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31"/>
    <a:srgbClr val="DF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7EEF27-623D-003E-FE84-4FC814039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A019958-D2C6-BE7C-E958-588C350B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CCD67E-2363-18DE-A057-CB0E2821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60C7F1-D51B-36BC-1272-B1F6A4FB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07BBF2-03F0-50BA-3283-2F4D93F5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4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B98E3D-8655-9C25-539D-0B74EE70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76373DE-11A6-FDDE-7275-ABA131E2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7C77A9-FB70-987C-08B8-8CA293E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21F4A9-0259-55A0-83E4-04458A89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F2A8BF-C4F4-3173-0C94-B51CB70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4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1468549-144D-C442-B75A-A0AB7B57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4EF470D-2B61-8C56-4528-123D875B7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ACF179-437A-2A68-E076-45F5591E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EE347E-6AC9-76F8-A84B-F25935B3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26C0B0-2BA5-8A4A-C067-1B7A664E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85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AA301-47E2-4A01-1EA8-FE5D94B4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74DDCF-F609-7CD4-E886-39EF6BA2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3CF07E-ECAB-15FB-AB59-14250026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85DD05-A2F4-D94A-C5C1-0EA4B55A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045706-846A-9079-FE93-C150CDFE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3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979539-D6B5-3BF1-1175-443B75A2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9E1855-FC8A-1B5C-D0F9-FA7846B5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658421-2485-EC19-3344-976A6D5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850182-1ECB-7FDF-23B6-110185E1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A6C771-AFB4-6134-0DE3-068DF9B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4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264DA-9146-C433-FE91-0C61CE1D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DA8837-FC09-BE99-7E3A-26B465A9A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0B87A38-8337-915D-1420-15A65292C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CFD5A7-3020-E3BC-E458-68042B6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738AF6-AD52-ABC3-5352-76D3225D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5D8874-3B8C-6954-AA13-2D29B09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42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E99F0-213C-4BC6-2CCC-4D37CEDA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ECD3A9-E996-B5E0-6BEB-925D74C3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61A7842-7955-9D13-791B-40BDE1D2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EE895C3-A83E-0CFC-4DAB-429EBC4B4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1762129-5C62-C554-EA4B-B0D995B93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03B075C-3D66-51DC-F3BC-5D085D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B91F4FD-8450-4B2D-C71C-3FF9F70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616C0E1-1E86-3F0B-20A1-3B28260F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73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5618A-ED7B-24B9-3B36-8A83F697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D1DFA7-8CEF-09E1-57A7-0998F3D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001374D-57BF-6950-DBF1-7FAE54CB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FF55E9-01CA-FFC8-29C0-0CB85BEE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3045E09-0CC2-C3FA-8CF2-BDFC6D5E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6081ED2-A4A4-BC59-86CD-DF4D137A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EBA70B-9C4A-481B-F722-C45941B7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5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9F034F-2A6D-86AA-FF55-F09F913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AFAC81-5607-D03D-4B2B-F563ECFF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25EBF5-1EDE-B433-83E6-92F22CA75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9DC354-EEB5-8D7D-EE2B-A40E3B91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FE0406-E6FE-E681-F852-9B190EDA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29DD69-C588-FF26-7B40-57103C7A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7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D4F8A5-3AC0-DB3B-872F-5FA83ED3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1C3FB1F-5DB5-C7DA-7B80-39F977D8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0EFCF0-D5FE-919C-06C3-BD6C5DE2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A98932-0B89-63A9-055F-8C66BC3D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5EF452A-947B-6F85-6AEA-D0E4D1C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D71ADB-731F-6FB0-93FC-A1793627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36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2E60092-0E27-1B82-D0A8-0363670E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5A3B44D-FBBA-482A-0AF4-84D9CCCE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D80F88-09BD-4A28-0491-842848972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966F-8BCE-4D86-8E97-1FCDAF2543E1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8BDA8B-F5E6-6C0E-1304-AFC780871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900272-8BDB-86B6-D845-6B6C87724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13FD-465A-445A-8559-6594C6C956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97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mudnaim.co.il/%D7%9E%D7%A4%D7%AA-%D7%9E%D7%A7%D7%A6%D7%95%D7%A2%D7%95%D7%AA" TargetMode="External"/><Relationship Id="rId13" Type="http://schemas.openxmlformats.org/officeDocument/2006/relationships/hyperlink" Target="https://www.limudnaim.co.il/%D7%94%D7%A6%D7%94%D7%A8%D7%AA-%D7%A0%D7%92%D7%99%D7%A9%D7%95%D7%AA-2024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limudnaim.co.il/node/add/trainer-profile" TargetMode="External"/><Relationship Id="rId12" Type="http://schemas.openxmlformats.org/officeDocument/2006/relationships/hyperlink" Target="https://www.limudnaim.co.il/feedback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mudnaim.co.il/node/add/teacher-profile" TargetMode="External"/><Relationship Id="rId11" Type="http://schemas.openxmlformats.org/officeDocument/2006/relationships/hyperlink" Target="https://www.limudnaim.co.il/%D7%9E%D7%A4%D7%AA-%D7%9E%D7%95%D7%A1%D7%93%D7%95%D7%AA-%D7%9C%D7%99%D7%9E%D7%95%D7%93" TargetMode="External"/><Relationship Id="rId5" Type="http://schemas.openxmlformats.org/officeDocument/2006/relationships/slide" Target="slide4.xml"/><Relationship Id="rId10" Type="http://schemas.openxmlformats.org/officeDocument/2006/relationships/hyperlink" Target="https://support.limudnaim.co.il/" TargetMode="External"/><Relationship Id="rId4" Type="http://schemas.openxmlformats.org/officeDocument/2006/relationships/slide" Target="slide5.xml"/><Relationship Id="rId9" Type="http://schemas.openxmlformats.org/officeDocument/2006/relationships/hyperlink" Target="https://www.limudnaim.co.il/%D7%9E%D7%A4%D7%AA-%D7%90%D7%96%D7%95%D7%A8%D7%99-%D7%9C%D7%99%D7%9E%D7%95%D7%93" TargetMode="External"/><Relationship Id="rId1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mudnaim.co.il/feedback" TargetMode="External"/><Relationship Id="rId13" Type="http://schemas.openxmlformats.org/officeDocument/2006/relationships/slide" Target="slide6.xml"/><Relationship Id="rId3" Type="http://schemas.openxmlformats.org/officeDocument/2006/relationships/hyperlink" Target="https://www.limudnaim.co.il/node/add/trainer-profile" TargetMode="External"/><Relationship Id="rId7" Type="http://schemas.openxmlformats.org/officeDocument/2006/relationships/hyperlink" Target="https://www.limudnaim.co.il/%D7%9E%D7%A4%D7%AA-%D7%9E%D7%95%D7%A1%D7%93%D7%95%D7%AA-%D7%9C%D7%99%D7%9E%D7%95%D7%93" TargetMode="External"/><Relationship Id="rId12" Type="http://schemas.openxmlformats.org/officeDocument/2006/relationships/image" Target="../media/image1.jpg"/><Relationship Id="rId2" Type="http://schemas.openxmlformats.org/officeDocument/2006/relationships/hyperlink" Target="https://www.limudnaim.co.il/node/add/teacher-profi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limudnaim.co.il/" TargetMode="External"/><Relationship Id="rId11" Type="http://schemas.openxmlformats.org/officeDocument/2006/relationships/slide" Target="slide7.xml"/><Relationship Id="rId5" Type="http://schemas.openxmlformats.org/officeDocument/2006/relationships/hyperlink" Target="https://www.limudnaim.co.il/%D7%9E%D7%A4%D7%AA-%D7%90%D7%96%D7%95%D7%A8%D7%99-%D7%9C%D7%99%D7%9E%D7%95%D7%93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limudnaim.co.il/%D7%9E%D7%A4%D7%AA-%D7%9E%D7%A7%D7%A6%D7%95%D7%A2%D7%95%D7%AA" TargetMode="External"/><Relationship Id="rId9" Type="http://schemas.openxmlformats.org/officeDocument/2006/relationships/hyperlink" Target="https://www.limudnaim.co.il/%D7%94%D7%A6%D7%94%D7%A8%D7%AA-%D7%A0%D7%92%D7%99%D7%A9%D7%95%D7%AA-202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mudnaim.co.il/feedback" TargetMode="External"/><Relationship Id="rId13" Type="http://schemas.openxmlformats.org/officeDocument/2006/relationships/slide" Target="slide6.xml"/><Relationship Id="rId3" Type="http://schemas.openxmlformats.org/officeDocument/2006/relationships/hyperlink" Target="https://www.limudnaim.co.il/node/add/trainer-profile" TargetMode="External"/><Relationship Id="rId7" Type="http://schemas.openxmlformats.org/officeDocument/2006/relationships/hyperlink" Target="https://www.limudnaim.co.il/%D7%9E%D7%A4%D7%AA-%D7%9E%D7%95%D7%A1%D7%93%D7%95%D7%AA-%D7%9C%D7%99%D7%9E%D7%95%D7%93" TargetMode="External"/><Relationship Id="rId12" Type="http://schemas.openxmlformats.org/officeDocument/2006/relationships/image" Target="../media/image1.jpg"/><Relationship Id="rId2" Type="http://schemas.openxmlformats.org/officeDocument/2006/relationships/hyperlink" Target="https://www.limudnaim.co.il/node/add/teacher-profi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limudnaim.co.il/" TargetMode="External"/><Relationship Id="rId11" Type="http://schemas.openxmlformats.org/officeDocument/2006/relationships/slide" Target="slide7.xml"/><Relationship Id="rId5" Type="http://schemas.openxmlformats.org/officeDocument/2006/relationships/hyperlink" Target="https://www.limudnaim.co.il/%D7%9E%D7%A4%D7%AA-%D7%90%D7%96%D7%95%D7%A8%D7%99-%D7%9C%D7%99%D7%9E%D7%95%D7%93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limudnaim.co.il/%D7%9E%D7%A4%D7%AA-%D7%9E%D7%A7%D7%A6%D7%95%D7%A2%D7%95%D7%AA" TargetMode="External"/><Relationship Id="rId9" Type="http://schemas.openxmlformats.org/officeDocument/2006/relationships/hyperlink" Target="https://www.limudnaim.co.il/%D7%94%D7%A6%D7%94%D7%A8%D7%AA-%D7%A0%D7%92%D7%99%D7%A9%D7%95%D7%AA-20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25B24E5-6584-77BF-2FB4-0683B87267F3}"/>
              </a:ext>
            </a:extLst>
          </p:cNvPr>
          <p:cNvSpPr txBox="1"/>
          <p:nvPr/>
        </p:nvSpPr>
        <p:spPr>
          <a:xfrm>
            <a:off x="3177540" y="0"/>
            <a:ext cx="5354320" cy="172662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כדאי להוסיף למצגת כדי לשפר אותה?</a:t>
            </a:r>
          </a:p>
          <a:p>
            <a:r>
              <a:rPr lang="he-IL" dirty="0"/>
              <a:t>1. שקף פתיחה (</a:t>
            </a:r>
            <a:r>
              <a:rPr lang="en-US" dirty="0"/>
              <a:t>Title Slide):</a:t>
            </a:r>
          </a:p>
          <a:p>
            <a:r>
              <a:rPr lang="he-IL" dirty="0"/>
              <a:t>שם הפרויקט.</a:t>
            </a:r>
          </a:p>
          <a:p>
            <a:r>
              <a:rPr lang="he-IL" dirty="0"/>
              <a:t>שמך או שמות חברי הצוות.</a:t>
            </a:r>
          </a:p>
          <a:p>
            <a:r>
              <a:rPr lang="he-IL" dirty="0"/>
              <a:t>תאריך.</a:t>
            </a:r>
          </a:p>
          <a:p>
            <a:r>
              <a:rPr lang="he-IL" dirty="0"/>
              <a:t>לוגו (אם יש).</a:t>
            </a:r>
          </a:p>
          <a:p>
            <a:r>
              <a:rPr lang="he-IL" dirty="0"/>
              <a:t>2. מטרת הפרויקט (</a:t>
            </a:r>
            <a:r>
              <a:rPr lang="en-US" dirty="0"/>
              <a:t>Project Objective):</a:t>
            </a:r>
          </a:p>
          <a:p>
            <a:r>
              <a:rPr lang="he-IL" dirty="0"/>
              <a:t>תיאור קצר של הבעיה שהפרויקט פותר.</a:t>
            </a:r>
          </a:p>
          <a:p>
            <a:r>
              <a:rPr lang="he-IL" dirty="0"/>
              <a:t>המטרות העיקריות של הפרויקט.</a:t>
            </a:r>
          </a:p>
          <a:p>
            <a:r>
              <a:rPr lang="he-IL" dirty="0"/>
              <a:t>3. ארכיטקטורה (</a:t>
            </a:r>
            <a:r>
              <a:rPr lang="en-US" dirty="0"/>
              <a:t>Architecture):</a:t>
            </a:r>
          </a:p>
          <a:p>
            <a:r>
              <a:rPr lang="he-IL" dirty="0"/>
              <a:t>תרשים של מבנה הפרויקט (</a:t>
            </a:r>
            <a:r>
              <a:rPr lang="en-US" dirty="0"/>
              <a:t>Frontend, Backend, Database).</a:t>
            </a:r>
          </a:p>
          <a:p>
            <a:r>
              <a:rPr lang="he-IL" dirty="0"/>
              <a:t>טכנולוגיות בשימוש (</a:t>
            </a:r>
            <a:r>
              <a:rPr lang="en-US" dirty="0"/>
              <a:t>React, Node.js, MongoDB </a:t>
            </a:r>
            <a:r>
              <a:rPr lang="he-IL" dirty="0"/>
              <a:t>וכו').</a:t>
            </a:r>
          </a:p>
          <a:p>
            <a:r>
              <a:rPr lang="he-IL" dirty="0"/>
              <a:t>4. תכונות עיקריות (</a:t>
            </a:r>
            <a:r>
              <a:rPr lang="en-US" dirty="0"/>
              <a:t>Key Features):</a:t>
            </a:r>
          </a:p>
          <a:p>
            <a:r>
              <a:rPr lang="he-IL" dirty="0"/>
              <a:t>רשימה של הפיצ'רים המרכזיים בפרויקט (לדוגמה: הרשמה, ניהול משתמשים, שיעורים וכו').</a:t>
            </a:r>
          </a:p>
          <a:p>
            <a:r>
              <a:rPr lang="he-IL" dirty="0"/>
              <a:t>5. מבנה בסיס הנתונים (</a:t>
            </a:r>
            <a:r>
              <a:rPr lang="en-US" dirty="0"/>
              <a:t>Database Schema):</a:t>
            </a:r>
          </a:p>
          <a:p>
            <a:r>
              <a:rPr lang="he-IL" dirty="0"/>
              <a:t>תרשים </a:t>
            </a:r>
            <a:r>
              <a:rPr lang="en-US" dirty="0"/>
              <a:t>ERD (Entity-Relationship Diagram) </a:t>
            </a:r>
            <a:r>
              <a:rPr lang="he-IL" dirty="0"/>
              <a:t>שמציג את הקשרים בין הסכמות (לדוגמה: </a:t>
            </a:r>
            <a:r>
              <a:rPr lang="en-US" dirty="0"/>
              <a:t>Teacher, Student, Lesson).</a:t>
            </a:r>
          </a:p>
          <a:p>
            <a:r>
              <a:rPr lang="he-IL" dirty="0"/>
              <a:t>תיאור קצר של כל סכמה.</a:t>
            </a:r>
          </a:p>
          <a:p>
            <a:r>
              <a:rPr lang="he-IL" dirty="0"/>
              <a:t>6. דוגמאות למסכים (</a:t>
            </a:r>
            <a:r>
              <a:rPr lang="en-US" dirty="0"/>
              <a:t>UI Mockups):</a:t>
            </a:r>
          </a:p>
          <a:p>
            <a:r>
              <a:rPr lang="he-IL" dirty="0"/>
              <a:t>תמונות או סקיצות של ממשק המשתמש (אם יש).</a:t>
            </a:r>
          </a:p>
          <a:p>
            <a:r>
              <a:rPr lang="he-IL" dirty="0"/>
              <a:t>תיאור קצר של כל מסך.</a:t>
            </a:r>
          </a:p>
          <a:p>
            <a:r>
              <a:rPr lang="he-IL" dirty="0"/>
              <a:t>7. זרימת עבודה (</a:t>
            </a:r>
            <a:r>
              <a:rPr lang="en-US" dirty="0"/>
              <a:t>Workflow):</a:t>
            </a:r>
          </a:p>
          <a:p>
            <a:r>
              <a:rPr lang="he-IL" dirty="0"/>
              <a:t>תרשים שמציג את זרימת העבודה בין ה-</a:t>
            </a:r>
            <a:r>
              <a:rPr lang="en-US" dirty="0"/>
              <a:t>Frontend </a:t>
            </a:r>
            <a:r>
              <a:rPr lang="he-IL" dirty="0"/>
              <a:t>ל-</a:t>
            </a:r>
            <a:r>
              <a:rPr lang="en-US" dirty="0"/>
              <a:t>Backend.</a:t>
            </a:r>
          </a:p>
          <a:p>
            <a:r>
              <a:rPr lang="he-IL" dirty="0"/>
              <a:t>לדוגמה: משתמש שולח בקשה → שרת מאמת → מסד נתונים מחזיר תשובה.</a:t>
            </a:r>
          </a:p>
          <a:p>
            <a:r>
              <a:rPr lang="he-IL" dirty="0"/>
              <a:t>8. אתגרים ופתרונות (</a:t>
            </a:r>
            <a:r>
              <a:rPr lang="en-US" dirty="0"/>
              <a:t>Challenges and Solutions):</a:t>
            </a:r>
          </a:p>
          <a:p>
            <a:r>
              <a:rPr lang="he-IL" dirty="0"/>
              <a:t>אתגרים שנתקלת בהם במהלך הפיתוח.</a:t>
            </a:r>
          </a:p>
          <a:p>
            <a:r>
              <a:rPr lang="he-IL" dirty="0"/>
              <a:t>איך פתרת אותם.</a:t>
            </a:r>
          </a:p>
          <a:p>
            <a:r>
              <a:rPr lang="he-IL" dirty="0"/>
              <a:t>9. תוכניות לעתיד (</a:t>
            </a:r>
            <a:r>
              <a:rPr lang="en-US" dirty="0"/>
              <a:t>Future Plans):</a:t>
            </a:r>
          </a:p>
          <a:p>
            <a:r>
              <a:rPr lang="he-IL" dirty="0"/>
              <a:t>פיצ'רים נוספים שתרצי להוסיף.</a:t>
            </a:r>
          </a:p>
          <a:p>
            <a:r>
              <a:rPr lang="he-IL" dirty="0"/>
              <a:t>שיפורים אפשריים.</a:t>
            </a:r>
          </a:p>
          <a:p>
            <a:r>
              <a:rPr lang="he-IL" dirty="0"/>
              <a:t>10. שקף סיום (</a:t>
            </a:r>
            <a:r>
              <a:rPr lang="en-US" dirty="0"/>
              <a:t>Closing Slide):</a:t>
            </a:r>
          </a:p>
          <a:p>
            <a:r>
              <a:rPr lang="he-IL" dirty="0"/>
              <a:t>סיכום קצר.</a:t>
            </a:r>
          </a:p>
          <a:p>
            <a:r>
              <a:rPr lang="he-IL" dirty="0"/>
              <a:t>פרטי יצירת קשר (אם רלוונטי).</a:t>
            </a:r>
          </a:p>
          <a:p>
            <a:r>
              <a:rPr lang="he-IL" dirty="0"/>
              <a:t>תודה על ההקשבה.</a:t>
            </a:r>
          </a:p>
          <a:p>
            <a:r>
              <a:rPr lang="he-IL" dirty="0"/>
              <a:t>טיפים לשיפור מקצועיות המצגת:</a:t>
            </a:r>
          </a:p>
          <a:p>
            <a:r>
              <a:rPr lang="he-IL" dirty="0"/>
              <a:t>עיצוב אחיד:</a:t>
            </a:r>
          </a:p>
          <a:p>
            <a:endParaRPr lang="he-IL" dirty="0"/>
          </a:p>
          <a:p>
            <a:r>
              <a:rPr lang="he-IL" dirty="0"/>
              <a:t>השתמשי בתבנית עיצוב מקצועית.</a:t>
            </a:r>
          </a:p>
          <a:p>
            <a:r>
              <a:rPr lang="he-IL" dirty="0"/>
              <a:t>שמרי על צבעים ופונטים עקביים לאורך כל המצגת.</a:t>
            </a:r>
          </a:p>
          <a:p>
            <a:r>
              <a:rPr lang="he-IL" dirty="0"/>
              <a:t>תמונות ותרשימים:</a:t>
            </a:r>
          </a:p>
          <a:p>
            <a:endParaRPr lang="he-IL" dirty="0"/>
          </a:p>
          <a:p>
            <a:r>
              <a:rPr lang="he-IL" dirty="0"/>
              <a:t>הוסיפי תרשימים, תמונות ואייקונים כדי להמחיש רעיונות.</a:t>
            </a:r>
          </a:p>
          <a:p>
            <a:r>
              <a:rPr lang="he-IL" dirty="0"/>
              <a:t>השתמשי בתרשימי זרימה (</a:t>
            </a:r>
            <a:r>
              <a:rPr lang="en-US" dirty="0"/>
              <a:t>Flowcharts) </a:t>
            </a:r>
            <a:r>
              <a:rPr lang="he-IL" dirty="0"/>
              <a:t>ותרשימי ארכיטקטורה.</a:t>
            </a:r>
          </a:p>
          <a:p>
            <a:r>
              <a:rPr lang="he-IL" dirty="0"/>
              <a:t>טקסט קצר וקולע:</a:t>
            </a:r>
          </a:p>
          <a:p>
            <a:endParaRPr lang="he-IL" dirty="0"/>
          </a:p>
          <a:p>
            <a:r>
              <a:rPr lang="he-IL" dirty="0"/>
              <a:t>הימנעי מטקסט ארוך מדי. השתמשי בנקודות (</a:t>
            </a:r>
            <a:r>
              <a:rPr lang="en-US" dirty="0"/>
              <a:t>Bullet Points).</a:t>
            </a:r>
          </a:p>
          <a:p>
            <a:r>
              <a:rPr lang="he-IL" dirty="0"/>
              <a:t>שמרי על שקפים נקיים וממוקדים.</a:t>
            </a:r>
          </a:p>
          <a:p>
            <a:r>
              <a:rPr lang="he-IL" dirty="0"/>
              <a:t>הדגשת טכנולוגיות:</a:t>
            </a:r>
          </a:p>
          <a:p>
            <a:endParaRPr lang="he-IL" dirty="0"/>
          </a:p>
          <a:p>
            <a:r>
              <a:rPr lang="he-IL" dirty="0"/>
              <a:t>הוסיפי לוגואים של הטכנולוגיות שבהן השתמשת (</a:t>
            </a:r>
            <a:r>
              <a:rPr lang="en-US" dirty="0"/>
              <a:t>React, Node.js, MongoDB </a:t>
            </a:r>
            <a:r>
              <a:rPr lang="he-IL" dirty="0"/>
              <a:t>וכו').</a:t>
            </a:r>
          </a:p>
          <a:p>
            <a:r>
              <a:rPr lang="he-IL" dirty="0"/>
              <a:t>בדיקת שגיאות:</a:t>
            </a:r>
          </a:p>
          <a:p>
            <a:endParaRPr lang="he-IL" dirty="0"/>
          </a:p>
          <a:p>
            <a:r>
              <a:rPr lang="he-IL" dirty="0"/>
              <a:t>ודאי שאין שגיאות כתיב או טעויות טכניות.</a:t>
            </a:r>
          </a:p>
          <a:p>
            <a:r>
              <a:rPr lang="he-IL" dirty="0"/>
              <a:t>אם תרצי עזרה ביצירת תרשים או תוכן נוסף למצגת, אני כאן! 😊</a:t>
            </a:r>
          </a:p>
        </p:txBody>
      </p:sp>
    </p:spTree>
    <p:extLst>
      <p:ext uri="{BB962C8B-B14F-4D97-AF65-F5344CB8AC3E}">
        <p14:creationId xmlns:p14="http://schemas.microsoft.com/office/powerpoint/2010/main" val="7570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186B484-6F5B-6A7B-864A-9CDBE668DB91}"/>
              </a:ext>
            </a:extLst>
          </p:cNvPr>
          <p:cNvSpPr txBox="1"/>
          <p:nvPr/>
        </p:nvSpPr>
        <p:spPr>
          <a:xfrm>
            <a:off x="2686050" y="50411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1. שקף פתיחה (</a:t>
            </a:r>
            <a:r>
              <a:rPr lang="en-US" dirty="0"/>
              <a:t>Title Slide):</a:t>
            </a:r>
          </a:p>
          <a:p>
            <a:r>
              <a:rPr lang="he-IL" dirty="0"/>
              <a:t>שם הפרויקט.</a:t>
            </a:r>
          </a:p>
          <a:p>
            <a:r>
              <a:rPr lang="he-IL" dirty="0"/>
              <a:t>שמך או שמות חברי הצוות.</a:t>
            </a:r>
          </a:p>
          <a:p>
            <a:r>
              <a:rPr lang="he-IL" dirty="0"/>
              <a:t>תאריך.</a:t>
            </a:r>
          </a:p>
          <a:p>
            <a:r>
              <a:rPr lang="he-IL" dirty="0"/>
              <a:t>לוגו (אם יש).</a:t>
            </a:r>
          </a:p>
          <a:p>
            <a:endParaRPr lang="he-IL" dirty="0"/>
          </a:p>
          <a:p>
            <a:r>
              <a:rPr lang="en-US" dirty="0"/>
              <a:t>Edu connect</a:t>
            </a:r>
          </a:p>
          <a:p>
            <a:endParaRPr lang="en-US" dirty="0"/>
          </a:p>
          <a:p>
            <a:r>
              <a:rPr lang="en-US" dirty="0" err="1"/>
              <a:t>Racheli</a:t>
            </a:r>
            <a:r>
              <a:rPr lang="en-US" dirty="0"/>
              <a:t> </a:t>
            </a:r>
            <a:r>
              <a:rPr lang="en-US" dirty="0" err="1"/>
              <a:t>shtrohlitz</a:t>
            </a:r>
            <a:endParaRPr lang="en-US" dirty="0"/>
          </a:p>
          <a:p>
            <a:r>
              <a:rPr lang="en-US" dirty="0"/>
              <a:t>Mindi </a:t>
            </a:r>
            <a:r>
              <a:rPr lang="en-US" dirty="0" err="1"/>
              <a:t>meyer</a:t>
            </a:r>
            <a:endParaRPr lang="he-IL" dirty="0"/>
          </a:p>
          <a:p>
            <a:endParaRPr lang="he-IL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תמונה 3">
            <a:hlinkClick r:id="rId2" action="ppaction://hlinksldjump"/>
            <a:extLst>
              <a:ext uri="{FF2B5EF4-FFF2-40B4-BE49-F238E27FC236}">
                <a16:creationId xmlns:a16="http://schemas.microsoft.com/office/drawing/2014/main" id="{E47F2DD1-7161-957D-2451-3C8B387A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0" y="3694338"/>
            <a:ext cx="4705350" cy="2659543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7A2DBADD-EA2D-6A0E-B711-CAD9256AD287}"/>
              </a:ext>
            </a:extLst>
          </p:cNvPr>
          <p:cNvSpPr/>
          <p:nvPr/>
        </p:nvSpPr>
        <p:spPr>
          <a:xfrm>
            <a:off x="5480050" y="5527040"/>
            <a:ext cx="2119630" cy="335280"/>
          </a:xfrm>
          <a:prstGeom prst="rect">
            <a:avLst/>
          </a:prstGeom>
          <a:solidFill>
            <a:srgbClr val="DF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040531"/>
                </a:solidFill>
              </a:rPr>
              <a:t>Edu connect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638318D-7463-B91E-3726-EDEEE523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039" y="5985946"/>
            <a:ext cx="3279371" cy="2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470CAFC6-6079-7A40-CBDD-C46500EDC2AE}"/>
              </a:ext>
            </a:extLst>
          </p:cNvPr>
          <p:cNvSpPr/>
          <p:nvPr/>
        </p:nvSpPr>
        <p:spPr>
          <a:xfrm>
            <a:off x="0" y="0"/>
            <a:ext cx="12192000" cy="130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18B493F-F6AC-970D-D363-1083CB9EEE4A}"/>
              </a:ext>
            </a:extLst>
          </p:cNvPr>
          <p:cNvSpPr txBox="1"/>
          <p:nvPr/>
        </p:nvSpPr>
        <p:spPr>
          <a:xfrm>
            <a:off x="101600" y="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navbar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10" name="תמונה 9">
            <a:hlinkClick r:id="rId2" action="ppaction://hlinksldjump"/>
            <a:extLst>
              <a:ext uri="{FF2B5EF4-FFF2-40B4-BE49-F238E27FC236}">
                <a16:creationId xmlns:a16="http://schemas.microsoft.com/office/drawing/2014/main" id="{BFB3A5F0-6B2A-75A1-E741-9A27C12F3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533582"/>
            <a:ext cx="894080" cy="505349"/>
          </a:xfrm>
          <a:prstGeom prst="rect">
            <a:avLst/>
          </a:prstGeom>
        </p:spPr>
      </p:pic>
      <p:sp>
        <p:nvSpPr>
          <p:cNvPr id="12" name="מלבן: פינות מעוגלות 11">
            <a:hlinkClick r:id="rId4" action="ppaction://hlinksldjump"/>
            <a:extLst>
              <a:ext uri="{FF2B5EF4-FFF2-40B4-BE49-F238E27FC236}">
                <a16:creationId xmlns:a16="http://schemas.microsoft.com/office/drawing/2014/main" id="{959230D6-6380-079F-923E-DD55E9E01E13}"/>
              </a:ext>
            </a:extLst>
          </p:cNvPr>
          <p:cNvSpPr/>
          <p:nvPr/>
        </p:nvSpPr>
        <p:spPr>
          <a:xfrm>
            <a:off x="8900160" y="3935490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הרשמה / התחבר</a:t>
            </a:r>
          </a:p>
        </p:txBody>
      </p:sp>
      <p:sp>
        <p:nvSpPr>
          <p:cNvPr id="14" name="מלבן: פינות מעוגלות 13">
            <a:hlinkClick r:id="rId5" action="ppaction://hlinksldjump"/>
            <a:extLst>
              <a:ext uri="{FF2B5EF4-FFF2-40B4-BE49-F238E27FC236}">
                <a16:creationId xmlns:a16="http://schemas.microsoft.com/office/drawing/2014/main" id="{3FDE58CB-7FE1-317C-2CC8-3332D446BF9F}"/>
              </a:ext>
            </a:extLst>
          </p:cNvPr>
          <p:cNvSpPr/>
          <p:nvPr/>
        </p:nvSpPr>
        <p:spPr>
          <a:xfrm>
            <a:off x="5486400" y="3935490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צור פרופיל מורה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575481C-B2AD-59E5-341D-C293893646DC}"/>
              </a:ext>
            </a:extLst>
          </p:cNvPr>
          <p:cNvSpPr/>
          <p:nvPr/>
        </p:nvSpPr>
        <p:spPr>
          <a:xfrm>
            <a:off x="2565400" y="3935491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2605738-2B41-1BFD-19B1-25F07476B31C}"/>
              </a:ext>
            </a:extLst>
          </p:cNvPr>
          <p:cNvSpPr/>
          <p:nvPr/>
        </p:nvSpPr>
        <p:spPr>
          <a:xfrm>
            <a:off x="0" y="4937760"/>
            <a:ext cx="1219200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50446937-469E-0A2B-C217-8E8838E0FB87}"/>
              </a:ext>
            </a:extLst>
          </p:cNvPr>
          <p:cNvSpPr txBox="1"/>
          <p:nvPr/>
        </p:nvSpPr>
        <p:spPr>
          <a:xfrm>
            <a:off x="-91440" y="589788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footer</a:t>
            </a:r>
            <a:endParaRPr lang="he-IL" i="1" dirty="0">
              <a:solidFill>
                <a:schemeClr val="bg1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87853A5-8B2D-99FE-3A7C-7E2AADC8B38E}"/>
              </a:ext>
            </a:extLst>
          </p:cNvPr>
          <p:cNvSpPr txBox="1"/>
          <p:nvPr/>
        </p:nvSpPr>
        <p:spPr>
          <a:xfrm>
            <a:off x="50801" y="4993639"/>
            <a:ext cx="11897360" cy="2308324"/>
          </a:xfrm>
          <a:prstGeom prst="rect">
            <a:avLst/>
          </a:prstGeom>
          <a:noFill/>
        </p:spPr>
        <p:txBody>
          <a:bodyPr wrap="square" numCol="3" rtlCol="1">
            <a:spAutoFit/>
          </a:bodyPr>
          <a:lstStyle/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6" tooltip="הוספת פרופיל מורה"/>
              </a:rPr>
              <a:t>הוספת פרופיל מורה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7" tooltip="הוספת פרופיל מאמן"/>
              </a:rPr>
              <a:t>הוספת פרופיל מאמן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endParaRPr lang="he-IL" dirty="0"/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8" tooltip="מקצועות לימוד באתר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8" tooltip="מקצועות לימוד באתר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8" tooltip="מקצועות לימוד באתר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8" tooltip="מקצועות לימוד באתר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8" tooltip="מקצועות לימוד באתר"/>
              </a:rPr>
              <a:t>רשימת מקצועות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9" tooltip="אזורי לימוד"/>
              </a:rPr>
              <a:t>אזורי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10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10" tooltip="תמיכה ומידע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10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10" tooltip="תמיכה ומידע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10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10" tooltip="תמיכה ומידע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10" tooltip="תמיכה ומידע"/>
              </a:rPr>
              <a:t>תמיכה ומידע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11" tooltip="מוסדות לימוד"/>
              </a:rPr>
              <a:t>מוסדות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12" tooltip="צור קשר"/>
              </a:rPr>
              <a:t>צור קשר עם צוות האתר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13" tooltip="הצהרת נגישות"/>
              </a:rPr>
              <a:t>הצהרת נגישות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CA78AE25-EC43-4035-CDEB-A98B0E965D0B}"/>
              </a:ext>
            </a:extLst>
          </p:cNvPr>
          <p:cNvSpPr txBox="1"/>
          <p:nvPr/>
        </p:nvSpPr>
        <p:spPr>
          <a:xfrm>
            <a:off x="10434320" y="5097710"/>
            <a:ext cx="13207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b="0" i="0">
                <a:solidFill>
                  <a:srgbClr val="8C8C8C"/>
                </a:solidFill>
                <a:effectLst/>
                <a:latin typeface="Rubik"/>
              </a:rPr>
              <a:t>עקבו אחרינו: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</p:txBody>
      </p:sp>
      <p:sp>
        <p:nvSpPr>
          <p:cNvPr id="26" name="מלבן: פינות מעוגלות 25">
            <a:hlinkClick r:id="rId2" action="ppaction://hlinksldjump"/>
            <a:extLst>
              <a:ext uri="{FF2B5EF4-FFF2-40B4-BE49-F238E27FC236}">
                <a16:creationId xmlns:a16="http://schemas.microsoft.com/office/drawing/2014/main" id="{9F70D2C3-EEA1-3E2B-89D1-F70CB5833051}"/>
              </a:ext>
            </a:extLst>
          </p:cNvPr>
          <p:cNvSpPr/>
          <p:nvPr/>
        </p:nvSpPr>
        <p:spPr>
          <a:xfrm>
            <a:off x="9641839" y="315440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דף הבית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E674C4AE-0F3A-AF50-9B39-7B9AE37CBFA9}"/>
              </a:ext>
            </a:extLst>
          </p:cNvPr>
          <p:cNvSpPr/>
          <p:nvPr/>
        </p:nvSpPr>
        <p:spPr>
          <a:xfrm>
            <a:off x="7447280" y="315439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המורים שלך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8665343E-3044-A74A-B2D7-2BBEA81B7441}"/>
              </a:ext>
            </a:extLst>
          </p:cNvPr>
          <p:cNvSpPr/>
          <p:nvPr/>
        </p:nvSpPr>
        <p:spPr>
          <a:xfrm>
            <a:off x="5252721" y="315438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תמיכה ומידע</a:t>
            </a:r>
          </a:p>
        </p:txBody>
      </p:sp>
      <p:sp>
        <p:nvSpPr>
          <p:cNvPr id="30" name="פרצוף מחייך 29">
            <a:hlinkClick r:id="rId14" action="ppaction://hlinksldjump"/>
            <a:extLst>
              <a:ext uri="{FF2B5EF4-FFF2-40B4-BE49-F238E27FC236}">
                <a16:creationId xmlns:a16="http://schemas.microsoft.com/office/drawing/2014/main" id="{FD235BA4-BF50-8D5A-B975-7DBE82391655}"/>
              </a:ext>
            </a:extLst>
          </p:cNvPr>
          <p:cNvSpPr/>
          <p:nvPr/>
        </p:nvSpPr>
        <p:spPr>
          <a:xfrm>
            <a:off x="1234435" y="401019"/>
            <a:ext cx="1005843" cy="58401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900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C6FE3BE-0B65-2B34-FE9A-7C8CE81E3EA0}"/>
              </a:ext>
            </a:extLst>
          </p:cNvPr>
          <p:cNvSpPr txBox="1"/>
          <p:nvPr/>
        </p:nvSpPr>
        <p:spPr>
          <a:xfrm>
            <a:off x="101600" y="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navbar</a:t>
            </a:r>
            <a:endParaRPr lang="he-IL" i="1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BBE86C4-D63F-0B14-656F-2CB8085078CA}"/>
              </a:ext>
            </a:extLst>
          </p:cNvPr>
          <p:cNvSpPr/>
          <p:nvPr/>
        </p:nvSpPr>
        <p:spPr>
          <a:xfrm>
            <a:off x="0" y="4937760"/>
            <a:ext cx="1219200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4E743CD-1D3E-5C7A-AA6F-4049380DA6DE}"/>
              </a:ext>
            </a:extLst>
          </p:cNvPr>
          <p:cNvSpPr txBox="1"/>
          <p:nvPr/>
        </p:nvSpPr>
        <p:spPr>
          <a:xfrm>
            <a:off x="101600" y="4988560"/>
            <a:ext cx="11897360" cy="2308324"/>
          </a:xfrm>
          <a:prstGeom prst="rect">
            <a:avLst/>
          </a:prstGeom>
          <a:noFill/>
        </p:spPr>
        <p:txBody>
          <a:bodyPr wrap="square" numCol="3" rtlCol="1">
            <a:spAutoFit/>
          </a:bodyPr>
          <a:lstStyle/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2" tooltip="הוספת פרופיל מורה"/>
              </a:rPr>
              <a:t>הוספת פרופיל מורה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3" tooltip="הוספת פרופיל מאמן"/>
              </a:rPr>
              <a:t>הוספת פרופיל מאמן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endParaRPr lang="he-IL" dirty="0"/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4" tooltip="מקצועות לימוד באתר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4" tooltip="מקצועות לימוד באתר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4" tooltip="מקצועות לימוד באתר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4" tooltip="מקצועות לימוד באתר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4" tooltip="מקצועות לימוד באתר"/>
              </a:rPr>
              <a:t>רשימת מקצועות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5" tooltip="אזורי לימוד"/>
              </a:rPr>
              <a:t>אזורי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6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6" tooltip="תמיכה ומידע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6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6" tooltip="תמיכה ומידע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6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6" tooltip="תמיכה ומידע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6" tooltip="תמיכה ומידע"/>
              </a:rPr>
              <a:t>תמיכה ומידע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7" tooltip="מוסדות לימוד"/>
              </a:rPr>
              <a:t>מוסדות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8" tooltip="צור קשר"/>
              </a:rPr>
              <a:t>צור קשר עם צוות האתר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9" tooltip="הצהרת נגישות"/>
              </a:rPr>
              <a:t>הצהרת נגישות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BBBEF07-C971-34F4-06D6-82844841E66A}"/>
              </a:ext>
            </a:extLst>
          </p:cNvPr>
          <p:cNvSpPr txBox="1"/>
          <p:nvPr/>
        </p:nvSpPr>
        <p:spPr>
          <a:xfrm>
            <a:off x="10434320" y="5097710"/>
            <a:ext cx="13207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b="0" i="0">
                <a:solidFill>
                  <a:srgbClr val="8C8C8C"/>
                </a:solidFill>
                <a:effectLst/>
                <a:latin typeface="Rubik"/>
              </a:rPr>
              <a:t>עקבו אחרינו: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7CDB3F5-73F6-350E-912E-B6130B30D43A}"/>
              </a:ext>
            </a:extLst>
          </p:cNvPr>
          <p:cNvSpPr txBox="1"/>
          <p:nvPr/>
        </p:nvSpPr>
        <p:spPr>
          <a:xfrm>
            <a:off x="172719" y="1649396"/>
            <a:ext cx="1061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עמוד  הרשמה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0CDB900-7090-0A98-C7B9-24397FC95A55}"/>
              </a:ext>
            </a:extLst>
          </p:cNvPr>
          <p:cNvSpPr txBox="1"/>
          <p:nvPr/>
        </p:nvSpPr>
        <p:spPr>
          <a:xfrm>
            <a:off x="-91440" y="589788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footer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9EDFA256-EEF4-C062-1012-9A8CB481B0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9418" y="1578430"/>
            <a:ext cx="4681483" cy="3056061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1C24EFF1-7829-6B95-D5A0-946D9E0C061B}"/>
              </a:ext>
            </a:extLst>
          </p:cNvPr>
          <p:cNvSpPr/>
          <p:nvPr/>
        </p:nvSpPr>
        <p:spPr>
          <a:xfrm>
            <a:off x="6705601" y="2753360"/>
            <a:ext cx="4389118" cy="953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פתיחת פרופיל </a:t>
            </a:r>
            <a:r>
              <a:rPr lang="he-IL" dirty="0" err="1"/>
              <a:t>משמתמש</a:t>
            </a:r>
            <a:endParaRPr lang="he-IL" dirty="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7C2501C2-CB4C-9FD3-2097-45E86264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19" y="1526608"/>
            <a:ext cx="5021875" cy="144655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e-IL" sz="1600" dirty="0"/>
              <a:t>יצירת פרופיל </a:t>
            </a:r>
            <a:r>
              <a:rPr lang="he-IL" sz="1600" dirty="0" err="1"/>
              <a:t>משמתמש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/>
              <a:t>name</a:t>
            </a:r>
          </a:p>
          <a:p>
            <a:pPr algn="l"/>
            <a:r>
              <a:rPr lang="en-US" dirty="0"/>
              <a:t>  email</a:t>
            </a:r>
          </a:p>
          <a:p>
            <a:pPr algn="l"/>
            <a:r>
              <a:rPr lang="en-US" dirty="0"/>
              <a:t>  password</a:t>
            </a:r>
          </a:p>
          <a:p>
            <a:pPr algn="l"/>
            <a:r>
              <a:rPr lang="en-US" dirty="0"/>
              <a:t>Student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5C332233-6C37-15CD-D42F-13B69F33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19" y="3155278"/>
            <a:ext cx="5021875" cy="1723549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e-IL" sz="1600" dirty="0"/>
              <a:t>יצירת פרופיל מורה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endParaRPr lang="he-IL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he-I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he-IL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19DB3511-F2C3-99F1-5830-0E86523FC619}"/>
              </a:ext>
            </a:extLst>
          </p:cNvPr>
          <p:cNvSpPr/>
          <p:nvPr/>
        </p:nvSpPr>
        <p:spPr>
          <a:xfrm>
            <a:off x="1330960" y="3942513"/>
            <a:ext cx="1747520" cy="240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endParaRPr lang="he-IL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1C40266A-54D3-3A91-5885-62C6A8E3DA62}"/>
              </a:ext>
            </a:extLst>
          </p:cNvPr>
          <p:cNvSpPr/>
          <p:nvPr/>
        </p:nvSpPr>
        <p:spPr>
          <a:xfrm>
            <a:off x="1315720" y="4498876"/>
            <a:ext cx="1762760" cy="321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lessons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16253864-05EE-981B-9005-6EEB09E5ABF8}"/>
              </a:ext>
            </a:extLst>
          </p:cNvPr>
          <p:cNvSpPr/>
          <p:nvPr/>
        </p:nvSpPr>
        <p:spPr>
          <a:xfrm>
            <a:off x="0" y="0"/>
            <a:ext cx="12192000" cy="1300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C7FFDAF3-CB29-03CB-EB27-274B930EEEFD}"/>
              </a:ext>
            </a:extLst>
          </p:cNvPr>
          <p:cNvSpPr txBox="1"/>
          <p:nvPr/>
        </p:nvSpPr>
        <p:spPr>
          <a:xfrm>
            <a:off x="101600" y="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navbar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38" name="תמונה 37">
            <a:hlinkClick r:id="rId11" action="ppaction://hlinksldjump"/>
            <a:extLst>
              <a:ext uri="{FF2B5EF4-FFF2-40B4-BE49-F238E27FC236}">
                <a16:creationId xmlns:a16="http://schemas.microsoft.com/office/drawing/2014/main" id="{86C098D8-401B-C594-2870-A454259DC9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533582"/>
            <a:ext cx="894080" cy="505349"/>
          </a:xfrm>
          <a:prstGeom prst="rect">
            <a:avLst/>
          </a:prstGeom>
        </p:spPr>
      </p:pic>
      <p:sp>
        <p:nvSpPr>
          <p:cNvPr id="39" name="מלבן: פינות מעוגלות 38">
            <a:hlinkClick r:id="rId11" action="ppaction://hlinksldjump"/>
            <a:extLst>
              <a:ext uri="{FF2B5EF4-FFF2-40B4-BE49-F238E27FC236}">
                <a16:creationId xmlns:a16="http://schemas.microsoft.com/office/drawing/2014/main" id="{0D017295-9BF2-D43F-7185-D9CB715DB046}"/>
              </a:ext>
            </a:extLst>
          </p:cNvPr>
          <p:cNvSpPr/>
          <p:nvPr/>
        </p:nvSpPr>
        <p:spPr>
          <a:xfrm>
            <a:off x="9641839" y="315440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דף הבית</a:t>
            </a:r>
          </a:p>
        </p:txBody>
      </p: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88992BF4-32A1-999B-CCA9-B690498C5294}"/>
              </a:ext>
            </a:extLst>
          </p:cNvPr>
          <p:cNvSpPr/>
          <p:nvPr/>
        </p:nvSpPr>
        <p:spPr>
          <a:xfrm>
            <a:off x="7447280" y="315439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המורים שלך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AEA107CF-F563-49B6-CE87-7B82FF11FCEF}"/>
              </a:ext>
            </a:extLst>
          </p:cNvPr>
          <p:cNvSpPr/>
          <p:nvPr/>
        </p:nvSpPr>
        <p:spPr>
          <a:xfrm>
            <a:off x="5252721" y="315438"/>
            <a:ext cx="1452880" cy="6695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תמיכה ומידע</a:t>
            </a:r>
          </a:p>
        </p:txBody>
      </p:sp>
      <p:sp>
        <p:nvSpPr>
          <p:cNvPr id="42" name="פרצוף מחייך 41">
            <a:hlinkClick r:id="rId13" action="ppaction://hlinksldjump"/>
            <a:extLst>
              <a:ext uri="{FF2B5EF4-FFF2-40B4-BE49-F238E27FC236}">
                <a16:creationId xmlns:a16="http://schemas.microsoft.com/office/drawing/2014/main" id="{9E768BF7-C779-D71A-6E70-49CAB71793BB}"/>
              </a:ext>
            </a:extLst>
          </p:cNvPr>
          <p:cNvSpPr/>
          <p:nvPr/>
        </p:nvSpPr>
        <p:spPr>
          <a:xfrm>
            <a:off x="1234435" y="401019"/>
            <a:ext cx="1005843" cy="58401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991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C6FE3BE-0B65-2B34-FE9A-7C8CE81E3EA0}"/>
              </a:ext>
            </a:extLst>
          </p:cNvPr>
          <p:cNvSpPr txBox="1"/>
          <p:nvPr/>
        </p:nvSpPr>
        <p:spPr>
          <a:xfrm>
            <a:off x="101600" y="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navbar</a:t>
            </a:r>
            <a:endParaRPr lang="he-IL" i="1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BBE86C4-D63F-0B14-656F-2CB8085078CA}"/>
              </a:ext>
            </a:extLst>
          </p:cNvPr>
          <p:cNvSpPr/>
          <p:nvPr/>
        </p:nvSpPr>
        <p:spPr>
          <a:xfrm>
            <a:off x="0" y="4937760"/>
            <a:ext cx="12192000" cy="1920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4E743CD-1D3E-5C7A-AA6F-4049380DA6DE}"/>
              </a:ext>
            </a:extLst>
          </p:cNvPr>
          <p:cNvSpPr txBox="1"/>
          <p:nvPr/>
        </p:nvSpPr>
        <p:spPr>
          <a:xfrm>
            <a:off x="101600" y="4988560"/>
            <a:ext cx="11897360" cy="2308324"/>
          </a:xfrm>
          <a:prstGeom prst="rect">
            <a:avLst/>
          </a:prstGeom>
          <a:noFill/>
        </p:spPr>
        <p:txBody>
          <a:bodyPr wrap="square" numCol="3" rtlCol="1">
            <a:spAutoFit/>
          </a:bodyPr>
          <a:lstStyle/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2" tooltip="הוספת פרופיל מורה"/>
              </a:rPr>
              <a:t>הוספת פרופיל מורה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3" tooltip="הוספת פרופיל מאמן"/>
              </a:rPr>
              <a:t>הוספת פרופיל מאמן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endParaRPr lang="he-IL" dirty="0"/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4" tooltip="מקצועות לימוד באתר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4" tooltip="מקצועות לימוד באתר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4" tooltip="מקצועות לימוד באתר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4" tooltip="מקצועות לימוד באתר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4" tooltip="מקצועות לימוד באתר"/>
              </a:rPr>
              <a:t>רשימת מקצועות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5" tooltip="אזורי לימוד"/>
              </a:rPr>
              <a:t>אזורי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6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6" tooltip="תמיכה ומידע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6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6" tooltip="תמיכה ומידע"/>
            </a:endParaRPr>
          </a:p>
          <a:p>
            <a:pPr algn="l"/>
            <a:endParaRPr lang="he-IL" b="0" i="0" u="none" strike="noStrike" dirty="0">
              <a:solidFill>
                <a:srgbClr val="8C8C8C"/>
              </a:solidFill>
              <a:effectLst/>
              <a:latin typeface="Rubik"/>
              <a:hlinkClick r:id="rId6" tooltip="תמיכה ומידע"/>
            </a:endParaRPr>
          </a:p>
          <a:p>
            <a:pPr algn="l"/>
            <a:endParaRPr lang="he-IL" dirty="0">
              <a:solidFill>
                <a:srgbClr val="8C8C8C"/>
              </a:solidFill>
              <a:latin typeface="Rubik"/>
              <a:hlinkClick r:id="rId6" tooltip="תמיכה ומידע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6" tooltip="תמיכה ומידע"/>
              </a:rPr>
              <a:t>תמיכה ומידע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7" tooltip="מוסדות לימוד"/>
              </a:rPr>
              <a:t>מוסדות לימוד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8" tooltip="צור קשר"/>
              </a:rPr>
              <a:t>צור קשר עם צוות האתר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pPr algn="l"/>
            <a:r>
              <a:rPr lang="he-IL" b="0" i="0" u="none" strike="noStrike" dirty="0">
                <a:solidFill>
                  <a:srgbClr val="8C8C8C"/>
                </a:solidFill>
                <a:effectLst/>
                <a:latin typeface="Rubik"/>
                <a:hlinkClick r:id="rId9" tooltip="הצהרת נגישות"/>
              </a:rPr>
              <a:t>הצהרת נגישות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BBBEF07-C971-34F4-06D6-82844841E66A}"/>
              </a:ext>
            </a:extLst>
          </p:cNvPr>
          <p:cNvSpPr txBox="1"/>
          <p:nvPr/>
        </p:nvSpPr>
        <p:spPr>
          <a:xfrm>
            <a:off x="10434320" y="5097710"/>
            <a:ext cx="13207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b="0" i="0">
                <a:solidFill>
                  <a:srgbClr val="8C8C8C"/>
                </a:solidFill>
                <a:effectLst/>
                <a:latin typeface="Rubik"/>
              </a:rPr>
              <a:t>עקבו אחרינו:</a:t>
            </a:r>
            <a:endParaRPr lang="he-IL" b="0" i="0" dirty="0">
              <a:solidFill>
                <a:srgbClr val="8C8C8C"/>
              </a:solidFill>
              <a:effectLst/>
              <a:latin typeface="Rubik"/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7CDB3F5-73F6-350E-912E-B6130B30D43A}"/>
              </a:ext>
            </a:extLst>
          </p:cNvPr>
          <p:cNvSpPr txBox="1"/>
          <p:nvPr/>
        </p:nvSpPr>
        <p:spPr>
          <a:xfrm>
            <a:off x="172719" y="1649396"/>
            <a:ext cx="10617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עמוד התחברות 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0CDB900-7090-0A98-C7B9-24397FC95A55}"/>
              </a:ext>
            </a:extLst>
          </p:cNvPr>
          <p:cNvSpPr txBox="1"/>
          <p:nvPr/>
        </p:nvSpPr>
        <p:spPr>
          <a:xfrm>
            <a:off x="-91440" y="5897880"/>
            <a:ext cx="894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footer</a:t>
            </a:r>
            <a:endParaRPr lang="he-IL" i="1" dirty="0">
              <a:solidFill>
                <a:schemeClr val="bg1"/>
              </a:solidFill>
            </a:endParaRP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D8331A12-DD64-1FCC-7221-3854B2A39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278" y="1308369"/>
            <a:ext cx="3920697" cy="3654791"/>
          </a:xfrm>
          <a:prstGeom prst="rect">
            <a:avLst/>
          </a:prstGeom>
        </p:spPr>
      </p:pic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DB3AC523-B861-0343-DD7E-B28C9816FE97}"/>
              </a:ext>
            </a:extLst>
          </p:cNvPr>
          <p:cNvGrpSpPr/>
          <p:nvPr/>
        </p:nvGrpSpPr>
        <p:grpSpPr>
          <a:xfrm>
            <a:off x="0" y="0"/>
            <a:ext cx="12192000" cy="1300480"/>
            <a:chOff x="0" y="0"/>
            <a:chExt cx="12192000" cy="1300480"/>
          </a:xfrm>
        </p:grpSpPr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C809180F-761F-481B-0AB9-AE5CD459EBED}"/>
                </a:ext>
              </a:extLst>
            </p:cNvPr>
            <p:cNvSpPr/>
            <p:nvPr/>
          </p:nvSpPr>
          <p:spPr>
            <a:xfrm>
              <a:off x="0" y="0"/>
              <a:ext cx="12192000" cy="1300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818B9B9C-9FB6-5F10-C18B-BF6BABC62A2B}"/>
                </a:ext>
              </a:extLst>
            </p:cNvPr>
            <p:cNvSpPr txBox="1"/>
            <p:nvPr/>
          </p:nvSpPr>
          <p:spPr>
            <a:xfrm>
              <a:off x="101600" y="0"/>
              <a:ext cx="8940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navbar</a:t>
              </a:r>
              <a:endParaRPr lang="he-IL" i="1" dirty="0">
                <a:solidFill>
                  <a:schemeClr val="bg1"/>
                </a:solidFill>
              </a:endParaRPr>
            </a:p>
          </p:txBody>
        </p:sp>
        <p:pic>
          <p:nvPicPr>
            <p:cNvPr id="4" name="תמונה 3">
              <a:hlinkClick r:id="rId11" action="ppaction://hlinksldjump"/>
              <a:extLst>
                <a:ext uri="{FF2B5EF4-FFF2-40B4-BE49-F238E27FC236}">
                  <a16:creationId xmlns:a16="http://schemas.microsoft.com/office/drawing/2014/main" id="{9CB9E23A-EE61-A152-A0B6-31453CBD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" y="533582"/>
              <a:ext cx="894080" cy="505349"/>
            </a:xfrm>
            <a:prstGeom prst="rect">
              <a:avLst/>
            </a:prstGeom>
          </p:spPr>
        </p:pic>
        <p:sp>
          <p:nvSpPr>
            <p:cNvPr id="6" name="מלבן: פינות מעוגלות 5">
              <a:hlinkClick r:id="rId11" action="ppaction://hlinksldjump"/>
              <a:extLst>
                <a:ext uri="{FF2B5EF4-FFF2-40B4-BE49-F238E27FC236}">
                  <a16:creationId xmlns:a16="http://schemas.microsoft.com/office/drawing/2014/main" id="{67A30B31-9515-DFB9-BF36-FF6D61713F90}"/>
                </a:ext>
              </a:extLst>
            </p:cNvPr>
            <p:cNvSpPr/>
            <p:nvPr/>
          </p:nvSpPr>
          <p:spPr>
            <a:xfrm>
              <a:off x="9641839" y="315440"/>
              <a:ext cx="1452880" cy="66959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דף הבית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CFE120A2-55A1-B839-17BA-ECC53469A596}"/>
                </a:ext>
              </a:extLst>
            </p:cNvPr>
            <p:cNvSpPr/>
            <p:nvPr/>
          </p:nvSpPr>
          <p:spPr>
            <a:xfrm>
              <a:off x="7447280" y="315439"/>
              <a:ext cx="1452880" cy="66959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המורים שלך</a:t>
              </a:r>
            </a:p>
          </p:txBody>
        </p:sp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56097802-C74D-F2BC-F1EB-E4E029F0923E}"/>
                </a:ext>
              </a:extLst>
            </p:cNvPr>
            <p:cNvSpPr/>
            <p:nvPr/>
          </p:nvSpPr>
          <p:spPr>
            <a:xfrm>
              <a:off x="5252721" y="315438"/>
              <a:ext cx="1452880" cy="669599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תמיכה ומידע</a:t>
              </a:r>
            </a:p>
          </p:txBody>
        </p:sp>
        <p:sp>
          <p:nvSpPr>
            <p:cNvPr id="15" name="פרצוף מחייך 14">
              <a:hlinkClick r:id="rId13" action="ppaction://hlinksldjump"/>
              <a:extLst>
                <a:ext uri="{FF2B5EF4-FFF2-40B4-BE49-F238E27FC236}">
                  <a16:creationId xmlns:a16="http://schemas.microsoft.com/office/drawing/2014/main" id="{62667070-254D-324F-4C19-0825624D84D2}"/>
                </a:ext>
              </a:extLst>
            </p:cNvPr>
            <p:cNvSpPr/>
            <p:nvPr/>
          </p:nvSpPr>
          <p:spPr>
            <a:xfrm>
              <a:off x="1234435" y="401019"/>
              <a:ext cx="1005843" cy="584018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User name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7836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E6F8C7C-BC48-F846-C8C6-0A58C47ACF0E}"/>
              </a:ext>
            </a:extLst>
          </p:cNvPr>
          <p:cNvSpPr/>
          <p:nvPr/>
        </p:nvSpPr>
        <p:spPr>
          <a:xfrm>
            <a:off x="721360" y="2238664"/>
            <a:ext cx="1747520" cy="240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endParaRPr lang="he-IL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308221E-30F8-1F3B-7B98-F0C7F1D7D296}"/>
              </a:ext>
            </a:extLst>
          </p:cNvPr>
          <p:cNvSpPr/>
          <p:nvPr/>
        </p:nvSpPr>
        <p:spPr>
          <a:xfrm>
            <a:off x="706120" y="3025676"/>
            <a:ext cx="1762760" cy="321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lessons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4D2604C-92A5-4F8C-E9ED-07ECAD6B4345}"/>
              </a:ext>
            </a:extLst>
          </p:cNvPr>
          <p:cNvSpPr txBox="1"/>
          <p:nvPr/>
        </p:nvSpPr>
        <p:spPr>
          <a:xfrm>
            <a:off x="457199" y="470836"/>
            <a:ext cx="14325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מלחיצה על פרופיל מורה</a:t>
            </a:r>
          </a:p>
        </p:txBody>
      </p:sp>
    </p:spTree>
    <p:extLst>
      <p:ext uri="{BB962C8B-B14F-4D97-AF65-F5344CB8AC3E}">
        <p14:creationId xmlns:p14="http://schemas.microsoft.com/office/powerpoint/2010/main" val="46572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2F46208-E5AD-776B-CD3B-CD988A35B77B}"/>
              </a:ext>
            </a:extLst>
          </p:cNvPr>
          <p:cNvSpPr txBox="1"/>
          <p:nvPr/>
        </p:nvSpPr>
        <p:spPr>
          <a:xfrm>
            <a:off x="457199" y="470836"/>
            <a:ext cx="14325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דף הבית</a:t>
            </a:r>
          </a:p>
        </p:txBody>
      </p:sp>
    </p:spTree>
    <p:extLst>
      <p:ext uri="{BB962C8B-B14F-4D97-AF65-F5344CB8AC3E}">
        <p14:creationId xmlns:p14="http://schemas.microsoft.com/office/powerpoint/2010/main" val="227913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2F46208-E5AD-776B-CD3B-CD988A35B77B}"/>
              </a:ext>
            </a:extLst>
          </p:cNvPr>
          <p:cNvSpPr txBox="1"/>
          <p:nvPr/>
        </p:nvSpPr>
        <p:spPr>
          <a:xfrm>
            <a:off x="457199" y="470836"/>
            <a:ext cx="14325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דף הבית</a:t>
            </a:r>
          </a:p>
        </p:txBody>
      </p:sp>
    </p:spTree>
    <p:extLst>
      <p:ext uri="{BB962C8B-B14F-4D97-AF65-F5344CB8AC3E}">
        <p14:creationId xmlns:p14="http://schemas.microsoft.com/office/powerpoint/2010/main" val="26322238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544</Words>
  <Application>Microsoft Office PowerPoint</Application>
  <PresentationFormat>מסך רחב</PresentationFormat>
  <Paragraphs>170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Rubik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אסתר מאיר</dc:creator>
  <cp:lastModifiedBy>אסתר מאיר</cp:lastModifiedBy>
  <cp:revision>6</cp:revision>
  <dcterms:created xsi:type="dcterms:W3CDTF">2025-04-02T09:10:44Z</dcterms:created>
  <dcterms:modified xsi:type="dcterms:W3CDTF">2025-04-19T21:55:56Z</dcterms:modified>
</cp:coreProperties>
</file>