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42"/>
    <p:restoredTop sz="94771"/>
  </p:normalViewPr>
  <p:slideViewPr>
    <p:cSldViewPr snapToGrid="0" snapToObjects="1">
      <p:cViewPr varScale="1">
        <p:scale>
          <a:sx n="58" d="100"/>
          <a:sy n="58" d="100"/>
        </p:scale>
        <p:origin x="232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  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EDC-144B-A415-4689F8538933}"/>
              </c:ext>
            </c:extLst>
          </c:dPt>
          <c:dPt>
            <c:idx val="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EDC-144B-A415-4689F853893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Gross Revenue</c:v>
                </c:pt>
                <c:pt idx="1">
                  <c:v>Net Revenue</c:v>
                </c:pt>
              </c:strCache>
            </c:strRef>
          </c:cat>
          <c:val>
            <c:numRef>
              <c:f>Sheet1!$B$2:$B$3</c:f>
              <c:numCache>
                <c:formatCode>_("$"* #,##0_);_("$"* \(#,##0\);_("$"* "-"??_);_(@_)</c:formatCode>
                <c:ptCount val="2"/>
                <c:pt idx="0">
                  <c:v>52830207</c:v>
                </c:pt>
                <c:pt idx="1">
                  <c:v>22509909.080000784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DC-144B-A415-4689F853893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0"/>
        <c:overlap val="-27"/>
        <c:axId val="1028897471"/>
        <c:axId val="1028976095"/>
      </c:barChart>
      <c:catAx>
        <c:axId val="102889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8976095"/>
        <c:crosses val="autoZero"/>
        <c:auto val="1"/>
        <c:lblAlgn val="ctr"/>
        <c:lblOffset val="100"/>
        <c:noMultiLvlLbl val="0"/>
      </c:catAx>
      <c:valAx>
        <c:axId val="1028976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88974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Strategy 1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EDC-144B-A415-4689F8538933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EDC-144B-A415-4689F853893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Gross Revenue</c:v>
                </c:pt>
                <c:pt idx="1">
                  <c:v>Net Revenue</c:v>
                </c:pt>
              </c:strCache>
            </c:strRef>
          </c:cat>
          <c:val>
            <c:numRef>
              <c:f>Sheet1!$B$2:$B$3</c:f>
              <c:numCache>
                <c:formatCode>_("$"* #,##0_);_("$"* \(#,##0\);_("$"* "-"??_);_(@_)</c:formatCode>
                <c:ptCount val="2"/>
                <c:pt idx="0">
                  <c:v>52474327</c:v>
                </c:pt>
                <c:pt idx="1">
                  <c:v>22590638.990000784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DC-144B-A415-4689F853893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2018 Baseline2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Gross Revenue</c:v>
                </c:pt>
                <c:pt idx="1">
                  <c:v>Net Revenue</c:v>
                </c:pt>
              </c:strCache>
            </c:strRef>
          </c:cat>
          <c:val>
            <c:numRef>
              <c:f>Sheet1!$C$2:$C$3</c:f>
              <c:numCache>
                <c:formatCode>_("$"* #,##0_);_("$"* \(#,##0\);_("$"* "-"??_);_(@_)</c:formatCode>
                <c:ptCount val="2"/>
                <c:pt idx="0">
                  <c:v>52830207</c:v>
                </c:pt>
                <c:pt idx="1">
                  <c:v>22509909.080000784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6ED-584D-BEE3-9B44F67098A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0"/>
        <c:overlap val="-27"/>
        <c:axId val="1028897471"/>
        <c:axId val="1028976095"/>
      </c:barChart>
      <c:catAx>
        <c:axId val="102889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8976095"/>
        <c:crosses val="autoZero"/>
        <c:auto val="1"/>
        <c:lblAlgn val="ctr"/>
        <c:lblOffset val="100"/>
        <c:noMultiLvlLbl val="0"/>
      </c:catAx>
      <c:valAx>
        <c:axId val="1028976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88974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Strategy 2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EDC-144B-A415-4689F8538933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EDC-144B-A415-4689F853893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Gross Revenue</c:v>
                </c:pt>
                <c:pt idx="1">
                  <c:v>Net Revenue</c:v>
                </c:pt>
              </c:strCache>
            </c:strRef>
          </c:cat>
          <c:val>
            <c:numRef>
              <c:f>Sheet1!$B$2:$B$3</c:f>
              <c:numCache>
                <c:formatCode>_("$"* #,##0_);_("$"* \(#,##0\);_("$"* "-"??_);_(@_)</c:formatCode>
                <c:ptCount val="2"/>
                <c:pt idx="0">
                  <c:v>63070047</c:v>
                </c:pt>
                <c:pt idx="1">
                  <c:v>29489758.280000784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DC-144B-A415-4689F853893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2018 Baseline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Gross Revenue</c:v>
                </c:pt>
                <c:pt idx="1">
                  <c:v>Net Revenue</c:v>
                </c:pt>
              </c:strCache>
            </c:strRef>
          </c:cat>
          <c:val>
            <c:numRef>
              <c:f>Sheet1!$C$2:$C$3</c:f>
              <c:numCache>
                <c:formatCode>_("$"* #,##0_);_("$"* \(#,##0\);_("$"* "-"??_);_(@_)</c:formatCode>
                <c:ptCount val="2"/>
                <c:pt idx="0">
                  <c:v>52830207</c:v>
                </c:pt>
                <c:pt idx="1">
                  <c:v>22509909.080000784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0B8-D04D-A200-F7308E6E29C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0"/>
        <c:overlap val="-27"/>
        <c:axId val="1028897471"/>
        <c:axId val="1028976095"/>
      </c:barChart>
      <c:catAx>
        <c:axId val="102889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8976095"/>
        <c:crosses val="autoZero"/>
        <c:auto val="1"/>
        <c:lblAlgn val="ctr"/>
        <c:lblOffset val="100"/>
        <c:noMultiLvlLbl val="0"/>
      </c:catAx>
      <c:valAx>
        <c:axId val="1028976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88974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Strategy (combine)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EDC-144B-A415-4689F8538933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EDC-144B-A415-4689F853893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Gross Revenue</c:v>
                </c:pt>
                <c:pt idx="1">
                  <c:v>Net Revenue</c:v>
                </c:pt>
              </c:strCache>
            </c:strRef>
          </c:cat>
          <c:val>
            <c:numRef>
              <c:f>Sheet1!$B$2:$B$3</c:f>
              <c:numCache>
                <c:formatCode>_("$"* #,##0_);_("$"* \(#,##0\);_("$"* "-"??_);_(@_)</c:formatCode>
                <c:ptCount val="2"/>
                <c:pt idx="0">
                  <c:v>62714167</c:v>
                </c:pt>
                <c:pt idx="1">
                  <c:v>29570488.190000784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DC-144B-A415-4689F853893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2018 Baseline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Gross Revenue</c:v>
                </c:pt>
                <c:pt idx="1">
                  <c:v>Net Revenue</c:v>
                </c:pt>
              </c:strCache>
            </c:strRef>
          </c:cat>
          <c:val>
            <c:numRef>
              <c:f>Sheet1!$C$2:$C$3</c:f>
              <c:numCache>
                <c:formatCode>_("$"* #,##0_);_("$"* \(#,##0\);_("$"* "-"??_);_(@_)</c:formatCode>
                <c:ptCount val="2"/>
                <c:pt idx="0">
                  <c:v>52830207</c:v>
                </c:pt>
                <c:pt idx="1">
                  <c:v>22509909.080000784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22E-FC46-93A4-4763E51473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0"/>
        <c:overlap val="-70"/>
        <c:axId val="1028897471"/>
        <c:axId val="1028976095"/>
      </c:barChart>
      <c:catAx>
        <c:axId val="102889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8976095"/>
        <c:crosses val="autoZero"/>
        <c:auto val="1"/>
        <c:lblAlgn val="ctr"/>
        <c:lblOffset val="100"/>
        <c:noMultiLvlLbl val="0"/>
      </c:catAx>
      <c:valAx>
        <c:axId val="1028976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88974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Strategy (combine)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EDC-144B-A415-4689F8538933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EDC-144B-A415-4689F853893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Gross Revenue</c:v>
                </c:pt>
                <c:pt idx="1">
                  <c:v>Net Revenue</c:v>
                </c:pt>
              </c:strCache>
            </c:strRef>
          </c:cat>
          <c:val>
            <c:numRef>
              <c:f>Sheet1!$B$2:$B$3</c:f>
              <c:numCache>
                <c:formatCode>_("$"* #,##0_);_("$"* \(#,##0\);_("$"* "-"??_);_(@_)</c:formatCode>
                <c:ptCount val="2"/>
                <c:pt idx="0">
                  <c:v>62714167</c:v>
                </c:pt>
                <c:pt idx="1">
                  <c:v>29570488.190000784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DC-144B-A415-4689F853893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2018 Baseline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Gross Revenue</c:v>
                </c:pt>
                <c:pt idx="1">
                  <c:v>Net Revenue</c:v>
                </c:pt>
              </c:strCache>
            </c:strRef>
          </c:cat>
          <c:val>
            <c:numRef>
              <c:f>Sheet1!$C$2:$C$3</c:f>
              <c:numCache>
                <c:formatCode>_("$"* #,##0_);_("$"* \(#,##0\);_("$"* "-"??_);_(@_)</c:formatCode>
                <c:ptCount val="2"/>
                <c:pt idx="0">
                  <c:v>52830207</c:v>
                </c:pt>
                <c:pt idx="1">
                  <c:v>22509909.080000784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22E-FC46-93A4-4763E51473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0"/>
        <c:overlap val="-70"/>
        <c:axId val="1028897471"/>
        <c:axId val="1028976095"/>
      </c:barChart>
      <c:catAx>
        <c:axId val="102889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8976095"/>
        <c:crosses val="autoZero"/>
        <c:auto val="1"/>
        <c:lblAlgn val="ctr"/>
        <c:lblOffset val="100"/>
        <c:noMultiLvlLbl val="0"/>
      </c:catAx>
      <c:valAx>
        <c:axId val="1028976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88974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5A62F-256A-8547-8F3F-FBA371FD91E8}" type="datetimeFigureOut">
              <a:rPr lang="en-US" smtClean="0"/>
              <a:t>5/18/21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31F9D-2199-3043-A567-954071B5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63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my name is Rachelle Tsao,</a:t>
            </a:r>
          </a:p>
          <a:p>
            <a:r>
              <a:rPr lang="en-US" dirty="0"/>
              <a:t>I have a background working in the travel industry and I see that car rentals play a big part in travels. </a:t>
            </a:r>
          </a:p>
          <a:p>
            <a:endParaRPr lang="en-US" dirty="0"/>
          </a:p>
          <a:p>
            <a:r>
              <a:rPr lang="en-US" dirty="0"/>
              <a:t>Today I wanted to focus on how we grow the company in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31F9D-2199-3043-A567-954071B521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63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you see in the graph the baseline revenue for 2018.</a:t>
            </a:r>
          </a:p>
          <a:p>
            <a:endParaRPr lang="en-US" dirty="0"/>
          </a:p>
          <a:p>
            <a:r>
              <a:rPr lang="en-US" dirty="0"/>
              <a:t>And for the next year I would like to increase both revenue.</a:t>
            </a:r>
          </a:p>
          <a:p>
            <a:endParaRPr lang="en-US" dirty="0"/>
          </a:p>
          <a:p>
            <a:r>
              <a:rPr lang="en-US" dirty="0"/>
              <a:t>How will we reach that goal?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31F9D-2199-3043-A567-954071B521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77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Strategy</a:t>
            </a:r>
          </a:p>
          <a:p>
            <a:endParaRPr lang="en-US" dirty="0"/>
          </a:p>
          <a:p>
            <a:r>
              <a:rPr lang="en-US" dirty="0"/>
              <a:t>is to remove 50 of the lowest performing cars currently in our inventory across all branches.</a:t>
            </a:r>
          </a:p>
          <a:p>
            <a:endParaRPr lang="en-US" dirty="0"/>
          </a:p>
          <a:p>
            <a:r>
              <a:rPr lang="en-US" dirty="0"/>
              <a:t>This would help cut back on the loss and we can even consider selling those 50. </a:t>
            </a:r>
          </a:p>
          <a:p>
            <a:endParaRPr lang="en-US" dirty="0"/>
          </a:p>
          <a:p>
            <a:r>
              <a:rPr lang="en-US" dirty="0"/>
              <a:t>With this strategy we are able to save a little bit more on profit. ($80,000)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31F9D-2199-3043-A567-954071B521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43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Second strategy option is to increase the inventory on our top 50 performing cars.</a:t>
            </a:r>
          </a:p>
          <a:p>
            <a:endParaRPr lang="en-US" dirty="0"/>
          </a:p>
          <a:p>
            <a:r>
              <a:rPr lang="en-US" dirty="0"/>
              <a:t>by adding 10 more to each model at the branches it performs well 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31F9D-2199-3043-A567-954071B521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81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3rd strategy would be to combine both strategy 1 &amp; 2 in order to raise our revenue.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31F9D-2199-3043-A567-954071B521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52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recommend combining both strategies because it would help us increase our revenue by 19%.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31F9D-2199-3043-A567-954071B521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52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2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3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7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4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3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3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7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3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1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8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3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5/18/21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85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6" r:id="rId6"/>
    <p:sldLayoutId id="2147483741" r:id="rId7"/>
    <p:sldLayoutId id="2147483742" r:id="rId8"/>
    <p:sldLayoutId id="2147483743" r:id="rId9"/>
    <p:sldLayoutId id="2147483745" r:id="rId10"/>
    <p:sldLayoutId id="214748374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agselaw.com/dirt-cheap-finding-affordable-car-rental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3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5EEA0-2705-8B4E-BDC5-89C68429A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08651"/>
            <a:ext cx="3620882" cy="3640345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2019 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Car Rental Planning</a:t>
            </a:r>
            <a:br>
              <a:rPr lang="en-US" sz="4000" dirty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5335E-AB46-8E46-890C-B580D4ED7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934" y="5220450"/>
            <a:ext cx="3380437" cy="570748"/>
          </a:xfrm>
        </p:spPr>
        <p:txBody>
          <a:bodyPr anchor="b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By Rachelle Tsao</a:t>
            </a:r>
            <a:endParaRPr lang="en-US" sz="1800" dirty="0">
              <a:solidFill>
                <a:schemeClr val="bg1"/>
              </a:solidFill>
            </a:endParaRPr>
          </a:p>
        </p:txBody>
      </p:sp>
      <p:cxnSp>
        <p:nvCxnSpPr>
          <p:cNvPr id="90" name="Straight Connector 8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ar on the road&#10;&#10;Description automatically generated with low confidence">
            <a:extLst>
              <a:ext uri="{FF2B5EF4-FFF2-40B4-BE49-F238E27FC236}">
                <a16:creationId xmlns:a16="http://schemas.microsoft.com/office/drawing/2014/main" id="{0BE79084-6DE1-3A45-8B0A-BA81E46176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9999" r="9991" b="-3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2003C1-8AE0-2746-AD42-D784F62D95E8}"/>
              </a:ext>
            </a:extLst>
          </p:cNvPr>
          <p:cNvSpPr txBox="1"/>
          <p:nvPr/>
        </p:nvSpPr>
        <p:spPr>
          <a:xfrm>
            <a:off x="9476193" y="6657945"/>
            <a:ext cx="271580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agselaw.com/dirt-cheap-finding-affordable-car-rental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6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85184E4-C93A-4E34-8365-1886AAC5D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B1F18-935C-FC45-8086-D7CD7E855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4" y="554762"/>
            <a:ext cx="3623818" cy="4559890"/>
          </a:xfrm>
        </p:spPr>
        <p:txBody>
          <a:bodyPr>
            <a:normAutofit/>
          </a:bodyPr>
          <a:lstStyle/>
          <a:p>
            <a:r>
              <a:rPr lang="en-US" u="sng" dirty="0"/>
              <a:t>2018 </a:t>
            </a:r>
            <a:br>
              <a:rPr lang="en-US" u="sng" dirty="0"/>
            </a:br>
            <a:r>
              <a:rPr lang="en-US" sz="2800" dirty="0"/>
              <a:t>baseline revenue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u="sng" dirty="0"/>
              <a:t>2019 Goal</a:t>
            </a:r>
            <a:br>
              <a:rPr lang="en-US" sz="3200" u="sng" dirty="0"/>
            </a:br>
            <a:r>
              <a:rPr lang="en-US" sz="2800" dirty="0"/>
              <a:t>increase Revenue</a:t>
            </a:r>
            <a:br>
              <a:rPr lang="en-US" dirty="0"/>
            </a:b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AB0D40B-37F7-4F1F-B956-AFC12066A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972" y="723901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94247D-269D-1344-966A-D6B7C5FE04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208981"/>
              </p:ext>
            </p:extLst>
          </p:nvPr>
        </p:nvGraphicFramePr>
        <p:xfrm>
          <a:off x="5715000" y="723900"/>
          <a:ext cx="57150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4690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85184E4-C93A-4E34-8365-1886AAC5D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B1F18-935C-FC45-8086-D7CD7E855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306" y="723900"/>
            <a:ext cx="4236666" cy="4559890"/>
          </a:xfrm>
        </p:spPr>
        <p:txBody>
          <a:bodyPr>
            <a:normAutofit/>
          </a:bodyPr>
          <a:lstStyle/>
          <a:p>
            <a:r>
              <a:rPr lang="en-US" u="sng" dirty="0"/>
              <a:t>Strategy 1</a:t>
            </a:r>
            <a:br>
              <a:rPr lang="en-US" u="sng" dirty="0"/>
            </a:br>
            <a:br>
              <a:rPr lang="en-US" u="sng" dirty="0"/>
            </a:br>
            <a:r>
              <a:rPr lang="en-US" sz="3200" dirty="0"/>
              <a:t>Remove low performing car inventory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AB0D40B-37F7-4F1F-B956-AFC12066A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972" y="723901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94247D-269D-1344-966A-D6B7C5FE04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506821"/>
              </p:ext>
            </p:extLst>
          </p:nvPr>
        </p:nvGraphicFramePr>
        <p:xfrm>
          <a:off x="5715000" y="723900"/>
          <a:ext cx="57150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C75E25D-E00A-C74B-A41C-770BADD8D77A}"/>
              </a:ext>
            </a:extLst>
          </p:cNvPr>
          <p:cNvSpPr txBox="1"/>
          <p:nvPr/>
        </p:nvSpPr>
        <p:spPr>
          <a:xfrm>
            <a:off x="1035455" y="3326296"/>
            <a:ext cx="3026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90BDBF-07D0-4445-9B40-B08B72E5FF57}"/>
              </a:ext>
            </a:extLst>
          </p:cNvPr>
          <p:cNvSpPr txBox="1"/>
          <p:nvPr/>
        </p:nvSpPr>
        <p:spPr>
          <a:xfrm>
            <a:off x="1035455" y="3509802"/>
            <a:ext cx="3026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Sell 50 least profitable models</a:t>
            </a:r>
          </a:p>
        </p:txBody>
      </p:sp>
    </p:spTree>
    <p:extLst>
      <p:ext uri="{BB962C8B-B14F-4D97-AF65-F5344CB8AC3E}">
        <p14:creationId xmlns:p14="http://schemas.microsoft.com/office/powerpoint/2010/main" val="36609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85184E4-C93A-4E34-8365-1886AAC5D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B1F18-935C-FC45-8086-D7CD7E855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4" y="554762"/>
            <a:ext cx="3623818" cy="4559890"/>
          </a:xfrm>
        </p:spPr>
        <p:txBody>
          <a:bodyPr>
            <a:normAutofit/>
          </a:bodyPr>
          <a:lstStyle/>
          <a:p>
            <a:r>
              <a:rPr lang="en-US" u="sng" dirty="0"/>
              <a:t>Strategy 2</a:t>
            </a:r>
            <a:br>
              <a:rPr lang="en-US" u="sng" dirty="0"/>
            </a:br>
            <a:br>
              <a:rPr lang="en-US" u="sng" dirty="0"/>
            </a:br>
            <a:r>
              <a:rPr lang="en-US" sz="3200" dirty="0"/>
              <a:t>Increase High performing car inventory</a:t>
            </a:r>
            <a:br>
              <a:rPr lang="en-US" sz="3200" dirty="0"/>
            </a:br>
            <a:r>
              <a:rPr lang="en-US" sz="3200" dirty="0"/>
              <a:t>	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AB0D40B-37F7-4F1F-B956-AFC12066A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972" y="723901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94247D-269D-1344-966A-D6B7C5FE04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876813"/>
              </p:ext>
            </p:extLst>
          </p:nvPr>
        </p:nvGraphicFramePr>
        <p:xfrm>
          <a:off x="5715000" y="723900"/>
          <a:ext cx="57150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8B2758A-9143-5C4D-B31B-1D52D00F9D96}"/>
              </a:ext>
            </a:extLst>
          </p:cNvPr>
          <p:cNvSpPr txBox="1"/>
          <p:nvPr/>
        </p:nvSpPr>
        <p:spPr>
          <a:xfrm>
            <a:off x="1035455" y="3326296"/>
            <a:ext cx="3026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Add 10 more cars to 50 most profitable models</a:t>
            </a:r>
          </a:p>
        </p:txBody>
      </p:sp>
    </p:spTree>
    <p:extLst>
      <p:ext uri="{BB962C8B-B14F-4D97-AF65-F5344CB8AC3E}">
        <p14:creationId xmlns:p14="http://schemas.microsoft.com/office/powerpoint/2010/main" val="112310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85184E4-C93A-4E34-8365-1886AAC5D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B1F18-935C-FC45-8086-D7CD7E855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80" y="723900"/>
            <a:ext cx="3746952" cy="4559890"/>
          </a:xfrm>
        </p:spPr>
        <p:txBody>
          <a:bodyPr>
            <a:normAutofit/>
          </a:bodyPr>
          <a:lstStyle/>
          <a:p>
            <a:r>
              <a:rPr lang="en-US" sz="3200" u="sng" dirty="0"/>
              <a:t>Strategy combine</a:t>
            </a:r>
            <a:br>
              <a:rPr lang="en-US" u="sng" dirty="0"/>
            </a:br>
            <a:br>
              <a:rPr lang="en-US" u="sng" dirty="0"/>
            </a:br>
            <a:r>
              <a:rPr lang="en-US" sz="3200" dirty="0"/>
              <a:t>Combine Strategies 1 &amp; 2</a:t>
            </a:r>
            <a:br>
              <a:rPr lang="en-US" sz="3200" dirty="0"/>
            </a:br>
            <a:r>
              <a:rPr lang="en-US" sz="3200" dirty="0"/>
              <a:t>	</a:t>
            </a:r>
            <a:br>
              <a:rPr lang="en-US" sz="3200" dirty="0"/>
            </a:b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AB0D40B-37F7-4F1F-B956-AFC12066A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972" y="723901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94247D-269D-1344-966A-D6B7C5FE04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973288"/>
              </p:ext>
            </p:extLst>
          </p:nvPr>
        </p:nvGraphicFramePr>
        <p:xfrm>
          <a:off x="5715000" y="723900"/>
          <a:ext cx="57150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4302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85184E4-C93A-4E34-8365-1886AAC5D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B1F18-935C-FC45-8086-D7CD7E855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4" y="554762"/>
            <a:ext cx="3623818" cy="4559890"/>
          </a:xfrm>
        </p:spPr>
        <p:txBody>
          <a:bodyPr>
            <a:normAutofit/>
          </a:bodyPr>
          <a:lstStyle/>
          <a:p>
            <a:r>
              <a:rPr lang="en-US" sz="3200" u="sng" dirty="0"/>
              <a:t>Recommended Strategy</a:t>
            </a:r>
            <a:br>
              <a:rPr lang="en-US" u="sng" dirty="0"/>
            </a:br>
            <a:br>
              <a:rPr lang="en-US" u="sng" dirty="0"/>
            </a:br>
            <a:r>
              <a:rPr lang="en-US" sz="3200" dirty="0"/>
              <a:t>Combine Strategies 1 &amp; 2</a:t>
            </a:r>
            <a:br>
              <a:rPr lang="en-US" sz="3200" dirty="0"/>
            </a:b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AB0D40B-37F7-4F1F-B956-AFC12066A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972" y="723901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94247D-269D-1344-966A-D6B7C5FE04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2063924"/>
              </p:ext>
            </p:extLst>
          </p:nvPr>
        </p:nvGraphicFramePr>
        <p:xfrm>
          <a:off x="5715000" y="723900"/>
          <a:ext cx="57150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7892EBC-9AEB-9248-A59A-69163F941D9F}"/>
              </a:ext>
            </a:extLst>
          </p:cNvPr>
          <p:cNvSpPr txBox="1"/>
          <p:nvPr/>
        </p:nvSpPr>
        <p:spPr>
          <a:xfrm>
            <a:off x="1410719" y="3429000"/>
            <a:ext cx="30267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19% growth rev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31% profit</a:t>
            </a:r>
          </a:p>
        </p:txBody>
      </p:sp>
    </p:spTree>
    <p:extLst>
      <p:ext uri="{BB962C8B-B14F-4D97-AF65-F5344CB8AC3E}">
        <p14:creationId xmlns:p14="http://schemas.microsoft.com/office/powerpoint/2010/main" val="117455393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2638</TotalTime>
  <Words>294</Words>
  <Application>Microsoft Macintosh PowerPoint</Application>
  <PresentationFormat>Widescreen</PresentationFormat>
  <Paragraphs>40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Calisto MT</vt:lpstr>
      <vt:lpstr>Univers Condensed</vt:lpstr>
      <vt:lpstr>ChronicleVTI</vt:lpstr>
      <vt:lpstr>2019  Car Rental Planning </vt:lpstr>
      <vt:lpstr>2018  baseline revenue   2019 Goal increase Revenue </vt:lpstr>
      <vt:lpstr>Strategy 1  Remove low performing car inventory</vt:lpstr>
      <vt:lpstr>Strategy 2  Increase High performing car inventory  </vt:lpstr>
      <vt:lpstr>Strategy combine  Combine Strategies 1 &amp; 2   </vt:lpstr>
      <vt:lpstr>Recommended Strategy  Combine Strategies 1 &amp; 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Compensation Analysis</dc:title>
  <dc:creator>Stanley Tsao</dc:creator>
  <cp:lastModifiedBy>Stanley Tsao</cp:lastModifiedBy>
  <cp:revision>24</cp:revision>
  <dcterms:created xsi:type="dcterms:W3CDTF">2021-04-28T14:27:49Z</dcterms:created>
  <dcterms:modified xsi:type="dcterms:W3CDTF">2021-05-18T18:05:53Z</dcterms:modified>
</cp:coreProperties>
</file>