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A826-36DA-47AA-9F97-5FCCEF489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006F9F-C3CD-47E3-8C7A-D16CA7318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BE8F48-C70C-4C81-8445-CFD68AE2AAB5}"/>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5" name="Footer Placeholder 4">
            <a:extLst>
              <a:ext uri="{FF2B5EF4-FFF2-40B4-BE49-F238E27FC236}">
                <a16:creationId xmlns:a16="http://schemas.microsoft.com/office/drawing/2014/main" id="{2BFAFCBB-DD39-4C58-B22B-559BD4F4F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45421-E6F3-4789-8E33-87F25F1EBF41}"/>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259530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CD21-64FA-4F3B-A290-DFBE1F72A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F678BF-8A95-4C88-9190-0CFBFA405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29E7B-7892-491A-908B-348198D45B64}"/>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5" name="Footer Placeholder 4">
            <a:extLst>
              <a:ext uri="{FF2B5EF4-FFF2-40B4-BE49-F238E27FC236}">
                <a16:creationId xmlns:a16="http://schemas.microsoft.com/office/drawing/2014/main" id="{F1C1AA98-F376-418B-A16E-3FFB49922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B06EC-07A4-4922-839F-D3119020E09C}"/>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263845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24242-2897-4957-891F-01600452B4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6C219-E4A4-4F35-A6E7-68296FEB6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7147B-260D-4E5F-8F6E-62427E42E200}"/>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5" name="Footer Placeholder 4">
            <a:extLst>
              <a:ext uri="{FF2B5EF4-FFF2-40B4-BE49-F238E27FC236}">
                <a16:creationId xmlns:a16="http://schemas.microsoft.com/office/drawing/2014/main" id="{BB3B09B1-622A-4CCD-B580-48315EBEF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67AC4-63C8-450A-8F48-CE65DA7ABE57}"/>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113203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0E27-4AE3-4CE3-B801-708B69E95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224AB-E1CB-4795-ACAB-DA1F91584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20D48-8E62-4969-8E70-0640860E481C}"/>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5" name="Footer Placeholder 4">
            <a:extLst>
              <a:ext uri="{FF2B5EF4-FFF2-40B4-BE49-F238E27FC236}">
                <a16:creationId xmlns:a16="http://schemas.microsoft.com/office/drawing/2014/main" id="{399AF6D2-9688-4899-AA70-C50B63415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75D94-2084-46A4-B7A2-155AC9E8F16F}"/>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1519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811A-5AA7-4279-8371-17AB4110A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1F067-7649-49FF-9C47-533238795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F8D19-A1FE-4893-91FA-0D28B6C089D1}"/>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5" name="Footer Placeholder 4">
            <a:extLst>
              <a:ext uri="{FF2B5EF4-FFF2-40B4-BE49-F238E27FC236}">
                <a16:creationId xmlns:a16="http://schemas.microsoft.com/office/drawing/2014/main" id="{D00C23A3-D773-45EB-8DFB-980700771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3D723-CC35-4F58-B83A-016DFC762351}"/>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308745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FE9-6E56-4094-83E3-EBED284CF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8F8E1-3A1C-407D-8D5F-719067DD23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AC27EA-4D6A-4FF1-81ED-98EFFA7B1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15A111-C40B-460D-BB3D-7BF0E25E880D}"/>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6" name="Footer Placeholder 5">
            <a:extLst>
              <a:ext uri="{FF2B5EF4-FFF2-40B4-BE49-F238E27FC236}">
                <a16:creationId xmlns:a16="http://schemas.microsoft.com/office/drawing/2014/main" id="{4451AA86-486D-4D33-8AD9-B0BA53245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82786-A764-4CEC-BB97-F346E8FC25E6}"/>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406915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6BB5-AFD2-4B59-810F-F319EB0BA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71B4D0-4A55-4CA6-B801-D617779904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D92FA-F4C8-4BE3-9464-79324613E2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5DF81-E6C0-4F5A-AFD9-9B269F518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AC393-D75E-4FA0-BE25-2122CC9C9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44179D-BEE0-4F6B-A4DF-DCE9D33BE6B9}"/>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8" name="Footer Placeholder 7">
            <a:extLst>
              <a:ext uri="{FF2B5EF4-FFF2-40B4-BE49-F238E27FC236}">
                <a16:creationId xmlns:a16="http://schemas.microsoft.com/office/drawing/2014/main" id="{2EBD1BB0-6FF7-4CB9-9890-9D78523A7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56699-2E03-4BEB-9C8C-0DCD3E466F14}"/>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26285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64D9-0832-4346-B883-EF0688A932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E14F8-02EC-4514-852B-362F55FC40CC}"/>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4" name="Footer Placeholder 3">
            <a:extLst>
              <a:ext uri="{FF2B5EF4-FFF2-40B4-BE49-F238E27FC236}">
                <a16:creationId xmlns:a16="http://schemas.microsoft.com/office/drawing/2014/main" id="{4512FC87-7996-4D0E-AACD-C12B0CDFF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AA115-9070-4B12-8083-2C7535BB2439}"/>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182986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D103F-A25C-4DF6-BC67-6E5E2FA249BD}"/>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3" name="Footer Placeholder 2">
            <a:extLst>
              <a:ext uri="{FF2B5EF4-FFF2-40B4-BE49-F238E27FC236}">
                <a16:creationId xmlns:a16="http://schemas.microsoft.com/office/drawing/2014/main" id="{CB02285F-8018-40C9-A6BD-451AB81F1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8FD994-8A62-4FF4-93BA-BF89F8DACF5B}"/>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137108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23F8-F4B4-472E-A565-ACE7CD501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F43A2-3120-4397-9153-D050EFC57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5E0273-C79D-4B6D-AF06-E3E7D3358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61385-3F3B-4DCF-BC97-B9D6573FF68A}"/>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6" name="Footer Placeholder 5">
            <a:extLst>
              <a:ext uri="{FF2B5EF4-FFF2-40B4-BE49-F238E27FC236}">
                <a16:creationId xmlns:a16="http://schemas.microsoft.com/office/drawing/2014/main" id="{48653C1E-19C6-4792-9602-810992529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8132F-3C2E-45F1-9E27-F119393B50FC}"/>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159475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C6F4-7AC2-4751-B817-F9B6AD075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72777F-EC83-433E-9AF9-1397F9ABE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70682F-17A9-4F5F-A8D5-45A07C609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05EC3-26CA-4DEF-B4CE-40BA01F996E4}"/>
              </a:ext>
            </a:extLst>
          </p:cNvPr>
          <p:cNvSpPr>
            <a:spLocks noGrp="1"/>
          </p:cNvSpPr>
          <p:nvPr>
            <p:ph type="dt" sz="half" idx="10"/>
          </p:nvPr>
        </p:nvSpPr>
        <p:spPr/>
        <p:txBody>
          <a:bodyPr/>
          <a:lstStyle/>
          <a:p>
            <a:fld id="{0DFA5AE7-CEC5-4773-AA19-79EE10C66DF1}" type="datetimeFigureOut">
              <a:rPr lang="en-US" smtClean="0"/>
              <a:t>12/11/2021</a:t>
            </a:fld>
            <a:endParaRPr lang="en-US"/>
          </a:p>
        </p:txBody>
      </p:sp>
      <p:sp>
        <p:nvSpPr>
          <p:cNvPr id="6" name="Footer Placeholder 5">
            <a:extLst>
              <a:ext uri="{FF2B5EF4-FFF2-40B4-BE49-F238E27FC236}">
                <a16:creationId xmlns:a16="http://schemas.microsoft.com/office/drawing/2014/main" id="{51DE3AF0-75F0-4404-8356-110820DB5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2E764-BD39-40D4-A771-946C1AB8DDA5}"/>
              </a:ext>
            </a:extLst>
          </p:cNvPr>
          <p:cNvSpPr>
            <a:spLocks noGrp="1"/>
          </p:cNvSpPr>
          <p:nvPr>
            <p:ph type="sldNum" sz="quarter" idx="12"/>
          </p:nvPr>
        </p:nvSpPr>
        <p:spPr/>
        <p:txBody>
          <a:bodyPr/>
          <a:lstStyle/>
          <a:p>
            <a:fld id="{FF32711A-7F55-439B-9D52-02C6C287D0B8}" type="slidenum">
              <a:rPr lang="en-US" smtClean="0"/>
              <a:t>‹#›</a:t>
            </a:fld>
            <a:endParaRPr lang="en-US"/>
          </a:p>
        </p:txBody>
      </p:sp>
    </p:spTree>
    <p:extLst>
      <p:ext uri="{BB962C8B-B14F-4D97-AF65-F5344CB8AC3E}">
        <p14:creationId xmlns:p14="http://schemas.microsoft.com/office/powerpoint/2010/main" val="131082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9BF5A-5BD1-484F-95EB-D9DB50B36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F8E5FD-A6F1-4F55-A4DA-EB05125B4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41C14-A6AD-439D-9672-B9C3E897B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A5AE7-CEC5-4773-AA19-79EE10C66DF1}" type="datetimeFigureOut">
              <a:rPr lang="en-US" smtClean="0"/>
              <a:t>12/11/2021</a:t>
            </a:fld>
            <a:endParaRPr lang="en-US"/>
          </a:p>
        </p:txBody>
      </p:sp>
      <p:sp>
        <p:nvSpPr>
          <p:cNvPr id="5" name="Footer Placeholder 4">
            <a:extLst>
              <a:ext uri="{FF2B5EF4-FFF2-40B4-BE49-F238E27FC236}">
                <a16:creationId xmlns:a16="http://schemas.microsoft.com/office/drawing/2014/main" id="{C2C27B0F-3D0F-402D-8088-054EBFA64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E9F586-A29A-4F97-A768-B2B19FC48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2711A-7F55-439B-9D52-02C6C287D0B8}" type="slidenum">
              <a:rPr lang="en-US" smtClean="0"/>
              <a:t>‹#›</a:t>
            </a:fld>
            <a:endParaRPr lang="en-US"/>
          </a:p>
        </p:txBody>
      </p:sp>
    </p:spTree>
    <p:extLst>
      <p:ext uri="{BB962C8B-B14F-4D97-AF65-F5344CB8AC3E}">
        <p14:creationId xmlns:p14="http://schemas.microsoft.com/office/powerpoint/2010/main" val="44020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29B0E39-5B3F-44EF-AF00-D5270B3EEBAA}"/>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IMDB Movies Dataset</a:t>
            </a:r>
          </a:p>
        </p:txBody>
      </p:sp>
      <p:sp>
        <p:nvSpPr>
          <p:cNvPr id="3" name="Subtitle 2">
            <a:extLst>
              <a:ext uri="{FF2B5EF4-FFF2-40B4-BE49-F238E27FC236}">
                <a16:creationId xmlns:a16="http://schemas.microsoft.com/office/drawing/2014/main" id="{940FC3B7-A35C-45D9-8CE8-AC77CD518F35}"/>
              </a:ext>
            </a:extLst>
          </p:cNvPr>
          <p:cNvSpPr>
            <a:spLocks noGrp="1"/>
          </p:cNvSpPr>
          <p:nvPr>
            <p:ph type="subTitle" idx="1"/>
          </p:nvPr>
        </p:nvSpPr>
        <p:spPr>
          <a:xfrm>
            <a:off x="954228" y="5689764"/>
            <a:ext cx="8578699" cy="1031239"/>
          </a:xfrm>
        </p:spPr>
        <p:txBody>
          <a:bodyPr>
            <a:normAutofit/>
          </a:bodyPr>
          <a:lstStyle/>
          <a:p>
            <a:pPr algn="l"/>
            <a:r>
              <a:rPr lang="en-US" sz="1800" dirty="0">
                <a:solidFill>
                  <a:srgbClr val="FFFFFF"/>
                </a:solidFill>
              </a:rPr>
              <a:t>By Rachelle Difilippo</a:t>
            </a:r>
            <a:br>
              <a:rPr lang="en-US" sz="1800" dirty="0">
                <a:solidFill>
                  <a:srgbClr val="FFFFFF"/>
                </a:solidFill>
              </a:rPr>
            </a:br>
            <a:r>
              <a:rPr lang="en-US" sz="1800" dirty="0">
                <a:solidFill>
                  <a:srgbClr val="FFFFFF"/>
                </a:solidFill>
              </a:rPr>
              <a:t>Professor: Ethan Bard</a:t>
            </a:r>
            <a:br>
              <a:rPr lang="en-US" sz="1800" dirty="0">
                <a:solidFill>
                  <a:srgbClr val="FFFFFF"/>
                </a:solidFill>
              </a:rPr>
            </a:br>
            <a:r>
              <a:rPr lang="en-US" sz="1800" dirty="0">
                <a:solidFill>
                  <a:srgbClr val="FFFFFF"/>
                </a:solidFill>
              </a:rPr>
              <a:t>Term: 2021</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13125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FB121-CEF8-472E-B9F5-929AF7467D21}"/>
              </a:ext>
            </a:extLst>
          </p:cNvPr>
          <p:cNvSpPr>
            <a:spLocks noGrp="1"/>
          </p:cNvSpPr>
          <p:nvPr>
            <p:ph type="title"/>
          </p:nvPr>
        </p:nvSpPr>
        <p:spPr>
          <a:xfrm>
            <a:off x="6513788" y="365125"/>
            <a:ext cx="4840010" cy="1807305"/>
          </a:xfrm>
        </p:spPr>
        <p:txBody>
          <a:bodyPr>
            <a:normAutofit/>
          </a:bodyPr>
          <a:lstStyle/>
          <a:p>
            <a:r>
              <a:rPr lang="en-US" dirty="0"/>
              <a:t>Conclusion:</a:t>
            </a:r>
          </a:p>
        </p:txBody>
      </p:sp>
      <p:pic>
        <p:nvPicPr>
          <p:cNvPr id="5" name="Picture 4" descr="One in a crowd">
            <a:extLst>
              <a:ext uri="{FF2B5EF4-FFF2-40B4-BE49-F238E27FC236}">
                <a16:creationId xmlns:a16="http://schemas.microsoft.com/office/drawing/2014/main" id="{4F2C19B0-0CC4-4EC2-B3B7-4986DCBE10E6}"/>
              </a:ext>
            </a:extLst>
          </p:cNvPr>
          <p:cNvPicPr>
            <a:picLocks noChangeAspect="1"/>
          </p:cNvPicPr>
          <p:nvPr/>
        </p:nvPicPr>
        <p:blipFill rotWithShape="1">
          <a:blip r:embed="rId2"/>
          <a:srcRect l="20649" r="1245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86F086B-D0DA-454B-A016-238957940610}"/>
              </a:ext>
            </a:extLst>
          </p:cNvPr>
          <p:cNvSpPr>
            <a:spLocks noGrp="1"/>
          </p:cNvSpPr>
          <p:nvPr>
            <p:ph idx="1"/>
          </p:nvPr>
        </p:nvSpPr>
        <p:spPr>
          <a:xfrm>
            <a:off x="6513788" y="2333297"/>
            <a:ext cx="4840010" cy="3843666"/>
          </a:xfrm>
        </p:spPr>
        <p:txBody>
          <a:bodyPr>
            <a:normAutofit/>
          </a:bodyPr>
          <a:lstStyle/>
          <a:p>
            <a:pPr marL="0" indent="0">
              <a:buNone/>
            </a:pPr>
            <a:r>
              <a:rPr lang="en-US" sz="2000" dirty="0"/>
              <a:t>Society has really grown onto the idea of watching other people's drama or watching impossible but incredible action and maybe its because we can't or wont but either way, I think in the next 10 years drama will still be a top Genre. So </a:t>
            </a:r>
            <a:r>
              <a:rPr lang="en-US" sz="2000" dirty="0" err="1"/>
              <a:t>te</a:t>
            </a:r>
            <a:r>
              <a:rPr lang="en-US" sz="2000" dirty="0"/>
              <a:t> next time you go and see a movie think about if you were brought to it by other people's opinions, the ratings, the actors, or because a famous person has.</a:t>
            </a:r>
          </a:p>
        </p:txBody>
      </p:sp>
    </p:spTree>
    <p:extLst>
      <p:ext uri="{BB962C8B-B14F-4D97-AF65-F5344CB8AC3E}">
        <p14:creationId xmlns:p14="http://schemas.microsoft.com/office/powerpoint/2010/main" val="321071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10;&#10;Description automatically generated with medium confidence">
            <a:extLst>
              <a:ext uri="{FF2B5EF4-FFF2-40B4-BE49-F238E27FC236}">
                <a16:creationId xmlns:a16="http://schemas.microsoft.com/office/drawing/2014/main" id="{33845E2C-E1C0-4CCB-95AF-82EC101854F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9514" y="-2454169"/>
            <a:ext cx="12354340" cy="9401622"/>
          </a:xfrm>
          <a:prstGeom prst="rect">
            <a:avLst/>
          </a:prstGeom>
        </p:spPr>
      </p:pic>
      <p:sp>
        <p:nvSpPr>
          <p:cNvPr id="3" name="Content Placeholder 2">
            <a:extLst>
              <a:ext uri="{FF2B5EF4-FFF2-40B4-BE49-F238E27FC236}">
                <a16:creationId xmlns:a16="http://schemas.microsoft.com/office/drawing/2014/main" id="{8AF35AA6-D8B7-48D4-8CA2-ADD5BD6B99EF}"/>
              </a:ext>
            </a:extLst>
          </p:cNvPr>
          <p:cNvSpPr>
            <a:spLocks noGrp="1"/>
          </p:cNvSpPr>
          <p:nvPr>
            <p:ph idx="1"/>
          </p:nvPr>
        </p:nvSpPr>
        <p:spPr/>
        <p:txBody>
          <a:bodyPr>
            <a:normAutofit/>
          </a:bodyPr>
          <a:lstStyle/>
          <a:p>
            <a:pPr marL="0" indent="0">
              <a:buNone/>
            </a:pPr>
            <a:r>
              <a:rPr lang="en-US" sz="2800" i="1" u="sng" dirty="0">
                <a:solidFill>
                  <a:schemeClr val="bg1"/>
                </a:solidFill>
              </a:rPr>
              <a:t>To do anything I have to load some stuff from my library in first</a:t>
            </a:r>
            <a:r>
              <a:rPr lang="en-US" sz="2800" i="1" dirty="0">
                <a:solidFill>
                  <a:schemeClr val="bg1"/>
                </a:solidFill>
              </a:rPr>
              <a:t> . . .</a:t>
            </a:r>
          </a:p>
        </p:txBody>
      </p:sp>
      <p:sp>
        <p:nvSpPr>
          <p:cNvPr id="4" name="Text Placeholder 3">
            <a:extLst>
              <a:ext uri="{FF2B5EF4-FFF2-40B4-BE49-F238E27FC236}">
                <a16:creationId xmlns:a16="http://schemas.microsoft.com/office/drawing/2014/main" id="{C94D5574-CB43-41E6-AFD7-210A920A3CD4}"/>
              </a:ext>
            </a:extLst>
          </p:cNvPr>
          <p:cNvSpPr>
            <a:spLocks noGrp="1"/>
          </p:cNvSpPr>
          <p:nvPr>
            <p:ph type="body" sz="half" idx="2"/>
          </p:nvPr>
        </p:nvSpPr>
        <p:spPr>
          <a:xfrm>
            <a:off x="839788" y="497841"/>
            <a:ext cx="3932237" cy="5974080"/>
          </a:xfrm>
        </p:spPr>
        <p:txBody>
          <a:bodyPr>
            <a:normAutofit lnSpcReduction="10000"/>
          </a:bodyPr>
          <a:lstStyle/>
          <a:p>
            <a:r>
              <a:rPr lang="en-US" sz="3600" i="1" u="sng" dirty="0">
                <a:solidFill>
                  <a:schemeClr val="bg1"/>
                </a:solidFill>
              </a:rPr>
              <a:t>My projects Goal: </a:t>
            </a:r>
          </a:p>
          <a:p>
            <a:r>
              <a:rPr lang="en-US" sz="3200" dirty="0">
                <a:solidFill>
                  <a:schemeClr val="bg1"/>
                </a:solidFill>
              </a:rPr>
              <a:t>To answer any and all questions I have and confirm or deny my predictions. I predict that action and drama will be the most popular genres and it will be because of the actors depending on the point in time which in my test will be around the time of 2005-2010.</a:t>
            </a:r>
          </a:p>
        </p:txBody>
      </p:sp>
      <p:pic>
        <p:nvPicPr>
          <p:cNvPr id="8" name="Picture 7">
            <a:extLst>
              <a:ext uri="{FF2B5EF4-FFF2-40B4-BE49-F238E27FC236}">
                <a16:creationId xmlns:a16="http://schemas.microsoft.com/office/drawing/2014/main" id="{1F6AF946-29F9-4D98-A10D-13A421882718}"/>
              </a:ext>
            </a:extLst>
          </p:cNvPr>
          <p:cNvPicPr>
            <a:picLocks noChangeAspect="1"/>
          </p:cNvPicPr>
          <p:nvPr/>
        </p:nvPicPr>
        <p:blipFill>
          <a:blip r:embed="rId4"/>
          <a:stretch>
            <a:fillRect/>
          </a:stretch>
        </p:blipFill>
        <p:spPr>
          <a:xfrm>
            <a:off x="5081588" y="2084676"/>
            <a:ext cx="5977068" cy="2172364"/>
          </a:xfrm>
          <a:prstGeom prst="rect">
            <a:avLst/>
          </a:prstGeom>
        </p:spPr>
      </p:pic>
    </p:spTree>
    <p:extLst>
      <p:ext uri="{BB962C8B-B14F-4D97-AF65-F5344CB8AC3E}">
        <p14:creationId xmlns:p14="http://schemas.microsoft.com/office/powerpoint/2010/main" val="365163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C895756-3383-4ACE-A84C-79CEE51FB65A}"/>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3800" kern="1200">
                <a:solidFill>
                  <a:srgbClr val="FFFFFF"/>
                </a:solidFill>
                <a:latin typeface="+mj-lt"/>
                <a:ea typeface="+mj-ea"/>
                <a:cs typeface="+mj-cs"/>
              </a:rPr>
              <a:t>For my project I further Researched the popularity of movies within a set year based off my data set.</a:t>
            </a:r>
          </a:p>
        </p:txBody>
      </p:sp>
      <p:pic>
        <p:nvPicPr>
          <p:cNvPr id="10" name="Content Placeholder 9" descr="A picture containing text&#10;&#10;Description automatically generated">
            <a:extLst>
              <a:ext uri="{FF2B5EF4-FFF2-40B4-BE49-F238E27FC236}">
                <a16:creationId xmlns:a16="http://schemas.microsoft.com/office/drawing/2014/main" id="{5F2AC8BA-ED5B-4115-999B-FAF5FC775A7D}"/>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5134075" y="2276965"/>
            <a:ext cx="6793468" cy="3413718"/>
          </a:xfrm>
          <a:prstGeom prst="rect">
            <a:avLst/>
          </a:prstGeom>
        </p:spPr>
      </p:pic>
      <p:grpSp>
        <p:nvGrpSpPr>
          <p:cNvPr id="19" name="Group 18">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29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10;&#10;Description automatically generated with medium confidence">
            <a:extLst>
              <a:ext uri="{FF2B5EF4-FFF2-40B4-BE49-F238E27FC236}">
                <a16:creationId xmlns:a16="http://schemas.microsoft.com/office/drawing/2014/main" id="{1439088F-4C60-441F-AA38-66ED1C28EAB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400000">
            <a:off x="2530475" y="-2683511"/>
            <a:ext cx="7055483" cy="12267564"/>
          </a:xfrm>
          <a:prstGeom prst="rect">
            <a:avLst/>
          </a:prstGeom>
        </p:spPr>
      </p:pic>
      <p:sp>
        <p:nvSpPr>
          <p:cNvPr id="2" name="Title 1">
            <a:extLst>
              <a:ext uri="{FF2B5EF4-FFF2-40B4-BE49-F238E27FC236}">
                <a16:creationId xmlns:a16="http://schemas.microsoft.com/office/drawing/2014/main" id="{C14E74E0-F76B-447D-A292-350DC49C0832}"/>
              </a:ext>
            </a:extLst>
          </p:cNvPr>
          <p:cNvSpPr>
            <a:spLocks noGrp="1"/>
          </p:cNvSpPr>
          <p:nvPr>
            <p:ph type="title"/>
          </p:nvPr>
        </p:nvSpPr>
        <p:spPr/>
        <p:txBody>
          <a:bodyPr/>
          <a:lstStyle/>
          <a:p>
            <a:r>
              <a:rPr lang="en-US" dirty="0">
                <a:solidFill>
                  <a:schemeClr val="bg1"/>
                </a:solidFill>
              </a:rPr>
              <a:t>The Datasets Main Characteristics</a:t>
            </a:r>
          </a:p>
        </p:txBody>
      </p:sp>
      <p:sp>
        <p:nvSpPr>
          <p:cNvPr id="3" name="Text Placeholder 2">
            <a:extLst>
              <a:ext uri="{FF2B5EF4-FFF2-40B4-BE49-F238E27FC236}">
                <a16:creationId xmlns:a16="http://schemas.microsoft.com/office/drawing/2014/main" id="{C7C9077C-FC0F-4E6C-A3D0-18F2B8ABA5A2}"/>
              </a:ext>
            </a:extLst>
          </p:cNvPr>
          <p:cNvSpPr>
            <a:spLocks noGrp="1"/>
          </p:cNvSpPr>
          <p:nvPr>
            <p:ph type="body" idx="1"/>
          </p:nvPr>
        </p:nvSpPr>
        <p:spPr/>
        <p:txBody>
          <a:bodyPr>
            <a:normAutofit/>
          </a:bodyPr>
          <a:lstStyle/>
          <a:p>
            <a:r>
              <a:rPr lang="en-US" sz="3600" b="0" dirty="0">
                <a:solidFill>
                  <a:schemeClr val="bg1"/>
                </a:solidFill>
              </a:rPr>
              <a:t>Columns:</a:t>
            </a:r>
          </a:p>
        </p:txBody>
      </p:sp>
      <p:sp>
        <p:nvSpPr>
          <p:cNvPr id="4" name="Content Placeholder 3">
            <a:extLst>
              <a:ext uri="{FF2B5EF4-FFF2-40B4-BE49-F238E27FC236}">
                <a16:creationId xmlns:a16="http://schemas.microsoft.com/office/drawing/2014/main" id="{6561CB26-751C-462A-AC69-159CDF70EF3D}"/>
              </a:ext>
            </a:extLst>
          </p:cNvPr>
          <p:cNvSpPr>
            <a:spLocks noGrp="1"/>
          </p:cNvSpPr>
          <p:nvPr>
            <p:ph sz="half" idx="2"/>
          </p:nvPr>
        </p:nvSpPr>
        <p:spPr/>
        <p:txBody>
          <a:bodyPr/>
          <a:lstStyle/>
          <a:p>
            <a:r>
              <a:rPr lang="en-US" dirty="0">
                <a:solidFill>
                  <a:schemeClr val="bg1"/>
                </a:solidFill>
              </a:rPr>
              <a:t>The Data set provides us with 12 Columns: Title, Genre, Description, Director, Actors, Year, Runtime, Rating, Votes, Revenue, and Metascore.</a:t>
            </a:r>
          </a:p>
        </p:txBody>
      </p:sp>
      <p:sp>
        <p:nvSpPr>
          <p:cNvPr id="5" name="Text Placeholder 4">
            <a:extLst>
              <a:ext uri="{FF2B5EF4-FFF2-40B4-BE49-F238E27FC236}">
                <a16:creationId xmlns:a16="http://schemas.microsoft.com/office/drawing/2014/main" id="{3C52CFCA-211E-4EE2-9F92-CA658320DB53}"/>
              </a:ext>
            </a:extLst>
          </p:cNvPr>
          <p:cNvSpPr>
            <a:spLocks noGrp="1"/>
          </p:cNvSpPr>
          <p:nvPr>
            <p:ph type="body" sz="quarter" idx="3"/>
          </p:nvPr>
        </p:nvSpPr>
        <p:spPr/>
        <p:txBody>
          <a:bodyPr>
            <a:normAutofit/>
          </a:bodyPr>
          <a:lstStyle/>
          <a:p>
            <a:r>
              <a:rPr lang="en-US" sz="3600" b="0" dirty="0">
                <a:solidFill>
                  <a:schemeClr val="bg1"/>
                </a:solidFill>
              </a:rPr>
              <a:t>Rows:</a:t>
            </a:r>
          </a:p>
        </p:txBody>
      </p:sp>
      <p:sp>
        <p:nvSpPr>
          <p:cNvPr id="6" name="Content Placeholder 5">
            <a:extLst>
              <a:ext uri="{FF2B5EF4-FFF2-40B4-BE49-F238E27FC236}">
                <a16:creationId xmlns:a16="http://schemas.microsoft.com/office/drawing/2014/main" id="{49FB4F75-AF9E-4784-AFB8-B91066FECBF4}"/>
              </a:ext>
            </a:extLst>
          </p:cNvPr>
          <p:cNvSpPr>
            <a:spLocks noGrp="1"/>
          </p:cNvSpPr>
          <p:nvPr>
            <p:ph sz="quarter" idx="4"/>
          </p:nvPr>
        </p:nvSpPr>
        <p:spPr/>
        <p:txBody>
          <a:bodyPr/>
          <a:lstStyle/>
          <a:p>
            <a:r>
              <a:rPr lang="en-US" dirty="0">
                <a:solidFill>
                  <a:schemeClr val="bg1"/>
                </a:solidFill>
              </a:rPr>
              <a:t>The Rows in the dataset is the movies rank 1-1000 assuming it's based on the columns Rating, Votes and Revenue.</a:t>
            </a:r>
          </a:p>
        </p:txBody>
      </p:sp>
      <p:graphicFrame>
        <p:nvGraphicFramePr>
          <p:cNvPr id="9" name="Table 8">
            <a:extLst>
              <a:ext uri="{FF2B5EF4-FFF2-40B4-BE49-F238E27FC236}">
                <a16:creationId xmlns:a16="http://schemas.microsoft.com/office/drawing/2014/main" id="{3A656FB5-9DF6-4C11-A298-753BA91CCBE3}"/>
              </a:ext>
            </a:extLst>
          </p:cNvPr>
          <p:cNvGraphicFramePr>
            <a:graphicFrameLocks noGrp="1"/>
          </p:cNvGraphicFramePr>
          <p:nvPr>
            <p:extLst>
              <p:ext uri="{D42A27DB-BD31-4B8C-83A1-F6EECF244321}">
                <p14:modId xmlns:p14="http://schemas.microsoft.com/office/powerpoint/2010/main" val="2684608358"/>
              </p:ext>
            </p:extLst>
          </p:nvPr>
        </p:nvGraphicFramePr>
        <p:xfrm>
          <a:off x="836612" y="1716725"/>
          <a:ext cx="10316817" cy="3684588"/>
        </p:xfrm>
        <a:graphic>
          <a:graphicData uri="http://schemas.openxmlformats.org/drawingml/2006/table">
            <a:tbl>
              <a:tblPr/>
              <a:tblGrid>
                <a:gridCol w="10316817">
                  <a:extLst>
                    <a:ext uri="{9D8B030D-6E8A-4147-A177-3AD203B41FA5}">
                      <a16:colId xmlns:a16="http://schemas.microsoft.com/office/drawing/2014/main" val="1213616865"/>
                    </a:ext>
                  </a:extLst>
                </a:gridCol>
              </a:tblGrid>
              <a:tr h="368458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08271716"/>
                  </a:ext>
                </a:extLst>
              </a:tr>
            </a:tbl>
          </a:graphicData>
        </a:graphic>
      </p:graphicFrame>
      <p:graphicFrame>
        <p:nvGraphicFramePr>
          <p:cNvPr id="10" name="Table 9">
            <a:extLst>
              <a:ext uri="{FF2B5EF4-FFF2-40B4-BE49-F238E27FC236}">
                <a16:creationId xmlns:a16="http://schemas.microsoft.com/office/drawing/2014/main" id="{C2AFAD38-7690-481A-AB4B-1F3AD483162C}"/>
              </a:ext>
            </a:extLst>
          </p:cNvPr>
          <p:cNvGraphicFramePr>
            <a:graphicFrameLocks noGrp="1"/>
          </p:cNvGraphicFramePr>
          <p:nvPr>
            <p:extLst>
              <p:ext uri="{D42A27DB-BD31-4B8C-83A1-F6EECF244321}">
                <p14:modId xmlns:p14="http://schemas.microsoft.com/office/powerpoint/2010/main" val="679859666"/>
              </p:ext>
            </p:extLst>
          </p:nvPr>
        </p:nvGraphicFramePr>
        <p:xfrm>
          <a:off x="5995345" y="1706630"/>
          <a:ext cx="208280" cy="3684588"/>
        </p:xfrm>
        <a:graphic>
          <a:graphicData uri="http://schemas.openxmlformats.org/drawingml/2006/table">
            <a:tbl>
              <a:tblPr/>
              <a:tblGrid>
                <a:gridCol w="208280">
                  <a:extLst>
                    <a:ext uri="{9D8B030D-6E8A-4147-A177-3AD203B41FA5}">
                      <a16:colId xmlns:a16="http://schemas.microsoft.com/office/drawing/2014/main" val="3162274190"/>
                    </a:ext>
                  </a:extLst>
                </a:gridCol>
              </a:tblGrid>
              <a:tr h="368458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84299279"/>
                  </a:ext>
                </a:extLst>
              </a:tr>
            </a:tbl>
          </a:graphicData>
        </a:graphic>
      </p:graphicFrame>
    </p:spTree>
    <p:extLst>
      <p:ext uri="{BB962C8B-B14F-4D97-AF65-F5344CB8AC3E}">
        <p14:creationId xmlns:p14="http://schemas.microsoft.com/office/powerpoint/2010/main" val="22462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E4184E3-A2F8-416A-8677-3D842DAEEBED}"/>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8000" kern="1200" dirty="0">
                <a:solidFill>
                  <a:srgbClr val="FFFFFF"/>
                </a:solidFill>
                <a:latin typeface="+mj-lt"/>
                <a:ea typeface="+mj-ea"/>
                <a:cs typeface="+mj-cs"/>
              </a:rPr>
              <a:t>The start to my research:</a:t>
            </a:r>
          </a:p>
        </p:txBody>
      </p:sp>
      <p:grpSp>
        <p:nvGrpSpPr>
          <p:cNvPr id="30" name="Group 2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4" name="Text Placeholder 3">
            <a:extLst>
              <a:ext uri="{FF2B5EF4-FFF2-40B4-BE49-F238E27FC236}">
                <a16:creationId xmlns:a16="http://schemas.microsoft.com/office/drawing/2014/main" id="{041F004F-6B5F-4EBD-AC8A-AF6A0A71C940}"/>
              </a:ext>
            </a:extLst>
          </p:cNvPr>
          <p:cNvSpPr>
            <a:spLocks noGrp="1"/>
          </p:cNvSpPr>
          <p:nvPr>
            <p:ph type="body" sz="half" idx="2"/>
          </p:nvPr>
        </p:nvSpPr>
        <p:spPr>
          <a:xfrm>
            <a:off x="6297233" y="518400"/>
            <a:ext cx="4771607" cy="5837949"/>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chemeClr val="tx1">
                    <a:alpha val="80000"/>
                  </a:schemeClr>
                </a:solidFill>
              </a:rPr>
              <a:t>   At first, I though about starting with a 10-year timespan to work with but when I put it into graph for everything was hard to read on the axis’s and even on the graph, so I narrowed it down. This is important because If I leave it with unreadable data, I might not get the answer I need or was looking for.</a:t>
            </a:r>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34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33CA-BC69-4F56-A5C5-4F27A8B9D0E7}"/>
              </a:ext>
            </a:extLst>
          </p:cNvPr>
          <p:cNvSpPr>
            <a:spLocks noGrp="1"/>
          </p:cNvSpPr>
          <p:nvPr>
            <p:ph type="title"/>
          </p:nvPr>
        </p:nvSpPr>
        <p:spPr>
          <a:xfrm>
            <a:off x="4965430" y="629268"/>
            <a:ext cx="6586491" cy="1286160"/>
          </a:xfrm>
        </p:spPr>
        <p:txBody>
          <a:bodyPr anchor="b">
            <a:normAutofit/>
          </a:bodyPr>
          <a:lstStyle/>
          <a:p>
            <a:r>
              <a:rPr lang="en-US" dirty="0"/>
              <a:t>Popularity:</a:t>
            </a:r>
          </a:p>
        </p:txBody>
      </p:sp>
      <p:sp>
        <p:nvSpPr>
          <p:cNvPr id="3" name="Content Placeholder 2">
            <a:extLst>
              <a:ext uri="{FF2B5EF4-FFF2-40B4-BE49-F238E27FC236}">
                <a16:creationId xmlns:a16="http://schemas.microsoft.com/office/drawing/2014/main" id="{FA54D0D5-2725-4617-967C-600A358E7C93}"/>
              </a:ext>
            </a:extLst>
          </p:cNvPr>
          <p:cNvSpPr>
            <a:spLocks noGrp="1"/>
          </p:cNvSpPr>
          <p:nvPr>
            <p:ph idx="1"/>
          </p:nvPr>
        </p:nvSpPr>
        <p:spPr>
          <a:xfrm>
            <a:off x="4965431" y="2438400"/>
            <a:ext cx="6586489" cy="3785419"/>
          </a:xfrm>
        </p:spPr>
        <p:txBody>
          <a:bodyPr>
            <a:normAutofit/>
          </a:bodyPr>
          <a:lstStyle/>
          <a:p>
            <a:pPr marL="0" indent="0">
              <a:buNone/>
            </a:pPr>
            <a:r>
              <a:rPr lang="en-US" sz="2000"/>
              <a:t>In order for someone to determine the popularity of something you can go about a few ways such as voting among a small group, ranking the movies, and Globally voting. This can determine whether a movie is worth making more to or if they should re-use a concept or actor. Another way to determine the popularity of a movie is through the revenue brough up by those movies. If a movie is good people recommend it or post about it on media causing more people to attend the movie which creates more revenue.</a:t>
            </a:r>
          </a:p>
        </p:txBody>
      </p:sp>
      <p:pic>
        <p:nvPicPr>
          <p:cNvPr id="5" name="Picture 4" descr="Camera lens">
            <a:extLst>
              <a:ext uri="{FF2B5EF4-FFF2-40B4-BE49-F238E27FC236}">
                <a16:creationId xmlns:a16="http://schemas.microsoft.com/office/drawing/2014/main" id="{7E3D168D-22C7-48E1-94FD-5EAFA817111E}"/>
              </a:ext>
            </a:extLst>
          </p:cNvPr>
          <p:cNvPicPr>
            <a:picLocks noChangeAspect="1"/>
          </p:cNvPicPr>
          <p:nvPr/>
        </p:nvPicPr>
        <p:blipFill rotWithShape="1">
          <a:blip r:embed="rId2"/>
          <a:srcRect l="14885" r="3999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0A2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78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90686C-3510-41F0-B05B-B9CF0F146F1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What about the Genre?</a:t>
            </a:r>
          </a:p>
        </p:txBody>
      </p:sp>
      <p:sp>
        <p:nvSpPr>
          <p:cNvPr id="3" name="Text Placeholder 2">
            <a:extLst>
              <a:ext uri="{FF2B5EF4-FFF2-40B4-BE49-F238E27FC236}">
                <a16:creationId xmlns:a16="http://schemas.microsoft.com/office/drawing/2014/main" id="{FDCEAC1C-413C-4780-9BC7-CE83A52CC235}"/>
              </a:ext>
            </a:extLst>
          </p:cNvPr>
          <p:cNvSpPr>
            <a:spLocks noGrp="1"/>
          </p:cNvSpPr>
          <p:nvPr>
            <p:ph type="body" idx="1"/>
          </p:nvPr>
        </p:nvSpPr>
        <p:spPr>
          <a:xfrm>
            <a:off x="804672" y="3602038"/>
            <a:ext cx="3308131" cy="1655762"/>
          </a:xfrm>
        </p:spPr>
        <p:txBody>
          <a:bodyPr vert="horz" lIns="91440" tIns="45720" rIns="91440" bIns="45720" rtlCol="0">
            <a:normAutofit/>
          </a:bodyPr>
          <a:lstStyle/>
          <a:p>
            <a:r>
              <a:rPr lang="en-US" sz="1900" kern="1200">
                <a:solidFill>
                  <a:srgbClr val="FFFFFF"/>
                </a:solidFill>
                <a:latin typeface="+mn-lt"/>
                <a:ea typeface="+mn-ea"/>
                <a:cs typeface="+mn-cs"/>
              </a:rPr>
              <a:t>The genre has a large impact on a movie because it is the base of a movie. Some very popular genres ive seen based on my data was Action, Drama, and Adventure.</a:t>
            </a:r>
          </a:p>
        </p:txBody>
      </p:sp>
      <p:pic>
        <p:nvPicPr>
          <p:cNvPr id="6" name="Picture 5" descr="Chart, scatter chart&#10;&#10;Description automatically generated">
            <a:extLst>
              <a:ext uri="{FF2B5EF4-FFF2-40B4-BE49-F238E27FC236}">
                <a16:creationId xmlns:a16="http://schemas.microsoft.com/office/drawing/2014/main" id="{0C7E813E-4826-489B-8160-63D3EA33C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96" y="1436911"/>
            <a:ext cx="6274296" cy="3984177"/>
          </a:xfrm>
          <a:prstGeom prst="rect">
            <a:avLst/>
          </a:prstGeom>
        </p:spPr>
      </p:pic>
    </p:spTree>
    <p:extLst>
      <p:ext uri="{BB962C8B-B14F-4D97-AF65-F5344CB8AC3E}">
        <p14:creationId xmlns:p14="http://schemas.microsoft.com/office/powerpoint/2010/main" val="400670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E52028E-E9EE-45FC-8DC1-461016B1A589}"/>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sz="5600" kern="1200">
                <a:solidFill>
                  <a:srgbClr val="FFFFFF"/>
                </a:solidFill>
                <a:latin typeface="+mj-lt"/>
                <a:ea typeface="+mj-ea"/>
                <a:cs typeface="+mj-cs"/>
              </a:rPr>
              <a:t>Another aspect that impacts popularity of movies is… Who’s acting in them?</a:t>
            </a:r>
          </a:p>
        </p:txBody>
      </p:sp>
      <p:sp>
        <p:nvSpPr>
          <p:cNvPr id="3" name="Text Placeholder 2">
            <a:extLst>
              <a:ext uri="{FF2B5EF4-FFF2-40B4-BE49-F238E27FC236}">
                <a16:creationId xmlns:a16="http://schemas.microsoft.com/office/drawing/2014/main" id="{A0A19F92-B612-475C-A027-C07AD10F499F}"/>
              </a:ext>
            </a:extLst>
          </p:cNvPr>
          <p:cNvSpPr>
            <a:spLocks noGrp="1"/>
          </p:cNvSpPr>
          <p:nvPr>
            <p:ph type="body" idx="1"/>
          </p:nvPr>
        </p:nvSpPr>
        <p:spPr>
          <a:xfrm>
            <a:off x="5792994" y="1590840"/>
            <a:ext cx="5672176" cy="5095221"/>
          </a:xfrm>
        </p:spPr>
        <p:txBody>
          <a:bodyPr vert="horz" lIns="91440" tIns="45720" rIns="91440" bIns="45720" rtlCol="0">
            <a:normAutofit/>
          </a:bodyPr>
          <a:lstStyle/>
          <a:p>
            <a:r>
              <a:rPr lang="en-US" sz="3400" kern="1200" dirty="0">
                <a:solidFill>
                  <a:srgbClr val="FFFFFF"/>
                </a:solidFill>
                <a:latin typeface="+mn-lt"/>
                <a:ea typeface="+mn-ea"/>
                <a:cs typeface="+mn-cs"/>
              </a:rPr>
              <a:t>	When a new movie is announced, they show clips of it (previews) and if there’s a popular actor/ well liked actor they try to show them in the preview because if someone saw a movie with that actor in it and they really enjoyed it whose to say they wont be good in this movie too.</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45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4CD4-C993-43B9-A3CB-2E7C8DCC2291}"/>
              </a:ext>
            </a:extLst>
          </p:cNvPr>
          <p:cNvSpPr>
            <a:spLocks noGrp="1"/>
          </p:cNvSpPr>
          <p:nvPr>
            <p:ph type="title"/>
          </p:nvPr>
        </p:nvSpPr>
        <p:spPr>
          <a:xfrm>
            <a:off x="648929" y="629266"/>
            <a:ext cx="3505495" cy="1622321"/>
          </a:xfrm>
        </p:spPr>
        <p:txBody>
          <a:bodyPr>
            <a:normAutofit/>
          </a:bodyPr>
          <a:lstStyle/>
          <a:p>
            <a:r>
              <a:rPr lang="en-US" sz="2400"/>
              <a:t> Wait but the last Aspect that impact a movies popularity, what is it?</a:t>
            </a:r>
          </a:p>
        </p:txBody>
      </p:sp>
      <p:sp>
        <p:nvSpPr>
          <p:cNvPr id="3" name="Content Placeholder 2">
            <a:extLst>
              <a:ext uri="{FF2B5EF4-FFF2-40B4-BE49-F238E27FC236}">
                <a16:creationId xmlns:a16="http://schemas.microsoft.com/office/drawing/2014/main" id="{F4A7CD01-6F78-4C09-90A6-3A807DF5703C}"/>
              </a:ext>
            </a:extLst>
          </p:cNvPr>
          <p:cNvSpPr>
            <a:spLocks noGrp="1"/>
          </p:cNvSpPr>
          <p:nvPr>
            <p:ph idx="1"/>
          </p:nvPr>
        </p:nvSpPr>
        <p:spPr>
          <a:xfrm>
            <a:off x="648931" y="2438400"/>
            <a:ext cx="3505494" cy="3785419"/>
          </a:xfrm>
        </p:spPr>
        <p:txBody>
          <a:bodyPr>
            <a:normAutofit lnSpcReduction="10000"/>
          </a:bodyPr>
          <a:lstStyle/>
          <a:p>
            <a:r>
              <a:rPr lang="en-US" sz="2000" dirty="0"/>
              <a:t>The Year! Each year a new “Trend” is set, or a new thing is in style. Well, some years maybe a drama is more popular, and I feel this is because of our surroundings and the society we are in where we let other people affect our opinion. We can see in my graph that ratings were at the highest in 2008, 2012, and 2014 and that’s because the main genres were Drama and Action.</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7A93666B-553A-4122-A0AD-5375F6971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561385"/>
            <a:ext cx="6019331" cy="3731984"/>
          </a:xfrm>
          <a:prstGeom prst="rect">
            <a:avLst/>
          </a:prstGeom>
          <a:effectLst/>
        </p:spPr>
      </p:pic>
    </p:spTree>
    <p:extLst>
      <p:ext uri="{BB962C8B-B14F-4D97-AF65-F5344CB8AC3E}">
        <p14:creationId xmlns:p14="http://schemas.microsoft.com/office/powerpoint/2010/main" val="5335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648</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IMDB Movies Dataset</vt:lpstr>
      <vt:lpstr>PowerPoint Presentation</vt:lpstr>
      <vt:lpstr>For my project I further Researched the popularity of movies within a set year based off my data set.</vt:lpstr>
      <vt:lpstr>The Datasets Main Characteristics</vt:lpstr>
      <vt:lpstr>The start to my research:</vt:lpstr>
      <vt:lpstr>Popularity:</vt:lpstr>
      <vt:lpstr>What about the Genre?</vt:lpstr>
      <vt:lpstr>Another aspect that impacts popularity of movies is… Who’s acting in them?</vt:lpstr>
      <vt:lpstr> Wait but the last Aspect that impact a movies popularity, what is 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Movies Dataset</dc:title>
  <dc:creator>Difilippo, Rachelle</dc:creator>
  <cp:lastModifiedBy>Kitty Rae</cp:lastModifiedBy>
  <cp:revision>1</cp:revision>
  <dcterms:created xsi:type="dcterms:W3CDTF">2021-12-12T00:34:01Z</dcterms:created>
  <dcterms:modified xsi:type="dcterms:W3CDTF">2021-12-12T01:31:03Z</dcterms:modified>
</cp:coreProperties>
</file>