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6" roundtripDataSignature="AMtx7mg1wnh6M9alA3AUwR4SZYgTOZCP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9206A9-8926-4979-BAC0-C8CD6965BEB0}">
  <a:tblStyle styleId="{B59206A9-8926-4979-BAC0-C8CD6965BE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ebraska-demographics.com/counties_by_popula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nsumerfinance.gov/data-research/mortgage-performance-trends/download-the-data/" TargetMode="External"/><Relationship Id="rId3" Type="http://schemas.openxmlformats.org/officeDocument/2006/relationships/hyperlink" Target="https://fred.stlouisfed.org/series/UNRATE" TargetMode="External"/><Relationship Id="rId4" Type="http://schemas.openxmlformats.org/officeDocument/2006/relationships/hyperlink" Target="https://fred.stlouisfed.org/series/NEUR" TargetMode="External"/><Relationship Id="rId5" Type="http://schemas.openxmlformats.org/officeDocument/2006/relationships/hyperlink" Target="https://data.bls.gov/timeseries/LASST310000000000003?amp%253bdata_tool=XGtable&amp;output_view=data&amp;include_graphs=tru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32a3ede61_1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f32a3ede61_1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33016df24_4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33016df24_4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[1] Population statistics taken from </a:t>
            </a:r>
            <a:r>
              <a:rPr lang="en-US" sz="1400" u="sng">
                <a:solidFill>
                  <a:schemeClr val="hlink"/>
                </a:solidFill>
                <a:hlinkClick r:id="rId2"/>
              </a:rPr>
              <a:t>https://www.nebraska-demographics.com/counties_by_population</a:t>
            </a:r>
            <a:endParaRPr/>
          </a:p>
        </p:txBody>
      </p:sp>
      <p:sp>
        <p:nvSpPr>
          <p:cNvPr id="320" name="Google Shape;320;gf33016df24_4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7e4d5b314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f7e4d5b314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33016df24_8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33016df24_8_2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[1]: https://www.ibisworld.com/united-states/economic-profiles/nebraska/</a:t>
            </a:r>
            <a:endParaRPr/>
          </a:p>
        </p:txBody>
      </p:sp>
      <p:sp>
        <p:nvSpPr>
          <p:cNvPr id="380" name="Google Shape;380;gf33016df24_8_2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32a3ede61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f32a3ede61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32a3ede61_1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f32a3ede61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33016df24_2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f33016df24_2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f33016df24_2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32a3ede61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f32a3ede61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Figure A) Line chart prepared using data from: </a:t>
            </a:r>
            <a:r>
              <a:rPr lang="en-US" u="sng">
                <a:solidFill>
                  <a:schemeClr val="hlink"/>
                </a:solidFill>
                <a:hlinkClick r:id="rId2"/>
              </a:rPr>
              <a:t>https://www.consumerfinance.gov/data-research/mortgage-performance-trends/download-the-data/</a:t>
            </a:r>
            <a:endParaRPr/>
          </a:p>
          <a:p>
            <a:pPr indent="0" lvl="0" marL="0" rtl="0" algn="l">
              <a:spcBef>
                <a:spcPts val="0"/>
              </a:spcBef>
              <a:spcAft>
                <a:spcPts val="0"/>
              </a:spcAft>
              <a:buNone/>
            </a:pPr>
            <a:r>
              <a:rPr lang="en-US"/>
              <a:t>Figure B) Line chart prepared using data from:  </a:t>
            </a:r>
            <a:r>
              <a:rPr lang="en-US" u="sng">
                <a:solidFill>
                  <a:schemeClr val="hlink"/>
                </a:solidFill>
                <a:hlinkClick r:id="rId3"/>
              </a:rPr>
              <a:t>https://fred.stlouisfed.org/series/UNRATE</a:t>
            </a:r>
            <a:r>
              <a:rPr lang="en-US"/>
              <a:t> and </a:t>
            </a:r>
            <a:r>
              <a:rPr lang="en-US" u="sng">
                <a:solidFill>
                  <a:schemeClr val="hlink"/>
                </a:solidFill>
                <a:hlinkClick r:id="rId4"/>
              </a:rPr>
              <a:t>https://fred.stlouisfed.org/series/NEUR</a:t>
            </a:r>
            <a:endParaRPr/>
          </a:p>
          <a:p>
            <a:pPr indent="0" lvl="0" marL="0" rtl="0" algn="l">
              <a:spcBef>
                <a:spcPts val="0"/>
              </a:spcBef>
              <a:spcAft>
                <a:spcPts val="0"/>
              </a:spcAft>
              <a:buNone/>
            </a:pPr>
            <a:r>
              <a:rPr lang="en-US"/>
              <a:t>Nebraska Unemployment Data from: </a:t>
            </a:r>
            <a:r>
              <a:rPr lang="en-US" u="sng">
                <a:solidFill>
                  <a:schemeClr val="hlink"/>
                </a:solidFill>
                <a:hlinkClick r:id="rId5"/>
              </a:rPr>
              <a:t>https://data.bls.gov/timeseries/LASST310000000000003?amp%253bdata_tool=XGtable&amp;output_view=data&amp;include_graphs=true</a:t>
            </a:r>
            <a:endParaRPr/>
          </a:p>
          <a:p>
            <a:pPr indent="0" lvl="0" marL="0" rtl="0" algn="l">
              <a:spcBef>
                <a:spcPts val="0"/>
              </a:spcBef>
              <a:spcAft>
                <a:spcPts val="0"/>
              </a:spcAft>
              <a:buNone/>
            </a:pPr>
            <a:r>
              <a:t/>
            </a:r>
            <a:endParaRPr/>
          </a:p>
        </p:txBody>
      </p:sp>
      <p:sp>
        <p:nvSpPr>
          <p:cNvPr id="114" name="Google Shape;1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33016df24_8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f33016df24_8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f33016df24_8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32a3ede61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f32a3ede61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32a3ede61_1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f32a3ede61_1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3016df24_6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f33016df24_6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2a3ede61_1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f32a3ede61_1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itle with Formal logo">
  <p:cSld name="Blue Title with Formal logo">
    <p:spTree>
      <p:nvGrpSpPr>
        <p:cNvPr id="16" name="Shape 16"/>
        <p:cNvGrpSpPr/>
        <p:nvPr/>
      </p:nvGrpSpPr>
      <p:grpSpPr>
        <a:xfrm>
          <a:off x="0" y="0"/>
          <a:ext cx="0" cy="0"/>
          <a:chOff x="0" y="0"/>
          <a:chExt cx="0" cy="0"/>
        </a:xfrm>
      </p:grpSpPr>
      <p:sp>
        <p:nvSpPr>
          <p:cNvPr id="17" name="Google Shape;17;p14"/>
          <p:cNvSpPr/>
          <p:nvPr/>
        </p:nvSpPr>
        <p:spPr>
          <a:xfrm>
            <a:off x="0" y="2348880"/>
            <a:ext cx="12192000" cy="450912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4"/>
          <p:cNvSpPr txBox="1"/>
          <p:nvPr>
            <p:ph type="title"/>
          </p:nvPr>
        </p:nvSpPr>
        <p:spPr>
          <a:xfrm>
            <a:off x="551384" y="2348883"/>
            <a:ext cx="10363200" cy="13620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800"/>
              <a:buFont typeface="Arial"/>
              <a:buNone/>
              <a:defRPr b="0" sz="48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551384" y="3717032"/>
            <a:ext cx="10369152" cy="1008112"/>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lt1"/>
              </a:buClr>
              <a:buSzPts val="1920"/>
              <a:buNone/>
              <a:defRPr b="0" sz="2400">
                <a:solidFill>
                  <a:schemeClr val="lt1"/>
                </a:solidFill>
                <a:latin typeface="Arial"/>
                <a:ea typeface="Arial"/>
                <a:cs typeface="Arial"/>
                <a:sym typeface="Arial"/>
              </a:defRPr>
            </a:lvl1pPr>
            <a:lvl2pPr indent="-228600" lvl="1" marL="914400" algn="l">
              <a:spcBef>
                <a:spcPts val="600"/>
              </a:spcBef>
              <a:spcAft>
                <a:spcPts val="0"/>
              </a:spcAft>
              <a:buClr>
                <a:srgbClr val="888888"/>
              </a:buClr>
              <a:buSzPts val="1440"/>
              <a:buNone/>
              <a:defRPr sz="1800">
                <a:solidFill>
                  <a:srgbClr val="888888"/>
                </a:solidFill>
              </a:defRPr>
            </a:lvl2pPr>
            <a:lvl3pPr indent="-228600" lvl="2" marL="1371600" algn="l">
              <a:spcBef>
                <a:spcPts val="600"/>
              </a:spcBef>
              <a:spcAft>
                <a:spcPts val="0"/>
              </a:spcAft>
              <a:buClr>
                <a:srgbClr val="888888"/>
              </a:buClr>
              <a:buSzPts val="1280"/>
              <a:buNone/>
              <a:defRPr sz="1600">
                <a:solidFill>
                  <a:srgbClr val="888888"/>
                </a:solidFill>
              </a:defRPr>
            </a:lvl3pPr>
            <a:lvl4pPr indent="-228600" lvl="3" marL="1828800" algn="l">
              <a:spcBef>
                <a:spcPts val="600"/>
              </a:spcBef>
              <a:spcAft>
                <a:spcPts val="0"/>
              </a:spcAft>
              <a:buClr>
                <a:srgbClr val="888888"/>
              </a:buClr>
              <a:buSzPts val="1120"/>
              <a:buNone/>
              <a:defRPr sz="1400">
                <a:solidFill>
                  <a:srgbClr val="888888"/>
                </a:solidFill>
              </a:defRPr>
            </a:lvl4pPr>
            <a:lvl5pPr indent="-228600" lvl="4" marL="2286000" algn="l">
              <a:spcBef>
                <a:spcPts val="600"/>
              </a:spcBef>
              <a:spcAft>
                <a:spcPts val="0"/>
              </a:spcAft>
              <a:buClr>
                <a:srgbClr val="888888"/>
              </a:buClr>
              <a:buSzPts val="1120"/>
              <a:buNone/>
              <a:defRPr sz="1400">
                <a:solidFill>
                  <a:srgbClr val="888888"/>
                </a:solidFill>
              </a:defRPr>
            </a:lvl5pPr>
            <a:lvl6pPr indent="-228600" lvl="5" marL="2743200" algn="l">
              <a:spcBef>
                <a:spcPts val="600"/>
              </a:spcBef>
              <a:spcAft>
                <a:spcPts val="0"/>
              </a:spcAft>
              <a:buClr>
                <a:srgbClr val="888888"/>
              </a:buClr>
              <a:buSzPts val="1120"/>
              <a:buNone/>
              <a:defRPr sz="1400">
                <a:solidFill>
                  <a:srgbClr val="888888"/>
                </a:solidFill>
              </a:defRPr>
            </a:lvl6pPr>
            <a:lvl7pPr indent="-228600" lvl="6" marL="3200400" algn="l">
              <a:spcBef>
                <a:spcPts val="600"/>
              </a:spcBef>
              <a:spcAft>
                <a:spcPts val="0"/>
              </a:spcAft>
              <a:buClr>
                <a:srgbClr val="888888"/>
              </a:buClr>
              <a:buSzPts val="1120"/>
              <a:buNone/>
              <a:defRPr sz="1400">
                <a:solidFill>
                  <a:srgbClr val="888888"/>
                </a:solidFill>
              </a:defRPr>
            </a:lvl7pPr>
            <a:lvl8pPr indent="-228600" lvl="7" marL="3657600" algn="l">
              <a:spcBef>
                <a:spcPts val="600"/>
              </a:spcBef>
              <a:spcAft>
                <a:spcPts val="0"/>
              </a:spcAft>
              <a:buClr>
                <a:srgbClr val="888888"/>
              </a:buClr>
              <a:buSzPts val="1120"/>
              <a:buNone/>
              <a:defRPr sz="1400">
                <a:solidFill>
                  <a:srgbClr val="888888"/>
                </a:solidFill>
              </a:defRPr>
            </a:lvl8pPr>
            <a:lvl9pPr indent="-228600" lvl="8" marL="4114800" algn="l">
              <a:spcBef>
                <a:spcPts val="600"/>
              </a:spcBef>
              <a:spcAft>
                <a:spcPts val="600"/>
              </a:spcAft>
              <a:buClr>
                <a:srgbClr val="888888"/>
              </a:buClr>
              <a:buSzPts val="1120"/>
              <a:buNone/>
              <a:defRPr sz="1400">
                <a:solidFill>
                  <a:srgbClr val="888888"/>
                </a:solidFill>
              </a:defRPr>
            </a:lvl9pPr>
          </a:lstStyle>
          <a:p/>
        </p:txBody>
      </p:sp>
      <p:sp>
        <p:nvSpPr>
          <p:cNvPr id="20" name="Google Shape;20;p14"/>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900" u="none" cap="none" strike="noStrike">
                <a:solidFill>
                  <a:schemeClr val="lt1"/>
                </a:solidFill>
                <a:latin typeface="Arial"/>
                <a:ea typeface="Arial"/>
                <a:cs typeface="Arial"/>
                <a:sym typeface="Arial"/>
              </a:defRPr>
            </a:lvl1pPr>
            <a:lvl2pPr indent="0" lvl="1" marL="0" algn="ctr">
              <a:spcBef>
                <a:spcPts val="0"/>
              </a:spcBef>
              <a:buNone/>
              <a:defRPr b="0" i="0" sz="900" u="none" cap="none" strike="noStrike">
                <a:solidFill>
                  <a:schemeClr val="lt1"/>
                </a:solidFill>
                <a:latin typeface="Arial"/>
                <a:ea typeface="Arial"/>
                <a:cs typeface="Arial"/>
                <a:sym typeface="Arial"/>
              </a:defRPr>
            </a:lvl2pPr>
            <a:lvl3pPr indent="0" lvl="2" marL="0" algn="ctr">
              <a:spcBef>
                <a:spcPts val="0"/>
              </a:spcBef>
              <a:buNone/>
              <a:defRPr b="0" i="0" sz="900" u="none" cap="none" strike="noStrike">
                <a:solidFill>
                  <a:schemeClr val="lt1"/>
                </a:solidFill>
                <a:latin typeface="Arial"/>
                <a:ea typeface="Arial"/>
                <a:cs typeface="Arial"/>
                <a:sym typeface="Arial"/>
              </a:defRPr>
            </a:lvl3pPr>
            <a:lvl4pPr indent="0" lvl="3" marL="0" algn="ctr">
              <a:spcBef>
                <a:spcPts val="0"/>
              </a:spcBef>
              <a:buNone/>
              <a:defRPr b="0" i="0" sz="900" u="none" cap="none" strike="noStrike">
                <a:solidFill>
                  <a:schemeClr val="lt1"/>
                </a:solidFill>
                <a:latin typeface="Arial"/>
                <a:ea typeface="Arial"/>
                <a:cs typeface="Arial"/>
                <a:sym typeface="Arial"/>
              </a:defRPr>
            </a:lvl4pPr>
            <a:lvl5pPr indent="0" lvl="4" marL="0" algn="ctr">
              <a:spcBef>
                <a:spcPts val="0"/>
              </a:spcBef>
              <a:buNone/>
              <a:defRPr b="0" i="0" sz="900" u="none" cap="none" strike="noStrike">
                <a:solidFill>
                  <a:schemeClr val="lt1"/>
                </a:solidFill>
                <a:latin typeface="Arial"/>
                <a:ea typeface="Arial"/>
                <a:cs typeface="Arial"/>
                <a:sym typeface="Arial"/>
              </a:defRPr>
            </a:lvl5pPr>
            <a:lvl6pPr indent="0" lvl="5" marL="0" algn="ctr">
              <a:spcBef>
                <a:spcPts val="0"/>
              </a:spcBef>
              <a:buNone/>
              <a:defRPr b="0" i="0" sz="900" u="none" cap="none" strike="noStrike">
                <a:solidFill>
                  <a:schemeClr val="lt1"/>
                </a:solidFill>
                <a:latin typeface="Arial"/>
                <a:ea typeface="Arial"/>
                <a:cs typeface="Arial"/>
                <a:sym typeface="Arial"/>
              </a:defRPr>
            </a:lvl6pPr>
            <a:lvl7pPr indent="0" lvl="6" marL="0" algn="ctr">
              <a:spcBef>
                <a:spcPts val="0"/>
              </a:spcBef>
              <a:buNone/>
              <a:defRPr b="0" i="0" sz="900" u="none" cap="none" strike="noStrike">
                <a:solidFill>
                  <a:schemeClr val="lt1"/>
                </a:solidFill>
                <a:latin typeface="Arial"/>
                <a:ea typeface="Arial"/>
                <a:cs typeface="Arial"/>
                <a:sym typeface="Arial"/>
              </a:defRPr>
            </a:lvl7pPr>
            <a:lvl8pPr indent="0" lvl="7" marL="0" algn="ctr">
              <a:spcBef>
                <a:spcPts val="0"/>
              </a:spcBef>
              <a:buNone/>
              <a:defRPr b="0" i="0" sz="900" u="none" cap="none" strike="noStrike">
                <a:solidFill>
                  <a:schemeClr val="lt1"/>
                </a:solidFill>
                <a:latin typeface="Arial"/>
                <a:ea typeface="Arial"/>
                <a:cs typeface="Arial"/>
                <a:sym typeface="Arial"/>
              </a:defRPr>
            </a:lvl8pPr>
            <a:lvl9pPr indent="0" lvl="8" marL="0" algn="ctr">
              <a:spcBef>
                <a:spcPts val="0"/>
              </a:spcBef>
              <a:buNone/>
              <a:defRPr b="0" i="0" sz="9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23" name="Google Shape;23;p14"/>
          <p:cNvPicPr preferRelativeResize="0"/>
          <p:nvPr/>
        </p:nvPicPr>
        <p:blipFill rotWithShape="1">
          <a:blip r:embed="rId2">
            <a:alphaModFix/>
          </a:blip>
          <a:srcRect b="0" l="0" r="0" t="0"/>
          <a:stretch/>
        </p:blipFill>
        <p:spPr>
          <a:xfrm>
            <a:off x="8635357" y="5756569"/>
            <a:ext cx="2933251" cy="652150"/>
          </a:xfrm>
          <a:prstGeom prst="rect">
            <a:avLst/>
          </a:prstGeom>
          <a:noFill/>
          <a:ln>
            <a:noFill/>
          </a:ln>
        </p:spPr>
      </p:pic>
      <p:pic>
        <p:nvPicPr>
          <p:cNvPr id="24" name="Google Shape;24;p14"/>
          <p:cNvPicPr preferRelativeResize="0"/>
          <p:nvPr/>
        </p:nvPicPr>
        <p:blipFill rotWithShape="1">
          <a:blip r:embed="rId3">
            <a:alphaModFix/>
          </a:blip>
          <a:srcRect b="0" l="0" r="0" t="0"/>
          <a:stretch/>
        </p:blipFill>
        <p:spPr>
          <a:xfrm>
            <a:off x="479377" y="876468"/>
            <a:ext cx="2736303" cy="70709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itle Blank with formal logo">
  <p:cSld name="Blue Title Blank with formal logo">
    <p:spTree>
      <p:nvGrpSpPr>
        <p:cNvPr id="91" name="Shape 91"/>
        <p:cNvGrpSpPr/>
        <p:nvPr/>
      </p:nvGrpSpPr>
      <p:grpSpPr>
        <a:xfrm>
          <a:off x="0" y="0"/>
          <a:ext cx="0" cy="0"/>
          <a:chOff x="0" y="0"/>
          <a:chExt cx="0" cy="0"/>
        </a:xfrm>
      </p:grpSpPr>
      <p:sp>
        <p:nvSpPr>
          <p:cNvPr id="92" name="Google Shape;92;p23"/>
          <p:cNvSpPr txBox="1"/>
          <p:nvPr>
            <p:ph type="title"/>
          </p:nvPr>
        </p:nvSpPr>
        <p:spPr>
          <a:xfrm>
            <a:off x="551384" y="1916832"/>
            <a:ext cx="10363200" cy="25922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3989C9"/>
              </a:buClr>
              <a:buSzPts val="4800"/>
              <a:buFont typeface="Arial"/>
              <a:buNone/>
              <a:defRPr b="0" sz="4800" cap="none">
                <a:solidFill>
                  <a:srgbClr val="3989C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3"/>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7F7F7F"/>
                </a:solidFill>
                <a:latin typeface="Arial"/>
                <a:ea typeface="Arial"/>
                <a:cs typeface="Arial"/>
                <a:sym typeface="Arial"/>
              </a:defRPr>
            </a:lvl1pPr>
            <a:lvl2pPr indent="0" lvl="1" marL="0" algn="ctr">
              <a:spcBef>
                <a:spcPts val="0"/>
              </a:spcBef>
              <a:buNone/>
              <a:defRPr sz="900">
                <a:solidFill>
                  <a:srgbClr val="7F7F7F"/>
                </a:solidFill>
                <a:latin typeface="Arial"/>
                <a:ea typeface="Arial"/>
                <a:cs typeface="Arial"/>
                <a:sym typeface="Arial"/>
              </a:defRPr>
            </a:lvl2pPr>
            <a:lvl3pPr indent="0" lvl="2" marL="0" algn="ctr">
              <a:spcBef>
                <a:spcPts val="0"/>
              </a:spcBef>
              <a:buNone/>
              <a:defRPr sz="900">
                <a:solidFill>
                  <a:srgbClr val="7F7F7F"/>
                </a:solidFill>
                <a:latin typeface="Arial"/>
                <a:ea typeface="Arial"/>
                <a:cs typeface="Arial"/>
                <a:sym typeface="Arial"/>
              </a:defRPr>
            </a:lvl3pPr>
            <a:lvl4pPr indent="0" lvl="3" marL="0" algn="ctr">
              <a:spcBef>
                <a:spcPts val="0"/>
              </a:spcBef>
              <a:buNone/>
              <a:defRPr sz="900">
                <a:solidFill>
                  <a:srgbClr val="7F7F7F"/>
                </a:solidFill>
                <a:latin typeface="Arial"/>
                <a:ea typeface="Arial"/>
                <a:cs typeface="Arial"/>
                <a:sym typeface="Arial"/>
              </a:defRPr>
            </a:lvl4pPr>
            <a:lvl5pPr indent="0" lvl="4" marL="0" algn="ctr">
              <a:spcBef>
                <a:spcPts val="0"/>
              </a:spcBef>
              <a:buNone/>
              <a:defRPr sz="900">
                <a:solidFill>
                  <a:srgbClr val="7F7F7F"/>
                </a:solidFill>
                <a:latin typeface="Arial"/>
                <a:ea typeface="Arial"/>
                <a:cs typeface="Arial"/>
                <a:sym typeface="Arial"/>
              </a:defRPr>
            </a:lvl5pPr>
            <a:lvl6pPr indent="0" lvl="5" marL="0" algn="ctr">
              <a:spcBef>
                <a:spcPts val="0"/>
              </a:spcBef>
              <a:buNone/>
              <a:defRPr sz="900">
                <a:solidFill>
                  <a:srgbClr val="7F7F7F"/>
                </a:solidFill>
                <a:latin typeface="Arial"/>
                <a:ea typeface="Arial"/>
                <a:cs typeface="Arial"/>
                <a:sym typeface="Arial"/>
              </a:defRPr>
            </a:lvl6pPr>
            <a:lvl7pPr indent="0" lvl="6" marL="0" algn="ctr">
              <a:spcBef>
                <a:spcPts val="0"/>
              </a:spcBef>
              <a:buNone/>
              <a:defRPr sz="900">
                <a:solidFill>
                  <a:srgbClr val="7F7F7F"/>
                </a:solidFill>
                <a:latin typeface="Arial"/>
                <a:ea typeface="Arial"/>
                <a:cs typeface="Arial"/>
                <a:sym typeface="Arial"/>
              </a:defRPr>
            </a:lvl7pPr>
            <a:lvl8pPr indent="0" lvl="7" marL="0" algn="ctr">
              <a:spcBef>
                <a:spcPts val="0"/>
              </a:spcBef>
              <a:buNone/>
              <a:defRPr sz="900">
                <a:solidFill>
                  <a:srgbClr val="7F7F7F"/>
                </a:solidFill>
                <a:latin typeface="Arial"/>
                <a:ea typeface="Arial"/>
                <a:cs typeface="Arial"/>
                <a:sym typeface="Arial"/>
              </a:defRPr>
            </a:lvl8pPr>
            <a:lvl9pPr indent="0" lvl="8" marL="0" algn="ctr">
              <a:spcBef>
                <a:spcPts val="0"/>
              </a:spcBef>
              <a:buNone/>
              <a:defRPr sz="900">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6" name="Google Shape;96;p23"/>
          <p:cNvSpPr txBox="1"/>
          <p:nvPr>
            <p:ph idx="1" type="body"/>
          </p:nvPr>
        </p:nvSpPr>
        <p:spPr>
          <a:xfrm>
            <a:off x="551384" y="3506986"/>
            <a:ext cx="10369152" cy="1002134"/>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rgbClr val="3989C9"/>
              </a:buClr>
              <a:buSzPts val="1920"/>
              <a:buNone/>
              <a:defRPr b="0" sz="2400">
                <a:solidFill>
                  <a:srgbClr val="3989C9"/>
                </a:solidFill>
                <a:latin typeface="Arial"/>
                <a:ea typeface="Arial"/>
                <a:cs typeface="Arial"/>
                <a:sym typeface="Arial"/>
              </a:defRPr>
            </a:lvl1pPr>
            <a:lvl2pPr indent="-228600" lvl="1" marL="914400" algn="l">
              <a:spcBef>
                <a:spcPts val="600"/>
              </a:spcBef>
              <a:spcAft>
                <a:spcPts val="0"/>
              </a:spcAft>
              <a:buClr>
                <a:srgbClr val="888888"/>
              </a:buClr>
              <a:buSzPts val="1440"/>
              <a:buNone/>
              <a:defRPr sz="1800">
                <a:solidFill>
                  <a:srgbClr val="888888"/>
                </a:solidFill>
              </a:defRPr>
            </a:lvl2pPr>
            <a:lvl3pPr indent="-228600" lvl="2" marL="1371600" algn="l">
              <a:spcBef>
                <a:spcPts val="600"/>
              </a:spcBef>
              <a:spcAft>
                <a:spcPts val="0"/>
              </a:spcAft>
              <a:buClr>
                <a:srgbClr val="888888"/>
              </a:buClr>
              <a:buSzPts val="1280"/>
              <a:buNone/>
              <a:defRPr sz="1600">
                <a:solidFill>
                  <a:srgbClr val="888888"/>
                </a:solidFill>
              </a:defRPr>
            </a:lvl3pPr>
            <a:lvl4pPr indent="-228600" lvl="3" marL="1828800" algn="l">
              <a:spcBef>
                <a:spcPts val="600"/>
              </a:spcBef>
              <a:spcAft>
                <a:spcPts val="0"/>
              </a:spcAft>
              <a:buClr>
                <a:srgbClr val="888888"/>
              </a:buClr>
              <a:buSzPts val="1120"/>
              <a:buNone/>
              <a:defRPr sz="1400">
                <a:solidFill>
                  <a:srgbClr val="888888"/>
                </a:solidFill>
              </a:defRPr>
            </a:lvl4pPr>
            <a:lvl5pPr indent="-228600" lvl="4" marL="2286000" algn="l">
              <a:spcBef>
                <a:spcPts val="600"/>
              </a:spcBef>
              <a:spcAft>
                <a:spcPts val="0"/>
              </a:spcAft>
              <a:buClr>
                <a:srgbClr val="888888"/>
              </a:buClr>
              <a:buSzPts val="1120"/>
              <a:buNone/>
              <a:defRPr sz="1400">
                <a:solidFill>
                  <a:srgbClr val="888888"/>
                </a:solidFill>
              </a:defRPr>
            </a:lvl5pPr>
            <a:lvl6pPr indent="-228600" lvl="5" marL="2743200" algn="l">
              <a:spcBef>
                <a:spcPts val="600"/>
              </a:spcBef>
              <a:spcAft>
                <a:spcPts val="0"/>
              </a:spcAft>
              <a:buClr>
                <a:srgbClr val="888888"/>
              </a:buClr>
              <a:buSzPts val="1120"/>
              <a:buNone/>
              <a:defRPr sz="1400">
                <a:solidFill>
                  <a:srgbClr val="888888"/>
                </a:solidFill>
              </a:defRPr>
            </a:lvl6pPr>
            <a:lvl7pPr indent="-228600" lvl="6" marL="3200400" algn="l">
              <a:spcBef>
                <a:spcPts val="600"/>
              </a:spcBef>
              <a:spcAft>
                <a:spcPts val="0"/>
              </a:spcAft>
              <a:buClr>
                <a:srgbClr val="888888"/>
              </a:buClr>
              <a:buSzPts val="1120"/>
              <a:buNone/>
              <a:defRPr sz="1400">
                <a:solidFill>
                  <a:srgbClr val="888888"/>
                </a:solidFill>
              </a:defRPr>
            </a:lvl7pPr>
            <a:lvl8pPr indent="-228600" lvl="7" marL="3657600" algn="l">
              <a:spcBef>
                <a:spcPts val="600"/>
              </a:spcBef>
              <a:spcAft>
                <a:spcPts val="0"/>
              </a:spcAft>
              <a:buClr>
                <a:srgbClr val="888888"/>
              </a:buClr>
              <a:buSzPts val="1120"/>
              <a:buNone/>
              <a:defRPr sz="1400">
                <a:solidFill>
                  <a:srgbClr val="888888"/>
                </a:solidFill>
              </a:defRPr>
            </a:lvl8pPr>
            <a:lvl9pPr indent="-228600" lvl="8" marL="4114800" algn="l">
              <a:spcBef>
                <a:spcPts val="600"/>
              </a:spcBef>
              <a:spcAft>
                <a:spcPts val="600"/>
              </a:spcAft>
              <a:buClr>
                <a:srgbClr val="888888"/>
              </a:buClr>
              <a:buSzPts val="1120"/>
              <a:buNone/>
              <a:defRPr sz="1400">
                <a:solidFill>
                  <a:srgbClr val="888888"/>
                </a:solidFill>
              </a:defRPr>
            </a:lvl9pPr>
          </a:lstStyle>
          <a:p/>
        </p:txBody>
      </p:sp>
      <p:sp>
        <p:nvSpPr>
          <p:cNvPr id="97" name="Google Shape;97;p23"/>
          <p:cNvSpPr/>
          <p:nvPr/>
        </p:nvSpPr>
        <p:spPr>
          <a:xfrm>
            <a:off x="8688288" y="5733256"/>
            <a:ext cx="2880320" cy="684665"/>
          </a:xfrm>
          <a:prstGeom prst="rect">
            <a:avLst/>
          </a:prstGeom>
          <a:blipFill rotWithShape="1">
            <a:blip r:embed="rId2">
              <a:alphaModFix amt="90000"/>
            </a:blip>
            <a:stretch>
              <a:fillRect b="0" l="0" r="0" t="0"/>
            </a:stretch>
          </a:blip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8" name="Google Shape;98;p23"/>
          <p:cNvPicPr preferRelativeResize="0"/>
          <p:nvPr/>
        </p:nvPicPr>
        <p:blipFill rotWithShape="1">
          <a:blip r:embed="rId3">
            <a:alphaModFix/>
          </a:blip>
          <a:srcRect b="0" l="0" r="0" t="0"/>
          <a:stretch/>
        </p:blipFill>
        <p:spPr>
          <a:xfrm>
            <a:off x="479377" y="876468"/>
            <a:ext cx="2736303" cy="707093"/>
          </a:xfrm>
          <a:prstGeom prst="rect">
            <a:avLst/>
          </a:prstGeom>
          <a:noFill/>
          <a:ln>
            <a:noFill/>
          </a:ln>
        </p:spPr>
      </p:pic>
      <p:sp>
        <p:nvSpPr>
          <p:cNvPr id="99" name="Google Shape;99;p23"/>
          <p:cNvSpPr/>
          <p:nvPr/>
        </p:nvSpPr>
        <p:spPr>
          <a:xfrm>
            <a:off x="10200456" y="6417921"/>
            <a:ext cx="1728192" cy="3234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lank - Logo bottom Right">
  <p:cSld name="Blue Blank - Logo bottom Right">
    <p:spTree>
      <p:nvGrpSpPr>
        <p:cNvPr id="25" name="Shape 25"/>
        <p:cNvGrpSpPr/>
        <p:nvPr/>
      </p:nvGrpSpPr>
      <p:grpSpPr>
        <a:xfrm>
          <a:off x="0" y="0"/>
          <a:ext cx="0" cy="0"/>
          <a:chOff x="0" y="0"/>
          <a:chExt cx="0" cy="0"/>
        </a:xfrm>
      </p:grpSpPr>
      <p:sp>
        <p:nvSpPr>
          <p:cNvPr id="26" name="Google Shape;26;p15"/>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989C9"/>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15"/>
          <p:cNvSpPr txBox="1"/>
          <p:nvPr>
            <p:ph idx="1" type="subTitle"/>
          </p:nvPr>
        </p:nvSpPr>
        <p:spPr>
          <a:xfrm>
            <a:off x="335361" y="838201"/>
            <a:ext cx="9601067" cy="533400"/>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Clr>
                <a:srgbClr val="A5A5A5"/>
              </a:buClr>
              <a:buSzPts val="1440"/>
              <a:buNone/>
              <a:defRPr b="0" sz="1800">
                <a:solidFill>
                  <a:srgbClr val="A5A5A5"/>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31" name="Google Shape;31;p15"/>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pic>
        <p:nvPicPr>
          <p:cNvPr id="32" name="Google Shape;32;p15"/>
          <p:cNvPicPr preferRelativeResize="0"/>
          <p:nvPr/>
        </p:nvPicPr>
        <p:blipFill rotWithShape="1">
          <a:blip r:embed="rId2">
            <a:alphaModFix/>
          </a:blip>
          <a:srcRect b="0" l="0" r="0" t="0"/>
          <a:stretch/>
        </p:blipFill>
        <p:spPr>
          <a:xfrm>
            <a:off x="10345863" y="476672"/>
            <a:ext cx="1510777" cy="240425"/>
          </a:xfrm>
          <a:prstGeom prst="rect">
            <a:avLst/>
          </a:prstGeom>
          <a:noFill/>
          <a:ln>
            <a:noFill/>
          </a:ln>
        </p:spPr>
      </p:pic>
      <p:pic>
        <p:nvPicPr>
          <p:cNvPr id="33" name="Google Shape;33;p15"/>
          <p:cNvPicPr preferRelativeResize="0"/>
          <p:nvPr/>
        </p:nvPicPr>
        <p:blipFill rotWithShape="1">
          <a:blip r:embed="rId3">
            <a:alphaModFix/>
          </a:blip>
          <a:srcRect b="0" l="0" r="0" t="0"/>
          <a:stretch/>
        </p:blipFill>
        <p:spPr>
          <a:xfrm>
            <a:off x="10293069" y="318420"/>
            <a:ext cx="1616364" cy="417686"/>
          </a:xfrm>
          <a:prstGeom prst="rect">
            <a:avLst/>
          </a:prstGeom>
          <a:solidFill>
            <a:schemeClr val="lt1"/>
          </a:solidFill>
          <a:ln>
            <a:noFill/>
          </a:ln>
        </p:spPr>
      </p:pic>
      <p:sp>
        <p:nvSpPr>
          <p:cNvPr id="34" name="Google Shape;34;p15"/>
          <p:cNvSpPr/>
          <p:nvPr/>
        </p:nvSpPr>
        <p:spPr>
          <a:xfrm>
            <a:off x="10345863" y="347241"/>
            <a:ext cx="1616364" cy="36004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itle No Bar - Logo Bottom Right">
  <p:cSld name="Blue Title No Bar - Logo Bottom Right">
    <p:spTree>
      <p:nvGrpSpPr>
        <p:cNvPr id="35" name="Shape 35"/>
        <p:cNvGrpSpPr/>
        <p:nvPr/>
      </p:nvGrpSpPr>
      <p:grpSpPr>
        <a:xfrm>
          <a:off x="0" y="0"/>
          <a:ext cx="0" cy="0"/>
          <a:chOff x="0" y="0"/>
          <a:chExt cx="0" cy="0"/>
        </a:xfrm>
      </p:grpSpPr>
      <p:sp>
        <p:nvSpPr>
          <p:cNvPr id="36" name="Google Shape;36;p16"/>
          <p:cNvSpPr txBox="1"/>
          <p:nvPr>
            <p:ph type="ctrTitle"/>
          </p:nvPr>
        </p:nvSpPr>
        <p:spPr>
          <a:xfrm>
            <a:off x="335361" y="274638"/>
            <a:ext cx="9601067" cy="563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989C9"/>
              </a:buClr>
              <a:buSzPts val="2400"/>
              <a:buFont typeface="Arial"/>
              <a:buNone/>
              <a:defRPr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16"/>
          <p:cNvSpPr txBox="1"/>
          <p:nvPr>
            <p:ph idx="1" type="subTitle"/>
          </p:nvPr>
        </p:nvSpPr>
        <p:spPr>
          <a:xfrm>
            <a:off x="335361" y="838201"/>
            <a:ext cx="9601067" cy="533400"/>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Clr>
                <a:srgbClr val="A5A5A5"/>
              </a:buClr>
              <a:buSzPts val="1440"/>
              <a:buNone/>
              <a:defRPr b="0" sz="1800">
                <a:solidFill>
                  <a:srgbClr val="A5A5A5"/>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41" name="Google Shape;41;p16"/>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pic>
        <p:nvPicPr>
          <p:cNvPr id="42" name="Google Shape;42;p16"/>
          <p:cNvPicPr preferRelativeResize="0"/>
          <p:nvPr/>
        </p:nvPicPr>
        <p:blipFill rotWithShape="1">
          <a:blip r:embed="rId2">
            <a:alphaModFix/>
          </a:blip>
          <a:srcRect b="0" l="0" r="0" t="0"/>
          <a:stretch/>
        </p:blipFill>
        <p:spPr>
          <a:xfrm>
            <a:off x="10293069" y="6424516"/>
            <a:ext cx="1616364" cy="4176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Vertical">
  <p:cSld name="Blue Half Vertical">
    <p:spTree>
      <p:nvGrpSpPr>
        <p:cNvPr id="43" name="Shape 43"/>
        <p:cNvGrpSpPr/>
        <p:nvPr/>
      </p:nvGrpSpPr>
      <p:grpSpPr>
        <a:xfrm>
          <a:off x="0" y="0"/>
          <a:ext cx="0" cy="0"/>
          <a:chOff x="0" y="0"/>
          <a:chExt cx="0" cy="0"/>
        </a:xfrm>
      </p:grpSpPr>
      <p:sp>
        <p:nvSpPr>
          <p:cNvPr id="44" name="Google Shape;44;p17"/>
          <p:cNvSpPr/>
          <p:nvPr/>
        </p:nvSpPr>
        <p:spPr>
          <a:xfrm>
            <a:off x="10200456" y="6381328"/>
            <a:ext cx="1656184" cy="4766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17"/>
          <p:cNvSpPr txBox="1"/>
          <p:nvPr>
            <p:ph idx="1" type="body"/>
          </p:nvPr>
        </p:nvSpPr>
        <p:spPr>
          <a:xfrm>
            <a:off x="6096000" y="0"/>
            <a:ext cx="6096000" cy="6858000"/>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
        <p:nvSpPr>
          <p:cNvPr id="46" name="Google Shape;46;p17"/>
          <p:cNvSpPr/>
          <p:nvPr/>
        </p:nvSpPr>
        <p:spPr>
          <a:xfrm>
            <a:off x="0" y="0"/>
            <a:ext cx="6096000" cy="685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17"/>
          <p:cNvSpPr txBox="1"/>
          <p:nvPr>
            <p:ph type="ctrTitle"/>
          </p:nvPr>
        </p:nvSpPr>
        <p:spPr>
          <a:xfrm>
            <a:off x="335361" y="1124744"/>
            <a:ext cx="5256583" cy="5635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2" type="subTitle"/>
          </p:nvPr>
        </p:nvSpPr>
        <p:spPr>
          <a:xfrm>
            <a:off x="335361" y="1844824"/>
            <a:ext cx="5256583"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49" name="Google Shape;49;p17"/>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rgbClr val="262626"/>
                </a:solidFill>
              </a:defRPr>
            </a:lvl1pPr>
            <a:lvl2pPr lvl="1" algn="r">
              <a:buNone/>
              <a:defRPr sz="1300">
                <a:solidFill>
                  <a:srgbClr val="262626"/>
                </a:solidFill>
              </a:defRPr>
            </a:lvl2pPr>
            <a:lvl3pPr lvl="2" algn="r">
              <a:buNone/>
              <a:defRPr sz="1300">
                <a:solidFill>
                  <a:srgbClr val="262626"/>
                </a:solidFill>
              </a:defRPr>
            </a:lvl3pPr>
            <a:lvl4pPr lvl="3" algn="r">
              <a:buNone/>
              <a:defRPr sz="1300">
                <a:solidFill>
                  <a:srgbClr val="262626"/>
                </a:solidFill>
              </a:defRPr>
            </a:lvl4pPr>
            <a:lvl5pPr lvl="4" algn="r">
              <a:buNone/>
              <a:defRPr sz="1300">
                <a:solidFill>
                  <a:srgbClr val="262626"/>
                </a:solidFill>
              </a:defRPr>
            </a:lvl5pPr>
            <a:lvl6pPr lvl="5" algn="r">
              <a:buNone/>
              <a:defRPr sz="1300">
                <a:solidFill>
                  <a:srgbClr val="262626"/>
                </a:solidFill>
              </a:defRPr>
            </a:lvl6pPr>
            <a:lvl7pPr lvl="6" algn="r">
              <a:buNone/>
              <a:defRPr sz="1300">
                <a:solidFill>
                  <a:srgbClr val="262626"/>
                </a:solidFill>
              </a:defRPr>
            </a:lvl7pPr>
            <a:lvl8pPr lvl="7" algn="r">
              <a:buNone/>
              <a:defRPr sz="1300">
                <a:solidFill>
                  <a:srgbClr val="262626"/>
                </a:solidFill>
              </a:defRPr>
            </a:lvl8pPr>
            <a:lvl9pPr lvl="8" algn="r">
              <a:buNone/>
              <a:defRPr sz="1300">
                <a:solidFill>
                  <a:srgbClr val="26262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itle Bar - Logo Bottom Right">
  <p:cSld name="Blue Title Bar - Logo Bottom Right">
    <p:spTree>
      <p:nvGrpSpPr>
        <p:cNvPr id="50" name="Shape 50"/>
        <p:cNvGrpSpPr/>
        <p:nvPr/>
      </p:nvGrpSpPr>
      <p:grpSpPr>
        <a:xfrm>
          <a:off x="0" y="0"/>
          <a:ext cx="0" cy="0"/>
          <a:chOff x="0" y="0"/>
          <a:chExt cx="0" cy="0"/>
        </a:xfrm>
      </p:grpSpPr>
      <p:sp>
        <p:nvSpPr>
          <p:cNvPr id="51" name="Google Shape;51;p18"/>
          <p:cNvSpPr/>
          <p:nvPr/>
        </p:nvSpPr>
        <p:spPr>
          <a:xfrm>
            <a:off x="0" y="838201"/>
            <a:ext cx="12192000" cy="5334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18"/>
          <p:cNvSpPr txBox="1"/>
          <p:nvPr>
            <p:ph type="ctrTitle"/>
          </p:nvPr>
        </p:nvSpPr>
        <p:spPr>
          <a:xfrm>
            <a:off x="335361" y="274638"/>
            <a:ext cx="9601067" cy="56356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18"/>
          <p:cNvSpPr txBox="1"/>
          <p:nvPr>
            <p:ph idx="1" type="subTitle"/>
          </p:nvPr>
        </p:nvSpPr>
        <p:spPr>
          <a:xfrm>
            <a:off x="335361" y="836712"/>
            <a:ext cx="9601067"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57" name="Google Shape;57;p18"/>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pic>
        <p:nvPicPr>
          <p:cNvPr id="58" name="Google Shape;58;p18"/>
          <p:cNvPicPr preferRelativeResize="0"/>
          <p:nvPr/>
        </p:nvPicPr>
        <p:blipFill rotWithShape="1">
          <a:blip r:embed="rId2">
            <a:alphaModFix/>
          </a:blip>
          <a:srcRect b="0" l="0" r="0" t="0"/>
          <a:stretch/>
        </p:blipFill>
        <p:spPr>
          <a:xfrm>
            <a:off x="10293069" y="6424516"/>
            <a:ext cx="1616364" cy="4176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Horizontal">
  <p:cSld name="Blue Half Horizontal">
    <p:spTree>
      <p:nvGrpSpPr>
        <p:cNvPr id="59" name="Shape 59"/>
        <p:cNvGrpSpPr/>
        <p:nvPr/>
      </p:nvGrpSpPr>
      <p:grpSpPr>
        <a:xfrm>
          <a:off x="0" y="0"/>
          <a:ext cx="0" cy="0"/>
          <a:chOff x="0" y="0"/>
          <a:chExt cx="0" cy="0"/>
        </a:xfrm>
      </p:grpSpPr>
      <p:sp>
        <p:nvSpPr>
          <p:cNvPr id="60" name="Google Shape;60;p19"/>
          <p:cNvSpPr txBox="1"/>
          <p:nvPr>
            <p:ph idx="1" type="body"/>
          </p:nvPr>
        </p:nvSpPr>
        <p:spPr>
          <a:xfrm>
            <a:off x="0" y="0"/>
            <a:ext cx="12192000" cy="3212976"/>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
        <p:nvSpPr>
          <p:cNvPr id="61" name="Google Shape;61;p19"/>
          <p:cNvSpPr/>
          <p:nvPr/>
        </p:nvSpPr>
        <p:spPr>
          <a:xfrm>
            <a:off x="0" y="3212976"/>
            <a:ext cx="12192000" cy="3645024"/>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19"/>
          <p:cNvSpPr txBox="1"/>
          <p:nvPr>
            <p:ph type="ctrTitle"/>
          </p:nvPr>
        </p:nvSpPr>
        <p:spPr>
          <a:xfrm>
            <a:off x="335361" y="3717032"/>
            <a:ext cx="9601067" cy="5635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2" type="subTitle"/>
          </p:nvPr>
        </p:nvSpPr>
        <p:spPr>
          <a:xfrm>
            <a:off x="335361" y="4279106"/>
            <a:ext cx="9601067"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64" name="Google Shape;64;p19"/>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solidFill>
                  <a:srgbClr val="262626"/>
                </a:solidFill>
              </a:defRPr>
            </a:lvl1pPr>
            <a:lvl2pPr lvl="1" algn="r">
              <a:buNone/>
              <a:defRPr sz="1300">
                <a:solidFill>
                  <a:srgbClr val="262626"/>
                </a:solidFill>
              </a:defRPr>
            </a:lvl2pPr>
            <a:lvl3pPr lvl="2" algn="r">
              <a:buNone/>
              <a:defRPr sz="1300">
                <a:solidFill>
                  <a:srgbClr val="262626"/>
                </a:solidFill>
              </a:defRPr>
            </a:lvl3pPr>
            <a:lvl4pPr lvl="3" algn="r">
              <a:buNone/>
              <a:defRPr sz="1300">
                <a:solidFill>
                  <a:srgbClr val="262626"/>
                </a:solidFill>
              </a:defRPr>
            </a:lvl4pPr>
            <a:lvl5pPr lvl="4" algn="r">
              <a:buNone/>
              <a:defRPr sz="1300">
                <a:solidFill>
                  <a:srgbClr val="262626"/>
                </a:solidFill>
              </a:defRPr>
            </a:lvl5pPr>
            <a:lvl6pPr lvl="5" algn="r">
              <a:buNone/>
              <a:defRPr sz="1300">
                <a:solidFill>
                  <a:srgbClr val="262626"/>
                </a:solidFill>
              </a:defRPr>
            </a:lvl6pPr>
            <a:lvl7pPr lvl="6" algn="r">
              <a:buNone/>
              <a:defRPr sz="1300">
                <a:solidFill>
                  <a:srgbClr val="262626"/>
                </a:solidFill>
              </a:defRPr>
            </a:lvl7pPr>
            <a:lvl8pPr lvl="7" algn="r">
              <a:buNone/>
              <a:defRPr sz="1300">
                <a:solidFill>
                  <a:srgbClr val="262626"/>
                </a:solidFill>
              </a:defRPr>
            </a:lvl8pPr>
            <a:lvl9pPr lvl="8" algn="r">
              <a:buNone/>
              <a:defRPr sz="1300">
                <a:solidFill>
                  <a:srgbClr val="262626"/>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itle Bar - Logo Bottom Right 2">
  <p:cSld name="Blue Title Bar - Logo Bottom Right 2">
    <p:spTree>
      <p:nvGrpSpPr>
        <p:cNvPr id="65" name="Shape 65"/>
        <p:cNvGrpSpPr/>
        <p:nvPr/>
      </p:nvGrpSpPr>
      <p:grpSpPr>
        <a:xfrm>
          <a:off x="0" y="0"/>
          <a:ext cx="0" cy="0"/>
          <a:chOff x="0" y="0"/>
          <a:chExt cx="0" cy="0"/>
        </a:xfrm>
      </p:grpSpPr>
      <p:sp>
        <p:nvSpPr>
          <p:cNvPr id="66" name="Google Shape;66;p20"/>
          <p:cNvSpPr/>
          <p:nvPr/>
        </p:nvSpPr>
        <p:spPr>
          <a:xfrm>
            <a:off x="0" y="838201"/>
            <a:ext cx="12192000" cy="5334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20"/>
          <p:cNvSpPr txBox="1"/>
          <p:nvPr>
            <p:ph type="ctrTitle"/>
          </p:nvPr>
        </p:nvSpPr>
        <p:spPr>
          <a:xfrm>
            <a:off x="335361" y="274638"/>
            <a:ext cx="9601067" cy="56356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989C9"/>
              </a:buClr>
              <a:buSzPts val="2400"/>
              <a:buFont typeface="Arial"/>
              <a:buNone/>
              <a:defRPr sz="2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0"/>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20"/>
          <p:cNvSpPr txBox="1"/>
          <p:nvPr>
            <p:ph idx="1" type="subTitle"/>
          </p:nvPr>
        </p:nvSpPr>
        <p:spPr>
          <a:xfrm>
            <a:off x="335361" y="836712"/>
            <a:ext cx="9601067" cy="533400"/>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72" name="Google Shape;72;p20"/>
          <p:cNvSpPr txBox="1"/>
          <p:nvPr>
            <p:ph idx="2" type="body"/>
          </p:nvPr>
        </p:nvSpPr>
        <p:spPr>
          <a:xfrm>
            <a:off x="335360" y="1484784"/>
            <a:ext cx="11516853" cy="4752528"/>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pic>
        <p:nvPicPr>
          <p:cNvPr id="73" name="Google Shape;73;p20"/>
          <p:cNvPicPr preferRelativeResize="0"/>
          <p:nvPr/>
        </p:nvPicPr>
        <p:blipFill rotWithShape="1">
          <a:blip r:embed="rId2">
            <a:alphaModFix/>
          </a:blip>
          <a:srcRect b="0" l="0" r="0" t="0"/>
          <a:stretch/>
        </p:blipFill>
        <p:spPr>
          <a:xfrm>
            <a:off x="10293069" y="6424516"/>
            <a:ext cx="1616364" cy="41768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op Bar - Logo Bottom Right">
  <p:cSld name="Blue Top Bar - Logo Bottom Right">
    <p:spTree>
      <p:nvGrpSpPr>
        <p:cNvPr id="74" name="Shape 74"/>
        <p:cNvGrpSpPr/>
        <p:nvPr/>
      </p:nvGrpSpPr>
      <p:grpSpPr>
        <a:xfrm>
          <a:off x="0" y="0"/>
          <a:ext cx="0" cy="0"/>
          <a:chOff x="0" y="0"/>
          <a:chExt cx="0" cy="0"/>
        </a:xfrm>
      </p:grpSpPr>
      <p:sp>
        <p:nvSpPr>
          <p:cNvPr id="75" name="Google Shape;75;p21"/>
          <p:cNvSpPr/>
          <p:nvPr/>
        </p:nvSpPr>
        <p:spPr>
          <a:xfrm>
            <a:off x="0" y="0"/>
            <a:ext cx="12192000" cy="506016"/>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21"/>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rgbClr val="888888"/>
                </a:solidFill>
                <a:latin typeface="Arial"/>
                <a:ea typeface="Arial"/>
                <a:cs typeface="Arial"/>
                <a:sym typeface="Arial"/>
              </a:defRPr>
            </a:lvl1pPr>
            <a:lvl2pPr indent="0" lvl="1" marL="0" algn="ctr">
              <a:spcBef>
                <a:spcPts val="0"/>
              </a:spcBef>
              <a:buNone/>
              <a:defRPr sz="900">
                <a:solidFill>
                  <a:srgbClr val="888888"/>
                </a:solidFill>
                <a:latin typeface="Arial"/>
                <a:ea typeface="Arial"/>
                <a:cs typeface="Arial"/>
                <a:sym typeface="Arial"/>
              </a:defRPr>
            </a:lvl2pPr>
            <a:lvl3pPr indent="0" lvl="2" marL="0" algn="ctr">
              <a:spcBef>
                <a:spcPts val="0"/>
              </a:spcBef>
              <a:buNone/>
              <a:defRPr sz="900">
                <a:solidFill>
                  <a:srgbClr val="888888"/>
                </a:solidFill>
                <a:latin typeface="Arial"/>
                <a:ea typeface="Arial"/>
                <a:cs typeface="Arial"/>
                <a:sym typeface="Arial"/>
              </a:defRPr>
            </a:lvl3pPr>
            <a:lvl4pPr indent="0" lvl="3" marL="0" algn="ctr">
              <a:spcBef>
                <a:spcPts val="0"/>
              </a:spcBef>
              <a:buNone/>
              <a:defRPr sz="900">
                <a:solidFill>
                  <a:srgbClr val="888888"/>
                </a:solidFill>
                <a:latin typeface="Arial"/>
                <a:ea typeface="Arial"/>
                <a:cs typeface="Arial"/>
                <a:sym typeface="Arial"/>
              </a:defRPr>
            </a:lvl4pPr>
            <a:lvl5pPr indent="0" lvl="4" marL="0" algn="ctr">
              <a:spcBef>
                <a:spcPts val="0"/>
              </a:spcBef>
              <a:buNone/>
              <a:defRPr sz="900">
                <a:solidFill>
                  <a:srgbClr val="888888"/>
                </a:solidFill>
                <a:latin typeface="Arial"/>
                <a:ea typeface="Arial"/>
                <a:cs typeface="Arial"/>
                <a:sym typeface="Arial"/>
              </a:defRPr>
            </a:lvl5pPr>
            <a:lvl6pPr indent="0" lvl="5" marL="0" algn="ctr">
              <a:spcBef>
                <a:spcPts val="0"/>
              </a:spcBef>
              <a:buNone/>
              <a:defRPr sz="900">
                <a:solidFill>
                  <a:srgbClr val="888888"/>
                </a:solidFill>
                <a:latin typeface="Arial"/>
                <a:ea typeface="Arial"/>
                <a:cs typeface="Arial"/>
                <a:sym typeface="Arial"/>
              </a:defRPr>
            </a:lvl6pPr>
            <a:lvl7pPr indent="0" lvl="6" marL="0" algn="ctr">
              <a:spcBef>
                <a:spcPts val="0"/>
              </a:spcBef>
              <a:buNone/>
              <a:defRPr sz="900">
                <a:solidFill>
                  <a:srgbClr val="888888"/>
                </a:solidFill>
                <a:latin typeface="Arial"/>
                <a:ea typeface="Arial"/>
                <a:cs typeface="Arial"/>
                <a:sym typeface="Arial"/>
              </a:defRPr>
            </a:lvl7pPr>
            <a:lvl8pPr indent="0" lvl="7" marL="0" algn="ctr">
              <a:spcBef>
                <a:spcPts val="0"/>
              </a:spcBef>
              <a:buNone/>
              <a:defRPr sz="900">
                <a:solidFill>
                  <a:srgbClr val="888888"/>
                </a:solidFill>
                <a:latin typeface="Arial"/>
                <a:ea typeface="Arial"/>
                <a:cs typeface="Arial"/>
                <a:sym typeface="Arial"/>
              </a:defRPr>
            </a:lvl8pPr>
            <a:lvl9pPr indent="0" lvl="8" marL="0" algn="ctr">
              <a:spcBef>
                <a:spcPts val="0"/>
              </a:spcBef>
              <a:buNone/>
              <a:defRPr sz="9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21"/>
          <p:cNvSpPr txBox="1"/>
          <p:nvPr>
            <p:ph idx="1" type="subTitle"/>
          </p:nvPr>
        </p:nvSpPr>
        <p:spPr>
          <a:xfrm>
            <a:off x="335361" y="-27384"/>
            <a:ext cx="9601067" cy="506016"/>
          </a:xfrm>
          <a:prstGeom prst="rect">
            <a:avLst/>
          </a:prstGeom>
          <a:noFill/>
          <a:ln>
            <a:noFill/>
          </a:ln>
        </p:spPr>
        <p:txBody>
          <a:bodyPr anchorCtr="0" anchor="ctr" bIns="45700" lIns="91425" spcFirstLastPara="1" rIns="91425" wrap="square" tIns="45700">
            <a:normAutofit/>
          </a:bodyPr>
          <a:lstStyle>
            <a:lvl1pPr lvl="0" algn="l">
              <a:spcBef>
                <a:spcPts val="360"/>
              </a:spcBef>
              <a:spcAft>
                <a:spcPts val="0"/>
              </a:spcAft>
              <a:buClr>
                <a:schemeClr val="lt1"/>
              </a:buClr>
              <a:buSzPts val="1440"/>
              <a:buNone/>
              <a:defRPr b="1" sz="1800">
                <a:solidFill>
                  <a:schemeClr val="lt1"/>
                </a:solidFill>
                <a:latin typeface="Arial"/>
                <a:ea typeface="Arial"/>
                <a:cs typeface="Arial"/>
                <a:sym typeface="Arial"/>
              </a:defRPr>
            </a:lvl1pPr>
            <a:lvl2pPr lvl="1" algn="ctr">
              <a:spcBef>
                <a:spcPts val="600"/>
              </a:spcBef>
              <a:spcAft>
                <a:spcPts val="0"/>
              </a:spcAft>
              <a:buClr>
                <a:srgbClr val="888888"/>
              </a:buClr>
              <a:buSzPts val="1040"/>
              <a:buNone/>
              <a:defRPr>
                <a:solidFill>
                  <a:srgbClr val="888888"/>
                </a:solidFill>
              </a:defRPr>
            </a:lvl2pPr>
            <a:lvl3pPr lvl="2" algn="ctr">
              <a:spcBef>
                <a:spcPts val="600"/>
              </a:spcBef>
              <a:spcAft>
                <a:spcPts val="0"/>
              </a:spcAft>
              <a:buClr>
                <a:srgbClr val="888888"/>
              </a:buClr>
              <a:buSzPts val="1040"/>
              <a:buNone/>
              <a:defRPr>
                <a:solidFill>
                  <a:srgbClr val="888888"/>
                </a:solidFill>
              </a:defRPr>
            </a:lvl3pPr>
            <a:lvl4pPr lvl="3" algn="ctr">
              <a:spcBef>
                <a:spcPts val="600"/>
              </a:spcBef>
              <a:spcAft>
                <a:spcPts val="0"/>
              </a:spcAft>
              <a:buClr>
                <a:srgbClr val="888888"/>
              </a:buClr>
              <a:buSzPts val="1040"/>
              <a:buNone/>
              <a:defRPr>
                <a:solidFill>
                  <a:srgbClr val="888888"/>
                </a:solidFill>
              </a:defRPr>
            </a:lvl4pPr>
            <a:lvl5pPr lvl="4" algn="ctr">
              <a:spcBef>
                <a:spcPts val="600"/>
              </a:spcBef>
              <a:spcAft>
                <a:spcPts val="0"/>
              </a:spcAft>
              <a:buClr>
                <a:srgbClr val="888888"/>
              </a:buClr>
              <a:buSzPts val="1040"/>
              <a:buNone/>
              <a:defRPr>
                <a:solidFill>
                  <a:srgbClr val="888888"/>
                </a:solidFill>
              </a:defRPr>
            </a:lvl5pPr>
            <a:lvl6pPr lvl="5" algn="ctr">
              <a:spcBef>
                <a:spcPts val="600"/>
              </a:spcBef>
              <a:spcAft>
                <a:spcPts val="0"/>
              </a:spcAft>
              <a:buClr>
                <a:srgbClr val="888888"/>
              </a:buClr>
              <a:buSzPts val="1040"/>
              <a:buNone/>
              <a:defRPr>
                <a:solidFill>
                  <a:srgbClr val="888888"/>
                </a:solidFill>
              </a:defRPr>
            </a:lvl6pPr>
            <a:lvl7pPr lvl="6" algn="ctr">
              <a:spcBef>
                <a:spcPts val="600"/>
              </a:spcBef>
              <a:spcAft>
                <a:spcPts val="0"/>
              </a:spcAft>
              <a:buClr>
                <a:srgbClr val="888888"/>
              </a:buClr>
              <a:buSzPts val="1040"/>
              <a:buNone/>
              <a:defRPr>
                <a:solidFill>
                  <a:srgbClr val="888888"/>
                </a:solidFill>
              </a:defRPr>
            </a:lvl7pPr>
            <a:lvl8pPr lvl="7" algn="ctr">
              <a:spcBef>
                <a:spcPts val="600"/>
              </a:spcBef>
              <a:spcAft>
                <a:spcPts val="0"/>
              </a:spcAft>
              <a:buClr>
                <a:srgbClr val="888888"/>
              </a:buClr>
              <a:buSzPts val="1040"/>
              <a:buNone/>
              <a:defRPr>
                <a:solidFill>
                  <a:srgbClr val="888888"/>
                </a:solidFill>
              </a:defRPr>
            </a:lvl8pPr>
            <a:lvl9pPr lvl="8" algn="ctr">
              <a:spcBef>
                <a:spcPts val="600"/>
              </a:spcBef>
              <a:spcAft>
                <a:spcPts val="600"/>
              </a:spcAft>
              <a:buClr>
                <a:srgbClr val="888888"/>
              </a:buClr>
              <a:buSzPts val="1040"/>
              <a:buNone/>
              <a:defRPr>
                <a:solidFill>
                  <a:srgbClr val="888888"/>
                </a:solidFill>
              </a:defRPr>
            </a:lvl9pPr>
          </a:lstStyle>
          <a:p/>
        </p:txBody>
      </p:sp>
      <p:sp>
        <p:nvSpPr>
          <p:cNvPr id="80" name="Google Shape;80;p21"/>
          <p:cNvSpPr txBox="1"/>
          <p:nvPr>
            <p:ph idx="2" type="body"/>
          </p:nvPr>
        </p:nvSpPr>
        <p:spPr>
          <a:xfrm>
            <a:off x="335361" y="620688"/>
            <a:ext cx="11617291" cy="5904656"/>
          </a:xfrm>
          <a:prstGeom prst="rect">
            <a:avLst/>
          </a:prstGeom>
          <a:noFill/>
          <a:ln>
            <a:noFill/>
          </a:ln>
        </p:spPr>
        <p:txBody>
          <a:bodyPr anchorCtr="0" anchor="t" bIns="45700" lIns="91425" spcFirstLastPara="1" rIns="91425" wrap="square" tIns="45700">
            <a:noAutofit/>
          </a:bodyPr>
          <a:lstStyle>
            <a:lvl1pPr indent="-304800" lvl="0" marL="457200" algn="l">
              <a:spcBef>
                <a:spcPts val="300"/>
              </a:spcBef>
              <a:spcAft>
                <a:spcPts val="0"/>
              </a:spcAft>
              <a:buClr>
                <a:srgbClr val="262626"/>
              </a:buClr>
              <a:buSzPts val="1200"/>
              <a:buChar char="•"/>
              <a:defRPr>
                <a:latin typeface="Arial"/>
                <a:ea typeface="Arial"/>
                <a:cs typeface="Arial"/>
                <a:sym typeface="Arial"/>
              </a:defRPr>
            </a:lvl1pPr>
            <a:lvl2pPr indent="-320040" lvl="1" marL="914400" algn="l">
              <a:spcBef>
                <a:spcPts val="600"/>
              </a:spcBef>
              <a:spcAft>
                <a:spcPts val="0"/>
              </a:spcAft>
              <a:buClr>
                <a:srgbClr val="262626"/>
              </a:buClr>
              <a:buSzPts val="1440"/>
              <a:buChar char="•"/>
              <a:defRPr/>
            </a:lvl2pPr>
            <a:lvl3pPr indent="-320039" lvl="2" marL="1371600" algn="l">
              <a:spcBef>
                <a:spcPts val="600"/>
              </a:spcBef>
              <a:spcAft>
                <a:spcPts val="0"/>
              </a:spcAft>
              <a:buClr>
                <a:srgbClr val="262626"/>
              </a:buClr>
              <a:buSzPts val="1440"/>
              <a:buChar char="•"/>
              <a:defRPr/>
            </a:lvl3pPr>
            <a:lvl4pPr indent="-320039" lvl="3" marL="1828800" algn="l">
              <a:spcBef>
                <a:spcPts val="600"/>
              </a:spcBef>
              <a:spcAft>
                <a:spcPts val="0"/>
              </a:spcAft>
              <a:buClr>
                <a:srgbClr val="262626"/>
              </a:buClr>
              <a:buSzPts val="1440"/>
              <a:buChar char="•"/>
              <a:defRPr/>
            </a:lvl4pPr>
            <a:lvl5pPr indent="-320039" lvl="4" marL="2286000" algn="l">
              <a:spcBef>
                <a:spcPts val="600"/>
              </a:spcBef>
              <a:spcAft>
                <a:spcPts val="0"/>
              </a:spcAft>
              <a:buClr>
                <a:srgbClr val="262626"/>
              </a:buClr>
              <a:buSzPts val="1440"/>
              <a:buChar char="•"/>
              <a:defRPr/>
            </a:lvl5pPr>
            <a:lvl6pPr indent="-320039" lvl="5" marL="2743200" algn="l">
              <a:spcBef>
                <a:spcPts val="600"/>
              </a:spcBef>
              <a:spcAft>
                <a:spcPts val="0"/>
              </a:spcAft>
              <a:buClr>
                <a:schemeClr val="dk1"/>
              </a:buClr>
              <a:buSzPts val="1440"/>
              <a:buChar char="•"/>
              <a:defRPr/>
            </a:lvl6pPr>
            <a:lvl7pPr indent="-320039" lvl="6" marL="3200400" algn="l">
              <a:spcBef>
                <a:spcPts val="600"/>
              </a:spcBef>
              <a:spcAft>
                <a:spcPts val="0"/>
              </a:spcAft>
              <a:buClr>
                <a:schemeClr val="dk1"/>
              </a:buClr>
              <a:buSzPts val="1440"/>
              <a:buChar char="•"/>
              <a:defRPr/>
            </a:lvl7pPr>
            <a:lvl8pPr indent="-320040" lvl="7" marL="3657600" algn="l">
              <a:spcBef>
                <a:spcPts val="600"/>
              </a:spcBef>
              <a:spcAft>
                <a:spcPts val="0"/>
              </a:spcAft>
              <a:buClr>
                <a:schemeClr val="dk1"/>
              </a:buClr>
              <a:buSzPts val="1440"/>
              <a:buChar char="•"/>
              <a:defRPr/>
            </a:lvl8pPr>
            <a:lvl9pPr indent="-320040" lvl="8" marL="4114800" algn="l">
              <a:spcBef>
                <a:spcPts val="600"/>
              </a:spcBef>
              <a:spcAft>
                <a:spcPts val="600"/>
              </a:spcAft>
              <a:buClr>
                <a:schemeClr val="dk1"/>
              </a:buClr>
              <a:buSzPts val="1440"/>
              <a:buChar char="•"/>
              <a:defRPr/>
            </a:lvl9pPr>
          </a:lstStyle>
          <a:p/>
        </p:txBody>
      </p:sp>
      <p:sp>
        <p:nvSpPr>
          <p:cNvPr id="81" name="Google Shape;81;p21"/>
          <p:cNvSpPr txBox="1"/>
          <p:nvPr>
            <p:ph type="title"/>
          </p:nvPr>
        </p:nvSpPr>
        <p:spPr>
          <a:xfrm>
            <a:off x="335360" y="5961784"/>
            <a:ext cx="11713301" cy="56356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989C9"/>
              </a:buClr>
              <a:buSzPts val="1200"/>
              <a:buFont typeface="Arial"/>
              <a:buNone/>
              <a:defRPr sz="1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itle with HWIC">
  <p:cSld name="Blue Title with HWIC">
    <p:spTree>
      <p:nvGrpSpPr>
        <p:cNvPr id="82" name="Shape 82"/>
        <p:cNvGrpSpPr/>
        <p:nvPr/>
      </p:nvGrpSpPr>
      <p:grpSpPr>
        <a:xfrm>
          <a:off x="0" y="0"/>
          <a:ext cx="0" cy="0"/>
          <a:chOff x="0" y="0"/>
          <a:chExt cx="0" cy="0"/>
        </a:xfrm>
      </p:grpSpPr>
      <p:pic>
        <p:nvPicPr>
          <p:cNvPr id="83" name="Google Shape;83;p22"/>
          <p:cNvPicPr preferRelativeResize="0"/>
          <p:nvPr/>
        </p:nvPicPr>
        <p:blipFill rotWithShape="1">
          <a:blip r:embed="rId2">
            <a:alphaModFix/>
          </a:blip>
          <a:srcRect b="0" l="0" r="0" t="0"/>
          <a:stretch/>
        </p:blipFill>
        <p:spPr>
          <a:xfrm>
            <a:off x="479377" y="876468"/>
            <a:ext cx="2736303" cy="707093"/>
          </a:xfrm>
          <a:prstGeom prst="rect">
            <a:avLst/>
          </a:prstGeom>
          <a:noFill/>
          <a:ln>
            <a:noFill/>
          </a:ln>
        </p:spPr>
      </p:pic>
      <p:sp>
        <p:nvSpPr>
          <p:cNvPr id="84" name="Google Shape;84;p22"/>
          <p:cNvSpPr/>
          <p:nvPr/>
        </p:nvSpPr>
        <p:spPr>
          <a:xfrm>
            <a:off x="0" y="2348880"/>
            <a:ext cx="12192000" cy="450912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22"/>
          <p:cNvSpPr txBox="1"/>
          <p:nvPr>
            <p:ph type="title"/>
          </p:nvPr>
        </p:nvSpPr>
        <p:spPr>
          <a:xfrm>
            <a:off x="551384" y="2348883"/>
            <a:ext cx="10363200" cy="13620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800"/>
              <a:buFont typeface="Arial"/>
              <a:buNone/>
              <a:defRPr b="0" sz="48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2"/>
          <p:cNvSpPr txBox="1"/>
          <p:nvPr>
            <p:ph idx="1" type="body"/>
          </p:nvPr>
        </p:nvSpPr>
        <p:spPr>
          <a:xfrm>
            <a:off x="551384" y="3717032"/>
            <a:ext cx="10369152" cy="1008112"/>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lt1"/>
              </a:buClr>
              <a:buSzPts val="1920"/>
              <a:buNone/>
              <a:defRPr b="0" sz="2400">
                <a:solidFill>
                  <a:schemeClr val="lt1"/>
                </a:solidFill>
                <a:latin typeface="Arial"/>
                <a:ea typeface="Arial"/>
                <a:cs typeface="Arial"/>
                <a:sym typeface="Arial"/>
              </a:defRPr>
            </a:lvl1pPr>
            <a:lvl2pPr indent="-228600" lvl="1" marL="914400" algn="l">
              <a:spcBef>
                <a:spcPts val="600"/>
              </a:spcBef>
              <a:spcAft>
                <a:spcPts val="0"/>
              </a:spcAft>
              <a:buClr>
                <a:srgbClr val="888888"/>
              </a:buClr>
              <a:buSzPts val="1440"/>
              <a:buNone/>
              <a:defRPr sz="1800">
                <a:solidFill>
                  <a:srgbClr val="888888"/>
                </a:solidFill>
              </a:defRPr>
            </a:lvl2pPr>
            <a:lvl3pPr indent="-228600" lvl="2" marL="1371600" algn="l">
              <a:spcBef>
                <a:spcPts val="600"/>
              </a:spcBef>
              <a:spcAft>
                <a:spcPts val="0"/>
              </a:spcAft>
              <a:buClr>
                <a:srgbClr val="888888"/>
              </a:buClr>
              <a:buSzPts val="1280"/>
              <a:buNone/>
              <a:defRPr sz="1600">
                <a:solidFill>
                  <a:srgbClr val="888888"/>
                </a:solidFill>
              </a:defRPr>
            </a:lvl3pPr>
            <a:lvl4pPr indent="-228600" lvl="3" marL="1828800" algn="l">
              <a:spcBef>
                <a:spcPts val="600"/>
              </a:spcBef>
              <a:spcAft>
                <a:spcPts val="0"/>
              </a:spcAft>
              <a:buClr>
                <a:srgbClr val="888888"/>
              </a:buClr>
              <a:buSzPts val="1120"/>
              <a:buNone/>
              <a:defRPr sz="1400">
                <a:solidFill>
                  <a:srgbClr val="888888"/>
                </a:solidFill>
              </a:defRPr>
            </a:lvl4pPr>
            <a:lvl5pPr indent="-228600" lvl="4" marL="2286000" algn="l">
              <a:spcBef>
                <a:spcPts val="600"/>
              </a:spcBef>
              <a:spcAft>
                <a:spcPts val="0"/>
              </a:spcAft>
              <a:buClr>
                <a:srgbClr val="888888"/>
              </a:buClr>
              <a:buSzPts val="1120"/>
              <a:buNone/>
              <a:defRPr sz="1400">
                <a:solidFill>
                  <a:srgbClr val="888888"/>
                </a:solidFill>
              </a:defRPr>
            </a:lvl5pPr>
            <a:lvl6pPr indent="-228600" lvl="5" marL="2743200" algn="l">
              <a:spcBef>
                <a:spcPts val="600"/>
              </a:spcBef>
              <a:spcAft>
                <a:spcPts val="0"/>
              </a:spcAft>
              <a:buClr>
                <a:srgbClr val="888888"/>
              </a:buClr>
              <a:buSzPts val="1120"/>
              <a:buNone/>
              <a:defRPr sz="1400">
                <a:solidFill>
                  <a:srgbClr val="888888"/>
                </a:solidFill>
              </a:defRPr>
            </a:lvl6pPr>
            <a:lvl7pPr indent="-228600" lvl="6" marL="3200400" algn="l">
              <a:spcBef>
                <a:spcPts val="600"/>
              </a:spcBef>
              <a:spcAft>
                <a:spcPts val="0"/>
              </a:spcAft>
              <a:buClr>
                <a:srgbClr val="888888"/>
              </a:buClr>
              <a:buSzPts val="1120"/>
              <a:buNone/>
              <a:defRPr sz="1400">
                <a:solidFill>
                  <a:srgbClr val="888888"/>
                </a:solidFill>
              </a:defRPr>
            </a:lvl7pPr>
            <a:lvl8pPr indent="-228600" lvl="7" marL="3657600" algn="l">
              <a:spcBef>
                <a:spcPts val="600"/>
              </a:spcBef>
              <a:spcAft>
                <a:spcPts val="0"/>
              </a:spcAft>
              <a:buClr>
                <a:srgbClr val="888888"/>
              </a:buClr>
              <a:buSzPts val="1120"/>
              <a:buNone/>
              <a:defRPr sz="1400">
                <a:solidFill>
                  <a:srgbClr val="888888"/>
                </a:solidFill>
              </a:defRPr>
            </a:lvl8pPr>
            <a:lvl9pPr indent="-228600" lvl="8" marL="4114800" algn="l">
              <a:spcBef>
                <a:spcPts val="600"/>
              </a:spcBef>
              <a:spcAft>
                <a:spcPts val="600"/>
              </a:spcAft>
              <a:buClr>
                <a:srgbClr val="888888"/>
              </a:buClr>
              <a:buSzPts val="1120"/>
              <a:buNone/>
              <a:defRPr sz="1400">
                <a:solidFill>
                  <a:srgbClr val="888888"/>
                </a:solidFill>
              </a:defRPr>
            </a:lvl9pPr>
          </a:lstStyle>
          <a:p/>
        </p:txBody>
      </p:sp>
      <p:sp>
        <p:nvSpPr>
          <p:cNvPr id="87" name="Google Shape;87;p22"/>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900">
                <a:solidFill>
                  <a:schemeClr val="lt1"/>
                </a:solidFill>
                <a:latin typeface="Arial"/>
                <a:ea typeface="Arial"/>
                <a:cs typeface="Arial"/>
                <a:sym typeface="Arial"/>
              </a:defRPr>
            </a:lvl1pPr>
            <a:lvl2pPr indent="0" lvl="1" marL="0" algn="ctr">
              <a:spcBef>
                <a:spcPts val="0"/>
              </a:spcBef>
              <a:buNone/>
              <a:defRPr sz="900">
                <a:solidFill>
                  <a:schemeClr val="lt1"/>
                </a:solidFill>
                <a:latin typeface="Arial"/>
                <a:ea typeface="Arial"/>
                <a:cs typeface="Arial"/>
                <a:sym typeface="Arial"/>
              </a:defRPr>
            </a:lvl2pPr>
            <a:lvl3pPr indent="0" lvl="2" marL="0" algn="ctr">
              <a:spcBef>
                <a:spcPts val="0"/>
              </a:spcBef>
              <a:buNone/>
              <a:defRPr sz="900">
                <a:solidFill>
                  <a:schemeClr val="lt1"/>
                </a:solidFill>
                <a:latin typeface="Arial"/>
                <a:ea typeface="Arial"/>
                <a:cs typeface="Arial"/>
                <a:sym typeface="Arial"/>
              </a:defRPr>
            </a:lvl3pPr>
            <a:lvl4pPr indent="0" lvl="3" marL="0" algn="ctr">
              <a:spcBef>
                <a:spcPts val="0"/>
              </a:spcBef>
              <a:buNone/>
              <a:defRPr sz="900">
                <a:solidFill>
                  <a:schemeClr val="lt1"/>
                </a:solidFill>
                <a:latin typeface="Arial"/>
                <a:ea typeface="Arial"/>
                <a:cs typeface="Arial"/>
                <a:sym typeface="Arial"/>
              </a:defRPr>
            </a:lvl4pPr>
            <a:lvl5pPr indent="0" lvl="4" marL="0" algn="ctr">
              <a:spcBef>
                <a:spcPts val="0"/>
              </a:spcBef>
              <a:buNone/>
              <a:defRPr sz="900">
                <a:solidFill>
                  <a:schemeClr val="lt1"/>
                </a:solidFill>
                <a:latin typeface="Arial"/>
                <a:ea typeface="Arial"/>
                <a:cs typeface="Arial"/>
                <a:sym typeface="Arial"/>
              </a:defRPr>
            </a:lvl5pPr>
            <a:lvl6pPr indent="0" lvl="5" marL="0" algn="ctr">
              <a:spcBef>
                <a:spcPts val="0"/>
              </a:spcBef>
              <a:buNone/>
              <a:defRPr sz="900">
                <a:solidFill>
                  <a:schemeClr val="lt1"/>
                </a:solidFill>
                <a:latin typeface="Arial"/>
                <a:ea typeface="Arial"/>
                <a:cs typeface="Arial"/>
                <a:sym typeface="Arial"/>
              </a:defRPr>
            </a:lvl6pPr>
            <a:lvl7pPr indent="0" lvl="6" marL="0" algn="ctr">
              <a:spcBef>
                <a:spcPts val="0"/>
              </a:spcBef>
              <a:buNone/>
              <a:defRPr sz="900">
                <a:solidFill>
                  <a:schemeClr val="lt1"/>
                </a:solidFill>
                <a:latin typeface="Arial"/>
                <a:ea typeface="Arial"/>
                <a:cs typeface="Arial"/>
                <a:sym typeface="Arial"/>
              </a:defRPr>
            </a:lvl7pPr>
            <a:lvl8pPr indent="0" lvl="7" marL="0" algn="ctr">
              <a:spcBef>
                <a:spcPts val="0"/>
              </a:spcBef>
              <a:buNone/>
              <a:defRPr sz="900">
                <a:solidFill>
                  <a:schemeClr val="lt1"/>
                </a:solidFill>
                <a:latin typeface="Arial"/>
                <a:ea typeface="Arial"/>
                <a:cs typeface="Arial"/>
                <a:sym typeface="Arial"/>
              </a:defRPr>
            </a:lvl8pPr>
            <a:lvl9pPr indent="0" lvl="8" marL="0" algn="ctr">
              <a:spcBef>
                <a:spcPts val="0"/>
              </a:spcBef>
              <a:buNone/>
              <a:defRPr sz="9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90" name="Google Shape;90;p22"/>
          <p:cNvPicPr preferRelativeResize="0"/>
          <p:nvPr/>
        </p:nvPicPr>
        <p:blipFill rotWithShape="1">
          <a:blip r:embed="rId3">
            <a:alphaModFix/>
          </a:blip>
          <a:srcRect b="0" l="0" r="0" t="0"/>
          <a:stretch/>
        </p:blipFill>
        <p:spPr>
          <a:xfrm>
            <a:off x="8916876" y="4581128"/>
            <a:ext cx="2938408" cy="217882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335361" y="274641"/>
            <a:ext cx="9601067" cy="563563"/>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989C9"/>
              </a:buClr>
              <a:buSzPts val="2400"/>
              <a:buFont typeface="Arial"/>
              <a:buNone/>
              <a:defRPr b="1" i="0" sz="2400" u="none" cap="none" strike="noStrike">
                <a:solidFill>
                  <a:srgbClr val="3989C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335360" y="1484784"/>
            <a:ext cx="11516853" cy="4641380"/>
          </a:xfrm>
          <a:prstGeom prst="rect">
            <a:avLst/>
          </a:prstGeom>
          <a:noFill/>
          <a:ln>
            <a:noFill/>
          </a:ln>
        </p:spPr>
        <p:txBody>
          <a:bodyPr anchorCtr="0" anchor="t" bIns="45700" lIns="91425" spcFirstLastPara="1" rIns="91425" wrap="square" tIns="45700">
            <a:noAutofit/>
          </a:bodyPr>
          <a:lstStyle>
            <a:lvl1pPr indent="-304800" lvl="0" marL="457200" marR="0" rtl="0" algn="l">
              <a:spcBef>
                <a:spcPts val="300"/>
              </a:spcBef>
              <a:spcAft>
                <a:spcPts val="0"/>
              </a:spcAft>
              <a:buClr>
                <a:srgbClr val="262626"/>
              </a:buClr>
              <a:buSzPts val="1200"/>
              <a:buFont typeface="Arial"/>
              <a:buChar char="•"/>
              <a:defRPr b="0" i="0" sz="1500" u="none" cap="none" strike="noStrike">
                <a:solidFill>
                  <a:srgbClr val="262626"/>
                </a:solidFill>
                <a:latin typeface="Arial"/>
                <a:ea typeface="Arial"/>
                <a:cs typeface="Arial"/>
                <a:sym typeface="Arial"/>
              </a:defRPr>
            </a:lvl1pPr>
            <a:lvl2pPr indent="-294640" lvl="1" marL="9144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294639" lvl="2" marL="13716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3pPr>
            <a:lvl4pPr indent="-294639" lvl="3" marL="18288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4pPr>
            <a:lvl5pPr indent="-294639" lvl="4" marL="2286000" marR="0" rtl="0" algn="l">
              <a:spcBef>
                <a:spcPts val="6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5pPr>
            <a:lvl6pPr indent="-294639" lvl="5" marL="2743200" marR="0" rtl="0" algn="l">
              <a:spcBef>
                <a:spcPts val="600"/>
              </a:spcBef>
              <a:spcAft>
                <a:spcPts val="0"/>
              </a:spcAft>
              <a:buClr>
                <a:schemeClr val="dk1"/>
              </a:buClr>
              <a:buSzPts val="1040"/>
              <a:buFont typeface="Arial"/>
              <a:buChar char="•"/>
              <a:defRPr b="0" i="0" sz="1300" u="none" cap="none" strike="noStrike">
                <a:solidFill>
                  <a:schemeClr val="dk1"/>
                </a:solidFill>
                <a:latin typeface="Arial"/>
                <a:ea typeface="Arial"/>
                <a:cs typeface="Arial"/>
                <a:sym typeface="Arial"/>
              </a:defRPr>
            </a:lvl6pPr>
            <a:lvl7pPr indent="-294639" lvl="6" marL="3200400" marR="0" rtl="0" algn="l">
              <a:spcBef>
                <a:spcPts val="600"/>
              </a:spcBef>
              <a:spcAft>
                <a:spcPts val="0"/>
              </a:spcAft>
              <a:buClr>
                <a:schemeClr val="dk1"/>
              </a:buClr>
              <a:buSzPts val="1040"/>
              <a:buFont typeface="Arial"/>
              <a:buChar char="•"/>
              <a:defRPr b="0" i="0" sz="1300" u="none" cap="none" strike="noStrike">
                <a:solidFill>
                  <a:schemeClr val="dk1"/>
                </a:solidFill>
                <a:latin typeface="Arial"/>
                <a:ea typeface="Arial"/>
                <a:cs typeface="Arial"/>
                <a:sym typeface="Arial"/>
              </a:defRPr>
            </a:lvl7pPr>
            <a:lvl8pPr indent="-294640" lvl="7" marL="3657600" marR="0" rtl="0" algn="l">
              <a:spcBef>
                <a:spcPts val="600"/>
              </a:spcBef>
              <a:spcAft>
                <a:spcPts val="0"/>
              </a:spcAft>
              <a:buClr>
                <a:schemeClr val="dk1"/>
              </a:buClr>
              <a:buSzPts val="1040"/>
              <a:buFont typeface="Arial"/>
              <a:buChar char="•"/>
              <a:defRPr b="0" i="0" sz="1300" u="none" cap="none" strike="noStrike">
                <a:solidFill>
                  <a:schemeClr val="dk1"/>
                </a:solidFill>
                <a:latin typeface="Arial"/>
                <a:ea typeface="Arial"/>
                <a:cs typeface="Arial"/>
                <a:sym typeface="Arial"/>
              </a:defRPr>
            </a:lvl8pPr>
            <a:lvl9pPr indent="-294640" lvl="8" marL="4114800" marR="0" rtl="0" algn="l">
              <a:spcBef>
                <a:spcPts val="600"/>
              </a:spcBef>
              <a:spcAft>
                <a:spcPts val="600"/>
              </a:spcAft>
              <a:buClr>
                <a:schemeClr val="dk1"/>
              </a:buClr>
              <a:buSzPts val="1040"/>
              <a:buFont typeface="Arial"/>
              <a:buChar char="•"/>
              <a:defRPr b="0" i="0" sz="1300" u="none" cap="none" strike="noStrike">
                <a:solidFill>
                  <a:schemeClr val="dk1"/>
                </a:solidFill>
                <a:latin typeface="Arial"/>
                <a:ea typeface="Arial"/>
                <a:cs typeface="Arial"/>
                <a:sym typeface="Arial"/>
              </a:defRPr>
            </a:lvl9pPr>
          </a:lstStyle>
          <a:p/>
        </p:txBody>
      </p:sp>
      <p:sp>
        <p:nvSpPr>
          <p:cNvPr id="12" name="Google Shape;12;p13"/>
          <p:cNvSpPr txBox="1"/>
          <p:nvPr>
            <p:ph idx="10" type="dt"/>
          </p:nvPr>
        </p:nvSpPr>
        <p:spPr>
          <a:xfrm>
            <a:off x="719403" y="6525348"/>
            <a:ext cx="912101" cy="21602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1547561" y="6525348"/>
            <a:ext cx="8220847" cy="21602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239351" y="6525348"/>
            <a:ext cx="480053" cy="216023"/>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900" u="none" cap="none" strike="noStrike">
                <a:solidFill>
                  <a:srgbClr val="888888"/>
                </a:solidFill>
                <a:latin typeface="Arial"/>
                <a:ea typeface="Arial"/>
                <a:cs typeface="Arial"/>
                <a:sym typeface="Arial"/>
              </a:defRPr>
            </a:lvl1pPr>
            <a:lvl2pPr indent="0" lvl="1" marL="0" marR="0" rtl="0" algn="ctr">
              <a:spcBef>
                <a:spcPts val="0"/>
              </a:spcBef>
              <a:buNone/>
              <a:defRPr b="0" i="0" sz="900" u="none" cap="none" strike="noStrike">
                <a:solidFill>
                  <a:srgbClr val="888888"/>
                </a:solidFill>
                <a:latin typeface="Arial"/>
                <a:ea typeface="Arial"/>
                <a:cs typeface="Arial"/>
                <a:sym typeface="Arial"/>
              </a:defRPr>
            </a:lvl2pPr>
            <a:lvl3pPr indent="0" lvl="2" marL="0" marR="0" rtl="0" algn="ctr">
              <a:spcBef>
                <a:spcPts val="0"/>
              </a:spcBef>
              <a:buNone/>
              <a:defRPr b="0" i="0" sz="900" u="none" cap="none" strike="noStrike">
                <a:solidFill>
                  <a:srgbClr val="888888"/>
                </a:solidFill>
                <a:latin typeface="Arial"/>
                <a:ea typeface="Arial"/>
                <a:cs typeface="Arial"/>
                <a:sym typeface="Arial"/>
              </a:defRPr>
            </a:lvl3pPr>
            <a:lvl4pPr indent="0" lvl="3" marL="0" marR="0" rtl="0" algn="ctr">
              <a:spcBef>
                <a:spcPts val="0"/>
              </a:spcBef>
              <a:buNone/>
              <a:defRPr b="0" i="0" sz="900" u="none" cap="none" strike="noStrike">
                <a:solidFill>
                  <a:srgbClr val="888888"/>
                </a:solidFill>
                <a:latin typeface="Arial"/>
                <a:ea typeface="Arial"/>
                <a:cs typeface="Arial"/>
                <a:sym typeface="Arial"/>
              </a:defRPr>
            </a:lvl4pPr>
            <a:lvl5pPr indent="0" lvl="4" marL="0" marR="0" rtl="0" algn="ctr">
              <a:spcBef>
                <a:spcPts val="0"/>
              </a:spcBef>
              <a:buNone/>
              <a:defRPr b="0" i="0" sz="900" u="none" cap="none" strike="noStrike">
                <a:solidFill>
                  <a:srgbClr val="888888"/>
                </a:solidFill>
                <a:latin typeface="Arial"/>
                <a:ea typeface="Arial"/>
                <a:cs typeface="Arial"/>
                <a:sym typeface="Arial"/>
              </a:defRPr>
            </a:lvl5pPr>
            <a:lvl6pPr indent="0" lvl="5" marL="0" marR="0" rtl="0" algn="ctr">
              <a:spcBef>
                <a:spcPts val="0"/>
              </a:spcBef>
              <a:buNone/>
              <a:defRPr b="0" i="0" sz="900" u="none" cap="none" strike="noStrike">
                <a:solidFill>
                  <a:srgbClr val="888888"/>
                </a:solidFill>
                <a:latin typeface="Arial"/>
                <a:ea typeface="Arial"/>
                <a:cs typeface="Arial"/>
                <a:sym typeface="Arial"/>
              </a:defRPr>
            </a:lvl6pPr>
            <a:lvl7pPr indent="0" lvl="6" marL="0" marR="0" rtl="0" algn="ctr">
              <a:spcBef>
                <a:spcPts val="0"/>
              </a:spcBef>
              <a:buNone/>
              <a:defRPr b="0" i="0" sz="900" u="none" cap="none" strike="noStrike">
                <a:solidFill>
                  <a:srgbClr val="888888"/>
                </a:solidFill>
                <a:latin typeface="Arial"/>
                <a:ea typeface="Arial"/>
                <a:cs typeface="Arial"/>
                <a:sym typeface="Arial"/>
              </a:defRPr>
            </a:lvl7pPr>
            <a:lvl8pPr indent="0" lvl="7" marL="0" marR="0" rtl="0" algn="ctr">
              <a:spcBef>
                <a:spcPts val="0"/>
              </a:spcBef>
              <a:buNone/>
              <a:defRPr b="0" i="0" sz="900" u="none" cap="none" strike="noStrike">
                <a:solidFill>
                  <a:srgbClr val="888888"/>
                </a:solidFill>
                <a:latin typeface="Arial"/>
                <a:ea typeface="Arial"/>
                <a:cs typeface="Arial"/>
                <a:sym typeface="Arial"/>
              </a:defRPr>
            </a:lvl8pPr>
            <a:lvl9pPr indent="0" lvl="8" marL="0" marR="0" rtl="0" algn="ctr">
              <a:spcBef>
                <a:spcPts val="0"/>
              </a:spcBef>
              <a:buNone/>
              <a:defRPr b="0" i="0" sz="9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5" name="Google Shape;15;p13"/>
          <p:cNvPicPr preferRelativeResize="0"/>
          <p:nvPr/>
        </p:nvPicPr>
        <p:blipFill rotWithShape="1">
          <a:blip r:embed="rId1">
            <a:alphaModFix/>
          </a:blip>
          <a:srcRect b="0" l="0" r="0" t="0"/>
          <a:stretch/>
        </p:blipFill>
        <p:spPr>
          <a:xfrm>
            <a:off x="10293069" y="6424516"/>
            <a:ext cx="1616364" cy="41768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3.jpg"/><Relationship Id="rId4" Type="http://schemas.openxmlformats.org/officeDocument/2006/relationships/image" Target="../media/image41.png"/><Relationship Id="rId5"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github.com/Rachellu7/Datath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8.png"/><Relationship Id="rId10" Type="http://schemas.openxmlformats.org/officeDocument/2006/relationships/image" Target="../media/image34.png"/><Relationship Id="rId9" Type="http://schemas.openxmlformats.org/officeDocument/2006/relationships/image" Target="../media/image29.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1"/>
          <p:cNvGrpSpPr/>
          <p:nvPr/>
        </p:nvGrpSpPr>
        <p:grpSpPr>
          <a:xfrm>
            <a:off x="8712050" y="3025073"/>
            <a:ext cx="3164601" cy="2448001"/>
            <a:chOff x="8712050" y="3025073"/>
            <a:chExt cx="3164601" cy="2448001"/>
          </a:xfrm>
        </p:grpSpPr>
        <p:pic>
          <p:nvPicPr>
            <p:cNvPr id="105" name="Google Shape;105;p1"/>
            <p:cNvPicPr preferRelativeResize="0"/>
            <p:nvPr/>
          </p:nvPicPr>
          <p:blipFill>
            <a:blip r:embed="rId3">
              <a:alphaModFix/>
            </a:blip>
            <a:stretch>
              <a:fillRect/>
            </a:stretch>
          </p:blipFill>
          <p:spPr>
            <a:xfrm>
              <a:off x="8712050" y="3025073"/>
              <a:ext cx="3164601" cy="2448001"/>
            </a:xfrm>
            <a:prstGeom prst="rect">
              <a:avLst/>
            </a:prstGeom>
            <a:noFill/>
            <a:ln>
              <a:noFill/>
            </a:ln>
          </p:spPr>
        </p:pic>
        <p:pic>
          <p:nvPicPr>
            <p:cNvPr id="106" name="Google Shape;106;p1"/>
            <p:cNvPicPr preferRelativeResize="0"/>
            <p:nvPr/>
          </p:nvPicPr>
          <p:blipFill>
            <a:blip r:embed="rId4">
              <a:alphaModFix/>
            </a:blip>
            <a:stretch>
              <a:fillRect/>
            </a:stretch>
          </p:blipFill>
          <p:spPr>
            <a:xfrm>
              <a:off x="9897916" y="3197875"/>
              <a:ext cx="792875" cy="792875"/>
            </a:xfrm>
            <a:prstGeom prst="rect">
              <a:avLst/>
            </a:prstGeom>
            <a:noFill/>
            <a:ln>
              <a:noFill/>
            </a:ln>
          </p:spPr>
        </p:pic>
      </p:grpSp>
      <p:sp>
        <p:nvSpPr>
          <p:cNvPr id="107" name="Google Shape;107;p1"/>
          <p:cNvSpPr txBox="1"/>
          <p:nvPr>
            <p:ph type="title"/>
          </p:nvPr>
        </p:nvSpPr>
        <p:spPr>
          <a:xfrm>
            <a:off x="683525" y="1867903"/>
            <a:ext cx="10363200" cy="1921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Arial"/>
              <a:buNone/>
            </a:pPr>
            <a:r>
              <a:rPr b="1" lang="en-US"/>
              <a:t>2021 Datathon Case</a:t>
            </a:r>
            <a:endParaRPr b="1"/>
          </a:p>
          <a:p>
            <a:pPr indent="0" lvl="0" marL="0" rtl="0" algn="l">
              <a:lnSpc>
                <a:spcPct val="100000"/>
              </a:lnSpc>
              <a:spcBef>
                <a:spcPts val="0"/>
              </a:spcBef>
              <a:spcAft>
                <a:spcPts val="0"/>
              </a:spcAft>
              <a:buClr>
                <a:schemeClr val="lt1"/>
              </a:buClr>
              <a:buSzPts val="4800"/>
              <a:buFont typeface="Arial"/>
              <a:buNone/>
            </a:pPr>
            <a:r>
              <a:rPr i="1" lang="en-US" sz="2600">
                <a:solidFill>
                  <a:srgbClr val="D9D9D9"/>
                </a:solidFill>
              </a:rPr>
              <a:t>Expansion into the Nebraska Mortgage Market</a:t>
            </a:r>
            <a:endParaRPr i="1" sz="2600">
              <a:solidFill>
                <a:srgbClr val="D9D9D9"/>
              </a:solidFill>
            </a:endParaRPr>
          </a:p>
        </p:txBody>
      </p:sp>
      <p:sp>
        <p:nvSpPr>
          <p:cNvPr id="108" name="Google Shape;108;p1"/>
          <p:cNvSpPr/>
          <p:nvPr/>
        </p:nvSpPr>
        <p:spPr>
          <a:xfrm>
            <a:off x="694486" y="6435822"/>
            <a:ext cx="1761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lt1"/>
                </a:solidFill>
                <a:latin typeface="Calibri"/>
                <a:ea typeface="Calibri"/>
                <a:cs typeface="Calibri"/>
                <a:sym typeface="Calibri"/>
              </a:rPr>
              <a:t>October 11, 2021</a:t>
            </a:r>
            <a:endParaRPr b="1" sz="1400">
              <a:solidFill>
                <a:schemeClr val="lt1"/>
              </a:solidFill>
              <a:latin typeface="Calibri"/>
              <a:ea typeface="Calibri"/>
              <a:cs typeface="Calibri"/>
              <a:sym typeface="Calibri"/>
            </a:endParaRPr>
          </a:p>
        </p:txBody>
      </p:sp>
      <p:pic>
        <p:nvPicPr>
          <p:cNvPr id="109" name="Google Shape;109;p1"/>
          <p:cNvPicPr preferRelativeResize="0"/>
          <p:nvPr/>
        </p:nvPicPr>
        <p:blipFill rotWithShape="1">
          <a:blip r:embed="rId5">
            <a:alphaModFix/>
          </a:blip>
          <a:srcRect b="0" l="0" r="0" t="0"/>
          <a:stretch/>
        </p:blipFill>
        <p:spPr>
          <a:xfrm>
            <a:off x="8544272" y="726229"/>
            <a:ext cx="3384376" cy="1736720"/>
          </a:xfrm>
          <a:prstGeom prst="rect">
            <a:avLst/>
          </a:prstGeom>
          <a:noFill/>
          <a:ln>
            <a:noFill/>
          </a:ln>
        </p:spPr>
      </p:pic>
      <p:pic>
        <p:nvPicPr>
          <p:cNvPr id="110" name="Google Shape;110;p1"/>
          <p:cNvPicPr preferRelativeResize="0"/>
          <p:nvPr/>
        </p:nvPicPr>
        <p:blipFill>
          <a:blip r:embed="rId6">
            <a:alphaModFix/>
          </a:blip>
          <a:stretch>
            <a:fillRect/>
          </a:stretch>
        </p:blipFill>
        <p:spPr>
          <a:xfrm>
            <a:off x="683529" y="3924374"/>
            <a:ext cx="2713678" cy="2035259"/>
          </a:xfrm>
          <a:prstGeom prst="rect">
            <a:avLst/>
          </a:prstGeom>
          <a:noFill/>
          <a:ln>
            <a:noFill/>
          </a:ln>
        </p:spPr>
      </p:pic>
      <p:sp>
        <p:nvSpPr>
          <p:cNvPr id="111" name="Google Shape;111;p1"/>
          <p:cNvSpPr/>
          <p:nvPr/>
        </p:nvSpPr>
        <p:spPr>
          <a:xfrm>
            <a:off x="694475" y="5959625"/>
            <a:ext cx="6566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Jiaqi Bi, Eric Lee, Jiaqi Li, Ruichen Lu, Scarlett Wang, Jiner Zheng</a:t>
            </a:r>
            <a:endParaRPr b="1"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gf32a3ede61_1_118"/>
          <p:cNvPicPr preferRelativeResize="0"/>
          <p:nvPr/>
        </p:nvPicPr>
        <p:blipFill>
          <a:blip r:embed="rId3">
            <a:alphaModFix/>
          </a:blip>
          <a:stretch>
            <a:fillRect/>
          </a:stretch>
        </p:blipFill>
        <p:spPr>
          <a:xfrm>
            <a:off x="209175" y="1671775"/>
            <a:ext cx="7973301" cy="4682455"/>
          </a:xfrm>
          <a:prstGeom prst="rect">
            <a:avLst/>
          </a:prstGeom>
          <a:noFill/>
          <a:ln>
            <a:noFill/>
          </a:ln>
        </p:spPr>
      </p:pic>
      <p:sp>
        <p:nvSpPr>
          <p:cNvPr id="299" name="Google Shape;299;gf32a3ede61_1_118"/>
          <p:cNvSpPr txBox="1"/>
          <p:nvPr>
            <p:ph type="ctrTitle"/>
          </p:nvPr>
        </p:nvSpPr>
        <p:spPr>
          <a:xfrm>
            <a:off x="209186" y="1819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Mortgage Amount</a:t>
            </a:r>
            <a:endParaRPr sz="2000">
              <a:solidFill>
                <a:schemeClr val="accent1"/>
              </a:solidFill>
            </a:endParaRPr>
          </a:p>
        </p:txBody>
      </p:sp>
      <p:sp>
        <p:nvSpPr>
          <p:cNvPr id="300" name="Google Shape;300;gf32a3ede61_1_118"/>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fontScale="85000"/>
          </a:bodyPr>
          <a:lstStyle/>
          <a:p>
            <a:pPr indent="0" lvl="0" marL="0" rtl="0" algn="l">
              <a:spcBef>
                <a:spcPts val="0"/>
              </a:spcBef>
              <a:spcAft>
                <a:spcPts val="0"/>
              </a:spcAft>
              <a:buClr>
                <a:schemeClr val="lt1"/>
              </a:buClr>
              <a:buSzPct val="80000"/>
              <a:buNone/>
            </a:pPr>
            <a:r>
              <a:rPr lang="en-US" sz="2000"/>
              <a:t>Original Unpaid Balance (</a:t>
            </a:r>
            <a:r>
              <a:rPr lang="en-US" sz="2000" u="sng"/>
              <a:t>UPB</a:t>
            </a:r>
            <a:r>
              <a:rPr lang="en-US" sz="2000"/>
              <a:t>) by Mortgage Insurance Percentage (Secondary Factors)</a:t>
            </a:r>
            <a:endParaRPr sz="2000"/>
          </a:p>
        </p:txBody>
      </p:sp>
      <p:sp>
        <p:nvSpPr>
          <p:cNvPr id="301" name="Google Shape;301;gf32a3ede61_1_118"/>
          <p:cNvSpPr txBox="1"/>
          <p:nvPr>
            <p:ph idx="2" type="body"/>
          </p:nvPr>
        </p:nvSpPr>
        <p:spPr>
          <a:xfrm>
            <a:off x="7946575" y="2140700"/>
            <a:ext cx="3858000" cy="3241800"/>
          </a:xfrm>
          <a:prstGeom prst="rect">
            <a:avLst/>
          </a:prstGeom>
          <a:noFill/>
          <a:ln>
            <a:noFill/>
          </a:ln>
        </p:spPr>
        <p:txBody>
          <a:bodyPr anchorCtr="0" anchor="t" bIns="0" lIns="0" spcFirstLastPara="1" rIns="0" wrap="square" tIns="0">
            <a:noAutofit/>
          </a:bodyPr>
          <a:lstStyle/>
          <a:p>
            <a:pPr indent="-304800" lvl="0" marL="457200" rtl="0" algn="l">
              <a:lnSpc>
                <a:spcPct val="100000"/>
              </a:lnSpc>
              <a:spcBef>
                <a:spcPts val="860"/>
              </a:spcBef>
              <a:spcAft>
                <a:spcPts val="0"/>
              </a:spcAft>
              <a:buSzPts val="1200"/>
              <a:buChar char="•"/>
            </a:pPr>
            <a:r>
              <a:rPr lang="en-US"/>
              <a:t>We looked for a trend to see whether insured mortgages would have a lower UPB</a:t>
            </a:r>
            <a:endParaRPr/>
          </a:p>
          <a:p>
            <a:pPr indent="-304800" lvl="0" marL="457200" rtl="0" algn="l">
              <a:spcBef>
                <a:spcPts val="1000"/>
              </a:spcBef>
              <a:spcAft>
                <a:spcPts val="0"/>
              </a:spcAft>
              <a:buSzPts val="1200"/>
              <a:buChar char="•"/>
            </a:pPr>
            <a:r>
              <a:rPr lang="en-US"/>
              <a:t>The graph shows the distribution of all types of Mortgage Insurance Percentage. Mortgages requiring mortgage insurance have a lower mean original UPB versus the mean of all mortgages</a:t>
            </a:r>
            <a:endParaRPr/>
          </a:p>
          <a:p>
            <a:pPr indent="-304800" lvl="0" marL="457200" rtl="0" algn="l">
              <a:lnSpc>
                <a:spcPct val="100000"/>
              </a:lnSpc>
              <a:spcBef>
                <a:spcPts val="1000"/>
              </a:spcBef>
              <a:spcAft>
                <a:spcPts val="0"/>
              </a:spcAft>
              <a:buSzPts val="1200"/>
              <a:buChar char="•"/>
            </a:pPr>
            <a:r>
              <a:rPr lang="en-US"/>
              <a:t>Mortgage insurance percentages of </a:t>
            </a:r>
            <a:r>
              <a:rPr lang="en-US"/>
              <a:t>19%, </a:t>
            </a:r>
            <a:r>
              <a:rPr lang="en-US"/>
              <a:t>26%, and 36% have comparatively lower median for the original UPB</a:t>
            </a:r>
            <a:endParaRPr/>
          </a:p>
          <a:p>
            <a:pPr indent="0" lvl="0" marL="0" rtl="0" algn="l">
              <a:lnSpc>
                <a:spcPct val="100000"/>
              </a:lnSpc>
              <a:spcBef>
                <a:spcPts val="1000"/>
              </a:spcBef>
              <a:spcAft>
                <a:spcPts val="0"/>
              </a:spcAft>
              <a:buNone/>
            </a:pPr>
            <a:r>
              <a:t/>
            </a:r>
            <a:endParaRPr/>
          </a:p>
        </p:txBody>
      </p:sp>
      <p:sp>
        <p:nvSpPr>
          <p:cNvPr id="302" name="Google Shape;302;gf32a3ede61_1_118"/>
          <p:cNvSpPr/>
          <p:nvPr/>
        </p:nvSpPr>
        <p:spPr>
          <a:xfrm>
            <a:off x="7946575" y="1739000"/>
            <a:ext cx="3972000" cy="3255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Findings</a:t>
            </a:r>
            <a:endParaRPr b="1" sz="1800">
              <a:solidFill>
                <a:schemeClr val="lt1"/>
              </a:solidFill>
              <a:latin typeface="Arial"/>
              <a:ea typeface="Arial"/>
              <a:cs typeface="Arial"/>
              <a:sym typeface="Arial"/>
            </a:endParaRPr>
          </a:p>
        </p:txBody>
      </p:sp>
      <p:sp>
        <p:nvSpPr>
          <p:cNvPr id="303" name="Google Shape;303;gf32a3ede61_1_118"/>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9"/>
          <p:cNvSpPr txBox="1"/>
          <p:nvPr>
            <p:ph type="ctrTitle"/>
          </p:nvPr>
        </p:nvSpPr>
        <p:spPr>
          <a:xfrm>
            <a:off x="334051" y="216959"/>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Market Environment</a:t>
            </a:r>
            <a:endParaRPr sz="2000">
              <a:solidFill>
                <a:schemeClr val="accent1"/>
              </a:solidFill>
            </a:endParaRPr>
          </a:p>
        </p:txBody>
      </p:sp>
      <p:sp>
        <p:nvSpPr>
          <p:cNvPr id="309" name="Google Shape;309;p9"/>
          <p:cNvSpPr txBox="1"/>
          <p:nvPr>
            <p:ph idx="1" type="subTitle"/>
          </p:nvPr>
        </p:nvSpPr>
        <p:spPr>
          <a:xfrm>
            <a:off x="335361" y="836712"/>
            <a:ext cx="9601067"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Competitors</a:t>
            </a:r>
            <a:endParaRPr sz="2000"/>
          </a:p>
        </p:txBody>
      </p:sp>
      <p:pic>
        <p:nvPicPr>
          <p:cNvPr id="310" name="Google Shape;310;p9"/>
          <p:cNvPicPr preferRelativeResize="0"/>
          <p:nvPr/>
        </p:nvPicPr>
        <p:blipFill>
          <a:blip r:embed="rId3">
            <a:alphaModFix/>
          </a:blip>
          <a:stretch>
            <a:fillRect/>
          </a:stretch>
        </p:blipFill>
        <p:spPr>
          <a:xfrm>
            <a:off x="6095994" y="-3230688"/>
            <a:ext cx="5158732" cy="2973992"/>
          </a:xfrm>
          <a:prstGeom prst="rect">
            <a:avLst/>
          </a:prstGeom>
          <a:noFill/>
          <a:ln>
            <a:noFill/>
          </a:ln>
        </p:spPr>
      </p:pic>
      <p:graphicFrame>
        <p:nvGraphicFramePr>
          <p:cNvPr id="311" name="Google Shape;311;p9"/>
          <p:cNvGraphicFramePr/>
          <p:nvPr/>
        </p:nvGraphicFramePr>
        <p:xfrm>
          <a:off x="868175" y="1457404"/>
          <a:ext cx="3000000" cy="3000000"/>
        </p:xfrm>
        <a:graphic>
          <a:graphicData uri="http://schemas.openxmlformats.org/drawingml/2006/table">
            <a:tbl>
              <a:tblPr>
                <a:noFill/>
                <a:tableStyleId>{B59206A9-8926-4979-BAC0-C8CD6965BEB0}</a:tableStyleId>
              </a:tblPr>
              <a:tblGrid>
                <a:gridCol w="3323850"/>
                <a:gridCol w="1190300"/>
              </a:tblGrid>
              <a:tr h="292850">
                <a:tc>
                  <a:txBody>
                    <a:bodyPr/>
                    <a:lstStyle/>
                    <a:p>
                      <a:pPr indent="0" lvl="0" marL="0" rtl="0" algn="l">
                        <a:spcBef>
                          <a:spcPts val="0"/>
                        </a:spcBef>
                        <a:spcAft>
                          <a:spcPts val="0"/>
                        </a:spcAft>
                        <a:buNone/>
                      </a:pPr>
                      <a:r>
                        <a:rPr b="1" lang="en-US" sz="1100"/>
                        <a:t>SELLER</a:t>
                      </a:r>
                      <a:endParaRPr b="1" sz="1100"/>
                    </a:p>
                  </a:txBody>
                  <a:tcPr marT="91425" marB="91425" marR="91425" marL="91425"/>
                </a:tc>
                <a:tc>
                  <a:txBody>
                    <a:bodyPr/>
                    <a:lstStyle/>
                    <a:p>
                      <a:pPr indent="0" lvl="0" marL="0" rtl="0" algn="l">
                        <a:spcBef>
                          <a:spcPts val="0"/>
                        </a:spcBef>
                        <a:spcAft>
                          <a:spcPts val="0"/>
                        </a:spcAft>
                        <a:buNone/>
                      </a:pPr>
                      <a:r>
                        <a:rPr b="1" lang="en-US" sz="1100"/>
                        <a:t>AVE</a:t>
                      </a:r>
                      <a:endParaRPr b="1" sz="1100"/>
                    </a:p>
                  </a:txBody>
                  <a:tcPr marT="91425" marB="91425" marR="91425" marL="91425"/>
                </a:tc>
              </a:tr>
              <a:tr h="292850">
                <a:tc>
                  <a:txBody>
                    <a:bodyPr/>
                    <a:lstStyle/>
                    <a:p>
                      <a:pPr indent="0" lvl="0" marL="0" rtl="0" algn="l">
                        <a:spcBef>
                          <a:spcPts val="0"/>
                        </a:spcBef>
                        <a:spcAft>
                          <a:spcPts val="0"/>
                        </a:spcAft>
                        <a:buNone/>
                      </a:pPr>
                      <a:r>
                        <a:rPr lang="en-US" sz="1100"/>
                        <a:t>Fifth Third Bank</a:t>
                      </a:r>
                      <a:endParaRPr sz="1100"/>
                    </a:p>
                  </a:txBody>
                  <a:tcPr marT="91425" marB="91425" marR="91425" marL="91425"/>
                </a:tc>
                <a:tc>
                  <a:txBody>
                    <a:bodyPr/>
                    <a:lstStyle/>
                    <a:p>
                      <a:pPr indent="0" lvl="0" marL="0" rtl="0" algn="l">
                        <a:spcBef>
                          <a:spcPts val="0"/>
                        </a:spcBef>
                        <a:spcAft>
                          <a:spcPts val="0"/>
                        </a:spcAft>
                        <a:buNone/>
                      </a:pPr>
                      <a:r>
                        <a:rPr lang="en-US" sz="1100"/>
                        <a:t>335000.0</a:t>
                      </a:r>
                      <a:endParaRPr sz="1100"/>
                    </a:p>
                  </a:txBody>
                  <a:tcPr marT="91425" marB="91425" marR="91425" marL="91425"/>
                </a:tc>
              </a:tr>
              <a:tr h="292850">
                <a:tc>
                  <a:txBody>
                    <a:bodyPr/>
                    <a:lstStyle/>
                    <a:p>
                      <a:pPr indent="0" lvl="0" marL="0" rtl="0" algn="l">
                        <a:spcBef>
                          <a:spcPts val="0"/>
                        </a:spcBef>
                        <a:spcAft>
                          <a:spcPts val="0"/>
                        </a:spcAft>
                        <a:buNone/>
                      </a:pPr>
                      <a:r>
                        <a:rPr lang="en-US" sz="1100"/>
                        <a:t>Finance of America Mortgage LLC</a:t>
                      </a:r>
                      <a:endParaRPr sz="1100"/>
                    </a:p>
                  </a:txBody>
                  <a:tcPr marT="91425" marB="91425" marR="91425" marL="91425"/>
                </a:tc>
                <a:tc>
                  <a:txBody>
                    <a:bodyPr/>
                    <a:lstStyle/>
                    <a:p>
                      <a:pPr indent="0" lvl="0" marL="0" rtl="0" algn="l">
                        <a:spcBef>
                          <a:spcPts val="0"/>
                        </a:spcBef>
                        <a:spcAft>
                          <a:spcPts val="0"/>
                        </a:spcAft>
                        <a:buNone/>
                      </a:pPr>
                      <a:r>
                        <a:rPr lang="en-US" sz="1100"/>
                        <a:t>315250.0</a:t>
                      </a:r>
                      <a:endParaRPr sz="1100"/>
                    </a:p>
                  </a:txBody>
                  <a:tcPr marT="91425" marB="91425" marR="91425" marL="91425"/>
                </a:tc>
              </a:tr>
              <a:tr h="292850">
                <a:tc>
                  <a:txBody>
                    <a:bodyPr/>
                    <a:lstStyle/>
                    <a:p>
                      <a:pPr indent="0" lvl="0" marL="0" rtl="0" algn="l">
                        <a:spcBef>
                          <a:spcPts val="0"/>
                        </a:spcBef>
                        <a:spcAft>
                          <a:spcPts val="0"/>
                        </a:spcAft>
                        <a:buNone/>
                      </a:pPr>
                      <a:r>
                        <a:rPr lang="en-US" sz="1100">
                          <a:highlight>
                            <a:srgbClr val="FFFF00"/>
                          </a:highlight>
                        </a:rPr>
                        <a:t>J.P Morgan Madison Avenue Securities T</a:t>
                      </a:r>
                      <a:r>
                        <a:rPr lang="en-US" sz="1100">
                          <a:highlight>
                            <a:srgbClr val="FFFF00"/>
                          </a:highlight>
                        </a:rPr>
                        <a:t>rust</a:t>
                      </a:r>
                      <a:endParaRPr sz="1100">
                        <a:highlight>
                          <a:srgbClr val="FFFF00"/>
                        </a:highlight>
                      </a:endParaRPr>
                    </a:p>
                  </a:txBody>
                  <a:tcPr marT="91425" marB="91425" marR="91425" marL="91425"/>
                </a:tc>
                <a:tc>
                  <a:txBody>
                    <a:bodyPr/>
                    <a:lstStyle/>
                    <a:p>
                      <a:pPr indent="0" lvl="0" marL="0" rtl="0" algn="l">
                        <a:spcBef>
                          <a:spcPts val="0"/>
                        </a:spcBef>
                        <a:spcAft>
                          <a:spcPts val="0"/>
                        </a:spcAft>
                        <a:buNone/>
                      </a:pPr>
                      <a:r>
                        <a:rPr lang="en-US" sz="1100">
                          <a:highlight>
                            <a:srgbClr val="FFFF00"/>
                          </a:highlight>
                        </a:rPr>
                        <a:t>288000.0</a:t>
                      </a:r>
                      <a:endParaRPr sz="1100">
                        <a:highlight>
                          <a:srgbClr val="FFFF00"/>
                        </a:highlight>
                      </a:endParaRPr>
                    </a:p>
                  </a:txBody>
                  <a:tcPr marT="91425" marB="91425" marR="91425" marL="91425"/>
                </a:tc>
              </a:tr>
              <a:tr h="292850">
                <a:tc>
                  <a:txBody>
                    <a:bodyPr/>
                    <a:lstStyle/>
                    <a:p>
                      <a:pPr indent="0" lvl="0" marL="0" rtl="0" algn="l">
                        <a:spcBef>
                          <a:spcPts val="0"/>
                        </a:spcBef>
                        <a:spcAft>
                          <a:spcPts val="0"/>
                        </a:spcAft>
                        <a:buNone/>
                      </a:pPr>
                      <a:r>
                        <a:rPr lang="en-US" sz="1100"/>
                        <a:t>PennyMac Loan Services, LLC</a:t>
                      </a:r>
                      <a:endParaRPr sz="1100"/>
                    </a:p>
                  </a:txBody>
                  <a:tcPr marT="91425" marB="91425" marR="91425" marL="91425"/>
                </a:tc>
                <a:tc>
                  <a:txBody>
                    <a:bodyPr/>
                    <a:lstStyle/>
                    <a:p>
                      <a:pPr indent="0" lvl="0" marL="0" rtl="0" algn="l">
                        <a:spcBef>
                          <a:spcPts val="0"/>
                        </a:spcBef>
                        <a:spcAft>
                          <a:spcPts val="0"/>
                        </a:spcAft>
                        <a:buNone/>
                      </a:pPr>
                      <a:r>
                        <a:rPr lang="en-US" sz="1100"/>
                        <a:t>275250.0.</a:t>
                      </a:r>
                      <a:endParaRPr sz="1100"/>
                    </a:p>
                  </a:txBody>
                  <a:tcPr marT="91425" marB="91425" marR="91425" marL="91425"/>
                </a:tc>
              </a:tr>
              <a:tr h="292850">
                <a:tc>
                  <a:txBody>
                    <a:bodyPr/>
                    <a:lstStyle/>
                    <a:p>
                      <a:pPr indent="0" lvl="0" marL="0" rtl="0" algn="l">
                        <a:spcBef>
                          <a:spcPts val="0"/>
                        </a:spcBef>
                        <a:spcAft>
                          <a:spcPts val="0"/>
                        </a:spcAft>
                        <a:buNone/>
                      </a:pPr>
                      <a:r>
                        <a:rPr lang="en-US" sz="1100"/>
                        <a:t>Truist Bank (Formerly SunTrust Bank)</a:t>
                      </a:r>
                      <a:endParaRPr sz="1100"/>
                    </a:p>
                  </a:txBody>
                  <a:tcPr marT="91425" marB="91425" marR="91425" marL="91425"/>
                </a:tc>
                <a:tc>
                  <a:txBody>
                    <a:bodyPr/>
                    <a:lstStyle/>
                    <a:p>
                      <a:pPr indent="0" lvl="0" marL="0" rtl="0" algn="l">
                        <a:spcBef>
                          <a:spcPts val="0"/>
                        </a:spcBef>
                        <a:spcAft>
                          <a:spcPts val="0"/>
                        </a:spcAft>
                        <a:buNone/>
                      </a:pPr>
                      <a:r>
                        <a:rPr lang="en-US" sz="1100"/>
                        <a:t>259339.3</a:t>
                      </a:r>
                      <a:endParaRPr sz="1100"/>
                    </a:p>
                  </a:txBody>
                  <a:tcPr marT="91425" marB="91425" marR="91425" marL="91425"/>
                </a:tc>
              </a:tr>
              <a:tr h="292850">
                <a:tc>
                  <a:txBody>
                    <a:bodyPr/>
                    <a:lstStyle/>
                    <a:p>
                      <a:pPr indent="0" lvl="0" marL="0" rtl="0" algn="l">
                        <a:spcBef>
                          <a:spcPts val="0"/>
                        </a:spcBef>
                        <a:spcAft>
                          <a:spcPts val="0"/>
                        </a:spcAft>
                        <a:buNone/>
                      </a:pPr>
                      <a:r>
                        <a:rPr lang="en-US" sz="1100"/>
                        <a:t>Pmt Credit Risk Transfer Trust</a:t>
                      </a:r>
                      <a:endParaRPr sz="1100"/>
                    </a:p>
                  </a:txBody>
                  <a:tcPr marT="91425" marB="91425" marR="91425" marL="91425"/>
                </a:tc>
                <a:tc>
                  <a:txBody>
                    <a:bodyPr/>
                    <a:lstStyle/>
                    <a:p>
                      <a:pPr indent="0" lvl="0" marL="0" rtl="0" algn="l">
                        <a:spcBef>
                          <a:spcPts val="0"/>
                        </a:spcBef>
                        <a:spcAft>
                          <a:spcPts val="0"/>
                        </a:spcAft>
                        <a:buNone/>
                      </a:pPr>
                      <a:r>
                        <a:rPr lang="en-US" sz="1100"/>
                        <a:t>256142.9</a:t>
                      </a:r>
                      <a:endParaRPr sz="1100"/>
                    </a:p>
                  </a:txBody>
                  <a:tcPr marT="91425" marB="91425" marR="91425" marL="91425"/>
                </a:tc>
              </a:tr>
              <a:tr h="292850">
                <a:tc>
                  <a:txBody>
                    <a:bodyPr/>
                    <a:lstStyle/>
                    <a:p>
                      <a:pPr indent="0" lvl="0" marL="0" rtl="0" algn="l">
                        <a:spcBef>
                          <a:spcPts val="0"/>
                        </a:spcBef>
                        <a:spcAft>
                          <a:spcPts val="0"/>
                        </a:spcAft>
                        <a:buNone/>
                      </a:pPr>
                      <a:r>
                        <a:rPr lang="en-US" sz="1100"/>
                        <a:t>NewRez LLC</a:t>
                      </a:r>
                      <a:endParaRPr sz="1100"/>
                    </a:p>
                  </a:txBody>
                  <a:tcPr marT="91425" marB="91425" marR="91425" marL="91425"/>
                </a:tc>
                <a:tc>
                  <a:txBody>
                    <a:bodyPr/>
                    <a:lstStyle/>
                    <a:p>
                      <a:pPr indent="0" lvl="0" marL="0" rtl="0" algn="l">
                        <a:spcBef>
                          <a:spcPts val="0"/>
                        </a:spcBef>
                        <a:spcAft>
                          <a:spcPts val="0"/>
                        </a:spcAft>
                        <a:buNone/>
                      </a:pPr>
                      <a:r>
                        <a:rPr lang="en-US" sz="1100"/>
                        <a:t>253300.0</a:t>
                      </a:r>
                      <a:endParaRPr sz="1100"/>
                    </a:p>
                  </a:txBody>
                  <a:tcPr marT="91425" marB="91425" marR="91425" marL="91425"/>
                </a:tc>
              </a:tr>
              <a:tr h="292850">
                <a:tc>
                  <a:txBody>
                    <a:bodyPr/>
                    <a:lstStyle/>
                    <a:p>
                      <a:pPr indent="0" lvl="0" marL="0" rtl="0" algn="l">
                        <a:spcBef>
                          <a:spcPts val="0"/>
                        </a:spcBef>
                        <a:spcAft>
                          <a:spcPts val="0"/>
                        </a:spcAft>
                        <a:buNone/>
                      </a:pPr>
                      <a:r>
                        <a:rPr lang="en-US" sz="1100"/>
                        <a:t>Movement Mortgage, LLC</a:t>
                      </a:r>
                      <a:endParaRPr sz="1100"/>
                    </a:p>
                  </a:txBody>
                  <a:tcPr marT="91425" marB="91425" marR="91425" marL="91425"/>
                </a:tc>
                <a:tc>
                  <a:txBody>
                    <a:bodyPr/>
                    <a:lstStyle/>
                    <a:p>
                      <a:pPr indent="0" lvl="0" marL="0" rtl="0" algn="l">
                        <a:spcBef>
                          <a:spcPts val="0"/>
                        </a:spcBef>
                        <a:spcAft>
                          <a:spcPts val="0"/>
                        </a:spcAft>
                        <a:buNone/>
                      </a:pPr>
                      <a:r>
                        <a:rPr lang="en-US" sz="1100"/>
                        <a:t>252000.0</a:t>
                      </a:r>
                      <a:endParaRPr sz="1100"/>
                    </a:p>
                  </a:txBody>
                  <a:tcPr marT="91425" marB="91425" marR="91425" marL="91425"/>
                </a:tc>
              </a:tr>
              <a:tr h="292850">
                <a:tc>
                  <a:txBody>
                    <a:bodyPr/>
                    <a:lstStyle/>
                    <a:p>
                      <a:pPr indent="0" lvl="0" marL="0" rtl="0" algn="l">
                        <a:spcBef>
                          <a:spcPts val="0"/>
                        </a:spcBef>
                        <a:spcAft>
                          <a:spcPts val="0"/>
                        </a:spcAft>
                        <a:buNone/>
                      </a:pPr>
                      <a:r>
                        <a:rPr lang="en-US" sz="1100"/>
                        <a:t>Fairway Independent Mortgage Corporation</a:t>
                      </a:r>
                      <a:endParaRPr sz="1100"/>
                    </a:p>
                  </a:txBody>
                  <a:tcPr marT="91425" marB="91425" marR="91425" marL="91425"/>
                </a:tc>
                <a:tc>
                  <a:txBody>
                    <a:bodyPr/>
                    <a:lstStyle/>
                    <a:p>
                      <a:pPr indent="0" lvl="0" marL="0" rtl="0" algn="l">
                        <a:spcBef>
                          <a:spcPts val="0"/>
                        </a:spcBef>
                        <a:spcAft>
                          <a:spcPts val="0"/>
                        </a:spcAft>
                        <a:buNone/>
                      </a:pPr>
                      <a:r>
                        <a:rPr lang="en-US" sz="1100"/>
                        <a:t>249400.0</a:t>
                      </a:r>
                      <a:endParaRPr sz="1100"/>
                    </a:p>
                  </a:txBody>
                  <a:tcPr marT="91425" marB="91425" marR="91425" marL="91425"/>
                </a:tc>
              </a:tr>
              <a:tr h="292850">
                <a:tc>
                  <a:txBody>
                    <a:bodyPr/>
                    <a:lstStyle/>
                    <a:p>
                      <a:pPr indent="0" lvl="0" marL="0" rtl="0" algn="l">
                        <a:spcBef>
                          <a:spcPts val="0"/>
                        </a:spcBef>
                        <a:spcAft>
                          <a:spcPts val="0"/>
                        </a:spcAft>
                        <a:buNone/>
                      </a:pPr>
                      <a:r>
                        <a:rPr lang="en-US" sz="1100"/>
                        <a:t>Truist Bank (Formerly Suntrust Bank)</a:t>
                      </a:r>
                      <a:endParaRPr sz="1100"/>
                    </a:p>
                  </a:txBody>
                  <a:tcPr marT="91425" marB="91425" marR="91425" marL="91425"/>
                </a:tc>
                <a:tc>
                  <a:txBody>
                    <a:bodyPr/>
                    <a:lstStyle/>
                    <a:p>
                      <a:pPr indent="0" lvl="0" marL="0" rtl="0" algn="l">
                        <a:spcBef>
                          <a:spcPts val="0"/>
                        </a:spcBef>
                        <a:spcAft>
                          <a:spcPts val="0"/>
                        </a:spcAft>
                        <a:buNone/>
                      </a:pPr>
                      <a:r>
                        <a:rPr lang="en-US" sz="1100"/>
                        <a:t>247255.0</a:t>
                      </a:r>
                      <a:endParaRPr sz="1100"/>
                    </a:p>
                  </a:txBody>
                  <a:tcPr marT="91425" marB="91425" marR="91425" marL="91425"/>
                </a:tc>
              </a:tr>
            </a:tbl>
          </a:graphicData>
        </a:graphic>
      </p:graphicFrame>
      <p:graphicFrame>
        <p:nvGraphicFramePr>
          <p:cNvPr id="312" name="Google Shape;312;p9"/>
          <p:cNvGraphicFramePr/>
          <p:nvPr/>
        </p:nvGraphicFramePr>
        <p:xfrm>
          <a:off x="5849025" y="1457404"/>
          <a:ext cx="3000000" cy="3000000"/>
        </p:xfrm>
        <a:graphic>
          <a:graphicData uri="http://schemas.openxmlformats.org/drawingml/2006/table">
            <a:tbl>
              <a:tblPr>
                <a:noFill/>
                <a:tableStyleId>{B59206A9-8926-4979-BAC0-C8CD6965BEB0}</a:tableStyleId>
              </a:tblPr>
              <a:tblGrid>
                <a:gridCol w="3111675"/>
                <a:gridCol w="1324675"/>
                <a:gridCol w="969350"/>
              </a:tblGrid>
              <a:tr h="330575">
                <a:tc>
                  <a:txBody>
                    <a:bodyPr/>
                    <a:lstStyle/>
                    <a:p>
                      <a:pPr indent="0" lvl="0" marL="0" rtl="0" algn="l">
                        <a:spcBef>
                          <a:spcPts val="0"/>
                        </a:spcBef>
                        <a:spcAft>
                          <a:spcPts val="0"/>
                        </a:spcAft>
                        <a:buNone/>
                      </a:pPr>
                      <a:r>
                        <a:rPr b="1" lang="en-US" sz="1100"/>
                        <a:t>SELLER</a:t>
                      </a:r>
                      <a:endParaRPr b="1" sz="1100"/>
                    </a:p>
                  </a:txBody>
                  <a:tcPr marT="91425" marB="91425" marR="91425" marL="91425"/>
                </a:tc>
                <a:tc>
                  <a:txBody>
                    <a:bodyPr/>
                    <a:lstStyle/>
                    <a:p>
                      <a:pPr indent="0" lvl="0" marL="0" rtl="0" algn="l">
                        <a:spcBef>
                          <a:spcPts val="0"/>
                        </a:spcBef>
                        <a:spcAft>
                          <a:spcPts val="0"/>
                        </a:spcAft>
                        <a:buNone/>
                      </a:pPr>
                      <a:r>
                        <a:rPr b="1" lang="en-US" sz="1100"/>
                        <a:t>APPLICATIONS</a:t>
                      </a:r>
                      <a:endParaRPr b="1" sz="1100"/>
                    </a:p>
                  </a:txBody>
                  <a:tcPr marT="91425" marB="91425" marR="91425" marL="91425"/>
                </a:tc>
                <a:tc>
                  <a:txBody>
                    <a:bodyPr/>
                    <a:lstStyle/>
                    <a:p>
                      <a:pPr indent="0" lvl="0" marL="0" rtl="0" algn="l">
                        <a:spcBef>
                          <a:spcPts val="0"/>
                        </a:spcBef>
                        <a:spcAft>
                          <a:spcPts val="0"/>
                        </a:spcAft>
                        <a:buNone/>
                      </a:pPr>
                      <a:r>
                        <a:rPr b="1" lang="en-US" sz="1100"/>
                        <a:t>AVE</a:t>
                      </a:r>
                      <a:endParaRPr b="1" sz="1100"/>
                    </a:p>
                  </a:txBody>
                  <a:tcPr marT="91425" marB="91425" marR="91425" marL="91425"/>
                </a:tc>
              </a:tr>
              <a:tr h="330575">
                <a:tc>
                  <a:txBody>
                    <a:bodyPr/>
                    <a:lstStyle/>
                    <a:p>
                      <a:pPr indent="0" lvl="0" marL="0" rtl="0" algn="l">
                        <a:spcBef>
                          <a:spcPts val="0"/>
                        </a:spcBef>
                        <a:spcAft>
                          <a:spcPts val="0"/>
                        </a:spcAft>
                        <a:buNone/>
                      </a:pPr>
                      <a:r>
                        <a:rPr lang="en-US" sz="1100"/>
                        <a:t>Wells Fargo Bank, N.A.</a:t>
                      </a:r>
                      <a:endParaRPr sz="1100"/>
                    </a:p>
                  </a:txBody>
                  <a:tcPr marT="91425" marB="91425" marR="91425" marL="91425"/>
                </a:tc>
                <a:tc>
                  <a:txBody>
                    <a:bodyPr/>
                    <a:lstStyle/>
                    <a:p>
                      <a:pPr indent="0" lvl="0" marL="0" rtl="0" algn="l">
                        <a:spcBef>
                          <a:spcPts val="0"/>
                        </a:spcBef>
                        <a:spcAft>
                          <a:spcPts val="0"/>
                        </a:spcAft>
                        <a:buNone/>
                      </a:pPr>
                      <a:r>
                        <a:rPr lang="en-US" sz="1100"/>
                        <a:t>18382</a:t>
                      </a:r>
                      <a:endParaRPr sz="1100"/>
                    </a:p>
                  </a:txBody>
                  <a:tcPr marT="91425" marB="91425" marR="91425" marL="91425"/>
                </a:tc>
                <a:tc>
                  <a:txBody>
                    <a:bodyPr/>
                    <a:lstStyle/>
                    <a:p>
                      <a:pPr indent="0" lvl="0" marL="0" rtl="0" algn="l">
                        <a:spcBef>
                          <a:spcPts val="0"/>
                        </a:spcBef>
                        <a:spcAft>
                          <a:spcPts val="0"/>
                        </a:spcAft>
                        <a:buNone/>
                      </a:pPr>
                      <a:r>
                        <a:rPr lang="en-US" sz="1100"/>
                        <a:t>188096.0</a:t>
                      </a:r>
                      <a:endParaRPr sz="1100"/>
                    </a:p>
                  </a:txBody>
                  <a:tcPr marT="91425" marB="91425" marR="91425" marL="91425"/>
                </a:tc>
              </a:tr>
              <a:tr h="330575">
                <a:tc>
                  <a:txBody>
                    <a:bodyPr/>
                    <a:lstStyle/>
                    <a:p>
                      <a:pPr indent="0" lvl="0" marL="0" rtl="0" algn="l">
                        <a:spcBef>
                          <a:spcPts val="0"/>
                        </a:spcBef>
                        <a:spcAft>
                          <a:spcPts val="0"/>
                        </a:spcAft>
                        <a:buNone/>
                      </a:pPr>
                      <a:r>
                        <a:rPr lang="en-US" sz="1100"/>
                        <a:t>Bank of America, N.A.</a:t>
                      </a:r>
                      <a:endParaRPr sz="1100"/>
                    </a:p>
                  </a:txBody>
                  <a:tcPr marT="91425" marB="91425" marR="91425" marL="91425"/>
                </a:tc>
                <a:tc>
                  <a:txBody>
                    <a:bodyPr/>
                    <a:lstStyle/>
                    <a:p>
                      <a:pPr indent="0" lvl="0" marL="0" rtl="0" algn="l">
                        <a:spcBef>
                          <a:spcPts val="0"/>
                        </a:spcBef>
                        <a:spcAft>
                          <a:spcPts val="0"/>
                        </a:spcAft>
                        <a:buNone/>
                      </a:pPr>
                      <a:r>
                        <a:rPr lang="en-US" sz="1100"/>
                        <a:t>7976</a:t>
                      </a:r>
                      <a:endParaRPr sz="1100"/>
                    </a:p>
                  </a:txBody>
                  <a:tcPr marT="91425" marB="91425" marR="91425" marL="91425"/>
                </a:tc>
                <a:tc>
                  <a:txBody>
                    <a:bodyPr/>
                    <a:lstStyle/>
                    <a:p>
                      <a:pPr indent="0" lvl="0" marL="0" rtl="0" algn="l">
                        <a:spcBef>
                          <a:spcPts val="0"/>
                        </a:spcBef>
                        <a:spcAft>
                          <a:spcPts val="0"/>
                        </a:spcAft>
                        <a:buNone/>
                      </a:pPr>
                      <a:r>
                        <a:rPr lang="en-US" sz="1100"/>
                        <a:t>141901.6</a:t>
                      </a:r>
                      <a:endParaRPr sz="1100"/>
                    </a:p>
                  </a:txBody>
                  <a:tcPr marT="91425" marB="91425" marR="91425" marL="91425"/>
                </a:tc>
              </a:tr>
              <a:tr h="330575">
                <a:tc>
                  <a:txBody>
                    <a:bodyPr/>
                    <a:lstStyle/>
                    <a:p>
                      <a:pPr indent="0" lvl="0" marL="0" rtl="0" algn="l">
                        <a:spcBef>
                          <a:spcPts val="0"/>
                        </a:spcBef>
                        <a:spcAft>
                          <a:spcPts val="0"/>
                        </a:spcAft>
                        <a:buNone/>
                      </a:pPr>
                      <a:r>
                        <a:rPr lang="en-US" sz="1100"/>
                        <a:t>Franklin American Mortgage Company</a:t>
                      </a:r>
                      <a:endParaRPr sz="1100"/>
                    </a:p>
                  </a:txBody>
                  <a:tcPr marT="91425" marB="91425" marR="91425" marL="91425"/>
                </a:tc>
                <a:tc>
                  <a:txBody>
                    <a:bodyPr/>
                    <a:lstStyle/>
                    <a:p>
                      <a:pPr indent="0" lvl="0" marL="0" rtl="0" algn="l">
                        <a:spcBef>
                          <a:spcPts val="0"/>
                        </a:spcBef>
                        <a:spcAft>
                          <a:spcPts val="0"/>
                        </a:spcAft>
                        <a:buNone/>
                      </a:pPr>
                      <a:r>
                        <a:rPr lang="en-US" sz="1100"/>
                        <a:t>4996</a:t>
                      </a:r>
                      <a:endParaRPr sz="1100"/>
                    </a:p>
                  </a:txBody>
                  <a:tcPr marT="91425" marB="91425" marR="91425" marL="91425"/>
                </a:tc>
                <a:tc>
                  <a:txBody>
                    <a:bodyPr/>
                    <a:lstStyle/>
                    <a:p>
                      <a:pPr indent="0" lvl="0" marL="0" rtl="0" algn="l">
                        <a:spcBef>
                          <a:spcPts val="0"/>
                        </a:spcBef>
                        <a:spcAft>
                          <a:spcPts val="0"/>
                        </a:spcAft>
                        <a:buNone/>
                      </a:pPr>
                      <a:r>
                        <a:rPr lang="en-US" sz="1100"/>
                        <a:t>186175.1</a:t>
                      </a:r>
                      <a:endParaRPr sz="1100"/>
                    </a:p>
                  </a:txBody>
                  <a:tcPr marT="91425" marB="91425" marR="91425" marL="91425"/>
                </a:tc>
              </a:tr>
              <a:tr h="330575">
                <a:tc>
                  <a:txBody>
                    <a:bodyPr/>
                    <a:lstStyle/>
                    <a:p>
                      <a:pPr indent="0" lvl="0" marL="0" rtl="0" algn="l">
                        <a:spcBef>
                          <a:spcPts val="0"/>
                        </a:spcBef>
                        <a:spcAft>
                          <a:spcPts val="0"/>
                        </a:spcAft>
                        <a:buNone/>
                      </a:pPr>
                      <a:r>
                        <a:rPr lang="en-US" sz="1100"/>
                        <a:t>Suntrust Mortgage Inc.</a:t>
                      </a:r>
                      <a:endParaRPr sz="1100"/>
                    </a:p>
                  </a:txBody>
                  <a:tcPr marT="91425" marB="91425" marR="91425" marL="91425"/>
                </a:tc>
                <a:tc>
                  <a:txBody>
                    <a:bodyPr/>
                    <a:lstStyle/>
                    <a:p>
                      <a:pPr indent="0" lvl="0" marL="0" rtl="0" algn="l">
                        <a:spcBef>
                          <a:spcPts val="0"/>
                        </a:spcBef>
                        <a:spcAft>
                          <a:spcPts val="0"/>
                        </a:spcAft>
                        <a:buNone/>
                      </a:pPr>
                      <a:r>
                        <a:rPr lang="en-US" sz="1100"/>
                        <a:t>3972</a:t>
                      </a:r>
                      <a:endParaRPr sz="1100"/>
                    </a:p>
                  </a:txBody>
                  <a:tcPr marT="91425" marB="91425" marR="91425" marL="91425"/>
                </a:tc>
                <a:tc>
                  <a:txBody>
                    <a:bodyPr/>
                    <a:lstStyle/>
                    <a:p>
                      <a:pPr indent="0" lvl="0" marL="0" rtl="0" algn="l">
                        <a:spcBef>
                          <a:spcPts val="0"/>
                        </a:spcBef>
                        <a:spcAft>
                          <a:spcPts val="0"/>
                        </a:spcAft>
                        <a:buNone/>
                      </a:pPr>
                      <a:r>
                        <a:rPr lang="en-US" sz="1100"/>
                        <a:t>145742.7</a:t>
                      </a:r>
                      <a:endParaRPr sz="1100"/>
                    </a:p>
                  </a:txBody>
                  <a:tcPr marT="91425" marB="91425" marR="91425" marL="91425"/>
                </a:tc>
              </a:tr>
              <a:tr h="330575">
                <a:tc>
                  <a:txBody>
                    <a:bodyPr/>
                    <a:lstStyle/>
                    <a:p>
                      <a:pPr indent="0" lvl="0" marL="0" rtl="0" algn="l">
                        <a:spcBef>
                          <a:spcPts val="0"/>
                        </a:spcBef>
                        <a:spcAft>
                          <a:spcPts val="0"/>
                        </a:spcAft>
                        <a:buNone/>
                      </a:pPr>
                      <a:r>
                        <a:rPr lang="en-US" sz="1100"/>
                        <a:t>Citimortgage, Inc.</a:t>
                      </a:r>
                      <a:endParaRPr sz="1100"/>
                    </a:p>
                  </a:txBody>
                  <a:tcPr marT="91425" marB="91425" marR="91425" marL="91425"/>
                </a:tc>
                <a:tc>
                  <a:txBody>
                    <a:bodyPr/>
                    <a:lstStyle/>
                    <a:p>
                      <a:pPr indent="0" lvl="0" marL="0" rtl="0" algn="l">
                        <a:spcBef>
                          <a:spcPts val="0"/>
                        </a:spcBef>
                        <a:spcAft>
                          <a:spcPts val="0"/>
                        </a:spcAft>
                        <a:buNone/>
                      </a:pPr>
                      <a:r>
                        <a:rPr lang="en-US" sz="1100"/>
                        <a:t>3457</a:t>
                      </a:r>
                      <a:endParaRPr sz="1100"/>
                    </a:p>
                  </a:txBody>
                  <a:tcPr marT="91425" marB="91425" marR="91425" marL="91425"/>
                </a:tc>
                <a:tc>
                  <a:txBody>
                    <a:bodyPr/>
                    <a:lstStyle/>
                    <a:p>
                      <a:pPr indent="0" lvl="0" marL="0" rtl="0" algn="l">
                        <a:spcBef>
                          <a:spcPts val="0"/>
                        </a:spcBef>
                        <a:spcAft>
                          <a:spcPts val="0"/>
                        </a:spcAft>
                        <a:buNone/>
                      </a:pPr>
                      <a:r>
                        <a:rPr lang="en-US" sz="1100"/>
                        <a:t>155969.0</a:t>
                      </a:r>
                      <a:endParaRPr sz="1100"/>
                    </a:p>
                  </a:txBody>
                  <a:tcPr marT="91425" marB="91425" marR="91425" marL="91425"/>
                </a:tc>
              </a:tr>
              <a:tr h="330575">
                <a:tc>
                  <a:txBody>
                    <a:bodyPr/>
                    <a:lstStyle/>
                    <a:p>
                      <a:pPr indent="0" lvl="0" marL="0" rtl="0" algn="l">
                        <a:spcBef>
                          <a:spcPts val="0"/>
                        </a:spcBef>
                        <a:spcAft>
                          <a:spcPts val="0"/>
                        </a:spcAft>
                        <a:buNone/>
                      </a:pPr>
                      <a:r>
                        <a:rPr lang="en-US" sz="1100">
                          <a:highlight>
                            <a:srgbClr val="FFFF00"/>
                          </a:highlight>
                        </a:rPr>
                        <a:t>J.P Morgan Chase Bank, National Association</a:t>
                      </a:r>
                      <a:endParaRPr sz="1100">
                        <a:highlight>
                          <a:srgbClr val="FFFF00"/>
                        </a:highlight>
                      </a:endParaRPr>
                    </a:p>
                  </a:txBody>
                  <a:tcPr marT="91425" marB="91425" marR="91425" marL="91425"/>
                </a:tc>
                <a:tc>
                  <a:txBody>
                    <a:bodyPr/>
                    <a:lstStyle/>
                    <a:p>
                      <a:pPr indent="0" lvl="0" marL="0" rtl="0" algn="l">
                        <a:spcBef>
                          <a:spcPts val="0"/>
                        </a:spcBef>
                        <a:spcAft>
                          <a:spcPts val="0"/>
                        </a:spcAft>
                        <a:buNone/>
                      </a:pPr>
                      <a:r>
                        <a:rPr lang="en-US" sz="1100">
                          <a:highlight>
                            <a:srgbClr val="FFFF00"/>
                          </a:highlight>
                        </a:rPr>
                        <a:t>3127</a:t>
                      </a:r>
                      <a:endParaRPr sz="1100">
                        <a:highlight>
                          <a:srgbClr val="FFFF00"/>
                        </a:highlight>
                      </a:endParaRPr>
                    </a:p>
                  </a:txBody>
                  <a:tcPr marT="91425" marB="91425" marR="91425" marL="91425"/>
                </a:tc>
                <a:tc>
                  <a:txBody>
                    <a:bodyPr/>
                    <a:lstStyle/>
                    <a:p>
                      <a:pPr indent="0" lvl="0" marL="0" rtl="0" algn="l">
                        <a:spcBef>
                          <a:spcPts val="0"/>
                        </a:spcBef>
                        <a:spcAft>
                          <a:spcPts val="0"/>
                        </a:spcAft>
                        <a:buNone/>
                      </a:pPr>
                      <a:r>
                        <a:rPr lang="en-US" sz="1100">
                          <a:highlight>
                            <a:srgbClr val="FFFF00"/>
                          </a:highlight>
                        </a:rPr>
                        <a:t>172583.9</a:t>
                      </a:r>
                      <a:endParaRPr sz="1100">
                        <a:highlight>
                          <a:srgbClr val="FFFF00"/>
                        </a:highlight>
                      </a:endParaRPr>
                    </a:p>
                  </a:txBody>
                  <a:tcPr marT="91425" marB="91425" marR="91425" marL="91425"/>
                </a:tc>
              </a:tr>
              <a:tr h="330575">
                <a:tc>
                  <a:txBody>
                    <a:bodyPr/>
                    <a:lstStyle/>
                    <a:p>
                      <a:pPr indent="0" lvl="0" marL="0" rtl="0" algn="l">
                        <a:spcBef>
                          <a:spcPts val="0"/>
                        </a:spcBef>
                        <a:spcAft>
                          <a:spcPts val="0"/>
                        </a:spcAft>
                        <a:buNone/>
                      </a:pPr>
                      <a:r>
                        <a:rPr lang="en-US" sz="1100"/>
                        <a:t>U.S. Bank N.A</a:t>
                      </a:r>
                      <a:endParaRPr sz="1100"/>
                    </a:p>
                  </a:txBody>
                  <a:tcPr marT="91425" marB="91425" marR="91425" marL="91425"/>
                </a:tc>
                <a:tc>
                  <a:txBody>
                    <a:bodyPr/>
                    <a:lstStyle/>
                    <a:p>
                      <a:pPr indent="0" lvl="0" marL="0" rtl="0" algn="l">
                        <a:spcBef>
                          <a:spcPts val="0"/>
                        </a:spcBef>
                        <a:spcAft>
                          <a:spcPts val="0"/>
                        </a:spcAft>
                        <a:buNone/>
                      </a:pPr>
                      <a:r>
                        <a:rPr lang="en-US" sz="1100"/>
                        <a:t>2934</a:t>
                      </a:r>
                      <a:endParaRPr sz="1100"/>
                    </a:p>
                  </a:txBody>
                  <a:tcPr marT="91425" marB="91425" marR="91425" marL="91425"/>
                </a:tc>
                <a:tc>
                  <a:txBody>
                    <a:bodyPr/>
                    <a:lstStyle/>
                    <a:p>
                      <a:pPr indent="0" lvl="0" marL="0" rtl="0" algn="l">
                        <a:spcBef>
                          <a:spcPts val="0"/>
                        </a:spcBef>
                        <a:spcAft>
                          <a:spcPts val="0"/>
                        </a:spcAft>
                        <a:buNone/>
                      </a:pPr>
                      <a:r>
                        <a:rPr lang="en-US" sz="1100"/>
                        <a:t>162702.8</a:t>
                      </a:r>
                      <a:endParaRPr sz="1100"/>
                    </a:p>
                  </a:txBody>
                  <a:tcPr marT="91425" marB="91425" marR="91425" marL="91425"/>
                </a:tc>
              </a:tr>
              <a:tr h="330575">
                <a:tc>
                  <a:txBody>
                    <a:bodyPr/>
                    <a:lstStyle/>
                    <a:p>
                      <a:pPr indent="0" lvl="0" marL="0" rtl="0" algn="l">
                        <a:spcBef>
                          <a:spcPts val="0"/>
                        </a:spcBef>
                        <a:spcAft>
                          <a:spcPts val="0"/>
                        </a:spcAft>
                        <a:buNone/>
                      </a:pPr>
                      <a:r>
                        <a:rPr lang="en-US" sz="1100"/>
                        <a:t>Flagstar Bank, Fsb</a:t>
                      </a:r>
                      <a:endParaRPr sz="1100"/>
                    </a:p>
                  </a:txBody>
                  <a:tcPr marT="91425" marB="91425" marR="91425" marL="91425"/>
                </a:tc>
                <a:tc>
                  <a:txBody>
                    <a:bodyPr/>
                    <a:lstStyle/>
                    <a:p>
                      <a:pPr indent="0" lvl="0" marL="0" rtl="0" algn="l">
                        <a:spcBef>
                          <a:spcPts val="0"/>
                        </a:spcBef>
                        <a:spcAft>
                          <a:spcPts val="0"/>
                        </a:spcAft>
                        <a:buNone/>
                      </a:pPr>
                      <a:r>
                        <a:rPr lang="en-US" sz="1100"/>
                        <a:t>2844</a:t>
                      </a:r>
                      <a:endParaRPr sz="1100"/>
                    </a:p>
                  </a:txBody>
                  <a:tcPr marT="91425" marB="91425" marR="91425" marL="91425"/>
                </a:tc>
                <a:tc>
                  <a:txBody>
                    <a:bodyPr/>
                    <a:lstStyle/>
                    <a:p>
                      <a:pPr indent="0" lvl="0" marL="0" rtl="0" algn="l">
                        <a:spcBef>
                          <a:spcPts val="0"/>
                        </a:spcBef>
                        <a:spcAft>
                          <a:spcPts val="0"/>
                        </a:spcAft>
                        <a:buNone/>
                      </a:pPr>
                      <a:r>
                        <a:rPr lang="en-US" sz="1100"/>
                        <a:t>134657.9</a:t>
                      </a:r>
                      <a:endParaRPr sz="1100"/>
                    </a:p>
                  </a:txBody>
                  <a:tcPr marT="91425" marB="91425" marR="91425" marL="91425"/>
                </a:tc>
              </a:tr>
              <a:tr h="330575">
                <a:tc>
                  <a:txBody>
                    <a:bodyPr/>
                    <a:lstStyle/>
                    <a:p>
                      <a:pPr indent="0" lvl="0" marL="0" rtl="0" algn="l">
                        <a:spcBef>
                          <a:spcPts val="0"/>
                        </a:spcBef>
                        <a:spcAft>
                          <a:spcPts val="0"/>
                        </a:spcAft>
                        <a:buNone/>
                      </a:pPr>
                      <a:r>
                        <a:rPr lang="en-US" sz="1100"/>
                        <a:t>First Tennessee bank National Association</a:t>
                      </a:r>
                      <a:endParaRPr sz="1100"/>
                    </a:p>
                  </a:txBody>
                  <a:tcPr marT="91425" marB="91425" marR="91425" marL="91425"/>
                </a:tc>
                <a:tc>
                  <a:txBody>
                    <a:bodyPr/>
                    <a:lstStyle/>
                    <a:p>
                      <a:pPr indent="0" lvl="0" marL="0" rtl="0" algn="l">
                        <a:spcBef>
                          <a:spcPts val="0"/>
                        </a:spcBef>
                        <a:spcAft>
                          <a:spcPts val="0"/>
                        </a:spcAft>
                        <a:buNone/>
                      </a:pPr>
                      <a:r>
                        <a:rPr lang="en-US" sz="1100"/>
                        <a:t>2431</a:t>
                      </a:r>
                      <a:endParaRPr sz="1100"/>
                    </a:p>
                  </a:txBody>
                  <a:tcPr marT="91425" marB="91425" marR="91425" marL="91425"/>
                </a:tc>
                <a:tc>
                  <a:txBody>
                    <a:bodyPr/>
                    <a:lstStyle/>
                    <a:p>
                      <a:pPr indent="0" lvl="0" marL="0" rtl="0" algn="l">
                        <a:spcBef>
                          <a:spcPts val="0"/>
                        </a:spcBef>
                        <a:spcAft>
                          <a:spcPts val="0"/>
                        </a:spcAft>
                        <a:buNone/>
                      </a:pPr>
                      <a:r>
                        <a:rPr lang="en-US" sz="1100"/>
                        <a:t>144830.5</a:t>
                      </a:r>
                      <a:endParaRPr sz="1100"/>
                    </a:p>
                  </a:txBody>
                  <a:tcPr marT="91425" marB="91425" marR="91425" marL="91425"/>
                </a:tc>
              </a:tr>
              <a:tr h="330575">
                <a:tc>
                  <a:txBody>
                    <a:bodyPr/>
                    <a:lstStyle/>
                    <a:p>
                      <a:pPr indent="0" lvl="0" marL="0" rtl="0" algn="l">
                        <a:spcBef>
                          <a:spcPts val="0"/>
                        </a:spcBef>
                        <a:spcAft>
                          <a:spcPts val="0"/>
                        </a:spcAft>
                        <a:buNone/>
                      </a:pPr>
                      <a:r>
                        <a:rPr lang="en-US" sz="1100"/>
                        <a:t>Quicken Loans Inc.</a:t>
                      </a:r>
                      <a:endParaRPr sz="1100"/>
                    </a:p>
                  </a:txBody>
                  <a:tcPr marT="91425" marB="91425" marR="91425" marL="91425"/>
                </a:tc>
                <a:tc>
                  <a:txBody>
                    <a:bodyPr/>
                    <a:lstStyle/>
                    <a:p>
                      <a:pPr indent="0" lvl="0" marL="0" rtl="0" algn="l">
                        <a:spcBef>
                          <a:spcPts val="0"/>
                        </a:spcBef>
                        <a:spcAft>
                          <a:spcPts val="0"/>
                        </a:spcAft>
                        <a:buNone/>
                      </a:pPr>
                      <a:r>
                        <a:rPr lang="en-US" sz="1100"/>
                        <a:t>1870</a:t>
                      </a:r>
                      <a:endParaRPr sz="1100"/>
                    </a:p>
                  </a:txBody>
                  <a:tcPr marT="91425" marB="91425" marR="91425" marL="91425"/>
                </a:tc>
                <a:tc>
                  <a:txBody>
                    <a:bodyPr/>
                    <a:lstStyle/>
                    <a:p>
                      <a:pPr indent="0" lvl="0" marL="0" rtl="0" algn="l">
                        <a:spcBef>
                          <a:spcPts val="0"/>
                        </a:spcBef>
                        <a:spcAft>
                          <a:spcPts val="0"/>
                        </a:spcAft>
                        <a:buNone/>
                      </a:pPr>
                      <a:r>
                        <a:rPr lang="en-US" sz="1100"/>
                        <a:t>160284.0</a:t>
                      </a:r>
                      <a:endParaRPr sz="1100"/>
                    </a:p>
                  </a:txBody>
                  <a:tcPr marT="91425" marB="91425" marR="91425" marL="91425"/>
                </a:tc>
              </a:tr>
            </a:tbl>
          </a:graphicData>
        </a:graphic>
      </p:graphicFrame>
      <p:sp>
        <p:nvSpPr>
          <p:cNvPr id="313" name="Google Shape;313;p9"/>
          <p:cNvSpPr txBox="1"/>
          <p:nvPr/>
        </p:nvSpPr>
        <p:spPr>
          <a:xfrm>
            <a:off x="1506000" y="5241074"/>
            <a:ext cx="3238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800"/>
              <a:t>Rank by Average Mortgage Amount</a:t>
            </a:r>
            <a:endParaRPr i="1" sz="800"/>
          </a:p>
        </p:txBody>
      </p:sp>
      <p:sp>
        <p:nvSpPr>
          <p:cNvPr id="314" name="Google Shape;314;p9"/>
          <p:cNvSpPr txBox="1"/>
          <p:nvPr/>
        </p:nvSpPr>
        <p:spPr>
          <a:xfrm>
            <a:off x="7056113" y="5241074"/>
            <a:ext cx="3238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800"/>
              <a:t>Rank by successful loan applications</a:t>
            </a:r>
            <a:endParaRPr i="1" sz="800"/>
          </a:p>
        </p:txBody>
      </p:sp>
      <p:sp>
        <p:nvSpPr>
          <p:cNvPr id="315" name="Google Shape;315;p9"/>
          <p:cNvSpPr txBox="1"/>
          <p:nvPr/>
        </p:nvSpPr>
        <p:spPr>
          <a:xfrm>
            <a:off x="868175" y="5370972"/>
            <a:ext cx="10431900" cy="1421100"/>
          </a:xfrm>
          <a:prstGeom prst="rect">
            <a:avLst/>
          </a:prstGeom>
          <a:noFill/>
          <a:ln>
            <a:noFill/>
          </a:ln>
        </p:spPr>
        <p:txBody>
          <a:bodyPr anchorCtr="0" anchor="t" bIns="91425" lIns="91425" spcFirstLastPara="1" rIns="91425" wrap="square" tIns="91425">
            <a:spAutoFit/>
          </a:bodyPr>
          <a:lstStyle/>
          <a:p>
            <a:pPr indent="-304800" lvl="0" marL="457200" rtl="0" algn="l">
              <a:spcBef>
                <a:spcPts val="500"/>
              </a:spcBef>
              <a:spcAft>
                <a:spcPts val="0"/>
              </a:spcAft>
              <a:buSzPts val="1200"/>
              <a:buChar char="●"/>
            </a:pPr>
            <a:r>
              <a:rPr lang="en-US" sz="1200"/>
              <a:t>The group lists the ten most competitive opponents in two ways. The first table uses the average mortgage loan amounts per application to rank the competitors and uses the successful loan applications to organize the second table. </a:t>
            </a:r>
            <a:endParaRPr sz="1200"/>
          </a:p>
          <a:p>
            <a:pPr indent="-304800" lvl="0" marL="457200" rtl="0" algn="l">
              <a:spcBef>
                <a:spcPts val="500"/>
              </a:spcBef>
              <a:spcAft>
                <a:spcPts val="0"/>
              </a:spcAft>
              <a:buSzPts val="1200"/>
              <a:buChar char="●"/>
            </a:pPr>
            <a:r>
              <a:rPr lang="en-US" sz="1200"/>
              <a:t>By comparing the two tables, the group noticed that J.P Morgan Chase exists in both tables, despite being in the different company branches, indicating that J.P Morgan Chase might be the strongest opponent. </a:t>
            </a:r>
            <a:endParaRPr sz="1200"/>
          </a:p>
          <a:p>
            <a:pPr indent="-304800" lvl="0" marL="457200" rtl="0" algn="l">
              <a:spcBef>
                <a:spcPts val="500"/>
              </a:spcBef>
              <a:spcAft>
                <a:spcPts val="0"/>
              </a:spcAft>
              <a:buSzPts val="1200"/>
              <a:buChar char="●"/>
            </a:pPr>
            <a:r>
              <a:rPr lang="en-US" sz="1200"/>
              <a:t>Despite the heavy amount of competition from large players, we believe by employing a targeted geographic strategy, we can be a strong competitor in the mortgage market in Nebraska</a:t>
            </a:r>
            <a:endParaRPr sz="1300"/>
          </a:p>
        </p:txBody>
      </p:sp>
      <p:sp>
        <p:nvSpPr>
          <p:cNvPr id="316" name="Google Shape;316;p9"/>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f33016df24_4_7"/>
          <p:cNvSpPr txBox="1"/>
          <p:nvPr>
            <p:ph type="ctrTitle"/>
          </p:nvPr>
        </p:nvSpPr>
        <p:spPr>
          <a:xfrm>
            <a:off x="335361" y="274638"/>
            <a:ext cx="9601200" cy="56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accent1"/>
                </a:solidFill>
              </a:rPr>
              <a:t>Market Environment</a:t>
            </a:r>
            <a:endParaRPr>
              <a:solidFill>
                <a:schemeClr val="accent1"/>
              </a:solidFill>
            </a:endParaRPr>
          </a:p>
        </p:txBody>
      </p:sp>
      <p:sp>
        <p:nvSpPr>
          <p:cNvPr id="323" name="Google Shape;323;gf33016df24_4_7"/>
          <p:cNvSpPr txBox="1"/>
          <p:nvPr>
            <p:ph idx="1" type="subTitle"/>
          </p:nvPr>
        </p:nvSpPr>
        <p:spPr>
          <a:xfrm>
            <a:off x="335361" y="836712"/>
            <a:ext cx="9601200" cy="53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n-US"/>
              <a:t>Population Map</a:t>
            </a:r>
            <a:endParaRPr/>
          </a:p>
        </p:txBody>
      </p:sp>
      <p:sp>
        <p:nvSpPr>
          <p:cNvPr id="324" name="Google Shape;324;gf33016df24_4_7"/>
          <p:cNvSpPr txBox="1"/>
          <p:nvPr/>
        </p:nvSpPr>
        <p:spPr>
          <a:xfrm>
            <a:off x="8922300" y="1973625"/>
            <a:ext cx="3193800" cy="3750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SzPts val="1400"/>
              <a:buChar char="●"/>
            </a:pPr>
            <a:r>
              <a:rPr lang="en-US"/>
              <a:t>By analyzing the population distribution in Nebraska state, the group found that most of the people are concentrated</a:t>
            </a:r>
            <a:r>
              <a:rPr b="1" lang="en-US" sz="600">
                <a:solidFill>
                  <a:schemeClr val="dk1"/>
                </a:solidFill>
              </a:rPr>
              <a:t>[1]</a:t>
            </a:r>
            <a:r>
              <a:rPr lang="en-US"/>
              <a:t> in </a:t>
            </a:r>
            <a:r>
              <a:rPr b="1" lang="en-US"/>
              <a:t>Douglas County (584,526), Lancaster County (322,608), Sarpy County (190,604), Hall County (62,895)</a:t>
            </a:r>
            <a:endParaRPr/>
          </a:p>
          <a:p>
            <a:pPr indent="-317500" lvl="0" marL="457200" rtl="0" algn="l">
              <a:lnSpc>
                <a:spcPct val="115000"/>
              </a:lnSpc>
              <a:spcBef>
                <a:spcPts val="1000"/>
              </a:spcBef>
              <a:spcAft>
                <a:spcPts val="0"/>
              </a:spcAft>
              <a:buSzPts val="1400"/>
              <a:buChar char="●"/>
            </a:pPr>
            <a:r>
              <a:rPr lang="en-US"/>
              <a:t>Population in other counties are below 60,000. The population distribution indicates our initial branches should be focused in urban areas, in the cities of Lincoln, and Omaha.</a:t>
            </a:r>
            <a:endParaRPr>
              <a:latin typeface="Calibri"/>
              <a:ea typeface="Calibri"/>
              <a:cs typeface="Calibri"/>
              <a:sym typeface="Calibri"/>
            </a:endParaRPr>
          </a:p>
        </p:txBody>
      </p:sp>
      <p:pic>
        <p:nvPicPr>
          <p:cNvPr id="325" name="Google Shape;325;gf33016df24_4_7"/>
          <p:cNvPicPr preferRelativeResize="0"/>
          <p:nvPr/>
        </p:nvPicPr>
        <p:blipFill>
          <a:blip r:embed="rId3">
            <a:alphaModFix/>
          </a:blip>
          <a:stretch>
            <a:fillRect/>
          </a:stretch>
        </p:blipFill>
        <p:spPr>
          <a:xfrm>
            <a:off x="335350" y="1522500"/>
            <a:ext cx="8360570" cy="5002850"/>
          </a:xfrm>
          <a:prstGeom prst="rect">
            <a:avLst/>
          </a:prstGeom>
          <a:noFill/>
          <a:ln>
            <a:noFill/>
          </a:ln>
        </p:spPr>
      </p:pic>
      <p:pic>
        <p:nvPicPr>
          <p:cNvPr id="326" name="Google Shape;326;gf33016df24_4_7"/>
          <p:cNvPicPr preferRelativeResize="0"/>
          <p:nvPr/>
        </p:nvPicPr>
        <p:blipFill>
          <a:blip r:embed="rId4">
            <a:alphaModFix/>
          </a:blip>
          <a:stretch>
            <a:fillRect/>
          </a:stretch>
        </p:blipFill>
        <p:spPr>
          <a:xfrm>
            <a:off x="6854773" y="289800"/>
            <a:ext cx="396902" cy="533400"/>
          </a:xfrm>
          <a:prstGeom prst="rect">
            <a:avLst/>
          </a:prstGeom>
          <a:noFill/>
          <a:ln>
            <a:noFill/>
          </a:ln>
        </p:spPr>
      </p:pic>
      <p:pic>
        <p:nvPicPr>
          <p:cNvPr id="327" name="Google Shape;327;gf33016df24_4_7"/>
          <p:cNvPicPr preferRelativeResize="0"/>
          <p:nvPr/>
        </p:nvPicPr>
        <p:blipFill>
          <a:blip r:embed="rId5">
            <a:alphaModFix/>
          </a:blip>
          <a:stretch>
            <a:fillRect/>
          </a:stretch>
        </p:blipFill>
        <p:spPr>
          <a:xfrm>
            <a:off x="8236900" y="115550"/>
            <a:ext cx="348500" cy="759225"/>
          </a:xfrm>
          <a:prstGeom prst="rect">
            <a:avLst/>
          </a:prstGeom>
          <a:noFill/>
          <a:ln>
            <a:noFill/>
          </a:ln>
        </p:spPr>
      </p:pic>
      <p:sp>
        <p:nvSpPr>
          <p:cNvPr id="328" name="Google Shape;328;gf33016df24_4_7"/>
          <p:cNvSpPr/>
          <p:nvPr/>
        </p:nvSpPr>
        <p:spPr>
          <a:xfrm>
            <a:off x="8922325" y="1539535"/>
            <a:ext cx="3193800" cy="3255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Commentary</a:t>
            </a:r>
            <a:endParaRPr b="1" sz="1800">
              <a:solidFill>
                <a:schemeClr val="lt1"/>
              </a:solidFill>
              <a:latin typeface="Arial"/>
              <a:ea typeface="Arial"/>
              <a:cs typeface="Arial"/>
              <a:sym typeface="Arial"/>
            </a:endParaRPr>
          </a:p>
        </p:txBody>
      </p:sp>
      <p:sp>
        <p:nvSpPr>
          <p:cNvPr id="329" name="Google Shape;329;gf33016df24_4_7"/>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f7e4d5b314_1_1"/>
          <p:cNvSpPr txBox="1"/>
          <p:nvPr>
            <p:ph type="ctrTitle"/>
          </p:nvPr>
        </p:nvSpPr>
        <p:spPr>
          <a:xfrm>
            <a:off x="217711" y="1569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solidFill>
                  <a:schemeClr val="accent1"/>
                </a:solidFill>
              </a:rPr>
              <a:t>Recommendation</a:t>
            </a:r>
            <a:endParaRPr>
              <a:solidFill>
                <a:schemeClr val="accent1"/>
              </a:solidFill>
            </a:endParaRPr>
          </a:p>
        </p:txBody>
      </p:sp>
      <p:sp>
        <p:nvSpPr>
          <p:cNvPr id="335" name="Google Shape;335;gf7e4d5b314_1_1"/>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Our Target Segments</a:t>
            </a:r>
            <a:endParaRPr sz="2000"/>
          </a:p>
        </p:txBody>
      </p:sp>
      <p:grpSp>
        <p:nvGrpSpPr>
          <p:cNvPr id="336" name="Google Shape;336;gf7e4d5b314_1_1"/>
          <p:cNvGrpSpPr/>
          <p:nvPr/>
        </p:nvGrpSpPr>
        <p:grpSpPr>
          <a:xfrm>
            <a:off x="0" y="1433550"/>
            <a:ext cx="12192000" cy="1207271"/>
            <a:chOff x="0" y="1563538"/>
            <a:chExt cx="12192000" cy="1207271"/>
          </a:xfrm>
        </p:grpSpPr>
        <p:sp>
          <p:nvSpPr>
            <p:cNvPr id="337" name="Google Shape;337;gf7e4d5b314_1_1"/>
            <p:cNvSpPr/>
            <p:nvPr/>
          </p:nvSpPr>
          <p:spPr>
            <a:xfrm>
              <a:off x="0" y="1648450"/>
              <a:ext cx="12192000" cy="1086000"/>
            </a:xfrm>
            <a:prstGeom prst="rect">
              <a:avLst/>
            </a:prstGeom>
            <a:solidFill>
              <a:srgbClr val="398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gf7e4d5b314_1_1"/>
            <p:cNvGrpSpPr/>
            <p:nvPr/>
          </p:nvGrpSpPr>
          <p:grpSpPr>
            <a:xfrm>
              <a:off x="780075" y="1563538"/>
              <a:ext cx="2084400" cy="1086000"/>
              <a:chOff x="780075" y="1738350"/>
              <a:chExt cx="2084400" cy="1086000"/>
            </a:xfrm>
          </p:grpSpPr>
          <p:sp>
            <p:nvSpPr>
              <p:cNvPr id="339" name="Google Shape;339;gf7e4d5b314_1_1"/>
              <p:cNvSpPr txBox="1"/>
              <p:nvPr/>
            </p:nvSpPr>
            <p:spPr>
              <a:xfrm>
                <a:off x="1096099" y="1738350"/>
                <a:ext cx="1472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00">
                    <a:solidFill>
                      <a:schemeClr val="lt1"/>
                    </a:solidFill>
                  </a:rPr>
                  <a:t>&lt;79%</a:t>
                </a:r>
                <a:endParaRPr sz="3700">
                  <a:solidFill>
                    <a:schemeClr val="lt1"/>
                  </a:solidFill>
                </a:endParaRPr>
              </a:p>
            </p:txBody>
          </p:sp>
          <p:sp>
            <p:nvSpPr>
              <p:cNvPr id="340" name="Google Shape;340;gf7e4d5b314_1_1"/>
              <p:cNvSpPr txBox="1"/>
              <p:nvPr/>
            </p:nvSpPr>
            <p:spPr>
              <a:xfrm>
                <a:off x="780075" y="2424150"/>
                <a:ext cx="208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rPr>
                  <a:t>Original Loan-to-Value</a:t>
                </a:r>
                <a:endParaRPr b="1">
                  <a:solidFill>
                    <a:schemeClr val="lt1"/>
                  </a:solidFill>
                </a:endParaRPr>
              </a:p>
            </p:txBody>
          </p:sp>
        </p:grpSp>
        <p:grpSp>
          <p:nvGrpSpPr>
            <p:cNvPr id="341" name="Google Shape;341;gf7e4d5b314_1_1"/>
            <p:cNvGrpSpPr/>
            <p:nvPr/>
          </p:nvGrpSpPr>
          <p:grpSpPr>
            <a:xfrm>
              <a:off x="3636828" y="1563538"/>
              <a:ext cx="2084400" cy="1207271"/>
              <a:chOff x="3727222" y="1738350"/>
              <a:chExt cx="2084400" cy="1207271"/>
            </a:xfrm>
          </p:grpSpPr>
          <p:sp>
            <p:nvSpPr>
              <p:cNvPr id="342" name="Google Shape;342;gf7e4d5b314_1_1"/>
              <p:cNvSpPr txBox="1"/>
              <p:nvPr/>
            </p:nvSpPr>
            <p:spPr>
              <a:xfrm>
                <a:off x="4049969" y="1738350"/>
                <a:ext cx="1472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00">
                    <a:solidFill>
                      <a:schemeClr val="lt1"/>
                    </a:solidFill>
                  </a:rPr>
                  <a:t>&lt;80%</a:t>
                </a:r>
                <a:endParaRPr sz="3700">
                  <a:solidFill>
                    <a:schemeClr val="lt1"/>
                  </a:solidFill>
                </a:endParaRPr>
              </a:p>
            </p:txBody>
          </p:sp>
          <p:sp>
            <p:nvSpPr>
              <p:cNvPr id="343" name="Google Shape;343;gf7e4d5b314_1_1"/>
              <p:cNvSpPr txBox="1"/>
              <p:nvPr/>
            </p:nvSpPr>
            <p:spPr>
              <a:xfrm>
                <a:off x="3727222" y="2330021"/>
                <a:ext cx="208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Original Combined Loan-to-Value</a:t>
                </a:r>
                <a:endParaRPr b="1">
                  <a:solidFill>
                    <a:schemeClr val="lt1"/>
                  </a:solidFill>
                </a:endParaRPr>
              </a:p>
            </p:txBody>
          </p:sp>
        </p:grpSp>
        <p:grpSp>
          <p:nvGrpSpPr>
            <p:cNvPr id="344" name="Google Shape;344;gf7e4d5b314_1_1"/>
            <p:cNvGrpSpPr/>
            <p:nvPr/>
          </p:nvGrpSpPr>
          <p:grpSpPr>
            <a:xfrm>
              <a:off x="6493581" y="1563538"/>
              <a:ext cx="2084400" cy="991871"/>
              <a:chOff x="6349399" y="1738350"/>
              <a:chExt cx="2084400" cy="991871"/>
            </a:xfrm>
          </p:grpSpPr>
          <p:sp>
            <p:nvSpPr>
              <p:cNvPr id="345" name="Google Shape;345;gf7e4d5b314_1_1"/>
              <p:cNvSpPr txBox="1"/>
              <p:nvPr/>
            </p:nvSpPr>
            <p:spPr>
              <a:xfrm>
                <a:off x="6824546" y="1738350"/>
                <a:ext cx="10488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00">
                    <a:solidFill>
                      <a:schemeClr val="lt1"/>
                    </a:solidFill>
                  </a:rPr>
                  <a:t>&lt;32</a:t>
                </a:r>
                <a:endParaRPr sz="3700">
                  <a:solidFill>
                    <a:schemeClr val="lt1"/>
                  </a:solidFill>
                </a:endParaRPr>
              </a:p>
            </p:txBody>
          </p:sp>
          <p:sp>
            <p:nvSpPr>
              <p:cNvPr id="346" name="Google Shape;346;gf7e4d5b314_1_1"/>
              <p:cNvSpPr txBox="1"/>
              <p:nvPr/>
            </p:nvSpPr>
            <p:spPr>
              <a:xfrm>
                <a:off x="6349399" y="2330021"/>
                <a:ext cx="20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Debt-to-Income</a:t>
                </a:r>
                <a:endParaRPr b="1">
                  <a:solidFill>
                    <a:schemeClr val="lt1"/>
                  </a:solidFill>
                </a:endParaRPr>
              </a:p>
            </p:txBody>
          </p:sp>
        </p:grpSp>
        <p:grpSp>
          <p:nvGrpSpPr>
            <p:cNvPr id="347" name="Google Shape;347;gf7e4d5b314_1_1"/>
            <p:cNvGrpSpPr/>
            <p:nvPr/>
          </p:nvGrpSpPr>
          <p:grpSpPr>
            <a:xfrm>
              <a:off x="9350334" y="1573907"/>
              <a:ext cx="2550408" cy="985147"/>
              <a:chOff x="9350334" y="1711456"/>
              <a:chExt cx="2550408" cy="985147"/>
            </a:xfrm>
          </p:grpSpPr>
          <p:sp>
            <p:nvSpPr>
              <p:cNvPr id="348" name="Google Shape;348;gf7e4d5b314_1_1"/>
              <p:cNvSpPr txBox="1"/>
              <p:nvPr/>
            </p:nvSpPr>
            <p:spPr>
              <a:xfrm>
                <a:off x="9780642" y="1711456"/>
                <a:ext cx="21201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00">
                    <a:solidFill>
                      <a:schemeClr val="lt1"/>
                    </a:solidFill>
                  </a:rPr>
                  <a:t>&gt;</a:t>
                </a:r>
                <a:r>
                  <a:rPr b="1" lang="en-US" sz="3700">
                    <a:solidFill>
                      <a:schemeClr val="lt1"/>
                    </a:solidFill>
                  </a:rPr>
                  <a:t>750</a:t>
                </a:r>
                <a:endParaRPr sz="3700">
                  <a:solidFill>
                    <a:schemeClr val="lt1"/>
                  </a:solidFill>
                </a:endParaRPr>
              </a:p>
            </p:txBody>
          </p:sp>
          <p:sp>
            <p:nvSpPr>
              <p:cNvPr id="349" name="Google Shape;349;gf7e4d5b314_1_1"/>
              <p:cNvSpPr txBox="1"/>
              <p:nvPr/>
            </p:nvSpPr>
            <p:spPr>
              <a:xfrm>
                <a:off x="9350334" y="2296403"/>
                <a:ext cx="20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rPr>
                  <a:t>Borrower Credit Score</a:t>
                </a:r>
                <a:endParaRPr b="1">
                  <a:solidFill>
                    <a:schemeClr val="lt1"/>
                  </a:solidFill>
                </a:endParaRPr>
              </a:p>
            </p:txBody>
          </p:sp>
        </p:grpSp>
      </p:grpSp>
      <p:sp>
        <p:nvSpPr>
          <p:cNvPr id="350" name="Google Shape;350;gf7e4d5b314_1_1"/>
          <p:cNvSpPr txBox="1"/>
          <p:nvPr/>
        </p:nvSpPr>
        <p:spPr>
          <a:xfrm>
            <a:off x="10" y="4986590"/>
            <a:ext cx="117987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262626"/>
                </a:solidFill>
              </a:rPr>
              <a:t>To maximize dollar value of the mortgage (Secondary Factors):</a:t>
            </a:r>
            <a:endParaRPr b="1" sz="1500">
              <a:solidFill>
                <a:srgbClr val="262626"/>
              </a:solidFill>
            </a:endParaRPr>
          </a:p>
          <a:p>
            <a:pPr indent="-304800" lvl="0" marL="457200" rtl="0" algn="l">
              <a:spcBef>
                <a:spcPts val="0"/>
              </a:spcBef>
              <a:spcAft>
                <a:spcPts val="0"/>
              </a:spcAft>
              <a:buClr>
                <a:srgbClr val="262626"/>
              </a:buClr>
              <a:buSzPts val="1200"/>
              <a:buAutoNum type="arabicPeriod"/>
            </a:pPr>
            <a:r>
              <a:rPr lang="en-US" sz="1200">
                <a:solidFill>
                  <a:srgbClr val="262626"/>
                </a:solidFill>
              </a:rPr>
              <a:t>Ideally, </a:t>
            </a:r>
            <a:r>
              <a:rPr b="1" lang="en-US" sz="1200">
                <a:solidFill>
                  <a:srgbClr val="262626"/>
                </a:solidFill>
              </a:rPr>
              <a:t>anyone</a:t>
            </a:r>
            <a:r>
              <a:rPr lang="en-US" sz="1200">
                <a:solidFill>
                  <a:srgbClr val="262626"/>
                </a:solidFill>
              </a:rPr>
              <a:t> who </a:t>
            </a:r>
            <a:r>
              <a:rPr b="1" lang="en-US" sz="1200">
                <a:solidFill>
                  <a:srgbClr val="262626"/>
                </a:solidFill>
              </a:rPr>
              <a:t>meets our primary considerations</a:t>
            </a:r>
            <a:r>
              <a:rPr lang="en-US" sz="1200">
                <a:solidFill>
                  <a:srgbClr val="262626"/>
                </a:solidFill>
              </a:rPr>
              <a:t> will be in our target segment</a:t>
            </a:r>
            <a:endParaRPr sz="1200">
              <a:solidFill>
                <a:srgbClr val="262626"/>
              </a:solidFill>
            </a:endParaRPr>
          </a:p>
          <a:p>
            <a:pPr indent="-304800" lvl="0" marL="457200" rtl="0" algn="l">
              <a:spcBef>
                <a:spcPts val="0"/>
              </a:spcBef>
              <a:spcAft>
                <a:spcPts val="0"/>
              </a:spcAft>
              <a:buClr>
                <a:srgbClr val="262626"/>
              </a:buClr>
              <a:buSzPts val="1200"/>
              <a:buAutoNum type="arabicPeriod"/>
            </a:pPr>
            <a:r>
              <a:rPr lang="en-US" sz="1200">
                <a:solidFill>
                  <a:srgbClr val="262626"/>
                </a:solidFill>
              </a:rPr>
              <a:t>However, given that the Bank is a new entrant in Nebraska, it would be wise to spend marketing dollars specifically for the below criteria:</a:t>
            </a:r>
            <a:endParaRPr sz="1200">
              <a:solidFill>
                <a:srgbClr val="262626"/>
              </a:solidFill>
            </a:endParaRPr>
          </a:p>
          <a:p>
            <a:pPr indent="-304800" lvl="1" marL="914400" rtl="0" algn="l">
              <a:spcBef>
                <a:spcPts val="0"/>
              </a:spcBef>
              <a:spcAft>
                <a:spcPts val="0"/>
              </a:spcAft>
              <a:buClr>
                <a:srgbClr val="262626"/>
              </a:buClr>
              <a:buSzPts val="1200"/>
              <a:buAutoNum type="alphaLcPeriod"/>
            </a:pPr>
            <a:r>
              <a:rPr lang="en-US" sz="1200">
                <a:solidFill>
                  <a:srgbClr val="262626"/>
                </a:solidFill>
              </a:rPr>
              <a:t>We target the three largest property types </a:t>
            </a:r>
            <a:r>
              <a:rPr b="1" lang="en-US" sz="1200">
                <a:solidFill>
                  <a:srgbClr val="262626"/>
                </a:solidFill>
              </a:rPr>
              <a:t>(Planned urban developments, Single Family Homes, and Condos)</a:t>
            </a:r>
            <a:endParaRPr b="1" sz="1200">
              <a:solidFill>
                <a:srgbClr val="262626"/>
              </a:solidFill>
            </a:endParaRPr>
          </a:p>
          <a:p>
            <a:pPr indent="-304800" lvl="1" marL="914400" rtl="0" algn="l">
              <a:spcBef>
                <a:spcPts val="0"/>
              </a:spcBef>
              <a:spcAft>
                <a:spcPts val="0"/>
              </a:spcAft>
              <a:buClr>
                <a:srgbClr val="262626"/>
              </a:buClr>
              <a:buSzPts val="1200"/>
              <a:buAutoNum type="alphaLcPeriod"/>
            </a:pPr>
            <a:r>
              <a:rPr lang="en-US" sz="1200">
                <a:solidFill>
                  <a:srgbClr val="262626"/>
                </a:solidFill>
              </a:rPr>
              <a:t>We target the largest market for the </a:t>
            </a:r>
            <a:r>
              <a:rPr b="1" lang="en-US" sz="1200">
                <a:solidFill>
                  <a:srgbClr val="262626"/>
                </a:solidFill>
              </a:rPr>
              <a:t>Number of Units, ≤2</a:t>
            </a:r>
            <a:endParaRPr b="1" sz="1200">
              <a:solidFill>
                <a:srgbClr val="262626"/>
              </a:solidFill>
            </a:endParaRPr>
          </a:p>
          <a:p>
            <a:pPr indent="-304800" lvl="1" marL="914400" rtl="0" algn="l">
              <a:spcBef>
                <a:spcPts val="0"/>
              </a:spcBef>
              <a:spcAft>
                <a:spcPts val="0"/>
              </a:spcAft>
              <a:buClr>
                <a:srgbClr val="262626"/>
              </a:buClr>
              <a:buSzPts val="1200"/>
              <a:buAutoNum type="alphaLcPeriod"/>
            </a:pPr>
            <a:r>
              <a:rPr lang="en-US" sz="1200">
                <a:solidFill>
                  <a:srgbClr val="262626"/>
                </a:solidFill>
              </a:rPr>
              <a:t>We target those who are seeking a </a:t>
            </a:r>
            <a:r>
              <a:rPr b="1" lang="en-US" sz="1200">
                <a:solidFill>
                  <a:srgbClr val="262626"/>
                </a:solidFill>
              </a:rPr>
              <a:t>Purchase and Refinance</a:t>
            </a:r>
            <a:r>
              <a:rPr lang="en-US" sz="1200">
                <a:solidFill>
                  <a:srgbClr val="262626"/>
                </a:solidFill>
              </a:rPr>
              <a:t> mortgages</a:t>
            </a:r>
            <a:endParaRPr sz="1200">
              <a:solidFill>
                <a:srgbClr val="262626"/>
              </a:solidFill>
            </a:endParaRPr>
          </a:p>
          <a:p>
            <a:pPr indent="-304800" lvl="1" marL="914400" rtl="0" algn="l">
              <a:spcBef>
                <a:spcPts val="0"/>
              </a:spcBef>
              <a:spcAft>
                <a:spcPts val="0"/>
              </a:spcAft>
              <a:buClr>
                <a:srgbClr val="262626"/>
              </a:buClr>
              <a:buSzPts val="1200"/>
              <a:buAutoNum type="alphaLcPeriod"/>
            </a:pPr>
            <a:r>
              <a:rPr lang="en-US" sz="1200">
                <a:solidFill>
                  <a:srgbClr val="262626"/>
                </a:solidFill>
              </a:rPr>
              <a:t>We target those who </a:t>
            </a:r>
            <a:r>
              <a:rPr b="1" lang="en-US" sz="1200">
                <a:solidFill>
                  <a:srgbClr val="262626"/>
                </a:solidFill>
              </a:rPr>
              <a:t>do not require Mortgage Insurance</a:t>
            </a:r>
            <a:endParaRPr b="1" sz="1200">
              <a:solidFill>
                <a:srgbClr val="262626"/>
              </a:solidFill>
            </a:endParaRPr>
          </a:p>
          <a:p>
            <a:pPr indent="-304800" lvl="1" marL="914400" rtl="0" algn="l">
              <a:spcBef>
                <a:spcPts val="0"/>
              </a:spcBef>
              <a:spcAft>
                <a:spcPts val="0"/>
              </a:spcAft>
              <a:buClr>
                <a:srgbClr val="262626"/>
              </a:buClr>
              <a:buSzPts val="1200"/>
              <a:buAutoNum type="alphaLcPeriod"/>
            </a:pPr>
            <a:r>
              <a:rPr lang="en-US" sz="1200">
                <a:solidFill>
                  <a:srgbClr val="262626"/>
                </a:solidFill>
              </a:rPr>
              <a:t>We target those who are seeking a mortgage for either their </a:t>
            </a:r>
            <a:r>
              <a:rPr b="1" lang="en-US" sz="1200">
                <a:solidFill>
                  <a:srgbClr val="262626"/>
                </a:solidFill>
              </a:rPr>
              <a:t>Principal or Second </a:t>
            </a:r>
            <a:r>
              <a:rPr lang="en-US" sz="1200">
                <a:solidFill>
                  <a:srgbClr val="262626"/>
                </a:solidFill>
              </a:rPr>
              <a:t>homes</a:t>
            </a:r>
            <a:endParaRPr sz="1200">
              <a:solidFill>
                <a:srgbClr val="262626"/>
              </a:solidFill>
            </a:endParaRPr>
          </a:p>
          <a:p>
            <a:pPr indent="-304800" lvl="1" marL="914400" rtl="0" algn="l">
              <a:spcBef>
                <a:spcPts val="0"/>
              </a:spcBef>
              <a:spcAft>
                <a:spcPts val="0"/>
              </a:spcAft>
              <a:buClr>
                <a:srgbClr val="262626"/>
              </a:buClr>
              <a:buSzPts val="1200"/>
              <a:buAutoNum type="alphaLcPeriod"/>
            </a:pPr>
            <a:r>
              <a:rPr lang="en-US" sz="1200">
                <a:solidFill>
                  <a:srgbClr val="262626"/>
                </a:solidFill>
              </a:rPr>
              <a:t>We open branch locations in only </a:t>
            </a:r>
            <a:r>
              <a:rPr b="1" lang="en-US" sz="1200">
                <a:solidFill>
                  <a:srgbClr val="262626"/>
                </a:solidFill>
              </a:rPr>
              <a:t>Urban areas</a:t>
            </a:r>
            <a:r>
              <a:rPr lang="en-US" sz="1200">
                <a:solidFill>
                  <a:srgbClr val="262626"/>
                </a:solidFill>
              </a:rPr>
              <a:t>, where the largest amount of the mortgage market is</a:t>
            </a:r>
            <a:endParaRPr sz="1200">
              <a:solidFill>
                <a:srgbClr val="262626"/>
              </a:solidFill>
            </a:endParaRPr>
          </a:p>
        </p:txBody>
      </p:sp>
      <p:grpSp>
        <p:nvGrpSpPr>
          <p:cNvPr id="351" name="Google Shape;351;gf7e4d5b314_1_1"/>
          <p:cNvGrpSpPr/>
          <p:nvPr/>
        </p:nvGrpSpPr>
        <p:grpSpPr>
          <a:xfrm>
            <a:off x="-1124" y="3838450"/>
            <a:ext cx="12225497" cy="1259212"/>
            <a:chOff x="0" y="3838450"/>
            <a:chExt cx="12225497" cy="1259212"/>
          </a:xfrm>
        </p:grpSpPr>
        <p:grpSp>
          <p:nvGrpSpPr>
            <p:cNvPr id="352" name="Google Shape;352;gf7e4d5b314_1_1"/>
            <p:cNvGrpSpPr/>
            <p:nvPr/>
          </p:nvGrpSpPr>
          <p:grpSpPr>
            <a:xfrm>
              <a:off x="0" y="3838450"/>
              <a:ext cx="12225497" cy="1259212"/>
              <a:chOff x="0" y="3892238"/>
              <a:chExt cx="12225497" cy="1259212"/>
            </a:xfrm>
          </p:grpSpPr>
          <p:sp>
            <p:nvSpPr>
              <p:cNvPr id="353" name="Google Shape;353;gf7e4d5b314_1_1"/>
              <p:cNvSpPr/>
              <p:nvPr/>
            </p:nvSpPr>
            <p:spPr>
              <a:xfrm>
                <a:off x="0" y="3983749"/>
                <a:ext cx="12192000" cy="1086000"/>
              </a:xfrm>
              <a:prstGeom prst="rect">
                <a:avLst/>
              </a:prstGeom>
              <a:solidFill>
                <a:srgbClr val="398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gf7e4d5b314_1_1"/>
              <p:cNvGrpSpPr/>
              <p:nvPr/>
            </p:nvGrpSpPr>
            <p:grpSpPr>
              <a:xfrm>
                <a:off x="10134197" y="3892247"/>
                <a:ext cx="2091300" cy="1259204"/>
                <a:chOff x="10134197" y="3892247"/>
                <a:chExt cx="2091300" cy="1259204"/>
              </a:xfrm>
            </p:grpSpPr>
            <p:sp>
              <p:nvSpPr>
                <p:cNvPr id="355" name="Google Shape;355;gf7e4d5b314_1_1"/>
                <p:cNvSpPr txBox="1"/>
                <p:nvPr/>
              </p:nvSpPr>
              <p:spPr>
                <a:xfrm>
                  <a:off x="10134197" y="4166251"/>
                  <a:ext cx="2091300" cy="9852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0"/>
                    </a:spcBef>
                    <a:spcAft>
                      <a:spcPts val="0"/>
                    </a:spcAft>
                    <a:buClr>
                      <a:schemeClr val="lt1"/>
                    </a:buClr>
                    <a:buSzPts val="1300"/>
                    <a:buAutoNum type="arabicPeriod"/>
                  </a:pPr>
                  <a:r>
                    <a:rPr b="1" lang="en-US" sz="1300">
                      <a:solidFill>
                        <a:schemeClr val="lt1"/>
                      </a:solidFill>
                    </a:rPr>
                    <a:t>Douglas County</a:t>
                  </a:r>
                  <a:endParaRPr b="1" sz="1300">
                    <a:solidFill>
                      <a:schemeClr val="lt1"/>
                    </a:solidFill>
                  </a:endParaRPr>
                </a:p>
                <a:p>
                  <a:pPr indent="-311150" lvl="0" marL="457200" rtl="0" algn="l">
                    <a:lnSpc>
                      <a:spcPct val="100000"/>
                    </a:lnSpc>
                    <a:spcBef>
                      <a:spcPts val="0"/>
                    </a:spcBef>
                    <a:spcAft>
                      <a:spcPts val="0"/>
                    </a:spcAft>
                    <a:buClr>
                      <a:schemeClr val="lt1"/>
                    </a:buClr>
                    <a:buSzPts val="1300"/>
                    <a:buAutoNum type="arabicPeriod"/>
                  </a:pPr>
                  <a:r>
                    <a:rPr b="1" lang="en-US" sz="1300">
                      <a:solidFill>
                        <a:schemeClr val="lt1"/>
                      </a:solidFill>
                    </a:rPr>
                    <a:t>Lancaster County</a:t>
                  </a:r>
                  <a:endParaRPr b="1" sz="1300">
                    <a:solidFill>
                      <a:schemeClr val="lt1"/>
                    </a:solidFill>
                  </a:endParaRPr>
                </a:p>
                <a:p>
                  <a:pPr indent="-311150" lvl="0" marL="457200" rtl="0" algn="l">
                    <a:lnSpc>
                      <a:spcPct val="100000"/>
                    </a:lnSpc>
                    <a:spcBef>
                      <a:spcPts val="0"/>
                    </a:spcBef>
                    <a:spcAft>
                      <a:spcPts val="0"/>
                    </a:spcAft>
                    <a:buClr>
                      <a:schemeClr val="lt1"/>
                    </a:buClr>
                    <a:buSzPts val="1300"/>
                    <a:buAutoNum type="arabicPeriod"/>
                  </a:pPr>
                  <a:r>
                    <a:rPr b="1" lang="en-US" sz="1300">
                      <a:solidFill>
                        <a:schemeClr val="lt1"/>
                      </a:solidFill>
                    </a:rPr>
                    <a:t>Sarpy County</a:t>
                  </a:r>
                  <a:endParaRPr b="1" sz="1300">
                    <a:solidFill>
                      <a:schemeClr val="lt1"/>
                    </a:solidFill>
                  </a:endParaRPr>
                </a:p>
                <a:p>
                  <a:pPr indent="-311150" lvl="0" marL="457200" rtl="0" algn="l">
                    <a:lnSpc>
                      <a:spcPct val="100000"/>
                    </a:lnSpc>
                    <a:spcBef>
                      <a:spcPts val="0"/>
                    </a:spcBef>
                    <a:spcAft>
                      <a:spcPts val="0"/>
                    </a:spcAft>
                    <a:buClr>
                      <a:schemeClr val="lt1"/>
                    </a:buClr>
                    <a:buSzPts val="1300"/>
                    <a:buAutoNum type="arabicPeriod"/>
                  </a:pPr>
                  <a:r>
                    <a:rPr b="1" lang="en-US" sz="1300">
                      <a:solidFill>
                        <a:schemeClr val="lt1"/>
                      </a:solidFill>
                    </a:rPr>
                    <a:t>Hall County </a:t>
                  </a:r>
                  <a:endParaRPr sz="1300">
                    <a:solidFill>
                      <a:schemeClr val="lt1"/>
                    </a:solidFill>
                  </a:endParaRPr>
                </a:p>
              </p:txBody>
            </p:sp>
            <p:sp>
              <p:nvSpPr>
                <p:cNvPr id="356" name="Google Shape;356;gf7e4d5b314_1_1"/>
                <p:cNvSpPr txBox="1"/>
                <p:nvPr/>
              </p:nvSpPr>
              <p:spPr>
                <a:xfrm>
                  <a:off x="10141331" y="3892247"/>
                  <a:ext cx="179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solidFill>
                        <a:schemeClr val="lt1"/>
                      </a:solidFill>
                    </a:rPr>
                    <a:t>Urban Areas</a:t>
                  </a:r>
                  <a:endParaRPr b="1" sz="1700">
                    <a:solidFill>
                      <a:schemeClr val="lt1"/>
                    </a:solidFill>
                  </a:endParaRPr>
                </a:p>
              </p:txBody>
            </p:sp>
          </p:grpSp>
          <p:grpSp>
            <p:nvGrpSpPr>
              <p:cNvPr id="357" name="Google Shape;357;gf7e4d5b314_1_1"/>
              <p:cNvGrpSpPr/>
              <p:nvPr/>
            </p:nvGrpSpPr>
            <p:grpSpPr>
              <a:xfrm>
                <a:off x="347379" y="3899897"/>
                <a:ext cx="2421600" cy="1085066"/>
                <a:chOff x="347379" y="3899897"/>
                <a:chExt cx="2421600" cy="1085066"/>
              </a:xfrm>
            </p:grpSpPr>
            <p:sp>
              <p:nvSpPr>
                <p:cNvPr id="358" name="Google Shape;358;gf7e4d5b314_1_1"/>
                <p:cNvSpPr txBox="1"/>
                <p:nvPr/>
              </p:nvSpPr>
              <p:spPr>
                <a:xfrm>
                  <a:off x="347379" y="4199863"/>
                  <a:ext cx="2421600" cy="7851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0"/>
                    </a:spcBef>
                    <a:spcAft>
                      <a:spcPts val="0"/>
                    </a:spcAft>
                    <a:buClr>
                      <a:schemeClr val="lt1"/>
                    </a:buClr>
                    <a:buSzPts val="1300"/>
                    <a:buAutoNum type="arabicPeriod"/>
                  </a:pPr>
                  <a:r>
                    <a:rPr b="1" lang="en-US" sz="1300">
                      <a:solidFill>
                        <a:schemeClr val="lt1"/>
                      </a:solidFill>
                    </a:rPr>
                    <a:t>Planned Urban Dev.</a:t>
                  </a:r>
                  <a:endParaRPr b="1" sz="1300">
                    <a:solidFill>
                      <a:schemeClr val="lt1"/>
                    </a:solidFill>
                  </a:endParaRPr>
                </a:p>
                <a:p>
                  <a:pPr indent="-311150" lvl="0" marL="457200" rtl="0" algn="l">
                    <a:lnSpc>
                      <a:spcPct val="100000"/>
                    </a:lnSpc>
                    <a:spcBef>
                      <a:spcPts val="0"/>
                    </a:spcBef>
                    <a:spcAft>
                      <a:spcPts val="0"/>
                    </a:spcAft>
                    <a:buClr>
                      <a:schemeClr val="lt1"/>
                    </a:buClr>
                    <a:buSzPts val="1300"/>
                    <a:buAutoNum type="arabicPeriod"/>
                  </a:pPr>
                  <a:r>
                    <a:rPr b="1" lang="en-US" sz="1300">
                      <a:solidFill>
                        <a:schemeClr val="lt1"/>
                      </a:solidFill>
                    </a:rPr>
                    <a:t>Single Family Homes</a:t>
                  </a:r>
                  <a:endParaRPr b="1" sz="1300">
                    <a:solidFill>
                      <a:schemeClr val="lt1"/>
                    </a:solidFill>
                  </a:endParaRPr>
                </a:p>
                <a:p>
                  <a:pPr indent="-311150" lvl="0" marL="457200" rtl="0" algn="l">
                    <a:lnSpc>
                      <a:spcPct val="100000"/>
                    </a:lnSpc>
                    <a:spcBef>
                      <a:spcPts val="0"/>
                    </a:spcBef>
                    <a:spcAft>
                      <a:spcPts val="0"/>
                    </a:spcAft>
                    <a:buClr>
                      <a:schemeClr val="lt1"/>
                    </a:buClr>
                    <a:buSzPts val="1300"/>
                    <a:buAutoNum type="arabicPeriod"/>
                  </a:pPr>
                  <a:r>
                    <a:rPr b="1" lang="en-US" sz="1300">
                      <a:solidFill>
                        <a:schemeClr val="lt1"/>
                      </a:solidFill>
                    </a:rPr>
                    <a:t>Condos</a:t>
                  </a:r>
                  <a:endParaRPr b="1" sz="1300">
                    <a:solidFill>
                      <a:schemeClr val="lt1"/>
                    </a:solidFill>
                  </a:endParaRPr>
                </a:p>
              </p:txBody>
            </p:sp>
            <p:sp>
              <p:nvSpPr>
                <p:cNvPr id="359" name="Google Shape;359;gf7e4d5b314_1_1"/>
                <p:cNvSpPr txBox="1"/>
                <p:nvPr/>
              </p:nvSpPr>
              <p:spPr>
                <a:xfrm>
                  <a:off x="441507" y="3899897"/>
                  <a:ext cx="208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lt1"/>
                      </a:solidFill>
                    </a:rPr>
                    <a:t>Property Types</a:t>
                  </a:r>
                  <a:endParaRPr b="1" sz="1600">
                    <a:solidFill>
                      <a:schemeClr val="lt1"/>
                    </a:solidFill>
                  </a:endParaRPr>
                </a:p>
              </p:txBody>
            </p:sp>
          </p:grpSp>
          <p:grpSp>
            <p:nvGrpSpPr>
              <p:cNvPr id="360" name="Google Shape;360;gf7e4d5b314_1_1"/>
              <p:cNvGrpSpPr/>
              <p:nvPr/>
            </p:nvGrpSpPr>
            <p:grpSpPr>
              <a:xfrm>
                <a:off x="8148935" y="3892238"/>
                <a:ext cx="2267757" cy="843325"/>
                <a:chOff x="7234535" y="3892238"/>
                <a:chExt cx="2267757" cy="843325"/>
              </a:xfrm>
            </p:grpSpPr>
            <p:sp>
              <p:nvSpPr>
                <p:cNvPr id="361" name="Google Shape;361;gf7e4d5b314_1_1"/>
                <p:cNvSpPr txBox="1"/>
                <p:nvPr/>
              </p:nvSpPr>
              <p:spPr>
                <a:xfrm>
                  <a:off x="7311692" y="4150563"/>
                  <a:ext cx="21906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b="1" lang="en-US" sz="1300">
                      <a:solidFill>
                        <a:schemeClr val="lt1"/>
                      </a:solidFill>
                    </a:rPr>
                    <a:t>Principal and Second</a:t>
                  </a:r>
                  <a:endParaRPr sz="1300">
                    <a:solidFill>
                      <a:schemeClr val="lt1"/>
                    </a:solidFill>
                  </a:endParaRPr>
                </a:p>
              </p:txBody>
            </p:sp>
            <p:sp>
              <p:nvSpPr>
                <p:cNvPr id="362" name="Google Shape;362;gf7e4d5b314_1_1"/>
                <p:cNvSpPr txBox="1"/>
                <p:nvPr/>
              </p:nvSpPr>
              <p:spPr>
                <a:xfrm>
                  <a:off x="7234535" y="3892238"/>
                  <a:ext cx="208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lt1"/>
                      </a:solidFill>
                    </a:rPr>
                    <a:t>Occupancy Status</a:t>
                  </a:r>
                  <a:endParaRPr b="1" sz="1600">
                    <a:solidFill>
                      <a:schemeClr val="lt1"/>
                    </a:solidFill>
                  </a:endParaRPr>
                </a:p>
              </p:txBody>
            </p:sp>
          </p:grpSp>
          <p:grpSp>
            <p:nvGrpSpPr>
              <p:cNvPr id="363" name="Google Shape;363;gf7e4d5b314_1_1"/>
              <p:cNvGrpSpPr/>
              <p:nvPr/>
            </p:nvGrpSpPr>
            <p:grpSpPr>
              <a:xfrm>
                <a:off x="2553824" y="3892238"/>
                <a:ext cx="1794000" cy="815350"/>
                <a:chOff x="2553824" y="3892238"/>
                <a:chExt cx="1794000" cy="815350"/>
              </a:xfrm>
            </p:grpSpPr>
            <p:sp>
              <p:nvSpPr>
                <p:cNvPr id="364" name="Google Shape;364;gf7e4d5b314_1_1"/>
                <p:cNvSpPr txBox="1"/>
                <p:nvPr/>
              </p:nvSpPr>
              <p:spPr>
                <a:xfrm>
                  <a:off x="2703148" y="4138188"/>
                  <a:ext cx="1487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lt1"/>
                      </a:solidFill>
                    </a:rPr>
                    <a:t>≤2</a:t>
                  </a:r>
                  <a:r>
                    <a:rPr b="1" lang="en-US" sz="2500">
                      <a:solidFill>
                        <a:schemeClr val="lt1"/>
                      </a:solidFill>
                    </a:rPr>
                    <a:t> Units</a:t>
                  </a:r>
                  <a:endParaRPr sz="2500">
                    <a:solidFill>
                      <a:schemeClr val="lt1"/>
                    </a:solidFill>
                  </a:endParaRPr>
                </a:p>
              </p:txBody>
            </p:sp>
            <p:sp>
              <p:nvSpPr>
                <p:cNvPr id="365" name="Google Shape;365;gf7e4d5b314_1_1"/>
                <p:cNvSpPr txBox="1"/>
                <p:nvPr/>
              </p:nvSpPr>
              <p:spPr>
                <a:xfrm>
                  <a:off x="2553824" y="3892238"/>
                  <a:ext cx="179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lt1"/>
                      </a:solidFill>
                    </a:rPr>
                    <a:t>Number of Units</a:t>
                  </a:r>
                  <a:endParaRPr b="1" sz="1600">
                    <a:solidFill>
                      <a:schemeClr val="lt1"/>
                    </a:solidFill>
                  </a:endParaRPr>
                </a:p>
              </p:txBody>
            </p:sp>
          </p:grpSp>
          <p:grpSp>
            <p:nvGrpSpPr>
              <p:cNvPr id="366" name="Google Shape;366;gf7e4d5b314_1_1"/>
              <p:cNvGrpSpPr/>
              <p:nvPr/>
            </p:nvGrpSpPr>
            <p:grpSpPr>
              <a:xfrm>
                <a:off x="4314058" y="3892247"/>
                <a:ext cx="1630061" cy="838844"/>
                <a:chOff x="3742276" y="3892254"/>
                <a:chExt cx="2775989" cy="838844"/>
              </a:xfrm>
            </p:grpSpPr>
            <p:sp>
              <p:nvSpPr>
                <p:cNvPr id="367" name="Google Shape;367;gf7e4d5b314_1_1"/>
                <p:cNvSpPr txBox="1"/>
                <p:nvPr/>
              </p:nvSpPr>
              <p:spPr>
                <a:xfrm>
                  <a:off x="3816165" y="3892254"/>
                  <a:ext cx="2702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lt1"/>
                      </a:solidFill>
                    </a:rPr>
                    <a:t>Loan Purpose</a:t>
                  </a:r>
                  <a:endParaRPr b="1" sz="1600">
                    <a:solidFill>
                      <a:schemeClr val="lt1"/>
                    </a:solidFill>
                  </a:endParaRPr>
                </a:p>
              </p:txBody>
            </p:sp>
            <p:sp>
              <p:nvSpPr>
                <p:cNvPr id="368" name="Google Shape;368;gf7e4d5b314_1_1"/>
                <p:cNvSpPr txBox="1"/>
                <p:nvPr/>
              </p:nvSpPr>
              <p:spPr>
                <a:xfrm>
                  <a:off x="3742276" y="4146099"/>
                  <a:ext cx="26721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b="1" lang="en-US" sz="1300">
                      <a:solidFill>
                        <a:schemeClr val="lt1"/>
                      </a:solidFill>
                    </a:rPr>
                    <a:t>Refinance</a:t>
                  </a:r>
                  <a:endParaRPr b="1" sz="1300">
                    <a:solidFill>
                      <a:schemeClr val="lt1"/>
                    </a:solidFill>
                  </a:endParaRPr>
                </a:p>
                <a:p>
                  <a:pPr indent="-311150" lvl="0" marL="457200" rtl="0" algn="l">
                    <a:spcBef>
                      <a:spcPts val="0"/>
                    </a:spcBef>
                    <a:spcAft>
                      <a:spcPts val="0"/>
                    </a:spcAft>
                    <a:buClr>
                      <a:schemeClr val="lt1"/>
                    </a:buClr>
                    <a:buSzPts val="1300"/>
                    <a:buChar char="●"/>
                  </a:pPr>
                  <a:r>
                    <a:rPr b="1" lang="en-US" sz="1300">
                      <a:solidFill>
                        <a:schemeClr val="lt1"/>
                      </a:solidFill>
                    </a:rPr>
                    <a:t>Purchase</a:t>
                  </a:r>
                  <a:endParaRPr b="1" sz="1300">
                    <a:solidFill>
                      <a:schemeClr val="lt1"/>
                    </a:solidFill>
                  </a:endParaRPr>
                </a:p>
              </p:txBody>
            </p:sp>
          </p:grpSp>
        </p:grpSp>
        <p:grpSp>
          <p:nvGrpSpPr>
            <p:cNvPr id="369" name="Google Shape;369;gf7e4d5b314_1_1"/>
            <p:cNvGrpSpPr/>
            <p:nvPr/>
          </p:nvGrpSpPr>
          <p:grpSpPr>
            <a:xfrm>
              <a:off x="5981493" y="3838450"/>
              <a:ext cx="2275285" cy="836600"/>
              <a:chOff x="4120131" y="3894486"/>
              <a:chExt cx="3874804" cy="836600"/>
            </a:xfrm>
          </p:grpSpPr>
          <p:sp>
            <p:nvSpPr>
              <p:cNvPr id="370" name="Google Shape;370;gf7e4d5b314_1_1"/>
              <p:cNvSpPr txBox="1"/>
              <p:nvPr/>
            </p:nvSpPr>
            <p:spPr>
              <a:xfrm>
                <a:off x="4120131" y="3894486"/>
                <a:ext cx="366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lt1"/>
                    </a:solidFill>
                  </a:rPr>
                  <a:t>Mortgage Insurance</a:t>
                </a:r>
                <a:endParaRPr b="1" sz="1600">
                  <a:solidFill>
                    <a:schemeClr val="lt1"/>
                  </a:solidFill>
                </a:endParaRPr>
              </a:p>
            </p:txBody>
          </p:sp>
          <p:sp>
            <p:nvSpPr>
              <p:cNvPr id="371" name="Google Shape;371;gf7e4d5b314_1_1"/>
              <p:cNvSpPr txBox="1"/>
              <p:nvPr/>
            </p:nvSpPr>
            <p:spPr>
              <a:xfrm>
                <a:off x="4326235" y="4146086"/>
                <a:ext cx="36687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b="1" lang="en-US" sz="1300">
                    <a:solidFill>
                      <a:schemeClr val="lt1"/>
                    </a:solidFill>
                  </a:rPr>
                  <a:t>No Mortgage Insurance</a:t>
                </a:r>
                <a:endParaRPr b="1" sz="1300">
                  <a:solidFill>
                    <a:schemeClr val="lt1"/>
                  </a:solidFill>
                </a:endParaRPr>
              </a:p>
            </p:txBody>
          </p:sp>
        </p:grpSp>
      </p:grpSp>
      <p:sp>
        <p:nvSpPr>
          <p:cNvPr id="372" name="Google Shape;372;gf7e4d5b314_1_1"/>
          <p:cNvSpPr txBox="1"/>
          <p:nvPr/>
        </p:nvSpPr>
        <p:spPr>
          <a:xfrm rot="-5400000">
            <a:off x="-467931" y="1795758"/>
            <a:ext cx="1315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Primary Considerations</a:t>
            </a:r>
            <a:endParaRPr b="1" sz="1100">
              <a:solidFill>
                <a:schemeClr val="lt1"/>
              </a:solidFill>
            </a:endParaRPr>
          </a:p>
        </p:txBody>
      </p:sp>
      <p:sp>
        <p:nvSpPr>
          <p:cNvPr id="373" name="Google Shape;373;gf7e4d5b314_1_1"/>
          <p:cNvSpPr txBox="1"/>
          <p:nvPr/>
        </p:nvSpPr>
        <p:spPr>
          <a:xfrm rot="-5400000">
            <a:off x="-438781" y="4221047"/>
            <a:ext cx="1315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solidFill>
                  <a:schemeClr val="lt1"/>
                </a:solidFill>
              </a:rPr>
              <a:t>Secondary</a:t>
            </a:r>
            <a:r>
              <a:rPr b="1" lang="en-US" sz="1100">
                <a:solidFill>
                  <a:schemeClr val="lt1"/>
                </a:solidFill>
              </a:rPr>
              <a:t> Considerations</a:t>
            </a:r>
            <a:endParaRPr b="1" sz="1100">
              <a:solidFill>
                <a:schemeClr val="lt1"/>
              </a:solidFill>
            </a:endParaRPr>
          </a:p>
        </p:txBody>
      </p:sp>
      <p:cxnSp>
        <p:nvCxnSpPr>
          <p:cNvPr id="374" name="Google Shape;374;gf7e4d5b314_1_1"/>
          <p:cNvCxnSpPr/>
          <p:nvPr/>
        </p:nvCxnSpPr>
        <p:spPr>
          <a:xfrm>
            <a:off x="441524" y="1521750"/>
            <a:ext cx="0" cy="3496200"/>
          </a:xfrm>
          <a:prstGeom prst="straightConnector1">
            <a:avLst/>
          </a:prstGeom>
          <a:noFill/>
          <a:ln cap="flat" cmpd="sng" w="28575">
            <a:solidFill>
              <a:schemeClr val="lt1"/>
            </a:solidFill>
            <a:prstDash val="solid"/>
            <a:round/>
            <a:headEnd len="med" w="med" type="none"/>
            <a:tailEnd len="med" w="med" type="none"/>
          </a:ln>
        </p:spPr>
      </p:cxnSp>
      <p:sp>
        <p:nvSpPr>
          <p:cNvPr id="375" name="Google Shape;375;gf7e4d5b314_1_1"/>
          <p:cNvSpPr txBox="1"/>
          <p:nvPr>
            <p:ph idx="2" type="body"/>
          </p:nvPr>
        </p:nvSpPr>
        <p:spPr>
          <a:xfrm>
            <a:off x="0" y="2604462"/>
            <a:ext cx="12143100" cy="142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To limit the number of defaulting (Primary Factors) :</a:t>
            </a:r>
            <a:endParaRPr b="1"/>
          </a:p>
          <a:p>
            <a:pPr indent="-304800" lvl="0" marL="457200" rtl="0" algn="l">
              <a:spcBef>
                <a:spcPts val="0"/>
              </a:spcBef>
              <a:spcAft>
                <a:spcPts val="0"/>
              </a:spcAft>
              <a:buSzPts val="1200"/>
              <a:buAutoNum type="arabicPeriod"/>
            </a:pPr>
            <a:r>
              <a:rPr lang="en-US"/>
              <a:t>Our ideal market segment should include a criteria based on a</a:t>
            </a:r>
            <a:r>
              <a:rPr lang="en-US"/>
              <a:t> borrowers’ </a:t>
            </a:r>
            <a:r>
              <a:rPr b="1" lang="en-US"/>
              <a:t>original loan-to-value</a:t>
            </a:r>
            <a:r>
              <a:rPr lang="en-US"/>
              <a:t> and </a:t>
            </a:r>
            <a:r>
              <a:rPr b="1" lang="en-US"/>
              <a:t>original combined loan-to-value</a:t>
            </a:r>
            <a:r>
              <a:rPr lang="en-US"/>
              <a:t> Our findings showed that the lower the ratio is, the lower the chance it could be a defaulting loan. </a:t>
            </a:r>
            <a:endParaRPr/>
          </a:p>
          <a:p>
            <a:pPr indent="-304800" lvl="0" marL="457200" rtl="0" algn="l">
              <a:spcBef>
                <a:spcPts val="0"/>
              </a:spcBef>
              <a:spcAft>
                <a:spcPts val="0"/>
              </a:spcAft>
              <a:buSzPts val="1200"/>
              <a:buAutoNum type="arabicPeriod"/>
            </a:pPr>
            <a:r>
              <a:rPr lang="en-US"/>
              <a:t>Identify borrowers’ </a:t>
            </a:r>
            <a:r>
              <a:rPr b="1" lang="en-US"/>
              <a:t>debt-to-income ratio</a:t>
            </a:r>
            <a:r>
              <a:rPr lang="en-US"/>
              <a:t> and </a:t>
            </a:r>
            <a:r>
              <a:rPr b="1" lang="en-US"/>
              <a:t>borrower credit score</a:t>
            </a:r>
            <a:r>
              <a:rPr lang="en-US"/>
              <a:t>, and whether it was in a delinquent status before. Among all four factors original loan-to-value as it had the the coefficient for minimizing the number of defaults in our model.</a:t>
            </a:r>
            <a:endParaRPr/>
          </a:p>
        </p:txBody>
      </p:sp>
      <p:sp>
        <p:nvSpPr>
          <p:cNvPr id="376" name="Google Shape;376;gf7e4d5b314_1_1"/>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gf33016df24_8_265"/>
          <p:cNvPicPr preferRelativeResize="0"/>
          <p:nvPr/>
        </p:nvPicPr>
        <p:blipFill>
          <a:blip r:embed="rId3">
            <a:alphaModFix/>
          </a:blip>
          <a:stretch>
            <a:fillRect/>
          </a:stretch>
        </p:blipFill>
        <p:spPr>
          <a:xfrm>
            <a:off x="109750" y="1388645"/>
            <a:ext cx="5824874" cy="2588825"/>
          </a:xfrm>
          <a:prstGeom prst="rect">
            <a:avLst/>
          </a:prstGeom>
          <a:noFill/>
          <a:ln>
            <a:noFill/>
          </a:ln>
        </p:spPr>
      </p:pic>
      <p:sp>
        <p:nvSpPr>
          <p:cNvPr id="383" name="Google Shape;383;gf33016df24_8_265"/>
          <p:cNvSpPr txBox="1"/>
          <p:nvPr>
            <p:ph type="ctrTitle"/>
          </p:nvPr>
        </p:nvSpPr>
        <p:spPr>
          <a:xfrm>
            <a:off x="335361" y="274638"/>
            <a:ext cx="9601200" cy="563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45833"/>
              <a:buFont typeface="Arial"/>
              <a:buNone/>
            </a:pPr>
            <a:r>
              <a:rPr lang="en-US">
                <a:solidFill>
                  <a:schemeClr val="accent1"/>
                </a:solidFill>
              </a:rPr>
              <a:t>Consideration of Economic Scenarios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
        <p:nvSpPr>
          <p:cNvPr id="384" name="Google Shape;384;gf33016df24_8_265"/>
          <p:cNvSpPr txBox="1"/>
          <p:nvPr>
            <p:ph idx="1" type="subTitle"/>
          </p:nvPr>
        </p:nvSpPr>
        <p:spPr>
          <a:xfrm>
            <a:off x="335361" y="836712"/>
            <a:ext cx="9601200" cy="53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n-US"/>
              <a:t>An Overview of Different Scenarios</a:t>
            </a:r>
            <a:endParaRPr/>
          </a:p>
        </p:txBody>
      </p:sp>
      <p:sp>
        <p:nvSpPr>
          <p:cNvPr id="385" name="Google Shape;385;gf33016df24_8_265"/>
          <p:cNvSpPr/>
          <p:nvPr/>
        </p:nvSpPr>
        <p:spPr>
          <a:xfrm>
            <a:off x="169350" y="4001234"/>
            <a:ext cx="59268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K-Shaped Recovery</a:t>
            </a:r>
            <a:endParaRPr b="1" sz="1800">
              <a:solidFill>
                <a:schemeClr val="lt1"/>
              </a:solidFill>
              <a:latin typeface="Arial"/>
              <a:ea typeface="Arial"/>
              <a:cs typeface="Arial"/>
              <a:sym typeface="Arial"/>
            </a:endParaRPr>
          </a:p>
        </p:txBody>
      </p:sp>
      <p:sp>
        <p:nvSpPr>
          <p:cNvPr id="386" name="Google Shape;386;gf33016df24_8_265"/>
          <p:cNvSpPr/>
          <p:nvPr/>
        </p:nvSpPr>
        <p:spPr>
          <a:xfrm>
            <a:off x="6374257" y="4001234"/>
            <a:ext cx="56880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U</a:t>
            </a:r>
            <a:r>
              <a:rPr b="1" lang="en-US" sz="1800">
                <a:solidFill>
                  <a:schemeClr val="lt1"/>
                </a:solidFill>
              </a:rPr>
              <a:t>-Shaped Recovery</a:t>
            </a:r>
            <a:endParaRPr b="1" sz="1800">
              <a:solidFill>
                <a:schemeClr val="lt1"/>
              </a:solidFill>
              <a:latin typeface="Arial"/>
              <a:ea typeface="Arial"/>
              <a:cs typeface="Arial"/>
              <a:sym typeface="Arial"/>
            </a:endParaRPr>
          </a:p>
        </p:txBody>
      </p:sp>
      <p:sp>
        <p:nvSpPr>
          <p:cNvPr id="387" name="Google Shape;387;gf33016df24_8_265"/>
          <p:cNvSpPr/>
          <p:nvPr/>
        </p:nvSpPr>
        <p:spPr>
          <a:xfrm>
            <a:off x="6254850" y="1453000"/>
            <a:ext cx="59268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Nebraska Economic Overview</a:t>
            </a:r>
            <a:endParaRPr b="1" sz="1800">
              <a:solidFill>
                <a:schemeClr val="lt1"/>
              </a:solidFill>
              <a:latin typeface="Arial"/>
              <a:ea typeface="Arial"/>
              <a:cs typeface="Arial"/>
              <a:sym typeface="Arial"/>
            </a:endParaRPr>
          </a:p>
        </p:txBody>
      </p:sp>
      <p:sp>
        <p:nvSpPr>
          <p:cNvPr id="388" name="Google Shape;388;gf33016df24_8_265"/>
          <p:cNvSpPr txBox="1"/>
          <p:nvPr/>
        </p:nvSpPr>
        <p:spPr>
          <a:xfrm>
            <a:off x="6254850" y="1745025"/>
            <a:ext cx="5861400" cy="17343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000"/>
              </a:spcBef>
              <a:spcAft>
                <a:spcPts val="0"/>
              </a:spcAft>
              <a:buSzPts val="1200"/>
              <a:buChar char="●"/>
            </a:pPr>
            <a:r>
              <a:rPr lang="en-US" sz="1200"/>
              <a:t>As mentioned in the introduction, Nebraska has been </a:t>
            </a:r>
            <a:r>
              <a:rPr b="1" lang="en-US" sz="1200">
                <a:solidFill>
                  <a:srgbClr val="38761D"/>
                </a:solidFill>
              </a:rPr>
              <a:t>more resilient</a:t>
            </a:r>
            <a:r>
              <a:rPr b="1" lang="en-US" sz="1200"/>
              <a:t> </a:t>
            </a:r>
            <a:r>
              <a:rPr lang="en-US" sz="1200"/>
              <a:t>to </a:t>
            </a:r>
            <a:r>
              <a:rPr b="1" lang="en-US" sz="1200"/>
              <a:t>unemployment </a:t>
            </a:r>
            <a:r>
              <a:rPr lang="en-US" sz="1200"/>
              <a:t>versus the nation, and has historically had </a:t>
            </a:r>
            <a:r>
              <a:rPr b="1" lang="en-US" sz="1200">
                <a:solidFill>
                  <a:srgbClr val="38761D"/>
                </a:solidFill>
              </a:rPr>
              <a:t>lower</a:t>
            </a:r>
            <a:r>
              <a:rPr b="1" lang="en-US" sz="1200"/>
              <a:t> delinquency rates</a:t>
            </a:r>
            <a:endParaRPr b="1" sz="1200"/>
          </a:p>
          <a:p>
            <a:pPr indent="-304800" lvl="0" marL="457200" rtl="0" algn="l">
              <a:lnSpc>
                <a:spcPct val="100000"/>
              </a:lnSpc>
              <a:spcBef>
                <a:spcPts val="1000"/>
              </a:spcBef>
              <a:spcAft>
                <a:spcPts val="0"/>
              </a:spcAft>
              <a:buSzPts val="1200"/>
              <a:buChar char="●"/>
            </a:pPr>
            <a:r>
              <a:rPr lang="en-US" sz="1200"/>
              <a:t>Nebraska has an incredibly diverse economy, </a:t>
            </a:r>
            <a:r>
              <a:rPr lang="en-US" sz="1200"/>
              <a:t>ranging from Manufacturing to resource extraction</a:t>
            </a:r>
            <a:endParaRPr sz="1200"/>
          </a:p>
          <a:p>
            <a:pPr indent="-304800" lvl="0" marL="457200" rtl="0" algn="l">
              <a:lnSpc>
                <a:spcPct val="100000"/>
              </a:lnSpc>
              <a:spcBef>
                <a:spcPts val="1000"/>
              </a:spcBef>
              <a:spcAft>
                <a:spcPts val="0"/>
              </a:spcAft>
              <a:buSzPts val="1200"/>
              <a:buChar char="●"/>
            </a:pPr>
            <a:r>
              <a:rPr lang="en-US" sz="1200"/>
              <a:t>According to IBISWorld</a:t>
            </a:r>
            <a:r>
              <a:rPr lang="en-US" sz="700">
                <a:solidFill>
                  <a:schemeClr val="dk1"/>
                </a:solidFill>
              </a:rPr>
              <a:t>[1]</a:t>
            </a:r>
            <a:r>
              <a:rPr lang="en-US" sz="1200"/>
              <a:t>,</a:t>
            </a:r>
            <a:r>
              <a:rPr lang="en-US" sz="1200"/>
              <a:t> Nebraska has the 4th lowest economic exposure to COVID-19 out of 50 states in the United States</a:t>
            </a:r>
            <a:endParaRPr sz="1200"/>
          </a:p>
        </p:txBody>
      </p:sp>
      <p:sp>
        <p:nvSpPr>
          <p:cNvPr id="389" name="Google Shape;389;gf33016df24_8_265"/>
          <p:cNvSpPr txBox="1"/>
          <p:nvPr/>
        </p:nvSpPr>
        <p:spPr>
          <a:xfrm>
            <a:off x="202050" y="4289235"/>
            <a:ext cx="5861400" cy="17907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000"/>
              </a:spcBef>
              <a:spcAft>
                <a:spcPts val="0"/>
              </a:spcAft>
              <a:buSzPts val="1200"/>
              <a:buChar char="●"/>
            </a:pPr>
            <a:r>
              <a:rPr lang="en-US" sz="1200"/>
              <a:t>In an event of a</a:t>
            </a:r>
            <a:r>
              <a:rPr b="1" lang="en-US" sz="1200"/>
              <a:t> K-Shaped Recovery</a:t>
            </a:r>
            <a:r>
              <a:rPr lang="en-US" sz="1200"/>
              <a:t> (i.e. some sectors recover, some decline), the highest exposed areas</a:t>
            </a:r>
            <a:r>
              <a:rPr lang="en-US" sz="700">
                <a:solidFill>
                  <a:schemeClr val="dk1"/>
                </a:solidFill>
              </a:rPr>
              <a:t>[1]</a:t>
            </a:r>
            <a:r>
              <a:rPr lang="en-US" sz="1200"/>
              <a:t> of the economy include Accomodation and Food services, Other services (excl. gov.), and the Arts, entertainment and recreation sectors, which make up 5.4% of the GDP</a:t>
            </a:r>
            <a:endParaRPr sz="1200"/>
          </a:p>
          <a:p>
            <a:pPr indent="-304800" lvl="0" marL="457200" rtl="0" algn="l">
              <a:lnSpc>
                <a:spcPct val="100000"/>
              </a:lnSpc>
              <a:spcBef>
                <a:spcPts val="1000"/>
              </a:spcBef>
              <a:spcAft>
                <a:spcPts val="0"/>
              </a:spcAft>
              <a:buSzPts val="1200"/>
              <a:buChar char="●"/>
            </a:pPr>
            <a:r>
              <a:rPr lang="en-US" sz="1200"/>
              <a:t>However, as Nebraska has maintained resilience throughout the COVID-19 Pandemic, </a:t>
            </a:r>
            <a:r>
              <a:rPr b="1" lang="en-US" sz="1200"/>
              <a:t>we believe that a Nebraska expansion would be greatly beneficial, and would help diversify the mortgage portfolio of Great Lakes Midwest Bank</a:t>
            </a:r>
            <a:endParaRPr b="1" sz="1200"/>
          </a:p>
        </p:txBody>
      </p:sp>
      <p:sp>
        <p:nvSpPr>
          <p:cNvPr id="390" name="Google Shape;390;gf33016df24_8_265"/>
          <p:cNvSpPr txBox="1"/>
          <p:nvPr/>
        </p:nvSpPr>
        <p:spPr>
          <a:xfrm>
            <a:off x="6374250" y="4289226"/>
            <a:ext cx="5688000" cy="21600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000"/>
              </a:spcBef>
              <a:spcAft>
                <a:spcPts val="0"/>
              </a:spcAft>
              <a:buSzPts val="1200"/>
              <a:buChar char="●"/>
            </a:pPr>
            <a:r>
              <a:rPr lang="en-US" sz="1200"/>
              <a:t>In an event of a </a:t>
            </a:r>
            <a:r>
              <a:rPr b="1" lang="en-US" sz="1200"/>
              <a:t>U-Shaped Recovery</a:t>
            </a:r>
            <a:r>
              <a:rPr lang="en-US" sz="1200"/>
              <a:t> (i.e. a period of stagnation before recovery), we believe that due to the lower unemployment rate in Nebraska vs. the majority of other states, and the diverse economy, </a:t>
            </a:r>
            <a:r>
              <a:rPr b="1" lang="en-US" sz="1200"/>
              <a:t>we believe that a Nebraska expansion would still be greatly beneficial to Great Lakes Midwest Bank</a:t>
            </a:r>
            <a:endParaRPr b="1" sz="1200"/>
          </a:p>
          <a:p>
            <a:pPr indent="-304800" lvl="0" marL="457200" rtl="0" algn="l">
              <a:lnSpc>
                <a:spcPct val="100000"/>
              </a:lnSpc>
              <a:spcBef>
                <a:spcPts val="1000"/>
              </a:spcBef>
              <a:spcAft>
                <a:spcPts val="0"/>
              </a:spcAft>
              <a:buSzPts val="1200"/>
              <a:buChar char="●"/>
            </a:pPr>
            <a:r>
              <a:rPr lang="en-US" sz="1200"/>
              <a:t>While keeping in mind potential</a:t>
            </a:r>
            <a:r>
              <a:rPr i="1" lang="en-US" sz="1200"/>
              <a:t> interest rate fluctuations</a:t>
            </a:r>
            <a:r>
              <a:rPr lang="en-US" sz="1200"/>
              <a:t>, we note that U.S. mortgage terms are usually between 15-30 years long, which would minimize the impact to existing and future mortgage borrowers, and recommend that as long as they meet our segmentation criteria, that they should qualify for a loan</a:t>
            </a:r>
            <a:endParaRPr sz="1200"/>
          </a:p>
        </p:txBody>
      </p:sp>
      <p:sp>
        <p:nvSpPr>
          <p:cNvPr id="391" name="Google Shape;391;gf33016df24_8_265"/>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1"/>
          <p:cNvSpPr txBox="1"/>
          <p:nvPr>
            <p:ph idx="1" type="body"/>
          </p:nvPr>
        </p:nvSpPr>
        <p:spPr>
          <a:xfrm>
            <a:off x="6710034" y="0"/>
            <a:ext cx="4439700" cy="685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1200"/>
              <a:buNone/>
            </a:pPr>
            <a:r>
              <a:t/>
            </a:r>
            <a:endParaRPr/>
          </a:p>
          <a:p>
            <a:pPr indent="0" lvl="0" marL="0" rtl="0" algn="l">
              <a:spcBef>
                <a:spcPts val="900"/>
              </a:spcBef>
              <a:spcAft>
                <a:spcPts val="0"/>
              </a:spcAft>
              <a:buClr>
                <a:srgbClr val="262626"/>
              </a:buClr>
              <a:buSzPts val="1200"/>
              <a:buNone/>
            </a:pPr>
            <a:r>
              <a:t/>
            </a:r>
            <a:endParaRPr/>
          </a:p>
          <a:p>
            <a:pPr indent="0" lvl="0" marL="0" rtl="0" algn="l">
              <a:spcBef>
                <a:spcPts val="900"/>
              </a:spcBef>
              <a:spcAft>
                <a:spcPts val="0"/>
              </a:spcAft>
              <a:buClr>
                <a:srgbClr val="262626"/>
              </a:buClr>
              <a:buSzPts val="1200"/>
              <a:buNone/>
            </a:pPr>
            <a:r>
              <a:t/>
            </a:r>
            <a:endParaRPr/>
          </a:p>
          <a:p>
            <a:pPr indent="0" lvl="0" marL="0" rtl="0" algn="l">
              <a:spcBef>
                <a:spcPts val="900"/>
              </a:spcBef>
              <a:spcAft>
                <a:spcPts val="0"/>
              </a:spcAft>
              <a:buClr>
                <a:srgbClr val="262626"/>
              </a:buClr>
              <a:buSzPts val="1200"/>
              <a:buNone/>
            </a:pPr>
            <a:r>
              <a:t/>
            </a:r>
            <a:endParaRPr/>
          </a:p>
          <a:p>
            <a:pPr indent="0" lvl="0" marL="0" rtl="0" algn="l">
              <a:spcBef>
                <a:spcPts val="900"/>
              </a:spcBef>
              <a:spcAft>
                <a:spcPts val="0"/>
              </a:spcAft>
              <a:buClr>
                <a:srgbClr val="262626"/>
              </a:buClr>
              <a:buSzPts val="1200"/>
              <a:buNone/>
            </a:pPr>
            <a:r>
              <a:t/>
            </a:r>
            <a:endParaRPr/>
          </a:p>
          <a:p>
            <a:pPr indent="0" lvl="0" marL="0" rtl="0" algn="l">
              <a:spcBef>
                <a:spcPts val="900"/>
              </a:spcBef>
              <a:spcAft>
                <a:spcPts val="0"/>
              </a:spcAft>
              <a:buClr>
                <a:srgbClr val="262626"/>
              </a:buClr>
              <a:buSzPts val="1200"/>
              <a:buNone/>
            </a:pPr>
            <a:r>
              <a:t/>
            </a:r>
            <a:endParaRPr/>
          </a:p>
          <a:p>
            <a:pPr indent="0" lvl="0" marL="0" rtl="0" algn="l">
              <a:spcBef>
                <a:spcPts val="900"/>
              </a:spcBef>
              <a:spcAft>
                <a:spcPts val="0"/>
              </a:spcAft>
              <a:buClr>
                <a:srgbClr val="262626"/>
              </a:buClr>
              <a:buSzPts val="1200"/>
              <a:buNone/>
            </a:pPr>
            <a:r>
              <a:t/>
            </a:r>
            <a:endParaRPr/>
          </a:p>
          <a:p>
            <a:pPr indent="0" lvl="0" marL="0" rtl="0" algn="l">
              <a:spcBef>
                <a:spcPts val="900"/>
              </a:spcBef>
              <a:spcAft>
                <a:spcPts val="0"/>
              </a:spcAft>
              <a:buClr>
                <a:srgbClr val="262626"/>
              </a:buClr>
              <a:buSzPts val="1200"/>
              <a:buNone/>
            </a:pPr>
            <a:r>
              <a:t/>
            </a:r>
            <a:endParaRPr/>
          </a:p>
          <a:p>
            <a:pPr indent="0" lvl="0" marL="0" rtl="0" algn="ctr">
              <a:spcBef>
                <a:spcPts val="900"/>
              </a:spcBef>
              <a:spcAft>
                <a:spcPts val="0"/>
              </a:spcAft>
              <a:buClr>
                <a:srgbClr val="262626"/>
              </a:buClr>
              <a:buSzPts val="1200"/>
              <a:buNone/>
            </a:pPr>
            <a:r>
              <a:t/>
            </a:r>
            <a:endParaRPr/>
          </a:p>
          <a:p>
            <a:pPr indent="0" lvl="0" marL="0" rtl="0" algn="ctr">
              <a:spcBef>
                <a:spcPts val="900"/>
              </a:spcBef>
              <a:spcAft>
                <a:spcPts val="0"/>
              </a:spcAft>
              <a:buClr>
                <a:srgbClr val="262626"/>
              </a:buClr>
              <a:buSzPts val="1200"/>
              <a:buNone/>
            </a:pPr>
            <a:r>
              <a:rPr b="1" lang="en-US" sz="4400"/>
              <a:t>Thank you</a:t>
            </a:r>
            <a:endParaRPr b="1" sz="4400"/>
          </a:p>
        </p:txBody>
      </p:sp>
      <p:sp>
        <p:nvSpPr>
          <p:cNvPr id="397" name="Google Shape;397;p11"/>
          <p:cNvSpPr txBox="1"/>
          <p:nvPr>
            <p:ph type="ctrTitle"/>
          </p:nvPr>
        </p:nvSpPr>
        <p:spPr>
          <a:xfrm>
            <a:off x="335349" y="1124750"/>
            <a:ext cx="5816700" cy="56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Arial"/>
              <a:buNone/>
            </a:pPr>
            <a:r>
              <a:rPr lang="en-US" sz="2800"/>
              <a:t>Recommendation of Next Steps</a:t>
            </a:r>
            <a:endParaRPr/>
          </a:p>
        </p:txBody>
      </p:sp>
      <p:sp>
        <p:nvSpPr>
          <p:cNvPr id="398" name="Google Shape;398;p11"/>
          <p:cNvSpPr txBox="1"/>
          <p:nvPr>
            <p:ph idx="2" type="subTitle"/>
          </p:nvPr>
        </p:nvSpPr>
        <p:spPr>
          <a:xfrm>
            <a:off x="181300" y="1933000"/>
            <a:ext cx="5564700" cy="4387200"/>
          </a:xfrm>
          <a:prstGeom prst="rect">
            <a:avLst/>
          </a:prstGeom>
          <a:noFill/>
          <a:ln>
            <a:noFill/>
          </a:ln>
        </p:spPr>
        <p:txBody>
          <a:bodyPr anchorCtr="0" anchor="ctr" bIns="45700" lIns="91425" spcFirstLastPara="1" rIns="91425" wrap="square" tIns="45700">
            <a:normAutofit lnSpcReduction="10000"/>
          </a:bodyPr>
          <a:lstStyle/>
          <a:p>
            <a:pPr indent="-300990" lvl="0" marL="457200" rtl="0" algn="l">
              <a:spcBef>
                <a:spcPts val="0"/>
              </a:spcBef>
              <a:spcAft>
                <a:spcPts val="0"/>
              </a:spcAft>
              <a:buSzPts val="1140"/>
              <a:buChar char="●"/>
            </a:pPr>
            <a:r>
              <a:rPr lang="en-US" sz="1500"/>
              <a:t>We need more data on borrowers’ income to analyze the relationship on mortgage amount and income, and to also predict an accurate debt-to-income rate threshold based on the income.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If the dataset can be provided for a longer series of time, we can conduct time series analysis to determine how if the mortgage market is being affected by COVID-19 and make further recommendations to the Bank.</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We might require borrowers’ demographic information like age, employment, education and etc. to identify potential factors that lead to a defaulted loan, however we understand the application of these factors may be limited to prevent loan discrimination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99" name="Google Shape;399;p1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f32a3ede61_1_1"/>
          <p:cNvSpPr txBox="1"/>
          <p:nvPr>
            <p:ph type="ctrTitle"/>
          </p:nvPr>
        </p:nvSpPr>
        <p:spPr>
          <a:xfrm>
            <a:off x="182561" y="17278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solidFill>
                  <a:schemeClr val="accent1"/>
                </a:solidFill>
              </a:rPr>
              <a:t>APPENDIX</a:t>
            </a:r>
            <a:endParaRPr>
              <a:solidFill>
                <a:schemeClr val="accent1"/>
              </a:solidFill>
            </a:endParaRPr>
          </a:p>
        </p:txBody>
      </p:sp>
      <p:sp>
        <p:nvSpPr>
          <p:cNvPr id="405" name="Google Shape;405;gf32a3ede61_1_1"/>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Table of Content</a:t>
            </a:r>
            <a:endParaRPr sz="2000"/>
          </a:p>
        </p:txBody>
      </p:sp>
      <p:sp>
        <p:nvSpPr>
          <p:cNvPr id="406" name="Google Shape;406;gf32a3ede61_1_1"/>
          <p:cNvSpPr txBox="1"/>
          <p:nvPr>
            <p:ph idx="2" type="body"/>
          </p:nvPr>
        </p:nvSpPr>
        <p:spPr>
          <a:xfrm>
            <a:off x="695725" y="1742950"/>
            <a:ext cx="10630800" cy="4392600"/>
          </a:xfrm>
          <a:prstGeom prst="rect">
            <a:avLst/>
          </a:prstGeom>
          <a:noFill/>
          <a:ln>
            <a:noFill/>
          </a:ln>
        </p:spPr>
        <p:txBody>
          <a:bodyPr anchorCtr="0" anchor="t" bIns="45700" lIns="91425" spcFirstLastPara="1" rIns="91425" wrap="square" tIns="45700">
            <a:noAutofit/>
          </a:bodyPr>
          <a:lstStyle/>
          <a:p>
            <a:pPr indent="-260350" lvl="0" marL="177800" rtl="0" algn="l">
              <a:lnSpc>
                <a:spcPct val="115000"/>
              </a:lnSpc>
              <a:spcBef>
                <a:spcPts val="0"/>
              </a:spcBef>
              <a:spcAft>
                <a:spcPts val="0"/>
              </a:spcAft>
              <a:buSzPts val="2500"/>
              <a:buChar char="●"/>
            </a:pPr>
            <a:r>
              <a:rPr lang="en-US" sz="2500"/>
              <a:t>Logistics Regression Model with Mixed Effects</a:t>
            </a:r>
            <a:endParaRPr sz="2500"/>
          </a:p>
          <a:p>
            <a:pPr indent="-260350" lvl="0" marL="177800" rtl="0" algn="l">
              <a:lnSpc>
                <a:spcPct val="115000"/>
              </a:lnSpc>
              <a:spcBef>
                <a:spcPts val="0"/>
              </a:spcBef>
              <a:spcAft>
                <a:spcPts val="0"/>
              </a:spcAft>
              <a:buSzPts val="2500"/>
              <a:buChar char="●"/>
            </a:pPr>
            <a:r>
              <a:rPr lang="en-US" sz="2500"/>
              <a:t>Summary Output</a:t>
            </a:r>
            <a:endParaRPr sz="2500"/>
          </a:p>
          <a:p>
            <a:pPr indent="-241300" lvl="0" marL="177800" rtl="0" algn="l">
              <a:lnSpc>
                <a:spcPct val="115000"/>
              </a:lnSpc>
              <a:spcBef>
                <a:spcPts val="0"/>
              </a:spcBef>
              <a:spcAft>
                <a:spcPts val="0"/>
              </a:spcAft>
              <a:buSzPts val="2200"/>
              <a:buChar char="●"/>
            </a:pPr>
            <a:r>
              <a:rPr lang="en-US" sz="2500"/>
              <a:t>Variable Correlation Matrix</a:t>
            </a:r>
            <a:endParaRPr sz="2500"/>
          </a:p>
          <a:p>
            <a:pPr indent="-241300" lvl="0" marL="177800" rtl="0" algn="l">
              <a:lnSpc>
                <a:spcPct val="115000"/>
              </a:lnSpc>
              <a:spcBef>
                <a:spcPts val="0"/>
              </a:spcBef>
              <a:spcAft>
                <a:spcPts val="0"/>
              </a:spcAft>
              <a:buSzPts val="2200"/>
              <a:buChar char="●"/>
            </a:pPr>
            <a:r>
              <a:rPr lang="en-US" sz="2500"/>
              <a:t>GitHub Repository:</a:t>
            </a:r>
            <a:endParaRPr sz="2500"/>
          </a:p>
          <a:p>
            <a:pPr indent="0" lvl="0" marL="0" rtl="0" algn="l">
              <a:lnSpc>
                <a:spcPct val="115000"/>
              </a:lnSpc>
              <a:spcBef>
                <a:spcPts val="0"/>
              </a:spcBef>
              <a:spcAft>
                <a:spcPts val="0"/>
              </a:spcAft>
              <a:buNone/>
            </a:pPr>
            <a:r>
              <a:rPr lang="en-US" sz="2500" u="sng">
                <a:solidFill>
                  <a:schemeClr val="hlink"/>
                </a:solidFill>
                <a:hlinkClick r:id="rId3"/>
              </a:rPr>
              <a:t>https://github.com/Rachellu7/Datathon</a:t>
            </a:r>
            <a:endParaRPr sz="2500"/>
          </a:p>
          <a:p>
            <a:pPr indent="0" lvl="0" marL="177800" rtl="0" algn="l">
              <a:lnSpc>
                <a:spcPct val="115000"/>
              </a:lnSpc>
              <a:spcBef>
                <a:spcPts val="0"/>
              </a:spcBef>
              <a:spcAft>
                <a:spcPts val="0"/>
              </a:spcAft>
              <a:buNone/>
            </a:pPr>
            <a:r>
              <a:t/>
            </a:r>
            <a:endParaRPr sz="2500"/>
          </a:p>
        </p:txBody>
      </p:sp>
      <p:sp>
        <p:nvSpPr>
          <p:cNvPr id="407" name="Google Shape;407;gf32a3ede61_1_1"/>
          <p:cNvSpPr txBox="1"/>
          <p:nvPr/>
        </p:nvSpPr>
        <p:spPr>
          <a:xfrm>
            <a:off x="5949350" y="2885800"/>
            <a:ext cx="43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8" name="Google Shape;408;gf32a3ede61_1_1"/>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f32a3ede61_1_45"/>
          <p:cNvSpPr txBox="1"/>
          <p:nvPr>
            <p:ph type="ctrTitle"/>
          </p:nvPr>
        </p:nvSpPr>
        <p:spPr>
          <a:xfrm>
            <a:off x="182561" y="17278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solidFill>
                  <a:schemeClr val="accent1"/>
                </a:solidFill>
              </a:rPr>
              <a:t>APPENDIX</a:t>
            </a:r>
            <a:endParaRPr>
              <a:solidFill>
                <a:schemeClr val="accent1"/>
              </a:solidFill>
            </a:endParaRPr>
          </a:p>
        </p:txBody>
      </p:sp>
      <p:sp>
        <p:nvSpPr>
          <p:cNvPr id="414" name="Google Shape;414;gf32a3ede61_1_45"/>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Logistics Regression Model with Mixed Effects</a:t>
            </a:r>
            <a:endParaRPr sz="2000"/>
          </a:p>
        </p:txBody>
      </p:sp>
      <p:sp>
        <p:nvSpPr>
          <p:cNvPr id="415" name="Google Shape;415;gf32a3ede61_1_45"/>
          <p:cNvSpPr txBox="1"/>
          <p:nvPr/>
        </p:nvSpPr>
        <p:spPr>
          <a:xfrm>
            <a:off x="1001550" y="2393500"/>
            <a:ext cx="53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6" name="Google Shape;416;gf32a3ede61_1_45"/>
          <p:cNvSpPr txBox="1"/>
          <p:nvPr/>
        </p:nvSpPr>
        <p:spPr>
          <a:xfrm>
            <a:off x="1401450" y="2393500"/>
            <a:ext cx="96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417" name="Google Shape;417;gf32a3ede61_1_45"/>
          <p:cNvPicPr preferRelativeResize="0"/>
          <p:nvPr/>
        </p:nvPicPr>
        <p:blipFill>
          <a:blip r:embed="rId3">
            <a:alphaModFix/>
          </a:blip>
          <a:stretch>
            <a:fillRect/>
          </a:stretch>
        </p:blipFill>
        <p:spPr>
          <a:xfrm>
            <a:off x="0" y="2057825"/>
            <a:ext cx="12191998" cy="2156262"/>
          </a:xfrm>
          <a:prstGeom prst="rect">
            <a:avLst/>
          </a:prstGeom>
          <a:noFill/>
          <a:ln>
            <a:noFill/>
          </a:ln>
        </p:spPr>
      </p:pic>
      <p:sp>
        <p:nvSpPr>
          <p:cNvPr id="418" name="Google Shape;418;gf32a3ede61_1_45"/>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f33016df24_2_14"/>
          <p:cNvSpPr txBox="1"/>
          <p:nvPr>
            <p:ph type="ctrTitle"/>
          </p:nvPr>
        </p:nvSpPr>
        <p:spPr>
          <a:xfrm>
            <a:off x="335361" y="190788"/>
            <a:ext cx="9601200" cy="56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APPENDIX</a:t>
            </a:r>
            <a:endParaRPr sz="2000"/>
          </a:p>
        </p:txBody>
      </p:sp>
      <p:sp>
        <p:nvSpPr>
          <p:cNvPr id="425" name="Google Shape;425;gf33016df24_2_14"/>
          <p:cNvSpPr txBox="1"/>
          <p:nvPr>
            <p:ph idx="1" type="subTitle"/>
          </p:nvPr>
        </p:nvSpPr>
        <p:spPr>
          <a:xfrm>
            <a:off x="335361" y="836712"/>
            <a:ext cx="9601200" cy="53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n-US" sz="2000"/>
              <a:t>Summary Output for the Model</a:t>
            </a:r>
            <a:endParaRPr sz="2000"/>
          </a:p>
        </p:txBody>
      </p:sp>
      <p:pic>
        <p:nvPicPr>
          <p:cNvPr id="426" name="Google Shape;426;gf33016df24_2_14"/>
          <p:cNvPicPr preferRelativeResize="0"/>
          <p:nvPr/>
        </p:nvPicPr>
        <p:blipFill>
          <a:blip r:embed="rId3">
            <a:alphaModFix/>
          </a:blip>
          <a:stretch>
            <a:fillRect/>
          </a:stretch>
        </p:blipFill>
        <p:spPr>
          <a:xfrm>
            <a:off x="442647" y="1595187"/>
            <a:ext cx="5931451" cy="4705076"/>
          </a:xfrm>
          <a:prstGeom prst="rect">
            <a:avLst/>
          </a:prstGeom>
          <a:noFill/>
          <a:ln>
            <a:noFill/>
          </a:ln>
        </p:spPr>
      </p:pic>
      <p:sp>
        <p:nvSpPr>
          <p:cNvPr id="427" name="Google Shape;427;gf33016df24_2_14"/>
          <p:cNvSpPr txBox="1"/>
          <p:nvPr/>
        </p:nvSpPr>
        <p:spPr>
          <a:xfrm>
            <a:off x="5403000" y="2219900"/>
            <a:ext cx="678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log odds of being successful loan for each percentage increasing in OLTV is 0.047, </a:t>
            </a:r>
            <a:endParaRPr/>
          </a:p>
          <a:p>
            <a:pPr indent="0" lvl="0" marL="0" rtl="0" algn="l">
              <a:spcBef>
                <a:spcPts val="0"/>
              </a:spcBef>
              <a:spcAft>
                <a:spcPts val="0"/>
              </a:spcAft>
              <a:buNone/>
            </a:pPr>
            <a:r>
              <a:rPr lang="en-US"/>
              <a:t>then odds=exp(0.047)=1.0481, probability=1.0481/(1+1.0481)=51.17%</a:t>
            </a:r>
            <a:endParaRPr/>
          </a:p>
        </p:txBody>
      </p:sp>
      <p:sp>
        <p:nvSpPr>
          <p:cNvPr id="428" name="Google Shape;428;gf33016df24_2_14"/>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f32a3ede61_1_10"/>
          <p:cNvSpPr txBox="1"/>
          <p:nvPr>
            <p:ph type="ctrTitle"/>
          </p:nvPr>
        </p:nvSpPr>
        <p:spPr>
          <a:xfrm>
            <a:off x="182561" y="172788"/>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sz="2800">
                <a:solidFill>
                  <a:schemeClr val="accent1"/>
                </a:solidFill>
              </a:rPr>
              <a:t>APPENDIX</a:t>
            </a:r>
            <a:endParaRPr>
              <a:solidFill>
                <a:schemeClr val="accent1"/>
              </a:solidFill>
            </a:endParaRPr>
          </a:p>
        </p:txBody>
      </p:sp>
      <p:sp>
        <p:nvSpPr>
          <p:cNvPr id="434" name="Google Shape;434;gf32a3ede61_1_10"/>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Variable Correlation Matrix </a:t>
            </a:r>
            <a:endParaRPr sz="2000"/>
          </a:p>
        </p:txBody>
      </p:sp>
      <p:sp>
        <p:nvSpPr>
          <p:cNvPr id="435" name="Google Shape;435;gf32a3ede61_1_10"/>
          <p:cNvSpPr txBox="1"/>
          <p:nvPr>
            <p:ph idx="2" type="body"/>
          </p:nvPr>
        </p:nvSpPr>
        <p:spPr>
          <a:xfrm>
            <a:off x="6975375" y="1988725"/>
            <a:ext cx="5016000" cy="4315500"/>
          </a:xfrm>
          <a:prstGeom prst="rect">
            <a:avLst/>
          </a:prstGeom>
          <a:noFill/>
          <a:ln>
            <a:noFill/>
          </a:ln>
        </p:spPr>
        <p:txBody>
          <a:bodyPr anchorCtr="0" anchor="t" bIns="45700" lIns="91425" spcFirstLastPara="1" rIns="91425" wrap="square" tIns="45700">
            <a:noAutofit/>
          </a:bodyPr>
          <a:lstStyle/>
          <a:p>
            <a:pPr indent="-177800" lvl="0" marL="177800" rtl="0" algn="l">
              <a:lnSpc>
                <a:spcPct val="150000"/>
              </a:lnSpc>
              <a:spcBef>
                <a:spcPts val="0"/>
              </a:spcBef>
              <a:spcAft>
                <a:spcPts val="0"/>
              </a:spcAft>
              <a:buClr>
                <a:srgbClr val="262626"/>
              </a:buClr>
              <a:buSzPts val="1200"/>
              <a:buChar char="•"/>
            </a:pPr>
            <a:r>
              <a:rPr lang="en-US"/>
              <a:t>The presented heat map contains the correlations between variables of interest.</a:t>
            </a:r>
            <a:endParaRPr/>
          </a:p>
          <a:p>
            <a:pPr indent="-169862" lvl="1" marL="627062" rtl="0" algn="l">
              <a:lnSpc>
                <a:spcPct val="150000"/>
              </a:lnSpc>
              <a:spcBef>
                <a:spcPts val="0"/>
              </a:spcBef>
              <a:spcAft>
                <a:spcPts val="0"/>
              </a:spcAft>
              <a:buSzPts val="1440"/>
              <a:buChar char="•"/>
            </a:pPr>
            <a:r>
              <a:rPr lang="en-US"/>
              <a:t>Positive correlation between original interest rate (orig_rt) and current actual UPB (LAST_UPB): 0.68.</a:t>
            </a:r>
            <a:endParaRPr/>
          </a:p>
          <a:p>
            <a:pPr indent="-169862" lvl="1" marL="627062" rtl="0" algn="l">
              <a:lnSpc>
                <a:spcPct val="150000"/>
              </a:lnSpc>
              <a:spcBef>
                <a:spcPts val="0"/>
              </a:spcBef>
              <a:spcAft>
                <a:spcPts val="0"/>
              </a:spcAft>
              <a:buSzPts val="1440"/>
              <a:buChar char="•"/>
            </a:pPr>
            <a:r>
              <a:rPr lang="en-US"/>
              <a:t>Positive  correlation between last status (LAST_STAT) and current actual UPB (LAST_UPB): 0.47.</a:t>
            </a:r>
            <a:endParaRPr/>
          </a:p>
          <a:p>
            <a:pPr indent="-169862" lvl="1" marL="627062" rtl="0" algn="l">
              <a:lnSpc>
                <a:spcPct val="150000"/>
              </a:lnSpc>
              <a:spcBef>
                <a:spcPts val="0"/>
              </a:spcBef>
              <a:spcAft>
                <a:spcPts val="0"/>
              </a:spcAft>
              <a:buSzPts val="1440"/>
              <a:buChar char="•"/>
            </a:pPr>
            <a:r>
              <a:rPr lang="en-US"/>
              <a:t>Positive correlation between first time home buyers (FTHB_FLG) and mortgage insurance percentage (mi_pct): 0.33.</a:t>
            </a:r>
            <a:endParaRPr/>
          </a:p>
          <a:p>
            <a:pPr indent="-169862" lvl="1" marL="627062" rtl="0" algn="l">
              <a:lnSpc>
                <a:spcPct val="150000"/>
              </a:lnSpc>
              <a:spcBef>
                <a:spcPts val="0"/>
              </a:spcBef>
              <a:spcAft>
                <a:spcPts val="0"/>
              </a:spcAft>
              <a:buSzPts val="1440"/>
              <a:buChar char="•"/>
            </a:pPr>
            <a:r>
              <a:rPr lang="en-US"/>
              <a:t>Positive correlation between current actual UPB (LAST_UPB) and current interest rate ( LAST_RT): 0.48.</a:t>
            </a:r>
            <a:endParaRPr/>
          </a:p>
          <a:p>
            <a:pPr indent="-169862" lvl="1" marL="627062" rtl="0" algn="l">
              <a:lnSpc>
                <a:spcPct val="150000"/>
              </a:lnSpc>
              <a:spcBef>
                <a:spcPts val="0"/>
              </a:spcBef>
              <a:spcAft>
                <a:spcPts val="0"/>
              </a:spcAft>
              <a:buSzPts val="1440"/>
              <a:buChar char="•"/>
            </a:pPr>
            <a:r>
              <a:rPr lang="en-US"/>
              <a:t>Positive correlation between last status (LAST_STAT) and original interest rate (orig_rt): 0.37.</a:t>
            </a:r>
            <a:endParaRPr/>
          </a:p>
        </p:txBody>
      </p:sp>
      <p:sp>
        <p:nvSpPr>
          <p:cNvPr id="436" name="Google Shape;436;gf32a3ede61_1_10"/>
          <p:cNvSpPr/>
          <p:nvPr/>
        </p:nvSpPr>
        <p:spPr>
          <a:xfrm>
            <a:off x="6975375" y="1596325"/>
            <a:ext cx="5016000" cy="2847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Commentary</a:t>
            </a:r>
            <a:endParaRPr b="1" sz="1800">
              <a:solidFill>
                <a:schemeClr val="lt1"/>
              </a:solidFill>
              <a:latin typeface="Arial"/>
              <a:ea typeface="Arial"/>
              <a:cs typeface="Arial"/>
              <a:sym typeface="Arial"/>
            </a:endParaRPr>
          </a:p>
        </p:txBody>
      </p:sp>
      <p:sp>
        <p:nvSpPr>
          <p:cNvPr id="437" name="Google Shape;437;gf32a3ede61_1_10"/>
          <p:cNvSpPr/>
          <p:nvPr/>
        </p:nvSpPr>
        <p:spPr>
          <a:xfrm>
            <a:off x="1632855" y="3354202"/>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1</a:t>
            </a:r>
            <a:endParaRPr b="1" sz="1100"/>
          </a:p>
        </p:txBody>
      </p:sp>
      <p:pic>
        <p:nvPicPr>
          <p:cNvPr id="438" name="Google Shape;438;gf32a3ede61_1_10"/>
          <p:cNvPicPr preferRelativeResize="0"/>
          <p:nvPr/>
        </p:nvPicPr>
        <p:blipFill>
          <a:blip r:embed="rId3">
            <a:alphaModFix/>
          </a:blip>
          <a:stretch>
            <a:fillRect/>
          </a:stretch>
        </p:blipFill>
        <p:spPr>
          <a:xfrm>
            <a:off x="555375" y="1556800"/>
            <a:ext cx="5429863" cy="4747426"/>
          </a:xfrm>
          <a:prstGeom prst="rect">
            <a:avLst/>
          </a:prstGeom>
          <a:noFill/>
          <a:ln>
            <a:noFill/>
          </a:ln>
        </p:spPr>
      </p:pic>
      <p:sp>
        <p:nvSpPr>
          <p:cNvPr id="439" name="Google Shape;439;gf32a3ede61_1_10"/>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
          <p:cNvPicPr preferRelativeResize="0"/>
          <p:nvPr/>
        </p:nvPicPr>
        <p:blipFill>
          <a:blip r:embed="rId3">
            <a:alphaModFix/>
          </a:blip>
          <a:stretch>
            <a:fillRect/>
          </a:stretch>
        </p:blipFill>
        <p:spPr>
          <a:xfrm>
            <a:off x="24498" y="1613982"/>
            <a:ext cx="4087368" cy="2084832"/>
          </a:xfrm>
          <a:prstGeom prst="rect">
            <a:avLst/>
          </a:prstGeom>
          <a:noFill/>
          <a:ln>
            <a:noFill/>
          </a:ln>
        </p:spPr>
      </p:pic>
      <p:pic>
        <p:nvPicPr>
          <p:cNvPr id="117" name="Google Shape;117;p2"/>
          <p:cNvPicPr preferRelativeResize="0"/>
          <p:nvPr/>
        </p:nvPicPr>
        <p:blipFill>
          <a:blip r:embed="rId4">
            <a:alphaModFix/>
          </a:blip>
          <a:stretch>
            <a:fillRect/>
          </a:stretch>
        </p:blipFill>
        <p:spPr>
          <a:xfrm>
            <a:off x="4033832" y="1525800"/>
            <a:ext cx="4086225" cy="2085975"/>
          </a:xfrm>
          <a:prstGeom prst="rect">
            <a:avLst/>
          </a:prstGeom>
          <a:noFill/>
          <a:ln>
            <a:noFill/>
          </a:ln>
        </p:spPr>
      </p:pic>
      <p:sp>
        <p:nvSpPr>
          <p:cNvPr id="118" name="Google Shape;118;p2"/>
          <p:cNvSpPr txBox="1"/>
          <p:nvPr>
            <p:ph idx="1" type="subTitle"/>
          </p:nvPr>
        </p:nvSpPr>
        <p:spPr>
          <a:xfrm>
            <a:off x="1588927" y="1313500"/>
            <a:ext cx="1602900" cy="53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A5A5A5"/>
              </a:buClr>
              <a:buSzPts val="1440"/>
              <a:buNone/>
            </a:pPr>
            <a:r>
              <a:rPr b="1" lang="en-US"/>
              <a:t>Brief </a:t>
            </a:r>
            <a:r>
              <a:rPr b="1" lang="en-US"/>
              <a:t>History</a:t>
            </a:r>
            <a:endParaRPr/>
          </a:p>
        </p:txBody>
      </p:sp>
      <p:sp>
        <p:nvSpPr>
          <p:cNvPr id="119" name="Google Shape;119;p2"/>
          <p:cNvSpPr txBox="1"/>
          <p:nvPr/>
        </p:nvSpPr>
        <p:spPr>
          <a:xfrm>
            <a:off x="4968547" y="1332374"/>
            <a:ext cx="2358300" cy="5334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1440"/>
              <a:buFont typeface="Arial"/>
              <a:buNone/>
            </a:pPr>
            <a:r>
              <a:rPr b="1" lang="en-US" sz="1800">
                <a:solidFill>
                  <a:srgbClr val="A5A5A5"/>
                </a:solidFill>
                <a:latin typeface="Arial"/>
                <a:ea typeface="Arial"/>
                <a:cs typeface="Arial"/>
                <a:sym typeface="Arial"/>
              </a:rPr>
              <a:t>Current Situation</a:t>
            </a:r>
            <a:endParaRPr/>
          </a:p>
        </p:txBody>
      </p:sp>
      <p:sp>
        <p:nvSpPr>
          <p:cNvPr id="120" name="Google Shape;120;p2"/>
          <p:cNvSpPr txBox="1"/>
          <p:nvPr/>
        </p:nvSpPr>
        <p:spPr>
          <a:xfrm>
            <a:off x="9552385" y="1327612"/>
            <a:ext cx="1062000" cy="5334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1440"/>
              <a:buFont typeface="Arial"/>
              <a:buNone/>
            </a:pPr>
            <a:r>
              <a:rPr b="1" lang="en-US" sz="1800">
                <a:solidFill>
                  <a:srgbClr val="A5A5A5"/>
                </a:solidFill>
                <a:latin typeface="Arial"/>
                <a:ea typeface="Arial"/>
                <a:cs typeface="Arial"/>
                <a:sym typeface="Arial"/>
              </a:rPr>
              <a:t>Future</a:t>
            </a:r>
            <a:endParaRPr/>
          </a:p>
        </p:txBody>
      </p:sp>
      <p:cxnSp>
        <p:nvCxnSpPr>
          <p:cNvPr id="121" name="Google Shape;121;p2"/>
          <p:cNvCxnSpPr/>
          <p:nvPr/>
        </p:nvCxnSpPr>
        <p:spPr>
          <a:xfrm>
            <a:off x="-14525" y="1242150"/>
            <a:ext cx="12203700" cy="0"/>
          </a:xfrm>
          <a:prstGeom prst="straightConnector1">
            <a:avLst/>
          </a:prstGeom>
          <a:noFill/>
          <a:ln cap="flat" cmpd="sng" w="28575">
            <a:solidFill>
              <a:schemeClr val="dk1"/>
            </a:solidFill>
            <a:prstDash val="solid"/>
            <a:round/>
            <a:headEnd len="med" w="med" type="none"/>
            <a:tailEnd len="med" w="med" type="none"/>
          </a:ln>
        </p:spPr>
      </p:cxnSp>
      <p:cxnSp>
        <p:nvCxnSpPr>
          <p:cNvPr id="122" name="Google Shape;122;p2"/>
          <p:cNvCxnSpPr/>
          <p:nvPr/>
        </p:nvCxnSpPr>
        <p:spPr>
          <a:xfrm rot="10800000">
            <a:off x="-25475" y="1242150"/>
            <a:ext cx="877500" cy="0"/>
          </a:xfrm>
          <a:prstGeom prst="straightConnector1">
            <a:avLst/>
          </a:prstGeom>
          <a:noFill/>
          <a:ln cap="flat" cmpd="sng" w="28575">
            <a:solidFill>
              <a:schemeClr val="dk1"/>
            </a:solidFill>
            <a:prstDash val="solid"/>
            <a:round/>
            <a:headEnd len="med" w="med" type="none"/>
            <a:tailEnd len="med" w="med" type="triangle"/>
          </a:ln>
        </p:spPr>
      </p:cxnSp>
      <p:cxnSp>
        <p:nvCxnSpPr>
          <p:cNvPr id="123" name="Google Shape;123;p2"/>
          <p:cNvCxnSpPr/>
          <p:nvPr/>
        </p:nvCxnSpPr>
        <p:spPr>
          <a:xfrm>
            <a:off x="11329880" y="1242150"/>
            <a:ext cx="877500" cy="0"/>
          </a:xfrm>
          <a:prstGeom prst="straightConnector1">
            <a:avLst/>
          </a:prstGeom>
          <a:noFill/>
          <a:ln cap="flat" cmpd="sng" w="28575">
            <a:solidFill>
              <a:schemeClr val="dk1"/>
            </a:solidFill>
            <a:prstDash val="solid"/>
            <a:round/>
            <a:headEnd len="med" w="med" type="none"/>
            <a:tailEnd len="med" w="med" type="triangle"/>
          </a:ln>
        </p:spPr>
      </p:cxnSp>
      <p:cxnSp>
        <p:nvCxnSpPr>
          <p:cNvPr id="124" name="Google Shape;124;p2"/>
          <p:cNvCxnSpPr/>
          <p:nvPr/>
        </p:nvCxnSpPr>
        <p:spPr>
          <a:xfrm>
            <a:off x="2246400" y="1105050"/>
            <a:ext cx="0" cy="264300"/>
          </a:xfrm>
          <a:prstGeom prst="straightConnector1">
            <a:avLst/>
          </a:prstGeom>
          <a:noFill/>
          <a:ln cap="flat" cmpd="sng" w="28575">
            <a:solidFill>
              <a:schemeClr val="dk1"/>
            </a:solidFill>
            <a:prstDash val="solid"/>
            <a:round/>
            <a:headEnd len="med" w="med" type="none"/>
            <a:tailEnd len="med" w="med" type="none"/>
          </a:ln>
        </p:spPr>
      </p:cxnSp>
      <p:cxnSp>
        <p:nvCxnSpPr>
          <p:cNvPr id="125" name="Google Shape;125;p2"/>
          <p:cNvCxnSpPr/>
          <p:nvPr/>
        </p:nvCxnSpPr>
        <p:spPr>
          <a:xfrm>
            <a:off x="6056400" y="1105050"/>
            <a:ext cx="0" cy="264300"/>
          </a:xfrm>
          <a:prstGeom prst="straightConnector1">
            <a:avLst/>
          </a:prstGeom>
          <a:noFill/>
          <a:ln cap="flat" cmpd="sng" w="28575">
            <a:solidFill>
              <a:schemeClr val="dk1"/>
            </a:solidFill>
            <a:prstDash val="solid"/>
            <a:round/>
            <a:headEnd len="med" w="med" type="none"/>
            <a:tailEnd len="med" w="med" type="none"/>
          </a:ln>
        </p:spPr>
      </p:cxnSp>
      <p:cxnSp>
        <p:nvCxnSpPr>
          <p:cNvPr id="126" name="Google Shape;126;p2"/>
          <p:cNvCxnSpPr/>
          <p:nvPr/>
        </p:nvCxnSpPr>
        <p:spPr>
          <a:xfrm>
            <a:off x="10018800" y="1105050"/>
            <a:ext cx="0" cy="264300"/>
          </a:xfrm>
          <a:prstGeom prst="straightConnector1">
            <a:avLst/>
          </a:prstGeom>
          <a:noFill/>
          <a:ln cap="flat" cmpd="sng" w="28575">
            <a:solidFill>
              <a:schemeClr val="dk1"/>
            </a:solidFill>
            <a:prstDash val="solid"/>
            <a:round/>
            <a:headEnd len="med" w="med" type="none"/>
            <a:tailEnd len="med" w="med" type="none"/>
          </a:ln>
        </p:spPr>
      </p:cxnSp>
      <p:sp>
        <p:nvSpPr>
          <p:cNvPr id="127" name="Google Shape;127;p2"/>
          <p:cNvSpPr/>
          <p:nvPr/>
        </p:nvSpPr>
        <p:spPr>
          <a:xfrm>
            <a:off x="4214071" y="3940775"/>
            <a:ext cx="37584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00">
                <a:solidFill>
                  <a:schemeClr val="lt1"/>
                </a:solidFill>
              </a:rPr>
              <a:t>Current Situation</a:t>
            </a:r>
            <a:endParaRPr b="1" sz="1300">
              <a:solidFill>
                <a:schemeClr val="lt1"/>
              </a:solidFill>
            </a:endParaRPr>
          </a:p>
        </p:txBody>
      </p:sp>
      <p:sp>
        <p:nvSpPr>
          <p:cNvPr id="128" name="Google Shape;128;p2"/>
          <p:cNvSpPr/>
          <p:nvPr/>
        </p:nvSpPr>
        <p:spPr>
          <a:xfrm>
            <a:off x="164121" y="3940775"/>
            <a:ext cx="37584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00">
                <a:solidFill>
                  <a:schemeClr val="lt1"/>
                </a:solidFill>
              </a:rPr>
              <a:t>Brief History</a:t>
            </a:r>
            <a:endParaRPr b="1" sz="1300">
              <a:solidFill>
                <a:schemeClr val="lt1"/>
              </a:solidFill>
            </a:endParaRPr>
          </a:p>
        </p:txBody>
      </p:sp>
      <p:sp>
        <p:nvSpPr>
          <p:cNvPr id="129" name="Google Shape;129;p2"/>
          <p:cNvSpPr/>
          <p:nvPr/>
        </p:nvSpPr>
        <p:spPr>
          <a:xfrm>
            <a:off x="8264021" y="3940775"/>
            <a:ext cx="3758400" cy="28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00">
                <a:solidFill>
                  <a:schemeClr val="lt1"/>
                </a:solidFill>
              </a:rPr>
              <a:t>Future</a:t>
            </a:r>
            <a:endParaRPr b="1" sz="1300">
              <a:solidFill>
                <a:schemeClr val="lt1"/>
              </a:solidFill>
            </a:endParaRPr>
          </a:p>
        </p:txBody>
      </p:sp>
      <p:sp>
        <p:nvSpPr>
          <p:cNvPr id="130" name="Google Shape;130;p2"/>
          <p:cNvSpPr txBox="1"/>
          <p:nvPr/>
        </p:nvSpPr>
        <p:spPr>
          <a:xfrm>
            <a:off x="4224875" y="4223050"/>
            <a:ext cx="3736800" cy="2642400"/>
          </a:xfrm>
          <a:prstGeom prst="rect">
            <a:avLst/>
          </a:prstGeom>
          <a:noFill/>
          <a:ln>
            <a:noFill/>
          </a:ln>
        </p:spPr>
        <p:txBody>
          <a:bodyPr anchorCtr="0" anchor="t" bIns="91425" lIns="91425" spcFirstLastPara="1" rIns="91425" wrap="square" tIns="91425">
            <a:spAutoFit/>
          </a:bodyPr>
          <a:lstStyle/>
          <a:p>
            <a:pPr indent="-298450" lvl="0" marL="228600" rtl="0" algn="l">
              <a:spcBef>
                <a:spcPts val="0"/>
              </a:spcBef>
              <a:spcAft>
                <a:spcPts val="0"/>
              </a:spcAft>
              <a:buSzPts val="1100"/>
              <a:buChar char="●"/>
            </a:pPr>
            <a:r>
              <a:rPr lang="en-US" sz="1100"/>
              <a:t>COVID-19 is still disrupting many lives globally after causing an increase in the loss of life, record high unemployment in over 70 years reaching 14.8% in Apr 2020, and sustained supply chain disruptions still causing serious issues today</a:t>
            </a:r>
            <a:endParaRPr sz="1100"/>
          </a:p>
          <a:p>
            <a:pPr indent="-298450" lvl="0" marL="228600" rtl="0" algn="l">
              <a:spcBef>
                <a:spcPts val="1000"/>
              </a:spcBef>
              <a:spcAft>
                <a:spcPts val="0"/>
              </a:spcAft>
              <a:buSzPts val="1100"/>
              <a:buChar char="●"/>
            </a:pPr>
            <a:r>
              <a:rPr lang="en-US" sz="1100"/>
              <a:t>Despite the fact, the unemployment rate has recovered to a </a:t>
            </a:r>
            <a:r>
              <a:rPr lang="en-US" sz="1100"/>
              <a:t>20</a:t>
            </a:r>
            <a:r>
              <a:rPr lang="en-US" sz="1100"/>
              <a:t>21 year-to-date max of 6.3% as of Sept 2020 with percentage of longer delinquencies</a:t>
            </a:r>
            <a:endParaRPr sz="1100"/>
          </a:p>
          <a:p>
            <a:pPr indent="-298450" lvl="0" marL="228600" rtl="0" algn="l">
              <a:spcBef>
                <a:spcPts val="1000"/>
              </a:spcBef>
              <a:spcAft>
                <a:spcPts val="1000"/>
              </a:spcAft>
              <a:buSzPts val="1100"/>
              <a:buChar char="●"/>
            </a:pPr>
            <a:r>
              <a:rPr lang="en-US" sz="1100"/>
              <a:t>Nebraska has fared well versus the annual unemployment rate, reaching instead a max of 7.4% in 2020</a:t>
            </a:r>
            <a:r>
              <a:rPr lang="en-US" sz="1100"/>
              <a:t>, with a 2021 year-to-date max of 2.2%, versus the annual average of 14.8% and 6.3% respectively</a:t>
            </a:r>
            <a:endParaRPr sz="1100"/>
          </a:p>
        </p:txBody>
      </p:sp>
      <p:sp>
        <p:nvSpPr>
          <p:cNvPr id="131" name="Google Shape;131;p2"/>
          <p:cNvSpPr txBox="1"/>
          <p:nvPr/>
        </p:nvSpPr>
        <p:spPr>
          <a:xfrm>
            <a:off x="185875" y="4223050"/>
            <a:ext cx="3736800" cy="2472900"/>
          </a:xfrm>
          <a:prstGeom prst="rect">
            <a:avLst/>
          </a:prstGeom>
          <a:noFill/>
          <a:ln>
            <a:noFill/>
          </a:ln>
        </p:spPr>
        <p:txBody>
          <a:bodyPr anchorCtr="0" anchor="t" bIns="91425" lIns="91425" spcFirstLastPara="1" rIns="91425" wrap="square" tIns="91425">
            <a:spAutoFit/>
          </a:bodyPr>
          <a:lstStyle/>
          <a:p>
            <a:pPr indent="-298450" lvl="0" marL="228600" rtl="0" algn="l">
              <a:spcBef>
                <a:spcPts val="0"/>
              </a:spcBef>
              <a:spcAft>
                <a:spcPts val="0"/>
              </a:spcAft>
              <a:buSzPts val="1100"/>
              <a:buChar char="●"/>
            </a:pPr>
            <a:r>
              <a:rPr lang="en-US" sz="1100"/>
              <a:t>After recovering from the 07’ - 08’ global financial crisis largely started by the subprime mortgage crisis, a lesson was learned on the importance of credit risk and management, with new regulations passed (e.g. the Dodd-Frank Act) to prevent such an event from happening again</a:t>
            </a:r>
            <a:endParaRPr sz="1100"/>
          </a:p>
          <a:p>
            <a:pPr indent="-298450" lvl="0" marL="228600" rtl="0" algn="l">
              <a:spcBef>
                <a:spcPts val="1000"/>
              </a:spcBef>
              <a:spcAft>
                <a:spcPts val="0"/>
              </a:spcAft>
              <a:buSzPts val="1100"/>
              <a:buChar char="●"/>
            </a:pPr>
            <a:r>
              <a:rPr lang="en-US" sz="1100"/>
              <a:t>Since then, 90+ day delinquencies have been on a consistent downtrend despite the impact of COVID-19</a:t>
            </a:r>
            <a:endParaRPr sz="1100"/>
          </a:p>
          <a:p>
            <a:pPr indent="-298450" lvl="0" marL="228600" rtl="0" algn="l">
              <a:spcBef>
                <a:spcPts val="1000"/>
              </a:spcBef>
              <a:spcAft>
                <a:spcPts val="1000"/>
              </a:spcAft>
              <a:buSzPts val="1100"/>
              <a:buChar char="●"/>
            </a:pPr>
            <a:r>
              <a:rPr lang="en-US" sz="1100"/>
              <a:t>Nebraska has historically had a lower delinquency rate versus states that Great Lakes Midwest Bank currently operates in and the majority of other states</a:t>
            </a:r>
            <a:endParaRPr sz="1100"/>
          </a:p>
        </p:txBody>
      </p:sp>
      <p:sp>
        <p:nvSpPr>
          <p:cNvPr id="132" name="Google Shape;132;p2"/>
          <p:cNvSpPr txBox="1"/>
          <p:nvPr>
            <p:ph idx="1" type="subTitle"/>
          </p:nvPr>
        </p:nvSpPr>
        <p:spPr>
          <a:xfrm>
            <a:off x="1904716" y="800489"/>
            <a:ext cx="972000" cy="53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A5A5A5"/>
              </a:buClr>
              <a:buSzPts val="1440"/>
              <a:buNone/>
            </a:pPr>
            <a:r>
              <a:rPr b="1" lang="en-US"/>
              <a:t>2008</a:t>
            </a:r>
            <a:endParaRPr/>
          </a:p>
        </p:txBody>
      </p:sp>
      <p:sp>
        <p:nvSpPr>
          <p:cNvPr id="133" name="Google Shape;133;p2"/>
          <p:cNvSpPr txBox="1"/>
          <p:nvPr/>
        </p:nvSpPr>
        <p:spPr>
          <a:xfrm>
            <a:off x="9137180" y="800489"/>
            <a:ext cx="2195700" cy="5334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1440"/>
              <a:buFont typeface="Arial"/>
              <a:buNone/>
            </a:pPr>
            <a:r>
              <a:rPr b="1" lang="en-US" sz="1800">
                <a:solidFill>
                  <a:srgbClr val="A5A5A5"/>
                </a:solidFill>
              </a:rPr>
              <a:t>2022 and Beyond</a:t>
            </a:r>
            <a:endParaRPr/>
          </a:p>
        </p:txBody>
      </p:sp>
      <p:sp>
        <p:nvSpPr>
          <p:cNvPr id="134" name="Google Shape;134;p2"/>
          <p:cNvSpPr txBox="1"/>
          <p:nvPr>
            <p:ph idx="1" type="subTitle"/>
          </p:nvPr>
        </p:nvSpPr>
        <p:spPr>
          <a:xfrm>
            <a:off x="5722791" y="800489"/>
            <a:ext cx="972000" cy="53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A5A5A5"/>
              </a:buClr>
              <a:buSzPts val="1440"/>
              <a:buNone/>
            </a:pPr>
            <a:r>
              <a:rPr b="1" lang="en-US"/>
              <a:t>2021</a:t>
            </a:r>
            <a:endParaRPr/>
          </a:p>
        </p:txBody>
      </p:sp>
      <p:sp>
        <p:nvSpPr>
          <p:cNvPr id="135" name="Google Shape;135;p2"/>
          <p:cNvSpPr txBox="1"/>
          <p:nvPr/>
        </p:nvSpPr>
        <p:spPr>
          <a:xfrm>
            <a:off x="185875" y="3558375"/>
            <a:ext cx="2970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800">
                <a:solidFill>
                  <a:schemeClr val="dk1"/>
                </a:solidFill>
              </a:rPr>
              <a:t>Figure 1) Historical % of 90+ day delinquent mortgages</a:t>
            </a:r>
            <a:endParaRPr sz="800">
              <a:solidFill>
                <a:schemeClr val="dk1"/>
              </a:solidFill>
            </a:endParaRPr>
          </a:p>
        </p:txBody>
      </p:sp>
      <p:sp>
        <p:nvSpPr>
          <p:cNvPr id="136" name="Google Shape;136;p2"/>
          <p:cNvSpPr txBox="1"/>
          <p:nvPr/>
        </p:nvSpPr>
        <p:spPr>
          <a:xfrm>
            <a:off x="4200028" y="3558375"/>
            <a:ext cx="36501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solidFill>
                  <a:schemeClr val="dk1"/>
                </a:solidFill>
              </a:rPr>
              <a:t>Figure 2) Maximum unemployment rate by year - USA and Nebraska</a:t>
            </a:r>
            <a:endParaRPr sz="800">
              <a:solidFill>
                <a:schemeClr val="dk1"/>
              </a:solidFill>
            </a:endParaRPr>
          </a:p>
        </p:txBody>
      </p:sp>
      <p:sp>
        <p:nvSpPr>
          <p:cNvPr id="137" name="Google Shape;137;p2"/>
          <p:cNvSpPr txBox="1"/>
          <p:nvPr/>
        </p:nvSpPr>
        <p:spPr>
          <a:xfrm>
            <a:off x="8263875" y="4223050"/>
            <a:ext cx="3736800" cy="1498200"/>
          </a:xfrm>
          <a:prstGeom prst="rect">
            <a:avLst/>
          </a:prstGeom>
          <a:noFill/>
          <a:ln>
            <a:noFill/>
          </a:ln>
        </p:spPr>
        <p:txBody>
          <a:bodyPr anchorCtr="0" anchor="t" bIns="91425" lIns="91425" spcFirstLastPara="1" rIns="91425" wrap="square" tIns="91425">
            <a:spAutoFit/>
          </a:bodyPr>
          <a:lstStyle/>
          <a:p>
            <a:pPr indent="-298450" lvl="0" marL="228600" rtl="0" algn="l">
              <a:spcBef>
                <a:spcPts val="0"/>
              </a:spcBef>
              <a:spcAft>
                <a:spcPts val="0"/>
              </a:spcAft>
              <a:buSzPts val="1100"/>
              <a:buChar char="●"/>
            </a:pPr>
            <a:r>
              <a:rPr lang="en-US" sz="1100"/>
              <a:t>As Great Lakes Midwest Bank looks to expand mortgage operations to Nebraska, we </a:t>
            </a:r>
            <a:r>
              <a:rPr lang="en-US" sz="1100"/>
              <a:t>sought</a:t>
            </a:r>
            <a:r>
              <a:rPr lang="en-US" sz="1100"/>
              <a:t> to propose the best pathway forward</a:t>
            </a:r>
            <a:endParaRPr sz="1100"/>
          </a:p>
          <a:p>
            <a:pPr indent="-298450" lvl="0" marL="228600" rtl="0" algn="l">
              <a:spcBef>
                <a:spcPts val="1000"/>
              </a:spcBef>
              <a:spcAft>
                <a:spcPts val="1000"/>
              </a:spcAft>
              <a:buSzPts val="1100"/>
              <a:buChar char="●"/>
            </a:pPr>
            <a:r>
              <a:rPr lang="en-US" sz="1100"/>
              <a:t>While we can never be certain of the future, our analysis will look at historical mortgage data to properly segment our proposed targets, and include an analysis on possible future scenarios</a:t>
            </a:r>
            <a:endParaRPr sz="1100"/>
          </a:p>
        </p:txBody>
      </p:sp>
      <p:cxnSp>
        <p:nvCxnSpPr>
          <p:cNvPr id="138" name="Google Shape;138;p2"/>
          <p:cNvCxnSpPr/>
          <p:nvPr/>
        </p:nvCxnSpPr>
        <p:spPr>
          <a:xfrm>
            <a:off x="3232455" y="1242150"/>
            <a:ext cx="877500" cy="0"/>
          </a:xfrm>
          <a:prstGeom prst="straightConnector1">
            <a:avLst/>
          </a:prstGeom>
          <a:noFill/>
          <a:ln cap="flat" cmpd="sng" w="28575">
            <a:solidFill>
              <a:schemeClr val="dk1"/>
            </a:solidFill>
            <a:prstDash val="solid"/>
            <a:round/>
            <a:headEnd len="med" w="med" type="none"/>
            <a:tailEnd len="med" w="med" type="triangle"/>
          </a:ln>
        </p:spPr>
      </p:cxnSp>
      <p:cxnSp>
        <p:nvCxnSpPr>
          <p:cNvPr id="139" name="Google Shape;139;p2"/>
          <p:cNvCxnSpPr/>
          <p:nvPr/>
        </p:nvCxnSpPr>
        <p:spPr>
          <a:xfrm>
            <a:off x="3361830" y="1242150"/>
            <a:ext cx="877500" cy="0"/>
          </a:xfrm>
          <a:prstGeom prst="straightConnector1">
            <a:avLst/>
          </a:prstGeom>
          <a:noFill/>
          <a:ln cap="flat" cmpd="sng" w="28575">
            <a:solidFill>
              <a:schemeClr val="dk1"/>
            </a:solidFill>
            <a:prstDash val="solid"/>
            <a:round/>
            <a:headEnd len="med" w="med" type="none"/>
            <a:tailEnd len="med" w="med" type="triangle"/>
          </a:ln>
        </p:spPr>
      </p:cxnSp>
      <p:pic>
        <p:nvPicPr>
          <p:cNvPr id="140" name="Google Shape;140;p2"/>
          <p:cNvPicPr preferRelativeResize="0"/>
          <p:nvPr/>
        </p:nvPicPr>
        <p:blipFill>
          <a:blip r:embed="rId5">
            <a:alphaModFix/>
          </a:blip>
          <a:stretch>
            <a:fillRect/>
          </a:stretch>
        </p:blipFill>
        <p:spPr>
          <a:xfrm>
            <a:off x="1065775" y="10300954"/>
            <a:ext cx="3886200" cy="2011680"/>
          </a:xfrm>
          <a:prstGeom prst="rect">
            <a:avLst/>
          </a:prstGeom>
          <a:noFill/>
          <a:ln>
            <a:noFill/>
          </a:ln>
        </p:spPr>
      </p:pic>
      <p:pic>
        <p:nvPicPr>
          <p:cNvPr id="141" name="Google Shape;141;p2"/>
          <p:cNvPicPr preferRelativeResize="0"/>
          <p:nvPr/>
        </p:nvPicPr>
        <p:blipFill>
          <a:blip r:embed="rId6">
            <a:alphaModFix/>
          </a:blip>
          <a:stretch>
            <a:fillRect/>
          </a:stretch>
        </p:blipFill>
        <p:spPr>
          <a:xfrm>
            <a:off x="8569003" y="1612554"/>
            <a:ext cx="3028750" cy="2271563"/>
          </a:xfrm>
          <a:prstGeom prst="rect">
            <a:avLst/>
          </a:prstGeom>
          <a:noFill/>
          <a:ln>
            <a:noFill/>
          </a:ln>
        </p:spPr>
      </p:pic>
      <p:sp>
        <p:nvSpPr>
          <p:cNvPr id="142" name="Google Shape;142;p2"/>
          <p:cNvSpPr txBox="1"/>
          <p:nvPr/>
        </p:nvSpPr>
        <p:spPr>
          <a:xfrm>
            <a:off x="8678835" y="2187661"/>
            <a:ext cx="2490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rgbClr val="FFFFFF"/>
                </a:solidFill>
              </a:rPr>
              <a:t>Great Lakes Midwest Bank </a:t>
            </a:r>
            <a:endParaRPr sz="1200">
              <a:solidFill>
                <a:srgbClr val="FFFFFF"/>
              </a:solidFill>
            </a:endParaRPr>
          </a:p>
          <a:p>
            <a:pPr indent="0" lvl="0" marL="0" rtl="0" algn="ctr">
              <a:spcBef>
                <a:spcPts val="0"/>
              </a:spcBef>
              <a:spcAft>
                <a:spcPts val="0"/>
              </a:spcAft>
              <a:buNone/>
            </a:pPr>
            <a:r>
              <a:rPr lang="en-US" sz="1200">
                <a:solidFill>
                  <a:srgbClr val="FFFFFF"/>
                </a:solidFill>
              </a:rPr>
              <a:t>Nebraska Expansion</a:t>
            </a:r>
            <a:endParaRPr sz="1200">
              <a:solidFill>
                <a:srgbClr val="FFFFFF"/>
              </a:solidFill>
            </a:endParaRPr>
          </a:p>
        </p:txBody>
      </p:sp>
      <p:sp>
        <p:nvSpPr>
          <p:cNvPr id="143" name="Google Shape;143;p2"/>
          <p:cNvSpPr txBox="1"/>
          <p:nvPr/>
        </p:nvSpPr>
        <p:spPr>
          <a:xfrm>
            <a:off x="9819375" y="2434538"/>
            <a:ext cx="625800" cy="1092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US" sz="5900">
                <a:solidFill>
                  <a:srgbClr val="FF0000"/>
                </a:solidFill>
              </a:rPr>
              <a:t>?</a:t>
            </a:r>
            <a:endParaRPr b="1" sz="5900">
              <a:solidFill>
                <a:srgbClr val="FF0000"/>
              </a:solidFill>
            </a:endParaRPr>
          </a:p>
        </p:txBody>
      </p:sp>
      <p:sp>
        <p:nvSpPr>
          <p:cNvPr id="144" name="Google Shape;144;p2"/>
          <p:cNvSpPr txBox="1"/>
          <p:nvPr>
            <p:ph type="ctrTitle"/>
          </p:nvPr>
        </p:nvSpPr>
        <p:spPr>
          <a:xfrm>
            <a:off x="251536" y="1885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Introduction</a:t>
            </a:r>
            <a:endParaRPr sz="2000">
              <a:solidFill>
                <a:schemeClr val="accent1"/>
              </a:solidFill>
            </a:endParaRPr>
          </a:p>
        </p:txBody>
      </p:sp>
      <p:sp>
        <p:nvSpPr>
          <p:cNvPr id="145" name="Google Shape;145;p2"/>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f33016df24_8_36"/>
          <p:cNvSpPr/>
          <p:nvPr/>
        </p:nvSpPr>
        <p:spPr>
          <a:xfrm>
            <a:off x="4652475" y="697521"/>
            <a:ext cx="2537400" cy="2537400"/>
          </a:xfrm>
          <a:prstGeom prst="ellipse">
            <a:avLst/>
          </a:prstGeom>
          <a:gradFill>
            <a:gsLst>
              <a:gs pos="0">
                <a:schemeClr val="lt1"/>
              </a:gs>
              <a:gs pos="50000">
                <a:schemeClr val="lt1"/>
              </a:gs>
              <a:gs pos="50000">
                <a:srgbClr val="3989C9"/>
              </a:gs>
              <a:gs pos="100000">
                <a:srgbClr val="3989C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f33016df24_8_36"/>
          <p:cNvSpPr/>
          <p:nvPr/>
        </p:nvSpPr>
        <p:spPr>
          <a:xfrm>
            <a:off x="0" y="7925"/>
            <a:ext cx="12192000" cy="3593400"/>
          </a:xfrm>
          <a:prstGeom prst="rect">
            <a:avLst/>
          </a:prstGeom>
          <a:solidFill>
            <a:srgbClr val="398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f33016df24_8_36"/>
          <p:cNvSpPr txBox="1"/>
          <p:nvPr>
            <p:ph type="ctrTitle"/>
          </p:nvPr>
        </p:nvSpPr>
        <p:spPr>
          <a:xfrm>
            <a:off x="168886" y="13381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989C9"/>
              </a:buClr>
              <a:buSzPts val="2400"/>
              <a:buFont typeface="Arial"/>
              <a:buNone/>
            </a:pPr>
            <a:r>
              <a:rPr lang="en-US">
                <a:solidFill>
                  <a:schemeClr val="lt1"/>
                </a:solidFill>
              </a:rPr>
              <a:t>Analytics Flow</a:t>
            </a:r>
            <a:endParaRPr>
              <a:solidFill>
                <a:schemeClr val="lt1"/>
              </a:solidFill>
            </a:endParaRPr>
          </a:p>
        </p:txBody>
      </p:sp>
      <p:sp>
        <p:nvSpPr>
          <p:cNvPr id="154" name="Google Shape;154;gf33016df24_8_36"/>
          <p:cNvSpPr txBox="1"/>
          <p:nvPr>
            <p:ph idx="1" type="subTitle"/>
          </p:nvPr>
        </p:nvSpPr>
        <p:spPr>
          <a:xfrm>
            <a:off x="1587224" y="979200"/>
            <a:ext cx="1374600" cy="38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chemeClr val="lt1"/>
                </a:solidFill>
              </a:rPr>
              <a:t>Data</a:t>
            </a:r>
            <a:endParaRPr b="1" sz="2400">
              <a:solidFill>
                <a:schemeClr val="lt1"/>
              </a:solidFill>
            </a:endParaRPr>
          </a:p>
        </p:txBody>
      </p:sp>
      <p:sp>
        <p:nvSpPr>
          <p:cNvPr id="155" name="Google Shape;155;gf33016df24_8_36"/>
          <p:cNvSpPr txBox="1"/>
          <p:nvPr>
            <p:ph idx="2" type="body"/>
          </p:nvPr>
        </p:nvSpPr>
        <p:spPr>
          <a:xfrm>
            <a:off x="1590950" y="1489088"/>
            <a:ext cx="4065900" cy="1939800"/>
          </a:xfrm>
          <a:prstGeom prst="rect">
            <a:avLst/>
          </a:prstGeom>
          <a:noFill/>
          <a:ln>
            <a:noFill/>
          </a:ln>
        </p:spPr>
        <p:txBody>
          <a:bodyPr anchorCtr="0" anchor="t" bIns="45700" lIns="91425" spcFirstLastPara="1" rIns="91425" wrap="square" tIns="45700">
            <a:noAutofit/>
          </a:bodyPr>
          <a:lstStyle/>
          <a:p>
            <a:pPr indent="0" lvl="0" marL="0" rtl="0" algn="l">
              <a:spcBef>
                <a:spcPts val="260"/>
              </a:spcBef>
              <a:spcAft>
                <a:spcPts val="0"/>
              </a:spcAft>
              <a:buClr>
                <a:srgbClr val="262626"/>
              </a:buClr>
              <a:buSzPts val="1040"/>
              <a:buNone/>
            </a:pPr>
            <a:r>
              <a:rPr lang="en-US" sz="1300">
                <a:solidFill>
                  <a:schemeClr val="lt1"/>
                </a:solidFill>
              </a:rPr>
              <a:t>We conducted analysis on dataset of all conventional single-family, fixed interest rate mortgages from 2000-2021 Q1 in the state of Illinois, Iowa and Wisconsin. We classified those loan types with “</a:t>
            </a:r>
            <a:r>
              <a:rPr b="1" lang="en-US" sz="1300">
                <a:solidFill>
                  <a:schemeClr val="lt1"/>
                </a:solidFill>
              </a:rPr>
              <a:t>Delinquent, Reperforming Loan Sale, REO Disposition, Repurchased, Short Sale, Notes Sales</a:t>
            </a:r>
            <a:r>
              <a:rPr lang="en-US" sz="1300">
                <a:solidFill>
                  <a:schemeClr val="lt1"/>
                </a:solidFill>
              </a:rPr>
              <a:t>” as the defaulting loan while the rest to be favorable loan for further data analysis.</a:t>
            </a:r>
            <a:endParaRPr sz="1300">
              <a:solidFill>
                <a:schemeClr val="lt1"/>
              </a:solidFill>
            </a:endParaRPr>
          </a:p>
        </p:txBody>
      </p:sp>
      <p:sp>
        <p:nvSpPr>
          <p:cNvPr id="156" name="Google Shape;156;gf33016df24_8_36"/>
          <p:cNvSpPr txBox="1"/>
          <p:nvPr>
            <p:ph idx="1" type="subTitle"/>
          </p:nvPr>
        </p:nvSpPr>
        <p:spPr>
          <a:xfrm>
            <a:off x="7116400" y="994826"/>
            <a:ext cx="3290100" cy="38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chemeClr val="lt1"/>
                </a:solidFill>
              </a:rPr>
              <a:t>Business Question </a:t>
            </a:r>
            <a:endParaRPr b="1" sz="2400">
              <a:solidFill>
                <a:schemeClr val="lt1"/>
              </a:solidFill>
            </a:endParaRPr>
          </a:p>
        </p:txBody>
      </p:sp>
      <p:sp>
        <p:nvSpPr>
          <p:cNvPr id="157" name="Google Shape;157;gf33016df24_8_36"/>
          <p:cNvSpPr txBox="1"/>
          <p:nvPr>
            <p:ph idx="1" type="subTitle"/>
          </p:nvPr>
        </p:nvSpPr>
        <p:spPr>
          <a:xfrm>
            <a:off x="7112676" y="1792123"/>
            <a:ext cx="42366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400">
                <a:solidFill>
                  <a:schemeClr val="lt1"/>
                </a:solidFill>
              </a:rPr>
              <a:t>How to maximize dollar value of mortgages (maximize the mortgage amount) and limit the defaulting loan with the consideration of other concerns in the market.</a:t>
            </a:r>
            <a:endParaRPr sz="1400">
              <a:solidFill>
                <a:schemeClr val="lt1"/>
              </a:solidFill>
            </a:endParaRPr>
          </a:p>
        </p:txBody>
      </p:sp>
      <p:sp>
        <p:nvSpPr>
          <p:cNvPr id="158" name="Google Shape;158;gf33016df24_8_36"/>
          <p:cNvSpPr txBox="1"/>
          <p:nvPr>
            <p:ph idx="1" type="subTitle"/>
          </p:nvPr>
        </p:nvSpPr>
        <p:spPr>
          <a:xfrm>
            <a:off x="1497475" y="4092650"/>
            <a:ext cx="3004500" cy="432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chemeClr val="dk1"/>
                </a:solidFill>
              </a:rPr>
              <a:t>Statistical Model</a:t>
            </a:r>
            <a:endParaRPr b="1" sz="2400">
              <a:solidFill>
                <a:schemeClr val="dk1"/>
              </a:solidFill>
            </a:endParaRPr>
          </a:p>
        </p:txBody>
      </p:sp>
      <p:sp>
        <p:nvSpPr>
          <p:cNvPr id="159" name="Google Shape;159;gf33016df24_8_36"/>
          <p:cNvSpPr txBox="1"/>
          <p:nvPr>
            <p:ph idx="1" type="subTitle"/>
          </p:nvPr>
        </p:nvSpPr>
        <p:spPr>
          <a:xfrm>
            <a:off x="1497475" y="4691625"/>
            <a:ext cx="4368000" cy="1385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400">
                <a:solidFill>
                  <a:schemeClr val="dk1"/>
                </a:solidFill>
              </a:rPr>
              <a:t>A logistics regression model with mixed effects models was used to perform analysis. We set whether the loan is defaulting as the binary response variable, and Metropolitan Statistical Area as the random effect. Also, we classified factors as primary</a:t>
            </a:r>
            <a:endParaRPr sz="1400">
              <a:solidFill>
                <a:schemeClr val="dk1"/>
              </a:solidFill>
            </a:endParaRPr>
          </a:p>
          <a:p>
            <a:pPr indent="0" lvl="0" marL="0" rtl="0" algn="l">
              <a:spcBef>
                <a:spcPts val="0"/>
              </a:spcBef>
              <a:spcAft>
                <a:spcPts val="0"/>
              </a:spcAft>
              <a:buNone/>
            </a:pPr>
            <a:r>
              <a:rPr lang="en-US" sz="1400">
                <a:solidFill>
                  <a:schemeClr val="dk1"/>
                </a:solidFill>
              </a:rPr>
              <a:t>factors and secondary factors.</a:t>
            </a:r>
            <a:endParaRPr sz="1400">
              <a:solidFill>
                <a:schemeClr val="dk1"/>
              </a:solidFill>
            </a:endParaRPr>
          </a:p>
        </p:txBody>
      </p:sp>
      <p:sp>
        <p:nvSpPr>
          <p:cNvPr id="160" name="Google Shape;160;gf33016df24_8_36"/>
          <p:cNvSpPr txBox="1"/>
          <p:nvPr>
            <p:ph idx="1" type="subTitle"/>
          </p:nvPr>
        </p:nvSpPr>
        <p:spPr>
          <a:xfrm>
            <a:off x="7116397" y="4092650"/>
            <a:ext cx="3004500" cy="432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400">
                <a:solidFill>
                  <a:schemeClr val="dk1"/>
                </a:solidFill>
              </a:rPr>
              <a:t>Business Outcome </a:t>
            </a:r>
            <a:endParaRPr b="1" sz="2400">
              <a:solidFill>
                <a:schemeClr val="dk1"/>
              </a:solidFill>
            </a:endParaRPr>
          </a:p>
        </p:txBody>
      </p:sp>
      <p:sp>
        <p:nvSpPr>
          <p:cNvPr id="161" name="Google Shape;161;gf33016df24_8_36"/>
          <p:cNvSpPr txBox="1"/>
          <p:nvPr/>
        </p:nvSpPr>
        <p:spPr>
          <a:xfrm>
            <a:off x="7189850" y="4691625"/>
            <a:ext cx="392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We carried out an actionable plan for Great Lake Midwest Bank to do the mortgage expansion on state of Nebraska.</a:t>
            </a:r>
            <a:endParaRPr/>
          </a:p>
        </p:txBody>
      </p:sp>
      <p:pic>
        <p:nvPicPr>
          <p:cNvPr id="162" name="Google Shape;162;gf33016df24_8_36"/>
          <p:cNvPicPr preferRelativeResize="0"/>
          <p:nvPr/>
        </p:nvPicPr>
        <p:blipFill>
          <a:blip r:embed="rId3">
            <a:alphaModFix/>
          </a:blip>
          <a:stretch>
            <a:fillRect/>
          </a:stretch>
        </p:blipFill>
        <p:spPr>
          <a:xfrm flipH="1">
            <a:off x="168874" y="3169869"/>
            <a:ext cx="432400" cy="432400"/>
          </a:xfrm>
          <a:prstGeom prst="rect">
            <a:avLst/>
          </a:prstGeom>
          <a:noFill/>
          <a:ln>
            <a:noFill/>
          </a:ln>
        </p:spPr>
      </p:pic>
      <p:pic>
        <p:nvPicPr>
          <p:cNvPr id="163" name="Google Shape;163;gf33016df24_8_36"/>
          <p:cNvPicPr preferRelativeResize="0"/>
          <p:nvPr/>
        </p:nvPicPr>
        <p:blipFill>
          <a:blip r:embed="rId4">
            <a:alphaModFix/>
          </a:blip>
          <a:stretch>
            <a:fillRect/>
          </a:stretch>
        </p:blipFill>
        <p:spPr>
          <a:xfrm>
            <a:off x="900525" y="2911749"/>
            <a:ext cx="596950" cy="713750"/>
          </a:xfrm>
          <a:prstGeom prst="rect">
            <a:avLst/>
          </a:prstGeom>
          <a:noFill/>
          <a:ln>
            <a:noFill/>
          </a:ln>
        </p:spPr>
      </p:pic>
      <p:pic>
        <p:nvPicPr>
          <p:cNvPr id="164" name="Google Shape;164;gf33016df24_8_36"/>
          <p:cNvPicPr preferRelativeResize="0"/>
          <p:nvPr/>
        </p:nvPicPr>
        <p:blipFill>
          <a:blip r:embed="rId5">
            <a:alphaModFix/>
          </a:blip>
          <a:stretch>
            <a:fillRect/>
          </a:stretch>
        </p:blipFill>
        <p:spPr>
          <a:xfrm>
            <a:off x="1796725" y="3145662"/>
            <a:ext cx="681499" cy="535450"/>
          </a:xfrm>
          <a:prstGeom prst="rect">
            <a:avLst/>
          </a:prstGeom>
          <a:noFill/>
          <a:ln>
            <a:noFill/>
          </a:ln>
        </p:spPr>
      </p:pic>
      <p:pic>
        <p:nvPicPr>
          <p:cNvPr id="165" name="Google Shape;165;gf33016df24_8_36"/>
          <p:cNvPicPr preferRelativeResize="0"/>
          <p:nvPr/>
        </p:nvPicPr>
        <p:blipFill>
          <a:blip r:embed="rId6">
            <a:alphaModFix/>
          </a:blip>
          <a:stretch>
            <a:fillRect/>
          </a:stretch>
        </p:blipFill>
        <p:spPr>
          <a:xfrm>
            <a:off x="11117350" y="2475075"/>
            <a:ext cx="518575" cy="1126252"/>
          </a:xfrm>
          <a:prstGeom prst="rect">
            <a:avLst/>
          </a:prstGeom>
          <a:noFill/>
          <a:ln>
            <a:noFill/>
          </a:ln>
        </p:spPr>
      </p:pic>
      <p:pic>
        <p:nvPicPr>
          <p:cNvPr id="166" name="Google Shape;166;gf33016df24_8_36"/>
          <p:cNvPicPr preferRelativeResize="0"/>
          <p:nvPr/>
        </p:nvPicPr>
        <p:blipFill>
          <a:blip r:embed="rId7">
            <a:alphaModFix/>
          </a:blip>
          <a:stretch>
            <a:fillRect/>
          </a:stretch>
        </p:blipFill>
        <p:spPr>
          <a:xfrm>
            <a:off x="430625" y="1372238"/>
            <a:ext cx="864775" cy="864775"/>
          </a:xfrm>
          <a:prstGeom prst="rect">
            <a:avLst/>
          </a:prstGeom>
          <a:noFill/>
          <a:ln>
            <a:noFill/>
          </a:ln>
        </p:spPr>
      </p:pic>
      <p:pic>
        <p:nvPicPr>
          <p:cNvPr id="167" name="Google Shape;167;gf33016df24_8_36"/>
          <p:cNvPicPr preferRelativeResize="0"/>
          <p:nvPr/>
        </p:nvPicPr>
        <p:blipFill>
          <a:blip r:embed="rId8">
            <a:alphaModFix/>
          </a:blip>
          <a:stretch>
            <a:fillRect/>
          </a:stretch>
        </p:blipFill>
        <p:spPr>
          <a:xfrm>
            <a:off x="5952378" y="1372253"/>
            <a:ext cx="864775" cy="864775"/>
          </a:xfrm>
          <a:prstGeom prst="rect">
            <a:avLst/>
          </a:prstGeom>
          <a:noFill/>
          <a:ln>
            <a:noFill/>
          </a:ln>
        </p:spPr>
      </p:pic>
      <p:pic>
        <p:nvPicPr>
          <p:cNvPr id="168" name="Google Shape;168;gf33016df24_8_36"/>
          <p:cNvPicPr preferRelativeResize="0"/>
          <p:nvPr/>
        </p:nvPicPr>
        <p:blipFill>
          <a:blip r:embed="rId9">
            <a:alphaModFix/>
          </a:blip>
          <a:stretch>
            <a:fillRect/>
          </a:stretch>
        </p:blipFill>
        <p:spPr>
          <a:xfrm>
            <a:off x="430625" y="4535125"/>
            <a:ext cx="864775" cy="864775"/>
          </a:xfrm>
          <a:prstGeom prst="rect">
            <a:avLst/>
          </a:prstGeom>
          <a:noFill/>
          <a:ln>
            <a:noFill/>
          </a:ln>
        </p:spPr>
      </p:pic>
      <p:pic>
        <p:nvPicPr>
          <p:cNvPr id="169" name="Google Shape;169;gf33016df24_8_36"/>
          <p:cNvPicPr preferRelativeResize="0"/>
          <p:nvPr/>
        </p:nvPicPr>
        <p:blipFill>
          <a:blip r:embed="rId10">
            <a:alphaModFix/>
          </a:blip>
          <a:stretch>
            <a:fillRect/>
          </a:stretch>
        </p:blipFill>
        <p:spPr>
          <a:xfrm>
            <a:off x="6095287" y="4535125"/>
            <a:ext cx="864775" cy="864775"/>
          </a:xfrm>
          <a:prstGeom prst="rect">
            <a:avLst/>
          </a:prstGeom>
          <a:noFill/>
          <a:ln>
            <a:noFill/>
          </a:ln>
        </p:spPr>
      </p:pic>
      <p:sp>
        <p:nvSpPr>
          <p:cNvPr id="170" name="Google Shape;170;gf33016df24_8_36"/>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f32a3ede61_0_60"/>
          <p:cNvPicPr preferRelativeResize="0"/>
          <p:nvPr/>
        </p:nvPicPr>
        <p:blipFill rotWithShape="1">
          <a:blip r:embed="rId3">
            <a:alphaModFix/>
          </a:blip>
          <a:srcRect b="4470" l="0" r="0" t="0"/>
          <a:stretch/>
        </p:blipFill>
        <p:spPr>
          <a:xfrm>
            <a:off x="682003" y="1454525"/>
            <a:ext cx="5250977" cy="2926462"/>
          </a:xfrm>
          <a:prstGeom prst="rect">
            <a:avLst/>
          </a:prstGeom>
          <a:noFill/>
          <a:ln>
            <a:noFill/>
          </a:ln>
        </p:spPr>
      </p:pic>
      <p:pic>
        <p:nvPicPr>
          <p:cNvPr id="176" name="Google Shape;176;gf32a3ede61_0_60"/>
          <p:cNvPicPr preferRelativeResize="0"/>
          <p:nvPr/>
        </p:nvPicPr>
        <p:blipFill rotWithShape="1">
          <a:blip r:embed="rId4">
            <a:alphaModFix/>
          </a:blip>
          <a:srcRect b="5526" l="0" r="0" t="0"/>
          <a:stretch/>
        </p:blipFill>
        <p:spPr>
          <a:xfrm>
            <a:off x="6146666" y="1423418"/>
            <a:ext cx="5248656" cy="2926451"/>
          </a:xfrm>
          <a:prstGeom prst="rect">
            <a:avLst/>
          </a:prstGeom>
          <a:noFill/>
          <a:ln>
            <a:noFill/>
          </a:ln>
        </p:spPr>
      </p:pic>
      <p:sp>
        <p:nvSpPr>
          <p:cNvPr id="177" name="Google Shape;177;gf32a3ede61_0_60"/>
          <p:cNvSpPr txBox="1"/>
          <p:nvPr>
            <p:ph type="ctrTitle"/>
          </p:nvPr>
        </p:nvSpPr>
        <p:spPr>
          <a:xfrm>
            <a:off x="251536" y="1885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Loan Success</a:t>
            </a:r>
            <a:endParaRPr sz="2000">
              <a:solidFill>
                <a:schemeClr val="accent1"/>
              </a:solidFill>
            </a:endParaRPr>
          </a:p>
        </p:txBody>
      </p:sp>
      <p:sp>
        <p:nvSpPr>
          <p:cNvPr id="178" name="Google Shape;178;gf32a3ede61_0_60"/>
          <p:cNvSpPr txBox="1"/>
          <p:nvPr>
            <p:ph idx="1" type="subTitle"/>
          </p:nvPr>
        </p:nvSpPr>
        <p:spPr>
          <a:xfrm>
            <a:off x="335349" y="836700"/>
            <a:ext cx="105507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Original Loan-to-Value and Original Combined Loan-to-Value Ratio ( Primary Factors)</a:t>
            </a:r>
            <a:endParaRPr/>
          </a:p>
        </p:txBody>
      </p:sp>
      <p:sp>
        <p:nvSpPr>
          <p:cNvPr id="179" name="Google Shape;179;gf32a3ede61_0_60"/>
          <p:cNvSpPr txBox="1"/>
          <p:nvPr>
            <p:ph idx="2" type="body"/>
          </p:nvPr>
        </p:nvSpPr>
        <p:spPr>
          <a:xfrm>
            <a:off x="500275" y="4707679"/>
            <a:ext cx="11215200" cy="10320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Clr>
                <a:schemeClr val="dk1"/>
              </a:buClr>
              <a:buSzPts val="1200"/>
              <a:buChar char="•"/>
            </a:pPr>
            <a:r>
              <a:rPr lang="en-US" sz="1200">
                <a:solidFill>
                  <a:schemeClr val="dk1"/>
                </a:solidFill>
              </a:rPr>
              <a:t>OLTV and OCLTV are primary factors that could affect the loan success rate. Statistically speaking, for each percentage increase in OLTV, the odds of being a successful loan decreases by 1.0481. In layman terms, </a:t>
            </a:r>
            <a:r>
              <a:rPr b="1" lang="en-US" sz="1200">
                <a:solidFill>
                  <a:schemeClr val="dk1"/>
                </a:solidFill>
              </a:rPr>
              <a:t>there is a very high correlation</a:t>
            </a:r>
            <a:r>
              <a:rPr lang="en-US"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The average OCLTV for failure loan is around 84%, versus successful group, around 80%.</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The average OLTV for failure is around 80%, higher than the average OLTV for success that  is around 79%. While the third quantile for failure is around 95% which gives a significance that higher the OLTV is, higher the failure rate is.</a:t>
            </a:r>
            <a:endParaRPr sz="700">
              <a:solidFill>
                <a:srgbClr val="111111"/>
              </a:solidFill>
            </a:endParaRPr>
          </a:p>
        </p:txBody>
      </p:sp>
      <p:sp>
        <p:nvSpPr>
          <p:cNvPr id="180" name="Google Shape;180;gf32a3ede61_0_60"/>
          <p:cNvSpPr/>
          <p:nvPr/>
        </p:nvSpPr>
        <p:spPr>
          <a:xfrm>
            <a:off x="500279" y="4465400"/>
            <a:ext cx="11219100" cy="2469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Findings</a:t>
            </a:r>
            <a:endParaRPr b="1">
              <a:solidFill>
                <a:schemeClr val="lt1"/>
              </a:solidFill>
            </a:endParaRPr>
          </a:p>
        </p:txBody>
      </p:sp>
      <p:sp>
        <p:nvSpPr>
          <p:cNvPr id="181" name="Google Shape;181;gf32a3ede61_0_60"/>
          <p:cNvSpPr/>
          <p:nvPr/>
        </p:nvSpPr>
        <p:spPr>
          <a:xfrm>
            <a:off x="488400" y="5886549"/>
            <a:ext cx="11219100" cy="2469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Recommendation</a:t>
            </a:r>
            <a:endParaRPr b="1">
              <a:solidFill>
                <a:schemeClr val="lt1"/>
              </a:solidFill>
            </a:endParaRPr>
          </a:p>
        </p:txBody>
      </p:sp>
      <p:sp>
        <p:nvSpPr>
          <p:cNvPr id="182" name="Google Shape;182;gf32a3ede61_0_60"/>
          <p:cNvSpPr txBox="1"/>
          <p:nvPr>
            <p:ph idx="2" type="body"/>
          </p:nvPr>
        </p:nvSpPr>
        <p:spPr>
          <a:xfrm>
            <a:off x="488400" y="6145600"/>
            <a:ext cx="11215200" cy="533400"/>
          </a:xfrm>
          <a:prstGeom prst="rect">
            <a:avLst/>
          </a:prstGeom>
          <a:noFill/>
          <a:ln>
            <a:noFill/>
          </a:ln>
        </p:spPr>
        <p:txBody>
          <a:bodyPr anchorCtr="0" anchor="t" bIns="45700" lIns="91425" spcFirstLastPara="1" rIns="91425" wrap="square" tIns="45700">
            <a:noAutofit/>
          </a:bodyPr>
          <a:lstStyle/>
          <a:p>
            <a:pPr indent="-304800" lvl="0" marL="457200" rtl="0" algn="l">
              <a:spcBef>
                <a:spcPts val="300"/>
              </a:spcBef>
              <a:spcAft>
                <a:spcPts val="0"/>
              </a:spcAft>
              <a:buClr>
                <a:srgbClr val="111111"/>
              </a:buClr>
              <a:buSzPts val="1200"/>
              <a:buChar char="•"/>
            </a:pPr>
            <a:r>
              <a:rPr lang="en-US" sz="1200">
                <a:solidFill>
                  <a:srgbClr val="111111"/>
                </a:solidFill>
              </a:rPr>
              <a:t>OLTV and OCLTV are both important factors that can affect the success rate for mortgage. We recommend Great Lakes Midwest Bank to select borrowers with both low OLTV and OCLTV to limit the defaulting loans.</a:t>
            </a:r>
            <a:endParaRPr b="1" sz="1300"/>
          </a:p>
        </p:txBody>
      </p:sp>
      <p:sp>
        <p:nvSpPr>
          <p:cNvPr id="183" name="Google Shape;183;gf32a3ede61_0_60"/>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32a3ede61_1_68"/>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Borrower Credit Score (Primary Factor)</a:t>
            </a:r>
            <a:endParaRPr sz="2000"/>
          </a:p>
        </p:txBody>
      </p:sp>
      <p:sp>
        <p:nvSpPr>
          <p:cNvPr id="189" name="Google Shape;189;gf32a3ede61_1_68"/>
          <p:cNvSpPr txBox="1"/>
          <p:nvPr>
            <p:ph idx="2" type="body"/>
          </p:nvPr>
        </p:nvSpPr>
        <p:spPr>
          <a:xfrm>
            <a:off x="7176125" y="1988850"/>
            <a:ext cx="4680600" cy="1990800"/>
          </a:xfrm>
          <a:prstGeom prst="rect">
            <a:avLst/>
          </a:prstGeom>
          <a:noFill/>
          <a:ln>
            <a:noFill/>
          </a:ln>
        </p:spPr>
        <p:txBody>
          <a:bodyPr anchorCtr="0" anchor="t" bIns="45700" lIns="91425" spcFirstLastPara="1" rIns="91425" wrap="square" tIns="45700">
            <a:noAutofit/>
          </a:bodyPr>
          <a:lstStyle/>
          <a:p>
            <a:pPr indent="-177800" lvl="0" marL="177800" rtl="0" algn="l">
              <a:spcBef>
                <a:spcPts val="0"/>
              </a:spcBef>
              <a:spcAft>
                <a:spcPts val="0"/>
              </a:spcAft>
              <a:buClr>
                <a:srgbClr val="262626"/>
              </a:buClr>
              <a:buSzPts val="1200"/>
              <a:buChar char="•"/>
            </a:pPr>
            <a:r>
              <a:rPr lang="en-US"/>
              <a:t>Credit score can reflect a borrower’s sense of responsibility and ability of paying back mortgages, and thus this is another strong factor for the financial risk. </a:t>
            </a:r>
            <a:endParaRPr/>
          </a:p>
          <a:p>
            <a:pPr indent="-144462" lvl="1" marL="627062" rtl="0" algn="l">
              <a:spcBef>
                <a:spcPts val="860"/>
              </a:spcBef>
              <a:spcAft>
                <a:spcPts val="0"/>
              </a:spcAft>
              <a:buSzPts val="1040"/>
              <a:buChar char="•"/>
            </a:pPr>
            <a:r>
              <a:rPr lang="en-US"/>
              <a:t>U</a:t>
            </a:r>
            <a:r>
              <a:rPr lang="en-US"/>
              <a:t>nsuccessful borrowers’ credit scores are mostly below 730, with a median less than 700. </a:t>
            </a:r>
            <a:endParaRPr/>
          </a:p>
          <a:p>
            <a:pPr indent="-169862" lvl="1" marL="627062" rtl="0" algn="l">
              <a:spcBef>
                <a:spcPts val="860"/>
              </a:spcBef>
              <a:spcAft>
                <a:spcPts val="0"/>
              </a:spcAft>
              <a:buClr>
                <a:srgbClr val="262626"/>
              </a:buClr>
              <a:buSzPts val="1040"/>
              <a:buChar char="•"/>
            </a:pPr>
            <a:r>
              <a:rPr lang="en-US"/>
              <a:t>On the contrary, successful borrowers have higher credit scores where the median lies around 780.</a:t>
            </a:r>
            <a:endParaRPr/>
          </a:p>
        </p:txBody>
      </p:sp>
      <p:sp>
        <p:nvSpPr>
          <p:cNvPr id="190" name="Google Shape;190;gf32a3ede61_1_68"/>
          <p:cNvSpPr/>
          <p:nvPr/>
        </p:nvSpPr>
        <p:spPr>
          <a:xfrm>
            <a:off x="7176120" y="1556792"/>
            <a:ext cx="48246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Findings</a:t>
            </a:r>
            <a:endParaRPr b="1" sz="1800">
              <a:solidFill>
                <a:schemeClr val="lt1"/>
              </a:solidFill>
            </a:endParaRPr>
          </a:p>
        </p:txBody>
      </p:sp>
      <p:sp>
        <p:nvSpPr>
          <p:cNvPr id="191" name="Google Shape;191;gf32a3ede61_1_68"/>
          <p:cNvSpPr/>
          <p:nvPr/>
        </p:nvSpPr>
        <p:spPr>
          <a:xfrm>
            <a:off x="4793817" y="5765202"/>
            <a:ext cx="183000" cy="183000"/>
          </a:xfrm>
          <a:prstGeom prst="ellipse">
            <a:avLst/>
          </a:prstGeom>
          <a:solidFill>
            <a:srgbClr val="3989C9"/>
          </a:solidFill>
          <a:ln>
            <a:noFill/>
          </a:ln>
        </p:spPr>
        <p:txBody>
          <a:bodyPr anchorCtr="0" anchor="ctr" bIns="0" lIns="0" spcFirstLastPara="1" rIns="0" wrap="square" tIns="0">
            <a:noAutofit/>
          </a:bodyPr>
          <a:lstStyle/>
          <a:p>
            <a:pPr indent="0" lvl="0" marL="0" rtl="0" algn="ctr">
              <a:spcBef>
                <a:spcPts val="0"/>
              </a:spcBef>
              <a:spcAft>
                <a:spcPts val="0"/>
              </a:spcAft>
              <a:buNone/>
            </a:pPr>
            <a:r>
              <a:t/>
            </a:r>
            <a:endParaRPr b="1" sz="1100"/>
          </a:p>
        </p:txBody>
      </p:sp>
      <p:sp>
        <p:nvSpPr>
          <p:cNvPr id="192" name="Google Shape;192;gf32a3ede61_1_68"/>
          <p:cNvSpPr/>
          <p:nvPr/>
        </p:nvSpPr>
        <p:spPr>
          <a:xfrm>
            <a:off x="7670355" y="3078834"/>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1</a:t>
            </a:r>
            <a:endParaRPr b="1" sz="1100"/>
          </a:p>
        </p:txBody>
      </p:sp>
      <p:pic>
        <p:nvPicPr>
          <p:cNvPr id="193" name="Google Shape;193;gf32a3ede61_1_68"/>
          <p:cNvPicPr preferRelativeResize="0"/>
          <p:nvPr/>
        </p:nvPicPr>
        <p:blipFill>
          <a:blip r:embed="rId3">
            <a:alphaModFix/>
          </a:blip>
          <a:stretch>
            <a:fillRect/>
          </a:stretch>
        </p:blipFill>
        <p:spPr>
          <a:xfrm>
            <a:off x="255250" y="1844806"/>
            <a:ext cx="6840775" cy="4226593"/>
          </a:xfrm>
          <a:prstGeom prst="rect">
            <a:avLst/>
          </a:prstGeom>
          <a:noFill/>
          <a:ln>
            <a:noFill/>
          </a:ln>
        </p:spPr>
      </p:pic>
      <p:sp>
        <p:nvSpPr>
          <p:cNvPr id="194" name="Google Shape;194;gf32a3ede61_1_68"/>
          <p:cNvSpPr/>
          <p:nvPr/>
        </p:nvSpPr>
        <p:spPr>
          <a:xfrm>
            <a:off x="7670355" y="3549380"/>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2</a:t>
            </a:r>
            <a:endParaRPr b="1" sz="1100"/>
          </a:p>
        </p:txBody>
      </p:sp>
      <p:sp>
        <p:nvSpPr>
          <p:cNvPr id="195" name="Google Shape;195;gf32a3ede61_1_68"/>
          <p:cNvSpPr/>
          <p:nvPr/>
        </p:nvSpPr>
        <p:spPr>
          <a:xfrm>
            <a:off x="3532631" y="2213625"/>
            <a:ext cx="1829400" cy="3365100"/>
          </a:xfrm>
          <a:prstGeom prst="rect">
            <a:avLst/>
          </a:prstGeom>
          <a:noFill/>
          <a:ln cap="rnd" cmpd="sng" w="19050">
            <a:solidFill>
              <a:srgbClr val="3989C9"/>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lnSpc>
                <a:spcPct val="90000"/>
              </a:lnSpc>
              <a:spcBef>
                <a:spcPts val="0"/>
              </a:spcBef>
              <a:spcAft>
                <a:spcPts val="0"/>
              </a:spcAft>
              <a:buNone/>
            </a:pPr>
            <a:r>
              <a:t/>
            </a:r>
            <a:endParaRPr sz="1600">
              <a:solidFill>
                <a:srgbClr val="FFFFFF"/>
              </a:solidFill>
              <a:latin typeface="Calibri"/>
              <a:ea typeface="Calibri"/>
              <a:cs typeface="Calibri"/>
              <a:sym typeface="Calibri"/>
            </a:endParaRPr>
          </a:p>
        </p:txBody>
      </p:sp>
      <p:sp>
        <p:nvSpPr>
          <p:cNvPr id="196" name="Google Shape;196;gf32a3ede61_1_68"/>
          <p:cNvSpPr/>
          <p:nvPr/>
        </p:nvSpPr>
        <p:spPr>
          <a:xfrm>
            <a:off x="3448008" y="2112728"/>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2</a:t>
            </a:r>
            <a:endParaRPr b="1" sz="1100"/>
          </a:p>
        </p:txBody>
      </p:sp>
      <p:sp>
        <p:nvSpPr>
          <p:cNvPr id="197" name="Google Shape;197;gf32a3ede61_1_68"/>
          <p:cNvSpPr/>
          <p:nvPr/>
        </p:nvSpPr>
        <p:spPr>
          <a:xfrm>
            <a:off x="1222105" y="2215502"/>
            <a:ext cx="1829400" cy="3365100"/>
          </a:xfrm>
          <a:prstGeom prst="rect">
            <a:avLst/>
          </a:prstGeom>
          <a:noFill/>
          <a:ln cap="rnd" cmpd="sng" w="19050">
            <a:solidFill>
              <a:srgbClr val="3989C9"/>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lnSpc>
                <a:spcPct val="90000"/>
              </a:lnSpc>
              <a:spcBef>
                <a:spcPts val="0"/>
              </a:spcBef>
              <a:spcAft>
                <a:spcPts val="0"/>
              </a:spcAft>
              <a:buNone/>
            </a:pPr>
            <a:r>
              <a:t/>
            </a:r>
            <a:endParaRPr sz="1600">
              <a:solidFill>
                <a:srgbClr val="FFFFFF"/>
              </a:solidFill>
              <a:latin typeface="Calibri"/>
              <a:ea typeface="Calibri"/>
              <a:cs typeface="Calibri"/>
              <a:sym typeface="Calibri"/>
            </a:endParaRPr>
          </a:p>
        </p:txBody>
      </p:sp>
      <p:sp>
        <p:nvSpPr>
          <p:cNvPr id="198" name="Google Shape;198;gf32a3ede61_1_68"/>
          <p:cNvSpPr/>
          <p:nvPr/>
        </p:nvSpPr>
        <p:spPr>
          <a:xfrm>
            <a:off x="1137482" y="2114605"/>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1</a:t>
            </a:r>
            <a:endParaRPr b="1" sz="1100"/>
          </a:p>
        </p:txBody>
      </p:sp>
      <p:sp>
        <p:nvSpPr>
          <p:cNvPr id="199" name="Google Shape;199;gf32a3ede61_1_68"/>
          <p:cNvSpPr/>
          <p:nvPr/>
        </p:nvSpPr>
        <p:spPr>
          <a:xfrm>
            <a:off x="7176120" y="4128502"/>
            <a:ext cx="48246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Recommendation</a:t>
            </a:r>
            <a:endParaRPr b="1" sz="1800">
              <a:solidFill>
                <a:schemeClr val="lt1"/>
              </a:solidFill>
            </a:endParaRPr>
          </a:p>
        </p:txBody>
      </p:sp>
      <p:sp>
        <p:nvSpPr>
          <p:cNvPr id="200" name="Google Shape;200;gf32a3ede61_1_68"/>
          <p:cNvSpPr txBox="1"/>
          <p:nvPr/>
        </p:nvSpPr>
        <p:spPr>
          <a:xfrm>
            <a:off x="7176125" y="4416512"/>
            <a:ext cx="48246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900"/>
              </a:spcBef>
              <a:spcAft>
                <a:spcPts val="0"/>
              </a:spcAft>
              <a:buClr>
                <a:srgbClr val="262626"/>
              </a:buClr>
              <a:buSzPts val="1200"/>
              <a:buChar char="•"/>
            </a:pPr>
            <a:r>
              <a:rPr lang="en-US" sz="1500">
                <a:solidFill>
                  <a:srgbClr val="262626"/>
                </a:solidFill>
              </a:rPr>
              <a:t>The bank should focus on those districts where the average of borrower’s credit score is relatively high (&gt;750), in order to minimize risk for mortgages</a:t>
            </a:r>
            <a:endParaRPr/>
          </a:p>
        </p:txBody>
      </p:sp>
      <p:sp>
        <p:nvSpPr>
          <p:cNvPr id="201" name="Google Shape;201;gf32a3ede61_1_68"/>
          <p:cNvSpPr txBox="1"/>
          <p:nvPr>
            <p:ph type="ctrTitle"/>
          </p:nvPr>
        </p:nvSpPr>
        <p:spPr>
          <a:xfrm>
            <a:off x="251536" y="1885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Loan Success</a:t>
            </a:r>
            <a:endParaRPr sz="2000">
              <a:solidFill>
                <a:schemeClr val="accent1"/>
              </a:solidFill>
            </a:endParaRPr>
          </a:p>
        </p:txBody>
      </p:sp>
      <p:sp>
        <p:nvSpPr>
          <p:cNvPr id="202" name="Google Shape;202;gf32a3ede61_1_68"/>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idx="1" type="subTitle"/>
          </p:nvPr>
        </p:nvSpPr>
        <p:spPr>
          <a:xfrm>
            <a:off x="335361" y="836712"/>
            <a:ext cx="9601067"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Debt-to-income (Primary Factor)</a:t>
            </a:r>
            <a:endParaRPr sz="2000"/>
          </a:p>
        </p:txBody>
      </p:sp>
      <p:sp>
        <p:nvSpPr>
          <p:cNvPr id="208" name="Google Shape;208;p7"/>
          <p:cNvSpPr txBox="1"/>
          <p:nvPr>
            <p:ph idx="2" type="body"/>
          </p:nvPr>
        </p:nvSpPr>
        <p:spPr>
          <a:xfrm>
            <a:off x="7176125" y="1844822"/>
            <a:ext cx="4680600" cy="3077100"/>
          </a:xfrm>
          <a:prstGeom prst="rect">
            <a:avLst/>
          </a:prstGeom>
          <a:noFill/>
          <a:ln>
            <a:noFill/>
          </a:ln>
        </p:spPr>
        <p:txBody>
          <a:bodyPr anchorCtr="0" anchor="t" bIns="45700" lIns="91425" spcFirstLastPara="1" rIns="91425" wrap="square" tIns="45700">
            <a:noAutofit/>
          </a:bodyPr>
          <a:lstStyle/>
          <a:p>
            <a:pPr indent="-177800" lvl="0" marL="177800" rtl="0" algn="l">
              <a:spcBef>
                <a:spcPts val="0"/>
              </a:spcBef>
              <a:spcAft>
                <a:spcPts val="0"/>
              </a:spcAft>
              <a:buClr>
                <a:srgbClr val="262626"/>
              </a:buClr>
              <a:buSzPts val="1200"/>
              <a:buChar char="•"/>
            </a:pPr>
            <a:r>
              <a:rPr lang="en-US"/>
              <a:t>The DTI ratio has a correlation with the loan success rate: </a:t>
            </a:r>
            <a:r>
              <a:rPr lang="en-US"/>
              <a:t> </a:t>
            </a:r>
            <a:endParaRPr/>
          </a:p>
          <a:p>
            <a:pPr indent="-169862" lvl="1" marL="627062" rtl="0" algn="l">
              <a:spcBef>
                <a:spcPts val="860"/>
              </a:spcBef>
              <a:spcAft>
                <a:spcPts val="0"/>
              </a:spcAft>
              <a:buClr>
                <a:srgbClr val="262626"/>
              </a:buClr>
              <a:buSzPts val="1040"/>
              <a:buChar char="•"/>
            </a:pPr>
            <a:r>
              <a:rPr lang="en-US"/>
              <a:t>Higher DTI may lead to a higher possibility of loan failure</a:t>
            </a:r>
            <a:endParaRPr/>
          </a:p>
          <a:p>
            <a:pPr indent="-169862" lvl="1" marL="627062" rtl="0" algn="l">
              <a:spcBef>
                <a:spcPts val="860"/>
              </a:spcBef>
              <a:spcAft>
                <a:spcPts val="0"/>
              </a:spcAft>
              <a:buClr>
                <a:srgbClr val="262626"/>
              </a:buClr>
              <a:buSzPts val="1040"/>
              <a:buChar char="•"/>
            </a:pPr>
            <a:r>
              <a:rPr lang="en-US"/>
              <a:t>The graph shows that the successful loan has</a:t>
            </a:r>
            <a:r>
              <a:rPr lang="en-US"/>
              <a:t> </a:t>
            </a:r>
            <a:r>
              <a:rPr lang="en-US"/>
              <a:t>a median of around 36% of DTI, and the trend for DTI is approximately 5% lower than the failed loan</a:t>
            </a:r>
            <a:endParaRPr/>
          </a:p>
          <a:p>
            <a:pPr indent="-177800" lvl="0" marL="177800" rtl="0" algn="l">
              <a:spcBef>
                <a:spcPts val="900"/>
              </a:spcBef>
              <a:spcAft>
                <a:spcPts val="0"/>
              </a:spcAft>
              <a:buClr>
                <a:srgbClr val="262626"/>
              </a:buClr>
              <a:buSzPts val="1200"/>
              <a:buChar char="•"/>
            </a:pPr>
            <a:r>
              <a:rPr lang="en-US"/>
              <a:t>We consider that a lower DTI gives the borrower more sufficient funds for his loan, and therefore the determination of mortgage repay ability is much easier than the higher DTIs.</a:t>
            </a:r>
            <a:endParaRPr/>
          </a:p>
        </p:txBody>
      </p:sp>
      <p:sp>
        <p:nvSpPr>
          <p:cNvPr id="209" name="Google Shape;209;p7"/>
          <p:cNvSpPr/>
          <p:nvPr/>
        </p:nvSpPr>
        <p:spPr>
          <a:xfrm>
            <a:off x="7176120" y="1556792"/>
            <a:ext cx="4824536" cy="288032"/>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Findings</a:t>
            </a:r>
            <a:endParaRPr b="1" sz="1800">
              <a:solidFill>
                <a:schemeClr val="lt1"/>
              </a:solidFill>
            </a:endParaRPr>
          </a:p>
        </p:txBody>
      </p:sp>
      <p:sp>
        <p:nvSpPr>
          <p:cNvPr id="210" name="Google Shape;210;p7"/>
          <p:cNvSpPr/>
          <p:nvPr/>
        </p:nvSpPr>
        <p:spPr>
          <a:xfrm>
            <a:off x="1632855" y="3354202"/>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100"/>
          </a:p>
        </p:txBody>
      </p:sp>
      <p:sp>
        <p:nvSpPr>
          <p:cNvPr id="211" name="Google Shape;211;p7"/>
          <p:cNvSpPr/>
          <p:nvPr/>
        </p:nvSpPr>
        <p:spPr>
          <a:xfrm>
            <a:off x="1869855" y="4470927"/>
            <a:ext cx="183000" cy="183000"/>
          </a:xfrm>
          <a:prstGeom prst="ellipse">
            <a:avLst/>
          </a:prstGeom>
          <a:solidFill>
            <a:srgbClr val="3989C9"/>
          </a:solidFill>
          <a:ln>
            <a:noFill/>
          </a:ln>
        </p:spPr>
        <p:txBody>
          <a:bodyPr anchorCtr="0" anchor="ctr" bIns="0" lIns="0" spcFirstLastPara="1" rIns="0" wrap="square" tIns="0">
            <a:noAutofit/>
          </a:bodyPr>
          <a:lstStyle/>
          <a:p>
            <a:pPr indent="0" lvl="0" marL="0" rtl="0" algn="ctr">
              <a:spcBef>
                <a:spcPts val="0"/>
              </a:spcBef>
              <a:spcAft>
                <a:spcPts val="0"/>
              </a:spcAft>
              <a:buNone/>
            </a:pPr>
            <a:r>
              <a:t/>
            </a:r>
            <a:endParaRPr b="1" sz="1100"/>
          </a:p>
        </p:txBody>
      </p:sp>
      <p:pic>
        <p:nvPicPr>
          <p:cNvPr id="212" name="Google Shape;212;p7"/>
          <p:cNvPicPr preferRelativeResize="0"/>
          <p:nvPr/>
        </p:nvPicPr>
        <p:blipFill>
          <a:blip r:embed="rId3">
            <a:alphaModFix/>
          </a:blip>
          <a:stretch>
            <a:fillRect/>
          </a:stretch>
        </p:blipFill>
        <p:spPr>
          <a:xfrm>
            <a:off x="184375" y="1844825"/>
            <a:ext cx="6765255" cy="4179950"/>
          </a:xfrm>
          <a:prstGeom prst="rect">
            <a:avLst/>
          </a:prstGeom>
          <a:noFill/>
          <a:ln>
            <a:noFill/>
          </a:ln>
        </p:spPr>
      </p:pic>
      <p:sp>
        <p:nvSpPr>
          <p:cNvPr id="213" name="Google Shape;213;p7"/>
          <p:cNvSpPr txBox="1"/>
          <p:nvPr>
            <p:ph type="ctrTitle"/>
          </p:nvPr>
        </p:nvSpPr>
        <p:spPr>
          <a:xfrm>
            <a:off x="251536" y="1885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Loan Success</a:t>
            </a:r>
            <a:endParaRPr sz="2000">
              <a:solidFill>
                <a:schemeClr val="accent1"/>
              </a:solidFill>
            </a:endParaRPr>
          </a:p>
        </p:txBody>
      </p:sp>
      <p:sp>
        <p:nvSpPr>
          <p:cNvPr id="214" name="Google Shape;214;p7"/>
          <p:cNvSpPr/>
          <p:nvPr/>
        </p:nvSpPr>
        <p:spPr>
          <a:xfrm>
            <a:off x="7176083" y="5066057"/>
            <a:ext cx="48246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Recommendation</a:t>
            </a:r>
            <a:endParaRPr b="1" sz="1800">
              <a:solidFill>
                <a:schemeClr val="lt1"/>
              </a:solidFill>
            </a:endParaRPr>
          </a:p>
        </p:txBody>
      </p:sp>
      <p:sp>
        <p:nvSpPr>
          <p:cNvPr id="215" name="Google Shape;215;p7"/>
          <p:cNvSpPr txBox="1"/>
          <p:nvPr/>
        </p:nvSpPr>
        <p:spPr>
          <a:xfrm>
            <a:off x="7176125" y="5354050"/>
            <a:ext cx="4680600" cy="1223700"/>
          </a:xfrm>
          <a:prstGeom prst="rect">
            <a:avLst/>
          </a:prstGeom>
          <a:noFill/>
          <a:ln>
            <a:noFill/>
          </a:ln>
        </p:spPr>
        <p:txBody>
          <a:bodyPr anchorCtr="0" anchor="t" bIns="91425" lIns="91425" spcFirstLastPara="1" rIns="91425" wrap="square" tIns="91425">
            <a:spAutoFit/>
          </a:bodyPr>
          <a:lstStyle/>
          <a:p>
            <a:pPr indent="-177800" lvl="0" marL="177800" rtl="0" algn="l">
              <a:spcBef>
                <a:spcPts val="900"/>
              </a:spcBef>
              <a:spcAft>
                <a:spcPts val="0"/>
              </a:spcAft>
              <a:buClr>
                <a:srgbClr val="262626"/>
              </a:buClr>
              <a:buSzPts val="1200"/>
              <a:buChar char="•"/>
            </a:pPr>
            <a:r>
              <a:rPr lang="en-US" sz="1500">
                <a:solidFill>
                  <a:srgbClr val="262626"/>
                </a:solidFill>
              </a:rPr>
              <a:t>DTI is a strong factor for the determination of a borrower’s financial risk.</a:t>
            </a:r>
            <a:endParaRPr sz="1500">
              <a:solidFill>
                <a:srgbClr val="262626"/>
              </a:solidFill>
            </a:endParaRPr>
          </a:p>
          <a:p>
            <a:pPr indent="-184150" lvl="0" marL="177800" rtl="0" algn="l">
              <a:spcBef>
                <a:spcPts val="900"/>
              </a:spcBef>
              <a:spcAft>
                <a:spcPts val="0"/>
              </a:spcAft>
              <a:buClr>
                <a:srgbClr val="262626"/>
              </a:buClr>
              <a:buSzPts val="1300"/>
              <a:buChar char="•"/>
            </a:pPr>
            <a:r>
              <a:rPr lang="en-US" sz="1500">
                <a:solidFill>
                  <a:srgbClr val="262626"/>
                </a:solidFill>
              </a:rPr>
              <a:t>The bank’s target segments should include a criteria for DTI</a:t>
            </a:r>
            <a:endParaRPr sz="1500">
              <a:solidFill>
                <a:srgbClr val="262626"/>
              </a:solidFill>
            </a:endParaRPr>
          </a:p>
        </p:txBody>
      </p:sp>
      <p:sp>
        <p:nvSpPr>
          <p:cNvPr id="216" name="Google Shape;216;p7"/>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f33016df24_6_9"/>
          <p:cNvSpPr txBox="1"/>
          <p:nvPr>
            <p:ph type="ctrTitle"/>
          </p:nvPr>
        </p:nvSpPr>
        <p:spPr>
          <a:xfrm>
            <a:off x="209186" y="1819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Loan Success</a:t>
            </a:r>
            <a:endParaRPr sz="2000">
              <a:solidFill>
                <a:schemeClr val="accent1"/>
              </a:solidFill>
            </a:endParaRPr>
          </a:p>
        </p:txBody>
      </p:sp>
      <p:sp>
        <p:nvSpPr>
          <p:cNvPr id="222" name="Google Shape;222;gf33016df24_6_9"/>
          <p:cNvSpPr txBox="1"/>
          <p:nvPr>
            <p:ph idx="1" type="subTitle"/>
          </p:nvPr>
        </p:nvSpPr>
        <p:spPr>
          <a:xfrm>
            <a:off x="335361" y="836712"/>
            <a:ext cx="96012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Loan Success by Four Secondary Factors</a:t>
            </a:r>
            <a:endParaRPr sz="2000"/>
          </a:p>
        </p:txBody>
      </p:sp>
      <p:sp>
        <p:nvSpPr>
          <p:cNvPr id="223" name="Google Shape;223;gf33016df24_6_9"/>
          <p:cNvSpPr/>
          <p:nvPr/>
        </p:nvSpPr>
        <p:spPr>
          <a:xfrm>
            <a:off x="6594950" y="1519306"/>
            <a:ext cx="5551500" cy="3678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Findings</a:t>
            </a:r>
            <a:endParaRPr b="1" sz="1800">
              <a:solidFill>
                <a:schemeClr val="lt1"/>
              </a:solidFill>
            </a:endParaRPr>
          </a:p>
        </p:txBody>
      </p:sp>
      <p:sp>
        <p:nvSpPr>
          <p:cNvPr id="224" name="Google Shape;224;gf33016df24_6_9"/>
          <p:cNvSpPr txBox="1"/>
          <p:nvPr/>
        </p:nvSpPr>
        <p:spPr>
          <a:xfrm>
            <a:off x="6682850" y="1985950"/>
            <a:ext cx="53757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t> The presented table includes the probability of loan success based on four secondary factors including relocation </a:t>
            </a:r>
            <a:r>
              <a:rPr lang="en-US"/>
              <a:t>mortgage</a:t>
            </a:r>
            <a:r>
              <a:rPr lang="en-US"/>
              <a:t>, first time home buyers flag, occupancy status, and loan purpose.</a:t>
            </a:r>
            <a:endParaRPr/>
          </a:p>
          <a:p>
            <a:pPr indent="-317500" lvl="0" marL="457200" rtl="0" algn="l">
              <a:lnSpc>
                <a:spcPct val="150000"/>
              </a:lnSpc>
              <a:spcBef>
                <a:spcPts val="0"/>
              </a:spcBef>
              <a:spcAft>
                <a:spcPts val="0"/>
              </a:spcAft>
              <a:buSzPts val="1400"/>
              <a:buChar char="●"/>
            </a:pPr>
            <a:r>
              <a:rPr lang="en-US"/>
              <a:t>The proportion of success loan in </a:t>
            </a:r>
            <a:r>
              <a:rPr b="1" lang="en-US">
                <a:solidFill>
                  <a:srgbClr val="111111"/>
                </a:solidFill>
              </a:rPr>
              <a:t>relocation mortgage</a:t>
            </a:r>
            <a:r>
              <a:rPr lang="en-US"/>
              <a:t> is </a:t>
            </a:r>
            <a:r>
              <a:rPr lang="en-US">
                <a:solidFill>
                  <a:srgbClr val="38761D"/>
                </a:solidFill>
              </a:rPr>
              <a:t>slightly higher </a:t>
            </a:r>
            <a:r>
              <a:rPr lang="en-US"/>
              <a:t>compared to that in </a:t>
            </a:r>
            <a:r>
              <a:rPr lang="en-US"/>
              <a:t>non-relocation mortgage</a:t>
            </a:r>
            <a:r>
              <a:rPr lang="en-US"/>
              <a:t>.</a:t>
            </a:r>
            <a:endParaRPr/>
          </a:p>
          <a:p>
            <a:pPr indent="-317500" lvl="0" marL="457200" rtl="0" algn="l">
              <a:lnSpc>
                <a:spcPct val="150000"/>
              </a:lnSpc>
              <a:spcBef>
                <a:spcPts val="0"/>
              </a:spcBef>
              <a:spcAft>
                <a:spcPts val="0"/>
              </a:spcAft>
              <a:buSzPts val="1400"/>
              <a:buChar char="●"/>
            </a:pPr>
            <a:r>
              <a:rPr lang="en-US"/>
              <a:t>The proportion of </a:t>
            </a:r>
            <a:r>
              <a:rPr lang="en-US"/>
              <a:t>success loan in a </a:t>
            </a:r>
            <a:r>
              <a:rPr b="1" lang="en-US">
                <a:solidFill>
                  <a:schemeClr val="dk1"/>
                </a:solidFill>
              </a:rPr>
              <a:t>NON-first time home buyer mortgage</a:t>
            </a:r>
            <a:r>
              <a:rPr lang="en-US"/>
              <a:t> is </a:t>
            </a:r>
            <a:r>
              <a:rPr lang="en-US">
                <a:solidFill>
                  <a:srgbClr val="38761D"/>
                </a:solidFill>
              </a:rPr>
              <a:t>slightly higher</a:t>
            </a:r>
            <a:r>
              <a:rPr lang="en-US"/>
              <a:t>.</a:t>
            </a:r>
            <a:endParaRPr/>
          </a:p>
          <a:p>
            <a:pPr indent="-317500" lvl="0" marL="457200" rtl="0" algn="l">
              <a:lnSpc>
                <a:spcPct val="150000"/>
              </a:lnSpc>
              <a:spcBef>
                <a:spcPts val="0"/>
              </a:spcBef>
              <a:spcAft>
                <a:spcPts val="0"/>
              </a:spcAft>
              <a:buSzPts val="1400"/>
              <a:buChar char="●"/>
            </a:pPr>
            <a:r>
              <a:rPr b="1" lang="en-US"/>
              <a:t>Second occupancy status</a:t>
            </a:r>
            <a:r>
              <a:rPr lang="en-US"/>
              <a:t> has </a:t>
            </a:r>
            <a:r>
              <a:rPr lang="en-US">
                <a:solidFill>
                  <a:srgbClr val="38761D"/>
                </a:solidFill>
              </a:rPr>
              <a:t>slightly higher</a:t>
            </a:r>
            <a:r>
              <a:rPr lang="en-US"/>
              <a:t> proportion of success loan compared to the other two occupancy status.</a:t>
            </a:r>
            <a:endParaRPr/>
          </a:p>
          <a:p>
            <a:pPr indent="-317500" lvl="0" marL="457200" rtl="0" algn="l">
              <a:lnSpc>
                <a:spcPct val="150000"/>
              </a:lnSpc>
              <a:spcBef>
                <a:spcPts val="0"/>
              </a:spcBef>
              <a:spcAft>
                <a:spcPts val="0"/>
              </a:spcAft>
              <a:buSzPts val="1400"/>
              <a:buChar char="●"/>
            </a:pPr>
            <a:r>
              <a:rPr b="1" lang="en-US"/>
              <a:t>Refinance mortgage</a:t>
            </a:r>
            <a:r>
              <a:rPr lang="en-US"/>
              <a:t>s have a </a:t>
            </a:r>
            <a:r>
              <a:rPr lang="en-US">
                <a:solidFill>
                  <a:srgbClr val="38761D"/>
                </a:solidFill>
              </a:rPr>
              <a:t>slightly higher </a:t>
            </a:r>
            <a:r>
              <a:rPr lang="en-US"/>
              <a:t>proportion of success loan compared to the other three loan purposes.</a:t>
            </a:r>
            <a:endParaRPr/>
          </a:p>
        </p:txBody>
      </p:sp>
      <p:grpSp>
        <p:nvGrpSpPr>
          <p:cNvPr id="225" name="Google Shape;225;gf33016df24_6_9"/>
          <p:cNvGrpSpPr/>
          <p:nvPr/>
        </p:nvGrpSpPr>
        <p:grpSpPr>
          <a:xfrm>
            <a:off x="116526" y="1461125"/>
            <a:ext cx="6296999" cy="5070900"/>
            <a:chOff x="96751" y="1555375"/>
            <a:chExt cx="6296999" cy="5070900"/>
          </a:xfrm>
        </p:grpSpPr>
        <p:pic>
          <p:nvPicPr>
            <p:cNvPr id="226" name="Google Shape;226;gf33016df24_6_9"/>
            <p:cNvPicPr preferRelativeResize="0"/>
            <p:nvPr/>
          </p:nvPicPr>
          <p:blipFill rotWithShape="1">
            <a:blip r:embed="rId3">
              <a:alphaModFix/>
            </a:blip>
            <a:srcRect b="1154" l="620" r="827" t="1814"/>
            <a:stretch/>
          </p:blipFill>
          <p:spPr>
            <a:xfrm>
              <a:off x="259975" y="1555375"/>
              <a:ext cx="6131851" cy="5029201"/>
            </a:xfrm>
            <a:prstGeom prst="rect">
              <a:avLst/>
            </a:prstGeom>
            <a:noFill/>
            <a:ln>
              <a:noFill/>
            </a:ln>
          </p:spPr>
        </p:pic>
        <p:sp>
          <p:nvSpPr>
            <p:cNvPr id="227" name="Google Shape;227;gf33016df24_6_9"/>
            <p:cNvSpPr/>
            <p:nvPr/>
          </p:nvSpPr>
          <p:spPr>
            <a:xfrm>
              <a:off x="183875" y="1843472"/>
              <a:ext cx="6207900" cy="963900"/>
            </a:xfrm>
            <a:prstGeom prst="rect">
              <a:avLst/>
            </a:prstGeom>
            <a:noFill/>
            <a:ln cap="rnd" cmpd="sng" w="19050">
              <a:solidFill>
                <a:srgbClr val="3989C9"/>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lnSpc>
                  <a:spcPct val="90000"/>
                </a:lnSpc>
                <a:spcBef>
                  <a:spcPts val="0"/>
                </a:spcBef>
                <a:spcAft>
                  <a:spcPts val="0"/>
                </a:spcAft>
                <a:buNone/>
              </a:pPr>
              <a:r>
                <a:t/>
              </a:r>
              <a:endParaRPr sz="1600">
                <a:solidFill>
                  <a:srgbClr val="FFFFFF"/>
                </a:solidFill>
                <a:latin typeface="Calibri"/>
                <a:ea typeface="Calibri"/>
                <a:cs typeface="Calibri"/>
                <a:sym typeface="Calibri"/>
              </a:endParaRPr>
            </a:p>
          </p:txBody>
        </p:sp>
        <p:sp>
          <p:nvSpPr>
            <p:cNvPr id="228" name="Google Shape;228;gf33016df24_6_9"/>
            <p:cNvSpPr/>
            <p:nvPr/>
          </p:nvSpPr>
          <p:spPr>
            <a:xfrm>
              <a:off x="99262" y="1742574"/>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1</a:t>
              </a:r>
              <a:endParaRPr b="1" sz="1100"/>
            </a:p>
          </p:txBody>
        </p:sp>
        <p:sp>
          <p:nvSpPr>
            <p:cNvPr id="229" name="Google Shape;229;gf33016df24_6_9"/>
            <p:cNvSpPr/>
            <p:nvPr/>
          </p:nvSpPr>
          <p:spPr>
            <a:xfrm>
              <a:off x="183605" y="2795196"/>
              <a:ext cx="6207900" cy="963900"/>
            </a:xfrm>
            <a:prstGeom prst="rect">
              <a:avLst/>
            </a:prstGeom>
            <a:noFill/>
            <a:ln cap="rnd" cmpd="sng" w="19050">
              <a:solidFill>
                <a:srgbClr val="3989C9"/>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lnSpc>
                  <a:spcPct val="90000"/>
                </a:lnSpc>
                <a:spcBef>
                  <a:spcPts val="0"/>
                </a:spcBef>
                <a:spcAft>
                  <a:spcPts val="0"/>
                </a:spcAft>
                <a:buNone/>
              </a:pPr>
              <a:r>
                <a:t/>
              </a:r>
              <a:endParaRPr sz="1600">
                <a:solidFill>
                  <a:srgbClr val="FFFFFF"/>
                </a:solidFill>
                <a:latin typeface="Calibri"/>
                <a:ea typeface="Calibri"/>
                <a:cs typeface="Calibri"/>
                <a:sym typeface="Calibri"/>
              </a:endParaRPr>
            </a:p>
          </p:txBody>
        </p:sp>
        <p:sp>
          <p:nvSpPr>
            <p:cNvPr id="230" name="Google Shape;230;gf33016df24_6_9"/>
            <p:cNvSpPr/>
            <p:nvPr/>
          </p:nvSpPr>
          <p:spPr>
            <a:xfrm>
              <a:off x="98993" y="2687574"/>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2</a:t>
              </a:r>
              <a:endParaRPr b="1" sz="1100"/>
            </a:p>
          </p:txBody>
        </p:sp>
        <p:sp>
          <p:nvSpPr>
            <p:cNvPr id="231" name="Google Shape;231;gf33016df24_6_9"/>
            <p:cNvSpPr/>
            <p:nvPr/>
          </p:nvSpPr>
          <p:spPr>
            <a:xfrm>
              <a:off x="181375" y="3756647"/>
              <a:ext cx="6207900" cy="1256100"/>
            </a:xfrm>
            <a:prstGeom prst="rect">
              <a:avLst/>
            </a:prstGeom>
            <a:noFill/>
            <a:ln cap="rnd" cmpd="sng" w="19050">
              <a:solidFill>
                <a:srgbClr val="3989C9"/>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lnSpc>
                  <a:spcPct val="90000"/>
                </a:lnSpc>
                <a:spcBef>
                  <a:spcPts val="0"/>
                </a:spcBef>
                <a:spcAft>
                  <a:spcPts val="0"/>
                </a:spcAft>
                <a:buNone/>
              </a:pPr>
              <a:r>
                <a:t/>
              </a:r>
              <a:endParaRPr sz="1600">
                <a:solidFill>
                  <a:srgbClr val="FFFFFF"/>
                </a:solidFill>
                <a:latin typeface="Calibri"/>
                <a:ea typeface="Calibri"/>
                <a:cs typeface="Calibri"/>
                <a:sym typeface="Calibri"/>
              </a:endParaRPr>
            </a:p>
          </p:txBody>
        </p:sp>
        <p:sp>
          <p:nvSpPr>
            <p:cNvPr id="232" name="Google Shape;232;gf33016df24_6_9"/>
            <p:cNvSpPr/>
            <p:nvPr/>
          </p:nvSpPr>
          <p:spPr>
            <a:xfrm>
              <a:off x="96751" y="3655762"/>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3</a:t>
              </a:r>
              <a:endParaRPr b="1" sz="1100"/>
            </a:p>
          </p:txBody>
        </p:sp>
        <p:sp>
          <p:nvSpPr>
            <p:cNvPr id="233" name="Google Shape;233;gf33016df24_6_9"/>
            <p:cNvSpPr/>
            <p:nvPr/>
          </p:nvSpPr>
          <p:spPr>
            <a:xfrm>
              <a:off x="185850" y="5016175"/>
              <a:ext cx="6207900" cy="1610100"/>
            </a:xfrm>
            <a:prstGeom prst="rect">
              <a:avLst/>
            </a:prstGeom>
            <a:noFill/>
            <a:ln cap="rnd" cmpd="sng" w="19050">
              <a:solidFill>
                <a:srgbClr val="3989C9"/>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lnSpc>
                  <a:spcPct val="90000"/>
                </a:lnSpc>
                <a:spcBef>
                  <a:spcPts val="0"/>
                </a:spcBef>
                <a:spcAft>
                  <a:spcPts val="0"/>
                </a:spcAft>
                <a:buNone/>
              </a:pPr>
              <a:r>
                <a:t/>
              </a:r>
              <a:endParaRPr sz="1600">
                <a:solidFill>
                  <a:srgbClr val="FFFFFF"/>
                </a:solidFill>
                <a:latin typeface="Calibri"/>
                <a:ea typeface="Calibri"/>
                <a:cs typeface="Calibri"/>
                <a:sym typeface="Calibri"/>
              </a:endParaRPr>
            </a:p>
          </p:txBody>
        </p:sp>
        <p:sp>
          <p:nvSpPr>
            <p:cNvPr id="234" name="Google Shape;234;gf33016df24_6_9"/>
            <p:cNvSpPr/>
            <p:nvPr/>
          </p:nvSpPr>
          <p:spPr>
            <a:xfrm>
              <a:off x="101223" y="4915290"/>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4</a:t>
              </a:r>
              <a:endParaRPr b="1" sz="1100"/>
            </a:p>
          </p:txBody>
        </p:sp>
      </p:grpSp>
      <p:sp>
        <p:nvSpPr>
          <p:cNvPr id="235" name="Google Shape;235;gf33016df24_6_9"/>
          <p:cNvSpPr/>
          <p:nvPr/>
        </p:nvSpPr>
        <p:spPr>
          <a:xfrm>
            <a:off x="6867615" y="3037974"/>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1</a:t>
            </a:r>
            <a:endParaRPr b="1" sz="1100"/>
          </a:p>
        </p:txBody>
      </p:sp>
      <p:sp>
        <p:nvSpPr>
          <p:cNvPr id="236" name="Google Shape;236;gf33016df24_6_9"/>
          <p:cNvSpPr/>
          <p:nvPr/>
        </p:nvSpPr>
        <p:spPr>
          <a:xfrm>
            <a:off x="6867346" y="3675933"/>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2</a:t>
            </a:r>
            <a:endParaRPr b="1" sz="1100"/>
          </a:p>
        </p:txBody>
      </p:sp>
      <p:sp>
        <p:nvSpPr>
          <p:cNvPr id="237" name="Google Shape;237;gf33016df24_6_9"/>
          <p:cNvSpPr/>
          <p:nvPr/>
        </p:nvSpPr>
        <p:spPr>
          <a:xfrm>
            <a:off x="6865104" y="4312427"/>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3</a:t>
            </a:r>
            <a:endParaRPr b="1" sz="1100"/>
          </a:p>
        </p:txBody>
      </p:sp>
      <p:sp>
        <p:nvSpPr>
          <p:cNvPr id="238" name="Google Shape;238;gf33016df24_6_9"/>
          <p:cNvSpPr/>
          <p:nvPr/>
        </p:nvSpPr>
        <p:spPr>
          <a:xfrm>
            <a:off x="6869576" y="4962355"/>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4</a:t>
            </a:r>
            <a:endParaRPr b="1" sz="1100"/>
          </a:p>
        </p:txBody>
      </p:sp>
      <p:sp>
        <p:nvSpPr>
          <p:cNvPr id="239" name="Google Shape;239;gf33016df24_6_9"/>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f32a3ede61_1_127"/>
          <p:cNvPicPr preferRelativeResize="0"/>
          <p:nvPr/>
        </p:nvPicPr>
        <p:blipFill>
          <a:blip r:embed="rId3">
            <a:alphaModFix/>
          </a:blip>
          <a:stretch>
            <a:fillRect/>
          </a:stretch>
        </p:blipFill>
        <p:spPr>
          <a:xfrm>
            <a:off x="195731" y="1396994"/>
            <a:ext cx="5971420" cy="3689485"/>
          </a:xfrm>
          <a:prstGeom prst="rect">
            <a:avLst/>
          </a:prstGeom>
          <a:noFill/>
          <a:ln>
            <a:noFill/>
          </a:ln>
        </p:spPr>
      </p:pic>
      <p:pic>
        <p:nvPicPr>
          <p:cNvPr id="245" name="Google Shape;245;gf32a3ede61_1_127"/>
          <p:cNvPicPr preferRelativeResize="0"/>
          <p:nvPr/>
        </p:nvPicPr>
        <p:blipFill>
          <a:blip r:embed="rId4">
            <a:alphaModFix/>
          </a:blip>
          <a:stretch>
            <a:fillRect/>
          </a:stretch>
        </p:blipFill>
        <p:spPr>
          <a:xfrm>
            <a:off x="6247828" y="1402180"/>
            <a:ext cx="5875733" cy="3630375"/>
          </a:xfrm>
          <a:prstGeom prst="rect">
            <a:avLst/>
          </a:prstGeom>
          <a:noFill/>
          <a:ln>
            <a:noFill/>
          </a:ln>
        </p:spPr>
      </p:pic>
      <p:sp>
        <p:nvSpPr>
          <p:cNvPr id="246" name="Google Shape;246;gf32a3ede61_1_127"/>
          <p:cNvSpPr txBox="1"/>
          <p:nvPr>
            <p:ph type="ctrTitle"/>
          </p:nvPr>
        </p:nvSpPr>
        <p:spPr>
          <a:xfrm>
            <a:off x="209186" y="1819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Mortgage Amount</a:t>
            </a:r>
            <a:endParaRPr sz="2000">
              <a:solidFill>
                <a:schemeClr val="accent1"/>
              </a:solidFill>
            </a:endParaRPr>
          </a:p>
        </p:txBody>
      </p:sp>
      <p:sp>
        <p:nvSpPr>
          <p:cNvPr id="247" name="Google Shape;247;gf32a3ede61_1_127"/>
          <p:cNvSpPr txBox="1"/>
          <p:nvPr>
            <p:ph idx="1" type="subTitle"/>
          </p:nvPr>
        </p:nvSpPr>
        <p:spPr>
          <a:xfrm>
            <a:off x="335348" y="836700"/>
            <a:ext cx="10913400" cy="533400"/>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Clr>
                <a:schemeClr val="lt1"/>
              </a:buClr>
              <a:buSzPct val="80000"/>
              <a:buNone/>
            </a:pPr>
            <a:r>
              <a:rPr lang="en-US" sz="2000"/>
              <a:t>Original Unpaid Balance (</a:t>
            </a:r>
            <a:r>
              <a:rPr lang="en-US" sz="2000" u="sng"/>
              <a:t>UPB</a:t>
            </a:r>
            <a:r>
              <a:rPr lang="en-US" sz="2000"/>
              <a:t>) by Property Type and Relocation Mortgage (Secondary Factors)</a:t>
            </a:r>
            <a:endParaRPr sz="2000"/>
          </a:p>
        </p:txBody>
      </p:sp>
      <p:sp>
        <p:nvSpPr>
          <p:cNvPr id="248" name="Google Shape;248;gf32a3ede61_1_127"/>
          <p:cNvSpPr txBox="1"/>
          <p:nvPr>
            <p:ph idx="2" type="body"/>
          </p:nvPr>
        </p:nvSpPr>
        <p:spPr>
          <a:xfrm>
            <a:off x="6271163" y="5556950"/>
            <a:ext cx="5621100" cy="812700"/>
          </a:xfrm>
          <a:prstGeom prst="rect">
            <a:avLst/>
          </a:prstGeom>
          <a:noFill/>
          <a:ln>
            <a:noFill/>
          </a:ln>
        </p:spPr>
        <p:txBody>
          <a:bodyPr anchorCtr="0" anchor="t" bIns="45700" lIns="91425" spcFirstLastPara="1" rIns="91425" wrap="square" tIns="45700">
            <a:noAutofit/>
          </a:bodyPr>
          <a:lstStyle/>
          <a:p>
            <a:pPr indent="-196850" lvl="0" marL="177800" rtl="0" algn="l">
              <a:spcBef>
                <a:spcPts val="0"/>
              </a:spcBef>
              <a:spcAft>
                <a:spcPts val="0"/>
              </a:spcAft>
              <a:buClr>
                <a:srgbClr val="262626"/>
              </a:buClr>
              <a:buSzPts val="1500"/>
              <a:buChar char="•"/>
            </a:pPr>
            <a:r>
              <a:rPr b="1" lang="en-US"/>
              <a:t>Relocation Mortgage Indicator</a:t>
            </a:r>
            <a:endParaRPr b="1"/>
          </a:p>
          <a:p>
            <a:pPr indent="-169862" lvl="1" marL="627062" rtl="0" algn="l">
              <a:spcBef>
                <a:spcPts val="0"/>
              </a:spcBef>
              <a:spcAft>
                <a:spcPts val="0"/>
              </a:spcAft>
              <a:buSzPts val="1440"/>
              <a:buChar char="•"/>
            </a:pPr>
            <a:r>
              <a:rPr b="1" lang="en-US"/>
              <a:t>Relocation mortgage loan</a:t>
            </a:r>
            <a:r>
              <a:rPr lang="en-US"/>
              <a:t> appears to have comparatively </a:t>
            </a:r>
            <a:r>
              <a:rPr lang="en-US">
                <a:solidFill>
                  <a:srgbClr val="38761D"/>
                </a:solidFill>
              </a:rPr>
              <a:t>higher</a:t>
            </a:r>
            <a:r>
              <a:rPr lang="en-US"/>
              <a:t> median of the dollar amount of loan.</a:t>
            </a:r>
            <a:endParaRPr/>
          </a:p>
        </p:txBody>
      </p:sp>
      <p:sp>
        <p:nvSpPr>
          <p:cNvPr id="249" name="Google Shape;249;gf32a3ede61_1_127"/>
          <p:cNvSpPr/>
          <p:nvPr/>
        </p:nvSpPr>
        <p:spPr>
          <a:xfrm>
            <a:off x="281396" y="5104975"/>
            <a:ext cx="116292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Findings</a:t>
            </a:r>
            <a:endParaRPr b="1" sz="1800">
              <a:solidFill>
                <a:schemeClr val="lt1"/>
              </a:solidFill>
            </a:endParaRPr>
          </a:p>
        </p:txBody>
      </p:sp>
      <p:sp>
        <p:nvSpPr>
          <p:cNvPr id="250" name="Google Shape;250;gf32a3ede61_1_127"/>
          <p:cNvSpPr txBox="1"/>
          <p:nvPr>
            <p:ph idx="2" type="body"/>
          </p:nvPr>
        </p:nvSpPr>
        <p:spPr>
          <a:xfrm>
            <a:off x="299738" y="5556950"/>
            <a:ext cx="5621100" cy="1188300"/>
          </a:xfrm>
          <a:prstGeom prst="rect">
            <a:avLst/>
          </a:prstGeom>
          <a:noFill/>
          <a:ln>
            <a:noFill/>
          </a:ln>
        </p:spPr>
        <p:txBody>
          <a:bodyPr anchorCtr="0" anchor="t" bIns="45700" lIns="91425" spcFirstLastPara="1" rIns="91425" wrap="square" tIns="45700">
            <a:noAutofit/>
          </a:bodyPr>
          <a:lstStyle/>
          <a:p>
            <a:pPr indent="-196850" lvl="0" marL="177800" rtl="0" algn="l">
              <a:spcBef>
                <a:spcPts val="0"/>
              </a:spcBef>
              <a:spcAft>
                <a:spcPts val="0"/>
              </a:spcAft>
              <a:buClr>
                <a:srgbClr val="262626"/>
              </a:buClr>
              <a:buSzPts val="1500"/>
              <a:buChar char="•"/>
            </a:pPr>
            <a:r>
              <a:rPr b="1" lang="en-US"/>
              <a:t>Property Type</a:t>
            </a:r>
            <a:endParaRPr b="1"/>
          </a:p>
          <a:p>
            <a:pPr indent="-169862" lvl="1" marL="627062" rtl="0" algn="l">
              <a:spcBef>
                <a:spcPts val="0"/>
              </a:spcBef>
              <a:spcAft>
                <a:spcPts val="0"/>
              </a:spcAft>
              <a:buSzPts val="1440"/>
              <a:buChar char="•"/>
            </a:pPr>
            <a:r>
              <a:rPr lang="en-US"/>
              <a:t>The property type of </a:t>
            </a:r>
            <a:r>
              <a:rPr b="1" lang="en-US"/>
              <a:t>planned urban development</a:t>
            </a:r>
            <a:r>
              <a:rPr lang="en-US"/>
              <a:t> appears to have </a:t>
            </a:r>
            <a:r>
              <a:rPr lang="en-US">
                <a:solidFill>
                  <a:srgbClr val="38761D"/>
                </a:solidFill>
              </a:rPr>
              <a:t>highest </a:t>
            </a:r>
            <a:r>
              <a:rPr lang="en-US"/>
              <a:t>median of original UPB compared to all other types. Co-operative and manufactured home property types have relatively lower median of original UPB.</a:t>
            </a:r>
            <a:endParaRPr/>
          </a:p>
        </p:txBody>
      </p:sp>
      <p:sp>
        <p:nvSpPr>
          <p:cNvPr id="251" name="Google Shape;251;gf32a3ede61_1_127"/>
          <p:cNvSpPr txBox="1"/>
          <p:nvPr/>
        </p:nvSpPr>
        <p:spPr>
          <a:xfrm>
            <a:off x="401475" y="1741500"/>
            <a:ext cx="429900" cy="2963100"/>
          </a:xfrm>
          <a:prstGeom prst="rect">
            <a:avLst/>
          </a:prstGeom>
          <a:solidFill>
            <a:schemeClr val="lt1"/>
          </a:solidFill>
          <a:ln>
            <a:noFill/>
          </a:ln>
        </p:spPr>
        <p:txBody>
          <a:bodyPr anchorCtr="0" anchor="t" bIns="0" lIns="0" spcFirstLastPara="1" rIns="0" wrap="square" tIns="0">
            <a:spAutoFit/>
          </a:bodyPr>
          <a:lstStyle/>
          <a:p>
            <a:pPr indent="0" lvl="0" marL="0" rtl="0" algn="l">
              <a:lnSpc>
                <a:spcPct val="365000"/>
              </a:lnSpc>
              <a:spcBef>
                <a:spcPts val="0"/>
              </a:spcBef>
              <a:spcAft>
                <a:spcPts val="0"/>
              </a:spcAft>
              <a:buNone/>
            </a:pPr>
            <a:r>
              <a:rPr b="1" lang="en-US" sz="1000">
                <a:solidFill>
                  <a:srgbClr val="888888"/>
                </a:solidFill>
              </a:rPr>
              <a:t>$0.5m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$0.4m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$0.3m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$0.2m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$0.1m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a:t>
            </a:r>
            <a:endParaRPr b="1" sz="1000">
              <a:solidFill>
                <a:srgbClr val="888888"/>
              </a:solidFill>
            </a:endParaRPr>
          </a:p>
        </p:txBody>
      </p:sp>
      <p:grpSp>
        <p:nvGrpSpPr>
          <p:cNvPr id="252" name="Google Shape;252;gf32a3ede61_1_127"/>
          <p:cNvGrpSpPr/>
          <p:nvPr/>
        </p:nvGrpSpPr>
        <p:grpSpPr>
          <a:xfrm>
            <a:off x="1096086" y="4707750"/>
            <a:ext cx="3966736" cy="215292"/>
            <a:chOff x="1064208" y="4719930"/>
            <a:chExt cx="3998323" cy="34200"/>
          </a:xfrm>
        </p:grpSpPr>
        <p:sp>
          <p:nvSpPr>
            <p:cNvPr id="253" name="Google Shape;253;gf32a3ede61_1_127"/>
            <p:cNvSpPr txBox="1"/>
            <p:nvPr/>
          </p:nvSpPr>
          <p:spPr>
            <a:xfrm>
              <a:off x="1064208" y="4728989"/>
              <a:ext cx="537300" cy="171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sz="700">
                  <a:solidFill>
                    <a:schemeClr val="dk1"/>
                  </a:solidFill>
                </a:rPr>
                <a:t>Condo </a:t>
              </a:r>
              <a:endParaRPr>
                <a:solidFill>
                  <a:schemeClr val="dk1"/>
                </a:solidFill>
              </a:endParaRPr>
            </a:p>
          </p:txBody>
        </p:sp>
        <p:sp>
          <p:nvSpPr>
            <p:cNvPr id="254" name="Google Shape;254;gf32a3ede61_1_127"/>
            <p:cNvSpPr txBox="1"/>
            <p:nvPr/>
          </p:nvSpPr>
          <p:spPr>
            <a:xfrm>
              <a:off x="1948101" y="4728989"/>
              <a:ext cx="537300" cy="171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sz="700">
                  <a:solidFill>
                    <a:schemeClr val="dk1"/>
                  </a:solidFill>
                </a:rPr>
                <a:t>Coop</a:t>
              </a:r>
              <a:endParaRPr>
                <a:solidFill>
                  <a:schemeClr val="dk1"/>
                </a:solidFill>
              </a:endParaRPr>
            </a:p>
          </p:txBody>
        </p:sp>
        <p:sp>
          <p:nvSpPr>
            <p:cNvPr id="255" name="Google Shape;255;gf32a3ede61_1_127"/>
            <p:cNvSpPr txBox="1"/>
            <p:nvPr/>
          </p:nvSpPr>
          <p:spPr>
            <a:xfrm>
              <a:off x="2413410" y="4719930"/>
              <a:ext cx="962400" cy="34200"/>
            </a:xfrm>
            <a:prstGeom prst="rect">
              <a:avLst/>
            </a:prstGeom>
            <a:solidFill>
              <a:schemeClr val="lt1"/>
            </a:solidFill>
            <a:ln>
              <a:noFill/>
            </a:ln>
          </p:spPr>
          <p:txBody>
            <a:bodyPr anchorCtr="0" anchor="t" bIns="0" lIns="0" spcFirstLastPara="1" rIns="0" wrap="square" tIns="0">
              <a:spAutoFit/>
            </a:bodyPr>
            <a:lstStyle/>
            <a:p>
              <a:pPr indent="0" lvl="0" marL="0" rtl="0" algn="ctr">
                <a:spcBef>
                  <a:spcPts val="0"/>
                </a:spcBef>
                <a:spcAft>
                  <a:spcPts val="0"/>
                </a:spcAft>
                <a:buNone/>
              </a:pPr>
              <a:r>
                <a:rPr lang="en-US" sz="700">
                  <a:solidFill>
                    <a:schemeClr val="dk1"/>
                  </a:solidFill>
                </a:rPr>
                <a:t>Manufactured </a:t>
              </a:r>
              <a:endParaRPr sz="700">
                <a:solidFill>
                  <a:schemeClr val="dk1"/>
                </a:solidFill>
              </a:endParaRPr>
            </a:p>
            <a:p>
              <a:pPr indent="0" lvl="0" marL="0" rtl="0" algn="ctr">
                <a:spcBef>
                  <a:spcPts val="0"/>
                </a:spcBef>
                <a:spcAft>
                  <a:spcPts val="0"/>
                </a:spcAft>
                <a:buNone/>
              </a:pPr>
              <a:r>
                <a:rPr lang="en-US" sz="700">
                  <a:solidFill>
                    <a:schemeClr val="dk1"/>
                  </a:solidFill>
                </a:rPr>
                <a:t>Home</a:t>
              </a:r>
              <a:endParaRPr>
                <a:solidFill>
                  <a:schemeClr val="dk1"/>
                </a:solidFill>
              </a:endParaRPr>
            </a:p>
          </p:txBody>
        </p:sp>
        <p:sp>
          <p:nvSpPr>
            <p:cNvPr id="256" name="Google Shape;256;gf32a3ede61_1_127"/>
            <p:cNvSpPr txBox="1"/>
            <p:nvPr/>
          </p:nvSpPr>
          <p:spPr>
            <a:xfrm>
              <a:off x="3248829" y="4719930"/>
              <a:ext cx="962400" cy="34200"/>
            </a:xfrm>
            <a:prstGeom prst="rect">
              <a:avLst/>
            </a:prstGeom>
            <a:solidFill>
              <a:schemeClr val="lt1"/>
            </a:solidFill>
            <a:ln>
              <a:noFill/>
            </a:ln>
          </p:spPr>
          <p:txBody>
            <a:bodyPr anchorCtr="0" anchor="t" bIns="0" lIns="0" spcFirstLastPara="1" rIns="0" wrap="square" tIns="0">
              <a:spAutoFit/>
            </a:bodyPr>
            <a:lstStyle/>
            <a:p>
              <a:pPr indent="0" lvl="0" marL="0" rtl="0" algn="ctr">
                <a:spcBef>
                  <a:spcPts val="0"/>
                </a:spcBef>
                <a:spcAft>
                  <a:spcPts val="0"/>
                </a:spcAft>
                <a:buNone/>
              </a:pPr>
              <a:r>
                <a:rPr lang="en-US" sz="700">
                  <a:solidFill>
                    <a:schemeClr val="dk1"/>
                  </a:solidFill>
                </a:rPr>
                <a:t>Planned Urban</a:t>
              </a:r>
              <a:endParaRPr sz="700">
                <a:solidFill>
                  <a:schemeClr val="dk1"/>
                </a:solidFill>
              </a:endParaRPr>
            </a:p>
            <a:p>
              <a:pPr indent="0" lvl="0" marL="0" rtl="0" algn="ctr">
                <a:spcBef>
                  <a:spcPts val="0"/>
                </a:spcBef>
                <a:spcAft>
                  <a:spcPts val="0"/>
                </a:spcAft>
                <a:buNone/>
              </a:pPr>
              <a:r>
                <a:rPr lang="en-US" sz="700">
                  <a:solidFill>
                    <a:schemeClr val="dk1"/>
                  </a:solidFill>
                </a:rPr>
                <a:t>Development</a:t>
              </a:r>
              <a:endParaRPr>
                <a:solidFill>
                  <a:schemeClr val="dk1"/>
                </a:solidFill>
              </a:endParaRPr>
            </a:p>
          </p:txBody>
        </p:sp>
        <p:sp>
          <p:nvSpPr>
            <p:cNvPr id="257" name="Google Shape;257;gf32a3ede61_1_127"/>
            <p:cNvSpPr txBox="1"/>
            <p:nvPr/>
          </p:nvSpPr>
          <p:spPr>
            <a:xfrm>
              <a:off x="4100131" y="4727402"/>
              <a:ext cx="962400" cy="17100"/>
            </a:xfrm>
            <a:prstGeom prst="rect">
              <a:avLst/>
            </a:prstGeom>
            <a:solidFill>
              <a:schemeClr val="lt1"/>
            </a:solidFill>
            <a:ln>
              <a:noFill/>
            </a:ln>
          </p:spPr>
          <p:txBody>
            <a:bodyPr anchorCtr="0" anchor="t" bIns="0" lIns="0" spcFirstLastPara="1" rIns="0" wrap="square" tIns="0">
              <a:spAutoFit/>
            </a:bodyPr>
            <a:lstStyle/>
            <a:p>
              <a:pPr indent="0" lvl="0" marL="0" rtl="0" algn="ctr">
                <a:spcBef>
                  <a:spcPts val="0"/>
                </a:spcBef>
                <a:spcAft>
                  <a:spcPts val="0"/>
                </a:spcAft>
                <a:buNone/>
              </a:pPr>
              <a:r>
                <a:rPr lang="en-US" sz="700">
                  <a:solidFill>
                    <a:schemeClr val="dk1"/>
                  </a:solidFill>
                </a:rPr>
                <a:t>S</a:t>
              </a:r>
              <a:r>
                <a:rPr lang="en-US" sz="700">
                  <a:solidFill>
                    <a:schemeClr val="dk1"/>
                  </a:solidFill>
                </a:rPr>
                <a:t>ingle Family Home</a:t>
              </a:r>
              <a:endParaRPr sz="700">
                <a:solidFill>
                  <a:schemeClr val="dk1"/>
                </a:solidFill>
              </a:endParaRPr>
            </a:p>
          </p:txBody>
        </p:sp>
      </p:grpSp>
      <p:sp>
        <p:nvSpPr>
          <p:cNvPr id="258" name="Google Shape;258;gf32a3ede61_1_127"/>
          <p:cNvSpPr txBox="1"/>
          <p:nvPr/>
        </p:nvSpPr>
        <p:spPr>
          <a:xfrm>
            <a:off x="6421275" y="1741500"/>
            <a:ext cx="429900" cy="2963100"/>
          </a:xfrm>
          <a:prstGeom prst="rect">
            <a:avLst/>
          </a:prstGeom>
          <a:solidFill>
            <a:schemeClr val="lt1"/>
          </a:solidFill>
          <a:ln>
            <a:noFill/>
          </a:ln>
        </p:spPr>
        <p:txBody>
          <a:bodyPr anchorCtr="0" anchor="t" bIns="0" lIns="0" spcFirstLastPara="1" rIns="0" wrap="square" tIns="0">
            <a:spAutoFit/>
          </a:bodyPr>
          <a:lstStyle/>
          <a:p>
            <a:pPr indent="0" lvl="0" marL="0" rtl="0" algn="l">
              <a:lnSpc>
                <a:spcPct val="365000"/>
              </a:lnSpc>
              <a:spcBef>
                <a:spcPts val="0"/>
              </a:spcBef>
              <a:spcAft>
                <a:spcPts val="0"/>
              </a:spcAft>
              <a:buNone/>
            </a:pPr>
            <a:r>
              <a:rPr b="1" lang="en-US" sz="1000">
                <a:solidFill>
                  <a:srgbClr val="888888"/>
                </a:solidFill>
              </a:rPr>
              <a:t>$0.5m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$0.4m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$0.3m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$0.2m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$0.1m</a:t>
            </a:r>
            <a:endParaRPr b="1" sz="1000">
              <a:solidFill>
                <a:srgbClr val="888888"/>
              </a:solidFill>
            </a:endParaRPr>
          </a:p>
          <a:p>
            <a:pPr indent="0" lvl="0" marL="0" rtl="0" algn="l">
              <a:lnSpc>
                <a:spcPct val="365000"/>
              </a:lnSpc>
              <a:spcBef>
                <a:spcPts val="0"/>
              </a:spcBef>
              <a:spcAft>
                <a:spcPts val="0"/>
              </a:spcAft>
              <a:buNone/>
            </a:pPr>
            <a:r>
              <a:rPr b="1" lang="en-US" sz="1000">
                <a:solidFill>
                  <a:srgbClr val="888888"/>
                </a:solidFill>
              </a:rPr>
              <a:t>0</a:t>
            </a:r>
            <a:endParaRPr b="1" sz="1000">
              <a:solidFill>
                <a:srgbClr val="888888"/>
              </a:solidFill>
            </a:endParaRPr>
          </a:p>
        </p:txBody>
      </p:sp>
      <p:sp>
        <p:nvSpPr>
          <p:cNvPr id="259" name="Google Shape;259;gf32a3ede61_1_127"/>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8"/>
          <p:cNvGrpSpPr/>
          <p:nvPr/>
        </p:nvGrpSpPr>
        <p:grpSpPr>
          <a:xfrm>
            <a:off x="8124311" y="1461121"/>
            <a:ext cx="4070059" cy="2703254"/>
            <a:chOff x="8124311" y="1461121"/>
            <a:chExt cx="4070059" cy="2703254"/>
          </a:xfrm>
        </p:grpSpPr>
        <p:pic>
          <p:nvPicPr>
            <p:cNvPr id="265" name="Google Shape;265;p8"/>
            <p:cNvPicPr preferRelativeResize="0"/>
            <p:nvPr/>
          </p:nvPicPr>
          <p:blipFill>
            <a:blip r:embed="rId3">
              <a:alphaModFix/>
            </a:blip>
            <a:stretch>
              <a:fillRect/>
            </a:stretch>
          </p:blipFill>
          <p:spPr>
            <a:xfrm>
              <a:off x="8124311" y="1461121"/>
              <a:ext cx="4070059" cy="2530542"/>
            </a:xfrm>
            <a:prstGeom prst="rect">
              <a:avLst/>
            </a:prstGeom>
            <a:noFill/>
            <a:ln>
              <a:noFill/>
            </a:ln>
          </p:spPr>
        </p:pic>
        <p:sp>
          <p:nvSpPr>
            <p:cNvPr id="266" name="Google Shape;266;p8"/>
            <p:cNvSpPr txBox="1"/>
            <p:nvPr/>
          </p:nvSpPr>
          <p:spPr>
            <a:xfrm>
              <a:off x="8262274" y="1696875"/>
              <a:ext cx="287700" cy="2467500"/>
            </a:xfrm>
            <a:prstGeom prst="rect">
              <a:avLst/>
            </a:prstGeom>
            <a:solidFill>
              <a:schemeClr val="lt1"/>
            </a:solidFill>
            <a:ln>
              <a:noFill/>
            </a:ln>
          </p:spPr>
          <p:txBody>
            <a:bodyPr anchorCtr="0" anchor="t" bIns="0" lIns="0" spcFirstLastPara="1" rIns="0" wrap="square" tIns="0">
              <a:spAutoFit/>
            </a:bodyPr>
            <a:lstStyle/>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$0.5m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$0.4m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$0.3m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$0.2m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$0.1m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a:t>
              </a:r>
              <a:endParaRPr sz="700">
                <a:solidFill>
                  <a:srgbClr val="888888"/>
                </a:solidFill>
              </a:endParaRPr>
            </a:p>
            <a:p>
              <a:pPr indent="0" lvl="0" marL="0" rtl="0" algn="l">
                <a:lnSpc>
                  <a:spcPct val="365000"/>
                </a:lnSpc>
                <a:spcBef>
                  <a:spcPts val="0"/>
                </a:spcBef>
                <a:spcAft>
                  <a:spcPts val="0"/>
                </a:spcAft>
                <a:buNone/>
              </a:pPr>
              <a:r>
                <a:t/>
              </a:r>
              <a:endParaRPr sz="700">
                <a:solidFill>
                  <a:srgbClr val="888888"/>
                </a:solidFill>
              </a:endParaRPr>
            </a:p>
          </p:txBody>
        </p:sp>
      </p:grpSp>
      <p:grpSp>
        <p:nvGrpSpPr>
          <p:cNvPr id="267" name="Google Shape;267;p8"/>
          <p:cNvGrpSpPr/>
          <p:nvPr/>
        </p:nvGrpSpPr>
        <p:grpSpPr>
          <a:xfrm>
            <a:off x="66003" y="1490622"/>
            <a:ext cx="4068708" cy="2527048"/>
            <a:chOff x="66003" y="1490622"/>
            <a:chExt cx="4068708" cy="2527048"/>
          </a:xfrm>
        </p:grpSpPr>
        <p:pic>
          <p:nvPicPr>
            <p:cNvPr id="268" name="Google Shape;268;p8"/>
            <p:cNvPicPr preferRelativeResize="0"/>
            <p:nvPr/>
          </p:nvPicPr>
          <p:blipFill>
            <a:blip r:embed="rId4">
              <a:alphaModFix/>
            </a:blip>
            <a:stretch>
              <a:fillRect/>
            </a:stretch>
          </p:blipFill>
          <p:spPr>
            <a:xfrm>
              <a:off x="66003" y="1490622"/>
              <a:ext cx="4068708" cy="2527048"/>
            </a:xfrm>
            <a:prstGeom prst="rect">
              <a:avLst/>
            </a:prstGeom>
            <a:noFill/>
            <a:ln>
              <a:noFill/>
            </a:ln>
          </p:spPr>
        </p:pic>
        <p:sp>
          <p:nvSpPr>
            <p:cNvPr id="269" name="Google Shape;269;p8"/>
            <p:cNvSpPr txBox="1"/>
            <p:nvPr/>
          </p:nvSpPr>
          <p:spPr>
            <a:xfrm>
              <a:off x="208751" y="1741500"/>
              <a:ext cx="273000" cy="2074200"/>
            </a:xfrm>
            <a:prstGeom prst="rect">
              <a:avLst/>
            </a:prstGeom>
            <a:solidFill>
              <a:schemeClr val="lt1"/>
            </a:solidFill>
            <a:ln>
              <a:noFill/>
            </a:ln>
          </p:spPr>
          <p:txBody>
            <a:bodyPr anchorCtr="0" anchor="t" bIns="0" lIns="0" spcFirstLastPara="1" rIns="0" wrap="square" tIns="0">
              <a:spAutoFit/>
            </a:bodyPr>
            <a:lstStyle/>
            <a:p>
              <a:pPr indent="0" lvl="0" marL="0" rtl="0" algn="l">
                <a:lnSpc>
                  <a:spcPct val="365000"/>
                </a:lnSpc>
                <a:spcBef>
                  <a:spcPts val="0"/>
                </a:spcBef>
                <a:spcAft>
                  <a:spcPts val="0"/>
                </a:spcAft>
                <a:buNone/>
              </a:pPr>
              <a:r>
                <a:rPr lang="en-US" sz="700">
                  <a:solidFill>
                    <a:srgbClr val="888888"/>
                  </a:solidFill>
                </a:rPr>
                <a:t>$0.5m</a:t>
              </a:r>
              <a:endParaRPr sz="700">
                <a:solidFill>
                  <a:srgbClr val="888888"/>
                </a:solidFill>
              </a:endParaRPr>
            </a:p>
            <a:p>
              <a:pPr indent="0" lvl="0" marL="0" rtl="0" algn="l">
                <a:lnSpc>
                  <a:spcPct val="365000"/>
                </a:lnSpc>
                <a:spcBef>
                  <a:spcPts val="0"/>
                </a:spcBef>
                <a:spcAft>
                  <a:spcPts val="0"/>
                </a:spcAft>
                <a:buNone/>
              </a:pPr>
              <a:r>
                <a:rPr lang="en-US" sz="700">
                  <a:solidFill>
                    <a:srgbClr val="888888"/>
                  </a:solidFill>
                </a:rPr>
                <a:t>$0.4m</a:t>
              </a:r>
              <a:endParaRPr sz="700">
                <a:solidFill>
                  <a:srgbClr val="888888"/>
                </a:solidFill>
              </a:endParaRPr>
            </a:p>
            <a:p>
              <a:pPr indent="0" lvl="0" marL="0" rtl="0" algn="l">
                <a:lnSpc>
                  <a:spcPct val="365000"/>
                </a:lnSpc>
                <a:spcBef>
                  <a:spcPts val="0"/>
                </a:spcBef>
                <a:spcAft>
                  <a:spcPts val="0"/>
                </a:spcAft>
                <a:buNone/>
              </a:pPr>
              <a:r>
                <a:rPr lang="en-US" sz="700">
                  <a:solidFill>
                    <a:srgbClr val="888888"/>
                  </a:solidFill>
                </a:rPr>
                <a:t>$0.3m</a:t>
              </a:r>
              <a:endParaRPr sz="700">
                <a:solidFill>
                  <a:srgbClr val="888888"/>
                </a:solidFill>
              </a:endParaRPr>
            </a:p>
            <a:p>
              <a:pPr indent="0" lvl="0" marL="0" rtl="0" algn="l">
                <a:lnSpc>
                  <a:spcPct val="365000"/>
                </a:lnSpc>
                <a:spcBef>
                  <a:spcPts val="0"/>
                </a:spcBef>
                <a:spcAft>
                  <a:spcPts val="0"/>
                </a:spcAft>
                <a:buNone/>
              </a:pPr>
              <a:r>
                <a:rPr lang="en-US" sz="700">
                  <a:solidFill>
                    <a:srgbClr val="888888"/>
                  </a:solidFill>
                </a:rPr>
                <a:t>$0.2m</a:t>
              </a:r>
              <a:endParaRPr sz="700">
                <a:solidFill>
                  <a:srgbClr val="888888"/>
                </a:solidFill>
              </a:endParaRPr>
            </a:p>
            <a:p>
              <a:pPr indent="0" lvl="0" marL="0" rtl="0" algn="l">
                <a:lnSpc>
                  <a:spcPct val="365000"/>
                </a:lnSpc>
                <a:spcBef>
                  <a:spcPts val="0"/>
                </a:spcBef>
                <a:spcAft>
                  <a:spcPts val="0"/>
                </a:spcAft>
                <a:buNone/>
              </a:pPr>
              <a:r>
                <a:rPr lang="en-US" sz="700">
                  <a:solidFill>
                    <a:srgbClr val="888888"/>
                  </a:solidFill>
                </a:rPr>
                <a:t>$0.1m</a:t>
              </a:r>
              <a:endParaRPr sz="700">
                <a:solidFill>
                  <a:srgbClr val="888888"/>
                </a:solidFill>
              </a:endParaRPr>
            </a:p>
            <a:p>
              <a:pPr indent="0" lvl="0" marL="0" rtl="0" algn="l">
                <a:lnSpc>
                  <a:spcPct val="365000"/>
                </a:lnSpc>
                <a:spcBef>
                  <a:spcPts val="0"/>
                </a:spcBef>
                <a:spcAft>
                  <a:spcPts val="0"/>
                </a:spcAft>
                <a:buNone/>
              </a:pPr>
              <a:r>
                <a:rPr lang="en-US" sz="700">
                  <a:solidFill>
                    <a:srgbClr val="888888"/>
                  </a:solidFill>
                </a:rPr>
                <a:t>0</a:t>
              </a:r>
              <a:endParaRPr sz="700">
                <a:solidFill>
                  <a:srgbClr val="888888"/>
                </a:solidFill>
              </a:endParaRPr>
            </a:p>
          </p:txBody>
        </p:sp>
      </p:grpSp>
      <p:sp>
        <p:nvSpPr>
          <p:cNvPr id="270" name="Google Shape;270;p8"/>
          <p:cNvSpPr txBox="1"/>
          <p:nvPr>
            <p:ph idx="1" type="subTitle"/>
          </p:nvPr>
        </p:nvSpPr>
        <p:spPr>
          <a:xfrm>
            <a:off x="335348" y="836700"/>
            <a:ext cx="11680800" cy="53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600"/>
              <a:buNone/>
            </a:pPr>
            <a:r>
              <a:rPr lang="en-US" sz="2000"/>
              <a:t>Original UPB by Loan Purpose, Number of Units, and Occupancy Status (Secondary Factors)</a:t>
            </a:r>
            <a:endParaRPr/>
          </a:p>
        </p:txBody>
      </p:sp>
      <p:sp>
        <p:nvSpPr>
          <p:cNvPr id="271" name="Google Shape;271;p8"/>
          <p:cNvSpPr/>
          <p:nvPr/>
        </p:nvSpPr>
        <p:spPr>
          <a:xfrm>
            <a:off x="216450" y="4209675"/>
            <a:ext cx="11759100" cy="288000"/>
          </a:xfrm>
          <a:prstGeom prst="rect">
            <a:avLst/>
          </a:prstGeom>
          <a:solidFill>
            <a:srgbClr val="3989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rPr>
              <a:t>Findings</a:t>
            </a:r>
            <a:endParaRPr b="1" sz="1800">
              <a:solidFill>
                <a:schemeClr val="lt1"/>
              </a:solidFill>
            </a:endParaRPr>
          </a:p>
        </p:txBody>
      </p:sp>
      <p:sp>
        <p:nvSpPr>
          <p:cNvPr id="272" name="Google Shape;272;p8"/>
          <p:cNvSpPr/>
          <p:nvPr/>
        </p:nvSpPr>
        <p:spPr>
          <a:xfrm>
            <a:off x="66005" y="1461127"/>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1</a:t>
            </a:r>
            <a:endParaRPr b="1" sz="1100"/>
          </a:p>
        </p:txBody>
      </p:sp>
      <p:sp>
        <p:nvSpPr>
          <p:cNvPr id="273" name="Google Shape;273;p8"/>
          <p:cNvSpPr txBox="1"/>
          <p:nvPr>
            <p:ph idx="2" type="body"/>
          </p:nvPr>
        </p:nvSpPr>
        <p:spPr>
          <a:xfrm>
            <a:off x="216450" y="4497675"/>
            <a:ext cx="11680800" cy="2116800"/>
          </a:xfrm>
          <a:prstGeom prst="rect">
            <a:avLst/>
          </a:prstGeom>
          <a:noFill/>
          <a:ln>
            <a:noFill/>
          </a:ln>
        </p:spPr>
        <p:txBody>
          <a:bodyPr anchorCtr="0" anchor="t" bIns="45700" lIns="91425" spcFirstLastPara="1" rIns="91425" wrap="square" tIns="45700">
            <a:noAutofit/>
          </a:bodyPr>
          <a:lstStyle/>
          <a:p>
            <a:pPr indent="-177800" lvl="0" marL="177800" rtl="0" algn="l">
              <a:spcBef>
                <a:spcPts val="0"/>
              </a:spcBef>
              <a:spcAft>
                <a:spcPts val="0"/>
              </a:spcAft>
              <a:buClr>
                <a:srgbClr val="262626"/>
              </a:buClr>
              <a:buSzPts val="1200"/>
              <a:buChar char="•"/>
            </a:pPr>
            <a:r>
              <a:rPr lang="en-US"/>
              <a:t> </a:t>
            </a:r>
            <a:r>
              <a:rPr b="1" lang="en-US"/>
              <a:t>Loan Purpose</a:t>
            </a:r>
            <a:endParaRPr b="1"/>
          </a:p>
          <a:p>
            <a:pPr indent="-154622" lvl="1" marL="627062" rtl="0" algn="l">
              <a:spcBef>
                <a:spcPts val="0"/>
              </a:spcBef>
              <a:spcAft>
                <a:spcPts val="0"/>
              </a:spcAft>
              <a:buClr>
                <a:srgbClr val="262626"/>
              </a:buClr>
              <a:buSzPts val="1200"/>
              <a:buChar char="•"/>
            </a:pPr>
            <a:r>
              <a:rPr b="1" lang="en-US"/>
              <a:t>Purchase money mortgage</a:t>
            </a:r>
            <a:r>
              <a:rPr lang="en-US"/>
              <a:t> and </a:t>
            </a:r>
            <a:r>
              <a:rPr b="1" lang="en-US"/>
              <a:t>refinance mortgage</a:t>
            </a:r>
            <a:r>
              <a:rPr lang="en-US"/>
              <a:t> are both associated with a </a:t>
            </a:r>
            <a:r>
              <a:rPr lang="en-US">
                <a:solidFill>
                  <a:srgbClr val="38761D"/>
                </a:solidFill>
              </a:rPr>
              <a:t>higher</a:t>
            </a:r>
            <a:r>
              <a:rPr lang="en-US"/>
              <a:t> dollar amount of loan, while refinance with cash out and refinance - not specified </a:t>
            </a:r>
            <a:r>
              <a:rPr lang="en-US"/>
              <a:t>mortgages</a:t>
            </a:r>
            <a:r>
              <a:rPr lang="en-US"/>
              <a:t> seem to have relatively lower original UPB.</a:t>
            </a:r>
            <a:endParaRPr/>
          </a:p>
          <a:p>
            <a:pPr indent="-177800" lvl="0" marL="177800" rtl="0" algn="l">
              <a:spcBef>
                <a:spcPts val="0"/>
              </a:spcBef>
              <a:spcAft>
                <a:spcPts val="0"/>
              </a:spcAft>
              <a:buSzPts val="1200"/>
              <a:buChar char="•"/>
            </a:pPr>
            <a:r>
              <a:rPr b="1" lang="en-US"/>
              <a:t>Number of Units</a:t>
            </a:r>
            <a:endParaRPr b="1"/>
          </a:p>
          <a:p>
            <a:pPr indent="-169862" lvl="1" marL="627062" rtl="0" algn="l">
              <a:spcBef>
                <a:spcPts val="0"/>
              </a:spcBef>
              <a:spcAft>
                <a:spcPts val="0"/>
              </a:spcAft>
              <a:buSzPts val="1440"/>
              <a:buChar char="•"/>
            </a:pPr>
            <a:r>
              <a:rPr b="1" lang="en-US"/>
              <a:t>One unit </a:t>
            </a:r>
            <a:r>
              <a:rPr lang="en-US"/>
              <a:t>comprising the related </a:t>
            </a:r>
            <a:r>
              <a:rPr lang="en-US"/>
              <a:t>mortgaged</a:t>
            </a:r>
            <a:r>
              <a:rPr lang="en-US"/>
              <a:t> property seems to have a relatively </a:t>
            </a:r>
            <a:r>
              <a:rPr lang="en-US">
                <a:solidFill>
                  <a:srgbClr val="38761D"/>
                </a:solidFill>
              </a:rPr>
              <a:t>higher </a:t>
            </a:r>
            <a:r>
              <a:rPr lang="en-US"/>
              <a:t>dollar amount of loan, while the other number of units (two, three, or four) seem to be not significantly different from each other in terms of their corresponding original UPB.</a:t>
            </a:r>
            <a:endParaRPr/>
          </a:p>
          <a:p>
            <a:pPr indent="-177800" lvl="0" marL="177800" rtl="0" algn="l">
              <a:spcBef>
                <a:spcPts val="0"/>
              </a:spcBef>
              <a:spcAft>
                <a:spcPts val="0"/>
              </a:spcAft>
              <a:buSzPts val="1200"/>
              <a:buChar char="•"/>
            </a:pPr>
            <a:r>
              <a:rPr b="1" lang="en-US"/>
              <a:t>Occupancy Status</a:t>
            </a:r>
            <a:endParaRPr b="1"/>
          </a:p>
          <a:p>
            <a:pPr indent="-169862" lvl="1" marL="627062" rtl="0" algn="l">
              <a:spcBef>
                <a:spcPts val="0"/>
              </a:spcBef>
              <a:spcAft>
                <a:spcPts val="0"/>
              </a:spcAft>
              <a:buSzPts val="1440"/>
              <a:buChar char="•"/>
            </a:pPr>
            <a:r>
              <a:rPr lang="en-US"/>
              <a:t>I</a:t>
            </a:r>
            <a:r>
              <a:rPr lang="en-US"/>
              <a:t>nvestor</a:t>
            </a:r>
            <a:r>
              <a:rPr lang="en-US"/>
              <a:t> property occupancy status seems to have comparatively </a:t>
            </a:r>
            <a:r>
              <a:rPr lang="en-US">
                <a:solidFill>
                  <a:srgbClr val="980000"/>
                </a:solidFill>
              </a:rPr>
              <a:t>lower </a:t>
            </a:r>
            <a:r>
              <a:rPr lang="en-US"/>
              <a:t>dollar amount of loan, and there is not much difference in the </a:t>
            </a:r>
            <a:r>
              <a:rPr lang="en-US">
                <a:solidFill>
                  <a:schemeClr val="dk1"/>
                </a:solidFill>
              </a:rPr>
              <a:t>higher</a:t>
            </a:r>
            <a:r>
              <a:rPr lang="en-US"/>
              <a:t> dollar amount of loan between </a:t>
            </a:r>
            <a:r>
              <a:rPr b="1" lang="en-US"/>
              <a:t>principal and second </a:t>
            </a:r>
            <a:r>
              <a:rPr lang="en-US"/>
              <a:t>property occupancy status.</a:t>
            </a:r>
            <a:endParaRPr/>
          </a:p>
        </p:txBody>
      </p:sp>
      <p:sp>
        <p:nvSpPr>
          <p:cNvPr id="274" name="Google Shape;274;p8"/>
          <p:cNvSpPr txBox="1"/>
          <p:nvPr>
            <p:ph type="ctrTitle"/>
          </p:nvPr>
        </p:nvSpPr>
        <p:spPr>
          <a:xfrm>
            <a:off x="209186" y="181963"/>
            <a:ext cx="9601200" cy="56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solidFill>
                  <a:schemeClr val="accent1"/>
                </a:solidFill>
              </a:rPr>
              <a:t>Mortgage Amount</a:t>
            </a:r>
            <a:endParaRPr sz="2000">
              <a:solidFill>
                <a:schemeClr val="accent1"/>
              </a:solidFill>
            </a:endParaRPr>
          </a:p>
        </p:txBody>
      </p:sp>
      <p:sp>
        <p:nvSpPr>
          <p:cNvPr id="275" name="Google Shape;275;p8"/>
          <p:cNvSpPr/>
          <p:nvPr/>
        </p:nvSpPr>
        <p:spPr>
          <a:xfrm>
            <a:off x="8177341" y="1461127"/>
            <a:ext cx="183000" cy="183000"/>
          </a:xfrm>
          <a:prstGeom prst="ellipse">
            <a:avLst/>
          </a:prstGeom>
          <a:solidFill>
            <a:srgbClr val="3989C9"/>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US" sz="1300">
                <a:solidFill>
                  <a:srgbClr val="FFFFFF"/>
                </a:solidFill>
                <a:latin typeface="Calibri"/>
                <a:ea typeface="Calibri"/>
                <a:cs typeface="Calibri"/>
                <a:sym typeface="Calibri"/>
              </a:rPr>
              <a:t>3</a:t>
            </a:r>
            <a:endParaRPr b="1" sz="1100"/>
          </a:p>
        </p:txBody>
      </p:sp>
      <p:sp>
        <p:nvSpPr>
          <p:cNvPr id="276" name="Google Shape;276;p8"/>
          <p:cNvSpPr/>
          <p:nvPr/>
        </p:nvSpPr>
        <p:spPr>
          <a:xfrm>
            <a:off x="249005" y="4581502"/>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1</a:t>
            </a:r>
            <a:endParaRPr b="1" sz="1100"/>
          </a:p>
        </p:txBody>
      </p:sp>
      <p:sp>
        <p:nvSpPr>
          <p:cNvPr id="277" name="Google Shape;277;p8"/>
          <p:cNvSpPr/>
          <p:nvPr/>
        </p:nvSpPr>
        <p:spPr>
          <a:xfrm>
            <a:off x="249005" y="5205027"/>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2</a:t>
            </a:r>
            <a:endParaRPr b="1" sz="1100"/>
          </a:p>
        </p:txBody>
      </p:sp>
      <p:sp>
        <p:nvSpPr>
          <p:cNvPr id="278" name="Google Shape;278;p8"/>
          <p:cNvSpPr/>
          <p:nvPr/>
        </p:nvSpPr>
        <p:spPr>
          <a:xfrm>
            <a:off x="249005" y="5828552"/>
            <a:ext cx="183000" cy="183000"/>
          </a:xfrm>
          <a:prstGeom prst="ellipse">
            <a:avLst/>
          </a:prstGeom>
          <a:solidFill>
            <a:srgbClr val="3989C9"/>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300">
                <a:solidFill>
                  <a:srgbClr val="FFFFFF"/>
                </a:solidFill>
                <a:latin typeface="Calibri"/>
                <a:ea typeface="Calibri"/>
                <a:cs typeface="Calibri"/>
                <a:sym typeface="Calibri"/>
              </a:rPr>
              <a:t>3</a:t>
            </a:r>
            <a:endParaRPr b="1" sz="1100"/>
          </a:p>
        </p:txBody>
      </p:sp>
      <p:grpSp>
        <p:nvGrpSpPr>
          <p:cNvPr id="279" name="Google Shape;279;p8"/>
          <p:cNvGrpSpPr/>
          <p:nvPr/>
        </p:nvGrpSpPr>
        <p:grpSpPr>
          <a:xfrm>
            <a:off x="4061506" y="1461125"/>
            <a:ext cx="4068708" cy="2703250"/>
            <a:chOff x="4061506" y="1461125"/>
            <a:chExt cx="4068708" cy="2703250"/>
          </a:xfrm>
        </p:grpSpPr>
        <p:pic>
          <p:nvPicPr>
            <p:cNvPr id="280" name="Google Shape;280;p8"/>
            <p:cNvPicPr preferRelativeResize="0"/>
            <p:nvPr/>
          </p:nvPicPr>
          <p:blipFill>
            <a:blip r:embed="rId5">
              <a:alphaModFix/>
            </a:blip>
            <a:stretch>
              <a:fillRect/>
            </a:stretch>
          </p:blipFill>
          <p:spPr>
            <a:xfrm>
              <a:off x="4061506" y="1461125"/>
              <a:ext cx="4068708" cy="2527048"/>
            </a:xfrm>
            <a:prstGeom prst="rect">
              <a:avLst/>
            </a:prstGeom>
            <a:noFill/>
            <a:ln>
              <a:noFill/>
            </a:ln>
          </p:spPr>
        </p:pic>
        <p:sp>
          <p:nvSpPr>
            <p:cNvPr id="281" name="Google Shape;281;p8"/>
            <p:cNvSpPr txBox="1"/>
            <p:nvPr/>
          </p:nvSpPr>
          <p:spPr>
            <a:xfrm>
              <a:off x="4189242" y="1696875"/>
              <a:ext cx="286500" cy="2467500"/>
            </a:xfrm>
            <a:prstGeom prst="rect">
              <a:avLst/>
            </a:prstGeom>
            <a:solidFill>
              <a:schemeClr val="lt1"/>
            </a:solidFill>
            <a:ln>
              <a:noFill/>
            </a:ln>
          </p:spPr>
          <p:txBody>
            <a:bodyPr anchorCtr="0" anchor="t" bIns="0" lIns="0" spcFirstLastPara="1" rIns="0" wrap="square" tIns="0">
              <a:spAutoFit/>
            </a:bodyPr>
            <a:lstStyle/>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$0.5m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$0.4m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$0.3m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$0.2m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$0.1m</a:t>
              </a:r>
              <a:endParaRPr sz="700">
                <a:solidFill>
                  <a:srgbClr val="888888"/>
                </a:solidFill>
              </a:endParaRPr>
            </a:p>
            <a:p>
              <a:pPr indent="0" lvl="0" marL="0" rtl="0" algn="l">
                <a:lnSpc>
                  <a:spcPct val="365000"/>
                </a:lnSpc>
                <a:spcBef>
                  <a:spcPts val="0"/>
                </a:spcBef>
                <a:spcAft>
                  <a:spcPts val="0"/>
                </a:spcAft>
                <a:buClr>
                  <a:schemeClr val="dk1"/>
                </a:buClr>
                <a:buSzPts val="1100"/>
                <a:buFont typeface="Arial"/>
                <a:buNone/>
              </a:pPr>
              <a:r>
                <a:rPr lang="en-US" sz="700">
                  <a:solidFill>
                    <a:srgbClr val="888888"/>
                  </a:solidFill>
                </a:rPr>
                <a:t>0</a:t>
              </a:r>
              <a:endParaRPr sz="700">
                <a:solidFill>
                  <a:srgbClr val="888888"/>
                </a:solidFill>
              </a:endParaRPr>
            </a:p>
            <a:p>
              <a:pPr indent="0" lvl="0" marL="0" rtl="0" algn="l">
                <a:lnSpc>
                  <a:spcPct val="365000"/>
                </a:lnSpc>
                <a:spcBef>
                  <a:spcPts val="0"/>
                </a:spcBef>
                <a:spcAft>
                  <a:spcPts val="0"/>
                </a:spcAft>
                <a:buNone/>
              </a:pPr>
              <a:r>
                <a:t/>
              </a:r>
              <a:endParaRPr sz="700">
                <a:solidFill>
                  <a:srgbClr val="888888"/>
                </a:solidFill>
              </a:endParaRPr>
            </a:p>
          </p:txBody>
        </p:sp>
      </p:grpSp>
      <p:sp>
        <p:nvSpPr>
          <p:cNvPr id="282" name="Google Shape;282;p8"/>
          <p:cNvSpPr/>
          <p:nvPr/>
        </p:nvSpPr>
        <p:spPr>
          <a:xfrm>
            <a:off x="4134705" y="1461127"/>
            <a:ext cx="183000" cy="183000"/>
          </a:xfrm>
          <a:prstGeom prst="ellipse">
            <a:avLst/>
          </a:prstGeom>
          <a:solidFill>
            <a:srgbClr val="3989C9"/>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US" sz="1300">
                <a:solidFill>
                  <a:srgbClr val="FFFFFF"/>
                </a:solidFill>
                <a:latin typeface="Calibri"/>
                <a:ea typeface="Calibri"/>
                <a:cs typeface="Calibri"/>
                <a:sym typeface="Calibri"/>
              </a:rPr>
              <a:t>2</a:t>
            </a:r>
            <a:endParaRPr b="1" sz="1100"/>
          </a:p>
        </p:txBody>
      </p:sp>
      <p:grpSp>
        <p:nvGrpSpPr>
          <p:cNvPr id="283" name="Google Shape;283;p8"/>
          <p:cNvGrpSpPr/>
          <p:nvPr/>
        </p:nvGrpSpPr>
        <p:grpSpPr>
          <a:xfrm>
            <a:off x="515467" y="3753964"/>
            <a:ext cx="2774200" cy="215408"/>
            <a:chOff x="515467" y="3753964"/>
            <a:chExt cx="2774200" cy="215408"/>
          </a:xfrm>
        </p:grpSpPr>
        <p:grpSp>
          <p:nvGrpSpPr>
            <p:cNvPr id="284" name="Google Shape;284;p8"/>
            <p:cNvGrpSpPr/>
            <p:nvPr/>
          </p:nvGrpSpPr>
          <p:grpSpPr>
            <a:xfrm>
              <a:off x="515467" y="3753964"/>
              <a:ext cx="2382543" cy="215400"/>
              <a:chOff x="1450746" y="3453240"/>
              <a:chExt cx="1364650" cy="215400"/>
            </a:xfrm>
          </p:grpSpPr>
          <p:sp>
            <p:nvSpPr>
              <p:cNvPr id="285" name="Google Shape;285;p8"/>
              <p:cNvSpPr txBox="1"/>
              <p:nvPr/>
            </p:nvSpPr>
            <p:spPr>
              <a:xfrm>
                <a:off x="1450746" y="3453240"/>
                <a:ext cx="410100" cy="215400"/>
              </a:xfrm>
              <a:prstGeom prst="rect">
                <a:avLst/>
              </a:prstGeom>
              <a:solidFill>
                <a:schemeClr val="lt1"/>
              </a:solidFill>
              <a:ln>
                <a:noFill/>
              </a:ln>
            </p:spPr>
            <p:txBody>
              <a:bodyPr anchorCtr="0" anchor="t" bIns="0" lIns="0" spcFirstLastPara="1" rIns="0" wrap="square" tIns="0">
                <a:spAutoFit/>
              </a:bodyPr>
              <a:lstStyle/>
              <a:p>
                <a:pPr indent="0" lvl="0" marL="0" rtl="0" algn="ctr">
                  <a:spcBef>
                    <a:spcPts val="0"/>
                  </a:spcBef>
                  <a:spcAft>
                    <a:spcPts val="0"/>
                  </a:spcAft>
                  <a:buNone/>
                </a:pPr>
                <a:r>
                  <a:rPr lang="en-US" sz="700">
                    <a:solidFill>
                      <a:schemeClr val="dk1"/>
                    </a:solidFill>
                  </a:rPr>
                  <a:t>Cash-out Refinance</a:t>
                </a:r>
                <a:endParaRPr>
                  <a:solidFill>
                    <a:schemeClr val="dk1"/>
                  </a:solidFill>
                </a:endParaRPr>
              </a:p>
            </p:txBody>
          </p:sp>
          <p:sp>
            <p:nvSpPr>
              <p:cNvPr id="286" name="Google Shape;286;p8"/>
              <p:cNvSpPr txBox="1"/>
              <p:nvPr/>
            </p:nvSpPr>
            <p:spPr>
              <a:xfrm>
                <a:off x="2320096" y="3453240"/>
                <a:ext cx="495300" cy="1077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sz="700">
                    <a:solidFill>
                      <a:schemeClr val="dk1"/>
                    </a:solidFill>
                  </a:rPr>
                  <a:t>Refinance</a:t>
                </a:r>
                <a:endParaRPr>
                  <a:solidFill>
                    <a:schemeClr val="dk1"/>
                  </a:solidFill>
                </a:endParaRPr>
              </a:p>
            </p:txBody>
          </p:sp>
          <p:sp>
            <p:nvSpPr>
              <p:cNvPr id="287" name="Google Shape;287;p8"/>
              <p:cNvSpPr txBox="1"/>
              <p:nvPr/>
            </p:nvSpPr>
            <p:spPr>
              <a:xfrm>
                <a:off x="1943679" y="3453240"/>
                <a:ext cx="243900" cy="1077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sz="700">
                    <a:solidFill>
                      <a:schemeClr val="dk1"/>
                    </a:solidFill>
                  </a:rPr>
                  <a:t>Purchase</a:t>
                </a:r>
                <a:endParaRPr>
                  <a:solidFill>
                    <a:schemeClr val="dk1"/>
                  </a:solidFill>
                </a:endParaRPr>
              </a:p>
            </p:txBody>
          </p:sp>
        </p:grpSp>
        <p:sp>
          <p:nvSpPr>
            <p:cNvPr id="288" name="Google Shape;288;p8"/>
            <p:cNvSpPr txBox="1"/>
            <p:nvPr/>
          </p:nvSpPr>
          <p:spPr>
            <a:xfrm>
              <a:off x="2603867" y="3753972"/>
              <a:ext cx="6858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US" sz="700">
                  <a:solidFill>
                    <a:schemeClr val="dk1"/>
                  </a:solidFill>
                </a:rPr>
                <a:t>Refinance</a:t>
              </a:r>
              <a:endParaRPr sz="700">
                <a:solidFill>
                  <a:schemeClr val="dk1"/>
                </a:solidFill>
              </a:endParaRPr>
            </a:p>
            <a:p>
              <a:pPr indent="0" lvl="0" marL="0" rtl="0" algn="ctr">
                <a:spcBef>
                  <a:spcPts val="0"/>
                </a:spcBef>
                <a:spcAft>
                  <a:spcPts val="0"/>
                </a:spcAft>
                <a:buNone/>
              </a:pPr>
              <a:r>
                <a:rPr lang="en-US" sz="700">
                  <a:solidFill>
                    <a:schemeClr val="dk1"/>
                  </a:solidFill>
                </a:rPr>
                <a:t>Not specified</a:t>
              </a:r>
              <a:endParaRPr>
                <a:solidFill>
                  <a:schemeClr val="dk1"/>
                </a:solidFill>
              </a:endParaRPr>
            </a:p>
          </p:txBody>
        </p:sp>
      </p:grpSp>
      <p:grpSp>
        <p:nvGrpSpPr>
          <p:cNvPr id="289" name="Google Shape;289;p8"/>
          <p:cNvGrpSpPr/>
          <p:nvPr/>
        </p:nvGrpSpPr>
        <p:grpSpPr>
          <a:xfrm>
            <a:off x="8881332" y="3731150"/>
            <a:ext cx="2259758" cy="107700"/>
            <a:chOff x="5360882" y="6225575"/>
            <a:chExt cx="1362696" cy="107700"/>
          </a:xfrm>
        </p:grpSpPr>
        <p:sp>
          <p:nvSpPr>
            <p:cNvPr id="290" name="Google Shape;290;p8"/>
            <p:cNvSpPr txBox="1"/>
            <p:nvPr/>
          </p:nvSpPr>
          <p:spPr>
            <a:xfrm>
              <a:off x="5360882" y="6225575"/>
              <a:ext cx="322800" cy="1077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sz="700">
                  <a:solidFill>
                    <a:schemeClr val="dk1"/>
                  </a:solidFill>
                </a:rPr>
                <a:t>Investor</a:t>
              </a:r>
              <a:endParaRPr>
                <a:solidFill>
                  <a:schemeClr val="dk1"/>
                </a:solidFill>
              </a:endParaRPr>
            </a:p>
          </p:txBody>
        </p:sp>
        <p:sp>
          <p:nvSpPr>
            <p:cNvPr id="291" name="Google Shape;291;p8"/>
            <p:cNvSpPr txBox="1"/>
            <p:nvPr/>
          </p:nvSpPr>
          <p:spPr>
            <a:xfrm>
              <a:off x="6400778" y="6225575"/>
              <a:ext cx="322800" cy="1077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sz="700">
                  <a:solidFill>
                    <a:schemeClr val="dk1"/>
                  </a:solidFill>
                </a:rPr>
                <a:t>Second</a:t>
              </a:r>
              <a:endParaRPr>
                <a:solidFill>
                  <a:schemeClr val="dk1"/>
                </a:solidFill>
              </a:endParaRPr>
            </a:p>
          </p:txBody>
        </p:sp>
      </p:grpSp>
      <p:sp>
        <p:nvSpPr>
          <p:cNvPr id="292" name="Google Shape;292;p8"/>
          <p:cNvSpPr txBox="1"/>
          <p:nvPr/>
        </p:nvSpPr>
        <p:spPr>
          <a:xfrm>
            <a:off x="9739702" y="3731150"/>
            <a:ext cx="535200" cy="107700"/>
          </a:xfrm>
          <a:prstGeom prst="rect">
            <a:avLst/>
          </a:prstGeom>
          <a:solidFill>
            <a:schemeClr val="lt1"/>
          </a:solidFill>
          <a:ln>
            <a:noFill/>
          </a:ln>
        </p:spPr>
        <p:txBody>
          <a:bodyPr anchorCtr="0" anchor="t" bIns="0" lIns="0" spcFirstLastPara="1" rIns="0" wrap="square" tIns="0">
            <a:spAutoFit/>
          </a:bodyPr>
          <a:lstStyle/>
          <a:p>
            <a:pPr indent="0" lvl="0" marL="0" rtl="0" algn="l">
              <a:spcBef>
                <a:spcPts val="0"/>
              </a:spcBef>
              <a:spcAft>
                <a:spcPts val="0"/>
              </a:spcAft>
              <a:buNone/>
            </a:pPr>
            <a:r>
              <a:rPr lang="en-US" sz="700">
                <a:solidFill>
                  <a:schemeClr val="dk1"/>
                </a:solidFill>
              </a:rPr>
              <a:t>Principal</a:t>
            </a:r>
            <a:endParaRPr>
              <a:solidFill>
                <a:schemeClr val="dk1"/>
              </a:solidFill>
            </a:endParaRPr>
          </a:p>
        </p:txBody>
      </p:sp>
      <p:sp>
        <p:nvSpPr>
          <p:cNvPr id="293" name="Google Shape;293;p8"/>
          <p:cNvSpPr txBox="1"/>
          <p:nvPr>
            <p:ph idx="12" type="sldNum"/>
          </p:nvPr>
        </p:nvSpPr>
        <p:spPr>
          <a:xfrm>
            <a:off x="239351" y="6525348"/>
            <a:ext cx="480000" cy="21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otman Blu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2013-07-26T14:57:40Z</dcterms:created>
  <dc:creator>Graham Huber</dc:creator>
</cp:coreProperties>
</file>