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 id="257"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748" autoAdjust="0"/>
  </p:normalViewPr>
  <p:slideViewPr>
    <p:cSldViewPr snapToGrid="0" snapToObjects="1">
      <p:cViewPr varScale="1">
        <p:scale>
          <a:sx n="104" d="100"/>
          <a:sy n="104" d="100"/>
        </p:scale>
        <p:origin x="-10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D49921-9735-2E45-AFFF-0394C8933267}" type="datetimeFigureOut">
              <a:rPr lang="en-US" smtClean="0"/>
              <a:t>6/12/15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548A0-9416-C545-9DB2-40CCDC0E748C}" type="slidenum">
              <a:rPr lang="en-US" smtClean="0"/>
              <a:t>‹#›</a:t>
            </a:fld>
            <a:endParaRPr lang="en-US"/>
          </a:p>
        </p:txBody>
      </p:sp>
    </p:spTree>
    <p:extLst>
      <p:ext uri="{BB962C8B-B14F-4D97-AF65-F5344CB8AC3E}">
        <p14:creationId xmlns:p14="http://schemas.microsoft.com/office/powerpoint/2010/main" val="285509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49921-9735-2E45-AFFF-0394C8933267}" type="datetimeFigureOut">
              <a:rPr lang="en-US" smtClean="0"/>
              <a:t>6/12/15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548A0-9416-C545-9DB2-40CCDC0E748C}" type="slidenum">
              <a:rPr lang="en-US" smtClean="0"/>
              <a:t>‹#›</a:t>
            </a:fld>
            <a:endParaRPr lang="en-US"/>
          </a:p>
        </p:txBody>
      </p:sp>
    </p:spTree>
    <p:extLst>
      <p:ext uri="{BB962C8B-B14F-4D97-AF65-F5344CB8AC3E}">
        <p14:creationId xmlns:p14="http://schemas.microsoft.com/office/powerpoint/2010/main" val="1832659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49921-9735-2E45-AFFF-0394C8933267}" type="datetimeFigureOut">
              <a:rPr lang="en-US" smtClean="0"/>
              <a:t>6/12/15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548A0-9416-C545-9DB2-40CCDC0E748C}" type="slidenum">
              <a:rPr lang="en-US" smtClean="0"/>
              <a:t>‹#›</a:t>
            </a:fld>
            <a:endParaRPr lang="en-US"/>
          </a:p>
        </p:txBody>
      </p:sp>
    </p:spTree>
    <p:extLst>
      <p:ext uri="{BB962C8B-B14F-4D97-AF65-F5344CB8AC3E}">
        <p14:creationId xmlns:p14="http://schemas.microsoft.com/office/powerpoint/2010/main" val="163956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49921-9735-2E45-AFFF-0394C8933267}" type="datetimeFigureOut">
              <a:rPr lang="en-US" smtClean="0"/>
              <a:t>6/12/15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548A0-9416-C545-9DB2-40CCDC0E748C}" type="slidenum">
              <a:rPr lang="en-US" smtClean="0"/>
              <a:t>‹#›</a:t>
            </a:fld>
            <a:endParaRPr lang="en-US"/>
          </a:p>
        </p:txBody>
      </p:sp>
    </p:spTree>
    <p:extLst>
      <p:ext uri="{BB962C8B-B14F-4D97-AF65-F5344CB8AC3E}">
        <p14:creationId xmlns:p14="http://schemas.microsoft.com/office/powerpoint/2010/main" val="63839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49921-9735-2E45-AFFF-0394C8933267}" type="datetimeFigureOut">
              <a:rPr lang="en-US" smtClean="0"/>
              <a:t>6/12/15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548A0-9416-C545-9DB2-40CCDC0E748C}" type="slidenum">
              <a:rPr lang="en-US" smtClean="0"/>
              <a:t>‹#›</a:t>
            </a:fld>
            <a:endParaRPr lang="en-US"/>
          </a:p>
        </p:txBody>
      </p:sp>
    </p:spTree>
    <p:extLst>
      <p:ext uri="{BB962C8B-B14F-4D97-AF65-F5344CB8AC3E}">
        <p14:creationId xmlns:p14="http://schemas.microsoft.com/office/powerpoint/2010/main" val="3467258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D49921-9735-2E45-AFFF-0394C8933267}" type="datetimeFigureOut">
              <a:rPr lang="en-US" smtClean="0"/>
              <a:t>6/12/15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548A0-9416-C545-9DB2-40CCDC0E748C}" type="slidenum">
              <a:rPr lang="en-US" smtClean="0"/>
              <a:t>‹#›</a:t>
            </a:fld>
            <a:endParaRPr lang="en-US"/>
          </a:p>
        </p:txBody>
      </p:sp>
    </p:spTree>
    <p:extLst>
      <p:ext uri="{BB962C8B-B14F-4D97-AF65-F5344CB8AC3E}">
        <p14:creationId xmlns:p14="http://schemas.microsoft.com/office/powerpoint/2010/main" val="201071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D49921-9735-2E45-AFFF-0394C8933267}" type="datetimeFigureOut">
              <a:rPr lang="en-US" smtClean="0"/>
              <a:t>6/12/15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548A0-9416-C545-9DB2-40CCDC0E748C}" type="slidenum">
              <a:rPr lang="en-US" smtClean="0"/>
              <a:t>‹#›</a:t>
            </a:fld>
            <a:endParaRPr lang="en-US"/>
          </a:p>
        </p:txBody>
      </p:sp>
    </p:spTree>
    <p:extLst>
      <p:ext uri="{BB962C8B-B14F-4D97-AF65-F5344CB8AC3E}">
        <p14:creationId xmlns:p14="http://schemas.microsoft.com/office/powerpoint/2010/main" val="245640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D49921-9735-2E45-AFFF-0394C8933267}" type="datetimeFigureOut">
              <a:rPr lang="en-US" smtClean="0"/>
              <a:t>6/12/15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548A0-9416-C545-9DB2-40CCDC0E748C}" type="slidenum">
              <a:rPr lang="en-US" smtClean="0"/>
              <a:t>‹#›</a:t>
            </a:fld>
            <a:endParaRPr lang="en-US"/>
          </a:p>
        </p:txBody>
      </p:sp>
    </p:spTree>
    <p:extLst>
      <p:ext uri="{BB962C8B-B14F-4D97-AF65-F5344CB8AC3E}">
        <p14:creationId xmlns:p14="http://schemas.microsoft.com/office/powerpoint/2010/main" val="193608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49921-9735-2E45-AFFF-0394C8933267}" type="datetimeFigureOut">
              <a:rPr lang="en-US" smtClean="0"/>
              <a:t>6/12/15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548A0-9416-C545-9DB2-40CCDC0E748C}" type="slidenum">
              <a:rPr lang="en-US" smtClean="0"/>
              <a:t>‹#›</a:t>
            </a:fld>
            <a:endParaRPr lang="en-US"/>
          </a:p>
        </p:txBody>
      </p:sp>
    </p:spTree>
    <p:extLst>
      <p:ext uri="{BB962C8B-B14F-4D97-AF65-F5344CB8AC3E}">
        <p14:creationId xmlns:p14="http://schemas.microsoft.com/office/powerpoint/2010/main" val="1134214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49921-9735-2E45-AFFF-0394C8933267}" type="datetimeFigureOut">
              <a:rPr lang="en-US" smtClean="0"/>
              <a:t>6/12/15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548A0-9416-C545-9DB2-40CCDC0E748C}" type="slidenum">
              <a:rPr lang="en-US" smtClean="0"/>
              <a:t>‹#›</a:t>
            </a:fld>
            <a:endParaRPr lang="en-US"/>
          </a:p>
        </p:txBody>
      </p:sp>
    </p:spTree>
    <p:extLst>
      <p:ext uri="{BB962C8B-B14F-4D97-AF65-F5344CB8AC3E}">
        <p14:creationId xmlns:p14="http://schemas.microsoft.com/office/powerpoint/2010/main" val="247574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49921-9735-2E45-AFFF-0394C8933267}" type="datetimeFigureOut">
              <a:rPr lang="en-US" smtClean="0"/>
              <a:t>6/12/15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548A0-9416-C545-9DB2-40CCDC0E748C}" type="slidenum">
              <a:rPr lang="en-US" smtClean="0"/>
              <a:t>‹#›</a:t>
            </a:fld>
            <a:endParaRPr lang="en-US"/>
          </a:p>
        </p:txBody>
      </p:sp>
    </p:spTree>
    <p:extLst>
      <p:ext uri="{BB962C8B-B14F-4D97-AF65-F5344CB8AC3E}">
        <p14:creationId xmlns:p14="http://schemas.microsoft.com/office/powerpoint/2010/main" val="42103152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49921-9735-2E45-AFFF-0394C8933267}" type="datetimeFigureOut">
              <a:rPr lang="en-US" smtClean="0"/>
              <a:t>6/12/15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548A0-9416-C545-9DB2-40CCDC0E748C}" type="slidenum">
              <a:rPr lang="en-US" smtClean="0"/>
              <a:t>‹#›</a:t>
            </a:fld>
            <a:endParaRPr lang="en-US"/>
          </a:p>
        </p:txBody>
      </p:sp>
    </p:spTree>
    <p:extLst>
      <p:ext uri="{BB962C8B-B14F-4D97-AF65-F5344CB8AC3E}">
        <p14:creationId xmlns:p14="http://schemas.microsoft.com/office/powerpoint/2010/main" val="372629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umber of Mutated Gen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06" y="3223838"/>
            <a:ext cx="3513236" cy="2770748"/>
          </a:xfrm>
          <a:prstGeom prst="rect">
            <a:avLst/>
          </a:prstGeom>
        </p:spPr>
      </p:pic>
      <p:pic>
        <p:nvPicPr>
          <p:cNvPr id="5" name="Picture 4" descr="Number of mutated patien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605" y="497741"/>
            <a:ext cx="3513236" cy="2416464"/>
          </a:xfrm>
          <a:prstGeom prst="rect">
            <a:avLst/>
          </a:prstGeom>
        </p:spPr>
      </p:pic>
      <p:pic>
        <p:nvPicPr>
          <p:cNvPr id="7" name="Picture 6"/>
          <p:cNvPicPr>
            <a:picLocks noChangeAspect="1"/>
          </p:cNvPicPr>
          <p:nvPr/>
        </p:nvPicPr>
        <p:blipFill>
          <a:blip r:embed="rId4"/>
          <a:stretch>
            <a:fillRect/>
          </a:stretch>
        </p:blipFill>
        <p:spPr>
          <a:xfrm>
            <a:off x="4847992" y="3223838"/>
            <a:ext cx="3641699" cy="2424654"/>
          </a:xfrm>
          <a:prstGeom prst="rect">
            <a:avLst/>
          </a:prstGeom>
        </p:spPr>
      </p:pic>
      <p:pic>
        <p:nvPicPr>
          <p:cNvPr id="8" name="Picture 7"/>
          <p:cNvPicPr>
            <a:picLocks noChangeAspect="1"/>
          </p:cNvPicPr>
          <p:nvPr/>
        </p:nvPicPr>
        <p:blipFill>
          <a:blip r:embed="rId5"/>
          <a:stretch>
            <a:fillRect/>
          </a:stretch>
        </p:blipFill>
        <p:spPr>
          <a:xfrm>
            <a:off x="4847992" y="497741"/>
            <a:ext cx="3642865" cy="2416464"/>
          </a:xfrm>
          <a:prstGeom prst="rect">
            <a:avLst/>
          </a:prstGeom>
        </p:spPr>
      </p:pic>
      <p:sp>
        <p:nvSpPr>
          <p:cNvPr id="9" name="TextBox 8"/>
          <p:cNvSpPr txBox="1"/>
          <p:nvPr/>
        </p:nvSpPr>
        <p:spPr>
          <a:xfrm>
            <a:off x="438038" y="497741"/>
            <a:ext cx="412568" cy="646331"/>
          </a:xfrm>
          <a:prstGeom prst="rect">
            <a:avLst/>
          </a:prstGeom>
          <a:noFill/>
        </p:spPr>
        <p:txBody>
          <a:bodyPr wrap="none" rtlCol="0">
            <a:spAutoFit/>
          </a:bodyPr>
          <a:lstStyle/>
          <a:p>
            <a:r>
              <a:rPr lang="en-US" sz="3600" b="1" dirty="0"/>
              <a:t>a</a:t>
            </a:r>
          </a:p>
        </p:txBody>
      </p:sp>
      <p:sp>
        <p:nvSpPr>
          <p:cNvPr id="10" name="TextBox 9"/>
          <p:cNvSpPr txBox="1"/>
          <p:nvPr/>
        </p:nvSpPr>
        <p:spPr>
          <a:xfrm>
            <a:off x="4416753" y="497741"/>
            <a:ext cx="432405" cy="646331"/>
          </a:xfrm>
          <a:prstGeom prst="rect">
            <a:avLst/>
          </a:prstGeom>
          <a:noFill/>
        </p:spPr>
        <p:txBody>
          <a:bodyPr wrap="none" rtlCol="0">
            <a:spAutoFit/>
          </a:bodyPr>
          <a:lstStyle/>
          <a:p>
            <a:r>
              <a:rPr lang="en-US" sz="3600" b="1" dirty="0"/>
              <a:t>b</a:t>
            </a:r>
          </a:p>
        </p:txBody>
      </p:sp>
      <p:sp>
        <p:nvSpPr>
          <p:cNvPr id="11" name="TextBox 10"/>
          <p:cNvSpPr txBox="1"/>
          <p:nvPr/>
        </p:nvSpPr>
        <p:spPr>
          <a:xfrm>
            <a:off x="472753" y="3223838"/>
            <a:ext cx="377853" cy="646331"/>
          </a:xfrm>
          <a:prstGeom prst="rect">
            <a:avLst/>
          </a:prstGeom>
          <a:noFill/>
        </p:spPr>
        <p:txBody>
          <a:bodyPr wrap="none" rtlCol="0">
            <a:spAutoFit/>
          </a:bodyPr>
          <a:lstStyle/>
          <a:p>
            <a:r>
              <a:rPr lang="en-US" sz="3600" b="1" dirty="0" smtClean="0"/>
              <a:t>c</a:t>
            </a:r>
            <a:endParaRPr lang="en-US" sz="3600" b="1" dirty="0"/>
          </a:p>
        </p:txBody>
      </p:sp>
      <p:sp>
        <p:nvSpPr>
          <p:cNvPr id="12" name="TextBox 11"/>
          <p:cNvSpPr txBox="1"/>
          <p:nvPr/>
        </p:nvSpPr>
        <p:spPr>
          <a:xfrm>
            <a:off x="4471305" y="3223838"/>
            <a:ext cx="432405" cy="646331"/>
          </a:xfrm>
          <a:prstGeom prst="rect">
            <a:avLst/>
          </a:prstGeom>
          <a:noFill/>
        </p:spPr>
        <p:txBody>
          <a:bodyPr wrap="none" rtlCol="0">
            <a:spAutoFit/>
          </a:bodyPr>
          <a:lstStyle/>
          <a:p>
            <a:r>
              <a:rPr lang="en-US" sz="3600" b="1" dirty="0"/>
              <a:t>d</a:t>
            </a:r>
          </a:p>
        </p:txBody>
      </p:sp>
      <p:sp>
        <p:nvSpPr>
          <p:cNvPr id="2" name="TextBox 1"/>
          <p:cNvSpPr txBox="1"/>
          <p:nvPr/>
        </p:nvSpPr>
        <p:spPr>
          <a:xfrm>
            <a:off x="185482" y="5994586"/>
            <a:ext cx="8797154" cy="738664"/>
          </a:xfrm>
          <a:prstGeom prst="rect">
            <a:avLst/>
          </a:prstGeom>
          <a:noFill/>
        </p:spPr>
        <p:txBody>
          <a:bodyPr wrap="square" rtlCol="0">
            <a:spAutoFit/>
          </a:bodyPr>
          <a:lstStyle/>
          <a:p>
            <a:r>
              <a:rPr lang="en-US" sz="1400" dirty="0" smtClean="0"/>
              <a:t>Figure 1. (a) There is wide variety in the number of somatic mutations each cancer patient obtains. (b) The somatic mutation landscape does not have apparent trends. (c) BRAF mutations occur frequently; all others are relatively rare. (d) Patients with BRAF mutations have similar numbers of mutations as compared to patients without BRAF mutations.</a:t>
            </a:r>
          </a:p>
        </p:txBody>
      </p:sp>
    </p:spTree>
    <p:extLst>
      <p:ext uri="{BB962C8B-B14F-4D97-AF65-F5344CB8AC3E}">
        <p14:creationId xmlns:p14="http://schemas.microsoft.com/office/powerpoint/2010/main" val="42484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nsity Distribu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20" y="3218609"/>
            <a:ext cx="3968785" cy="2642606"/>
          </a:xfrm>
          <a:prstGeom prst="rect">
            <a:avLst/>
          </a:prstGeom>
        </p:spPr>
      </p:pic>
      <p:pic>
        <p:nvPicPr>
          <p:cNvPr id="3" name="Picture 2" descr="D:E Distribu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092" y="3218609"/>
            <a:ext cx="3784287" cy="2643149"/>
          </a:xfrm>
          <a:prstGeom prst="rect">
            <a:avLst/>
          </a:prstGeom>
        </p:spPr>
      </p:pic>
      <p:pic>
        <p:nvPicPr>
          <p:cNvPr id="4" name="Picture 3" descr="Human Ne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8502" y="182757"/>
            <a:ext cx="4332301" cy="3035852"/>
          </a:xfrm>
          <a:prstGeom prst="rect">
            <a:avLst/>
          </a:prstGeom>
        </p:spPr>
      </p:pic>
      <p:sp>
        <p:nvSpPr>
          <p:cNvPr id="5" name="TextBox 4"/>
          <p:cNvSpPr txBox="1"/>
          <p:nvPr/>
        </p:nvSpPr>
        <p:spPr>
          <a:xfrm>
            <a:off x="1665934" y="182757"/>
            <a:ext cx="412568" cy="646331"/>
          </a:xfrm>
          <a:prstGeom prst="rect">
            <a:avLst/>
          </a:prstGeom>
          <a:noFill/>
        </p:spPr>
        <p:txBody>
          <a:bodyPr wrap="none" rtlCol="0">
            <a:spAutoFit/>
          </a:bodyPr>
          <a:lstStyle/>
          <a:p>
            <a:r>
              <a:rPr lang="en-US" sz="3600" b="1" dirty="0"/>
              <a:t>a</a:t>
            </a:r>
          </a:p>
        </p:txBody>
      </p:sp>
      <p:sp>
        <p:nvSpPr>
          <p:cNvPr id="6" name="TextBox 5"/>
          <p:cNvSpPr txBox="1"/>
          <p:nvPr/>
        </p:nvSpPr>
        <p:spPr>
          <a:xfrm>
            <a:off x="4614405" y="3226071"/>
            <a:ext cx="377853" cy="646331"/>
          </a:xfrm>
          <a:prstGeom prst="rect">
            <a:avLst/>
          </a:prstGeom>
          <a:noFill/>
        </p:spPr>
        <p:txBody>
          <a:bodyPr wrap="none" rtlCol="0">
            <a:spAutoFit/>
          </a:bodyPr>
          <a:lstStyle/>
          <a:p>
            <a:r>
              <a:rPr lang="en-US" sz="3600" b="1" dirty="0" smtClean="0"/>
              <a:t>c</a:t>
            </a:r>
            <a:endParaRPr lang="en-US" sz="3600" b="1" dirty="0"/>
          </a:p>
        </p:txBody>
      </p:sp>
      <p:sp>
        <p:nvSpPr>
          <p:cNvPr id="7" name="TextBox 6"/>
          <p:cNvSpPr txBox="1"/>
          <p:nvPr/>
        </p:nvSpPr>
        <p:spPr>
          <a:xfrm>
            <a:off x="213215" y="3218609"/>
            <a:ext cx="432405" cy="646331"/>
          </a:xfrm>
          <a:prstGeom prst="rect">
            <a:avLst/>
          </a:prstGeom>
          <a:noFill/>
        </p:spPr>
        <p:txBody>
          <a:bodyPr wrap="none" rtlCol="0">
            <a:spAutoFit/>
          </a:bodyPr>
          <a:lstStyle/>
          <a:p>
            <a:r>
              <a:rPr lang="en-US" sz="3600" b="1" dirty="0"/>
              <a:t>b</a:t>
            </a:r>
          </a:p>
        </p:txBody>
      </p:sp>
      <p:sp>
        <p:nvSpPr>
          <p:cNvPr id="8" name="TextBox 7"/>
          <p:cNvSpPr txBox="1"/>
          <p:nvPr/>
        </p:nvSpPr>
        <p:spPr>
          <a:xfrm>
            <a:off x="185482" y="5994586"/>
            <a:ext cx="8797154" cy="738664"/>
          </a:xfrm>
          <a:prstGeom prst="rect">
            <a:avLst/>
          </a:prstGeom>
          <a:noFill/>
        </p:spPr>
        <p:txBody>
          <a:bodyPr wrap="square" rtlCol="0">
            <a:spAutoFit/>
          </a:bodyPr>
          <a:lstStyle/>
          <a:p>
            <a:r>
              <a:rPr lang="en-US" sz="1400" dirty="0" smtClean="0"/>
              <a:t>Figure 2. (a) The genes in Human Net have widely varying numbers of connections to other genes. (b) The density scores for driver mutations tend to be much higher than passenger mutations. (c) Driver mutations tend to have more connections; once density is normalized by number of edges, the separation disappears.</a:t>
            </a:r>
          </a:p>
        </p:txBody>
      </p:sp>
    </p:spTree>
    <p:extLst>
      <p:ext uri="{BB962C8B-B14F-4D97-AF65-F5344CB8AC3E}">
        <p14:creationId xmlns:p14="http://schemas.microsoft.com/office/powerpoint/2010/main" val="284667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eparation on component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260" y="2618573"/>
            <a:ext cx="5118100" cy="3441700"/>
          </a:xfrm>
          <a:prstGeom prst="rect">
            <a:avLst/>
          </a:prstGeom>
        </p:spPr>
      </p:pic>
      <p:pic>
        <p:nvPicPr>
          <p:cNvPr id="8" name="Picture 7" descr="PCA - with BRA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65" y="51243"/>
            <a:ext cx="3553613" cy="2442535"/>
          </a:xfrm>
          <a:prstGeom prst="rect">
            <a:avLst/>
          </a:prstGeom>
        </p:spPr>
      </p:pic>
      <p:sp>
        <p:nvSpPr>
          <p:cNvPr id="9" name="TextBox 8"/>
          <p:cNvSpPr txBox="1"/>
          <p:nvPr/>
        </p:nvSpPr>
        <p:spPr>
          <a:xfrm>
            <a:off x="343197" y="51243"/>
            <a:ext cx="412568" cy="646331"/>
          </a:xfrm>
          <a:prstGeom prst="rect">
            <a:avLst/>
          </a:prstGeom>
          <a:noFill/>
        </p:spPr>
        <p:txBody>
          <a:bodyPr wrap="none" rtlCol="0">
            <a:spAutoFit/>
          </a:bodyPr>
          <a:lstStyle/>
          <a:p>
            <a:r>
              <a:rPr lang="en-US" sz="3600" b="1" dirty="0"/>
              <a:t>a</a:t>
            </a:r>
          </a:p>
        </p:txBody>
      </p:sp>
      <p:sp>
        <p:nvSpPr>
          <p:cNvPr id="10" name="TextBox 9"/>
          <p:cNvSpPr txBox="1"/>
          <p:nvPr/>
        </p:nvSpPr>
        <p:spPr>
          <a:xfrm>
            <a:off x="4182000" y="82892"/>
            <a:ext cx="432405" cy="646331"/>
          </a:xfrm>
          <a:prstGeom prst="rect">
            <a:avLst/>
          </a:prstGeom>
          <a:noFill/>
        </p:spPr>
        <p:txBody>
          <a:bodyPr wrap="none" rtlCol="0">
            <a:spAutoFit/>
          </a:bodyPr>
          <a:lstStyle/>
          <a:p>
            <a:r>
              <a:rPr lang="en-US" sz="3600" b="1" dirty="0"/>
              <a:t>b</a:t>
            </a:r>
          </a:p>
        </p:txBody>
      </p:sp>
      <p:sp>
        <p:nvSpPr>
          <p:cNvPr id="11" name="TextBox 10"/>
          <p:cNvSpPr txBox="1"/>
          <p:nvPr/>
        </p:nvSpPr>
        <p:spPr>
          <a:xfrm>
            <a:off x="1405333" y="2618573"/>
            <a:ext cx="377853" cy="646331"/>
          </a:xfrm>
          <a:prstGeom prst="rect">
            <a:avLst/>
          </a:prstGeom>
          <a:noFill/>
        </p:spPr>
        <p:txBody>
          <a:bodyPr wrap="none" rtlCol="0">
            <a:spAutoFit/>
          </a:bodyPr>
          <a:lstStyle/>
          <a:p>
            <a:r>
              <a:rPr lang="en-US" sz="3600" b="1" dirty="0" smtClean="0"/>
              <a:t>c</a:t>
            </a:r>
            <a:endParaRPr lang="en-US" sz="3600" b="1" dirty="0"/>
          </a:p>
        </p:txBody>
      </p:sp>
      <p:sp>
        <p:nvSpPr>
          <p:cNvPr id="12" name="TextBox 11"/>
          <p:cNvSpPr txBox="1"/>
          <p:nvPr/>
        </p:nvSpPr>
        <p:spPr>
          <a:xfrm>
            <a:off x="185482" y="5994586"/>
            <a:ext cx="8797154" cy="738664"/>
          </a:xfrm>
          <a:prstGeom prst="rect">
            <a:avLst/>
          </a:prstGeom>
          <a:noFill/>
        </p:spPr>
        <p:txBody>
          <a:bodyPr wrap="square" rtlCol="0">
            <a:spAutoFit/>
          </a:bodyPr>
          <a:lstStyle/>
          <a:p>
            <a:r>
              <a:rPr lang="en-US" sz="1400" dirty="0" smtClean="0"/>
              <a:t>Figure 3. (a) Principle Component Analysis on the Training and Validation data sets. (b) BRAF is a significant outlier; once removed from the analysis, the principle component graph changes. (c) While they do not represent the principle components, the density score and percent bi-allelic score successfully separate the driver and passenger mutations.</a:t>
            </a:r>
          </a:p>
        </p:txBody>
      </p:sp>
      <p:pic>
        <p:nvPicPr>
          <p:cNvPr id="2" name="Picture 1"/>
          <p:cNvPicPr>
            <a:picLocks noChangeAspect="1"/>
          </p:cNvPicPr>
          <p:nvPr/>
        </p:nvPicPr>
        <p:blipFill>
          <a:blip r:embed="rId4"/>
          <a:stretch>
            <a:fillRect/>
          </a:stretch>
        </p:blipFill>
        <p:spPr>
          <a:xfrm>
            <a:off x="4614405" y="82893"/>
            <a:ext cx="3480377" cy="2410886"/>
          </a:xfrm>
          <a:prstGeom prst="rect">
            <a:avLst/>
          </a:prstGeom>
        </p:spPr>
      </p:pic>
    </p:spTree>
    <p:extLst>
      <p:ext uri="{BB962C8B-B14F-4D97-AF65-F5344CB8AC3E}">
        <p14:creationId xmlns:p14="http://schemas.microsoft.com/office/powerpoint/2010/main" val="277633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845</TotalTime>
  <Words>208</Words>
  <Application>Microsoft Macintosh PowerPoint</Application>
  <PresentationFormat>On-screen Show (4:3)</PresentationFormat>
  <Paragraphs>13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Marty</dc:creator>
  <cp:lastModifiedBy>Rachel Marty</cp:lastModifiedBy>
  <cp:revision>9</cp:revision>
  <dcterms:created xsi:type="dcterms:W3CDTF">2015-06-12T02:12:12Z</dcterms:created>
  <dcterms:modified xsi:type="dcterms:W3CDTF">2015-06-12T17:35:52Z</dcterms:modified>
</cp:coreProperties>
</file>