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61" r:id="rId2"/>
    <p:sldId id="278" r:id="rId3"/>
    <p:sldId id="279" r:id="rId4"/>
    <p:sldId id="280" r:id="rId5"/>
    <p:sldId id="281" r:id="rId6"/>
    <p:sldId id="282" r:id="rId7"/>
    <p:sldId id="271" r:id="rId8"/>
    <p:sldId id="272" r:id="rId9"/>
    <p:sldId id="273" r:id="rId10"/>
    <p:sldId id="264" r:id="rId11"/>
    <p:sldId id="263" r:id="rId12"/>
    <p:sldId id="274" r:id="rId13"/>
    <p:sldId id="266" r:id="rId14"/>
    <p:sldId id="284" r:id="rId15"/>
    <p:sldId id="276" r:id="rId16"/>
    <p:sldId id="285" r:id="rId17"/>
    <p:sldId id="267" r:id="rId18"/>
    <p:sldId id="270" r:id="rId19"/>
    <p:sldId id="269" r:id="rId20"/>
    <p:sldId id="26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9" d="100"/>
          <a:sy n="99" d="100"/>
        </p:scale>
        <p:origin x="-108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10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Thyroid Cancer Subtypes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Sheet1!$A$3</c:f>
              <c:strCache>
                <c:ptCount val="1"/>
                <c:pt idx="0">
                  <c:v>papillary</c:v>
                </c:pt>
              </c:strCache>
            </c:strRef>
          </c:tx>
          <c:invertIfNegative val="0"/>
          <c:cat>
            <c:strRef>
              <c:f>Sheet1!$B$2:$C$2</c:f>
              <c:strCache>
                <c:ptCount val="2"/>
                <c:pt idx="0">
                  <c:v>prevalence</c:v>
                </c:pt>
                <c:pt idx="1">
                  <c:v>survival</c:v>
                </c:pt>
              </c:strCache>
            </c:strRef>
          </c:cat>
          <c:val>
            <c:numRef>
              <c:f>Sheet1!$B$3:$C$3</c:f>
              <c:numCache>
                <c:formatCode>General</c:formatCode>
                <c:ptCount val="2"/>
                <c:pt idx="0">
                  <c:v>82.5</c:v>
                </c:pt>
                <c:pt idx="1">
                  <c:v>98.0</c:v>
                </c:pt>
              </c:numCache>
            </c:numRef>
          </c:val>
        </c:ser>
        <c:ser>
          <c:idx val="1"/>
          <c:order val="1"/>
          <c:tx>
            <c:strRef>
              <c:f>Sheet1!$A$4</c:f>
              <c:strCache>
                <c:ptCount val="1"/>
                <c:pt idx="0">
                  <c:v>follicular</c:v>
                </c:pt>
              </c:strCache>
            </c:strRef>
          </c:tx>
          <c:invertIfNegative val="0"/>
          <c:cat>
            <c:strRef>
              <c:f>Sheet1!$B$2:$C$2</c:f>
              <c:strCache>
                <c:ptCount val="2"/>
                <c:pt idx="0">
                  <c:v>prevalence</c:v>
                </c:pt>
                <c:pt idx="1">
                  <c:v>survival</c:v>
                </c:pt>
              </c:strCache>
            </c:strRef>
          </c:cat>
          <c:val>
            <c:numRef>
              <c:f>Sheet1!$B$4:$C$4</c:f>
              <c:numCache>
                <c:formatCode>General</c:formatCode>
                <c:ptCount val="2"/>
                <c:pt idx="0">
                  <c:v>7.5</c:v>
                </c:pt>
                <c:pt idx="1">
                  <c:v>92.0</c:v>
                </c:pt>
              </c:numCache>
            </c:numRef>
          </c:val>
        </c:ser>
        <c:ser>
          <c:idx val="2"/>
          <c:order val="2"/>
          <c:tx>
            <c:strRef>
              <c:f>Sheet1!$A$5</c:f>
              <c:strCache>
                <c:ptCount val="1"/>
                <c:pt idx="0">
                  <c:v>medullary</c:v>
                </c:pt>
              </c:strCache>
            </c:strRef>
          </c:tx>
          <c:invertIfNegative val="0"/>
          <c:cat>
            <c:strRef>
              <c:f>Sheet1!$B$2:$C$2</c:f>
              <c:strCache>
                <c:ptCount val="2"/>
                <c:pt idx="0">
                  <c:v>prevalence</c:v>
                </c:pt>
                <c:pt idx="1">
                  <c:v>survival</c:v>
                </c:pt>
              </c:strCache>
            </c:strRef>
          </c:cat>
          <c:val>
            <c:numRef>
              <c:f>Sheet1!$B$5:$C$5</c:f>
              <c:numCache>
                <c:formatCode>General</c:formatCode>
                <c:ptCount val="2"/>
                <c:pt idx="0">
                  <c:v>2.5</c:v>
                </c:pt>
                <c:pt idx="1">
                  <c:v>80.0</c:v>
                </c:pt>
              </c:numCache>
            </c:numRef>
          </c:val>
        </c:ser>
        <c:ser>
          <c:idx val="3"/>
          <c:order val="3"/>
          <c:tx>
            <c:strRef>
              <c:f>Sheet1!$A$6</c:f>
              <c:strCache>
                <c:ptCount val="1"/>
                <c:pt idx="0">
                  <c:v>anaplastic</c:v>
                </c:pt>
              </c:strCache>
            </c:strRef>
          </c:tx>
          <c:invertIfNegative val="0"/>
          <c:cat>
            <c:strRef>
              <c:f>Sheet1!$B$2:$C$2</c:f>
              <c:strCache>
                <c:ptCount val="2"/>
                <c:pt idx="0">
                  <c:v>prevalence</c:v>
                </c:pt>
                <c:pt idx="1">
                  <c:v>survival</c:v>
                </c:pt>
              </c:strCache>
            </c:strRef>
          </c:cat>
          <c:val>
            <c:numRef>
              <c:f>Sheet1!$B$6:$C$6</c:f>
              <c:numCache>
                <c:formatCode>General</c:formatCode>
                <c:ptCount val="2"/>
                <c:pt idx="0">
                  <c:v>2.5</c:v>
                </c:pt>
                <c:pt idx="1">
                  <c:v>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00322728"/>
        <c:axId val="-2100482056"/>
      </c:barChart>
      <c:catAx>
        <c:axId val="-2100322728"/>
        <c:scaling>
          <c:orientation val="minMax"/>
        </c:scaling>
        <c:delete val="0"/>
        <c:axPos val="b"/>
        <c:majorTickMark val="out"/>
        <c:minorTickMark val="none"/>
        <c:tickLblPos val="nextTo"/>
        <c:crossAx val="-2100482056"/>
        <c:crosses val="autoZero"/>
        <c:auto val="1"/>
        <c:lblAlgn val="ctr"/>
        <c:lblOffset val="100"/>
        <c:noMultiLvlLbl val="0"/>
      </c:catAx>
      <c:valAx>
        <c:axId val="-2100482056"/>
        <c:scaling>
          <c:orientation val="minMax"/>
          <c:max val="10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%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0032272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89955254348123"/>
          <c:y val="0.434230992819772"/>
          <c:w val="0.185327960838493"/>
          <c:h val="0.378743521122581"/>
        </c:manualLayout>
      </c:layout>
      <c:overlay val="0"/>
    </c:legend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ED035-646B-7B4C-A70C-688808A08B94}" type="datetimeFigureOut">
              <a:rPr lang="en-US" smtClean="0"/>
              <a:t>6/3/15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D3A0D-07A7-C844-9F04-B08847003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20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GWAS:</a:t>
            </a:r>
            <a:r>
              <a:rPr lang="en-US" baseline="0" dirty="0" smtClean="0"/>
              <a:t> looking across a population to find SNP enrichments in disease case above control case, calculating 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D3A0D-07A7-C844-9F04-B088470031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20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D3A0D-07A7-C844-9F04-B088470031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20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incorporating PPI can better predict treatment response and survival rate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D3A0D-07A7-C844-9F04-B088470031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256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incorporating PPI can better predict treatment response and survival rate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D3A0D-07A7-C844-9F04-B088470031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256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</a:t>
            </a:r>
            <a:r>
              <a:rPr lang="en-US" baseline="0" dirty="0" smtClean="0"/>
              <a:t> some of chasm’s best features and then adding density as novel feature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D3A0D-07A7-C844-9F04-B088470031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353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F721D-B7B3-1F47-B1D2-F17B1DCE1B94}" type="datetimeFigureOut">
              <a:rPr lang="en-US" smtClean="0"/>
              <a:t>6/3/15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3FF6-EA6F-7040-A81C-E7CBFAEEB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204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F721D-B7B3-1F47-B1D2-F17B1DCE1B94}" type="datetimeFigureOut">
              <a:rPr lang="en-US" smtClean="0"/>
              <a:t>6/3/15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3FF6-EA6F-7040-A81C-E7CBFAEEB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8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F721D-B7B3-1F47-B1D2-F17B1DCE1B94}" type="datetimeFigureOut">
              <a:rPr lang="en-US" smtClean="0"/>
              <a:t>6/3/15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3FF6-EA6F-7040-A81C-E7CBFAEEB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283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F721D-B7B3-1F47-B1D2-F17B1DCE1B94}" type="datetimeFigureOut">
              <a:rPr lang="en-US" smtClean="0"/>
              <a:t>6/3/15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3FF6-EA6F-7040-A81C-E7CBFAEEB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00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F721D-B7B3-1F47-B1D2-F17B1DCE1B94}" type="datetimeFigureOut">
              <a:rPr lang="en-US" smtClean="0"/>
              <a:t>6/3/15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3FF6-EA6F-7040-A81C-E7CBFAEEB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788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F721D-B7B3-1F47-B1D2-F17B1DCE1B94}" type="datetimeFigureOut">
              <a:rPr lang="en-US" smtClean="0"/>
              <a:t>6/3/15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3FF6-EA6F-7040-A81C-E7CBFAEEB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62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F721D-B7B3-1F47-B1D2-F17B1DCE1B94}" type="datetimeFigureOut">
              <a:rPr lang="en-US" smtClean="0"/>
              <a:t>6/3/15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3FF6-EA6F-7040-A81C-E7CBFAEEB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77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F721D-B7B3-1F47-B1D2-F17B1DCE1B94}" type="datetimeFigureOut">
              <a:rPr lang="en-US" smtClean="0"/>
              <a:t>6/3/15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3FF6-EA6F-7040-A81C-E7CBFAEEB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317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F721D-B7B3-1F47-B1D2-F17B1DCE1B94}" type="datetimeFigureOut">
              <a:rPr lang="en-US" smtClean="0"/>
              <a:t>6/3/15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3FF6-EA6F-7040-A81C-E7CBFAEEB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58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F721D-B7B3-1F47-B1D2-F17B1DCE1B94}" type="datetimeFigureOut">
              <a:rPr lang="en-US" smtClean="0"/>
              <a:t>6/3/15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3FF6-EA6F-7040-A81C-E7CBFAEEB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927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F721D-B7B3-1F47-B1D2-F17B1DCE1B94}" type="datetimeFigureOut">
              <a:rPr lang="en-US" smtClean="0"/>
              <a:t>6/3/15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3FF6-EA6F-7040-A81C-E7CBFAEEB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311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F721D-B7B3-1F47-B1D2-F17B1DCE1B94}" type="datetimeFigureOut">
              <a:rPr lang="en-US" smtClean="0"/>
              <a:t>6/3/15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83FF6-EA6F-7040-A81C-E7CBFAEEB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463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21971"/>
            <a:ext cx="8229600" cy="1143000"/>
          </a:xfrm>
        </p:spPr>
        <p:txBody>
          <a:bodyPr/>
          <a:lstStyle/>
          <a:p>
            <a:r>
              <a:rPr lang="en-US" dirty="0" smtClean="0"/>
              <a:t>Classifying Thyroid Cancer SNPs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1644" y="4111979"/>
            <a:ext cx="5017911" cy="883356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dirty="0" smtClean="0"/>
              <a:t>Rachel Marty and Shelly Trigg</a:t>
            </a:r>
          </a:p>
          <a:p>
            <a:pPr marL="0" indent="0" algn="ctr">
              <a:buNone/>
            </a:pPr>
            <a:r>
              <a:rPr lang="en-US" dirty="0" smtClean="0"/>
              <a:t>BENG 203  Final Project 06/04/15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94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Classifier: Random Forest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3413945" y="1639422"/>
            <a:ext cx="1981200" cy="1981200"/>
            <a:chOff x="262466" y="1417638"/>
            <a:chExt cx="2743200" cy="2689753"/>
          </a:xfrm>
        </p:grpSpPr>
        <p:sp>
          <p:nvSpPr>
            <p:cNvPr id="4" name="Rounded Rectangle 3"/>
            <p:cNvSpPr/>
            <p:nvPr/>
          </p:nvSpPr>
          <p:spPr>
            <a:xfrm>
              <a:off x="1380066" y="1417638"/>
              <a:ext cx="389467" cy="39422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914400" y="1811867"/>
              <a:ext cx="457200" cy="62653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769533" y="1811867"/>
              <a:ext cx="465666" cy="62653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ounded Rectangle 10"/>
            <p:cNvSpPr/>
            <p:nvPr/>
          </p:nvSpPr>
          <p:spPr>
            <a:xfrm>
              <a:off x="2201332" y="2472266"/>
              <a:ext cx="389467" cy="39422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84200" y="2510896"/>
              <a:ext cx="389467" cy="39422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2048933" y="2951162"/>
              <a:ext cx="152399" cy="72337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457200" y="2951162"/>
              <a:ext cx="1270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041399" y="2888192"/>
              <a:ext cx="270932" cy="7863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2607731" y="2888192"/>
              <a:ext cx="203202" cy="7863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2616199" y="3713162"/>
              <a:ext cx="389467" cy="39422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854199" y="3713162"/>
              <a:ext cx="389467" cy="39422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109131" y="3713162"/>
              <a:ext cx="389467" cy="39422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62466" y="3713162"/>
              <a:ext cx="389467" cy="39422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044257" y="1632316"/>
            <a:ext cx="1981200" cy="1981200"/>
            <a:chOff x="262466" y="1417638"/>
            <a:chExt cx="2743200" cy="2689753"/>
          </a:xfrm>
        </p:grpSpPr>
        <p:sp>
          <p:nvSpPr>
            <p:cNvPr id="29" name="Rounded Rectangle 28"/>
            <p:cNvSpPr/>
            <p:nvPr/>
          </p:nvSpPr>
          <p:spPr>
            <a:xfrm>
              <a:off x="1380066" y="1417638"/>
              <a:ext cx="389467" cy="39422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H="1">
              <a:off x="914400" y="1811867"/>
              <a:ext cx="457200" cy="62653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1769533" y="1811867"/>
              <a:ext cx="465666" cy="62653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ounded Rectangle 31"/>
            <p:cNvSpPr/>
            <p:nvPr/>
          </p:nvSpPr>
          <p:spPr>
            <a:xfrm>
              <a:off x="2201332" y="2472266"/>
              <a:ext cx="389467" cy="39422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584200" y="2510896"/>
              <a:ext cx="389467" cy="39422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H="1">
              <a:off x="2048933" y="2951162"/>
              <a:ext cx="152399" cy="72337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>
              <a:off x="457200" y="2951162"/>
              <a:ext cx="1270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1041399" y="2888192"/>
              <a:ext cx="270932" cy="7863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2607731" y="2888192"/>
              <a:ext cx="203202" cy="7863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ounded Rectangle 37"/>
            <p:cNvSpPr/>
            <p:nvPr/>
          </p:nvSpPr>
          <p:spPr>
            <a:xfrm>
              <a:off x="2616199" y="3713162"/>
              <a:ext cx="389467" cy="39422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1854199" y="3713162"/>
              <a:ext cx="389467" cy="39422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1109131" y="3713162"/>
              <a:ext cx="389467" cy="39422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262466" y="3713162"/>
              <a:ext cx="389467" cy="39422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56824" y="1632316"/>
            <a:ext cx="1981200" cy="1981200"/>
            <a:chOff x="262466" y="1417638"/>
            <a:chExt cx="2743200" cy="2689753"/>
          </a:xfrm>
        </p:grpSpPr>
        <p:sp>
          <p:nvSpPr>
            <p:cNvPr id="43" name="Rounded Rectangle 42"/>
            <p:cNvSpPr/>
            <p:nvPr/>
          </p:nvSpPr>
          <p:spPr>
            <a:xfrm>
              <a:off x="1380066" y="1417638"/>
              <a:ext cx="389467" cy="39422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flipH="1">
              <a:off x="914400" y="1811867"/>
              <a:ext cx="457200" cy="62653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1769533" y="1811867"/>
              <a:ext cx="465666" cy="62653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ounded Rectangle 45"/>
            <p:cNvSpPr/>
            <p:nvPr/>
          </p:nvSpPr>
          <p:spPr>
            <a:xfrm>
              <a:off x="2201332" y="2472266"/>
              <a:ext cx="389467" cy="39422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584200" y="2510896"/>
              <a:ext cx="389467" cy="39422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H="1">
              <a:off x="2048933" y="2951162"/>
              <a:ext cx="152399" cy="72337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1">
              <a:off x="457200" y="2951162"/>
              <a:ext cx="1270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1041399" y="2888192"/>
              <a:ext cx="270932" cy="7863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2607731" y="2888192"/>
              <a:ext cx="203202" cy="7863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ounded Rectangle 51"/>
            <p:cNvSpPr/>
            <p:nvPr/>
          </p:nvSpPr>
          <p:spPr>
            <a:xfrm>
              <a:off x="2616199" y="3713162"/>
              <a:ext cx="389467" cy="39422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1854199" y="3713162"/>
              <a:ext cx="389467" cy="39422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1109131" y="3713162"/>
              <a:ext cx="389467" cy="39422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262466" y="3713162"/>
              <a:ext cx="389467" cy="39422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811386" y="4094755"/>
            <a:ext cx="1981200" cy="1981200"/>
            <a:chOff x="262466" y="1417638"/>
            <a:chExt cx="2743200" cy="2689753"/>
          </a:xfrm>
        </p:grpSpPr>
        <p:sp>
          <p:nvSpPr>
            <p:cNvPr id="59" name="Rounded Rectangle 58"/>
            <p:cNvSpPr/>
            <p:nvPr/>
          </p:nvSpPr>
          <p:spPr>
            <a:xfrm>
              <a:off x="1380066" y="1417638"/>
              <a:ext cx="389467" cy="39422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 flipH="1">
              <a:off x="914400" y="1811867"/>
              <a:ext cx="457200" cy="62653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1769533" y="1811867"/>
              <a:ext cx="465666" cy="62653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ounded Rectangle 61"/>
            <p:cNvSpPr/>
            <p:nvPr/>
          </p:nvSpPr>
          <p:spPr>
            <a:xfrm>
              <a:off x="2201332" y="2472266"/>
              <a:ext cx="389467" cy="39422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584200" y="2510896"/>
              <a:ext cx="389467" cy="39422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Arrow Connector 63"/>
            <p:cNvCxnSpPr/>
            <p:nvPr/>
          </p:nvCxnSpPr>
          <p:spPr>
            <a:xfrm flipH="1">
              <a:off x="2048933" y="2951162"/>
              <a:ext cx="152399" cy="72337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H="1">
              <a:off x="457200" y="2951162"/>
              <a:ext cx="1270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1041399" y="2888192"/>
              <a:ext cx="270932" cy="7863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2607731" y="2888192"/>
              <a:ext cx="203202" cy="7863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ounded Rectangle 67"/>
            <p:cNvSpPr/>
            <p:nvPr/>
          </p:nvSpPr>
          <p:spPr>
            <a:xfrm>
              <a:off x="2616199" y="3713162"/>
              <a:ext cx="389467" cy="39422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1854199" y="3713162"/>
              <a:ext cx="389467" cy="39422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1109131" y="3713162"/>
              <a:ext cx="389467" cy="39422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262466" y="3713162"/>
              <a:ext cx="389467" cy="39422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3413945" y="4094755"/>
            <a:ext cx="1981200" cy="1981200"/>
            <a:chOff x="262466" y="1417638"/>
            <a:chExt cx="2743200" cy="2689753"/>
          </a:xfrm>
        </p:grpSpPr>
        <p:sp>
          <p:nvSpPr>
            <p:cNvPr id="73" name="Rounded Rectangle 72"/>
            <p:cNvSpPr/>
            <p:nvPr/>
          </p:nvSpPr>
          <p:spPr>
            <a:xfrm>
              <a:off x="1380066" y="1417638"/>
              <a:ext cx="389467" cy="39422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 flipH="1">
              <a:off x="914400" y="1811867"/>
              <a:ext cx="457200" cy="62653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1769533" y="1811867"/>
              <a:ext cx="465666" cy="62653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ounded Rectangle 75"/>
            <p:cNvSpPr/>
            <p:nvPr/>
          </p:nvSpPr>
          <p:spPr>
            <a:xfrm>
              <a:off x="2201332" y="2472266"/>
              <a:ext cx="389467" cy="39422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584200" y="2510896"/>
              <a:ext cx="389467" cy="39422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 flipH="1">
              <a:off x="2048933" y="2951162"/>
              <a:ext cx="152399" cy="72337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flipH="1">
              <a:off x="457200" y="2951162"/>
              <a:ext cx="1270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1041399" y="2888192"/>
              <a:ext cx="270932" cy="7863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2607731" y="2888192"/>
              <a:ext cx="203202" cy="7863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ounded Rectangle 81"/>
            <p:cNvSpPr/>
            <p:nvPr/>
          </p:nvSpPr>
          <p:spPr>
            <a:xfrm>
              <a:off x="2616199" y="3713162"/>
              <a:ext cx="389467" cy="39422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1854199" y="3713162"/>
              <a:ext cx="389467" cy="39422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1109131" y="3713162"/>
              <a:ext cx="389467" cy="39422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262466" y="3713162"/>
              <a:ext cx="389467" cy="39422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142094" y="4094755"/>
            <a:ext cx="1981200" cy="1981200"/>
            <a:chOff x="262466" y="1417638"/>
            <a:chExt cx="2743200" cy="2689753"/>
          </a:xfrm>
        </p:grpSpPr>
        <p:sp>
          <p:nvSpPr>
            <p:cNvPr id="87" name="Rounded Rectangle 86"/>
            <p:cNvSpPr/>
            <p:nvPr/>
          </p:nvSpPr>
          <p:spPr>
            <a:xfrm>
              <a:off x="1380066" y="1417638"/>
              <a:ext cx="389467" cy="39422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Arrow Connector 87"/>
            <p:cNvCxnSpPr/>
            <p:nvPr/>
          </p:nvCxnSpPr>
          <p:spPr>
            <a:xfrm flipH="1">
              <a:off x="914400" y="1811867"/>
              <a:ext cx="457200" cy="62653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>
              <a:off x="1769533" y="1811867"/>
              <a:ext cx="465666" cy="62653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ounded Rectangle 89"/>
            <p:cNvSpPr/>
            <p:nvPr/>
          </p:nvSpPr>
          <p:spPr>
            <a:xfrm>
              <a:off x="2201332" y="2472266"/>
              <a:ext cx="389467" cy="39422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ounded Rectangle 90"/>
            <p:cNvSpPr/>
            <p:nvPr/>
          </p:nvSpPr>
          <p:spPr>
            <a:xfrm>
              <a:off x="584200" y="2510896"/>
              <a:ext cx="389467" cy="39422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 flipH="1">
              <a:off x="2048933" y="2951162"/>
              <a:ext cx="152399" cy="72337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H="1">
              <a:off x="457200" y="2951162"/>
              <a:ext cx="1270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>
              <a:off x="1041399" y="2888192"/>
              <a:ext cx="270932" cy="7863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2607731" y="2888192"/>
              <a:ext cx="203202" cy="7863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ounded Rectangle 95"/>
            <p:cNvSpPr/>
            <p:nvPr/>
          </p:nvSpPr>
          <p:spPr>
            <a:xfrm>
              <a:off x="2616199" y="3713162"/>
              <a:ext cx="389467" cy="39422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1854199" y="3713162"/>
              <a:ext cx="389467" cy="39422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ounded Rectangle 97"/>
            <p:cNvSpPr/>
            <p:nvPr/>
          </p:nvSpPr>
          <p:spPr>
            <a:xfrm>
              <a:off x="1109131" y="3713162"/>
              <a:ext cx="389467" cy="39422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262466" y="3713162"/>
              <a:ext cx="389467" cy="39422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6452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Variant Classification</a:t>
            </a:r>
            <a:endParaRPr lang="en-US" dirty="0" smtClean="0"/>
          </a:p>
          <a:p>
            <a:pPr lvl="1"/>
            <a:r>
              <a:rPr lang="en-US" dirty="0" smtClean="0"/>
              <a:t>Variant Zygosity </a:t>
            </a:r>
          </a:p>
          <a:p>
            <a:pPr lvl="1"/>
            <a:r>
              <a:rPr lang="en-US" dirty="0" smtClean="0"/>
              <a:t>Variant Occurrence </a:t>
            </a:r>
            <a:endParaRPr lang="en-US" dirty="0"/>
          </a:p>
          <a:p>
            <a:pPr lvl="1"/>
            <a:r>
              <a:rPr lang="en-US" dirty="0"/>
              <a:t>D</a:t>
            </a:r>
            <a:r>
              <a:rPr lang="en-US" dirty="0" smtClean="0"/>
              <a:t>ensity of variants in </a:t>
            </a:r>
            <a:r>
              <a:rPr lang="en-US" dirty="0" smtClean="0"/>
              <a:t>neighboring </a:t>
            </a:r>
            <a:r>
              <a:rPr lang="en-US" dirty="0" smtClean="0"/>
              <a:t>proteins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39084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HumanNet – 16,243 Total Genes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367" y="1603905"/>
            <a:ext cx="6447366" cy="435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233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Density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6532" y="1436172"/>
            <a:ext cx="8263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Density(gene) = 0.2*(mutations/kb of neighbor) + 								   0.1*(mutations/kb of neighbor’s neighbors)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02601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Density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0" y="2479571"/>
            <a:ext cx="6434667" cy="42845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6532" y="1436172"/>
            <a:ext cx="8263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Density(gene) = 0.2*(mutations/kb of neighbor) + 								   0.1*(mutations/kb of neighbor’s neighbors)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8475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Cosmic Data</a:t>
            </a: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</a:t>
            </a:r>
          </a:p>
          <a:p>
            <a:pPr lvl="1"/>
            <a:r>
              <a:rPr lang="en-US" dirty="0" smtClean="0"/>
              <a:t>10 validated cancer causing mutations</a:t>
            </a:r>
          </a:p>
          <a:p>
            <a:pPr lvl="1"/>
            <a:r>
              <a:rPr lang="en-US" dirty="0" smtClean="0"/>
              <a:t>10 predicted neutral (FATHMM and appearance in normal data sets)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173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Cosmic Data</a:t>
            </a: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</a:t>
            </a:r>
          </a:p>
          <a:p>
            <a:pPr lvl="1"/>
            <a:r>
              <a:rPr lang="en-US" dirty="0" smtClean="0"/>
              <a:t>10 validated cancer causing mutations</a:t>
            </a:r>
          </a:p>
          <a:p>
            <a:pPr lvl="1"/>
            <a:r>
              <a:rPr lang="en-US" dirty="0" smtClean="0"/>
              <a:t>10 predicted neutral (FATHMM and appearance in normal data sets)</a:t>
            </a:r>
          </a:p>
          <a:p>
            <a:r>
              <a:rPr lang="en-US" dirty="0" smtClean="0"/>
              <a:t> Validation</a:t>
            </a:r>
          </a:p>
          <a:p>
            <a:pPr lvl="1"/>
            <a:r>
              <a:rPr lang="en-US" dirty="0" smtClean="0"/>
              <a:t>4/4 cancer causing mutations classified correctly</a:t>
            </a:r>
          </a:p>
          <a:p>
            <a:pPr lvl="1"/>
            <a:r>
              <a:rPr lang="en-US" dirty="0" smtClean="0"/>
              <a:t>103/103 neutral mutations classified correctly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820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TCGA Mutation Predictions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972 Mutations Predicted Deleterious</a:t>
            </a:r>
          </a:p>
          <a:p>
            <a:pPr marL="0" indent="0">
              <a:buNone/>
            </a:pPr>
            <a:r>
              <a:rPr lang="en-US" dirty="0" smtClean="0"/>
              <a:t>19,012 Mutations Predicted Neutral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Feature Importance: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Density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Zygosity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Occurrence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Classification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002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Necessary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Increase sample sizes of training and validation sets</a:t>
            </a:r>
          </a:p>
          <a:p>
            <a:r>
              <a:rPr lang="en-US" dirty="0" smtClean="0"/>
              <a:t>Add protein functionality features</a:t>
            </a:r>
          </a:p>
          <a:p>
            <a:r>
              <a:rPr lang="en-US" dirty="0" smtClean="0"/>
              <a:t>Functional annotation of predicted cancerous mutation results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732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017029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Cluster Mutations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Rank Perturbation of Clusters per Patient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Stratify Patients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3466" y="1168400"/>
            <a:ext cx="3397929" cy="2235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66267" y="6434667"/>
            <a:ext cx="3691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www.thenetworkthinkers.com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461000" y="2429932"/>
            <a:ext cx="389466" cy="457200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994396" y="2057397"/>
            <a:ext cx="389466" cy="457200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994396" y="2743197"/>
            <a:ext cx="389466" cy="457200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222998" y="2285997"/>
            <a:ext cx="389466" cy="457200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51011"/>
              </p:ext>
            </p:extLst>
          </p:nvPr>
        </p:nvGraphicFramePr>
        <p:xfrm>
          <a:off x="1405466" y="4374726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Patient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Cluster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Cluster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Cluster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Cluster4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8714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115130"/>
            <a:ext cx="7772400" cy="1470025"/>
          </a:xfrm>
        </p:spPr>
        <p:txBody>
          <a:bodyPr/>
          <a:lstStyle/>
          <a:p>
            <a:r>
              <a:rPr lang="en-US" dirty="0" smtClean="0"/>
              <a:t>Background:  Thyroid Cancer?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8667" y="1459049"/>
            <a:ext cx="8794750" cy="554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b="1" dirty="0" smtClean="0"/>
              <a:t>Prevalence</a:t>
            </a:r>
            <a:r>
              <a:rPr lang="en-US" sz="2000" dirty="0" smtClean="0"/>
              <a:t>: 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 1.1% of men and women will be diagnosed with thyroid cancer during their lifetime  </a:t>
            </a:r>
          </a:p>
          <a:p>
            <a:pPr lvl="2">
              <a:lnSpc>
                <a:spcPct val="120000"/>
              </a:lnSpc>
            </a:pPr>
            <a:r>
              <a:rPr lang="en-US" sz="800" dirty="0" smtClean="0"/>
              <a:t>(</a:t>
            </a:r>
            <a:r>
              <a:rPr lang="en-US" sz="800" dirty="0"/>
              <a:t>http://seer.cancer.gov/statfacts/html/</a:t>
            </a:r>
            <a:r>
              <a:rPr lang="en-US" sz="800" dirty="0" err="1" smtClean="0"/>
              <a:t>thyro.html</a:t>
            </a:r>
            <a:r>
              <a:rPr lang="en-US" sz="800" dirty="0" smtClean="0"/>
              <a:t>)</a:t>
            </a:r>
          </a:p>
          <a:p>
            <a:pPr marL="628650" lvl="1" indent="-171450"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   </a:t>
            </a:r>
            <a:r>
              <a:rPr lang="en-US" sz="1600" dirty="0" smtClean="0"/>
              <a:t>5</a:t>
            </a:r>
            <a:r>
              <a:rPr lang="en-US" sz="1600" baseline="30000" dirty="0" smtClean="0"/>
              <a:t>th</a:t>
            </a:r>
            <a:r>
              <a:rPr lang="en-US" sz="1600" dirty="0" smtClean="0"/>
              <a:t> most common female cancer</a:t>
            </a:r>
            <a:r>
              <a:rPr lang="en-US" sz="1600" dirty="0"/>
              <a:t> </a:t>
            </a:r>
            <a:endParaRPr lang="en-US" sz="1600" dirty="0" smtClean="0"/>
          </a:p>
          <a:p>
            <a:pPr lvl="2"/>
            <a:r>
              <a:rPr lang="en-US" sz="800" dirty="0" smtClean="0"/>
              <a:t>(Wang, Y. et al. </a:t>
            </a:r>
            <a:r>
              <a:rPr lang="en-US" sz="800" i="1" dirty="0" smtClean="0"/>
              <a:t>J Med Genet</a:t>
            </a:r>
            <a:r>
              <a:rPr lang="en-US" sz="800" dirty="0" smtClean="0"/>
              <a:t> 2013)</a:t>
            </a:r>
          </a:p>
          <a:p>
            <a:pPr marL="285750" indent="-285750">
              <a:buFont typeface="Arial"/>
              <a:buChar char="•"/>
            </a:pPr>
            <a:endParaRPr lang="en-US" sz="1100" b="1" dirty="0" smtClean="0"/>
          </a:p>
          <a:p>
            <a:pPr marL="285750" indent="-285750">
              <a:buFont typeface="Arial"/>
              <a:buChar char="•"/>
            </a:pPr>
            <a:endParaRPr lang="en-US" sz="1100" b="1" dirty="0"/>
          </a:p>
          <a:p>
            <a:pPr marL="285750" indent="-285750">
              <a:buFont typeface="Arial"/>
              <a:buChar char="•"/>
            </a:pPr>
            <a:endParaRPr lang="en-US" sz="1100" b="1" dirty="0" smtClean="0"/>
          </a:p>
          <a:p>
            <a:pPr marL="285750" indent="-285750">
              <a:buFont typeface="Arial"/>
              <a:buChar char="•"/>
            </a:pPr>
            <a:endParaRPr lang="en-US" sz="1100" b="1" dirty="0"/>
          </a:p>
          <a:p>
            <a:pPr marL="285750" indent="-285750">
              <a:buFont typeface="Arial"/>
              <a:buChar char="•"/>
            </a:pPr>
            <a:endParaRPr lang="en-US" sz="1100" b="1" dirty="0" smtClean="0"/>
          </a:p>
          <a:p>
            <a:pPr marL="285750" indent="-285750">
              <a:buFont typeface="Arial"/>
              <a:buChar char="•"/>
            </a:pPr>
            <a:endParaRPr lang="en-US" sz="1100" b="1" dirty="0" smtClean="0"/>
          </a:p>
          <a:p>
            <a:pPr marL="285750" indent="-285750">
              <a:buFont typeface="Arial"/>
              <a:buChar char="•"/>
            </a:pPr>
            <a:endParaRPr lang="en-US" sz="1100" b="1" dirty="0"/>
          </a:p>
          <a:p>
            <a:pPr marL="285750" indent="-285750">
              <a:buFont typeface="Arial"/>
              <a:buChar char="•"/>
            </a:pPr>
            <a:endParaRPr lang="en-US" sz="1100" b="1" dirty="0" smtClean="0"/>
          </a:p>
          <a:p>
            <a:pPr marL="285750" indent="-285750">
              <a:buFont typeface="Arial"/>
              <a:buChar char="•"/>
            </a:pPr>
            <a:endParaRPr lang="en-US" sz="1100" b="1" dirty="0"/>
          </a:p>
          <a:p>
            <a:pPr marL="285750" indent="-285750">
              <a:buFont typeface="Arial"/>
              <a:buChar char="•"/>
            </a:pPr>
            <a:endParaRPr lang="en-US" sz="1100" b="1" dirty="0" smtClean="0"/>
          </a:p>
          <a:p>
            <a:pPr marL="285750" indent="-285750">
              <a:buFont typeface="Arial"/>
              <a:buChar char="•"/>
            </a:pPr>
            <a:endParaRPr lang="en-US" sz="1100" b="1" dirty="0"/>
          </a:p>
          <a:p>
            <a:pPr marL="285750" indent="-285750">
              <a:buFont typeface="Arial"/>
              <a:buChar char="•"/>
            </a:pPr>
            <a:endParaRPr lang="en-US" sz="1100" b="1" dirty="0" smtClean="0"/>
          </a:p>
          <a:p>
            <a:pPr marL="285750" indent="-285750">
              <a:buFont typeface="Arial"/>
              <a:buChar char="•"/>
            </a:pPr>
            <a:endParaRPr lang="en-US" sz="1100" b="1" dirty="0"/>
          </a:p>
          <a:p>
            <a:pPr marL="285750" indent="-285750">
              <a:buFont typeface="Arial"/>
              <a:buChar char="•"/>
            </a:pPr>
            <a:endParaRPr lang="en-US" sz="1100" b="1" dirty="0" smtClean="0"/>
          </a:p>
          <a:p>
            <a:pPr marL="285750" indent="-285750">
              <a:buFont typeface="Arial"/>
              <a:buChar char="•"/>
            </a:pPr>
            <a:endParaRPr lang="en-US" sz="1100" b="1" dirty="0"/>
          </a:p>
          <a:p>
            <a:pPr marL="285750" indent="-285750">
              <a:buFont typeface="Arial"/>
              <a:buChar char="•"/>
            </a:pPr>
            <a:endParaRPr lang="en-US" sz="1100" b="1" dirty="0"/>
          </a:p>
          <a:p>
            <a:pPr marL="285750" indent="-285750">
              <a:buFont typeface="Arial"/>
              <a:buChar char="•"/>
            </a:pPr>
            <a:r>
              <a:rPr lang="en-US" sz="2400" b="1" dirty="0" smtClean="0"/>
              <a:t>Interesting characteristics:</a:t>
            </a:r>
          </a:p>
          <a:p>
            <a:pPr marL="0" lvl="2">
              <a:lnSpc>
                <a:spcPct val="60000"/>
              </a:lnSpc>
            </a:pPr>
            <a:r>
              <a:rPr lang="en-US" sz="2800" b="1" dirty="0"/>
              <a:t>	</a:t>
            </a:r>
            <a:r>
              <a:rPr lang="en-US" sz="800" dirty="0"/>
              <a:t>(http://</a:t>
            </a:r>
            <a:r>
              <a:rPr lang="en-US" sz="800" dirty="0" err="1" smtClean="0"/>
              <a:t>www.endocrineweb.com</a:t>
            </a:r>
            <a:r>
              <a:rPr lang="en-US" sz="800" dirty="0"/>
              <a:t>/conditions/thyroid-cancer/thyroid-</a:t>
            </a:r>
            <a:r>
              <a:rPr lang="en-US" sz="800" dirty="0" smtClean="0"/>
              <a:t>cancer</a:t>
            </a:r>
            <a:r>
              <a:rPr lang="en-US" sz="800" dirty="0"/>
              <a:t>)</a:t>
            </a:r>
          </a:p>
          <a:p>
            <a:pPr marL="742950" lvl="1" indent="-285750">
              <a:lnSpc>
                <a:spcPct val="120000"/>
              </a:lnSpc>
              <a:buFont typeface="Arial"/>
              <a:buChar char="•"/>
            </a:pPr>
            <a:r>
              <a:rPr lang="en-US" sz="1600" dirty="0"/>
              <a:t>Thyroid cancer can occur in any age group, although it is most common after age </a:t>
            </a:r>
            <a:r>
              <a:rPr lang="en-US" sz="1600" dirty="0" smtClean="0"/>
              <a:t>30</a:t>
            </a:r>
            <a:endParaRPr lang="en-US" sz="1600" dirty="0"/>
          </a:p>
          <a:p>
            <a:pPr marL="742950" lvl="1" indent="-285750">
              <a:lnSpc>
                <a:spcPct val="120000"/>
              </a:lnSpc>
              <a:buFont typeface="Arial"/>
              <a:buChar char="•"/>
            </a:pPr>
            <a:r>
              <a:rPr lang="en-US" sz="1600" dirty="0" smtClean="0"/>
              <a:t>Aggressiveness </a:t>
            </a:r>
            <a:r>
              <a:rPr lang="en-US" sz="1600" dirty="0"/>
              <a:t>increases significantly in older </a:t>
            </a:r>
            <a:r>
              <a:rPr lang="en-US" sz="1600" dirty="0" smtClean="0"/>
              <a:t>patient</a:t>
            </a:r>
          </a:p>
          <a:p>
            <a:pPr marL="742950" lvl="1" indent="-285750">
              <a:buFont typeface="Arial"/>
              <a:buChar char="•"/>
            </a:pPr>
            <a:endParaRPr lang="en-US" sz="20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2940050" y="2905343"/>
            <a:ext cx="4206011" cy="2449813"/>
            <a:chOff x="2940050" y="2777066"/>
            <a:chExt cx="4206011" cy="2449813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968549066"/>
                </p:ext>
              </p:extLst>
            </p:nvPr>
          </p:nvGraphicFramePr>
          <p:xfrm>
            <a:off x="2940050" y="2777066"/>
            <a:ext cx="4110567" cy="229129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5215474" y="5011435"/>
              <a:ext cx="19305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Lee </a:t>
              </a:r>
              <a:r>
                <a:rPr lang="en-US" sz="800" i="1" dirty="0" smtClean="0"/>
                <a:t>et al. </a:t>
              </a:r>
              <a:r>
                <a:rPr lang="en-US" sz="800" dirty="0" smtClean="0"/>
                <a:t>Genomics and Informatics, 2013</a:t>
              </a:r>
              <a:endParaRPr 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74077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300" y="1782233"/>
            <a:ext cx="6375400" cy="685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000" y="2910417"/>
            <a:ext cx="2794000" cy="647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3894667"/>
            <a:ext cx="47244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290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Background:  Recent Classification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6188" y="1143000"/>
            <a:ext cx="4210144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Logistic regression odds ratio </a:t>
            </a:r>
            <a:r>
              <a:rPr lang="en-US" dirty="0" err="1" smtClean="0"/>
              <a:t>ID’d</a:t>
            </a:r>
            <a:r>
              <a:rPr lang="en-US" dirty="0" smtClean="0"/>
              <a:t> 5 SNPs : </a:t>
            </a:r>
          </a:p>
          <a:p>
            <a:r>
              <a:rPr lang="en-US" dirty="0" smtClean="0"/>
              <a:t> </a:t>
            </a:r>
          </a:p>
          <a:p>
            <a:pPr marL="1657350" lvl="3" indent="-285750">
              <a:buFont typeface="Arial"/>
              <a:buChar char="•"/>
            </a:pPr>
            <a:r>
              <a:rPr lang="en-US" dirty="0" smtClean="0"/>
              <a:t>NRG1</a:t>
            </a:r>
          </a:p>
          <a:p>
            <a:pPr marL="1657350" lvl="3" indent="-285750">
              <a:buFont typeface="Arial"/>
              <a:buChar char="•"/>
            </a:pPr>
            <a:r>
              <a:rPr lang="en-US" dirty="0" smtClean="0"/>
              <a:t>DIRC3</a:t>
            </a:r>
          </a:p>
          <a:p>
            <a:pPr marL="1657350" lvl="3" indent="-285750">
              <a:buFont typeface="Arial"/>
              <a:buChar char="•"/>
            </a:pPr>
            <a:r>
              <a:rPr lang="en-US" dirty="0" smtClean="0"/>
              <a:t>1 </a:t>
            </a:r>
            <a:r>
              <a:rPr lang="en-US" dirty="0" err="1" smtClean="0"/>
              <a:t>lncRNA</a:t>
            </a:r>
            <a:endParaRPr lang="en-US" dirty="0"/>
          </a:p>
          <a:p>
            <a:pPr marL="1657350" lvl="3" indent="-285750">
              <a:buFont typeface="Arial"/>
              <a:buChar char="•"/>
            </a:pPr>
            <a:r>
              <a:rPr lang="en-US" dirty="0" smtClean="0"/>
              <a:t>2 </a:t>
            </a:r>
            <a:r>
              <a:rPr lang="en-US" dirty="0" err="1" smtClean="0"/>
              <a:t>intergenic</a:t>
            </a:r>
            <a:r>
              <a:rPr lang="en-US" dirty="0" smtClean="0"/>
              <a:t> regions </a:t>
            </a:r>
            <a:endParaRPr lang="en-US" dirty="0"/>
          </a:p>
        </p:txBody>
      </p:sp>
      <p:pic>
        <p:nvPicPr>
          <p:cNvPr id="5" name="Picture 4" descr="Screen shot 2015-06-03 at 3.01.4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318" y="2167464"/>
            <a:ext cx="3324215" cy="348826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82655" y="1448614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/>
              <a:t>(</a:t>
            </a:r>
            <a:r>
              <a:rPr lang="en-US" sz="800" dirty="0" err="1"/>
              <a:t>Gudmundsson</a:t>
            </a:r>
            <a:r>
              <a:rPr lang="en-US" sz="800" dirty="0"/>
              <a:t> </a:t>
            </a:r>
            <a:r>
              <a:rPr lang="en-US" sz="800" i="1" dirty="0"/>
              <a:t>et al Nat genetics </a:t>
            </a:r>
            <a:r>
              <a:rPr lang="en-US" sz="800" dirty="0"/>
              <a:t>2009 </a:t>
            </a:r>
            <a:r>
              <a:rPr lang="en-US" sz="800" dirty="0" smtClean="0"/>
              <a:t>and </a:t>
            </a:r>
            <a:r>
              <a:rPr lang="en-US" sz="800" dirty="0"/>
              <a:t>Takahashi </a:t>
            </a:r>
            <a:r>
              <a:rPr lang="en-US" sz="800" i="1" dirty="0"/>
              <a:t>et al Hum </a:t>
            </a:r>
            <a:r>
              <a:rPr lang="en-US" sz="800" i="1" dirty="0" err="1"/>
              <a:t>Mol</a:t>
            </a:r>
            <a:r>
              <a:rPr lang="en-US" sz="800" i="1" dirty="0"/>
              <a:t> Genet </a:t>
            </a:r>
            <a:r>
              <a:rPr lang="en-US" sz="800" dirty="0" smtClean="0"/>
              <a:t>2010</a:t>
            </a:r>
            <a:r>
              <a:rPr lang="en-US" sz="800" dirty="0"/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5176318" y="5457574"/>
            <a:ext cx="194146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/>
              <a:t>(Lee </a:t>
            </a:r>
            <a:r>
              <a:rPr lang="en-US" sz="800" i="1" dirty="0" smtClean="0"/>
              <a:t>et al Genomics and Informatics </a:t>
            </a:r>
            <a:r>
              <a:rPr lang="en-US" sz="800" dirty="0" smtClean="0"/>
              <a:t>2013)</a:t>
            </a:r>
            <a:endParaRPr lang="en-US" sz="8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633299"/>
              </p:ext>
            </p:extLst>
          </p:nvPr>
        </p:nvGraphicFramePr>
        <p:xfrm>
          <a:off x="183667" y="3903134"/>
          <a:ext cx="4064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1"/>
                <a:gridCol w="28447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Subtype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Common Genes with enriched SNPs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Papillary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en-US" i="1" dirty="0" smtClean="0"/>
                        <a:t>RET,</a:t>
                      </a:r>
                      <a:r>
                        <a:rPr lang="en-US" i="1" baseline="0" dirty="0" smtClean="0"/>
                        <a:t> BRAF, NTRK1, MET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Follicular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RAS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Medullary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RET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Anaplastic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/>
                        </a:rPr>
                        <a:t>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83667" y="6045853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/>
              <a:t>http://</a:t>
            </a:r>
            <a:r>
              <a:rPr lang="en-US" sz="800" dirty="0" err="1"/>
              <a:t>www.cancer.org</a:t>
            </a:r>
            <a:r>
              <a:rPr lang="en-US" sz="800" dirty="0"/>
              <a:t>/cancer/</a:t>
            </a:r>
            <a:r>
              <a:rPr lang="en-US" sz="800" dirty="0" err="1"/>
              <a:t>thyroidcancer</a:t>
            </a:r>
            <a:r>
              <a:rPr lang="en-US" sz="800" dirty="0"/>
              <a:t>/</a:t>
            </a:r>
            <a:r>
              <a:rPr lang="en-US" sz="800" dirty="0" err="1"/>
              <a:t>detailedguide</a:t>
            </a:r>
            <a:r>
              <a:rPr lang="en-US" sz="800" dirty="0"/>
              <a:t>/thyroid-cancer-what-causes</a:t>
            </a:r>
          </a:p>
        </p:txBody>
      </p:sp>
    </p:spTree>
    <p:extLst>
      <p:ext uri="{BB962C8B-B14F-4D97-AF65-F5344CB8AC3E}">
        <p14:creationId xmlns:p14="http://schemas.microsoft.com/office/powerpoint/2010/main" val="350720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Background:  Recent Classification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6188" y="1143000"/>
            <a:ext cx="4141053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Logistic regression odds ratio </a:t>
            </a:r>
            <a:r>
              <a:rPr lang="en-US" dirty="0" err="1"/>
              <a:t>ID’d</a:t>
            </a:r>
            <a:r>
              <a:rPr lang="en-US" dirty="0"/>
              <a:t> 5 SNPs : </a:t>
            </a:r>
          </a:p>
          <a:p>
            <a:r>
              <a:rPr lang="en-US" dirty="0" smtClean="0"/>
              <a:t> </a:t>
            </a:r>
          </a:p>
          <a:p>
            <a:pPr marL="1657350" lvl="3" indent="-285750">
              <a:buFont typeface="Arial"/>
              <a:buChar char="•"/>
            </a:pPr>
            <a:r>
              <a:rPr lang="en-US" dirty="0" smtClean="0"/>
              <a:t>NRG1</a:t>
            </a:r>
          </a:p>
          <a:p>
            <a:pPr marL="1657350" lvl="3" indent="-285750">
              <a:buFont typeface="Arial"/>
              <a:buChar char="•"/>
            </a:pPr>
            <a:r>
              <a:rPr lang="en-US" dirty="0" smtClean="0"/>
              <a:t>DIRC3</a:t>
            </a:r>
          </a:p>
          <a:p>
            <a:pPr marL="1657350" lvl="3" indent="-285750">
              <a:buFont typeface="Arial"/>
              <a:buChar char="•"/>
            </a:pPr>
            <a:r>
              <a:rPr lang="en-US" dirty="0" smtClean="0"/>
              <a:t>1 </a:t>
            </a:r>
            <a:r>
              <a:rPr lang="en-US" dirty="0" err="1" smtClean="0"/>
              <a:t>lncRNA</a:t>
            </a:r>
            <a:endParaRPr lang="en-US" dirty="0"/>
          </a:p>
          <a:p>
            <a:pPr marL="1657350" lvl="3" indent="-285750">
              <a:buFont typeface="Arial"/>
              <a:buChar char="•"/>
            </a:pPr>
            <a:r>
              <a:rPr lang="en-US" dirty="0" smtClean="0"/>
              <a:t>2 </a:t>
            </a:r>
            <a:r>
              <a:rPr lang="en-US" dirty="0" err="1" smtClean="0"/>
              <a:t>intergenic</a:t>
            </a:r>
            <a:r>
              <a:rPr lang="en-US" dirty="0" smtClean="0"/>
              <a:t> regions </a:t>
            </a:r>
            <a:endParaRPr lang="en-US" dirty="0"/>
          </a:p>
        </p:txBody>
      </p:sp>
      <p:pic>
        <p:nvPicPr>
          <p:cNvPr id="5" name="Picture 4" descr="Screen shot 2015-06-03 at 3.01.4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318" y="2167464"/>
            <a:ext cx="3324215" cy="348826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82655" y="1448614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/>
              <a:t>(</a:t>
            </a:r>
            <a:r>
              <a:rPr lang="en-US" sz="800" dirty="0" err="1"/>
              <a:t>Gudmundsson</a:t>
            </a:r>
            <a:r>
              <a:rPr lang="en-US" sz="800" dirty="0"/>
              <a:t> </a:t>
            </a:r>
            <a:r>
              <a:rPr lang="en-US" sz="800" i="1" dirty="0"/>
              <a:t>et al Nat genetics </a:t>
            </a:r>
            <a:r>
              <a:rPr lang="en-US" sz="800" dirty="0"/>
              <a:t>2009 </a:t>
            </a:r>
            <a:r>
              <a:rPr lang="en-US" sz="800" dirty="0" smtClean="0"/>
              <a:t>and </a:t>
            </a:r>
            <a:r>
              <a:rPr lang="en-US" sz="800" dirty="0"/>
              <a:t>Takahashi </a:t>
            </a:r>
            <a:r>
              <a:rPr lang="en-US" sz="800" i="1" dirty="0"/>
              <a:t>et al Hum </a:t>
            </a:r>
            <a:r>
              <a:rPr lang="en-US" sz="800" i="1" dirty="0" err="1"/>
              <a:t>Mol</a:t>
            </a:r>
            <a:r>
              <a:rPr lang="en-US" sz="800" i="1" dirty="0"/>
              <a:t> Genet </a:t>
            </a:r>
            <a:r>
              <a:rPr lang="en-US" sz="800" dirty="0" smtClean="0"/>
              <a:t>2010</a:t>
            </a:r>
            <a:r>
              <a:rPr lang="en-US" sz="800" dirty="0"/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5176318" y="5457574"/>
            <a:ext cx="194146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/>
              <a:t>(Lee </a:t>
            </a:r>
            <a:r>
              <a:rPr lang="en-US" sz="800" i="1" dirty="0" smtClean="0"/>
              <a:t>et al Genomics and Informatics </a:t>
            </a:r>
            <a:r>
              <a:rPr lang="en-US" sz="800" dirty="0" smtClean="0"/>
              <a:t>2013)</a:t>
            </a:r>
            <a:endParaRPr lang="en-US" sz="8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799734"/>
              </p:ext>
            </p:extLst>
          </p:nvPr>
        </p:nvGraphicFramePr>
        <p:xfrm>
          <a:off x="183667" y="3903134"/>
          <a:ext cx="4064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1"/>
                <a:gridCol w="28447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Subtype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Common Genes with enriched SNPs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Papillary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en-US" i="1" dirty="0" smtClean="0"/>
                        <a:t>RET,</a:t>
                      </a:r>
                      <a:r>
                        <a:rPr lang="en-US" i="1" baseline="0" dirty="0" smtClean="0"/>
                        <a:t> BRAF, NTRK1, MET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Follicular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RAS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Medullary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RET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Anaplastic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/>
                        </a:rPr>
                        <a:t>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83667" y="6045853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/>
              <a:t>http://</a:t>
            </a:r>
            <a:r>
              <a:rPr lang="en-US" sz="800" dirty="0" err="1"/>
              <a:t>www.cancer.org</a:t>
            </a:r>
            <a:r>
              <a:rPr lang="en-US" sz="800" dirty="0"/>
              <a:t>/cancer/</a:t>
            </a:r>
            <a:r>
              <a:rPr lang="en-US" sz="800" dirty="0" err="1"/>
              <a:t>thyroidcancer</a:t>
            </a:r>
            <a:r>
              <a:rPr lang="en-US" sz="800" dirty="0"/>
              <a:t>/</a:t>
            </a:r>
            <a:r>
              <a:rPr lang="en-US" sz="800" dirty="0" err="1"/>
              <a:t>detailedguide</a:t>
            </a:r>
            <a:r>
              <a:rPr lang="en-US" sz="800" dirty="0"/>
              <a:t>/thyroid-cancer-what-causes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5073" y="1448614"/>
            <a:ext cx="8421188" cy="1738938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 smtClean="0">
                <a:solidFill>
                  <a:srgbClr val="FF0000"/>
                </a:solidFill>
              </a:rPr>
              <a:t>“…need more detailed, multidimensional genomic characterization of thyroid cancer genomes” </a:t>
            </a:r>
            <a:r>
              <a:rPr lang="en-US" sz="1100" b="1" dirty="0" smtClean="0">
                <a:solidFill>
                  <a:srgbClr val="FF0000"/>
                </a:solidFill>
              </a:rPr>
              <a:t>(Lee et al </a:t>
            </a:r>
            <a:r>
              <a:rPr lang="en-US" sz="1100" b="1" i="1" dirty="0" smtClean="0">
                <a:solidFill>
                  <a:srgbClr val="FF0000"/>
                </a:solidFill>
              </a:rPr>
              <a:t>Genomics Inform.</a:t>
            </a:r>
            <a:r>
              <a:rPr lang="en-US" sz="1100" b="1" dirty="0" smtClean="0">
                <a:solidFill>
                  <a:srgbClr val="FF0000"/>
                </a:solidFill>
              </a:rPr>
              <a:t> 2013) </a:t>
            </a:r>
          </a:p>
          <a:p>
            <a:pPr algn="just"/>
            <a:endParaRPr lang="en-US" sz="1100" b="1" dirty="0" smtClean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5074" y="4111727"/>
            <a:ext cx="8421187" cy="156966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 smtClean="0">
                <a:solidFill>
                  <a:srgbClr val="FF0000"/>
                </a:solidFill>
              </a:rPr>
              <a:t>“…genotyped 5 SNPs…with 9 machine learning methods…found 4 SNPs associated…limited power to predict thyroid cancer.” </a:t>
            </a:r>
            <a:r>
              <a:rPr lang="en-US" sz="1050" b="1" dirty="0" smtClean="0">
                <a:solidFill>
                  <a:srgbClr val="FF0000"/>
                </a:solidFill>
              </a:rPr>
              <a:t>(</a:t>
            </a:r>
            <a:r>
              <a:rPr lang="en-US" sz="1050" b="1" dirty="0" err="1" smtClean="0">
                <a:solidFill>
                  <a:srgbClr val="FF0000"/>
                </a:solidFill>
              </a:rPr>
              <a:t>Guo</a:t>
            </a:r>
            <a:r>
              <a:rPr lang="en-US" sz="1050" b="1" dirty="0" smtClean="0">
                <a:solidFill>
                  <a:srgbClr val="FF0000"/>
                </a:solidFill>
              </a:rPr>
              <a:t>, et al </a:t>
            </a:r>
            <a:r>
              <a:rPr lang="en-US" sz="1050" b="1" i="1" dirty="0" smtClean="0">
                <a:solidFill>
                  <a:srgbClr val="FF0000"/>
                </a:solidFill>
              </a:rPr>
              <a:t>Cancer Med.</a:t>
            </a:r>
            <a:r>
              <a:rPr lang="en-US" sz="1050" b="1" dirty="0" smtClean="0">
                <a:solidFill>
                  <a:srgbClr val="FF0000"/>
                </a:solidFill>
              </a:rPr>
              <a:t> 2014)</a:t>
            </a:r>
            <a:endParaRPr lang="en-US" sz="105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5075" y="3088733"/>
            <a:ext cx="8290844" cy="1200328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solidFill>
                  <a:srgbClr val="FF0000"/>
                </a:solidFill>
              </a:rPr>
              <a:t>More info needs to be incorporated (i.e. more SNPs, CNV, </a:t>
            </a:r>
            <a:r>
              <a:rPr lang="en-US" sz="2400" b="1" dirty="0" err="1" smtClean="0">
                <a:solidFill>
                  <a:srgbClr val="FF0000"/>
                </a:solidFill>
              </a:rPr>
              <a:t>nongenetic</a:t>
            </a:r>
            <a:r>
              <a:rPr lang="en-US" sz="2400" b="1" dirty="0" smtClean="0">
                <a:solidFill>
                  <a:srgbClr val="FF0000"/>
                </a:solidFill>
              </a:rPr>
              <a:t> factors) </a:t>
            </a:r>
          </a:p>
          <a:p>
            <a:pPr algn="just"/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839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10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Background:  Improving Classification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2212" y="1161392"/>
            <a:ext cx="2962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Network-Based Stratification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91446" y="1423002"/>
            <a:ext cx="18004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Hofree</a:t>
            </a:r>
            <a:r>
              <a:rPr lang="en-US" sz="1000" dirty="0" smtClean="0"/>
              <a:t> et al </a:t>
            </a:r>
            <a:r>
              <a:rPr lang="en-US" sz="1000" i="1" dirty="0" smtClean="0"/>
              <a:t>Nat Methods </a:t>
            </a:r>
            <a:r>
              <a:rPr lang="en-US" sz="1000" dirty="0" smtClean="0"/>
              <a:t>2013</a:t>
            </a:r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919498" y="3609947"/>
            <a:ext cx="7468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CHASM:  Cancer-Specific High-Throughput Annotation of Somatic Mutations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621063" y="4553827"/>
            <a:ext cx="1538298" cy="2269149"/>
            <a:chOff x="6037318" y="1600200"/>
            <a:chExt cx="2649482" cy="3888471"/>
          </a:xfrm>
        </p:grpSpPr>
        <p:pic>
          <p:nvPicPr>
            <p:cNvPr id="16" name="Picture 15" descr="Screen Shot 2015-06-04 at 8.17.55 A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7447" y="1600200"/>
              <a:ext cx="2559353" cy="3771339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6037318" y="2634165"/>
              <a:ext cx="803981" cy="3428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rgbClr val="0000FF"/>
                  </a:solidFill>
                </a:rPr>
                <a:t>CHASM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114772" y="1600200"/>
              <a:ext cx="2572028" cy="1247546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114665" y="2847746"/>
              <a:ext cx="2572028" cy="1257113"/>
            </a:xfrm>
            <a:prstGeom prst="rect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rgbClr val="008000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114665" y="4125722"/>
              <a:ext cx="2572028" cy="125711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050146" y="3893752"/>
              <a:ext cx="1245730" cy="3428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b="1" dirty="0" err="1" smtClean="0">
                  <a:solidFill>
                    <a:srgbClr val="008000"/>
                  </a:solidFill>
                </a:rPr>
                <a:t>PolyPhen</a:t>
              </a:r>
              <a:r>
                <a:rPr lang="en-US" sz="700" b="1" dirty="0" smtClean="0">
                  <a:solidFill>
                    <a:srgbClr val="008000"/>
                  </a:solidFill>
                </a:rPr>
                <a:t> PSIC</a:t>
              </a:r>
              <a:endParaRPr lang="en-US" sz="700" b="1" dirty="0">
                <a:solidFill>
                  <a:srgbClr val="008000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050473" y="5145852"/>
              <a:ext cx="583107" cy="3428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b="1" dirty="0" smtClean="0">
                  <a:solidFill>
                    <a:srgbClr val="FF0000"/>
                  </a:solidFill>
                </a:rPr>
                <a:t>SIFT</a:t>
              </a:r>
              <a:endParaRPr lang="en-US" sz="10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366100" y="4135492"/>
            <a:ext cx="20221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 smtClean="0"/>
              <a:t>CHASM outperforms missense mutation predictors</a:t>
            </a:r>
            <a:endParaRPr lang="en-US" sz="1100" b="1" dirty="0"/>
          </a:p>
        </p:txBody>
      </p:sp>
      <p:sp>
        <p:nvSpPr>
          <p:cNvPr id="24" name="Rectangle 23"/>
          <p:cNvSpPr/>
          <p:nvPr/>
        </p:nvSpPr>
        <p:spPr>
          <a:xfrm>
            <a:off x="1432306" y="4253041"/>
            <a:ext cx="4572000" cy="236988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u="sng" dirty="0"/>
              <a:t>Classifies somatic driver </a:t>
            </a:r>
            <a:r>
              <a:rPr lang="en-US" u="sng" dirty="0" smtClean="0"/>
              <a:t>mutations:</a:t>
            </a:r>
            <a:endParaRPr lang="en-US" u="sng" dirty="0"/>
          </a:p>
          <a:p>
            <a:pPr marL="742950" lvl="1" indent="-285750">
              <a:buFont typeface="Arial"/>
              <a:buChar char="•"/>
            </a:pPr>
            <a:r>
              <a:rPr lang="en-US" sz="1600" dirty="0"/>
              <a:t>uses 49 features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/>
              <a:t>machine learning: SVMs and Random Forests</a:t>
            </a:r>
          </a:p>
          <a:p>
            <a:endParaRPr lang="en-US" sz="1600" dirty="0"/>
          </a:p>
          <a:p>
            <a:r>
              <a:rPr lang="en-US" u="sng" dirty="0"/>
              <a:t>Top-ranked Features</a:t>
            </a:r>
            <a:r>
              <a:rPr lang="en-US" dirty="0"/>
              <a:t>: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/>
              <a:t>Exon nucleotide conservation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/>
              <a:t>SNP density (# SNPs in exon/exon length)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/>
              <a:t>frequency of missense change type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181641" y="1606823"/>
            <a:ext cx="4549261" cy="1817090"/>
            <a:chOff x="273496" y="1576604"/>
            <a:chExt cx="5394095" cy="2301129"/>
          </a:xfrm>
        </p:grpSpPr>
        <p:pic>
          <p:nvPicPr>
            <p:cNvPr id="5" name="Picture 4" descr="Screen Shot 2015-05-21 at 9.03.45 P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496" y="1684867"/>
              <a:ext cx="2965761" cy="21928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6" descr="Screen Shot 2015-05-21 at 9.21.55 PM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417" t="10672" r="3056" b="5055"/>
            <a:stretch>
              <a:fillRect/>
            </a:stretch>
          </p:blipFill>
          <p:spPr bwMode="auto">
            <a:xfrm>
              <a:off x="4130874" y="1576604"/>
              <a:ext cx="1396268" cy="12499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" name="Straight Arrow Connector 8"/>
            <p:cNvCxnSpPr/>
            <p:nvPr/>
          </p:nvCxnSpPr>
          <p:spPr>
            <a:xfrm>
              <a:off x="3239257" y="2675467"/>
              <a:ext cx="575733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9" descr="Screen Shot 2015-05-21 at 9.21.55 PM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99" t="46349" r="55280" b="1683"/>
            <a:stretch>
              <a:fillRect/>
            </a:stretch>
          </p:blipFill>
          <p:spPr bwMode="auto">
            <a:xfrm>
              <a:off x="4187420" y="2920556"/>
              <a:ext cx="1480171" cy="957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" name="TextBox 13"/>
          <p:cNvSpPr txBox="1"/>
          <p:nvPr/>
        </p:nvSpPr>
        <p:spPr>
          <a:xfrm>
            <a:off x="3396047" y="3882951"/>
            <a:ext cx="18200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Carter et al </a:t>
            </a:r>
            <a:r>
              <a:rPr lang="en-US" sz="1050" i="1" dirty="0" smtClean="0"/>
              <a:t>Cancer Res. </a:t>
            </a:r>
            <a:r>
              <a:rPr lang="en-US" sz="1050" dirty="0" smtClean="0"/>
              <a:t>2009</a:t>
            </a:r>
            <a:endParaRPr lang="en-US" sz="1050" i="1" dirty="0"/>
          </a:p>
        </p:txBody>
      </p:sp>
      <p:pic>
        <p:nvPicPr>
          <p:cNvPr id="25" name="Picture 24" descr="Screen Shot 2015-06-04 at 8.34.14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53" y="1692313"/>
            <a:ext cx="1620681" cy="175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89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10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Background:  Improving Classification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2212" y="1161392"/>
            <a:ext cx="2962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Network-Based Stratification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91446" y="1423002"/>
            <a:ext cx="18004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Hofree</a:t>
            </a:r>
            <a:r>
              <a:rPr lang="en-US" sz="1000" dirty="0" smtClean="0"/>
              <a:t> et al </a:t>
            </a:r>
            <a:r>
              <a:rPr lang="en-US" sz="1000" i="1" dirty="0" smtClean="0"/>
              <a:t>Nat Methods </a:t>
            </a:r>
            <a:r>
              <a:rPr lang="en-US" sz="1000" dirty="0" smtClean="0"/>
              <a:t>2013</a:t>
            </a:r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919498" y="3609947"/>
            <a:ext cx="7468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CHASM:  Cancer-Specific High-Throughput Annotation of Somatic Mutations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621063" y="4553827"/>
            <a:ext cx="1538298" cy="2269149"/>
            <a:chOff x="6037318" y="1600200"/>
            <a:chExt cx="2649482" cy="3888471"/>
          </a:xfrm>
        </p:grpSpPr>
        <p:pic>
          <p:nvPicPr>
            <p:cNvPr id="16" name="Picture 15" descr="Screen Shot 2015-06-04 at 8.17.55 A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7447" y="1600200"/>
              <a:ext cx="2559353" cy="3771339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6037318" y="2634165"/>
              <a:ext cx="803981" cy="3428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rgbClr val="0000FF"/>
                  </a:solidFill>
                </a:rPr>
                <a:t>CHASM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114772" y="1600200"/>
              <a:ext cx="2572028" cy="1247546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114665" y="2847746"/>
              <a:ext cx="2572028" cy="1257113"/>
            </a:xfrm>
            <a:prstGeom prst="rect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rgbClr val="008000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114665" y="4125722"/>
              <a:ext cx="2572028" cy="125711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050146" y="3893752"/>
              <a:ext cx="1245730" cy="3428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b="1" dirty="0" err="1" smtClean="0">
                  <a:solidFill>
                    <a:srgbClr val="008000"/>
                  </a:solidFill>
                </a:rPr>
                <a:t>PolyPhen</a:t>
              </a:r>
              <a:r>
                <a:rPr lang="en-US" sz="700" b="1" dirty="0" smtClean="0">
                  <a:solidFill>
                    <a:srgbClr val="008000"/>
                  </a:solidFill>
                </a:rPr>
                <a:t> PSIC</a:t>
              </a:r>
              <a:endParaRPr lang="en-US" sz="700" b="1" dirty="0">
                <a:solidFill>
                  <a:srgbClr val="008000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050473" y="5145852"/>
              <a:ext cx="583107" cy="3428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b="1" dirty="0" smtClean="0">
                  <a:solidFill>
                    <a:srgbClr val="FF0000"/>
                  </a:solidFill>
                </a:rPr>
                <a:t>SIFT</a:t>
              </a:r>
              <a:endParaRPr lang="en-US" sz="10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366100" y="4135492"/>
            <a:ext cx="20221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 smtClean="0"/>
              <a:t>CHASM outperforms missense mutation predictors</a:t>
            </a:r>
            <a:endParaRPr lang="en-US" sz="1100" b="1" dirty="0"/>
          </a:p>
        </p:txBody>
      </p:sp>
      <p:sp>
        <p:nvSpPr>
          <p:cNvPr id="24" name="Rectangle 23"/>
          <p:cNvSpPr/>
          <p:nvPr/>
        </p:nvSpPr>
        <p:spPr>
          <a:xfrm>
            <a:off x="1432306" y="4253041"/>
            <a:ext cx="4572000" cy="236988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u="sng" dirty="0"/>
              <a:t>Classifies somatic driver </a:t>
            </a:r>
            <a:r>
              <a:rPr lang="en-US" u="sng" dirty="0" smtClean="0"/>
              <a:t>mutations:</a:t>
            </a:r>
            <a:endParaRPr lang="en-US" u="sng" dirty="0"/>
          </a:p>
          <a:p>
            <a:pPr marL="742950" lvl="1" indent="-285750">
              <a:buFont typeface="Arial"/>
              <a:buChar char="•"/>
            </a:pPr>
            <a:r>
              <a:rPr lang="en-US" sz="1600" dirty="0"/>
              <a:t>uses 49 features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/>
              <a:t>machine learning: SVMs and Random Forests</a:t>
            </a:r>
          </a:p>
          <a:p>
            <a:endParaRPr lang="en-US" sz="1600" dirty="0"/>
          </a:p>
          <a:p>
            <a:r>
              <a:rPr lang="en-US" u="sng" dirty="0"/>
              <a:t>Top-ranked Features</a:t>
            </a:r>
            <a:r>
              <a:rPr lang="en-US" dirty="0"/>
              <a:t>: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/>
              <a:t>Exon nucleotide conservation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/>
              <a:t>SNP density (# SNPs in exon/exon length)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/>
              <a:t>frequency of missense change type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181641" y="1606823"/>
            <a:ext cx="4549261" cy="1817090"/>
            <a:chOff x="273496" y="1576604"/>
            <a:chExt cx="5394095" cy="2301129"/>
          </a:xfrm>
        </p:grpSpPr>
        <p:pic>
          <p:nvPicPr>
            <p:cNvPr id="5" name="Picture 4" descr="Screen Shot 2015-05-21 at 9.03.45 P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496" y="1684867"/>
              <a:ext cx="2965761" cy="21928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6" descr="Screen Shot 2015-05-21 at 9.21.55 PM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417" t="10672" r="3056" b="5055"/>
            <a:stretch>
              <a:fillRect/>
            </a:stretch>
          </p:blipFill>
          <p:spPr bwMode="auto">
            <a:xfrm>
              <a:off x="4130874" y="1576604"/>
              <a:ext cx="1396268" cy="12499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" name="Straight Arrow Connector 8"/>
            <p:cNvCxnSpPr/>
            <p:nvPr/>
          </p:nvCxnSpPr>
          <p:spPr>
            <a:xfrm>
              <a:off x="3239257" y="2675467"/>
              <a:ext cx="575733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9" descr="Screen Shot 2015-05-21 at 9.21.55 PM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99" t="46349" r="55280" b="1683"/>
            <a:stretch>
              <a:fillRect/>
            </a:stretch>
          </p:blipFill>
          <p:spPr bwMode="auto">
            <a:xfrm>
              <a:off x="4187420" y="2920556"/>
              <a:ext cx="1480171" cy="957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" name="TextBox 13"/>
          <p:cNvSpPr txBox="1"/>
          <p:nvPr/>
        </p:nvSpPr>
        <p:spPr>
          <a:xfrm>
            <a:off x="3396047" y="3882951"/>
            <a:ext cx="18200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Carter et al </a:t>
            </a:r>
            <a:r>
              <a:rPr lang="en-US" sz="1050" i="1" dirty="0" smtClean="0"/>
              <a:t>Cancer Res. </a:t>
            </a:r>
            <a:r>
              <a:rPr lang="en-US" sz="1050" dirty="0" smtClean="0"/>
              <a:t>2009</a:t>
            </a:r>
            <a:endParaRPr lang="en-US" sz="1050" i="1" dirty="0"/>
          </a:p>
        </p:txBody>
      </p:sp>
      <p:pic>
        <p:nvPicPr>
          <p:cNvPr id="25" name="Picture 24" descr="Screen Shot 2015-06-04 at 8.34.14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53" y="1692313"/>
            <a:ext cx="1620681" cy="175280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361407" y="3136612"/>
            <a:ext cx="8421187" cy="584776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 smtClean="0">
                <a:solidFill>
                  <a:srgbClr val="FF0000"/>
                </a:solidFill>
              </a:rPr>
              <a:t>Still outliers and not completely comprehensive</a:t>
            </a:r>
            <a:endParaRPr lang="en-US" sz="105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518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TCGA Thyroid Cancer Data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" y="1417637"/>
            <a:ext cx="6924847" cy="476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783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TCGA Thyroid Cancer Data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533" y="1583265"/>
            <a:ext cx="6896054" cy="458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936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TCGA Thyroid Cancer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766" y="1485900"/>
            <a:ext cx="6328833" cy="501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669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4929</TotalTime>
  <Words>757</Words>
  <Application>Microsoft Macintosh PowerPoint</Application>
  <PresentationFormat>On-screen Show (4:3)</PresentationFormat>
  <Paragraphs>185</Paragraphs>
  <Slides>20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Classifying Thyroid Cancer SNPs</vt:lpstr>
      <vt:lpstr>Background:  Thyroid Cancer?</vt:lpstr>
      <vt:lpstr>Background:  Recent Classification</vt:lpstr>
      <vt:lpstr>Background:  Recent Classification</vt:lpstr>
      <vt:lpstr>Background:  Improving Classification</vt:lpstr>
      <vt:lpstr>Background:  Improving Classification</vt:lpstr>
      <vt:lpstr>TCGA Thyroid Cancer Data</vt:lpstr>
      <vt:lpstr>TCGA Thyroid Cancer Data</vt:lpstr>
      <vt:lpstr>TCGA Thyroid Cancer Data</vt:lpstr>
      <vt:lpstr>Classifier: Random Forest</vt:lpstr>
      <vt:lpstr>Features</vt:lpstr>
      <vt:lpstr>HumanNet – 16,243 Total Genes</vt:lpstr>
      <vt:lpstr>Density</vt:lpstr>
      <vt:lpstr>Density</vt:lpstr>
      <vt:lpstr>Cosmic Data </vt:lpstr>
      <vt:lpstr>Cosmic Data </vt:lpstr>
      <vt:lpstr>TCGA Mutation Predictions </vt:lpstr>
      <vt:lpstr>Necessary Validation</vt:lpstr>
      <vt:lpstr>Next Steps</vt:lpstr>
      <vt:lpstr>Acknowledgements</vt:lpstr>
    </vt:vector>
  </TitlesOfParts>
  <Company>salk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Shelly Wanamaker</dc:creator>
  <cp:lastModifiedBy>Rachel Marty</cp:lastModifiedBy>
  <cp:revision>29</cp:revision>
  <dcterms:created xsi:type="dcterms:W3CDTF">2015-05-23T20:43:16Z</dcterms:created>
  <dcterms:modified xsi:type="dcterms:W3CDTF">2015-06-04T17:47:50Z</dcterms:modified>
</cp:coreProperties>
</file>