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Lato Bold" charset="1" panose="020F0502020204030203"/>
      <p:regular r:id="rId14"/>
    </p:embeddedFont>
    <p:embeddedFont>
      <p:font typeface="Lato" charset="1" panose="020F05020202040302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701534"/>
            <a:ext cx="9144000" cy="2594610"/>
          </a:xfrm>
          <a:custGeom>
            <a:avLst/>
            <a:gdLst/>
            <a:ahLst/>
            <a:cxnLst/>
            <a:rect r="r" b="b" t="t" l="l"/>
            <a:pathLst>
              <a:path h="2594610" w="9144000">
                <a:moveTo>
                  <a:pt x="0" y="0"/>
                </a:moveTo>
                <a:lnTo>
                  <a:pt x="9144000" y="0"/>
                </a:lnTo>
                <a:lnTo>
                  <a:pt x="9144000" y="2594610"/>
                </a:lnTo>
                <a:lnTo>
                  <a:pt x="0" y="2594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0" y="0"/>
            <a:ext cx="2738257" cy="3017364"/>
          </a:xfrm>
          <a:custGeom>
            <a:avLst/>
            <a:gdLst/>
            <a:ahLst/>
            <a:cxnLst/>
            <a:rect r="r" b="b" t="t" l="l"/>
            <a:pathLst>
              <a:path h="3017364" w="2738257">
                <a:moveTo>
                  <a:pt x="0" y="3017364"/>
                </a:moveTo>
                <a:lnTo>
                  <a:pt x="2738257" y="3017364"/>
                </a:lnTo>
                <a:lnTo>
                  <a:pt x="2738257" y="0"/>
                </a:lnTo>
                <a:lnTo>
                  <a:pt x="0" y="0"/>
                </a:lnTo>
                <a:lnTo>
                  <a:pt x="0" y="301736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9144000" y="7701534"/>
            <a:ext cx="9144000" cy="2594610"/>
          </a:xfrm>
          <a:custGeom>
            <a:avLst/>
            <a:gdLst/>
            <a:ahLst/>
            <a:cxnLst/>
            <a:rect r="r" b="b" t="t" l="l"/>
            <a:pathLst>
              <a:path h="2594610" w="9144000">
                <a:moveTo>
                  <a:pt x="9144000" y="0"/>
                </a:moveTo>
                <a:lnTo>
                  <a:pt x="0" y="0"/>
                </a:lnTo>
                <a:lnTo>
                  <a:pt x="0" y="2594610"/>
                </a:lnTo>
                <a:lnTo>
                  <a:pt x="9144000" y="2594610"/>
                </a:lnTo>
                <a:lnTo>
                  <a:pt x="9144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5549743" y="0"/>
            <a:ext cx="2738257" cy="3017364"/>
          </a:xfrm>
          <a:custGeom>
            <a:avLst/>
            <a:gdLst/>
            <a:ahLst/>
            <a:cxnLst/>
            <a:rect r="r" b="b" t="t" l="l"/>
            <a:pathLst>
              <a:path h="3017364" w="2738257">
                <a:moveTo>
                  <a:pt x="2738257" y="3017364"/>
                </a:moveTo>
                <a:lnTo>
                  <a:pt x="0" y="3017364"/>
                </a:lnTo>
                <a:lnTo>
                  <a:pt x="0" y="0"/>
                </a:lnTo>
                <a:lnTo>
                  <a:pt x="2738257" y="0"/>
                </a:lnTo>
                <a:lnTo>
                  <a:pt x="2738257" y="301736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371047" y="6261384"/>
            <a:ext cx="9545905" cy="1156859"/>
            <a:chOff x="0" y="0"/>
            <a:chExt cx="2408296" cy="29185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08296" cy="291859"/>
            </a:xfrm>
            <a:custGeom>
              <a:avLst/>
              <a:gdLst/>
              <a:ahLst/>
              <a:cxnLst/>
              <a:rect r="r" b="b" t="t" l="l"/>
              <a:pathLst>
                <a:path h="291859" w="2408296">
                  <a:moveTo>
                    <a:pt x="41362" y="0"/>
                  </a:moveTo>
                  <a:lnTo>
                    <a:pt x="2366934" y="0"/>
                  </a:lnTo>
                  <a:cubicBezTo>
                    <a:pt x="2389778" y="0"/>
                    <a:pt x="2408296" y="18518"/>
                    <a:pt x="2408296" y="41362"/>
                  </a:cubicBezTo>
                  <a:lnTo>
                    <a:pt x="2408296" y="250497"/>
                  </a:lnTo>
                  <a:cubicBezTo>
                    <a:pt x="2408296" y="261467"/>
                    <a:pt x="2403939" y="271988"/>
                    <a:pt x="2396182" y="279745"/>
                  </a:cubicBezTo>
                  <a:cubicBezTo>
                    <a:pt x="2388425" y="287501"/>
                    <a:pt x="2377904" y="291859"/>
                    <a:pt x="2366934" y="291859"/>
                  </a:cubicBezTo>
                  <a:lnTo>
                    <a:pt x="41362" y="291859"/>
                  </a:lnTo>
                  <a:cubicBezTo>
                    <a:pt x="30392" y="291859"/>
                    <a:pt x="19872" y="287501"/>
                    <a:pt x="12115" y="279745"/>
                  </a:cubicBezTo>
                  <a:cubicBezTo>
                    <a:pt x="4358" y="271988"/>
                    <a:pt x="0" y="261467"/>
                    <a:pt x="0" y="250497"/>
                  </a:cubicBezTo>
                  <a:lnTo>
                    <a:pt x="0" y="41362"/>
                  </a:lnTo>
                  <a:cubicBezTo>
                    <a:pt x="0" y="30392"/>
                    <a:pt x="4358" y="19872"/>
                    <a:pt x="12115" y="12115"/>
                  </a:cubicBezTo>
                  <a:cubicBezTo>
                    <a:pt x="19872" y="4358"/>
                    <a:pt x="30392" y="0"/>
                    <a:pt x="4136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7319D">
                    <a:alpha val="100000"/>
                  </a:srgbClr>
                </a:gs>
                <a:gs pos="100000">
                  <a:srgbClr val="BA72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19050"/>
              <a:ext cx="2408296" cy="272809"/>
            </a:xfrm>
            <a:prstGeom prst="rect">
              <a:avLst/>
            </a:prstGeom>
          </p:spPr>
          <p:txBody>
            <a:bodyPr anchor="ctr" rtlCol="false" tIns="53033" lIns="53033" bIns="53033" rIns="53033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811679" y="2099047"/>
            <a:ext cx="10664642" cy="3263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12595"/>
              </a:lnSpc>
            </a:pPr>
            <a:r>
              <a:rPr lang="he-IL" b="true" sz="12595" spc="403">
                <a:solidFill>
                  <a:srgbClr val="904FCB"/>
                </a:solidFill>
                <a:latin typeface="Lato Bold"/>
                <a:ea typeface="Lato Bold"/>
                <a:cs typeface="Lato Bold"/>
                <a:sym typeface="Lato Bold"/>
                <a:rtl val="true"/>
              </a:rPr>
              <a:t>סיווג אוטומטי של משלח יד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27352" y="6429118"/>
            <a:ext cx="7433296" cy="738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6022"/>
              </a:lnSpc>
            </a:pPr>
            <a:r>
              <a:rPr lang="he-IL" sz="430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rtl val="true"/>
              </a:rPr>
              <a:t>מגישה: רחל אורנג’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3811679" y="559471"/>
            <a:ext cx="472180" cy="469229"/>
          </a:xfrm>
          <a:custGeom>
            <a:avLst/>
            <a:gdLst/>
            <a:ahLst/>
            <a:cxnLst/>
            <a:rect r="r" b="b" t="t" l="l"/>
            <a:pathLst>
              <a:path h="469229" w="472180">
                <a:moveTo>
                  <a:pt x="0" y="0"/>
                </a:moveTo>
                <a:lnTo>
                  <a:pt x="472180" y="0"/>
                </a:lnTo>
                <a:lnTo>
                  <a:pt x="472180" y="469229"/>
                </a:lnTo>
                <a:lnTo>
                  <a:pt x="0" y="4692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410165" y="659708"/>
            <a:ext cx="9229635" cy="341780"/>
            <a:chOff x="0" y="0"/>
            <a:chExt cx="12306180" cy="455707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57150"/>
              <a:ext cx="5228299" cy="5128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211"/>
                </a:lnSpc>
                <a:spcBef>
                  <a:spcPct val="0"/>
                </a:spcBef>
              </a:pPr>
              <a:r>
                <a:rPr lang="en-US" sz="2294">
                  <a:solidFill>
                    <a:srgbClr val="67319D"/>
                  </a:solidFill>
                  <a:latin typeface="Lato"/>
                  <a:ea typeface="Lato"/>
                  <a:cs typeface="Lato"/>
                  <a:sym typeface="Lato"/>
                </a:rPr>
                <a:t>al.rachel@gmail.com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4254380" y="-8421"/>
              <a:ext cx="5075116" cy="4610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rtl="true" marL="0" indent="0" lvl="0">
                <a:lnSpc>
                  <a:spcPts val="2992"/>
                </a:lnSpc>
                <a:spcBef>
                  <a:spcPct val="0"/>
                </a:spcBef>
              </a:pPr>
              <a:r>
                <a:rPr lang="he-IL" b="true" sz="2137" u="sng">
                  <a:solidFill>
                    <a:srgbClr val="67319D"/>
                  </a:solidFill>
                  <a:latin typeface="Lato Bold"/>
                  <a:ea typeface="Lato Bold"/>
                  <a:cs typeface="Lato Bold"/>
                  <a:sym typeface="Lato Bold"/>
                  <a:rtl val="true"/>
                </a:rPr>
                <a:t>טל</a:t>
              </a:r>
              <a:r>
                <a:rPr lang="ar-EG" b="true" sz="2137">
                  <a:solidFill>
                    <a:srgbClr val="67319D"/>
                  </a:solidFill>
                  <a:latin typeface="Lato Bold"/>
                  <a:ea typeface="Lato Bold"/>
                  <a:cs typeface="Lato Bold"/>
                  <a:sym typeface="Lato Bold"/>
                  <a:rtl val="true"/>
                </a:rPr>
                <a:t>:</a:t>
              </a:r>
              <a:r>
                <a:rPr lang="ar-EG" sz="2137">
                  <a:solidFill>
                    <a:srgbClr val="67319D"/>
                  </a:solidFill>
                  <a:latin typeface="Lato"/>
                  <a:ea typeface="Lato"/>
                  <a:cs typeface="Lato"/>
                  <a:sym typeface="Lato"/>
                  <a:rtl val="true"/>
                </a:rPr>
                <a:t> </a:t>
              </a:r>
              <a:r>
                <a:rPr lang="en-US" sz="2137">
                  <a:solidFill>
                    <a:srgbClr val="67319D"/>
                  </a:solidFill>
                  <a:latin typeface="Lato"/>
                  <a:ea typeface="Lato"/>
                  <a:cs typeface="Lato"/>
                  <a:sym typeface="Lato"/>
                </a:rPr>
                <a:t>054-4917344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8379235" y="-57150"/>
              <a:ext cx="3926945" cy="5128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rtl="true" marL="0" indent="0" lvl="0">
                <a:lnSpc>
                  <a:spcPts val="3211"/>
                </a:lnSpc>
                <a:spcBef>
                  <a:spcPct val="0"/>
                </a:spcBef>
              </a:pPr>
              <a:r>
                <a:rPr lang="he-IL" b="true" sz="2294">
                  <a:solidFill>
                    <a:srgbClr val="67319D"/>
                  </a:solidFill>
                  <a:latin typeface="Lato Bold"/>
                  <a:ea typeface="Lato Bold"/>
                  <a:cs typeface="Lato Bold"/>
                  <a:sym typeface="Lato Bold"/>
                  <a:rtl val="true"/>
                </a:rPr>
                <a:t>שם: </a:t>
              </a:r>
              <a:r>
                <a:rPr lang="he-IL" sz="2294">
                  <a:solidFill>
                    <a:srgbClr val="67319D"/>
                  </a:solidFill>
                  <a:latin typeface="Lato"/>
                  <a:ea typeface="Lato"/>
                  <a:cs typeface="Lato"/>
                  <a:sym typeface="Lato"/>
                  <a:rtl val="true"/>
                </a:rPr>
                <a:t>רחל אורנג’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67319D">
                    <a:alpha val="100000"/>
                  </a:srgbClr>
                </a:gs>
                <a:gs pos="100000">
                  <a:srgbClr val="BA72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1028700" cy="1028700"/>
          </a:xfrm>
          <a:custGeom>
            <a:avLst/>
            <a:gdLst/>
            <a:ahLst/>
            <a:cxnLst/>
            <a:rect r="r" b="b" t="t" l="l"/>
            <a:pathLst>
              <a:path h="1028700" w="1028700">
                <a:moveTo>
                  <a:pt x="0" y="0"/>
                </a:moveTo>
                <a:lnTo>
                  <a:pt x="1028700" y="0"/>
                </a:lnTo>
                <a:lnTo>
                  <a:pt x="10287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7259300" y="0"/>
            <a:ext cx="1028700" cy="1028700"/>
          </a:xfrm>
          <a:custGeom>
            <a:avLst/>
            <a:gdLst/>
            <a:ahLst/>
            <a:cxnLst/>
            <a:rect r="r" b="b" t="t" l="l"/>
            <a:pathLst>
              <a:path h="1028700" w="1028700">
                <a:moveTo>
                  <a:pt x="1028700" y="0"/>
                </a:moveTo>
                <a:lnTo>
                  <a:pt x="0" y="0"/>
                </a:lnTo>
                <a:lnTo>
                  <a:pt x="0" y="1028700"/>
                </a:lnTo>
                <a:lnTo>
                  <a:pt x="1028700" y="1028700"/>
                </a:lnTo>
                <a:lnTo>
                  <a:pt x="10287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9258300"/>
            <a:ext cx="18288000" cy="1028700"/>
            <a:chOff x="0" y="0"/>
            <a:chExt cx="4816593" cy="2709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67319D">
                    <a:alpha val="100000"/>
                  </a:srgbClr>
                </a:gs>
                <a:gs pos="100000">
                  <a:srgbClr val="BA72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481659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1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0" y="9258300"/>
            <a:ext cx="514350" cy="1028700"/>
          </a:xfrm>
          <a:custGeom>
            <a:avLst/>
            <a:gdLst/>
            <a:ahLst/>
            <a:cxnLst/>
            <a:rect r="r" b="b" t="t" l="l"/>
            <a:pathLst>
              <a:path h="1028700" w="514350">
                <a:moveTo>
                  <a:pt x="0" y="0"/>
                </a:moveTo>
                <a:lnTo>
                  <a:pt x="514350" y="0"/>
                </a:lnTo>
                <a:lnTo>
                  <a:pt x="51435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7773650" y="9258300"/>
            <a:ext cx="514350" cy="1028700"/>
          </a:xfrm>
          <a:custGeom>
            <a:avLst/>
            <a:gdLst/>
            <a:ahLst/>
            <a:cxnLst/>
            <a:rect r="r" b="b" t="t" l="l"/>
            <a:pathLst>
              <a:path h="1028700" w="514350">
                <a:moveTo>
                  <a:pt x="514350" y="0"/>
                </a:moveTo>
                <a:lnTo>
                  <a:pt x="0" y="0"/>
                </a:lnTo>
                <a:lnTo>
                  <a:pt x="0" y="1028700"/>
                </a:lnTo>
                <a:lnTo>
                  <a:pt x="514350" y="1028700"/>
                </a:lnTo>
                <a:lnTo>
                  <a:pt x="51435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81175" y="3434735"/>
            <a:ext cx="14350622" cy="1232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4"/>
              </a:lnSpc>
            </a:pPr>
            <a:r>
              <a:rPr lang="he-IL" sz="3907">
                <a:solidFill>
                  <a:srgbClr val="67319D"/>
                </a:solidFill>
                <a:latin typeface="Lato"/>
                <a:ea typeface="Lato"/>
                <a:cs typeface="Lato"/>
                <a:sym typeface="Lato"/>
                <a:rtl val="true"/>
              </a:rPr>
              <a:t>הטמעת בינה מלאכותית בתהליכי סיווג בלמס</a:t>
            </a:r>
          </a:p>
          <a:p>
            <a:pPr algn="ctr">
              <a:lnSpc>
                <a:spcPts val="4884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781175" y="1921034"/>
            <a:ext cx="14350622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7150"/>
              </a:lnSpc>
            </a:pPr>
            <a:r>
              <a:rPr lang="he-IL" b="true" sz="6500">
                <a:solidFill>
                  <a:srgbClr val="67319D"/>
                </a:solidFill>
                <a:latin typeface="Lato Bold"/>
                <a:ea typeface="Lato Bold"/>
                <a:cs typeface="Lato Bold"/>
                <a:sym typeface="Lato Bold"/>
                <a:rtl val="true"/>
              </a:rPr>
              <a:t>מעבר מסיווג ידני לטכנולוגיה חכמה</a:t>
            </a:r>
          </a:p>
          <a:p>
            <a:pPr algn="ctr" rtl="true">
              <a:lnSpc>
                <a:spcPts val="7150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6247380" y="5340869"/>
            <a:ext cx="5606916" cy="3117654"/>
            <a:chOff x="0" y="0"/>
            <a:chExt cx="2405557" cy="133757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05557" cy="1337579"/>
            </a:xfrm>
            <a:custGeom>
              <a:avLst/>
              <a:gdLst/>
              <a:ahLst/>
              <a:cxnLst/>
              <a:rect r="r" b="b" t="t" l="l"/>
              <a:pathLst>
                <a:path h="1337579" w="2405557">
                  <a:moveTo>
                    <a:pt x="0" y="0"/>
                  </a:moveTo>
                  <a:lnTo>
                    <a:pt x="2405557" y="0"/>
                  </a:lnTo>
                  <a:lnTo>
                    <a:pt x="2405557" y="1337579"/>
                  </a:lnTo>
                  <a:lnTo>
                    <a:pt x="0" y="1337579"/>
                  </a:lnTo>
                  <a:close/>
                </a:path>
              </a:pathLst>
            </a:custGeom>
            <a:gradFill rotWithShape="true">
              <a:gsLst>
                <a:gs pos="0">
                  <a:srgbClr val="67319D">
                    <a:alpha val="100000"/>
                  </a:srgbClr>
                </a:gs>
                <a:gs pos="100000">
                  <a:srgbClr val="BA72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2405557" cy="1394729"/>
            </a:xfrm>
            <a:prstGeom prst="rect">
              <a:avLst/>
            </a:prstGeom>
          </p:spPr>
          <p:txBody>
            <a:bodyPr anchor="ctr" rtlCol="false" tIns="48776" lIns="48776" bIns="48776" rIns="48776"/>
            <a:lstStyle/>
            <a:p>
              <a:pPr algn="ctr">
                <a:lnSpc>
                  <a:spcPts val="2511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419048" y="5340869"/>
            <a:ext cx="5435248" cy="432507"/>
            <a:chOff x="0" y="0"/>
            <a:chExt cx="2331905" cy="18556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331906" cy="185560"/>
            </a:xfrm>
            <a:custGeom>
              <a:avLst/>
              <a:gdLst/>
              <a:ahLst/>
              <a:cxnLst/>
              <a:rect r="r" b="b" t="t" l="l"/>
              <a:pathLst>
                <a:path h="185560" w="2331906">
                  <a:moveTo>
                    <a:pt x="0" y="0"/>
                  </a:moveTo>
                  <a:lnTo>
                    <a:pt x="2331906" y="0"/>
                  </a:lnTo>
                  <a:lnTo>
                    <a:pt x="2331906" y="185560"/>
                  </a:lnTo>
                  <a:lnTo>
                    <a:pt x="0" y="185560"/>
                  </a:lnTo>
                  <a:close/>
                </a:path>
              </a:pathLst>
            </a:custGeom>
            <a:solidFill>
              <a:srgbClr val="BA72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2331905" cy="242710"/>
            </a:xfrm>
            <a:prstGeom prst="rect">
              <a:avLst/>
            </a:prstGeom>
          </p:spPr>
          <p:txBody>
            <a:bodyPr anchor="ctr" rtlCol="false" tIns="48776" lIns="48776" bIns="48776" rIns="48776"/>
            <a:lstStyle/>
            <a:p>
              <a:pPr algn="ctr">
                <a:lnSpc>
                  <a:spcPts val="2511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6900840" y="5897720"/>
            <a:ext cx="4413351" cy="246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7"/>
              </a:lnSpc>
            </a:pPr>
            <a:r>
              <a:rPr lang="en-US" sz="351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🎯</a:t>
            </a:r>
          </a:p>
          <a:p>
            <a:pPr algn="ctr">
              <a:lnSpc>
                <a:spcPts val="4927"/>
              </a:lnSpc>
            </a:pPr>
            <a:r>
              <a:rPr lang="en-US" sz="351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</a:t>
            </a:r>
          </a:p>
          <a:p>
            <a:pPr algn="ctr">
              <a:lnSpc>
                <a:spcPts val="4927"/>
              </a:lnSpc>
            </a:pPr>
            <a:r>
              <a:rPr lang="he-IL" sz="351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rtl val="true"/>
              </a:rPr>
              <a:t>פתרון חכם</a:t>
            </a:r>
          </a:p>
          <a:p>
            <a:pPr algn="ctr">
              <a:lnSpc>
                <a:spcPts val="4927"/>
              </a:lnSpc>
            </a:pPr>
          </a:p>
        </p:txBody>
      </p:sp>
      <p:sp>
        <p:nvSpPr>
          <p:cNvPr name="Freeform 21" id="21"/>
          <p:cNvSpPr/>
          <p:nvPr/>
        </p:nvSpPr>
        <p:spPr>
          <a:xfrm flipH="true" flipV="false" rot="0">
            <a:off x="5915601" y="5340869"/>
            <a:ext cx="1006894" cy="2013789"/>
          </a:xfrm>
          <a:custGeom>
            <a:avLst/>
            <a:gdLst/>
            <a:ahLst/>
            <a:cxnLst/>
            <a:rect r="r" b="b" t="t" l="l"/>
            <a:pathLst>
              <a:path h="2013789" w="1006894">
                <a:moveTo>
                  <a:pt x="1006895" y="0"/>
                </a:moveTo>
                <a:lnTo>
                  <a:pt x="0" y="0"/>
                </a:lnTo>
                <a:lnTo>
                  <a:pt x="0" y="2013789"/>
                </a:lnTo>
                <a:lnTo>
                  <a:pt x="1006895" y="2013789"/>
                </a:lnTo>
                <a:lnTo>
                  <a:pt x="100689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52400" y="152400"/>
            <a:ext cx="18288000" cy="1028700"/>
            <a:chOff x="0" y="0"/>
            <a:chExt cx="4816593" cy="27093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67319D">
                    <a:alpha val="100000"/>
                  </a:srgbClr>
                </a:gs>
                <a:gs pos="100000">
                  <a:srgbClr val="BA72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481659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1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67319D">
                    <a:alpha val="100000"/>
                  </a:srgbClr>
                </a:gs>
                <a:gs pos="100000">
                  <a:srgbClr val="BA72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1028700" cy="1028700"/>
          </a:xfrm>
          <a:custGeom>
            <a:avLst/>
            <a:gdLst/>
            <a:ahLst/>
            <a:cxnLst/>
            <a:rect r="r" b="b" t="t" l="l"/>
            <a:pathLst>
              <a:path h="1028700" w="1028700">
                <a:moveTo>
                  <a:pt x="0" y="0"/>
                </a:moveTo>
                <a:lnTo>
                  <a:pt x="1028700" y="0"/>
                </a:lnTo>
                <a:lnTo>
                  <a:pt x="10287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7259300" y="0"/>
            <a:ext cx="1028700" cy="1028700"/>
          </a:xfrm>
          <a:custGeom>
            <a:avLst/>
            <a:gdLst/>
            <a:ahLst/>
            <a:cxnLst/>
            <a:rect r="r" b="b" t="t" l="l"/>
            <a:pathLst>
              <a:path h="1028700" w="1028700">
                <a:moveTo>
                  <a:pt x="1028700" y="0"/>
                </a:moveTo>
                <a:lnTo>
                  <a:pt x="0" y="0"/>
                </a:lnTo>
                <a:lnTo>
                  <a:pt x="0" y="1028700"/>
                </a:lnTo>
                <a:lnTo>
                  <a:pt x="1028700" y="1028700"/>
                </a:lnTo>
                <a:lnTo>
                  <a:pt x="10287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9258300"/>
            <a:ext cx="18288000" cy="1028700"/>
            <a:chOff x="0" y="0"/>
            <a:chExt cx="4816593" cy="2709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67319D">
                    <a:alpha val="100000"/>
                  </a:srgbClr>
                </a:gs>
                <a:gs pos="100000">
                  <a:srgbClr val="BA72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481659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1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0" y="9258300"/>
            <a:ext cx="514350" cy="1028700"/>
          </a:xfrm>
          <a:custGeom>
            <a:avLst/>
            <a:gdLst/>
            <a:ahLst/>
            <a:cxnLst/>
            <a:rect r="r" b="b" t="t" l="l"/>
            <a:pathLst>
              <a:path h="1028700" w="514350">
                <a:moveTo>
                  <a:pt x="0" y="0"/>
                </a:moveTo>
                <a:lnTo>
                  <a:pt x="514350" y="0"/>
                </a:lnTo>
                <a:lnTo>
                  <a:pt x="51435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7773650" y="9258300"/>
            <a:ext cx="514350" cy="1028700"/>
          </a:xfrm>
          <a:custGeom>
            <a:avLst/>
            <a:gdLst/>
            <a:ahLst/>
            <a:cxnLst/>
            <a:rect r="r" b="b" t="t" l="l"/>
            <a:pathLst>
              <a:path h="1028700" w="514350">
                <a:moveTo>
                  <a:pt x="514350" y="0"/>
                </a:moveTo>
                <a:lnTo>
                  <a:pt x="0" y="0"/>
                </a:lnTo>
                <a:lnTo>
                  <a:pt x="0" y="1028700"/>
                </a:lnTo>
                <a:lnTo>
                  <a:pt x="514350" y="1028700"/>
                </a:lnTo>
                <a:lnTo>
                  <a:pt x="51435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750648" y="4361405"/>
            <a:ext cx="2062682" cy="72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4"/>
              </a:lnSpc>
            </a:pPr>
            <a:r>
              <a:rPr lang="en-US" sz="4595" b="true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Mission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95275" y="2804783"/>
            <a:ext cx="7676946" cy="5610883"/>
            <a:chOff x="0" y="0"/>
            <a:chExt cx="2105800" cy="153907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05801" cy="1539076"/>
            </a:xfrm>
            <a:custGeom>
              <a:avLst/>
              <a:gdLst/>
              <a:ahLst/>
              <a:cxnLst/>
              <a:rect r="r" b="b" t="t" l="l"/>
              <a:pathLst>
                <a:path h="1539076" w="2105801">
                  <a:moveTo>
                    <a:pt x="0" y="0"/>
                  </a:moveTo>
                  <a:lnTo>
                    <a:pt x="2105801" y="0"/>
                  </a:lnTo>
                  <a:lnTo>
                    <a:pt x="2105801" y="1539076"/>
                  </a:lnTo>
                  <a:lnTo>
                    <a:pt x="0" y="1539076"/>
                  </a:lnTo>
                  <a:close/>
                </a:path>
              </a:pathLst>
            </a:custGeom>
            <a:gradFill rotWithShape="true">
              <a:gsLst>
                <a:gs pos="0">
                  <a:srgbClr val="67319D">
                    <a:alpha val="100000"/>
                  </a:srgbClr>
                </a:gs>
                <a:gs pos="100000">
                  <a:srgbClr val="BA72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2105800" cy="1596226"/>
            </a:xfrm>
            <a:prstGeom prst="rect">
              <a:avLst/>
            </a:prstGeom>
          </p:spPr>
          <p:txBody>
            <a:bodyPr anchor="ctr" rtlCol="false" tIns="48776" lIns="48776" bIns="48776" rIns="48776"/>
            <a:lstStyle/>
            <a:p>
              <a:pPr algn="ctr">
                <a:lnSpc>
                  <a:spcPts val="2511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499965" y="2804783"/>
            <a:ext cx="5685274" cy="875543"/>
            <a:chOff x="0" y="0"/>
            <a:chExt cx="1559481" cy="24016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59481" cy="240163"/>
            </a:xfrm>
            <a:custGeom>
              <a:avLst/>
              <a:gdLst/>
              <a:ahLst/>
              <a:cxnLst/>
              <a:rect r="r" b="b" t="t" l="l"/>
              <a:pathLst>
                <a:path h="240163" w="1559481">
                  <a:moveTo>
                    <a:pt x="0" y="0"/>
                  </a:moveTo>
                  <a:lnTo>
                    <a:pt x="1559481" y="0"/>
                  </a:lnTo>
                  <a:lnTo>
                    <a:pt x="1559481" y="240163"/>
                  </a:lnTo>
                  <a:lnTo>
                    <a:pt x="0" y="240163"/>
                  </a:lnTo>
                  <a:close/>
                </a:path>
              </a:pathLst>
            </a:custGeom>
            <a:solidFill>
              <a:srgbClr val="BA72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1559481" cy="297313"/>
            </a:xfrm>
            <a:prstGeom prst="rect">
              <a:avLst/>
            </a:prstGeom>
          </p:spPr>
          <p:txBody>
            <a:bodyPr anchor="ctr" rtlCol="false" tIns="48776" lIns="48776" bIns="48776" rIns="48776"/>
            <a:lstStyle/>
            <a:p>
              <a:pPr algn="ctr">
                <a:lnSpc>
                  <a:spcPts val="2511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3006911" y="2913732"/>
            <a:ext cx="2853992" cy="72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5744"/>
              </a:lnSpc>
            </a:pPr>
            <a:r>
              <a:rPr lang="he-IL" b="true" sz="4595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  <a:rtl val="true"/>
              </a:rPr>
              <a:t>האתגרים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12983" y="4194055"/>
            <a:ext cx="7259238" cy="284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704817" indent="-352409" lvl="1">
              <a:lnSpc>
                <a:spcPts val="4570"/>
              </a:lnSpc>
              <a:buFont typeface="Arial"/>
              <a:buChar char="•"/>
            </a:pPr>
            <a:r>
              <a:rPr lang="he-IL" sz="3264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rtl val="true"/>
              </a:rPr>
              <a:t>⏰ תהליך ידני איטי וגוזל משאבים</a:t>
            </a:r>
          </a:p>
          <a:p>
            <a:pPr algn="r" rtl="true" marL="704817" indent="-352409" lvl="1">
              <a:lnSpc>
                <a:spcPts val="4570"/>
              </a:lnSpc>
              <a:buFont typeface="Arial"/>
              <a:buChar char="•"/>
            </a:pPr>
            <a:r>
              <a:rPr lang="ar-EG" sz="3264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rtl val="true"/>
              </a:rPr>
              <a:t>🎯</a:t>
            </a:r>
            <a:r>
              <a:rPr lang="he-IL" sz="3264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rtl val="true"/>
              </a:rPr>
              <a:t> אי-עקביות בין סמלנים שונים</a:t>
            </a:r>
          </a:p>
          <a:p>
            <a:pPr algn="r" rtl="true" marL="704817" indent="-352409" lvl="1">
              <a:lnSpc>
                <a:spcPts val="4570"/>
              </a:lnSpc>
              <a:buFont typeface="Arial"/>
              <a:buChar char="•"/>
            </a:pPr>
            <a:r>
              <a:rPr lang="ar-EG" sz="3264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rtl val="true"/>
              </a:rPr>
              <a:t>📈</a:t>
            </a:r>
            <a:r>
              <a:rPr lang="he-IL" sz="3264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rtl val="true"/>
              </a:rPr>
              <a:t> עלות גבוהה של טיפול ידני</a:t>
            </a:r>
          </a:p>
          <a:p>
            <a:pPr algn="r" rtl="true" marL="704817" indent="-352409" lvl="1">
              <a:lnSpc>
                <a:spcPts val="4570"/>
              </a:lnSpc>
              <a:buFont typeface="Arial"/>
              <a:buChar char="•"/>
            </a:pPr>
            <a:r>
              <a:rPr lang="he-IL" sz="3264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rtl val="true"/>
              </a:rPr>
              <a:t>🔄 צו</a:t>
            </a:r>
            <a:r>
              <a:rPr lang="he-IL" sz="3264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rtl val="true"/>
              </a:rPr>
              <a:t>רך בעדכונים ותיקונים מתמשכים</a:t>
            </a:r>
          </a:p>
          <a:p>
            <a:pPr algn="r" rtl="true" marL="704817" indent="-352409" lvl="1">
              <a:lnSpc>
                <a:spcPts val="4570"/>
              </a:lnSpc>
              <a:buFont typeface="Arial"/>
              <a:buChar char="•"/>
            </a:pPr>
          </a:p>
        </p:txBody>
      </p:sp>
      <p:grpSp>
        <p:nvGrpSpPr>
          <p:cNvPr name="Group 21" id="21"/>
          <p:cNvGrpSpPr/>
          <p:nvPr/>
        </p:nvGrpSpPr>
        <p:grpSpPr>
          <a:xfrm rot="0">
            <a:off x="8191296" y="2804783"/>
            <a:ext cx="9778627" cy="5610883"/>
            <a:chOff x="0" y="0"/>
            <a:chExt cx="2682295" cy="153907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682295" cy="1539076"/>
            </a:xfrm>
            <a:custGeom>
              <a:avLst/>
              <a:gdLst/>
              <a:ahLst/>
              <a:cxnLst/>
              <a:rect r="r" b="b" t="t" l="l"/>
              <a:pathLst>
                <a:path h="1539076" w="2682295">
                  <a:moveTo>
                    <a:pt x="0" y="0"/>
                  </a:moveTo>
                  <a:lnTo>
                    <a:pt x="2682295" y="0"/>
                  </a:lnTo>
                  <a:lnTo>
                    <a:pt x="2682295" y="1539076"/>
                  </a:lnTo>
                  <a:lnTo>
                    <a:pt x="0" y="1539076"/>
                  </a:lnTo>
                  <a:close/>
                </a:path>
              </a:pathLst>
            </a:custGeom>
            <a:gradFill rotWithShape="true">
              <a:gsLst>
                <a:gs pos="0">
                  <a:srgbClr val="67319D">
                    <a:alpha val="100000"/>
                  </a:srgbClr>
                </a:gs>
                <a:gs pos="100000">
                  <a:srgbClr val="BA72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2682295" cy="1596226"/>
            </a:xfrm>
            <a:prstGeom prst="rect">
              <a:avLst/>
            </a:prstGeom>
          </p:spPr>
          <p:txBody>
            <a:bodyPr anchor="ctr" rtlCol="false" tIns="48776" lIns="48776" bIns="48776" rIns="48776"/>
            <a:lstStyle/>
            <a:p>
              <a:pPr algn="ctr">
                <a:lnSpc>
                  <a:spcPts val="2511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415803" y="2804783"/>
            <a:ext cx="6004427" cy="979189"/>
            <a:chOff x="0" y="0"/>
            <a:chExt cx="1647025" cy="26859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647025" cy="268593"/>
            </a:xfrm>
            <a:custGeom>
              <a:avLst/>
              <a:gdLst/>
              <a:ahLst/>
              <a:cxnLst/>
              <a:rect r="r" b="b" t="t" l="l"/>
              <a:pathLst>
                <a:path h="268593" w="1647025">
                  <a:moveTo>
                    <a:pt x="0" y="0"/>
                  </a:moveTo>
                  <a:lnTo>
                    <a:pt x="1647025" y="0"/>
                  </a:lnTo>
                  <a:lnTo>
                    <a:pt x="1647025" y="268593"/>
                  </a:lnTo>
                  <a:lnTo>
                    <a:pt x="0" y="268593"/>
                  </a:lnTo>
                  <a:close/>
                </a:path>
              </a:pathLst>
            </a:custGeom>
            <a:solidFill>
              <a:srgbClr val="BA72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1647025" cy="325743"/>
            </a:xfrm>
            <a:prstGeom prst="rect">
              <a:avLst/>
            </a:prstGeom>
          </p:spPr>
          <p:txBody>
            <a:bodyPr anchor="ctr" rtlCol="false" tIns="48776" lIns="48776" bIns="48776" rIns="48776"/>
            <a:lstStyle/>
            <a:p>
              <a:pPr algn="ctr">
                <a:lnSpc>
                  <a:spcPts val="2511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1415803" y="2913732"/>
            <a:ext cx="6630479" cy="72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5744"/>
              </a:lnSpc>
            </a:pPr>
            <a:r>
              <a:rPr lang="he-IL" b="true" sz="4595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  <a:rtl val="true"/>
              </a:rPr>
              <a:t> המצב הנוכחי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682818" y="3504421"/>
            <a:ext cx="9077105" cy="3984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0"/>
              </a:lnSpc>
            </a:pPr>
          </a:p>
          <a:p>
            <a:pPr algn="r" rtl="true" marL="704817" indent="-352409" lvl="1">
              <a:lnSpc>
                <a:spcPts val="4570"/>
              </a:lnSpc>
              <a:buFont typeface="Arial"/>
              <a:buChar char="•"/>
            </a:pPr>
            <a:r>
              <a:rPr lang="he-IL" sz="3264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rtl val="true"/>
              </a:rPr>
              <a:t>🏢 כל סקר  דורש סיווג ידני של משלח היד לפי תקן בינלאומי</a:t>
            </a:r>
          </a:p>
          <a:p>
            <a:pPr algn="r" rtl="true" marL="704817" indent="-352409" lvl="1">
              <a:lnSpc>
                <a:spcPts val="4570"/>
              </a:lnSpc>
              <a:buFont typeface="Arial"/>
              <a:buChar char="•"/>
            </a:pPr>
            <a:r>
              <a:rPr lang="he-IL" sz="3264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rtl val="true"/>
              </a:rPr>
              <a:t>👥 עדכונים מרובים של השאלון</a:t>
            </a:r>
          </a:p>
          <a:p>
            <a:pPr algn="r" rtl="true" marL="704817" indent="-352409" lvl="1">
              <a:lnSpc>
                <a:spcPts val="4570"/>
              </a:lnSpc>
              <a:buFont typeface="Arial"/>
              <a:buChar char="•"/>
            </a:pPr>
            <a:r>
              <a:rPr lang="he-IL" sz="3264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rtl val="true"/>
              </a:rPr>
              <a:t>📝 המערכת מאפשרת מילוי חלקי </a:t>
            </a:r>
          </a:p>
          <a:p>
            <a:pPr algn="r" rtl="true" marL="704817" indent="-352409" lvl="1">
              <a:lnSpc>
                <a:spcPts val="4570"/>
              </a:lnSpc>
              <a:buFont typeface="Arial"/>
              <a:buChar char="•"/>
            </a:pPr>
            <a:r>
              <a:rPr lang="he-IL" sz="3264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rtl val="true"/>
              </a:rPr>
              <a:t>❌ כ-</a:t>
            </a:r>
            <a:r>
              <a:rPr lang="en-US" sz="3264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10%</a:t>
            </a:r>
            <a:r>
              <a:rPr lang="he-IL" sz="3264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rtl val="true"/>
              </a:rPr>
              <a:t> מהסקרים מקבלים סימול שגוי או חלקי </a:t>
            </a:r>
          </a:p>
          <a:p>
            <a:pPr algn="r" rtl="true">
              <a:lnSpc>
                <a:spcPts val="4570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3630031" y="1480179"/>
            <a:ext cx="11027938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7150"/>
              </a:lnSpc>
            </a:pPr>
            <a:r>
              <a:rPr lang="he-IL" b="true" sz="6500">
                <a:solidFill>
                  <a:srgbClr val="67319D"/>
                </a:solidFill>
                <a:latin typeface="Lato Bold"/>
                <a:ea typeface="Lato Bold"/>
                <a:cs typeface="Lato Bold"/>
                <a:sym typeface="Lato Bold"/>
                <a:rtl val="true"/>
              </a:rPr>
              <a:t>🔍הגדרת הבעיה העסקית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494127" y="8475593"/>
            <a:ext cx="11299746" cy="646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5311"/>
              </a:lnSpc>
              <a:spcBef>
                <a:spcPct val="0"/>
              </a:spcBef>
            </a:pPr>
            <a:r>
              <a:rPr lang="he-IL" b="true" sz="3794">
                <a:solidFill>
                  <a:srgbClr val="67319D"/>
                </a:solidFill>
                <a:latin typeface="Lato Bold"/>
                <a:ea typeface="Lato Bold"/>
                <a:cs typeface="Lato Bold"/>
                <a:sym typeface="Lato Bold"/>
                <a:rtl val="true"/>
              </a:rPr>
              <a:t>המטרה</a:t>
            </a:r>
            <a:r>
              <a:rPr lang="he-IL" sz="3794">
                <a:solidFill>
                  <a:srgbClr val="67319D"/>
                </a:solidFill>
                <a:latin typeface="Lato"/>
                <a:ea typeface="Lato"/>
                <a:cs typeface="Lato"/>
                <a:sym typeface="Lato"/>
                <a:rtl val="true"/>
              </a:rPr>
              <a:t>: יצירת תהליך </a:t>
            </a:r>
            <a:r>
              <a:rPr lang="en-US" sz="3794">
                <a:solidFill>
                  <a:srgbClr val="67319D"/>
                </a:solidFill>
                <a:latin typeface="Lato"/>
                <a:ea typeface="Lato"/>
                <a:cs typeface="Lato"/>
                <a:sym typeface="Lato"/>
              </a:rPr>
              <a:t>AI</a:t>
            </a:r>
            <a:r>
              <a:rPr lang="he-IL" sz="3794">
                <a:solidFill>
                  <a:srgbClr val="67319D"/>
                </a:solidFill>
                <a:latin typeface="Lato"/>
                <a:ea typeface="Lato"/>
                <a:cs typeface="Lato"/>
                <a:sym typeface="Lato"/>
                <a:rtl val="true"/>
              </a:rPr>
              <a:t> לביצוע סיווג אוטומטי מדויק ויעיל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67319D">
                    <a:alpha val="100000"/>
                  </a:srgbClr>
                </a:gs>
                <a:gs pos="100000">
                  <a:srgbClr val="BA72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1028700" cy="1028700"/>
          </a:xfrm>
          <a:custGeom>
            <a:avLst/>
            <a:gdLst/>
            <a:ahLst/>
            <a:cxnLst/>
            <a:rect r="r" b="b" t="t" l="l"/>
            <a:pathLst>
              <a:path h="1028700" w="1028700">
                <a:moveTo>
                  <a:pt x="0" y="0"/>
                </a:moveTo>
                <a:lnTo>
                  <a:pt x="1028700" y="0"/>
                </a:lnTo>
                <a:lnTo>
                  <a:pt x="10287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7259300" y="0"/>
            <a:ext cx="1028700" cy="1028700"/>
          </a:xfrm>
          <a:custGeom>
            <a:avLst/>
            <a:gdLst/>
            <a:ahLst/>
            <a:cxnLst/>
            <a:rect r="r" b="b" t="t" l="l"/>
            <a:pathLst>
              <a:path h="1028700" w="1028700">
                <a:moveTo>
                  <a:pt x="1028700" y="0"/>
                </a:moveTo>
                <a:lnTo>
                  <a:pt x="0" y="0"/>
                </a:lnTo>
                <a:lnTo>
                  <a:pt x="0" y="1028700"/>
                </a:lnTo>
                <a:lnTo>
                  <a:pt x="1028700" y="1028700"/>
                </a:lnTo>
                <a:lnTo>
                  <a:pt x="10287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9258300"/>
            <a:ext cx="18288000" cy="1028700"/>
            <a:chOff x="0" y="0"/>
            <a:chExt cx="4816593" cy="2709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67319D">
                    <a:alpha val="100000"/>
                  </a:srgbClr>
                </a:gs>
                <a:gs pos="100000">
                  <a:srgbClr val="BA72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481659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1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0" y="9258300"/>
            <a:ext cx="514350" cy="1028700"/>
          </a:xfrm>
          <a:custGeom>
            <a:avLst/>
            <a:gdLst/>
            <a:ahLst/>
            <a:cxnLst/>
            <a:rect r="r" b="b" t="t" l="l"/>
            <a:pathLst>
              <a:path h="1028700" w="514350">
                <a:moveTo>
                  <a:pt x="0" y="0"/>
                </a:moveTo>
                <a:lnTo>
                  <a:pt x="514350" y="0"/>
                </a:lnTo>
                <a:lnTo>
                  <a:pt x="51435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7773650" y="9258300"/>
            <a:ext cx="514350" cy="1028700"/>
          </a:xfrm>
          <a:custGeom>
            <a:avLst/>
            <a:gdLst/>
            <a:ahLst/>
            <a:cxnLst/>
            <a:rect r="r" b="b" t="t" l="l"/>
            <a:pathLst>
              <a:path h="1028700" w="514350">
                <a:moveTo>
                  <a:pt x="514350" y="0"/>
                </a:moveTo>
                <a:lnTo>
                  <a:pt x="0" y="0"/>
                </a:lnTo>
                <a:lnTo>
                  <a:pt x="0" y="1028700"/>
                </a:lnTo>
                <a:lnTo>
                  <a:pt x="514350" y="1028700"/>
                </a:lnTo>
                <a:lnTo>
                  <a:pt x="51435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630031" y="1434074"/>
            <a:ext cx="11027938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7150"/>
              </a:lnSpc>
            </a:pPr>
            <a:r>
              <a:rPr lang="ar-EG" b="true" sz="6500">
                <a:solidFill>
                  <a:srgbClr val="67319D"/>
                </a:solidFill>
                <a:latin typeface="Lato Bold"/>
                <a:ea typeface="Lato Bold"/>
                <a:cs typeface="Lato Bold"/>
                <a:sym typeface="Lato Bold"/>
                <a:rtl val="true"/>
              </a:rPr>
              <a:t>📊</a:t>
            </a:r>
            <a:r>
              <a:rPr lang="he-IL" b="true" sz="6500">
                <a:solidFill>
                  <a:srgbClr val="67319D"/>
                </a:solidFill>
                <a:latin typeface="Lato Bold"/>
                <a:ea typeface="Lato Bold"/>
                <a:cs typeface="Lato Bold"/>
                <a:sym typeface="Lato Bold"/>
                <a:rtl val="true"/>
              </a:rPr>
              <a:t>ניתוח הנתונים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2461784"/>
            <a:ext cx="1597209" cy="1597209"/>
          </a:xfrm>
          <a:custGeom>
            <a:avLst/>
            <a:gdLst/>
            <a:ahLst/>
            <a:cxnLst/>
            <a:rect r="r" b="b" t="t" l="l"/>
            <a:pathLst>
              <a:path h="1597209" w="1597209">
                <a:moveTo>
                  <a:pt x="0" y="0"/>
                </a:moveTo>
                <a:lnTo>
                  <a:pt x="1597209" y="0"/>
                </a:lnTo>
                <a:lnTo>
                  <a:pt x="1597209" y="1597209"/>
                </a:lnTo>
                <a:lnTo>
                  <a:pt x="0" y="15972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351347" y="2716774"/>
            <a:ext cx="3763864" cy="1605983"/>
            <a:chOff x="0" y="0"/>
            <a:chExt cx="1032435" cy="44052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32435" cy="440524"/>
            </a:xfrm>
            <a:custGeom>
              <a:avLst/>
              <a:gdLst/>
              <a:ahLst/>
              <a:cxnLst/>
              <a:rect r="r" b="b" t="t" l="l"/>
              <a:pathLst>
                <a:path h="440524" w="1032435">
                  <a:moveTo>
                    <a:pt x="0" y="0"/>
                  </a:moveTo>
                  <a:lnTo>
                    <a:pt x="1032435" y="0"/>
                  </a:lnTo>
                  <a:lnTo>
                    <a:pt x="1032435" y="440524"/>
                  </a:lnTo>
                  <a:lnTo>
                    <a:pt x="0" y="440524"/>
                  </a:lnTo>
                  <a:close/>
                </a:path>
              </a:pathLst>
            </a:custGeom>
            <a:solidFill>
              <a:srgbClr val="BA72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032435" cy="497674"/>
            </a:xfrm>
            <a:prstGeom prst="rect">
              <a:avLst/>
            </a:prstGeom>
          </p:spPr>
          <p:txBody>
            <a:bodyPr anchor="ctr" rtlCol="false" tIns="48776" lIns="48776" bIns="48776" rIns="48776"/>
            <a:lstStyle/>
            <a:p>
              <a:pPr algn="ctr">
                <a:lnSpc>
                  <a:spcPts val="2511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514350" y="2913732"/>
            <a:ext cx="5346553" cy="1866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4"/>
              </a:lnSpc>
            </a:pPr>
            <a:r>
              <a:rPr lang="en-US" b="true" sz="4595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18</a:t>
            </a:r>
          </a:p>
          <a:p>
            <a:pPr algn="ctr" rtl="true">
              <a:lnSpc>
                <a:spcPts val="3369"/>
              </a:lnSpc>
            </a:pPr>
            <a:r>
              <a:rPr lang="he-IL" b="true" sz="2695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  <a:rtl val="true"/>
              </a:rPr>
              <a:t>מש</a:t>
            </a:r>
            <a:r>
              <a:rPr lang="he-IL" b="true" sz="2695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  <a:rtl val="true"/>
              </a:rPr>
              <a:t>תנים (</a:t>
            </a:r>
            <a:r>
              <a:rPr lang="en-US" b="true" sz="2695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features</a:t>
            </a:r>
            <a:r>
              <a:rPr lang="ar-EG" b="true" sz="2695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  <a:rtl val="true"/>
              </a:rPr>
              <a:t>)</a:t>
            </a:r>
          </a:p>
          <a:p>
            <a:pPr algn="ctr" rtl="true">
              <a:lnSpc>
                <a:spcPts val="5744"/>
              </a:lnSpc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6376775" y="2461784"/>
            <a:ext cx="1597209" cy="1597209"/>
          </a:xfrm>
          <a:custGeom>
            <a:avLst/>
            <a:gdLst/>
            <a:ahLst/>
            <a:cxnLst/>
            <a:rect r="r" b="b" t="t" l="l"/>
            <a:pathLst>
              <a:path h="1597209" w="1597209">
                <a:moveTo>
                  <a:pt x="0" y="0"/>
                </a:moveTo>
                <a:lnTo>
                  <a:pt x="1597209" y="0"/>
                </a:lnTo>
                <a:lnTo>
                  <a:pt x="1597209" y="1597209"/>
                </a:lnTo>
                <a:lnTo>
                  <a:pt x="0" y="15972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6697900" y="2716774"/>
            <a:ext cx="3763864" cy="1605983"/>
            <a:chOff x="0" y="0"/>
            <a:chExt cx="1032435" cy="44052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32435" cy="440524"/>
            </a:xfrm>
            <a:custGeom>
              <a:avLst/>
              <a:gdLst/>
              <a:ahLst/>
              <a:cxnLst/>
              <a:rect r="r" b="b" t="t" l="l"/>
              <a:pathLst>
                <a:path h="440524" w="1032435">
                  <a:moveTo>
                    <a:pt x="0" y="0"/>
                  </a:moveTo>
                  <a:lnTo>
                    <a:pt x="1032435" y="0"/>
                  </a:lnTo>
                  <a:lnTo>
                    <a:pt x="1032435" y="440524"/>
                  </a:lnTo>
                  <a:lnTo>
                    <a:pt x="0" y="440524"/>
                  </a:lnTo>
                  <a:close/>
                </a:path>
              </a:pathLst>
            </a:custGeom>
            <a:solidFill>
              <a:srgbClr val="BA72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1032435" cy="497674"/>
            </a:xfrm>
            <a:prstGeom prst="rect">
              <a:avLst/>
            </a:prstGeom>
          </p:spPr>
          <p:txBody>
            <a:bodyPr anchor="ctr" rtlCol="false" tIns="48776" lIns="48776" bIns="48776" rIns="48776"/>
            <a:lstStyle/>
            <a:p>
              <a:pPr algn="ctr">
                <a:lnSpc>
                  <a:spcPts val="2511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5860903" y="2913732"/>
            <a:ext cx="5346553" cy="1866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4"/>
              </a:lnSpc>
            </a:pPr>
            <a:r>
              <a:rPr lang="en-US" b="true" sz="4595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62</a:t>
            </a:r>
          </a:p>
          <a:p>
            <a:pPr algn="ctr" rtl="true">
              <a:lnSpc>
                <a:spcPts val="3369"/>
              </a:lnSpc>
            </a:pPr>
            <a:r>
              <a:rPr lang="he-IL" sz="269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rtl val="true"/>
              </a:rPr>
              <a:t>קודים שונים ל-</a:t>
            </a:r>
            <a:r>
              <a:rPr lang="en-US" sz="269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Target</a:t>
            </a:r>
          </a:p>
          <a:p>
            <a:pPr algn="ctr" rtl="true">
              <a:lnSpc>
                <a:spcPts val="5744"/>
              </a:lnSpc>
            </a:pP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1478326" y="2461784"/>
            <a:ext cx="1597209" cy="1597209"/>
          </a:xfrm>
          <a:custGeom>
            <a:avLst/>
            <a:gdLst/>
            <a:ahLst/>
            <a:cxnLst/>
            <a:rect r="r" b="b" t="t" l="l"/>
            <a:pathLst>
              <a:path h="1597209" w="1597209">
                <a:moveTo>
                  <a:pt x="0" y="0"/>
                </a:moveTo>
                <a:lnTo>
                  <a:pt x="1597209" y="0"/>
                </a:lnTo>
                <a:lnTo>
                  <a:pt x="1597209" y="1597209"/>
                </a:lnTo>
                <a:lnTo>
                  <a:pt x="0" y="15972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1724851" y="2716774"/>
            <a:ext cx="3763864" cy="1605983"/>
            <a:chOff x="0" y="0"/>
            <a:chExt cx="1032435" cy="44052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32435" cy="440524"/>
            </a:xfrm>
            <a:custGeom>
              <a:avLst/>
              <a:gdLst/>
              <a:ahLst/>
              <a:cxnLst/>
              <a:rect r="r" b="b" t="t" l="l"/>
              <a:pathLst>
                <a:path h="440524" w="1032435">
                  <a:moveTo>
                    <a:pt x="0" y="0"/>
                  </a:moveTo>
                  <a:lnTo>
                    <a:pt x="1032435" y="0"/>
                  </a:lnTo>
                  <a:lnTo>
                    <a:pt x="1032435" y="440524"/>
                  </a:lnTo>
                  <a:lnTo>
                    <a:pt x="0" y="440524"/>
                  </a:lnTo>
                  <a:close/>
                </a:path>
              </a:pathLst>
            </a:custGeom>
            <a:solidFill>
              <a:srgbClr val="BA72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1032435" cy="497674"/>
            </a:xfrm>
            <a:prstGeom prst="rect">
              <a:avLst/>
            </a:prstGeom>
          </p:spPr>
          <p:txBody>
            <a:bodyPr anchor="ctr" rtlCol="false" tIns="48776" lIns="48776" bIns="48776" rIns="48776"/>
            <a:lstStyle/>
            <a:p>
              <a:pPr algn="ctr">
                <a:lnSpc>
                  <a:spcPts val="2511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0887854" y="2913732"/>
            <a:ext cx="5346553" cy="1866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4"/>
              </a:lnSpc>
            </a:pPr>
            <a:r>
              <a:rPr lang="en-US" b="true" sz="4595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201</a:t>
            </a:r>
          </a:p>
          <a:p>
            <a:pPr algn="ctr" rtl="true">
              <a:lnSpc>
                <a:spcPts val="3369"/>
              </a:lnSpc>
            </a:pPr>
            <a:r>
              <a:rPr lang="he-IL" sz="269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rtl val="true"/>
              </a:rPr>
              <a:t>סה”כ רשומות</a:t>
            </a:r>
          </a:p>
          <a:p>
            <a:pPr algn="ctr" rtl="true">
              <a:lnSpc>
                <a:spcPts val="5744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2278236" y="5587395"/>
            <a:ext cx="13210478" cy="3197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734059" indent="-367030" lvl="1">
              <a:lnSpc>
                <a:spcPts val="4249"/>
              </a:lnSpc>
              <a:buFont typeface="Arial"/>
              <a:buChar char="•"/>
            </a:pPr>
            <a:r>
              <a:rPr lang="he-IL" sz="3399">
                <a:solidFill>
                  <a:srgbClr val="67319D"/>
                </a:solidFill>
                <a:latin typeface="Lato"/>
                <a:ea typeface="Lato"/>
                <a:cs typeface="Lato"/>
                <a:sym typeface="Lato"/>
                <a:rtl val="true"/>
              </a:rPr>
              <a:t>הרבה טקסט חופשי</a:t>
            </a:r>
          </a:p>
          <a:p>
            <a:pPr algn="r" rtl="true" marL="734059" indent="-367030" lvl="1">
              <a:lnSpc>
                <a:spcPts val="4249"/>
              </a:lnSpc>
              <a:buFont typeface="Arial"/>
              <a:buChar char="•"/>
            </a:pPr>
            <a:r>
              <a:rPr lang="he-IL" sz="3399">
                <a:solidFill>
                  <a:srgbClr val="67319D"/>
                </a:solidFill>
                <a:latin typeface="Lato"/>
                <a:ea typeface="Lato"/>
                <a:cs typeface="Lato"/>
                <a:sym typeface="Lato"/>
                <a:rtl val="true"/>
              </a:rPr>
              <a:t>הזנת מידע לא תמיד במקום המתאים לסוג מידע זה</a:t>
            </a:r>
          </a:p>
          <a:p>
            <a:pPr algn="r" rtl="true" marL="734059" indent="-367030" lvl="1">
              <a:lnSpc>
                <a:spcPts val="4249"/>
              </a:lnSpc>
              <a:buFont typeface="Arial"/>
              <a:buChar char="•"/>
            </a:pPr>
            <a:r>
              <a:rPr lang="he-IL" sz="3399">
                <a:solidFill>
                  <a:srgbClr val="67319D"/>
                </a:solidFill>
                <a:latin typeface="Lato"/>
                <a:ea typeface="Lato"/>
                <a:cs typeface="Lato"/>
                <a:sym typeface="Lato"/>
                <a:rtl val="true"/>
              </a:rPr>
              <a:t>ערכים חסרים</a:t>
            </a:r>
          </a:p>
          <a:p>
            <a:pPr algn="r" rtl="true" marL="734059" indent="-367030" lvl="1">
              <a:lnSpc>
                <a:spcPts val="4249"/>
              </a:lnSpc>
              <a:buFont typeface="Arial"/>
              <a:buChar char="•"/>
            </a:pPr>
            <a:r>
              <a:rPr lang="he-IL" sz="3399">
                <a:solidFill>
                  <a:srgbClr val="67319D"/>
                </a:solidFill>
                <a:latin typeface="Lato"/>
                <a:ea typeface="Lato"/>
                <a:cs typeface="Lato"/>
                <a:sym typeface="Lato"/>
                <a:rtl val="true"/>
              </a:rPr>
              <a:t>חריגים - קודי משלוח יד עם מקרים בודדים</a:t>
            </a:r>
          </a:p>
          <a:p>
            <a:pPr algn="r" rtl="true" marL="734059" indent="-367030" lvl="1">
              <a:lnSpc>
                <a:spcPts val="4249"/>
              </a:lnSpc>
              <a:buFont typeface="Arial"/>
              <a:buChar char="•"/>
            </a:pPr>
            <a:r>
              <a:rPr lang="he-IL" sz="3399">
                <a:solidFill>
                  <a:srgbClr val="67319D"/>
                </a:solidFill>
                <a:latin typeface="Lato"/>
                <a:ea typeface="Lato"/>
                <a:cs typeface="Lato"/>
                <a:sym typeface="Lato"/>
                <a:rtl val="true"/>
              </a:rPr>
              <a:t>מקרים ללא קודי משלוח יד</a:t>
            </a:r>
          </a:p>
          <a:p>
            <a:pPr algn="r" rtl="true" marL="734059" indent="-367030" lvl="1">
              <a:lnSpc>
                <a:spcPts val="4249"/>
              </a:lnSpc>
              <a:buFont typeface="Arial"/>
              <a:buChar char="•"/>
            </a:pPr>
            <a:r>
              <a:rPr lang="he-IL" sz="3399">
                <a:solidFill>
                  <a:srgbClr val="67319D"/>
                </a:solidFill>
                <a:latin typeface="Lato"/>
                <a:ea typeface="Lato"/>
                <a:cs typeface="Lato"/>
                <a:sym typeface="Lato"/>
                <a:rtl val="true"/>
              </a:rPr>
              <a:t>שדות קטגוריאליים - עם קבוצות מרובות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630031" y="4776752"/>
            <a:ext cx="12119208" cy="613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rtl="true">
              <a:lnSpc>
                <a:spcPts val="4884"/>
              </a:lnSpc>
            </a:pPr>
            <a:r>
              <a:rPr lang="he-IL" b="true" sz="3907">
                <a:solidFill>
                  <a:srgbClr val="67319D"/>
                </a:solidFill>
                <a:latin typeface="Lato Bold"/>
                <a:ea typeface="Lato Bold"/>
                <a:cs typeface="Lato Bold"/>
                <a:sym typeface="Lato Bold"/>
                <a:rtl val="true"/>
              </a:rPr>
              <a:t>איכות הנתונים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67319D">
                    <a:alpha val="100000"/>
                  </a:srgbClr>
                </a:gs>
                <a:gs pos="100000">
                  <a:srgbClr val="BA72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1028700" cy="1028700"/>
          </a:xfrm>
          <a:custGeom>
            <a:avLst/>
            <a:gdLst/>
            <a:ahLst/>
            <a:cxnLst/>
            <a:rect r="r" b="b" t="t" l="l"/>
            <a:pathLst>
              <a:path h="1028700" w="1028700">
                <a:moveTo>
                  <a:pt x="0" y="0"/>
                </a:moveTo>
                <a:lnTo>
                  <a:pt x="1028700" y="0"/>
                </a:lnTo>
                <a:lnTo>
                  <a:pt x="10287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7259300" y="0"/>
            <a:ext cx="1028700" cy="1028700"/>
          </a:xfrm>
          <a:custGeom>
            <a:avLst/>
            <a:gdLst/>
            <a:ahLst/>
            <a:cxnLst/>
            <a:rect r="r" b="b" t="t" l="l"/>
            <a:pathLst>
              <a:path h="1028700" w="1028700">
                <a:moveTo>
                  <a:pt x="1028700" y="0"/>
                </a:moveTo>
                <a:lnTo>
                  <a:pt x="0" y="0"/>
                </a:lnTo>
                <a:lnTo>
                  <a:pt x="0" y="1028700"/>
                </a:lnTo>
                <a:lnTo>
                  <a:pt x="1028700" y="1028700"/>
                </a:lnTo>
                <a:lnTo>
                  <a:pt x="10287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9258300"/>
            <a:ext cx="18288000" cy="1028700"/>
            <a:chOff x="0" y="0"/>
            <a:chExt cx="4816593" cy="2709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67319D">
                    <a:alpha val="100000"/>
                  </a:srgbClr>
                </a:gs>
                <a:gs pos="100000">
                  <a:srgbClr val="BA72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481659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1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0" y="9258300"/>
            <a:ext cx="514350" cy="1028700"/>
          </a:xfrm>
          <a:custGeom>
            <a:avLst/>
            <a:gdLst/>
            <a:ahLst/>
            <a:cxnLst/>
            <a:rect r="r" b="b" t="t" l="l"/>
            <a:pathLst>
              <a:path h="1028700" w="514350">
                <a:moveTo>
                  <a:pt x="0" y="0"/>
                </a:moveTo>
                <a:lnTo>
                  <a:pt x="514350" y="0"/>
                </a:lnTo>
                <a:lnTo>
                  <a:pt x="51435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7773650" y="9258300"/>
            <a:ext cx="514350" cy="1028700"/>
          </a:xfrm>
          <a:custGeom>
            <a:avLst/>
            <a:gdLst/>
            <a:ahLst/>
            <a:cxnLst/>
            <a:rect r="r" b="b" t="t" l="l"/>
            <a:pathLst>
              <a:path h="1028700" w="514350">
                <a:moveTo>
                  <a:pt x="514350" y="0"/>
                </a:moveTo>
                <a:lnTo>
                  <a:pt x="0" y="0"/>
                </a:lnTo>
                <a:lnTo>
                  <a:pt x="0" y="1028700"/>
                </a:lnTo>
                <a:lnTo>
                  <a:pt x="514350" y="1028700"/>
                </a:lnTo>
                <a:lnTo>
                  <a:pt x="51435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208336" y="2592071"/>
            <a:ext cx="15871327" cy="984766"/>
            <a:chOff x="0" y="0"/>
            <a:chExt cx="4353534" cy="27012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353534" cy="270123"/>
            </a:xfrm>
            <a:custGeom>
              <a:avLst/>
              <a:gdLst/>
              <a:ahLst/>
              <a:cxnLst/>
              <a:rect r="r" b="b" t="t" l="l"/>
              <a:pathLst>
                <a:path h="270123" w="4353534">
                  <a:moveTo>
                    <a:pt x="0" y="0"/>
                  </a:moveTo>
                  <a:lnTo>
                    <a:pt x="4353534" y="0"/>
                  </a:lnTo>
                  <a:lnTo>
                    <a:pt x="4353534" y="270123"/>
                  </a:lnTo>
                  <a:lnTo>
                    <a:pt x="0" y="270123"/>
                  </a:lnTo>
                  <a:close/>
                </a:path>
              </a:pathLst>
            </a:custGeom>
            <a:gradFill rotWithShape="true">
              <a:gsLst>
                <a:gs pos="0">
                  <a:srgbClr val="67319D">
                    <a:alpha val="100000"/>
                  </a:srgbClr>
                </a:gs>
                <a:gs pos="100000">
                  <a:srgbClr val="BA72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4353534" cy="327273"/>
            </a:xfrm>
            <a:prstGeom prst="rect">
              <a:avLst/>
            </a:prstGeom>
          </p:spPr>
          <p:txBody>
            <a:bodyPr anchor="ctr" rtlCol="false" tIns="48776" lIns="48776" bIns="48776" rIns="48776"/>
            <a:lstStyle/>
            <a:p>
              <a:pPr algn="ctr">
                <a:lnSpc>
                  <a:spcPts val="2511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969723" y="1406684"/>
            <a:ext cx="10688246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7150"/>
              </a:lnSpc>
            </a:pPr>
            <a:r>
              <a:rPr lang="he-IL" b="true" sz="6500">
                <a:solidFill>
                  <a:srgbClr val="67319D"/>
                </a:solidFill>
                <a:latin typeface="Lato Bold"/>
                <a:ea typeface="Lato Bold"/>
                <a:cs typeface="Lato Bold"/>
                <a:sym typeface="Lato Bold"/>
                <a:rtl val="true"/>
              </a:rPr>
              <a:t>💡הפתרון המוצע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49861" y="2692777"/>
            <a:ext cx="11708107" cy="1154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4602"/>
              </a:lnSpc>
            </a:pPr>
            <a:r>
              <a:rPr lang="he-IL" sz="328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rtl val="true"/>
              </a:rPr>
              <a:t>פתרון מבוסס </a:t>
            </a:r>
            <a:r>
              <a:rPr lang="en-US" sz="328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Machine Learning</a:t>
            </a:r>
            <a:r>
              <a:rPr lang="he-IL" sz="328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rtl val="true"/>
              </a:rPr>
              <a:t> לקביעת סווג משלח יד</a:t>
            </a:r>
          </a:p>
          <a:p>
            <a:pPr algn="ctr">
              <a:lnSpc>
                <a:spcPts val="4602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-185655" y="4095560"/>
            <a:ext cx="17959305" cy="4798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734059" indent="-367030" lvl="1">
              <a:lnSpc>
                <a:spcPts val="4249"/>
              </a:lnSpc>
              <a:buFont typeface="Arial"/>
              <a:buChar char="•"/>
            </a:pPr>
            <a:r>
              <a:rPr lang="he-IL" b="true" sz="3399" u="sng">
                <a:solidFill>
                  <a:srgbClr val="67319D"/>
                </a:solidFill>
                <a:latin typeface="Lato Bold"/>
                <a:ea typeface="Lato Bold"/>
                <a:cs typeface="Lato Bold"/>
                <a:sym typeface="Lato Bold"/>
                <a:rtl val="true"/>
              </a:rPr>
              <a:t>עיבוד טקסט: </a:t>
            </a:r>
            <a:r>
              <a:rPr lang="he-IL" sz="3399">
                <a:solidFill>
                  <a:srgbClr val="67319D"/>
                </a:solidFill>
                <a:latin typeface="Lato"/>
                <a:ea typeface="Lato"/>
                <a:cs typeface="Lato"/>
                <a:sym typeface="Lato"/>
                <a:rtl val="true"/>
              </a:rPr>
              <a:t>איחוד שדות הטקסטואלים, חילוץ מידע  וחלוקה לקטגוריות באמצעות </a:t>
            </a:r>
            <a:r>
              <a:rPr lang="en-US" sz="3399">
                <a:solidFill>
                  <a:srgbClr val="67319D"/>
                </a:solidFill>
                <a:latin typeface="Lato"/>
                <a:ea typeface="Lato"/>
                <a:cs typeface="Lato"/>
                <a:sym typeface="Lato"/>
              </a:rPr>
              <a:t>NLP</a:t>
            </a:r>
            <a:r>
              <a:rPr lang="he-IL" sz="3399">
                <a:solidFill>
                  <a:srgbClr val="67319D"/>
                </a:solidFill>
                <a:latin typeface="Lato"/>
                <a:ea typeface="Lato"/>
                <a:cs typeface="Lato"/>
                <a:sym typeface="Lato"/>
                <a:rtl val="true"/>
              </a:rPr>
              <a:t>, איתור מילות מפתח וכו’</a:t>
            </a:r>
          </a:p>
          <a:p>
            <a:pPr algn="r" rtl="true" marL="734059" indent="-367030" lvl="1">
              <a:lnSpc>
                <a:spcPts val="4249"/>
              </a:lnSpc>
              <a:buFont typeface="Arial"/>
              <a:buChar char="•"/>
            </a:pPr>
            <a:r>
              <a:rPr lang="en-US" b="true" sz="3399" u="sng">
                <a:solidFill>
                  <a:srgbClr val="67319D"/>
                </a:solidFill>
                <a:latin typeface="Lato Bold"/>
                <a:ea typeface="Lato Bold"/>
                <a:cs typeface="Lato Bold"/>
                <a:sym typeface="Lato Bold"/>
              </a:rPr>
              <a:t>Feature Engineering</a:t>
            </a:r>
            <a:r>
              <a:rPr lang="ar-EG" b="true" sz="3399" u="sng">
                <a:solidFill>
                  <a:srgbClr val="67319D"/>
                </a:solidFill>
                <a:latin typeface="Lato Bold"/>
                <a:ea typeface="Lato Bold"/>
                <a:cs typeface="Lato Bold"/>
                <a:sym typeface="Lato Bold"/>
                <a:rtl val="true"/>
              </a:rPr>
              <a:t>:</a:t>
            </a:r>
            <a:r>
              <a:rPr lang="he-IL" sz="3399">
                <a:solidFill>
                  <a:srgbClr val="67319D"/>
                </a:solidFill>
                <a:latin typeface="Lato"/>
                <a:ea typeface="Lato"/>
                <a:cs typeface="Lato"/>
                <a:sym typeface="Lato"/>
                <a:rtl val="true"/>
              </a:rPr>
              <a:t> יצירת מאפיינים חדשים  מחושבים על בסיס המידע הקיים</a:t>
            </a:r>
          </a:p>
          <a:p>
            <a:pPr algn="r" rtl="true" marL="734059" indent="-367030" lvl="1">
              <a:lnSpc>
                <a:spcPts val="4249"/>
              </a:lnSpc>
              <a:buFont typeface="Arial"/>
              <a:buChar char="•"/>
            </a:pPr>
            <a:r>
              <a:rPr lang="he-IL" sz="3399">
                <a:solidFill>
                  <a:srgbClr val="67319D"/>
                </a:solidFill>
                <a:latin typeface="Lato"/>
                <a:ea typeface="Lato"/>
                <a:cs typeface="Lato"/>
                <a:sym typeface="Lato"/>
                <a:rtl val="true"/>
              </a:rPr>
              <a:t>קביעת ברירות מחדל</a:t>
            </a:r>
          </a:p>
          <a:p>
            <a:pPr algn="r" rtl="true" marL="734059" indent="-367030" lvl="1">
              <a:lnSpc>
                <a:spcPts val="4249"/>
              </a:lnSpc>
              <a:buFont typeface="Arial"/>
              <a:buChar char="•"/>
            </a:pPr>
            <a:r>
              <a:rPr lang="he-IL" sz="3399">
                <a:solidFill>
                  <a:srgbClr val="67319D"/>
                </a:solidFill>
                <a:latin typeface="Lato"/>
                <a:ea typeface="Lato"/>
                <a:cs typeface="Lato"/>
                <a:sym typeface="Lato"/>
                <a:rtl val="true"/>
              </a:rPr>
              <a:t>טיפול בשדות קטגוריה</a:t>
            </a:r>
          </a:p>
          <a:p>
            <a:pPr algn="r" rtl="true" marL="734059" indent="-367030" lvl="1">
              <a:lnSpc>
                <a:spcPts val="4249"/>
              </a:lnSpc>
              <a:buFont typeface="Arial"/>
              <a:buChar char="•"/>
            </a:pPr>
            <a:r>
              <a:rPr lang="he-IL" sz="3399">
                <a:solidFill>
                  <a:srgbClr val="67319D"/>
                </a:solidFill>
                <a:latin typeface="Lato"/>
                <a:ea typeface="Lato"/>
                <a:cs typeface="Lato"/>
                <a:sym typeface="Lato"/>
                <a:rtl val="true"/>
              </a:rPr>
              <a:t>טיפול בחריגים</a:t>
            </a:r>
          </a:p>
          <a:p>
            <a:pPr algn="r" rtl="true" marL="734059" indent="-367030" lvl="1">
              <a:lnSpc>
                <a:spcPts val="4249"/>
              </a:lnSpc>
              <a:buFont typeface="Arial"/>
              <a:buChar char="•"/>
            </a:pPr>
            <a:r>
              <a:rPr lang="he-IL" b="true" sz="3399" u="sng">
                <a:solidFill>
                  <a:srgbClr val="67319D"/>
                </a:solidFill>
                <a:latin typeface="Lato Bold"/>
                <a:ea typeface="Lato Bold"/>
                <a:cs typeface="Lato Bold"/>
                <a:sym typeface="Lato Bold"/>
                <a:rtl val="true"/>
              </a:rPr>
              <a:t>אימון ובחירת מודל</a:t>
            </a:r>
            <a:r>
              <a:rPr lang="ar-EG" b="true" sz="3399">
                <a:solidFill>
                  <a:srgbClr val="67319D"/>
                </a:solidFill>
                <a:latin typeface="Lato Bold"/>
                <a:ea typeface="Lato Bold"/>
                <a:cs typeface="Lato Bold"/>
                <a:sym typeface="Lato Bold"/>
                <a:rtl val="true"/>
              </a:rPr>
              <a:t>:</a:t>
            </a:r>
            <a:r>
              <a:rPr lang="he-IL" sz="3399">
                <a:solidFill>
                  <a:srgbClr val="67319D"/>
                </a:solidFill>
                <a:latin typeface="Lato"/>
                <a:ea typeface="Lato"/>
                <a:cs typeface="Lato"/>
                <a:sym typeface="Lato"/>
                <a:rtl val="true"/>
              </a:rPr>
              <a:t> בדיקה והשוואה בין ביצועי מודלים מרובים: </a:t>
            </a:r>
            <a:r>
              <a:rPr lang="en-US" sz="3399">
                <a:solidFill>
                  <a:srgbClr val="67319D"/>
                </a:solidFill>
                <a:latin typeface="Lato"/>
                <a:ea typeface="Lato"/>
                <a:cs typeface="Lato"/>
                <a:sym typeface="Lato"/>
              </a:rPr>
              <a:t>Random Forest, XGBoost</a:t>
            </a:r>
            <a:r>
              <a:rPr lang="he-IL" sz="3399">
                <a:solidFill>
                  <a:srgbClr val="67319D"/>
                </a:solidFill>
                <a:latin typeface="Lato"/>
                <a:ea typeface="Lato"/>
                <a:cs typeface="Lato"/>
                <a:sym typeface="Lato"/>
                <a:rtl val="true"/>
              </a:rPr>
              <a:t> וכו’</a:t>
            </a:r>
          </a:p>
          <a:p>
            <a:pPr algn="r" rtl="true" marL="734059" indent="-367030" lvl="1">
              <a:lnSpc>
                <a:spcPts val="4249"/>
              </a:lnSpc>
              <a:buFont typeface="Arial"/>
              <a:buChar char="•"/>
            </a:pPr>
            <a:r>
              <a:rPr lang="he-IL" b="true" sz="3399" u="sng">
                <a:solidFill>
                  <a:srgbClr val="67319D"/>
                </a:solidFill>
                <a:latin typeface="Lato Bold"/>
                <a:ea typeface="Lato Bold"/>
                <a:cs typeface="Lato Bold"/>
                <a:sym typeface="Lato Bold"/>
                <a:rtl val="true"/>
              </a:rPr>
              <a:t>הערכת ביצועים </a:t>
            </a:r>
            <a:r>
              <a:rPr lang="he-IL" sz="3399">
                <a:solidFill>
                  <a:srgbClr val="67319D"/>
                </a:solidFill>
                <a:latin typeface="Lato"/>
                <a:ea typeface="Lato"/>
                <a:cs typeface="Lato"/>
                <a:sym typeface="Lato"/>
                <a:rtl val="true"/>
              </a:rPr>
              <a:t>: ובחירת המודל הטוב ביותר</a:t>
            </a:r>
          </a:p>
          <a:p>
            <a:pPr algn="r" rtl="true" marL="734059" indent="-367030" lvl="1">
              <a:lnSpc>
                <a:spcPts val="4249"/>
              </a:lnSpc>
              <a:buFont typeface="Arial"/>
              <a:buChar char="•"/>
            </a:pPr>
            <a:r>
              <a:rPr lang="en-US" b="true" sz="3399" u="sng">
                <a:solidFill>
                  <a:srgbClr val="67319D"/>
                </a:solidFill>
                <a:latin typeface="Lato Bold"/>
                <a:ea typeface="Lato Bold"/>
                <a:cs typeface="Lato Bold"/>
                <a:sym typeface="Lato Bold"/>
              </a:rPr>
              <a:t>Performance Tuning</a:t>
            </a:r>
            <a:r>
              <a:rPr lang="he-IL" sz="3399">
                <a:solidFill>
                  <a:srgbClr val="67319D"/>
                </a:solidFill>
                <a:latin typeface="Lato"/>
                <a:ea typeface="Lato"/>
                <a:cs typeface="Lato"/>
                <a:sym typeface="Lato"/>
                <a:rtl val="true"/>
              </a:rPr>
              <a:t>:  אופטימיזציה של פרמטרי המודל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67319D">
                    <a:alpha val="100000"/>
                  </a:srgbClr>
                </a:gs>
                <a:gs pos="100000">
                  <a:srgbClr val="BA72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1028700" cy="1028700"/>
          </a:xfrm>
          <a:custGeom>
            <a:avLst/>
            <a:gdLst/>
            <a:ahLst/>
            <a:cxnLst/>
            <a:rect r="r" b="b" t="t" l="l"/>
            <a:pathLst>
              <a:path h="1028700" w="1028700">
                <a:moveTo>
                  <a:pt x="0" y="0"/>
                </a:moveTo>
                <a:lnTo>
                  <a:pt x="1028700" y="0"/>
                </a:lnTo>
                <a:lnTo>
                  <a:pt x="10287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7259300" y="0"/>
            <a:ext cx="1028700" cy="1028700"/>
          </a:xfrm>
          <a:custGeom>
            <a:avLst/>
            <a:gdLst/>
            <a:ahLst/>
            <a:cxnLst/>
            <a:rect r="r" b="b" t="t" l="l"/>
            <a:pathLst>
              <a:path h="1028700" w="1028700">
                <a:moveTo>
                  <a:pt x="1028700" y="0"/>
                </a:moveTo>
                <a:lnTo>
                  <a:pt x="0" y="0"/>
                </a:lnTo>
                <a:lnTo>
                  <a:pt x="0" y="1028700"/>
                </a:lnTo>
                <a:lnTo>
                  <a:pt x="1028700" y="1028700"/>
                </a:lnTo>
                <a:lnTo>
                  <a:pt x="10287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9258300"/>
            <a:ext cx="18288000" cy="1028700"/>
            <a:chOff x="0" y="0"/>
            <a:chExt cx="4816593" cy="2709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67319D">
                    <a:alpha val="100000"/>
                  </a:srgbClr>
                </a:gs>
                <a:gs pos="100000">
                  <a:srgbClr val="BA72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481659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1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0" y="9258300"/>
            <a:ext cx="514350" cy="1028700"/>
          </a:xfrm>
          <a:custGeom>
            <a:avLst/>
            <a:gdLst/>
            <a:ahLst/>
            <a:cxnLst/>
            <a:rect r="r" b="b" t="t" l="l"/>
            <a:pathLst>
              <a:path h="1028700" w="514350">
                <a:moveTo>
                  <a:pt x="0" y="0"/>
                </a:moveTo>
                <a:lnTo>
                  <a:pt x="514350" y="0"/>
                </a:lnTo>
                <a:lnTo>
                  <a:pt x="51435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7773650" y="9258300"/>
            <a:ext cx="514350" cy="1028700"/>
          </a:xfrm>
          <a:custGeom>
            <a:avLst/>
            <a:gdLst/>
            <a:ahLst/>
            <a:cxnLst/>
            <a:rect r="r" b="b" t="t" l="l"/>
            <a:pathLst>
              <a:path h="1028700" w="514350">
                <a:moveTo>
                  <a:pt x="514350" y="0"/>
                </a:moveTo>
                <a:lnTo>
                  <a:pt x="0" y="0"/>
                </a:lnTo>
                <a:lnTo>
                  <a:pt x="0" y="1028700"/>
                </a:lnTo>
                <a:lnTo>
                  <a:pt x="514350" y="1028700"/>
                </a:lnTo>
                <a:lnTo>
                  <a:pt x="51435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208336" y="2592071"/>
            <a:ext cx="15871327" cy="984766"/>
            <a:chOff x="0" y="0"/>
            <a:chExt cx="4353534" cy="27012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353534" cy="270123"/>
            </a:xfrm>
            <a:custGeom>
              <a:avLst/>
              <a:gdLst/>
              <a:ahLst/>
              <a:cxnLst/>
              <a:rect r="r" b="b" t="t" l="l"/>
              <a:pathLst>
                <a:path h="270123" w="4353534">
                  <a:moveTo>
                    <a:pt x="0" y="0"/>
                  </a:moveTo>
                  <a:lnTo>
                    <a:pt x="4353534" y="0"/>
                  </a:lnTo>
                  <a:lnTo>
                    <a:pt x="4353534" y="270123"/>
                  </a:lnTo>
                  <a:lnTo>
                    <a:pt x="0" y="270123"/>
                  </a:lnTo>
                  <a:close/>
                </a:path>
              </a:pathLst>
            </a:custGeom>
            <a:gradFill rotWithShape="true">
              <a:gsLst>
                <a:gs pos="0">
                  <a:srgbClr val="67319D">
                    <a:alpha val="100000"/>
                  </a:srgbClr>
                </a:gs>
                <a:gs pos="100000">
                  <a:srgbClr val="BA72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4353534" cy="327273"/>
            </a:xfrm>
            <a:prstGeom prst="rect">
              <a:avLst/>
            </a:prstGeom>
          </p:spPr>
          <p:txBody>
            <a:bodyPr anchor="ctr" rtlCol="false" tIns="48776" lIns="48776" bIns="48776" rIns="48776"/>
            <a:lstStyle/>
            <a:p>
              <a:pPr algn="ctr">
                <a:lnSpc>
                  <a:spcPts val="2511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969723" y="1406684"/>
            <a:ext cx="10688246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7150"/>
              </a:lnSpc>
            </a:pPr>
            <a:r>
              <a:rPr lang="he-IL" b="true" sz="6500">
                <a:solidFill>
                  <a:srgbClr val="67319D"/>
                </a:solidFill>
                <a:latin typeface="Lato Bold"/>
                <a:ea typeface="Lato Bold"/>
                <a:cs typeface="Lato Bold"/>
                <a:sym typeface="Lato Bold"/>
                <a:rtl val="true"/>
              </a:rPr>
              <a:t>תובנות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-490004" y="4441190"/>
            <a:ext cx="17959305" cy="533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734059" indent="-367030" lvl="1">
              <a:lnSpc>
                <a:spcPts val="4249"/>
              </a:lnSpc>
              <a:buFont typeface="Arial"/>
              <a:buChar char="•"/>
            </a:pPr>
            <a:r>
              <a:rPr lang="he-IL" b="true" sz="3399" u="sng">
                <a:solidFill>
                  <a:srgbClr val="67319D"/>
                </a:solidFill>
                <a:latin typeface="Lato Bold"/>
                <a:ea typeface="Lato Bold"/>
                <a:cs typeface="Lato Bold"/>
                <a:sym typeface="Lato Bold"/>
                <a:rtl val="true"/>
              </a:rPr>
              <a:t>קבוצות קטנות של משלוח יד:</a:t>
            </a:r>
            <a:r>
              <a:rPr lang="he-IL" sz="3399">
                <a:solidFill>
                  <a:srgbClr val="67319D"/>
                </a:solidFill>
                <a:latin typeface="Lato"/>
                <a:ea typeface="Lato"/>
                <a:cs typeface="Lato"/>
                <a:sym typeface="Lato"/>
                <a:rtl val="true"/>
              </a:rPr>
              <a:t> קיימים קבוצות קודי משלוח יד עם מקרים בודדים </a:t>
            </a:r>
          </a:p>
          <a:p>
            <a:pPr algn="r" rtl="true">
              <a:lnSpc>
                <a:spcPts val="4249"/>
              </a:lnSpc>
            </a:pPr>
            <a:r>
              <a:rPr lang="he-IL" sz="3399">
                <a:solidFill>
                  <a:srgbClr val="67319D"/>
                </a:solidFill>
                <a:latin typeface="Lato"/>
                <a:ea typeface="Lato"/>
                <a:cs typeface="Lato"/>
                <a:sym typeface="Lato"/>
                <a:rtl val="true"/>
              </a:rPr>
              <a:t>דרוש איסוף מידע נוסף או לחילופין חלוקה לקבוצות על כדי לאפשר חיזוי</a:t>
            </a:r>
          </a:p>
          <a:p>
            <a:pPr algn="r" rtl="true">
              <a:lnSpc>
                <a:spcPts val="4249"/>
              </a:lnSpc>
            </a:pPr>
          </a:p>
          <a:p>
            <a:pPr algn="r" rtl="true" marL="734059" indent="-367030" lvl="1">
              <a:lnSpc>
                <a:spcPts val="4249"/>
              </a:lnSpc>
              <a:buFont typeface="Arial"/>
              <a:buChar char="•"/>
            </a:pPr>
            <a:r>
              <a:rPr lang="he-IL" b="true" sz="3399" u="sng">
                <a:solidFill>
                  <a:srgbClr val="67319D"/>
                </a:solidFill>
                <a:latin typeface="Lato Bold"/>
                <a:ea typeface="Lato Bold"/>
                <a:cs typeface="Lato Bold"/>
                <a:sym typeface="Lato Bold"/>
                <a:rtl val="true"/>
              </a:rPr>
              <a:t>משלוח יד </a:t>
            </a:r>
            <a:r>
              <a:rPr lang="en-US" b="true" sz="3399" u="sng">
                <a:solidFill>
                  <a:srgbClr val="67319D"/>
                </a:solidFill>
                <a:latin typeface="Lato Bold"/>
                <a:ea typeface="Lato Bold"/>
                <a:cs typeface="Lato Bold"/>
                <a:sym typeface="Lato Bold"/>
              </a:rPr>
              <a:t>XXXX</a:t>
            </a:r>
            <a:r>
              <a:rPr lang="ar-EG" b="true" sz="3399" u="sng">
                <a:solidFill>
                  <a:srgbClr val="67319D"/>
                </a:solidFill>
                <a:latin typeface="Lato Bold"/>
                <a:ea typeface="Lato Bold"/>
                <a:cs typeface="Lato Bold"/>
                <a:sym typeface="Lato Bold"/>
                <a:rtl val="true"/>
              </a:rPr>
              <a:t>:</a:t>
            </a:r>
            <a:r>
              <a:rPr lang="he-IL" sz="3399">
                <a:solidFill>
                  <a:srgbClr val="67319D"/>
                </a:solidFill>
                <a:latin typeface="Lato"/>
                <a:ea typeface="Lato"/>
                <a:cs typeface="Lato"/>
                <a:sym typeface="Lato"/>
                <a:rtl val="true"/>
              </a:rPr>
              <a:t> הם הסיווגים המורכבים ביותר, נדרש ביצוע סיווג ותחקור</a:t>
            </a:r>
          </a:p>
          <a:p>
            <a:pPr algn="r" rtl="true">
              <a:lnSpc>
                <a:spcPts val="4249"/>
              </a:lnSpc>
            </a:pPr>
            <a:r>
              <a:rPr lang="he-IL" sz="3399">
                <a:solidFill>
                  <a:srgbClr val="67319D"/>
                </a:solidFill>
                <a:latin typeface="Lato"/>
                <a:ea typeface="Lato"/>
                <a:cs typeface="Lato"/>
                <a:sym typeface="Lato"/>
                <a:rtl val="true"/>
              </a:rPr>
              <a:t>יכול לעזור לשיפור המודל</a:t>
            </a:r>
          </a:p>
          <a:p>
            <a:pPr algn="r" rtl="true">
              <a:lnSpc>
                <a:spcPts val="4249"/>
              </a:lnSpc>
            </a:pPr>
          </a:p>
          <a:p>
            <a:pPr algn="r" rtl="true" marL="734059" indent="-367030" lvl="1">
              <a:lnSpc>
                <a:spcPts val="4249"/>
              </a:lnSpc>
              <a:buFont typeface="Arial"/>
              <a:buChar char="•"/>
            </a:pPr>
            <a:r>
              <a:rPr lang="he-IL" b="true" sz="3399" u="sng">
                <a:solidFill>
                  <a:srgbClr val="67319D"/>
                </a:solidFill>
                <a:latin typeface="Lato Bold"/>
                <a:ea typeface="Lato Bold"/>
                <a:cs typeface="Lato Bold"/>
                <a:sym typeface="Lato Bold"/>
                <a:rtl val="true"/>
              </a:rPr>
              <a:t>שיפור איכות הנתונים</a:t>
            </a:r>
            <a:r>
              <a:rPr lang="ar-EG" b="true" sz="3399" u="sng">
                <a:solidFill>
                  <a:srgbClr val="67319D"/>
                </a:solidFill>
                <a:latin typeface="Lato Bold"/>
                <a:ea typeface="Lato Bold"/>
                <a:cs typeface="Lato Bold"/>
                <a:sym typeface="Lato Bold"/>
                <a:rtl val="true"/>
              </a:rPr>
              <a:t>:</a:t>
            </a:r>
            <a:r>
              <a:rPr lang="he-IL" sz="3399">
                <a:solidFill>
                  <a:srgbClr val="67319D"/>
                </a:solidFill>
                <a:latin typeface="Lato"/>
                <a:ea typeface="Lato"/>
                <a:cs typeface="Lato"/>
                <a:sym typeface="Lato"/>
                <a:rtl val="true"/>
              </a:rPr>
              <a:t> קיים מידע שניתן להפוך מטקסט חופשי, לבחירה מתוך רשימת ערכים</a:t>
            </a:r>
          </a:p>
          <a:p>
            <a:pPr algn="r" rtl="true">
              <a:lnSpc>
                <a:spcPts val="4249"/>
              </a:lnSpc>
            </a:pPr>
            <a:r>
              <a:rPr lang="he-IL" sz="3399">
                <a:solidFill>
                  <a:srgbClr val="67319D"/>
                </a:solidFill>
                <a:latin typeface="Lato"/>
                <a:ea typeface="Lato"/>
                <a:cs typeface="Lato"/>
                <a:sym typeface="Lato"/>
                <a:rtl val="true"/>
              </a:rPr>
              <a:t>שדות שמאוד משפיעים על המודל - ניתן להפוך לשדות חובה</a:t>
            </a:r>
          </a:p>
          <a:p>
            <a:pPr algn="r" rtl="true">
              <a:lnSpc>
                <a:spcPts val="4249"/>
              </a:lnSpc>
            </a:pPr>
          </a:p>
          <a:p>
            <a:pPr algn="r" rtl="true">
              <a:lnSpc>
                <a:spcPts val="424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67319D">
                    <a:alpha val="100000"/>
                  </a:srgbClr>
                </a:gs>
                <a:gs pos="100000">
                  <a:srgbClr val="BA72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1028700" cy="1028700"/>
          </a:xfrm>
          <a:custGeom>
            <a:avLst/>
            <a:gdLst/>
            <a:ahLst/>
            <a:cxnLst/>
            <a:rect r="r" b="b" t="t" l="l"/>
            <a:pathLst>
              <a:path h="1028700" w="1028700">
                <a:moveTo>
                  <a:pt x="0" y="0"/>
                </a:moveTo>
                <a:lnTo>
                  <a:pt x="1028700" y="0"/>
                </a:lnTo>
                <a:lnTo>
                  <a:pt x="10287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7259300" y="0"/>
            <a:ext cx="1028700" cy="1028700"/>
          </a:xfrm>
          <a:custGeom>
            <a:avLst/>
            <a:gdLst/>
            <a:ahLst/>
            <a:cxnLst/>
            <a:rect r="r" b="b" t="t" l="l"/>
            <a:pathLst>
              <a:path h="1028700" w="1028700">
                <a:moveTo>
                  <a:pt x="1028700" y="0"/>
                </a:moveTo>
                <a:lnTo>
                  <a:pt x="0" y="0"/>
                </a:lnTo>
                <a:lnTo>
                  <a:pt x="0" y="1028700"/>
                </a:lnTo>
                <a:lnTo>
                  <a:pt x="1028700" y="1028700"/>
                </a:lnTo>
                <a:lnTo>
                  <a:pt x="10287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9258300"/>
            <a:ext cx="18288000" cy="1028700"/>
            <a:chOff x="0" y="0"/>
            <a:chExt cx="4816593" cy="2709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67319D">
                    <a:alpha val="100000"/>
                  </a:srgbClr>
                </a:gs>
                <a:gs pos="100000">
                  <a:srgbClr val="BA72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481659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1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0" y="9258300"/>
            <a:ext cx="514350" cy="1028700"/>
          </a:xfrm>
          <a:custGeom>
            <a:avLst/>
            <a:gdLst/>
            <a:ahLst/>
            <a:cxnLst/>
            <a:rect r="r" b="b" t="t" l="l"/>
            <a:pathLst>
              <a:path h="1028700" w="514350">
                <a:moveTo>
                  <a:pt x="0" y="0"/>
                </a:moveTo>
                <a:lnTo>
                  <a:pt x="514350" y="0"/>
                </a:lnTo>
                <a:lnTo>
                  <a:pt x="51435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7773650" y="9258300"/>
            <a:ext cx="514350" cy="1028700"/>
          </a:xfrm>
          <a:custGeom>
            <a:avLst/>
            <a:gdLst/>
            <a:ahLst/>
            <a:cxnLst/>
            <a:rect r="r" b="b" t="t" l="l"/>
            <a:pathLst>
              <a:path h="1028700" w="514350">
                <a:moveTo>
                  <a:pt x="514350" y="0"/>
                </a:moveTo>
                <a:lnTo>
                  <a:pt x="0" y="0"/>
                </a:lnTo>
                <a:lnTo>
                  <a:pt x="0" y="1028700"/>
                </a:lnTo>
                <a:lnTo>
                  <a:pt x="514350" y="1028700"/>
                </a:lnTo>
                <a:lnTo>
                  <a:pt x="51435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208336" y="2592071"/>
            <a:ext cx="15871327" cy="984766"/>
            <a:chOff x="0" y="0"/>
            <a:chExt cx="4353534" cy="27012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353534" cy="270123"/>
            </a:xfrm>
            <a:custGeom>
              <a:avLst/>
              <a:gdLst/>
              <a:ahLst/>
              <a:cxnLst/>
              <a:rect r="r" b="b" t="t" l="l"/>
              <a:pathLst>
                <a:path h="270123" w="4353534">
                  <a:moveTo>
                    <a:pt x="0" y="0"/>
                  </a:moveTo>
                  <a:lnTo>
                    <a:pt x="4353534" y="0"/>
                  </a:lnTo>
                  <a:lnTo>
                    <a:pt x="4353534" y="270123"/>
                  </a:lnTo>
                  <a:lnTo>
                    <a:pt x="0" y="270123"/>
                  </a:lnTo>
                  <a:close/>
                </a:path>
              </a:pathLst>
            </a:custGeom>
            <a:gradFill rotWithShape="true">
              <a:gsLst>
                <a:gs pos="0">
                  <a:srgbClr val="67319D">
                    <a:alpha val="100000"/>
                  </a:srgbClr>
                </a:gs>
                <a:gs pos="100000">
                  <a:srgbClr val="BA72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4353534" cy="327273"/>
            </a:xfrm>
            <a:prstGeom prst="rect">
              <a:avLst/>
            </a:prstGeom>
          </p:spPr>
          <p:txBody>
            <a:bodyPr anchor="ctr" rtlCol="false" tIns="48776" lIns="48776" bIns="48776" rIns="48776"/>
            <a:lstStyle/>
            <a:p>
              <a:pPr algn="ctr">
                <a:lnSpc>
                  <a:spcPts val="2511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813194" y="1406684"/>
            <a:ext cx="11844775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7150"/>
              </a:lnSpc>
            </a:pPr>
            <a:r>
              <a:rPr lang="he-IL" b="true" sz="6500">
                <a:solidFill>
                  <a:srgbClr val="67319D"/>
                </a:solidFill>
                <a:latin typeface="Lato Bold"/>
                <a:ea typeface="Lato Bold"/>
                <a:cs typeface="Lato Bold"/>
                <a:sym typeface="Lato Bold"/>
                <a:rtl val="true"/>
              </a:rPr>
              <a:t>הצעות להמשך הטמעת הפתרון</a:t>
            </a:r>
          </a:p>
          <a:p>
            <a:pPr algn="ctr" rtl="true">
              <a:lnSpc>
                <a:spcPts val="715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-490004" y="4441190"/>
            <a:ext cx="17959305" cy="3197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734059" indent="-367030" lvl="1">
              <a:lnSpc>
                <a:spcPts val="4249"/>
              </a:lnSpc>
              <a:buFont typeface="Arial"/>
              <a:buChar char="•"/>
            </a:pPr>
            <a:r>
              <a:rPr lang="he-IL" b="true" sz="3399" u="sng">
                <a:solidFill>
                  <a:srgbClr val="67319D"/>
                </a:solidFill>
                <a:latin typeface="Lato Bold"/>
                <a:ea typeface="Lato Bold"/>
                <a:cs typeface="Lato Bold"/>
                <a:sym typeface="Lato Bold"/>
                <a:rtl val="true"/>
              </a:rPr>
              <a:t>פיילוט:</a:t>
            </a:r>
            <a:r>
              <a:rPr lang="he-IL" sz="3399">
                <a:solidFill>
                  <a:srgbClr val="67319D"/>
                </a:solidFill>
                <a:latin typeface="Lato"/>
                <a:ea typeface="Lato"/>
                <a:cs typeface="Lato"/>
                <a:sym typeface="Lato"/>
                <a:rtl val="true"/>
              </a:rPr>
              <a:t> בשלב ראשון: פיילוט עם מעקב אנושי</a:t>
            </a:r>
          </a:p>
          <a:p>
            <a:pPr algn="r" rtl="true">
              <a:lnSpc>
                <a:spcPts val="4249"/>
              </a:lnSpc>
            </a:pPr>
          </a:p>
          <a:p>
            <a:pPr algn="r" rtl="true" marL="734059" indent="-367030" lvl="1">
              <a:lnSpc>
                <a:spcPts val="4249"/>
              </a:lnSpc>
              <a:buFont typeface="Arial"/>
              <a:buChar char="•"/>
            </a:pPr>
            <a:r>
              <a:rPr lang="he-IL" b="true" sz="3399" u="sng">
                <a:solidFill>
                  <a:srgbClr val="67319D"/>
                </a:solidFill>
                <a:latin typeface="Lato Bold"/>
                <a:ea typeface="Lato Bold"/>
                <a:cs typeface="Lato Bold"/>
                <a:sym typeface="Lato Bold"/>
                <a:rtl val="true"/>
              </a:rPr>
              <a:t>שיפור הסקר</a:t>
            </a:r>
            <a:r>
              <a:rPr lang="ar-EG" b="true" sz="3399" u="sng">
                <a:solidFill>
                  <a:srgbClr val="67319D"/>
                </a:solidFill>
                <a:latin typeface="Lato Bold"/>
                <a:ea typeface="Lato Bold"/>
                <a:cs typeface="Lato Bold"/>
                <a:sym typeface="Lato Bold"/>
                <a:rtl val="true"/>
              </a:rPr>
              <a:t>:</a:t>
            </a:r>
            <a:r>
              <a:rPr lang="he-IL" sz="3399">
                <a:solidFill>
                  <a:srgbClr val="67319D"/>
                </a:solidFill>
                <a:latin typeface="Lato"/>
                <a:ea typeface="Lato"/>
                <a:cs typeface="Lato"/>
                <a:sym typeface="Lato"/>
                <a:rtl val="true"/>
              </a:rPr>
              <a:t> שימוש בתובנות מהמודל כדי לשפר את שאלון הסקר ואיכות הנתונים</a:t>
            </a:r>
          </a:p>
          <a:p>
            <a:pPr algn="r" rtl="true">
              <a:lnSpc>
                <a:spcPts val="4249"/>
              </a:lnSpc>
            </a:pPr>
          </a:p>
          <a:p>
            <a:pPr algn="r" rtl="true" marL="734059" indent="-367030" lvl="1">
              <a:lnSpc>
                <a:spcPts val="4249"/>
              </a:lnSpc>
              <a:buFont typeface="Arial"/>
              <a:buChar char="•"/>
            </a:pPr>
            <a:r>
              <a:rPr lang="en-US" b="true" sz="3399" u="sng">
                <a:solidFill>
                  <a:srgbClr val="67319D"/>
                </a:solidFill>
                <a:latin typeface="Lato Bold"/>
                <a:ea typeface="Lato Bold"/>
                <a:cs typeface="Lato Bold"/>
                <a:sym typeface="Lato Bold"/>
              </a:rPr>
              <a:t>Retraining</a:t>
            </a:r>
            <a:r>
              <a:rPr lang="ar-EG" b="true" sz="3399" u="sng">
                <a:solidFill>
                  <a:srgbClr val="67319D"/>
                </a:solidFill>
                <a:latin typeface="Lato Bold"/>
                <a:ea typeface="Lato Bold"/>
                <a:cs typeface="Lato Bold"/>
                <a:sym typeface="Lato Bold"/>
                <a:rtl val="true"/>
              </a:rPr>
              <a:t>:</a:t>
            </a:r>
            <a:r>
              <a:rPr lang="he-IL" sz="3399">
                <a:solidFill>
                  <a:srgbClr val="67319D"/>
                </a:solidFill>
                <a:latin typeface="Lato"/>
                <a:ea typeface="Lato"/>
                <a:cs typeface="Lato"/>
                <a:sym typeface="Lato"/>
                <a:rtl val="true"/>
              </a:rPr>
              <a:t> אימון תקופתי</a:t>
            </a:r>
          </a:p>
          <a:p>
            <a:pPr algn="r" rtl="true">
              <a:lnSpc>
                <a:spcPts val="424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701534"/>
            <a:ext cx="9144000" cy="2594610"/>
          </a:xfrm>
          <a:custGeom>
            <a:avLst/>
            <a:gdLst/>
            <a:ahLst/>
            <a:cxnLst/>
            <a:rect r="r" b="b" t="t" l="l"/>
            <a:pathLst>
              <a:path h="2594610" w="9144000">
                <a:moveTo>
                  <a:pt x="0" y="0"/>
                </a:moveTo>
                <a:lnTo>
                  <a:pt x="9144000" y="0"/>
                </a:lnTo>
                <a:lnTo>
                  <a:pt x="9144000" y="2594610"/>
                </a:lnTo>
                <a:lnTo>
                  <a:pt x="0" y="2594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0" y="0"/>
            <a:ext cx="2738257" cy="3017364"/>
          </a:xfrm>
          <a:custGeom>
            <a:avLst/>
            <a:gdLst/>
            <a:ahLst/>
            <a:cxnLst/>
            <a:rect r="r" b="b" t="t" l="l"/>
            <a:pathLst>
              <a:path h="3017364" w="2738257">
                <a:moveTo>
                  <a:pt x="0" y="3017364"/>
                </a:moveTo>
                <a:lnTo>
                  <a:pt x="2738257" y="3017364"/>
                </a:lnTo>
                <a:lnTo>
                  <a:pt x="2738257" y="0"/>
                </a:lnTo>
                <a:lnTo>
                  <a:pt x="0" y="0"/>
                </a:lnTo>
                <a:lnTo>
                  <a:pt x="0" y="301736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9144000" y="7701534"/>
            <a:ext cx="9144000" cy="2594610"/>
          </a:xfrm>
          <a:custGeom>
            <a:avLst/>
            <a:gdLst/>
            <a:ahLst/>
            <a:cxnLst/>
            <a:rect r="r" b="b" t="t" l="l"/>
            <a:pathLst>
              <a:path h="2594610" w="9144000">
                <a:moveTo>
                  <a:pt x="9144000" y="0"/>
                </a:moveTo>
                <a:lnTo>
                  <a:pt x="0" y="0"/>
                </a:lnTo>
                <a:lnTo>
                  <a:pt x="0" y="2594610"/>
                </a:lnTo>
                <a:lnTo>
                  <a:pt x="9144000" y="2594610"/>
                </a:lnTo>
                <a:lnTo>
                  <a:pt x="9144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5549743" y="0"/>
            <a:ext cx="2738257" cy="3017364"/>
          </a:xfrm>
          <a:custGeom>
            <a:avLst/>
            <a:gdLst/>
            <a:ahLst/>
            <a:cxnLst/>
            <a:rect r="r" b="b" t="t" l="l"/>
            <a:pathLst>
              <a:path h="3017364" w="2738257">
                <a:moveTo>
                  <a:pt x="2738257" y="3017364"/>
                </a:moveTo>
                <a:lnTo>
                  <a:pt x="0" y="3017364"/>
                </a:lnTo>
                <a:lnTo>
                  <a:pt x="0" y="0"/>
                </a:lnTo>
                <a:lnTo>
                  <a:pt x="2738257" y="0"/>
                </a:lnTo>
                <a:lnTo>
                  <a:pt x="2738257" y="301736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371047" y="6261384"/>
            <a:ext cx="9545905" cy="1156859"/>
            <a:chOff x="0" y="0"/>
            <a:chExt cx="2408296" cy="29185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08296" cy="291859"/>
            </a:xfrm>
            <a:custGeom>
              <a:avLst/>
              <a:gdLst/>
              <a:ahLst/>
              <a:cxnLst/>
              <a:rect r="r" b="b" t="t" l="l"/>
              <a:pathLst>
                <a:path h="291859" w="2408296">
                  <a:moveTo>
                    <a:pt x="41362" y="0"/>
                  </a:moveTo>
                  <a:lnTo>
                    <a:pt x="2366934" y="0"/>
                  </a:lnTo>
                  <a:cubicBezTo>
                    <a:pt x="2389778" y="0"/>
                    <a:pt x="2408296" y="18518"/>
                    <a:pt x="2408296" y="41362"/>
                  </a:cubicBezTo>
                  <a:lnTo>
                    <a:pt x="2408296" y="250497"/>
                  </a:lnTo>
                  <a:cubicBezTo>
                    <a:pt x="2408296" y="261467"/>
                    <a:pt x="2403939" y="271988"/>
                    <a:pt x="2396182" y="279745"/>
                  </a:cubicBezTo>
                  <a:cubicBezTo>
                    <a:pt x="2388425" y="287501"/>
                    <a:pt x="2377904" y="291859"/>
                    <a:pt x="2366934" y="291859"/>
                  </a:cubicBezTo>
                  <a:lnTo>
                    <a:pt x="41362" y="291859"/>
                  </a:lnTo>
                  <a:cubicBezTo>
                    <a:pt x="30392" y="291859"/>
                    <a:pt x="19872" y="287501"/>
                    <a:pt x="12115" y="279745"/>
                  </a:cubicBezTo>
                  <a:cubicBezTo>
                    <a:pt x="4358" y="271988"/>
                    <a:pt x="0" y="261467"/>
                    <a:pt x="0" y="250497"/>
                  </a:cubicBezTo>
                  <a:lnTo>
                    <a:pt x="0" y="41362"/>
                  </a:lnTo>
                  <a:cubicBezTo>
                    <a:pt x="0" y="30392"/>
                    <a:pt x="4358" y="19872"/>
                    <a:pt x="12115" y="12115"/>
                  </a:cubicBezTo>
                  <a:cubicBezTo>
                    <a:pt x="19872" y="4358"/>
                    <a:pt x="30392" y="0"/>
                    <a:pt x="4136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7319D">
                    <a:alpha val="100000"/>
                  </a:srgbClr>
                </a:gs>
                <a:gs pos="100000">
                  <a:srgbClr val="BA72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19050"/>
              <a:ext cx="2408296" cy="272809"/>
            </a:xfrm>
            <a:prstGeom prst="rect">
              <a:avLst/>
            </a:prstGeom>
          </p:spPr>
          <p:txBody>
            <a:bodyPr anchor="ctr" rtlCol="false" tIns="53033" lIns="53033" bIns="53033" rIns="53033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811679" y="559471"/>
            <a:ext cx="472180" cy="469229"/>
          </a:xfrm>
          <a:custGeom>
            <a:avLst/>
            <a:gdLst/>
            <a:ahLst/>
            <a:cxnLst/>
            <a:rect r="r" b="b" t="t" l="l"/>
            <a:pathLst>
              <a:path h="469229" w="472180">
                <a:moveTo>
                  <a:pt x="0" y="0"/>
                </a:moveTo>
                <a:lnTo>
                  <a:pt x="472180" y="0"/>
                </a:lnTo>
                <a:lnTo>
                  <a:pt x="472180" y="469229"/>
                </a:lnTo>
                <a:lnTo>
                  <a:pt x="0" y="4692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410165" y="659708"/>
            <a:ext cx="9229635" cy="341780"/>
            <a:chOff x="0" y="0"/>
            <a:chExt cx="12306180" cy="455707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57150"/>
              <a:ext cx="5228299" cy="5128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211"/>
                </a:lnSpc>
                <a:spcBef>
                  <a:spcPct val="0"/>
                </a:spcBef>
              </a:pPr>
              <a:r>
                <a:rPr lang="en-US" sz="2294">
                  <a:solidFill>
                    <a:srgbClr val="67319D"/>
                  </a:solidFill>
                  <a:latin typeface="Lato"/>
                  <a:ea typeface="Lato"/>
                  <a:cs typeface="Lato"/>
                  <a:sym typeface="Lato"/>
                </a:rPr>
                <a:t>al.rachel@gmail.com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4254380" y="-8421"/>
              <a:ext cx="5075116" cy="4610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rtl="true" marL="0" indent="0" lvl="0">
                <a:lnSpc>
                  <a:spcPts val="2992"/>
                </a:lnSpc>
                <a:spcBef>
                  <a:spcPct val="0"/>
                </a:spcBef>
              </a:pPr>
              <a:r>
                <a:rPr lang="he-IL" b="true" sz="2137" u="sng">
                  <a:solidFill>
                    <a:srgbClr val="67319D"/>
                  </a:solidFill>
                  <a:latin typeface="Lato Bold"/>
                  <a:ea typeface="Lato Bold"/>
                  <a:cs typeface="Lato Bold"/>
                  <a:sym typeface="Lato Bold"/>
                  <a:rtl val="true"/>
                </a:rPr>
                <a:t>טל</a:t>
              </a:r>
              <a:r>
                <a:rPr lang="ar-EG" b="true" sz="2137">
                  <a:solidFill>
                    <a:srgbClr val="67319D"/>
                  </a:solidFill>
                  <a:latin typeface="Lato Bold"/>
                  <a:ea typeface="Lato Bold"/>
                  <a:cs typeface="Lato Bold"/>
                  <a:sym typeface="Lato Bold"/>
                  <a:rtl val="true"/>
                </a:rPr>
                <a:t>:</a:t>
              </a:r>
              <a:r>
                <a:rPr lang="ar-EG" sz="2137">
                  <a:solidFill>
                    <a:srgbClr val="67319D"/>
                  </a:solidFill>
                  <a:latin typeface="Lato"/>
                  <a:ea typeface="Lato"/>
                  <a:cs typeface="Lato"/>
                  <a:sym typeface="Lato"/>
                  <a:rtl val="true"/>
                </a:rPr>
                <a:t> </a:t>
              </a:r>
              <a:r>
                <a:rPr lang="en-US" sz="2137">
                  <a:solidFill>
                    <a:srgbClr val="67319D"/>
                  </a:solidFill>
                  <a:latin typeface="Lato"/>
                  <a:ea typeface="Lato"/>
                  <a:cs typeface="Lato"/>
                  <a:sym typeface="Lato"/>
                </a:rPr>
                <a:t>054-4917344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8379235" y="-57150"/>
              <a:ext cx="3926945" cy="5128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rtl="true" marL="0" indent="0" lvl="0">
                <a:lnSpc>
                  <a:spcPts val="3211"/>
                </a:lnSpc>
                <a:spcBef>
                  <a:spcPct val="0"/>
                </a:spcBef>
              </a:pPr>
              <a:r>
                <a:rPr lang="he-IL" b="true" sz="2294">
                  <a:solidFill>
                    <a:srgbClr val="67319D"/>
                  </a:solidFill>
                  <a:latin typeface="Lato Bold"/>
                  <a:ea typeface="Lato Bold"/>
                  <a:cs typeface="Lato Bold"/>
                  <a:sym typeface="Lato Bold"/>
                  <a:rtl val="true"/>
                </a:rPr>
                <a:t>שם: </a:t>
              </a:r>
              <a:r>
                <a:rPr lang="he-IL" sz="2294">
                  <a:solidFill>
                    <a:srgbClr val="67319D"/>
                  </a:solidFill>
                  <a:latin typeface="Lato"/>
                  <a:ea typeface="Lato"/>
                  <a:cs typeface="Lato"/>
                  <a:sym typeface="Lato"/>
                  <a:rtl val="true"/>
                </a:rPr>
                <a:t>רחל אורנג’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811679" y="2137147"/>
            <a:ext cx="10664642" cy="189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14295"/>
              </a:lnSpc>
            </a:pPr>
            <a:r>
              <a:rPr lang="he-IL" b="true" sz="14295" spc="457">
                <a:solidFill>
                  <a:srgbClr val="904FCB"/>
                </a:solidFill>
                <a:latin typeface="Lato Bold"/>
                <a:ea typeface="Lato Bold"/>
                <a:cs typeface="Lato Bold"/>
                <a:sym typeface="Lato Bold"/>
                <a:rtl val="true"/>
              </a:rPr>
              <a:t>תודה !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427352" y="6429118"/>
            <a:ext cx="7433296" cy="738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6022"/>
              </a:lnSpc>
            </a:pPr>
            <a:r>
              <a:rPr lang="he-IL" b="true" sz="4301" u="sng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  <a:rtl val="true"/>
              </a:rPr>
              <a:t>מגישה</a:t>
            </a:r>
            <a:r>
              <a:rPr lang="he-IL" sz="430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rtl val="true"/>
              </a:rPr>
              <a:t>: רחל אורנג’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DAGuz9tcto8</dc:identifier>
  <dcterms:modified xsi:type="dcterms:W3CDTF">2011-08-01T06:04:30Z</dcterms:modified>
  <cp:revision>1</cp:revision>
  <dc:title>מגישה: רחל אורנג’</dc:title>
</cp:coreProperties>
</file>