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6"/>
  </p:notesMasterIdLst>
  <p:handoutMasterIdLst>
    <p:handoutMasterId r:id="rId47"/>
  </p:handoutMasterIdLst>
  <p:sldIdLst>
    <p:sldId id="294" r:id="rId2"/>
    <p:sldId id="293" r:id="rId3"/>
    <p:sldId id="300" r:id="rId4"/>
    <p:sldId id="295" r:id="rId5"/>
    <p:sldId id="296" r:id="rId6"/>
    <p:sldId id="256" r:id="rId7"/>
    <p:sldId id="316" r:id="rId8"/>
    <p:sldId id="317" r:id="rId9"/>
    <p:sldId id="318" r:id="rId10"/>
    <p:sldId id="257" r:id="rId11"/>
    <p:sldId id="297" r:id="rId12"/>
    <p:sldId id="258" r:id="rId13"/>
    <p:sldId id="259" r:id="rId14"/>
    <p:sldId id="260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79" r:id="rId30"/>
    <p:sldId id="306" r:id="rId31"/>
    <p:sldId id="307" r:id="rId32"/>
    <p:sldId id="308" r:id="rId33"/>
    <p:sldId id="305" r:id="rId34"/>
    <p:sldId id="281" r:id="rId35"/>
    <p:sldId id="287" r:id="rId36"/>
    <p:sldId id="274" r:id="rId37"/>
    <p:sldId id="269" r:id="rId38"/>
    <p:sldId id="270" r:id="rId39"/>
    <p:sldId id="288" r:id="rId40"/>
    <p:sldId id="289" r:id="rId41"/>
    <p:sldId id="273" r:id="rId42"/>
    <p:sldId id="290" r:id="rId43"/>
    <p:sldId id="291" r:id="rId44"/>
    <p:sldId id="292" r:id="rId4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9933FF"/>
    <a:srgbClr val="0066FF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1" autoAdjust="0"/>
    <p:restoredTop sz="96814" autoAdjust="0"/>
  </p:normalViewPr>
  <p:slideViewPr>
    <p:cSldViewPr>
      <p:cViewPr varScale="1">
        <p:scale>
          <a:sx n="60" d="100"/>
          <a:sy n="60" d="100"/>
        </p:scale>
        <p:origin x="-90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92802A5-BF5F-4894-90D7-A6ECBF27A4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C6B8A5E-949A-4DD7-84B6-2BBB24D36A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</p:grpSp>
      </p:grpSp>
      <p:sp>
        <p:nvSpPr>
          <p:cNvPr id="706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706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A04E0-3697-47CF-9CE0-F0528B1F7E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3A8D3-AC15-4838-B619-8EBCA6269A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51465-4E3F-48DA-B79C-9F68C1987B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06AB1-6D4A-4C37-8A24-EC312FF1D7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B3CC2-5CA8-4450-BFE0-C6095AA963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65620-9A7D-4B6B-9A0A-82215FEA90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C11D3-A4AD-437F-BDFC-CC79144573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AFA8C-CD5C-4333-85EE-3E0FB91804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DEE2-A546-4881-BC4B-EB5A98F45A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F5909-AE85-4D71-A472-C6DE15A7A3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1D9B3-D68A-48FF-BBD9-C998DC921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C4332-4A84-425C-A5E5-61A75115E1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EFCAE-6960-41AC-ABB5-33F67F4955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1CADBCD4-6187-4F97-B743-8F6EECA40F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cs typeface="+mn-cs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696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  <p:sldLayoutId id="2147484265" r:id="rId12"/>
    <p:sldLayoutId id="214748426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vesli.com/uroki-cpp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4E72C-E6C1-4773-AC45-82C0425C0D26}" type="slidenum">
              <a:rPr lang="ru-RU" altLang="ru-RU" smtClean="0"/>
              <a:pPr>
                <a:defRPr/>
              </a:pPr>
              <a:t>1</a:t>
            </a:fld>
            <a:endParaRPr lang="ru-RU" alt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z="3600" b="1" smtClean="0"/>
              <a:t>Объектно-ориентированное программирование </a:t>
            </a:r>
            <a:endParaRPr lang="ru-RU" altLang="ru-RU" sz="3300" b="1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4267200"/>
            <a:ext cx="7083425" cy="2401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Факультет Информатика и системы управления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Кафедра Компьютерные системы и сети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Лектор: д.т.н., проф.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	    Иванова Галина Сергеевна</a:t>
            </a: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3708400" y="404813"/>
            <a:ext cx="172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dirty="0"/>
              <a:t>ООП </a:t>
            </a:r>
            <a:r>
              <a:rPr lang="en-US" altLang="ru-RU" dirty="0"/>
              <a:t>20</a:t>
            </a:r>
            <a:r>
              <a:rPr lang="ru-RU" altLang="ru-RU" dirty="0" smtClean="0"/>
              <a:t>23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19FF6B-3794-4794-9337-FCC6CBFF2749}" type="slidenum">
              <a:rPr lang="ru-RU" altLang="ru-RU" smtClean="0">
                <a:latin typeface="+mn-lt"/>
              </a:rPr>
              <a:pPr>
                <a:defRPr/>
              </a:pPr>
              <a:t>10</a:t>
            </a:fld>
            <a:endParaRPr lang="ru-RU" altLang="ru-RU" dirty="0" smtClean="0"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79488"/>
          </a:xfrm>
        </p:spPr>
        <p:txBody>
          <a:bodyPr/>
          <a:lstStyle/>
          <a:p>
            <a:pPr eaLnBrk="1" hangingPunct="1"/>
            <a:r>
              <a:rPr lang="ru-RU" altLang="ru-RU" sz="3200" b="1" smtClean="0"/>
              <a:t> </a:t>
            </a:r>
            <a:r>
              <a:rPr lang="ru-RU" altLang="ru-RU" sz="3200" smtClean="0"/>
              <a:t> </a:t>
            </a:r>
            <a:endParaRPr lang="ru-RU" altLang="ru-RU" sz="24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149080"/>
            <a:ext cx="8640763" cy="2448570"/>
          </a:xfrm>
        </p:spPr>
        <p:txBody>
          <a:bodyPr/>
          <a:lstStyle/>
          <a:p>
            <a:pPr marL="358775" indent="-358775" eaLnBrk="1" hangingPunct="1">
              <a:buFont typeface="Wingdings" pitchFamily="2" charset="2"/>
              <a:buNone/>
            </a:pPr>
            <a:r>
              <a:rPr lang="ru-RU" altLang="ru-RU" sz="2000" dirty="0" smtClean="0"/>
              <a:t>В С++ все программы</a:t>
            </a:r>
            <a:r>
              <a:rPr lang="en-US" altLang="ru-RU" sz="2000" dirty="0" smtClean="0"/>
              <a:t>/</a:t>
            </a:r>
            <a:r>
              <a:rPr lang="ru-RU" altLang="ru-RU" sz="2000" dirty="0" smtClean="0"/>
              <a:t>подпрограммы называются </a:t>
            </a:r>
            <a:r>
              <a:rPr lang="ru-RU" altLang="ru-RU" sz="2000" i="1" dirty="0" smtClean="0"/>
              <a:t>функциями</a:t>
            </a:r>
            <a:r>
              <a:rPr lang="ru-RU" altLang="ru-RU" sz="2000" dirty="0" smtClean="0"/>
              <a:t>.</a:t>
            </a:r>
          </a:p>
          <a:p>
            <a:pPr marL="358775" indent="-358775" eaLnBrk="1" hangingPunct="1">
              <a:buFont typeface="Wingdings" pitchFamily="2" charset="2"/>
              <a:buNone/>
            </a:pPr>
            <a:r>
              <a:rPr lang="ru-RU" altLang="ru-RU" sz="2000" i="1" dirty="0" smtClean="0"/>
              <a:t>Функция </a:t>
            </a:r>
            <a:r>
              <a:rPr lang="en-US" altLang="ru-RU" sz="2000" b="1" i="1" dirty="0" smtClean="0"/>
              <a:t>main()</a:t>
            </a:r>
            <a:r>
              <a:rPr lang="en-US" altLang="ru-RU" sz="2000" b="1" dirty="0" smtClean="0"/>
              <a:t> </a:t>
            </a:r>
            <a:r>
              <a:rPr lang="en-US" altLang="ru-RU" sz="2000" dirty="0" smtClean="0"/>
              <a:t>– </a:t>
            </a:r>
            <a:r>
              <a:rPr lang="ru-RU" altLang="ru-RU" sz="2000" dirty="0" smtClean="0"/>
              <a:t>основная программа, всегда имеющая имя </a:t>
            </a:r>
            <a:r>
              <a:rPr lang="en-US" altLang="ru-RU" sz="2000" dirty="0" smtClean="0"/>
              <a:t>main</a:t>
            </a:r>
            <a:r>
              <a:rPr lang="ru-RU" altLang="ru-RU" sz="2000" dirty="0" smtClean="0"/>
              <a:t>, принимающая управление от операционной системы и </a:t>
            </a:r>
            <a:r>
              <a:rPr lang="ru-RU" altLang="ru-RU" sz="2000" dirty="0" err="1" smtClean="0"/>
              <a:t>возвращаю-щая</a:t>
            </a:r>
            <a:r>
              <a:rPr lang="ru-RU" altLang="ru-RU" sz="2000" dirty="0" smtClean="0"/>
              <a:t> его ей. Присутствие этой функции (</a:t>
            </a:r>
            <a:r>
              <a:rPr lang="ru-RU" altLang="ru-RU" sz="2000" dirty="0" err="1" smtClean="0"/>
              <a:t>функции</a:t>
            </a:r>
            <a:r>
              <a:rPr lang="ru-RU" altLang="ru-RU" sz="2000" dirty="0" smtClean="0"/>
              <a:t> </a:t>
            </a:r>
            <a:r>
              <a:rPr lang="en-US" altLang="ru-RU" sz="2000" dirty="0" err="1" smtClean="0"/>
              <a:t>WinMain</a:t>
            </a:r>
            <a:r>
              <a:rPr lang="en-US" altLang="ru-RU" sz="2000" dirty="0" smtClean="0"/>
              <a:t>() – </a:t>
            </a:r>
            <a:r>
              <a:rPr lang="ru-RU" altLang="ru-RU" sz="2000" dirty="0" smtClean="0"/>
              <a:t>для </a:t>
            </a:r>
            <a:r>
              <a:rPr lang="en-US" altLang="ru-RU" sz="2000" dirty="0" smtClean="0"/>
              <a:t>Windows </a:t>
            </a:r>
            <a:r>
              <a:rPr lang="ru-RU" altLang="ru-RU" sz="2000" dirty="0" smtClean="0"/>
              <a:t>или др. со словом </a:t>
            </a:r>
            <a:r>
              <a:rPr lang="en-US" altLang="ru-RU" sz="2000" dirty="0" smtClean="0"/>
              <a:t>main</a:t>
            </a:r>
            <a:r>
              <a:rPr lang="ru-RU" altLang="ru-RU" sz="2000" dirty="0" smtClean="0"/>
              <a:t>) является обязательным.</a:t>
            </a:r>
          </a:p>
          <a:p>
            <a:pPr marL="358775" indent="-358775" eaLnBrk="1" hangingPunct="1">
              <a:buFont typeface="Wingdings" pitchFamily="2" charset="2"/>
              <a:buNone/>
            </a:pPr>
            <a:r>
              <a:rPr lang="ru-RU" altLang="ru-RU" sz="2000" i="1" dirty="0" smtClean="0"/>
              <a:t>Команды</a:t>
            </a:r>
            <a:r>
              <a:rPr lang="ru-RU" altLang="ru-RU" sz="2000" b="1" i="1" dirty="0" smtClean="0"/>
              <a:t> препроцессора</a:t>
            </a:r>
            <a:r>
              <a:rPr lang="ru-RU" altLang="ru-RU" sz="2000" dirty="0" smtClean="0"/>
              <a:t> – команды, выполняемые перед  </a:t>
            </a:r>
            <a:r>
              <a:rPr lang="ru-RU" altLang="ru-RU" sz="2000" dirty="0" err="1" smtClean="0"/>
              <a:t>компиля-цией</a:t>
            </a:r>
            <a:r>
              <a:rPr lang="ru-RU" altLang="ru-RU" sz="2000" dirty="0" smtClean="0"/>
              <a:t> программы, могут использоваться для подключения </a:t>
            </a:r>
            <a:r>
              <a:rPr lang="ru-RU" altLang="ru-RU" sz="2000" dirty="0" err="1" smtClean="0"/>
              <a:t>необхо-димых</a:t>
            </a:r>
            <a:r>
              <a:rPr lang="ru-RU" altLang="ru-RU" sz="2000" dirty="0" smtClean="0"/>
              <a:t> библиотек.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23850" y="980728"/>
            <a:ext cx="5832326" cy="31683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ru-RU" sz="2000" b="1" dirty="0" smtClean="0">
                <a:solidFill>
                  <a:srgbClr val="FF0000"/>
                </a:solidFill>
              </a:rPr>
              <a:t>$</a:t>
            </a:r>
            <a:r>
              <a:rPr lang="en-US" altLang="ru-RU" sz="2000" b="1" dirty="0" smtClean="0"/>
              <a:t> </a:t>
            </a:r>
            <a:r>
              <a:rPr lang="ru-RU" altLang="ru-RU" sz="2000" b="1" dirty="0" smtClean="0"/>
              <a:t>Консольная</a:t>
            </a:r>
            <a:r>
              <a:rPr lang="en-US" altLang="ru-RU" sz="2000" b="1" dirty="0" smtClean="0"/>
              <a:t>_</a:t>
            </a:r>
            <a:r>
              <a:rPr lang="ru-RU" altLang="ru-RU" sz="2000" b="1" dirty="0" smtClean="0"/>
              <a:t>программа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US" altLang="ru-RU" sz="2000" dirty="0">
                <a:solidFill>
                  <a:srgbClr val="FF0000"/>
                </a:solidFill>
              </a:rPr>
              <a:t>{</a:t>
            </a:r>
            <a:r>
              <a:rPr lang="ru-RU" altLang="ru-RU" sz="2000" dirty="0" err="1" smtClean="0"/>
              <a:t>Команда_препроцессора</a:t>
            </a:r>
            <a:r>
              <a:rPr lang="en-US" altLang="ru-RU" sz="2000" dirty="0" smtClean="0">
                <a:solidFill>
                  <a:srgbClr val="FF0000"/>
                </a:solidFill>
              </a:rPr>
              <a:t>}</a:t>
            </a:r>
            <a:endParaRPr lang="ru-RU" altLang="ru-RU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ru-RU" sz="2000" dirty="0" smtClean="0">
                <a:solidFill>
                  <a:srgbClr val="FF0000"/>
                </a:solidFill>
              </a:rPr>
              <a:t>[</a:t>
            </a:r>
            <a:r>
              <a:rPr lang="ru-RU" altLang="ru-RU" sz="2000" dirty="0" err="1" smtClean="0"/>
              <a:t>Объявление_типов,_констант_и_переменных</a:t>
            </a:r>
            <a:r>
              <a:rPr lang="en-US" altLang="ru-RU" sz="2000" dirty="0" smtClean="0">
                <a:solidFill>
                  <a:srgbClr val="FF0000"/>
                </a:solidFill>
              </a:rPr>
              <a:t>]</a:t>
            </a:r>
            <a:endParaRPr lang="ru-RU" altLang="ru-RU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ru-RU" sz="2000" dirty="0">
                <a:solidFill>
                  <a:srgbClr val="FF0000"/>
                </a:solidFill>
              </a:rPr>
              <a:t>{</a:t>
            </a:r>
            <a:r>
              <a:rPr lang="ru-RU" altLang="ru-RU" sz="2000" dirty="0" err="1" smtClean="0"/>
              <a:t>Прототип_функции</a:t>
            </a:r>
            <a:r>
              <a:rPr lang="en-US" altLang="ru-RU" sz="2000" dirty="0" smtClean="0">
                <a:solidFill>
                  <a:srgbClr val="FF0000"/>
                </a:solidFill>
              </a:rPr>
              <a:t>}</a:t>
            </a:r>
            <a:endParaRPr lang="ru-RU" altLang="ru-RU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ru-RU" sz="2000" dirty="0" smtClean="0">
                <a:solidFill>
                  <a:srgbClr val="FF0000"/>
                </a:solidFill>
              </a:rPr>
              <a:t>{</a:t>
            </a:r>
            <a:r>
              <a:rPr lang="ru-RU" altLang="ru-RU" sz="2000" dirty="0" smtClean="0"/>
              <a:t>Функция</a:t>
            </a:r>
            <a:r>
              <a:rPr lang="en-US" altLang="ru-RU" sz="2000" dirty="0" smtClean="0">
                <a:solidFill>
                  <a:srgbClr val="FF0000"/>
                </a:solidFill>
              </a:rPr>
              <a:t>}</a:t>
            </a:r>
            <a:endParaRPr lang="ru-RU" altLang="ru-RU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ru-RU" sz="2000" dirty="0" err="1" smtClean="0"/>
              <a:t>Функция_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main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()</a:t>
            </a:r>
            <a:endParaRPr lang="ru-RU" altLang="ru-RU" sz="2000" dirty="0"/>
          </a:p>
          <a:p>
            <a:pPr>
              <a:lnSpc>
                <a:spcPct val="150000"/>
              </a:lnSpc>
            </a:pPr>
            <a:r>
              <a:rPr lang="en-US" altLang="ru-RU" sz="2000" dirty="0" smtClean="0">
                <a:solidFill>
                  <a:srgbClr val="FF0000"/>
                </a:solidFill>
              </a:rPr>
              <a:t>{</a:t>
            </a:r>
            <a:r>
              <a:rPr lang="ru-RU" altLang="ru-RU" sz="2000" dirty="0" smtClean="0"/>
              <a:t>Функция</a:t>
            </a:r>
            <a:r>
              <a:rPr lang="en-US" altLang="ru-RU" sz="2000" dirty="0" smtClean="0">
                <a:solidFill>
                  <a:srgbClr val="FF0000"/>
                </a:solidFill>
              </a:rPr>
              <a:t>}</a:t>
            </a:r>
            <a:endParaRPr lang="ru-RU" altLang="ru-RU" sz="2000" dirty="0">
              <a:solidFill>
                <a:srgbClr val="FF0000"/>
              </a:solidFill>
            </a:endParaRP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468313" y="404813"/>
            <a:ext cx="8207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2800" b="1"/>
              <a:t>Структура консольной программы</a:t>
            </a: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6372200" y="3140968"/>
            <a:ext cx="2771800" cy="936104"/>
          </a:xfrm>
          <a:prstGeom prst="wedgeRoundRectCallout">
            <a:avLst>
              <a:gd name="adj1" fmla="val -148619"/>
              <a:gd name="adj2" fmla="val 3607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 smtClean="0"/>
              <a:t>Для этих функций необходимо объявить прототипы</a:t>
            </a:r>
            <a:endParaRPr lang="ru-RU" altLang="ru-RU" dirty="0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4895528" y="980728"/>
            <a:ext cx="4248472" cy="648072"/>
          </a:xfrm>
          <a:prstGeom prst="wedgeRoundRectCallout">
            <a:avLst>
              <a:gd name="adj1" fmla="val -69444"/>
              <a:gd name="adj2" fmla="val -1085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 smtClean="0"/>
              <a:t>Красным показаны символы, относящиеся к обозначениям РБНФ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  <p:bldP spid="307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6288F0-CA96-48A4-8534-31C64E88EA84}" type="slidenum">
              <a:rPr lang="ru-RU" altLang="ru-RU" smtClean="0"/>
              <a:pPr>
                <a:defRPr/>
              </a:pPr>
              <a:t>11</a:t>
            </a:fld>
            <a:endParaRPr lang="ru-RU" altLang="ru-RU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Описание функции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717032"/>
            <a:ext cx="8642350" cy="288061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Если функция возвращает скалярное значение, то первое слово описания </a:t>
            </a:r>
            <a:r>
              <a:rPr lang="ru-RU" altLang="ru-RU" sz="2000" dirty="0" smtClean="0"/>
              <a:t>– его </a:t>
            </a:r>
            <a:r>
              <a:rPr lang="ru-RU" altLang="ru-RU" sz="2000" dirty="0" smtClean="0">
                <a:solidFill>
                  <a:srgbClr val="0000FF"/>
                </a:solidFill>
              </a:rPr>
              <a:t>тип</a:t>
            </a:r>
            <a:r>
              <a:rPr lang="ru-RU" altLang="ru-RU" sz="2000" dirty="0" smtClean="0"/>
              <a:t>. Если функция не возвращает значения, т.е. фактически является процедурой, то указывают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тип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ru-RU" sz="2000" dirty="0" smtClean="0"/>
              <a:t> – </a:t>
            </a:r>
            <a:r>
              <a:rPr lang="ru-RU" altLang="ru-RU" sz="2000" dirty="0" smtClean="0"/>
              <a:t>«пустой» тип.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Независимо от наличия или отсутствия параметров </a:t>
            </a:r>
            <a:r>
              <a:rPr lang="ru-RU" altLang="ru-RU" sz="2000" dirty="0" smtClean="0">
                <a:solidFill>
                  <a:srgbClr val="0000FF"/>
                </a:solidFill>
              </a:rPr>
              <a:t>скобки после имени функции должны быть указаны обязательно</a:t>
            </a:r>
            <a:r>
              <a:rPr lang="ru-RU" altLang="ru-RU" sz="2000" dirty="0" smtClean="0"/>
              <a:t>. При отсутствии параметров в скобках может быть указано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cs typeface="Courier New" pitchFamily="49" charset="0"/>
              </a:rPr>
              <a:t>или ничего.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{...} – </a:t>
            </a:r>
            <a:r>
              <a:rPr lang="ru-RU" altLang="ru-RU" sz="2000" dirty="0" smtClean="0"/>
              <a:t>операторные скобки, ограничивающие тело функции – аналог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begin... end </a:t>
            </a:r>
            <a:r>
              <a:rPr lang="ru-RU" altLang="ru-RU" sz="2000" dirty="0" smtClean="0"/>
              <a:t>Паскаля.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323850" y="908721"/>
            <a:ext cx="8496300" cy="273630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ru-RU" sz="2000" b="1" dirty="0" smtClean="0">
                <a:solidFill>
                  <a:srgbClr val="FF0000"/>
                </a:solidFill>
              </a:rPr>
              <a:t>$</a:t>
            </a:r>
            <a:r>
              <a:rPr lang="en-US" altLang="ru-RU" sz="2000" b="1" dirty="0" smtClean="0"/>
              <a:t> </a:t>
            </a:r>
            <a:r>
              <a:rPr lang="ru-RU" altLang="ru-RU" sz="2000" b="1" dirty="0" smtClean="0"/>
              <a:t>  Функция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ru-RU" altLang="ru-RU" sz="2000" dirty="0" err="1" smtClean="0"/>
              <a:t>Тип_результата</a:t>
            </a:r>
            <a:r>
              <a:rPr lang="ru-RU" altLang="ru-RU" sz="2000" dirty="0" smtClean="0"/>
              <a:t> </a:t>
            </a:r>
            <a:r>
              <a:rPr lang="en-US" altLang="ru-RU" sz="2000" dirty="0" smtClean="0"/>
              <a:t> </a:t>
            </a:r>
            <a:r>
              <a:rPr lang="ru-RU" altLang="ru-RU" sz="2000" dirty="0" err="1" smtClean="0"/>
              <a:t>Имя_функции</a:t>
            </a:r>
            <a:r>
              <a:rPr lang="ru-RU" altLang="ru-RU" sz="2000" dirty="0" smtClean="0"/>
              <a:t> (</a:t>
            </a:r>
            <a:r>
              <a:rPr lang="ru-RU" altLang="ru-RU" sz="2000" dirty="0" smtClean="0">
                <a:solidFill>
                  <a:srgbClr val="FF0000"/>
                </a:solidFill>
              </a:rPr>
              <a:t> </a:t>
            </a:r>
            <a:r>
              <a:rPr lang="en-US" altLang="ru-RU" sz="2000" dirty="0" smtClean="0">
                <a:solidFill>
                  <a:srgbClr val="FF3300"/>
                </a:solidFill>
              </a:rPr>
              <a:t>[</a:t>
            </a:r>
            <a:r>
              <a:rPr lang="ru-RU" altLang="ru-RU" sz="2000" dirty="0" err="1" smtClean="0"/>
              <a:t>Список_параметров</a:t>
            </a:r>
            <a:r>
              <a:rPr lang="en-US" altLang="ru-RU" sz="2000" dirty="0" smtClean="0">
                <a:solidFill>
                  <a:srgbClr val="FF3300"/>
                </a:solidFill>
              </a:rPr>
              <a:t>]</a:t>
            </a:r>
            <a:r>
              <a:rPr lang="ru-RU" altLang="ru-RU" sz="2000" dirty="0" smtClean="0"/>
              <a:t> )</a:t>
            </a:r>
            <a:endParaRPr lang="ru-RU" altLang="ru-RU" sz="2000" dirty="0"/>
          </a:p>
          <a:p>
            <a:pPr>
              <a:lnSpc>
                <a:spcPct val="150000"/>
              </a:lnSpc>
            </a:pPr>
            <a:r>
              <a:rPr lang="en-US" altLang="ru-RU" sz="2000" dirty="0" smtClean="0"/>
              <a:t>{</a:t>
            </a:r>
            <a:r>
              <a:rPr lang="ru-RU" altLang="ru-RU" sz="2000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ru-RU" altLang="ru-RU" sz="2000" dirty="0"/>
              <a:t> </a:t>
            </a:r>
            <a:r>
              <a:rPr lang="ru-RU" altLang="ru-RU" sz="2000" dirty="0" smtClean="0"/>
              <a:t>   </a:t>
            </a:r>
            <a:r>
              <a:rPr lang="en-US" altLang="ru-RU" sz="2000" dirty="0" smtClean="0">
                <a:solidFill>
                  <a:srgbClr val="FF3300"/>
                </a:solidFill>
              </a:rPr>
              <a:t>[</a:t>
            </a:r>
            <a:r>
              <a:rPr lang="en-US" altLang="ru-RU" sz="2000" dirty="0" smtClean="0"/>
              <a:t> </a:t>
            </a:r>
            <a:r>
              <a:rPr lang="ru-RU" altLang="ru-RU" sz="2000" dirty="0" err="1" smtClean="0"/>
              <a:t>Объявление_данных</a:t>
            </a:r>
            <a:r>
              <a:rPr lang="ru-RU" altLang="ru-RU" sz="2000" dirty="0" smtClean="0"/>
              <a:t> </a:t>
            </a:r>
            <a:r>
              <a:rPr lang="en-US" altLang="ru-RU" sz="2000" dirty="0" smtClean="0">
                <a:solidFill>
                  <a:srgbClr val="FF3300"/>
                </a:solidFill>
              </a:rPr>
              <a:t>]</a:t>
            </a:r>
            <a:endParaRPr lang="ru-RU" altLang="ru-RU" sz="2000" dirty="0">
              <a:solidFill>
                <a:srgbClr val="FF3300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ru-RU" sz="2000" dirty="0"/>
              <a:t> </a:t>
            </a:r>
            <a:r>
              <a:rPr lang="ru-RU" altLang="ru-RU" sz="2000" dirty="0" smtClean="0"/>
              <a:t>   </a:t>
            </a:r>
            <a:r>
              <a:rPr lang="en-US" altLang="ru-RU" sz="2000" dirty="0" smtClean="0">
                <a:solidFill>
                  <a:srgbClr val="FF3300"/>
                </a:solidFill>
              </a:rPr>
              <a:t>{</a:t>
            </a:r>
            <a:r>
              <a:rPr lang="ru-RU" altLang="ru-RU" sz="2000" dirty="0" smtClean="0"/>
              <a:t>Оператор</a:t>
            </a:r>
            <a:r>
              <a:rPr lang="en-US" altLang="ru-RU" sz="2000" dirty="0" smtClean="0">
                <a:solidFill>
                  <a:srgbClr val="FF3300"/>
                </a:solidFill>
              </a:rPr>
              <a:t>}</a:t>
            </a:r>
            <a:endParaRPr lang="en-US" altLang="ru-RU" sz="2000" dirty="0">
              <a:solidFill>
                <a:srgbClr val="FF3300"/>
              </a:solidFill>
            </a:endParaRPr>
          </a:p>
          <a:p>
            <a:r>
              <a:rPr lang="en-US" altLang="ru-RU" sz="2000" dirty="0"/>
              <a:t>}</a:t>
            </a:r>
            <a:endParaRPr lang="ru-RU" altLang="ru-RU" sz="2000" dirty="0"/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4716016" y="692696"/>
            <a:ext cx="4248472" cy="648072"/>
          </a:xfrm>
          <a:prstGeom prst="wedgeRoundRectCallout">
            <a:avLst>
              <a:gd name="adj1" fmla="val -4875"/>
              <a:gd name="adj2" fmla="val 8411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 smtClean="0"/>
              <a:t>Красным показаны символы, относящиеся к обозначениям РБНФ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A1D33B-4004-4384-8378-42932AC88C70}" type="slidenum">
              <a:rPr lang="ru-RU" altLang="ru-RU" smtClean="0"/>
              <a:pPr>
                <a:defRPr/>
              </a:pPr>
              <a:t>12</a:t>
            </a:fld>
            <a:endParaRPr lang="ru-RU" altLang="ru-RU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altLang="ru-RU" sz="2400" b="1" smtClean="0"/>
              <a:t>Сравнение программ, написанных на </a:t>
            </a:r>
            <a:r>
              <a:rPr lang="en-US" altLang="ru-RU" sz="2400" b="1" smtClean="0"/>
              <a:t>Pascal</a:t>
            </a:r>
            <a:r>
              <a:rPr lang="ru-RU" altLang="ru-RU" sz="2400" b="1" smtClean="0"/>
              <a:t> и С++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025525"/>
            <a:ext cx="4535488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/>
              <a:t>Free Pascal (</a:t>
            </a:r>
            <a:r>
              <a:rPr lang="ru-RU" altLang="ru-RU" sz="1600" b="1" smtClean="0"/>
              <a:t>базовая объектная модель</a:t>
            </a:r>
            <a:r>
              <a:rPr lang="en-US" altLang="ru-RU" sz="1600" b="1" smtClean="0"/>
              <a:t>):</a:t>
            </a:r>
            <a:endParaRPr lang="ru-RU" altLang="ru-RU" sz="16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16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Program primer;</a:t>
            </a:r>
            <a:endParaRPr lang="ru-RU" altLang="ru-RU" sz="1600" b="1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U</a:t>
            </a:r>
            <a:r>
              <a:rPr lang="ru-RU" altLang="ru-RU" sz="1600" b="1" smtClean="0">
                <a:latin typeface="Courier New" pitchFamily="49" charset="0"/>
              </a:rPr>
              <a:t>ses SysUtils;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ru-RU" altLang="ru-RU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Var   A:integer=18; </a:t>
            </a:r>
            <a:r>
              <a:rPr lang="ru-RU" altLang="ru-RU" sz="16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smtClean="0">
                <a:latin typeface="Courier New" pitchFamily="49" charset="0"/>
              </a:rPr>
              <a:t>      </a:t>
            </a:r>
            <a:r>
              <a:rPr lang="en-US" altLang="ru-RU" sz="1600" b="1" smtClean="0">
                <a:latin typeface="Courier New" pitchFamily="49" charset="0"/>
              </a:rPr>
              <a:t>B:integer=24;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      C:integer;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Function Nod(A,B:integer):integer;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	while A&lt;&gt;B 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	  if A&gt;B then A:=A-B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	  else B:=B-A;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	Nod:=A;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End;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	C:=Nod(A,B);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	Writeln('Nod=', 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smtClean="0">
                <a:latin typeface="Courier New" pitchFamily="49" charset="0"/>
              </a:rPr>
              <a:t>End.</a:t>
            </a:r>
            <a:r>
              <a:rPr lang="ru-RU" altLang="ru-RU" sz="1600" b="1" smtClean="0">
                <a:latin typeface="Courier New" pitchFamily="49" charset="0"/>
              </a:rPr>
              <a:t>    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052513"/>
            <a:ext cx="4038600" cy="6021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400" b="1" dirty="0" smtClean="0"/>
              <a:t>Qt Creator (clang) C++ </a:t>
            </a:r>
            <a:r>
              <a:rPr lang="ru-RU" altLang="ru-RU" sz="1400" b="1" dirty="0" smtClean="0"/>
              <a:t>- Пример </a:t>
            </a:r>
            <a:r>
              <a:rPr lang="en-US" altLang="ru-RU" sz="1400" b="1" dirty="0" smtClean="0">
                <a:solidFill>
                  <a:srgbClr val="009900"/>
                </a:solidFill>
              </a:rPr>
              <a:t>Ex1_01</a:t>
            </a:r>
            <a:r>
              <a:rPr lang="ru-RU" altLang="ru-RU" sz="1400" b="1" dirty="0" smtClean="0"/>
              <a:t>:</a:t>
            </a:r>
            <a:endParaRPr lang="en-US" altLang="ru-RU" sz="1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latin typeface="Courier New" pitchFamily="49" charset="0"/>
              </a:rPr>
              <a:t>#</a:t>
            </a:r>
            <a:r>
              <a:rPr lang="ru-RU" altLang="ru-RU" sz="1600" b="1" dirty="0" err="1" smtClean="0">
                <a:latin typeface="Courier New" pitchFamily="49" charset="0"/>
              </a:rPr>
              <a:t>include</a:t>
            </a:r>
            <a:r>
              <a:rPr lang="ru-RU" altLang="ru-RU" sz="1600" b="1" dirty="0" smtClean="0">
                <a:latin typeface="Courier New" pitchFamily="49" charset="0"/>
              </a:rPr>
              <a:t> &lt;</a:t>
            </a:r>
            <a:r>
              <a:rPr lang="en-US" altLang="ru-RU" sz="1600" b="1" dirty="0" err="1" smtClean="0">
                <a:latin typeface="Courier New" pitchFamily="49" charset="0"/>
              </a:rPr>
              <a:t>iostream</a:t>
            </a:r>
            <a:r>
              <a:rPr lang="ru-RU" altLang="ru-RU" sz="1600" b="1" dirty="0" smtClean="0">
                <a:latin typeface="Courier New" pitchFamily="49" charset="0"/>
              </a:rPr>
              <a:t>&gt;</a:t>
            </a:r>
            <a:endParaRPr lang="en-US" altLang="ru-RU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dirty="0" smtClean="0">
                <a:latin typeface="Courier New" pitchFamily="49" charset="0"/>
              </a:rPr>
              <a:t>using namespace std;</a:t>
            </a:r>
            <a:endParaRPr lang="ru-RU" altLang="ru-RU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ru-RU" altLang="ru-RU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err="1" smtClean="0">
                <a:latin typeface="Courier New" pitchFamily="49" charset="0"/>
              </a:rPr>
              <a:t>int</a:t>
            </a:r>
            <a:r>
              <a:rPr lang="ru-RU" altLang="ru-RU" sz="1600" b="1" dirty="0" smtClean="0">
                <a:latin typeface="Courier New" pitchFamily="49" charset="0"/>
              </a:rPr>
              <a:t> </a:t>
            </a:r>
            <a:r>
              <a:rPr lang="ru-RU" altLang="ru-RU" sz="1600" b="1" dirty="0" err="1" smtClean="0">
                <a:latin typeface="Courier New" pitchFamily="49" charset="0"/>
              </a:rPr>
              <a:t>nod</a:t>
            </a:r>
            <a:r>
              <a:rPr lang="ru-RU" altLang="ru-RU" sz="1600" b="1" dirty="0" smtClean="0">
                <a:latin typeface="Courier New" pitchFamily="49" charset="0"/>
              </a:rPr>
              <a:t>(</a:t>
            </a:r>
            <a:r>
              <a:rPr lang="ru-RU" altLang="ru-RU" sz="1600" b="1" dirty="0" err="1" smtClean="0">
                <a:latin typeface="Courier New" pitchFamily="49" charset="0"/>
              </a:rPr>
              <a:t>int</a:t>
            </a:r>
            <a:r>
              <a:rPr lang="ru-RU" altLang="ru-RU" sz="1600" b="1" dirty="0" smtClean="0">
                <a:latin typeface="Courier New" pitchFamily="49" charset="0"/>
              </a:rPr>
              <a:t> </a:t>
            </a:r>
            <a:r>
              <a:rPr lang="ru-RU" altLang="ru-RU" sz="1600" b="1" dirty="0" err="1" smtClean="0">
                <a:latin typeface="Courier New" pitchFamily="49" charset="0"/>
              </a:rPr>
              <a:t>a</a:t>
            </a:r>
            <a:r>
              <a:rPr lang="ru-RU" altLang="ru-RU" sz="1600" b="1" dirty="0" err="1" smtClean="0">
                <a:solidFill>
                  <a:srgbClr val="FF3300"/>
                </a:solidFill>
                <a:latin typeface="Courier New" pitchFamily="49" charset="0"/>
              </a:rPr>
              <a:t>,</a:t>
            </a:r>
            <a:r>
              <a:rPr lang="ru-RU" altLang="ru-RU" sz="1600" b="1" dirty="0" err="1" smtClean="0">
                <a:latin typeface="Courier New" pitchFamily="49" charset="0"/>
              </a:rPr>
              <a:t>int</a:t>
            </a:r>
            <a:r>
              <a:rPr lang="ru-RU" altLang="ru-RU" sz="1600" b="1" dirty="0" smtClean="0">
                <a:latin typeface="Courier New" pitchFamily="49" charset="0"/>
              </a:rPr>
              <a:t> </a:t>
            </a:r>
            <a:r>
              <a:rPr lang="ru-RU" altLang="ru-RU" sz="1600" b="1" dirty="0" err="1" smtClean="0">
                <a:latin typeface="Courier New" pitchFamily="49" charset="0"/>
              </a:rPr>
              <a:t>b</a:t>
            </a:r>
            <a:r>
              <a:rPr lang="ru-RU" altLang="ru-RU" sz="16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dirty="0" smtClean="0">
                <a:latin typeface="Courier New" pitchFamily="49" charset="0"/>
              </a:rPr>
              <a:t>	</a:t>
            </a:r>
            <a:r>
              <a:rPr lang="ru-RU" altLang="ru-RU" sz="1600" b="1" dirty="0" smtClean="0">
                <a:latin typeface="Courier New" pitchFamily="49" charset="0"/>
              </a:rPr>
              <a:t>while </a:t>
            </a: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ru-RU" altLang="ru-RU" sz="1600" b="1" dirty="0" err="1" smtClean="0">
                <a:latin typeface="Courier New" pitchFamily="49" charset="0"/>
              </a:rPr>
              <a:t>a!=b</a:t>
            </a: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latin typeface="Courier New" pitchFamily="49" charset="0"/>
              </a:rPr>
              <a:t>     if</a:t>
            </a:r>
            <a:r>
              <a:rPr lang="en-US" altLang="ru-RU" sz="1600" b="1" dirty="0" smtClean="0">
                <a:latin typeface="Courier New" pitchFamily="49" charset="0"/>
              </a:rPr>
              <a:t> </a:t>
            </a: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 (</a:t>
            </a:r>
            <a:r>
              <a:rPr lang="ru-RU" altLang="ru-RU" sz="1600" b="1" dirty="0" err="1" smtClean="0">
                <a:latin typeface="Courier New" pitchFamily="49" charset="0"/>
              </a:rPr>
              <a:t>a</a:t>
            </a:r>
            <a:r>
              <a:rPr lang="ru-RU" altLang="ru-RU" sz="1600" b="1" dirty="0" smtClean="0">
                <a:latin typeface="Courier New" pitchFamily="49" charset="0"/>
              </a:rPr>
              <a:t>&gt;</a:t>
            </a:r>
            <a:r>
              <a:rPr lang="ru-RU" altLang="ru-RU" sz="1600" b="1" dirty="0" err="1" smtClean="0">
                <a:latin typeface="Courier New" pitchFamily="49" charset="0"/>
              </a:rPr>
              <a:t>b</a:t>
            </a: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)</a:t>
            </a:r>
            <a:r>
              <a:rPr lang="ru-RU" altLang="ru-RU" sz="1600" b="1" dirty="0" smtClean="0">
                <a:latin typeface="Courier New" pitchFamily="49" charset="0"/>
              </a:rPr>
              <a:t> </a:t>
            </a:r>
            <a:r>
              <a:rPr lang="ru-RU" altLang="ru-RU" sz="1600" b="1" dirty="0" err="1" smtClean="0">
                <a:latin typeface="Courier New" pitchFamily="49" charset="0"/>
              </a:rPr>
              <a:t>a=a-b</a:t>
            </a: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latin typeface="Courier New" pitchFamily="49" charset="0"/>
              </a:rPr>
              <a:t>     </a:t>
            </a:r>
            <a:r>
              <a:rPr lang="ru-RU" altLang="ru-RU" sz="1600" b="1" dirty="0" err="1" smtClean="0">
                <a:latin typeface="Courier New" pitchFamily="49" charset="0"/>
              </a:rPr>
              <a:t>else</a:t>
            </a:r>
            <a:r>
              <a:rPr lang="ru-RU" altLang="ru-RU" sz="1600" b="1" dirty="0" smtClean="0">
                <a:latin typeface="Courier New" pitchFamily="49" charset="0"/>
              </a:rPr>
              <a:t> </a:t>
            </a:r>
            <a:r>
              <a:rPr lang="ru-RU" altLang="ru-RU" sz="1600" b="1" dirty="0" err="1" smtClean="0">
                <a:latin typeface="Courier New" pitchFamily="49" charset="0"/>
              </a:rPr>
              <a:t>b=b-a</a:t>
            </a:r>
            <a:r>
              <a:rPr lang="ru-RU" altLang="ru-RU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dirty="0" smtClean="0">
                <a:latin typeface="Courier New" pitchFamily="49" charset="0"/>
              </a:rPr>
              <a:t>	</a:t>
            </a:r>
            <a:r>
              <a:rPr lang="ru-RU" altLang="ru-RU" sz="1600" b="1" dirty="0" err="1" smtClean="0">
                <a:solidFill>
                  <a:srgbClr val="FF3300"/>
                </a:solidFill>
                <a:latin typeface="Courier New" pitchFamily="49" charset="0"/>
              </a:rPr>
              <a:t>return</a:t>
            </a: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err="1" smtClean="0">
                <a:latin typeface="Courier New" pitchFamily="49" charset="0"/>
              </a:rPr>
              <a:t>int</a:t>
            </a:r>
            <a:r>
              <a:rPr lang="ru-RU" altLang="ru-RU" sz="1600" b="1" dirty="0" smtClean="0">
                <a:latin typeface="Courier New" pitchFamily="49" charset="0"/>
              </a:rPr>
              <a:t> </a:t>
            </a:r>
            <a:r>
              <a:rPr lang="ru-RU" altLang="ru-RU" sz="1600" b="1" dirty="0" err="1" smtClean="0">
                <a:latin typeface="Courier New" pitchFamily="49" charset="0"/>
              </a:rPr>
              <a:t>main</a:t>
            </a:r>
            <a:r>
              <a:rPr lang="ru-RU" altLang="ru-RU" sz="1600" b="1" dirty="0" smtClean="0">
                <a:latin typeface="Courier New" pitchFamily="49" charset="0"/>
              </a:rPr>
              <a:t>(</a:t>
            </a:r>
            <a:r>
              <a:rPr lang="en-US" altLang="ru-RU" sz="1600" b="1" dirty="0" err="1" smtClean="0">
                <a:latin typeface="Courier New" pitchFamily="49" charset="0"/>
              </a:rPr>
              <a:t>int,char</a:t>
            </a:r>
            <a:r>
              <a:rPr lang="en-US" altLang="ru-RU" sz="1600" b="1" dirty="0" smtClean="0">
                <a:latin typeface="Courier New" pitchFamily="49" charset="0"/>
              </a:rPr>
              <a:t>**</a:t>
            </a:r>
            <a:r>
              <a:rPr lang="ru-RU" altLang="ru-RU" sz="16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{</a:t>
            </a:r>
            <a:endParaRPr lang="en-US" altLang="ru-RU" sz="1600" b="1" dirty="0" smtClean="0">
              <a:solidFill>
                <a:srgbClr val="FF33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600" b="1" dirty="0" smtClean="0">
                <a:latin typeface="Courier New" pitchFamily="49" charset="0"/>
              </a:rPr>
              <a:t>   </a:t>
            </a:r>
            <a:r>
              <a:rPr lang="ru-RU" altLang="ru-RU" sz="1600" b="1" dirty="0" err="1" smtClean="0">
                <a:latin typeface="Courier New" pitchFamily="49" charset="0"/>
              </a:rPr>
              <a:t>int</a:t>
            </a:r>
            <a:r>
              <a:rPr lang="ru-RU" altLang="ru-RU" sz="1600" b="1" dirty="0" smtClean="0">
                <a:latin typeface="Courier New" pitchFamily="49" charset="0"/>
              </a:rPr>
              <a:t> a=18,</a:t>
            </a:r>
            <a:r>
              <a:rPr lang="en-US" altLang="ru-RU" sz="1600" b="1" dirty="0" smtClean="0">
                <a:latin typeface="Courier New" pitchFamily="49" charset="0"/>
              </a:rPr>
              <a:t> </a:t>
            </a:r>
            <a:endParaRPr lang="ru-RU" altLang="ru-RU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latin typeface="Courier New" pitchFamily="49" charset="0"/>
              </a:rPr>
              <a:t>    </a:t>
            </a:r>
            <a:r>
              <a:rPr lang="en-US" altLang="ru-RU" sz="1600" b="1" dirty="0" smtClean="0">
                <a:latin typeface="Courier New" pitchFamily="49" charset="0"/>
              </a:rPr>
              <a:t>   </a:t>
            </a:r>
            <a:r>
              <a:rPr lang="ru-RU" altLang="ru-RU" sz="1600" b="1" dirty="0" smtClean="0">
                <a:latin typeface="Courier New" pitchFamily="49" charset="0"/>
              </a:rPr>
              <a:t>b=24,</a:t>
            </a:r>
            <a:r>
              <a:rPr lang="en-US" altLang="ru-RU" sz="1600" b="1" dirty="0" smtClean="0">
                <a:latin typeface="Courier New" pitchFamily="49" charset="0"/>
              </a:rPr>
              <a:t> </a:t>
            </a:r>
            <a:endParaRPr lang="ru-RU" altLang="ru-RU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latin typeface="Courier New" pitchFamily="49" charset="0"/>
              </a:rPr>
              <a:t>    </a:t>
            </a:r>
            <a:r>
              <a:rPr lang="en-US" altLang="ru-RU" sz="1600" b="1" dirty="0" smtClean="0">
                <a:latin typeface="Courier New" pitchFamily="49" charset="0"/>
              </a:rPr>
              <a:t>   </a:t>
            </a:r>
            <a:r>
              <a:rPr lang="ru-RU" altLang="ru-RU" sz="1600" b="1" dirty="0" smtClean="0">
                <a:latin typeface="Courier New" pitchFamily="49" charset="0"/>
              </a:rPr>
              <a:t>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600" b="1" dirty="0" smtClean="0">
              <a:solidFill>
                <a:srgbClr val="FF33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latin typeface="Courier New" pitchFamily="49" charset="0"/>
              </a:rPr>
              <a:t>	</a:t>
            </a:r>
            <a:r>
              <a:rPr lang="ru-RU" altLang="ru-RU" sz="1600" b="1" dirty="0" err="1" smtClean="0">
                <a:latin typeface="Courier New" pitchFamily="49" charset="0"/>
              </a:rPr>
              <a:t>c=nod</a:t>
            </a:r>
            <a:r>
              <a:rPr lang="ru-RU" altLang="ru-RU" sz="1600" b="1" dirty="0" smtClean="0">
                <a:latin typeface="Courier New" pitchFamily="49" charset="0"/>
              </a:rPr>
              <a:t>(</a:t>
            </a:r>
            <a:r>
              <a:rPr lang="ru-RU" altLang="ru-RU" sz="1600" b="1" dirty="0" err="1" smtClean="0">
                <a:latin typeface="Courier New" pitchFamily="49" charset="0"/>
              </a:rPr>
              <a:t>a,b</a:t>
            </a:r>
            <a:r>
              <a:rPr lang="ru-RU" altLang="ru-RU" sz="16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latin typeface="Courier New" pitchFamily="49" charset="0"/>
              </a:rPr>
              <a:t>	</a:t>
            </a:r>
            <a:r>
              <a:rPr lang="en-US" altLang="ru-RU" sz="1600" b="1" dirty="0" err="1" smtClean="0">
                <a:solidFill>
                  <a:srgbClr val="FF3300"/>
                </a:solidFill>
                <a:latin typeface="Courier New" pitchFamily="49" charset="0"/>
              </a:rPr>
              <a:t>cout</a:t>
            </a:r>
            <a:r>
              <a:rPr lang="en-US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 &lt;&lt; </a:t>
            </a: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"</a:t>
            </a:r>
            <a:r>
              <a:rPr lang="ru-RU" altLang="ru-RU" sz="1600" b="1" dirty="0" err="1" smtClean="0">
                <a:solidFill>
                  <a:srgbClr val="FF3300"/>
                </a:solidFill>
                <a:latin typeface="Courier New" pitchFamily="49" charset="0"/>
              </a:rPr>
              <a:t>nod=</a:t>
            </a:r>
            <a:r>
              <a:rPr lang="en-US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" &lt;&lt; c &lt;&lt; '</a:t>
            </a: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\</a:t>
            </a:r>
            <a:r>
              <a:rPr lang="ru-RU" altLang="ru-RU" sz="16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US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'</a:t>
            </a: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latin typeface="Courier New" pitchFamily="49" charset="0"/>
              </a:rPr>
              <a:t>	</a:t>
            </a:r>
            <a:r>
              <a:rPr lang="ru-RU" altLang="ru-RU" sz="1600" b="1" dirty="0" err="1" smtClean="0">
                <a:solidFill>
                  <a:srgbClr val="FF3300"/>
                </a:solidFill>
                <a:latin typeface="Courier New" pitchFamily="49" charset="0"/>
              </a:rPr>
              <a:t>return</a:t>
            </a: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600" b="1" dirty="0" smtClean="0">
                <a:solidFill>
                  <a:srgbClr val="FF33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7164388" y="1341438"/>
            <a:ext cx="1871662" cy="574675"/>
          </a:xfrm>
          <a:prstGeom prst="wedgeRoundRectCallout">
            <a:avLst>
              <a:gd name="adj1" fmla="val -57009"/>
              <a:gd name="adj2" fmla="val 286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1600"/>
              <a:t>Команда</a:t>
            </a:r>
          </a:p>
          <a:p>
            <a:pPr algn="ctr"/>
            <a:r>
              <a:rPr lang="ru-RU" altLang="ru-RU" sz="1600"/>
              <a:t>препроцессора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7380312" y="4725144"/>
            <a:ext cx="1608137" cy="719138"/>
          </a:xfrm>
          <a:prstGeom prst="wedgeRoundRectCallout">
            <a:avLst>
              <a:gd name="adj1" fmla="val -128843"/>
              <a:gd name="adj2" fmla="val -407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1600"/>
              <a:t>Объявление</a:t>
            </a:r>
          </a:p>
          <a:p>
            <a:pPr algn="ctr"/>
            <a:r>
              <a:rPr lang="ru-RU" altLang="ru-RU" sz="1600"/>
              <a:t>переменных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7380288" y="3644900"/>
            <a:ext cx="1539875" cy="863600"/>
          </a:xfrm>
          <a:prstGeom prst="wedgeRoundRectCallout">
            <a:avLst>
              <a:gd name="adj1" fmla="val -67083"/>
              <a:gd name="adj2" fmla="val 222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1600"/>
              <a:t>Основная</a:t>
            </a:r>
          </a:p>
          <a:p>
            <a:pPr algn="ctr"/>
            <a:r>
              <a:rPr lang="ru-RU" altLang="ru-RU" sz="1600"/>
              <a:t>функция </a:t>
            </a:r>
            <a:r>
              <a:rPr lang="en-US" altLang="ru-RU" sz="1600"/>
              <a:t>main()</a:t>
            </a:r>
            <a:endParaRPr lang="ru-RU" altLang="ru-RU" sz="1600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7380288" y="2997200"/>
            <a:ext cx="1501775" cy="576263"/>
          </a:xfrm>
          <a:prstGeom prst="wedgeRoundRectCallout">
            <a:avLst>
              <a:gd name="adj1" fmla="val -70616"/>
              <a:gd name="adj2" fmla="val -13133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1600"/>
              <a:t>Описание</a:t>
            </a:r>
          </a:p>
          <a:p>
            <a:pPr algn="ctr"/>
            <a:r>
              <a:rPr lang="ru-RU" altLang="ru-RU" sz="1600"/>
              <a:t>функции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80288" y="2060575"/>
            <a:ext cx="1584325" cy="792163"/>
          </a:xfrm>
          <a:prstGeom prst="wedgeRoundRectCallout">
            <a:avLst>
              <a:gd name="adj1" fmla="val -79894"/>
              <a:gd name="adj2" fmla="val -4976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1400"/>
              <a:t>Подключение адресного пространства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  <p:bldP spid="5128" grpId="0" animBg="1"/>
      <p:bldP spid="5130" grpId="0" animBg="1"/>
      <p:bldP spid="513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10E5D9-3D3C-406F-90C0-83146A428984}" type="slidenum">
              <a:rPr lang="ru-RU" altLang="ru-RU" smtClean="0"/>
              <a:pPr>
                <a:defRPr/>
              </a:pPr>
              <a:t>13</a:t>
            </a:fld>
            <a:endParaRPr lang="ru-RU" altLang="ru-RU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1.2 Данные программы </a:t>
            </a:r>
            <a:endParaRPr lang="ru-RU" altLang="ru-RU" sz="2400" b="1" dirty="0" smtClean="0"/>
          </a:p>
        </p:txBody>
      </p:sp>
      <p:graphicFrame>
        <p:nvGraphicFramePr>
          <p:cNvPr id="8384" name="Group 192"/>
          <p:cNvGraphicFramePr>
            <a:graphicFrameLocks noGrp="1"/>
          </p:cNvGraphicFramePr>
          <p:nvPr>
            <p:ph sz="quarter" idx="2"/>
          </p:nvPr>
        </p:nvGraphicFramePr>
        <p:xfrm>
          <a:off x="251520" y="1844824"/>
          <a:ext cx="8605838" cy="4252182"/>
        </p:xfrm>
        <a:graphic>
          <a:graphicData uri="http://schemas.openxmlformats.org/drawingml/2006/table">
            <a:tbl>
              <a:tblPr/>
              <a:tblGrid>
                <a:gridCol w="1584871"/>
                <a:gridCol w="2592288"/>
                <a:gridCol w="2088232"/>
                <a:gridCol w="2340447"/>
              </a:tblGrid>
              <a:tr h="432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Имя типа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Подтипы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Размер, байт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Значения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[signed] char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char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-128..127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0..255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wchar_t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[signed]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wchar_t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wchar_t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-32768..32767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0..65535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[signed] short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short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-32768..32767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0..65535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или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[signed]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 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0.. 2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[signed] long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long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 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0.. 2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(0), true(1)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75" name="Text Box 183"/>
          <p:cNvSpPr txBox="1">
            <a:spLocks noChangeArrowheads="1"/>
          </p:cNvSpPr>
          <p:nvPr/>
        </p:nvSpPr>
        <p:spPr bwMode="auto">
          <a:xfrm>
            <a:off x="323528" y="6309320"/>
            <a:ext cx="8569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ru-RU" altLang="ru-RU" b="1" dirty="0">
                <a:solidFill>
                  <a:schemeClr val="accent2"/>
                </a:solidFill>
              </a:rPr>
              <a:t> Для совместимости с Си по-прежнему считается: 0 – </a:t>
            </a:r>
            <a:r>
              <a:rPr lang="en-US" altLang="ru-RU" b="1" dirty="0">
                <a:solidFill>
                  <a:schemeClr val="accent2"/>
                </a:solidFill>
              </a:rPr>
              <a:t>false; </a:t>
            </a:r>
            <a:r>
              <a:rPr lang="ru-RU" altLang="ru-RU" b="1" dirty="0">
                <a:solidFill>
                  <a:schemeClr val="accent2"/>
                </a:solidFill>
              </a:rPr>
              <a:t>не 0 – </a:t>
            </a:r>
            <a:r>
              <a:rPr lang="en-US" altLang="ru-RU" b="1" dirty="0">
                <a:solidFill>
                  <a:schemeClr val="accent2"/>
                </a:solidFill>
              </a:rPr>
              <a:t>true</a:t>
            </a:r>
            <a:r>
              <a:rPr lang="ru-RU" altLang="ru-RU" b="1" dirty="0">
                <a:solidFill>
                  <a:schemeClr val="accent2"/>
                </a:solidFill>
              </a:rPr>
              <a:t>.</a:t>
            </a:r>
            <a:endParaRPr lang="ru-RU" alt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908720"/>
            <a:ext cx="87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Фундаментальные типы данных</a:t>
            </a:r>
            <a:r>
              <a:rPr lang="en-US" sz="2400" b="1" dirty="0" smtClean="0"/>
              <a:t>:</a:t>
            </a:r>
          </a:p>
          <a:p>
            <a:r>
              <a:rPr lang="ru-RU" sz="2400" b="1" dirty="0" smtClean="0"/>
              <a:t>  А. Целочисленные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5DEBC9-69A5-410E-8898-672FEC8FE51E}" type="slidenum">
              <a:rPr lang="ru-RU" altLang="ru-RU" smtClean="0"/>
              <a:pPr>
                <a:defRPr/>
              </a:pPr>
              <a:t>14</a:t>
            </a:fld>
            <a:endParaRPr lang="ru-RU" altLang="ru-RU" smtClean="0"/>
          </a:p>
        </p:txBody>
      </p:sp>
      <p:sp>
        <p:nvSpPr>
          <p:cNvPr id="15363" name="Rectangle 7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91513" cy="777875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 </a:t>
            </a:r>
            <a:r>
              <a:rPr lang="ru-RU" altLang="ru-RU" sz="2400" b="1" dirty="0" smtClean="0"/>
              <a:t>Б. Вещественные типы данных</a:t>
            </a:r>
          </a:p>
        </p:txBody>
      </p:sp>
      <p:graphicFrame>
        <p:nvGraphicFramePr>
          <p:cNvPr id="12386" name="Group 98"/>
          <p:cNvGraphicFramePr>
            <a:graphicFrameLocks noGrp="1"/>
          </p:cNvGraphicFramePr>
          <p:nvPr>
            <p:ph sz="quarter" idx="2"/>
          </p:nvPr>
        </p:nvGraphicFramePr>
        <p:xfrm>
          <a:off x="323850" y="1268413"/>
          <a:ext cx="8569325" cy="3227388"/>
        </p:xfrm>
        <a:graphic>
          <a:graphicData uri="http://schemas.openxmlformats.org/drawingml/2006/table">
            <a:tbl>
              <a:tblPr/>
              <a:tblGrid>
                <a:gridCol w="1106488"/>
                <a:gridCol w="1328737"/>
                <a:gridCol w="1474788"/>
                <a:gridCol w="2435225"/>
                <a:gridCol w="2224087"/>
              </a:tblGrid>
              <a:tr h="1362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Тип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Размер,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байт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Значащих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цифр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Минимальное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положительное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число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Максимальное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положительное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число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1.175494351е-38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3.402823466е38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 double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2.2250738585072014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е-308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1.797693134862318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e308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62" name="Rectangle 74"/>
          <p:cNvSpPr>
            <a:spLocks noChangeArrowheads="1"/>
          </p:cNvSpPr>
          <p:nvPr/>
        </p:nvSpPr>
        <p:spPr bwMode="auto">
          <a:xfrm>
            <a:off x="250825" y="4797425"/>
            <a:ext cx="86423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altLang="ru-RU" sz="2400" b="1" dirty="0" smtClean="0"/>
              <a:t>В.</a:t>
            </a:r>
            <a:r>
              <a:rPr lang="en-US" altLang="ru-RU" sz="2400" b="1" dirty="0" smtClean="0"/>
              <a:t> </a:t>
            </a:r>
            <a:r>
              <a:rPr lang="ru-RU" altLang="ru-RU" sz="2400" b="1" dirty="0"/>
              <a:t>Неопределенный («пустой») тип</a:t>
            </a:r>
            <a:r>
              <a:rPr lang="ru-RU" altLang="ru-RU" dirty="0"/>
              <a:t> </a:t>
            </a:r>
            <a:r>
              <a:rPr lang="en-US" altLang="ru-RU" sz="2000" b="1" dirty="0"/>
              <a:t>void</a:t>
            </a:r>
            <a:r>
              <a:rPr lang="ru-RU" altLang="ru-RU" sz="2000" b="1" dirty="0"/>
              <a:t> </a:t>
            </a:r>
            <a:endParaRPr lang="ru-RU" altLang="ru-RU" sz="2000" dirty="0"/>
          </a:p>
          <a:p>
            <a: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altLang="ru-RU" sz="2000" dirty="0"/>
              <a:t>Нельзя объявлять значения типа </a:t>
            </a:r>
            <a:r>
              <a:rPr lang="en-US" altLang="ru-RU" sz="2000" dirty="0"/>
              <a:t>void,</a:t>
            </a:r>
            <a:r>
              <a:rPr lang="ru-RU" altLang="ru-RU" sz="2000" dirty="0"/>
              <a:t> этот тип используется только при объявлении: </a:t>
            </a:r>
          </a:p>
          <a:p>
            <a: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ru-RU" altLang="ru-RU" sz="2000" dirty="0" err="1"/>
              <a:t>нетипизированных</a:t>
            </a:r>
            <a:r>
              <a:rPr lang="ru-RU" altLang="ru-RU" sz="2000" dirty="0"/>
              <a:t> указателей;</a:t>
            </a:r>
          </a:p>
          <a:p>
            <a:pPr marL="266700" indent="-2667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ru-RU" altLang="ru-RU" sz="2000" dirty="0"/>
              <a:t>функций, не возвращающих значений (процедур).</a:t>
            </a:r>
            <a:endParaRPr lang="ru-RU" alt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2265A0-EC2F-4197-9FA0-77CDDC61CE2C}" type="slidenum">
              <a:rPr lang="ru-RU" altLang="ru-RU" smtClean="0"/>
              <a:pPr>
                <a:defRPr/>
              </a:pPr>
              <a:t>15</a:t>
            </a:fld>
            <a:endParaRPr lang="ru-RU" alt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431800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Перечисляемый</a:t>
            </a:r>
            <a:r>
              <a:rPr lang="ru-RU" altLang="ru-RU" sz="3600" dirty="0" smtClean="0"/>
              <a:t> </a:t>
            </a:r>
            <a:r>
              <a:rPr lang="ru-RU" altLang="ru-RU" sz="2800" b="1" dirty="0" smtClean="0"/>
              <a:t>тип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616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Используется для объявления совокупности поименованных констант.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9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solidFill>
                  <a:srgbClr val="FF3300"/>
                </a:solidFill>
              </a:rPr>
              <a:t>$</a:t>
            </a:r>
            <a:r>
              <a:rPr lang="en-US" altLang="ru-RU" sz="2000" b="1" dirty="0" smtClean="0"/>
              <a:t> </a:t>
            </a:r>
            <a:r>
              <a:rPr lang="ru-RU" altLang="ru-RU" sz="2000" b="1" dirty="0" err="1" smtClean="0"/>
              <a:t>Перечисляемый_тип</a:t>
            </a:r>
            <a:r>
              <a:rPr lang="ru-RU" altLang="ru-RU" sz="2000" b="1" dirty="0" smtClean="0"/>
              <a:t> </a:t>
            </a:r>
            <a:r>
              <a:rPr lang="ru-RU" altLang="ru-RU" sz="2000" b="1" dirty="0" smtClean="0">
                <a:solidFill>
                  <a:srgbClr val="FF3300"/>
                </a:solidFill>
              </a:rPr>
              <a:t>=</a:t>
            </a:r>
            <a:r>
              <a:rPr lang="ru-RU" altLang="ru-RU" sz="2000" b="1" dirty="0" smtClean="0"/>
              <a:t> </a:t>
            </a:r>
            <a:endParaRPr lang="en-US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err="1" smtClean="0"/>
              <a:t>enum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[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class 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Имя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]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 </a:t>
            </a:r>
            <a:r>
              <a:rPr lang="en-US" altLang="ru-RU" sz="2000" b="1" dirty="0" smtClean="0"/>
              <a:t>{</a:t>
            </a:r>
            <a:r>
              <a:rPr lang="ru-RU" altLang="ru-RU" sz="2000" b="1" dirty="0" smtClean="0"/>
              <a:t> Идентификатор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[</a:t>
            </a:r>
            <a:r>
              <a:rPr lang="en-US" altLang="ru-RU" sz="2000" b="1" dirty="0" smtClean="0"/>
              <a:t> = </a:t>
            </a:r>
            <a:r>
              <a:rPr lang="ru-RU" altLang="ru-RU" sz="2000" b="1" dirty="0" smtClean="0"/>
              <a:t>Целое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]</a:t>
            </a:r>
            <a:r>
              <a:rPr lang="en-US" altLang="ru-RU" sz="2000" b="1" dirty="0" smtClean="0"/>
              <a:t> </a:t>
            </a:r>
            <a:r>
              <a:rPr lang="ru-RU" altLang="ru-RU" sz="2000" b="1" dirty="0" smtClean="0"/>
              <a:t>    </a:t>
            </a:r>
          </a:p>
          <a:p>
            <a:pPr eaLnBrk="1" hangingPunct="1">
              <a:buNone/>
            </a:pPr>
            <a:r>
              <a:rPr lang="ru-RU" altLang="ru-RU" sz="2000" b="1" dirty="0" smtClean="0"/>
              <a:t>                              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{</a:t>
            </a:r>
            <a:r>
              <a:rPr lang="en-US" altLang="ru-RU" sz="2000" b="1" dirty="0" smtClean="0"/>
              <a:t>,</a:t>
            </a:r>
            <a:r>
              <a:rPr lang="ru-RU" altLang="ru-RU" sz="2000" b="1" dirty="0" smtClean="0"/>
              <a:t> Идентификатор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[</a:t>
            </a:r>
            <a:r>
              <a:rPr lang="en-US" altLang="ru-RU" sz="2000" b="1" dirty="0" smtClean="0"/>
              <a:t> = </a:t>
            </a:r>
            <a:r>
              <a:rPr lang="ru-RU" altLang="ru-RU" sz="2000" b="1" dirty="0" smtClean="0"/>
              <a:t>Целое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]}</a:t>
            </a:r>
            <a:r>
              <a:rPr lang="en-US" altLang="ru-RU" sz="2000" b="1" dirty="0" smtClean="0"/>
              <a:t>} </a:t>
            </a: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						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[</a:t>
            </a:r>
            <a:r>
              <a:rPr lang="ru-RU" altLang="ru-RU" sz="2000" b="1" dirty="0" err="1" smtClean="0"/>
              <a:t>Список_идентификаторов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]</a:t>
            </a:r>
            <a:r>
              <a:rPr lang="en-US" altLang="ru-RU" sz="2000" b="1" dirty="0" smtClean="0"/>
              <a:t>;</a:t>
            </a: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Примеры:</a:t>
            </a:r>
            <a:endParaRPr lang="en-US" altLang="ru-RU" sz="2000" b="1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8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{SUN,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MON,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TUES,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FRI=5,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SAT}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day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 smtClean="0">
              <a:cs typeface="Courier New" pitchFamily="49" charset="0"/>
            </a:endParaRPr>
          </a:p>
          <a:p>
            <a:pPr eaLnBrk="1" hangingPunct="1">
              <a:buNone/>
            </a:pPr>
            <a:r>
              <a:rPr lang="ru-RU" altLang="ru-RU" sz="2000" dirty="0" smtClean="0">
                <a:cs typeface="Courier New" pitchFamily="49" charset="0"/>
              </a:rPr>
              <a:t>Задание типа позволяет ограничить область видимости перечисленных значений (С++ 11), например:</a:t>
            </a:r>
          </a:p>
          <a:p>
            <a:pPr eaLnBrk="1" hangingPunct="1">
              <a:buNone/>
            </a:pPr>
            <a:endParaRPr lang="ru-RU" altLang="ru-RU" sz="800" b="1" dirty="0" smtClean="0"/>
          </a:p>
          <a:p>
            <a:pPr eaLnBrk="1" hangingPunct="1">
              <a:buNone/>
            </a:pP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class Options {None, One, All}; </a:t>
            </a:r>
          </a:p>
          <a:p>
            <a:pPr eaLnBrk="1" hangingPunct="1"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Options o = Options::All;</a:t>
            </a: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>
                <a:cs typeface="Courier New" pitchFamily="49" charset="0"/>
              </a:rPr>
              <a:t> 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6660232" y="3861048"/>
            <a:ext cx="1871662" cy="719137"/>
          </a:xfrm>
          <a:prstGeom prst="wedgeRoundRectCallout">
            <a:avLst>
              <a:gd name="adj1" fmla="val -99517"/>
              <a:gd name="adj2" fmla="val -5748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dirty="0"/>
              <a:t>Имя </a:t>
            </a:r>
          </a:p>
          <a:p>
            <a:pPr algn="ctr"/>
            <a:r>
              <a:rPr lang="ru-RU" altLang="ru-RU" dirty="0"/>
              <a:t>переменной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3528" y="3933056"/>
            <a:ext cx="5113338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ru-RU"/>
              <a:t>SUN =0,</a:t>
            </a:r>
            <a:r>
              <a:rPr lang="ru-RU" altLang="ru-RU"/>
              <a:t> </a:t>
            </a:r>
            <a:r>
              <a:rPr lang="en-US" altLang="ru-RU"/>
              <a:t>MON = 1, TUES</a:t>
            </a:r>
            <a:r>
              <a:rPr lang="ru-RU" altLang="ru-RU"/>
              <a:t> = 2</a:t>
            </a:r>
            <a:r>
              <a:rPr lang="en-US" altLang="ru-RU"/>
              <a:t>,</a:t>
            </a:r>
            <a:r>
              <a:rPr lang="ru-RU" altLang="ru-RU"/>
              <a:t> </a:t>
            </a:r>
            <a:r>
              <a:rPr lang="en-US" altLang="ru-RU"/>
              <a:t>FRI=5,</a:t>
            </a:r>
            <a:r>
              <a:rPr lang="ru-RU" altLang="ru-RU"/>
              <a:t> </a:t>
            </a:r>
            <a:r>
              <a:rPr lang="en-US" altLang="ru-RU"/>
              <a:t>SAT</a:t>
            </a:r>
            <a:r>
              <a:rPr lang="ru-RU" altLang="ru-RU"/>
              <a:t>=6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6444208" y="1412776"/>
            <a:ext cx="2555776" cy="1224136"/>
          </a:xfrm>
          <a:prstGeom prst="wedgeRoundRectCallout">
            <a:avLst>
              <a:gd name="adj1" fmla="val -65646"/>
              <a:gd name="adj2" fmla="val 949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 smtClean="0"/>
              <a:t>Красным показаны символы, относящиеся к обозначениям РБНФ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1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A86FB-4516-4B15-979E-5DCB98E83D62}" type="slidenum">
              <a:rPr lang="ru-RU" altLang="ru-RU" smtClean="0"/>
              <a:pPr>
                <a:defRPr/>
              </a:pPr>
              <a:t>16</a:t>
            </a:fld>
            <a:endParaRPr lang="ru-RU" altLang="ru-RU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74675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Объявление типа данных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97887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400" dirty="0" smtClean="0"/>
              <a:t>Объявление новых типов появилось </a:t>
            </a:r>
            <a:r>
              <a:rPr lang="ru-RU" altLang="ru-RU" sz="2400" dirty="0" smtClean="0"/>
              <a:t>только в С++.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dirty="0" smtClean="0">
                <a:solidFill>
                  <a:srgbClr val="FF0000"/>
                </a:solidFill>
              </a:rPr>
              <a:t>$</a:t>
            </a:r>
            <a:r>
              <a:rPr lang="en-US" altLang="ru-RU" sz="2400" b="1" dirty="0" smtClean="0"/>
              <a:t>  </a:t>
            </a:r>
            <a:r>
              <a:rPr lang="ru-RU" altLang="ru-RU" sz="2400" b="1" dirty="0" err="1" smtClean="0"/>
              <a:t>Тип_данных</a:t>
            </a:r>
            <a:r>
              <a:rPr lang="ru-RU" altLang="ru-RU" sz="2400" b="1" dirty="0" smtClean="0"/>
              <a:t> </a:t>
            </a:r>
            <a:r>
              <a:rPr lang="ru-RU" altLang="ru-RU" sz="2400" b="1" dirty="0" smtClean="0">
                <a:solidFill>
                  <a:srgbClr val="FF0000"/>
                </a:solidFill>
              </a:rPr>
              <a:t>=</a:t>
            </a:r>
            <a:r>
              <a:rPr lang="ru-RU" altLang="ru-RU" sz="2400" b="1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dirty="0" err="1" smtClean="0">
                <a:solidFill>
                  <a:srgbClr val="0000FF"/>
                </a:solidFill>
              </a:rPr>
              <a:t>typedef</a:t>
            </a:r>
            <a:r>
              <a:rPr lang="en-US" altLang="ru-RU" sz="2400" b="1" dirty="0" smtClean="0">
                <a:solidFill>
                  <a:srgbClr val="0000FF"/>
                </a:solidFill>
              </a:rPr>
              <a:t> 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 </a:t>
            </a:r>
            <a:r>
              <a:rPr lang="ru-RU" altLang="ru-RU" sz="2400" b="1" dirty="0" err="1" smtClean="0">
                <a:solidFill>
                  <a:srgbClr val="0000FF"/>
                </a:solidFill>
              </a:rPr>
              <a:t>Описание_типа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  </a:t>
            </a:r>
            <a:r>
              <a:rPr lang="ru-RU" altLang="ru-RU" sz="2400" b="1" dirty="0" err="1" smtClean="0">
                <a:solidFill>
                  <a:srgbClr val="0000FF"/>
                </a:solidFill>
              </a:rPr>
              <a:t>Имя_типа</a:t>
            </a:r>
            <a:r>
              <a:rPr lang="en-US" altLang="ru-RU" sz="2400" b="1" dirty="0" smtClean="0">
                <a:solidFill>
                  <a:srgbClr val="0000FF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dirty="0" smtClean="0"/>
              <a:t>	</a:t>
            </a:r>
            <a:r>
              <a:rPr lang="ru-RU" altLang="ru-RU" sz="2400" b="1" dirty="0" smtClean="0"/>
              <a:t>Примеры: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400" b="1" dirty="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400" dirty="0" smtClean="0"/>
              <a:t>а)</a:t>
            </a:r>
            <a:r>
              <a:rPr lang="ru-RU" altLang="ru-RU" sz="2400" b="1" dirty="0" smtClean="0"/>
              <a:t> </a:t>
            </a:r>
            <a:r>
              <a:rPr lang="en-US" altLang="ru-RU" sz="2400" b="1" dirty="0" err="1" smtClean="0">
                <a:latin typeface="Courier New" pitchFamily="49" charset="0"/>
              </a:rPr>
              <a:t>typedef</a:t>
            </a:r>
            <a:r>
              <a:rPr lang="en-US" altLang="ru-RU" sz="2400" b="1" dirty="0" smtClean="0">
                <a:latin typeface="Courier New" pitchFamily="49" charset="0"/>
              </a:rPr>
              <a:t> unsigned </a:t>
            </a:r>
            <a:r>
              <a:rPr lang="en-US" altLang="ru-RU" sz="2400" b="1" dirty="0" err="1" smtClean="0">
                <a:latin typeface="Courier New" pitchFamily="49" charset="0"/>
              </a:rPr>
              <a:t>int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  <a:r>
              <a:rPr lang="en-US" altLang="ru-RU" sz="2400" b="1" dirty="0" smtClean="0">
                <a:solidFill>
                  <a:srgbClr val="0000FF"/>
                </a:solidFill>
                <a:latin typeface="Courier New" pitchFamily="49" charset="0"/>
              </a:rPr>
              <a:t>word</a:t>
            </a:r>
            <a:r>
              <a:rPr lang="en-US" altLang="ru-RU" sz="2400" b="1" dirty="0" smtClean="0">
                <a:latin typeface="Courier New" pitchFamily="49" charset="0"/>
              </a:rPr>
              <a:t>;</a:t>
            </a:r>
            <a:r>
              <a:rPr lang="en-US" altLang="ru-RU" sz="2400" dirty="0" smtClean="0"/>
              <a:t> </a:t>
            </a:r>
            <a:endParaRPr lang="ru-RU" altLang="ru-RU" sz="2400" dirty="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400" dirty="0" smtClean="0"/>
              <a:t>б)</a:t>
            </a:r>
            <a:r>
              <a:rPr lang="ru-RU" altLang="ru-RU" sz="2400" b="1" dirty="0" smtClean="0"/>
              <a:t> </a:t>
            </a:r>
            <a:r>
              <a:rPr lang="en-US" altLang="ru-RU" sz="2400" b="1" dirty="0" err="1" smtClean="0">
                <a:latin typeface="Courier New" pitchFamily="49" charset="0"/>
              </a:rPr>
              <a:t>typedef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  <a:r>
              <a:rPr lang="en-US" altLang="ru-RU" sz="2400" b="1" dirty="0" err="1" smtClean="0">
                <a:latin typeface="Courier New" pitchFamily="49" charset="0"/>
              </a:rPr>
              <a:t>enum</a:t>
            </a:r>
            <a:r>
              <a:rPr lang="en-US" altLang="ru-RU" sz="2400" b="1" dirty="0" smtClean="0">
                <a:latin typeface="Courier New" pitchFamily="49" charset="0"/>
              </a:rPr>
              <a:t> {false, true} </a:t>
            </a:r>
            <a:r>
              <a:rPr lang="en-US" altLang="ru-RU" sz="2400" b="1" dirty="0" err="1" smtClean="0">
                <a:solidFill>
                  <a:srgbClr val="0000FF"/>
                </a:solidFill>
                <a:latin typeface="Courier New" pitchFamily="49" charset="0"/>
              </a:rPr>
              <a:t>boolean</a:t>
            </a:r>
            <a:r>
              <a:rPr lang="en-US" altLang="ru-RU" sz="2400" b="1" dirty="0" smtClean="0">
                <a:latin typeface="Courier New" pitchFamily="49" charset="0"/>
              </a:rPr>
              <a:t>;</a:t>
            </a:r>
            <a:r>
              <a:rPr lang="en-US" altLang="ru-RU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000" dirty="0" smtClean="0"/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5867400" y="2708275"/>
            <a:ext cx="1873250" cy="720725"/>
          </a:xfrm>
          <a:prstGeom prst="wedgeRoundRectCallout">
            <a:avLst>
              <a:gd name="adj1" fmla="val -85657"/>
              <a:gd name="adj2" fmla="val 11762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Имя </a:t>
            </a:r>
          </a:p>
          <a:p>
            <a:pPr algn="ctr"/>
            <a:r>
              <a:rPr lang="ru-RU" altLang="ru-RU"/>
              <a:t>нового типа</a:t>
            </a: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6227763" y="5589588"/>
            <a:ext cx="1871662" cy="647700"/>
          </a:xfrm>
          <a:prstGeom prst="wedgeRoundRectCallout">
            <a:avLst>
              <a:gd name="adj1" fmla="val -42431"/>
              <a:gd name="adj2" fmla="val -14747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Имя </a:t>
            </a:r>
          </a:p>
          <a:p>
            <a:pPr algn="ctr"/>
            <a:r>
              <a:rPr lang="ru-RU" altLang="ru-RU"/>
              <a:t>нового типа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  <p:bldP spid="358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4E0458-F620-4820-917E-54144C8E3876}" type="slidenum">
              <a:rPr lang="ru-RU" altLang="ru-RU" smtClean="0"/>
              <a:pPr>
                <a:defRPr/>
              </a:pPr>
              <a:t>17</a:t>
            </a:fld>
            <a:endParaRPr lang="ru-RU" altLang="ru-RU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748712" cy="791369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Объявление переменных и поименованных констант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24744"/>
            <a:ext cx="9217471" cy="5617369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solidFill>
                  <a:srgbClr val="FF3300"/>
                </a:solidFill>
              </a:rPr>
              <a:t>$ </a:t>
            </a:r>
            <a:r>
              <a:rPr lang="en-US" altLang="ru-RU" sz="2000" b="1" dirty="0" smtClean="0"/>
              <a:t> </a:t>
            </a:r>
            <a:r>
              <a:rPr lang="ru-RU" altLang="ru-RU" sz="2000" b="1" dirty="0" err="1" smtClean="0"/>
              <a:t>Объявление_данных</a:t>
            </a:r>
            <a:r>
              <a:rPr lang="ru-RU" altLang="ru-RU" sz="2000" b="1" dirty="0" smtClean="0"/>
              <a:t> </a:t>
            </a:r>
            <a:r>
              <a:rPr lang="ru-RU" altLang="ru-RU" sz="2000" b="1" dirty="0" smtClean="0">
                <a:solidFill>
                  <a:srgbClr val="FF3300"/>
                </a:solidFill>
              </a:rPr>
              <a:t>=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ru-RU" sz="2000" b="1" dirty="0" smtClean="0">
                <a:solidFill>
                  <a:srgbClr val="FF0000"/>
                </a:solidFill>
              </a:rPr>
              <a:t>[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Изменчивость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]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 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 Тип </a:t>
            </a:r>
            <a:endParaRPr lang="en-US" altLang="ru-RU" sz="20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ru-RU" sz="2000" b="1" dirty="0" smtClean="0">
                <a:solidFill>
                  <a:srgbClr val="0000FF"/>
                </a:solidFill>
              </a:rPr>
              <a:t>			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  Идентификатор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(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=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Литерал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|</a:t>
            </a:r>
            <a:r>
              <a:rPr lang="en-US" altLang="ru-RU" sz="2000" b="1" dirty="0" smtClean="0"/>
              <a:t>(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Литерал</a:t>
            </a:r>
            <a:r>
              <a:rPr lang="ru-RU" altLang="ru-RU" sz="2000" b="1" dirty="0" smtClean="0"/>
              <a:t>)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|</a:t>
            </a:r>
            <a:r>
              <a:rPr lang="en-US" altLang="ru-RU" sz="2000" b="1" dirty="0" smtClean="0"/>
              <a:t>{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Литерал</a:t>
            </a:r>
            <a:r>
              <a:rPr lang="en-US" altLang="ru-RU" sz="2000" b="1" dirty="0" smtClean="0"/>
              <a:t>}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)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 		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            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{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,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Идентификатор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(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=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Литерал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|</a:t>
            </a:r>
            <a:r>
              <a:rPr lang="en-US" altLang="ru-RU" sz="2000" b="1" dirty="0" smtClean="0"/>
              <a:t>(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Литерал</a:t>
            </a:r>
            <a:r>
              <a:rPr lang="ru-RU" altLang="ru-RU" sz="2000" b="1" dirty="0" smtClean="0"/>
              <a:t>)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|</a:t>
            </a:r>
            <a:r>
              <a:rPr lang="en-US" altLang="ru-RU" sz="2000" b="1" dirty="0" smtClean="0"/>
              <a:t>{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Литерал</a:t>
            </a:r>
            <a:r>
              <a:rPr lang="en-US" altLang="ru-RU" sz="2000" b="1" dirty="0" smtClean="0"/>
              <a:t>}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)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}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2000" dirty="0" smtClean="0"/>
              <a:t>где Изменчивость </a:t>
            </a:r>
            <a:r>
              <a:rPr lang="en-US" altLang="ru-RU" sz="2000" dirty="0" smtClean="0"/>
              <a:t>–</a:t>
            </a:r>
            <a:r>
              <a:rPr lang="ru-RU" altLang="ru-RU" sz="2000" dirty="0" smtClean="0"/>
              <a:t> описатель возможности изменения значений: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dirty="0" smtClean="0"/>
              <a:t>			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ru-RU" sz="1800" dirty="0" smtClean="0"/>
              <a:t> – </a:t>
            </a:r>
            <a:r>
              <a:rPr lang="ru-RU" altLang="ru-RU" sz="1800" dirty="0" smtClean="0"/>
              <a:t>константа</a:t>
            </a:r>
            <a:r>
              <a:rPr lang="en-US" altLang="ru-RU" sz="1800" dirty="0" smtClean="0"/>
              <a:t> – </a:t>
            </a:r>
            <a:r>
              <a:rPr lang="ru-RU" altLang="ru-RU" sz="1800" dirty="0" smtClean="0"/>
              <a:t>неизменяемое значение,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dirty="0" smtClean="0"/>
              <a:t>			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volatile</a:t>
            </a:r>
            <a:r>
              <a:rPr lang="en-US" altLang="ru-RU" sz="1800" dirty="0" smtClean="0"/>
              <a:t> – </a:t>
            </a:r>
            <a:r>
              <a:rPr lang="ru-RU" altLang="ru-RU" sz="1800" dirty="0" smtClean="0"/>
              <a:t>независимо меняющаяся переменная,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dirty="0" smtClean="0"/>
              <a:t>                         </a:t>
            </a:r>
            <a:r>
              <a:rPr lang="en-US" altLang="ru-RU" sz="1800" dirty="0" smtClean="0"/>
              <a:t>   </a:t>
            </a:r>
            <a:r>
              <a:rPr lang="ru-RU" altLang="ru-RU" sz="1800" dirty="0" smtClean="0"/>
              <a:t> без указания изменчивости – обычная переменная</a:t>
            </a:r>
            <a:r>
              <a:rPr lang="en-US" altLang="ru-RU" sz="1800" dirty="0" smtClean="0"/>
              <a:t>;</a:t>
            </a:r>
            <a:r>
              <a:rPr lang="ru-RU" altLang="ru-RU" sz="1800" dirty="0" smtClean="0"/>
              <a:t>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2000" dirty="0" smtClean="0"/>
              <a:t>	Тип </a:t>
            </a:r>
            <a:r>
              <a:rPr lang="en-US" altLang="ru-RU" sz="2000" dirty="0" smtClean="0"/>
              <a:t>–</a:t>
            </a:r>
            <a:r>
              <a:rPr lang="ru-RU" altLang="ru-RU" sz="2000" dirty="0" smtClean="0"/>
              <a:t> описатель типа:</a:t>
            </a:r>
            <a:r>
              <a:rPr lang="ru-RU" altLang="ru-RU" sz="2000" b="1" dirty="0" smtClean="0"/>
              <a:t>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/>
              <a:t>и т.д.;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2000" dirty="0" smtClean="0"/>
              <a:t>	Идентификатор </a:t>
            </a:r>
            <a:r>
              <a:rPr lang="en-US" altLang="ru-RU" sz="2000" dirty="0" smtClean="0"/>
              <a:t>– </a:t>
            </a:r>
            <a:r>
              <a:rPr lang="ru-RU" altLang="ru-RU" sz="2000" dirty="0" smtClean="0"/>
              <a:t>имя переменной или константы;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ru-RU" altLang="ru-RU" sz="2000" dirty="0" smtClean="0"/>
              <a:t>	Значение </a:t>
            </a:r>
            <a:r>
              <a:rPr lang="en-US" altLang="ru-RU" sz="2000" dirty="0" smtClean="0"/>
              <a:t>–</a:t>
            </a:r>
            <a:r>
              <a:rPr lang="ru-RU" altLang="ru-RU" sz="2000" dirty="0" smtClean="0"/>
              <a:t> значение переменной</a:t>
            </a:r>
            <a:r>
              <a:rPr lang="en-US" altLang="ru-RU" sz="2000" dirty="0" smtClean="0"/>
              <a:t> (</a:t>
            </a:r>
            <a:r>
              <a:rPr lang="ru-RU" altLang="ru-RU" sz="2000" dirty="0" smtClean="0"/>
              <a:t>инициализирующее</a:t>
            </a:r>
            <a:r>
              <a:rPr lang="en-US" altLang="ru-RU" sz="2000" dirty="0" smtClean="0"/>
              <a:t>)</a:t>
            </a:r>
            <a:r>
              <a:rPr lang="ru-RU" altLang="ru-RU" sz="2000" dirty="0" smtClean="0"/>
              <a:t> или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константы.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ru-RU" sz="2000" b="1" dirty="0" smtClean="0"/>
              <a:t>	</a:t>
            </a:r>
            <a:r>
              <a:rPr lang="ru-RU" altLang="ru-RU" sz="2000" b="1" dirty="0" smtClean="0"/>
              <a:t>Примеры:</a:t>
            </a:r>
            <a:endParaRPr lang="en-US" altLang="ru-RU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а)</a:t>
            </a:r>
            <a:r>
              <a:rPr lang="ru-RU" altLang="ru-RU" sz="2000" b="1" dirty="0" smtClean="0"/>
              <a:t>  </a:t>
            </a:r>
            <a:r>
              <a:rPr lang="en-US" altLang="ru-RU" sz="2000" b="1" dirty="0" err="1" smtClean="0">
                <a:latin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a,b</a:t>
            </a:r>
            <a:r>
              <a:rPr lang="en-US" altLang="ru-RU" sz="2000" b="1" dirty="0" smtClean="0">
                <a:latin typeface="Courier New" pitchFamily="49" charset="0"/>
              </a:rPr>
              <a:t>;</a:t>
            </a:r>
            <a:r>
              <a:rPr lang="en-US" altLang="ru-RU" sz="2000" dirty="0" smtClean="0"/>
              <a:t>              </a:t>
            </a:r>
            <a:r>
              <a:rPr lang="ru-RU" altLang="ru-RU" sz="2000" dirty="0" smtClean="0"/>
              <a:t>                             </a:t>
            </a:r>
            <a:r>
              <a:rPr lang="en-US" altLang="ru-RU" sz="2000" dirty="0" smtClean="0">
                <a:solidFill>
                  <a:srgbClr val="00B050"/>
                </a:solidFill>
              </a:rPr>
              <a:t>// </a:t>
            </a:r>
            <a:r>
              <a:rPr lang="ru-RU" altLang="ru-RU" sz="2000" dirty="0" smtClean="0">
                <a:solidFill>
                  <a:srgbClr val="00B050"/>
                </a:solidFill>
              </a:rPr>
              <a:t>две целочисленные переменные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б)</a:t>
            </a:r>
            <a:r>
              <a:rPr lang="ru-RU" altLang="ru-RU" sz="2000" b="1" dirty="0" smtClean="0"/>
              <a:t>  </a:t>
            </a:r>
            <a:r>
              <a:rPr lang="en-US" altLang="ru-RU" sz="2000" b="1" dirty="0" smtClean="0">
                <a:latin typeface="Courier New" pitchFamily="49" charset="0"/>
              </a:rPr>
              <a:t>float c=1.05,d</a:t>
            </a:r>
            <a:r>
              <a:rPr lang="ru-RU" altLang="ru-RU" sz="2000" b="1" dirty="0" smtClean="0">
                <a:latin typeface="Courier New" pitchFamily="49" charset="0"/>
              </a:rPr>
              <a:t>(3.5)</a:t>
            </a:r>
            <a:r>
              <a:rPr lang="en-US" altLang="ru-RU" sz="2000" b="1" dirty="0" smtClean="0">
                <a:latin typeface="Courier New" pitchFamily="49" charset="0"/>
              </a:rPr>
              <a:t>,e{1.1};</a:t>
            </a:r>
            <a:r>
              <a:rPr lang="ru-RU" altLang="ru-RU" sz="2000" dirty="0" smtClean="0"/>
              <a:t>  </a:t>
            </a:r>
            <a:r>
              <a:rPr lang="en-US" altLang="ru-RU" sz="2000" dirty="0" smtClean="0">
                <a:solidFill>
                  <a:srgbClr val="00B050"/>
                </a:solidFill>
              </a:rPr>
              <a:t>// </a:t>
            </a:r>
            <a:r>
              <a:rPr lang="ru-RU" altLang="ru-RU" sz="2000" dirty="0" smtClean="0">
                <a:solidFill>
                  <a:srgbClr val="00B050"/>
                </a:solidFill>
              </a:rPr>
              <a:t>инициализированные переменные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в)</a:t>
            </a:r>
            <a:r>
              <a:rPr lang="ru-RU" altLang="ru-RU" sz="2000" b="1" dirty="0" smtClean="0"/>
              <a:t>  </a:t>
            </a:r>
            <a:r>
              <a:rPr lang="en-US" altLang="ru-RU" sz="2000" b="1" dirty="0" smtClean="0">
                <a:latin typeface="Courier New" pitchFamily="49" charset="0"/>
              </a:rPr>
              <a:t>const unsigned char letter='a';</a:t>
            </a:r>
            <a:r>
              <a:rPr lang="en-US" altLang="ru-RU" sz="2000" dirty="0" smtClean="0"/>
              <a:t> </a:t>
            </a:r>
            <a:r>
              <a:rPr lang="en-US" altLang="ru-RU" sz="2000" dirty="0" smtClean="0">
                <a:solidFill>
                  <a:srgbClr val="00B050"/>
                </a:solidFill>
              </a:rPr>
              <a:t>//</a:t>
            </a:r>
            <a:r>
              <a:rPr lang="ru-RU" altLang="ru-RU" sz="2000" dirty="0" smtClean="0">
                <a:solidFill>
                  <a:srgbClr val="00B050"/>
                </a:solidFill>
              </a:rPr>
              <a:t> константа – код буквы «</a:t>
            </a:r>
            <a:r>
              <a:rPr lang="en-US" altLang="ru-RU" sz="2000" dirty="0" smtClean="0">
                <a:solidFill>
                  <a:srgbClr val="00B050"/>
                </a:solidFill>
              </a:rPr>
              <a:t>a</a:t>
            </a:r>
            <a:r>
              <a:rPr lang="ru-RU" altLang="ru-RU" sz="2000" dirty="0" smtClean="0">
                <a:solidFill>
                  <a:srgbClr val="00B050"/>
                </a:solidFill>
              </a:rPr>
              <a:t>»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г)</a:t>
            </a:r>
            <a:r>
              <a:rPr lang="ru-RU" altLang="ru-RU" sz="2000" b="1" dirty="0" smtClean="0"/>
              <a:t>  </a:t>
            </a:r>
            <a:r>
              <a:rPr lang="en-US" altLang="ru-RU" sz="2000" b="1" dirty="0" err="1" smtClean="0">
                <a:latin typeface="Courier New" pitchFamily="49" charset="0"/>
              </a:rPr>
              <a:t>int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</a:rPr>
              <a:t>const a=15;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              </a:t>
            </a:r>
            <a:r>
              <a:rPr lang="en-US" altLang="ru-RU" sz="2000" dirty="0" smtClean="0">
                <a:solidFill>
                  <a:srgbClr val="00B050"/>
                </a:solidFill>
              </a:rPr>
              <a:t>//</a:t>
            </a:r>
            <a:r>
              <a:rPr lang="ru-RU" altLang="ru-RU" sz="2000" dirty="0" smtClean="0">
                <a:solidFill>
                  <a:srgbClr val="00B050"/>
                </a:solidFill>
              </a:rPr>
              <a:t> целочисленная константа 15</a:t>
            </a:r>
            <a:endParaRPr lang="en-US" altLang="ru-RU" sz="20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ru-RU" altLang="ru-RU" sz="2000" dirty="0" err="1" smtClean="0"/>
              <a:t>д</a:t>
            </a:r>
            <a:r>
              <a:rPr lang="ru-RU" altLang="ru-RU" sz="2000" dirty="0" smtClean="0"/>
              <a:t>) </a:t>
            </a:r>
            <a:r>
              <a:rPr lang="en-US" altLang="ru-RU" sz="2000" b="1" dirty="0" smtClean="0">
                <a:latin typeface="Courier New" pitchFamily="49" charset="0"/>
              </a:rPr>
              <a:t>const </a:t>
            </a:r>
            <a:r>
              <a:rPr lang="en-US" altLang="ru-RU" sz="2000" b="1" dirty="0" err="1" smtClean="0">
                <a:latin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</a:rPr>
              <a:t> a(1);  </a:t>
            </a:r>
            <a:r>
              <a:rPr lang="ru-RU" altLang="ru-RU" sz="2000" b="1" dirty="0" smtClean="0">
                <a:latin typeface="Courier New" pitchFamily="49" charset="0"/>
              </a:rPr>
              <a:t>     </a:t>
            </a:r>
            <a:r>
              <a:rPr lang="en-US" altLang="ru-RU" sz="2000" dirty="0" smtClean="0">
                <a:solidFill>
                  <a:srgbClr val="00B050"/>
                </a:solidFill>
              </a:rPr>
              <a:t>//</a:t>
            </a:r>
            <a:r>
              <a:rPr lang="ru-RU" altLang="ru-RU" sz="2000" dirty="0" smtClean="0">
                <a:solidFill>
                  <a:srgbClr val="00B050"/>
                </a:solidFill>
              </a:rPr>
              <a:t> целочисленная константа 1</a:t>
            </a:r>
            <a:endParaRPr lang="ru-RU" altLang="ru-RU" sz="2000" b="1" dirty="0" smtClean="0">
              <a:latin typeface="Courier New" pitchFamily="49" charset="0"/>
            </a:endParaRP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5508104" y="1052736"/>
            <a:ext cx="3312368" cy="648072"/>
          </a:xfrm>
          <a:prstGeom prst="wedgeRoundRectCallout">
            <a:avLst>
              <a:gd name="adj1" fmla="val -48065"/>
              <a:gd name="adj2" fmla="val 7090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 smtClean="0"/>
              <a:t>Красным показаны символы относящиеся к записи РБНФ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4F6469-279E-4BEB-8BD1-69EFD532A5DD}" type="slidenum">
              <a:rPr lang="ru-RU" altLang="ru-RU" smtClean="0"/>
              <a:pPr>
                <a:defRPr/>
              </a:pPr>
              <a:t>18</a:t>
            </a:fld>
            <a:endParaRPr lang="ru-RU" altLang="ru-RU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74675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1.3 Операции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81075"/>
            <a:ext cx="8713788" cy="57610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Ø"/>
            </a:pPr>
            <a:r>
              <a:rPr lang="ru-RU" altLang="ru-RU" sz="2800" b="1" dirty="0" smtClean="0"/>
              <a:t>     </a:t>
            </a:r>
            <a:r>
              <a:rPr lang="ru-RU" altLang="ru-RU" sz="2000" b="1" i="1" dirty="0" smtClean="0">
                <a:solidFill>
                  <a:srgbClr val="0000FF"/>
                </a:solidFill>
              </a:rPr>
              <a:t>Арифметические</a:t>
            </a:r>
            <a:r>
              <a:rPr lang="ru-RU" altLang="ru-RU" sz="2000" dirty="0" smtClean="0"/>
              <a:t>:  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          + </a:t>
            </a:r>
            <a:r>
              <a:rPr lang="ru-RU" altLang="ru-RU" sz="2000" dirty="0" smtClean="0"/>
              <a:t>– сложение;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dirty="0" smtClean="0"/>
              <a:t>         </a:t>
            </a:r>
            <a:r>
              <a:rPr lang="ru-RU" altLang="ru-RU" sz="2000" b="1" dirty="0" smtClean="0"/>
              <a:t> - </a:t>
            </a:r>
            <a:r>
              <a:rPr lang="ru-RU" altLang="ru-RU" sz="2000" dirty="0" smtClean="0"/>
              <a:t>– вычитание;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dirty="0" smtClean="0"/>
              <a:t>          * – умножение; </a:t>
            </a:r>
            <a:r>
              <a:rPr lang="en-US" altLang="ru-RU" sz="2000" dirty="0" smtClean="0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000" dirty="0" smtClean="0"/>
              <a:t>  </a:t>
            </a:r>
            <a:r>
              <a:rPr lang="ru-RU" altLang="ru-RU" sz="2000" dirty="0" smtClean="0"/>
              <a:t>        / –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деление – результат – вещественное, если хотя бы одно из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dirty="0" smtClean="0"/>
              <a:t>                                 чисел – вещественное, результат –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целое, если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dirty="0" smtClean="0"/>
              <a:t>                                 делимое и делитель – целые, </a:t>
            </a:r>
            <a:endParaRPr lang="en-US" altLang="ru-RU" sz="20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000" dirty="0" smtClean="0"/>
              <a:t>   </a:t>
            </a:r>
            <a:r>
              <a:rPr lang="ru-RU" altLang="ru-RU" sz="2000" dirty="0" smtClean="0"/>
              <a:t>       %</a:t>
            </a:r>
            <a:r>
              <a:rPr lang="en-US" altLang="ru-RU" sz="2000" dirty="0" smtClean="0"/>
              <a:t> - </a:t>
            </a:r>
            <a:r>
              <a:rPr lang="ru-RU" altLang="ru-RU" sz="2000" dirty="0" smtClean="0"/>
              <a:t>остаток от деления целых чисел.</a:t>
            </a:r>
            <a:endParaRPr lang="en-US" altLang="ru-RU" sz="2000" dirty="0" smtClean="0"/>
          </a:p>
          <a:p>
            <a:pPr marL="0" indent="0" eaLnBrk="1" hangingPunct="1">
              <a:buFont typeface="Wingdings" pitchFamily="2" charset="2"/>
              <a:buChar char="Ø"/>
            </a:pPr>
            <a:r>
              <a:rPr lang="en-US" altLang="ru-RU" sz="2000" dirty="0" smtClean="0"/>
              <a:t>     </a:t>
            </a:r>
            <a:r>
              <a:rPr lang="ru-RU" altLang="ru-RU" sz="2000" b="1" i="1" dirty="0" smtClean="0">
                <a:solidFill>
                  <a:srgbClr val="0000FF"/>
                </a:solidFill>
              </a:rPr>
              <a:t>Логические</a:t>
            </a:r>
            <a:r>
              <a:rPr lang="ru-RU" altLang="ru-RU" sz="2000" dirty="0" smtClean="0"/>
              <a:t>:     </a:t>
            </a:r>
          </a:p>
          <a:p>
            <a:pPr marL="0" indent="0" eaLnBrk="1" hangingPunct="1">
              <a:buNone/>
            </a:pPr>
            <a:r>
              <a:rPr lang="ru-RU" altLang="ru-RU" sz="2000" b="1" dirty="0" smtClean="0"/>
              <a:t>	! (</a:t>
            </a:r>
            <a:r>
              <a:rPr lang="ru-RU" altLang="ru-RU" sz="2000" dirty="0" smtClean="0"/>
              <a:t>не</a:t>
            </a:r>
            <a:r>
              <a:rPr lang="ru-RU" altLang="ru-RU" sz="2000" b="1" dirty="0" smtClean="0"/>
              <a:t>),  &amp;&amp; (</a:t>
            </a:r>
            <a:r>
              <a:rPr lang="ru-RU" altLang="ru-RU" sz="2000" dirty="0" smtClean="0"/>
              <a:t>и</a:t>
            </a:r>
            <a:r>
              <a:rPr lang="ru-RU" altLang="ru-RU" sz="2000" b="1" dirty="0" smtClean="0"/>
              <a:t>),  || (</a:t>
            </a:r>
            <a:r>
              <a:rPr lang="ru-RU" altLang="ru-RU" sz="2000" dirty="0" smtClean="0"/>
              <a:t>или</a:t>
            </a:r>
            <a:r>
              <a:rPr lang="ru-RU" altLang="ru-RU" sz="2000" b="1" dirty="0" smtClean="0"/>
              <a:t>)</a:t>
            </a:r>
            <a:r>
              <a:rPr lang="ru-RU" altLang="ru-RU" sz="20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ru-RU" sz="800" dirty="0" smtClean="0"/>
          </a:p>
          <a:p>
            <a:pPr marL="0" indent="0" eaLnBrk="1" hangingPunct="1">
              <a:buFont typeface="Wingdings" pitchFamily="2" charset="2"/>
              <a:buChar char="Ø"/>
            </a:pPr>
            <a:r>
              <a:rPr lang="en-US" altLang="ru-RU" sz="2000" dirty="0" smtClean="0"/>
              <a:t>     </a:t>
            </a:r>
            <a:r>
              <a:rPr lang="ru-RU" altLang="ru-RU" sz="2000" b="1" i="1" dirty="0" smtClean="0">
                <a:solidFill>
                  <a:srgbClr val="0000FF"/>
                </a:solidFill>
              </a:rPr>
              <a:t>Логические поразрядные</a:t>
            </a:r>
            <a:r>
              <a:rPr lang="ru-RU" altLang="ru-RU" sz="2000" dirty="0" smtClean="0"/>
              <a:t>: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dirty="0" smtClean="0"/>
              <a:t>	- (не)</a:t>
            </a:r>
            <a:r>
              <a:rPr lang="ru-RU" altLang="ru-RU" sz="2000" b="1" dirty="0" smtClean="0"/>
              <a:t>, &amp; </a:t>
            </a:r>
            <a:r>
              <a:rPr lang="ru-RU" altLang="ru-RU" sz="2000" dirty="0" smtClean="0"/>
              <a:t>(и),</a:t>
            </a:r>
            <a:r>
              <a:rPr lang="ru-RU" altLang="ru-RU" sz="2000" b="1" dirty="0" smtClean="0"/>
              <a:t> | </a:t>
            </a:r>
            <a:r>
              <a:rPr lang="ru-RU" altLang="ru-RU" sz="2000" dirty="0" smtClean="0"/>
              <a:t>(или), ^ (исключающее или).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ru-RU" sz="800" dirty="0" smtClean="0"/>
          </a:p>
          <a:p>
            <a:pPr marL="0" indent="0" eaLnBrk="1" hangingPunct="1">
              <a:buFont typeface="Wingdings" pitchFamily="2" charset="2"/>
              <a:buChar char="Ø"/>
            </a:pPr>
            <a:r>
              <a:rPr lang="en-US" altLang="ru-RU" sz="2000" dirty="0" smtClean="0"/>
              <a:t>     </a:t>
            </a:r>
            <a:r>
              <a:rPr lang="ru-RU" altLang="ru-RU" sz="2000" b="1" i="1" dirty="0" smtClean="0">
                <a:solidFill>
                  <a:srgbClr val="0000FF"/>
                </a:solidFill>
              </a:rPr>
              <a:t>Отношения</a:t>
            </a:r>
            <a:r>
              <a:rPr lang="ru-RU" altLang="ru-RU" sz="2000" dirty="0" smtClean="0"/>
              <a:t>: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	&lt;</a:t>
            </a:r>
            <a:r>
              <a:rPr lang="ru-RU" altLang="ru-RU" sz="2000" dirty="0" smtClean="0"/>
              <a:t>,  </a:t>
            </a:r>
            <a:r>
              <a:rPr lang="ru-RU" altLang="ru-RU" sz="2000" b="1" dirty="0" smtClean="0"/>
              <a:t>&gt;</a:t>
            </a:r>
            <a:r>
              <a:rPr lang="ru-RU" altLang="ru-RU" sz="2000" dirty="0" smtClean="0"/>
              <a:t>,  </a:t>
            </a:r>
            <a:r>
              <a:rPr lang="ru-RU" altLang="ru-RU" sz="2000" b="1" dirty="0" smtClean="0"/>
              <a:t>&lt;=</a:t>
            </a:r>
            <a:r>
              <a:rPr lang="ru-RU" altLang="ru-RU" sz="2000" dirty="0" smtClean="0"/>
              <a:t>,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 </a:t>
            </a:r>
            <a:r>
              <a:rPr lang="ru-RU" altLang="ru-RU" sz="2000" b="1" i="1" dirty="0" smtClean="0"/>
              <a:t>&gt;=</a:t>
            </a:r>
            <a:r>
              <a:rPr lang="ru-RU" altLang="ru-RU" sz="2000" dirty="0" smtClean="0"/>
              <a:t>, </a:t>
            </a:r>
            <a:r>
              <a:rPr lang="ru-RU" altLang="ru-RU" sz="2000" b="1" dirty="0" smtClean="0"/>
              <a:t> </a:t>
            </a:r>
            <a:r>
              <a:rPr lang="ru-RU" altLang="ru-RU" sz="2000" b="1" i="1" dirty="0" smtClean="0"/>
              <a:t>==</a:t>
            </a:r>
            <a:r>
              <a:rPr lang="ru-RU" altLang="ru-RU" sz="2000" dirty="0" smtClean="0"/>
              <a:t> </a:t>
            </a:r>
            <a:r>
              <a:rPr lang="ru-RU" altLang="ru-RU" sz="2000" dirty="0" smtClean="0"/>
              <a:t>(равно),  ! </a:t>
            </a:r>
            <a:r>
              <a:rPr lang="ru-RU" altLang="ru-RU" sz="2000" b="1" dirty="0" smtClean="0"/>
              <a:t>=</a:t>
            </a:r>
            <a:r>
              <a:rPr lang="ru-RU" altLang="ru-RU" sz="2000" dirty="0" smtClean="0"/>
              <a:t> (неравно).</a:t>
            </a:r>
            <a:endParaRPr lang="en-US" altLang="ru-RU" sz="20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ru-RU" alt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A0CEC9-5512-4D3B-ABA7-78C63327AB79}" type="slidenum">
              <a:rPr lang="ru-RU" altLang="ru-RU" smtClean="0"/>
              <a:pPr>
                <a:defRPr/>
              </a:pPr>
              <a:t>19</a:t>
            </a:fld>
            <a:endParaRPr lang="ru-RU" altLang="ru-RU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Операции (2)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980729"/>
            <a:ext cx="8893175" cy="561692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ru-RU" sz="2000" dirty="0" smtClean="0"/>
              <a:t>     </a:t>
            </a:r>
            <a:r>
              <a:rPr lang="ru-RU" altLang="ru-RU" sz="2000" b="1" i="1" dirty="0" smtClean="0">
                <a:solidFill>
                  <a:srgbClr val="0000FF"/>
                </a:solidFill>
              </a:rPr>
              <a:t>Сдвиги</a:t>
            </a:r>
            <a:r>
              <a:rPr lang="ru-RU" altLang="ru-RU" sz="2000" b="1" dirty="0" smtClean="0"/>
              <a:t>: 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ru-RU" altLang="ru-RU" sz="2000" dirty="0" smtClean="0"/>
              <a:t>	    </a:t>
            </a:r>
            <a:r>
              <a:rPr lang="en-US" altLang="ru-RU" sz="2000" dirty="0" smtClean="0">
                <a:solidFill>
                  <a:srgbClr val="FF0000"/>
                </a:solidFill>
              </a:rPr>
              <a:t>$ </a:t>
            </a:r>
            <a:r>
              <a:rPr lang="ru-RU" altLang="ru-RU" sz="2000" dirty="0" err="1" smtClean="0"/>
              <a:t>Сдвиг_вправо</a:t>
            </a:r>
            <a:r>
              <a:rPr lang="ru-RU" altLang="ru-RU" sz="2000" dirty="0" smtClean="0"/>
              <a:t> </a:t>
            </a:r>
            <a:r>
              <a:rPr lang="ru-RU" altLang="ru-RU" sz="2000" dirty="0" smtClean="0">
                <a:solidFill>
                  <a:srgbClr val="FF0000"/>
                </a:solidFill>
              </a:rPr>
              <a:t>=</a:t>
            </a:r>
            <a:r>
              <a:rPr lang="ru-RU" altLang="ru-RU" sz="2000" dirty="0" smtClean="0"/>
              <a:t> Операнд  &gt;&gt; Операнд 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ru-RU" altLang="ru-RU" sz="2000" dirty="0" smtClean="0"/>
              <a:t>	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   </a:t>
            </a:r>
            <a:r>
              <a:rPr lang="en-US" altLang="ru-RU" sz="2000" dirty="0" smtClean="0">
                <a:solidFill>
                  <a:srgbClr val="FF0000"/>
                </a:solidFill>
              </a:rPr>
              <a:t>$</a:t>
            </a:r>
            <a:r>
              <a:rPr lang="en-US" altLang="ru-RU" sz="2000" dirty="0" smtClean="0"/>
              <a:t> </a:t>
            </a:r>
            <a:r>
              <a:rPr lang="ru-RU" altLang="ru-RU" sz="2000" dirty="0" err="1" smtClean="0"/>
              <a:t>Сдвиг_влево</a:t>
            </a:r>
            <a:r>
              <a:rPr lang="ru-RU" altLang="ru-RU" sz="2000" dirty="0" smtClean="0"/>
              <a:t> </a:t>
            </a:r>
            <a:r>
              <a:rPr lang="en-US" altLang="ru-RU" sz="2000" dirty="0" smtClean="0"/>
              <a:t>  </a:t>
            </a:r>
            <a:r>
              <a:rPr lang="ru-RU" altLang="ru-RU" sz="2000" dirty="0" smtClean="0">
                <a:solidFill>
                  <a:srgbClr val="FF0000"/>
                </a:solidFill>
              </a:rPr>
              <a:t>=</a:t>
            </a:r>
            <a:r>
              <a:rPr lang="ru-RU" altLang="ru-RU" sz="2000" dirty="0" smtClean="0"/>
              <a:t> Операнд  </a:t>
            </a:r>
            <a:r>
              <a:rPr lang="en-US" altLang="ru-RU" sz="2000" dirty="0" smtClean="0"/>
              <a:t>&lt;&lt;</a:t>
            </a:r>
            <a:r>
              <a:rPr lang="ru-RU" altLang="ru-RU" sz="2000" dirty="0" smtClean="0"/>
              <a:t> Операнд</a:t>
            </a:r>
            <a:endParaRPr lang="en-US" altLang="ru-RU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200" dirty="0" smtClean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ru-RU" sz="2000" dirty="0" smtClean="0"/>
              <a:t>     </a:t>
            </a:r>
            <a:r>
              <a:rPr lang="ru-RU" altLang="ru-RU" sz="2000" b="1" i="1" dirty="0" smtClean="0">
                <a:solidFill>
                  <a:srgbClr val="0000FF"/>
                </a:solidFill>
              </a:rPr>
              <a:t>Порядковые</a:t>
            </a:r>
            <a:r>
              <a:rPr lang="ru-RU" altLang="ru-RU" sz="2000" dirty="0" smtClean="0"/>
              <a:t>:    </a:t>
            </a:r>
            <a:endParaRPr lang="en-US" altLang="ru-RU" sz="2000" dirty="0" smtClean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ru-RU" sz="2000" dirty="0" smtClean="0"/>
              <a:t>   </a:t>
            </a:r>
            <a:r>
              <a:rPr lang="ru-RU" altLang="ru-RU" sz="2000" dirty="0" smtClean="0"/>
              <a:t>      </a:t>
            </a:r>
            <a:r>
              <a:rPr lang="en-US" altLang="ru-RU" sz="2000" dirty="0" smtClean="0"/>
              <a:t> </a:t>
            </a:r>
            <a:r>
              <a:rPr lang="en-US" altLang="ru-RU" sz="2000" dirty="0" smtClean="0">
                <a:solidFill>
                  <a:srgbClr val="FF0000"/>
                </a:solidFill>
              </a:rPr>
              <a:t>$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Следующее = </a:t>
            </a:r>
            <a:r>
              <a:rPr lang="en-US" altLang="ru-RU" sz="2000" dirty="0" smtClean="0">
                <a:solidFill>
                  <a:srgbClr val="FF0000"/>
                </a:solidFill>
              </a:rPr>
              <a:t>(</a:t>
            </a:r>
            <a:r>
              <a:rPr lang="ru-RU" altLang="ru-RU" sz="2000" dirty="0" smtClean="0"/>
              <a:t>++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Операнд</a:t>
            </a:r>
            <a:r>
              <a:rPr lang="en-US" altLang="ru-RU" sz="2000" dirty="0" smtClean="0"/>
              <a:t> </a:t>
            </a:r>
            <a:r>
              <a:rPr lang="en-US" altLang="ru-RU" sz="2000" dirty="0" smtClean="0">
                <a:solidFill>
                  <a:srgbClr val="FF0000"/>
                </a:solidFill>
              </a:rPr>
              <a:t>|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Операнд++</a:t>
            </a:r>
            <a:r>
              <a:rPr lang="en-US" altLang="ru-RU" sz="2000" dirty="0" smtClean="0">
                <a:solidFill>
                  <a:srgbClr val="FF0000"/>
                </a:solidFill>
              </a:rPr>
              <a:t>)</a:t>
            </a:r>
            <a:endParaRPr lang="ru-RU" altLang="ru-RU" sz="2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ru-RU" sz="2000" dirty="0" smtClean="0"/>
              <a:t> </a:t>
            </a:r>
            <a:r>
              <a:rPr lang="ru-RU" altLang="ru-RU" sz="2000" dirty="0" smtClean="0"/>
              <a:t>         </a:t>
            </a:r>
            <a:r>
              <a:rPr lang="en-US" altLang="ru-RU" sz="2000" dirty="0" smtClean="0">
                <a:solidFill>
                  <a:srgbClr val="FF0000"/>
                </a:solidFill>
              </a:rPr>
              <a:t>$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Предыдущее = </a:t>
            </a:r>
            <a:r>
              <a:rPr lang="en-US" altLang="ru-RU" sz="2000" dirty="0" smtClean="0">
                <a:solidFill>
                  <a:srgbClr val="FF0000"/>
                </a:solidFill>
              </a:rPr>
              <a:t>(</a:t>
            </a:r>
            <a:r>
              <a:rPr lang="ru-RU" altLang="ru-RU" sz="2000" dirty="0" smtClean="0"/>
              <a:t>--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Операнд</a:t>
            </a:r>
            <a:r>
              <a:rPr lang="en-US" altLang="ru-RU" sz="2000" dirty="0" smtClean="0">
                <a:solidFill>
                  <a:srgbClr val="FF0000"/>
                </a:solidFill>
              </a:rPr>
              <a:t> |</a:t>
            </a:r>
            <a:r>
              <a:rPr lang="ru-RU" altLang="ru-RU" sz="2000" dirty="0" smtClean="0">
                <a:solidFill>
                  <a:srgbClr val="FF0000"/>
                </a:solidFill>
              </a:rPr>
              <a:t> </a:t>
            </a:r>
            <a:r>
              <a:rPr lang="ru-RU" altLang="ru-RU" sz="2000" dirty="0" smtClean="0"/>
              <a:t>Операнд--</a:t>
            </a:r>
            <a:r>
              <a:rPr lang="en-US" altLang="ru-RU" sz="2000" dirty="0" smtClean="0">
                <a:solidFill>
                  <a:srgbClr val="FF0000"/>
                </a:solidFill>
              </a:rPr>
              <a:t>)</a:t>
            </a:r>
            <a:endParaRPr lang="ru-RU" altLang="ru-RU" sz="2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ru-RU" sz="1200" dirty="0" smtClean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ru-RU" sz="2000" b="1" dirty="0" smtClean="0"/>
              <a:t>   </a:t>
            </a:r>
            <a:r>
              <a:rPr lang="ru-RU" altLang="ru-RU" sz="2000" b="1" dirty="0" smtClean="0"/>
              <a:t>  </a:t>
            </a:r>
            <a:r>
              <a:rPr lang="ru-RU" altLang="ru-RU" sz="2000" b="1" i="1" dirty="0" smtClean="0">
                <a:solidFill>
                  <a:srgbClr val="0000FF"/>
                </a:solidFill>
              </a:rPr>
              <a:t>Присваивания</a:t>
            </a:r>
            <a:r>
              <a:rPr lang="ru-RU" altLang="ru-RU" sz="2000" b="1" dirty="0" smtClean="0"/>
              <a:t>: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000" dirty="0" smtClean="0"/>
              <a:t>         </a:t>
            </a:r>
            <a:r>
              <a:rPr lang="ru-RU" altLang="ru-RU" sz="2000" dirty="0" smtClean="0">
                <a:solidFill>
                  <a:srgbClr val="FF0000"/>
                </a:solidFill>
              </a:rPr>
              <a:t> </a:t>
            </a:r>
            <a:r>
              <a:rPr lang="en-US" altLang="ru-RU" sz="2000" dirty="0" smtClean="0">
                <a:solidFill>
                  <a:srgbClr val="FF0000"/>
                </a:solidFill>
              </a:rPr>
              <a:t>$</a:t>
            </a:r>
            <a:r>
              <a:rPr lang="ru-RU" altLang="ru-RU" sz="2000" dirty="0" smtClean="0">
                <a:solidFill>
                  <a:srgbClr val="FF0000"/>
                </a:solidFill>
              </a:rPr>
              <a:t> </a:t>
            </a:r>
            <a:r>
              <a:rPr lang="ru-RU" altLang="ru-RU" sz="2000" dirty="0" smtClean="0"/>
              <a:t>Присваивания </a:t>
            </a:r>
            <a:r>
              <a:rPr lang="ru-RU" altLang="ru-RU" sz="2000" dirty="0" smtClean="0">
                <a:solidFill>
                  <a:srgbClr val="FF0000"/>
                </a:solidFill>
              </a:rPr>
              <a:t>=</a:t>
            </a:r>
            <a:r>
              <a:rPr lang="en-US" altLang="ru-RU" sz="2000" dirty="0" smtClean="0">
                <a:solidFill>
                  <a:srgbClr val="FF0000"/>
                </a:solidFill>
              </a:rPr>
              <a:t> </a:t>
            </a:r>
            <a:r>
              <a:rPr lang="ru-RU" altLang="ru-RU" sz="2000" dirty="0" smtClean="0"/>
              <a:t>Переменная </a:t>
            </a:r>
            <a:r>
              <a:rPr lang="ru-RU" altLang="ru-RU" sz="2000" dirty="0" err="1" smtClean="0"/>
              <a:t>Знак_присваивания</a:t>
            </a:r>
            <a:r>
              <a:rPr lang="ru-RU" altLang="ru-RU" sz="2000" dirty="0" smtClean="0"/>
              <a:t> Выражение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000" b="1" dirty="0" smtClean="0"/>
              <a:t>	</a:t>
            </a:r>
            <a:r>
              <a:rPr lang="ru-RU" altLang="ru-RU" sz="2000" dirty="0" smtClean="0"/>
              <a:t>     </a:t>
            </a:r>
            <a:r>
              <a:rPr lang="en-US" altLang="ru-RU" sz="2000" dirty="0" smtClean="0">
                <a:solidFill>
                  <a:srgbClr val="FF0000"/>
                </a:solidFill>
              </a:rPr>
              <a:t>$</a:t>
            </a:r>
            <a:r>
              <a:rPr lang="en-US" altLang="ru-RU" sz="2000" dirty="0" smtClean="0"/>
              <a:t> </a:t>
            </a:r>
            <a:r>
              <a:rPr lang="ru-RU" altLang="ru-RU" sz="2000" dirty="0" err="1" smtClean="0"/>
              <a:t>Знак_присваивания</a:t>
            </a:r>
            <a:r>
              <a:rPr lang="ru-RU" altLang="ru-RU" sz="2000" dirty="0" smtClean="0"/>
              <a:t> </a:t>
            </a:r>
            <a:r>
              <a:rPr lang="ru-RU" altLang="ru-RU" sz="2000" dirty="0" smtClean="0">
                <a:solidFill>
                  <a:srgbClr val="FF0000"/>
                </a:solidFill>
              </a:rPr>
              <a:t>= (</a:t>
            </a:r>
            <a:r>
              <a:rPr lang="ru-RU" altLang="ru-RU" sz="2000" dirty="0" smtClean="0"/>
              <a:t>= </a:t>
            </a:r>
            <a:r>
              <a:rPr lang="en-US" altLang="ru-RU" sz="2000" dirty="0" smtClean="0">
                <a:solidFill>
                  <a:srgbClr val="FF0000"/>
                </a:solidFill>
              </a:rPr>
              <a:t>|</a:t>
            </a:r>
            <a:r>
              <a:rPr lang="en-US" altLang="ru-RU" sz="2000" dirty="0" smtClean="0"/>
              <a:t>+=</a:t>
            </a:r>
            <a:r>
              <a:rPr lang="ru-RU" altLang="ru-RU" sz="2000" dirty="0" smtClean="0"/>
              <a:t> </a:t>
            </a:r>
            <a:r>
              <a:rPr lang="en-US" altLang="ru-RU" sz="2000" dirty="0" smtClean="0">
                <a:solidFill>
                  <a:srgbClr val="FF0000"/>
                </a:solidFill>
              </a:rPr>
              <a:t>| </a:t>
            </a:r>
            <a:r>
              <a:rPr lang="en-US" altLang="ru-RU" sz="2000" dirty="0" smtClean="0"/>
              <a:t>-=</a:t>
            </a:r>
            <a:r>
              <a:rPr lang="ru-RU" altLang="ru-RU" sz="2000" dirty="0" smtClean="0"/>
              <a:t> </a:t>
            </a:r>
            <a:r>
              <a:rPr lang="en-US" altLang="ru-RU" sz="2000" dirty="0" smtClean="0">
                <a:solidFill>
                  <a:srgbClr val="FF0000"/>
                </a:solidFill>
              </a:rPr>
              <a:t>|</a:t>
            </a:r>
            <a:r>
              <a:rPr lang="en-US" altLang="ru-RU" sz="2000" dirty="0" smtClean="0"/>
              <a:t> *=</a:t>
            </a:r>
            <a:r>
              <a:rPr lang="ru-RU" altLang="ru-RU" sz="2000" dirty="0" smtClean="0"/>
              <a:t> </a:t>
            </a:r>
            <a:r>
              <a:rPr lang="en-US" altLang="ru-RU" sz="2000" dirty="0" smtClean="0">
                <a:solidFill>
                  <a:srgbClr val="FF0000"/>
                </a:solidFill>
              </a:rPr>
              <a:t>|</a:t>
            </a:r>
            <a:r>
              <a:rPr lang="ru-RU" altLang="ru-RU" sz="2000" dirty="0" smtClean="0">
                <a:solidFill>
                  <a:srgbClr val="FF0000"/>
                </a:solidFill>
              </a:rPr>
              <a:t> </a:t>
            </a:r>
            <a:r>
              <a:rPr lang="en-US" altLang="ru-RU" sz="2000" dirty="0" smtClean="0"/>
              <a:t>/=</a:t>
            </a:r>
            <a:r>
              <a:rPr lang="ru-RU" altLang="ru-RU" sz="2000" dirty="0" smtClean="0"/>
              <a:t> </a:t>
            </a:r>
            <a:r>
              <a:rPr lang="en-US" altLang="ru-RU" sz="2000" dirty="0" smtClean="0">
                <a:solidFill>
                  <a:srgbClr val="FF0000"/>
                </a:solidFill>
              </a:rPr>
              <a:t>|</a:t>
            </a:r>
            <a:r>
              <a:rPr lang="en-US" altLang="ru-RU" sz="2000" dirty="0" smtClean="0"/>
              <a:t> %=</a:t>
            </a:r>
            <a:r>
              <a:rPr lang="ru-RU" altLang="ru-RU" sz="2000" dirty="0" smtClean="0"/>
              <a:t> </a:t>
            </a:r>
            <a:r>
              <a:rPr lang="en-US" altLang="ru-RU" sz="2000" dirty="0" smtClean="0">
                <a:solidFill>
                  <a:srgbClr val="FF0000"/>
                </a:solidFill>
              </a:rPr>
              <a:t>|</a:t>
            </a:r>
            <a:r>
              <a:rPr lang="ru-RU" altLang="ru-RU" sz="2000" dirty="0" smtClean="0"/>
              <a:t> </a:t>
            </a:r>
            <a:r>
              <a:rPr lang="en-US" altLang="ru-RU" sz="2000" dirty="0" smtClean="0"/>
              <a:t>&amp;=</a:t>
            </a:r>
            <a:r>
              <a:rPr lang="ru-RU" altLang="ru-RU" sz="2000" dirty="0" smtClean="0"/>
              <a:t> </a:t>
            </a:r>
            <a:r>
              <a:rPr lang="en-US" altLang="ru-RU" sz="2000" dirty="0" smtClean="0">
                <a:solidFill>
                  <a:srgbClr val="FF0000"/>
                </a:solidFill>
              </a:rPr>
              <a:t>|</a:t>
            </a:r>
            <a:r>
              <a:rPr lang="en-US" altLang="ru-RU" sz="2000" dirty="0" smtClean="0"/>
              <a:t> ^=</a:t>
            </a:r>
            <a:r>
              <a:rPr lang="ru-RU" altLang="ru-RU" sz="2000" dirty="0" smtClean="0"/>
              <a:t> </a:t>
            </a:r>
            <a:r>
              <a:rPr lang="en-US" altLang="ru-RU" sz="2000" dirty="0" smtClean="0">
                <a:solidFill>
                  <a:srgbClr val="FF0000"/>
                </a:solidFill>
              </a:rPr>
              <a:t>|</a:t>
            </a:r>
            <a:r>
              <a:rPr lang="en-US" altLang="ru-RU" sz="2000" dirty="0" smtClean="0"/>
              <a:t> |= </a:t>
            </a:r>
            <a:r>
              <a:rPr lang="en-US" altLang="ru-RU" sz="2000" dirty="0" smtClean="0">
                <a:solidFill>
                  <a:srgbClr val="FF0000"/>
                </a:solidFill>
              </a:rPr>
              <a:t>|</a:t>
            </a:r>
            <a:r>
              <a:rPr lang="ru-RU" altLang="ru-RU" sz="2000" dirty="0" smtClean="0"/>
              <a:t>  </a:t>
            </a:r>
            <a:r>
              <a:rPr lang="en-US" altLang="ru-RU" sz="2000" dirty="0" smtClean="0"/>
              <a:t> 								&lt;&lt;= </a:t>
            </a:r>
            <a:r>
              <a:rPr lang="en-US" altLang="ru-RU" sz="2000" dirty="0" smtClean="0">
                <a:solidFill>
                  <a:srgbClr val="FF0000"/>
                </a:solidFill>
              </a:rPr>
              <a:t>|</a:t>
            </a:r>
            <a:r>
              <a:rPr lang="ru-RU" altLang="ru-RU" sz="2000" dirty="0" smtClean="0"/>
              <a:t> </a:t>
            </a:r>
            <a:r>
              <a:rPr lang="en-US" altLang="ru-RU" sz="2000" dirty="0" smtClean="0"/>
              <a:t> &gt;&gt;= </a:t>
            </a:r>
            <a:r>
              <a:rPr lang="en-US" altLang="ru-RU" sz="2000" dirty="0" smtClean="0">
                <a:solidFill>
                  <a:srgbClr val="FF0000"/>
                </a:solidFill>
              </a:rPr>
              <a:t>)</a:t>
            </a:r>
            <a:endParaRPr lang="ru-RU" altLang="ru-RU" sz="2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ru-RU" altLang="ru-RU" sz="1200" b="1" dirty="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ru-RU" altLang="ru-RU" sz="2000" b="1" dirty="0" smtClean="0"/>
              <a:t>     </a:t>
            </a:r>
            <a:r>
              <a:rPr lang="ru-RU" altLang="ru-RU" sz="2000" b="1" i="1" dirty="0" smtClean="0">
                <a:solidFill>
                  <a:srgbClr val="0000FF"/>
                </a:solidFill>
              </a:rPr>
              <a:t>Условная</a:t>
            </a:r>
            <a:r>
              <a:rPr lang="ru-RU" altLang="ru-RU" sz="2000" b="1" dirty="0" smtClean="0"/>
              <a:t>: 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ru-RU" altLang="ru-RU" sz="2000" b="1" dirty="0" smtClean="0"/>
              <a:t>	     </a:t>
            </a:r>
            <a:r>
              <a:rPr lang="en-US" altLang="ru-RU" sz="2000" dirty="0" smtClean="0">
                <a:solidFill>
                  <a:srgbClr val="FF0000"/>
                </a:solidFill>
              </a:rPr>
              <a:t>$</a:t>
            </a:r>
            <a:r>
              <a:rPr lang="ru-RU" altLang="ru-RU" sz="2000" dirty="0" smtClean="0">
                <a:solidFill>
                  <a:srgbClr val="FF0000"/>
                </a:solidFill>
              </a:rPr>
              <a:t> </a:t>
            </a:r>
            <a:r>
              <a:rPr lang="ru-RU" altLang="ru-RU" sz="2000" dirty="0" smtClean="0"/>
              <a:t>Условная </a:t>
            </a:r>
            <a:r>
              <a:rPr lang="ru-RU" altLang="ru-RU" sz="2000" dirty="0" smtClean="0">
                <a:solidFill>
                  <a:srgbClr val="FF0000"/>
                </a:solidFill>
              </a:rPr>
              <a:t>=</a:t>
            </a:r>
            <a:r>
              <a:rPr lang="en-US" altLang="ru-RU" sz="2000" dirty="0" smtClean="0">
                <a:solidFill>
                  <a:srgbClr val="FF0000"/>
                </a:solidFill>
              </a:rPr>
              <a:t> </a:t>
            </a:r>
            <a:r>
              <a:rPr lang="ru-RU" altLang="ru-RU" sz="2000" dirty="0" smtClean="0"/>
              <a:t>Выражение?&lt;Выражение&gt;:&lt;Выражение&gt;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8A3017-635E-434E-AF10-4FBFDE9140BE}" type="slidenum">
              <a:rPr lang="ru-RU" altLang="ru-RU" smtClean="0"/>
              <a:pPr>
                <a:defRPr/>
              </a:pPr>
              <a:t>2</a:t>
            </a:fld>
            <a:endParaRPr lang="ru-RU" altLang="ru-RU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00113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Структура дисциплины ООП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56662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Лекции</a:t>
            </a:r>
            <a:r>
              <a:rPr lang="ru-RU" altLang="ru-RU" sz="2000" dirty="0" smtClean="0"/>
              <a:t> – Объектно-ориентированное программирование на С++ в среде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разработки</a:t>
            </a:r>
            <a:r>
              <a:rPr lang="en-US" altLang="ru-RU" sz="2000" dirty="0" smtClean="0"/>
              <a:t> Qt Creator (Clang) </a:t>
            </a:r>
            <a:r>
              <a:rPr lang="ru-RU" altLang="ru-RU" sz="2000" dirty="0" smtClean="0"/>
              <a:t>или </a:t>
            </a:r>
            <a:r>
              <a:rPr lang="en-US" altLang="ru-RU" sz="2000" dirty="0" smtClean="0"/>
              <a:t>Visual Studio 2017 Community</a:t>
            </a:r>
            <a:r>
              <a:rPr lang="ru-RU" altLang="ru-RU" sz="2000" dirty="0" smtClean="0"/>
              <a:t> – 51 час.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Семинары: </a:t>
            </a:r>
            <a:r>
              <a:rPr lang="en-US" altLang="ru-RU" sz="2000" dirty="0" smtClean="0"/>
              <a:t>34</a:t>
            </a:r>
            <a:r>
              <a:rPr lang="ru-RU" altLang="ru-RU" sz="2000" dirty="0" smtClean="0"/>
              <a:t> часа – 16</a:t>
            </a:r>
            <a:r>
              <a:rPr lang="en-US" altLang="ru-RU" sz="2000" dirty="0" smtClean="0"/>
              <a:t>-17</a:t>
            </a:r>
            <a:r>
              <a:rPr lang="ru-RU" altLang="ru-RU" sz="2000" dirty="0" smtClean="0"/>
              <a:t> занятий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Лабораторные работы: </a:t>
            </a:r>
            <a:r>
              <a:rPr lang="ru-RU" altLang="ru-RU" sz="2000" dirty="0" smtClean="0"/>
              <a:t>34 часа – </a:t>
            </a:r>
            <a:r>
              <a:rPr lang="en-US" altLang="ru-RU" sz="2000" dirty="0" smtClean="0"/>
              <a:t>10</a:t>
            </a:r>
            <a:r>
              <a:rPr lang="ru-RU" altLang="ru-RU" sz="2000" dirty="0" smtClean="0"/>
              <a:t> работ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Домашние работы: </a:t>
            </a:r>
            <a:r>
              <a:rPr lang="ru-RU" altLang="ru-RU" sz="2000" dirty="0" smtClean="0"/>
              <a:t>3 задания (2+3+2 = 7 задач)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800" b="1" i="1" dirty="0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i="1" dirty="0" smtClean="0">
                <a:solidFill>
                  <a:srgbClr val="7030A0"/>
                </a:solidFill>
              </a:rPr>
              <a:t>Баллы</a:t>
            </a:r>
            <a:r>
              <a:rPr lang="ru-RU" altLang="ru-RU" sz="2000" b="1" i="1" dirty="0" smtClean="0">
                <a:solidFill>
                  <a:srgbClr val="7030A0"/>
                </a:solidFill>
              </a:rPr>
              <a:t>:</a:t>
            </a:r>
            <a:endParaRPr lang="en-US" altLang="ru-RU" sz="2000" b="1" i="1" dirty="0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800" b="1" i="1" dirty="0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i="1" dirty="0" smtClean="0">
                <a:solidFill>
                  <a:srgbClr val="7030A0"/>
                </a:solidFill>
              </a:rPr>
              <a:t>1 модуль: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>
                <a:solidFill>
                  <a:srgbClr val="7030A0"/>
                </a:solidFill>
              </a:rPr>
              <a:t>  </a:t>
            </a:r>
            <a:r>
              <a:rPr lang="en-US" altLang="ru-RU" sz="2000" dirty="0" smtClean="0">
                <a:solidFill>
                  <a:srgbClr val="7030A0"/>
                </a:solidFill>
              </a:rPr>
              <a:t>5</a:t>
            </a:r>
            <a:r>
              <a:rPr lang="ru-RU" altLang="ru-RU" sz="2000" dirty="0" smtClean="0">
                <a:solidFill>
                  <a:srgbClr val="7030A0"/>
                </a:solidFill>
              </a:rPr>
              <a:t> неделя</a:t>
            </a:r>
            <a:r>
              <a:rPr lang="ru-RU" altLang="ru-RU" sz="2000" dirty="0" smtClean="0"/>
              <a:t> – </a:t>
            </a:r>
            <a:r>
              <a:rPr lang="ru-RU" altLang="ru-RU" sz="2000" b="1" dirty="0" smtClean="0"/>
              <a:t>РК1 (Лаб. 4) </a:t>
            </a:r>
            <a:r>
              <a:rPr lang="ru-RU" altLang="ru-RU" sz="2000" dirty="0" smtClean="0"/>
              <a:t>Матрицы</a:t>
            </a:r>
            <a:r>
              <a:rPr lang="ru-RU" altLang="ru-RU" sz="2000" b="1" dirty="0" smtClean="0"/>
              <a:t> (</a:t>
            </a:r>
            <a:r>
              <a:rPr lang="ru-RU" altLang="ru-RU" sz="2000" dirty="0" smtClean="0"/>
              <a:t>с лекциями) – </a:t>
            </a:r>
            <a:r>
              <a:rPr lang="en-US" altLang="ru-RU" sz="2000" dirty="0" smtClean="0"/>
              <a:t>6</a:t>
            </a:r>
            <a:r>
              <a:rPr lang="ru-RU" altLang="ru-RU" sz="2000" dirty="0" smtClean="0"/>
              <a:t>..10 баллов;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>
                <a:solidFill>
                  <a:srgbClr val="7030A0"/>
                </a:solidFill>
              </a:rPr>
              <a:t>  8 неделя – </a:t>
            </a:r>
            <a:r>
              <a:rPr lang="ru-RU" altLang="ru-RU" sz="2000" b="1" dirty="0" smtClean="0"/>
              <a:t>РК2</a:t>
            </a:r>
            <a:r>
              <a:rPr lang="ru-RU" altLang="ru-RU" sz="2000" dirty="0" smtClean="0"/>
              <a:t> Динамические структуры данных – </a:t>
            </a:r>
            <a:r>
              <a:rPr lang="en-US" altLang="ru-RU" sz="2000" dirty="0" smtClean="0"/>
              <a:t>15</a:t>
            </a:r>
            <a:r>
              <a:rPr lang="ru-RU" altLang="ru-RU" sz="2000" dirty="0" smtClean="0"/>
              <a:t>..25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баллов</a:t>
            </a:r>
            <a:r>
              <a:rPr lang="ru-RU" altLang="ru-RU" sz="2000" dirty="0" smtClean="0"/>
              <a:t>;</a:t>
            </a:r>
            <a:endParaRPr lang="en-US" altLang="ru-RU" sz="2000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8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i="1" dirty="0" smtClean="0">
                <a:solidFill>
                  <a:srgbClr val="7030A0"/>
                </a:solidFill>
              </a:rPr>
              <a:t>2 модуль: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>
                <a:solidFill>
                  <a:srgbClr val="7030A0"/>
                </a:solidFill>
              </a:rPr>
              <a:t>13 неделя – </a:t>
            </a:r>
            <a:r>
              <a:rPr lang="ru-RU" altLang="ru-RU" sz="2000" b="1" dirty="0" smtClean="0"/>
              <a:t>РК3</a:t>
            </a:r>
            <a:r>
              <a:rPr lang="ru-RU" altLang="ru-RU" sz="2000" dirty="0" smtClean="0"/>
              <a:t> Иерархии классов – 1</a:t>
            </a:r>
            <a:r>
              <a:rPr lang="en-US" altLang="ru-RU" sz="2000" dirty="0" smtClean="0"/>
              <a:t>5</a:t>
            </a:r>
            <a:r>
              <a:rPr lang="ru-RU" altLang="ru-RU" sz="2000" dirty="0" smtClean="0"/>
              <a:t>..25 баллов;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>
                <a:solidFill>
                  <a:srgbClr val="7030A0"/>
                </a:solidFill>
              </a:rPr>
              <a:t>15</a:t>
            </a:r>
            <a:r>
              <a:rPr lang="en-US" altLang="ru-RU" sz="2000" dirty="0" smtClean="0">
                <a:solidFill>
                  <a:srgbClr val="7030A0"/>
                </a:solidFill>
              </a:rPr>
              <a:t> </a:t>
            </a:r>
            <a:r>
              <a:rPr lang="ru-RU" altLang="ru-RU" sz="2000" dirty="0" smtClean="0">
                <a:solidFill>
                  <a:srgbClr val="7030A0"/>
                </a:solidFill>
              </a:rPr>
              <a:t>неделя – </a:t>
            </a:r>
            <a:r>
              <a:rPr lang="ru-RU" altLang="ru-RU" sz="2000" b="1" dirty="0" smtClean="0"/>
              <a:t>ДЗ 3.2 </a:t>
            </a:r>
            <a:r>
              <a:rPr lang="ru-RU" altLang="ru-RU" sz="2000" dirty="0" smtClean="0"/>
              <a:t>Защита ДЗ – 6..10 баллов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i="1" dirty="0" smtClean="0">
                <a:solidFill>
                  <a:srgbClr val="7030A0"/>
                </a:solidFill>
              </a:rPr>
              <a:t>Экзамен</a:t>
            </a:r>
            <a:r>
              <a:rPr lang="ru-RU" altLang="ru-RU" sz="2000" dirty="0" smtClean="0"/>
              <a:t>:  - </a:t>
            </a:r>
            <a:r>
              <a:rPr lang="en-US" altLang="ru-RU" sz="2000" dirty="0" smtClean="0"/>
              <a:t>18</a:t>
            </a:r>
            <a:r>
              <a:rPr lang="ru-RU" altLang="ru-RU" sz="2000" dirty="0" smtClean="0"/>
              <a:t>..30 баллов.</a:t>
            </a:r>
            <a:endParaRPr lang="en-US" altLang="ru-RU" sz="2000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7E32E3-CD53-412A-B8F1-9E4CBE9EF20F}" type="slidenum">
              <a:rPr lang="ru-RU" altLang="ru-RU" smtClean="0"/>
              <a:pPr>
                <a:defRPr/>
              </a:pPr>
              <a:t>20</a:t>
            </a:fld>
            <a:endParaRPr lang="ru-RU" altLang="ru-RU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3375"/>
            <a:ext cx="8748464" cy="503238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Приоритет операций, начиная с максимального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3"/>
            <a:ext cx="8229600" cy="60212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 </a:t>
            </a:r>
            <a:r>
              <a:rPr lang="ru-RU" altLang="ru-RU" sz="2000" dirty="0" smtClean="0"/>
              <a:t>1.  </a:t>
            </a:r>
            <a:r>
              <a:rPr lang="ru-RU" altLang="ru-RU" sz="2000" b="1" dirty="0" smtClean="0"/>
              <a:t>( )   </a:t>
            </a:r>
            <a:r>
              <a:rPr lang="en-US" altLang="ru-RU" sz="2000" b="1" dirty="0" smtClean="0"/>
              <a:t>[ ]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-&gt;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::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 2</a:t>
            </a:r>
            <a:r>
              <a:rPr lang="ru-RU" altLang="ru-RU" sz="2000" dirty="0" smtClean="0"/>
              <a:t>.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 </a:t>
            </a:r>
            <a:r>
              <a:rPr lang="ru-RU" altLang="ru-RU" sz="2000" b="1" dirty="0" smtClean="0"/>
              <a:t>! </a:t>
            </a:r>
            <a:r>
              <a:rPr lang="ru-RU" altLang="ru-RU" sz="2000" dirty="0" smtClean="0"/>
              <a:t>(не)</a:t>
            </a:r>
            <a:r>
              <a:rPr lang="en-US" altLang="ru-RU" sz="2000" b="1" dirty="0" smtClean="0"/>
              <a:t>  +  -  ++  --  &amp;(</a:t>
            </a:r>
            <a:r>
              <a:rPr lang="ru-RU" altLang="ru-RU" sz="2000" dirty="0" smtClean="0"/>
              <a:t>адрес</a:t>
            </a:r>
            <a:r>
              <a:rPr lang="en-US" altLang="ru-RU" sz="2000" b="1" dirty="0" smtClean="0"/>
              <a:t>) </a:t>
            </a:r>
            <a:r>
              <a:rPr lang="ru-RU" altLang="ru-RU" sz="2000" b="1" dirty="0" smtClean="0"/>
              <a:t> *(</a:t>
            </a:r>
            <a:r>
              <a:rPr lang="ru-RU" altLang="ru-RU" sz="2000" dirty="0" smtClean="0"/>
              <a:t>указатель</a:t>
            </a:r>
            <a:r>
              <a:rPr lang="ru-RU" altLang="ru-RU" sz="2000" b="1" dirty="0" smtClean="0"/>
              <a:t>)</a:t>
            </a:r>
            <a:r>
              <a:rPr lang="en-US" altLang="ru-RU" sz="2000" b="1" dirty="0" smtClean="0"/>
              <a:t> </a:t>
            </a:r>
            <a:r>
              <a:rPr lang="ru-RU" altLang="ru-RU" sz="2000" b="1" dirty="0" smtClean="0"/>
              <a:t> </a:t>
            </a:r>
            <a:r>
              <a:rPr lang="en-US" altLang="ru-RU" sz="2000" b="1" dirty="0" err="1" smtClean="0"/>
              <a:t>sizeof</a:t>
            </a:r>
            <a:r>
              <a:rPr lang="en-US" altLang="ru-RU" sz="2000" b="1" dirty="0" smtClean="0"/>
              <a:t>   new   delete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 3.</a:t>
            </a:r>
            <a:r>
              <a:rPr lang="en-US" altLang="ru-RU" sz="2000" b="1" dirty="0" smtClean="0"/>
              <a:t>  .* </a:t>
            </a:r>
            <a:r>
              <a:rPr lang="ru-RU" altLang="ru-RU" sz="2000" b="1" dirty="0" smtClean="0"/>
              <a:t>  </a:t>
            </a:r>
            <a:r>
              <a:rPr lang="en-US" altLang="ru-RU" sz="2000" b="1" dirty="0" smtClean="0"/>
              <a:t>-&gt;*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 4</a:t>
            </a:r>
            <a:r>
              <a:rPr lang="ru-RU" altLang="ru-RU" sz="2000" dirty="0" smtClean="0"/>
              <a:t>.</a:t>
            </a:r>
            <a:r>
              <a:rPr lang="en-US" altLang="ru-RU" sz="2000" dirty="0" smtClean="0"/>
              <a:t>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*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/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 5.</a:t>
            </a:r>
            <a:r>
              <a:rPr lang="en-US" altLang="ru-RU" sz="2000" b="1" dirty="0" smtClean="0"/>
              <a:t>  +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- </a:t>
            </a:r>
            <a:r>
              <a:rPr lang="en-US" altLang="ru-RU" sz="2000" dirty="0" smtClean="0"/>
              <a:t>(</a:t>
            </a:r>
            <a:r>
              <a:rPr lang="ru-RU" altLang="ru-RU" sz="2000" dirty="0" smtClean="0"/>
              <a:t>бинарные</a:t>
            </a:r>
            <a:r>
              <a:rPr lang="en-US" altLang="ru-RU" sz="20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 6.  </a:t>
            </a:r>
            <a:r>
              <a:rPr lang="en-US" altLang="ru-RU" sz="2000" b="1" dirty="0" smtClean="0"/>
              <a:t> &lt;&lt;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&gt;&gt;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 7.  </a:t>
            </a:r>
            <a:r>
              <a:rPr lang="en-US" altLang="ru-RU" sz="2000" b="1" dirty="0" smtClean="0"/>
              <a:t> &lt; 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&lt;=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&gt;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&gt;=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 8.   </a:t>
            </a:r>
            <a:r>
              <a:rPr lang="en-US" altLang="ru-RU" sz="2000" b="1" dirty="0" smtClean="0"/>
              <a:t>= =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! 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 9.   </a:t>
            </a:r>
            <a:r>
              <a:rPr lang="en-US" altLang="ru-RU" sz="2000" b="1" dirty="0" smtClean="0"/>
              <a:t>&amp;</a:t>
            </a:r>
            <a:r>
              <a:rPr lang="ru-RU" altLang="ru-RU" sz="2000" dirty="0" smtClean="0"/>
              <a:t>(поразрядное и)</a:t>
            </a:r>
            <a:endParaRPr lang="en-US" alt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10.  </a:t>
            </a:r>
            <a:r>
              <a:rPr lang="en-US" altLang="ru-RU" sz="2000" b="1" dirty="0" smtClean="0"/>
              <a:t>^</a:t>
            </a:r>
            <a:r>
              <a:rPr lang="ru-RU" altLang="ru-RU" sz="2000" dirty="0" smtClean="0"/>
              <a:t>(исключающее или)</a:t>
            </a:r>
            <a:endParaRPr lang="en-US" alt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11.  </a:t>
            </a:r>
            <a:r>
              <a:rPr lang="en-US" altLang="ru-RU" sz="2000" b="1" dirty="0" smtClean="0"/>
              <a:t>|</a:t>
            </a:r>
            <a:r>
              <a:rPr lang="ru-RU" altLang="ru-RU" sz="2000" b="1" dirty="0" smtClean="0"/>
              <a:t> </a:t>
            </a:r>
            <a:r>
              <a:rPr lang="ru-RU" altLang="ru-RU" sz="2000" dirty="0" smtClean="0"/>
              <a:t>(поразрядное или)</a:t>
            </a:r>
            <a:endParaRPr lang="en-US" alt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12.  </a:t>
            </a:r>
            <a:r>
              <a:rPr lang="en-US" altLang="ru-RU" sz="2000" b="1" dirty="0" smtClean="0"/>
              <a:t>&amp;&amp;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13.  </a:t>
            </a:r>
            <a:r>
              <a:rPr lang="en-US" altLang="ru-RU" sz="2000" b="1" dirty="0" smtClean="0"/>
              <a:t>||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14.  </a:t>
            </a:r>
            <a:r>
              <a:rPr lang="en-US" altLang="ru-RU" sz="2000" b="1" dirty="0" smtClean="0"/>
              <a:t>?</a:t>
            </a:r>
            <a:r>
              <a:rPr lang="ru-RU" altLang="ru-RU" sz="2000" b="1" dirty="0" smtClean="0"/>
              <a:t>:</a:t>
            </a:r>
            <a:endParaRPr lang="en-US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15.   </a:t>
            </a:r>
            <a:r>
              <a:rPr lang="en-US" altLang="ru-RU" sz="2000" b="1" dirty="0" smtClean="0"/>
              <a:t>=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*=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 /=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%=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+= 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-=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&amp;= 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^=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|=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&lt;&lt;= 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 &gt;&gt;=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/>
              <a:t>16.  </a:t>
            </a:r>
            <a:r>
              <a:rPr lang="en-US" altLang="ru-RU" sz="2000" b="1" dirty="0" smtClean="0"/>
              <a:t>,</a:t>
            </a:r>
            <a:endParaRPr lang="ru-RU" alt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6769645" y="6176218"/>
            <a:ext cx="2133600" cy="457200"/>
          </a:xfrm>
        </p:spPr>
        <p:txBody>
          <a:bodyPr/>
          <a:lstStyle/>
          <a:p>
            <a:pPr>
              <a:defRPr/>
            </a:pPr>
            <a:fld id="{1744A1DA-8793-473E-9A2E-B7ADE7C2EE02}" type="slidenum">
              <a:rPr lang="ru-RU" altLang="ru-RU" smtClean="0"/>
              <a:pPr>
                <a:defRPr/>
              </a:pPr>
              <a:t>21</a:t>
            </a:fld>
            <a:endParaRPr lang="ru-RU" altLang="ru-RU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1.4 Выражения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52500"/>
            <a:ext cx="8302625" cy="5905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solidFill>
                  <a:srgbClr val="FF0000"/>
                </a:solidFill>
              </a:rPr>
              <a:t>$</a:t>
            </a:r>
            <a:r>
              <a:rPr lang="en-US" altLang="ru-RU" sz="2000" b="1" dirty="0" smtClean="0"/>
              <a:t>  </a:t>
            </a:r>
            <a:r>
              <a:rPr lang="ru-RU" altLang="ru-RU" sz="2000" b="1" dirty="0" smtClean="0"/>
              <a:t>Составное выражение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=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 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Выражение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{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, 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Выражение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}</a:t>
            </a:r>
            <a:endParaRPr lang="ru-RU" altLang="ru-RU" sz="20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000" b="1" dirty="0" smtClean="0"/>
              <a:t>Примеры: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000" dirty="0" err="1" smtClean="0"/>
              <a:t>a</a:t>
            </a:r>
            <a:r>
              <a:rPr lang="ru-RU" altLang="ru-RU" sz="2000" dirty="0" smtClean="0"/>
              <a:t>)</a:t>
            </a:r>
            <a:r>
              <a:rPr lang="ru-RU" altLang="ru-RU" sz="2000" b="1" dirty="0" smtClean="0"/>
              <a:t>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=10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=3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t=a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;   </a:t>
            </a:r>
            <a:endParaRPr lang="en-US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000" dirty="0" smtClean="0"/>
              <a:t>б</a:t>
            </a:r>
            <a:r>
              <a:rPr lang="en-US" altLang="ru-RU" sz="2000" dirty="0" smtClean="0"/>
              <a:t>) 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c=1;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b=c++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altLang="ru-RU" sz="2000" b="1" dirty="0" smtClean="0"/>
              <a:t>     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000" dirty="0" smtClean="0"/>
              <a:t>в)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c=1; sum=++c; </a:t>
            </a:r>
            <a:r>
              <a:rPr lang="en-US" altLang="ru-RU" sz="2000" b="1" dirty="0" smtClean="0"/>
              <a:t>   </a:t>
            </a:r>
            <a:endParaRPr lang="ru-RU" altLang="ru-RU" sz="2000" dirty="0" smtClean="0"/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000" dirty="0" smtClean="0"/>
              <a:t>г)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4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000" dirty="0" err="1" smtClean="0"/>
              <a:t>д</a:t>
            </a:r>
            <a:r>
              <a:rPr lang="ru-RU" altLang="ru-RU" sz="2000" dirty="0" smtClean="0"/>
              <a:t>)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a+=b;                 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000" dirty="0" smtClean="0"/>
              <a:t>е)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a=b=5;                </a:t>
            </a:r>
            <a:endParaRPr lang="en-US" alt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000" dirty="0" smtClean="0"/>
              <a:t>ж)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с=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a=5, b=a*a); 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000" dirty="0" err="1" smtClean="0"/>
              <a:t>з</a:t>
            </a:r>
            <a:r>
              <a:rPr lang="ru-RU" altLang="ru-RU" sz="2000" dirty="0" smtClean="0"/>
              <a:t>)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a=(b=s/k)+n; </a:t>
            </a:r>
            <a:r>
              <a:rPr lang="en-US" altLang="ru-RU" sz="2000" b="1" dirty="0" smtClean="0"/>
              <a:t>     </a:t>
            </a:r>
            <a:endParaRPr lang="ru-RU" altLang="ru-RU" sz="2000" b="1" dirty="0" smtClean="0"/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altLang="ru-RU" sz="2000" dirty="0" smtClean="0"/>
              <a:t>и)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c=(a&gt;b)?a:b;</a:t>
            </a:r>
            <a:r>
              <a:rPr lang="en-US" altLang="ru-RU" sz="2000" b="1" dirty="0" smtClean="0"/>
              <a:t>   </a:t>
            </a:r>
            <a:r>
              <a:rPr lang="en-US" altLang="ru-RU" sz="2400" b="1" dirty="0" smtClean="0"/>
              <a:t>  </a:t>
            </a:r>
            <a:endParaRPr lang="en-US" altLang="ru-RU" sz="2400" dirty="0" smtClean="0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6444208" y="2204864"/>
            <a:ext cx="2232670" cy="3317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2000" dirty="0" smtClean="0"/>
              <a:t>результат </a:t>
            </a:r>
            <a:r>
              <a:rPr lang="ru-RU" altLang="ru-RU" sz="2000" dirty="0" err="1" smtClean="0"/>
              <a:t>r</a:t>
            </a:r>
            <a:r>
              <a:rPr lang="en-US" altLang="ru-RU" sz="2000" dirty="0"/>
              <a:t>e</a:t>
            </a:r>
            <a:r>
              <a:rPr lang="ru-RU" altLang="ru-RU" sz="2000" dirty="0"/>
              <a:t>t=3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3563888" y="2636912"/>
            <a:ext cx="2592114" cy="287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altLang="ru-RU" sz="2000" dirty="0" smtClean="0"/>
              <a:t>результат b=1</a:t>
            </a:r>
            <a:r>
              <a:rPr lang="ru-RU" altLang="ru-RU" sz="2000" dirty="0"/>
              <a:t>,  </a:t>
            </a:r>
            <a:r>
              <a:rPr lang="ru-RU" altLang="ru-RU" sz="2000" dirty="0" smtClean="0"/>
              <a:t>c=2</a:t>
            </a:r>
            <a:r>
              <a:rPr lang="en-US" altLang="ru-RU" sz="2000" dirty="0" smtClean="0"/>
              <a:t>;</a:t>
            </a:r>
            <a:endParaRPr lang="ru-RU" altLang="ru-RU" sz="2000" dirty="0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3563888" y="3122687"/>
            <a:ext cx="2808138" cy="287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altLang="ru-RU" sz="2000" dirty="0" smtClean="0"/>
              <a:t>результат </a:t>
            </a:r>
            <a:r>
              <a:rPr lang="en-US" altLang="ru-RU" sz="2000" dirty="0" smtClean="0"/>
              <a:t>c=2</a:t>
            </a:r>
            <a:r>
              <a:rPr lang="en-US" altLang="ru-RU" sz="2000" dirty="0"/>
              <a:t>, </a:t>
            </a:r>
            <a:r>
              <a:rPr lang="en-US" altLang="ru-RU" sz="2000" dirty="0" smtClean="0"/>
              <a:t>sum=2;</a:t>
            </a:r>
            <a:endParaRPr lang="ru-RU" altLang="ru-RU" sz="20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563888" y="3573537"/>
            <a:ext cx="4175125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altLang="ru-RU" sz="2000"/>
              <a:t>эквивалентно </a:t>
            </a:r>
            <a:r>
              <a:rPr lang="ru-RU" altLang="ru-RU" sz="2000" b="1"/>
              <a:t>с=</a:t>
            </a:r>
            <a:r>
              <a:rPr lang="en-US" altLang="ru-RU" sz="2000" b="1"/>
              <a:t>a*16;</a:t>
            </a:r>
            <a:endParaRPr lang="ru-RU" altLang="ru-RU" sz="2000" b="1"/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3563888" y="4076774"/>
            <a:ext cx="4175125" cy="288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altLang="ru-RU" sz="2000"/>
              <a:t>эквивалентно</a:t>
            </a:r>
            <a:r>
              <a:rPr lang="ru-RU" altLang="ru-RU" sz="2000" b="1"/>
              <a:t> </a:t>
            </a:r>
            <a:r>
              <a:rPr lang="en-US" altLang="ru-RU" sz="2000" b="1"/>
              <a:t>a=a+b;</a:t>
            </a:r>
            <a:endParaRPr lang="ru-RU" altLang="ru-RU" sz="2000" b="1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563888" y="4508574"/>
            <a:ext cx="4175125" cy="288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altLang="ru-RU" sz="2000"/>
              <a:t>эквивалентно</a:t>
            </a:r>
            <a:r>
              <a:rPr lang="ru-RU" altLang="ru-RU" sz="2000" b="1"/>
              <a:t> </a:t>
            </a:r>
            <a:r>
              <a:rPr lang="en-US" altLang="ru-RU" sz="2000" b="1"/>
              <a:t>b=5;</a:t>
            </a:r>
            <a:r>
              <a:rPr lang="ru-RU" altLang="ru-RU" sz="2000" b="1"/>
              <a:t> </a:t>
            </a:r>
            <a:r>
              <a:rPr lang="en-US" altLang="ru-RU" sz="2000" b="1"/>
              <a:t>a=b;</a:t>
            </a:r>
            <a:endParaRPr lang="ru-RU" altLang="ru-RU" sz="2000" b="1"/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3563888" y="4941962"/>
            <a:ext cx="4824412" cy="287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altLang="ru-RU" sz="2000"/>
              <a:t>эквивалентно</a:t>
            </a:r>
            <a:r>
              <a:rPr lang="ru-RU" altLang="ru-RU" sz="2000" b="1"/>
              <a:t> </a:t>
            </a:r>
            <a:r>
              <a:rPr lang="en-US" altLang="ru-RU" sz="2000" b="1"/>
              <a:t>a=5; b=a*a; c=b;</a:t>
            </a:r>
            <a:endParaRPr lang="ru-RU" altLang="ru-RU" sz="2000" b="1"/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3563888" y="5373762"/>
            <a:ext cx="4824412" cy="287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altLang="ru-RU" sz="2000"/>
              <a:t>эквивалентно </a:t>
            </a:r>
            <a:r>
              <a:rPr lang="en-US" altLang="ru-RU" sz="2000" b="1"/>
              <a:t>b=s/k; a=b+n;</a:t>
            </a:r>
            <a:endParaRPr lang="ru-RU" altLang="ru-RU" sz="2000" b="1"/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>
            <a:off x="3563888" y="5876999"/>
            <a:ext cx="4824412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ru-RU" altLang="ru-RU" sz="2000"/>
              <a:t>если </a:t>
            </a:r>
            <a:r>
              <a:rPr lang="en-US" altLang="ru-RU" sz="2000"/>
              <a:t>a&gt;b</a:t>
            </a:r>
            <a:r>
              <a:rPr lang="ru-RU" altLang="ru-RU" sz="2000"/>
              <a:t>, то с=</a:t>
            </a:r>
            <a:r>
              <a:rPr lang="en-US" altLang="ru-RU" sz="2000"/>
              <a:t>a</a:t>
            </a:r>
            <a:r>
              <a:rPr lang="ru-RU" altLang="ru-RU" sz="2000"/>
              <a:t>, иначе с=</a:t>
            </a:r>
            <a:r>
              <a:rPr lang="en-US" altLang="ru-RU" sz="2000"/>
              <a:t>b</a:t>
            </a:r>
            <a:endParaRPr lang="ru-RU" altLang="ru-RU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19462" grpId="0" animBg="1"/>
      <p:bldP spid="19463" grpId="0" animBg="1"/>
      <p:bldP spid="19464" grpId="0" animBg="1"/>
      <p:bldP spid="19465" grpId="0" animBg="1"/>
      <p:bldP spid="19466" grpId="0" animBg="1"/>
      <p:bldP spid="19467" grpId="0" animBg="1"/>
      <p:bldP spid="194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80F00C-019E-4A80-9B20-04A8D71AD7A9}" type="slidenum">
              <a:rPr lang="ru-RU" altLang="ru-RU" smtClean="0"/>
              <a:pPr>
                <a:defRPr/>
              </a:pPr>
              <a:t>22</a:t>
            </a:fld>
            <a:endParaRPr lang="ru-RU" altLang="ru-RU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675687" cy="792163"/>
          </a:xfrm>
        </p:spPr>
        <p:txBody>
          <a:bodyPr/>
          <a:lstStyle/>
          <a:p>
            <a:pPr eaLnBrk="1" hangingPunct="1"/>
            <a:r>
              <a:rPr lang="ru-RU" altLang="ru-RU" sz="2400" b="1" dirty="0" smtClean="0"/>
              <a:t>1.5 Простейший ввод</a:t>
            </a:r>
            <a:r>
              <a:rPr lang="en-US" altLang="ru-RU" sz="2400" b="1" dirty="0" smtClean="0"/>
              <a:t>/</a:t>
            </a:r>
            <a:r>
              <a:rPr lang="ru-RU" altLang="ru-RU" sz="2400" b="1" dirty="0" smtClean="0"/>
              <a:t>вывод </a:t>
            </a:r>
            <a:br>
              <a:rPr lang="ru-RU" altLang="ru-RU" sz="2400" b="1" dirty="0" smtClean="0"/>
            </a:br>
            <a:r>
              <a:rPr lang="ru-RU" altLang="ru-RU" sz="2400" b="1" dirty="0" smtClean="0"/>
              <a:t>1.5.1. Ввод-вывод с помощью функций Си</a:t>
            </a:r>
            <a:br>
              <a:rPr lang="ru-RU" altLang="ru-RU" sz="2400" b="1" dirty="0" smtClean="0"/>
            </a:br>
            <a:r>
              <a:rPr lang="ru-RU" altLang="ru-RU" sz="2400" b="1" dirty="0" smtClean="0"/>
              <a:t>А. Форматный ввод </a:t>
            </a:r>
            <a:r>
              <a:rPr lang="en-US" altLang="ru-RU" sz="2400" b="1" dirty="0" smtClean="0"/>
              <a:t>/</a:t>
            </a:r>
            <a:r>
              <a:rPr lang="ru-RU" altLang="ru-RU" sz="2400" b="1" dirty="0" smtClean="0"/>
              <a:t>вывод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497639" cy="5229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dirty="0" smtClean="0"/>
              <a:t>Ввод: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ru-RU" sz="1800" b="1" dirty="0" smtClean="0">
                <a:solidFill>
                  <a:srgbClr val="0000FF"/>
                </a:solidFill>
              </a:rPr>
              <a:t>(</a:t>
            </a:r>
            <a:r>
              <a:rPr lang="ru-RU" sz="1800" b="1" dirty="0" err="1" smtClean="0">
                <a:solidFill>
                  <a:srgbClr val="0000FF"/>
                </a:solidFill>
              </a:rPr>
              <a:t>Форматная_строка</a:t>
            </a:r>
            <a:r>
              <a:rPr lang="ru-RU" sz="1800" b="1" dirty="0" smtClean="0">
                <a:solidFill>
                  <a:srgbClr val="0000FF"/>
                </a:solidFill>
              </a:rPr>
              <a:t>, </a:t>
            </a:r>
            <a:r>
              <a:rPr lang="ru-RU" sz="1800" b="1" dirty="0" err="1" smtClean="0">
                <a:solidFill>
                  <a:srgbClr val="0000FF"/>
                </a:solidFill>
              </a:rPr>
              <a:t>Список_адресов_переменных</a:t>
            </a:r>
            <a:r>
              <a:rPr lang="ru-RU" sz="1800" b="1" dirty="0" smtClean="0">
                <a:solidFill>
                  <a:srgbClr val="0000FF"/>
                </a:solidFill>
              </a:rPr>
              <a:t>);</a:t>
            </a:r>
            <a:endParaRPr lang="en-US" sz="18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dirty="0" smtClean="0">
                <a:solidFill>
                  <a:srgbClr val="00B050"/>
                </a:solidFill>
              </a:rPr>
              <a:t>                 </a:t>
            </a:r>
            <a:r>
              <a:rPr lang="en-US" sz="1800" dirty="0" smtClean="0">
                <a:solidFill>
                  <a:srgbClr val="00B050"/>
                </a:solidFill>
              </a:rPr>
              <a:t>// </a:t>
            </a:r>
            <a:r>
              <a:rPr lang="ru-RU" sz="1800" dirty="0" smtClean="0">
                <a:solidFill>
                  <a:srgbClr val="00B050"/>
                </a:solidFill>
              </a:rPr>
              <a:t>возвращает количество значений или</a:t>
            </a:r>
            <a:r>
              <a:rPr lang="ru-RU" sz="1800" b="1" dirty="0" smtClean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EOF</a:t>
            </a:r>
            <a:r>
              <a:rPr lang="ru-RU" sz="1800" dirty="0" smtClean="0">
                <a:solidFill>
                  <a:srgbClr val="00B050"/>
                </a:solidFill>
              </a:rPr>
              <a:t>(-1)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1073150" indent="-1073150" eaLnBrk="1" hangingPunct="1">
              <a:lnSpc>
                <a:spcPct val="90000"/>
              </a:lnSpc>
              <a:buFont typeface="Wingdings" pitchFamily="2" charset="2"/>
              <a:buNone/>
              <a:tabLst>
                <a:tab pos="1073150" algn="l"/>
              </a:tabLst>
              <a:defRPr/>
            </a:pPr>
            <a:r>
              <a:rPr lang="ru-RU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ru-RU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scanf_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1800" b="1" dirty="0" smtClean="0">
                <a:solidFill>
                  <a:srgbClr val="0000FF"/>
                </a:solidFill>
              </a:rPr>
              <a:t>(</a:t>
            </a:r>
            <a:r>
              <a:rPr lang="ru-RU" sz="1800" b="1" dirty="0" err="1" smtClean="0">
                <a:solidFill>
                  <a:srgbClr val="0000FF"/>
                </a:solidFill>
              </a:rPr>
              <a:t>Форматная_строка</a:t>
            </a:r>
            <a:r>
              <a:rPr lang="ru-RU" sz="1800" b="1" dirty="0" smtClean="0">
                <a:solidFill>
                  <a:srgbClr val="0000FF"/>
                </a:solidFill>
              </a:rPr>
              <a:t>, </a:t>
            </a:r>
            <a:r>
              <a:rPr lang="ru-RU" sz="1800" b="1" dirty="0" err="1" smtClean="0">
                <a:solidFill>
                  <a:srgbClr val="0000FF"/>
                </a:solidFill>
              </a:rPr>
              <a:t>Список_адресов_переменных_</a:t>
            </a:r>
            <a:endParaRPr lang="ru-RU" sz="1800" b="1" dirty="0" smtClean="0">
              <a:solidFill>
                <a:srgbClr val="0000FF"/>
              </a:solidFill>
            </a:endParaRPr>
          </a:p>
          <a:p>
            <a:pPr marL="1073150" indent="-1073150" eaLnBrk="1" hangingPunct="1">
              <a:lnSpc>
                <a:spcPct val="90000"/>
              </a:lnSpc>
              <a:buFont typeface="Wingdings" pitchFamily="2" charset="2"/>
              <a:buNone/>
              <a:tabLst>
                <a:tab pos="1073150" algn="l"/>
              </a:tabLst>
              <a:defRPr/>
            </a:pPr>
            <a:r>
              <a:rPr lang="ru-RU" sz="1800" b="1" dirty="0" smtClean="0">
                <a:solidFill>
                  <a:srgbClr val="0000FF"/>
                </a:solidFill>
              </a:rPr>
              <a:t>                          </a:t>
            </a:r>
            <a:r>
              <a:rPr lang="en-US" sz="1800" b="1" dirty="0" smtClean="0">
                <a:solidFill>
                  <a:srgbClr val="0000FF"/>
                </a:solidFill>
              </a:rPr>
              <a:t>c</a:t>
            </a:r>
            <a:r>
              <a:rPr lang="ru-RU" sz="1800" b="1" dirty="0" err="1" smtClean="0">
                <a:solidFill>
                  <a:srgbClr val="0000FF"/>
                </a:solidFill>
              </a:rPr>
              <a:t>_указанием_размера_буфера_для_символов_и_строк</a:t>
            </a:r>
            <a:r>
              <a:rPr lang="ru-RU" sz="1800" b="1" dirty="0" smtClean="0">
                <a:solidFill>
                  <a:srgbClr val="0000FF"/>
                </a:solidFill>
              </a:rPr>
              <a:t>&gt;);</a:t>
            </a:r>
            <a:endParaRPr lang="en-US" sz="18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dirty="0" smtClean="0"/>
              <a:t>Вывод: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1800" b="1" dirty="0" smtClean="0">
                <a:solidFill>
                  <a:srgbClr val="0000FF"/>
                </a:solidFill>
              </a:rPr>
              <a:t>(</a:t>
            </a:r>
            <a:r>
              <a:rPr lang="ru-RU" sz="1800" b="1" dirty="0" err="1" smtClean="0">
                <a:solidFill>
                  <a:srgbClr val="0000FF"/>
                </a:solidFill>
              </a:rPr>
              <a:t>Форматная_строка</a:t>
            </a:r>
            <a:r>
              <a:rPr lang="ru-RU" sz="1800" b="1" dirty="0" smtClean="0">
                <a:solidFill>
                  <a:srgbClr val="0000FF"/>
                </a:solidFill>
              </a:rPr>
              <a:t>, </a:t>
            </a:r>
            <a:r>
              <a:rPr lang="ru-RU" sz="1800" b="1" dirty="0" err="1" smtClean="0">
                <a:solidFill>
                  <a:srgbClr val="0000FF"/>
                </a:solidFill>
              </a:rPr>
              <a:t>Список_выражений</a:t>
            </a:r>
            <a:r>
              <a:rPr lang="ru-RU" sz="1800" b="1" dirty="0" smtClean="0">
                <a:solidFill>
                  <a:srgbClr val="0000FF"/>
                </a:solidFill>
              </a:rPr>
              <a:t>);</a:t>
            </a:r>
            <a:endParaRPr lang="en-US" sz="18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ru-RU" sz="1800" dirty="0" smtClean="0"/>
              <a:t>где Форматная строка</a:t>
            </a:r>
            <a:r>
              <a:rPr lang="en-US" sz="1800" dirty="0" smtClean="0"/>
              <a:t> - </a:t>
            </a:r>
            <a:r>
              <a:rPr lang="ru-RU" sz="1800" dirty="0" smtClean="0"/>
              <a:t>строка, которая помимо символов содержит спецификации для каждого выводимого значения:</a:t>
            </a:r>
            <a:endParaRPr lang="en-US" sz="1800" dirty="0" smtClean="0"/>
          </a:p>
          <a:p>
            <a:pPr eaLnBrk="1" hangingPunct="1">
              <a:lnSpc>
                <a:spcPct val="140000"/>
              </a:lnSpc>
              <a:buNone/>
              <a:defRPr/>
            </a:pPr>
            <a:r>
              <a:rPr lang="ru-RU" sz="1800" b="1" dirty="0" smtClean="0"/>
              <a:t>     </a:t>
            </a:r>
            <a:r>
              <a:rPr lang="en-US" sz="1800" b="1" dirty="0" smtClean="0">
                <a:solidFill>
                  <a:srgbClr val="FF0000"/>
                </a:solidFill>
              </a:rPr>
              <a:t>$</a:t>
            </a:r>
            <a:r>
              <a:rPr lang="en-US" sz="1800" b="1" dirty="0" smtClean="0"/>
              <a:t> </a:t>
            </a:r>
            <a:r>
              <a:rPr lang="ru-RU" sz="1800" b="1" dirty="0" smtClean="0"/>
              <a:t>Спецификация </a:t>
            </a:r>
            <a:r>
              <a:rPr lang="ru-RU" sz="1800" b="1" dirty="0" smtClean="0">
                <a:solidFill>
                  <a:srgbClr val="FF0000"/>
                </a:solidFill>
              </a:rPr>
              <a:t>=</a:t>
            </a:r>
            <a:r>
              <a:rPr lang="ru-RU" sz="1800" b="1" dirty="0" smtClean="0"/>
              <a:t> %</a:t>
            </a:r>
            <a:r>
              <a:rPr lang="ru-RU" sz="1800" b="1" dirty="0" smtClean="0">
                <a:solidFill>
                  <a:srgbClr val="FF0000"/>
                </a:solidFill>
              </a:rPr>
              <a:t>[</a:t>
            </a:r>
            <a:r>
              <a:rPr lang="ru-RU" sz="1800" b="1" dirty="0" smtClean="0"/>
              <a:t>-</a:t>
            </a:r>
            <a:r>
              <a:rPr lang="ru-RU" sz="1800" b="1" dirty="0" smtClean="0">
                <a:solidFill>
                  <a:srgbClr val="FF0000"/>
                </a:solidFill>
              </a:rPr>
              <a:t>]</a:t>
            </a:r>
            <a:r>
              <a:rPr lang="ru-RU" sz="1800" b="1" dirty="0" smtClean="0"/>
              <a:t> </a:t>
            </a:r>
            <a:r>
              <a:rPr lang="ru-RU" sz="1800" b="1" dirty="0" smtClean="0">
                <a:solidFill>
                  <a:srgbClr val="FF0000"/>
                </a:solidFill>
              </a:rPr>
              <a:t>[</a:t>
            </a:r>
            <a:r>
              <a:rPr lang="ru-RU" sz="1800" b="1" dirty="0" smtClean="0"/>
              <a:t>Целое_1</a:t>
            </a:r>
            <a:r>
              <a:rPr lang="ru-RU" sz="1800" b="1" dirty="0" smtClean="0">
                <a:solidFill>
                  <a:srgbClr val="FF0000"/>
                </a:solidFill>
              </a:rPr>
              <a:t>[</a:t>
            </a:r>
            <a:r>
              <a:rPr lang="ru-RU" sz="1800" b="1" dirty="0" smtClean="0"/>
              <a:t>.Целое_2</a:t>
            </a:r>
            <a:r>
              <a:rPr lang="ru-RU" sz="1800" b="1" dirty="0" smtClean="0">
                <a:solidFill>
                  <a:srgbClr val="FF0000"/>
                </a:solidFill>
              </a:rPr>
              <a:t>] ]</a:t>
            </a:r>
            <a:r>
              <a:rPr lang="ru-RU" sz="1800" b="1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[(</a:t>
            </a:r>
            <a:r>
              <a:rPr lang="en-US" sz="1800" b="1" dirty="0" err="1" smtClean="0"/>
              <a:t>h</a:t>
            </a:r>
            <a:r>
              <a:rPr lang="en-US" sz="1800" b="1" dirty="0" err="1" smtClean="0">
                <a:solidFill>
                  <a:srgbClr val="FF0000"/>
                </a:solidFill>
              </a:rPr>
              <a:t>|</a:t>
            </a:r>
            <a:r>
              <a:rPr lang="en-US" sz="1800" b="1" dirty="0" err="1" smtClean="0"/>
              <a:t>l</a:t>
            </a:r>
            <a:r>
              <a:rPr lang="en-US" sz="1800" b="1" dirty="0" err="1" smtClean="0">
                <a:solidFill>
                  <a:srgbClr val="FF0000"/>
                </a:solidFill>
              </a:rPr>
              <a:t>|</a:t>
            </a:r>
            <a:r>
              <a:rPr lang="en-US" sz="1800" b="1" dirty="0" err="1" smtClean="0"/>
              <a:t>L</a:t>
            </a:r>
            <a:r>
              <a:rPr lang="en-US" sz="1800" b="1" dirty="0" smtClean="0">
                <a:solidFill>
                  <a:srgbClr val="FF0000"/>
                </a:solidFill>
              </a:rPr>
              <a:t>)]</a:t>
            </a:r>
            <a:r>
              <a:rPr lang="en-US" sz="1800" b="1" dirty="0" smtClean="0"/>
              <a:t> </a:t>
            </a:r>
            <a:r>
              <a:rPr lang="ru-RU" sz="1800" b="1" dirty="0" smtClean="0"/>
              <a:t>Формат</a:t>
            </a:r>
            <a:r>
              <a:rPr lang="en-US" sz="1800" b="1" dirty="0" smtClean="0"/>
              <a:t> </a:t>
            </a:r>
            <a:endParaRPr lang="ru-RU" sz="1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dirty="0" smtClean="0"/>
              <a:t>      -  - выравнивание по левой границе,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dirty="0" smtClean="0"/>
              <a:t>     Целое_1 - ширина поля вывода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dirty="0" smtClean="0"/>
              <a:t>     Целое_2 - количество цифр дробной части вещественного числа;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dirty="0" smtClean="0"/>
              <a:t>     </a:t>
            </a:r>
            <a:r>
              <a:rPr lang="en-US" sz="1800" dirty="0" smtClean="0"/>
              <a:t>h</a:t>
            </a:r>
            <a:r>
              <a:rPr lang="ru-RU" sz="1800" dirty="0" smtClean="0"/>
              <a:t>, </a:t>
            </a:r>
            <a:r>
              <a:rPr lang="en-US" sz="1800" dirty="0" smtClean="0"/>
              <a:t>l, L</a:t>
            </a:r>
            <a:r>
              <a:rPr lang="ru-RU" sz="1800" dirty="0" smtClean="0"/>
              <a:t>  - модификаторы формата;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1800" dirty="0" smtClean="0"/>
              <a:t>     Формат – спецификация формата для значения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B86385-B7F7-4886-83C7-80FEDBB72501}" type="slidenum">
              <a:rPr lang="ru-RU" altLang="ru-RU" smtClean="0"/>
              <a:pPr>
                <a:defRPr/>
              </a:pPr>
              <a:t>23</a:t>
            </a:fld>
            <a:endParaRPr lang="ru-RU" altLang="ru-RU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Спецификации формата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42350" cy="59499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d</a:t>
            </a:r>
            <a:r>
              <a:rPr lang="en-US" altLang="ru-RU" sz="2000" b="1" smtClean="0"/>
              <a:t>,i</a:t>
            </a:r>
            <a:r>
              <a:rPr lang="ru-RU" altLang="ru-RU" sz="2000" smtClean="0"/>
              <a:t> - целое десятичное число</a:t>
            </a:r>
            <a:r>
              <a:rPr lang="en-US" altLang="ru-RU" sz="2000" smtClean="0"/>
              <a:t> (int)</a:t>
            </a:r>
            <a:r>
              <a:rPr lang="ru-RU" altLang="ru-RU" sz="2000" smtClean="0"/>
              <a:t>;</a:t>
            </a:r>
            <a:endParaRPr lang="ru-RU" altLang="ru-RU" sz="2000" b="1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u</a:t>
            </a:r>
            <a:r>
              <a:rPr lang="ru-RU" altLang="ru-RU" sz="2000" smtClean="0"/>
              <a:t> - целое десятичное число без знака</a:t>
            </a:r>
            <a:r>
              <a:rPr lang="en-US" altLang="ru-RU" sz="2000" smtClean="0"/>
              <a:t> (unsigned int)</a:t>
            </a:r>
            <a:r>
              <a:rPr lang="ru-RU" altLang="ru-RU" sz="2000" smtClean="0"/>
              <a:t>;</a:t>
            </a:r>
            <a:endParaRPr lang="ru-RU" altLang="ru-RU" sz="2000" b="1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o </a:t>
            </a:r>
            <a:r>
              <a:rPr lang="ru-RU" altLang="ru-RU" sz="2000" smtClean="0"/>
              <a:t>- целое число в восьмеричной системе счисления;</a:t>
            </a:r>
            <a:endParaRPr lang="ru-RU" altLang="ru-RU" sz="2000" b="1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x,</a:t>
            </a:r>
            <a:r>
              <a:rPr lang="en-US" altLang="ru-RU" sz="2000" b="1" smtClean="0"/>
              <a:t>X</a:t>
            </a:r>
            <a:r>
              <a:rPr lang="ru-RU" altLang="ru-RU" sz="2000" smtClean="0"/>
              <a:t> - целое число в шестнадцатеричной системе счисления, % 4x - без гашения незначащих нулей, </a:t>
            </a:r>
            <a:r>
              <a:rPr lang="en-US" altLang="ru-RU" sz="2000" smtClean="0"/>
              <a:t>X – </a:t>
            </a:r>
            <a:r>
              <a:rPr lang="ru-RU" altLang="ru-RU" sz="2000" smtClean="0"/>
              <a:t>буквы верхнего регистра;</a:t>
            </a:r>
            <a:endParaRPr lang="ru-RU" altLang="ru-RU" sz="2000" b="1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f</a:t>
            </a:r>
            <a:r>
              <a:rPr lang="ru-RU" altLang="ru-RU" sz="2000" smtClean="0"/>
              <a:t> - вещественное число </a:t>
            </a:r>
            <a:r>
              <a:rPr lang="en-US" altLang="ru-RU" sz="2000" smtClean="0"/>
              <a:t>float </a:t>
            </a:r>
            <a:r>
              <a:rPr lang="ru-RU" altLang="ru-RU" sz="2000" smtClean="0"/>
              <a:t>в форме с фиксированной точкой;</a:t>
            </a:r>
            <a:endParaRPr lang="ru-RU" altLang="ru-RU" sz="2000" b="1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e,</a:t>
            </a:r>
            <a:r>
              <a:rPr lang="en-US" altLang="ru-RU" sz="2000" b="1" smtClean="0"/>
              <a:t>E</a:t>
            </a:r>
            <a:r>
              <a:rPr lang="ru-RU" altLang="ru-RU" sz="2000" smtClean="0"/>
              <a:t> - вещественное число</a:t>
            </a:r>
            <a:r>
              <a:rPr lang="en-US" altLang="ru-RU" sz="2000" smtClean="0"/>
              <a:t> float</a:t>
            </a:r>
            <a:r>
              <a:rPr lang="ru-RU" altLang="ru-RU" sz="2000" smtClean="0"/>
              <a:t> в форме с плавающей точкой;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/>
              <a:t>g,G </a:t>
            </a:r>
            <a:r>
              <a:rPr lang="ru-RU" altLang="ru-RU" sz="2000" smtClean="0"/>
              <a:t>- вещественное число </a:t>
            </a:r>
            <a:r>
              <a:rPr lang="en-US" altLang="ru-RU" sz="2000" smtClean="0"/>
              <a:t>float </a:t>
            </a:r>
            <a:r>
              <a:rPr lang="ru-RU" altLang="ru-RU" sz="2000" smtClean="0"/>
              <a:t>в одной из указанных выше форм;</a:t>
            </a:r>
            <a:endParaRPr lang="ru-RU" altLang="ru-RU" sz="2000" b="1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c</a:t>
            </a:r>
            <a:r>
              <a:rPr lang="ru-RU" altLang="ru-RU" sz="2000" smtClean="0"/>
              <a:t> - символ;</a:t>
            </a:r>
            <a:endParaRPr lang="ru-RU" altLang="ru-RU" sz="2000" b="1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p</a:t>
            </a:r>
            <a:r>
              <a:rPr lang="ru-RU" altLang="ru-RU" sz="2000" smtClean="0"/>
              <a:t> - указатель (адрес)</a:t>
            </a:r>
            <a:r>
              <a:rPr lang="en-US" altLang="ru-RU" sz="2000" smtClean="0"/>
              <a:t> </a:t>
            </a:r>
            <a:r>
              <a:rPr lang="ru-RU" altLang="ru-RU" sz="2000" smtClean="0"/>
              <a:t>в шестнадцатеричном виде;</a:t>
            </a:r>
            <a:endParaRPr lang="ru-RU" altLang="ru-RU" sz="2000" b="1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s</a:t>
            </a:r>
            <a:r>
              <a:rPr lang="ru-RU" altLang="ru-RU" sz="2000" smtClean="0"/>
              <a:t> - символьная строка.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smtClean="0"/>
              <a:t>Кроме этого, форматная строка может содержать:</a:t>
            </a:r>
            <a:endParaRPr lang="ru-RU" altLang="ru-RU" sz="2000" b="1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\n </a:t>
            </a:r>
            <a:r>
              <a:rPr lang="ru-RU" altLang="ru-RU" sz="2000" smtClean="0"/>
              <a:t>- переход на следующую строку;</a:t>
            </a:r>
            <a:endParaRPr lang="ru-RU" altLang="ru-RU" sz="2000" b="1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\n hhh </a:t>
            </a:r>
            <a:r>
              <a:rPr lang="ru-RU" altLang="ru-RU" sz="2000" smtClean="0"/>
              <a:t>-</a:t>
            </a:r>
            <a:r>
              <a:rPr lang="ru-RU" altLang="ru-RU" sz="2000" b="1" smtClean="0"/>
              <a:t> </a:t>
            </a:r>
            <a:r>
              <a:rPr lang="ru-RU" altLang="ru-RU" sz="2000" smtClean="0"/>
              <a:t>вставка символа с кодом A</a:t>
            </a:r>
            <a:r>
              <a:rPr lang="en-US" altLang="ru-RU" sz="2000" smtClean="0"/>
              <a:t>NS</a:t>
            </a:r>
            <a:r>
              <a:rPr lang="ru-RU" altLang="ru-RU" sz="2000" smtClean="0"/>
              <a:t>I hhh (код задается в шестнадцатеричной системе счисления);</a:t>
            </a:r>
            <a:endParaRPr lang="ru-RU" altLang="ru-RU" sz="2000" b="1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%%</a:t>
            </a:r>
            <a:r>
              <a:rPr lang="ru-RU" altLang="ru-RU" sz="2000" smtClean="0"/>
              <a:t> - печать знака %. </a:t>
            </a:r>
            <a:endParaRPr lang="ru-RU" altLang="ru-RU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879DEC-C836-4A03-BE45-7CE1DEC0FD7A}" type="slidenum">
              <a:rPr lang="ru-RU" altLang="ru-RU" smtClean="0"/>
              <a:pPr>
                <a:defRPr/>
              </a:pPr>
              <a:t>24</a:t>
            </a:fld>
            <a:endParaRPr lang="ru-RU" altLang="ru-RU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74675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Примеры форматного ввода</a:t>
            </a:r>
            <a:r>
              <a:rPr lang="en-US" altLang="ru-RU" sz="2800" b="1" smtClean="0"/>
              <a:t>/</a:t>
            </a:r>
            <a:r>
              <a:rPr lang="ru-RU" altLang="ru-RU" sz="2800" b="1" smtClean="0"/>
              <a:t>вывода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smtClean="0"/>
              <a:t>а) </a:t>
            </a:r>
            <a:r>
              <a:rPr lang="en-US" altLang="ru-RU" sz="2000" b="1" smtClean="0">
                <a:latin typeface="Courier New" pitchFamily="49" charset="0"/>
              </a:rPr>
              <a:t>int</a:t>
            </a:r>
            <a:r>
              <a:rPr lang="en-US" altLang="ru-RU" sz="2000" smtClean="0"/>
              <a:t> </a:t>
            </a:r>
            <a:r>
              <a:rPr lang="en-US" altLang="ru-RU" sz="2000" b="1" smtClean="0">
                <a:latin typeface="Courier New" pitchFamily="49" charset="0"/>
              </a:rPr>
              <a:t>i=26;</a:t>
            </a:r>
            <a:r>
              <a:rPr lang="ru-RU" altLang="ru-RU" sz="20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</a:t>
            </a:r>
            <a:r>
              <a:rPr lang="en-US" altLang="ru-RU" sz="2000" b="1" smtClean="0">
                <a:latin typeface="Courier New" pitchFamily="49" charset="0"/>
              </a:rPr>
              <a:t>printf (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smtClean="0">
                <a:latin typeface="Courier New" pitchFamily="49" charset="0"/>
              </a:rPr>
              <a:t>%-6d</a:t>
            </a:r>
            <a:r>
              <a:rPr lang="ru-RU" altLang="ru-RU" sz="2000" b="1" smtClean="0">
                <a:latin typeface="Courier New" pitchFamily="49" charset="0"/>
                <a:sym typeface="Symbol" pitchFamily="18" charset="2"/>
              </a:rPr>
              <a:t></a:t>
            </a:r>
            <a:r>
              <a:rPr lang="en-US" altLang="ru-RU" sz="2000" b="1" smtClean="0">
                <a:latin typeface="Courier New" pitchFamily="49" charset="0"/>
              </a:rPr>
              <a:t>%%</a:t>
            </a:r>
            <a:r>
              <a:rPr lang="ru-RU" altLang="ru-RU" sz="2000" b="1" smtClean="0">
                <a:latin typeface="Courier New" pitchFamily="49" charset="0"/>
                <a:sym typeface="Symbol" pitchFamily="18" charset="2"/>
              </a:rPr>
              <a:t></a:t>
            </a:r>
            <a:r>
              <a:rPr lang="en-US" altLang="ru-RU" sz="2000" b="1" smtClean="0">
                <a:latin typeface="Courier New" pitchFamily="49" charset="0"/>
              </a:rPr>
              <a:t> %o</a:t>
            </a:r>
            <a:r>
              <a:rPr lang="ru-RU" altLang="ru-RU" sz="2000" b="1" smtClean="0">
                <a:latin typeface="Courier New" pitchFamily="49" charset="0"/>
                <a:sym typeface="Symbol" pitchFamily="18" charset="2"/>
              </a:rPr>
              <a:t></a:t>
            </a:r>
            <a:r>
              <a:rPr lang="en-US" altLang="ru-RU" sz="2000" b="1" smtClean="0">
                <a:latin typeface="Courier New" pitchFamily="49" charset="0"/>
              </a:rPr>
              <a:t> %X\n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smtClean="0">
                <a:latin typeface="Courier New" pitchFamily="49" charset="0"/>
              </a:rPr>
              <a:t>, i, i, i);</a:t>
            </a:r>
            <a:r>
              <a:rPr lang="en-US" altLang="ru-RU" sz="2000" b="1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smtClean="0"/>
              <a:t>   </a:t>
            </a:r>
            <a:endParaRPr lang="ru-RU" altLang="ru-RU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20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б) </a:t>
            </a:r>
            <a:r>
              <a:rPr lang="ru-RU" altLang="ru-RU" sz="2000" b="1" smtClean="0">
                <a:latin typeface="Courier New" pitchFamily="49" charset="0"/>
              </a:rPr>
              <a:t>scanf(</a:t>
            </a:r>
            <a:r>
              <a:rPr lang="en-US" altLang="ru-RU" sz="2000" b="1" smtClean="0">
                <a:latin typeface="Courier New" pitchFamily="49" charset="0"/>
              </a:rPr>
              <a:t>"</a:t>
            </a:r>
            <a:r>
              <a:rPr lang="ru-RU" altLang="ru-RU" sz="2000" b="1" smtClean="0">
                <a:latin typeface="Courier New" pitchFamily="49" charset="0"/>
              </a:rPr>
              <a:t>%d %d</a:t>
            </a:r>
            <a:r>
              <a:rPr lang="en-US" altLang="ru-RU" sz="2000" b="1" smtClean="0">
                <a:latin typeface="Courier New" pitchFamily="49" charset="0"/>
              </a:rPr>
              <a:t>"</a:t>
            </a:r>
            <a:r>
              <a:rPr lang="ru-RU" altLang="ru-RU" sz="2000" b="1" smtClean="0">
                <a:latin typeface="Courier New" pitchFamily="49" charset="0"/>
              </a:rPr>
              <a:t>,&amp;a,&amp;b);</a:t>
            </a:r>
            <a:r>
              <a:rPr lang="ru-RU" altLang="ru-RU" sz="2000" b="1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/>
              <a:t>    </a:t>
            </a:r>
            <a:r>
              <a:rPr lang="ru-RU" altLang="ru-RU" sz="2000" smtClean="0"/>
              <a:t>Вводимые значения:     1) </a:t>
            </a:r>
            <a:r>
              <a:rPr lang="ru-RU" altLang="ru-RU" sz="2000" b="1" smtClean="0"/>
              <a:t>24</a:t>
            </a:r>
            <a:r>
              <a:rPr lang="ru-RU" altLang="ru-RU" sz="2000" smtClean="0"/>
              <a:t>    </a:t>
            </a:r>
            <a:r>
              <a:rPr lang="ru-RU" altLang="ru-RU" sz="2000" b="1" smtClean="0"/>
              <a:t>28</a:t>
            </a:r>
            <a:r>
              <a:rPr lang="ru-RU" altLang="ru-RU" sz="2000" smtClean="0"/>
              <a:t>     2) </a:t>
            </a:r>
            <a:r>
              <a:rPr lang="ru-RU" altLang="ru-RU" sz="2000" b="1" smtClean="0"/>
              <a:t>24</a:t>
            </a:r>
            <a:r>
              <a:rPr lang="ru-RU" altLang="ru-RU" sz="2000" b="1" smtClean="0">
                <a:sym typeface="Symbol" pitchFamily="18" charset="2"/>
              </a:rPr>
              <a:t>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                                                                     </a:t>
            </a:r>
            <a:r>
              <a:rPr lang="ru-RU" altLang="ru-RU" sz="2000" b="1" smtClean="0"/>
              <a:t>28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в) </a:t>
            </a:r>
            <a:r>
              <a:rPr lang="ru-RU" altLang="ru-RU" sz="2000" b="1" smtClean="0">
                <a:latin typeface="Courier New" pitchFamily="49" charset="0"/>
              </a:rPr>
              <a:t>scanf(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smtClean="0">
                <a:latin typeface="Courier New" pitchFamily="49" charset="0"/>
              </a:rPr>
              <a:t>%d,%d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smtClean="0">
                <a:latin typeface="Courier New" pitchFamily="49" charset="0"/>
              </a:rPr>
              <a:t>,&amp;a,&amp;b);</a:t>
            </a:r>
            <a:r>
              <a:rPr lang="ru-RU" altLang="ru-RU" sz="2000" b="1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     Вводимые значения: </a:t>
            </a:r>
            <a:r>
              <a:rPr lang="ru-RU" altLang="ru-RU" sz="2000" b="1" smtClean="0"/>
              <a:t>24,28</a:t>
            </a:r>
            <a:endParaRPr lang="en-US" altLang="ru-RU" sz="2000" b="1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ru-RU" altLang="ru-RU" sz="90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г) </a:t>
            </a:r>
            <a:r>
              <a:rPr lang="ru-RU" altLang="ru-RU" sz="2000" b="1" smtClean="0">
                <a:latin typeface="Courier New" pitchFamily="49" charset="0"/>
              </a:rPr>
              <a:t>scanf(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smtClean="0">
                <a:latin typeface="Courier New" pitchFamily="49" charset="0"/>
              </a:rPr>
              <a:t>%</a:t>
            </a:r>
            <a:r>
              <a:rPr lang="en-US" altLang="ru-RU" sz="2000" b="1" smtClean="0">
                <a:latin typeface="Courier New" pitchFamily="49" charset="0"/>
              </a:rPr>
              <a:t>s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smtClean="0">
                <a:latin typeface="Courier New" pitchFamily="49" charset="0"/>
              </a:rPr>
              <a:t>,</a:t>
            </a:r>
            <a:r>
              <a:rPr lang="en-US" altLang="ru-RU" sz="2000" b="1" smtClean="0">
                <a:latin typeface="Courier New" pitchFamily="49" charset="0"/>
              </a:rPr>
              <a:t>name</a:t>
            </a:r>
            <a:r>
              <a:rPr lang="ru-RU" altLang="ru-RU" sz="2000" b="1" smtClean="0">
                <a:latin typeface="Courier New" pitchFamily="49" charset="0"/>
              </a:rPr>
              <a:t>);</a:t>
            </a:r>
            <a:r>
              <a:rPr lang="ru-RU" altLang="ru-RU" sz="2000" b="1" smtClean="0"/>
              <a:t> </a:t>
            </a:r>
            <a:endParaRPr lang="en-US" altLang="ru-RU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smtClean="0"/>
              <a:t>   </a:t>
            </a:r>
            <a:r>
              <a:rPr lang="ru-RU" altLang="ru-RU" sz="2000" smtClean="0"/>
              <a:t>Вводимые значения: </a:t>
            </a:r>
            <a:r>
              <a:rPr lang="ru-RU" altLang="ru-RU" sz="2000" b="1" smtClean="0"/>
              <a:t>Иванов  Иван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   Результат ввода: </a:t>
            </a:r>
            <a:r>
              <a:rPr lang="en-US" altLang="ru-RU" sz="2000" smtClean="0"/>
              <a:t>name=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smtClean="0"/>
              <a:t>Иванов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ru-RU" sz="1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altLang="ru-RU" sz="2000" smtClean="0"/>
              <a:t>д) </a:t>
            </a:r>
            <a:r>
              <a:rPr lang="en-US" altLang="ru-RU" sz="2000" smtClean="0"/>
              <a:t> </a:t>
            </a:r>
            <a:r>
              <a:rPr lang="en-US" altLang="ru-RU" sz="2000" b="1" smtClean="0">
                <a:latin typeface="Courier New" pitchFamily="49" charset="0"/>
              </a:rPr>
              <a:t>int i; char ch, name[20];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b="1" smtClean="0">
                <a:latin typeface="Courier New" pitchFamily="49" charset="0"/>
              </a:rPr>
              <a:t>scanf_</a:t>
            </a:r>
            <a:r>
              <a:rPr lang="en-US" altLang="ru-RU" sz="2000" b="1" smtClean="0">
                <a:latin typeface="Courier New" pitchFamily="49" charset="0"/>
              </a:rPr>
              <a:t>s</a:t>
            </a:r>
            <a:r>
              <a:rPr lang="ru-RU" altLang="ru-RU" sz="2000" b="1" smtClean="0">
                <a:latin typeface="Courier New" pitchFamily="49" charset="0"/>
              </a:rPr>
              <a:t>(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smtClean="0">
                <a:latin typeface="Courier New" pitchFamily="49" charset="0"/>
              </a:rPr>
              <a:t>%d </a:t>
            </a:r>
            <a:r>
              <a:rPr lang="ru-RU" altLang="ru-RU" sz="2000" b="1" smtClean="0">
                <a:latin typeface="Courier New" pitchFamily="49" charset="0"/>
              </a:rPr>
              <a:t>%</a:t>
            </a:r>
            <a:r>
              <a:rPr lang="en-US" altLang="ru-RU" sz="2000" b="1" smtClean="0">
                <a:latin typeface="Courier New" pitchFamily="49" charset="0"/>
              </a:rPr>
              <a:t>s %c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smtClean="0">
                <a:latin typeface="Courier New" pitchFamily="49" charset="0"/>
              </a:rPr>
              <a:t>,</a:t>
            </a:r>
            <a:r>
              <a:rPr lang="en-US" altLang="ru-RU" sz="2000" b="1" smtClean="0">
                <a:latin typeface="Courier New" pitchFamily="49" charset="0"/>
              </a:rPr>
              <a:t>&amp;i,name</a:t>
            </a:r>
            <a:r>
              <a:rPr lang="ru-RU" altLang="ru-RU" sz="2000" b="1" smtClean="0">
                <a:latin typeface="Courier New" pitchFamily="49" charset="0"/>
              </a:rPr>
              <a:t>,20</a:t>
            </a:r>
            <a:r>
              <a:rPr lang="en-US" altLang="ru-RU" sz="2000" b="1" smtClean="0">
                <a:latin typeface="Courier New" pitchFamily="49" charset="0"/>
              </a:rPr>
              <a:t>,&amp;ch,1</a:t>
            </a:r>
            <a:r>
              <a:rPr lang="ru-RU" altLang="ru-RU" sz="2000" b="1" smtClean="0">
                <a:latin typeface="Courier New" pitchFamily="49" charset="0"/>
              </a:rPr>
              <a:t>);</a:t>
            </a:r>
            <a:r>
              <a:rPr lang="ru-RU" altLang="ru-RU" sz="2000" b="1" smtClean="0"/>
              <a:t> </a:t>
            </a:r>
            <a:endParaRPr lang="ru-RU" altLang="ru-RU" sz="2000" smtClean="0">
              <a:cs typeface="Courier New" pitchFamily="49" charset="0"/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1403350" y="1773238"/>
            <a:ext cx="482441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2400" b="1"/>
              <a:t>26</a:t>
            </a:r>
            <a:r>
              <a:rPr lang="ru-RU" altLang="ru-RU" sz="2400" b="1">
                <a:sym typeface="Symbol" pitchFamily="18" charset="2"/>
              </a:rPr>
              <a:t></a:t>
            </a:r>
            <a:r>
              <a:rPr lang="ru-RU" altLang="ru-RU" sz="2400" b="1"/>
              <a:t>%</a:t>
            </a:r>
            <a:r>
              <a:rPr lang="ru-RU" altLang="ru-RU" sz="2400" b="1">
                <a:sym typeface="Symbol" pitchFamily="18" charset="2"/>
              </a:rPr>
              <a:t></a:t>
            </a:r>
            <a:r>
              <a:rPr lang="ru-RU" altLang="ru-RU" sz="2400" b="1"/>
              <a:t>32</a:t>
            </a:r>
            <a:r>
              <a:rPr lang="ru-RU" altLang="ru-RU" sz="2400" b="1">
                <a:sym typeface="Symbol" pitchFamily="18" charset="2"/>
              </a:rPr>
              <a:t></a:t>
            </a:r>
            <a:r>
              <a:rPr lang="ru-RU" altLang="ru-RU" sz="2400" b="1"/>
              <a:t>1</a:t>
            </a:r>
            <a:r>
              <a:rPr lang="en-US" altLang="ru-RU" sz="2400" b="1"/>
              <a:t>A</a:t>
            </a:r>
            <a:r>
              <a:rPr lang="ru-RU" altLang="ru-RU" sz="2400" b="1"/>
              <a:t> </a:t>
            </a:r>
            <a:r>
              <a:rPr lang="ru-RU" altLang="ru-RU" sz="2400" b="1">
                <a:sym typeface="Symbol" pitchFamily="18" charset="2"/>
              </a:rPr>
              <a:t>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3203575" y="1700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3924300" y="1700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4211638" y="1700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4427538" y="1700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4787900" y="1700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5003800" y="1700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5437188" y="1700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227763" y="4724400"/>
            <a:ext cx="2592387" cy="1008063"/>
          </a:xfrm>
          <a:prstGeom prst="wedgeRoundRectCallout">
            <a:avLst>
              <a:gd name="adj1" fmla="val -90852"/>
              <a:gd name="adj2" fmla="val 9311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В параметрах функции указаны размеры буферов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227763" y="3573463"/>
            <a:ext cx="2592387" cy="719137"/>
          </a:xfrm>
          <a:prstGeom prst="wedgeRoundRectCallout">
            <a:avLst>
              <a:gd name="adj1" fmla="val -93898"/>
              <a:gd name="adj2" fmla="val 1699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Ввод строки до пробела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6" grpId="0" animBg="1"/>
      <p:bldP spid="40967" grpId="0" animBg="1"/>
      <p:bldP spid="40968" grpId="0" animBg="1"/>
      <p:bldP spid="40969" grpId="0" animBg="1"/>
      <p:bldP spid="40970" grpId="0" animBg="1"/>
      <p:bldP spid="40971" grpId="0" animBg="1"/>
      <p:bldP spid="4097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CFCB8C-5855-4150-8E95-5B02A1B9E74D}" type="slidenum">
              <a:rPr lang="ru-RU" altLang="ru-RU" smtClean="0"/>
              <a:pPr>
                <a:defRPr/>
              </a:pPr>
              <a:t>25</a:t>
            </a:fld>
            <a:endParaRPr lang="ru-RU" altLang="ru-R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Модификаторы формата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964612" cy="59499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smtClean="0"/>
              <a:t>Модификаторы употребляются с некоторыми форматами для указания типов переменных, отсутствовавших в первых версиях С++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smtClean="0"/>
              <a:t>Модификатор   Спецификатор    Тип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000" smtClean="0"/>
              <a:t>                          формата               переменной </a:t>
            </a:r>
            <a:endParaRPr lang="en-US" altLang="ru-RU" sz="2000" smtClean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smtClean="0"/>
              <a:t>   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i d u o x X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short </a:t>
            </a:r>
            <a:br>
              <a:rPr lang="en-US" altLang="ru-RU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i d u o x X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long</a:t>
            </a:r>
            <a:br>
              <a:rPr lang="en-US" altLang="ru-RU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e E f g G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double</a:t>
            </a:r>
            <a:br>
              <a:rPr lang="en-US" altLang="ru-RU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e E f g G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long double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ru-RU" sz="2000" b="1" smtClean="0"/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cs typeface="Courier New" pitchFamily="49" charset="0"/>
              </a:rPr>
              <a:t> </a:t>
            </a:r>
            <a:r>
              <a:rPr lang="ru-RU" altLang="ru-RU" sz="2000" b="1" smtClean="0">
                <a:cs typeface="Courier New" pitchFamily="49" charset="0"/>
              </a:rPr>
              <a:t>Примеры: </a:t>
            </a:r>
            <a:endParaRPr lang="en-US" altLang="ru-RU" sz="2000" b="1" smtClean="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short s1; long L1;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double d1;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printf("input short&gt;"); scanf("%</a:t>
            </a:r>
            <a:r>
              <a:rPr lang="en-US" altLang="ru-RU" sz="20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d", &amp;s1); 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printf("input long &gt;"); scanf("%</a:t>
            </a:r>
            <a:r>
              <a:rPr lang="en-US" altLang="ru-RU" sz="20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d", &amp;L1);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printf("input double&gt;"); scanf("%</a:t>
            </a:r>
            <a:r>
              <a:rPr lang="en-US" altLang="ru-RU" sz="20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f", &amp;d1);</a:t>
            </a:r>
            <a:endParaRPr lang="ru-RU" altLang="ru-RU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550E16-4397-4285-A4E0-3C370D07F08D}" type="slidenum">
              <a:rPr lang="ru-RU" altLang="ru-RU" smtClean="0"/>
              <a:pPr>
                <a:defRPr/>
              </a:pPr>
              <a:t>26</a:t>
            </a:fld>
            <a:endParaRPr lang="ru-RU" altLang="ru-RU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647700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Ограничение набора вводимых символов при вводе строк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9036050" cy="5589587"/>
          </a:xfrm>
        </p:spPr>
        <p:txBody>
          <a:bodyPr/>
          <a:lstStyle/>
          <a:p>
            <a:pPr marL="1079500" indent="-1079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ru-RU" sz="2000" b="1" dirty="0" smtClean="0"/>
              <a:t>%</a:t>
            </a:r>
            <a:r>
              <a:rPr lang="en-US" sz="2000" b="1" dirty="0" smtClean="0"/>
              <a:t>[</a:t>
            </a:r>
            <a:r>
              <a:rPr lang="ru-RU" sz="2000" b="1" dirty="0" err="1" smtClean="0"/>
              <a:t>Множество_символов</a:t>
            </a:r>
            <a:r>
              <a:rPr lang="en-US" sz="2000" b="1" dirty="0" smtClean="0"/>
              <a:t>]</a:t>
            </a:r>
            <a:r>
              <a:rPr lang="ru-RU" sz="2000" b="1" dirty="0" smtClean="0"/>
              <a:t>  </a:t>
            </a:r>
            <a:r>
              <a:rPr lang="en-US" sz="2000" dirty="0" smtClean="0"/>
              <a:t>- </a:t>
            </a:r>
            <a:r>
              <a:rPr lang="ru-RU" sz="2000" dirty="0" smtClean="0"/>
              <a:t>можно вводить только указанные символы, при вводе другого символа ввод завершается</a:t>
            </a:r>
            <a:endParaRPr lang="en-US" sz="2000" dirty="0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ru-RU" sz="2000" b="1" dirty="0" smtClean="0"/>
              <a:t>%</a:t>
            </a:r>
            <a:r>
              <a:rPr lang="en-US" sz="2000" b="1" dirty="0" smtClean="0"/>
              <a:t>[^</a:t>
            </a:r>
            <a:r>
              <a:rPr lang="ru-RU" sz="2000" b="1" dirty="0" err="1" smtClean="0"/>
              <a:t>Множество_символов</a:t>
            </a:r>
            <a:r>
              <a:rPr lang="en-US" sz="2000" b="1" dirty="0" smtClean="0"/>
              <a:t>]</a:t>
            </a:r>
            <a:r>
              <a:rPr lang="ru-RU" sz="2000" b="1" dirty="0" smtClean="0"/>
              <a:t> </a:t>
            </a:r>
            <a:r>
              <a:rPr lang="ru-RU" sz="2000" dirty="0" smtClean="0"/>
              <a:t>– можно вводить все символы, кроме указанных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ru-RU" sz="2000" b="1" dirty="0" smtClean="0"/>
              <a:t>Примеры: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ru-RU" sz="2000" dirty="0" smtClean="0"/>
              <a:t>%[A-Z] - все заглавные английские буквы;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ru-RU" sz="2000" dirty="0" smtClean="0"/>
              <a:t>%[0-9A-Za-z] - все десятичные цифры и все буквы английского алфавита;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ru-RU" sz="2000" dirty="0" smtClean="0"/>
              <a:t>%[A-FT-Z] - все заглавные буквы от A до F и от T до Z;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ru-RU" sz="2000" dirty="0" smtClean="0"/>
              <a:t>%[-+*/] - четыре арифметических операции;</a:t>
            </a:r>
            <a:br>
              <a:rPr lang="ru-RU" sz="2000" dirty="0" smtClean="0"/>
            </a:br>
            <a:r>
              <a:rPr lang="ru-RU" sz="2000" dirty="0" smtClean="0"/>
              <a:t>%[</a:t>
            </a:r>
            <a:r>
              <a:rPr lang="ru-RU" sz="2000" dirty="0" err="1" smtClean="0"/>
              <a:t>z-a</a:t>
            </a:r>
            <a:r>
              <a:rPr lang="ru-RU" sz="2000" dirty="0" smtClean="0"/>
              <a:t>] - символы '</a:t>
            </a:r>
            <a:r>
              <a:rPr lang="ru-RU" sz="2000" dirty="0" err="1" smtClean="0"/>
              <a:t>z</a:t>
            </a:r>
            <a:r>
              <a:rPr lang="ru-RU" sz="2000" dirty="0" smtClean="0"/>
              <a:t>', '-' (минус) и '</a:t>
            </a:r>
            <a:r>
              <a:rPr lang="ru-RU" sz="2000" dirty="0" err="1" smtClean="0"/>
              <a:t>a</a:t>
            </a:r>
            <a:r>
              <a:rPr lang="ru-RU" sz="2000" dirty="0" smtClean="0"/>
              <a:t>';</a:t>
            </a:r>
            <a:br>
              <a:rPr lang="ru-RU" sz="2000" dirty="0" smtClean="0"/>
            </a:br>
            <a:r>
              <a:rPr lang="ru-RU" sz="2000" dirty="0" smtClean="0"/>
              <a:t>%[+0-9-A-Z] - символы '+', '- 'и диапазоны 0-9 и A-Z;</a:t>
            </a:r>
            <a:br>
              <a:rPr lang="ru-RU" sz="2000" dirty="0" smtClean="0"/>
            </a:br>
            <a:r>
              <a:rPr lang="ru-RU" sz="2000" dirty="0" smtClean="0"/>
              <a:t>%[+0-9A-Z-]  - то же самое;</a:t>
            </a:r>
            <a:br>
              <a:rPr lang="ru-RU" sz="2000" dirty="0" smtClean="0"/>
            </a:br>
            <a:r>
              <a:rPr lang="ru-RU" sz="2000" dirty="0" smtClean="0"/>
              <a:t>%[^-0-9+A-Z] - все символы, кроме указанных.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ru-RU" sz="1000" dirty="0" smtClean="0"/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scanf_s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("%[A-Z]",st,20); </a:t>
            </a:r>
            <a:r>
              <a:rPr lang="en-US" sz="2000" dirty="0" smtClean="0">
                <a:solidFill>
                  <a:srgbClr val="00B050"/>
                </a:solidFill>
              </a:rPr>
              <a:t>//</a:t>
            </a:r>
            <a:r>
              <a:rPr lang="ru-RU" sz="2000" dirty="0" smtClean="0">
                <a:solidFill>
                  <a:srgbClr val="00B050"/>
                </a:solidFill>
              </a:rPr>
              <a:t>ввод до другого символа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solidFill>
                  <a:srgbClr val="00B050"/>
                </a:solidFill>
              </a:rPr>
              <a:t>          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если ввести </a:t>
            </a:r>
            <a:r>
              <a:rPr lang="en-US" sz="2000" dirty="0" smtClean="0">
                <a:solidFill>
                  <a:srgbClr val="00B050"/>
                </a:solidFill>
              </a:rPr>
              <a:t>ABCD20</a:t>
            </a:r>
            <a:r>
              <a:rPr lang="ru-RU" sz="2000" dirty="0" smtClean="0">
                <a:solidFill>
                  <a:srgbClr val="00B050"/>
                </a:solidFill>
              </a:rPr>
              <a:t>, то </a:t>
            </a:r>
            <a:r>
              <a:rPr lang="en-US" sz="2000" dirty="0" err="1" smtClean="0">
                <a:solidFill>
                  <a:srgbClr val="00B050"/>
                </a:solidFill>
              </a:rPr>
              <a:t>st</a:t>
            </a:r>
            <a:r>
              <a:rPr lang="en-US" sz="2000" dirty="0" smtClean="0">
                <a:solidFill>
                  <a:srgbClr val="00B050"/>
                </a:solidFill>
              </a:rPr>
              <a:t>="ABCD"</a:t>
            </a:r>
            <a:endParaRPr lang="ru-RU" sz="20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2A2E3C-4454-4940-9BF7-0A4914F7B6BC}" type="slidenum">
              <a:rPr lang="ru-RU" altLang="ru-RU" smtClean="0"/>
              <a:pPr>
                <a:defRPr/>
              </a:pPr>
              <a:t>27</a:t>
            </a:fld>
            <a:endParaRPr lang="ru-RU" altLang="ru-RU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Б. Ввод</a:t>
            </a:r>
            <a:r>
              <a:rPr lang="en-US" altLang="ru-RU" sz="2800" b="1" dirty="0" smtClean="0"/>
              <a:t>/</a:t>
            </a:r>
            <a:r>
              <a:rPr lang="ru-RU" altLang="ru-RU" sz="2800" b="1" dirty="0" smtClean="0"/>
              <a:t>вывод строк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97888" cy="5905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 smtClean="0"/>
              <a:t>Ввод: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b="1" dirty="0" err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*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ru-RU" altLang="ru-RU" sz="2000" b="1" dirty="0" err="1" smtClean="0">
                <a:solidFill>
                  <a:srgbClr val="0000FF"/>
                </a:solidFill>
                <a:latin typeface="Courier New" pitchFamily="49" charset="0"/>
              </a:rPr>
              <a:t>gets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Строковая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_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переменная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dirty="0" smtClean="0"/>
              <a:t>                              // </a:t>
            </a:r>
            <a:r>
              <a:rPr lang="ru-RU" altLang="ru-RU" sz="2000" dirty="0" smtClean="0"/>
              <a:t>возвращает копию строки или </a:t>
            </a:r>
            <a:r>
              <a:rPr lang="en-US" altLang="ru-RU" sz="2000" dirty="0" smtClean="0"/>
              <a:t>NULL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(VS)char* </a:t>
            </a:r>
            <a:r>
              <a:rPr lang="en-US" altLang="ru-RU" sz="2000" b="1" dirty="0" err="1" smtClean="0">
                <a:solidFill>
                  <a:srgbClr val="0000FF"/>
                </a:solidFill>
                <a:latin typeface="Courier New" pitchFamily="49" charset="0"/>
              </a:rPr>
              <a:t>gets_s</a:t>
            </a:r>
            <a:r>
              <a:rPr lang="en-US" altLang="ru-RU" sz="2000" dirty="0" smtClean="0"/>
              <a:t>(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Строковая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_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переменная</a:t>
            </a:r>
            <a:r>
              <a:rPr lang="en-US" altLang="ru-RU" sz="2000" dirty="0" smtClean="0"/>
              <a:t>, 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Размер буфера</a:t>
            </a:r>
            <a:r>
              <a:rPr lang="en-US" altLang="ru-RU" sz="2000" dirty="0" smtClean="0"/>
              <a:t>);</a:t>
            </a:r>
            <a:endParaRPr lang="ru-RU" altLang="ru-RU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altLang="ru-RU" sz="2000" dirty="0" smtClean="0"/>
              <a:t>Вывод: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altLang="ru-RU" sz="20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ru-RU" altLang="ru-RU" sz="2000" b="1" dirty="0" err="1" smtClean="0">
                <a:solidFill>
                  <a:srgbClr val="0000FF"/>
                </a:solidFill>
                <a:latin typeface="Courier New" pitchFamily="49" charset="0"/>
              </a:rPr>
              <a:t>puts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Строковая константа или переменная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/>
              <a:t>Примеры: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 smtClean="0"/>
              <a:t>а)</a:t>
            </a:r>
            <a:r>
              <a:rPr lang="en-US" altLang="ru-RU" sz="2000" dirty="0" smtClean="0"/>
              <a:t> </a:t>
            </a:r>
            <a:r>
              <a:rPr lang="ru-RU" altLang="ru-RU" sz="2000" b="1" dirty="0" smtClean="0"/>
              <a:t> </a:t>
            </a:r>
            <a:r>
              <a:rPr lang="ru-RU" altLang="ru-RU" sz="2000" b="1" dirty="0" err="1" smtClean="0">
                <a:latin typeface="Courier New" pitchFamily="49" charset="0"/>
              </a:rPr>
              <a:t>puts</a:t>
            </a:r>
            <a:r>
              <a:rPr lang="ru-RU" altLang="ru-RU" sz="2000" b="1" dirty="0" smtClean="0">
                <a:latin typeface="Courier New" pitchFamily="49" charset="0"/>
              </a:rPr>
              <a:t>(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smtClean="0">
                <a:latin typeface="Courier New" pitchFamily="49" charset="0"/>
              </a:rPr>
              <a:t>Это строка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smtClean="0">
                <a:latin typeface="Courier New" pitchFamily="49" charset="0"/>
              </a:rPr>
              <a:t>);</a:t>
            </a:r>
            <a:r>
              <a:rPr lang="ru-RU" altLang="ru-RU" sz="2800" b="1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 b="1" dirty="0" smtClean="0"/>
              <a:t>   </a:t>
            </a:r>
            <a:r>
              <a:rPr lang="ru-RU" altLang="ru-RU" sz="2000" dirty="0" smtClean="0"/>
              <a:t>Результат: </a:t>
            </a:r>
            <a:r>
              <a:rPr lang="ru-RU" altLang="ru-RU" sz="2000" b="1" dirty="0" smtClean="0"/>
              <a:t>Это строка</a:t>
            </a:r>
            <a:r>
              <a:rPr lang="ru-RU" altLang="ru-RU" sz="2000" b="1" dirty="0" smtClean="0">
                <a:sym typeface="Symbol" pitchFamily="18" charset="2"/>
              </a:rPr>
              <a:t>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altLang="ru-RU" sz="2000" dirty="0" smtClean="0"/>
              <a:t>б)</a:t>
            </a:r>
            <a:r>
              <a:rPr lang="en-US" altLang="ru-RU" sz="2000" dirty="0" smtClean="0"/>
              <a:t> </a:t>
            </a:r>
            <a:r>
              <a:rPr lang="en-US" altLang="ru-RU" sz="2000" b="1" dirty="0" smtClean="0">
                <a:latin typeface="Courier New" pitchFamily="49" charset="0"/>
              </a:rPr>
              <a:t>char </a:t>
            </a:r>
            <a:r>
              <a:rPr lang="en-US" altLang="ru-RU" sz="2000" b="1" dirty="0" err="1" smtClean="0">
                <a:latin typeface="Courier New" pitchFamily="49" charset="0"/>
              </a:rPr>
              <a:t>st</a:t>
            </a:r>
            <a:r>
              <a:rPr lang="en-US" altLang="ru-RU" sz="2000" b="1" dirty="0" smtClean="0">
                <a:latin typeface="Courier New" pitchFamily="49" charset="0"/>
              </a:rPr>
              <a:t>[21];</a:t>
            </a:r>
            <a:r>
              <a:rPr lang="ru-RU" altLang="ru-RU" sz="2000" dirty="0" smtClean="0"/>
              <a:t> </a:t>
            </a:r>
            <a:endParaRPr lang="en-US" altLang="ru-RU" sz="20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 gets(</a:t>
            </a:r>
            <a:r>
              <a:rPr lang="en-US" altLang="ru-RU" sz="2000" b="1" dirty="0" err="1" smtClean="0">
                <a:latin typeface="Courier New" pitchFamily="49" charset="0"/>
              </a:rPr>
              <a:t>st</a:t>
            </a:r>
            <a:r>
              <a:rPr lang="en-US" altLang="ru-RU" sz="2000" b="1" dirty="0" smtClean="0">
                <a:latin typeface="Courier New" pitchFamily="49" charset="0"/>
              </a:rPr>
              <a:t>);</a:t>
            </a:r>
            <a:r>
              <a:rPr lang="en-US" altLang="ru-RU" sz="2800" b="1" dirty="0" smtClean="0"/>
              <a:t> </a:t>
            </a:r>
            <a:endParaRPr lang="ru-RU" altLang="ru-RU" sz="2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 b="1" dirty="0" smtClean="0"/>
              <a:t>   </a:t>
            </a:r>
            <a:r>
              <a:rPr lang="ru-RU" altLang="ru-RU" sz="2000" dirty="0" smtClean="0"/>
              <a:t>Вводимые значения:      </a:t>
            </a:r>
            <a:r>
              <a:rPr lang="ru-RU" altLang="ru-RU" sz="2000" b="1" dirty="0" smtClean="0"/>
              <a:t>Иванов  Иван</a:t>
            </a:r>
            <a:r>
              <a:rPr lang="ru-RU" altLang="ru-RU" sz="2000" b="1" dirty="0" smtClean="0">
                <a:solidFill>
                  <a:srgbClr val="FF0000"/>
                </a:solidFill>
                <a:sym typeface="Symbol" pitchFamily="18" charset="2"/>
              </a:rPr>
              <a:t></a:t>
            </a:r>
            <a:endParaRPr lang="ru-RU" altLang="ru-RU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/>
              <a:t>     </a:t>
            </a:r>
            <a:r>
              <a:rPr lang="ru-RU" altLang="ru-RU" sz="2000" dirty="0" smtClean="0"/>
              <a:t>Результат:       </a:t>
            </a:r>
            <a:r>
              <a:rPr lang="en-US" altLang="ru-RU" sz="2000" b="1" dirty="0" err="1" smtClean="0"/>
              <a:t>st</a:t>
            </a:r>
            <a:r>
              <a:rPr lang="ru-RU" altLang="ru-RU" sz="2000" b="1" dirty="0" smtClean="0"/>
              <a:t> =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smtClean="0"/>
              <a:t>Иванов  Иван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 smtClean="0"/>
              <a:t>в)</a:t>
            </a:r>
            <a:r>
              <a:rPr lang="en-US" altLang="ru-RU" sz="2000" dirty="0" smtClean="0"/>
              <a:t>  </a:t>
            </a:r>
            <a:r>
              <a:rPr lang="en-US" altLang="ru-RU" sz="2000" b="1" dirty="0" smtClean="0">
                <a:latin typeface="Courier New" pitchFamily="49" charset="0"/>
              </a:rPr>
              <a:t>char </a:t>
            </a:r>
            <a:r>
              <a:rPr lang="en-US" altLang="ru-RU" sz="2000" b="1" dirty="0" err="1" smtClean="0">
                <a:latin typeface="Courier New" pitchFamily="49" charset="0"/>
              </a:rPr>
              <a:t>st</a:t>
            </a:r>
            <a:r>
              <a:rPr lang="en-US" altLang="ru-RU" sz="2000" b="1" dirty="0" smtClean="0">
                <a:latin typeface="Courier New" pitchFamily="49" charset="0"/>
              </a:rPr>
              <a:t>[21];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/>
              <a:t>     </a:t>
            </a:r>
            <a:r>
              <a:rPr lang="en-US" altLang="ru-RU" sz="2000" b="1" dirty="0" err="1" smtClean="0">
                <a:latin typeface="Courier New" pitchFamily="49" charset="0"/>
              </a:rPr>
              <a:t>gets_s</a:t>
            </a:r>
            <a:r>
              <a:rPr lang="en-US" altLang="ru-RU" sz="2000" b="1" dirty="0" smtClean="0">
                <a:latin typeface="Courier New" pitchFamily="49" charset="0"/>
              </a:rPr>
              <a:t>(st,20); </a:t>
            </a:r>
            <a:r>
              <a:rPr lang="en-US" altLang="ru-RU" sz="20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altLang="ru-RU" sz="2000" dirty="0" smtClean="0">
                <a:solidFill>
                  <a:srgbClr val="00B050"/>
                </a:solidFill>
              </a:rPr>
              <a:t>один байт для хранения </a:t>
            </a:r>
            <a:r>
              <a:rPr lang="en-US" altLang="ru-RU" sz="2000" dirty="0" smtClean="0">
                <a:solidFill>
                  <a:srgbClr val="00B050"/>
                </a:solidFill>
              </a:rPr>
              <a:t>'\0'</a:t>
            </a:r>
            <a:endParaRPr lang="ru-RU" altLang="ru-RU" sz="2000" dirty="0" smtClean="0">
              <a:solidFill>
                <a:srgbClr val="00B050"/>
              </a:solidFill>
              <a:cs typeface="Courier New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156325" y="4652963"/>
            <a:ext cx="2592388" cy="1008062"/>
          </a:xfrm>
          <a:prstGeom prst="wedgeRoundRectCallout">
            <a:avLst>
              <a:gd name="adj1" fmla="val -75606"/>
              <a:gd name="adj2" fmla="val 4607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Ввод строки до маркера "конец строки"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8D15B7-4D1A-4FE9-BCAD-DAACED2A738D}" type="slidenum">
              <a:rPr lang="ru-RU" altLang="ru-RU" smtClean="0"/>
              <a:pPr>
                <a:defRPr/>
              </a:pPr>
              <a:t>28</a:t>
            </a:fld>
            <a:endParaRPr lang="ru-RU" altLang="ru-RU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158162" cy="720725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В. Ввод</a:t>
            </a:r>
            <a:r>
              <a:rPr lang="en-US" altLang="ru-RU" sz="2800" b="1" dirty="0" smtClean="0"/>
              <a:t>/</a:t>
            </a:r>
            <a:r>
              <a:rPr lang="ru-RU" altLang="ru-RU" sz="2800" b="1" dirty="0" smtClean="0"/>
              <a:t>вывод символов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964612" cy="5000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400" dirty="0" smtClean="0"/>
              <a:t>Ввод символа: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rgbClr val="0000FF"/>
                </a:solidFill>
                <a:latin typeface="Courier New" pitchFamily="49" charset="0"/>
              </a:rPr>
              <a:t>getchar</a:t>
            </a:r>
            <a:r>
              <a:rPr lang="ru-RU" altLang="ru-RU" sz="2400" b="1" dirty="0" smtClean="0">
                <a:solidFill>
                  <a:srgbClr val="0000FF"/>
                </a:solidFill>
                <a:latin typeface="Courier New" pitchFamily="49" charset="0"/>
              </a:rPr>
              <a:t>();</a:t>
            </a:r>
            <a:r>
              <a:rPr lang="en-US" altLang="ru-RU" sz="2400" b="1" dirty="0" smtClean="0">
                <a:solidFill>
                  <a:srgbClr val="0000FF"/>
                </a:solidFill>
              </a:rPr>
              <a:t>   </a:t>
            </a:r>
            <a:r>
              <a:rPr lang="en-US" altLang="ru-RU" sz="2400" dirty="0" smtClean="0">
                <a:solidFill>
                  <a:srgbClr val="0000FF"/>
                </a:solidFill>
              </a:rPr>
              <a:t>//</a:t>
            </a:r>
            <a:r>
              <a:rPr lang="en-US" altLang="ru-RU" sz="2400" b="1" dirty="0" smtClean="0">
                <a:solidFill>
                  <a:srgbClr val="0000FF"/>
                </a:solidFill>
              </a:rPr>
              <a:t> </a:t>
            </a:r>
            <a:r>
              <a:rPr lang="ru-RU" altLang="ru-RU" sz="2400" dirty="0" smtClean="0">
                <a:solidFill>
                  <a:srgbClr val="0000FF"/>
                </a:solidFill>
              </a:rPr>
              <a:t>возвращает символ или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 </a:t>
            </a:r>
            <a:r>
              <a:rPr lang="en-US" altLang="ru-RU" sz="2400" b="1" dirty="0" smtClean="0">
                <a:solidFill>
                  <a:srgbClr val="0000FF"/>
                </a:solidFill>
              </a:rPr>
              <a:t>EOF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dirty="0" smtClean="0"/>
              <a:t>Вывод символа: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rgbClr val="0000FF"/>
                </a:solidFill>
                <a:latin typeface="Courier New" pitchFamily="49" charset="0"/>
              </a:rPr>
              <a:t>putchar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(</a:t>
            </a:r>
            <a:r>
              <a:rPr lang="ru-RU" altLang="ru-RU" sz="2400" dirty="0" smtClean="0">
                <a:solidFill>
                  <a:srgbClr val="0000FF"/>
                </a:solidFill>
              </a:rPr>
              <a:t>Символьная</a:t>
            </a:r>
            <a:r>
              <a:rPr lang="en-US" altLang="ru-RU" sz="2400" dirty="0" smtClean="0">
                <a:solidFill>
                  <a:srgbClr val="0000FF"/>
                </a:solidFill>
              </a:rPr>
              <a:t>_</a:t>
            </a:r>
            <a:r>
              <a:rPr lang="ru-RU" altLang="ru-RU" sz="2400" dirty="0" smtClean="0">
                <a:solidFill>
                  <a:srgbClr val="0000FF"/>
                </a:solidFill>
              </a:rPr>
              <a:t>переменная</a:t>
            </a:r>
            <a:r>
              <a:rPr lang="en-US" altLang="ru-RU" sz="2400" dirty="0" smtClean="0">
                <a:solidFill>
                  <a:srgbClr val="0000FF"/>
                </a:solidFill>
              </a:rPr>
              <a:t>_</a:t>
            </a:r>
            <a:r>
              <a:rPr lang="ru-RU" altLang="ru-RU" sz="2400" dirty="0" smtClean="0">
                <a:solidFill>
                  <a:srgbClr val="0000FF"/>
                </a:solidFill>
              </a:rPr>
              <a:t>или</a:t>
            </a:r>
            <a:r>
              <a:rPr lang="en-US" altLang="ru-RU" sz="2400" dirty="0" smtClean="0">
                <a:solidFill>
                  <a:srgbClr val="0000FF"/>
                </a:solidFill>
              </a:rPr>
              <a:t>_</a:t>
            </a:r>
            <a:r>
              <a:rPr lang="ru-RU" altLang="ru-RU" sz="2400" dirty="0" smtClean="0">
                <a:solidFill>
                  <a:srgbClr val="0000FF"/>
                </a:solidFill>
              </a:rPr>
              <a:t>константа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b="1" dirty="0" smtClean="0"/>
              <a:t>Примеры:</a:t>
            </a:r>
            <a:endParaRPr lang="en-US" altLang="ru-RU" sz="2400" b="1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dirty="0" smtClean="0"/>
              <a:t>а)  </a:t>
            </a:r>
            <a:r>
              <a:rPr lang="ru-RU" altLang="ru-RU" sz="2400" b="1" dirty="0" err="1" smtClean="0">
                <a:latin typeface="Courier New" pitchFamily="49" charset="0"/>
              </a:rPr>
              <a:t>ch=getchar</a:t>
            </a:r>
            <a:r>
              <a:rPr lang="ru-RU" altLang="ru-RU" sz="2400" b="1" dirty="0" smtClean="0">
                <a:latin typeface="Courier New" pitchFamily="49" charset="0"/>
              </a:rPr>
              <a:t>( );</a:t>
            </a:r>
            <a:endParaRPr lang="ru-RU" altLang="ru-RU" sz="24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dirty="0" smtClean="0"/>
              <a:t>б)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 </a:t>
            </a:r>
            <a:r>
              <a:rPr lang="en-US" altLang="ru-RU" sz="2400" b="1" dirty="0" err="1" smtClean="0">
                <a:latin typeface="Courier New" pitchFamily="49" charset="0"/>
              </a:rPr>
              <a:t>putchar</a:t>
            </a:r>
            <a:r>
              <a:rPr lang="en-US" altLang="ru-RU" sz="2400" b="1" dirty="0" smtClean="0">
                <a:latin typeface="Courier New" pitchFamily="49" charset="0"/>
              </a:rPr>
              <a:t>('t');</a:t>
            </a:r>
            <a:endParaRPr lang="ru-RU" altLang="ru-RU" sz="2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6C4A2D-6C28-48B0-8476-E60126DE3835}" type="slidenum">
              <a:rPr lang="ru-RU" altLang="ru-RU" smtClean="0"/>
              <a:pPr>
                <a:defRPr/>
              </a:pPr>
              <a:t>29</a:t>
            </a:fld>
            <a:endParaRPr lang="ru-RU" altLang="ru-RU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675687" cy="792163"/>
          </a:xfrm>
        </p:spPr>
        <p:txBody>
          <a:bodyPr/>
          <a:lstStyle/>
          <a:p>
            <a:pPr eaLnBrk="1" hangingPunct="1"/>
            <a:r>
              <a:rPr lang="en-US" altLang="ru-RU" sz="2800" b="1" dirty="0" smtClean="0"/>
              <a:t>1.</a:t>
            </a:r>
            <a:r>
              <a:rPr lang="ru-RU" altLang="ru-RU" sz="2800" b="1" dirty="0" smtClean="0"/>
              <a:t>5</a:t>
            </a:r>
            <a:r>
              <a:rPr lang="en-US" altLang="ru-RU" sz="2800" b="1" dirty="0" smtClean="0"/>
              <a:t>.2</a:t>
            </a:r>
            <a:r>
              <a:rPr lang="ru-RU" altLang="ru-RU" sz="2800" b="1" dirty="0" smtClean="0"/>
              <a:t> Ввод-вывод с использованием библиотеки классов С++ </a:t>
            </a:r>
            <a:endParaRPr lang="ru-RU" altLang="ru-RU" sz="2400" b="1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5662613"/>
          </a:xfrm>
        </p:spPr>
        <p:txBody>
          <a:bodyPr/>
          <a:lstStyle/>
          <a:p>
            <a:pPr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ru-RU" altLang="ru-RU" sz="2000" smtClean="0"/>
              <a:t>Операции ввода-вывода с консолью могут осуществляться с использованием специальной библиотеки классов С++.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</a:pPr>
            <a:endParaRPr lang="ru-RU" altLang="ru-RU" sz="2000" smtClean="0"/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ru-RU" altLang="ru-RU" sz="2000" smtClean="0"/>
              <a:t>Для осуществления операций ввода-вывода с консолью необходимо подключить библиотеку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ru-RU" altLang="ru-RU" sz="2000" smtClean="0"/>
              <a:t>, содержащую описание этих классов, и разрешить программе использовать стандартное адресное пространства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ru-RU" altLang="ru-RU" sz="2000" smtClean="0"/>
              <a:t>, в котором работают все старые библиотеки С++: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</a:pPr>
            <a:endParaRPr lang="ru-RU" altLang="ru-RU" sz="2000" smtClean="0"/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//include &lt;iostream&gt;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using namespace std;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altLang="ru-RU" sz="2800" b="1" smtClean="0"/>
              <a:t>Проектно-технологическая практика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179388" y="1052736"/>
            <a:ext cx="8964612" cy="547188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000" dirty="0" smtClean="0"/>
              <a:t>Три задания:</a:t>
            </a:r>
          </a:p>
          <a:p>
            <a:pPr>
              <a:buFont typeface="Wingdings" pitchFamily="2" charset="2"/>
              <a:buNone/>
            </a:pPr>
            <a:r>
              <a:rPr lang="ru-RU" altLang="ru-RU" sz="2000" dirty="0" smtClean="0"/>
              <a:t>1. </a:t>
            </a:r>
            <a:r>
              <a:rPr lang="en-US" altLang="ru-RU" sz="2000" dirty="0" smtClean="0"/>
              <a:t>Pascal</a:t>
            </a:r>
            <a:r>
              <a:rPr lang="ru-RU" altLang="ru-RU" sz="2000" dirty="0" smtClean="0"/>
              <a:t>. Создание информационной системы –</a:t>
            </a:r>
            <a:r>
              <a:rPr lang="en-US" altLang="ru-RU" sz="2000" dirty="0" smtClean="0"/>
              <a:t>             </a:t>
            </a:r>
            <a:r>
              <a:rPr lang="ru-RU" altLang="ru-RU" sz="2000" dirty="0" smtClean="0">
                <a:solidFill>
                  <a:srgbClr val="9933FF"/>
                </a:solidFill>
              </a:rPr>
              <a:t>6 неделя – </a:t>
            </a:r>
            <a:r>
              <a:rPr lang="en-US" altLang="ru-RU" sz="2000" dirty="0" smtClean="0">
                <a:solidFill>
                  <a:srgbClr val="9933FF"/>
                </a:solidFill>
              </a:rPr>
              <a:t>24</a:t>
            </a:r>
            <a:r>
              <a:rPr lang="ru-RU" altLang="ru-RU" sz="2000" dirty="0" smtClean="0">
                <a:solidFill>
                  <a:srgbClr val="9933FF"/>
                </a:solidFill>
              </a:rPr>
              <a:t>..40</a:t>
            </a:r>
          </a:p>
          <a:p>
            <a:pPr>
              <a:buFont typeface="Wingdings" pitchFamily="2" charset="2"/>
              <a:buNone/>
            </a:pPr>
            <a:endParaRPr lang="ru-RU" altLang="ru-RU" sz="1000" dirty="0" smtClean="0"/>
          </a:p>
          <a:p>
            <a:pPr>
              <a:buFont typeface="Wingdings" pitchFamily="2" charset="2"/>
              <a:buNone/>
            </a:pPr>
            <a:r>
              <a:rPr lang="ru-RU" altLang="ru-RU" sz="2000" dirty="0" smtClean="0"/>
              <a:t>2. С</a:t>
            </a:r>
            <a:r>
              <a:rPr lang="en-US" altLang="ru-RU" sz="2000" dirty="0" smtClean="0"/>
              <a:t>++</a:t>
            </a:r>
            <a:r>
              <a:rPr lang="ru-RU" altLang="ru-RU" sz="2000" dirty="0" smtClean="0"/>
              <a:t>. Создание программной системы с элементарным интерфейсом</a:t>
            </a:r>
            <a:r>
              <a:rPr lang="en-US" altLang="ru-RU" sz="2000" dirty="0" smtClean="0"/>
              <a:t> –               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dirty="0" smtClean="0"/>
              <a:t>                                                                                              </a:t>
            </a:r>
            <a:r>
              <a:rPr lang="en-US" altLang="ru-RU" sz="2000" dirty="0" smtClean="0">
                <a:solidFill>
                  <a:srgbClr val="9933FF"/>
                </a:solidFill>
              </a:rPr>
              <a:t>12 </a:t>
            </a:r>
            <a:r>
              <a:rPr lang="ru-RU" altLang="ru-RU" sz="2000" dirty="0" smtClean="0">
                <a:solidFill>
                  <a:srgbClr val="9933FF"/>
                </a:solidFill>
              </a:rPr>
              <a:t>неделя – </a:t>
            </a:r>
            <a:r>
              <a:rPr lang="en-US" altLang="ru-RU" sz="2000" dirty="0" smtClean="0">
                <a:solidFill>
                  <a:srgbClr val="9933FF"/>
                </a:solidFill>
              </a:rPr>
              <a:t>1</a:t>
            </a:r>
            <a:r>
              <a:rPr lang="ru-RU" altLang="ru-RU" sz="2000" dirty="0" smtClean="0">
                <a:solidFill>
                  <a:srgbClr val="9933FF"/>
                </a:solidFill>
              </a:rPr>
              <a:t>8..30</a:t>
            </a:r>
          </a:p>
          <a:p>
            <a:pPr>
              <a:buFont typeface="Wingdings" pitchFamily="2" charset="2"/>
              <a:buNone/>
            </a:pPr>
            <a:endParaRPr lang="ru-RU" altLang="ru-RU" sz="1000" dirty="0" smtClean="0"/>
          </a:p>
          <a:p>
            <a:pPr>
              <a:buFont typeface="Wingdings" pitchFamily="2" charset="2"/>
              <a:buNone/>
            </a:pPr>
            <a:r>
              <a:rPr lang="ru-RU" altLang="ru-RU" sz="2000" dirty="0" smtClean="0"/>
              <a:t>3. С++. Создание программной системы с </a:t>
            </a:r>
            <a:r>
              <a:rPr lang="en-US" altLang="ru-RU" sz="2000" dirty="0" smtClean="0"/>
              <a:t>Qt </a:t>
            </a:r>
            <a:r>
              <a:rPr lang="ru-RU" altLang="ru-RU" sz="2000" dirty="0" smtClean="0"/>
              <a:t>интерфейсом</a:t>
            </a:r>
            <a:r>
              <a:rPr lang="en-US" altLang="ru-RU" sz="2000" dirty="0" smtClean="0"/>
              <a:t> –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dirty="0" smtClean="0"/>
              <a:t>                                                                                              </a:t>
            </a:r>
            <a:r>
              <a:rPr lang="en-US" altLang="ru-RU" sz="2000" dirty="0" smtClean="0">
                <a:solidFill>
                  <a:srgbClr val="9933FF"/>
                </a:solidFill>
              </a:rPr>
              <a:t>16 </a:t>
            </a:r>
            <a:r>
              <a:rPr lang="ru-RU" altLang="ru-RU" sz="2000" dirty="0" smtClean="0">
                <a:solidFill>
                  <a:srgbClr val="9933FF"/>
                </a:solidFill>
              </a:rPr>
              <a:t>неделя – </a:t>
            </a:r>
            <a:r>
              <a:rPr lang="en-US" altLang="ru-RU" sz="2000" dirty="0" smtClean="0">
                <a:solidFill>
                  <a:srgbClr val="9933FF"/>
                </a:solidFill>
              </a:rPr>
              <a:t>1</a:t>
            </a:r>
            <a:r>
              <a:rPr lang="ru-RU" altLang="ru-RU" sz="2000" dirty="0" smtClean="0">
                <a:solidFill>
                  <a:srgbClr val="9933FF"/>
                </a:solidFill>
              </a:rPr>
              <a:t>8..30</a:t>
            </a:r>
          </a:p>
          <a:p>
            <a:pPr>
              <a:buFont typeface="Wingdings" pitchFamily="2" charset="2"/>
              <a:buNone/>
            </a:pPr>
            <a:endParaRPr lang="en-US" altLang="ru-RU" sz="1000" dirty="0" smtClean="0"/>
          </a:p>
          <a:p>
            <a:pPr>
              <a:buFont typeface="Wingdings" pitchFamily="2" charset="2"/>
              <a:buNone/>
            </a:pPr>
            <a:r>
              <a:rPr lang="ru-RU" altLang="ru-RU" sz="2000" dirty="0" smtClean="0">
                <a:solidFill>
                  <a:srgbClr val="FF0000"/>
                </a:solidFill>
              </a:rPr>
              <a:t>Необходимо подготовить 2 экз. бланка задания и подписать самим</a:t>
            </a:r>
            <a:r>
              <a:rPr lang="en-US" altLang="ru-RU" sz="2000" dirty="0" smtClean="0">
                <a:solidFill>
                  <a:srgbClr val="FF0000"/>
                </a:solidFill>
              </a:rPr>
              <a:t> </a:t>
            </a:r>
            <a:r>
              <a:rPr lang="ru-RU" altLang="ru-RU" sz="2000" dirty="0" smtClean="0">
                <a:solidFill>
                  <a:srgbClr val="FF0000"/>
                </a:solidFill>
              </a:rPr>
              <a:t>и у преподавателя, </a:t>
            </a:r>
            <a:r>
              <a:rPr lang="ru-RU" altLang="ru-RU" sz="2000" dirty="0" smtClean="0">
                <a:solidFill>
                  <a:srgbClr val="FF0000"/>
                </a:solidFill>
              </a:rPr>
              <a:t>ведущего практику, затем </a:t>
            </a:r>
            <a:r>
              <a:rPr lang="ru-RU" altLang="ru-RU" sz="2000" dirty="0" smtClean="0">
                <a:solidFill>
                  <a:srgbClr val="FF0000"/>
                </a:solidFill>
              </a:rPr>
              <a:t>один экз. отдать </a:t>
            </a:r>
            <a:r>
              <a:rPr lang="ru-RU" altLang="ru-RU" sz="2000" dirty="0" smtClean="0">
                <a:solidFill>
                  <a:srgbClr val="FF0000"/>
                </a:solidFill>
              </a:rPr>
              <a:t>мне</a:t>
            </a:r>
            <a:r>
              <a:rPr lang="ru-RU" altLang="ru-RU" sz="20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ru-RU" altLang="ru-RU" sz="2000" dirty="0" smtClean="0">
                <a:solidFill>
                  <a:srgbClr val="FF0000"/>
                </a:solidFill>
              </a:rPr>
              <a:t>1-й </a:t>
            </a:r>
            <a:r>
              <a:rPr lang="ru-RU" altLang="ru-RU" sz="2000" dirty="0" smtClean="0">
                <a:solidFill>
                  <a:srgbClr val="FF0000"/>
                </a:solidFill>
              </a:rPr>
              <a:t>экз. пойдет в отчет по практике, </a:t>
            </a:r>
            <a:endParaRPr lang="ru-RU" altLang="ru-RU" sz="2000" dirty="0" smtClean="0">
              <a:solidFill>
                <a:srgbClr val="FF0000"/>
              </a:solidFill>
            </a:endParaRPr>
          </a:p>
          <a:p>
            <a:r>
              <a:rPr lang="ru-RU" altLang="ru-RU" sz="2000" dirty="0" smtClean="0">
                <a:solidFill>
                  <a:srgbClr val="FF0000"/>
                </a:solidFill>
              </a:rPr>
              <a:t>2-й экз. </a:t>
            </a:r>
            <a:r>
              <a:rPr lang="ru-RU" altLang="ru-RU" sz="2000" dirty="0" smtClean="0">
                <a:solidFill>
                  <a:srgbClr val="FF0000"/>
                </a:solidFill>
              </a:rPr>
              <a:t>останется </a:t>
            </a:r>
            <a:r>
              <a:rPr lang="ru-RU" altLang="ru-RU" sz="2000" dirty="0" smtClean="0">
                <a:solidFill>
                  <a:srgbClr val="FF0000"/>
                </a:solidFill>
              </a:rPr>
              <a:t>на кафедре.</a:t>
            </a:r>
            <a:endParaRPr lang="en-US" altLang="ru-RU" sz="20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ru-RU" altLang="ru-RU" sz="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dirty="0" smtClean="0"/>
              <a:t>Контроль знаний – дифференцированный  зачет по баллам:</a:t>
            </a:r>
          </a:p>
          <a:p>
            <a:pPr indent="1270000">
              <a:buFont typeface="Wingdings" pitchFamily="2" charset="2"/>
              <a:buNone/>
            </a:pPr>
            <a:r>
              <a:rPr lang="ru-RU" altLang="ru-RU" sz="2000" dirty="0" smtClean="0"/>
              <a:t>60..70 – удовлетворительно;</a:t>
            </a:r>
          </a:p>
          <a:p>
            <a:pPr indent="1270000">
              <a:buFont typeface="Wingdings" pitchFamily="2" charset="2"/>
              <a:buNone/>
            </a:pPr>
            <a:r>
              <a:rPr lang="ru-RU" altLang="ru-RU" sz="2000" dirty="0" smtClean="0"/>
              <a:t>71..84 – хорошо;</a:t>
            </a:r>
          </a:p>
          <a:p>
            <a:pPr indent="1270000">
              <a:buFont typeface="Wingdings" pitchFamily="2" charset="2"/>
              <a:buNone/>
            </a:pPr>
            <a:r>
              <a:rPr lang="ru-RU" altLang="ru-RU" sz="2000" dirty="0" smtClean="0"/>
              <a:t>85..100 – отлично </a:t>
            </a:r>
          </a:p>
          <a:p>
            <a:pPr>
              <a:buFont typeface="Wingdings" pitchFamily="2" charset="2"/>
              <a:buNone/>
            </a:pPr>
            <a:endParaRPr lang="ru-RU" altLang="ru-RU" sz="2000" dirty="0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D96094-8C57-4BF2-AE4E-1290A9CA91C1}" type="slidenum">
              <a:rPr lang="ru-RU" altLang="ru-RU" smtClean="0"/>
              <a:pPr>
                <a:defRPr/>
              </a:pPr>
              <a:t>3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F04E02-B673-46FA-9520-447B9F913E0A}" type="slidenum">
              <a:rPr lang="ru-RU" altLang="ru-RU" smtClean="0"/>
              <a:pPr>
                <a:defRPr/>
              </a:pPr>
              <a:t>30</a:t>
            </a:fld>
            <a:endParaRPr lang="ru-RU" altLang="ru-RU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675687" cy="503237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Вывод на экран</a:t>
            </a:r>
            <a:endParaRPr lang="ru-RU" altLang="ru-RU" sz="2400" b="1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96975"/>
            <a:ext cx="8893175" cy="587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Операция вывода на экран компьютера предполагает </a:t>
            </a:r>
            <a:r>
              <a:rPr lang="ru-RU" altLang="ru-RU" sz="2000" dirty="0" smtClean="0">
                <a:solidFill>
                  <a:srgbClr val="0000FF"/>
                </a:solidFill>
              </a:rPr>
              <a:t>вставку</a:t>
            </a:r>
            <a:r>
              <a:rPr lang="ru-RU" altLang="ru-RU" sz="2000" dirty="0" smtClean="0"/>
              <a:t> данных в стандартный поток вывода.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о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ut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переменной_или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константы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>
                <a:cs typeface="Courier New" pitchFamily="49" charset="0"/>
              </a:rPr>
              <a:t>С помощью операции вставки в поток можно выводить данные следующих типов: </a:t>
            </a:r>
            <a:r>
              <a:rPr lang="en-US" altLang="ru-RU" sz="2000" dirty="0" smtClean="0">
                <a:cs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, short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long, double, char,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, char * (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строки Си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void * (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адрес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и т.п.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619672" y="1916832"/>
            <a:ext cx="2735263" cy="720725"/>
          </a:xfrm>
          <a:prstGeom prst="wedgeRoundRectCallout">
            <a:avLst>
              <a:gd name="adj1" fmla="val -88157"/>
              <a:gd name="adj2" fmla="val 7920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Стандартный поток вывода на экран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699792" y="3717032"/>
            <a:ext cx="1871663" cy="1008062"/>
          </a:xfrm>
          <a:prstGeom prst="wedgeRoundRectCallout">
            <a:avLst>
              <a:gd name="adj1" fmla="val -129323"/>
              <a:gd name="adj2" fmla="val -11385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dirty="0"/>
              <a:t>Операция вставки в поток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526977-25F2-4933-9F8B-558DBFA0B266}" type="slidenum">
              <a:rPr lang="ru-RU" altLang="ru-RU" smtClean="0"/>
              <a:pPr>
                <a:defRPr/>
              </a:pPr>
              <a:t>31</a:t>
            </a:fld>
            <a:endParaRPr lang="ru-RU" altLang="ru-RU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Примеры вывода на экран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42350" cy="59499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1) </a:t>
            </a:r>
            <a:r>
              <a:rPr lang="en-US" altLang="ru-RU" sz="2000" b="1" smtClean="0"/>
              <a:t> </a:t>
            </a:r>
            <a:r>
              <a:rPr lang="ru-RU" altLang="ru-RU" sz="2000" smtClean="0"/>
              <a:t>вывод строковых констант,  чисел и логических значений:</a:t>
            </a:r>
            <a:r>
              <a:rPr lang="en-US" altLang="ru-RU" sz="2000" smtClean="0"/>
              <a:t> </a:t>
            </a:r>
            <a:endParaRPr lang="ru-RU" altLang="ru-RU" sz="2000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/>
              <a:t>      </a:t>
            </a:r>
            <a:r>
              <a:rPr lang="en-US" altLang="ru-RU" sz="2000" b="1" smtClean="0"/>
              <a:t>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int a=3;  float b=5.34;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bool c=true;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cout&lt;&lt;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Results: a=" &lt;&lt; a &lt;&lt; " b=" &lt;&lt; b &lt;&lt;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" c=" &lt;&lt; c &lt;&lt; ".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&lt;&lt; '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n';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2)</a:t>
            </a:r>
            <a:r>
              <a:rPr lang="ru-RU" altLang="ru-RU" sz="2000" smtClean="0">
                <a:cs typeface="Courier New" pitchFamily="49" charset="0"/>
              </a:rPr>
              <a:t>вывод в две строки: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cout&lt;&lt;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Results: a=" &lt;&lt; a &lt;&lt; " b=" &lt;&lt; b &lt;&lt;'\n'&lt;&lt;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 c=" &lt;&lt; c &lt;&lt; ".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&lt;&lt; '\n';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39750" y="2565400"/>
            <a:ext cx="3816350" cy="431800"/>
          </a:xfrm>
          <a:prstGeom prst="wedgeRoundRectCallout">
            <a:avLst>
              <a:gd name="adj1" fmla="val -17981"/>
              <a:gd name="adj2" fmla="val -507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ru-RU" b="1">
                <a:latin typeface="Courier New" pitchFamily="49" charset="0"/>
                <a:cs typeface="Courier New" pitchFamily="49" charset="0"/>
              </a:rPr>
              <a:t>Results: a=3 b=5.34 c=1.</a:t>
            </a:r>
            <a:r>
              <a:rPr lang="en-US" altLang="ru-RU" b="1">
                <a:latin typeface="Courier New" pitchFamily="49" charset="0"/>
                <a:cs typeface="Courier New" pitchFamily="49" charset="0"/>
                <a:sym typeface="Symbol" pitchFamily="18" charset="2"/>
              </a:rPr>
              <a:t></a:t>
            </a:r>
            <a:endParaRPr lang="en-US" altLang="ru-RU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9750" y="5445125"/>
            <a:ext cx="3384550" cy="647700"/>
          </a:xfrm>
          <a:prstGeom prst="wedgeRoundRectCallout">
            <a:avLst>
              <a:gd name="adj1" fmla="val -17981"/>
              <a:gd name="adj2" fmla="val -507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ru-RU" b="1">
                <a:latin typeface="Courier New" pitchFamily="49" charset="0"/>
                <a:cs typeface="Courier New" pitchFamily="49" charset="0"/>
              </a:rPr>
              <a:t>Results: a=3 b=5.34</a:t>
            </a:r>
            <a:r>
              <a:rPr lang="en-US" altLang="ru-RU" b="1">
                <a:latin typeface="Courier New" pitchFamily="49" charset="0"/>
                <a:cs typeface="Courier New" pitchFamily="49" charset="0"/>
                <a:sym typeface="Symbol" pitchFamily="18" charset="2"/>
              </a:rPr>
              <a:t> </a:t>
            </a:r>
            <a:r>
              <a:rPr lang="en-US" altLang="ru-RU" b="1">
                <a:latin typeface="Courier New" pitchFamily="49" charset="0"/>
                <a:cs typeface="Courier New" pitchFamily="49" charset="0"/>
              </a:rPr>
              <a:t>c=1.</a:t>
            </a:r>
            <a:r>
              <a:rPr lang="en-US" altLang="ru-RU" b="1">
                <a:latin typeface="Courier New" pitchFamily="49" charset="0"/>
                <a:cs typeface="Courier New" pitchFamily="49" charset="0"/>
                <a:sym typeface="Symbol" pitchFamily="18" charset="2"/>
              </a:rPr>
              <a:t></a:t>
            </a:r>
            <a:endParaRPr lang="en-US" altLang="ru-RU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759450" y="2852738"/>
            <a:ext cx="3384550" cy="1009650"/>
          </a:xfrm>
          <a:prstGeom prst="wedgeRoundRectCallout">
            <a:avLst>
              <a:gd name="adj1" fmla="val -58351"/>
              <a:gd name="adj2" fmla="val -9747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переход на следующую строку, можно также использовать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endParaRPr lang="ru-RU" dirty="0">
              <a:solidFill>
                <a:schemeClr val="bg2">
                  <a:lumMod val="50000"/>
                  <a:lumOff val="50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34077-9D3E-4BAF-8E9C-3193B9C744F3}" type="slidenum">
              <a:rPr lang="ru-RU" altLang="ru-RU" smtClean="0"/>
              <a:pPr>
                <a:defRPr/>
              </a:pPr>
              <a:t>32</a:t>
            </a:fld>
            <a:endParaRPr lang="ru-RU" altLang="ru-RU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675687" cy="503237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Управление выводом. Манипуляторы</a:t>
            </a:r>
            <a:endParaRPr lang="ru-RU" altLang="ru-RU" sz="2400" b="1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000" dirty="0" smtClean="0"/>
              <a:t>Манипуляторы – специальные методы классов ввода-вывода, предназначенные для управления операциями ввода-вывода.</a:t>
            </a:r>
            <a:r>
              <a:rPr lang="en-US" sz="2000" dirty="0" smtClean="0"/>
              <a:t> </a:t>
            </a:r>
            <a:r>
              <a:rPr lang="ru-RU" sz="2000" dirty="0" smtClean="0"/>
              <a:t>Они непосредственно "вставляются" в поток.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000" dirty="0" smtClean="0"/>
              <a:t>Манипуляторы бывают с параметрами и без. Для использования манипуляторов с параметрами необходимо подключить библиотеку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sz="20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arenR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n)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sz="2000" dirty="0" smtClean="0">
                <a:cs typeface="Courier New" pitchFamily="49" charset="0"/>
              </a:rPr>
              <a:t>устанавливает ширину поля печати</a:t>
            </a:r>
            <a:r>
              <a:rPr lang="en-US" sz="2000" dirty="0" smtClean="0">
                <a:cs typeface="Courier New" pitchFamily="49" charset="0"/>
              </a:rPr>
              <a:t> n;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arenR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n)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cs typeface="Courier New" pitchFamily="49" charset="0"/>
              </a:rPr>
              <a:t>- устанавливает размер дробной части 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000" dirty="0" smtClean="0">
                <a:cs typeface="Courier New" pitchFamily="49" charset="0"/>
              </a:rPr>
              <a:t>                                                     числа</a:t>
            </a:r>
            <a:r>
              <a:rPr lang="en-US" sz="2000" dirty="0" smtClean="0">
                <a:cs typeface="Courier New" pitchFamily="49" charset="0"/>
              </a:rPr>
              <a:t> n</a:t>
            </a:r>
            <a:r>
              <a:rPr lang="ru-RU" sz="2000" dirty="0" smtClean="0">
                <a:cs typeface="Courier New" pitchFamily="49" charset="0"/>
              </a:rPr>
              <a:t> (вместе с точкой)</a:t>
            </a:r>
            <a:r>
              <a:rPr lang="en-US" sz="2000" dirty="0" smtClean="0">
                <a:cs typeface="Courier New" pitchFamily="49" charset="0"/>
              </a:rPr>
              <a:t>;</a:t>
            </a:r>
            <a:endParaRPr lang="ru-RU" sz="2000" dirty="0" smtClean="0">
              <a:cs typeface="Courier New" pitchFamily="49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a=3; double b=-5.543;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(8)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(8)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(2) &lt;&lt; b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39750" y="5876925"/>
            <a:ext cx="3384550" cy="647700"/>
          </a:xfrm>
          <a:prstGeom prst="wedgeRoundRectCallout">
            <a:avLst>
              <a:gd name="adj1" fmla="val -17981"/>
              <a:gd name="adj2" fmla="val -507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ru-RU" b="1">
                <a:latin typeface="Courier New" pitchFamily="49" charset="0"/>
                <a:cs typeface="Courier New" pitchFamily="49" charset="0"/>
                <a:sym typeface="Symbol" pitchFamily="18" charset="2"/>
              </a:rPr>
              <a:t>        3 </a:t>
            </a:r>
          </a:p>
          <a:p>
            <a:pPr>
              <a:lnSpc>
                <a:spcPct val="105000"/>
              </a:lnSpc>
            </a:pPr>
            <a:r>
              <a:rPr lang="en-US" altLang="ru-RU" b="1">
                <a:latin typeface="Courier New" pitchFamily="49" charset="0"/>
                <a:cs typeface="Courier New" pitchFamily="49" charset="0"/>
                <a:sym typeface="Symbol" pitchFamily="18" charset="2"/>
              </a:rPr>
              <a:t>     -</a:t>
            </a:r>
            <a:r>
              <a:rPr lang="ru-RU" altLang="ru-RU" b="1">
                <a:latin typeface="Courier New" pitchFamily="49" charset="0"/>
                <a:cs typeface="Courier New" pitchFamily="49" charset="0"/>
                <a:sym typeface="Symbol" pitchFamily="18" charset="2"/>
              </a:rPr>
              <a:t>5.5</a:t>
            </a:r>
            <a:r>
              <a:rPr lang="en-US" altLang="ru-RU" b="1">
                <a:latin typeface="Courier New" pitchFamily="49" charset="0"/>
                <a:cs typeface="Courier New" pitchFamily="49" charset="0"/>
                <a:sym typeface="Symbol" pitchFamily="18" charset="2"/>
              </a:rPr>
              <a:t></a:t>
            </a:r>
            <a:endParaRPr lang="en-US" altLang="ru-RU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87CEC7-7291-485B-95FE-90C30376C882}" type="slidenum">
              <a:rPr lang="ru-RU" altLang="ru-RU" smtClean="0"/>
              <a:pPr>
                <a:defRPr/>
              </a:pPr>
              <a:t>33</a:t>
            </a:fld>
            <a:endParaRPr lang="ru-RU" altLang="ru-RU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675687" cy="503237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Ввод с клавиатуры</a:t>
            </a:r>
            <a:endParaRPr lang="ru-RU" altLang="ru-RU" sz="2400" b="1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602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>
                <a:cs typeface="Courier New" pitchFamily="49" charset="0"/>
              </a:rPr>
              <a:t>Операция ввода с клавиатуры программируется как операция извлечения из потока.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Имя_скалярной_переменной_или_строки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>
                <a:cs typeface="Courier New" pitchFamily="49" charset="0"/>
              </a:rPr>
              <a:t>Можно вводить целые и вещественные числа, символы, строки, булевские значения: </a:t>
            </a:r>
            <a:r>
              <a:rPr lang="en-US" altLang="ru-RU" sz="2000" dirty="0" err="1" smtClean="0">
                <a:cs typeface="Courier New" pitchFamily="49" charset="0"/>
              </a:rPr>
              <a:t>int</a:t>
            </a:r>
            <a:r>
              <a:rPr lang="en-US" altLang="ru-RU" sz="2000" dirty="0" smtClean="0">
                <a:cs typeface="Courier New" pitchFamily="49" charset="0"/>
              </a:rPr>
              <a:t>, long, double, char, char *(</a:t>
            </a:r>
            <a:r>
              <a:rPr lang="ru-RU" altLang="ru-RU" sz="2000" dirty="0" smtClean="0">
                <a:cs typeface="Courier New" pitchFamily="49" charset="0"/>
              </a:rPr>
              <a:t>строки</a:t>
            </a:r>
            <a:r>
              <a:rPr lang="en-US" altLang="ru-RU" sz="2000" dirty="0" smtClean="0">
                <a:cs typeface="Courier New" pitchFamily="49" charset="0"/>
              </a:rPr>
              <a:t>)</a:t>
            </a:r>
            <a:r>
              <a:rPr lang="ru-RU" altLang="ru-RU" sz="2000" dirty="0" smtClean="0">
                <a:cs typeface="Courier New" pitchFamily="49" charset="0"/>
              </a:rPr>
              <a:t> и т.д.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>
                <a:cs typeface="Courier New" pitchFamily="49" charset="0"/>
              </a:rPr>
              <a:t>Значения (кроме символов) следует разделять пробелами и</a:t>
            </a:r>
            <a:r>
              <a:rPr lang="en-US" altLang="ru-RU" sz="2000" dirty="0" smtClean="0">
                <a:cs typeface="Courier New" pitchFamily="49" charset="0"/>
              </a:rPr>
              <a:t>/</a:t>
            </a:r>
            <a:r>
              <a:rPr lang="ru-RU" altLang="ru-RU" sz="2000" dirty="0" smtClean="0">
                <a:cs typeface="Courier New" pitchFamily="49" charset="0"/>
              </a:rPr>
              <a:t>или маркерами перехода на следующую строку. Символы при вводе не разделяются.</a:t>
            </a:r>
            <a:endParaRPr lang="en-US" altLang="ru-RU" sz="2000" dirty="0" smtClean="0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492500" y="1773238"/>
            <a:ext cx="1871663" cy="1008062"/>
          </a:xfrm>
          <a:prstGeom prst="wedgeRoundRectCallout">
            <a:avLst>
              <a:gd name="adj1" fmla="val -201333"/>
              <a:gd name="adj2" fmla="val 7156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Стандартный поток ввода с клавиатуры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492500" y="3644900"/>
            <a:ext cx="1871663" cy="1008063"/>
          </a:xfrm>
          <a:prstGeom prst="wedgeRoundRectCallout">
            <a:avLst>
              <a:gd name="adj1" fmla="val -178343"/>
              <a:gd name="adj2" fmla="val -7997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Операция извлечения из потока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BBBFA8-1FEE-4158-BFD1-C884AD3BC050}" type="slidenum">
              <a:rPr lang="ru-RU" altLang="ru-RU" smtClean="0"/>
              <a:pPr>
                <a:defRPr/>
              </a:pPr>
              <a:t>34</a:t>
            </a:fld>
            <a:endParaRPr lang="ru-RU" altLang="ru-RU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Примеры ввода с клавиатуры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42350" cy="59499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dirty="0" smtClean="0"/>
              <a:t>1) </a:t>
            </a:r>
            <a:r>
              <a:rPr lang="en-US" altLang="ru-RU" sz="2000" b="1" dirty="0" smtClean="0"/>
              <a:t> </a:t>
            </a:r>
            <a:r>
              <a:rPr lang="ru-RU" altLang="ru-RU" sz="2000" dirty="0" smtClean="0"/>
              <a:t>ввод чисел:</a:t>
            </a:r>
            <a:r>
              <a:rPr lang="en-US" altLang="ru-RU" sz="2000" dirty="0" smtClean="0"/>
              <a:t> </a:t>
            </a:r>
            <a:endParaRPr lang="ru-RU" altLang="ru-RU" sz="2000" dirty="0" smtClean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dirty="0" smtClean="0"/>
              <a:t>      </a:t>
            </a:r>
            <a:r>
              <a:rPr lang="en-US" altLang="ru-RU" sz="2000" b="1" dirty="0" smtClean="0"/>
              <a:t>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a;  float b;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Enter a, b, c: 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c; 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ru-RU" altLang="ru-RU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2)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cs typeface="Courier New" pitchFamily="49" charset="0"/>
              </a:rPr>
              <a:t>ввод символов: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char ch1,ch2;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Enter ch1, ch2: 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&gt;&gt; ch1 &gt;&gt; ch2;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dirty="0" smtClean="0">
                <a:cs typeface="Courier New" pitchFamily="49" charset="0"/>
              </a:rPr>
              <a:t>3) </a:t>
            </a:r>
            <a:r>
              <a:rPr lang="ru-RU" altLang="ru-RU" sz="2000" dirty="0" smtClean="0">
                <a:cs typeface="Courier New" pitchFamily="49" charset="0"/>
              </a:rPr>
              <a:t>пропуск </a:t>
            </a:r>
            <a:r>
              <a:rPr lang="en-US" altLang="ru-RU" sz="2000" dirty="0" smtClean="0">
                <a:cs typeface="Courier New" pitchFamily="49" charset="0"/>
              </a:rPr>
              <a:t>Enter</a:t>
            </a:r>
            <a:r>
              <a:rPr lang="ru-RU" altLang="ru-RU" sz="2000" dirty="0" smtClean="0">
                <a:cs typeface="Courier New" pitchFamily="49" charset="0"/>
              </a:rPr>
              <a:t> перед вводом символов и строк:</a:t>
            </a:r>
            <a:endParaRPr lang="en-US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&gt;&gt; n;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(2,'\n');</a:t>
            </a: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39750" y="2565400"/>
            <a:ext cx="3816350" cy="431800"/>
          </a:xfrm>
          <a:prstGeom prst="wedgeRoundRectCallout">
            <a:avLst>
              <a:gd name="adj1" fmla="val -17983"/>
              <a:gd name="adj2" fmla="val -507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a, b, c: </a:t>
            </a:r>
            <a:r>
              <a:rPr lang="ru-RU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3 5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.1 true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</a:t>
            </a:r>
            <a:endParaRPr lang="ru-RU" dirty="0">
              <a:solidFill>
                <a:schemeClr val="bg2">
                  <a:lumMod val="50000"/>
                  <a:lumOff val="50000"/>
                </a:schemeClr>
              </a:solidFill>
              <a:cs typeface="+mn-cs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32363" y="1773238"/>
            <a:ext cx="2519362" cy="1368425"/>
          </a:xfrm>
          <a:prstGeom prst="wedgeRoundRectCallout">
            <a:avLst>
              <a:gd name="adj1" fmla="val -17983"/>
              <a:gd name="adj2" fmla="val -507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a, b, c: 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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</a:t>
            </a:r>
            <a:endParaRPr lang="ru-RU" b="1" dirty="0">
              <a:solidFill>
                <a:schemeClr val="bg2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.1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</a:t>
            </a:r>
            <a:endParaRPr lang="en-US" b="1" dirty="0">
              <a:solidFill>
                <a:schemeClr val="bg2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</a:t>
            </a:r>
            <a:endParaRPr lang="ru-RU" dirty="0">
              <a:solidFill>
                <a:schemeClr val="bg2">
                  <a:lumMod val="50000"/>
                  <a:lumOff val="50000"/>
                </a:schemeClr>
              </a:solidFill>
              <a:cs typeface="+mn-cs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9750" y="5013325"/>
            <a:ext cx="3384550" cy="576263"/>
          </a:xfrm>
          <a:prstGeom prst="wedgeRoundRectCallout">
            <a:avLst>
              <a:gd name="adj1" fmla="val -17983"/>
              <a:gd name="adj2" fmla="val -507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ch1, ch2: </a:t>
            </a:r>
            <a:r>
              <a:rPr lang="en-US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</a:t>
            </a:r>
            <a:endParaRPr lang="ru-RU" dirty="0">
              <a:solidFill>
                <a:schemeClr val="bg2">
                  <a:lumMod val="50000"/>
                  <a:lumOff val="50000"/>
                </a:schemeClr>
              </a:solidFill>
              <a:cs typeface="+mn-cs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500563" y="6092825"/>
            <a:ext cx="3384550" cy="576263"/>
          </a:xfrm>
          <a:prstGeom prst="wedgeRoundRectCallout">
            <a:avLst>
              <a:gd name="adj1" fmla="val -17983"/>
              <a:gd name="adj2" fmla="val -507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</a:t>
            </a:r>
            <a:endParaRPr lang="ru-RU" dirty="0">
              <a:solidFill>
                <a:schemeClr val="bg2">
                  <a:lumMod val="50000"/>
                  <a:lumOff val="50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996BA-1839-44BB-B2B6-435318AC9FBF}" type="slidenum">
              <a:rPr lang="ru-RU" altLang="ru-RU" smtClean="0"/>
              <a:pPr>
                <a:defRPr/>
              </a:pPr>
              <a:t>35</a:t>
            </a:fld>
            <a:endParaRPr lang="ru-RU" altLang="ru-RU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1.6 Блок операторов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761038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ru-RU" altLang="ru-RU" sz="2400" dirty="0" smtClean="0"/>
              <a:t>Блок операторов используется в конструкциях ветвления, выбора и циклов, предусматривающих единственный оператор.</a:t>
            </a:r>
          </a:p>
          <a:p>
            <a:pPr algn="just" eaLnBrk="1" hangingPunct="1">
              <a:buFont typeface="Wingdings" pitchFamily="2" charset="2"/>
              <a:buNone/>
            </a:pPr>
            <a:endParaRPr lang="ru-RU" altLang="ru-RU" sz="24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ru-RU" altLang="ru-RU" sz="2400" dirty="0" smtClean="0"/>
              <a:t>Формат:</a:t>
            </a:r>
          </a:p>
          <a:p>
            <a:pPr algn="just" eaLnBrk="1" hangingPunct="1">
              <a:buNone/>
            </a:pPr>
            <a:r>
              <a:rPr lang="en-US" altLang="ru-RU" sz="2400" b="1" dirty="0" smtClean="0">
                <a:solidFill>
                  <a:srgbClr val="FF3300"/>
                </a:solidFill>
              </a:rPr>
              <a:t>$ </a:t>
            </a:r>
            <a:r>
              <a:rPr lang="ru-RU" altLang="ru-RU" sz="2400" b="1" dirty="0" err="1" smtClean="0"/>
              <a:t>Блок_операторов</a:t>
            </a:r>
            <a:r>
              <a:rPr lang="ru-RU" altLang="ru-RU" sz="2400" b="1" dirty="0" smtClean="0"/>
              <a:t> </a:t>
            </a:r>
            <a:r>
              <a:rPr lang="ru-RU" altLang="ru-RU" sz="2400" b="1" dirty="0" smtClean="0">
                <a:solidFill>
                  <a:srgbClr val="FF3300"/>
                </a:solidFill>
              </a:rPr>
              <a:t>=</a:t>
            </a:r>
            <a:r>
              <a:rPr lang="ru-RU" altLang="ru-RU" sz="2400" b="1" dirty="0" smtClean="0"/>
              <a:t> </a:t>
            </a:r>
            <a:r>
              <a:rPr lang="en-US" altLang="ru-RU" sz="2400" b="1" dirty="0" smtClean="0"/>
              <a:t>{ </a:t>
            </a:r>
            <a:r>
              <a:rPr lang="en-US" altLang="ru-RU" sz="2400" b="1" dirty="0" smtClean="0">
                <a:solidFill>
                  <a:srgbClr val="FF0000"/>
                </a:solidFill>
              </a:rPr>
              <a:t>{</a:t>
            </a:r>
            <a:r>
              <a:rPr lang="en-US" altLang="ru-RU" sz="2400" b="1" dirty="0" smtClean="0">
                <a:solidFill>
                  <a:srgbClr val="0000FF"/>
                </a:solidFill>
              </a:rPr>
              <a:t> 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Оператор</a:t>
            </a:r>
            <a:r>
              <a:rPr lang="en-US" altLang="ru-RU" sz="2400" b="1" dirty="0" smtClean="0">
                <a:solidFill>
                  <a:srgbClr val="FF0000"/>
                </a:solidFill>
              </a:rPr>
              <a:t>} </a:t>
            </a:r>
            <a:r>
              <a:rPr lang="en-US" altLang="ru-RU" sz="2400" b="1" dirty="0" smtClean="0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ru-RU" sz="2400" b="1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ru-RU" altLang="ru-RU" sz="2400" b="1" dirty="0" smtClean="0"/>
              <a:t>Пример:       </a:t>
            </a:r>
            <a:endParaRPr lang="en-US" altLang="ru-RU" sz="2400" b="1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ru-RU" altLang="ru-RU" sz="2400" b="1" dirty="0" smtClean="0">
                <a:latin typeface="Courier New" pitchFamily="49" charset="0"/>
              </a:rPr>
              <a:t>   {  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400" b="1" dirty="0" smtClean="0">
                <a:latin typeface="Courier New" pitchFamily="49" charset="0"/>
              </a:rPr>
              <a:t>    </a:t>
            </a:r>
            <a:r>
              <a:rPr lang="ru-RU" altLang="ru-RU" sz="2400" b="1" dirty="0" err="1" smtClean="0">
                <a:latin typeface="Courier New" pitchFamily="49" charset="0"/>
              </a:rPr>
              <a:t>f</a:t>
            </a:r>
            <a:r>
              <a:rPr lang="ru-RU" altLang="ru-RU" sz="2400" b="1" dirty="0" smtClean="0">
                <a:latin typeface="Courier New" pitchFamily="49" charset="0"/>
              </a:rPr>
              <a:t> = </a:t>
            </a:r>
            <a:r>
              <a:rPr lang="ru-RU" altLang="ru-RU" sz="2400" b="1" dirty="0" err="1" smtClean="0">
                <a:latin typeface="Courier New" pitchFamily="49" charset="0"/>
              </a:rPr>
              <a:t>a</a:t>
            </a:r>
            <a:r>
              <a:rPr lang="ru-RU" altLang="ru-RU" sz="2400" b="1" dirty="0" smtClean="0">
                <a:latin typeface="Courier New" pitchFamily="49" charset="0"/>
              </a:rPr>
              <a:t> + </a:t>
            </a:r>
            <a:r>
              <a:rPr lang="ru-RU" altLang="ru-RU" sz="2400" b="1" dirty="0" err="1" smtClean="0">
                <a:latin typeface="Courier New" pitchFamily="49" charset="0"/>
              </a:rPr>
              <a:t>b</a:t>
            </a:r>
            <a:r>
              <a:rPr lang="ru-RU" altLang="ru-RU" sz="2400" b="1" dirty="0" smtClean="0">
                <a:latin typeface="Courier New" pitchFamily="49" charset="0"/>
              </a:rPr>
              <a:t>;    </a:t>
            </a:r>
            <a:endParaRPr lang="en-US" altLang="ru-RU" sz="2400" b="1" dirty="0" smtClean="0">
              <a:latin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400" b="1" dirty="0" smtClean="0">
                <a:latin typeface="Courier New" pitchFamily="49" charset="0"/>
              </a:rPr>
              <a:t>    </a:t>
            </a:r>
            <a:r>
              <a:rPr lang="ru-RU" altLang="ru-RU" sz="2400" b="1" dirty="0" err="1" smtClean="0">
                <a:latin typeface="Courier New" pitchFamily="49" charset="0"/>
              </a:rPr>
              <a:t>a</a:t>
            </a:r>
            <a:r>
              <a:rPr lang="ru-RU" altLang="ru-RU" sz="2400" b="1" dirty="0" smtClean="0">
                <a:latin typeface="Courier New" pitchFamily="49" charset="0"/>
              </a:rPr>
              <a:t> += 10;   </a:t>
            </a:r>
            <a:endParaRPr lang="en-US" altLang="ru-RU" sz="2400" b="1" dirty="0" smtClean="0">
              <a:latin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ru-RU" altLang="ru-RU" sz="2400" b="1" dirty="0" smtClean="0">
                <a:latin typeface="Courier New" pitchFamily="49" charset="0"/>
              </a:rPr>
              <a:t>   }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4283968" y="3573016"/>
            <a:ext cx="3673475" cy="1655763"/>
          </a:xfrm>
          <a:prstGeom prst="wedgeRoundRectCallout">
            <a:avLst>
              <a:gd name="adj1" fmla="val -88361"/>
              <a:gd name="adj2" fmla="val 3926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dirty="0"/>
              <a:t>Точка с запятой в отличие от Паскаля является частью оператора, а потому не может опускаться перед фигурной скобкой.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929CA8-5628-46A7-82CB-37C4B9B46F22}" type="slidenum">
              <a:rPr lang="ru-RU" altLang="ru-RU" smtClean="0"/>
              <a:pPr>
                <a:defRPr/>
              </a:pPr>
              <a:t>36</a:t>
            </a:fld>
            <a:endParaRPr lang="ru-RU" altLang="ru-RU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5451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400" b="1" dirty="0" smtClean="0">
                <a:solidFill>
                  <a:srgbClr val="0000FF"/>
                </a:solidFill>
              </a:rPr>
              <a:t>if </a:t>
            </a:r>
            <a:r>
              <a:rPr lang="ru-RU" altLang="ru-RU" sz="2400" b="1" dirty="0" smtClean="0"/>
              <a:t>(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Выражение</a:t>
            </a:r>
            <a:r>
              <a:rPr lang="ru-RU" altLang="ru-RU" sz="2400" b="1" dirty="0" smtClean="0"/>
              <a:t>)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 Оператор </a:t>
            </a:r>
            <a:r>
              <a:rPr lang="ru-RU" altLang="ru-RU" sz="2400" b="1" dirty="0" smtClean="0">
                <a:solidFill>
                  <a:srgbClr val="FF0000"/>
                </a:solidFill>
              </a:rPr>
              <a:t>[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 </a:t>
            </a:r>
            <a:r>
              <a:rPr lang="ru-RU" altLang="ru-RU" sz="2400" b="1" dirty="0" err="1" smtClean="0">
                <a:solidFill>
                  <a:srgbClr val="0000FF"/>
                </a:solidFill>
              </a:rPr>
              <a:t>else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 Оператор</a:t>
            </a:r>
            <a:r>
              <a:rPr lang="ru-RU" altLang="ru-RU" sz="2400" b="1" dirty="0" smtClean="0">
                <a:solidFill>
                  <a:srgbClr val="FF0000"/>
                </a:solidFill>
              </a:rPr>
              <a:t>]</a:t>
            </a:r>
            <a:endParaRPr lang="en-US" altLang="ru-RU" sz="24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ru-RU" altLang="ru-RU" sz="800" b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400" b="1" dirty="0" smtClean="0"/>
              <a:t>Примеры</a:t>
            </a:r>
            <a:r>
              <a:rPr lang="en-US" altLang="ru-RU" sz="2400" b="1" dirty="0" smtClean="0"/>
              <a:t>:</a:t>
            </a:r>
            <a:endParaRPr lang="ru-RU" altLang="ru-RU" sz="2400" b="1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ru-RU" altLang="ru-RU" sz="800" b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dirty="0" smtClean="0"/>
              <a:t>а)</a:t>
            </a:r>
            <a:r>
              <a:rPr lang="ru-RU" altLang="ru-RU" sz="2000" b="1" dirty="0" smtClean="0"/>
              <a:t> </a:t>
            </a:r>
            <a:r>
              <a:rPr lang="ru-RU" altLang="ru-RU" sz="2000" b="1" dirty="0" smtClean="0">
                <a:latin typeface="Courier New" pitchFamily="49" charset="0"/>
              </a:rPr>
              <a:t>if (!</a:t>
            </a:r>
            <a:r>
              <a:rPr lang="ru-RU" altLang="ru-RU" sz="2000" b="1" dirty="0" err="1" smtClean="0">
                <a:latin typeface="Courier New" pitchFamily="49" charset="0"/>
              </a:rPr>
              <a:t>b</a:t>
            </a:r>
            <a:r>
              <a:rPr lang="ru-RU" altLang="ru-RU" sz="2000" b="1" dirty="0" smtClean="0">
                <a:latin typeface="Courier New" pitchFamily="49" charset="0"/>
              </a:rPr>
              <a:t>)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  </a:t>
            </a:r>
            <a:r>
              <a:rPr lang="en-US" altLang="ru-RU" sz="2000" b="1" dirty="0" err="1" smtClean="0">
                <a:latin typeface="Courier New" pitchFamily="49" charset="0"/>
              </a:rPr>
              <a:t>cout</a:t>
            </a:r>
            <a:r>
              <a:rPr lang="en-US" altLang="ru-RU" sz="2000" b="1" dirty="0" smtClean="0">
                <a:latin typeface="Courier New" pitchFamily="49" charset="0"/>
              </a:rPr>
              <a:t>&lt;&lt;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smtClean="0">
                <a:latin typeface="Courier New" pitchFamily="49" charset="0"/>
              </a:rPr>
              <a:t>с - не определено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ru-RU" altLang="ru-RU" sz="2000" b="1" dirty="0" smtClean="0">
                <a:latin typeface="Courier New" pitchFamily="49" charset="0"/>
              </a:rPr>
              <a:t>;</a:t>
            </a:r>
            <a:r>
              <a:rPr lang="ru-RU" altLang="ru-RU" sz="2000" b="1" dirty="0" smtClean="0"/>
              <a:t> </a:t>
            </a:r>
            <a:r>
              <a:rPr lang="ru-RU" altLang="ru-RU" sz="2000" dirty="0" smtClean="0">
                <a:solidFill>
                  <a:srgbClr val="00B050"/>
                </a:solidFill>
              </a:rPr>
              <a:t>// если </a:t>
            </a:r>
            <a:r>
              <a:rPr lang="en-US" altLang="ru-RU" sz="2000" dirty="0" smtClean="0">
                <a:solidFill>
                  <a:srgbClr val="00B050"/>
                </a:solidFill>
              </a:rPr>
              <a:t>b</a:t>
            </a:r>
            <a:r>
              <a:rPr lang="ru-RU" altLang="ru-RU" sz="2000" dirty="0" smtClean="0">
                <a:solidFill>
                  <a:srgbClr val="00B050"/>
                </a:solidFill>
              </a:rPr>
              <a:t>=0, то – ошибка</a:t>
            </a:r>
            <a:r>
              <a:rPr lang="ru-RU" altLang="ru-RU" sz="2000" dirty="0" smtClean="0"/>
              <a:t>,</a:t>
            </a:r>
            <a:r>
              <a:rPr lang="ru-RU" altLang="ru-RU" sz="2000" b="1" dirty="0" smtClean="0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    </a:t>
            </a:r>
            <a:r>
              <a:rPr lang="ru-RU" altLang="ru-RU" sz="2000" b="1" dirty="0" err="1" smtClean="0">
                <a:latin typeface="Courier New" pitchFamily="49" charset="0"/>
              </a:rPr>
              <a:t>else</a:t>
            </a:r>
            <a:r>
              <a:rPr lang="ru-RU" altLang="ru-RU" sz="2000" b="1" dirty="0" smtClean="0">
                <a:latin typeface="Courier New" pitchFamily="49" charset="0"/>
              </a:rPr>
              <a:t> {</a:t>
            </a:r>
            <a:r>
              <a:rPr lang="ru-RU" altLang="ru-RU" sz="2000" b="1" dirty="0" err="1" smtClean="0">
                <a:latin typeface="Courier New" pitchFamily="49" charset="0"/>
              </a:rPr>
              <a:t>c=a</a:t>
            </a:r>
            <a:r>
              <a:rPr lang="ru-RU" altLang="ru-RU" sz="2000" b="1" dirty="0" smtClean="0">
                <a:latin typeface="Courier New" pitchFamily="49" charset="0"/>
              </a:rPr>
              <a:t>/</a:t>
            </a:r>
            <a:r>
              <a:rPr lang="ru-RU" altLang="ru-RU" sz="2000" b="1" dirty="0" err="1" smtClean="0">
                <a:latin typeface="Courier New" pitchFamily="49" charset="0"/>
              </a:rPr>
              <a:t>b</a:t>
            </a:r>
            <a:r>
              <a:rPr lang="ru-RU" altLang="ru-RU" sz="2000" b="1" dirty="0" smtClean="0">
                <a:latin typeface="Courier New" pitchFamily="49" charset="0"/>
              </a:rPr>
              <a:t>; </a:t>
            </a:r>
            <a:r>
              <a:rPr lang="en-US" altLang="ru-RU" sz="2000" b="1" dirty="0" err="1" smtClean="0">
                <a:latin typeface="Courier New" pitchFamily="49" charset="0"/>
              </a:rPr>
              <a:t>cout</a:t>
            </a:r>
            <a:r>
              <a:rPr lang="en-US" altLang="ru-RU" sz="2000" b="1" dirty="0" smtClean="0">
                <a:latin typeface="Courier New" pitchFamily="49" charset="0"/>
              </a:rPr>
              <a:t>&lt;&lt;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 smtClean="0">
                <a:latin typeface="Courier New" pitchFamily="49" charset="0"/>
              </a:rPr>
              <a:t>c=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dirty="0" smtClean="0">
                <a:latin typeface="Courier New" pitchFamily="49" charset="0"/>
              </a:rPr>
              <a:t>&lt;&lt;</a:t>
            </a:r>
            <a:r>
              <a:rPr lang="ru-RU" altLang="ru-RU" sz="2000" b="1" dirty="0" smtClean="0">
                <a:latin typeface="Courier New" pitchFamily="49" charset="0"/>
              </a:rPr>
              <a:t>c</a:t>
            </a:r>
            <a:r>
              <a:rPr lang="en-US" altLang="ru-RU" sz="2000" b="1" dirty="0" smtClean="0">
                <a:latin typeface="Courier New" pitchFamily="49" charset="0"/>
              </a:rPr>
              <a:t>&lt;&lt;</a:t>
            </a:r>
            <a:r>
              <a:rPr lang="en-US" altLang="ru-RU" sz="2000" b="1" dirty="0" err="1" smtClean="0">
                <a:latin typeface="Courier New" pitchFamily="49" charset="0"/>
              </a:rPr>
              <a:t>endl</a:t>
            </a:r>
            <a:r>
              <a:rPr lang="ru-RU" altLang="ru-RU" sz="2000" b="1" dirty="0" smtClean="0">
                <a:latin typeface="Courier New" pitchFamily="49" charset="0"/>
              </a:rPr>
              <a:t>);}</a:t>
            </a:r>
            <a:r>
              <a:rPr lang="ru-RU" altLang="ru-RU" sz="2000" b="1" dirty="0" smtClean="0"/>
              <a:t> </a:t>
            </a:r>
            <a:r>
              <a:rPr lang="ru-RU" altLang="ru-RU" sz="2000" dirty="0" smtClean="0">
                <a:solidFill>
                  <a:srgbClr val="00B050"/>
                </a:solidFill>
              </a:rPr>
              <a:t>// иначе - выводится с.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ru-RU" altLang="ru-RU" sz="8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dirty="0" smtClean="0"/>
              <a:t>б</a:t>
            </a:r>
            <a:r>
              <a:rPr lang="en-US" altLang="ru-RU" sz="2000" dirty="0" smtClean="0"/>
              <a:t>)</a:t>
            </a:r>
            <a:r>
              <a:rPr lang="en-US" altLang="ru-RU" sz="2000" b="1" dirty="0" smtClean="0"/>
              <a:t> </a:t>
            </a:r>
            <a:r>
              <a:rPr lang="en-US" altLang="ru-RU" sz="2000" b="1" dirty="0" smtClean="0">
                <a:latin typeface="Courier New" pitchFamily="49" charset="0"/>
              </a:rPr>
              <a:t>if ((c=</a:t>
            </a:r>
            <a:r>
              <a:rPr lang="en-US" altLang="ru-RU" sz="2000" b="1" dirty="0" err="1" smtClean="0">
                <a:latin typeface="Courier New" pitchFamily="49" charset="0"/>
              </a:rPr>
              <a:t>a+b</a:t>
            </a:r>
            <a:r>
              <a:rPr lang="en-US" altLang="ru-RU" sz="2000" b="1" dirty="0" smtClean="0">
                <a:latin typeface="Courier New" pitchFamily="49" charset="0"/>
              </a:rPr>
              <a:t>)!=5) c+=b; </a:t>
            </a:r>
            <a:endParaRPr lang="ru-RU" altLang="ru-RU" sz="2000" b="1" dirty="0" smtClean="0">
              <a:latin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en-US" altLang="ru-RU" sz="2000" b="1" dirty="0" smtClean="0">
                <a:latin typeface="Courier New" pitchFamily="49" charset="0"/>
              </a:rPr>
              <a:t>else c=a;</a:t>
            </a:r>
            <a:endParaRPr lang="ru-RU" altLang="ru-RU" sz="2000" b="1" dirty="0" smtClean="0">
              <a:latin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ru-RU" altLang="ru-RU" sz="800" b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dirty="0" smtClean="0"/>
              <a:t>в)</a:t>
            </a:r>
            <a:r>
              <a:rPr lang="ru-RU" altLang="ru-RU" sz="2000" b="1" dirty="0" smtClean="0"/>
              <a:t> </a:t>
            </a:r>
            <a:r>
              <a:rPr lang="ru-RU" altLang="ru-RU" sz="2000" b="1" dirty="0" smtClean="0">
                <a:latin typeface="Courier New" pitchFamily="49" charset="0"/>
              </a:rPr>
              <a:t>if ((</a:t>
            </a:r>
            <a:r>
              <a:rPr lang="en-US" altLang="ru-RU" sz="2000" b="1" dirty="0" err="1" smtClean="0">
                <a:latin typeface="Courier New" pitchFamily="49" charset="0"/>
              </a:rPr>
              <a:t>cin</a:t>
            </a:r>
            <a:r>
              <a:rPr lang="en-US" altLang="ru-RU" sz="2000" b="1" dirty="0" smtClean="0">
                <a:latin typeface="Courier New" pitchFamily="49" charset="0"/>
              </a:rPr>
              <a:t>&gt;&gt;</a:t>
            </a:r>
            <a:r>
              <a:rPr lang="ru-RU" altLang="ru-RU" sz="2000" b="1" dirty="0" err="1" smtClean="0">
                <a:latin typeface="Courier New" pitchFamily="49" charset="0"/>
              </a:rPr>
              <a:t>ch</a:t>
            </a:r>
            <a:r>
              <a:rPr lang="en-US" altLang="ru-RU" sz="2000" b="1" dirty="0" smtClean="0">
                <a:latin typeface="Courier New" pitchFamily="49" charset="0"/>
              </a:rPr>
              <a:t>, </a:t>
            </a:r>
            <a:r>
              <a:rPr lang="en-US" altLang="ru-RU" sz="2000" b="1" dirty="0" err="1" smtClean="0">
                <a:latin typeface="Courier New" pitchFamily="49" charset="0"/>
              </a:rPr>
              <a:t>ch</a:t>
            </a:r>
            <a:r>
              <a:rPr lang="ru-RU" altLang="ru-RU" sz="2000" b="1" dirty="0" err="1" smtClean="0">
                <a:latin typeface="Courier New" pitchFamily="49" charset="0"/>
              </a:rPr>
              <a:t>==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ru-RU" altLang="ru-RU" sz="2000" b="1" dirty="0" err="1" smtClean="0">
                <a:latin typeface="Courier New" pitchFamily="49" charset="0"/>
              </a:rPr>
              <a:t>q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ru-RU" altLang="ru-RU" sz="2000" b="1" dirty="0" smtClean="0">
                <a:latin typeface="Courier New" pitchFamily="49" charset="0"/>
              </a:rPr>
              <a:t>)</a:t>
            </a:r>
            <a:r>
              <a:rPr lang="ru-RU" altLang="ru-RU" sz="2000" b="1" dirty="0" smtClean="0"/>
              <a:t>                    </a:t>
            </a:r>
            <a:r>
              <a:rPr lang="ru-RU" altLang="ru-RU" sz="2000" dirty="0" smtClean="0">
                <a:solidFill>
                  <a:srgbClr val="00B050"/>
                </a:solidFill>
              </a:rPr>
              <a:t>// если в </a:t>
            </a:r>
            <a:r>
              <a:rPr lang="ru-RU" altLang="ru-RU" sz="2000" dirty="0" err="1" smtClean="0">
                <a:solidFill>
                  <a:srgbClr val="00B050"/>
                </a:solidFill>
              </a:rPr>
              <a:t>ch</a:t>
            </a:r>
            <a:r>
              <a:rPr lang="ru-RU" altLang="ru-RU" sz="2000" dirty="0" smtClean="0">
                <a:solidFill>
                  <a:srgbClr val="00B050"/>
                </a:solidFill>
              </a:rPr>
              <a:t> введено </a:t>
            </a:r>
            <a:r>
              <a:rPr lang="ru-RU" altLang="ru-RU" sz="2000" dirty="0" err="1" smtClean="0">
                <a:solidFill>
                  <a:srgbClr val="00B050"/>
                </a:solidFill>
              </a:rPr>
              <a:t>q</a:t>
            </a:r>
            <a:r>
              <a:rPr lang="ru-RU" altLang="ru-RU" sz="2000" dirty="0" smtClean="0">
                <a:solidFill>
                  <a:srgbClr val="00B050"/>
                </a:solidFill>
              </a:rPr>
              <a:t>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000" b="1" dirty="0" smtClean="0"/>
              <a:t>      </a:t>
            </a:r>
            <a:r>
              <a:rPr lang="ru-RU" altLang="ru-RU" sz="2000" b="1" dirty="0" smtClean="0"/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cout</a:t>
            </a:r>
            <a:r>
              <a:rPr lang="en-US" altLang="ru-RU" sz="2000" b="1" dirty="0" smtClean="0">
                <a:latin typeface="Courier New" pitchFamily="49" charset="0"/>
              </a:rPr>
              <a:t>&lt;&lt;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smtClean="0">
                <a:latin typeface="Courier New" pitchFamily="49" charset="0"/>
              </a:rPr>
              <a:t>Программа завершена.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ru-RU" sz="2000" b="1" dirty="0" smtClean="0">
                <a:latin typeface="Courier New" pitchFamily="49" charset="0"/>
              </a:rPr>
              <a:t>&lt;&lt; </a:t>
            </a:r>
            <a:r>
              <a:rPr lang="en-US" altLang="ru-RU" sz="2000" b="1" dirty="0" err="1" smtClean="0">
                <a:latin typeface="Courier New" pitchFamily="49" charset="0"/>
              </a:rPr>
              <a:t>endl</a:t>
            </a:r>
            <a:r>
              <a:rPr lang="ru-RU" altLang="ru-RU" sz="2000" b="1" dirty="0" smtClean="0">
                <a:latin typeface="Courier New" pitchFamily="49" charset="0"/>
              </a:rPr>
              <a:t>;</a:t>
            </a:r>
            <a:r>
              <a:rPr lang="ru-RU" altLang="ru-RU" sz="2000" b="1" dirty="0" smtClean="0"/>
              <a:t>   </a:t>
            </a:r>
            <a:r>
              <a:rPr lang="ru-RU" altLang="ru-RU" sz="2000" dirty="0" smtClean="0">
                <a:solidFill>
                  <a:srgbClr val="00B050"/>
                </a:solidFill>
              </a:rPr>
              <a:t>//  то ...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   </a:t>
            </a:r>
            <a:r>
              <a:rPr lang="ru-RU" altLang="ru-RU" sz="2000" b="1" dirty="0" err="1" smtClean="0">
                <a:latin typeface="Courier New" pitchFamily="49" charset="0"/>
              </a:rPr>
              <a:t>else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cout</a:t>
            </a:r>
            <a:r>
              <a:rPr lang="en-US" altLang="ru-RU" sz="2000" b="1" dirty="0" smtClean="0">
                <a:latin typeface="Courier New" pitchFamily="49" charset="0"/>
              </a:rPr>
              <a:t>&lt;&lt;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smtClean="0">
                <a:latin typeface="Courier New" pitchFamily="49" charset="0"/>
              </a:rPr>
              <a:t>Продолжаем работу...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"&lt;&lt;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ru-RU" altLang="ru-RU" sz="2000" b="1" dirty="0" smtClean="0">
                <a:latin typeface="Courier New" pitchFamily="49" charset="0"/>
              </a:rPr>
              <a:t>;</a:t>
            </a:r>
            <a:r>
              <a:rPr lang="ru-RU" altLang="ru-RU" sz="2000" b="1" dirty="0" smtClean="0"/>
              <a:t>   </a:t>
            </a:r>
            <a:r>
              <a:rPr lang="ru-RU" altLang="ru-RU" sz="2000" dirty="0" smtClean="0">
                <a:solidFill>
                  <a:srgbClr val="00B050"/>
                </a:solidFill>
              </a:rPr>
              <a:t>// иначе ...</a:t>
            </a:r>
            <a:endParaRPr lang="en-US" altLang="ru-RU" sz="2000" dirty="0" smtClean="0">
              <a:solidFill>
                <a:srgbClr val="00B05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800" dirty="0" smtClean="0"/>
              <a:t>	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dirty="0" smtClean="0"/>
              <a:t>г) </a:t>
            </a:r>
            <a:r>
              <a:rPr lang="en-US" altLang="ru-RU" sz="2000" b="1" dirty="0" err="1" smtClean="0">
                <a:latin typeface="Courier New" pitchFamily="49" charset="0"/>
              </a:rPr>
              <a:t>ch</a:t>
            </a:r>
            <a:r>
              <a:rPr lang="en-US" altLang="ru-RU" sz="2000" b="1" dirty="0" smtClean="0">
                <a:latin typeface="Courier New" pitchFamily="49" charset="0"/>
              </a:rPr>
              <a:t>=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altLang="ru-RU" sz="2000" b="1" dirty="0" smtClean="0">
                <a:latin typeface="Courier New" pitchFamily="49" charset="0"/>
              </a:rPr>
              <a:t>a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altLang="ru-RU" sz="2000" b="1" dirty="0" smtClean="0">
                <a:latin typeface="Courier New" pitchFamily="49" charset="0"/>
              </a:rPr>
              <a:t>;</a:t>
            </a:r>
            <a:endParaRPr lang="ru-RU" altLang="ru-RU" sz="2000" b="1" dirty="0" smtClean="0">
              <a:latin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if ((</a:t>
            </a:r>
            <a:r>
              <a:rPr lang="en-US" altLang="ru-RU" sz="2000" b="1" dirty="0" err="1" smtClean="0">
                <a:latin typeface="Courier New" pitchFamily="49" charset="0"/>
              </a:rPr>
              <a:t>oldch</a:t>
            </a:r>
            <a:r>
              <a:rPr lang="en-US" altLang="ru-RU" sz="2000" b="1" dirty="0" smtClean="0">
                <a:latin typeface="Courier New" pitchFamily="49" charset="0"/>
              </a:rPr>
              <a:t>=</a:t>
            </a:r>
            <a:r>
              <a:rPr lang="en-US" altLang="ru-RU" sz="2000" b="1" dirty="0" err="1" smtClean="0">
                <a:latin typeface="Courier New" pitchFamily="49" charset="0"/>
              </a:rPr>
              <a:t>ch</a:t>
            </a:r>
            <a:r>
              <a:rPr lang="en-US" altLang="ru-RU" sz="2000" b="1" dirty="0" smtClean="0">
                <a:latin typeface="Courier New" pitchFamily="49" charset="0"/>
              </a:rPr>
              <a:t>, </a:t>
            </a:r>
            <a:r>
              <a:rPr lang="en-US" altLang="ru-RU" sz="2000" b="1" dirty="0" err="1" smtClean="0">
                <a:latin typeface="Courier New" pitchFamily="49" charset="0"/>
              </a:rPr>
              <a:t>ch</a:t>
            </a:r>
            <a:r>
              <a:rPr lang="en-US" altLang="ru-RU" sz="2000" b="1" dirty="0" smtClean="0">
                <a:latin typeface="Courier New" pitchFamily="49" charset="0"/>
              </a:rPr>
              <a:t>=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altLang="ru-RU" sz="2000" b="1" dirty="0" smtClean="0">
                <a:latin typeface="Courier New" pitchFamily="49" charset="0"/>
              </a:rPr>
              <a:t>b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altLang="ru-RU" sz="2000" b="1" dirty="0" smtClean="0">
                <a:latin typeface="Courier New" pitchFamily="49" charset="0"/>
              </a:rPr>
              <a:t>)==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altLang="ru-RU" sz="2000" b="1" dirty="0" smtClean="0">
                <a:latin typeface="Courier New" pitchFamily="49" charset="0"/>
              </a:rPr>
              <a:t>a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altLang="ru-RU" sz="2000" b="1" dirty="0" smtClean="0">
                <a:latin typeface="Courier New" pitchFamily="49" charset="0"/>
              </a:rPr>
              <a:t>)</a:t>
            </a:r>
            <a:r>
              <a:rPr lang="en-US" altLang="ru-RU" sz="2000" b="1" dirty="0" err="1" smtClean="0">
                <a:latin typeface="Courier New" pitchFamily="49" charset="0"/>
              </a:rPr>
              <a:t>cout</a:t>
            </a:r>
            <a:r>
              <a:rPr lang="en-US" altLang="ru-RU" sz="2000" b="1" dirty="0" smtClean="0">
                <a:latin typeface="Courier New" pitchFamily="49" charset="0"/>
              </a:rPr>
              <a:t>&lt;&lt;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smtClean="0">
                <a:latin typeface="Courier New" pitchFamily="49" charset="0"/>
              </a:rPr>
              <a:t>Это символ 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altLang="ru-RU" sz="2000" b="1" dirty="0" smtClean="0">
                <a:latin typeface="Courier New" pitchFamily="49" charset="0"/>
              </a:rPr>
              <a:t>a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altLang="ru-RU" sz="2000" b="1" dirty="0" smtClean="0">
                <a:latin typeface="Courier New" pitchFamily="49" charset="0"/>
              </a:rPr>
              <a:t>\n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dirty="0" smtClean="0">
                <a:latin typeface="Courier New" pitchFamily="49" charset="0"/>
              </a:rPr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</a:rPr>
              <a:t>else </a:t>
            </a:r>
            <a:r>
              <a:rPr lang="en-US" altLang="ru-RU" sz="2000" b="1" dirty="0" err="1" smtClean="0">
                <a:latin typeface="Courier New" pitchFamily="49" charset="0"/>
              </a:rPr>
              <a:t>cout</a:t>
            </a:r>
            <a:r>
              <a:rPr lang="en-US" altLang="ru-RU" sz="2000" b="1" dirty="0" smtClean="0">
                <a:latin typeface="Courier New" pitchFamily="49" charset="0"/>
              </a:rPr>
              <a:t>&lt;&lt;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smtClean="0">
                <a:latin typeface="Courier New" pitchFamily="49" charset="0"/>
              </a:rPr>
              <a:t>Это символ 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altLang="ru-RU" sz="2000" b="1" dirty="0" smtClean="0">
                <a:latin typeface="Courier New" pitchFamily="49" charset="0"/>
              </a:rPr>
              <a:t>b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altLang="ru-RU" sz="2000" b="1" dirty="0" smtClean="0">
                <a:latin typeface="Courier New" pitchFamily="49" charset="0"/>
              </a:rPr>
              <a:t>\n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dirty="0" smtClean="0">
                <a:latin typeface="Courier New" pitchFamily="49" charset="0"/>
              </a:rPr>
              <a:t>;</a:t>
            </a:r>
            <a:r>
              <a:rPr lang="en-US" altLang="ru-RU" sz="2000" dirty="0" smtClean="0"/>
              <a:t>    </a:t>
            </a:r>
            <a:endParaRPr lang="ru-RU" altLang="ru-RU" sz="2000" dirty="0" smtClean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713788" cy="633412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1.7 Оператор условной передачи управления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F180EC-496F-41E8-9D51-01F340FE9EDF}" type="slidenum">
              <a:rPr lang="ru-RU" altLang="ru-RU" smtClean="0"/>
              <a:pPr>
                <a:defRPr/>
              </a:pPr>
              <a:t>37</a:t>
            </a:fld>
            <a:endParaRPr lang="ru-RU" altLang="ru-RU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1.8 Оператор</a:t>
            </a:r>
            <a:r>
              <a:rPr lang="ru-RU" altLang="ru-RU" sz="2000" b="1" dirty="0" smtClean="0"/>
              <a:t> </a:t>
            </a:r>
            <a:r>
              <a:rPr lang="ru-RU" altLang="ru-RU" sz="2800" b="1" dirty="0" smtClean="0"/>
              <a:t>выбора</a:t>
            </a:r>
            <a:r>
              <a:rPr lang="ru-RU" altLang="ru-RU" sz="2000" dirty="0" smtClean="0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5876925"/>
          </a:xfrm>
        </p:spPr>
        <p:txBody>
          <a:bodyPr/>
          <a:lstStyle/>
          <a:p>
            <a:pPr marL="0" indent="361950"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switch 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(Выражение)</a:t>
            </a:r>
          </a:p>
          <a:p>
            <a:pPr marL="0" indent="361950"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0000FF"/>
                </a:solidFill>
              </a:rPr>
              <a:t>{  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           </a:t>
            </a:r>
          </a:p>
          <a:p>
            <a:pPr marL="0" indent="361950"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solidFill>
                  <a:srgbClr val="0000FF"/>
                </a:solidFill>
              </a:rPr>
              <a:t>                 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{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case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 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Элемент: 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{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Оператор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}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 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}</a:t>
            </a:r>
            <a:endParaRPr lang="ru-RU" altLang="ru-RU" sz="2000" b="1" dirty="0" smtClean="0">
              <a:solidFill>
                <a:srgbClr val="FF3300"/>
              </a:solidFill>
            </a:endParaRPr>
          </a:p>
          <a:p>
            <a:pPr marL="0" indent="361950" eaLnBrk="1" hangingPunct="1">
              <a:buNone/>
            </a:pPr>
            <a:r>
              <a:rPr lang="en-US" altLang="ru-RU" sz="2000" b="1" dirty="0" smtClean="0">
                <a:solidFill>
                  <a:srgbClr val="0000FF"/>
                </a:solidFill>
              </a:rPr>
              <a:t>                 </a:t>
            </a:r>
            <a:r>
              <a:rPr lang="ru-RU" altLang="ru-RU" sz="2000" b="1" dirty="0" smtClean="0">
                <a:solidFill>
                  <a:srgbClr val="FF3300"/>
                </a:solidFill>
              </a:rPr>
              <a:t>[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default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</a:rPr>
              <a:t> :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 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{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Оператор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}</a:t>
            </a:r>
            <a:r>
              <a:rPr lang="ru-RU" altLang="ru-RU" sz="2000" b="1" dirty="0" smtClean="0">
                <a:solidFill>
                  <a:srgbClr val="FF3300"/>
                </a:solidFill>
              </a:rPr>
              <a:t> ]</a:t>
            </a:r>
          </a:p>
          <a:p>
            <a:pPr marL="0" indent="361950"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0000FF"/>
                </a:solidFill>
              </a:rPr>
              <a:t> }</a:t>
            </a:r>
          </a:p>
          <a:p>
            <a:pPr marL="0" indent="361950" algn="just" eaLnBrk="1" hangingPunct="1">
              <a:buFont typeface="Wingdings" pitchFamily="2" charset="2"/>
              <a:buNone/>
            </a:pPr>
            <a:endParaRPr lang="ru-RU" altLang="ru-RU" sz="800" u="sng" dirty="0" smtClean="0"/>
          </a:p>
          <a:p>
            <a:pPr marL="0" indent="361950" eaLnBrk="1" hangingPunct="1">
              <a:buFont typeface="Wingdings" pitchFamily="2" charset="2"/>
              <a:buNone/>
            </a:pPr>
            <a:r>
              <a:rPr lang="ru-RU" altLang="ru-RU" sz="1800" b="1" dirty="0" smtClean="0"/>
              <a:t>Пример</a:t>
            </a:r>
            <a:r>
              <a:rPr lang="en-US" altLang="ru-RU" sz="1800" dirty="0" smtClean="0"/>
              <a:t>:</a:t>
            </a:r>
          </a:p>
          <a:p>
            <a:pPr marL="0" indent="361950" eaLnBrk="1" hangingPunct="1">
              <a:buFont typeface="Wingdings" pitchFamily="2" charset="2"/>
              <a:buNone/>
            </a:pPr>
            <a:endParaRPr lang="en-US" altLang="ru-RU" sz="1000" b="1" dirty="0" smtClean="0"/>
          </a:p>
          <a:p>
            <a:pPr marL="0" indent="361950" eaLnBrk="1" hangingPunct="1"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switch (</a:t>
            </a:r>
            <a:r>
              <a:rPr lang="en-US" altLang="ru-RU" sz="1800" b="1" dirty="0" err="1" smtClean="0">
                <a:latin typeface="Courier New" pitchFamily="49" charset="0"/>
              </a:rPr>
              <a:t>n_day</a:t>
            </a:r>
            <a:r>
              <a:rPr lang="en-US" altLang="ru-RU" sz="1800" b="1" dirty="0" smtClean="0">
                <a:latin typeface="Courier New" pitchFamily="49" charset="0"/>
              </a:rPr>
              <a:t>)</a:t>
            </a:r>
          </a:p>
          <a:p>
            <a:pPr marL="0" indent="361950" eaLnBrk="1" hangingPunct="1"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{ case 1: </a:t>
            </a:r>
          </a:p>
          <a:p>
            <a:pPr marL="0" indent="361950" eaLnBrk="1" hangingPunct="1"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  case 2: </a:t>
            </a:r>
          </a:p>
          <a:p>
            <a:pPr marL="0" indent="361950" eaLnBrk="1" hangingPunct="1"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  case 3: </a:t>
            </a:r>
          </a:p>
          <a:p>
            <a:pPr marL="0" indent="361950" eaLnBrk="1" hangingPunct="1"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  case 4: </a:t>
            </a:r>
          </a:p>
          <a:p>
            <a:pPr marL="0" indent="361950" eaLnBrk="1" hangingPunct="1"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  case 5: </a:t>
            </a:r>
            <a:r>
              <a:rPr lang="en-US" altLang="ru-RU" sz="1800" b="1" dirty="0" err="1" smtClean="0">
                <a:latin typeface="Courier New" pitchFamily="49" charset="0"/>
              </a:rPr>
              <a:t>cout</a:t>
            </a:r>
            <a:r>
              <a:rPr lang="en-US" altLang="ru-RU" sz="1800" b="1" dirty="0" smtClean="0">
                <a:latin typeface="Courier New" pitchFamily="49" charset="0"/>
              </a:rPr>
              <a:t> &lt;&lt; 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800" b="1" dirty="0" smtClean="0">
                <a:latin typeface="Courier New" pitchFamily="49" charset="0"/>
              </a:rPr>
              <a:t>Go work!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en-US" altLang="ru-RU" sz="18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ru-RU" sz="1800" b="1" dirty="0" smtClean="0">
                <a:latin typeface="Courier New" pitchFamily="49" charset="0"/>
              </a:rPr>
              <a:t>; break;</a:t>
            </a:r>
          </a:p>
          <a:p>
            <a:pPr marL="0" indent="361950" eaLnBrk="1" hangingPunct="1">
              <a:buFont typeface="Wingdings" pitchFamily="2" charset="2"/>
              <a:buNone/>
            </a:pPr>
            <a:r>
              <a:rPr lang="ru-RU" altLang="ru-RU" sz="1800" b="1" dirty="0" smtClean="0">
                <a:latin typeface="Courier New" pitchFamily="49" charset="0"/>
              </a:rPr>
              <a:t> </a:t>
            </a:r>
            <a:r>
              <a:rPr lang="en-US" altLang="ru-RU" sz="1800" b="1" dirty="0" smtClean="0">
                <a:latin typeface="Courier New" pitchFamily="49" charset="0"/>
              </a:rPr>
              <a:t> case 6: </a:t>
            </a:r>
            <a:r>
              <a:rPr lang="en-US" altLang="ru-RU" sz="1800" b="1" dirty="0" err="1" smtClean="0">
                <a:latin typeface="Courier New" pitchFamily="49" charset="0"/>
              </a:rPr>
              <a:t>cout</a:t>
            </a:r>
            <a:r>
              <a:rPr lang="en-US" altLang="ru-RU" sz="1800" b="1" dirty="0" smtClean="0">
                <a:latin typeface="Courier New" pitchFamily="49" charset="0"/>
              </a:rPr>
              <a:t> &lt;&lt; 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800" b="1" dirty="0" smtClean="0">
                <a:latin typeface="Courier New" pitchFamily="49" charset="0"/>
              </a:rPr>
              <a:t>Clean the yard and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800" b="1" dirty="0" smtClean="0">
                <a:latin typeface="Courier New" pitchFamily="49" charset="0"/>
              </a:rPr>
              <a:t>;</a:t>
            </a:r>
          </a:p>
          <a:p>
            <a:pPr marL="0" indent="361950" eaLnBrk="1" hangingPunct="1"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  </a:t>
            </a:r>
            <a:r>
              <a:rPr lang="ru-RU" altLang="ru-RU" sz="1800" b="1" dirty="0" err="1" smtClean="0">
                <a:latin typeface="Courier New" pitchFamily="49" charset="0"/>
              </a:rPr>
              <a:t>case</a:t>
            </a:r>
            <a:r>
              <a:rPr lang="ru-RU" altLang="ru-RU" sz="1800" b="1" dirty="0" smtClean="0">
                <a:latin typeface="Courier New" pitchFamily="49" charset="0"/>
              </a:rPr>
              <a:t> 7: </a:t>
            </a:r>
            <a:r>
              <a:rPr lang="en-US" altLang="ru-RU" sz="1800" b="1" dirty="0" err="1" smtClean="0">
                <a:latin typeface="Courier New" pitchFamily="49" charset="0"/>
              </a:rPr>
              <a:t>cout</a:t>
            </a:r>
            <a:r>
              <a:rPr lang="en-US" altLang="ru-RU" sz="1800" b="1" dirty="0" smtClean="0">
                <a:latin typeface="Courier New" pitchFamily="49" charset="0"/>
              </a:rPr>
              <a:t> &lt;&lt; 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1800" b="1" dirty="0" err="1" smtClean="0">
                <a:latin typeface="Courier New" pitchFamily="49" charset="0"/>
              </a:rPr>
              <a:t>relax</a:t>
            </a:r>
            <a:r>
              <a:rPr lang="ru-RU" altLang="ru-RU" sz="1800" b="1" dirty="0" smtClean="0">
                <a:latin typeface="Courier New" pitchFamily="49" charset="0"/>
              </a:rPr>
              <a:t>!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en-US" altLang="ru-RU" sz="18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ru-RU" altLang="ru-RU" sz="1800" b="1" dirty="0" smtClean="0">
                <a:latin typeface="Courier New" pitchFamily="49" charset="0"/>
              </a:rPr>
              <a:t>; </a:t>
            </a:r>
          </a:p>
          <a:p>
            <a:pPr marL="0" indent="361950" eaLnBrk="1" hangingPunct="1">
              <a:buFont typeface="Wingdings" pitchFamily="2" charset="2"/>
              <a:buNone/>
            </a:pPr>
            <a:r>
              <a:rPr lang="ru-RU" altLang="ru-RU" sz="1800" b="1" dirty="0" smtClean="0">
                <a:latin typeface="Courier New" pitchFamily="49" charset="0"/>
              </a:rPr>
              <a:t>}</a:t>
            </a:r>
            <a:endParaRPr lang="en-US" altLang="ru-RU" sz="18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4058AF-ED55-4D71-997C-527331A151DD}" type="slidenum">
              <a:rPr lang="ru-RU" altLang="ru-RU" smtClean="0"/>
              <a:pPr>
                <a:defRPr/>
              </a:pPr>
              <a:t>38</a:t>
            </a:fld>
            <a:endParaRPr lang="ru-RU" altLang="ru-RU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280400" cy="431800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1.9 Операторы циклов</a:t>
            </a:r>
            <a:br>
              <a:rPr lang="ru-RU" altLang="ru-RU" sz="2800" b="1" dirty="0" smtClean="0"/>
            </a:br>
            <a:r>
              <a:rPr lang="ru-RU" altLang="ru-RU" sz="2400" b="1" dirty="0" smtClean="0"/>
              <a:t>А</a:t>
            </a:r>
            <a:r>
              <a:rPr lang="en-US" altLang="ru-RU" sz="2400" b="1" dirty="0" smtClean="0"/>
              <a:t>. </a:t>
            </a:r>
            <a:r>
              <a:rPr lang="ru-RU" altLang="ru-RU" sz="2400" b="1" dirty="0" smtClean="0"/>
              <a:t>Оператор</a:t>
            </a:r>
            <a:r>
              <a:rPr lang="ru-RU" altLang="ru-RU" sz="2800" b="1" dirty="0" smtClean="0"/>
              <a:t> </a:t>
            </a:r>
            <a:r>
              <a:rPr lang="ru-RU" altLang="ru-RU" sz="2400" b="1" dirty="0" smtClean="0"/>
              <a:t>цикла while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77263" cy="5589587"/>
          </a:xfrm>
        </p:spPr>
        <p:txBody>
          <a:bodyPr/>
          <a:lstStyle/>
          <a:p>
            <a:pPr marL="0" indent="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altLang="ru-RU" sz="2000" b="1" dirty="0" smtClean="0">
                <a:solidFill>
                  <a:srgbClr val="0000FF"/>
                </a:solidFill>
              </a:rPr>
              <a:t>while (Выражение) Оператор</a:t>
            </a:r>
            <a:endParaRPr lang="en-US" altLang="ru-RU" sz="2000" b="1" dirty="0" smtClean="0">
              <a:solidFill>
                <a:srgbClr val="0000FF"/>
              </a:solidFill>
            </a:endParaRPr>
          </a:p>
          <a:p>
            <a:pPr marL="0" indent="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altLang="ru-RU" sz="1000" dirty="0" smtClean="0"/>
              <a:t> </a:t>
            </a:r>
            <a:endParaRPr lang="en-US" altLang="ru-RU" sz="1000" dirty="0" smtClean="0"/>
          </a:p>
          <a:p>
            <a:pPr marL="0" indent="457200" eaLnBrk="1" hangingPunct="1">
              <a:buFont typeface="Wingdings" pitchFamily="2" charset="2"/>
              <a:buNone/>
              <a:defRPr/>
            </a:pPr>
            <a:r>
              <a:rPr lang="ru-RU" altLang="ru-RU" sz="2000" b="1" dirty="0" smtClean="0"/>
              <a:t>Пример </a:t>
            </a:r>
            <a:r>
              <a:rPr lang="en-US" altLang="ru-RU" sz="2000" b="1" dirty="0" smtClean="0">
                <a:solidFill>
                  <a:srgbClr val="009900"/>
                </a:solidFill>
              </a:rPr>
              <a:t>Ex1_02</a:t>
            </a:r>
            <a:r>
              <a:rPr lang="ru-RU" altLang="ru-RU" sz="2000" b="1" dirty="0" smtClean="0"/>
              <a:t>.</a:t>
            </a:r>
            <a:r>
              <a:rPr lang="ru-RU" altLang="ru-RU" sz="2000" dirty="0" smtClean="0"/>
              <a:t> Вычислить при</a:t>
            </a:r>
            <a:r>
              <a:rPr lang="en-US" altLang="ru-RU" sz="2000" dirty="0" smtClean="0"/>
              <a:t> x &gt; 1</a:t>
            </a:r>
            <a:r>
              <a:rPr lang="ru-RU" altLang="ru-RU" sz="2000" dirty="0" smtClean="0"/>
              <a:t> сумму ряда S=1+1/x-1/x</a:t>
            </a:r>
            <a:r>
              <a:rPr lang="ru-RU" altLang="ru-RU" sz="2000" baseline="30000" dirty="0" smtClean="0"/>
              <a:t>2</a:t>
            </a:r>
            <a:r>
              <a:rPr lang="ru-RU" altLang="ru-RU" sz="2000" dirty="0" smtClean="0"/>
              <a:t>+1/x</a:t>
            </a:r>
            <a:r>
              <a:rPr lang="ru-RU" altLang="ru-RU" sz="2000" baseline="30000" dirty="0" smtClean="0"/>
              <a:t>3</a:t>
            </a:r>
            <a:r>
              <a:rPr lang="ru-RU" altLang="ru-RU" sz="2000" dirty="0" smtClean="0"/>
              <a:t>-... с точностью </a:t>
            </a:r>
            <a:r>
              <a:rPr lang="ru-RU" altLang="ru-RU" sz="2000" dirty="0" smtClean="0">
                <a:sym typeface="Symbol" pitchFamily="18" charset="2"/>
              </a:rPr>
              <a:t></a:t>
            </a:r>
            <a:r>
              <a:rPr lang="en-US" altLang="ru-RU" sz="2000" dirty="0" smtClean="0"/>
              <a:t>.</a:t>
            </a:r>
          </a:p>
          <a:p>
            <a:pPr marL="0" indent="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ru-RU" sz="1000" dirty="0" smtClean="0"/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char**)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double s, r, x, eps;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puts("Input x,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:");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("%lf  %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f", &amp;x, &amp;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if (x &lt;= 1)  puts("Error.");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	s = 1;   r = 1 / x;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b="1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8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(r) &gt; </a:t>
            </a:r>
            <a:r>
              <a:rPr lang="en-US" sz="1800" b="1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18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8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sz="18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 += r;   r = -r / x;</a:t>
            </a:r>
            <a:r>
              <a:rPr lang="ru-RU" sz="18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		printf("Result= %</a:t>
            </a:r>
            <a:r>
              <a:rPr lang="pt-BR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f.\n", s);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5A34C5-0A9F-4CF5-A668-77DD57DF50DD}" type="slidenum">
              <a:rPr lang="ru-RU" altLang="ru-RU" smtClean="0"/>
              <a:pPr>
                <a:defRPr/>
              </a:pPr>
              <a:t>39</a:t>
            </a:fld>
            <a:endParaRPr lang="ru-RU" altLang="ru-RU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360362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Б. Оператор цикла  </a:t>
            </a:r>
            <a:r>
              <a:rPr lang="ru-RU" altLang="ru-RU" sz="2800" b="1" dirty="0" err="1" smtClean="0"/>
              <a:t>for</a:t>
            </a:r>
            <a:endParaRPr lang="ru-RU" altLang="ru-RU" sz="2800" b="1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err="1" smtClean="0">
                <a:solidFill>
                  <a:srgbClr val="0000FF"/>
                </a:solidFill>
              </a:rPr>
              <a:t>for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 (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 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[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Выражение1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]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;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[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Выражение2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]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;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[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Выражение3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 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]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) 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[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Оператор</a:t>
            </a:r>
            <a:r>
              <a:rPr lang="en-US" altLang="ru-RU" sz="2000" b="1" dirty="0" smtClean="0">
                <a:solidFill>
                  <a:srgbClr val="FF3300"/>
                </a:solidFill>
              </a:rPr>
              <a:t>]</a:t>
            </a:r>
            <a:r>
              <a:rPr lang="en-US" altLang="ru-RU" sz="2000" b="1" dirty="0" smtClean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800" dirty="0" smtClean="0"/>
              <a:t> </a:t>
            </a:r>
            <a:endParaRPr lang="en-US" altLang="ru-RU" sz="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 smtClean="0"/>
              <a:t>Эквивалентно</a:t>
            </a:r>
            <a:r>
              <a:rPr lang="en-US" altLang="ru-RU" sz="20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 smtClean="0"/>
              <a:t> </a:t>
            </a:r>
            <a:r>
              <a:rPr lang="ru-RU" altLang="ru-RU" sz="2000" b="1" dirty="0" smtClean="0"/>
              <a:t>Выражение1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/>
              <a:t>while (</a:t>
            </a:r>
            <a:r>
              <a:rPr lang="ru-RU" altLang="ru-RU" sz="2000" b="1" dirty="0" smtClean="0"/>
              <a:t>Выражение2</a:t>
            </a:r>
            <a:r>
              <a:rPr lang="en-US" altLang="ru-RU" sz="2000" b="1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/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/>
              <a:t>     </a:t>
            </a:r>
            <a:r>
              <a:rPr lang="ru-RU" altLang="ru-RU" sz="2000" b="1" dirty="0" smtClean="0"/>
              <a:t>Оператор</a:t>
            </a:r>
            <a:endParaRPr lang="en-US" alt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/>
              <a:t>     </a:t>
            </a:r>
            <a:r>
              <a:rPr lang="ru-RU" altLang="ru-RU" sz="2000" b="1" dirty="0" smtClean="0"/>
              <a:t>Выражение3</a:t>
            </a:r>
            <a:endParaRPr lang="en-US" alt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1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/>
              <a:t>Пример </a:t>
            </a:r>
            <a:r>
              <a:rPr lang="en-US" altLang="ru-RU" sz="2000" b="1" dirty="0" smtClean="0">
                <a:solidFill>
                  <a:srgbClr val="009900"/>
                </a:solidFill>
              </a:rPr>
              <a:t>Ex1_03</a:t>
            </a:r>
            <a:r>
              <a:rPr lang="ru-RU" altLang="ru-RU" sz="2000" b="1" dirty="0" smtClean="0"/>
              <a:t>. </a:t>
            </a:r>
            <a:r>
              <a:rPr lang="ru-RU" altLang="ru-RU" sz="2000" dirty="0" smtClean="0"/>
              <a:t>Вычислить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сумму первых десяти натуральных чисел.</a:t>
            </a:r>
            <a:endParaRPr lang="en-US" altLang="ru-RU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#include &lt;</a:t>
            </a:r>
            <a:r>
              <a:rPr lang="en-US" altLang="ru-RU" sz="2000" b="1" dirty="0" err="1" smtClean="0">
                <a:latin typeface="Courier New" pitchFamily="49" charset="0"/>
              </a:rPr>
              <a:t>iostream</a:t>
            </a:r>
            <a:r>
              <a:rPr lang="en-US" altLang="ru-RU" sz="20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ru-RU" sz="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err="1" smtClean="0">
                <a:latin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{	</a:t>
            </a:r>
            <a:r>
              <a:rPr lang="en-US" altLang="ru-RU" sz="2000" b="1" dirty="0" err="1" smtClean="0">
                <a:latin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i,s</a:t>
            </a:r>
            <a:r>
              <a:rPr lang="en-US" altLang="ru-RU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	for (</a:t>
            </a:r>
            <a:r>
              <a:rPr lang="en-US" altLang="ru-RU" sz="2000" b="1" dirty="0" err="1" smtClean="0">
                <a:latin typeface="Courier New" pitchFamily="49" charset="0"/>
              </a:rPr>
              <a:t>i</a:t>
            </a:r>
            <a:r>
              <a:rPr lang="en-US" altLang="ru-RU" sz="2000" b="1" dirty="0" smtClean="0">
                <a:latin typeface="Courier New" pitchFamily="49" charset="0"/>
              </a:rPr>
              <a:t>=1,s=0;i&lt;=10;i++) s+=</a:t>
            </a:r>
            <a:r>
              <a:rPr lang="en-US" altLang="ru-RU" sz="2000" b="1" dirty="0" err="1" smtClean="0">
                <a:latin typeface="Courier New" pitchFamily="49" charset="0"/>
              </a:rPr>
              <a:t>i</a:t>
            </a:r>
            <a:r>
              <a:rPr lang="en-US" altLang="ru-RU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	</a:t>
            </a:r>
            <a:r>
              <a:rPr lang="en-US" altLang="ru-RU" sz="2000" b="1" dirty="0" err="1" smtClean="0">
                <a:latin typeface="Courier New" pitchFamily="49" charset="0"/>
              </a:rPr>
              <a:t>cout</a:t>
            </a:r>
            <a:r>
              <a:rPr lang="en-US" altLang="ru-RU" sz="2000" b="1" dirty="0" smtClean="0">
                <a:latin typeface="Courier New" pitchFamily="49" charset="0"/>
              </a:rPr>
              <a:t> &lt;&lt; "Sum=" &lt;&lt; s &lt;&lt; </a:t>
            </a:r>
            <a:r>
              <a:rPr lang="en-US" altLang="ru-RU" sz="2000" b="1" dirty="0" err="1" smtClean="0">
                <a:latin typeface="Courier New" pitchFamily="49" charset="0"/>
              </a:rPr>
              <a:t>endl</a:t>
            </a:r>
            <a:r>
              <a:rPr lang="en-US" altLang="ru-RU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}</a:t>
            </a:r>
            <a:endParaRPr lang="ru-RU" altLang="ru-RU" sz="20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B51D7-E248-4913-8B0F-5B442ABFD0E0}" type="slidenum">
              <a:rPr lang="ru-RU" altLang="ru-RU" smtClean="0"/>
              <a:pPr>
                <a:defRPr/>
              </a:pPr>
              <a:t>4</a:t>
            </a:fld>
            <a:endParaRPr lang="ru-RU" altLang="ru-RU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Литература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5761037"/>
          </a:xfrm>
        </p:spPr>
        <p:txBody>
          <a:bodyPr/>
          <a:lstStyle/>
          <a:p>
            <a:pPr marL="271463" indent="-271463">
              <a:spcBef>
                <a:spcPts val="600"/>
              </a:spcBef>
              <a:buFont typeface="+mj-lt"/>
              <a:buAutoNum type="arabicPeriod"/>
            </a:pPr>
            <a:r>
              <a:rPr lang="ru-RU" sz="1800" dirty="0" smtClean="0"/>
              <a:t>Павловская Т.А. C/C++. Программирование на языке высокого уровня: учебник для вузов</a:t>
            </a:r>
            <a:r>
              <a:rPr lang="en-US" sz="1800" dirty="0" smtClean="0"/>
              <a:t>.</a:t>
            </a:r>
            <a:r>
              <a:rPr lang="ru-RU" sz="1800" dirty="0" smtClean="0"/>
              <a:t> СПб.: Питер, 2021. 464 с.: ил.</a:t>
            </a:r>
            <a:r>
              <a:rPr lang="en-US" sz="1800" dirty="0" smtClean="0"/>
              <a:t> </a:t>
            </a:r>
            <a:r>
              <a:rPr lang="ru-RU" sz="1800" dirty="0" smtClean="0"/>
              <a:t>URL: https://ibooks.ru/bookshelf/376844.</a:t>
            </a:r>
          </a:p>
          <a:p>
            <a:pPr marL="271463" indent="-271463" eaLnBrk="1" hangingPunct="1">
              <a:spcBef>
                <a:spcPts val="600"/>
              </a:spcBef>
              <a:spcAft>
                <a:spcPts val="300"/>
              </a:spcAft>
              <a:buFont typeface="+mj-lt"/>
              <a:buAutoNum type="arabicPeriod" startAt="2"/>
            </a:pPr>
            <a:r>
              <a:rPr lang="ru-RU" altLang="ru-RU" sz="1800" dirty="0" smtClean="0"/>
              <a:t>Иванова Г.С., </a:t>
            </a:r>
            <a:r>
              <a:rPr lang="ru-RU" altLang="ru-RU" sz="1800" dirty="0" err="1" smtClean="0"/>
              <a:t>Ничушкина</a:t>
            </a:r>
            <a:r>
              <a:rPr lang="ru-RU" altLang="ru-RU" sz="1800" dirty="0" smtClean="0"/>
              <a:t> Т.Н. Объектно-ориентированное программирование. Учеб. для вузов. – М.: Изд-во МГТУ им. Н.Э. Баумана, 2014. 456 с.</a:t>
            </a:r>
          </a:p>
          <a:p>
            <a:pPr marL="271463" indent="-271463" eaLnBrk="1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AutoNum type="arabicPeriod" startAt="2"/>
            </a:pPr>
            <a:r>
              <a:rPr lang="ru-RU" altLang="ru-RU" sz="1800" b="1" dirty="0" smtClean="0"/>
              <a:t>Иванова Г.С., </a:t>
            </a:r>
            <a:r>
              <a:rPr lang="ru-RU" altLang="ru-RU" sz="1800" b="1" dirty="0" err="1" smtClean="0"/>
              <a:t>Ничушкина</a:t>
            </a:r>
            <a:r>
              <a:rPr lang="ru-RU" altLang="ru-RU" sz="1800" b="1" dirty="0" smtClean="0"/>
              <a:t> Т.Н., </a:t>
            </a:r>
            <a:r>
              <a:rPr lang="ru-RU" altLang="ru-RU" sz="1800" b="1" dirty="0" err="1" smtClean="0"/>
              <a:t>Самарев</a:t>
            </a:r>
            <a:r>
              <a:rPr lang="ru-RU" altLang="ru-RU" sz="1800" b="1" dirty="0" smtClean="0"/>
              <a:t> Р.С. . C++. Часть 1. Средства </a:t>
            </a:r>
            <a:r>
              <a:rPr lang="ru-RU" altLang="ru-RU" sz="1800" b="1" dirty="0" err="1" smtClean="0"/>
              <a:t>процедурно-го</a:t>
            </a:r>
            <a:r>
              <a:rPr lang="ru-RU" altLang="ru-RU" sz="1800" b="1" dirty="0" smtClean="0"/>
              <a:t> программирования </a:t>
            </a:r>
            <a:r>
              <a:rPr lang="ru-RU" altLang="ru-RU" sz="1800" b="1" dirty="0" err="1" smtClean="0"/>
              <a:t>Microsoft</a:t>
            </a:r>
            <a:r>
              <a:rPr lang="ru-RU" altLang="ru-RU" sz="1800" b="1" dirty="0" smtClean="0"/>
              <a:t> </a:t>
            </a:r>
            <a:r>
              <a:rPr lang="ru-RU" altLang="ru-RU" sz="1800" b="1" dirty="0" err="1" smtClean="0"/>
              <a:t>Visual</a:t>
            </a:r>
            <a:r>
              <a:rPr lang="ru-RU" altLang="ru-RU" sz="1800" b="1" dirty="0" smtClean="0"/>
              <a:t> С++ 2008: Учебное пособие. – М.: МГТУ им. Н.Э. Баумана, 2010. – 126 с. – ЭУИ.</a:t>
            </a:r>
          </a:p>
          <a:p>
            <a:pPr marL="271463" indent="-271463" eaLnBrk="1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AutoNum type="arabicPeriod" startAt="2"/>
            </a:pPr>
            <a:r>
              <a:rPr lang="ru-RU" altLang="ru-RU" sz="1800" b="1" dirty="0" smtClean="0"/>
              <a:t>Иванова Г.С., </a:t>
            </a:r>
            <a:r>
              <a:rPr lang="ru-RU" altLang="ru-RU" sz="1800" b="1" dirty="0" err="1" smtClean="0"/>
              <a:t>Ничушкина</a:t>
            </a:r>
            <a:r>
              <a:rPr lang="ru-RU" altLang="ru-RU" sz="1800" b="1" dirty="0" smtClean="0"/>
              <a:t> Т.Н. C++. Часть 2. Объектно-ориентированное программирование на языке С++ в среде </a:t>
            </a:r>
            <a:r>
              <a:rPr lang="ru-RU" altLang="ru-RU" sz="1800" b="1" dirty="0" err="1" smtClean="0"/>
              <a:t>Visual</a:t>
            </a:r>
            <a:r>
              <a:rPr lang="ru-RU" altLang="ru-RU" sz="1800" b="1" dirty="0" smtClean="0"/>
              <a:t> </a:t>
            </a:r>
            <a:r>
              <a:rPr lang="ru-RU" altLang="ru-RU" sz="1800" b="1" dirty="0" err="1" smtClean="0"/>
              <a:t>Studio</a:t>
            </a:r>
            <a:r>
              <a:rPr lang="ru-RU" altLang="ru-RU" sz="1800" b="1" dirty="0" smtClean="0"/>
              <a:t> 2008: Учебное пособие. – М.: МГТУ им. Н.Э. Баумана, 2013. – 161 с. – ЭУИ. </a:t>
            </a:r>
          </a:p>
          <a:p>
            <a:pPr marL="271463" indent="-271463" eaLnBrk="1" hangingPunct="1">
              <a:spcBef>
                <a:spcPts val="600"/>
              </a:spcBef>
              <a:spcAft>
                <a:spcPts val="300"/>
              </a:spcAft>
              <a:buFont typeface="Arial" charset="0"/>
              <a:buAutoNum type="arabicPeriod" startAt="2"/>
            </a:pPr>
            <a:r>
              <a:rPr lang="ru-RU" altLang="ru-RU" sz="1800" b="1" dirty="0" smtClean="0"/>
              <a:t>Иванова Г.С. . C++. Часть 3. Создание графических интерфейсов пользователя с использованием</a:t>
            </a:r>
            <a:r>
              <a:rPr lang="en-US" altLang="ru-RU" sz="1800" b="1" dirty="0" smtClean="0"/>
              <a:t> </a:t>
            </a:r>
            <a:r>
              <a:rPr lang="ru-RU" altLang="ru-RU" sz="1800" b="1" dirty="0" smtClean="0"/>
              <a:t>библиотеки </a:t>
            </a:r>
            <a:r>
              <a:rPr lang="en-US" altLang="ru-RU" sz="1800" b="1" dirty="0" smtClean="0"/>
              <a:t>Qt</a:t>
            </a:r>
            <a:r>
              <a:rPr lang="ru-RU" altLang="ru-RU" sz="1800" b="1" dirty="0" smtClean="0"/>
              <a:t> 4.7: Учебное пособие. – М.: МГТУ им. Н.Э. Баумана, 201</a:t>
            </a:r>
            <a:r>
              <a:rPr lang="en-US" altLang="ru-RU" sz="1800" b="1" dirty="0" smtClean="0"/>
              <a:t>4</a:t>
            </a:r>
            <a:r>
              <a:rPr lang="ru-RU" altLang="ru-RU" sz="1800" b="1" dirty="0" smtClean="0"/>
              <a:t>. – 52 с. – В электронном виде.</a:t>
            </a:r>
            <a:endParaRPr lang="en-US" altLang="ru-RU" sz="1800" b="1" dirty="0" smtClean="0"/>
          </a:p>
          <a:p>
            <a:pPr marL="271463" indent="-271463" eaLnBrk="1" hangingPunct="1">
              <a:spcBef>
                <a:spcPts val="600"/>
              </a:spcBef>
              <a:spcAft>
                <a:spcPts val="300"/>
              </a:spcAft>
              <a:buFont typeface="Arial" charset="0"/>
              <a:buAutoNum type="arabicPeriod" startAt="2"/>
            </a:pPr>
            <a:r>
              <a:rPr lang="ru-RU" altLang="ru-RU" sz="1800" dirty="0" err="1" smtClean="0"/>
              <a:t>Шилдт</a:t>
            </a:r>
            <a:r>
              <a:rPr lang="ru-RU" altLang="ru-RU" sz="1800" dirty="0" smtClean="0"/>
              <a:t> Г. Полный справочник по С++, 4 изд. М.: Изд. дом "Вильямс", 2015.800с.</a:t>
            </a:r>
          </a:p>
          <a:p>
            <a:pPr marL="271463" indent="-271463" eaLnBrk="1" hangingPunct="1">
              <a:spcBef>
                <a:spcPts val="600"/>
              </a:spcBef>
              <a:spcAft>
                <a:spcPts val="300"/>
              </a:spcAft>
              <a:buFont typeface="Arial" charset="0"/>
              <a:buAutoNum type="arabicPeriod" startAt="2"/>
            </a:pPr>
            <a:r>
              <a:rPr lang="ru-RU" altLang="ru-RU" sz="1800" b="1" dirty="0" smtClean="0"/>
              <a:t>Уроки С++. </a:t>
            </a:r>
            <a:r>
              <a:rPr lang="en-US" altLang="ru-RU" sz="1800" dirty="0" smtClean="0"/>
              <a:t>URL: </a:t>
            </a:r>
            <a:r>
              <a:rPr lang="en-US" altLang="ru-RU" sz="1800" dirty="0" smtClean="0">
                <a:hlinkClick r:id="rId2"/>
              </a:rPr>
              <a:t>https://ravesli.com/uroki-cpp/</a:t>
            </a:r>
            <a:r>
              <a:rPr lang="ru-RU" altLang="ru-RU" sz="1800" dirty="0" smtClean="0"/>
              <a:t> .</a:t>
            </a:r>
            <a:endParaRPr lang="en-US" altLang="ru-RU" sz="1800" dirty="0" smtClean="0"/>
          </a:p>
          <a:p>
            <a:pPr marL="271463" indent="-271463" eaLnBrk="1" hangingPunct="1">
              <a:spcBef>
                <a:spcPts val="600"/>
              </a:spcBef>
              <a:spcAft>
                <a:spcPts val="300"/>
              </a:spcAft>
              <a:buFont typeface="Arial" charset="0"/>
              <a:buAutoNum type="arabicPeriod" startAt="2"/>
            </a:pPr>
            <a:r>
              <a:rPr lang="ru-RU" altLang="ru-RU" sz="1800" dirty="0" smtClean="0"/>
              <a:t>Шлее М. </a:t>
            </a:r>
            <a:r>
              <a:rPr lang="en-US" altLang="ru-RU" sz="1800" dirty="0" smtClean="0"/>
              <a:t>Qt 5.3</a:t>
            </a:r>
            <a:r>
              <a:rPr lang="ru-RU" altLang="ru-RU" sz="1800" dirty="0" smtClean="0"/>
              <a:t>. Профессиональное программирование на С++. СПб.: </a:t>
            </a:r>
            <a:r>
              <a:rPr lang="ru-RU" altLang="ru-RU" sz="1800" dirty="0" err="1" smtClean="0"/>
              <a:t>БХВ-Петербург</a:t>
            </a:r>
            <a:r>
              <a:rPr lang="ru-RU" altLang="ru-RU" sz="1800" dirty="0" smtClean="0"/>
              <a:t>, 2015. 928 с. </a:t>
            </a:r>
          </a:p>
          <a:p>
            <a:pPr marL="271463" indent="-271463" eaLnBrk="1" hangingPunct="1">
              <a:spcBef>
                <a:spcPts val="600"/>
              </a:spcBef>
              <a:spcAft>
                <a:spcPts val="300"/>
              </a:spcAft>
              <a:buFont typeface="Arial" charset="0"/>
              <a:buAutoNum type="arabicPeriod" startAt="2"/>
            </a:pPr>
            <a:r>
              <a:rPr lang="ru-RU" altLang="ru-RU" sz="1800" dirty="0" err="1" smtClean="0"/>
              <a:t>Дейтел</a:t>
            </a:r>
            <a:r>
              <a:rPr lang="ru-RU" altLang="ru-RU" sz="1800" dirty="0" smtClean="0"/>
              <a:t> Х., </a:t>
            </a:r>
            <a:r>
              <a:rPr lang="ru-RU" altLang="ru-RU" sz="1800" dirty="0" err="1" smtClean="0"/>
              <a:t>Дейтел</a:t>
            </a:r>
            <a:r>
              <a:rPr lang="ru-RU" altLang="ru-RU" sz="1800" dirty="0" smtClean="0"/>
              <a:t> П. Как программировать на С++.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9AB838-39D2-466B-9235-3B582B512EED}" type="slidenum">
              <a:rPr lang="ru-RU" altLang="ru-RU" smtClean="0"/>
              <a:pPr>
                <a:defRPr/>
              </a:pPr>
              <a:t>40</a:t>
            </a:fld>
            <a:endParaRPr lang="ru-RU" altLang="ru-RU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В. Оператор цикла </a:t>
            </a:r>
            <a:r>
              <a:rPr lang="ru-RU" altLang="ru-RU" sz="2800" b="1" dirty="0" err="1" smtClean="0"/>
              <a:t>do</a:t>
            </a:r>
            <a:r>
              <a:rPr lang="ru-RU" altLang="ru-RU" sz="2800" b="1" dirty="0" smtClean="0"/>
              <a:t> ... while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893175" cy="5000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400" b="1" dirty="0" err="1" smtClean="0">
                <a:solidFill>
                  <a:srgbClr val="0000FF"/>
                </a:solidFill>
              </a:rPr>
              <a:t>do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  </a:t>
            </a:r>
            <a:r>
              <a:rPr lang="en-US" altLang="ru-RU" sz="2400" b="1" dirty="0" smtClean="0">
                <a:solidFill>
                  <a:srgbClr val="FF3300"/>
                </a:solidFill>
              </a:rPr>
              <a:t>{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Оператор</a:t>
            </a:r>
            <a:r>
              <a:rPr lang="en-US" altLang="ru-RU" sz="2400" b="1" dirty="0" smtClean="0">
                <a:solidFill>
                  <a:srgbClr val="FF3300"/>
                </a:solidFill>
              </a:rPr>
              <a:t>}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 while (Выражение) ;</a:t>
            </a:r>
            <a:r>
              <a:rPr lang="ru-RU" altLang="ru-RU" sz="2400" dirty="0" smtClean="0">
                <a:solidFill>
                  <a:srgbClr val="0000FF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b="1" dirty="0" smtClean="0"/>
              <a:t>Пример</a:t>
            </a:r>
            <a:r>
              <a:rPr lang="ru-RU" altLang="ru-RU" sz="2400" dirty="0" smtClean="0"/>
              <a:t>. Игнорировать ввод значения, выходящего за пределы заданного интервала.</a:t>
            </a:r>
            <a:endParaRPr lang="en-US" alt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err="1" smtClean="0">
                <a:latin typeface="Courier New" pitchFamily="49" charset="0"/>
              </a:rPr>
              <a:t>do</a:t>
            </a:r>
            <a:r>
              <a:rPr lang="ru-RU" altLang="ru-RU" sz="2000" b="1" dirty="0" smtClean="0">
                <a:latin typeface="Courier New" pitchFamily="49" charset="0"/>
              </a:rPr>
              <a:t> {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 </a:t>
            </a:r>
            <a:r>
              <a:rPr lang="en-US" altLang="ru-RU" sz="2000" b="1" dirty="0" err="1" smtClean="0">
                <a:latin typeface="Courier New" pitchFamily="49" charset="0"/>
              </a:rPr>
              <a:t>cout</a:t>
            </a:r>
            <a:r>
              <a:rPr lang="en-US" altLang="ru-RU" sz="2000" b="1" dirty="0" smtClean="0">
                <a:latin typeface="Courier New" pitchFamily="49" charset="0"/>
              </a:rPr>
              <a:t>&lt;&lt;</a:t>
            </a:r>
            <a:r>
              <a:rPr lang="en-US" altLang="ru-RU" sz="2000" b="1" dirty="0" smtClean="0">
                <a:latin typeface="Courier New" pitchFamily="49" charset="0"/>
                <a:cs typeface="Arial" charset="0"/>
              </a:rPr>
              <a:t>"</a:t>
            </a:r>
            <a:r>
              <a:rPr lang="en-US" altLang="ru-RU" sz="2000" b="1" dirty="0" smtClean="0">
                <a:latin typeface="Courier New" pitchFamily="49" charset="0"/>
              </a:rPr>
              <a:t>Enter a in ["&lt;&lt;low&lt;&lt;","&lt;&lt;high&lt;&lt;"]\n";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  <a:endParaRPr lang="en-US" altLang="ru-RU" sz="2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  </a:t>
            </a:r>
            <a:r>
              <a:rPr lang="en-US" altLang="ru-RU" sz="2000" b="1" dirty="0" err="1" smtClean="0">
                <a:latin typeface="Courier New" pitchFamily="49" charset="0"/>
              </a:rPr>
              <a:t>cin</a:t>
            </a:r>
            <a:r>
              <a:rPr lang="en-US" altLang="ru-RU" sz="2000" b="1" dirty="0" smtClean="0">
                <a:latin typeface="Courier New" pitchFamily="49" charset="0"/>
              </a:rPr>
              <a:t> &gt;&gt; a;  </a:t>
            </a:r>
            <a:endParaRPr lang="ru-RU" altLang="ru-RU" sz="2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en-US" altLang="ru-RU" sz="2000" b="1" dirty="0" smtClean="0">
                <a:latin typeface="Courier New" pitchFamily="49" charset="0"/>
              </a:rPr>
              <a:t>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while (a&lt;low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</a:rPr>
              <a:t>||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</a:rPr>
              <a:t>a&gt;high);</a:t>
            </a:r>
            <a:endParaRPr lang="ru-RU" altLang="ru-RU" sz="20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E70294-E4F9-42ED-8274-7077C717778B}" type="slidenum">
              <a:rPr lang="ru-RU" altLang="ru-RU" smtClean="0"/>
              <a:pPr>
                <a:defRPr/>
              </a:pPr>
              <a:t>41</a:t>
            </a:fld>
            <a:endParaRPr lang="ru-RU" altLang="ru-RU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5175"/>
            <a:ext cx="8507413" cy="576263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1.10 Неструктурные операторы передачи управления</a:t>
            </a:r>
            <a:br>
              <a:rPr lang="ru-RU" altLang="ru-RU" sz="2800" b="1" dirty="0" smtClean="0"/>
            </a:br>
            <a:r>
              <a:rPr lang="ru-RU" altLang="ru-RU" sz="2400" b="1" dirty="0" smtClean="0"/>
              <a:t>А. Оператор безусловного перехода </a:t>
            </a:r>
            <a:r>
              <a:rPr lang="en-US" altLang="ru-RU" sz="2400" b="1" dirty="0" err="1" smtClean="0"/>
              <a:t>goto</a:t>
            </a:r>
            <a:r>
              <a:rPr lang="ru-RU" altLang="ru-RU" sz="2800" dirty="0" smtClean="0"/>
              <a:t> </a:t>
            </a:r>
            <a:r>
              <a:rPr lang="en-US" altLang="ru-RU" sz="2800" dirty="0" smtClean="0"/>
              <a:t> </a:t>
            </a:r>
            <a:endParaRPr lang="ru-RU" altLang="ru-RU" sz="28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229600" cy="36718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1800" dirty="0" smtClean="0"/>
              <a:t>	</a:t>
            </a:r>
            <a:endParaRPr lang="ru-RU" altLang="ru-RU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b="1" dirty="0" err="1" smtClean="0">
                <a:solidFill>
                  <a:srgbClr val="0000FF"/>
                </a:solidFill>
              </a:rPr>
              <a:t>goto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  </a:t>
            </a:r>
            <a:r>
              <a:rPr lang="ru-RU" altLang="ru-RU" sz="2400" b="1" dirty="0" err="1" smtClean="0">
                <a:solidFill>
                  <a:srgbClr val="0000FF"/>
                </a:solidFill>
              </a:rPr>
              <a:t>Метка_перехода</a:t>
            </a:r>
            <a:r>
              <a:rPr lang="ru-RU" altLang="ru-RU" sz="2400" b="1" dirty="0" smtClean="0">
                <a:solidFill>
                  <a:srgbClr val="0000FF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dirty="0" smtClean="0"/>
              <a:t>	</a:t>
            </a:r>
            <a:r>
              <a:rPr lang="ru-RU" altLang="ru-RU" sz="2400" b="1" dirty="0" smtClean="0"/>
              <a:t>Пример: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dirty="0" smtClean="0"/>
              <a:t>	</a:t>
            </a:r>
            <a:r>
              <a:rPr lang="ru-RU" altLang="ru-RU" sz="2000" b="1" dirty="0" err="1" smtClean="0">
                <a:latin typeface="Courier New" pitchFamily="49" charset="0"/>
              </a:rPr>
              <a:t>again</a:t>
            </a:r>
            <a:r>
              <a:rPr lang="ru-RU" altLang="ru-RU" sz="2000" b="1" dirty="0" smtClean="0">
                <a:latin typeface="Courier New" pitchFamily="49" charset="0"/>
              </a:rPr>
              <a:t>: </a:t>
            </a:r>
            <a:r>
              <a:rPr lang="en-US" altLang="ru-RU" sz="2000" b="1" dirty="0" smtClean="0">
                <a:latin typeface="Courier New" pitchFamily="49" charset="0"/>
              </a:rPr>
              <a:t>x=</a:t>
            </a:r>
            <a:r>
              <a:rPr lang="en-US" altLang="ru-RU" sz="2000" b="1" dirty="0" err="1" smtClean="0">
                <a:latin typeface="Courier New" pitchFamily="49" charset="0"/>
              </a:rPr>
              <a:t>y+a</a:t>
            </a:r>
            <a:r>
              <a:rPr lang="ru-RU" altLang="ru-RU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             ...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      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ru-RU" altLang="ru-RU" sz="2000" b="1" dirty="0" err="1" smtClean="0">
                <a:latin typeface="Courier New" pitchFamily="49" charset="0"/>
              </a:rPr>
              <a:t>goto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  <a:r>
              <a:rPr lang="ru-RU" altLang="ru-RU" sz="2000" b="1" dirty="0" err="1" smtClean="0">
                <a:latin typeface="Courier New" pitchFamily="49" charset="0"/>
              </a:rPr>
              <a:t>again</a:t>
            </a:r>
            <a:r>
              <a:rPr lang="ru-RU" altLang="ru-RU" sz="2000" b="1" dirty="0" smtClean="0">
                <a:latin typeface="Courier New" pitchFamily="49" charset="0"/>
              </a:rPr>
              <a:t>;</a:t>
            </a:r>
            <a:r>
              <a:rPr lang="ru-RU" altLang="ru-RU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C07F60-326A-4C00-AC46-36511CF37D1D}" type="slidenum">
              <a:rPr lang="ru-RU" altLang="ru-RU" smtClean="0"/>
              <a:pPr>
                <a:defRPr/>
              </a:pPr>
              <a:t>42</a:t>
            </a:fld>
            <a:endParaRPr lang="ru-RU" altLang="ru-RU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Б. Оператор досрочного завершения </a:t>
            </a:r>
            <a:r>
              <a:rPr lang="en-US" altLang="ru-RU" sz="2800" b="1" dirty="0" smtClean="0"/>
              <a:t>break</a:t>
            </a:r>
            <a:endParaRPr lang="ru-RU" altLang="ru-RU" sz="2800" b="1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052513"/>
            <a:ext cx="5905500" cy="5545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solidFill>
                  <a:srgbClr val="0000FF"/>
                </a:solidFill>
              </a:rPr>
              <a:t>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smtClean="0"/>
              <a:t>Пример </a:t>
            </a:r>
            <a:r>
              <a:rPr lang="en-US" altLang="ru-RU" sz="1800" b="1" smtClean="0">
                <a:solidFill>
                  <a:srgbClr val="009900"/>
                </a:solidFill>
              </a:rPr>
              <a:t>Ex1_04</a:t>
            </a:r>
            <a:r>
              <a:rPr lang="ru-RU" altLang="ru-RU" sz="1800" b="1" smtClean="0"/>
              <a:t>. </a:t>
            </a:r>
            <a:r>
              <a:rPr lang="ru-RU" altLang="ru-RU" sz="1800" smtClean="0"/>
              <a:t>Суммирование до 10 чисел вводи</a:t>
            </a:r>
            <a:r>
              <a:rPr lang="en-US" altLang="ru-RU" sz="1800" smtClean="0"/>
              <a:t>-</a:t>
            </a:r>
            <a:r>
              <a:rPr lang="ru-RU" altLang="ru-RU" sz="1800" smtClean="0"/>
              <a:t>мой последовательности. При вводе отрицатель</a:t>
            </a:r>
            <a:r>
              <a:rPr lang="en-US" altLang="ru-RU" sz="1800" smtClean="0"/>
              <a:t>-</a:t>
            </a:r>
            <a:r>
              <a:rPr lang="ru-RU" altLang="ru-RU" sz="1800" smtClean="0"/>
              <a:t>ного числа работа программы завершается.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{  int s=0,k;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cout&lt;&lt;"Input up to 10 numbers."&lt;&lt;endl;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for (int i=1; i&lt;11; i++)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  cin &gt;&gt; 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  if (k &lt; 0) </a:t>
            </a:r>
            <a:r>
              <a:rPr lang="en-US" altLang="ru-RU" sz="1800" b="1" smtClean="0">
                <a:solidFill>
                  <a:srgbClr val="FF3300"/>
                </a:solidFill>
                <a:latin typeface="Courier New" pitchFamily="49" charset="0"/>
              </a:rPr>
              <a:t>break</a:t>
            </a:r>
            <a:r>
              <a:rPr lang="en-US" altLang="ru-RU" sz="1800" b="1" smtClean="0">
                <a:latin typeface="Courier New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  s+=k;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cout &lt;&lt; "Result =" &lt;&lt; s &lt;&lt; endl;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return 0;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}</a:t>
            </a:r>
            <a:endParaRPr lang="ru-RU" altLang="ru-RU" sz="1800" b="1" smtClean="0">
              <a:latin typeface="Courier New" pitchFamily="49" charset="0"/>
            </a:endParaRP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940425" y="1196975"/>
          <a:ext cx="2743200" cy="5400675"/>
        </p:xfrm>
        <a:graphic>
          <a:graphicData uri="http://schemas.openxmlformats.org/presentationml/2006/ole">
            <p:oleObj spid="_x0000_s1026" name="Visio" r:id="rId3" imgW="744617" imgH="1773317" progId="Visio.Drawing.11">
              <p:embed/>
            </p:oleObj>
          </a:graphicData>
        </a:graphic>
      </p:graphicFrame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667625" y="47244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>
                <a:solidFill>
                  <a:srgbClr val="FF3300"/>
                </a:solidFill>
              </a:rPr>
              <a:t>break</a:t>
            </a:r>
            <a:endParaRPr lang="ru-RU" altLang="ru-RU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56B6C-E7E7-4E46-99CE-D1429AC629AA}" type="slidenum">
              <a:rPr lang="ru-RU" altLang="ru-RU" smtClean="0"/>
              <a:pPr>
                <a:defRPr/>
              </a:pPr>
              <a:t>43</a:t>
            </a:fld>
            <a:endParaRPr lang="ru-RU" altLang="ru-RU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В. Оператор продолжения </a:t>
            </a:r>
            <a:r>
              <a:rPr lang="en-US" altLang="ru-RU" sz="2800" b="1" dirty="0" smtClean="0"/>
              <a:t>continue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5473700" cy="583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err="1" smtClean="0">
                <a:solidFill>
                  <a:srgbClr val="0000FF"/>
                </a:solidFill>
              </a:rPr>
              <a:t>continue</a:t>
            </a:r>
            <a:r>
              <a:rPr lang="ru-RU" altLang="ru-RU" sz="2000" b="1" dirty="0" smtClean="0">
                <a:solidFill>
                  <a:srgbClr val="0000FF"/>
                </a:solidFill>
              </a:rPr>
              <a:t>;</a:t>
            </a:r>
            <a:endParaRPr lang="en-US" altLang="ru-RU" sz="2000" b="1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dirty="0" smtClean="0"/>
              <a:t>Пример </a:t>
            </a:r>
            <a:r>
              <a:rPr lang="en-US" altLang="ru-RU" sz="1800" b="1" dirty="0" smtClean="0">
                <a:solidFill>
                  <a:srgbClr val="009900"/>
                </a:solidFill>
              </a:rPr>
              <a:t>Ex1_05</a:t>
            </a:r>
            <a:r>
              <a:rPr lang="ru-RU" altLang="ru-RU" sz="1800" b="1" dirty="0" smtClean="0"/>
              <a:t>. </a:t>
            </a:r>
            <a:r>
              <a:rPr lang="ru-RU" altLang="ru-RU" sz="1800" dirty="0" smtClean="0"/>
              <a:t>Программа суммирует 10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dirty="0" smtClean="0"/>
              <a:t>  целых положительных чисел. </a:t>
            </a:r>
            <a:endParaRPr lang="en-US" altLang="ru-RU" sz="1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ru-RU" sz="800" b="1" dirty="0" smtClean="0">
              <a:latin typeface="Courier New" pitchFamily="49" charset="0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#include &lt;</a:t>
            </a:r>
            <a:r>
              <a:rPr lang="en-US" altLang="ru-RU" sz="1800" b="1" dirty="0" err="1" smtClean="0">
                <a:latin typeface="Courier New" pitchFamily="49" charset="0"/>
              </a:rPr>
              <a:t>iostream</a:t>
            </a:r>
            <a:r>
              <a:rPr lang="en-US" altLang="ru-RU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err="1" smtClean="0">
                <a:latin typeface="Courier New" pitchFamily="49" charset="0"/>
              </a:rPr>
              <a:t>int</a:t>
            </a:r>
            <a:r>
              <a:rPr lang="en-US" altLang="ru-RU" sz="1800" b="1" dirty="0" smtClean="0">
                <a:latin typeface="Courier New" pitchFamily="49" charset="0"/>
              </a:rPr>
              <a:t> main()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{  </a:t>
            </a:r>
            <a:r>
              <a:rPr lang="en-US" altLang="ru-RU" sz="1800" b="1" dirty="0" err="1" smtClean="0">
                <a:latin typeface="Courier New" pitchFamily="49" charset="0"/>
              </a:rPr>
              <a:t>int</a:t>
            </a:r>
            <a:r>
              <a:rPr lang="en-US" altLang="ru-RU" sz="1800" b="1" dirty="0" smtClean="0">
                <a:latin typeface="Courier New" pitchFamily="49" charset="0"/>
              </a:rPr>
              <a:t> s=0,i=1,k;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   </a:t>
            </a:r>
            <a:r>
              <a:rPr lang="en-US" altLang="ru-RU" sz="1800" b="1" dirty="0" err="1" smtClean="0">
                <a:latin typeface="Courier New" pitchFamily="49" charset="0"/>
              </a:rPr>
              <a:t>cout</a:t>
            </a:r>
            <a:r>
              <a:rPr lang="en-US" altLang="ru-RU" sz="1800" b="1" dirty="0" smtClean="0">
                <a:latin typeface="Courier New" pitchFamily="49" charset="0"/>
              </a:rPr>
              <a:t> &lt;&lt;"Enter 10 numbers." &lt;&lt; </a:t>
            </a:r>
            <a:r>
              <a:rPr lang="en-US" altLang="ru-RU" sz="1800" b="1" dirty="0" err="1" smtClean="0">
                <a:latin typeface="Courier New" pitchFamily="49" charset="0"/>
              </a:rPr>
              <a:t>endl</a:t>
            </a:r>
            <a:r>
              <a:rPr lang="en-US" altLang="ru-RU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   while(</a:t>
            </a:r>
            <a:r>
              <a:rPr lang="en-US" altLang="ru-RU" sz="1800" b="1" dirty="0" err="1" smtClean="0">
                <a:latin typeface="Courier New" pitchFamily="49" charset="0"/>
              </a:rPr>
              <a:t>i</a:t>
            </a:r>
            <a:r>
              <a:rPr lang="en-US" altLang="ru-RU" sz="1800" b="1" dirty="0" smtClean="0">
                <a:latin typeface="Courier New" pitchFamily="49" charset="0"/>
              </a:rPr>
              <a:t>&lt;11)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   {  </a:t>
            </a:r>
            <a:r>
              <a:rPr lang="en-US" altLang="ru-RU" sz="1800" b="1" dirty="0" err="1" smtClean="0">
                <a:latin typeface="Courier New" pitchFamily="49" charset="0"/>
              </a:rPr>
              <a:t>cin</a:t>
            </a:r>
            <a:r>
              <a:rPr lang="en-US" altLang="ru-RU" sz="1800" b="1" dirty="0" smtClean="0">
                <a:latin typeface="Courier New" pitchFamily="49" charset="0"/>
              </a:rPr>
              <a:t> &gt;&gt; k;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ru-RU" alt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1800" b="1" dirty="0" smtClean="0">
                <a:latin typeface="Courier New" pitchFamily="49" charset="0"/>
              </a:rPr>
              <a:t>if (k&lt;0){  </a:t>
            </a:r>
            <a:r>
              <a:rPr lang="en-US" altLang="ru-RU" sz="1800" b="1" dirty="0" err="1" smtClean="0">
                <a:latin typeface="Courier New" pitchFamily="49" charset="0"/>
              </a:rPr>
              <a:t>cout</a:t>
            </a:r>
            <a:r>
              <a:rPr lang="en-US" altLang="ru-RU" sz="1800" b="1" dirty="0" smtClean="0">
                <a:latin typeface="Courier New" pitchFamily="49" charset="0"/>
              </a:rPr>
              <a:t>&lt;&lt;"Error."&lt;&lt;</a:t>
            </a:r>
            <a:r>
              <a:rPr lang="en-US" altLang="ru-RU" sz="1800" b="1" dirty="0" err="1" smtClean="0">
                <a:latin typeface="Courier New" pitchFamily="49" charset="0"/>
              </a:rPr>
              <a:t>endl</a:t>
            </a:r>
            <a:r>
              <a:rPr lang="en-US" altLang="ru-RU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altLang="ru-RU" sz="18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800" b="1" dirty="0" smtClean="0">
                <a:solidFill>
                  <a:srgbClr val="FF3300"/>
                </a:solidFill>
                <a:latin typeface="Courier New" pitchFamily="49" charset="0"/>
              </a:rPr>
              <a:t>continue</a:t>
            </a:r>
            <a:r>
              <a:rPr lang="en-US" altLang="ru-RU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ru-RU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	 </a:t>
            </a:r>
            <a:r>
              <a:rPr lang="ru-RU" altLang="ru-RU" sz="1800" b="1" dirty="0" smtClean="0">
                <a:latin typeface="Courier New" pitchFamily="49" charset="0"/>
              </a:rPr>
              <a:t>   </a:t>
            </a:r>
            <a:r>
              <a:rPr lang="en-US" altLang="ru-RU" sz="1800" b="1" dirty="0" smtClean="0">
                <a:latin typeface="Courier New" pitchFamily="49" charset="0"/>
              </a:rPr>
              <a:t>s+=k;</a:t>
            </a:r>
            <a:r>
              <a:rPr lang="ru-RU" altLang="ru-RU" sz="1800" b="1" dirty="0" smtClean="0">
                <a:latin typeface="Courier New" pitchFamily="49" charset="0"/>
              </a:rPr>
              <a:t> </a:t>
            </a:r>
            <a:r>
              <a:rPr lang="en-US" altLang="ru-RU" sz="1800" b="1" dirty="0" err="1" smtClean="0">
                <a:latin typeface="Courier New" pitchFamily="49" charset="0"/>
              </a:rPr>
              <a:t>i</a:t>
            </a:r>
            <a:r>
              <a:rPr lang="en-US" altLang="ru-RU" sz="1800" b="1" dirty="0" smtClean="0"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   </a:t>
            </a:r>
            <a:r>
              <a:rPr lang="en-US" altLang="ru-RU" sz="1800" b="1" dirty="0" err="1" smtClean="0">
                <a:latin typeface="Courier New" pitchFamily="49" charset="0"/>
              </a:rPr>
              <a:t>cout</a:t>
            </a:r>
            <a:r>
              <a:rPr lang="en-US" altLang="ru-RU" sz="1800" b="1" dirty="0" smtClean="0">
                <a:latin typeface="Courier New" pitchFamily="49" charset="0"/>
              </a:rPr>
              <a:t> &lt;&lt; "Result =" &lt;&lt; s &lt;&lt; </a:t>
            </a:r>
            <a:r>
              <a:rPr lang="en-US" altLang="ru-RU" sz="1800" b="1" dirty="0" err="1" smtClean="0">
                <a:latin typeface="Courier New" pitchFamily="49" charset="0"/>
              </a:rPr>
              <a:t>endl</a:t>
            </a:r>
            <a:r>
              <a:rPr lang="en-US" altLang="ru-RU" sz="1800" b="1" dirty="0" smtClean="0">
                <a:latin typeface="Courier New" pitchFamily="49" charset="0"/>
              </a:rPr>
              <a:t>; 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   return 0;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ru-RU" sz="1800" b="1" dirty="0" smtClean="0">
                <a:latin typeface="Courier New" pitchFamily="49" charset="0"/>
              </a:rPr>
              <a:t>}</a:t>
            </a:r>
            <a:endParaRPr lang="ru-RU" altLang="ru-RU" sz="1800" b="1" dirty="0" smtClean="0">
              <a:latin typeface="Courier New" pitchFamily="49" charset="0"/>
            </a:endParaRPr>
          </a:p>
        </p:txBody>
      </p:sp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1125538"/>
            <a:ext cx="331311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524750" y="5589588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>
                <a:solidFill>
                  <a:srgbClr val="FF3300"/>
                </a:solidFill>
              </a:rPr>
              <a:t>continue</a:t>
            </a:r>
            <a:endParaRPr lang="ru-RU" altLang="ru-RU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C91133-C9BE-46FD-9611-6C9817647CF8}" type="slidenum">
              <a:rPr lang="ru-RU" altLang="ru-RU" smtClean="0"/>
              <a:pPr>
                <a:defRPr/>
              </a:pPr>
              <a:t>44</a:t>
            </a:fld>
            <a:endParaRPr lang="ru-RU" altLang="ru-RU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74675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Пример </a:t>
            </a:r>
            <a:r>
              <a:rPr lang="en-US" altLang="ru-RU" sz="2800" b="1" smtClean="0">
                <a:solidFill>
                  <a:srgbClr val="009900"/>
                </a:solidFill>
              </a:rPr>
              <a:t>Ex1_06</a:t>
            </a:r>
            <a:r>
              <a:rPr lang="ru-RU" altLang="ru-RU" sz="2800" b="1" smtClean="0"/>
              <a:t>. Вывод таблицы кодов</a:t>
            </a:r>
            <a:r>
              <a:rPr lang="en-US" altLang="ru-RU" sz="2800" b="1" smtClean="0"/>
              <a:t> </a:t>
            </a:r>
            <a:endParaRPr lang="ru-RU" altLang="ru-RU" sz="2800" b="1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964612" cy="55451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#include &lt;</a:t>
            </a:r>
            <a:r>
              <a:rPr lang="en-US" altLang="ru-RU" sz="2000" b="1" smtClean="0">
                <a:latin typeface="Courier New" pitchFamily="49" charset="0"/>
              </a:rPr>
              <a:t>iostream</a:t>
            </a:r>
            <a:r>
              <a:rPr lang="ru-RU" altLang="ru-RU" sz="2000" b="1" smtClean="0">
                <a:latin typeface="Courier New" pitchFamily="49" charset="0"/>
              </a:rPr>
              <a:t>&gt;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using namespace std;</a:t>
            </a:r>
            <a:endParaRPr lang="ru-RU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{</a:t>
            </a:r>
            <a:r>
              <a:rPr lang="en-US" altLang="ru-RU" sz="2000" b="1" smtClean="0">
                <a:latin typeface="Courier New" pitchFamily="49" charset="0"/>
              </a:rPr>
              <a:t>  </a:t>
            </a:r>
            <a:r>
              <a:rPr lang="ru-RU" altLang="ru-RU" sz="2000" b="1" smtClean="0">
                <a:latin typeface="Courier New" pitchFamily="49" charset="0"/>
              </a:rPr>
              <a:t>int i,i1,in,c;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 cout&lt;&lt;</a:t>
            </a:r>
            <a:r>
              <a:rPr lang="ru-RU" altLang="ru-RU" sz="2000" b="1" smtClean="0">
                <a:latin typeface="Courier New" pitchFamily="49" charset="0"/>
              </a:rPr>
              <a:t>"</a:t>
            </a:r>
            <a:r>
              <a:rPr lang="en-US" altLang="ru-RU" sz="2000" b="1" smtClean="0">
                <a:latin typeface="Courier New" pitchFamily="49" charset="0"/>
              </a:rPr>
              <a:t>Enter</a:t>
            </a:r>
            <a:r>
              <a:rPr lang="ru-RU" altLang="ru-RU" sz="2000" b="1" smtClean="0">
                <a:latin typeface="Courier New" pitchFamily="49" charset="0"/>
              </a:rPr>
              <a:t> first and last values</a:t>
            </a:r>
            <a:r>
              <a:rPr lang="en-US" altLang="ru-RU" sz="2000" b="1" smtClean="0">
                <a:latin typeface="Courier New" pitchFamily="49" charset="0"/>
              </a:rPr>
              <a:t>.</a:t>
            </a:r>
            <a:r>
              <a:rPr lang="ru-RU" altLang="ru-RU" sz="2000" b="1" smtClean="0">
                <a:latin typeface="Courier New" pitchFamily="49" charset="0"/>
              </a:rPr>
              <a:t>"</a:t>
            </a:r>
            <a:r>
              <a:rPr lang="en-US" altLang="ru-RU" sz="2000" b="1" smtClean="0">
                <a:latin typeface="Courier New" pitchFamily="49" charset="0"/>
              </a:rPr>
              <a:t>&lt;&lt;endl</a:t>
            </a:r>
            <a:r>
              <a:rPr lang="ru-RU" altLang="ru-RU" sz="20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 cin &gt;&gt; </a:t>
            </a:r>
            <a:r>
              <a:rPr lang="ru-RU" altLang="ru-RU" sz="2000" b="1" smtClean="0">
                <a:latin typeface="Courier New" pitchFamily="49" charset="0"/>
              </a:rPr>
              <a:t>i1</a:t>
            </a:r>
            <a:r>
              <a:rPr lang="en-US" altLang="ru-RU" sz="2000" b="1" smtClean="0">
                <a:latin typeface="Courier New" pitchFamily="49" charset="0"/>
              </a:rPr>
              <a:t> &gt;&gt; </a:t>
            </a:r>
            <a:r>
              <a:rPr lang="ru-RU" altLang="ru-RU" sz="2000" b="1" smtClean="0">
                <a:latin typeface="Courier New" pitchFamily="49" charset="0"/>
              </a:rPr>
              <a:t>in;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 cout&lt;&lt;</a:t>
            </a:r>
            <a:r>
              <a:rPr lang="ru-RU" altLang="ru-RU" sz="2000" b="1" smtClean="0">
                <a:latin typeface="Courier New" pitchFamily="49" charset="0"/>
              </a:rPr>
              <a:t>"</a:t>
            </a:r>
            <a:r>
              <a:rPr lang="en-US" altLang="ru-RU" sz="2000" b="1" smtClean="0">
                <a:latin typeface="Courier New" pitchFamily="49" charset="0"/>
              </a:rPr>
              <a:t>Enter </a:t>
            </a:r>
            <a:r>
              <a:rPr lang="ru-RU" altLang="ru-RU" sz="2000" b="1" smtClean="0">
                <a:latin typeface="Courier New" pitchFamily="49" charset="0"/>
              </a:rPr>
              <a:t>number</a:t>
            </a:r>
            <a:r>
              <a:rPr lang="en-US" altLang="ru-RU" sz="2000" b="1" smtClean="0">
                <a:latin typeface="Courier New" pitchFamily="49" charset="0"/>
              </a:rPr>
              <a:t> of </a:t>
            </a:r>
            <a:r>
              <a:rPr lang="ru-RU" altLang="ru-RU" sz="2000" b="1" smtClean="0">
                <a:latin typeface="Courier New" pitchFamily="49" charset="0"/>
              </a:rPr>
              <a:t>colon</a:t>
            </a:r>
            <a:r>
              <a:rPr lang="en-US" altLang="ru-RU" sz="2000" b="1" smtClean="0">
                <a:latin typeface="Courier New" pitchFamily="49" charset="0"/>
              </a:rPr>
              <a:t>s: </a:t>
            </a:r>
            <a:r>
              <a:rPr lang="ru-RU" altLang="ru-RU" sz="2000" b="1" smtClean="0">
                <a:latin typeface="Courier New" pitchFamily="49" charset="0"/>
              </a:rPr>
              <a:t>"</a:t>
            </a:r>
            <a:r>
              <a:rPr lang="en-US" altLang="ru-RU" sz="2000" b="1" smtClean="0">
                <a:latin typeface="Courier New" pitchFamily="49" charset="0"/>
              </a:rPr>
              <a:t> &lt;&lt; endl</a:t>
            </a:r>
            <a:r>
              <a:rPr lang="ru-RU" altLang="ru-RU" sz="20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 cin &gt;&gt; </a:t>
            </a:r>
            <a:r>
              <a:rPr lang="ru-RU" altLang="ru-RU" sz="2000" b="1" smtClean="0">
                <a:latin typeface="Courier New" pitchFamily="49" charset="0"/>
              </a:rPr>
              <a:t>c;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 </a:t>
            </a:r>
            <a:r>
              <a:rPr lang="ru-RU" altLang="ru-RU" sz="2000" b="1" smtClean="0">
                <a:latin typeface="Courier New" pitchFamily="49" charset="0"/>
              </a:rPr>
              <a:t>for(i=i1;i&lt;=in;i++)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</a:rPr>
              <a:t> 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if (i&lt;in)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cout &lt;&lt; i &lt;&lt; "– "&lt;&lt; (char)i &lt;&lt;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          (char)(((i-i1+1)%c!=0)?' ':'\n');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cout &lt;&lt; i &lt;&lt; " - " &lt;&lt; (char) i &lt;&lt; '.' &lt;&lt; endl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4932363" y="1196975"/>
            <a:ext cx="3889375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ru-RU" sz="2000" b="1">
                <a:latin typeface="Courier New" pitchFamily="49" charset="0"/>
              </a:rPr>
              <a:t>32-  33–! </a:t>
            </a:r>
            <a:r>
              <a:rPr lang="ru-RU" altLang="ru-RU" sz="2000" b="1">
                <a:latin typeface="Courier New" pitchFamily="49" charset="0"/>
              </a:rPr>
              <a:t>34-</a:t>
            </a:r>
            <a:r>
              <a:rPr lang="en-US" altLang="ru-RU" sz="2000" b="1">
                <a:latin typeface="Courier New" pitchFamily="49" charset="0"/>
              </a:rPr>
              <a:t>" 35-#;</a:t>
            </a:r>
          </a:p>
          <a:p>
            <a:r>
              <a:rPr lang="en-US" altLang="ru-RU" sz="2000" b="1">
                <a:latin typeface="Courier New" pitchFamily="49" charset="0"/>
              </a:rPr>
              <a:t>36-$ 37-% 38-&amp; 39-′.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CE227-77F1-411D-8082-31540600D84A}" type="slidenum">
              <a:rPr lang="ru-RU" altLang="ru-RU" smtClean="0"/>
              <a:pPr>
                <a:defRPr/>
              </a:pPr>
              <a:t>5</a:t>
            </a:fld>
            <a:endParaRPr lang="ru-RU" altLang="ru-RU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57200"/>
            <a:ext cx="8964612" cy="668338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История создания языка программирования С++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4284663" y="1125538"/>
            <a:ext cx="4535487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altLang="ru-RU" sz="2000"/>
              <a:t>С++ - компилируемый  статически типизированный язык програм</a:t>
            </a:r>
            <a:r>
              <a:rPr lang="en-US" altLang="ru-RU" sz="2000"/>
              <a:t>-</a:t>
            </a:r>
            <a:r>
              <a:rPr lang="ru-RU" altLang="ru-RU" sz="2000"/>
              <a:t>мирования общего назначения (универсальный).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altLang="ru-RU" sz="2000"/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altLang="ru-RU" sz="2000"/>
              <a:t>Первоначальное название -           «С</a:t>
            </a:r>
            <a:r>
              <a:rPr lang="en-US" altLang="ru-RU" sz="2000"/>
              <a:t> with Classes</a:t>
            </a:r>
            <a:r>
              <a:rPr lang="ru-RU" altLang="ru-RU" sz="2000"/>
              <a:t>».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altLang="ru-RU" sz="2000" b="1"/>
              <a:t>Основное достоинство</a:t>
            </a:r>
            <a:r>
              <a:rPr lang="ru-RU" altLang="ru-RU" sz="2000"/>
              <a:t> – наличие большого количества специаль-ных средств и механизмов, упрощающих написание слож-ных системных программ.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altLang="ru-RU" sz="2000" b="1"/>
              <a:t>Основной недостаток</a:t>
            </a:r>
            <a:r>
              <a:rPr lang="ru-RU" altLang="ru-RU" sz="2000"/>
              <a:t> – незащищенный синтаксис, кото-рый часто не позволяет точно идентифицировать ошибку на этапе компиляции программы. 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323850" y="1701800"/>
            <a:ext cx="3744913" cy="10080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/>
              <a:t>Си - 1972 Денис Ритчи</a:t>
            </a:r>
          </a:p>
          <a:p>
            <a:pPr algn="ctr"/>
            <a:r>
              <a:rPr lang="ru-RU" altLang="ru-RU"/>
              <a:t>(1989 Стандарт </a:t>
            </a:r>
            <a:r>
              <a:rPr lang="en-US" altLang="ru-RU"/>
              <a:t>ANSI</a:t>
            </a:r>
            <a:r>
              <a:rPr lang="ru-RU" altLang="ru-RU"/>
              <a:t>,</a:t>
            </a:r>
          </a:p>
          <a:p>
            <a:pPr algn="ctr"/>
            <a:r>
              <a:rPr lang="ru-RU" altLang="ru-RU"/>
              <a:t>1999 Новый стандарт)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612775" y="2925763"/>
            <a:ext cx="3167063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/>
              <a:t>С++  1983 г.</a:t>
            </a:r>
          </a:p>
          <a:p>
            <a:pPr algn="ctr"/>
            <a:r>
              <a:rPr lang="ru-RU" altLang="ru-RU"/>
              <a:t>(начало работы:1979-й</a:t>
            </a:r>
            <a:r>
              <a:rPr lang="en-US" altLang="ru-RU"/>
              <a:t> </a:t>
            </a:r>
            <a:r>
              <a:rPr lang="ru-RU" altLang="ru-RU"/>
              <a:t>год </a:t>
            </a:r>
          </a:p>
          <a:p>
            <a:pPr algn="ctr"/>
            <a:r>
              <a:rPr lang="ru-RU" altLang="ru-RU"/>
              <a:t>автор: Бьерн Страуструп)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611188" y="4005263"/>
            <a:ext cx="316865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/>
              <a:t>Standard</a:t>
            </a:r>
            <a:r>
              <a:rPr lang="ru-RU" altLang="ru-RU"/>
              <a:t> С++</a:t>
            </a:r>
            <a:r>
              <a:rPr lang="en-US" altLang="ru-RU"/>
              <a:t> </a:t>
            </a:r>
            <a:r>
              <a:rPr lang="ru-RU" altLang="ru-RU"/>
              <a:t>(</a:t>
            </a:r>
            <a:r>
              <a:rPr lang="en-US" altLang="ru-RU"/>
              <a:t>1998)</a:t>
            </a:r>
            <a:r>
              <a:rPr lang="ru-RU" altLang="ru-RU"/>
              <a:t> 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684213" y="1125538"/>
            <a:ext cx="2881312" cy="3587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/>
              <a:t>BCPL</a:t>
            </a:r>
            <a:r>
              <a:rPr lang="ru-RU" altLang="ru-RU"/>
              <a:t> (1967)</a:t>
            </a:r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2195513" y="27098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ru-RU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2195513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ru-RU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 flipH="1">
            <a:off x="2195513" y="1484313"/>
            <a:ext cx="158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195513" y="4364038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ru-RU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11188" y="4581525"/>
            <a:ext cx="316865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/>
              <a:t>С++</a:t>
            </a:r>
            <a:r>
              <a:rPr lang="en-US" altLang="ru-RU"/>
              <a:t> </a:t>
            </a:r>
            <a:r>
              <a:rPr lang="ru-RU" altLang="ru-RU"/>
              <a:t>(</a:t>
            </a:r>
            <a:r>
              <a:rPr lang="en-US" altLang="ru-RU"/>
              <a:t>2003</a:t>
            </a:r>
            <a:r>
              <a:rPr lang="ru-RU" altLang="ru-RU"/>
              <a:t>-</a:t>
            </a:r>
            <a:r>
              <a:rPr lang="en-US" altLang="ru-RU"/>
              <a:t>2005)</a:t>
            </a:r>
            <a:r>
              <a:rPr lang="ru-RU" altLang="ru-RU"/>
              <a:t> 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11188" y="5157788"/>
            <a:ext cx="3168650" cy="358775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ru-RU" dirty="0">
                <a:cs typeface="+mn-cs"/>
              </a:rPr>
              <a:t>С++</a:t>
            </a:r>
            <a:r>
              <a:rPr lang="en-US" dirty="0">
                <a:cs typeface="+mn-cs"/>
              </a:rPr>
              <a:t> 11</a:t>
            </a:r>
            <a:endParaRPr lang="ru-RU" dirty="0"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11188" y="5732463"/>
            <a:ext cx="316865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/>
              <a:t>C</a:t>
            </a:r>
            <a:r>
              <a:rPr lang="ru-RU" altLang="ru-RU"/>
              <a:t>++</a:t>
            </a:r>
            <a:r>
              <a:rPr lang="en-US" altLang="ru-RU"/>
              <a:t> 14</a:t>
            </a:r>
            <a:endParaRPr lang="ru-RU" altLang="ru-RU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11188" y="6281738"/>
            <a:ext cx="316865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/>
              <a:t>C</a:t>
            </a:r>
            <a:r>
              <a:rPr lang="ru-RU" altLang="ru-RU"/>
              <a:t>++</a:t>
            </a:r>
            <a:r>
              <a:rPr lang="en-US" altLang="ru-RU"/>
              <a:t> 17</a:t>
            </a:r>
            <a:endParaRPr lang="ru-RU" altLang="ru-RU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2195513" y="49418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ru-RU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2195513" y="5518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ru-RU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2195513" y="6094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33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/>
      <p:bldP spid="121862" grpId="0" animBg="1"/>
      <p:bldP spid="121863" grpId="0" animBg="1"/>
      <p:bldP spid="121864" grpId="0" animBg="1"/>
      <p:bldP spid="121868" grpId="0" animBg="1"/>
      <p:bldP spid="121869" grpId="0" animBg="1"/>
      <p:bldP spid="12187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80C8-A5B7-4687-BDE9-1434FC6155F5}" type="slidenum">
              <a:rPr lang="ru-RU" altLang="ru-RU" smtClean="0"/>
              <a:pPr>
                <a:defRPr/>
              </a:pPr>
              <a:t>6</a:t>
            </a:fld>
            <a:endParaRPr lang="ru-RU" altLang="ru-RU" smtClean="0"/>
          </a:p>
        </p:txBody>
      </p:sp>
      <p:sp>
        <p:nvSpPr>
          <p:cNvPr id="9219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67200"/>
            <a:ext cx="715645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Факультет Информатика и системы управления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Кафедра Компьютерные системы и сети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Лектор: д.т.н., проф.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	    Иванова Галина Сергеевна</a:t>
            </a:r>
          </a:p>
        </p:txBody>
      </p:sp>
      <p:sp>
        <p:nvSpPr>
          <p:cNvPr id="9220" name="Rectangle 19"/>
          <p:cNvSpPr>
            <a:spLocks noChangeArrowheads="1"/>
          </p:cNvSpPr>
          <p:nvPr/>
        </p:nvSpPr>
        <p:spPr bwMode="auto"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altLang="ru-RU" sz="3600" b="1">
                <a:solidFill>
                  <a:srgbClr val="FFFFFF"/>
                </a:solidFill>
              </a:rPr>
              <a:t>Глава 1 Скалярные типы данных. Основные операторы С++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C0741D5F-21BA-4B1B-95E0-AA4F71DB37E3}" type="slidenum">
              <a:rPr lang="ru-RU" altLang="ru-RU" sz="1400" smtClean="0">
                <a:latin typeface="Arial" pitchFamily="34" charset="0"/>
              </a:rPr>
              <a:pPr/>
              <a:t>7</a:t>
            </a:fld>
            <a:endParaRPr lang="ru-RU" altLang="ru-RU" sz="1400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503907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 1.1 Синтаксис языка </a:t>
            </a:r>
            <a:r>
              <a:rPr lang="en-US" altLang="ru-RU" sz="2800" b="1" dirty="0" smtClean="0"/>
              <a:t>C++</a:t>
            </a:r>
            <a:endParaRPr lang="ru-RU" altLang="ru-RU" sz="28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52736"/>
            <a:ext cx="8712968" cy="5805264"/>
          </a:xfrm>
        </p:spPr>
        <p:txBody>
          <a:bodyPr/>
          <a:lstStyle/>
          <a:p>
            <a:pPr eaLnBrk="1" hangingPunct="1">
              <a:buNone/>
            </a:pPr>
            <a:r>
              <a:rPr lang="ru-RU" altLang="ru-RU" sz="2000" b="1" i="1" dirty="0" smtClean="0"/>
              <a:t>Алфавит</a:t>
            </a:r>
            <a:r>
              <a:rPr lang="ru-RU" altLang="ru-RU" sz="2000" dirty="0" smtClean="0"/>
              <a:t> языка С++ включает: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altLang="ru-RU" sz="2000" dirty="0" smtClean="0"/>
              <a:t>строчные и прописные латинские буквы: 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a,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A,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b,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ru-RU" altLang="ru-RU" sz="2000" dirty="0" smtClean="0"/>
              <a:t>и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т.д.;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altLang="ru-RU" sz="2000" dirty="0" smtClean="0"/>
              <a:t>арабские цифры</a:t>
            </a:r>
            <a:r>
              <a:rPr lang="en-US" altLang="ru-RU" sz="2000" dirty="0" smtClean="0"/>
              <a:t>: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0, 1, 2, 3, 4, 5, 6, 7, 8, 9</a:t>
            </a:r>
            <a:r>
              <a:rPr lang="ru-RU" altLang="ru-RU" sz="2000" dirty="0" smtClean="0"/>
              <a:t>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altLang="ru-RU" sz="2000" dirty="0" smtClean="0"/>
              <a:t>шестнадцатеричные цифры: 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0..9, а..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ru-RU" altLang="ru-RU" sz="2000" dirty="0" smtClean="0"/>
              <a:t>или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A..F</a:t>
            </a:r>
            <a:r>
              <a:rPr lang="en-US" altLang="ru-RU" sz="2000" dirty="0" smtClean="0"/>
              <a:t>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altLang="ru-RU" sz="2000" dirty="0" smtClean="0"/>
              <a:t>специальные символы: 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 - *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 = ; { }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/>
              <a:t>и т.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д.;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altLang="ru-RU" sz="2000" dirty="0" smtClean="0"/>
              <a:t>служебные слова: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do, while, for, if, else </a:t>
            </a:r>
            <a:r>
              <a:rPr lang="ru-RU" altLang="ru-RU" sz="2000" dirty="0" smtClean="0"/>
              <a:t>и т.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д.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altLang="ru-RU" sz="2000" dirty="0" smtClean="0"/>
              <a:t>прочие символы: 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пробел 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 '</a:t>
            </a:r>
            <a:r>
              <a:rPr lang="ru-RU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символ табуляции</a:t>
            </a:r>
            <a:r>
              <a:rPr lang="en-US" altLang="ru-RU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'\t'</a:t>
            </a:r>
            <a:r>
              <a:rPr lang="ru-RU" altLang="ru-RU" sz="2000" dirty="0" smtClean="0"/>
              <a:t>.</a:t>
            </a:r>
          </a:p>
          <a:p>
            <a:pPr eaLnBrk="1" hangingPunct="1">
              <a:buNone/>
            </a:pPr>
            <a:endParaRPr lang="ru-RU" altLang="ru-RU" sz="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1000" dirty="0" smtClean="0"/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000" dirty="0" smtClean="0"/>
              <a:t>Из символов алфавита формируются лексемы ("слова" языка)</a:t>
            </a:r>
            <a:r>
              <a:rPr lang="en-GB" altLang="ru-RU" sz="20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000" b="1" i="1" dirty="0" smtClean="0"/>
              <a:t>Лексема</a:t>
            </a:r>
            <a:r>
              <a:rPr lang="ru-RU" altLang="ru-RU" sz="2000" dirty="0" smtClean="0"/>
              <a:t> – единица текста программы</a:t>
            </a:r>
            <a:r>
              <a:rPr lang="en-GB" altLang="ru-RU" sz="2000" dirty="0" smtClean="0"/>
              <a:t>, </a:t>
            </a:r>
            <a:r>
              <a:rPr lang="ru-RU" altLang="ru-RU" sz="2000" dirty="0" smtClean="0"/>
              <a:t>расположенная между разделителями. Разделителями могут служить: специальные символы, пробелы и символы табуляции.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000" dirty="0" smtClean="0"/>
              <a:t>Лексемами </a:t>
            </a:r>
            <a:r>
              <a:rPr lang="en-GB" altLang="ru-RU" sz="2000" dirty="0" smtClean="0"/>
              <a:t>C++ </a:t>
            </a:r>
            <a:r>
              <a:rPr lang="ru-RU" altLang="ru-RU" sz="2000" dirty="0" smtClean="0"/>
              <a:t>являются</a:t>
            </a:r>
            <a:r>
              <a:rPr lang="en-GB" altLang="ru-RU" sz="2000" dirty="0" smtClean="0"/>
              <a:t>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000" i="1" dirty="0" smtClean="0"/>
              <a:t>идентификаторы</a:t>
            </a:r>
            <a:r>
              <a:rPr lang="ru-RU" altLang="ru-RU" sz="2000" dirty="0" smtClean="0"/>
              <a:t> – имена программных элементов (переменных, именованных констант, функций и т.п.)</a:t>
            </a:r>
            <a:r>
              <a:rPr lang="en-GB" altLang="ru-RU" sz="2000" dirty="0" smtClean="0"/>
              <a:t>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000" i="1" dirty="0" smtClean="0"/>
              <a:t>литералы</a:t>
            </a:r>
            <a:r>
              <a:rPr lang="ru-RU" altLang="ru-RU" sz="2000" dirty="0" smtClean="0"/>
              <a:t> – данные, непосредственно указанные в программе;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000" i="1" dirty="0" smtClean="0"/>
              <a:t>специальные символы </a:t>
            </a:r>
            <a:r>
              <a:rPr lang="ru-RU" altLang="ru-RU" sz="2000" dirty="0" smtClean="0"/>
              <a:t>и </a:t>
            </a:r>
            <a:r>
              <a:rPr lang="ru-RU" altLang="ru-RU" sz="2000" i="1" dirty="0" smtClean="0"/>
              <a:t>служебные слова</a:t>
            </a:r>
            <a:r>
              <a:rPr lang="ru-RU" altLang="ru-RU" sz="2000" dirty="0" smtClean="0"/>
              <a:t>.</a:t>
            </a: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1000" dirty="0" smtClean="0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6372200" y="692696"/>
            <a:ext cx="2771800" cy="720080"/>
          </a:xfrm>
          <a:prstGeom prst="wedgeRoundRectCallout">
            <a:avLst>
              <a:gd name="adj1" fmla="val -56372"/>
              <a:gd name="adj2" fmla="val 5511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 smtClean="0">
                <a:solidFill>
                  <a:srgbClr val="FF0000"/>
                </a:solidFill>
              </a:rPr>
              <a:t>Строчные и прописные буквы различаются!</a:t>
            </a:r>
            <a:endParaRPr lang="ru-RU" alt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647923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 Идентификаторы. Описание синтаксиса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052736"/>
            <a:ext cx="9036496" cy="5805264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000" b="1" i="1" dirty="0" smtClean="0">
                <a:solidFill>
                  <a:srgbClr val="0000FF"/>
                </a:solidFill>
              </a:rPr>
              <a:t>Идентификатор</a:t>
            </a:r>
            <a:r>
              <a:rPr lang="ru-RU" altLang="ru-RU" sz="2000" b="1" dirty="0" smtClean="0"/>
              <a:t> </a:t>
            </a:r>
            <a:r>
              <a:rPr lang="en-GB" altLang="ru-RU" sz="2000" dirty="0" smtClean="0"/>
              <a:t>– </a:t>
            </a:r>
            <a:r>
              <a:rPr lang="ru-RU" altLang="ru-RU" sz="2000" dirty="0" smtClean="0"/>
              <a:t>последовательность из букв латинского алфавита (включая символ </a:t>
            </a:r>
            <a:r>
              <a:rPr lang="en-US" altLang="ru-RU" sz="2000" dirty="0" smtClean="0"/>
              <a:t>"_"</a:t>
            </a:r>
            <a:r>
              <a:rPr lang="ru-RU" altLang="ru-RU" sz="2000" dirty="0" smtClean="0"/>
              <a:t>) и</a:t>
            </a:r>
            <a:r>
              <a:rPr lang="en-GB" altLang="ru-RU" sz="2000" dirty="0" smtClean="0"/>
              <a:t> </a:t>
            </a:r>
            <a:r>
              <a:rPr lang="ru-RU" altLang="ru-RU" sz="2000" dirty="0" smtClean="0"/>
              <a:t>десятичных цифр</a:t>
            </a:r>
            <a:r>
              <a:rPr lang="en-GB" altLang="ru-RU" sz="2000" dirty="0" smtClean="0"/>
              <a:t>, </a:t>
            </a:r>
            <a:r>
              <a:rPr lang="ru-RU" altLang="ru-RU" sz="2000" dirty="0" smtClean="0"/>
              <a:t>начинающаяся с буквы</a:t>
            </a:r>
            <a:r>
              <a:rPr lang="en-GB" altLang="ru-RU" sz="2000" dirty="0" smtClean="0"/>
              <a:t>.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000" dirty="0" smtClean="0"/>
              <a:t>Синтаксис в форме Бэкуса-Наура</a:t>
            </a:r>
            <a:r>
              <a:rPr lang="en-US" altLang="ru-RU" sz="2000" dirty="0" smtClean="0"/>
              <a:t> (</a:t>
            </a:r>
            <a:r>
              <a:rPr lang="ru-RU" altLang="ru-RU" sz="2000" dirty="0" smtClean="0"/>
              <a:t>БНФ</a:t>
            </a:r>
            <a:r>
              <a:rPr lang="en-US" altLang="ru-RU" sz="2000" dirty="0" smtClean="0"/>
              <a:t>)</a:t>
            </a:r>
            <a:r>
              <a:rPr lang="ru-RU" altLang="ru-RU" sz="2000" dirty="0" smtClean="0"/>
              <a:t>:</a:t>
            </a:r>
          </a:p>
          <a:p>
            <a:pPr eaLnBrk="1" hangingPunct="1">
              <a:lnSpc>
                <a:spcPct val="12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000" b="1" dirty="0" smtClean="0"/>
              <a:t>	&lt;</a:t>
            </a:r>
            <a:r>
              <a:rPr lang="ru-RU" sz="2000" b="1" dirty="0" smtClean="0"/>
              <a:t>Идентификатор&gt; ::= &lt;Буква&gt; | &lt;Идентификатор&gt;&lt;Буква&gt; |  </a:t>
            </a:r>
          </a:p>
          <a:p>
            <a:pPr eaLnBrk="1" hangingPunct="1">
              <a:lnSpc>
                <a:spcPct val="12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000" b="1" dirty="0" smtClean="0"/>
              <a:t>                                                                         &lt;Идентификатор&gt;&lt;Цифра&gt;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000" dirty="0" smtClean="0"/>
              <a:t>Синтаксис в расширенной форме Бэкуса-Наура (РБНФ):</a:t>
            </a:r>
          </a:p>
          <a:p>
            <a:pPr eaLnBrk="1" hangingPunct="1">
              <a:lnSpc>
                <a:spcPct val="12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000" b="1" dirty="0" smtClean="0"/>
              <a:t>	</a:t>
            </a:r>
            <a:r>
              <a:rPr lang="en-US" sz="2000" b="1" dirty="0" smtClean="0"/>
              <a:t>$ </a:t>
            </a:r>
            <a:r>
              <a:rPr lang="ru-RU" sz="2000" b="1" dirty="0" smtClean="0"/>
              <a:t>Идентификатор = Буква {Буква | Цифра}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000" dirty="0" smtClean="0"/>
              <a:t>Синтаксис задан синтаксической диаграммой:</a:t>
            </a:r>
          </a:p>
          <a:p>
            <a:pPr eaLnBrk="1" hangingPunct="1">
              <a:lnSpc>
                <a:spcPct val="12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2000" b="1" i="1" dirty="0" smtClean="0"/>
              <a:t> </a:t>
            </a:r>
          </a:p>
          <a:p>
            <a:pPr eaLnBrk="1" hangingPunct="1">
              <a:lnSpc>
                <a:spcPct val="12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altLang="ru-RU" sz="2000" b="1" i="1" dirty="0" smtClean="0"/>
          </a:p>
          <a:p>
            <a:pPr algn="just" eaLnBrk="1" hangingPunct="1">
              <a:lnSpc>
                <a:spcPct val="12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ru-RU" sz="2000" dirty="0" smtClean="0"/>
              <a:t> </a:t>
            </a:r>
            <a:r>
              <a:rPr lang="ru-RU" altLang="ru-RU" sz="2000" b="1" dirty="0" smtClean="0"/>
              <a:t>Примеры</a:t>
            </a:r>
            <a:r>
              <a:rPr lang="en-GB" altLang="ru-RU" sz="2000" b="1" dirty="0" smtClean="0"/>
              <a:t>: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ru-RU" altLang="ru-RU" sz="2000" dirty="0" smtClean="0"/>
              <a:t>Правильные идентификаторы: 	</a:t>
            </a:r>
            <a:r>
              <a:rPr lang="en-US" altLang="ru-RU" sz="2000" dirty="0" smtClean="0"/>
              <a:t>A, a21, n1dw, </a:t>
            </a:r>
            <a:r>
              <a:rPr lang="en-US" altLang="ru-RU" sz="2000" dirty="0" err="1" smtClean="0"/>
              <a:t>kk</a:t>
            </a:r>
            <a:r>
              <a:rPr lang="ru-RU" altLang="ru-RU" sz="2000" dirty="0" smtClean="0"/>
              <a:t>_5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ru-RU" altLang="ru-RU" sz="2000" dirty="0" smtClean="0">
                <a:solidFill>
                  <a:srgbClr val="CC3300"/>
                </a:solidFill>
              </a:rPr>
              <a:t>Неправильные идентификаторы: 	12</a:t>
            </a:r>
            <a:r>
              <a:rPr lang="en-US" altLang="ru-RU" sz="2000" dirty="0" err="1" smtClean="0">
                <a:solidFill>
                  <a:srgbClr val="CC3300"/>
                </a:solidFill>
              </a:rPr>
              <a:t>sdd</a:t>
            </a:r>
            <a:r>
              <a:rPr lang="ru-RU" altLang="ru-RU" sz="2000" dirty="0" smtClean="0">
                <a:solidFill>
                  <a:srgbClr val="CC3300"/>
                </a:solidFill>
              </a:rPr>
              <a:t>, </a:t>
            </a:r>
            <a:r>
              <a:rPr lang="en-US" altLang="ru-RU" sz="2000" dirty="0" smtClean="0">
                <a:solidFill>
                  <a:srgbClr val="CC3300"/>
                </a:solidFill>
              </a:rPr>
              <a:t>?</a:t>
            </a:r>
            <a:r>
              <a:rPr lang="en-US" altLang="ru-RU" sz="2000" dirty="0" err="1" smtClean="0">
                <a:solidFill>
                  <a:srgbClr val="CC3300"/>
                </a:solidFill>
              </a:rPr>
              <a:t>hjj</a:t>
            </a:r>
            <a:r>
              <a:rPr lang="ru-RU" altLang="ru-RU" sz="2000" dirty="0" smtClean="0">
                <a:solidFill>
                  <a:srgbClr val="CC3300"/>
                </a:solidFill>
              </a:rPr>
              <a:t>, </a:t>
            </a:r>
            <a:r>
              <a:rPr lang="en-US" altLang="ru-RU" sz="2000" dirty="0" smtClean="0">
                <a:solidFill>
                  <a:srgbClr val="CC3300"/>
                </a:solidFill>
              </a:rPr>
              <a:t>s21*5</a:t>
            </a:r>
            <a:endParaRPr lang="ru-RU" altLang="ru-RU" sz="2000" dirty="0" smtClean="0">
              <a:solidFill>
                <a:srgbClr val="CC3300"/>
              </a:solidFill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340298" y="4726037"/>
            <a:ext cx="1152525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Буква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211960" y="4437112"/>
            <a:ext cx="1152525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 dirty="0"/>
              <a:t>Буква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4211960" y="5014962"/>
            <a:ext cx="1152525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Цифра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1259632" y="494116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3491880" y="4941168"/>
            <a:ext cx="2592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5364485" y="4606974"/>
            <a:ext cx="396875" cy="334963"/>
          </a:xfrm>
          <a:custGeom>
            <a:avLst/>
            <a:gdLst>
              <a:gd name="T0" fmla="*/ 2147483647 w 250"/>
              <a:gd name="T1" fmla="*/ 2147483647 h 211"/>
              <a:gd name="T2" fmla="*/ 2147483647 w 250"/>
              <a:gd name="T3" fmla="*/ 2147483647 h 211"/>
              <a:gd name="T4" fmla="*/ 0 w 250"/>
              <a:gd name="T5" fmla="*/ 2147483647 h 211"/>
              <a:gd name="T6" fmla="*/ 0 60000 65536"/>
              <a:gd name="T7" fmla="*/ 0 60000 65536"/>
              <a:gd name="T8" fmla="*/ 0 60000 65536"/>
              <a:gd name="T9" fmla="*/ 0 w 250"/>
              <a:gd name="T10" fmla="*/ 0 h 211"/>
              <a:gd name="T11" fmla="*/ 250 w 250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" h="211">
                <a:moveTo>
                  <a:pt x="136" y="211"/>
                </a:moveTo>
                <a:cubicBezTo>
                  <a:pt x="193" y="135"/>
                  <a:pt x="250" y="60"/>
                  <a:pt x="227" y="30"/>
                </a:cubicBezTo>
                <a:cubicBezTo>
                  <a:pt x="204" y="0"/>
                  <a:pt x="38" y="30"/>
                  <a:pt x="0" y="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 flipV="1">
            <a:off x="5364485" y="4941937"/>
            <a:ext cx="396875" cy="334962"/>
          </a:xfrm>
          <a:custGeom>
            <a:avLst/>
            <a:gdLst>
              <a:gd name="T0" fmla="*/ 2147483647 w 250"/>
              <a:gd name="T1" fmla="*/ 2147483647 h 211"/>
              <a:gd name="T2" fmla="*/ 2147483647 w 250"/>
              <a:gd name="T3" fmla="*/ 2147483647 h 211"/>
              <a:gd name="T4" fmla="*/ 0 w 250"/>
              <a:gd name="T5" fmla="*/ 2147483647 h 211"/>
              <a:gd name="T6" fmla="*/ 0 60000 65536"/>
              <a:gd name="T7" fmla="*/ 0 60000 65536"/>
              <a:gd name="T8" fmla="*/ 0 60000 65536"/>
              <a:gd name="T9" fmla="*/ 0 w 250"/>
              <a:gd name="T10" fmla="*/ 0 h 211"/>
              <a:gd name="T11" fmla="*/ 250 w 250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" h="211">
                <a:moveTo>
                  <a:pt x="136" y="211"/>
                </a:moveTo>
                <a:cubicBezTo>
                  <a:pt x="193" y="135"/>
                  <a:pt x="250" y="60"/>
                  <a:pt x="227" y="30"/>
                </a:cubicBezTo>
                <a:cubicBezTo>
                  <a:pt x="204" y="0"/>
                  <a:pt x="38" y="30"/>
                  <a:pt x="0" y="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3900810" y="4583162"/>
            <a:ext cx="311150" cy="358775"/>
          </a:xfrm>
          <a:custGeom>
            <a:avLst/>
            <a:gdLst>
              <a:gd name="T0" fmla="*/ 2147483647 w 151"/>
              <a:gd name="T1" fmla="*/ 2147483647 h 211"/>
              <a:gd name="T2" fmla="*/ 2147483647 w 151"/>
              <a:gd name="T3" fmla="*/ 2147483647 h 211"/>
              <a:gd name="T4" fmla="*/ 2147483647 w 151"/>
              <a:gd name="T5" fmla="*/ 2147483647 h 211"/>
              <a:gd name="T6" fmla="*/ 0 60000 65536"/>
              <a:gd name="T7" fmla="*/ 0 60000 65536"/>
              <a:gd name="T8" fmla="*/ 0 60000 65536"/>
              <a:gd name="T9" fmla="*/ 0 w 151"/>
              <a:gd name="T10" fmla="*/ 0 h 211"/>
              <a:gd name="T11" fmla="*/ 151 w 151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" h="211">
                <a:moveTo>
                  <a:pt x="151" y="30"/>
                </a:moveTo>
                <a:cubicBezTo>
                  <a:pt x="90" y="15"/>
                  <a:pt x="30" y="0"/>
                  <a:pt x="15" y="30"/>
                </a:cubicBezTo>
                <a:cubicBezTo>
                  <a:pt x="0" y="60"/>
                  <a:pt x="60" y="173"/>
                  <a:pt x="6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 flipV="1">
            <a:off x="3924623" y="4941937"/>
            <a:ext cx="311150" cy="358775"/>
          </a:xfrm>
          <a:custGeom>
            <a:avLst/>
            <a:gdLst>
              <a:gd name="T0" fmla="*/ 2147483647 w 151"/>
              <a:gd name="T1" fmla="*/ 2147483647 h 211"/>
              <a:gd name="T2" fmla="*/ 2147483647 w 151"/>
              <a:gd name="T3" fmla="*/ 2147483647 h 211"/>
              <a:gd name="T4" fmla="*/ 2147483647 w 151"/>
              <a:gd name="T5" fmla="*/ 2147483647 h 211"/>
              <a:gd name="T6" fmla="*/ 0 60000 65536"/>
              <a:gd name="T7" fmla="*/ 0 60000 65536"/>
              <a:gd name="T8" fmla="*/ 0 60000 65536"/>
              <a:gd name="T9" fmla="*/ 0 w 151"/>
              <a:gd name="T10" fmla="*/ 0 h 211"/>
              <a:gd name="T11" fmla="*/ 151 w 151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" h="211">
                <a:moveTo>
                  <a:pt x="151" y="30"/>
                </a:moveTo>
                <a:cubicBezTo>
                  <a:pt x="90" y="15"/>
                  <a:pt x="30" y="0"/>
                  <a:pt x="15" y="30"/>
                </a:cubicBezTo>
                <a:cubicBezTo>
                  <a:pt x="0" y="60"/>
                  <a:pt x="60" y="173"/>
                  <a:pt x="6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6372200" y="4005064"/>
            <a:ext cx="2771800" cy="1656184"/>
          </a:xfrm>
          <a:prstGeom prst="wedgeRoundRectCallout">
            <a:avLst>
              <a:gd name="adj1" fmla="val 19818"/>
              <a:gd name="adj2" fmla="val -4939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 smtClean="0"/>
              <a:t>Компиляторы задают ограничение на длину идентификатора, например, для </a:t>
            </a:r>
            <a:r>
              <a:rPr lang="en-US" altLang="ru-RU" dirty="0" smtClean="0"/>
              <a:t>VS C++ - 2048 </a:t>
            </a:r>
            <a:r>
              <a:rPr lang="ru-RU" altLang="ru-RU" dirty="0" smtClean="0"/>
              <a:t>символов</a:t>
            </a:r>
            <a:endParaRPr lang="ru-RU" alt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1D9B3-D68A-48FF-BBD9-C998DC92175A}" type="slidenum">
              <a:rPr lang="ru-RU" smtClean="0">
                <a:latin typeface="+mn-lt"/>
              </a:rPr>
              <a:pPr>
                <a:defRPr/>
              </a:pPr>
              <a:t>8</a:t>
            </a:fld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C0741D5F-21BA-4B1B-95E0-AA4F71DB37E3}" type="slidenum">
              <a:rPr lang="ru-RU" altLang="ru-RU" sz="1400" smtClean="0">
                <a:latin typeface="Arial" pitchFamily="34" charset="0"/>
              </a:rPr>
              <a:pPr/>
              <a:t>9</a:t>
            </a:fld>
            <a:endParaRPr lang="ru-RU" altLang="ru-RU" sz="1400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04813"/>
            <a:ext cx="8892480" cy="503907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 </a:t>
            </a:r>
            <a:r>
              <a:rPr lang="ru-RU" altLang="ru-RU" sz="2700" b="1" dirty="0" smtClean="0"/>
              <a:t>Обозначения расширенной формы Бэкуса-Наура: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52736"/>
            <a:ext cx="8784976" cy="5805264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b="1" i="1" dirty="0" smtClean="0">
                <a:solidFill>
                  <a:srgbClr val="0000FF"/>
                </a:solidFill>
              </a:rPr>
              <a:t>нетерминальные символы (основные понятия)</a:t>
            </a:r>
            <a:r>
              <a:rPr lang="ru-RU" sz="2000" dirty="0" smtClean="0"/>
              <a:t> - обозначаются словами, написанными на русском языке; если </a:t>
            </a:r>
            <a:r>
              <a:rPr lang="ru-RU" sz="2000" dirty="0" err="1" smtClean="0"/>
              <a:t>нетерминал</a:t>
            </a:r>
            <a:r>
              <a:rPr lang="ru-RU" sz="2000" dirty="0" smtClean="0"/>
              <a:t> состоит из нескольких смысловых слов, то они должны быть написаны слитно (можно слова разделять подчеркиванием или начинать с прописной буквы);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b="1" i="1" dirty="0" smtClean="0">
                <a:solidFill>
                  <a:srgbClr val="0000FF"/>
                </a:solidFill>
              </a:rPr>
              <a:t>терминальные символы</a:t>
            </a:r>
            <a:r>
              <a:rPr lang="en-US" sz="2000" b="1" i="1" dirty="0" smtClean="0">
                <a:solidFill>
                  <a:srgbClr val="0000FF"/>
                </a:solidFill>
              </a:rPr>
              <a:t> (</a:t>
            </a:r>
            <a:r>
              <a:rPr lang="ru-RU" sz="2000" b="1" i="1" dirty="0" smtClean="0">
                <a:solidFill>
                  <a:srgbClr val="0000FF"/>
                </a:solidFill>
              </a:rPr>
              <a:t>символы алфавита</a:t>
            </a:r>
            <a:r>
              <a:rPr lang="en-US" sz="2000" b="1" i="1" dirty="0" smtClean="0">
                <a:solidFill>
                  <a:srgbClr val="0000FF"/>
                </a:solidFill>
              </a:rPr>
              <a:t>)</a:t>
            </a:r>
            <a:r>
              <a:rPr lang="ru-RU" sz="2000" dirty="0" smtClean="0"/>
              <a:t> - обозначаются символами алфавита языка</a:t>
            </a:r>
            <a:r>
              <a:rPr lang="ru-RU" sz="2000" dirty="0" smtClean="0"/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b="1" dirty="0" smtClean="0">
                <a:solidFill>
                  <a:srgbClr val="FF0000"/>
                </a:solidFill>
              </a:rPr>
              <a:t>$ </a:t>
            </a:r>
            <a:r>
              <a:rPr lang="ru-RU" sz="2000" dirty="0" smtClean="0"/>
              <a:t>-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начало </a:t>
            </a:r>
            <a:r>
              <a:rPr lang="ru-RU" sz="2000" dirty="0" smtClean="0"/>
              <a:t>синтаксического правила</a:t>
            </a:r>
            <a:r>
              <a:rPr lang="ru-RU" sz="2000" dirty="0" smtClean="0"/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b="1" dirty="0" smtClean="0">
                <a:solidFill>
                  <a:srgbClr val="FF0000"/>
                </a:solidFill>
              </a:rPr>
              <a:t>=</a:t>
            </a:r>
            <a:r>
              <a:rPr lang="ru-RU" sz="2000" dirty="0" smtClean="0"/>
              <a:t> (равно</a:t>
            </a:r>
            <a:r>
              <a:rPr lang="ru-RU" sz="2000" dirty="0" smtClean="0"/>
              <a:t>) – разделение левой и правой частей правила;</a:t>
            </a:r>
            <a:endParaRPr lang="ru-RU" sz="2000" dirty="0" smtClean="0"/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b="1" dirty="0" smtClean="0">
                <a:solidFill>
                  <a:srgbClr val="FF0000"/>
                </a:solidFill>
              </a:rPr>
              <a:t>[ </a:t>
            </a:r>
            <a:r>
              <a:rPr lang="ru-RU" sz="2000" b="1" dirty="0" smtClean="0"/>
              <a:t>и </a:t>
            </a:r>
            <a:r>
              <a:rPr lang="ru-RU" sz="2000" b="1" dirty="0" smtClean="0">
                <a:solidFill>
                  <a:srgbClr val="FF0000"/>
                </a:solidFill>
              </a:rPr>
              <a:t>]</a:t>
            </a:r>
            <a:r>
              <a:rPr lang="ru-RU" sz="2000" dirty="0" smtClean="0"/>
              <a:t>  - означает, что заключенная в скобки синтаксическая конструкция может отсутствовать;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b="1" dirty="0" smtClean="0">
                <a:solidFill>
                  <a:srgbClr val="FF0000"/>
                </a:solidFill>
              </a:rPr>
              <a:t>{</a:t>
            </a:r>
            <a:r>
              <a:rPr lang="ru-RU" sz="2000" b="1" dirty="0" smtClean="0"/>
              <a:t> и </a:t>
            </a:r>
            <a:r>
              <a:rPr lang="ru-RU" sz="2000" b="1" dirty="0" smtClean="0">
                <a:solidFill>
                  <a:srgbClr val="FF0000"/>
                </a:solidFill>
              </a:rPr>
              <a:t>}</a:t>
            </a:r>
            <a:r>
              <a:rPr lang="ru-RU" sz="2000" i="1" dirty="0" smtClean="0"/>
              <a:t> - </a:t>
            </a:r>
            <a:r>
              <a:rPr lang="ru-RU" sz="2000" dirty="0" smtClean="0"/>
              <a:t>означает, что заключенная в скобки синтаксическая конструкция повторяется </a:t>
            </a:r>
            <a:r>
              <a:rPr lang="ru-RU" sz="2000" i="1" dirty="0" smtClean="0"/>
              <a:t>0..</a:t>
            </a:r>
            <a:r>
              <a:rPr lang="en-US" sz="2000" i="1" dirty="0" smtClean="0"/>
              <a:t>n</a:t>
            </a:r>
            <a:r>
              <a:rPr lang="ru-RU" sz="2000" dirty="0" smtClean="0"/>
              <a:t> раз;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b="1" dirty="0" smtClean="0">
                <a:solidFill>
                  <a:srgbClr val="FF0000"/>
                </a:solidFill>
              </a:rPr>
              <a:t>|</a:t>
            </a:r>
            <a:r>
              <a:rPr lang="ru-RU" sz="2000" dirty="0" smtClean="0"/>
              <a:t> </a:t>
            </a:r>
            <a:r>
              <a:rPr lang="ru-RU" sz="2000" dirty="0" smtClean="0"/>
              <a:t>- используется для обозначения альтернатив;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000" b="1" dirty="0" smtClean="0">
                <a:solidFill>
                  <a:srgbClr val="FF0000"/>
                </a:solidFill>
              </a:rPr>
              <a:t>(</a:t>
            </a:r>
            <a:r>
              <a:rPr lang="ru-RU" sz="2000" b="1" dirty="0" smtClean="0"/>
              <a:t> и </a:t>
            </a:r>
            <a:r>
              <a:rPr lang="ru-RU" sz="2000" b="1" dirty="0" smtClean="0">
                <a:solidFill>
                  <a:srgbClr val="FF0000"/>
                </a:solidFill>
              </a:rPr>
              <a:t>)</a:t>
            </a:r>
            <a:r>
              <a:rPr lang="ru-RU" sz="2000" dirty="0" smtClean="0"/>
              <a:t> - используется для ограничения альтернативных </a:t>
            </a:r>
            <a:r>
              <a:rPr lang="ru-RU" sz="2000" dirty="0" smtClean="0"/>
              <a:t>конструкций.</a:t>
            </a:r>
            <a:endParaRPr lang="ru-RU" sz="2000" dirty="0" smtClean="0"/>
          </a:p>
          <a:p>
            <a:endParaRPr lang="ru-RU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9">
      <a:dk1>
        <a:srgbClr val="000000"/>
      </a:dk1>
      <a:lt1>
        <a:srgbClr val="FFFFFF"/>
      </a:lt1>
      <a:dk2>
        <a:srgbClr val="000000"/>
      </a:dk2>
      <a:lt2>
        <a:srgbClr val="440044"/>
      </a:lt2>
      <a:accent1>
        <a:srgbClr val="FFCCCC"/>
      </a:accent1>
      <a:accent2>
        <a:srgbClr val="790571"/>
      </a:accent2>
      <a:accent3>
        <a:srgbClr val="FFFFFF"/>
      </a:accent3>
      <a:accent4>
        <a:srgbClr val="000000"/>
      </a:accent4>
      <a:accent5>
        <a:srgbClr val="FFE2E2"/>
      </a:accent5>
      <a:accent6>
        <a:srgbClr val="6D0466"/>
      </a:accent6>
      <a:hlink>
        <a:srgbClr val="993366"/>
      </a:hlink>
      <a:folHlink>
        <a:srgbClr val="9F839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5348</TotalTime>
  <Words>3903</Words>
  <Application>Microsoft Office PowerPoint</Application>
  <PresentationFormat>Экран (4:3)</PresentationFormat>
  <Paragraphs>806</Paragraphs>
  <Slides>44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6" baseType="lpstr">
      <vt:lpstr>Пиксел</vt:lpstr>
      <vt:lpstr>Visio</vt:lpstr>
      <vt:lpstr>Объектно-ориентированное программирование </vt:lpstr>
      <vt:lpstr>Структура дисциплины ООП</vt:lpstr>
      <vt:lpstr>Проектно-технологическая практика</vt:lpstr>
      <vt:lpstr>Литература</vt:lpstr>
      <vt:lpstr>История создания языка программирования С++</vt:lpstr>
      <vt:lpstr>Слайд 6</vt:lpstr>
      <vt:lpstr> 1.1 Синтаксис языка C++</vt:lpstr>
      <vt:lpstr> Идентификаторы. Описание синтаксиса</vt:lpstr>
      <vt:lpstr> Обозначения расширенной формы Бэкуса-Наура:</vt:lpstr>
      <vt:lpstr>  </vt:lpstr>
      <vt:lpstr>Описание функции</vt:lpstr>
      <vt:lpstr>Сравнение программ, написанных на Pascal и С++</vt:lpstr>
      <vt:lpstr>1.2 Данные программы </vt:lpstr>
      <vt:lpstr> Б. Вещественные типы данных</vt:lpstr>
      <vt:lpstr>Перечисляемый тип</vt:lpstr>
      <vt:lpstr>Объявление типа данных</vt:lpstr>
      <vt:lpstr>Объявление переменных и поименованных констант</vt:lpstr>
      <vt:lpstr>1.3 Операции</vt:lpstr>
      <vt:lpstr>Операции (2)</vt:lpstr>
      <vt:lpstr>Приоритет операций, начиная с максимального</vt:lpstr>
      <vt:lpstr>1.4 Выражения</vt:lpstr>
      <vt:lpstr>1.5 Простейший ввод/вывод  1.5.1. Ввод-вывод с помощью функций Си А. Форматный ввод /вывод </vt:lpstr>
      <vt:lpstr>Спецификации формата</vt:lpstr>
      <vt:lpstr>Примеры форматного ввода/вывода</vt:lpstr>
      <vt:lpstr>Модификаторы формата </vt:lpstr>
      <vt:lpstr>Ограничение набора вводимых символов при вводе строк</vt:lpstr>
      <vt:lpstr>Б. Ввод/вывод строк</vt:lpstr>
      <vt:lpstr>В. Ввод/вывод символов</vt:lpstr>
      <vt:lpstr>1.5.2 Ввод-вывод с использованием библиотеки классов С++ </vt:lpstr>
      <vt:lpstr>Вывод на экран</vt:lpstr>
      <vt:lpstr>Примеры вывода на экран</vt:lpstr>
      <vt:lpstr>Управление выводом. Манипуляторы</vt:lpstr>
      <vt:lpstr>Ввод с клавиатуры</vt:lpstr>
      <vt:lpstr>Примеры ввода с клавиатуры</vt:lpstr>
      <vt:lpstr>1.6 Блок операторов</vt:lpstr>
      <vt:lpstr>1.7 Оператор условной передачи управления</vt:lpstr>
      <vt:lpstr>1.8 Оператор выбора </vt:lpstr>
      <vt:lpstr>1.9 Операторы циклов А. Оператор цикла while</vt:lpstr>
      <vt:lpstr>Б. Оператор цикла  for</vt:lpstr>
      <vt:lpstr>В. Оператор цикла do ... while</vt:lpstr>
      <vt:lpstr>1.10 Неструктурные операторы передачи управления А. Оператор безусловного перехода goto  </vt:lpstr>
      <vt:lpstr>Б. Оператор досрочного завершения break</vt:lpstr>
      <vt:lpstr>В. Оператор продолжения continue</vt:lpstr>
      <vt:lpstr>Пример Ex1_06. Вывод таблицы кодов </vt:lpstr>
    </vt:vector>
  </TitlesOfParts>
  <Company>MGTU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Иванова Галина Сергеевна</cp:lastModifiedBy>
  <cp:revision>335</cp:revision>
  <dcterms:created xsi:type="dcterms:W3CDTF">2005-12-18T05:43:07Z</dcterms:created>
  <dcterms:modified xsi:type="dcterms:W3CDTF">2023-01-13T20:22:34Z</dcterms:modified>
</cp:coreProperties>
</file>