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5"/>
  </p:notesMasterIdLst>
  <p:handoutMasterIdLst>
    <p:handoutMasterId r:id="rId36"/>
  </p:handoutMasterIdLst>
  <p:sldIdLst>
    <p:sldId id="284" r:id="rId2"/>
    <p:sldId id="256" r:id="rId3"/>
    <p:sldId id="258" r:id="rId4"/>
    <p:sldId id="289" r:id="rId5"/>
    <p:sldId id="257" r:id="rId6"/>
    <p:sldId id="259" r:id="rId7"/>
    <p:sldId id="260" r:id="rId8"/>
    <p:sldId id="261" r:id="rId9"/>
    <p:sldId id="262" r:id="rId10"/>
    <p:sldId id="263" r:id="rId11"/>
    <p:sldId id="264" r:id="rId12"/>
    <p:sldId id="287" r:id="rId13"/>
    <p:sldId id="288" r:id="rId14"/>
    <p:sldId id="266" r:id="rId15"/>
    <p:sldId id="268" r:id="rId16"/>
    <p:sldId id="267" r:id="rId17"/>
    <p:sldId id="269" r:id="rId18"/>
    <p:sldId id="270" r:id="rId19"/>
    <p:sldId id="285" r:id="rId20"/>
    <p:sldId id="283" r:id="rId21"/>
    <p:sldId id="271" r:id="rId22"/>
    <p:sldId id="272" r:id="rId23"/>
    <p:sldId id="280" r:id="rId24"/>
    <p:sldId id="273" r:id="rId25"/>
    <p:sldId id="274" r:id="rId26"/>
    <p:sldId id="275" r:id="rId27"/>
    <p:sldId id="279" r:id="rId28"/>
    <p:sldId id="276" r:id="rId29"/>
    <p:sldId id="277" r:id="rId30"/>
    <p:sldId id="281" r:id="rId31"/>
    <p:sldId id="286" r:id="rId32"/>
    <p:sldId id="278" r:id="rId33"/>
    <p:sldId id="282" r:id="rId34"/>
  </p:sldIdLst>
  <p:sldSz cx="9144000" cy="6858000" type="screen4x3"/>
  <p:notesSz cx="6662738" cy="9802813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0033CC"/>
    <a:srgbClr val="008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44" autoAdjust="0"/>
    <p:restoredTop sz="94860" autoAdjust="0"/>
  </p:normalViewPr>
  <p:slideViewPr>
    <p:cSldViewPr>
      <p:cViewPr varScale="1">
        <p:scale>
          <a:sx n="78" d="100"/>
          <a:sy n="78" d="100"/>
        </p:scale>
        <p:origin x="-11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766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5075" y="0"/>
            <a:ext cx="288766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12275"/>
            <a:ext cx="288766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5075" y="9312275"/>
            <a:ext cx="288766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E39DA3CB-E642-4A8E-A6EE-BD3D0EE2A22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766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3488" y="0"/>
            <a:ext cx="2887662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1063" y="735013"/>
            <a:ext cx="4902200" cy="3676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656138"/>
            <a:ext cx="5329238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10688"/>
            <a:ext cx="2887663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3488" y="9310688"/>
            <a:ext cx="2887662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A90EF2BD-0EE9-4380-9336-FAB66753AC2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ru-RU" sz="2400">
                <a:latin typeface="Times New Roman" pitchFamily="18" charset="0"/>
                <a:cs typeface="+mn-cs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400">
                <a:latin typeface="Times New Roman" pitchFamily="18" charset="0"/>
                <a:cs typeface="+mn-cs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  <a:cs typeface="+mn-cs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  <a:cs typeface="+mn-cs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  <a:cs typeface="+mn-cs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  <a:cs typeface="+mn-cs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  <a:cs typeface="+mn-cs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  <a:cs typeface="+mn-cs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  <a:cs typeface="+mn-cs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  <a:cs typeface="+mn-cs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  <a:cs typeface="+mn-cs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  <a:cs typeface="+mn-cs"/>
                </a:endParaRPr>
              </a:p>
            </p:txBody>
          </p:sp>
        </p:grpSp>
      </p:grpSp>
      <p:sp>
        <p:nvSpPr>
          <p:cNvPr id="4917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4917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8EA783-0D8A-4025-93D0-E0EECFFADA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133491-D725-4E1D-AEB2-E0440CD5725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59BA7B-3C27-4651-8C49-6000D45E871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00F949-DAC4-4DC9-9846-FF55EB578D7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Заголовок, объект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1AD1DD-EEC8-4FCB-9DD4-BDDBCF12318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B2E1A6-96D9-413D-81BB-18841DE886B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388A2E-F08D-42CE-87E1-8BE62967C2C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A96857-253F-4DC6-90F6-4547C49EC77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A3769D-987F-4AB9-A801-E8BF49CEA97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409812-4C5B-4535-919D-C7D2906D95E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15F5CC-4E54-4DF3-9F4D-874F84584E8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5D2973-725D-48DD-A4A9-32D830B474B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371838-C27C-4A96-8CF3-7C0C1787A74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  <a:cs typeface="+mn-cs"/>
              </a:defRPr>
            </a:lvl1pPr>
          </a:lstStyle>
          <a:p>
            <a:pPr>
              <a:defRPr/>
            </a:pPr>
            <a:fld id="{2446F0F0-AB8E-4166-AB39-4F97AE84D9D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4813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ru-RU" sz="2400">
                <a:latin typeface="Times New Roman" pitchFamily="18" charset="0"/>
                <a:cs typeface="+mn-cs"/>
              </a:endParaRPr>
            </a:p>
          </p:txBody>
        </p:sp>
        <p:sp>
          <p:nvSpPr>
            <p:cNvPr id="48134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400">
                <a:latin typeface="Times New Roman" pitchFamily="18" charset="0"/>
                <a:cs typeface="+mn-cs"/>
              </a:endParaRPr>
            </a:p>
          </p:txBody>
        </p:sp>
        <p:sp>
          <p:nvSpPr>
            <p:cNvPr id="4813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chemeClr val="hlink"/>
                </a:solidFill>
                <a:cs typeface="+mn-cs"/>
              </a:endParaRPr>
            </a:p>
          </p:txBody>
        </p:sp>
        <p:sp>
          <p:nvSpPr>
            <p:cNvPr id="4813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chemeClr val="hlink"/>
                </a:solidFill>
                <a:cs typeface="+mn-cs"/>
              </a:endParaRPr>
            </a:p>
          </p:txBody>
        </p:sp>
        <p:sp>
          <p:nvSpPr>
            <p:cNvPr id="4813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chemeClr val="accent2"/>
                </a:solidFill>
                <a:cs typeface="+mn-cs"/>
              </a:endParaRPr>
            </a:p>
          </p:txBody>
        </p:sp>
        <p:sp>
          <p:nvSpPr>
            <p:cNvPr id="4813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chemeClr val="hlink"/>
                </a:solidFill>
                <a:cs typeface="+mn-cs"/>
              </a:endParaRPr>
            </a:p>
          </p:txBody>
        </p:sp>
        <p:sp>
          <p:nvSpPr>
            <p:cNvPr id="4813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400">
                <a:latin typeface="Times New Roman" pitchFamily="18" charset="0"/>
                <a:cs typeface="+mn-cs"/>
              </a:endParaRPr>
            </a:p>
          </p:txBody>
        </p:sp>
        <p:sp>
          <p:nvSpPr>
            <p:cNvPr id="48140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chemeClr val="accent2"/>
                </a:solidFill>
                <a:cs typeface="+mn-cs"/>
              </a:endParaRPr>
            </a:p>
          </p:txBody>
        </p:sp>
        <p:sp>
          <p:nvSpPr>
            <p:cNvPr id="4814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chemeClr val="accent2"/>
                </a:solidFill>
                <a:cs typeface="+mn-cs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814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6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  <p:sldLayoutId id="2147483954" r:id="rId12"/>
    <p:sldLayoutId id="2147483955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9763DB-6412-46DC-A22C-CA25758B2AD3}" type="slidenum">
              <a:rPr lang="ru-RU" smtClean="0"/>
              <a:pPr>
                <a:defRPr/>
              </a:pPr>
              <a:t>1</a:t>
            </a:fld>
            <a:endParaRPr lang="ru-RU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ru-RU" sz="3600" smtClean="0"/>
              <a:t>Глава 2. </a:t>
            </a:r>
            <a:r>
              <a:rPr lang="ru-RU" sz="3600" b="1" smtClean="0"/>
              <a:t>Адресная арифметика. «Структурные» типы данных 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4267200"/>
            <a:ext cx="7443787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400" smtClean="0"/>
              <a:t>МГТУ им. Н.Э. Баумана</a:t>
            </a:r>
          </a:p>
          <a:p>
            <a:pPr eaLnBrk="1" hangingPunct="1">
              <a:lnSpc>
                <a:spcPct val="80000"/>
              </a:lnSpc>
            </a:pPr>
            <a:r>
              <a:rPr lang="ru-RU" sz="2400" smtClean="0"/>
              <a:t>Факультет Информатика и системы управления</a:t>
            </a:r>
          </a:p>
          <a:p>
            <a:pPr eaLnBrk="1" hangingPunct="1">
              <a:lnSpc>
                <a:spcPct val="80000"/>
              </a:lnSpc>
            </a:pPr>
            <a:r>
              <a:rPr lang="ru-RU" sz="2400" smtClean="0"/>
              <a:t>Кафедра Компьютерные системы и сети</a:t>
            </a:r>
          </a:p>
          <a:p>
            <a:pPr eaLnBrk="1" hangingPunct="1">
              <a:lnSpc>
                <a:spcPct val="80000"/>
              </a:lnSpc>
            </a:pPr>
            <a:r>
              <a:rPr lang="ru-RU" sz="2400" smtClean="0"/>
              <a:t>Лектор: д.т.н., проф. </a:t>
            </a:r>
          </a:p>
          <a:p>
            <a:pPr eaLnBrk="1" hangingPunct="1">
              <a:lnSpc>
                <a:spcPct val="80000"/>
              </a:lnSpc>
            </a:pPr>
            <a:r>
              <a:rPr lang="ru-RU" sz="2400" smtClean="0"/>
              <a:t>	    Иванова Галина Сергеевна</a:t>
            </a:r>
          </a:p>
        </p:txBody>
      </p:sp>
      <p:sp>
        <p:nvSpPr>
          <p:cNvPr id="3077" name="Прямоугольник 4"/>
          <p:cNvSpPr>
            <a:spLocks noChangeArrowheads="1"/>
          </p:cNvSpPr>
          <p:nvPr/>
        </p:nvSpPr>
        <p:spPr bwMode="auto">
          <a:xfrm>
            <a:off x="3635375" y="333375"/>
            <a:ext cx="12874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/>
              <a:t>ООП </a:t>
            </a:r>
            <a:r>
              <a:rPr lang="en-US" dirty="0"/>
              <a:t>20</a:t>
            </a:r>
            <a:r>
              <a:rPr lang="ru-RU" dirty="0" smtClean="0"/>
              <a:t>2</a:t>
            </a:r>
            <a:r>
              <a:rPr lang="en-US" dirty="0" smtClean="0"/>
              <a:t>3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30B6A83-A022-41D7-BC47-D4463C278640}" type="slidenum">
              <a:rPr lang="ru-RU" smtClean="0"/>
              <a:pPr>
                <a:defRPr/>
              </a:pPr>
              <a:t>10</a:t>
            </a:fld>
            <a:endParaRPr lang="ru-RU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9290050" cy="719137"/>
          </a:xfrm>
        </p:spPr>
        <p:txBody>
          <a:bodyPr/>
          <a:lstStyle/>
          <a:p>
            <a:pPr eaLnBrk="1" hangingPunct="1"/>
            <a:r>
              <a:rPr lang="ru-RU" sz="2800" b="1" smtClean="0"/>
              <a:t>Управление динамической памятью </a:t>
            </a:r>
            <a:r>
              <a:rPr lang="en-US" sz="2800" b="1" smtClean="0"/>
              <a:t>(</a:t>
            </a:r>
            <a:r>
              <a:rPr lang="ru-RU" sz="2800" b="1" smtClean="0"/>
              <a:t>С</a:t>
            </a:r>
            <a:r>
              <a:rPr lang="en-US" sz="2800" b="1" smtClean="0"/>
              <a:t>++style)</a:t>
            </a:r>
            <a:r>
              <a:rPr lang="ru-RU" sz="2800" b="1" smtClean="0"/>
              <a:t> (2)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08050"/>
            <a:ext cx="8229600" cy="5689600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ru-RU" sz="2000" smtClean="0"/>
              <a:t>2. Несколько значений</a:t>
            </a:r>
            <a:endParaRPr lang="en-US" sz="2000" smtClean="0"/>
          </a:p>
          <a:p>
            <a:pPr eaLnBrk="1" hangingPunct="1">
              <a:buFont typeface="Wingdings" pitchFamily="2" charset="2"/>
              <a:buNone/>
            </a:pPr>
            <a:r>
              <a:rPr lang="ru-RU" sz="2000" smtClean="0"/>
              <a:t>Операция выделения памяти</a:t>
            </a:r>
            <a:r>
              <a:rPr lang="en-US" sz="2000" smtClean="0"/>
              <a:t> </a:t>
            </a:r>
            <a:r>
              <a:rPr lang="ru-RU" sz="2000" smtClean="0"/>
              <a:t>для </a:t>
            </a:r>
            <a:r>
              <a:rPr lang="en-US" sz="2000" smtClean="0"/>
              <a:t>n </a:t>
            </a:r>
            <a:r>
              <a:rPr lang="ru-RU" sz="2000" smtClean="0"/>
              <a:t>значений: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/>
              <a:t>&lt;</a:t>
            </a:r>
            <a:r>
              <a:rPr lang="ru-RU" sz="2000" b="1" smtClean="0"/>
              <a:t>Указатель</a:t>
            </a:r>
            <a:r>
              <a:rPr lang="en-US" sz="2000" b="1" smtClean="0"/>
              <a:t>&gt;</a:t>
            </a:r>
            <a:r>
              <a:rPr lang="ru-RU" sz="2000" b="1" smtClean="0"/>
              <a:t> =</a:t>
            </a:r>
            <a:r>
              <a:rPr lang="en-US" sz="2000" b="1" smtClean="0"/>
              <a:t>new&lt;</a:t>
            </a:r>
            <a:r>
              <a:rPr lang="ru-RU" sz="2000" b="1" smtClean="0"/>
              <a:t>Имя типа</a:t>
            </a:r>
            <a:r>
              <a:rPr lang="en-US" sz="2000" b="1" smtClean="0"/>
              <a:t>&gt;[&lt;</a:t>
            </a:r>
            <a:r>
              <a:rPr lang="ru-RU" sz="2000" b="1" smtClean="0"/>
              <a:t>Количество</a:t>
            </a:r>
            <a:r>
              <a:rPr lang="en-US" sz="2000" b="1" smtClean="0"/>
              <a:t>&gt;];</a:t>
            </a:r>
            <a:endParaRPr lang="ru-RU" sz="2000" b="1" smtClean="0"/>
          </a:p>
          <a:p>
            <a:pPr eaLnBrk="1" hangingPunct="1">
              <a:buFont typeface="Wingdings" pitchFamily="2" charset="2"/>
              <a:buNone/>
            </a:pPr>
            <a:r>
              <a:rPr lang="ru-RU" sz="2000" smtClean="0"/>
              <a:t>Операция освобождения памяти: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/>
              <a:t>delete </a:t>
            </a:r>
            <a:r>
              <a:rPr lang="en-US" sz="2000" b="1" smtClean="0">
                <a:solidFill>
                  <a:srgbClr val="FF0000"/>
                </a:solidFill>
              </a:rPr>
              <a:t>[ ]</a:t>
            </a:r>
            <a:r>
              <a:rPr lang="en-US" sz="2000" b="1" smtClean="0"/>
              <a:t> &lt;</a:t>
            </a:r>
            <a:r>
              <a:rPr lang="ru-RU" sz="2000" b="1" smtClean="0"/>
              <a:t>Типизированный указатель</a:t>
            </a:r>
            <a:r>
              <a:rPr lang="en-US" sz="2000" b="1" smtClean="0"/>
              <a:t>&gt;;</a:t>
            </a:r>
          </a:p>
          <a:p>
            <a:pPr eaLnBrk="1" hangingPunct="1">
              <a:buFont typeface="Wingdings" pitchFamily="2" charset="2"/>
              <a:buNone/>
            </a:pPr>
            <a:endParaRPr lang="en-US" sz="2000" b="1" smtClean="0"/>
          </a:p>
          <a:p>
            <a:pPr eaLnBrk="1" hangingPunct="1">
              <a:buFont typeface="Wingdings" pitchFamily="2" charset="2"/>
              <a:buNone/>
            </a:pPr>
            <a:r>
              <a:rPr lang="ru-RU" sz="2000" b="1" smtClean="0"/>
              <a:t>Пример:</a:t>
            </a:r>
          </a:p>
          <a:p>
            <a:pPr eaLnBrk="1" hangingPunct="1">
              <a:buFont typeface="Wingdings" pitchFamily="2" charset="2"/>
              <a:buNone/>
            </a:pPr>
            <a:endParaRPr lang="ru-RU" sz="2000" b="1" smtClean="0"/>
          </a:p>
          <a:p>
            <a:pPr eaLnBrk="1" hangingPunct="1"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 int *</a:t>
            </a:r>
            <a:r>
              <a:rPr lang="en-US" sz="2000" b="1" smtClean="0">
                <a:latin typeface="Courier New" pitchFamily="49" charset="0"/>
              </a:rPr>
              <a:t>list</a:t>
            </a:r>
            <a:r>
              <a:rPr lang="ru-RU" sz="2000" b="1" smtClean="0">
                <a:latin typeface="Courier New" pitchFamily="49" charset="0"/>
              </a:rPr>
              <a:t>;   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 </a:t>
            </a:r>
            <a:r>
              <a:rPr lang="en-US" sz="2000" b="1" smtClean="0">
                <a:latin typeface="Courier New" pitchFamily="49" charset="0"/>
              </a:rPr>
              <a:t>list = new int [3]</a:t>
            </a:r>
            <a:r>
              <a:rPr lang="ru-RU" sz="2000" b="1" smtClean="0">
                <a:latin typeface="Courier New" pitchFamily="49" charset="0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 </a:t>
            </a:r>
            <a:r>
              <a:rPr lang="ru-RU" sz="2000" b="1" smtClean="0">
                <a:latin typeface="Courier New" pitchFamily="49" charset="0"/>
              </a:rPr>
              <a:t>*</a:t>
            </a:r>
            <a:r>
              <a:rPr lang="en-US" sz="2000" b="1" smtClean="0">
                <a:latin typeface="Courier New" pitchFamily="49" charset="0"/>
              </a:rPr>
              <a:t>list</a:t>
            </a:r>
            <a:r>
              <a:rPr lang="ru-RU" sz="2000" b="1" smtClean="0">
                <a:latin typeface="Courier New" pitchFamily="49" charset="0"/>
              </a:rPr>
              <a:t>=-244;</a:t>
            </a:r>
            <a:endParaRPr lang="en-US" sz="2000" b="1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 *(list+1)=15;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 *(list+2)=-45; </a:t>
            </a:r>
            <a:endParaRPr lang="ru-RU" sz="2000" b="1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 </a:t>
            </a:r>
            <a:r>
              <a:rPr lang="en-US" sz="2000" b="1" smtClean="0">
                <a:latin typeface="Courier New" pitchFamily="49" charset="0"/>
              </a:rPr>
              <a:t>delete[ ] list</a:t>
            </a:r>
            <a:r>
              <a:rPr lang="ru-RU" sz="2000" b="1" smtClean="0">
                <a:latin typeface="Courier New" pitchFamily="49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DACFCC-C15F-43CB-BB52-09E506FECF9D}" type="slidenum">
              <a:rPr lang="ru-RU" smtClean="0"/>
              <a:pPr>
                <a:defRPr/>
              </a:pPr>
              <a:t>11</a:t>
            </a:fld>
            <a:endParaRPr lang="ru-RU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307975"/>
          </a:xfrm>
        </p:spPr>
        <p:txBody>
          <a:bodyPr/>
          <a:lstStyle/>
          <a:p>
            <a:pPr eaLnBrk="1" hangingPunct="1"/>
            <a:r>
              <a:rPr lang="ru-RU" sz="2800" b="1" dirty="0" smtClean="0"/>
              <a:t>2.3 Массивы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908050"/>
            <a:ext cx="8892480" cy="5689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$ </a:t>
            </a:r>
            <a:r>
              <a:rPr lang="ru-RU" sz="2000" b="1" dirty="0" smtClean="0"/>
              <a:t>Массив </a:t>
            </a:r>
            <a:r>
              <a:rPr lang="ru-RU" sz="2000" b="1" dirty="0" smtClean="0">
                <a:solidFill>
                  <a:srgbClr val="FF0000"/>
                </a:solidFill>
              </a:rPr>
              <a:t>=</a:t>
            </a:r>
            <a:r>
              <a:rPr lang="ru-RU" sz="2000" b="1" dirty="0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000" b="1" dirty="0" smtClean="0"/>
              <a:t>	Тип элемента</a:t>
            </a:r>
            <a:r>
              <a:rPr lang="en-US" sz="2000" b="1" dirty="0" smtClean="0"/>
              <a:t> </a:t>
            </a:r>
            <a:r>
              <a:rPr lang="ru-RU" sz="2000" b="1" dirty="0" smtClean="0"/>
              <a:t>Имя[Размер] </a:t>
            </a:r>
            <a:r>
              <a:rPr lang="en-US" sz="2000" b="1" dirty="0" smtClean="0">
                <a:solidFill>
                  <a:srgbClr val="FF0000"/>
                </a:solidFill>
              </a:rPr>
              <a:t>{</a:t>
            </a:r>
            <a:r>
              <a:rPr lang="ru-RU" sz="2000" b="1" dirty="0" smtClean="0"/>
              <a:t>[Размер]</a:t>
            </a:r>
            <a:r>
              <a:rPr lang="en-US" sz="2000" b="1" dirty="0" smtClean="0">
                <a:solidFill>
                  <a:srgbClr val="FF0000"/>
                </a:solidFill>
              </a:rPr>
              <a:t>}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[ </a:t>
            </a:r>
            <a:r>
              <a:rPr lang="en-US" sz="2000" b="1" dirty="0" smtClean="0"/>
              <a:t>= {</a:t>
            </a:r>
            <a:r>
              <a:rPr lang="ru-RU" sz="2000" b="1" dirty="0" err="1" smtClean="0"/>
              <a:t>Список_значений</a:t>
            </a:r>
            <a:r>
              <a:rPr lang="en-US" sz="2000" b="1" dirty="0" smtClean="0"/>
              <a:t>}</a:t>
            </a:r>
            <a:r>
              <a:rPr lang="en-US" sz="2000" b="1" dirty="0" smtClean="0">
                <a:solidFill>
                  <a:srgbClr val="FF0000"/>
                </a:solidFill>
              </a:rPr>
              <a:t>]</a:t>
            </a:r>
            <a:r>
              <a:rPr lang="ru-RU" sz="2000" b="1" dirty="0" smtClean="0"/>
              <a:t>;</a:t>
            </a:r>
            <a:endParaRPr lang="en-US" sz="2000" b="1" dirty="0" smtClean="0"/>
          </a:p>
          <a:p>
            <a:pPr eaLnBrk="1" hangingPunct="1">
              <a:buFont typeface="Wingdings" pitchFamily="2" charset="2"/>
              <a:buNone/>
            </a:pPr>
            <a:r>
              <a:rPr lang="ru-RU" sz="2000" dirty="0" smtClean="0"/>
              <a:t>Каждый Размер задает количество элементов по данному измерению.</a:t>
            </a:r>
          </a:p>
          <a:p>
            <a:pPr eaLnBrk="1" hangingPunct="1">
              <a:buFont typeface="Wingdings" pitchFamily="2" charset="2"/>
              <a:buNone/>
            </a:pPr>
            <a:endParaRPr lang="en-US" sz="2000" dirty="0" smtClean="0"/>
          </a:p>
          <a:p>
            <a:pPr eaLnBrk="1" hangingPunct="1">
              <a:buFont typeface="Wingdings" pitchFamily="2" charset="2"/>
              <a:buNone/>
            </a:pPr>
            <a:r>
              <a:rPr lang="ru-RU" sz="2000" b="1" dirty="0" smtClean="0"/>
              <a:t>Примеры: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000" dirty="0" smtClean="0"/>
              <a:t>1)</a:t>
            </a:r>
            <a:r>
              <a:rPr lang="ru-RU" sz="2000" b="1" dirty="0" smtClean="0"/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a[4][5];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/>
              <a:t>2)</a:t>
            </a:r>
            <a:r>
              <a:rPr lang="en-US" sz="2000" b="1" dirty="0" smtClean="0"/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short x[3][4] ={{9,6,-56,0}, </a:t>
            </a: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{10,3,-4,78}, </a:t>
            </a: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{-6,8,45,7}};</a:t>
            </a: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ru-RU" sz="2000" i="1" dirty="0" smtClean="0"/>
              <a:t>Примечания</a:t>
            </a:r>
            <a:r>
              <a:rPr lang="ru-RU" sz="2000" dirty="0" smtClean="0"/>
              <a:t>: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000" dirty="0" smtClean="0"/>
              <a:t>1) индексы массива всегда начинаются с 0;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000" dirty="0" smtClean="0"/>
              <a:t>2) многомерные массивы в памяти расположены построчно;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000" dirty="0" smtClean="0"/>
              <a:t>3) для адресации элементов массива независимо от способа описания можно использовать адресную арифметику: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000" dirty="0" smtClean="0"/>
              <a:t>                          </a:t>
            </a:r>
            <a:r>
              <a:rPr lang="ru-RU" sz="2000" b="1" dirty="0" smtClean="0">
                <a:latin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</a:rPr>
              <a:t>list+i</a:t>
            </a:r>
            <a:r>
              <a:rPr lang="ru-RU" sz="2000" b="1" dirty="0" smtClean="0">
                <a:latin typeface="Courier New" pitchFamily="49" charset="0"/>
              </a:rPr>
              <a:t>)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sym typeface="Symbol" pitchFamily="18" charset="2"/>
              </a:rPr>
              <a:t> &amp;(list[</a:t>
            </a:r>
            <a:r>
              <a:rPr lang="en-US" sz="2000" b="1" dirty="0" err="1" smtClean="0">
                <a:latin typeface="Courier New" pitchFamily="49" charset="0"/>
                <a:sym typeface="Symbol" pitchFamily="18" charset="2"/>
              </a:rPr>
              <a:t>i</a:t>
            </a:r>
            <a:r>
              <a:rPr lang="en-US" sz="2000" b="1" dirty="0" smtClean="0">
                <a:latin typeface="Courier New" pitchFamily="49" charset="0"/>
                <a:sym typeface="Symbol" pitchFamily="18" charset="2"/>
              </a:rPr>
              <a:t>])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sym typeface="Symbol" pitchFamily="18" charset="2"/>
              </a:rPr>
              <a:t>         </a:t>
            </a:r>
            <a:r>
              <a:rPr lang="ru-RU" sz="2000" b="1" dirty="0" smtClean="0">
                <a:latin typeface="Courier New" pitchFamily="49" charset="0"/>
                <a:sym typeface="Symbol" pitchFamily="18" charset="2"/>
              </a:rPr>
              <a:t> </a:t>
            </a:r>
            <a:r>
              <a:rPr lang="en-US" sz="2000" b="1" dirty="0" smtClean="0">
                <a:latin typeface="Courier New" pitchFamily="49" charset="0"/>
                <a:sym typeface="Symbol" pitchFamily="18" charset="2"/>
              </a:rPr>
              <a:t> *(</a:t>
            </a:r>
            <a:r>
              <a:rPr lang="en-US" sz="2000" b="1" dirty="0" err="1" smtClean="0">
                <a:latin typeface="Courier New" pitchFamily="49" charset="0"/>
                <a:sym typeface="Symbol" pitchFamily="18" charset="2"/>
              </a:rPr>
              <a:t>list+i</a:t>
            </a:r>
            <a:r>
              <a:rPr lang="en-US" sz="2000" b="1" dirty="0" smtClean="0">
                <a:latin typeface="Courier New" pitchFamily="49" charset="0"/>
                <a:sym typeface="Symbol" pitchFamily="18" charset="2"/>
              </a:rPr>
              <a:t>)  list[</a:t>
            </a:r>
            <a:r>
              <a:rPr lang="en-US" sz="2000" b="1" dirty="0" err="1" smtClean="0">
                <a:latin typeface="Courier New" pitchFamily="49" charset="0"/>
                <a:sym typeface="Symbol" pitchFamily="18" charset="2"/>
              </a:rPr>
              <a:t>i</a:t>
            </a:r>
            <a:r>
              <a:rPr lang="en-US" sz="2000" b="1" dirty="0" smtClean="0">
                <a:latin typeface="Courier New" pitchFamily="49" charset="0"/>
                <a:sym typeface="Symbol" pitchFamily="18" charset="2"/>
              </a:rPr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140BE71-5A51-4077-B633-2742BA8A08E2}" type="slidenum">
              <a:rPr lang="ru-RU" smtClean="0"/>
              <a:pPr>
                <a:defRPr/>
              </a:pPr>
              <a:t>12</a:t>
            </a:fld>
            <a:endParaRPr lang="ru-RU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76250"/>
            <a:ext cx="8929687" cy="288925"/>
          </a:xfrm>
        </p:spPr>
        <p:txBody>
          <a:bodyPr/>
          <a:lstStyle/>
          <a:p>
            <a:pPr eaLnBrk="1" hangingPunct="1">
              <a:tabLst>
                <a:tab pos="4038600" algn="l"/>
              </a:tabLst>
            </a:pPr>
            <a:r>
              <a:rPr lang="ru-RU" sz="2800" b="1" smtClean="0"/>
              <a:t>Пример программы обработки массива </a:t>
            </a:r>
            <a:r>
              <a:rPr lang="en-US" sz="2800" b="1" smtClean="0"/>
              <a:t>(</a:t>
            </a:r>
            <a:r>
              <a:rPr lang="en-US" sz="2800" b="1" smtClean="0">
                <a:solidFill>
                  <a:srgbClr val="008000"/>
                </a:solidFill>
              </a:rPr>
              <a:t>Ex2_01</a:t>
            </a:r>
            <a:r>
              <a:rPr lang="en-US" sz="2800" b="1" smtClean="0"/>
              <a:t>)</a:t>
            </a:r>
            <a:endParaRPr lang="ru-RU" sz="2800" b="1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08050"/>
            <a:ext cx="8820150" cy="5689600"/>
          </a:xfrm>
        </p:spPr>
        <p:txBody>
          <a:bodyPr/>
          <a:lstStyle/>
          <a:p>
            <a:pPr>
              <a:lnSpc>
                <a:spcPts val="19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ts val="19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#define N 5</a:t>
            </a:r>
          </a:p>
          <a:p>
            <a:pPr>
              <a:lnSpc>
                <a:spcPts val="1900"/>
              </a:lnSpc>
              <a:buFont typeface="Wingdings" pitchFamily="2" charset="2"/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lnSpc>
                <a:spcPts val="1900"/>
              </a:lnSpc>
              <a:buFont typeface="Wingdings" pitchFamily="2" charset="2"/>
              <a:buNone/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ts val="1900"/>
              </a:lnSpc>
              <a:buFont typeface="Wingdings" pitchFamily="2" charset="2"/>
              <a:buNone/>
            </a:pP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	int a[N][N], i, j, s[N];</a:t>
            </a:r>
          </a:p>
          <a:p>
            <a:pPr>
              <a:lnSpc>
                <a:spcPts val="1900"/>
              </a:lnSpc>
              <a:buFont typeface="Wingdings" pitchFamily="2" charset="2"/>
              <a:buNone/>
            </a:pPr>
            <a:r>
              <a:rPr lang="nn-NO" sz="2000" b="1" dirty="0" smtClean="0">
                <a:latin typeface="Courier New" pitchFamily="49" charset="0"/>
                <a:cs typeface="Courier New" pitchFamily="49" charset="0"/>
              </a:rPr>
              <a:t>	for (i = 0; i &lt; N; i++)</a:t>
            </a:r>
          </a:p>
          <a:p>
            <a:pPr>
              <a:lnSpc>
                <a:spcPts val="19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ts val="19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("Enter numbers of %2d string:\n",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ts val="1900"/>
              </a:lnSpc>
              <a:buFont typeface="Wingdings" pitchFamily="2" charset="2"/>
              <a:buNone/>
            </a:pP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		for (j = 0; j &lt; N; j++) scanf("%d", &amp;a[i][j]);</a:t>
            </a:r>
          </a:p>
          <a:p>
            <a:pPr>
              <a:lnSpc>
                <a:spcPts val="19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ts val="1900"/>
              </a:lnSpc>
              <a:buFont typeface="Wingdings" pitchFamily="2" charset="2"/>
              <a:buNone/>
            </a:pPr>
            <a:r>
              <a:rPr lang="nn-NO" sz="2000" b="1" dirty="0" smtClean="0">
                <a:latin typeface="Courier New" pitchFamily="49" charset="0"/>
                <a:cs typeface="Courier New" pitchFamily="49" charset="0"/>
              </a:rPr>
              <a:t>	for (i = 0; i &lt; N; i++)</a:t>
            </a:r>
          </a:p>
          <a:p>
            <a:pPr>
              <a:lnSpc>
                <a:spcPts val="19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for (j = 0, s[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] = 0; j &lt; N; j++) s[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] += a[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][j];</a:t>
            </a:r>
          </a:p>
          <a:p>
            <a:pPr>
              <a:lnSpc>
                <a:spcPts val="1900"/>
              </a:lnSpc>
              <a:buFont typeface="Wingdings" pitchFamily="2" charset="2"/>
              <a:buNone/>
            </a:pPr>
            <a:r>
              <a:rPr lang="nn-NO" sz="2000" b="1" dirty="0" smtClean="0">
                <a:latin typeface="Courier New" pitchFamily="49" charset="0"/>
                <a:cs typeface="Courier New" pitchFamily="49" charset="0"/>
              </a:rPr>
              <a:t>	for (i = 0; i &lt; N; i++)</a:t>
            </a:r>
          </a:p>
          <a:p>
            <a:pPr>
              <a:lnSpc>
                <a:spcPts val="19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ts val="1900"/>
              </a:lnSpc>
              <a:buFont typeface="Wingdings" pitchFamily="2" charset="2"/>
              <a:buNone/>
            </a:pP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		for (j = 0; j &lt; N; j++) printf("%3d ", a[i][j]);</a:t>
            </a:r>
          </a:p>
          <a:p>
            <a:pPr>
              <a:lnSpc>
                <a:spcPts val="19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("sum=%4d\n", s[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>
              <a:lnSpc>
                <a:spcPts val="19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ts val="19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lnSpc>
                <a:spcPts val="1900"/>
              </a:lnSpc>
              <a:buFont typeface="Wingdings" pitchFamily="2" charset="2"/>
              <a:buNone/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Скругленная прямоугольная выноска 4"/>
          <p:cNvSpPr/>
          <p:nvPr/>
        </p:nvSpPr>
        <p:spPr>
          <a:xfrm>
            <a:off x="5076825" y="981075"/>
            <a:ext cx="3311525" cy="1008063"/>
          </a:xfrm>
          <a:prstGeom prst="wedgeRoundRectCallout">
            <a:avLst>
              <a:gd name="adj1" fmla="val -137757"/>
              <a:gd name="adj2" fmla="val -981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#define N 5 //C-style. </a:t>
            </a:r>
            <a:endParaRPr lang="ru-RU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ru-RU" dirty="0">
                <a:solidFill>
                  <a:schemeClr val="tx1"/>
                </a:solidFill>
              </a:rPr>
              <a:t>В С++ принято 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>
              <a:defRPr/>
            </a:pP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constexpr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N{5};</a:t>
            </a:r>
            <a:endParaRPr lang="ru-RU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3E3EB5-5ABB-4EDB-9C53-978DAC456DBF}" type="slidenum">
              <a:rPr lang="ru-RU" smtClean="0"/>
              <a:pPr>
                <a:defRPr/>
              </a:pPr>
              <a:t>13</a:t>
            </a:fld>
            <a:endParaRPr lang="ru-RU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76250"/>
            <a:ext cx="8929687" cy="288925"/>
          </a:xfrm>
        </p:spPr>
        <p:txBody>
          <a:bodyPr/>
          <a:lstStyle/>
          <a:p>
            <a:pPr eaLnBrk="1" hangingPunct="1">
              <a:tabLst>
                <a:tab pos="4038600" algn="l"/>
              </a:tabLst>
            </a:pPr>
            <a:r>
              <a:rPr lang="ru-RU" sz="2800" b="1" smtClean="0"/>
              <a:t>Цикл </a:t>
            </a:r>
            <a:r>
              <a:rPr lang="en-US" sz="2800" b="1" smtClean="0"/>
              <a:t>foreach </a:t>
            </a:r>
            <a:r>
              <a:rPr lang="ru-RU" sz="2800" b="1" smtClean="0"/>
              <a:t>или цикл</a:t>
            </a:r>
            <a:r>
              <a:rPr lang="en-US" sz="2800" b="1" smtClean="0"/>
              <a:t> </a:t>
            </a:r>
            <a:r>
              <a:rPr lang="ru-RU" sz="2800" b="1" smtClean="0"/>
              <a:t>по коллекции </a:t>
            </a:r>
            <a:r>
              <a:rPr lang="en-US" sz="2800" b="1" smtClean="0"/>
              <a:t>(</a:t>
            </a:r>
            <a:r>
              <a:rPr lang="en-US" sz="2800" b="1" smtClean="0">
                <a:solidFill>
                  <a:srgbClr val="008000"/>
                </a:solidFill>
              </a:rPr>
              <a:t>Ex2_07</a:t>
            </a:r>
            <a:r>
              <a:rPr lang="en-US" sz="2800" b="1" smtClean="0"/>
              <a:t>)</a:t>
            </a:r>
            <a:endParaRPr lang="ru-RU" sz="2800" b="1" smtClean="0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08050"/>
            <a:ext cx="8820150" cy="5949950"/>
          </a:xfrm>
        </p:spPr>
        <p:txBody>
          <a:bodyPr/>
          <a:lstStyle/>
          <a:p>
            <a:pPr>
              <a:lnSpc>
                <a:spcPct val="114000"/>
              </a:lnSpc>
              <a:buFont typeface="Wingdings" pitchFamily="2" charset="2"/>
              <a:buNone/>
            </a:pPr>
            <a:r>
              <a:rPr lang="ru-RU" sz="2000" dirty="0" smtClean="0">
                <a:cs typeface="Courier New" pitchFamily="49" charset="0"/>
              </a:rPr>
              <a:t>Цикл предложен для стандартных шаблонов коллекций, однако может использоваться в том числе и для массивов:</a:t>
            </a:r>
          </a:p>
          <a:p>
            <a:pPr>
              <a:lnSpc>
                <a:spcPct val="114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&gt; 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using namespace std;</a:t>
            </a: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4000"/>
              </a:lnSpc>
              <a:buFont typeface="Wingdings" pitchFamily="2" charset="2"/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main() { </a:t>
            </a: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4000"/>
              </a:lnSpc>
              <a:buFont typeface="Wingdings" pitchFamily="2" charset="2"/>
              <a:buNone/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[5] = {1, 2, 3, 4, 5}; </a:t>
            </a: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4000"/>
              </a:lnSpc>
              <a:buFont typeface="Wingdings" pitchFamily="2" charset="2"/>
              <a:buNone/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&amp;x :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 { </a:t>
            </a: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4000"/>
              </a:lnSpc>
              <a:buFont typeface="Wingdings" pitchFamily="2" charset="2"/>
              <a:buNone/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x*= 2; </a:t>
            </a: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4000"/>
              </a:lnSpc>
              <a:buFont typeface="Wingdings" pitchFamily="2" charset="2"/>
              <a:buNone/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4000"/>
              </a:lnSpc>
              <a:buFont typeface="Wingdings" pitchFamily="2" charset="2"/>
              <a:buNone/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for(auto x:arr) </a:t>
            </a: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4000"/>
              </a:lnSpc>
              <a:buFont typeface="Wingdings" pitchFamily="2" charset="2"/>
              <a:buNone/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'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'; </a:t>
            </a: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4000"/>
              </a:lnSpc>
              <a:buFont typeface="Wingdings" pitchFamily="2" charset="2"/>
              <a:buNone/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for(const auto &amp;x:arr)</a:t>
            </a:r>
          </a:p>
          <a:p>
            <a:pPr>
              <a:lnSpc>
                <a:spcPct val="114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'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';</a:t>
            </a: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4000"/>
              </a:lnSpc>
              <a:buFont typeface="Wingdings" pitchFamily="2" charset="2"/>
              <a:buNone/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return 0; </a:t>
            </a: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4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5940425" y="3644900"/>
            <a:ext cx="2808288" cy="1008063"/>
          </a:xfrm>
          <a:prstGeom prst="wedgeRoundRectCallout">
            <a:avLst>
              <a:gd name="adj1" fmla="val -190292"/>
              <a:gd name="adj2" fmla="val -53093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 sz="2000"/>
              <a:t>Ссылка (</a:t>
            </a:r>
            <a:r>
              <a:rPr lang="en-US" sz="2000"/>
              <a:t>&amp;</a:t>
            </a:r>
            <a:r>
              <a:rPr lang="ru-RU" sz="2000"/>
              <a:t>)</a:t>
            </a:r>
            <a:r>
              <a:rPr lang="en-US" sz="2000"/>
              <a:t> </a:t>
            </a:r>
            <a:r>
              <a:rPr lang="ru-RU" sz="2000"/>
              <a:t>- для изменения чисел в массиве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5940425" y="4724400"/>
            <a:ext cx="2808288" cy="1008063"/>
          </a:xfrm>
          <a:prstGeom prst="wedgeRoundRectCallout">
            <a:avLst>
              <a:gd name="adj1" fmla="val -184134"/>
              <a:gd name="adj2" fmla="val -43287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 sz="2000" dirty="0"/>
              <a:t>Значение – работа с копиями чисел массива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940425" y="2420938"/>
            <a:ext cx="2808288" cy="1079500"/>
          </a:xfrm>
          <a:prstGeom prst="wedgeRoundRectCallout">
            <a:avLst>
              <a:gd name="adj1" fmla="val -207014"/>
              <a:gd name="adj2" fmla="val 33903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 sz="2000" dirty="0"/>
              <a:t>Можно </a:t>
            </a:r>
            <a:r>
              <a:rPr lang="en-US" sz="2000" dirty="0"/>
              <a:t>auto</a:t>
            </a:r>
            <a:r>
              <a:rPr lang="ru-RU" sz="2000" dirty="0"/>
              <a:t>, тогда тип определится автоматически</a:t>
            </a:r>
            <a:r>
              <a:rPr lang="en-US" sz="2000" dirty="0"/>
              <a:t> </a:t>
            </a:r>
            <a:endParaRPr lang="ru-RU" sz="2000" dirty="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5940425" y="5778500"/>
            <a:ext cx="2808288" cy="1079500"/>
          </a:xfrm>
          <a:prstGeom prst="wedgeRoundRectCallout">
            <a:avLst>
              <a:gd name="adj1" fmla="val -201296"/>
              <a:gd name="adj2" fmla="val -64537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 sz="2000" dirty="0"/>
              <a:t>Константа – работа со значениями с запретом изменений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6227763" y="1341438"/>
            <a:ext cx="2484437" cy="1008062"/>
          </a:xfrm>
          <a:prstGeom prst="wedgeRoundRectCallout">
            <a:avLst>
              <a:gd name="adj1" fmla="val -214380"/>
              <a:gd name="adj2" fmla="val 106745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 sz="2000" dirty="0"/>
              <a:t>Размер массива должен быть известен!!!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C976AC-E9BD-42ED-8521-9DAF44A11FED}" type="slidenum">
              <a:rPr lang="ru-RU" smtClean="0"/>
              <a:pPr>
                <a:defRPr/>
              </a:pPr>
              <a:t>14</a:t>
            </a:fld>
            <a:endParaRPr lang="ru-RU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574675"/>
          </a:xfrm>
        </p:spPr>
        <p:txBody>
          <a:bodyPr/>
          <a:lstStyle/>
          <a:p>
            <a:pPr eaLnBrk="1" hangingPunct="1"/>
            <a:r>
              <a:rPr lang="ru-RU" sz="2800" b="1" dirty="0" smtClean="0"/>
              <a:t>Многоуровневые ссылки</a:t>
            </a:r>
            <a:r>
              <a:rPr lang="en-US" sz="2800" b="1" dirty="0" smtClean="0"/>
              <a:t> (</a:t>
            </a:r>
            <a:r>
              <a:rPr lang="en-US" sz="2800" b="1" dirty="0" smtClean="0">
                <a:solidFill>
                  <a:srgbClr val="008000"/>
                </a:solidFill>
              </a:rPr>
              <a:t>Ex2_0111</a:t>
            </a:r>
            <a:r>
              <a:rPr lang="en-US" sz="2800" b="1" dirty="0" smtClean="0"/>
              <a:t>)</a:t>
            </a:r>
            <a:endParaRPr lang="ru-RU" sz="2800" b="1" dirty="0" smtClean="0"/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323850" y="1412875"/>
            <a:ext cx="5184775" cy="11080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int m[]={1,2,3,4};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int</a:t>
            </a:r>
            <a:r>
              <a:rPr lang="ru-RU" sz="2400" b="1" smtClean="0">
                <a:latin typeface="Courier New" pitchFamily="49" charset="0"/>
              </a:rPr>
              <a:t> </a:t>
            </a:r>
            <a:r>
              <a:rPr lang="en-US" sz="2400" b="1" smtClean="0">
                <a:latin typeface="Courier New" pitchFamily="49" charset="0"/>
              </a:rPr>
              <a:t>*mp[]={m+3,m+2,m+1,m};</a:t>
            </a:r>
            <a:endParaRPr lang="ru-RU" sz="2400" b="1" smtClean="0">
              <a:latin typeface="Courier New" pitchFamily="49" charset="0"/>
            </a:endParaRPr>
          </a:p>
        </p:txBody>
      </p:sp>
      <p:pic>
        <p:nvPicPr>
          <p:cNvPr id="18444" name="Picture 1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266950" y="3179763"/>
            <a:ext cx="2773363" cy="1793875"/>
          </a:xfrm>
        </p:spPr>
      </p:pic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323850" y="3500438"/>
            <a:ext cx="2627313" cy="117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</a:rPr>
              <a:t>mp[0],*mp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</a:rPr>
              <a:t>mp[1],*(mp+1)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</a:rPr>
              <a:t>mp[2],*(mp+2)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</a:rPr>
              <a:t>mp[3],*(mp+3)</a:t>
            </a:r>
            <a:endParaRPr lang="ru-RU" sz="2400" b="1">
              <a:latin typeface="Courier New" pitchFamily="49" charset="0"/>
            </a:endParaRPr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5219700" y="3213100"/>
            <a:ext cx="2519363" cy="32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</a:rPr>
              <a:t>m[1],*(m+1)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ru-RU" sz="2400">
                <a:latin typeface="Courier New" pitchFamily="49" charset="0"/>
              </a:rPr>
              <a:t>или</a:t>
            </a:r>
            <a:endParaRPr lang="en-US" sz="240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</a:rPr>
              <a:t>mp[0][-2],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</a:rPr>
              <a:t>*(mp[0]-2),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</a:rPr>
              <a:t>*(*mp-2),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</a:rPr>
              <a:t>mp[1][-1],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</a:rPr>
              <a:t>*(mp[1]-1),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</a:rPr>
              <a:t>*(*(mp+1)-1)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ru-RU" sz="2400" b="1">
              <a:latin typeface="Courier New" pitchFamily="49" charset="0"/>
            </a:endParaRPr>
          </a:p>
        </p:txBody>
      </p:sp>
      <p:sp>
        <p:nvSpPr>
          <p:cNvPr id="14344" name="Text Box 15"/>
          <p:cNvSpPr txBox="1">
            <a:spLocks noChangeArrowheads="1"/>
          </p:cNvSpPr>
          <p:nvPr/>
        </p:nvSpPr>
        <p:spPr bwMode="auto">
          <a:xfrm>
            <a:off x="5867400" y="1125538"/>
            <a:ext cx="2952750" cy="7715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ru-RU" sz="2000" b="1"/>
              <a:t>(</a:t>
            </a:r>
            <a:r>
              <a:rPr lang="en-US" sz="2000" b="1"/>
              <a:t>list+i</a:t>
            </a:r>
            <a:r>
              <a:rPr lang="ru-RU" sz="2000" b="1"/>
              <a:t>)</a:t>
            </a:r>
            <a:r>
              <a:rPr lang="en-US" sz="2000" b="1"/>
              <a:t>  </a:t>
            </a:r>
            <a:r>
              <a:rPr lang="en-US" sz="2000" b="1">
                <a:sym typeface="Symbol" pitchFamily="18" charset="2"/>
              </a:rPr>
              <a:t> &amp;(list[i])</a:t>
            </a:r>
          </a:p>
          <a:p>
            <a:pPr>
              <a:spcBef>
                <a:spcPct val="20000"/>
              </a:spcBef>
            </a:pPr>
            <a:r>
              <a:rPr lang="en-US" sz="2000" b="1">
                <a:sym typeface="Symbol" pitchFamily="18" charset="2"/>
              </a:rPr>
              <a:t>*(list+i)  list[i]</a:t>
            </a:r>
            <a:endParaRPr lang="ru-RU" sz="2000" b="1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72BCED1-04F3-4F9F-83D4-4662EBB6BF8D}" type="slidenum">
              <a:rPr lang="ru-RU" smtClean="0"/>
              <a:pPr>
                <a:defRPr/>
              </a:pPr>
              <a:t>15</a:t>
            </a:fld>
            <a:endParaRPr lang="ru-RU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307975"/>
          </a:xfrm>
        </p:spPr>
        <p:txBody>
          <a:bodyPr/>
          <a:lstStyle/>
          <a:p>
            <a:pPr eaLnBrk="1" hangingPunct="1"/>
            <a:r>
              <a:rPr lang="ru-RU" sz="2800" b="1" smtClean="0"/>
              <a:t>2.4 Строки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554513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sz="2800" smtClean="0"/>
              <a:t>Строка Паскаля                   Строка С (С++)</a:t>
            </a: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44675"/>
            <a:ext cx="91440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3" name="AutoShape 5"/>
          <p:cNvSpPr>
            <a:spLocks noChangeArrowheads="1"/>
          </p:cNvSpPr>
          <p:nvPr/>
        </p:nvSpPr>
        <p:spPr bwMode="auto">
          <a:xfrm>
            <a:off x="1476375" y="3644900"/>
            <a:ext cx="2374900" cy="1079500"/>
          </a:xfrm>
          <a:prstGeom prst="wedgeRoundRectCallout">
            <a:avLst>
              <a:gd name="adj1" fmla="val -93181"/>
              <a:gd name="adj2" fmla="val -153824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 sz="2400"/>
              <a:t>Длина</a:t>
            </a:r>
          </a:p>
        </p:txBody>
      </p:sp>
      <p:sp>
        <p:nvSpPr>
          <p:cNvPr id="22534" name="AutoShape 6"/>
          <p:cNvSpPr>
            <a:spLocks noChangeArrowheads="1"/>
          </p:cNvSpPr>
          <p:nvPr/>
        </p:nvSpPr>
        <p:spPr bwMode="auto">
          <a:xfrm>
            <a:off x="5940425" y="3644900"/>
            <a:ext cx="2374900" cy="1079500"/>
          </a:xfrm>
          <a:prstGeom prst="wedgeRoundRectCallout">
            <a:avLst>
              <a:gd name="adj1" fmla="val 39773"/>
              <a:gd name="adj2" fmla="val -153824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 sz="2400"/>
              <a:t>Признак конца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323850" y="5084763"/>
            <a:ext cx="8569325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55600" indent="-355600">
              <a:spcBef>
                <a:spcPct val="50000"/>
              </a:spcBef>
            </a:pPr>
            <a:r>
              <a:rPr lang="ru-RU" sz="2000" dirty="0"/>
              <a:t>Строка в С и С++– последовательность символов, завершающаяся нулем.</a:t>
            </a:r>
          </a:p>
          <a:p>
            <a:pPr marL="355600" indent="-355600">
              <a:spcBef>
                <a:spcPct val="50000"/>
              </a:spcBef>
            </a:pPr>
            <a:r>
              <a:rPr lang="ru-RU" sz="2000" i="1" dirty="0"/>
              <a:t>Примечание</a:t>
            </a:r>
            <a:r>
              <a:rPr lang="ru-RU" sz="2000" dirty="0"/>
              <a:t>.  Цикл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/>
              <a:t> </a:t>
            </a:r>
            <a:r>
              <a:rPr lang="ru-RU" sz="2000" dirty="0"/>
              <a:t>по коллекции для строк </a:t>
            </a:r>
            <a:r>
              <a:rPr lang="ru-RU" sz="2000" dirty="0" smtClean="0"/>
              <a:t>использовать</a:t>
            </a:r>
            <a:r>
              <a:rPr lang="en-US" sz="2000" dirty="0" smtClean="0"/>
              <a:t> </a:t>
            </a:r>
            <a:r>
              <a:rPr lang="ru-RU" sz="2000" dirty="0" smtClean="0"/>
              <a:t>нельзя, </a:t>
            </a:r>
            <a:r>
              <a:rPr lang="ru-RU" sz="2000" dirty="0"/>
              <a:t>поскольку он не видит завершающего нуля…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animBg="1"/>
      <p:bldP spid="2253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51F9E1F-B2F4-4176-BF3A-F63D0A6FED70}" type="slidenum">
              <a:rPr lang="ru-RU" smtClean="0"/>
              <a:pPr>
                <a:defRPr/>
              </a:pPr>
              <a:t>16</a:t>
            </a:fld>
            <a:endParaRPr lang="ru-RU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307975"/>
          </a:xfrm>
        </p:spPr>
        <p:txBody>
          <a:bodyPr/>
          <a:lstStyle/>
          <a:p>
            <a:pPr eaLnBrk="1" hangingPunct="1"/>
            <a:r>
              <a:rPr lang="ru-RU" sz="2800" b="1" smtClean="0"/>
              <a:t>Объявление строки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908050"/>
            <a:ext cx="8964488" cy="59499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sz="2000" dirty="0" smtClean="0"/>
              <a:t>Объявление строки с выделением памяти</a:t>
            </a:r>
            <a:r>
              <a:rPr lang="en-US" sz="2000" dirty="0" smtClean="0"/>
              <a:t>:</a:t>
            </a:r>
            <a:endParaRPr lang="ru-RU" sz="20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Имя_указателя</a:t>
            </a:r>
            <a:r>
              <a:rPr lang="en-US" sz="2000" b="1" dirty="0" smtClean="0"/>
              <a:t> </a:t>
            </a:r>
            <a:r>
              <a:rPr lang="ru-RU" sz="2000" b="1" dirty="0" smtClean="0"/>
              <a:t>[</a:t>
            </a:r>
            <a:r>
              <a:rPr lang="ru-RU" sz="2000" b="1" dirty="0" err="1" smtClean="0"/>
              <a:t>Объем_памяти</a:t>
            </a:r>
            <a:r>
              <a:rPr lang="ru-RU" sz="2000" b="1" dirty="0" smtClean="0"/>
              <a:t>] </a:t>
            </a:r>
            <a:r>
              <a:rPr lang="en-US" sz="2000" b="1" dirty="0" smtClean="0">
                <a:solidFill>
                  <a:srgbClr val="FF0000"/>
                </a:solidFill>
              </a:rPr>
              <a:t>[</a:t>
            </a:r>
            <a:r>
              <a:rPr lang="ru-RU" sz="2000" b="1" dirty="0" smtClean="0">
                <a:solidFill>
                  <a:srgbClr val="FF0000"/>
                </a:solidFill>
              </a:rPr>
              <a:t> </a:t>
            </a:r>
            <a:r>
              <a:rPr lang="ru-RU" sz="2000" b="1" dirty="0" smtClean="0"/>
              <a:t>= Значение </a:t>
            </a:r>
            <a:r>
              <a:rPr lang="en-US" sz="2000" b="1" dirty="0" smtClean="0">
                <a:solidFill>
                  <a:srgbClr val="FF0000"/>
                </a:solidFill>
              </a:rPr>
              <a:t>]</a:t>
            </a:r>
            <a:r>
              <a:rPr lang="ru-RU" sz="2000" b="1" dirty="0" smtClean="0"/>
              <a:t>;</a:t>
            </a:r>
            <a:r>
              <a:rPr lang="ru-RU" sz="2000" dirty="0" smtClean="0"/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ru-RU" sz="8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sz="2000" dirty="0" smtClean="0"/>
              <a:t>Объявление указателя на строку</a:t>
            </a:r>
            <a:r>
              <a:rPr lang="en-US" sz="2000" dirty="0" smtClean="0"/>
              <a:t>:</a:t>
            </a:r>
            <a:endParaRPr lang="ru-RU" sz="20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ru-RU" sz="2000" b="1" dirty="0" smtClean="0"/>
              <a:t> 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ru-RU" sz="2000" b="1" dirty="0" err="1" smtClean="0"/>
              <a:t>Имя_указателя</a:t>
            </a:r>
            <a:r>
              <a:rPr lang="ru-RU" sz="2000" b="1" dirty="0" smtClean="0"/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[</a:t>
            </a:r>
            <a:r>
              <a:rPr lang="en-US" sz="2000" b="1" dirty="0" smtClean="0"/>
              <a:t>= </a:t>
            </a:r>
            <a:r>
              <a:rPr lang="ru-RU" sz="2000" b="1" dirty="0" smtClean="0"/>
              <a:t>Значение</a:t>
            </a:r>
            <a:r>
              <a:rPr lang="en-US" sz="2000" b="1" dirty="0" smtClean="0">
                <a:solidFill>
                  <a:srgbClr val="FF0000"/>
                </a:solidFill>
              </a:rPr>
              <a:t>]</a:t>
            </a:r>
            <a:r>
              <a:rPr lang="ru-RU" sz="2000" b="1" dirty="0" smtClean="0"/>
              <a:t>;</a:t>
            </a:r>
            <a:r>
              <a:rPr lang="ru-RU" sz="2000" dirty="0" smtClean="0"/>
              <a:t> </a:t>
            </a:r>
            <a:endParaRPr lang="ru-RU" sz="2000" b="1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800" b="1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sz="2000" b="1" dirty="0" smtClean="0"/>
              <a:t>Примеры: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sz="2000" dirty="0" smtClean="0"/>
              <a:t>а)</a:t>
            </a:r>
            <a:r>
              <a:rPr lang="ru-RU" sz="2000" b="1" dirty="0" smtClean="0"/>
              <a:t> </a:t>
            </a: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6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];</a:t>
            </a:r>
            <a:r>
              <a:rPr lang="ru-RU" sz="2000" dirty="0" smtClean="0"/>
              <a:t>                   б)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char *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ptrstr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 smtClean="0"/>
              <a:t>                                                  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ptrstr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new char[6];</a:t>
            </a: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ru-RU" sz="2000" b="1" dirty="0" smtClean="0">
                <a:cs typeface="Courier New" pitchFamily="49" charset="0"/>
              </a:rPr>
              <a:t>  </a:t>
            </a:r>
            <a:r>
              <a:rPr lang="en-US" sz="2000" b="1" dirty="0" smtClean="0">
                <a:cs typeface="Courier New" pitchFamily="49" charset="0"/>
              </a:rPr>
              <a:t>   </a:t>
            </a:r>
            <a:r>
              <a:rPr lang="ru-RU" sz="2000" b="1" dirty="0" smtClean="0">
                <a:cs typeface="Courier New" pitchFamily="49" charset="0"/>
              </a:rPr>
              <a:t> 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delete []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ptrstr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b="1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b="1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b="1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ru-RU" sz="2000" b="1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800" b="1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sz="2000" dirty="0" smtClean="0"/>
              <a:t>в)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char str1[5] = {'A','B','C','D','\0'};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sz="2000" dirty="0" smtClean="0"/>
              <a:t>г</a:t>
            </a:r>
            <a:r>
              <a:rPr lang="en-US" sz="2000" dirty="0" smtClean="0"/>
              <a:t>)</a:t>
            </a:r>
            <a:r>
              <a:rPr lang="ru-RU" sz="2000" dirty="0" smtClean="0"/>
              <a:t> </a:t>
            </a:r>
            <a:r>
              <a:rPr lang="en-US" sz="2000" dirty="0" smtClean="0"/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char str2[5] = "ABCD";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sz="2000" dirty="0" err="1" smtClean="0"/>
              <a:t>д</a:t>
            </a:r>
            <a:r>
              <a:rPr lang="ru-RU" sz="2000" dirty="0" smtClean="0"/>
              <a:t>)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char str3[] = "ABCD";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sz="2000" dirty="0" smtClean="0"/>
              <a:t>е)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char *str4 = "ABCD"; 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важно!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789040"/>
            <a:ext cx="8280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683568" y="3429000"/>
            <a:ext cx="1799481" cy="720204"/>
          </a:xfrm>
          <a:prstGeom prst="wedgeRoundRectCallout">
            <a:avLst>
              <a:gd name="adj1" fmla="val -10678"/>
              <a:gd name="adj2" fmla="val -8604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 sz="2000" dirty="0" smtClean="0"/>
              <a:t>Константный указатель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2C0EA5-EC3A-4171-96C9-E0E395447AB8}" type="slidenum">
              <a:rPr lang="ru-RU" smtClean="0"/>
              <a:pPr>
                <a:defRPr/>
              </a:pPr>
              <a:t>17</a:t>
            </a:fld>
            <a:endParaRPr lang="ru-RU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686800" cy="307975"/>
          </a:xfrm>
        </p:spPr>
        <p:txBody>
          <a:bodyPr/>
          <a:lstStyle/>
          <a:p>
            <a:pPr eaLnBrk="1" hangingPunct="1"/>
            <a:r>
              <a:rPr lang="ru-RU" sz="2800" b="1" smtClean="0"/>
              <a:t>Объявление и инициализация массивов строк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08050"/>
            <a:ext cx="8229600" cy="58340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sz="2000" dirty="0" smtClean="0"/>
              <a:t>Массив указателей на строки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 smtClean="0"/>
              <a:t>char * </a:t>
            </a:r>
            <a:r>
              <a:rPr lang="ru-RU" sz="2000" b="1" dirty="0" smtClean="0"/>
              <a:t>Имя</a:t>
            </a:r>
            <a:r>
              <a:rPr lang="en-US" sz="2000" b="1" dirty="0" smtClean="0"/>
              <a:t> [</a:t>
            </a:r>
            <a:r>
              <a:rPr lang="ru-RU" sz="2000" b="1" dirty="0" smtClean="0"/>
              <a:t>Размер</a:t>
            </a:r>
            <a:r>
              <a:rPr lang="en-US" sz="2000" b="1" dirty="0" smtClean="0"/>
              <a:t>] </a:t>
            </a:r>
            <a:r>
              <a:rPr lang="en-US" sz="2000" b="1" dirty="0" smtClean="0">
                <a:solidFill>
                  <a:srgbClr val="FF0000"/>
                </a:solidFill>
              </a:rPr>
              <a:t>[</a:t>
            </a:r>
            <a:r>
              <a:rPr lang="en-US" sz="2000" b="1" dirty="0" smtClean="0"/>
              <a:t>= </a:t>
            </a:r>
            <a:r>
              <a:rPr lang="ru-RU" sz="2000" b="1" dirty="0" smtClean="0"/>
              <a:t>Значение</a:t>
            </a:r>
            <a:r>
              <a:rPr lang="en-US" sz="2000" b="1" dirty="0" smtClean="0">
                <a:solidFill>
                  <a:srgbClr val="FF0000"/>
                </a:solidFill>
              </a:rPr>
              <a:t>]</a:t>
            </a:r>
            <a:r>
              <a:rPr lang="en-US" sz="2000" b="1" dirty="0" smtClean="0"/>
              <a:t>;</a:t>
            </a:r>
          </a:p>
          <a:p>
            <a:pPr eaLnBrk="1" hangingPunct="1">
              <a:buFont typeface="Wingdings" pitchFamily="2" charset="2"/>
              <a:buNone/>
            </a:pPr>
            <a:endParaRPr lang="ru-RU" sz="800" b="1" dirty="0" smtClean="0"/>
          </a:p>
          <a:p>
            <a:pPr eaLnBrk="1" hangingPunct="1">
              <a:buFont typeface="Wingdings" pitchFamily="2" charset="2"/>
              <a:buNone/>
            </a:pPr>
            <a:r>
              <a:rPr lang="ru-RU" sz="2000" dirty="0" smtClean="0"/>
              <a:t>Массив строк указанной длины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 smtClean="0"/>
              <a:t>char  </a:t>
            </a:r>
            <a:r>
              <a:rPr lang="ru-RU" sz="2000" b="1" dirty="0" smtClean="0"/>
              <a:t>Имя</a:t>
            </a:r>
            <a:r>
              <a:rPr lang="en-US" sz="2000" b="1" dirty="0" smtClean="0"/>
              <a:t> [</a:t>
            </a:r>
            <a:r>
              <a:rPr lang="ru-RU" sz="2000" b="1" dirty="0" smtClean="0"/>
              <a:t>Размер</a:t>
            </a:r>
            <a:r>
              <a:rPr lang="en-US" sz="2000" b="1" dirty="0" smtClean="0"/>
              <a:t>][</a:t>
            </a:r>
            <a:r>
              <a:rPr lang="ru-RU" sz="2000" b="1" dirty="0" smtClean="0"/>
              <a:t>Размер</a:t>
            </a:r>
            <a:r>
              <a:rPr lang="en-US" sz="2000" b="1" dirty="0" smtClean="0"/>
              <a:t>] </a:t>
            </a:r>
            <a:r>
              <a:rPr lang="en-US" sz="2000" b="1" dirty="0" smtClean="0">
                <a:solidFill>
                  <a:srgbClr val="FF0000"/>
                </a:solidFill>
              </a:rPr>
              <a:t>[</a:t>
            </a:r>
            <a:r>
              <a:rPr lang="en-US" sz="2000" b="1" dirty="0" smtClean="0"/>
              <a:t>= </a:t>
            </a:r>
            <a:r>
              <a:rPr lang="ru-RU" sz="2000" b="1" dirty="0" smtClean="0"/>
              <a:t>Значение</a:t>
            </a:r>
            <a:r>
              <a:rPr lang="en-US" sz="2000" b="1" dirty="0" smtClean="0">
                <a:solidFill>
                  <a:srgbClr val="FF0000"/>
                </a:solidFill>
              </a:rPr>
              <a:t>]</a:t>
            </a:r>
            <a:r>
              <a:rPr lang="en-US" sz="2000" b="1" dirty="0" smtClean="0"/>
              <a:t>;</a:t>
            </a:r>
            <a:endParaRPr lang="ru-RU" sz="2000" b="1" dirty="0" smtClean="0"/>
          </a:p>
          <a:p>
            <a:pPr eaLnBrk="1" hangingPunct="1">
              <a:buFont typeface="Wingdings" pitchFamily="2" charset="2"/>
              <a:buNone/>
            </a:pPr>
            <a:endParaRPr lang="ru-RU" sz="800" dirty="0" smtClean="0"/>
          </a:p>
          <a:p>
            <a:pPr eaLnBrk="1" hangingPunct="1">
              <a:buFont typeface="Wingdings" pitchFamily="2" charset="2"/>
              <a:buNone/>
            </a:pPr>
            <a:r>
              <a:rPr lang="ru-RU" sz="2000" b="1" dirty="0" smtClean="0"/>
              <a:t>Примеры:</a:t>
            </a:r>
            <a:endParaRPr lang="en-US" sz="2000" b="1" dirty="0" smtClean="0"/>
          </a:p>
          <a:p>
            <a:pPr eaLnBrk="1" hangingPunct="1">
              <a:buFont typeface="Wingdings" pitchFamily="2" charset="2"/>
              <a:buNone/>
            </a:pPr>
            <a:r>
              <a:rPr lang="ru-RU" sz="2400" dirty="0" smtClean="0"/>
              <a:t>а)</a:t>
            </a:r>
            <a:r>
              <a:rPr lang="ru-RU" sz="2400" b="1" dirty="0" smtClean="0"/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const char *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[4] = {"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One","Two","Three","Four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"};</a:t>
            </a: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ru-RU" sz="2400" dirty="0" smtClean="0"/>
              <a:t>б)</a:t>
            </a:r>
            <a:r>
              <a:rPr lang="ru-RU" sz="2400" b="1" dirty="0" smtClean="0"/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char ms[4][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7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] ={"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One","Two","Three","Four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"};</a:t>
            </a: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946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4221163"/>
            <a:ext cx="7489825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84EAD02-82BA-4817-969B-6205FE0A7C6B}" type="slidenum">
              <a:rPr lang="ru-RU" smtClean="0"/>
              <a:pPr>
                <a:defRPr/>
              </a:pPr>
              <a:t>18</a:t>
            </a:fld>
            <a:endParaRPr lang="ru-RU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76250"/>
            <a:ext cx="8229600" cy="288925"/>
          </a:xfrm>
        </p:spPr>
        <p:txBody>
          <a:bodyPr/>
          <a:lstStyle/>
          <a:p>
            <a:pPr eaLnBrk="1" hangingPunct="1"/>
            <a:r>
              <a:rPr lang="ru-RU" sz="2800" b="1" smtClean="0"/>
              <a:t>Функции, работающие со строками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6613"/>
            <a:ext cx="9251950" cy="6021387"/>
          </a:xfrm>
        </p:spPr>
        <p:txBody>
          <a:bodyPr/>
          <a:lstStyle/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ru-RU" sz="2000" smtClean="0"/>
              <a:t>Библиотеки: 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string.h</a:t>
            </a:r>
            <a:r>
              <a:rPr lang="ru-RU" sz="2000" b="1" smtClean="0"/>
              <a:t>,</a:t>
            </a:r>
            <a:r>
              <a:rPr lang="en-US" sz="2000" b="1" smtClean="0"/>
              <a:t> 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stdlib.h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ru-RU" sz="2000" smtClean="0">
                <a:latin typeface="Courier New" pitchFamily="49" charset="0"/>
              </a:rPr>
              <a:t>1) </a:t>
            </a:r>
            <a:r>
              <a:rPr lang="ru-RU" sz="2000" smtClean="0"/>
              <a:t>определение длины строки:  </a:t>
            </a:r>
            <a:r>
              <a:rPr lang="ru-RU" sz="2000" b="1" smtClean="0">
                <a:latin typeface="Courier New" pitchFamily="49" charset="0"/>
              </a:rPr>
              <a:t>size_t strlen(char *s); </a:t>
            </a:r>
            <a:endParaRPr lang="en-US" sz="2000" b="1" smtClean="0">
              <a:latin typeface="Courier New" pitchFamily="49" charset="0"/>
            </a:endParaRP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ru-RU" sz="2000" smtClean="0">
                <a:latin typeface="Courier New" pitchFamily="49" charset="0"/>
              </a:rPr>
              <a:t>2) </a:t>
            </a:r>
            <a:r>
              <a:rPr lang="ru-RU" sz="2000" smtClean="0"/>
              <a:t>конкатенация строк: 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ru-RU" sz="2000" smtClean="0"/>
              <a:t>		</a:t>
            </a:r>
            <a:r>
              <a:rPr lang="ru-RU" sz="2000" b="1" smtClean="0">
                <a:latin typeface="Courier New" pitchFamily="49" charset="0"/>
              </a:rPr>
              <a:t>char *strcat(char *dest,const char *src); </a:t>
            </a:r>
            <a:endParaRPr lang="en-US" sz="2000" b="1" smtClean="0">
              <a:latin typeface="Courier New" pitchFamily="49" charset="0"/>
            </a:endParaRP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ru-RU" sz="2000" smtClean="0">
                <a:latin typeface="Courier New" pitchFamily="49" charset="0"/>
              </a:rPr>
              <a:t>3) </a:t>
            </a:r>
            <a:r>
              <a:rPr lang="ru-RU" sz="2000" smtClean="0"/>
              <a:t>сравнение строк: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ru-RU" sz="2000" smtClean="0">
                <a:latin typeface="Courier New" pitchFamily="49" charset="0"/>
              </a:rPr>
              <a:t>		</a:t>
            </a:r>
            <a:r>
              <a:rPr lang="ru-RU" sz="2000" b="1" smtClean="0">
                <a:latin typeface="Courier New" pitchFamily="49" charset="0"/>
              </a:rPr>
              <a:t>int strcmp(const char *s1,const char *s2); </a:t>
            </a:r>
            <a:endParaRPr lang="en-US" sz="2000" b="1" smtClean="0">
              <a:latin typeface="Courier New" pitchFamily="49" charset="0"/>
            </a:endParaRP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ru-RU" sz="2000" smtClean="0">
                <a:latin typeface="Courier New" pitchFamily="49" charset="0"/>
              </a:rPr>
              <a:t>4) </a:t>
            </a:r>
            <a:r>
              <a:rPr lang="ru-RU" sz="2000" smtClean="0"/>
              <a:t>копирование строки</a:t>
            </a:r>
            <a:r>
              <a:rPr lang="en-US" sz="2000" smtClean="0"/>
              <a:t> </a:t>
            </a:r>
            <a:r>
              <a:rPr lang="ru-RU" sz="2000" b="1" smtClean="0">
                <a:latin typeface="Courier New" pitchFamily="49" charset="0"/>
              </a:rPr>
              <a:t>src</a:t>
            </a:r>
            <a:r>
              <a:rPr lang="en-US" sz="2000" smtClean="0"/>
              <a:t> </a:t>
            </a:r>
            <a:r>
              <a:rPr lang="ru-RU" sz="2000" smtClean="0"/>
              <a:t>в</a:t>
            </a:r>
            <a:r>
              <a:rPr lang="ru-RU" sz="2000" b="1" smtClean="0"/>
              <a:t> </a:t>
            </a:r>
            <a:r>
              <a:rPr lang="ru-RU" sz="2000" b="1" smtClean="0">
                <a:latin typeface="Courier New" pitchFamily="49" charset="0"/>
              </a:rPr>
              <a:t>dest</a:t>
            </a:r>
            <a:r>
              <a:rPr lang="ru-RU" sz="2000" smtClean="0"/>
              <a:t>: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ru-RU" sz="2000" smtClean="0"/>
              <a:t>		</a:t>
            </a:r>
            <a:r>
              <a:rPr lang="ru-RU" sz="2000" b="1" smtClean="0">
                <a:latin typeface="Courier New" pitchFamily="49" charset="0"/>
              </a:rPr>
              <a:t>char *strcpy(char *dest,const char *src); </a:t>
            </a:r>
            <a:endParaRPr lang="en-US" sz="2000" b="1" smtClean="0">
              <a:latin typeface="Courier New" pitchFamily="49" charset="0"/>
            </a:endParaRP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ru-RU" sz="2000" smtClean="0">
                <a:latin typeface="Courier New" pitchFamily="49" charset="0"/>
              </a:rPr>
              <a:t>5) </a:t>
            </a:r>
            <a:r>
              <a:rPr lang="ru-RU" sz="2000" smtClean="0"/>
              <a:t>копирование фрагмента</a:t>
            </a:r>
            <a:r>
              <a:rPr lang="en-US" sz="2000" smtClean="0"/>
              <a:t> </a:t>
            </a:r>
            <a:r>
              <a:rPr lang="ru-RU" sz="2000" b="1" smtClean="0">
                <a:latin typeface="Courier New" pitchFamily="49" charset="0"/>
              </a:rPr>
              <a:t>dest</a:t>
            </a:r>
            <a:r>
              <a:rPr lang="ru-RU" sz="2000" smtClean="0"/>
              <a:t> строки</a:t>
            </a:r>
            <a:r>
              <a:rPr lang="en-US" sz="2000" smtClean="0"/>
              <a:t> </a:t>
            </a:r>
            <a:r>
              <a:rPr lang="ru-RU" sz="2000" b="1" smtClean="0">
                <a:latin typeface="Courier New" pitchFamily="49" charset="0"/>
              </a:rPr>
              <a:t>src</a:t>
            </a:r>
            <a:r>
              <a:rPr lang="ru-RU" sz="2000" smtClean="0"/>
              <a:t>: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  char *strncpy(char *dest,const char *src,size_t </a:t>
            </a:r>
            <a:r>
              <a:rPr lang="en-US" sz="2000" b="1" smtClean="0">
                <a:latin typeface="Courier New" pitchFamily="49" charset="0"/>
              </a:rPr>
              <a:t>m</a:t>
            </a:r>
            <a:r>
              <a:rPr lang="ru-RU" sz="2000" b="1" smtClean="0">
                <a:latin typeface="Courier New" pitchFamily="49" charset="0"/>
              </a:rPr>
              <a:t>axlen); </a:t>
            </a:r>
            <a:endParaRPr lang="en-US" sz="2000" b="1" smtClean="0">
              <a:latin typeface="Courier New" pitchFamily="49" charset="0"/>
            </a:endParaRP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ru-RU" sz="2000" smtClean="0">
                <a:latin typeface="Courier New" pitchFamily="49" charset="0"/>
              </a:rPr>
              <a:t>6) </a:t>
            </a:r>
            <a:r>
              <a:rPr lang="ru-RU" sz="2000" smtClean="0"/>
              <a:t>поиск символа</a:t>
            </a:r>
            <a:r>
              <a:rPr lang="en-US" sz="2000" smtClean="0"/>
              <a:t> c</a:t>
            </a:r>
            <a:r>
              <a:rPr lang="ru-RU" sz="2000" smtClean="0"/>
              <a:t> в строке</a:t>
            </a:r>
            <a:r>
              <a:rPr lang="en-US" sz="2000" smtClean="0"/>
              <a:t> s</a:t>
            </a:r>
            <a:r>
              <a:rPr lang="ru-RU" sz="2000" smtClean="0"/>
              <a:t>: 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ru-RU" sz="2000" smtClean="0"/>
              <a:t>		</a:t>
            </a:r>
            <a:r>
              <a:rPr lang="ru-RU" sz="2000" b="1" smtClean="0">
                <a:latin typeface="Courier New" pitchFamily="49" charset="0"/>
              </a:rPr>
              <a:t>сhar *strchr(const char *s, int c);</a:t>
            </a:r>
            <a:r>
              <a:rPr lang="ru-RU" sz="2000" smtClean="0">
                <a:latin typeface="Courier New" pitchFamily="49" charset="0"/>
              </a:rPr>
              <a:t> 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ru-RU" sz="2000" smtClean="0">
                <a:latin typeface="Courier New" pitchFamily="49" charset="0"/>
              </a:rPr>
              <a:t>7) </a:t>
            </a:r>
            <a:r>
              <a:rPr lang="ru-RU" sz="2000" smtClean="0"/>
              <a:t>поиск подстроки </a:t>
            </a:r>
            <a:r>
              <a:rPr lang="en-US" sz="2000" smtClean="0"/>
              <a:t>s2</a:t>
            </a:r>
            <a:r>
              <a:rPr lang="ru-RU" sz="2000" smtClean="0"/>
              <a:t> в строке</a:t>
            </a:r>
            <a:r>
              <a:rPr lang="en-US" sz="2000" smtClean="0"/>
              <a:t> s1</a:t>
            </a:r>
            <a:r>
              <a:rPr lang="ru-RU" sz="2000" smtClean="0"/>
              <a:t>: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ru-RU" sz="2000" smtClean="0">
                <a:latin typeface="Courier New" pitchFamily="49" charset="0"/>
              </a:rPr>
              <a:t>		</a:t>
            </a:r>
            <a:r>
              <a:rPr lang="ru-RU" sz="2000" b="1" smtClean="0">
                <a:latin typeface="Courier New" pitchFamily="49" charset="0"/>
              </a:rPr>
              <a:t>char *strstr(const char *s1, const char</a:t>
            </a:r>
            <a:r>
              <a:rPr lang="en-US" sz="2000" b="1" smtClean="0">
                <a:latin typeface="Courier New" pitchFamily="49" charset="0"/>
              </a:rPr>
              <a:t> </a:t>
            </a:r>
            <a:r>
              <a:rPr lang="ru-RU" sz="2000" b="1" smtClean="0">
                <a:latin typeface="Courier New" pitchFamily="49" charset="0"/>
              </a:rPr>
              <a:t>*s2);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ru-RU" sz="2000" smtClean="0">
                <a:latin typeface="Courier New" pitchFamily="49" charset="0"/>
              </a:rPr>
              <a:t>8)</a:t>
            </a:r>
            <a:r>
              <a:rPr lang="en-US" sz="2000" smtClean="0">
                <a:latin typeface="Courier New" pitchFamily="49" charset="0"/>
              </a:rPr>
              <a:t> </a:t>
            </a:r>
            <a:r>
              <a:rPr lang="ru-RU" sz="2000" smtClean="0"/>
              <a:t>поиск токенов в строке: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		char</a:t>
            </a:r>
            <a:r>
              <a:rPr lang="ru-RU" sz="2000" smtClean="0">
                <a:latin typeface="Courier New" pitchFamily="49" charset="0"/>
              </a:rPr>
              <a:t> </a:t>
            </a:r>
            <a:r>
              <a:rPr lang="ru-RU" sz="2000" b="1" smtClean="0">
                <a:latin typeface="Courier New" pitchFamily="49" charset="0"/>
              </a:rPr>
              <a:t>*strtok</a:t>
            </a:r>
            <a:r>
              <a:rPr lang="en-US" sz="2000" b="1" smtClean="0">
                <a:latin typeface="Courier New" pitchFamily="49" charset="0"/>
              </a:rPr>
              <a:t>_s</a:t>
            </a:r>
            <a:r>
              <a:rPr lang="ru-RU" sz="2000" b="1" smtClean="0">
                <a:latin typeface="Courier New" pitchFamily="49" charset="0"/>
              </a:rPr>
              <a:t>(char</a:t>
            </a:r>
            <a:r>
              <a:rPr lang="ru-RU" sz="2000" smtClean="0">
                <a:latin typeface="Courier New" pitchFamily="49" charset="0"/>
              </a:rPr>
              <a:t> </a:t>
            </a:r>
            <a:r>
              <a:rPr lang="ru-RU" sz="2000" b="1" smtClean="0">
                <a:latin typeface="Courier New" pitchFamily="49" charset="0"/>
              </a:rPr>
              <a:t>*strToken,</a:t>
            </a:r>
            <a:endParaRPr lang="en-US" sz="2000" b="1" smtClean="0">
              <a:latin typeface="Courier New" pitchFamily="49" charset="0"/>
            </a:endParaRP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         </a:t>
            </a:r>
            <a:r>
              <a:rPr lang="ru-RU" sz="2000" b="1" smtClean="0">
                <a:latin typeface="Courier New" pitchFamily="49" charset="0"/>
              </a:rPr>
              <a:t>const</a:t>
            </a:r>
            <a:r>
              <a:rPr lang="ru-RU" sz="2000" smtClean="0">
                <a:latin typeface="Courier New" pitchFamily="49" charset="0"/>
              </a:rPr>
              <a:t> </a:t>
            </a:r>
            <a:r>
              <a:rPr lang="ru-RU" sz="2000" b="1" smtClean="0">
                <a:latin typeface="Courier New" pitchFamily="49" charset="0"/>
              </a:rPr>
              <a:t>char</a:t>
            </a:r>
            <a:r>
              <a:rPr lang="ru-RU" sz="2000" smtClean="0">
                <a:latin typeface="Courier New" pitchFamily="49" charset="0"/>
              </a:rPr>
              <a:t> </a:t>
            </a:r>
            <a:r>
              <a:rPr lang="ru-RU" sz="2000" b="1" smtClean="0">
                <a:latin typeface="Courier New" pitchFamily="49" charset="0"/>
              </a:rPr>
              <a:t>*strDelimit</a:t>
            </a:r>
            <a:r>
              <a:rPr lang="en-US" sz="2000" b="1" smtClean="0">
                <a:latin typeface="Courier New" pitchFamily="49" charset="0"/>
              </a:rPr>
              <a:t>, char **nexttoken</a:t>
            </a:r>
            <a:r>
              <a:rPr lang="ru-RU" sz="2000" b="1" smtClean="0">
                <a:latin typeface="Courier New" pitchFamily="49" charset="0"/>
              </a:rPr>
              <a:t>);</a:t>
            </a:r>
            <a:endParaRPr lang="en-US" sz="2000" b="1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5F3B3D-86D6-4965-AF56-B8155ED0A1D6}" type="slidenum">
              <a:rPr lang="ru-RU" smtClean="0"/>
              <a:pPr>
                <a:defRPr/>
              </a:pPr>
              <a:t>19</a:t>
            </a:fld>
            <a:endParaRPr lang="ru-RU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379413"/>
          </a:xfrm>
        </p:spPr>
        <p:txBody>
          <a:bodyPr/>
          <a:lstStyle/>
          <a:p>
            <a:pPr eaLnBrk="1" hangingPunct="1"/>
            <a:r>
              <a:rPr lang="ru-RU" sz="2800" b="1" smtClean="0"/>
              <a:t>Функции, работающие со строками (2)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81075"/>
            <a:ext cx="8713788" cy="58769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sz="2000" smtClean="0">
                <a:latin typeface="Courier New" pitchFamily="49" charset="0"/>
              </a:rPr>
              <a:t>9) </a:t>
            </a:r>
            <a:r>
              <a:rPr lang="ru-RU" sz="2000" smtClean="0"/>
              <a:t>преобразование строки в целое число: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		int atoi(const char *s);</a:t>
            </a:r>
            <a:r>
              <a:rPr lang="ru-RU" sz="2000" smtClean="0">
                <a:latin typeface="Courier New" pitchFamily="49" charset="0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000" smtClean="0">
                <a:latin typeface="Courier New" pitchFamily="49" charset="0"/>
              </a:rPr>
              <a:t>10) </a:t>
            </a:r>
            <a:r>
              <a:rPr lang="ru-RU" sz="2000" smtClean="0"/>
              <a:t>преобразование строки в вещественное число: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		double atof(const char *s);</a:t>
            </a:r>
            <a:endParaRPr lang="en-US" sz="2000" b="1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11)</a:t>
            </a:r>
            <a:r>
              <a:rPr lang="ru-RU" sz="2000" b="1" smtClean="0">
                <a:latin typeface="Courier New" pitchFamily="49" charset="0"/>
              </a:rPr>
              <a:t> </a:t>
            </a:r>
            <a:r>
              <a:rPr lang="ru-RU" sz="2000" smtClean="0"/>
              <a:t>преобразование числа в строку: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		char *itoa(int value,char *s,int radix);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12)</a:t>
            </a:r>
            <a:r>
              <a:rPr lang="en-US" sz="2000" b="1" smtClean="0">
                <a:latin typeface="Courier New" pitchFamily="49" charset="0"/>
              </a:rPr>
              <a:t> </a:t>
            </a:r>
            <a:r>
              <a:rPr lang="ru-RU" sz="2000" smtClean="0"/>
              <a:t>преобразование числа в строку: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		char *_gcvt( double value, int digits, 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							   char *buffer );</a:t>
            </a:r>
            <a:endParaRPr lang="en-US" sz="2000" b="1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ru-RU" sz="2000" smtClean="0">
                <a:latin typeface="Courier New" pitchFamily="49" charset="0"/>
              </a:rPr>
              <a:t>13) </a:t>
            </a:r>
            <a:r>
              <a:rPr lang="ru-RU" sz="2000" smtClean="0"/>
              <a:t>преобразование числа в строку: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		char *_ecvt_</a:t>
            </a:r>
            <a:r>
              <a:rPr lang="en-US" sz="2000" b="1" smtClean="0">
                <a:latin typeface="Courier New" pitchFamily="49" charset="0"/>
              </a:rPr>
              <a:t>s</a:t>
            </a:r>
            <a:r>
              <a:rPr lang="ru-RU" sz="2000" b="1" smtClean="0">
                <a:latin typeface="Courier New" pitchFamily="49" charset="0"/>
              </a:rPr>
              <a:t>(</a:t>
            </a:r>
            <a:r>
              <a:rPr lang="en-US" sz="2000" b="1" smtClean="0">
                <a:latin typeface="Courier New" pitchFamily="49" charset="0"/>
              </a:rPr>
              <a:t>buf, bufsize, </a:t>
            </a:r>
            <a:r>
              <a:rPr lang="ru-RU" sz="2000" b="1" smtClean="0">
                <a:latin typeface="Courier New" pitchFamily="49" charset="0"/>
              </a:rPr>
              <a:t>double value,</a:t>
            </a:r>
            <a:endParaRPr lang="en-US" sz="2000" b="1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                   </a:t>
            </a:r>
            <a:r>
              <a:rPr lang="ru-RU" sz="2000" b="1" smtClean="0">
                <a:latin typeface="Courier New" pitchFamily="49" charset="0"/>
              </a:rPr>
              <a:t>int</a:t>
            </a:r>
            <a:r>
              <a:rPr lang="en-US" sz="2000" b="1" smtClean="0">
                <a:latin typeface="Courier New" pitchFamily="49" charset="0"/>
              </a:rPr>
              <a:t> </a:t>
            </a:r>
            <a:r>
              <a:rPr lang="ru-RU" sz="2000" b="1" smtClean="0">
                <a:latin typeface="Courier New" pitchFamily="49" charset="0"/>
              </a:rPr>
              <a:t>count,</a:t>
            </a:r>
            <a:r>
              <a:rPr lang="en-US" sz="2000" b="1" smtClean="0">
                <a:latin typeface="Courier New" pitchFamily="49" charset="0"/>
              </a:rPr>
              <a:t> </a:t>
            </a:r>
            <a:r>
              <a:rPr lang="ru-RU" sz="2000" b="1" smtClean="0">
                <a:latin typeface="Courier New" pitchFamily="49" charset="0"/>
              </a:rPr>
              <a:t>int *dec, int *sign);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000" smtClean="0"/>
              <a:t> 	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2000" smtClean="0"/>
              <a:t> – </a:t>
            </a:r>
            <a:r>
              <a:rPr lang="ru-RU" sz="2000" smtClean="0"/>
              <a:t>адрес буфера, </a:t>
            </a:r>
            <a:r>
              <a:rPr lang="en-US" sz="2000" smtClean="0"/>
              <a:t>bufsize – </a:t>
            </a:r>
            <a:r>
              <a:rPr lang="ru-RU" sz="2000" smtClean="0"/>
              <a:t>размер буфера,</a:t>
            </a:r>
            <a:endParaRPr lang="en-US" sz="2000" smtClean="0"/>
          </a:p>
          <a:p>
            <a:pPr eaLnBrk="1" hangingPunct="1"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	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sz="2000" smtClean="0"/>
              <a:t> </a:t>
            </a:r>
            <a:r>
              <a:rPr lang="ru-RU" sz="2000" smtClean="0"/>
              <a:t>- количество преобразуемых цифр, 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000" smtClean="0"/>
              <a:t>     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dec</a:t>
            </a:r>
            <a:r>
              <a:rPr lang="ru-RU" sz="2000" b="1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sign </a:t>
            </a:r>
            <a:r>
              <a:rPr lang="ru-RU" sz="2000" smtClean="0"/>
              <a:t>– позиции точки и знак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0517A6-36F8-4B67-88C8-F7EE14C83F6F}" type="slidenum">
              <a:rPr lang="ru-RU" smtClean="0"/>
              <a:pPr>
                <a:defRPr/>
              </a:pPr>
              <a:t>2</a:t>
            </a:fld>
            <a:endParaRPr lang="ru-RU" smtClean="0"/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9144000" cy="561975"/>
          </a:xfrm>
        </p:spPr>
        <p:txBody>
          <a:bodyPr/>
          <a:lstStyle/>
          <a:p>
            <a:pPr eaLnBrk="1" hangingPunct="1"/>
            <a:r>
              <a:rPr lang="ru-RU" sz="2800" b="1" smtClean="0">
                <a:solidFill>
                  <a:schemeClr val="tx2"/>
                </a:solidFill>
              </a:rPr>
              <a:t>2.1 Указатели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908720"/>
            <a:ext cx="9144000" cy="864096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$</a:t>
            </a:r>
            <a:r>
              <a:rPr lang="ru-RU" sz="2000" b="1" dirty="0" smtClean="0"/>
              <a:t> </a:t>
            </a:r>
            <a:r>
              <a:rPr lang="en-US" sz="2000" b="1" dirty="0" smtClean="0"/>
              <a:t> </a:t>
            </a:r>
            <a:r>
              <a:rPr lang="ru-RU" sz="2000" b="1" dirty="0" smtClean="0"/>
              <a:t>Указатель </a:t>
            </a:r>
            <a:r>
              <a:rPr lang="ru-RU" sz="2000" b="1" dirty="0" smtClean="0">
                <a:solidFill>
                  <a:srgbClr val="FF0000"/>
                </a:solidFill>
              </a:rPr>
              <a:t>=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[</a:t>
            </a:r>
            <a:r>
              <a:rPr lang="ru-RU" sz="2000" b="1" dirty="0" err="1" smtClean="0"/>
              <a:t>Изменяемость_значения</a:t>
            </a:r>
            <a:r>
              <a:rPr lang="en-US" sz="2000" b="1" dirty="0" smtClean="0">
                <a:solidFill>
                  <a:srgbClr val="FF0000"/>
                </a:solidFill>
              </a:rPr>
              <a:t>]</a:t>
            </a:r>
            <a:r>
              <a:rPr lang="ru-RU" sz="2000" b="1" dirty="0" smtClean="0">
                <a:solidFill>
                  <a:srgbClr val="FF0000"/>
                </a:solidFill>
              </a:rPr>
              <a:t> </a:t>
            </a:r>
            <a:r>
              <a:rPr lang="ru-RU" sz="2000" b="1" dirty="0" smtClean="0"/>
              <a:t>Тип </a:t>
            </a:r>
            <a:r>
              <a:rPr lang="en-US" sz="2000" b="1" dirty="0" smtClean="0">
                <a:solidFill>
                  <a:srgbClr val="FF0000"/>
                </a:solidFill>
              </a:rPr>
              <a:t>[</a:t>
            </a:r>
            <a:r>
              <a:rPr lang="ru-RU" sz="2000" b="1" dirty="0" err="1" smtClean="0"/>
              <a:t>Изменяемость_адреса</a:t>
            </a:r>
            <a:r>
              <a:rPr lang="en-US" sz="2000" b="1" dirty="0" smtClean="0">
                <a:solidFill>
                  <a:srgbClr val="FF0000"/>
                </a:solidFill>
              </a:rPr>
              <a:t>]</a:t>
            </a:r>
            <a:r>
              <a:rPr lang="ru-RU" sz="2000" b="1" dirty="0" smtClean="0"/>
              <a:t> *Имя </a:t>
            </a:r>
            <a:r>
              <a:rPr lang="ru-RU" sz="2000" b="1" dirty="0" smtClean="0">
                <a:solidFill>
                  <a:srgbClr val="FF0000"/>
                </a:solidFill>
              </a:rPr>
              <a:t>[</a:t>
            </a:r>
            <a:r>
              <a:rPr lang="ru-RU" sz="2000" b="1" dirty="0" err="1" smtClean="0"/>
              <a:t>=Адрес</a:t>
            </a:r>
            <a:r>
              <a:rPr lang="ru-RU" sz="2000" b="1" dirty="0" smtClean="0">
                <a:solidFill>
                  <a:srgbClr val="FF0000"/>
                </a:solidFill>
              </a:rPr>
              <a:t>]</a:t>
            </a:r>
            <a:r>
              <a:rPr lang="ru-RU" sz="2000" b="1" dirty="0" smtClean="0"/>
              <a:t>;</a:t>
            </a:r>
            <a:endParaRPr lang="ru-RU" sz="20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800" b="1" dirty="0" smtClean="0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179388" y="2276475"/>
            <a:ext cx="4032250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ru-RU" sz="2000" b="1"/>
              <a:t>Пример:</a:t>
            </a:r>
            <a:r>
              <a:rPr lang="en-US" sz="2000" b="1"/>
              <a:t>    </a:t>
            </a:r>
            <a:endParaRPr lang="ru-RU" sz="2000" b="1"/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000"/>
              <a:t>1)</a:t>
            </a:r>
            <a:r>
              <a:rPr lang="en-US" sz="2000" b="1"/>
              <a:t> 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short</a:t>
            </a:r>
            <a:r>
              <a:rPr lang="ru-RU" sz="24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a,</a:t>
            </a:r>
            <a:r>
              <a:rPr lang="ru-RU" sz="2400" b="1">
                <a:latin typeface="Courier New" pitchFamily="49" charset="0"/>
                <a:cs typeface="Courier New" pitchFamily="49" charset="0"/>
              </a:rPr>
              <a:t>*ptr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s</a:t>
            </a:r>
            <a:r>
              <a:rPr lang="ru-RU" sz="2400" b="1">
                <a:latin typeface="Courier New" pitchFamily="49" charset="0"/>
                <a:cs typeface="Courier New" pitchFamily="49" charset="0"/>
              </a:rPr>
              <a:t> =&amp;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a</a:t>
            </a:r>
            <a:r>
              <a:rPr lang="ru-RU" sz="2400" b="1">
                <a:latin typeface="Courier New" pitchFamily="49" charset="0"/>
                <a:cs typeface="Courier New" pitchFamily="49" charset="0"/>
              </a:rPr>
              <a:t>;</a:t>
            </a:r>
            <a:endParaRPr lang="en-US" sz="2400" b="1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ru-RU" sz="2000"/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ru-RU" sz="2000" b="1"/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179388" y="3716338"/>
            <a:ext cx="8496300" cy="299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000"/>
              <a:t>2</a:t>
            </a:r>
            <a:r>
              <a:rPr lang="ru-RU" sz="2000"/>
              <a:t>) </a:t>
            </a:r>
            <a:r>
              <a:rPr lang="en-US" sz="2400" b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 short *ptrs;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 </a:t>
            </a:r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ru-RU" sz="2000"/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ru-RU" sz="2000"/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000"/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ru-RU" sz="2000"/>
              <a:t>3</a:t>
            </a:r>
            <a:r>
              <a:rPr lang="en-US" sz="2000"/>
              <a:t>)</a:t>
            </a:r>
            <a:r>
              <a:rPr lang="en-US" sz="2000" b="1"/>
              <a:t> 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short *</a:t>
            </a:r>
            <a:r>
              <a:rPr lang="en-US" sz="2400" b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 ptrs=&amp;a;</a:t>
            </a:r>
            <a:r>
              <a:rPr lang="ru-RU" sz="2000" b="1">
                <a:latin typeface="Courier New" pitchFamily="49" charset="0"/>
                <a:cs typeface="Courier New" pitchFamily="49" charset="0"/>
              </a:rPr>
              <a:t> </a:t>
            </a:r>
            <a:endParaRPr lang="ru-RU" sz="200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ru-RU" sz="2000" b="1"/>
          </a:p>
        </p:txBody>
      </p:sp>
      <p:sp>
        <p:nvSpPr>
          <p:cNvPr id="2060" name="AutoShape 12"/>
          <p:cNvSpPr>
            <a:spLocks noChangeArrowheads="1"/>
          </p:cNvSpPr>
          <p:nvPr/>
        </p:nvSpPr>
        <p:spPr bwMode="auto">
          <a:xfrm>
            <a:off x="3600450" y="4149725"/>
            <a:ext cx="5292725" cy="935038"/>
          </a:xfrm>
          <a:prstGeom prst="wedgeRoundRectCallout">
            <a:avLst>
              <a:gd name="adj1" fmla="val -92690"/>
              <a:gd name="adj2" fmla="val -5425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 sz="2400"/>
              <a:t>Неизменяемое значение</a:t>
            </a:r>
            <a:r>
              <a:rPr lang="en-US" sz="2400"/>
              <a:t>:</a:t>
            </a:r>
          </a:p>
          <a:p>
            <a:pPr algn="ctr">
              <a:spcBef>
                <a:spcPct val="20000"/>
              </a:spcBef>
            </a:pPr>
            <a:r>
              <a:rPr lang="ru-RU" sz="2400"/>
              <a:t>можно </a:t>
            </a:r>
            <a:r>
              <a:rPr lang="en-US" sz="2400" b="1"/>
              <a:t>ptrs = &amp;b;</a:t>
            </a:r>
            <a:r>
              <a:rPr lang="en-US" sz="2400"/>
              <a:t> </a:t>
            </a:r>
            <a:r>
              <a:rPr lang="ru-RU" sz="2400"/>
              <a:t>нельзя </a:t>
            </a:r>
            <a:r>
              <a:rPr lang="en-US" sz="2400" b="1"/>
              <a:t>*ptrs=10;</a:t>
            </a:r>
            <a:endParaRPr lang="ru-RU" sz="2400"/>
          </a:p>
        </p:txBody>
      </p:sp>
      <p:sp>
        <p:nvSpPr>
          <p:cNvPr id="2061" name="AutoShape 13"/>
          <p:cNvSpPr>
            <a:spLocks noChangeArrowheads="1"/>
          </p:cNvSpPr>
          <p:nvPr/>
        </p:nvSpPr>
        <p:spPr bwMode="auto">
          <a:xfrm>
            <a:off x="3598863" y="5516563"/>
            <a:ext cx="5365750" cy="935037"/>
          </a:xfrm>
          <a:prstGeom prst="wedgeRoundRectCallout">
            <a:avLst>
              <a:gd name="adj1" fmla="val -76569"/>
              <a:gd name="adj2" fmla="val -6103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 sz="2400"/>
              <a:t>Неизменяемый указатель</a:t>
            </a:r>
            <a:endParaRPr lang="en-US" sz="2400"/>
          </a:p>
          <a:p>
            <a:pPr algn="ctr"/>
            <a:r>
              <a:rPr lang="ru-RU" sz="2400"/>
              <a:t>можно </a:t>
            </a:r>
            <a:r>
              <a:rPr lang="en-US" sz="2400" b="1"/>
              <a:t>*ptrs=10; </a:t>
            </a:r>
            <a:r>
              <a:rPr lang="ru-RU" sz="2400"/>
              <a:t>нельзя </a:t>
            </a:r>
            <a:r>
              <a:rPr lang="en-US" sz="2400" b="1"/>
              <a:t>ptrs = &amp;b;</a:t>
            </a:r>
            <a:endParaRPr lang="ru-RU" sz="2400" b="1"/>
          </a:p>
        </p:txBody>
      </p:sp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4663" y="2276475"/>
            <a:ext cx="3384550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0" grpId="0" animBg="1"/>
      <p:bldP spid="206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B202A1E-ABF2-47CF-83A8-49ADE6E26194}" type="slidenum">
              <a:rPr lang="ru-RU" smtClean="0"/>
              <a:pPr>
                <a:defRPr/>
              </a:pPr>
              <a:t>20</a:t>
            </a:fld>
            <a:endParaRPr lang="ru-RU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675687" cy="503238"/>
          </a:xfrm>
        </p:spPr>
        <p:txBody>
          <a:bodyPr/>
          <a:lstStyle/>
          <a:p>
            <a:pPr eaLnBrk="1" hangingPunct="1"/>
            <a:r>
              <a:rPr lang="ru-RU" sz="2800" b="1" smtClean="0"/>
              <a:t>Пример преобразования числа в строку </a:t>
            </a:r>
            <a:r>
              <a:rPr lang="ru-RU" sz="2400" b="1" smtClean="0"/>
              <a:t>(</a:t>
            </a:r>
            <a:r>
              <a:rPr lang="en-US" sz="1800" b="1" smtClean="0">
                <a:solidFill>
                  <a:srgbClr val="00B050"/>
                </a:solidFill>
              </a:rPr>
              <a:t>Ex2_02</a:t>
            </a:r>
            <a:r>
              <a:rPr lang="ru-RU" sz="2400" b="1" smtClean="0"/>
              <a:t>)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08050"/>
            <a:ext cx="9286875" cy="5761038"/>
          </a:xfrm>
        </p:spPr>
        <p:txBody>
          <a:bodyPr/>
          <a:lstStyle/>
          <a:p>
            <a:pPr>
              <a:lnSpc>
                <a:spcPts val="2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#include &lt;stdlib.h&gt;</a:t>
            </a:r>
          </a:p>
          <a:p>
            <a:pPr>
              <a:lnSpc>
                <a:spcPts val="2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>
              <a:lnSpc>
                <a:spcPts val="2000"/>
              </a:lnSpc>
              <a:buFont typeface="Wingdings" pitchFamily="2" charset="2"/>
              <a:buNone/>
            </a:pPr>
            <a:endParaRPr lang="ru-RU" sz="20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pPr>
              <a:lnSpc>
                <a:spcPts val="2000"/>
              </a:lnSpc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ts val="2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	char buf[12]; </a:t>
            </a:r>
            <a:r>
              <a:rPr lang="ru-RU" sz="20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20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буфер</a:t>
            </a:r>
          </a:p>
          <a:p>
            <a:pPr>
              <a:lnSpc>
                <a:spcPts val="2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000" b="1" smtClean="0">
                <a:latin typeface="Courier New" pitchFamily="49" charset="0"/>
                <a:cs typeface="Courier New" pitchFamily="49" charset="0"/>
              </a:rPr>
              <a:t>int decimal,sign; </a:t>
            </a:r>
            <a:r>
              <a:rPr lang="ru-RU" sz="20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позиция десятичной точки и знак</a:t>
            </a:r>
          </a:p>
          <a:p>
            <a:pPr>
              <a:lnSpc>
                <a:spcPts val="2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	int count=10; </a:t>
            </a:r>
            <a:r>
              <a:rPr lang="ru-RU" sz="20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20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количество преобразуемых разрядов</a:t>
            </a:r>
          </a:p>
          <a:p>
            <a:pPr>
              <a:lnSpc>
                <a:spcPts val="2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	int err; </a:t>
            </a:r>
            <a:r>
              <a:rPr lang="ru-RU" sz="2000" b="1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20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20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код ошибки</a:t>
            </a:r>
          </a:p>
          <a:p>
            <a:pPr>
              <a:lnSpc>
                <a:spcPts val="2000"/>
              </a:lnSpc>
              <a:buFont typeface="Wingdings" pitchFamily="2" charset="2"/>
              <a:buNone/>
            </a:pPr>
            <a:endParaRPr lang="ru-RU" sz="20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	err = _ecvt_s(buf,12,3.1415926535,count,&amp;decimal,&amp;sign);</a:t>
            </a:r>
          </a:p>
          <a:p>
            <a:pPr>
              <a:lnSpc>
                <a:spcPts val="2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	printf("Converted value to string: %s\n", buf);</a:t>
            </a:r>
          </a:p>
          <a:p>
            <a:pPr>
              <a:lnSpc>
                <a:spcPts val="2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	printf("Decimal= %d, Sign= %d.", decimal, sign);</a:t>
            </a:r>
          </a:p>
          <a:p>
            <a:pPr>
              <a:lnSpc>
                <a:spcPts val="2000"/>
              </a:lnSpc>
              <a:buFont typeface="Wingdings" pitchFamily="2" charset="2"/>
              <a:buNone/>
            </a:pPr>
            <a:endParaRPr lang="ru-RU" sz="20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	return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ts val="2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20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3012" name="AutoShape 4"/>
          <p:cNvSpPr>
            <a:spLocks noChangeArrowheads="1"/>
          </p:cNvSpPr>
          <p:nvPr/>
        </p:nvSpPr>
        <p:spPr bwMode="auto">
          <a:xfrm>
            <a:off x="2339975" y="5589588"/>
            <a:ext cx="5976938" cy="7191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Converted value to string: 3141592654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Decimal= 1, Sign= 0.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ABADA8-CC8A-483D-8270-9D7707222470}" type="slidenum">
              <a:rPr lang="ru-RU" smtClean="0"/>
              <a:pPr>
                <a:defRPr/>
              </a:pPr>
              <a:t>21</a:t>
            </a:fld>
            <a:endParaRPr lang="ru-RU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76250"/>
            <a:ext cx="8820150" cy="274638"/>
          </a:xfrm>
        </p:spPr>
        <p:txBody>
          <a:bodyPr/>
          <a:lstStyle/>
          <a:p>
            <a:pPr eaLnBrk="1" hangingPunct="1"/>
            <a:r>
              <a:rPr lang="ru-RU" sz="2800" b="1" smtClean="0"/>
              <a:t>Пример использования функции</a:t>
            </a:r>
            <a:r>
              <a:rPr lang="ru-RU" sz="2800" smtClean="0"/>
              <a:t> </a:t>
            </a:r>
            <a:r>
              <a:rPr lang="en-US" sz="2800" b="1" smtClean="0"/>
              <a:t>strtok_s </a:t>
            </a:r>
            <a:r>
              <a:rPr lang="en-US" sz="2000" b="1" smtClean="0"/>
              <a:t>(</a:t>
            </a:r>
            <a:r>
              <a:rPr lang="en-US" sz="2000" b="1" smtClean="0">
                <a:solidFill>
                  <a:srgbClr val="008000"/>
                </a:solidFill>
              </a:rPr>
              <a:t>Ex2_03</a:t>
            </a:r>
            <a:r>
              <a:rPr lang="en-US" sz="2000" b="1" smtClean="0"/>
              <a:t>)</a:t>
            </a:r>
            <a:endParaRPr lang="ru-RU" sz="2000" b="1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229600" cy="5543550"/>
          </a:xfrm>
        </p:spPr>
        <p:txBody>
          <a:bodyPr/>
          <a:lstStyle/>
          <a:p>
            <a:pPr>
              <a:lnSpc>
                <a:spcPts val="2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#include &lt;string.h&gt;</a:t>
            </a:r>
          </a:p>
          <a:p>
            <a:pPr>
              <a:lnSpc>
                <a:spcPts val="2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>
              <a:lnSpc>
                <a:spcPts val="2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pPr>
              <a:lnSpc>
                <a:spcPts val="2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lnSpc>
                <a:spcPts val="2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char str[] = "A string\tof ,,tokens\nand some          </a:t>
            </a:r>
          </a:p>
          <a:p>
            <a:pPr>
              <a:lnSpc>
                <a:spcPts val="2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                                     more tokens"; </a:t>
            </a:r>
          </a:p>
          <a:p>
            <a:pPr>
              <a:lnSpc>
                <a:spcPts val="2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char seps[] = " ,\t\n", *token, *nexttoken;</a:t>
            </a:r>
          </a:p>
          <a:p>
            <a:pPr>
              <a:lnSpc>
                <a:spcPts val="2000"/>
              </a:lnSpc>
              <a:buFont typeface="Wingdings" pitchFamily="2" charset="2"/>
              <a:buNone/>
            </a:pPr>
            <a:endParaRPr lang="en-US" sz="20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000"/>
              </a:lnSpc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ts val="2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	token = strtok_s(str, seps, &amp;nexttoken);</a:t>
            </a:r>
          </a:p>
          <a:p>
            <a:pPr>
              <a:lnSpc>
                <a:spcPts val="2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	while (token != nullptr)</a:t>
            </a:r>
          </a:p>
          <a:p>
            <a:pPr>
              <a:lnSpc>
                <a:spcPts val="2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000" b="1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ts val="2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		printf("%s ", token);</a:t>
            </a:r>
          </a:p>
          <a:p>
            <a:pPr>
              <a:lnSpc>
                <a:spcPts val="2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		token = strtok_s(nullptr, seps, &amp;nexttoken);</a:t>
            </a:r>
          </a:p>
          <a:p>
            <a:pPr>
              <a:lnSpc>
                <a:spcPts val="2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000" b="1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ts val="2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lnSpc>
                <a:spcPts val="2000"/>
              </a:lnSpc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2268538" y="5732463"/>
            <a:ext cx="6264275" cy="5762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Font typeface="Wingdings" pitchFamily="2" charset="2"/>
              <a:buNone/>
            </a:pPr>
            <a:r>
              <a:rPr lang="ru-RU" sz="2000" b="1">
                <a:latin typeface="Courier New" pitchFamily="49" charset="0"/>
                <a:cs typeface="Courier New" pitchFamily="49" charset="0"/>
              </a:rPr>
              <a:t>A string of tokens and some more tokens</a:t>
            </a:r>
            <a:r>
              <a:rPr lang="ru-RU" sz="200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AF00C30-574A-48F6-BE65-9E9EAFA8FE6D}" type="slidenum">
              <a:rPr lang="ru-RU" smtClean="0"/>
              <a:pPr>
                <a:defRPr/>
              </a:pPr>
              <a:t>22</a:t>
            </a:fld>
            <a:endParaRPr lang="ru-RU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04813"/>
            <a:ext cx="8229600" cy="360362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ru-RU" sz="2400" b="1" smtClean="0"/>
              <a:t>Пример использования функций обработки строк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765175"/>
            <a:ext cx="8724900" cy="60928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000" smtClean="0">
                <a:solidFill>
                  <a:srgbClr val="0033CC"/>
                </a:solidFill>
              </a:rPr>
              <a:t>Petrov Petr Petrovich</a:t>
            </a:r>
            <a:r>
              <a:rPr lang="ru-RU" sz="2000" smtClean="0">
                <a:solidFill>
                  <a:srgbClr val="0033CC"/>
                </a:solidFill>
              </a:rPr>
              <a:t> 1956 =&gt; </a:t>
            </a:r>
            <a:r>
              <a:rPr lang="en-US" sz="2000" smtClean="0">
                <a:solidFill>
                  <a:srgbClr val="0033CC"/>
                </a:solidFill>
              </a:rPr>
              <a:t>Petrov P</a:t>
            </a:r>
            <a:r>
              <a:rPr lang="ru-RU" sz="2000" smtClean="0">
                <a:solidFill>
                  <a:srgbClr val="0033CC"/>
                </a:solidFill>
              </a:rPr>
              <a:t>.</a:t>
            </a:r>
            <a:r>
              <a:rPr lang="en-US" sz="2000" smtClean="0">
                <a:solidFill>
                  <a:srgbClr val="0033CC"/>
                </a:solidFill>
              </a:rPr>
              <a:t>P</a:t>
            </a:r>
            <a:r>
              <a:rPr lang="ru-RU" sz="2000" smtClean="0">
                <a:solidFill>
                  <a:srgbClr val="0033CC"/>
                </a:solidFill>
              </a:rPr>
              <a:t>. 50</a:t>
            </a:r>
            <a:r>
              <a:rPr lang="en-US" sz="2000" smtClean="0">
                <a:solidFill>
                  <a:srgbClr val="0033CC"/>
                </a:solidFill>
              </a:rPr>
              <a:t>                   </a:t>
            </a:r>
            <a:r>
              <a:rPr lang="en-US" sz="2000" b="1" smtClean="0"/>
              <a:t>(</a:t>
            </a:r>
            <a:r>
              <a:rPr lang="en-US" sz="2000" b="1" smtClean="0">
                <a:solidFill>
                  <a:srgbClr val="008000"/>
                </a:solidFill>
              </a:rPr>
              <a:t>Ex2_04</a:t>
            </a:r>
            <a:r>
              <a:rPr lang="en-US" sz="2000" b="1" smtClean="0"/>
              <a:t>)</a:t>
            </a:r>
            <a:endParaRPr lang="ru-RU" sz="2000" b="1" smtClean="0"/>
          </a:p>
          <a:p>
            <a:pPr eaLnBrk="1" hangingPunct="1">
              <a:buFont typeface="Wingdings" pitchFamily="2" charset="2"/>
              <a:buNone/>
            </a:pPr>
            <a:endParaRPr lang="en-US" sz="1000" b="1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sz="2000" b="1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#include &lt;stdio.h&gt;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#include &lt;string.h&gt;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#include &lt;stdlib.h&gt;</a:t>
            </a:r>
          </a:p>
          <a:p>
            <a:pPr eaLnBrk="1" hangingPunct="1">
              <a:buFont typeface="Wingdings" pitchFamily="2" charset="2"/>
              <a:buNone/>
            </a:pPr>
            <a:endParaRPr lang="en-US" sz="2000" b="1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int main()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{	char st[80],stres[80],strab[80],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       *ptr1,*ptr2,*ptr3;</a:t>
            </a:r>
            <a:r>
              <a:rPr lang="ru-RU" sz="2000" b="1" smtClean="0">
                <a:latin typeface="Courier New" pitchFamily="49" charset="0"/>
              </a:rPr>
              <a:t> </a:t>
            </a:r>
            <a:endParaRPr lang="en-US" sz="2000" b="1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  int old;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	while ((puts("Enter string or end:"),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				</a:t>
            </a:r>
            <a:r>
              <a:rPr lang="en-US" sz="2000" smtClean="0"/>
              <a:t> </a:t>
            </a:r>
            <a:r>
              <a:rPr lang="en-US" sz="2000" b="1" smtClean="0">
                <a:latin typeface="Courier New" pitchFamily="49" charset="0"/>
              </a:rPr>
              <a:t>strcmp(gets(st),"end")!=0)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	  strcpy(stres,st);</a:t>
            </a:r>
            <a:r>
              <a:rPr lang="ru-RU" sz="2000" b="1" smtClean="0">
                <a:latin typeface="Courier New" pitchFamily="49" charset="0"/>
              </a:rPr>
              <a:t>  </a:t>
            </a:r>
            <a:endParaRPr lang="en-US" sz="2000" b="1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	  ptr1=strchr(stres,' ');</a:t>
            </a:r>
            <a:r>
              <a:rPr lang="ru-RU" sz="2000" b="1" smtClean="0">
                <a:latin typeface="Courier New" pitchFamily="49" charset="0"/>
              </a:rPr>
              <a:t>  </a:t>
            </a:r>
            <a:r>
              <a:rPr lang="en-US" sz="2000" b="1" smtClean="0">
                <a:latin typeface="Courier New" pitchFamily="49" charset="0"/>
              </a:rPr>
              <a:t>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    *(ptr1+2)='.';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4427538" y="2400300"/>
            <a:ext cx="417671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Petrov </a:t>
            </a:r>
            <a:r>
              <a:rPr lang="ru-RU" sz="2400"/>
              <a:t> </a:t>
            </a:r>
            <a:r>
              <a:rPr lang="en-US" sz="2400"/>
              <a:t>Petr Petrovich</a:t>
            </a:r>
            <a:r>
              <a:rPr lang="ru-RU" sz="2400"/>
              <a:t> </a:t>
            </a:r>
            <a:r>
              <a:rPr lang="en-US" sz="2400"/>
              <a:t> </a:t>
            </a:r>
            <a:r>
              <a:rPr lang="ru-RU" sz="2400"/>
              <a:t>1956</a:t>
            </a: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3995738" y="2060575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stres</a:t>
            </a:r>
            <a:endParaRPr lang="ru-RU" sz="2000" b="1">
              <a:latin typeface="Courier New" pitchFamily="49" charset="0"/>
            </a:endParaRP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4429125" y="1536700"/>
            <a:ext cx="417512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Petrov </a:t>
            </a:r>
            <a:r>
              <a:rPr lang="ru-RU" sz="2400"/>
              <a:t> </a:t>
            </a:r>
            <a:r>
              <a:rPr lang="en-US" sz="2400"/>
              <a:t>Petr </a:t>
            </a:r>
            <a:r>
              <a:rPr lang="ru-RU" sz="2400"/>
              <a:t> </a:t>
            </a:r>
            <a:r>
              <a:rPr lang="en-US" sz="2400"/>
              <a:t>Petrovich</a:t>
            </a:r>
            <a:r>
              <a:rPr lang="ru-RU" sz="2400"/>
              <a:t> </a:t>
            </a:r>
            <a:r>
              <a:rPr lang="en-US" sz="2400"/>
              <a:t> </a:t>
            </a:r>
            <a:r>
              <a:rPr lang="ru-RU" sz="2400"/>
              <a:t>1956</a:t>
            </a:r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4211638" y="1196975"/>
            <a:ext cx="488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st</a:t>
            </a:r>
            <a:endParaRPr lang="ru-RU" sz="2000" b="1">
              <a:latin typeface="Courier New" pitchFamily="49" charset="0"/>
            </a:endParaRPr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 flipV="1">
            <a:off x="5292725" y="2852738"/>
            <a:ext cx="21590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4695825" y="2847975"/>
            <a:ext cx="663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ptr1</a:t>
            </a:r>
            <a:endParaRPr lang="ru-RU" sz="2000" b="1"/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5867400" y="2492375"/>
            <a:ext cx="144463" cy="2889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.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 animBg="1"/>
      <p:bldP spid="28678" grpId="0"/>
      <p:bldP spid="28679" grpId="0" animBg="1"/>
      <p:bldP spid="28680" grpId="0"/>
      <p:bldP spid="28681" grpId="0" animBg="1"/>
      <p:bldP spid="28682" grpId="0"/>
      <p:bldP spid="2868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B04BB76-95F7-44E8-B715-9F3B5664491E}" type="slidenum">
              <a:rPr lang="ru-RU" smtClean="0"/>
              <a:pPr>
                <a:defRPr/>
              </a:pPr>
              <a:t>23</a:t>
            </a:fld>
            <a:endParaRPr lang="ru-RU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62950" cy="561975"/>
          </a:xfrm>
        </p:spPr>
        <p:txBody>
          <a:bodyPr/>
          <a:lstStyle/>
          <a:p>
            <a:pPr eaLnBrk="1" hangingPunct="1"/>
            <a:r>
              <a:rPr lang="ru-RU" sz="2400" b="1" smtClean="0"/>
              <a:t>Пример использования функций обработки строк</a:t>
            </a:r>
            <a:r>
              <a:rPr lang="en-US" sz="2400" b="1" smtClean="0"/>
              <a:t> (2)</a:t>
            </a:r>
            <a:endParaRPr lang="ru-RU" sz="2400" b="1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6613"/>
            <a:ext cx="8229600" cy="374491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	  ptr2=strchr(st,' ');</a:t>
            </a:r>
            <a:r>
              <a:rPr lang="ru-RU" sz="2000" b="1" smtClean="0">
                <a:latin typeface="Courier New" pitchFamily="49" charset="0"/>
              </a:rPr>
              <a:t>      </a:t>
            </a:r>
            <a:r>
              <a:rPr lang="en-US" sz="2000" b="1" smtClean="0">
                <a:latin typeface="Courier New" pitchFamily="49" charset="0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	  ptr2=strchr(ptr2+1,' ');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	  strncpy(ptr1+3,ptr2+1,1);</a:t>
            </a:r>
            <a:r>
              <a:rPr lang="ru-RU" sz="2000" b="1" smtClean="0">
                <a:latin typeface="Courier New" pitchFamily="49" charset="0"/>
              </a:rPr>
              <a:t> </a:t>
            </a:r>
            <a:r>
              <a:rPr lang="en-US" sz="2000" b="1" smtClean="0">
                <a:latin typeface="Courier New" pitchFamily="49" charset="0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	  strncpy(ptr1+4,". \0",3);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	  ptr3=strchr(ptr2+1,' ');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    old=200</a:t>
            </a:r>
            <a:r>
              <a:rPr lang="ru-RU" sz="2000" b="1" smtClean="0">
                <a:latin typeface="Courier New" pitchFamily="49" charset="0"/>
              </a:rPr>
              <a:t>6</a:t>
            </a:r>
            <a:r>
              <a:rPr lang="en-US" sz="2000" b="1" smtClean="0">
                <a:latin typeface="Courier New" pitchFamily="49" charset="0"/>
              </a:rPr>
              <a:t>-atoi(ptr3+1);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	  strcat(stres,itoa(old,strab,10));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	  </a:t>
            </a:r>
            <a:r>
              <a:rPr lang="ru-RU" sz="2000" b="1" smtClean="0">
                <a:latin typeface="Courier New" pitchFamily="49" charset="0"/>
              </a:rPr>
              <a:t>puts(stres);	}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	</a:t>
            </a:r>
            <a:r>
              <a:rPr lang="en-US" sz="2000" b="1" smtClean="0">
                <a:latin typeface="Courier New" pitchFamily="49" charset="0"/>
              </a:rPr>
              <a:t>  </a:t>
            </a:r>
            <a:r>
              <a:rPr lang="ru-RU" sz="2000" b="1" smtClean="0">
                <a:latin typeface="Courier New" pitchFamily="49" charset="0"/>
              </a:rPr>
              <a:t>return 0;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}</a:t>
            </a:r>
            <a:endParaRPr lang="ru-RU" sz="2000" smtClean="0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2195513" y="5876925"/>
            <a:ext cx="439261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Petrov </a:t>
            </a:r>
            <a:r>
              <a:rPr lang="ru-RU" sz="2400"/>
              <a:t> </a:t>
            </a:r>
            <a:r>
              <a:rPr lang="en-US" sz="2400"/>
              <a:t>Petr </a:t>
            </a:r>
            <a:r>
              <a:rPr lang="ru-RU" sz="2400"/>
              <a:t> </a:t>
            </a:r>
            <a:r>
              <a:rPr lang="en-US" sz="2400"/>
              <a:t>Petrovich </a:t>
            </a:r>
            <a:r>
              <a:rPr lang="ru-RU" sz="2400"/>
              <a:t>1956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1762125" y="5540375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stres</a:t>
            </a:r>
            <a:endParaRPr lang="ru-RU" sz="2000" b="1">
              <a:latin typeface="Courier New" pitchFamily="49" charset="0"/>
            </a:endParaRP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2195513" y="4724400"/>
            <a:ext cx="439261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Petrov </a:t>
            </a:r>
            <a:r>
              <a:rPr lang="ru-RU" sz="2400"/>
              <a:t> </a:t>
            </a:r>
            <a:r>
              <a:rPr lang="en-US" sz="2400"/>
              <a:t>Petr </a:t>
            </a:r>
            <a:r>
              <a:rPr lang="ru-RU" sz="2400"/>
              <a:t> </a:t>
            </a:r>
            <a:r>
              <a:rPr lang="en-US" sz="2400"/>
              <a:t>Petrovich </a:t>
            </a:r>
            <a:r>
              <a:rPr lang="ru-RU" sz="2400"/>
              <a:t>1956</a:t>
            </a: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1978025" y="4384675"/>
            <a:ext cx="488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st</a:t>
            </a:r>
            <a:endParaRPr lang="ru-RU" sz="2000" b="1">
              <a:latin typeface="Courier New" pitchFamily="49" charset="0"/>
            </a:endParaRPr>
          </a:p>
        </p:txBody>
      </p:sp>
      <p:sp>
        <p:nvSpPr>
          <p:cNvPr id="36872" name="Line 8"/>
          <p:cNvSpPr>
            <a:spLocks noChangeShapeType="1"/>
          </p:cNvSpPr>
          <p:nvPr/>
        </p:nvSpPr>
        <p:spPr bwMode="auto">
          <a:xfrm flipV="1">
            <a:off x="3059113" y="6332538"/>
            <a:ext cx="21590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2462213" y="6327775"/>
            <a:ext cx="663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ptr1</a:t>
            </a:r>
            <a:endParaRPr lang="ru-RU" sz="2000" b="1"/>
          </a:p>
        </p:txBody>
      </p: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3708400" y="5976938"/>
            <a:ext cx="142875" cy="2889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.</a:t>
            </a:r>
            <a:endParaRPr lang="ru-RU"/>
          </a:p>
        </p:txBody>
      </p:sp>
      <p:sp>
        <p:nvSpPr>
          <p:cNvPr id="36875" name="Line 11"/>
          <p:cNvSpPr>
            <a:spLocks noChangeShapeType="1"/>
          </p:cNvSpPr>
          <p:nvPr/>
        </p:nvSpPr>
        <p:spPr bwMode="auto">
          <a:xfrm flipV="1">
            <a:off x="3081338" y="5162550"/>
            <a:ext cx="21590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2484438" y="5157788"/>
            <a:ext cx="663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ptr</a:t>
            </a:r>
            <a:r>
              <a:rPr lang="ru-RU" sz="2000" b="1"/>
              <a:t>2</a:t>
            </a:r>
          </a:p>
        </p:txBody>
      </p:sp>
      <p:sp>
        <p:nvSpPr>
          <p:cNvPr id="36877" name="Line 13"/>
          <p:cNvSpPr>
            <a:spLocks noChangeShapeType="1"/>
          </p:cNvSpPr>
          <p:nvPr/>
        </p:nvSpPr>
        <p:spPr bwMode="auto">
          <a:xfrm flipV="1">
            <a:off x="3873500" y="5162550"/>
            <a:ext cx="21590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3276600" y="5157788"/>
            <a:ext cx="663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ptr</a:t>
            </a:r>
            <a:r>
              <a:rPr lang="ru-RU" sz="2000" b="1"/>
              <a:t>2</a:t>
            </a:r>
          </a:p>
        </p:txBody>
      </p:sp>
      <p:sp>
        <p:nvSpPr>
          <p:cNvPr id="36879" name="Rectangle 15"/>
          <p:cNvSpPr>
            <a:spLocks noChangeArrowheads="1"/>
          </p:cNvSpPr>
          <p:nvPr/>
        </p:nvSpPr>
        <p:spPr bwMode="auto">
          <a:xfrm>
            <a:off x="3800475" y="5949950"/>
            <a:ext cx="195263" cy="2889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P</a:t>
            </a:r>
            <a:endParaRPr lang="ru-RU" sz="2400"/>
          </a:p>
        </p:txBody>
      </p:sp>
      <p:sp>
        <p:nvSpPr>
          <p:cNvPr id="36880" name="Rectangle 16"/>
          <p:cNvSpPr>
            <a:spLocks noChangeArrowheads="1"/>
          </p:cNvSpPr>
          <p:nvPr/>
        </p:nvSpPr>
        <p:spPr bwMode="auto">
          <a:xfrm>
            <a:off x="3995738" y="5973763"/>
            <a:ext cx="171450" cy="30003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/>
              <a:t>.</a:t>
            </a:r>
            <a:endParaRPr lang="ru-RU"/>
          </a:p>
        </p:txBody>
      </p:sp>
      <p:sp>
        <p:nvSpPr>
          <p:cNvPr id="36882" name="Rectangle 18"/>
          <p:cNvSpPr>
            <a:spLocks noChangeArrowheads="1"/>
          </p:cNvSpPr>
          <p:nvPr/>
        </p:nvSpPr>
        <p:spPr bwMode="auto">
          <a:xfrm>
            <a:off x="4211638" y="5886450"/>
            <a:ext cx="84137" cy="409575"/>
          </a:xfrm>
          <a:prstGeom prst="rect">
            <a:avLst/>
          </a:prstGeom>
          <a:solidFill>
            <a:srgbClr val="FF99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6883" name="Line 19"/>
          <p:cNvSpPr>
            <a:spLocks noChangeShapeType="1"/>
          </p:cNvSpPr>
          <p:nvPr/>
        </p:nvSpPr>
        <p:spPr bwMode="auto">
          <a:xfrm flipV="1">
            <a:off x="5364163" y="5157788"/>
            <a:ext cx="21590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6884" name="Text Box 20"/>
          <p:cNvSpPr txBox="1">
            <a:spLocks noChangeArrowheads="1"/>
          </p:cNvSpPr>
          <p:nvPr/>
        </p:nvSpPr>
        <p:spPr bwMode="auto">
          <a:xfrm>
            <a:off x="4716463" y="5157788"/>
            <a:ext cx="7191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/>
              <a:t>ptr</a:t>
            </a:r>
            <a:r>
              <a:rPr lang="ru-RU" sz="2000" b="1"/>
              <a:t>3</a:t>
            </a:r>
          </a:p>
        </p:txBody>
      </p:sp>
      <p:sp>
        <p:nvSpPr>
          <p:cNvPr id="36885" name="Rectangle 21"/>
          <p:cNvSpPr>
            <a:spLocks noChangeArrowheads="1"/>
          </p:cNvSpPr>
          <p:nvPr/>
        </p:nvSpPr>
        <p:spPr bwMode="auto">
          <a:xfrm>
            <a:off x="4067175" y="5888038"/>
            <a:ext cx="504825" cy="4048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400"/>
              <a:t> 50</a:t>
            </a:r>
          </a:p>
        </p:txBody>
      </p:sp>
      <p:sp>
        <p:nvSpPr>
          <p:cNvPr id="36886" name="Rectangle 22"/>
          <p:cNvSpPr>
            <a:spLocks noChangeArrowheads="1"/>
          </p:cNvSpPr>
          <p:nvPr/>
        </p:nvSpPr>
        <p:spPr bwMode="auto">
          <a:xfrm>
            <a:off x="4572000" y="5886450"/>
            <a:ext cx="71438" cy="409575"/>
          </a:xfrm>
          <a:prstGeom prst="rect">
            <a:avLst/>
          </a:prstGeom>
          <a:solidFill>
            <a:srgbClr val="FF99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animBg="1"/>
      <p:bldP spid="36869" grpId="0"/>
      <p:bldP spid="36870" grpId="0" animBg="1"/>
      <p:bldP spid="36871" grpId="0"/>
      <p:bldP spid="36872" grpId="0" animBg="1"/>
      <p:bldP spid="36873" grpId="0"/>
      <p:bldP spid="36874" grpId="0" animBg="1"/>
      <p:bldP spid="36875" grpId="0" animBg="1"/>
      <p:bldP spid="36876" grpId="0"/>
      <p:bldP spid="36877" grpId="0" animBg="1"/>
      <p:bldP spid="36878" grpId="0"/>
      <p:bldP spid="36879" grpId="0" animBg="1"/>
      <p:bldP spid="36880" grpId="0" animBg="1"/>
      <p:bldP spid="36882" grpId="0" animBg="1"/>
      <p:bldP spid="36883" grpId="0" animBg="1"/>
      <p:bldP spid="36884" grpId="0"/>
      <p:bldP spid="36885" grpId="0" animBg="1"/>
      <p:bldP spid="3688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84DD2D-0A07-4155-9710-02AEDE9F57BE}" type="slidenum">
              <a:rPr lang="ru-RU" smtClean="0"/>
              <a:pPr>
                <a:defRPr/>
              </a:pPr>
              <a:t>24</a:t>
            </a:fld>
            <a:endParaRPr lang="ru-RU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8229600" cy="287337"/>
          </a:xfrm>
        </p:spPr>
        <p:txBody>
          <a:bodyPr/>
          <a:lstStyle/>
          <a:p>
            <a:pPr eaLnBrk="1" hangingPunct="1"/>
            <a:r>
              <a:rPr lang="ru-RU" sz="2800" b="1" smtClean="0"/>
              <a:t>2.5 Структуры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765175"/>
            <a:ext cx="8964488" cy="597619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 smtClean="0"/>
              <a:t>1</a:t>
            </a:r>
            <a:r>
              <a:rPr lang="ru-RU" sz="1800" dirty="0" smtClean="0"/>
              <a:t>. Объявление (С</a:t>
            </a:r>
            <a:r>
              <a:rPr lang="en-US" sz="1800" dirty="0" smtClean="0"/>
              <a:t>-style</a:t>
            </a:r>
            <a:r>
              <a:rPr lang="ru-RU" sz="1800" dirty="0" smtClean="0"/>
              <a:t>)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ru-RU" sz="1800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ru-RU" sz="1800" b="1" dirty="0" smtClean="0"/>
              <a:t> </a:t>
            </a:r>
            <a:r>
              <a:rPr lang="ru-RU" sz="1800" b="1" dirty="0" smtClean="0">
                <a:solidFill>
                  <a:srgbClr val="FF0000"/>
                </a:solidFill>
              </a:rPr>
              <a:t>[</a:t>
            </a:r>
            <a:r>
              <a:rPr lang="ru-RU" sz="1800" b="1" dirty="0" smtClean="0">
                <a:solidFill>
                  <a:srgbClr val="0033CC"/>
                </a:solidFill>
              </a:rPr>
              <a:t>Имя</a:t>
            </a:r>
            <a:r>
              <a:rPr lang="en-US" sz="1800" b="1" dirty="0" smtClean="0">
                <a:solidFill>
                  <a:srgbClr val="0033CC"/>
                </a:solidFill>
              </a:rPr>
              <a:t>_</a:t>
            </a:r>
            <a:r>
              <a:rPr lang="ru-RU" sz="1800" b="1" dirty="0" smtClean="0">
                <a:solidFill>
                  <a:srgbClr val="0033CC"/>
                </a:solidFill>
              </a:rPr>
              <a:t>структуры</a:t>
            </a:r>
            <a:r>
              <a:rPr lang="ru-RU" sz="1800" b="1" dirty="0" smtClean="0">
                <a:solidFill>
                  <a:srgbClr val="FF0000"/>
                </a:solidFill>
              </a:rPr>
              <a:t>]</a:t>
            </a:r>
            <a:r>
              <a:rPr lang="ru-RU" sz="1800" b="1" dirty="0" smtClean="0"/>
              <a:t> {</a:t>
            </a:r>
            <a:r>
              <a:rPr lang="en-US" sz="1800" b="1" dirty="0" smtClean="0">
                <a:solidFill>
                  <a:srgbClr val="FF0000"/>
                </a:solidFill>
              </a:rPr>
              <a:t>{</a:t>
            </a:r>
            <a:r>
              <a:rPr lang="ru-RU" sz="1800" b="1" dirty="0" smtClean="0"/>
              <a:t>Описание</a:t>
            </a:r>
            <a:r>
              <a:rPr lang="en-US" sz="1800" b="1" dirty="0" smtClean="0"/>
              <a:t>_</a:t>
            </a:r>
            <a:r>
              <a:rPr lang="ru-RU" sz="1800" b="1" dirty="0" smtClean="0"/>
              <a:t>пол</a:t>
            </a:r>
            <a:r>
              <a:rPr lang="ru-RU" sz="1800" b="1" dirty="0" smtClean="0"/>
              <a:t>я</a:t>
            </a:r>
            <a:r>
              <a:rPr lang="ru-RU" sz="1800" b="1" dirty="0" smtClean="0">
                <a:solidFill>
                  <a:srgbClr val="FF0000"/>
                </a:solidFill>
              </a:rPr>
              <a:t>}</a:t>
            </a:r>
            <a:r>
              <a:rPr lang="ru-RU" sz="1800" b="1" dirty="0" smtClean="0"/>
              <a:t> </a:t>
            </a:r>
            <a:r>
              <a:rPr lang="en-US" sz="1800" b="1" dirty="0" smtClean="0"/>
              <a:t>}</a:t>
            </a:r>
            <a:r>
              <a:rPr lang="ru-RU" sz="1800" b="1" dirty="0" smtClean="0">
                <a:solidFill>
                  <a:srgbClr val="FF0000"/>
                </a:solidFill>
              </a:rPr>
              <a:t> [</a:t>
            </a:r>
            <a:r>
              <a:rPr lang="en-US" sz="1800" b="1" dirty="0" smtClean="0">
                <a:solidFill>
                  <a:srgbClr val="FF0000"/>
                </a:solidFill>
              </a:rPr>
              <a:t>{</a:t>
            </a:r>
            <a:r>
              <a:rPr lang="ru-RU" sz="1800" b="1" dirty="0" smtClean="0"/>
              <a:t>Переменная</a:t>
            </a:r>
            <a:r>
              <a:rPr lang="en-US" sz="1800" b="1" dirty="0" smtClean="0"/>
              <a:t> </a:t>
            </a:r>
            <a:r>
              <a:rPr lang="en-US" sz="1800" b="1" dirty="0" smtClean="0">
                <a:solidFill>
                  <a:srgbClr val="FF0000"/>
                </a:solidFill>
              </a:rPr>
              <a:t>[</a:t>
            </a:r>
            <a:r>
              <a:rPr lang="ru-RU" sz="1800" b="1" dirty="0" smtClean="0"/>
              <a:t>= Значение</a:t>
            </a:r>
            <a:r>
              <a:rPr lang="en-US" sz="1800" b="1" dirty="0" smtClean="0">
                <a:solidFill>
                  <a:srgbClr val="FF0000"/>
                </a:solidFill>
              </a:rPr>
              <a:t>]}</a:t>
            </a:r>
            <a:r>
              <a:rPr lang="ru-RU" sz="1800" b="1" dirty="0" smtClean="0">
                <a:solidFill>
                  <a:srgbClr val="FF0000"/>
                </a:solidFill>
              </a:rPr>
              <a:t>]</a:t>
            </a:r>
            <a:r>
              <a:rPr lang="ru-RU" sz="1800" b="1" dirty="0" smtClean="0"/>
              <a:t>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ru-RU" sz="1800" b="1" dirty="0" smtClean="0">
                <a:solidFill>
                  <a:srgbClr val="FF0000"/>
                </a:solidFill>
              </a:rPr>
              <a:t>[</a:t>
            </a:r>
            <a:r>
              <a:rPr lang="ru-RU" sz="1800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ru-RU" sz="1800" b="1" dirty="0" smtClean="0">
                <a:solidFill>
                  <a:srgbClr val="FF0000"/>
                </a:solidFill>
              </a:rPr>
              <a:t>]</a:t>
            </a:r>
            <a:r>
              <a:rPr lang="ru-RU" sz="1800" b="1" dirty="0" smtClean="0"/>
              <a:t> </a:t>
            </a:r>
            <a:r>
              <a:rPr lang="ru-RU" sz="1800" b="1" dirty="0" smtClean="0">
                <a:solidFill>
                  <a:srgbClr val="0033CC"/>
                </a:solidFill>
              </a:rPr>
              <a:t>Имя</a:t>
            </a:r>
            <a:r>
              <a:rPr lang="en-US" sz="1800" b="1" dirty="0" smtClean="0">
                <a:solidFill>
                  <a:srgbClr val="0033CC"/>
                </a:solidFill>
              </a:rPr>
              <a:t>_</a:t>
            </a:r>
            <a:r>
              <a:rPr lang="ru-RU" sz="1800" b="1" dirty="0" smtClean="0">
                <a:solidFill>
                  <a:srgbClr val="0033CC"/>
                </a:solidFill>
              </a:rPr>
              <a:t>структуры </a:t>
            </a:r>
            <a:r>
              <a:rPr lang="en-US" sz="1800" b="1" dirty="0" smtClean="0">
                <a:solidFill>
                  <a:srgbClr val="FF0000"/>
                </a:solidFill>
              </a:rPr>
              <a:t>{</a:t>
            </a:r>
            <a:r>
              <a:rPr lang="ru-RU" sz="1800" b="1" dirty="0" smtClean="0"/>
              <a:t>Переменная</a:t>
            </a:r>
            <a:r>
              <a:rPr lang="en-US" sz="1800" b="1" dirty="0" smtClean="0"/>
              <a:t> </a:t>
            </a:r>
            <a:r>
              <a:rPr lang="en-US" sz="1800" b="1" dirty="0" smtClean="0">
                <a:solidFill>
                  <a:srgbClr val="FF0000"/>
                </a:solidFill>
              </a:rPr>
              <a:t>[</a:t>
            </a:r>
            <a:r>
              <a:rPr lang="ru-RU" sz="1800" b="1" dirty="0" smtClean="0"/>
              <a:t>= Значение</a:t>
            </a:r>
            <a:r>
              <a:rPr lang="en-US" sz="1800" b="1" dirty="0" smtClean="0">
                <a:solidFill>
                  <a:srgbClr val="FF0000"/>
                </a:solidFill>
              </a:rPr>
              <a:t>]}</a:t>
            </a:r>
            <a:r>
              <a:rPr lang="ru-RU" sz="1800" b="1" dirty="0" smtClean="0"/>
              <a:t>;</a:t>
            </a:r>
            <a:endParaRPr lang="en-US" sz="1800" b="1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800" b="1" dirty="0" smtClean="0"/>
              <a:t>                                                             </a:t>
            </a:r>
            <a:endParaRPr lang="ru-RU" sz="800" b="1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sz="1800" b="1" dirty="0" smtClean="0"/>
              <a:t>Примеры: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ru-RU" sz="1800" dirty="0" smtClean="0"/>
              <a:t>а)</a:t>
            </a:r>
            <a:r>
              <a:rPr lang="ru-RU" sz="1800" b="1" dirty="0" smtClean="0"/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student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{char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name[22];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char family[22];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 err="1" smtClean="0">
                <a:latin typeface="Courier New" pitchFamily="49" charset="0"/>
                <a:cs typeface="Courier New" pitchFamily="49" charset="0"/>
              </a:rPr>
              <a:t>old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;}; 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ru-RU" sz="1800" b="1" dirty="0" smtClean="0"/>
              <a:t>    </a:t>
            </a:r>
            <a:r>
              <a:rPr lang="ru-RU" sz="1800" b="1" dirty="0" err="1" smtClean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student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 stud1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={"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Petr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Petrov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,19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},stud[10], *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ptrstud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ru-RU" sz="1800" dirty="0" smtClean="0"/>
              <a:t>б)</a:t>
            </a:r>
            <a:r>
              <a:rPr lang="ru-RU" sz="1800" b="1" dirty="0" smtClean="0"/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{char name[22];char family[22];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old;} 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                           stud1, stud[10], *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ptrstud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sz="18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ru-RU" sz="1800" dirty="0" smtClean="0"/>
              <a:t>2. Объявление (С++</a:t>
            </a:r>
            <a:r>
              <a:rPr lang="en-US" sz="1800" dirty="0" smtClean="0"/>
              <a:t>-style</a:t>
            </a:r>
            <a:r>
              <a:rPr lang="ru-RU" sz="1800" dirty="0" smtClean="0"/>
              <a:t>)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1800" b="1" dirty="0" smtClean="0"/>
              <a:t> </a:t>
            </a:r>
            <a:r>
              <a:rPr lang="ru-RU" sz="1800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ru-RU" sz="1800" b="1" dirty="0" smtClean="0"/>
              <a:t> </a:t>
            </a:r>
            <a:r>
              <a:rPr lang="ru-RU" sz="1800" b="1" dirty="0" smtClean="0"/>
              <a:t>{</a:t>
            </a:r>
            <a:r>
              <a:rPr lang="en-US" sz="1800" b="1" dirty="0" smtClean="0">
                <a:solidFill>
                  <a:srgbClr val="FF0000"/>
                </a:solidFill>
              </a:rPr>
              <a:t>{</a:t>
            </a:r>
            <a:r>
              <a:rPr lang="ru-RU" sz="1800" b="1" dirty="0" smtClean="0"/>
              <a:t>Описание</a:t>
            </a:r>
            <a:r>
              <a:rPr lang="en-US" sz="1800" b="1" dirty="0" smtClean="0"/>
              <a:t>_</a:t>
            </a:r>
            <a:r>
              <a:rPr lang="ru-RU" sz="1800" b="1" dirty="0" smtClean="0"/>
              <a:t>поля</a:t>
            </a:r>
            <a:r>
              <a:rPr lang="ru-RU" sz="1800" b="1" dirty="0" smtClean="0">
                <a:solidFill>
                  <a:srgbClr val="FF0000"/>
                </a:solidFill>
              </a:rPr>
              <a:t>}</a:t>
            </a:r>
            <a:r>
              <a:rPr lang="ru-RU" sz="1800" b="1" dirty="0" smtClean="0"/>
              <a:t> </a:t>
            </a:r>
            <a:r>
              <a:rPr lang="en-US" sz="1800" b="1" dirty="0" smtClean="0"/>
              <a:t>}</a:t>
            </a:r>
            <a:r>
              <a:rPr lang="ru-RU" sz="1800" b="1" dirty="0" smtClean="0">
                <a:solidFill>
                  <a:srgbClr val="FF0000"/>
                </a:solidFill>
              </a:rPr>
              <a:t> </a:t>
            </a:r>
            <a:r>
              <a:rPr lang="ru-RU" sz="1800" b="1" dirty="0" err="1" smtClean="0">
                <a:solidFill>
                  <a:srgbClr val="0033CC"/>
                </a:solidFill>
              </a:rPr>
              <a:t>Имя_структуры</a:t>
            </a:r>
            <a:r>
              <a:rPr lang="ru-RU" sz="1800" b="1" dirty="0" smtClean="0"/>
              <a:t>;</a:t>
            </a:r>
            <a:endParaRPr lang="ru-RU" sz="1800" b="1" dirty="0" smtClean="0"/>
          </a:p>
          <a:p>
            <a:pPr eaLnBrk="1" hangingPunct="1">
              <a:lnSpc>
                <a:spcPct val="120000"/>
              </a:lnSpc>
              <a:buNone/>
            </a:pPr>
            <a:r>
              <a:rPr lang="ru-RU" sz="1800" b="1" dirty="0" smtClean="0">
                <a:solidFill>
                  <a:srgbClr val="FF0000"/>
                </a:solidFill>
              </a:rPr>
              <a:t>[</a:t>
            </a:r>
            <a:r>
              <a:rPr lang="ru-RU" sz="1800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ru-RU" sz="1800" b="1" dirty="0" smtClean="0">
                <a:solidFill>
                  <a:srgbClr val="FF0000"/>
                </a:solidFill>
              </a:rPr>
              <a:t>]</a:t>
            </a:r>
            <a:r>
              <a:rPr lang="ru-RU" sz="1800" b="1" dirty="0" smtClean="0"/>
              <a:t> </a:t>
            </a:r>
            <a:r>
              <a:rPr lang="ru-RU" sz="1800" b="1" dirty="0" smtClean="0">
                <a:solidFill>
                  <a:srgbClr val="0033CC"/>
                </a:solidFill>
              </a:rPr>
              <a:t>Имя</a:t>
            </a:r>
            <a:r>
              <a:rPr lang="en-US" sz="1800" b="1" dirty="0" smtClean="0">
                <a:solidFill>
                  <a:srgbClr val="0033CC"/>
                </a:solidFill>
              </a:rPr>
              <a:t>_</a:t>
            </a:r>
            <a:r>
              <a:rPr lang="ru-RU" sz="1800" b="1" dirty="0" smtClean="0">
                <a:solidFill>
                  <a:srgbClr val="0033CC"/>
                </a:solidFill>
              </a:rPr>
              <a:t>структуры </a:t>
            </a:r>
            <a:r>
              <a:rPr lang="en-US" sz="1800" b="1" dirty="0" smtClean="0">
                <a:solidFill>
                  <a:srgbClr val="FF0000"/>
                </a:solidFill>
              </a:rPr>
              <a:t>{</a:t>
            </a:r>
            <a:r>
              <a:rPr lang="ru-RU" sz="1800" b="1" dirty="0" smtClean="0"/>
              <a:t>Переменная</a:t>
            </a:r>
            <a:r>
              <a:rPr lang="en-US" sz="1800" b="1" dirty="0" smtClean="0"/>
              <a:t> </a:t>
            </a:r>
            <a:r>
              <a:rPr lang="en-US" sz="1800" b="1" dirty="0" smtClean="0">
                <a:solidFill>
                  <a:srgbClr val="FF0000"/>
                </a:solidFill>
              </a:rPr>
              <a:t>[</a:t>
            </a:r>
            <a:r>
              <a:rPr lang="ru-RU" sz="1800" b="1" dirty="0" smtClean="0"/>
              <a:t>= Значение</a:t>
            </a:r>
            <a:r>
              <a:rPr lang="en-US" sz="1800" b="1" dirty="0" smtClean="0">
                <a:solidFill>
                  <a:srgbClr val="FF0000"/>
                </a:solidFill>
              </a:rPr>
              <a:t>]}</a:t>
            </a:r>
            <a:r>
              <a:rPr lang="ru-RU" sz="1800" b="1" dirty="0" smtClean="0"/>
              <a:t>;</a:t>
            </a:r>
          </a:p>
          <a:p>
            <a:pPr eaLnBrk="1" hangingPunct="1">
              <a:lnSpc>
                <a:spcPct val="120000"/>
              </a:lnSpc>
              <a:buNone/>
            </a:pPr>
            <a:endParaRPr lang="en-US" sz="800" b="1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sz="1800" b="1" dirty="0" smtClean="0"/>
              <a:t>Пример:</a:t>
            </a:r>
            <a:endParaRPr lang="en-US" sz="1800" b="1" dirty="0" smtClean="0"/>
          </a:p>
          <a:p>
            <a:pPr eaLnBrk="1" hangingPunct="1">
              <a:lnSpc>
                <a:spcPct val="150000"/>
              </a:lnSpc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{char name[22];char family[22];</a:t>
            </a:r>
            <a:r>
              <a:rPr lang="ru-RU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 err="1" smtClean="0">
                <a:latin typeface="Courier New" pitchFamily="49" charset="0"/>
                <a:cs typeface="Courier New" pitchFamily="49" charset="0"/>
              </a:rPr>
              <a:t>old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;} </a:t>
            </a:r>
            <a:r>
              <a:rPr lang="en-US" sz="18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student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1800" b="1" dirty="0" err="1" smtClean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student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stud1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{"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Petr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Petrov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,19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},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stud[10],*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ptrstud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sz="18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539552" y="6237312"/>
            <a:ext cx="7069137" cy="369332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b="1" dirty="0"/>
              <a:t>Имя переменной типа «структура» не является ее адресом 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5E703C-12CA-4F0B-BD65-D3DE54E2B630}" type="slidenum">
              <a:rPr lang="ru-RU" smtClean="0"/>
              <a:pPr>
                <a:defRPr/>
              </a:pPr>
              <a:t>25</a:t>
            </a:fld>
            <a:endParaRPr lang="ru-RU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229600" cy="503238"/>
          </a:xfrm>
        </p:spPr>
        <p:txBody>
          <a:bodyPr/>
          <a:lstStyle/>
          <a:p>
            <a:pPr eaLnBrk="1" hangingPunct="1"/>
            <a:r>
              <a:rPr lang="ru-RU" sz="2800" b="1" smtClean="0"/>
              <a:t>Обращение к полям структуры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981075"/>
            <a:ext cx="8435280" cy="5145088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ru-RU" sz="2000" b="1" dirty="0" err="1" smtClean="0"/>
              <a:t>Имя_переменной.Имя_поля</a:t>
            </a:r>
            <a:endParaRPr lang="ru-RU" sz="2000" b="1" dirty="0" smtClean="0"/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ru-RU" sz="2000" b="1" dirty="0" err="1" smtClean="0"/>
              <a:t>Имя_массива</a:t>
            </a:r>
            <a:r>
              <a:rPr lang="en-US" sz="2000" b="1" dirty="0" smtClean="0"/>
              <a:t>[</a:t>
            </a:r>
            <a:r>
              <a:rPr lang="ru-RU" sz="2000" b="1" dirty="0" smtClean="0"/>
              <a:t>Индекс</a:t>
            </a:r>
            <a:r>
              <a:rPr lang="en-US" sz="2000" b="1" dirty="0" smtClean="0"/>
              <a:t>]</a:t>
            </a:r>
            <a:r>
              <a:rPr lang="ru-RU" sz="2000" b="1" dirty="0" smtClean="0"/>
              <a:t>.</a:t>
            </a:r>
            <a:r>
              <a:rPr lang="en-US" sz="2000" b="1" dirty="0" smtClean="0"/>
              <a:t> </a:t>
            </a:r>
            <a:r>
              <a:rPr lang="ru-RU" sz="2000" b="1" dirty="0" err="1" smtClean="0"/>
              <a:t>Имя_поля</a:t>
            </a:r>
            <a:endParaRPr lang="ru-RU" sz="2000" b="1" dirty="0" smtClean="0"/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ru-RU" sz="2000" b="1" dirty="0" smtClean="0"/>
              <a:t>(*</a:t>
            </a:r>
            <a:r>
              <a:rPr lang="ru-RU" sz="2000" b="1" dirty="0" err="1" smtClean="0"/>
              <a:t>Имя_указателя</a:t>
            </a:r>
            <a:r>
              <a:rPr lang="ru-RU" sz="2000" b="1" dirty="0" smtClean="0"/>
              <a:t>).</a:t>
            </a:r>
            <a:r>
              <a:rPr lang="ru-RU" sz="2000" b="1" dirty="0" err="1" smtClean="0"/>
              <a:t>Имя_поля</a:t>
            </a:r>
            <a:r>
              <a:rPr lang="ru-RU" sz="2000" b="1" dirty="0" smtClean="0"/>
              <a:t> </a:t>
            </a:r>
            <a:r>
              <a:rPr lang="ru-RU" sz="2000" dirty="0" smtClean="0"/>
              <a:t>или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ru-RU" sz="2000" dirty="0" smtClean="0"/>
              <a:t>		</a:t>
            </a:r>
            <a:r>
              <a:rPr lang="en-US" sz="2000" dirty="0" smtClean="0"/>
              <a:t>                          </a:t>
            </a:r>
            <a:r>
              <a:rPr lang="ru-RU" sz="2000" dirty="0" smtClean="0"/>
              <a:t> </a:t>
            </a:r>
            <a:r>
              <a:rPr lang="ru-RU" sz="2000" b="1" dirty="0" err="1" smtClean="0">
                <a:solidFill>
                  <a:srgbClr val="0033CC"/>
                </a:solidFill>
              </a:rPr>
              <a:t>Имя_указателя</a:t>
            </a:r>
            <a:r>
              <a:rPr lang="en-US" sz="2000" b="1" dirty="0" smtClean="0">
                <a:solidFill>
                  <a:srgbClr val="0033CC"/>
                </a:solidFill>
              </a:rPr>
              <a:t> </a:t>
            </a:r>
            <a:r>
              <a:rPr lang="ru-RU" sz="2000" b="1" dirty="0" smtClean="0">
                <a:solidFill>
                  <a:srgbClr val="0033CC"/>
                </a:solidFill>
              </a:rPr>
              <a:t>-</a:t>
            </a:r>
            <a:r>
              <a:rPr lang="en-US" sz="2000" b="1" dirty="0" smtClean="0">
                <a:solidFill>
                  <a:srgbClr val="0033CC"/>
                </a:solidFill>
              </a:rPr>
              <a:t>&gt; </a:t>
            </a:r>
            <a:r>
              <a:rPr lang="ru-RU" sz="2000" b="1" dirty="0" err="1" smtClean="0">
                <a:solidFill>
                  <a:srgbClr val="0033CC"/>
                </a:solidFill>
              </a:rPr>
              <a:t>Имя_поля</a:t>
            </a:r>
            <a:endParaRPr lang="en-US" sz="2000" b="1" dirty="0" smtClean="0">
              <a:solidFill>
                <a:srgbClr val="0033CC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endParaRPr lang="en-US" sz="2400" b="1" dirty="0" smtClean="0"/>
          </a:p>
          <a:p>
            <a:pPr eaLnBrk="1" hangingPunct="1">
              <a:buFont typeface="Wingdings" pitchFamily="2" charset="2"/>
              <a:buNone/>
            </a:pPr>
            <a:r>
              <a:rPr lang="ru-RU" sz="2000" b="1" dirty="0" smtClean="0"/>
              <a:t>Примеры:</a:t>
            </a:r>
            <a:endParaRPr lang="en-US" sz="2000" b="1" dirty="0" smtClean="0"/>
          </a:p>
          <a:p>
            <a:pPr eaLnBrk="1" hangingPunct="1">
              <a:buFont typeface="Wingdings" pitchFamily="2" charset="2"/>
              <a:buNone/>
            </a:pPr>
            <a:endParaRPr lang="ru-RU" sz="2000" b="1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stud1.name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stud[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].name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(*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ptrstud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).name   </a:t>
            </a:r>
            <a:r>
              <a:rPr lang="en-US" sz="2000" b="1" dirty="0" smtClean="0">
                <a:sym typeface="Symbol" pitchFamily="18" charset="2"/>
              </a:rPr>
              <a:t>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ptrstud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-&gt; name</a:t>
            </a:r>
            <a:endParaRPr lang="en-US" sz="2000" dirty="0" smtClean="0">
              <a:latin typeface="Courier New" pitchFamily="49" charset="0"/>
              <a:cs typeface="Courier New" pitchFamily="49" charset="0"/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E8DFAE-5130-478C-8752-927A05D5FA7A}" type="slidenum">
              <a:rPr lang="ru-RU" smtClean="0"/>
              <a:pPr>
                <a:defRPr/>
              </a:pPr>
              <a:t>26</a:t>
            </a:fld>
            <a:endParaRPr lang="ru-RU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330200"/>
          </a:xfrm>
        </p:spPr>
        <p:txBody>
          <a:bodyPr/>
          <a:lstStyle/>
          <a:p>
            <a:pPr eaLnBrk="1" hangingPunct="1"/>
            <a:r>
              <a:rPr lang="ru-RU" sz="2400" b="1" smtClean="0"/>
              <a:t>Пример использования структуры </a:t>
            </a:r>
            <a:r>
              <a:rPr lang="en-US" sz="2400" smtClean="0"/>
              <a:t>(</a:t>
            </a:r>
            <a:r>
              <a:rPr lang="en-US" sz="2400" smtClean="0">
                <a:solidFill>
                  <a:srgbClr val="008000"/>
                </a:solidFill>
              </a:rPr>
              <a:t>Ex2_05</a:t>
            </a:r>
            <a:r>
              <a:rPr lang="en-US" sz="2400" smtClean="0"/>
              <a:t>)</a:t>
            </a:r>
            <a:endParaRPr lang="ru-RU" sz="2400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784225"/>
            <a:ext cx="8642350" cy="49498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sz="2000" smtClean="0"/>
              <a:t>Программа определения среднего балла каждого студента и группы в целом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#include &lt;stdio.h&gt;</a:t>
            </a:r>
            <a:endParaRPr lang="ru-RU" sz="2000" b="1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#include &lt;string.h&gt;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typedef struct {</a:t>
            </a:r>
            <a:endParaRPr lang="ru-RU" sz="2000" b="1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     </a:t>
            </a:r>
            <a:r>
              <a:rPr lang="en-US" sz="2000" b="1" smtClean="0">
                <a:latin typeface="Courier New" pitchFamily="49" charset="0"/>
              </a:rPr>
              <a:t> char name[10]; </a:t>
            </a:r>
            <a:endParaRPr lang="ru-RU" sz="2000" b="1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       </a:t>
            </a:r>
            <a:r>
              <a:rPr lang="en-US" sz="2000" b="1" smtClean="0">
                <a:latin typeface="Courier New" pitchFamily="49" charset="0"/>
              </a:rPr>
              <a:t>int ball;</a:t>
            </a:r>
            <a:endParaRPr lang="ru-RU" sz="2000" b="1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     </a:t>
            </a:r>
            <a:r>
              <a:rPr lang="en-US" sz="2000" b="1" smtClean="0">
                <a:latin typeface="Courier New" pitchFamily="49" charset="0"/>
              </a:rPr>
              <a:t>} test;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typedef struct {</a:t>
            </a:r>
            <a:endParaRPr lang="ru-RU" sz="2000" b="1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    </a:t>
            </a:r>
            <a:r>
              <a:rPr lang="en-US" sz="2000" b="1" smtClean="0">
                <a:latin typeface="Courier New" pitchFamily="49" charset="0"/>
              </a:rPr>
              <a:t>   char family[22];</a:t>
            </a:r>
            <a:endParaRPr lang="ru-RU" sz="2000" b="1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       </a:t>
            </a:r>
            <a:r>
              <a:rPr lang="en-US" sz="2000" b="1" smtClean="0">
                <a:latin typeface="Courier New" pitchFamily="49" charset="0"/>
              </a:rPr>
              <a:t>test results[5];</a:t>
            </a:r>
            <a:endParaRPr lang="ru-RU" sz="2000" b="1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     </a:t>
            </a:r>
            <a:r>
              <a:rPr lang="en-US" sz="2000" b="1" smtClean="0">
                <a:latin typeface="Courier New" pitchFamily="49" charset="0"/>
              </a:rPr>
              <a:t>}student;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5795963" y="3789363"/>
            <a:ext cx="647700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6443663" y="3789363"/>
            <a:ext cx="288925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5508625" y="3357563"/>
            <a:ext cx="7921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test</a:t>
            </a:r>
            <a:endParaRPr lang="ru-RU" b="1"/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1476375" y="5876925"/>
            <a:ext cx="11525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student</a:t>
            </a:r>
            <a:endParaRPr lang="ru-RU" b="1"/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4138613" y="6308725"/>
            <a:ext cx="647700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4786313" y="6308725"/>
            <a:ext cx="288925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5075238" y="6308725"/>
            <a:ext cx="647700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1757" name="Rectangle 13"/>
          <p:cNvSpPr>
            <a:spLocks noChangeArrowheads="1"/>
          </p:cNvSpPr>
          <p:nvPr/>
        </p:nvSpPr>
        <p:spPr bwMode="auto">
          <a:xfrm>
            <a:off x="5722938" y="6308725"/>
            <a:ext cx="288925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1758" name="Rectangle 14"/>
          <p:cNvSpPr>
            <a:spLocks noChangeArrowheads="1"/>
          </p:cNvSpPr>
          <p:nvPr/>
        </p:nvSpPr>
        <p:spPr bwMode="auto">
          <a:xfrm>
            <a:off x="6011863" y="6308725"/>
            <a:ext cx="647700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6659563" y="6308725"/>
            <a:ext cx="288925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6946900" y="6308725"/>
            <a:ext cx="647700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1761" name="Rectangle 17"/>
          <p:cNvSpPr>
            <a:spLocks noChangeArrowheads="1"/>
          </p:cNvSpPr>
          <p:nvPr/>
        </p:nvSpPr>
        <p:spPr bwMode="auto">
          <a:xfrm>
            <a:off x="7594600" y="6308725"/>
            <a:ext cx="288925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1762" name="Rectangle 18"/>
          <p:cNvSpPr>
            <a:spLocks noChangeArrowheads="1"/>
          </p:cNvSpPr>
          <p:nvPr/>
        </p:nvSpPr>
        <p:spPr bwMode="auto">
          <a:xfrm>
            <a:off x="7883525" y="6308725"/>
            <a:ext cx="647700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1763" name="Rectangle 19"/>
          <p:cNvSpPr>
            <a:spLocks noChangeArrowheads="1"/>
          </p:cNvSpPr>
          <p:nvPr/>
        </p:nvSpPr>
        <p:spPr bwMode="auto">
          <a:xfrm>
            <a:off x="8531225" y="6308725"/>
            <a:ext cx="288925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1764" name="Rectangle 20"/>
          <p:cNvSpPr>
            <a:spLocks noChangeArrowheads="1"/>
          </p:cNvSpPr>
          <p:nvPr/>
        </p:nvSpPr>
        <p:spPr bwMode="auto">
          <a:xfrm>
            <a:off x="1908175" y="6305550"/>
            <a:ext cx="2232025" cy="2921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1765" name="AutoShape 21"/>
          <p:cNvSpPr>
            <a:spLocks/>
          </p:cNvSpPr>
          <p:nvPr/>
        </p:nvSpPr>
        <p:spPr bwMode="auto">
          <a:xfrm rot="16200000" flipV="1">
            <a:off x="4464844" y="5696744"/>
            <a:ext cx="287337" cy="936625"/>
          </a:xfrm>
          <a:prstGeom prst="rightBrace">
            <a:avLst>
              <a:gd name="adj1" fmla="val 2716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1766" name="AutoShape 22"/>
          <p:cNvSpPr>
            <a:spLocks/>
          </p:cNvSpPr>
          <p:nvPr/>
        </p:nvSpPr>
        <p:spPr bwMode="auto">
          <a:xfrm rot="16200000" flipV="1">
            <a:off x="5396707" y="5715794"/>
            <a:ext cx="287337" cy="936625"/>
          </a:xfrm>
          <a:prstGeom prst="rightBrace">
            <a:avLst>
              <a:gd name="adj1" fmla="val 2716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1767" name="AutoShape 23"/>
          <p:cNvSpPr>
            <a:spLocks/>
          </p:cNvSpPr>
          <p:nvPr/>
        </p:nvSpPr>
        <p:spPr bwMode="auto">
          <a:xfrm rot="16200000" flipV="1">
            <a:off x="6336507" y="5696744"/>
            <a:ext cx="287337" cy="936625"/>
          </a:xfrm>
          <a:prstGeom prst="rightBrace">
            <a:avLst>
              <a:gd name="adj1" fmla="val 2716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1768" name="AutoShape 24"/>
          <p:cNvSpPr>
            <a:spLocks/>
          </p:cNvSpPr>
          <p:nvPr/>
        </p:nvSpPr>
        <p:spPr bwMode="auto">
          <a:xfrm rot="16200000" flipV="1">
            <a:off x="7273132" y="5696744"/>
            <a:ext cx="287337" cy="936625"/>
          </a:xfrm>
          <a:prstGeom prst="rightBrace">
            <a:avLst>
              <a:gd name="adj1" fmla="val 2716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1769" name="AutoShape 25"/>
          <p:cNvSpPr>
            <a:spLocks/>
          </p:cNvSpPr>
          <p:nvPr/>
        </p:nvSpPr>
        <p:spPr bwMode="auto">
          <a:xfrm rot="16200000" flipV="1">
            <a:off x="8209757" y="5696744"/>
            <a:ext cx="287337" cy="936625"/>
          </a:xfrm>
          <a:prstGeom prst="rightBrace">
            <a:avLst>
              <a:gd name="adj1" fmla="val 2716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1770" name="Text Box 26"/>
          <p:cNvSpPr txBox="1">
            <a:spLocks noChangeArrowheads="1"/>
          </p:cNvSpPr>
          <p:nvPr/>
        </p:nvSpPr>
        <p:spPr bwMode="auto">
          <a:xfrm>
            <a:off x="5435600" y="4156075"/>
            <a:ext cx="20161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    name  ball</a:t>
            </a:r>
            <a:endParaRPr lang="ru-RU"/>
          </a:p>
        </p:txBody>
      </p:sp>
      <p:sp>
        <p:nvSpPr>
          <p:cNvPr id="31771" name="Text Box 27"/>
          <p:cNvSpPr txBox="1">
            <a:spLocks noChangeArrowheads="1"/>
          </p:cNvSpPr>
          <p:nvPr/>
        </p:nvSpPr>
        <p:spPr bwMode="auto">
          <a:xfrm>
            <a:off x="2339975" y="5949950"/>
            <a:ext cx="20161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    family</a:t>
            </a:r>
            <a:endParaRPr lang="ru-RU"/>
          </a:p>
        </p:txBody>
      </p:sp>
      <p:sp>
        <p:nvSpPr>
          <p:cNvPr id="31772" name="Text Box 28"/>
          <p:cNvSpPr txBox="1">
            <a:spLocks noChangeArrowheads="1"/>
          </p:cNvSpPr>
          <p:nvPr/>
        </p:nvSpPr>
        <p:spPr bwMode="auto">
          <a:xfrm>
            <a:off x="3995738" y="5734050"/>
            <a:ext cx="12239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results[0]</a:t>
            </a:r>
            <a:endParaRPr lang="ru-RU" b="1"/>
          </a:p>
        </p:txBody>
      </p:sp>
      <p:sp>
        <p:nvSpPr>
          <p:cNvPr id="31777" name="Text Box 33"/>
          <p:cNvSpPr txBox="1">
            <a:spLocks noChangeArrowheads="1"/>
          </p:cNvSpPr>
          <p:nvPr/>
        </p:nvSpPr>
        <p:spPr bwMode="auto">
          <a:xfrm>
            <a:off x="4932363" y="5516563"/>
            <a:ext cx="12239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results[1]</a:t>
            </a:r>
            <a:endParaRPr lang="ru-RU" b="1"/>
          </a:p>
        </p:txBody>
      </p:sp>
      <p:sp>
        <p:nvSpPr>
          <p:cNvPr id="31778" name="Text Box 34"/>
          <p:cNvSpPr txBox="1">
            <a:spLocks noChangeArrowheads="1"/>
          </p:cNvSpPr>
          <p:nvPr/>
        </p:nvSpPr>
        <p:spPr bwMode="auto">
          <a:xfrm>
            <a:off x="5867400" y="5734050"/>
            <a:ext cx="1225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results[2]</a:t>
            </a:r>
            <a:endParaRPr lang="ru-RU" b="1"/>
          </a:p>
        </p:txBody>
      </p:sp>
      <p:sp>
        <p:nvSpPr>
          <p:cNvPr id="31779" name="Text Box 35"/>
          <p:cNvSpPr txBox="1">
            <a:spLocks noChangeArrowheads="1"/>
          </p:cNvSpPr>
          <p:nvPr/>
        </p:nvSpPr>
        <p:spPr bwMode="auto">
          <a:xfrm>
            <a:off x="6804025" y="5516563"/>
            <a:ext cx="12239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results[3]</a:t>
            </a:r>
            <a:endParaRPr lang="ru-RU" b="1"/>
          </a:p>
        </p:txBody>
      </p:sp>
      <p:sp>
        <p:nvSpPr>
          <p:cNvPr id="31780" name="Text Box 36"/>
          <p:cNvSpPr txBox="1">
            <a:spLocks noChangeArrowheads="1"/>
          </p:cNvSpPr>
          <p:nvPr/>
        </p:nvSpPr>
        <p:spPr bwMode="auto">
          <a:xfrm>
            <a:off x="7740650" y="5734050"/>
            <a:ext cx="1403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results[4]</a:t>
            </a:r>
            <a:endParaRPr lang="ru-RU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animBg="1"/>
      <p:bldP spid="31749" grpId="0" animBg="1"/>
      <p:bldP spid="31750" grpId="0"/>
      <p:bldP spid="31751" grpId="0"/>
      <p:bldP spid="31753" grpId="0" animBg="1"/>
      <p:bldP spid="31754" grpId="0" animBg="1"/>
      <p:bldP spid="31756" grpId="0" animBg="1"/>
      <p:bldP spid="31757" grpId="0" animBg="1"/>
      <p:bldP spid="31758" grpId="0" animBg="1"/>
      <p:bldP spid="31759" grpId="0" animBg="1"/>
      <p:bldP spid="31760" grpId="0" animBg="1"/>
      <p:bldP spid="31761" grpId="0" animBg="1"/>
      <p:bldP spid="31762" grpId="0" animBg="1"/>
      <p:bldP spid="31763" grpId="0" animBg="1"/>
      <p:bldP spid="31764" grpId="0" animBg="1"/>
      <p:bldP spid="31765" grpId="0" animBg="1"/>
      <p:bldP spid="31766" grpId="0" animBg="1"/>
      <p:bldP spid="31767" grpId="0" animBg="1"/>
      <p:bldP spid="31768" grpId="0" animBg="1"/>
      <p:bldP spid="31769" grpId="0" animBg="1"/>
      <p:bldP spid="31770" grpId="0"/>
      <p:bldP spid="31771" grpId="0"/>
      <p:bldP spid="31772" grpId="0"/>
      <p:bldP spid="31777" grpId="0"/>
      <p:bldP spid="31778" grpId="0"/>
      <p:bldP spid="31779" grpId="0"/>
      <p:bldP spid="3178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084ADD-9D40-400C-B538-583B9D661EC2}" type="slidenum">
              <a:rPr lang="ru-RU" smtClean="0"/>
              <a:pPr>
                <a:defRPr/>
              </a:pPr>
              <a:t>27</a:t>
            </a:fld>
            <a:endParaRPr lang="ru-RU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307975"/>
          </a:xfrm>
        </p:spPr>
        <p:txBody>
          <a:bodyPr/>
          <a:lstStyle/>
          <a:p>
            <a:pPr eaLnBrk="1" hangingPunct="1"/>
            <a:r>
              <a:rPr lang="ru-RU" sz="2800" b="1" smtClean="0"/>
              <a:t>Пример использования структуры (2)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450" y="981075"/>
            <a:ext cx="8828088" cy="58769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int main()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{student stud[10];</a:t>
            </a:r>
            <a:r>
              <a:rPr lang="ru-RU" sz="2000" b="1" smtClean="0">
                <a:latin typeface="Courier New" pitchFamily="49" charset="0"/>
              </a:rPr>
              <a:t> </a:t>
            </a:r>
            <a:r>
              <a:rPr lang="en-US" sz="2000" b="1" smtClean="0">
                <a:latin typeface="Courier New" pitchFamily="49" charset="0"/>
              </a:rPr>
              <a:t>int i,n=0; float avarstud,avarage=0;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 while (puts("Input names,</a:t>
            </a:r>
            <a:r>
              <a:rPr lang="ru-RU" sz="2000" b="1" smtClean="0">
                <a:latin typeface="Courier New" pitchFamily="49" charset="0"/>
              </a:rPr>
              <a:t> </a:t>
            </a:r>
            <a:r>
              <a:rPr lang="en-US" sz="2000" b="1" smtClean="0">
                <a:latin typeface="Courier New" pitchFamily="49" charset="0"/>
              </a:rPr>
              <a:t>subjects and marks or end"),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        </a:t>
            </a:r>
            <a:r>
              <a:rPr lang="en-US" sz="2000" b="1" smtClean="0">
                <a:latin typeface="Courier New" pitchFamily="49" charset="0"/>
              </a:rPr>
              <a:t>scanf("\n%s",stud[n].family),</a:t>
            </a:r>
            <a:endParaRPr lang="ru-RU" sz="2000" b="1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        </a:t>
            </a:r>
            <a:r>
              <a:rPr lang="en-US" sz="2000" b="1" smtClean="0">
                <a:latin typeface="Courier New" pitchFamily="49" charset="0"/>
              </a:rPr>
              <a:t>strcmp(stud[n].family,"end")!=0)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     for (avarstud=0,i=0; i&lt;3; i++)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  </a:t>
            </a:r>
            <a:r>
              <a:rPr lang="ru-RU" sz="2000" b="1" smtClean="0">
                <a:latin typeface="Courier New" pitchFamily="49" charset="0"/>
              </a:rPr>
              <a:t>     </a:t>
            </a:r>
            <a:r>
              <a:rPr lang="en-US" sz="2000" b="1" smtClean="0">
                <a:latin typeface="Courier New" pitchFamily="49" charset="0"/>
              </a:rPr>
              <a:t>{ scanf("\n%s %d",stud[n].results[i].name,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   </a:t>
            </a:r>
            <a:r>
              <a:rPr lang="en-US" sz="2000" b="1" smtClean="0">
                <a:latin typeface="Courier New" pitchFamily="49" charset="0"/>
              </a:rPr>
              <a:t>		   </a:t>
            </a:r>
            <a:r>
              <a:rPr lang="ru-RU" sz="2000" b="1" smtClean="0">
                <a:latin typeface="Courier New" pitchFamily="49" charset="0"/>
              </a:rPr>
              <a:t>        </a:t>
            </a:r>
            <a:r>
              <a:rPr lang="en-US" sz="2000" b="1" smtClean="0">
                <a:latin typeface="Courier New" pitchFamily="49" charset="0"/>
              </a:rPr>
              <a:t>  &amp;stud[n].results[i].ball);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         </a:t>
            </a:r>
            <a:r>
              <a:rPr lang="en-US" sz="2000" b="1" smtClean="0">
                <a:latin typeface="Courier New" pitchFamily="49" charset="0"/>
              </a:rPr>
              <a:t>avarstud+=stud[n].results[i].ball;}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  </a:t>
            </a:r>
            <a:r>
              <a:rPr lang="en-US" sz="2000" b="1" smtClean="0">
                <a:latin typeface="Courier New" pitchFamily="49" charset="0"/>
              </a:rPr>
              <a:t>   printf("Average:%s=%5.2f\n",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                             stud[n].family,avarstud/3);</a:t>
            </a:r>
            <a:r>
              <a:rPr lang="ru-RU" sz="2000" b="1" smtClean="0">
                <a:latin typeface="Courier New" pitchFamily="49" charset="0"/>
              </a:rPr>
              <a:t>       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     </a:t>
            </a:r>
            <a:r>
              <a:rPr lang="en-US" sz="2000" b="1" smtClean="0">
                <a:latin typeface="Courier New" pitchFamily="49" charset="0"/>
              </a:rPr>
              <a:t>avarage+=avarstud;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     </a:t>
            </a:r>
            <a:r>
              <a:rPr lang="en-US" sz="2000" b="1" smtClean="0">
                <a:latin typeface="Courier New" pitchFamily="49" charset="0"/>
              </a:rPr>
              <a:t>n++; 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 printf("Group average mark=%5.2f\n",avarage/n/3);</a:t>
            </a:r>
            <a:r>
              <a:rPr lang="ru-RU" sz="2000" b="1" smtClean="0">
                <a:latin typeface="Courier New" pitchFamily="49" charset="0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 return 0;</a:t>
            </a:r>
            <a:endParaRPr lang="en-US" sz="2000" b="1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47122D1-9274-459F-87D6-6E6EA8384E48}" type="slidenum">
              <a:rPr lang="ru-RU" smtClean="0"/>
              <a:pPr>
                <a:defRPr/>
              </a:pPr>
              <a:t>28</a:t>
            </a:fld>
            <a:endParaRPr lang="ru-RU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379413"/>
          </a:xfrm>
        </p:spPr>
        <p:txBody>
          <a:bodyPr/>
          <a:lstStyle/>
          <a:p>
            <a:pPr eaLnBrk="1" hangingPunct="1"/>
            <a:r>
              <a:rPr lang="ru-RU" sz="2800" b="1" smtClean="0"/>
              <a:t>2.6 Объединения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124744"/>
            <a:ext cx="8964487" cy="4410869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union </a:t>
            </a:r>
            <a:r>
              <a:rPr lang="ru-RU" sz="2000" b="1" dirty="0" smtClean="0">
                <a:solidFill>
                  <a:srgbClr val="FF0000"/>
                </a:solidFill>
              </a:rPr>
              <a:t>[</a:t>
            </a:r>
            <a:r>
              <a:rPr lang="ru-RU" sz="2000" b="1" dirty="0" smtClean="0">
                <a:solidFill>
                  <a:srgbClr val="0033CC"/>
                </a:solidFill>
              </a:rPr>
              <a:t>Имя</a:t>
            </a:r>
            <a:r>
              <a:rPr lang="en-US" sz="2000" b="1" dirty="0" smtClean="0">
                <a:solidFill>
                  <a:srgbClr val="0033CC"/>
                </a:solidFill>
              </a:rPr>
              <a:t>_</a:t>
            </a:r>
            <a:r>
              <a:rPr lang="ru-RU" sz="2000" b="1" dirty="0" smtClean="0">
                <a:solidFill>
                  <a:srgbClr val="0033CC"/>
                </a:solidFill>
              </a:rPr>
              <a:t>объединения</a:t>
            </a:r>
            <a:r>
              <a:rPr lang="ru-RU" sz="2000" b="1" dirty="0" smtClean="0">
                <a:solidFill>
                  <a:srgbClr val="FF0000"/>
                </a:solidFill>
              </a:rPr>
              <a:t>]</a:t>
            </a:r>
            <a:r>
              <a:rPr lang="ru-RU" sz="2000" b="1" dirty="0" smtClean="0"/>
              <a:t> </a:t>
            </a:r>
            <a:r>
              <a:rPr lang="ru-RU" sz="2000" b="1" dirty="0" smtClean="0"/>
              <a:t>{</a:t>
            </a:r>
            <a:r>
              <a:rPr lang="en-US" sz="2000" b="1" dirty="0" smtClean="0">
                <a:solidFill>
                  <a:srgbClr val="FF0000"/>
                </a:solidFill>
              </a:rPr>
              <a:t>{</a:t>
            </a:r>
            <a:r>
              <a:rPr lang="ru-RU" sz="2000" b="1" dirty="0" smtClean="0"/>
              <a:t>Описание</a:t>
            </a:r>
            <a:r>
              <a:rPr lang="en-US" sz="2000" b="1" dirty="0" smtClean="0"/>
              <a:t>_</a:t>
            </a:r>
            <a:r>
              <a:rPr lang="ru-RU" sz="2000" b="1" dirty="0" smtClean="0"/>
              <a:t>поля</a:t>
            </a:r>
            <a:r>
              <a:rPr lang="ru-RU" sz="2000" b="1" dirty="0" smtClean="0">
                <a:solidFill>
                  <a:srgbClr val="FF0000"/>
                </a:solidFill>
              </a:rPr>
              <a:t>}</a:t>
            </a:r>
            <a:r>
              <a:rPr lang="ru-RU" sz="2000" b="1" dirty="0" smtClean="0"/>
              <a:t> </a:t>
            </a:r>
            <a:r>
              <a:rPr lang="en-US" sz="2000" b="1" dirty="0" smtClean="0"/>
              <a:t>}</a:t>
            </a:r>
            <a:endParaRPr lang="ru-RU" sz="2000" b="1" dirty="0" smtClean="0"/>
          </a:p>
          <a:p>
            <a:pPr eaLnBrk="1" hangingPunct="1">
              <a:buNone/>
            </a:pPr>
            <a:r>
              <a:rPr lang="ru-RU" sz="2000" b="1" dirty="0" smtClean="0">
                <a:solidFill>
                  <a:srgbClr val="FF0000"/>
                </a:solidFill>
              </a:rPr>
              <a:t> </a:t>
            </a:r>
            <a:r>
              <a:rPr lang="ru-RU" sz="2000" b="1" dirty="0" smtClean="0">
                <a:solidFill>
                  <a:srgbClr val="FF0000"/>
                </a:solidFill>
              </a:rPr>
              <a:t>                                                          </a:t>
            </a:r>
            <a:r>
              <a:rPr lang="ru-RU" sz="2000" b="1" dirty="0" smtClean="0">
                <a:solidFill>
                  <a:srgbClr val="FF0000"/>
                </a:solidFill>
              </a:rPr>
              <a:t>[</a:t>
            </a:r>
            <a:r>
              <a:rPr lang="en-US" sz="2000" b="1" dirty="0" smtClean="0">
                <a:solidFill>
                  <a:srgbClr val="FF0000"/>
                </a:solidFill>
              </a:rPr>
              <a:t>{</a:t>
            </a:r>
            <a:r>
              <a:rPr lang="ru-RU" sz="2000" b="1" dirty="0" smtClean="0"/>
              <a:t>Переменная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[</a:t>
            </a:r>
            <a:r>
              <a:rPr lang="ru-RU" sz="2000" b="1" dirty="0" smtClean="0"/>
              <a:t>= Значение</a:t>
            </a:r>
            <a:r>
              <a:rPr lang="en-US" sz="2000" b="1" dirty="0" smtClean="0">
                <a:solidFill>
                  <a:srgbClr val="FF0000"/>
                </a:solidFill>
              </a:rPr>
              <a:t>]}</a:t>
            </a:r>
            <a:r>
              <a:rPr lang="ru-RU" sz="2000" b="1" dirty="0" smtClean="0">
                <a:solidFill>
                  <a:srgbClr val="FF0000"/>
                </a:solidFill>
              </a:rPr>
              <a:t>]</a:t>
            </a:r>
            <a:r>
              <a:rPr lang="ru-RU" sz="2000" b="1" dirty="0" smtClean="0"/>
              <a:t>;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ru-RU" sz="2000" b="1" dirty="0" smtClean="0">
                <a:solidFill>
                  <a:srgbClr val="FF0000"/>
                </a:solidFill>
              </a:rPr>
              <a:t>[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union</a:t>
            </a:r>
            <a:r>
              <a:rPr lang="ru-RU" sz="2000" b="1" dirty="0" smtClean="0">
                <a:solidFill>
                  <a:srgbClr val="FF0000"/>
                </a:solidFill>
              </a:rPr>
              <a:t>]</a:t>
            </a:r>
            <a:r>
              <a:rPr lang="ru-RU" sz="2000" b="1" dirty="0" smtClean="0"/>
              <a:t> </a:t>
            </a:r>
            <a:r>
              <a:rPr lang="ru-RU" sz="2000" b="1" dirty="0" smtClean="0">
                <a:solidFill>
                  <a:srgbClr val="0033CC"/>
                </a:solidFill>
              </a:rPr>
              <a:t>Имя</a:t>
            </a:r>
            <a:r>
              <a:rPr lang="en-US" sz="2000" b="1" dirty="0" smtClean="0">
                <a:solidFill>
                  <a:srgbClr val="0033CC"/>
                </a:solidFill>
              </a:rPr>
              <a:t>_</a:t>
            </a:r>
            <a:r>
              <a:rPr lang="ru-RU" sz="2000" b="1" dirty="0" smtClean="0">
                <a:solidFill>
                  <a:srgbClr val="0033CC"/>
                </a:solidFill>
              </a:rPr>
              <a:t> объединения</a:t>
            </a:r>
            <a:r>
              <a:rPr lang="en-US" sz="2000" b="1" dirty="0" smtClean="0">
                <a:solidFill>
                  <a:srgbClr val="FF0000"/>
                </a:solidFill>
              </a:rPr>
              <a:t>{</a:t>
            </a:r>
            <a:r>
              <a:rPr lang="ru-RU" sz="2000" b="1" dirty="0" smtClean="0"/>
              <a:t>Переменная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[</a:t>
            </a:r>
            <a:r>
              <a:rPr lang="ru-RU" sz="2000" b="1" dirty="0" smtClean="0"/>
              <a:t>= Значение</a:t>
            </a:r>
            <a:r>
              <a:rPr lang="en-US" sz="2000" b="1" dirty="0" smtClean="0">
                <a:solidFill>
                  <a:srgbClr val="FF0000"/>
                </a:solidFill>
              </a:rPr>
              <a:t>]}</a:t>
            </a:r>
            <a:r>
              <a:rPr lang="ru-RU" sz="2000" b="1" dirty="0" smtClean="0"/>
              <a:t>;</a:t>
            </a:r>
            <a:endParaRPr lang="en-US" sz="2000" b="1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sz="2000" b="1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2000" b="1" dirty="0" smtClean="0"/>
              <a:t>Пример:</a:t>
            </a:r>
            <a:endParaRPr lang="en-US" sz="2000" b="1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sz="2000" b="1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union </a:t>
            </a:r>
            <a:r>
              <a:rPr lang="en-US" sz="2000" b="1" dirty="0" err="1" smtClean="0">
                <a:latin typeface="Courier New" pitchFamily="49" charset="0"/>
              </a:rPr>
              <a:t>mem</a:t>
            </a:r>
            <a:r>
              <a:rPr lang="en-US" sz="2000" b="1" dirty="0" smtClean="0">
                <a:latin typeface="Courier New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{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  double d;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2000" b="1" dirty="0" smtClean="0">
                <a:latin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ru-RU" sz="2000" b="1" dirty="0" err="1" smtClean="0">
                <a:latin typeface="Courier New" pitchFamily="49" charset="0"/>
              </a:rPr>
              <a:t>long</a:t>
            </a:r>
            <a:r>
              <a:rPr lang="ru-RU" sz="2000" b="1" dirty="0" smtClean="0">
                <a:latin typeface="Courier New" pitchFamily="49" charset="0"/>
              </a:rPr>
              <a:t> </a:t>
            </a:r>
            <a:r>
              <a:rPr lang="ru-RU" sz="2000" b="1" dirty="0" err="1" smtClean="0">
                <a:latin typeface="Courier New" pitchFamily="49" charset="0"/>
              </a:rPr>
              <a:t>l</a:t>
            </a:r>
            <a:r>
              <a:rPr lang="ru-RU" sz="2000" b="1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2000" b="1" dirty="0" smtClean="0">
                <a:latin typeface="Courier New" pitchFamily="49" charset="0"/>
              </a:rPr>
              <a:t>  </a:t>
            </a:r>
            <a:r>
              <a:rPr lang="ru-RU" sz="2000" b="1" dirty="0" err="1" smtClean="0">
                <a:latin typeface="Courier New" pitchFamily="49" charset="0"/>
              </a:rPr>
              <a:t>int</a:t>
            </a:r>
            <a:r>
              <a:rPr lang="ru-RU" sz="2000" b="1" dirty="0" smtClean="0">
                <a:latin typeface="Courier New" pitchFamily="49" charset="0"/>
              </a:rPr>
              <a:t> </a:t>
            </a:r>
            <a:r>
              <a:rPr lang="ru-RU" sz="2000" b="1" dirty="0" err="1" smtClean="0">
                <a:latin typeface="Courier New" pitchFamily="49" charset="0"/>
              </a:rPr>
              <a:t>k</a:t>
            </a:r>
            <a:r>
              <a:rPr lang="ru-RU" sz="2000" b="1" dirty="0" smtClean="0">
                <a:latin typeface="Courier New" pitchFamily="49" charset="0"/>
              </a:rPr>
              <a:t>[2]; </a:t>
            </a:r>
            <a:endParaRPr lang="en-US" sz="20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2000" b="1" dirty="0" smtClean="0">
                <a:latin typeface="Courier New" pitchFamily="49" charset="0"/>
              </a:rPr>
              <a:t>};</a:t>
            </a:r>
            <a:r>
              <a:rPr lang="ru-RU" sz="2000" dirty="0" smtClean="0"/>
              <a:t> 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4284663" y="4437063"/>
            <a:ext cx="3959225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2773" name="Line 5"/>
          <p:cNvSpPr>
            <a:spLocks noChangeShapeType="1"/>
          </p:cNvSpPr>
          <p:nvPr/>
        </p:nvSpPr>
        <p:spPr bwMode="auto">
          <a:xfrm>
            <a:off x="5651500" y="44370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2774" name="Line 6"/>
          <p:cNvSpPr>
            <a:spLocks noChangeShapeType="1"/>
          </p:cNvSpPr>
          <p:nvPr/>
        </p:nvSpPr>
        <p:spPr bwMode="auto">
          <a:xfrm>
            <a:off x="6011863" y="44370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2775" name="Line 7"/>
          <p:cNvSpPr>
            <a:spLocks noChangeShapeType="1"/>
          </p:cNvSpPr>
          <p:nvPr/>
        </p:nvSpPr>
        <p:spPr bwMode="auto">
          <a:xfrm>
            <a:off x="6372225" y="44370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2776" name="Line 8"/>
          <p:cNvSpPr>
            <a:spLocks noChangeShapeType="1"/>
          </p:cNvSpPr>
          <p:nvPr/>
        </p:nvSpPr>
        <p:spPr bwMode="auto">
          <a:xfrm>
            <a:off x="6732588" y="44370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2777" name="Line 9"/>
          <p:cNvSpPr>
            <a:spLocks noChangeShapeType="1"/>
          </p:cNvSpPr>
          <p:nvPr/>
        </p:nvSpPr>
        <p:spPr bwMode="auto">
          <a:xfrm>
            <a:off x="7092950" y="44370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2778" name="Line 10"/>
          <p:cNvSpPr>
            <a:spLocks noChangeShapeType="1"/>
          </p:cNvSpPr>
          <p:nvPr/>
        </p:nvSpPr>
        <p:spPr bwMode="auto">
          <a:xfrm>
            <a:off x="7451725" y="44370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2779" name="Line 11"/>
          <p:cNvSpPr>
            <a:spLocks noChangeShapeType="1"/>
          </p:cNvSpPr>
          <p:nvPr/>
        </p:nvSpPr>
        <p:spPr bwMode="auto">
          <a:xfrm>
            <a:off x="5292725" y="44370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2780" name="Line 12"/>
          <p:cNvSpPr>
            <a:spLocks noChangeShapeType="1"/>
          </p:cNvSpPr>
          <p:nvPr/>
        </p:nvSpPr>
        <p:spPr bwMode="auto">
          <a:xfrm>
            <a:off x="4932363" y="44370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2781" name="Line 13"/>
          <p:cNvSpPr>
            <a:spLocks noChangeShapeType="1"/>
          </p:cNvSpPr>
          <p:nvPr/>
        </p:nvSpPr>
        <p:spPr bwMode="auto">
          <a:xfrm>
            <a:off x="7812088" y="44370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2782" name="AutoShape 14"/>
          <p:cNvSpPr>
            <a:spLocks/>
          </p:cNvSpPr>
          <p:nvPr/>
        </p:nvSpPr>
        <p:spPr bwMode="auto">
          <a:xfrm rot="-5400000">
            <a:off x="6299995" y="2853531"/>
            <a:ext cx="144462" cy="2879725"/>
          </a:xfrm>
          <a:prstGeom prst="rightBrace">
            <a:avLst>
              <a:gd name="adj1" fmla="val 166118"/>
              <a:gd name="adj2" fmla="val 5005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2783" name="AutoShape 15"/>
          <p:cNvSpPr>
            <a:spLocks/>
          </p:cNvSpPr>
          <p:nvPr/>
        </p:nvSpPr>
        <p:spPr bwMode="auto">
          <a:xfrm rot="-5400000">
            <a:off x="5580062" y="2997201"/>
            <a:ext cx="144463" cy="1439862"/>
          </a:xfrm>
          <a:prstGeom prst="rightBrace">
            <a:avLst>
              <a:gd name="adj1" fmla="val 83058"/>
              <a:gd name="adj2" fmla="val 5005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2784" name="AutoShape 16"/>
          <p:cNvSpPr>
            <a:spLocks/>
          </p:cNvSpPr>
          <p:nvPr/>
        </p:nvSpPr>
        <p:spPr bwMode="auto">
          <a:xfrm rot="-5400000">
            <a:off x="5580063" y="2420938"/>
            <a:ext cx="144462" cy="1439862"/>
          </a:xfrm>
          <a:prstGeom prst="rightBrace">
            <a:avLst>
              <a:gd name="adj1" fmla="val 83059"/>
              <a:gd name="adj2" fmla="val 5005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2785" name="AutoShape 17"/>
          <p:cNvSpPr>
            <a:spLocks/>
          </p:cNvSpPr>
          <p:nvPr/>
        </p:nvSpPr>
        <p:spPr bwMode="auto">
          <a:xfrm rot="-5400000">
            <a:off x="7019926" y="2420937"/>
            <a:ext cx="144462" cy="1439863"/>
          </a:xfrm>
          <a:prstGeom prst="rightBrace">
            <a:avLst>
              <a:gd name="adj1" fmla="val 83059"/>
              <a:gd name="adj2" fmla="val 5005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2786" name="Text Box 18"/>
          <p:cNvSpPr txBox="1">
            <a:spLocks noChangeArrowheads="1"/>
          </p:cNvSpPr>
          <p:nvPr/>
        </p:nvSpPr>
        <p:spPr bwMode="auto">
          <a:xfrm>
            <a:off x="6227763" y="3835400"/>
            <a:ext cx="339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d</a:t>
            </a:r>
            <a:endParaRPr lang="ru-RU" sz="2000" b="1"/>
          </a:p>
        </p:txBody>
      </p:sp>
      <p:sp>
        <p:nvSpPr>
          <p:cNvPr id="32787" name="Text Box 19"/>
          <p:cNvSpPr txBox="1">
            <a:spLocks noChangeArrowheads="1"/>
          </p:cNvSpPr>
          <p:nvPr/>
        </p:nvSpPr>
        <p:spPr bwMode="auto">
          <a:xfrm>
            <a:off x="5508625" y="3213100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l</a:t>
            </a:r>
            <a:endParaRPr lang="ru-RU" sz="2000" b="1"/>
          </a:p>
        </p:txBody>
      </p:sp>
      <p:sp>
        <p:nvSpPr>
          <p:cNvPr id="32788" name="Text Box 20"/>
          <p:cNvSpPr txBox="1">
            <a:spLocks noChangeArrowheads="1"/>
          </p:cNvSpPr>
          <p:nvPr/>
        </p:nvSpPr>
        <p:spPr bwMode="auto">
          <a:xfrm>
            <a:off x="5435600" y="2636838"/>
            <a:ext cx="635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k[0]</a:t>
            </a:r>
            <a:endParaRPr lang="ru-RU" sz="2000" b="1"/>
          </a:p>
        </p:txBody>
      </p:sp>
      <p:sp>
        <p:nvSpPr>
          <p:cNvPr id="32789" name="Text Box 21"/>
          <p:cNvSpPr txBox="1">
            <a:spLocks noChangeArrowheads="1"/>
          </p:cNvSpPr>
          <p:nvPr/>
        </p:nvSpPr>
        <p:spPr bwMode="auto">
          <a:xfrm>
            <a:off x="6732588" y="2636838"/>
            <a:ext cx="635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k[1]</a:t>
            </a:r>
            <a:endParaRPr lang="ru-RU" sz="2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animBg="1"/>
      <p:bldP spid="32773" grpId="0" animBg="1"/>
      <p:bldP spid="32774" grpId="0" animBg="1"/>
      <p:bldP spid="32775" grpId="0" animBg="1"/>
      <p:bldP spid="32776" grpId="0" animBg="1"/>
      <p:bldP spid="32777" grpId="0" animBg="1"/>
      <p:bldP spid="32778" grpId="0" animBg="1"/>
      <p:bldP spid="32779" grpId="0" animBg="1"/>
      <p:bldP spid="32780" grpId="0" animBg="1"/>
      <p:bldP spid="32781" grpId="0" animBg="1"/>
      <p:bldP spid="32782" grpId="0" animBg="1"/>
      <p:bldP spid="32783" grpId="0" animBg="1"/>
      <p:bldP spid="32784" grpId="0" animBg="1"/>
      <p:bldP spid="32785" grpId="0" animBg="1"/>
      <p:bldP spid="32786" grpId="0"/>
      <p:bldP spid="32787" grpId="0"/>
      <p:bldP spid="32788" grpId="0"/>
      <p:bldP spid="3278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C012C87-CEB1-4D9B-8396-805BDC6CB60E}" type="slidenum">
              <a:rPr lang="ru-RU" smtClean="0"/>
              <a:pPr>
                <a:defRPr/>
              </a:pPr>
              <a:t>29</a:t>
            </a:fld>
            <a:endParaRPr lang="ru-RU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74638"/>
            <a:ext cx="8497887" cy="633412"/>
          </a:xfrm>
        </p:spPr>
        <p:txBody>
          <a:bodyPr/>
          <a:lstStyle/>
          <a:p>
            <a:pPr eaLnBrk="1" hangingPunct="1"/>
            <a:r>
              <a:rPr lang="en-US" sz="2800" b="1" smtClean="0"/>
              <a:t>2.7 </a:t>
            </a:r>
            <a:r>
              <a:rPr lang="ru-RU" sz="2800" b="1" smtClean="0"/>
              <a:t>Динамические структуры данных</a:t>
            </a:r>
            <a:r>
              <a:rPr lang="en-US" sz="2800" b="1" smtClean="0"/>
              <a:t> (</a:t>
            </a:r>
            <a:r>
              <a:rPr lang="en-US" sz="2800" b="1" smtClean="0">
                <a:solidFill>
                  <a:srgbClr val="008000"/>
                </a:solidFill>
              </a:rPr>
              <a:t>Ex2_06</a:t>
            </a:r>
            <a:r>
              <a:rPr lang="en-US" sz="2800" b="1" smtClean="0"/>
              <a:t>)</a:t>
            </a:r>
            <a:endParaRPr lang="ru-RU" sz="2800" b="1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765175"/>
            <a:ext cx="8820150" cy="439201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sz="1800" b="1" dirty="0" smtClean="0"/>
              <a:t>Пример.</a:t>
            </a:r>
            <a:r>
              <a:rPr lang="ru-RU" sz="1800" dirty="0" smtClean="0"/>
              <a:t> Стек записей.</a:t>
            </a:r>
            <a:endParaRPr lang="en-US" sz="1800" dirty="0" smtClean="0"/>
          </a:p>
          <a:p>
            <a:pPr eaLnBrk="1" hangingPunct="1">
              <a:buFont typeface="Wingdings" pitchFamily="2" charset="2"/>
              <a:buNone/>
            </a:pPr>
            <a:endParaRPr lang="ru-RU" sz="1800" dirty="0" smtClean="0"/>
          </a:p>
          <a:p>
            <a:pPr eaLnBrk="1" hangingPunct="1">
              <a:buNone/>
            </a:pPr>
            <a:r>
              <a:rPr lang="en-US" sz="2000" b="1" dirty="0" smtClean="0">
                <a:latin typeface="Courier New" pitchFamily="49" charset="0"/>
              </a:rPr>
              <a:t>#include &lt;</a:t>
            </a:r>
            <a:r>
              <a:rPr lang="en-US" sz="2000" b="1" dirty="0" err="1" smtClean="0">
                <a:latin typeface="Courier New" pitchFamily="49" charset="0"/>
              </a:rPr>
              <a:t>iostream</a:t>
            </a:r>
            <a:r>
              <a:rPr lang="en-US" sz="2000" b="1" dirty="0" smtClean="0">
                <a:latin typeface="Courier New" pitchFamily="49" charset="0"/>
              </a:rPr>
              <a:t>&gt;</a:t>
            </a:r>
          </a:p>
          <a:p>
            <a:pPr eaLnBrk="1" hangingPunct="1">
              <a:buNone/>
            </a:pPr>
            <a:r>
              <a:rPr lang="en-US" sz="2000" b="1" dirty="0" smtClean="0">
                <a:latin typeface="Courier New" pitchFamily="49" charset="0"/>
              </a:rPr>
              <a:t>#include &lt;</a:t>
            </a:r>
            <a:r>
              <a:rPr lang="en-US" sz="2000" b="1" dirty="0" err="1" smtClean="0">
                <a:latin typeface="Courier New" pitchFamily="49" charset="0"/>
              </a:rPr>
              <a:t>string.h</a:t>
            </a:r>
            <a:r>
              <a:rPr lang="en-US" sz="2000" b="1" dirty="0" smtClean="0">
                <a:latin typeface="Courier New" pitchFamily="49" charset="0"/>
              </a:rPr>
              <a:t>&gt;</a:t>
            </a:r>
          </a:p>
          <a:p>
            <a:pPr eaLnBrk="1" hangingPunct="1">
              <a:buNone/>
            </a:pPr>
            <a:r>
              <a:rPr lang="en-US" sz="2000" b="1" dirty="0" smtClean="0">
                <a:latin typeface="Courier New" pitchFamily="49" charset="0"/>
              </a:rPr>
              <a:t>using namespace std;</a:t>
            </a:r>
          </a:p>
          <a:p>
            <a:pPr eaLnBrk="1" hangingPunct="1">
              <a:buNone/>
            </a:pPr>
            <a:r>
              <a:rPr lang="en-US" sz="2000" b="1" dirty="0" err="1" smtClean="0">
                <a:latin typeface="Courier New" pitchFamily="49" charset="0"/>
              </a:rPr>
              <a:t>struct</a:t>
            </a:r>
            <a:r>
              <a:rPr lang="en-US" sz="2000" b="1" dirty="0" smtClean="0">
                <a:latin typeface="Courier New" pitchFamily="49" charset="0"/>
              </a:rPr>
              <a:t> zap  {char </a:t>
            </a:r>
            <a:r>
              <a:rPr lang="en-US" sz="2000" b="1" dirty="0" err="1" smtClean="0">
                <a:latin typeface="Courier New" pitchFamily="49" charset="0"/>
              </a:rPr>
              <a:t>det</a:t>
            </a:r>
            <a:r>
              <a:rPr lang="en-US" sz="2000" b="1" dirty="0" smtClean="0">
                <a:latin typeface="Courier New" pitchFamily="49" charset="0"/>
              </a:rPr>
              <a:t>[10];  float </a:t>
            </a:r>
            <a:r>
              <a:rPr lang="en-US" sz="2000" b="1" dirty="0" err="1" smtClean="0">
                <a:latin typeface="Courier New" pitchFamily="49" charset="0"/>
              </a:rPr>
              <a:t>diam</a:t>
            </a:r>
            <a:r>
              <a:rPr lang="en-US" sz="2000" b="1" dirty="0" smtClean="0">
                <a:latin typeface="Courier New" pitchFamily="49" charset="0"/>
              </a:rPr>
              <a:t>; zap *p;	};</a:t>
            </a:r>
          </a:p>
          <a:p>
            <a:pPr eaLnBrk="1" hangingPunct="1">
              <a:buNone/>
            </a:pPr>
            <a:r>
              <a:rPr lang="en-US" sz="2000" b="1" dirty="0" err="1" smtClean="0">
                <a:latin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</a:rPr>
              <a:t>main()</a:t>
            </a:r>
          </a:p>
          <a:p>
            <a:pPr eaLnBrk="1" hangingPunct="1">
              <a:buNone/>
            </a:pPr>
            <a:r>
              <a:rPr lang="en-US" sz="20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buNone/>
            </a:pPr>
            <a:r>
              <a:rPr lang="en-US" sz="2000" b="1" dirty="0" smtClean="0">
                <a:latin typeface="Courier New" pitchFamily="49" charset="0"/>
              </a:rPr>
              <a:t>    zap a,*r,*q,*f;</a:t>
            </a:r>
          </a:p>
          <a:p>
            <a:pPr eaLnBrk="1" hangingPunct="1">
              <a:buNone/>
            </a:pPr>
            <a:r>
              <a:rPr lang="en-US" sz="2000" b="1" dirty="0" smtClean="0">
                <a:latin typeface="Courier New" pitchFamily="49" charset="0"/>
              </a:rPr>
              <a:t>    r=new zap;</a:t>
            </a:r>
          </a:p>
          <a:p>
            <a:pPr eaLnBrk="1" hangingPunct="1">
              <a:buNone/>
            </a:pPr>
            <a:r>
              <a:rPr lang="en-US" sz="2000" b="1" dirty="0" smtClean="0">
                <a:latin typeface="Courier New" pitchFamily="49" charset="0"/>
              </a:rPr>
              <a:t>    r-&gt;p=</a:t>
            </a:r>
            <a:r>
              <a:rPr lang="en-US" sz="2000" b="1" dirty="0" err="1" smtClean="0">
                <a:latin typeface="Courier New" pitchFamily="49" charset="0"/>
              </a:rPr>
              <a:t>nullptr</a:t>
            </a:r>
            <a:r>
              <a:rPr lang="en-US" sz="2000" b="1" dirty="0" smtClean="0">
                <a:latin typeface="Courier New" pitchFamily="49" charset="0"/>
              </a:rPr>
              <a:t>;</a:t>
            </a:r>
            <a:endParaRPr lang="ru-RU" sz="2000" b="1" dirty="0" smtClean="0">
              <a:latin typeface="Courier New" pitchFamily="49" charset="0"/>
            </a:endParaRPr>
          </a:p>
          <a:p>
            <a:pPr eaLnBrk="1" hangingPunct="1">
              <a:buNone/>
            </a:pPr>
            <a:r>
              <a:rPr lang="pt-BR" sz="1800" b="1" dirty="0" smtClean="0">
                <a:latin typeface="Courier New" pitchFamily="49" charset="0"/>
              </a:rPr>
              <a:t>	</a:t>
            </a:r>
            <a:r>
              <a:rPr lang="ru-RU" sz="1800" b="1" dirty="0" smtClean="0">
                <a:latin typeface="Courier New" pitchFamily="49" charset="0"/>
              </a:rPr>
              <a:t> </a:t>
            </a:r>
            <a:r>
              <a:rPr lang="ru-RU" sz="1800" b="1" dirty="0" smtClean="0">
                <a:latin typeface="Courier New" pitchFamily="49" charset="0"/>
              </a:rPr>
              <a:t> </a:t>
            </a:r>
            <a:r>
              <a:rPr lang="pt-BR" sz="1800" b="1" dirty="0" smtClean="0">
                <a:latin typeface="Courier New" pitchFamily="49" charset="0"/>
              </a:rPr>
              <a:t>cin </a:t>
            </a:r>
            <a:r>
              <a:rPr lang="pt-BR" sz="1800" b="1" dirty="0" smtClean="0">
                <a:latin typeface="Courier New" pitchFamily="49" charset="0"/>
              </a:rPr>
              <a:t>&gt;&gt; r-&gt;det &gt;&gt; r-&gt;diam;</a:t>
            </a:r>
            <a:endParaRPr lang="ru-RU" sz="1800" b="1" dirty="0" smtClean="0">
              <a:latin typeface="Courier New" pitchFamily="49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47813" y="5734050"/>
            <a:ext cx="576262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2124075" y="6167438"/>
            <a:ext cx="1416050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3543300" y="6170613"/>
            <a:ext cx="7207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4264025" y="6170613"/>
            <a:ext cx="503238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b="1">
              <a:sym typeface="Symbol" pitchFamily="18" charset="2"/>
            </a:endParaRPr>
          </a:p>
        </p:txBody>
      </p:sp>
      <p:sp>
        <p:nvSpPr>
          <p:cNvPr id="33803" name="Line 11"/>
          <p:cNvSpPr>
            <a:spLocks noChangeShapeType="1"/>
          </p:cNvSpPr>
          <p:nvPr/>
        </p:nvSpPr>
        <p:spPr bwMode="auto">
          <a:xfrm>
            <a:off x="1835150" y="5876925"/>
            <a:ext cx="288925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1258888" y="5373688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r</a:t>
            </a:r>
            <a:endParaRPr lang="ru-RU" sz="2400" b="1">
              <a:latin typeface="Courier New" pitchFamily="49" charset="0"/>
            </a:endParaRPr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2124075" y="5807075"/>
            <a:ext cx="26654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det       diam  p</a:t>
            </a:r>
            <a:endParaRPr lang="ru-RU">
              <a:latin typeface="Courier New" pitchFamily="49" charset="0"/>
            </a:endParaRPr>
          </a:p>
        </p:txBody>
      </p:sp>
      <p:sp>
        <p:nvSpPr>
          <p:cNvPr id="33806" name="Rectangle 14"/>
          <p:cNvSpPr>
            <a:spLocks noChangeArrowheads="1"/>
          </p:cNvSpPr>
          <p:nvPr/>
        </p:nvSpPr>
        <p:spPr bwMode="auto">
          <a:xfrm>
            <a:off x="4376738" y="6199188"/>
            <a:ext cx="287337" cy="2159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b="1" dirty="0">
                <a:sym typeface="Symbol" pitchFamily="18" charset="2"/>
              </a:rPr>
              <a:t></a:t>
            </a:r>
          </a:p>
        </p:txBody>
      </p:sp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2339975" y="6219825"/>
            <a:ext cx="1081088" cy="2159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/>
              <a:t>Гайка</a:t>
            </a:r>
            <a:endParaRPr lang="ru-RU" b="1" dirty="0">
              <a:sym typeface="Symbol" pitchFamily="18" charset="2"/>
            </a:endParaRPr>
          </a:p>
        </p:txBody>
      </p:sp>
      <p:sp>
        <p:nvSpPr>
          <p:cNvPr id="33808" name="Rectangle 16"/>
          <p:cNvSpPr>
            <a:spLocks noChangeArrowheads="1"/>
          </p:cNvSpPr>
          <p:nvPr/>
        </p:nvSpPr>
        <p:spPr bwMode="auto">
          <a:xfrm>
            <a:off x="3781425" y="6199188"/>
            <a:ext cx="287338" cy="2159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/>
              <a:t>10</a:t>
            </a:r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6084888" y="5589588"/>
            <a:ext cx="1416050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33810" name="Rectangle 18"/>
          <p:cNvSpPr>
            <a:spLocks noChangeArrowheads="1"/>
          </p:cNvSpPr>
          <p:nvPr/>
        </p:nvSpPr>
        <p:spPr bwMode="auto">
          <a:xfrm>
            <a:off x="7504113" y="5592763"/>
            <a:ext cx="7207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33811" name="Rectangle 19"/>
          <p:cNvSpPr>
            <a:spLocks noChangeArrowheads="1"/>
          </p:cNvSpPr>
          <p:nvPr/>
        </p:nvSpPr>
        <p:spPr bwMode="auto">
          <a:xfrm>
            <a:off x="8224838" y="5592763"/>
            <a:ext cx="503237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b="1">
              <a:sym typeface="Symbol" pitchFamily="18" charset="2"/>
            </a:endParaRPr>
          </a:p>
        </p:txBody>
      </p:sp>
      <p:sp>
        <p:nvSpPr>
          <p:cNvPr id="33812" name="Text Box 20"/>
          <p:cNvSpPr txBox="1">
            <a:spLocks noChangeArrowheads="1"/>
          </p:cNvSpPr>
          <p:nvPr/>
        </p:nvSpPr>
        <p:spPr bwMode="auto">
          <a:xfrm>
            <a:off x="6084888" y="5229225"/>
            <a:ext cx="26654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det       diam  p</a:t>
            </a:r>
            <a:endParaRPr lang="ru-RU">
              <a:latin typeface="Courier New" pitchFamily="49" charset="0"/>
            </a:endParaRPr>
          </a:p>
        </p:txBody>
      </p:sp>
      <p:sp>
        <p:nvSpPr>
          <p:cNvPr id="33816" name="Text Box 24"/>
          <p:cNvSpPr txBox="1">
            <a:spLocks noChangeArrowheads="1"/>
          </p:cNvSpPr>
          <p:nvPr/>
        </p:nvSpPr>
        <p:spPr bwMode="auto">
          <a:xfrm>
            <a:off x="5580063" y="5229225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a</a:t>
            </a:r>
            <a:endParaRPr lang="ru-RU" sz="2400" b="1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charRg st="23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charRg st="43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charRg st="63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charRg st="84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charRg st="135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charRg st="146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charRg st="148" end="1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charRg st="168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charRg st="183" end="2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charRg st="201" end="2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animBg="1"/>
      <p:bldP spid="33797" grpId="0" animBg="1"/>
      <p:bldP spid="33798" grpId="0" animBg="1"/>
      <p:bldP spid="33802" grpId="0" animBg="1"/>
      <p:bldP spid="33803" grpId="0" animBg="1"/>
      <p:bldP spid="33804" grpId="0"/>
      <p:bldP spid="33805" grpId="0"/>
      <p:bldP spid="33806" grpId="0" animBg="1"/>
      <p:bldP spid="33807" grpId="0" animBg="1"/>
      <p:bldP spid="33808" grpId="0" animBg="1"/>
      <p:bldP spid="33809" grpId="0" animBg="1"/>
      <p:bldP spid="33810" grpId="0" animBg="1"/>
      <p:bldP spid="33811" grpId="0" animBg="1"/>
      <p:bldP spid="33812" grpId="0"/>
      <p:bldP spid="338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10CB48E-6D55-4E4D-B9BC-45889ED6D7A8}" type="slidenum">
              <a:rPr lang="ru-RU" smtClean="0"/>
              <a:pPr>
                <a:defRPr/>
              </a:pPr>
              <a:t>3</a:t>
            </a:fld>
            <a:endParaRPr lang="ru-RU" dirty="0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307975"/>
          </a:xfrm>
        </p:spPr>
        <p:txBody>
          <a:bodyPr/>
          <a:lstStyle/>
          <a:p>
            <a:pPr eaLnBrk="1" hangingPunct="1"/>
            <a:r>
              <a:rPr lang="ru-RU" sz="2800" b="1" smtClean="0"/>
              <a:t>Операции</a:t>
            </a:r>
            <a:r>
              <a:rPr lang="en-US" sz="2800" b="1" smtClean="0"/>
              <a:t> </a:t>
            </a:r>
            <a:r>
              <a:rPr lang="ru-RU" sz="2800" b="1" smtClean="0"/>
              <a:t>над указателями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052513"/>
            <a:ext cx="8964488" cy="580548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sz="2400" dirty="0" smtClean="0"/>
              <a:t>1. Присваивание</a:t>
            </a:r>
            <a:r>
              <a:rPr lang="en-US" sz="2400" dirty="0" smtClean="0"/>
              <a:t> 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sz="2400" dirty="0" smtClean="0"/>
              <a:t>   </a:t>
            </a:r>
            <a:r>
              <a:rPr lang="ru-RU" sz="2400" b="1" dirty="0" smtClean="0"/>
              <a:t>Примеры:</a:t>
            </a:r>
            <a:r>
              <a:rPr lang="ru-RU" sz="2400" dirty="0" smtClean="0"/>
              <a:t> </a:t>
            </a:r>
            <a:endParaRPr lang="en-US" sz="2400" dirty="0" smtClean="0"/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a,*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ptri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,*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ptrj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void *b;</a:t>
            </a:r>
            <a:endParaRPr lang="ru-RU" sz="24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ru-RU" sz="2400" dirty="0" smtClean="0"/>
              <a:t>1)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ptri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&amp;a; 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     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ru-RU" sz="2400" dirty="0" smtClean="0"/>
              <a:t>2)</a:t>
            </a:r>
            <a:r>
              <a:rPr lang="ru-RU" sz="2400" b="1" dirty="0" smtClean="0"/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ptri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nullptr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00B050"/>
                </a:solidFill>
              </a:rPr>
              <a:t>// C++11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sz="2400" dirty="0" smtClean="0"/>
              <a:t>3)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ptri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ptrj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sz="2400" dirty="0" smtClean="0"/>
              <a:t>4)</a:t>
            </a:r>
            <a:r>
              <a:rPr lang="en-US" sz="2400" b="1" dirty="0" smtClean="0"/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&amp;a;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sz="2400" dirty="0" smtClean="0"/>
              <a:t>5</a:t>
            </a:r>
            <a:r>
              <a:rPr lang="ru-RU" sz="2400" dirty="0" smtClean="0"/>
              <a:t>)</a:t>
            </a:r>
            <a:r>
              <a:rPr lang="ru-RU" sz="2400" b="1" dirty="0" smtClean="0"/>
              <a:t> </a:t>
            </a:r>
            <a:r>
              <a:rPr lang="en-US" sz="2400" b="1" dirty="0" err="1" smtClean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ptri</a:t>
            </a:r>
            <a:r>
              <a:rPr lang="ru-RU" sz="2400" b="1" dirty="0" smtClean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ru-RU" sz="2400" b="1" dirty="0" smtClean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b;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Symbol" pitchFamily="18" charset="2"/>
              </a:rPr>
              <a:t>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ptri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*) b;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ptri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*&gt; b;</a:t>
            </a:r>
          </a:p>
        </p:txBody>
      </p:sp>
      <p:sp>
        <p:nvSpPr>
          <p:cNvPr id="5130" name="AutoShape 10"/>
          <p:cNvSpPr>
            <a:spLocks noChangeArrowheads="1"/>
          </p:cNvSpPr>
          <p:nvPr/>
        </p:nvSpPr>
        <p:spPr bwMode="auto">
          <a:xfrm>
            <a:off x="1043608" y="5877272"/>
            <a:ext cx="4033838" cy="819150"/>
          </a:xfrm>
          <a:prstGeom prst="wedgeRoundRectCallout">
            <a:avLst>
              <a:gd name="adj1" fmla="val 26625"/>
              <a:gd name="adj2" fmla="val -82944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 sz="2400" dirty="0"/>
              <a:t>Явное переопределение типа указателя</a:t>
            </a:r>
            <a:r>
              <a:rPr lang="en-US" sz="2400" dirty="0"/>
              <a:t> (</a:t>
            </a:r>
            <a:r>
              <a:rPr lang="en-US" sz="2400" dirty="0" smtClean="0"/>
              <a:t>C++-</a:t>
            </a:r>
            <a:r>
              <a:rPr lang="en-US" sz="2400" dirty="0"/>
              <a:t>style)</a:t>
            </a:r>
            <a:endParaRPr lang="ru-RU" sz="2400" dirty="0"/>
          </a:p>
        </p:txBody>
      </p:sp>
      <p:sp>
        <p:nvSpPr>
          <p:cNvPr id="8" name="AutoShape 10"/>
          <p:cNvSpPr>
            <a:spLocks noChangeArrowheads="1"/>
          </p:cNvSpPr>
          <p:nvPr/>
        </p:nvSpPr>
        <p:spPr bwMode="auto">
          <a:xfrm>
            <a:off x="3707904" y="3501008"/>
            <a:ext cx="4033838" cy="819150"/>
          </a:xfrm>
          <a:prstGeom prst="wedgeRoundRectCallout">
            <a:avLst>
              <a:gd name="adj1" fmla="val -25361"/>
              <a:gd name="adj2" fmla="val 8970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 sz="2400" dirty="0"/>
              <a:t>Явное переопределение типа указателя</a:t>
            </a:r>
            <a:r>
              <a:rPr lang="en-US" sz="2400" dirty="0"/>
              <a:t> (C-style)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" grpId="0" animBg="1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3076D6-9FA1-48D2-8B93-CBB5E0D4FB30}" type="slidenum">
              <a:rPr lang="ru-RU" smtClean="0"/>
              <a:pPr>
                <a:defRPr/>
              </a:pPr>
              <a:t>30</a:t>
            </a:fld>
            <a:endParaRPr lang="ru-RU" smtClean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4813"/>
            <a:ext cx="8229600" cy="431800"/>
          </a:xfrm>
        </p:spPr>
        <p:txBody>
          <a:bodyPr/>
          <a:lstStyle/>
          <a:p>
            <a:pPr eaLnBrk="1" hangingPunct="1"/>
            <a:r>
              <a:rPr lang="ru-RU" sz="2800" b="1" smtClean="0"/>
              <a:t>Динамические структуры данных (2)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08050"/>
            <a:ext cx="8229600" cy="3097213"/>
          </a:xfrm>
        </p:spPr>
        <p:txBody>
          <a:bodyPr/>
          <a:lstStyle/>
          <a:p>
            <a:pPr eaLnBrk="1" hangingPunct="1">
              <a:buNone/>
            </a:pPr>
            <a:r>
              <a:rPr lang="ru-RU" sz="2000" b="1" dirty="0" smtClean="0">
                <a:latin typeface="Courier New" pitchFamily="49" charset="0"/>
              </a:rPr>
              <a:t>	  </a:t>
            </a:r>
            <a:r>
              <a:rPr lang="en-US" sz="2000" b="1" dirty="0" smtClean="0">
                <a:latin typeface="Courier New" pitchFamily="49" charset="0"/>
              </a:rPr>
              <a:t>while(</a:t>
            </a:r>
            <a:r>
              <a:rPr lang="en-US" sz="2000" b="1" dirty="0" err="1" smtClean="0">
                <a:latin typeface="Courier New" pitchFamily="49" charset="0"/>
              </a:rPr>
              <a:t>cin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</a:rPr>
              <a:t>&gt;&gt; a.det, </a:t>
            </a:r>
            <a:r>
              <a:rPr lang="en-US" sz="2000" b="1" dirty="0" err="1" smtClean="0">
                <a:latin typeface="Courier New" pitchFamily="49" charset="0"/>
              </a:rPr>
              <a:t>strcmp</a:t>
            </a:r>
            <a:r>
              <a:rPr lang="en-US" sz="2000" b="1" dirty="0" smtClean="0">
                <a:latin typeface="Courier New" pitchFamily="49" charset="0"/>
              </a:rPr>
              <a:t>(a.det, "end")!=0)</a:t>
            </a:r>
          </a:p>
          <a:p>
            <a:pPr eaLnBrk="1" hangingPunct="1">
              <a:buNone/>
            </a:pPr>
            <a:r>
              <a:rPr lang="en-US" sz="2000" b="1" dirty="0" smtClean="0">
                <a:latin typeface="Courier New" pitchFamily="49" charset="0"/>
              </a:rPr>
              <a:t>    {</a:t>
            </a:r>
          </a:p>
          <a:p>
            <a:pPr eaLnBrk="1" hangingPunct="1">
              <a:buNone/>
            </a:pPr>
            <a:r>
              <a:rPr lang="en-US" sz="2000" b="1" dirty="0" smtClean="0">
                <a:latin typeface="Courier New" pitchFamily="49" charset="0"/>
              </a:rPr>
              <a:t>        </a:t>
            </a:r>
            <a:r>
              <a:rPr lang="en-US" sz="2000" b="1" dirty="0" err="1" smtClean="0">
                <a:latin typeface="Courier New" pitchFamily="49" charset="0"/>
              </a:rPr>
              <a:t>cin</a:t>
            </a:r>
            <a:r>
              <a:rPr lang="en-US" sz="2000" b="1" dirty="0" smtClean="0">
                <a:latin typeface="Courier New" pitchFamily="49" charset="0"/>
              </a:rPr>
              <a:t> &gt;&gt; </a:t>
            </a:r>
            <a:r>
              <a:rPr lang="en-US" sz="2000" b="1" dirty="0" err="1" smtClean="0">
                <a:latin typeface="Courier New" pitchFamily="49" charset="0"/>
              </a:rPr>
              <a:t>a.diam</a:t>
            </a:r>
            <a:r>
              <a:rPr lang="en-US" sz="2000" b="1" dirty="0" smtClean="0">
                <a:latin typeface="Courier New" pitchFamily="49" charset="0"/>
              </a:rPr>
              <a:t>;</a:t>
            </a:r>
          </a:p>
          <a:p>
            <a:pPr eaLnBrk="1" hangingPunct="1">
              <a:buNone/>
            </a:pPr>
            <a:r>
              <a:rPr lang="en-US" sz="2000" b="1" dirty="0" smtClean="0">
                <a:latin typeface="Courier New" pitchFamily="49" charset="0"/>
              </a:rPr>
              <a:t>        q=r;</a:t>
            </a:r>
          </a:p>
          <a:p>
            <a:pPr eaLnBrk="1" hangingPunct="1">
              <a:buNone/>
            </a:pPr>
            <a:r>
              <a:rPr lang="en-US" sz="2000" b="1" dirty="0" smtClean="0">
                <a:latin typeface="Courier New" pitchFamily="49" charset="0"/>
              </a:rPr>
              <a:t>        r=new zap;</a:t>
            </a:r>
          </a:p>
          <a:p>
            <a:pPr eaLnBrk="1" hangingPunct="1">
              <a:buNone/>
            </a:pPr>
            <a:r>
              <a:rPr lang="en-US" sz="2000" b="1" dirty="0" smtClean="0">
                <a:latin typeface="Courier New" pitchFamily="49" charset="0"/>
              </a:rPr>
              <a:t>        </a:t>
            </a:r>
            <a:r>
              <a:rPr lang="en-US" sz="2000" b="1" dirty="0" err="1" smtClean="0">
                <a:latin typeface="Courier New" pitchFamily="49" charset="0"/>
              </a:rPr>
              <a:t>strcpy</a:t>
            </a:r>
            <a:r>
              <a:rPr lang="en-US" sz="2000" b="1" dirty="0" smtClean="0">
                <a:latin typeface="Courier New" pitchFamily="49" charset="0"/>
              </a:rPr>
              <a:t>(r-&gt;</a:t>
            </a:r>
            <a:r>
              <a:rPr lang="en-US" sz="2000" b="1" dirty="0" err="1" smtClean="0">
                <a:latin typeface="Courier New" pitchFamily="49" charset="0"/>
              </a:rPr>
              <a:t>det,a.det</a:t>
            </a:r>
            <a:r>
              <a:rPr lang="en-US" sz="2000" b="1" dirty="0" smtClean="0">
                <a:latin typeface="Courier New" pitchFamily="49" charset="0"/>
              </a:rPr>
              <a:t>);</a:t>
            </a:r>
          </a:p>
          <a:p>
            <a:pPr eaLnBrk="1" hangingPunct="1">
              <a:buNone/>
            </a:pPr>
            <a:r>
              <a:rPr lang="en-US" sz="2000" b="1" dirty="0" smtClean="0">
                <a:latin typeface="Courier New" pitchFamily="49" charset="0"/>
              </a:rPr>
              <a:t>        r-&gt;</a:t>
            </a:r>
            <a:r>
              <a:rPr lang="en-US" sz="2000" b="1" dirty="0" err="1" smtClean="0">
                <a:latin typeface="Courier New" pitchFamily="49" charset="0"/>
              </a:rPr>
              <a:t>diam</a:t>
            </a:r>
            <a:r>
              <a:rPr lang="en-US" sz="2000" b="1" dirty="0" smtClean="0">
                <a:latin typeface="Courier New" pitchFamily="49" charset="0"/>
              </a:rPr>
              <a:t>=</a:t>
            </a:r>
            <a:r>
              <a:rPr lang="en-US" sz="2000" b="1" dirty="0" err="1" smtClean="0">
                <a:latin typeface="Courier New" pitchFamily="49" charset="0"/>
              </a:rPr>
              <a:t>a.diam</a:t>
            </a:r>
            <a:r>
              <a:rPr lang="en-US" sz="2000" b="1" dirty="0" smtClean="0">
                <a:latin typeface="Courier New" pitchFamily="49" charset="0"/>
              </a:rPr>
              <a:t>;</a:t>
            </a:r>
          </a:p>
          <a:p>
            <a:pPr eaLnBrk="1" hangingPunct="1">
              <a:buNone/>
            </a:pPr>
            <a:r>
              <a:rPr lang="en-US" sz="2000" b="1" dirty="0" smtClean="0">
                <a:latin typeface="Courier New" pitchFamily="49" charset="0"/>
              </a:rPr>
              <a:t>        r-&gt;p=q;</a:t>
            </a:r>
          </a:p>
          <a:p>
            <a:pPr eaLnBrk="1" hangingPunct="1">
              <a:buNone/>
            </a:pPr>
            <a:r>
              <a:rPr lang="en-US" sz="2000" b="1" dirty="0" smtClean="0">
                <a:latin typeface="Courier New" pitchFamily="49" charset="0"/>
              </a:rPr>
              <a:t>    }</a:t>
            </a:r>
            <a:endParaRPr lang="ru-RU" sz="2000" dirty="0" smtClean="0"/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1476375" y="4725988"/>
            <a:ext cx="576263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2052638" y="5159375"/>
            <a:ext cx="1416050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3471863" y="5162550"/>
            <a:ext cx="7207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4192588" y="5162550"/>
            <a:ext cx="503237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b="1">
              <a:sym typeface="Symbol" pitchFamily="18" charset="2"/>
            </a:endParaRPr>
          </a:p>
        </p:txBody>
      </p:sp>
      <p:sp>
        <p:nvSpPr>
          <p:cNvPr id="37896" name="Line 8"/>
          <p:cNvSpPr>
            <a:spLocks noChangeShapeType="1"/>
          </p:cNvSpPr>
          <p:nvPr/>
        </p:nvSpPr>
        <p:spPr bwMode="auto">
          <a:xfrm>
            <a:off x="1763713" y="4868863"/>
            <a:ext cx="288925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1187450" y="4365625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r</a:t>
            </a:r>
            <a:endParaRPr lang="ru-RU" sz="2400" b="1">
              <a:latin typeface="Courier New" pitchFamily="49" charset="0"/>
            </a:endParaRPr>
          </a:p>
        </p:txBody>
      </p:sp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2052638" y="4799013"/>
            <a:ext cx="26654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det       diam  p</a:t>
            </a:r>
            <a:endParaRPr lang="ru-RU">
              <a:latin typeface="Courier New" pitchFamily="49" charset="0"/>
            </a:endParaRPr>
          </a:p>
        </p:txBody>
      </p:sp>
      <p:sp>
        <p:nvSpPr>
          <p:cNvPr id="37902" name="Rectangle 14"/>
          <p:cNvSpPr>
            <a:spLocks noChangeArrowheads="1"/>
          </p:cNvSpPr>
          <p:nvPr/>
        </p:nvSpPr>
        <p:spPr bwMode="auto">
          <a:xfrm>
            <a:off x="1187450" y="6310313"/>
            <a:ext cx="1416050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2606675" y="6313488"/>
            <a:ext cx="7207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37904" name="Rectangle 16"/>
          <p:cNvSpPr>
            <a:spLocks noChangeArrowheads="1"/>
          </p:cNvSpPr>
          <p:nvPr/>
        </p:nvSpPr>
        <p:spPr bwMode="auto">
          <a:xfrm>
            <a:off x="3327400" y="6313488"/>
            <a:ext cx="503238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b="1">
              <a:sym typeface="Symbol" pitchFamily="18" charset="2"/>
            </a:endParaRPr>
          </a:p>
        </p:txBody>
      </p:sp>
      <p:sp>
        <p:nvSpPr>
          <p:cNvPr id="37905" name="Text Box 17"/>
          <p:cNvSpPr txBox="1">
            <a:spLocks noChangeArrowheads="1"/>
          </p:cNvSpPr>
          <p:nvPr/>
        </p:nvSpPr>
        <p:spPr bwMode="auto">
          <a:xfrm>
            <a:off x="1187450" y="5949950"/>
            <a:ext cx="26654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det       diam  p</a:t>
            </a:r>
            <a:endParaRPr lang="ru-RU">
              <a:latin typeface="Courier New" pitchFamily="49" charset="0"/>
            </a:endParaRPr>
          </a:p>
        </p:txBody>
      </p:sp>
      <p:sp>
        <p:nvSpPr>
          <p:cNvPr id="37906" name="Text Box 18"/>
          <p:cNvSpPr txBox="1">
            <a:spLocks noChangeArrowheads="1"/>
          </p:cNvSpPr>
          <p:nvPr/>
        </p:nvSpPr>
        <p:spPr bwMode="auto">
          <a:xfrm>
            <a:off x="900113" y="5949950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a</a:t>
            </a:r>
            <a:endParaRPr lang="ru-RU" sz="2400" b="1">
              <a:latin typeface="Courier New" pitchFamily="49" charset="0"/>
            </a:endParaRPr>
          </a:p>
        </p:txBody>
      </p:sp>
      <p:sp>
        <p:nvSpPr>
          <p:cNvPr id="37907" name="Rectangle 19"/>
          <p:cNvSpPr>
            <a:spLocks noChangeArrowheads="1"/>
          </p:cNvSpPr>
          <p:nvPr/>
        </p:nvSpPr>
        <p:spPr bwMode="auto">
          <a:xfrm>
            <a:off x="5148263" y="4797425"/>
            <a:ext cx="576262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7908" name="Rectangle 20"/>
          <p:cNvSpPr>
            <a:spLocks noChangeArrowheads="1"/>
          </p:cNvSpPr>
          <p:nvPr/>
        </p:nvSpPr>
        <p:spPr bwMode="auto">
          <a:xfrm>
            <a:off x="5724525" y="5230813"/>
            <a:ext cx="1416050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Гайка</a:t>
            </a:r>
          </a:p>
        </p:txBody>
      </p:sp>
      <p:sp>
        <p:nvSpPr>
          <p:cNvPr id="37909" name="Rectangle 21"/>
          <p:cNvSpPr>
            <a:spLocks noChangeArrowheads="1"/>
          </p:cNvSpPr>
          <p:nvPr/>
        </p:nvSpPr>
        <p:spPr bwMode="auto">
          <a:xfrm>
            <a:off x="7143750" y="5233988"/>
            <a:ext cx="7207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10</a:t>
            </a:r>
          </a:p>
        </p:txBody>
      </p:sp>
      <p:sp>
        <p:nvSpPr>
          <p:cNvPr id="37910" name="Rectangle 22"/>
          <p:cNvSpPr>
            <a:spLocks noChangeArrowheads="1"/>
          </p:cNvSpPr>
          <p:nvPr/>
        </p:nvSpPr>
        <p:spPr bwMode="auto">
          <a:xfrm>
            <a:off x="7864475" y="5233988"/>
            <a:ext cx="503238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b="1">
              <a:sym typeface="Symbol" pitchFamily="18" charset="2"/>
            </a:endParaRPr>
          </a:p>
        </p:txBody>
      </p:sp>
      <p:sp>
        <p:nvSpPr>
          <p:cNvPr id="37911" name="Line 23"/>
          <p:cNvSpPr>
            <a:spLocks noChangeShapeType="1"/>
          </p:cNvSpPr>
          <p:nvPr/>
        </p:nvSpPr>
        <p:spPr bwMode="auto">
          <a:xfrm>
            <a:off x="5435600" y="4940300"/>
            <a:ext cx="288925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7912" name="Text Box 24"/>
          <p:cNvSpPr txBox="1">
            <a:spLocks noChangeArrowheads="1"/>
          </p:cNvSpPr>
          <p:nvPr/>
        </p:nvSpPr>
        <p:spPr bwMode="auto">
          <a:xfrm>
            <a:off x="4859338" y="4437063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r</a:t>
            </a:r>
            <a:endParaRPr lang="ru-RU" sz="2400" b="1">
              <a:latin typeface="Courier New" pitchFamily="49" charset="0"/>
            </a:endParaRPr>
          </a:p>
        </p:txBody>
      </p:sp>
      <p:sp>
        <p:nvSpPr>
          <p:cNvPr id="37913" name="Text Box 25"/>
          <p:cNvSpPr txBox="1">
            <a:spLocks noChangeArrowheads="1"/>
          </p:cNvSpPr>
          <p:nvPr/>
        </p:nvSpPr>
        <p:spPr bwMode="auto">
          <a:xfrm>
            <a:off x="5724525" y="4870450"/>
            <a:ext cx="26654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det       diam  p</a:t>
            </a:r>
            <a:endParaRPr lang="ru-RU">
              <a:latin typeface="Courier New" pitchFamily="49" charset="0"/>
            </a:endParaRPr>
          </a:p>
        </p:txBody>
      </p:sp>
      <p:sp>
        <p:nvSpPr>
          <p:cNvPr id="37915" name="Text Box 27"/>
          <p:cNvSpPr txBox="1">
            <a:spLocks noChangeArrowheads="1"/>
          </p:cNvSpPr>
          <p:nvPr/>
        </p:nvSpPr>
        <p:spPr bwMode="auto">
          <a:xfrm>
            <a:off x="6084888" y="4292600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latin typeface="Courier New" pitchFamily="49" charset="0"/>
              </a:rPr>
              <a:t>q</a:t>
            </a:r>
            <a:endParaRPr lang="ru-RU" sz="2400" b="1" dirty="0">
              <a:latin typeface="Courier New" pitchFamily="49" charset="0"/>
            </a:endParaRPr>
          </a:p>
        </p:txBody>
      </p:sp>
      <p:sp>
        <p:nvSpPr>
          <p:cNvPr id="37916" name="Rectangle 28"/>
          <p:cNvSpPr>
            <a:spLocks noChangeArrowheads="1"/>
          </p:cNvSpPr>
          <p:nvPr/>
        </p:nvSpPr>
        <p:spPr bwMode="auto">
          <a:xfrm>
            <a:off x="6372225" y="4724400"/>
            <a:ext cx="576263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7917" name="Line 29"/>
          <p:cNvSpPr>
            <a:spLocks noChangeShapeType="1"/>
          </p:cNvSpPr>
          <p:nvPr/>
        </p:nvSpPr>
        <p:spPr bwMode="auto">
          <a:xfrm flipH="1">
            <a:off x="5724525" y="4868863"/>
            <a:ext cx="935038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7918" name="Line 30"/>
          <p:cNvSpPr>
            <a:spLocks noChangeShapeType="1"/>
          </p:cNvSpPr>
          <p:nvPr/>
        </p:nvSpPr>
        <p:spPr bwMode="auto">
          <a:xfrm flipV="1">
            <a:off x="4427538" y="5229225"/>
            <a:ext cx="1296987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7919" name="Line 31"/>
          <p:cNvSpPr>
            <a:spLocks noChangeShapeType="1"/>
          </p:cNvSpPr>
          <p:nvPr/>
        </p:nvSpPr>
        <p:spPr bwMode="auto">
          <a:xfrm flipV="1">
            <a:off x="1979613" y="5589588"/>
            <a:ext cx="576262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7920" name="Line 32"/>
          <p:cNvSpPr>
            <a:spLocks noChangeShapeType="1"/>
          </p:cNvSpPr>
          <p:nvPr/>
        </p:nvSpPr>
        <p:spPr bwMode="auto">
          <a:xfrm flipV="1">
            <a:off x="3203575" y="5589588"/>
            <a:ext cx="50482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7921" name="Rectangle 33"/>
          <p:cNvSpPr>
            <a:spLocks noChangeArrowheads="1"/>
          </p:cNvSpPr>
          <p:nvPr/>
        </p:nvSpPr>
        <p:spPr bwMode="auto">
          <a:xfrm>
            <a:off x="7980363" y="5276850"/>
            <a:ext cx="287337" cy="2159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b="1">
                <a:sym typeface="Symbol" pitchFamily="18" charset="2"/>
              </a:rPr>
              <a:t>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animBg="1"/>
      <p:bldP spid="37893" grpId="0" animBg="1"/>
      <p:bldP spid="37894" grpId="0" animBg="1"/>
      <p:bldP spid="37895" grpId="0" animBg="1"/>
      <p:bldP spid="37896" grpId="0" animBg="1"/>
      <p:bldP spid="37897" grpId="0"/>
      <p:bldP spid="37898" grpId="0"/>
      <p:bldP spid="37902" grpId="0" animBg="1"/>
      <p:bldP spid="37903" grpId="0" animBg="1"/>
      <p:bldP spid="37904" grpId="0" animBg="1"/>
      <p:bldP spid="37905" grpId="0"/>
      <p:bldP spid="37906" grpId="0"/>
      <p:bldP spid="37907" grpId="0" animBg="1"/>
      <p:bldP spid="37907" grpId="1" animBg="1"/>
      <p:bldP spid="37908" grpId="0" animBg="1"/>
      <p:bldP spid="37909" grpId="0" animBg="1"/>
      <p:bldP spid="37910" grpId="0" animBg="1"/>
      <p:bldP spid="37911" grpId="0" animBg="1"/>
      <p:bldP spid="37911" grpId="1" animBg="1"/>
      <p:bldP spid="37912" grpId="0"/>
      <p:bldP spid="37912" grpId="1"/>
      <p:bldP spid="37913" grpId="0"/>
      <p:bldP spid="37915" grpId="0"/>
      <p:bldP spid="37916" grpId="0" animBg="1"/>
      <p:bldP spid="37917" grpId="0" animBg="1"/>
      <p:bldP spid="37918" grpId="0" animBg="1"/>
      <p:bldP spid="37919" grpId="0" animBg="1"/>
      <p:bldP spid="37920" grpId="0" animBg="1"/>
      <p:bldP spid="3792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440BB1-8292-460B-A972-A216AA23C9A2}" type="slidenum">
              <a:rPr lang="ru-RU" smtClean="0"/>
              <a:pPr>
                <a:defRPr/>
              </a:pPr>
              <a:t>31</a:t>
            </a:fld>
            <a:endParaRPr lang="ru-RU" dirty="0" smtClean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503238"/>
          </a:xfrm>
        </p:spPr>
        <p:txBody>
          <a:bodyPr/>
          <a:lstStyle/>
          <a:p>
            <a:pPr eaLnBrk="1" hangingPunct="1"/>
            <a:r>
              <a:rPr lang="ru-RU" sz="2800" b="1" smtClean="0"/>
              <a:t>Динамические структуры данных (</a:t>
            </a:r>
            <a:r>
              <a:rPr lang="en-US" sz="2800" b="1" smtClean="0"/>
              <a:t>3</a:t>
            </a:r>
            <a:r>
              <a:rPr lang="ru-RU" sz="2800" b="1" smtClean="0"/>
              <a:t>)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08050"/>
            <a:ext cx="8686800" cy="52181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ru-RU" sz="2000" b="1" dirty="0" smtClean="0">
                <a:latin typeface="Courier New" pitchFamily="49" charset="0"/>
              </a:rPr>
              <a:t>	  </a:t>
            </a:r>
            <a:r>
              <a:rPr lang="en-US" sz="2000" dirty="0" smtClean="0">
                <a:solidFill>
                  <a:srgbClr val="00B050"/>
                </a:solidFill>
              </a:rPr>
              <a:t>// </a:t>
            </a:r>
            <a:r>
              <a:rPr lang="ru-RU" sz="2000" dirty="0" smtClean="0">
                <a:solidFill>
                  <a:srgbClr val="00B050"/>
                </a:solidFill>
              </a:rPr>
              <a:t>вывод списка на экран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ru-RU" sz="2000" b="1" dirty="0" smtClean="0">
                <a:latin typeface="Courier New" pitchFamily="49" charset="0"/>
              </a:rPr>
              <a:t> </a:t>
            </a:r>
            <a:r>
              <a:rPr lang="ru-RU" sz="2000" b="1" dirty="0" smtClean="0">
                <a:latin typeface="Courier New" pitchFamily="49" charset="0"/>
              </a:rPr>
              <a:t>   </a:t>
            </a:r>
            <a:r>
              <a:rPr lang="en-US" sz="2000" b="1" dirty="0" smtClean="0">
                <a:latin typeface="Courier New" pitchFamily="49" charset="0"/>
              </a:rPr>
              <a:t>q=r</a:t>
            </a:r>
            <a:r>
              <a:rPr lang="en-US" sz="2000" b="1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</a:rPr>
              <a:t>    </a:t>
            </a:r>
            <a:r>
              <a:rPr lang="en-US" sz="2000" b="1" dirty="0" err="1" smtClean="0">
                <a:latin typeface="Courier New" pitchFamily="49" charset="0"/>
              </a:rPr>
              <a:t>cout</a:t>
            </a:r>
            <a:r>
              <a:rPr lang="en-US" sz="2000" b="1" dirty="0" smtClean="0">
                <a:latin typeface="Courier New" pitchFamily="49" charset="0"/>
              </a:rPr>
              <a:t> &lt;&lt; "List\n";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</a:rPr>
              <a:t>    if(q==</a:t>
            </a:r>
            <a:r>
              <a:rPr lang="en-US" sz="2000" b="1" dirty="0" err="1" smtClean="0">
                <a:latin typeface="Courier New" pitchFamily="49" charset="0"/>
              </a:rPr>
              <a:t>nullptr</a:t>
            </a:r>
            <a:r>
              <a:rPr lang="en-US" sz="2000" b="1" dirty="0" smtClean="0"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</a:rPr>
              <a:t>        </a:t>
            </a:r>
            <a:r>
              <a:rPr lang="en-US" sz="2000" b="1" dirty="0" err="1" smtClean="0">
                <a:latin typeface="Courier New" pitchFamily="49" charset="0"/>
              </a:rPr>
              <a:t>cout</a:t>
            </a:r>
            <a:r>
              <a:rPr lang="en-US" sz="2000" b="1" dirty="0" smtClean="0">
                <a:latin typeface="Courier New" pitchFamily="49" charset="0"/>
              </a:rPr>
              <a:t> &lt;&lt; "No information.\n";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</a:rPr>
              <a:t>    else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</a:rPr>
              <a:t>        do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</a:rPr>
              <a:t>        {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</a:rPr>
              <a:t>            </a:t>
            </a:r>
            <a:r>
              <a:rPr lang="en-US" sz="2000" b="1" dirty="0" err="1" smtClean="0">
                <a:latin typeface="Courier New" pitchFamily="49" charset="0"/>
              </a:rPr>
              <a:t>cout</a:t>
            </a:r>
            <a:r>
              <a:rPr lang="en-US" sz="2000" b="1" dirty="0" smtClean="0">
                <a:latin typeface="Courier New" pitchFamily="49" charset="0"/>
              </a:rPr>
              <a:t> &lt;&lt; q-&gt;</a:t>
            </a:r>
            <a:r>
              <a:rPr lang="en-US" sz="2000" b="1" dirty="0" err="1" smtClean="0">
                <a:latin typeface="Courier New" pitchFamily="49" charset="0"/>
              </a:rPr>
              <a:t>det</a:t>
            </a:r>
            <a:r>
              <a:rPr lang="en-US" sz="2000" b="1" dirty="0" smtClean="0">
                <a:latin typeface="Courier New" pitchFamily="49" charset="0"/>
              </a:rPr>
              <a:t> &lt;&lt; ' ' &lt;&lt; q-&gt;</a:t>
            </a:r>
            <a:r>
              <a:rPr lang="en-US" sz="2000" b="1" dirty="0" err="1" smtClean="0">
                <a:latin typeface="Courier New" pitchFamily="49" charset="0"/>
              </a:rPr>
              <a:t>diam</a:t>
            </a:r>
            <a:r>
              <a:rPr lang="en-US" sz="2000" b="1" dirty="0" smtClean="0">
                <a:latin typeface="Courier New" pitchFamily="49" charset="0"/>
              </a:rPr>
              <a:t> &lt;&lt; </a:t>
            </a:r>
            <a:r>
              <a:rPr lang="en-US" sz="2000" b="1" dirty="0" err="1" smtClean="0">
                <a:latin typeface="Courier New" pitchFamily="49" charset="0"/>
              </a:rPr>
              <a:t>endl</a:t>
            </a:r>
            <a:r>
              <a:rPr lang="en-US" sz="2000" b="1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</a:rPr>
              <a:t>            q=q-&gt;p;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</a:rPr>
              <a:t>        }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</a:rPr>
              <a:t>        while (q!=</a:t>
            </a:r>
            <a:r>
              <a:rPr lang="en-US" sz="2000" b="1" dirty="0" err="1" smtClean="0">
                <a:latin typeface="Courier New" pitchFamily="49" charset="0"/>
              </a:rPr>
              <a:t>nullptr</a:t>
            </a:r>
            <a:r>
              <a:rPr lang="en-US" sz="2000" b="1" dirty="0" smtClean="0">
                <a:latin typeface="Courier New" pitchFamily="49" charset="0"/>
              </a:rPr>
              <a:t>);</a:t>
            </a:r>
            <a:endParaRPr lang="ru-RU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1C673F-01F0-4A66-807B-335616CA67D2}" type="slidenum">
              <a:rPr lang="ru-RU" smtClean="0"/>
              <a:pPr>
                <a:defRPr/>
              </a:pPr>
              <a:t>32</a:t>
            </a:fld>
            <a:endParaRPr lang="ru-RU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431800"/>
          </a:xfrm>
        </p:spPr>
        <p:txBody>
          <a:bodyPr/>
          <a:lstStyle/>
          <a:p>
            <a:pPr eaLnBrk="1" hangingPunct="1"/>
            <a:r>
              <a:rPr lang="ru-RU" sz="2800" b="1" smtClean="0"/>
              <a:t>Динамические структуры данных (</a:t>
            </a:r>
            <a:r>
              <a:rPr lang="en-US" sz="2800" b="1" smtClean="0"/>
              <a:t>4</a:t>
            </a:r>
            <a:r>
              <a:rPr lang="ru-RU" sz="2800" b="1" smtClean="0"/>
              <a:t>)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6613"/>
            <a:ext cx="5292080" cy="6021387"/>
          </a:xfrm>
        </p:spPr>
        <p:txBody>
          <a:bodyPr/>
          <a:lstStyle/>
          <a:p>
            <a:pPr eaLnBrk="1" hangingPunct="1">
              <a:spcBef>
                <a:spcPts val="0"/>
              </a:spcBef>
              <a:buNone/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q=r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do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if(q-&gt;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diam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&lt;1)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if(q==r)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r=r-&gt;p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delete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q;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q=r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else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q=q-&gt;p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delete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f-&gt;p;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f-&gt;p=q;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{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f=q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q=q-&gt;p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while(q!=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nullptr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4932363" y="981075"/>
            <a:ext cx="360362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5364163" y="1557338"/>
            <a:ext cx="1223962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5724525" y="1052513"/>
            <a:ext cx="360363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7092950" y="1557338"/>
            <a:ext cx="1223963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4824" name="Line 8"/>
          <p:cNvSpPr>
            <a:spLocks noChangeShapeType="1"/>
          </p:cNvSpPr>
          <p:nvPr/>
        </p:nvSpPr>
        <p:spPr bwMode="auto">
          <a:xfrm>
            <a:off x="5076825" y="1197000"/>
            <a:ext cx="287338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4825" name="Line 9"/>
          <p:cNvSpPr>
            <a:spLocks noChangeShapeType="1"/>
          </p:cNvSpPr>
          <p:nvPr/>
        </p:nvSpPr>
        <p:spPr bwMode="auto">
          <a:xfrm flipH="1">
            <a:off x="5364163" y="1196975"/>
            <a:ext cx="576262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4827" name="Line 11"/>
          <p:cNvSpPr>
            <a:spLocks noChangeShapeType="1"/>
          </p:cNvSpPr>
          <p:nvPr/>
        </p:nvSpPr>
        <p:spPr bwMode="auto">
          <a:xfrm>
            <a:off x="6443663" y="1700213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4695825" y="660400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pitchFamily="49" charset="0"/>
              </a:rPr>
              <a:t>r</a:t>
            </a:r>
            <a:endParaRPr lang="ru-RU" b="1">
              <a:latin typeface="Courier New" pitchFamily="49" charset="0"/>
            </a:endParaRPr>
          </a:p>
        </p:txBody>
      </p:sp>
      <p:sp>
        <p:nvSpPr>
          <p:cNvPr id="34829" name="Text Box 13"/>
          <p:cNvSpPr txBox="1">
            <a:spLocks noChangeArrowheads="1"/>
          </p:cNvSpPr>
          <p:nvPr/>
        </p:nvSpPr>
        <p:spPr bwMode="auto">
          <a:xfrm>
            <a:off x="5508625" y="692150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Courier New" pitchFamily="49" charset="0"/>
              </a:rPr>
              <a:t>q</a:t>
            </a:r>
            <a:endParaRPr lang="ru-RU" b="1">
              <a:latin typeface="Courier New" pitchFamily="49" charset="0"/>
            </a:endParaRPr>
          </a:p>
        </p:txBody>
      </p:sp>
      <p:sp>
        <p:nvSpPr>
          <p:cNvPr id="34830" name="Line 14"/>
          <p:cNvSpPr>
            <a:spLocks noChangeShapeType="1"/>
          </p:cNvSpPr>
          <p:nvPr/>
        </p:nvSpPr>
        <p:spPr bwMode="auto">
          <a:xfrm>
            <a:off x="6300788" y="1557338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4831" name="Line 15"/>
          <p:cNvSpPr>
            <a:spLocks noChangeShapeType="1"/>
          </p:cNvSpPr>
          <p:nvPr/>
        </p:nvSpPr>
        <p:spPr bwMode="auto">
          <a:xfrm>
            <a:off x="8027988" y="1557338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4832" name="Line 16"/>
          <p:cNvSpPr>
            <a:spLocks noChangeShapeType="1"/>
          </p:cNvSpPr>
          <p:nvPr/>
        </p:nvSpPr>
        <p:spPr bwMode="auto">
          <a:xfrm>
            <a:off x="5076825" y="1125538"/>
            <a:ext cx="201612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4834" name="Line 18"/>
          <p:cNvSpPr>
            <a:spLocks noChangeShapeType="1"/>
          </p:cNvSpPr>
          <p:nvPr/>
        </p:nvSpPr>
        <p:spPr bwMode="auto">
          <a:xfrm>
            <a:off x="5940425" y="1196975"/>
            <a:ext cx="115252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4835" name="Rectangle 19"/>
          <p:cNvSpPr>
            <a:spLocks noChangeArrowheads="1"/>
          </p:cNvSpPr>
          <p:nvPr/>
        </p:nvSpPr>
        <p:spPr bwMode="auto">
          <a:xfrm>
            <a:off x="4306888" y="2453531"/>
            <a:ext cx="360362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4836" name="Rectangle 20"/>
          <p:cNvSpPr>
            <a:spLocks noChangeArrowheads="1"/>
          </p:cNvSpPr>
          <p:nvPr/>
        </p:nvSpPr>
        <p:spPr bwMode="auto">
          <a:xfrm>
            <a:off x="4716463" y="3028206"/>
            <a:ext cx="1223962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4837" name="Rectangle 21"/>
          <p:cNvSpPr>
            <a:spLocks noChangeArrowheads="1"/>
          </p:cNvSpPr>
          <p:nvPr/>
        </p:nvSpPr>
        <p:spPr bwMode="auto">
          <a:xfrm>
            <a:off x="6467475" y="2380506"/>
            <a:ext cx="360363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4838" name="Rectangle 22"/>
          <p:cNvSpPr>
            <a:spLocks noChangeArrowheads="1"/>
          </p:cNvSpPr>
          <p:nvPr/>
        </p:nvSpPr>
        <p:spPr bwMode="auto">
          <a:xfrm>
            <a:off x="6372225" y="3029793"/>
            <a:ext cx="1223963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4839" name="Line 23"/>
          <p:cNvSpPr>
            <a:spLocks noChangeShapeType="1"/>
          </p:cNvSpPr>
          <p:nvPr/>
        </p:nvSpPr>
        <p:spPr bwMode="auto">
          <a:xfrm>
            <a:off x="4451350" y="2597993"/>
            <a:ext cx="287338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4842" name="Text Box 26"/>
          <p:cNvSpPr txBox="1">
            <a:spLocks noChangeArrowheads="1"/>
          </p:cNvSpPr>
          <p:nvPr/>
        </p:nvSpPr>
        <p:spPr bwMode="auto">
          <a:xfrm>
            <a:off x="4070350" y="2132856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pitchFamily="49" charset="0"/>
              </a:rPr>
              <a:t>r</a:t>
            </a:r>
            <a:endParaRPr lang="ru-RU" b="1">
              <a:latin typeface="Courier New" pitchFamily="49" charset="0"/>
            </a:endParaRPr>
          </a:p>
        </p:txBody>
      </p:sp>
      <p:sp>
        <p:nvSpPr>
          <p:cNvPr id="34843" name="Text Box 27"/>
          <p:cNvSpPr txBox="1">
            <a:spLocks noChangeArrowheads="1"/>
          </p:cNvSpPr>
          <p:nvPr/>
        </p:nvSpPr>
        <p:spPr bwMode="auto">
          <a:xfrm>
            <a:off x="6228184" y="2060848"/>
            <a:ext cx="3206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q</a:t>
            </a:r>
            <a:endParaRPr lang="ru-RU" b="1" dirty="0">
              <a:latin typeface="Courier New" pitchFamily="49" charset="0"/>
            </a:endParaRPr>
          </a:p>
        </p:txBody>
      </p:sp>
      <p:sp>
        <p:nvSpPr>
          <p:cNvPr id="34844" name="Line 28"/>
          <p:cNvSpPr>
            <a:spLocks noChangeShapeType="1"/>
          </p:cNvSpPr>
          <p:nvPr/>
        </p:nvSpPr>
        <p:spPr bwMode="auto">
          <a:xfrm>
            <a:off x="5580063" y="3029793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4845" name="Line 29"/>
          <p:cNvSpPr>
            <a:spLocks noChangeShapeType="1"/>
          </p:cNvSpPr>
          <p:nvPr/>
        </p:nvSpPr>
        <p:spPr bwMode="auto">
          <a:xfrm>
            <a:off x="7307263" y="3029793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4847" name="Line 31"/>
          <p:cNvSpPr>
            <a:spLocks noChangeShapeType="1"/>
          </p:cNvSpPr>
          <p:nvPr/>
        </p:nvSpPr>
        <p:spPr bwMode="auto">
          <a:xfrm flipH="1">
            <a:off x="4811713" y="2564656"/>
            <a:ext cx="180022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4848" name="Rectangle 32"/>
          <p:cNvSpPr>
            <a:spLocks noChangeArrowheads="1"/>
          </p:cNvSpPr>
          <p:nvPr/>
        </p:nvSpPr>
        <p:spPr bwMode="auto">
          <a:xfrm>
            <a:off x="7920038" y="3029793"/>
            <a:ext cx="1223962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4849" name="Line 33"/>
          <p:cNvSpPr>
            <a:spLocks noChangeShapeType="1"/>
          </p:cNvSpPr>
          <p:nvPr/>
        </p:nvSpPr>
        <p:spPr bwMode="auto">
          <a:xfrm>
            <a:off x="8855075" y="3029793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4850" name="Line 34"/>
          <p:cNvSpPr>
            <a:spLocks noChangeShapeType="1"/>
          </p:cNvSpPr>
          <p:nvPr/>
        </p:nvSpPr>
        <p:spPr bwMode="auto">
          <a:xfrm>
            <a:off x="7451725" y="3172668"/>
            <a:ext cx="433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4851" name="Rectangle 35"/>
          <p:cNvSpPr>
            <a:spLocks noChangeArrowheads="1"/>
          </p:cNvSpPr>
          <p:nvPr/>
        </p:nvSpPr>
        <p:spPr bwMode="auto">
          <a:xfrm>
            <a:off x="5099050" y="2451943"/>
            <a:ext cx="360363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4852" name="Text Box 36"/>
          <p:cNvSpPr txBox="1">
            <a:spLocks noChangeArrowheads="1"/>
          </p:cNvSpPr>
          <p:nvPr/>
        </p:nvSpPr>
        <p:spPr bwMode="auto">
          <a:xfrm>
            <a:off x="4811713" y="2132856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pitchFamily="49" charset="0"/>
              </a:rPr>
              <a:t>f</a:t>
            </a:r>
            <a:endParaRPr lang="ru-RU" b="1">
              <a:latin typeface="Courier New" pitchFamily="49" charset="0"/>
            </a:endParaRPr>
          </a:p>
        </p:txBody>
      </p:sp>
      <p:sp>
        <p:nvSpPr>
          <p:cNvPr id="34853" name="Line 37"/>
          <p:cNvSpPr>
            <a:spLocks noChangeShapeType="1"/>
          </p:cNvSpPr>
          <p:nvPr/>
        </p:nvSpPr>
        <p:spPr bwMode="auto">
          <a:xfrm flipH="1">
            <a:off x="4738688" y="2596406"/>
            <a:ext cx="50482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4854" name="Line 38"/>
          <p:cNvSpPr>
            <a:spLocks noChangeShapeType="1"/>
          </p:cNvSpPr>
          <p:nvPr/>
        </p:nvSpPr>
        <p:spPr bwMode="auto">
          <a:xfrm flipH="1">
            <a:off x="6396038" y="2524968"/>
            <a:ext cx="215900" cy="544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4855" name="Line 39"/>
          <p:cNvSpPr>
            <a:spLocks noChangeShapeType="1"/>
          </p:cNvSpPr>
          <p:nvPr/>
        </p:nvSpPr>
        <p:spPr bwMode="auto">
          <a:xfrm>
            <a:off x="5746750" y="3172668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4856" name="Line 40"/>
          <p:cNvSpPr>
            <a:spLocks noChangeShapeType="1"/>
          </p:cNvSpPr>
          <p:nvPr/>
        </p:nvSpPr>
        <p:spPr bwMode="auto">
          <a:xfrm>
            <a:off x="5746750" y="3244106"/>
            <a:ext cx="2160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>
            <a:off x="6683375" y="2564656"/>
            <a:ext cx="122555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animBg="1"/>
      <p:bldP spid="34821" grpId="0" animBg="1"/>
      <p:bldP spid="34821" grpId="1" animBg="1"/>
      <p:bldP spid="34822" grpId="0" animBg="1"/>
      <p:bldP spid="34823" grpId="0" animBg="1"/>
      <p:bldP spid="34824" grpId="0" animBg="1"/>
      <p:bldP spid="34824" grpId="1" animBg="1"/>
      <p:bldP spid="34825" grpId="0" animBg="1"/>
      <p:bldP spid="34825" grpId="1" animBg="1"/>
      <p:bldP spid="34827" grpId="0" animBg="1"/>
      <p:bldP spid="34827" grpId="1" animBg="1"/>
      <p:bldP spid="34828" grpId="0"/>
      <p:bldP spid="34829" grpId="0"/>
      <p:bldP spid="34830" grpId="0" animBg="1"/>
      <p:bldP spid="34830" grpId="1" animBg="1"/>
      <p:bldP spid="34831" grpId="0" animBg="1"/>
      <p:bldP spid="34832" grpId="0" animBg="1"/>
      <p:bldP spid="34834" grpId="0" animBg="1"/>
      <p:bldP spid="34835" grpId="0" animBg="1"/>
      <p:bldP spid="34836" grpId="0" animBg="1"/>
      <p:bldP spid="34837" grpId="0" animBg="1"/>
      <p:bldP spid="34838" grpId="0" animBg="1"/>
      <p:bldP spid="34838" grpId="1" animBg="1"/>
      <p:bldP spid="34839" grpId="0" animBg="1"/>
      <p:bldP spid="34844" grpId="0" animBg="1"/>
      <p:bldP spid="34845" grpId="0" animBg="1"/>
      <p:bldP spid="34845" grpId="1" animBg="1"/>
      <p:bldP spid="34847" grpId="0" animBg="1"/>
      <p:bldP spid="34847" grpId="1" animBg="1"/>
      <p:bldP spid="34848" grpId="0" animBg="1"/>
      <p:bldP spid="34849" grpId="0" animBg="1"/>
      <p:bldP spid="34850" grpId="0" animBg="1"/>
      <p:bldP spid="34850" grpId="1" animBg="1"/>
      <p:bldP spid="34851" grpId="0" animBg="1"/>
      <p:bldP spid="34852" grpId="0"/>
      <p:bldP spid="34853" grpId="0" animBg="1"/>
      <p:bldP spid="34854" grpId="0" animBg="1"/>
      <p:bldP spid="34854" grpId="1" animBg="1"/>
      <p:bldP spid="34855" grpId="0" animBg="1"/>
      <p:bldP spid="34855" grpId="1" animBg="1"/>
      <p:bldP spid="34855" grpId="2" animBg="1"/>
      <p:bldP spid="34856" grpId="0" animBg="1"/>
      <p:bldP spid="3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C2C9AC8-6A64-47BC-927E-65FD374D95DF}" type="slidenum">
              <a:rPr lang="ru-RU" smtClean="0"/>
              <a:pPr>
                <a:defRPr/>
              </a:pPr>
              <a:t>33</a:t>
            </a:fld>
            <a:endParaRPr lang="ru-RU" smtClean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503238"/>
          </a:xfrm>
        </p:spPr>
        <p:txBody>
          <a:bodyPr/>
          <a:lstStyle/>
          <a:p>
            <a:pPr eaLnBrk="1" hangingPunct="1"/>
            <a:r>
              <a:rPr lang="ru-RU" sz="2800" b="1" smtClean="0"/>
              <a:t>Динамические структуры данных (</a:t>
            </a:r>
            <a:r>
              <a:rPr lang="en-US" sz="2800" b="1" smtClean="0"/>
              <a:t>5</a:t>
            </a:r>
            <a:r>
              <a:rPr lang="ru-RU" sz="2800" b="1" smtClean="0"/>
              <a:t>)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908050"/>
            <a:ext cx="8507288" cy="52181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ru-RU" sz="2000" b="1" dirty="0" smtClean="0">
                <a:latin typeface="Courier New" pitchFamily="49" charset="0"/>
              </a:rPr>
              <a:t>	  </a:t>
            </a:r>
            <a:r>
              <a:rPr lang="en-US" sz="2000" b="1" dirty="0" smtClean="0">
                <a:latin typeface="Courier New" pitchFamily="49" charset="0"/>
              </a:rPr>
              <a:t>q=r</a:t>
            </a:r>
            <a:r>
              <a:rPr lang="en-US" sz="2000" b="1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</a:rPr>
              <a:t>    </a:t>
            </a:r>
            <a:r>
              <a:rPr lang="en-US" sz="2000" b="1" dirty="0" err="1" smtClean="0">
                <a:latin typeface="Courier New" pitchFamily="49" charset="0"/>
              </a:rPr>
              <a:t>cout</a:t>
            </a:r>
            <a:r>
              <a:rPr lang="en-US" sz="2000" b="1" dirty="0" smtClean="0">
                <a:latin typeface="Courier New" pitchFamily="49" charset="0"/>
              </a:rPr>
              <a:t> &lt;&lt; "Result\n";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</a:rPr>
              <a:t>    if(q==</a:t>
            </a:r>
            <a:r>
              <a:rPr lang="en-US" sz="2000" b="1" dirty="0" err="1" smtClean="0">
                <a:latin typeface="Courier New" pitchFamily="49" charset="0"/>
              </a:rPr>
              <a:t>nullptr</a:t>
            </a:r>
            <a:r>
              <a:rPr lang="en-US" sz="2000" b="1" dirty="0" smtClean="0"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</a:rPr>
              <a:t>       </a:t>
            </a:r>
            <a:r>
              <a:rPr lang="en-US" sz="2000" b="1" dirty="0" err="1" smtClean="0">
                <a:latin typeface="Courier New" pitchFamily="49" charset="0"/>
              </a:rPr>
              <a:t>cout</a:t>
            </a:r>
            <a:r>
              <a:rPr lang="en-US" sz="2000" b="1" dirty="0" smtClean="0">
                <a:latin typeface="Courier New" pitchFamily="49" charset="0"/>
              </a:rPr>
              <a:t> &lt;&lt; "No information.\n";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</a:rPr>
              <a:t>    else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</a:rPr>
              <a:t>       do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</a:rPr>
              <a:t>       {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</a:rPr>
              <a:t>           </a:t>
            </a:r>
            <a:r>
              <a:rPr lang="en-US" sz="2000" b="1" dirty="0" err="1" smtClean="0">
                <a:latin typeface="Courier New" pitchFamily="49" charset="0"/>
              </a:rPr>
              <a:t>cout</a:t>
            </a:r>
            <a:r>
              <a:rPr lang="en-US" sz="2000" b="1" dirty="0" smtClean="0">
                <a:latin typeface="Courier New" pitchFamily="49" charset="0"/>
              </a:rPr>
              <a:t> &lt;&lt; q-&gt;</a:t>
            </a:r>
            <a:r>
              <a:rPr lang="en-US" sz="2000" b="1" dirty="0" err="1" smtClean="0">
                <a:latin typeface="Courier New" pitchFamily="49" charset="0"/>
              </a:rPr>
              <a:t>det</a:t>
            </a:r>
            <a:r>
              <a:rPr lang="en-US" sz="2000" b="1" dirty="0" smtClean="0">
                <a:latin typeface="Courier New" pitchFamily="49" charset="0"/>
              </a:rPr>
              <a:t> &lt;&lt; q-&gt;</a:t>
            </a:r>
            <a:r>
              <a:rPr lang="en-US" sz="2000" b="1" dirty="0" err="1" smtClean="0">
                <a:latin typeface="Courier New" pitchFamily="49" charset="0"/>
              </a:rPr>
              <a:t>diam</a:t>
            </a:r>
            <a:r>
              <a:rPr lang="en-US" sz="2000" b="1" dirty="0" smtClean="0">
                <a:latin typeface="Courier New" pitchFamily="49" charset="0"/>
              </a:rPr>
              <a:t> &lt;&lt; </a:t>
            </a:r>
            <a:r>
              <a:rPr lang="en-US" sz="2000" b="1" dirty="0" err="1" smtClean="0">
                <a:latin typeface="Courier New" pitchFamily="49" charset="0"/>
              </a:rPr>
              <a:t>endl</a:t>
            </a:r>
            <a:r>
              <a:rPr lang="en-US" sz="2000" b="1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</a:rPr>
              <a:t>           q=q-&gt;p;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</a:rPr>
              <a:t>       }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</a:rPr>
              <a:t>       while (q!=</a:t>
            </a:r>
            <a:r>
              <a:rPr lang="en-US" sz="2000" b="1" dirty="0" err="1" smtClean="0">
                <a:latin typeface="Courier New" pitchFamily="49" charset="0"/>
              </a:rPr>
              <a:t>nullptr</a:t>
            </a:r>
            <a:r>
              <a:rPr lang="en-US" sz="2000" b="1" dirty="0" smtClean="0"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</a:rPr>
              <a:t>    return 0;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</a:rPr>
              <a:t>}</a:t>
            </a:r>
            <a:endParaRPr lang="ru-RU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179512" y="981074"/>
            <a:ext cx="8964488" cy="587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ru-RU" sz="2400" dirty="0">
                <a:cs typeface="+mn-cs"/>
              </a:rPr>
              <a:t>2. Разыменование</a:t>
            </a:r>
            <a:endParaRPr lang="en-US" sz="2400" dirty="0">
              <a:cs typeface="+mn-cs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ru-RU" sz="1000" dirty="0">
                <a:cs typeface="+mn-cs"/>
              </a:rPr>
              <a:t> 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ru-RU" sz="2400" b="1" dirty="0">
                <a:cs typeface="+mn-cs"/>
              </a:rPr>
              <a:t>    Примеры:</a:t>
            </a:r>
            <a:endParaRPr lang="en-US" sz="2400" b="1" dirty="0">
              <a:cs typeface="+mn-cs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ru-RU" sz="1000" dirty="0">
                <a:cs typeface="+mn-cs"/>
              </a:rPr>
              <a:t> 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c,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a = 5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,*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ptri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&amp;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  void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b = &amp;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a; 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2400" dirty="0">
                <a:cs typeface="+mn-cs"/>
              </a:rPr>
              <a:t>1)</a:t>
            </a:r>
            <a:r>
              <a:rPr lang="en-US" sz="2400" b="1" dirty="0">
                <a:cs typeface="+mn-cs"/>
              </a:rPr>
              <a:t>   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c = *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ptri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2400" dirty="0">
                <a:cs typeface="+mn-cs"/>
              </a:rPr>
              <a:t>2)</a:t>
            </a:r>
            <a:r>
              <a:rPr lang="en-US" sz="2400" b="1" dirty="0">
                <a:cs typeface="+mn-cs"/>
              </a:rPr>
              <a:t>   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ptri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=125;</a:t>
            </a:r>
          </a:p>
          <a:p>
            <a:pPr marL="457200" indent="-457200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AutoNum type="arabicParenR" startAt="3"/>
              <a:defRPr/>
            </a:pP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*b=6; </a:t>
            </a:r>
            <a:r>
              <a:rPr lang="en-US" sz="2400" b="1" dirty="0">
                <a:cs typeface="+mn-cs"/>
                <a:sym typeface="Symbol" pitchFamily="18" charset="2"/>
              </a:rPr>
              <a:t> </a:t>
            </a:r>
            <a:r>
              <a:rPr lang="en-US" sz="2400" b="1" dirty="0" smtClean="0">
                <a:cs typeface="+mn-cs"/>
                <a:sym typeface="Symbol" pitchFamily="18" charset="2"/>
              </a:rPr>
              <a:t> *(</a:t>
            </a:r>
            <a:r>
              <a:rPr lang="en-US" sz="2400" b="1" dirty="0" err="1" smtClean="0">
                <a:cs typeface="+mn-cs"/>
                <a:sym typeface="Symbol" pitchFamily="18" charset="2"/>
              </a:rPr>
              <a:t>int</a:t>
            </a:r>
            <a:r>
              <a:rPr lang="en-US" sz="2400" b="1" dirty="0" smtClean="0">
                <a:cs typeface="+mn-cs"/>
                <a:sym typeface="Symbol" pitchFamily="18" charset="2"/>
              </a:rPr>
              <a:t> *) b = 6;</a:t>
            </a:r>
          </a:p>
          <a:p>
            <a:pPr marL="457200" indent="-457200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2400" b="1" dirty="0">
                <a:cs typeface="+mn-cs"/>
                <a:sym typeface="Symbol" pitchFamily="18" charset="2"/>
              </a:rPr>
              <a:t> </a:t>
            </a:r>
            <a:r>
              <a:rPr lang="en-US" sz="2400" b="1" dirty="0" smtClean="0">
                <a:cs typeface="+mn-cs"/>
                <a:sym typeface="Symbol" pitchFamily="18" charset="2"/>
              </a:rPr>
              <a:t>			  </a:t>
            </a:r>
            <a:r>
              <a:rPr lang="en-US" sz="2400" b="1" dirty="0" smtClean="0"/>
              <a:t>*</a:t>
            </a:r>
            <a:r>
              <a:rPr lang="en-US" sz="2400" b="1" dirty="0" err="1"/>
              <a:t>static_cast</a:t>
            </a:r>
            <a:r>
              <a:rPr lang="en-US" sz="2400" b="1" dirty="0"/>
              <a:t>&lt;</a:t>
            </a:r>
            <a:r>
              <a:rPr lang="en-US" sz="2400" b="1" dirty="0" err="1"/>
              <a:t>int</a:t>
            </a:r>
            <a:r>
              <a:rPr lang="en-US" sz="2400" b="1" dirty="0"/>
              <a:t>*&gt;(b)=6;</a:t>
            </a:r>
            <a:endParaRPr lang="en-US" sz="2400" b="1" dirty="0">
              <a:cs typeface="+mn-cs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endParaRPr lang="ru-RU" sz="2400" b="1" dirty="0">
              <a:cs typeface="+mn-cs"/>
            </a:endParaRPr>
          </a:p>
        </p:txBody>
      </p:sp>
      <p:sp>
        <p:nvSpPr>
          <p:cNvPr id="5122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10CB48E-6D55-4E4D-B9BC-45889ED6D7A8}" type="slidenum">
              <a:rPr lang="ru-RU" smtClean="0"/>
              <a:pPr>
                <a:defRPr/>
              </a:pPr>
              <a:t>4</a:t>
            </a:fld>
            <a:endParaRPr lang="ru-RU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307975"/>
          </a:xfrm>
        </p:spPr>
        <p:txBody>
          <a:bodyPr/>
          <a:lstStyle/>
          <a:p>
            <a:pPr eaLnBrk="1" hangingPunct="1"/>
            <a:r>
              <a:rPr lang="ru-RU" sz="2800" b="1" smtClean="0"/>
              <a:t>Операции</a:t>
            </a:r>
            <a:r>
              <a:rPr lang="en-US" sz="2800" b="1" smtClean="0"/>
              <a:t> </a:t>
            </a:r>
            <a:r>
              <a:rPr lang="ru-RU" sz="2800" b="1" smtClean="0"/>
              <a:t>над указателями</a:t>
            </a:r>
          </a:p>
        </p:txBody>
      </p:sp>
      <p:sp>
        <p:nvSpPr>
          <p:cNvPr id="5130" name="AutoShape 10"/>
          <p:cNvSpPr>
            <a:spLocks noChangeArrowheads="1"/>
          </p:cNvSpPr>
          <p:nvPr/>
        </p:nvSpPr>
        <p:spPr bwMode="auto">
          <a:xfrm>
            <a:off x="4211960" y="3212976"/>
            <a:ext cx="4033838" cy="819150"/>
          </a:xfrm>
          <a:prstGeom prst="wedgeRoundRectCallout">
            <a:avLst>
              <a:gd name="adj1" fmla="val -79160"/>
              <a:gd name="adj2" fmla="val 49521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 sz="2400" dirty="0"/>
              <a:t>Явное переопределение типа указателя</a:t>
            </a:r>
            <a:r>
              <a:rPr lang="en-US" sz="2400" dirty="0"/>
              <a:t> (C-style)</a:t>
            </a:r>
            <a:endParaRPr lang="ru-RU" sz="2400" dirty="0"/>
          </a:p>
        </p:txBody>
      </p:sp>
      <p:sp>
        <p:nvSpPr>
          <p:cNvPr id="5134" name="AutoShape 14"/>
          <p:cNvSpPr>
            <a:spLocks noChangeArrowheads="1"/>
          </p:cNvSpPr>
          <p:nvPr/>
        </p:nvSpPr>
        <p:spPr bwMode="auto">
          <a:xfrm>
            <a:off x="2411760" y="5301208"/>
            <a:ext cx="4321175" cy="819150"/>
          </a:xfrm>
          <a:prstGeom prst="wedgeRoundRectCallout">
            <a:avLst>
              <a:gd name="adj1" fmla="val -31435"/>
              <a:gd name="adj2" fmla="val -84454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 sz="2400" dirty="0"/>
              <a:t>Явное переопределение типа указателя</a:t>
            </a:r>
            <a:r>
              <a:rPr lang="en-US" sz="2400" dirty="0"/>
              <a:t> (C++-style)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" grpId="0" animBg="1"/>
      <p:bldP spid="51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84D74F-233F-4874-AC2D-FC6F7BA3FAD1}" type="slidenum">
              <a:rPr lang="ru-RU" smtClean="0"/>
              <a:pPr>
                <a:defRPr/>
              </a:pPr>
              <a:t>5</a:t>
            </a:fld>
            <a:endParaRPr lang="ru-RU" smtClean="0"/>
          </a:p>
        </p:txBody>
      </p:sp>
      <p:sp>
        <p:nvSpPr>
          <p:cNvPr id="6147" name="Rectangle 19"/>
          <p:cNvSpPr>
            <a:spLocks noChangeArrowheads="1"/>
          </p:cNvSpPr>
          <p:nvPr/>
        </p:nvSpPr>
        <p:spPr bwMode="auto">
          <a:xfrm>
            <a:off x="395288" y="908050"/>
            <a:ext cx="7129462" cy="5048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pic>
        <p:nvPicPr>
          <p:cNvPr id="4113" name="Picture 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050" y="3500438"/>
            <a:ext cx="5476875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14" name="Picture 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675" y="5013325"/>
            <a:ext cx="26289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307975"/>
          </a:xfrm>
        </p:spPr>
        <p:txBody>
          <a:bodyPr/>
          <a:lstStyle/>
          <a:p>
            <a:pPr eaLnBrk="1" hangingPunct="1"/>
            <a:r>
              <a:rPr lang="ru-RU" sz="2800" b="1" smtClean="0"/>
              <a:t>Основное правило адресной арифметики</a:t>
            </a:r>
          </a:p>
        </p:txBody>
      </p:sp>
      <p:sp>
        <p:nvSpPr>
          <p:cNvPr id="4107" name="AutoShape 11"/>
          <p:cNvSpPr>
            <a:spLocks noChangeArrowheads="1"/>
          </p:cNvSpPr>
          <p:nvPr/>
        </p:nvSpPr>
        <p:spPr bwMode="auto">
          <a:xfrm>
            <a:off x="6948488" y="3357563"/>
            <a:ext cx="1871662" cy="1079500"/>
          </a:xfrm>
          <a:prstGeom prst="wedgeRoundRectCallout">
            <a:avLst>
              <a:gd name="adj1" fmla="val -147032"/>
              <a:gd name="adj2" fmla="val -6764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/>
              <a:t>Значение</a:t>
            </a:r>
          </a:p>
          <a:p>
            <a:pPr algn="ctr"/>
            <a:r>
              <a:rPr lang="ru-RU"/>
              <a:t>указателя</a:t>
            </a:r>
          </a:p>
          <a:p>
            <a:pPr algn="ctr"/>
            <a:r>
              <a:rPr lang="ru-RU"/>
              <a:t>меняется</a:t>
            </a:r>
          </a:p>
        </p:txBody>
      </p:sp>
      <p:sp>
        <p:nvSpPr>
          <p:cNvPr id="4111" name="AutoShape 15"/>
          <p:cNvSpPr>
            <a:spLocks noChangeArrowheads="1"/>
          </p:cNvSpPr>
          <p:nvPr/>
        </p:nvSpPr>
        <p:spPr bwMode="auto">
          <a:xfrm>
            <a:off x="6732588" y="5445125"/>
            <a:ext cx="1871662" cy="1079500"/>
          </a:xfrm>
          <a:prstGeom prst="wedgeRoundRectCallout">
            <a:avLst>
              <a:gd name="adj1" fmla="val -198093"/>
              <a:gd name="adj2" fmla="val -35736"/>
              <a:gd name="adj3" fmla="val 16667"/>
            </a:avLst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/>
              <a:t>Значение</a:t>
            </a:r>
          </a:p>
          <a:p>
            <a:pPr algn="ctr"/>
            <a:r>
              <a:rPr lang="ru-RU"/>
              <a:t>указателя</a:t>
            </a:r>
          </a:p>
          <a:p>
            <a:pPr algn="ctr"/>
            <a:r>
              <a:rPr lang="ru-RU"/>
              <a:t>не меняется!!!</a:t>
            </a:r>
          </a:p>
        </p:txBody>
      </p:sp>
      <p:pic>
        <p:nvPicPr>
          <p:cNvPr id="4112" name="Picture 1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95513" y="1989138"/>
            <a:ext cx="4933950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6" name="AutoShape 10"/>
          <p:cNvSpPr>
            <a:spLocks noChangeArrowheads="1"/>
          </p:cNvSpPr>
          <p:nvPr/>
        </p:nvSpPr>
        <p:spPr bwMode="auto">
          <a:xfrm>
            <a:off x="6948488" y="1484313"/>
            <a:ext cx="1871662" cy="1079500"/>
          </a:xfrm>
          <a:prstGeom prst="wedgeRoundRectCallout">
            <a:avLst>
              <a:gd name="adj1" fmla="val -94782"/>
              <a:gd name="adj2" fmla="val 4485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/>
              <a:t>Значение</a:t>
            </a:r>
          </a:p>
          <a:p>
            <a:pPr algn="ctr"/>
            <a:r>
              <a:rPr lang="ru-RU"/>
              <a:t>указателя</a:t>
            </a:r>
          </a:p>
          <a:p>
            <a:pPr algn="ctr"/>
            <a:r>
              <a:rPr lang="ru-RU"/>
              <a:t>меняется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908050"/>
            <a:ext cx="8075612" cy="5145088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ru-RU" sz="2000" b="1" dirty="0" smtClean="0"/>
              <a:t>Указатель </a:t>
            </a:r>
            <a:r>
              <a:rPr lang="en-US" sz="2000" b="1" dirty="0" smtClean="0"/>
              <a:t>+</a:t>
            </a:r>
            <a:r>
              <a:rPr lang="ru-RU" sz="2000" b="1" dirty="0" smtClean="0"/>
              <a:t> </a:t>
            </a:r>
            <a:r>
              <a:rPr lang="en-US" sz="2000" b="1" dirty="0" smtClean="0"/>
              <a:t>n</a:t>
            </a:r>
            <a:r>
              <a:rPr lang="ru-RU" sz="2000" b="1" dirty="0" smtClean="0"/>
              <a:t> </a:t>
            </a:r>
            <a:r>
              <a:rPr lang="ru-RU" sz="2000" b="1" dirty="0" smtClean="0">
                <a:sym typeface="Symbol" pitchFamily="18" charset="2"/>
              </a:rPr>
              <a:t> Адрес + </a:t>
            </a:r>
            <a:r>
              <a:rPr lang="ru-RU" sz="2000" b="1" dirty="0" err="1" smtClean="0"/>
              <a:t>n</a:t>
            </a:r>
            <a:r>
              <a:rPr lang="en-US" sz="2000" b="1" dirty="0" smtClean="0"/>
              <a:t> </a:t>
            </a:r>
            <a:r>
              <a:rPr lang="ru-RU" sz="2000" b="1" dirty="0" smtClean="0"/>
              <a:t>*</a:t>
            </a:r>
            <a:r>
              <a:rPr lang="en-US" sz="2000" b="1" dirty="0" smtClean="0"/>
              <a:t> </a:t>
            </a:r>
            <a:r>
              <a:rPr lang="ru-RU" sz="2000" b="1" dirty="0" err="1" smtClean="0"/>
              <a:t>sizeof</a:t>
            </a:r>
            <a:r>
              <a:rPr lang="ru-RU" sz="2000" b="1" dirty="0" smtClean="0"/>
              <a:t>(Тип данных)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ru-RU" sz="1000" dirty="0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ru-RU" sz="2000" b="1" dirty="0" smtClean="0"/>
              <a:t>Пример:     </a:t>
            </a:r>
            <a:r>
              <a:rPr lang="ru-RU" sz="2000" dirty="0" smtClean="0"/>
              <a:t> </a:t>
            </a:r>
            <a:r>
              <a:rPr lang="en-US" sz="2000" b="1" dirty="0" smtClean="0"/>
              <a:t>short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a</a:t>
            </a:r>
            <a:r>
              <a:rPr lang="ru-RU" sz="2000" b="1" dirty="0" smtClean="0"/>
              <a:t>, </a:t>
            </a:r>
            <a:r>
              <a:rPr lang="en-US" sz="2000" b="1" dirty="0" smtClean="0"/>
              <a:t>*</a:t>
            </a:r>
            <a:r>
              <a:rPr lang="en-US" sz="2000" b="1" dirty="0" err="1" smtClean="0"/>
              <a:t>ptrs</a:t>
            </a:r>
            <a:r>
              <a:rPr lang="en-US" sz="2000" b="1" dirty="0" smtClean="0"/>
              <a:t> =&amp;a</a:t>
            </a:r>
            <a:r>
              <a:rPr lang="ru-RU" sz="2000" b="1" dirty="0" smtClean="0"/>
              <a:t>;</a:t>
            </a:r>
            <a:r>
              <a:rPr lang="ru-RU" sz="2000" dirty="0" smtClean="0"/>
              <a:t> 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ru-RU" sz="2000" dirty="0" smtClean="0"/>
              <a:t>1)</a:t>
            </a:r>
            <a:r>
              <a:rPr lang="en-US" sz="2000" dirty="0" smtClean="0"/>
              <a:t>  </a:t>
            </a:r>
            <a:r>
              <a:rPr lang="ru-RU" sz="2000" dirty="0" smtClean="0"/>
              <a:t> </a:t>
            </a:r>
            <a:r>
              <a:rPr lang="en-US" sz="2000" b="1" dirty="0" err="1" smtClean="0"/>
              <a:t>ptrs</a:t>
            </a:r>
            <a:r>
              <a:rPr lang="ru-RU" sz="2000" b="1" dirty="0" smtClean="0"/>
              <a:t>++;</a:t>
            </a:r>
            <a:r>
              <a:rPr lang="ru-RU" sz="2000" dirty="0" smtClean="0"/>
              <a:t>  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ru-RU" sz="2000" dirty="0" smtClean="0"/>
          </a:p>
          <a:p>
            <a:pPr marL="0" indent="0" eaLnBrk="1" hangingPunct="1">
              <a:buFont typeface="Wingdings" pitchFamily="2" charset="2"/>
              <a:buNone/>
            </a:pPr>
            <a:endParaRPr lang="ru-RU" sz="2000" dirty="0" smtClean="0"/>
          </a:p>
          <a:p>
            <a:pPr marL="0" indent="0" eaLnBrk="1" hangingPunct="1">
              <a:buFont typeface="Wingdings" pitchFamily="2" charset="2"/>
              <a:buNone/>
            </a:pPr>
            <a:endParaRPr lang="ru-RU" sz="2000" b="1" dirty="0" smtClean="0"/>
          </a:p>
          <a:p>
            <a:pPr marL="0" indent="0" eaLnBrk="1" hangingPunct="1">
              <a:buFont typeface="Wingdings" pitchFamily="2" charset="2"/>
              <a:buNone/>
            </a:pPr>
            <a:endParaRPr lang="ru-RU" sz="1000" dirty="0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ru-RU" sz="2000" dirty="0" smtClean="0"/>
              <a:t>2)</a:t>
            </a:r>
            <a:r>
              <a:rPr lang="en-US" sz="2000" dirty="0" smtClean="0"/>
              <a:t>   </a:t>
            </a:r>
            <a:r>
              <a:rPr lang="ru-RU" sz="2000" b="1" dirty="0" smtClean="0"/>
              <a:t> </a:t>
            </a:r>
            <a:r>
              <a:rPr lang="en-US" sz="2000" b="1" dirty="0" err="1" smtClean="0"/>
              <a:t>ptrs</a:t>
            </a:r>
            <a:r>
              <a:rPr lang="ru-RU" sz="2000" b="1" dirty="0" smtClean="0"/>
              <a:t>+=</a:t>
            </a:r>
            <a:r>
              <a:rPr lang="en-US" sz="2000" b="1" dirty="0" smtClean="0"/>
              <a:t>4</a:t>
            </a:r>
            <a:r>
              <a:rPr lang="ru-RU" sz="2000" b="1" dirty="0" smtClean="0"/>
              <a:t>;  </a:t>
            </a:r>
            <a:endParaRPr lang="en-US" sz="2000" b="1" dirty="0" smtClean="0"/>
          </a:p>
          <a:p>
            <a:pPr marL="0" indent="0" eaLnBrk="1" hangingPunct="1">
              <a:buFont typeface="Wingdings" pitchFamily="2" charset="2"/>
              <a:buNone/>
            </a:pPr>
            <a:endParaRPr lang="ru-RU" sz="2000" dirty="0" smtClean="0"/>
          </a:p>
          <a:p>
            <a:pPr marL="0" indent="0" eaLnBrk="1" hangingPunct="1">
              <a:buFont typeface="Wingdings" pitchFamily="2" charset="2"/>
              <a:buNone/>
            </a:pPr>
            <a:endParaRPr lang="ru-RU" sz="2000" dirty="0" smtClean="0"/>
          </a:p>
          <a:p>
            <a:pPr marL="0" indent="0" eaLnBrk="1" hangingPunct="1">
              <a:buFont typeface="Wingdings" pitchFamily="2" charset="2"/>
              <a:buNone/>
            </a:pPr>
            <a:endParaRPr lang="ru-RU" sz="2000" dirty="0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ru-RU" sz="2000" dirty="0" smtClean="0"/>
              <a:t>3)   </a:t>
            </a:r>
            <a:r>
              <a:rPr lang="en-US" sz="2000" b="1" dirty="0" smtClean="0"/>
              <a:t>*(ptrs+2)=2; </a:t>
            </a:r>
            <a:endParaRPr lang="ru-RU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7" grpId="0" animBg="1"/>
      <p:bldP spid="4111" grpId="0" animBg="1"/>
      <p:bldP spid="410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336560F-9D40-47CD-9732-0149CEB4CB13}" type="slidenum">
              <a:rPr lang="ru-RU" smtClean="0"/>
              <a:pPr>
                <a:defRPr/>
              </a:pPr>
              <a:t>6</a:t>
            </a:fld>
            <a:endParaRPr lang="ru-RU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307975"/>
          </a:xfrm>
        </p:spPr>
        <p:txBody>
          <a:bodyPr/>
          <a:lstStyle/>
          <a:p>
            <a:pPr eaLnBrk="1" hangingPunct="1"/>
            <a:r>
              <a:rPr lang="ru-RU" sz="2800" b="1" smtClean="0"/>
              <a:t>Ссылки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08050"/>
            <a:ext cx="4475163" cy="30257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sz="2800" smtClean="0"/>
              <a:t>    </a:t>
            </a:r>
            <a:r>
              <a:rPr lang="en-US" sz="2800" smtClean="0"/>
              <a:t>int a,</a:t>
            </a:r>
            <a:r>
              <a:rPr lang="ru-RU" sz="2800" smtClean="0"/>
              <a:t>     </a:t>
            </a:r>
            <a:r>
              <a:rPr lang="en-US" sz="2800" smtClean="0">
                <a:solidFill>
                  <a:srgbClr val="00B050"/>
                </a:solidFill>
              </a:rPr>
              <a:t>// </a:t>
            </a:r>
            <a:r>
              <a:rPr lang="ru-RU" sz="2800" smtClean="0">
                <a:solidFill>
                  <a:srgbClr val="00B050"/>
                </a:solidFill>
              </a:rPr>
              <a:t>переменная</a:t>
            </a:r>
            <a:endParaRPr lang="en-US" sz="2800" smtClean="0">
              <a:solidFill>
                <a:srgbClr val="00B05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800" smtClean="0"/>
              <a:t>       *ptri=&amp;a,</a:t>
            </a:r>
            <a:r>
              <a:rPr lang="ru-RU" sz="2800" smtClean="0"/>
              <a:t> </a:t>
            </a:r>
            <a:r>
              <a:rPr lang="en-US" sz="2800" smtClean="0">
                <a:solidFill>
                  <a:srgbClr val="00B050"/>
                </a:solidFill>
              </a:rPr>
              <a:t>// </a:t>
            </a:r>
            <a:r>
              <a:rPr lang="ru-RU" sz="2800" smtClean="0">
                <a:solidFill>
                  <a:srgbClr val="00B050"/>
                </a:solidFill>
              </a:rPr>
              <a:t>указатель</a:t>
            </a:r>
            <a:endParaRPr lang="en-US" sz="2800" smtClean="0">
              <a:solidFill>
                <a:srgbClr val="00B05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800" smtClean="0"/>
              <a:t>       </a:t>
            </a:r>
            <a:r>
              <a:rPr lang="en-US" sz="2800" smtClean="0">
                <a:solidFill>
                  <a:srgbClr val="0066FF"/>
                </a:solidFill>
              </a:rPr>
              <a:t>&amp;b=a</a:t>
            </a:r>
            <a:r>
              <a:rPr lang="en-US" sz="2800" smtClean="0"/>
              <a:t>;</a:t>
            </a:r>
            <a:r>
              <a:rPr lang="ru-RU" sz="2800" smtClean="0"/>
              <a:t>     </a:t>
            </a:r>
            <a:r>
              <a:rPr lang="en-US" sz="2800" smtClean="0">
                <a:solidFill>
                  <a:srgbClr val="00B050"/>
                </a:solidFill>
              </a:rPr>
              <a:t>// </a:t>
            </a:r>
            <a:r>
              <a:rPr lang="ru-RU" sz="2800" smtClean="0">
                <a:solidFill>
                  <a:srgbClr val="00B050"/>
                </a:solidFill>
              </a:rPr>
              <a:t>ссылка</a:t>
            </a:r>
            <a:endParaRPr lang="en-US" sz="2800" smtClean="0">
              <a:solidFill>
                <a:srgbClr val="00B05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800" smtClean="0"/>
              <a:t>  …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smtClean="0"/>
              <a:t>a=3; </a:t>
            </a:r>
            <a:r>
              <a:rPr lang="en-US" sz="2800" b="1" smtClean="0">
                <a:sym typeface="Symbol" pitchFamily="18" charset="2"/>
              </a:rPr>
              <a:t></a:t>
            </a:r>
            <a:r>
              <a:rPr lang="en-US" sz="2800" smtClean="0">
                <a:sym typeface="Symbol" pitchFamily="18" charset="2"/>
              </a:rPr>
              <a:t> *ptri=3; </a:t>
            </a:r>
            <a:r>
              <a:rPr lang="en-US" sz="2800" b="1" smtClean="0">
                <a:sym typeface="Symbol" pitchFamily="18" charset="2"/>
              </a:rPr>
              <a:t></a:t>
            </a:r>
            <a:r>
              <a:rPr lang="en-US" sz="2800" smtClean="0">
                <a:sym typeface="Symbol" pitchFamily="18" charset="2"/>
              </a:rPr>
              <a:t> </a:t>
            </a:r>
            <a:r>
              <a:rPr lang="en-US" sz="2800" smtClean="0">
                <a:solidFill>
                  <a:srgbClr val="0066FF"/>
                </a:solidFill>
                <a:sym typeface="Symbol" pitchFamily="18" charset="2"/>
              </a:rPr>
              <a:t>b=3</a:t>
            </a:r>
            <a:r>
              <a:rPr lang="en-US" sz="2800" smtClean="0">
                <a:sym typeface="Symbol" pitchFamily="18" charset="2"/>
              </a:rPr>
              <a:t>;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22825" y="1125538"/>
            <a:ext cx="4321175" cy="288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323850" y="4005263"/>
            <a:ext cx="85693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55600" indent="-355600">
              <a:spcBef>
                <a:spcPct val="50000"/>
              </a:spcBef>
            </a:pPr>
            <a:r>
              <a:rPr lang="ru-RU" sz="2000" dirty="0"/>
              <a:t>Итак, ссылка тоже физически представляет собой адрес, но в отличие от указателя при работе со ссылками </a:t>
            </a:r>
            <a:r>
              <a:rPr lang="ru-RU" sz="2000" dirty="0">
                <a:solidFill>
                  <a:srgbClr val="FF0000"/>
                </a:solidFill>
              </a:rPr>
              <a:t>не используется операция разыменования.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5BB134-898D-4EF6-B3A0-61617B68F199}" type="slidenum">
              <a:rPr lang="ru-RU" smtClean="0"/>
              <a:pPr>
                <a:defRPr/>
              </a:pPr>
              <a:t>7</a:t>
            </a:fld>
            <a:endParaRPr lang="ru-RU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4813"/>
            <a:ext cx="8867775" cy="431800"/>
          </a:xfrm>
        </p:spPr>
        <p:txBody>
          <a:bodyPr/>
          <a:lstStyle/>
          <a:p>
            <a:pPr eaLnBrk="1" hangingPunct="1"/>
            <a:r>
              <a:rPr lang="ru-RU" sz="2800" b="1" smtClean="0"/>
              <a:t>2.2 Управление динамической памятью (С</a:t>
            </a:r>
            <a:r>
              <a:rPr lang="en-US" sz="2800" b="1" smtClean="0"/>
              <a:t>-style</a:t>
            </a:r>
            <a:r>
              <a:rPr lang="ru-RU" sz="2800" b="1" smtClean="0"/>
              <a:t>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52513"/>
            <a:ext cx="8496300" cy="5689600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/>
              <a:t>1</a:t>
            </a:r>
            <a:r>
              <a:rPr lang="ru-RU" sz="2000" dirty="0" smtClean="0"/>
              <a:t>. Размещение в памяти одного значения</a:t>
            </a:r>
            <a:endParaRPr lang="en-US" sz="2000" dirty="0" smtClean="0"/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ru-RU" sz="2000" dirty="0" smtClean="0"/>
              <a:t>Выделение памяти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sz="2000" b="1" dirty="0" smtClean="0"/>
              <a:t>	</a:t>
            </a:r>
            <a:r>
              <a:rPr lang="ru-RU" sz="2000" b="1" dirty="0" err="1" smtClean="0"/>
              <a:t>void</a:t>
            </a:r>
            <a:r>
              <a:rPr lang="ru-RU" sz="2000" b="1" dirty="0" smtClean="0"/>
              <a:t> * </a:t>
            </a:r>
            <a:r>
              <a:rPr lang="ru-RU" sz="2000" b="1" dirty="0" err="1" smtClean="0"/>
              <a:t>malloc</a:t>
            </a:r>
            <a:r>
              <a:rPr lang="ru-RU" sz="2000" b="1" dirty="0" smtClean="0"/>
              <a:t>(</a:t>
            </a:r>
            <a:r>
              <a:rPr lang="ru-RU" sz="2000" b="1" dirty="0" err="1" smtClean="0"/>
              <a:t>size_t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size</a:t>
            </a:r>
            <a:r>
              <a:rPr lang="ru-RU" sz="2000" b="1" dirty="0" smtClean="0"/>
              <a:t>);</a:t>
            </a:r>
            <a:endParaRPr lang="en-US" sz="2000" b="1" dirty="0" smtClean="0"/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ru-RU" sz="800" b="1" dirty="0" smtClean="0"/>
              <a:t> 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ru-RU" sz="2000" dirty="0" smtClean="0"/>
              <a:t>Освобождение памяти</a:t>
            </a:r>
            <a:endParaRPr lang="ru-RU" sz="2000" b="1" dirty="0" smtClean="0"/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sz="2000" b="1" dirty="0" smtClean="0"/>
              <a:t>	</a:t>
            </a:r>
            <a:r>
              <a:rPr lang="ru-RU" sz="2000" b="1" dirty="0" err="1" smtClean="0"/>
              <a:t>void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free</a:t>
            </a:r>
            <a:r>
              <a:rPr lang="ru-RU" sz="2000" b="1" dirty="0" smtClean="0"/>
              <a:t>(</a:t>
            </a:r>
            <a:r>
              <a:rPr lang="ru-RU" sz="2000" b="1" dirty="0" err="1" smtClean="0"/>
              <a:t>void</a:t>
            </a:r>
            <a:r>
              <a:rPr lang="ru-RU" sz="2000" b="1" dirty="0" smtClean="0"/>
              <a:t> *</a:t>
            </a:r>
            <a:r>
              <a:rPr lang="ru-RU" sz="2000" b="1" dirty="0" err="1" smtClean="0"/>
              <a:t>block</a:t>
            </a:r>
            <a:r>
              <a:rPr lang="ru-RU" sz="2000" b="1" dirty="0" smtClean="0"/>
              <a:t>); 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endParaRPr lang="en-US" sz="800" b="1" dirty="0" smtClean="0"/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ru-RU" sz="2000" b="1" dirty="0" smtClean="0"/>
              <a:t>Пример: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endParaRPr lang="ru-RU" sz="800" b="1" dirty="0" smtClean="0"/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ru-RU" sz="2000" b="1" dirty="0" smtClean="0">
                <a:latin typeface="Courier New" pitchFamily="49" charset="0"/>
              </a:rPr>
              <a:t> </a:t>
            </a:r>
            <a:r>
              <a:rPr lang="ru-RU" sz="2000" b="1" dirty="0" err="1" smtClean="0">
                <a:latin typeface="Courier New" pitchFamily="49" charset="0"/>
              </a:rPr>
              <a:t>int</a:t>
            </a:r>
            <a:r>
              <a:rPr lang="ru-RU" sz="2000" b="1" dirty="0" smtClean="0">
                <a:latin typeface="Courier New" pitchFamily="49" charset="0"/>
              </a:rPr>
              <a:t> *</a:t>
            </a:r>
            <a:r>
              <a:rPr lang="ru-RU" sz="2000" b="1" dirty="0" err="1" smtClean="0">
                <a:latin typeface="Courier New" pitchFamily="49" charset="0"/>
              </a:rPr>
              <a:t>a</a:t>
            </a:r>
            <a:r>
              <a:rPr lang="ru-RU" sz="2000" b="1" dirty="0" smtClean="0">
                <a:latin typeface="Courier New" pitchFamily="49" charset="0"/>
              </a:rPr>
              <a:t>;   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ru-RU" sz="2000" b="1" dirty="0" smtClean="0">
                <a:latin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</a:rPr>
              <a:t>if ((a = (</a:t>
            </a:r>
            <a:r>
              <a:rPr lang="en-US" sz="2000" b="1" dirty="0" err="1" smtClean="0">
                <a:latin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</a:rPr>
              <a:t> *) </a:t>
            </a:r>
            <a:r>
              <a:rPr lang="en-US" sz="2000" b="1" dirty="0" err="1" smtClean="0">
                <a:latin typeface="Courier New" pitchFamily="49" charset="0"/>
              </a:rPr>
              <a:t>malloc</a:t>
            </a:r>
            <a:r>
              <a:rPr lang="en-US" sz="2000" b="1" dirty="0" smtClean="0">
                <a:latin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</a:rPr>
              <a:t>sizeof</a:t>
            </a:r>
            <a:r>
              <a:rPr lang="en-US" sz="2000" b="1" dirty="0" smtClean="0">
                <a:latin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</a:rPr>
              <a:t>))) == NULL)</a:t>
            </a:r>
            <a:r>
              <a:rPr lang="ru-RU" sz="2000" b="1" dirty="0" smtClean="0">
                <a:latin typeface="Courier New" pitchFamily="49" charset="0"/>
              </a:rPr>
              <a:t>{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ru-RU" sz="2000" dirty="0" smtClean="0">
              <a:latin typeface="Courier New" pitchFamily="49" charset="0"/>
            </a:endParaRP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ru-RU" sz="2000" dirty="0" smtClean="0">
                <a:latin typeface="Courier New" pitchFamily="49" charset="0"/>
              </a:rPr>
              <a:t>                </a:t>
            </a:r>
            <a:r>
              <a:rPr lang="en-US" sz="2000" b="1" dirty="0" smtClean="0">
                <a:latin typeface="Courier New" pitchFamily="49" charset="0"/>
              </a:rPr>
              <a:t>  </a:t>
            </a:r>
            <a:r>
              <a:rPr lang="ru-RU" sz="2000" b="1" dirty="0" err="1" smtClean="0">
                <a:latin typeface="Courier New" pitchFamily="49" charset="0"/>
              </a:rPr>
              <a:t>printf</a:t>
            </a:r>
            <a:r>
              <a:rPr lang="ru-RU" sz="2000" b="1" dirty="0" smtClean="0">
                <a:latin typeface="Courier New" pitchFamily="49" charset="0"/>
              </a:rPr>
              <a:t>("</a:t>
            </a:r>
            <a:r>
              <a:rPr lang="en-US" sz="2000" b="1" dirty="0" smtClean="0">
                <a:latin typeface="Courier New" pitchFamily="49" charset="0"/>
              </a:rPr>
              <a:t>Not enough memory</a:t>
            </a:r>
            <a:r>
              <a:rPr lang="ru-RU" sz="2000" b="1" dirty="0" smtClean="0">
                <a:latin typeface="Courier New" pitchFamily="49" charset="0"/>
              </a:rPr>
              <a:t>.");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ru-RU" sz="2000" b="1" dirty="0" smtClean="0">
                <a:latin typeface="Courier New" pitchFamily="49" charset="0"/>
              </a:rPr>
              <a:t>                  </a:t>
            </a:r>
            <a:r>
              <a:rPr lang="ru-RU" sz="2000" b="1" dirty="0" err="1" smtClean="0">
                <a:latin typeface="Courier New" pitchFamily="49" charset="0"/>
              </a:rPr>
              <a:t>exit</a:t>
            </a:r>
            <a:r>
              <a:rPr lang="ru-RU" sz="2000" b="1" dirty="0" smtClean="0">
                <a:latin typeface="Courier New" pitchFamily="49" charset="0"/>
              </a:rPr>
              <a:t>(1);</a:t>
            </a:r>
            <a:r>
              <a:rPr lang="en-US" sz="2000" b="1" dirty="0" smtClean="0">
                <a:latin typeface="Courier New" pitchFamily="49" charset="0"/>
              </a:rPr>
              <a:t>  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             </a:t>
            </a:r>
            <a:r>
              <a:rPr lang="ru-RU" sz="2000" b="1" dirty="0" smtClean="0">
                <a:latin typeface="Courier New" pitchFamily="49" charset="0"/>
              </a:rPr>
              <a:t>}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endParaRPr lang="ru-RU" sz="2000" b="1" dirty="0" smtClean="0">
              <a:latin typeface="Courier New" pitchFamily="49" charset="0"/>
            </a:endParaRP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ru-RU" sz="2000" b="1" dirty="0" smtClean="0">
                <a:latin typeface="Courier New" pitchFamily="49" charset="0"/>
              </a:rPr>
              <a:t>*</a:t>
            </a:r>
            <a:r>
              <a:rPr lang="ru-RU" sz="2000" b="1" dirty="0" err="1" smtClean="0">
                <a:latin typeface="Courier New" pitchFamily="49" charset="0"/>
              </a:rPr>
              <a:t>a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ru-RU" sz="2000" b="1" dirty="0" smtClean="0">
                <a:latin typeface="Courier New" pitchFamily="49" charset="0"/>
              </a:rPr>
              <a:t>=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ru-RU" sz="2000" b="1" dirty="0" smtClean="0">
                <a:latin typeface="Courier New" pitchFamily="49" charset="0"/>
              </a:rPr>
              <a:t>-244; 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ru-RU" sz="2000" b="1" dirty="0" err="1" smtClean="0">
                <a:latin typeface="Courier New" pitchFamily="49" charset="0"/>
              </a:rPr>
              <a:t>free</a:t>
            </a:r>
            <a:r>
              <a:rPr lang="ru-RU" sz="2000" b="1" dirty="0" smtClean="0">
                <a:latin typeface="Courier New" pitchFamily="49" charset="0"/>
              </a:rPr>
              <a:t>(</a:t>
            </a:r>
            <a:r>
              <a:rPr lang="ru-RU" sz="2000" b="1" dirty="0" err="1" smtClean="0">
                <a:latin typeface="Courier New" pitchFamily="49" charset="0"/>
              </a:rPr>
              <a:t>a</a:t>
            </a:r>
            <a:r>
              <a:rPr lang="ru-RU" sz="2000" b="1" dirty="0" smtClean="0">
                <a:latin typeface="Courier New" pitchFamily="49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F6003E-579A-46FF-AFF3-5BC529084525}" type="slidenum">
              <a:rPr lang="ru-RU" smtClean="0"/>
              <a:pPr>
                <a:defRPr/>
              </a:pPr>
              <a:t>8</a:t>
            </a:fld>
            <a:endParaRPr lang="ru-RU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379413"/>
          </a:xfrm>
        </p:spPr>
        <p:txBody>
          <a:bodyPr/>
          <a:lstStyle/>
          <a:p>
            <a:pPr eaLnBrk="1" hangingPunct="1"/>
            <a:r>
              <a:rPr lang="ru-RU" sz="2800" b="1" smtClean="0"/>
              <a:t>Управление динамической памятью (С</a:t>
            </a:r>
            <a:r>
              <a:rPr lang="en-US" sz="2800" b="1" smtClean="0"/>
              <a:t>-style</a:t>
            </a:r>
            <a:r>
              <a:rPr lang="ru-RU" sz="2800" b="1" smtClean="0"/>
              <a:t>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229600" cy="554355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sz="2400" dirty="0" smtClean="0"/>
              <a:t>2. Размещение нескольких значений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sz="2000" dirty="0" smtClean="0"/>
              <a:t>Выделение памяти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сalloc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n, </a:t>
            </a: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size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); 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ru-RU" sz="8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sz="2000" dirty="0" smtClean="0"/>
              <a:t>Освобождение памяти</a:t>
            </a:r>
            <a:endParaRPr lang="ru-RU" sz="2000" b="1" dirty="0" smtClean="0"/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free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sz="1000" b="1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sz="2400" b="1" dirty="0" smtClean="0"/>
              <a:t>Пример: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ru-RU" sz="1000" b="1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sz="2400" b="1" dirty="0" err="1" smtClean="0">
                <a:latin typeface="Courier New" pitchFamily="49" charset="0"/>
              </a:rPr>
              <a:t>int</a:t>
            </a:r>
            <a:r>
              <a:rPr lang="ru-RU" sz="2400" b="1" dirty="0" smtClean="0">
                <a:latin typeface="Courier New" pitchFamily="49" charset="0"/>
              </a:rPr>
              <a:t> *</a:t>
            </a:r>
            <a:r>
              <a:rPr lang="en-US" sz="2400" b="1" dirty="0" smtClean="0">
                <a:latin typeface="Courier New" pitchFamily="49" charset="0"/>
              </a:rPr>
              <a:t>list</a:t>
            </a:r>
            <a:r>
              <a:rPr lang="ru-RU" sz="2400" b="1" dirty="0" smtClean="0">
                <a:latin typeface="Courier New" pitchFamily="49" charset="0"/>
              </a:rPr>
              <a:t>;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list = (</a:t>
            </a:r>
            <a:r>
              <a:rPr lang="en-US" sz="2400" b="1" dirty="0" err="1" smtClean="0">
                <a:latin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</a:rPr>
              <a:t> *) </a:t>
            </a:r>
            <a:r>
              <a:rPr lang="en-US" sz="2400" b="1" dirty="0" err="1" smtClean="0">
                <a:latin typeface="Courier New" pitchFamily="49" charset="0"/>
              </a:rPr>
              <a:t>calloc</a:t>
            </a:r>
            <a:r>
              <a:rPr lang="en-US" sz="2400" b="1" dirty="0" smtClean="0">
                <a:latin typeface="Courier New" pitchFamily="49" charset="0"/>
              </a:rPr>
              <a:t>(3,sizeof(</a:t>
            </a:r>
            <a:r>
              <a:rPr lang="en-US" sz="2400" b="1" dirty="0" err="1" smtClean="0">
                <a:latin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</a:rPr>
              <a:t>))</a:t>
            </a:r>
            <a:r>
              <a:rPr lang="ru-RU" sz="2400" b="1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sz="2400" b="1" dirty="0" smtClean="0">
                <a:latin typeface="Courier New" pitchFamily="49" charset="0"/>
              </a:rPr>
              <a:t>*</a:t>
            </a:r>
            <a:r>
              <a:rPr lang="en-US" sz="2400" b="1" dirty="0" smtClean="0">
                <a:latin typeface="Courier New" pitchFamily="49" charset="0"/>
              </a:rPr>
              <a:t>list</a:t>
            </a:r>
            <a:r>
              <a:rPr lang="ru-RU" sz="2400" b="1" dirty="0" smtClean="0">
                <a:latin typeface="Courier New" pitchFamily="49" charset="0"/>
              </a:rPr>
              <a:t>=-244; </a:t>
            </a:r>
            <a:r>
              <a:rPr lang="en-US" sz="2400" b="1" dirty="0" smtClean="0">
                <a:latin typeface="Courier New" pitchFamily="49" charset="0"/>
              </a:rPr>
              <a:t>   </a:t>
            </a:r>
            <a:endParaRPr lang="ru-RU" sz="2400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*(list+1)=15;   </a:t>
            </a:r>
            <a:endParaRPr lang="ru-RU" sz="2400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*(list+2)=-45;</a:t>
            </a:r>
            <a:endParaRPr lang="ru-RU" sz="2400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sz="2400" b="1" dirty="0" smtClean="0">
                <a:latin typeface="Courier New" pitchFamily="49" charset="0"/>
              </a:rPr>
              <a:t>  …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endParaRPr lang="ru-RU" sz="2400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sz="2400" b="1" dirty="0" err="1" smtClean="0">
                <a:latin typeface="Courier New" pitchFamily="49" charset="0"/>
              </a:rPr>
              <a:t>free</a:t>
            </a:r>
            <a:r>
              <a:rPr lang="ru-RU" sz="2400" b="1" dirty="0" smtClean="0">
                <a:latin typeface="Courier New" pitchFamily="49" charset="0"/>
              </a:rPr>
              <a:t>(</a:t>
            </a:r>
            <a:r>
              <a:rPr lang="en-US" sz="2400" b="1" dirty="0" smtClean="0">
                <a:latin typeface="Courier New" pitchFamily="49" charset="0"/>
              </a:rPr>
              <a:t>list</a:t>
            </a:r>
            <a:r>
              <a:rPr lang="ru-RU" sz="2400" b="1" dirty="0" smtClean="0">
                <a:latin typeface="Courier New" pitchFamily="49" charset="0"/>
              </a:rPr>
              <a:t>);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2500" y="4724400"/>
            <a:ext cx="5327650" cy="194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FAE459-4FF5-4FC3-872B-4A146D01B173}" type="slidenum">
              <a:rPr lang="ru-RU" smtClean="0"/>
              <a:pPr>
                <a:defRPr/>
              </a:pPr>
              <a:t>9</a:t>
            </a:fld>
            <a:endParaRPr lang="ru-RU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675687" cy="706437"/>
          </a:xfrm>
        </p:spPr>
        <p:txBody>
          <a:bodyPr/>
          <a:lstStyle/>
          <a:p>
            <a:pPr eaLnBrk="1" hangingPunct="1"/>
            <a:r>
              <a:rPr lang="ru-RU" sz="2800" b="1" smtClean="0"/>
              <a:t>Управление динамической памятью </a:t>
            </a:r>
            <a:r>
              <a:rPr lang="en-US" sz="2800" b="1" smtClean="0"/>
              <a:t>(</a:t>
            </a:r>
            <a:r>
              <a:rPr lang="ru-RU" sz="2800" b="1" smtClean="0"/>
              <a:t>С</a:t>
            </a:r>
            <a:r>
              <a:rPr lang="en-US" sz="2800" b="1" smtClean="0"/>
              <a:t>++-style)</a:t>
            </a:r>
            <a:endParaRPr lang="ru-RU" sz="2800" b="1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836613"/>
            <a:ext cx="8675687" cy="5688012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n-US" sz="2000" smtClean="0"/>
              <a:t>1</a:t>
            </a:r>
            <a:r>
              <a:rPr lang="ru-RU" sz="2000" smtClean="0"/>
              <a:t>. Одно значение</a:t>
            </a:r>
            <a:endParaRPr lang="en-US" sz="2000" smtClean="0"/>
          </a:p>
          <a:p>
            <a:pPr eaLnBrk="1" hangingPunct="1">
              <a:buFont typeface="Wingdings" pitchFamily="2" charset="2"/>
              <a:buNone/>
            </a:pPr>
            <a:r>
              <a:rPr lang="ru-RU" sz="2000" smtClean="0"/>
              <a:t>Операция выделения памяти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/>
              <a:t>&lt;</a:t>
            </a:r>
            <a:r>
              <a:rPr lang="ru-RU" sz="2000" b="1" smtClean="0"/>
              <a:t>Указатель</a:t>
            </a:r>
            <a:r>
              <a:rPr lang="en-US" sz="2000" b="1" smtClean="0"/>
              <a:t>&gt;</a:t>
            </a:r>
            <a:r>
              <a:rPr lang="ru-RU" sz="2000" b="1" smtClean="0"/>
              <a:t> =</a:t>
            </a:r>
            <a:r>
              <a:rPr lang="en-US" sz="2000" b="1" smtClean="0"/>
              <a:t>new&lt;</a:t>
            </a:r>
            <a:r>
              <a:rPr lang="ru-RU" sz="2000" b="1" smtClean="0"/>
              <a:t>Имя типа</a:t>
            </a:r>
            <a:r>
              <a:rPr lang="en-US" sz="2000" b="1" smtClean="0"/>
              <a:t>&gt;[(&lt;</a:t>
            </a:r>
            <a:r>
              <a:rPr lang="ru-RU" sz="2000" b="1" smtClean="0"/>
              <a:t>Значение</a:t>
            </a:r>
            <a:r>
              <a:rPr lang="en-US" sz="2000" b="1" smtClean="0"/>
              <a:t>&gt;)]</a:t>
            </a:r>
            <a:r>
              <a:rPr lang="ru-RU" sz="2000" b="1" smtClean="0"/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000" smtClean="0"/>
              <a:t>Операция освобождения памяти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/>
              <a:t>delete &lt;</a:t>
            </a:r>
            <a:r>
              <a:rPr lang="ru-RU" sz="2000" b="1" smtClean="0"/>
              <a:t>Указатель</a:t>
            </a:r>
            <a:r>
              <a:rPr lang="en-US" sz="2000" b="1" smtClean="0"/>
              <a:t>&gt;</a:t>
            </a:r>
            <a:r>
              <a:rPr lang="ru-RU" sz="2000" b="1" smtClean="0"/>
              <a:t>;</a:t>
            </a:r>
          </a:p>
          <a:p>
            <a:pPr eaLnBrk="1" hangingPunct="1">
              <a:buFont typeface="Wingdings" pitchFamily="2" charset="2"/>
              <a:buNone/>
            </a:pPr>
            <a:endParaRPr lang="en-US" sz="1000" b="1" smtClean="0"/>
          </a:p>
          <a:p>
            <a:pPr eaLnBrk="1" hangingPunct="1">
              <a:buFont typeface="Wingdings" pitchFamily="2" charset="2"/>
              <a:buNone/>
            </a:pPr>
            <a:r>
              <a:rPr lang="ru-RU" sz="2000" b="1" smtClean="0"/>
              <a:t>Примеры: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000" smtClean="0"/>
              <a:t>а)</a:t>
            </a:r>
            <a:r>
              <a:rPr lang="ru-RU" sz="2000" b="1" smtClean="0"/>
              <a:t> </a:t>
            </a:r>
            <a:r>
              <a:rPr lang="en-US" sz="2000" b="1" smtClean="0">
                <a:latin typeface="Courier New" pitchFamily="49" charset="0"/>
              </a:rPr>
              <a:t>int *k;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  k = new int;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  *k = 85;</a:t>
            </a:r>
            <a:endParaRPr lang="ru-RU" sz="2000" b="1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ru-RU" sz="1000" b="1" smtClean="0"/>
          </a:p>
          <a:p>
            <a:pPr eaLnBrk="1" hangingPunct="1">
              <a:buFont typeface="Wingdings" pitchFamily="2" charset="2"/>
              <a:buNone/>
            </a:pPr>
            <a:r>
              <a:rPr lang="ru-RU" sz="2000" smtClean="0"/>
              <a:t>б)</a:t>
            </a:r>
            <a:r>
              <a:rPr lang="ru-RU" sz="2000" b="1" smtClean="0"/>
              <a:t> </a:t>
            </a:r>
            <a:r>
              <a:rPr lang="ru-RU" sz="2000" b="1" smtClean="0">
                <a:latin typeface="Courier New" pitchFamily="49" charset="0"/>
              </a:rPr>
              <a:t>int *a;   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  </a:t>
            </a:r>
            <a:r>
              <a:rPr lang="en-US" sz="2000" b="1" smtClean="0">
                <a:latin typeface="Courier New" pitchFamily="49" charset="0"/>
              </a:rPr>
              <a:t>if ((a = new int</a:t>
            </a:r>
            <a:r>
              <a:rPr lang="ru-RU" sz="2000" b="1" smtClean="0">
                <a:latin typeface="Courier New" pitchFamily="49" charset="0"/>
              </a:rPr>
              <a:t>(-244)</a:t>
            </a:r>
            <a:r>
              <a:rPr lang="en-US" sz="2000" b="1" smtClean="0">
                <a:latin typeface="Courier New" pitchFamily="49" charset="0"/>
              </a:rPr>
              <a:t>) == NULL)</a:t>
            </a:r>
            <a:r>
              <a:rPr lang="ru-RU" sz="2000" b="1" smtClean="0">
                <a:latin typeface="Courier New" pitchFamily="49" charset="0"/>
              </a:rPr>
              <a:t>{</a:t>
            </a:r>
            <a:r>
              <a:rPr lang="en-US" sz="2000" smtClean="0">
                <a:latin typeface="Courier New" pitchFamily="49" charset="0"/>
              </a:rPr>
              <a:t> </a:t>
            </a:r>
            <a:endParaRPr lang="ru-RU" sz="2000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ru-RU" sz="2000" smtClean="0">
                <a:latin typeface="Courier New" pitchFamily="49" charset="0"/>
              </a:rPr>
              <a:t>   </a:t>
            </a:r>
            <a:r>
              <a:rPr lang="en-US" sz="2000" smtClean="0">
                <a:latin typeface="Courier New" pitchFamily="49" charset="0"/>
              </a:rPr>
              <a:t> </a:t>
            </a:r>
            <a:r>
              <a:rPr lang="ru-RU" sz="2000" b="1" smtClean="0">
                <a:latin typeface="Courier New" pitchFamily="49" charset="0"/>
              </a:rPr>
              <a:t>printf("</a:t>
            </a:r>
            <a:r>
              <a:rPr lang="en-US" sz="2000" b="1" smtClean="0">
                <a:latin typeface="Courier New" pitchFamily="49" charset="0"/>
              </a:rPr>
              <a:t>Not enough memory</a:t>
            </a:r>
            <a:r>
              <a:rPr lang="ru-RU" sz="2000" b="1" smtClean="0">
                <a:latin typeface="Courier New" pitchFamily="49" charset="0"/>
              </a:rPr>
              <a:t>.")</a:t>
            </a:r>
            <a:r>
              <a:rPr lang="ru-RU" sz="2000" b="1" smtClean="0"/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000" b="1" smtClean="0"/>
              <a:t>      </a:t>
            </a:r>
            <a:r>
              <a:rPr lang="en-US" sz="2000" b="1" smtClean="0"/>
              <a:t> </a:t>
            </a:r>
            <a:r>
              <a:rPr lang="ru-RU" sz="2000" b="1" smtClean="0"/>
              <a:t>  </a:t>
            </a:r>
            <a:r>
              <a:rPr lang="ru-RU" sz="2000" b="1" smtClean="0">
                <a:latin typeface="Courier New" pitchFamily="49" charset="0"/>
              </a:rPr>
              <a:t>exit(1);</a:t>
            </a:r>
            <a:r>
              <a:rPr lang="en-US" sz="2000" b="1" smtClean="0">
                <a:latin typeface="Courier New" pitchFamily="49" charset="0"/>
              </a:rPr>
              <a:t>  </a:t>
            </a:r>
            <a:r>
              <a:rPr lang="ru-RU" sz="2000" b="1" smtClean="0">
                <a:latin typeface="Courier New" pitchFamily="49" charset="0"/>
              </a:rPr>
              <a:t>}</a:t>
            </a:r>
            <a:r>
              <a:rPr lang="en-US" sz="2000" b="1" smtClean="0"/>
              <a:t> </a:t>
            </a:r>
            <a:endParaRPr lang="ru-RU" sz="2000" b="1" smtClean="0"/>
          </a:p>
          <a:p>
            <a:pPr eaLnBrk="1" hangingPunct="1"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  </a:t>
            </a:r>
            <a:r>
              <a:rPr lang="en-US" sz="2000" b="1" smtClean="0">
                <a:latin typeface="Courier New" pitchFamily="49" charset="0"/>
              </a:rPr>
              <a:t>delete a</a:t>
            </a:r>
            <a:r>
              <a:rPr lang="ru-RU" sz="2000" b="1" smtClean="0">
                <a:latin typeface="Courier New" pitchFamily="49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Пиксел">
  <a:themeElements>
    <a:clrScheme name="Пиксел 9">
      <a:dk1>
        <a:srgbClr val="000000"/>
      </a:dk1>
      <a:lt1>
        <a:srgbClr val="FFFFFF"/>
      </a:lt1>
      <a:dk2>
        <a:srgbClr val="000000"/>
      </a:dk2>
      <a:lt2>
        <a:srgbClr val="440044"/>
      </a:lt2>
      <a:accent1>
        <a:srgbClr val="FFCCCC"/>
      </a:accent1>
      <a:accent2>
        <a:srgbClr val="790571"/>
      </a:accent2>
      <a:accent3>
        <a:srgbClr val="FFFFFF"/>
      </a:accent3>
      <a:accent4>
        <a:srgbClr val="000000"/>
      </a:accent4>
      <a:accent5>
        <a:srgbClr val="FFE2E2"/>
      </a:accent5>
      <a:accent6>
        <a:srgbClr val="6D0466"/>
      </a:accent6>
      <a:hlink>
        <a:srgbClr val="993366"/>
      </a:hlink>
      <a:folHlink>
        <a:srgbClr val="9F839F"/>
      </a:folHlink>
    </a:clrScheme>
    <a:fontScheme name="Пиксел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Пиксел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3365</TotalTime>
  <Words>1848</Words>
  <Application>Microsoft Office PowerPoint</Application>
  <PresentationFormat>Экран (4:3)</PresentationFormat>
  <Paragraphs>580</Paragraphs>
  <Slides>33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4" baseType="lpstr">
      <vt:lpstr>Пиксел</vt:lpstr>
      <vt:lpstr>Глава 2. Адресная арифметика. «Структурные» типы данных </vt:lpstr>
      <vt:lpstr>2.1 Указатели</vt:lpstr>
      <vt:lpstr>Операции над указателями</vt:lpstr>
      <vt:lpstr>Операции над указателями</vt:lpstr>
      <vt:lpstr>Основное правило адресной арифметики</vt:lpstr>
      <vt:lpstr>Ссылки</vt:lpstr>
      <vt:lpstr>2.2 Управление динамической памятью (С-style)</vt:lpstr>
      <vt:lpstr>Управление динамической памятью (С-style)</vt:lpstr>
      <vt:lpstr>Управление динамической памятью (С++-style)</vt:lpstr>
      <vt:lpstr>Управление динамической памятью (С++style) (2)</vt:lpstr>
      <vt:lpstr>2.3 Массивы</vt:lpstr>
      <vt:lpstr>Пример программы обработки массива (Ex2_01)</vt:lpstr>
      <vt:lpstr>Цикл foreach или цикл по коллекции (Ex2_07)</vt:lpstr>
      <vt:lpstr>Многоуровневые ссылки (Ex2_0111)</vt:lpstr>
      <vt:lpstr>2.4 Строки</vt:lpstr>
      <vt:lpstr>Объявление строки</vt:lpstr>
      <vt:lpstr>Объявление и инициализация массивов строк</vt:lpstr>
      <vt:lpstr>Функции, работающие со строками</vt:lpstr>
      <vt:lpstr>Функции, работающие со строками (2)</vt:lpstr>
      <vt:lpstr>Пример преобразования числа в строку (Ex2_02)</vt:lpstr>
      <vt:lpstr>Пример использования функции strtok_s (Ex2_03)</vt:lpstr>
      <vt:lpstr>Пример использования функций обработки строк</vt:lpstr>
      <vt:lpstr>Пример использования функций обработки строк (2)</vt:lpstr>
      <vt:lpstr>2.5 Структуры</vt:lpstr>
      <vt:lpstr>Обращение к полям структуры</vt:lpstr>
      <vt:lpstr>Пример использования структуры (Ex2_05)</vt:lpstr>
      <vt:lpstr>Пример использования структуры (2)</vt:lpstr>
      <vt:lpstr>2.6 Объединения</vt:lpstr>
      <vt:lpstr>2.7 Динамические структуры данных (Ex2_06)</vt:lpstr>
      <vt:lpstr>Динамические структуры данных (2)</vt:lpstr>
      <vt:lpstr>Динамические структуры данных (3)</vt:lpstr>
      <vt:lpstr>Динамические структуры данных (4)</vt:lpstr>
      <vt:lpstr>Динамические структуры данных (5)</vt:lpstr>
    </vt:vector>
  </TitlesOfParts>
  <Company>MGTU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Ivanova</dc:creator>
  <cp:lastModifiedBy>Иванова Галина Сергеевна</cp:lastModifiedBy>
  <cp:revision>139</cp:revision>
  <dcterms:created xsi:type="dcterms:W3CDTF">2005-12-21T20:56:56Z</dcterms:created>
  <dcterms:modified xsi:type="dcterms:W3CDTF">2023-01-15T20:41:39Z</dcterms:modified>
</cp:coreProperties>
</file>