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71" r:id="rId15"/>
    <p:sldId id="272" r:id="rId16"/>
    <p:sldId id="273" r:id="rId17"/>
    <p:sldId id="277" r:id="rId18"/>
    <p:sldId id="274" r:id="rId19"/>
    <p:sldId id="275" r:id="rId20"/>
    <p:sldId id="267" r:id="rId21"/>
    <p:sldId id="268" r:id="rId22"/>
    <p:sldId id="278" r:id="rId23"/>
    <p:sldId id="279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3F4"/>
    <a:srgbClr val="0033CC"/>
    <a:srgbClr val="FF0000"/>
    <a:srgbClr val="009900"/>
    <a:srgbClr val="FF66CC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2" autoAdjust="0"/>
  </p:normalViewPr>
  <p:slideViewPr>
    <p:cSldViewPr>
      <p:cViewPr varScale="1">
        <p:scale>
          <a:sx n="77" d="100"/>
          <a:sy n="77" d="100"/>
        </p:scale>
        <p:origin x="-8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FB5C16-A99F-4F75-84FF-6CE415634C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45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45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D8B34-7D84-433C-916D-743FB06699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33077-6295-458F-B765-DBD39FD7A9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A7236-61C9-4C89-B108-A5B058A0F3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BFD01-242B-4D1E-8447-2C9FE21895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59F94-FF50-41B4-A79F-4DE40B8356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0939A-6B36-454E-8CAF-A398C01DE7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20581-7108-4B8A-A153-8C7E76BEE7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4B81-58A9-446F-AE69-69FD29D634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4F018-C097-4EB3-9A0C-E9F6A26699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B3EA9-19F7-4006-9E6C-C69C235D6A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2303A-8398-4F6C-8FA4-99DD43D411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276DFD8B-6E7A-4DD1-9CF0-CE670E6E71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9A3C1B-0C00-4D24-896F-00D1A95DCD2D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3600" smtClean="0"/>
              <a:t>Глава 3. </a:t>
            </a:r>
            <a:br>
              <a:rPr lang="ru-RU" sz="3600" smtClean="0"/>
            </a:br>
            <a:r>
              <a:rPr lang="ru-RU" sz="3300" b="1" smtClean="0"/>
              <a:t>Функции. Модульное программирование</a:t>
            </a:r>
            <a:r>
              <a:rPr lang="ru-RU" sz="3600" b="1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267200"/>
            <a:ext cx="7443787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Факультет Информатика и системы управления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Кафедра Компьютерные системы и сети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Лектор: д.т.н., проф.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	    Иванова Галина Сергеевна</a:t>
            </a:r>
          </a:p>
        </p:txBody>
      </p:sp>
      <p:sp>
        <p:nvSpPr>
          <p:cNvPr id="3077" name="Прямоугольник 4"/>
          <p:cNvSpPr>
            <a:spLocks noChangeArrowheads="1"/>
          </p:cNvSpPr>
          <p:nvPr/>
        </p:nvSpPr>
        <p:spPr bwMode="auto">
          <a:xfrm>
            <a:off x="3851275" y="333375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ООП </a:t>
            </a:r>
            <a:r>
              <a:rPr lang="en-US" dirty="0" smtClean="0"/>
              <a:t>2023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30262F-7EBB-4D02-9973-D70EAEC71FCC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360362"/>
          </a:xfrm>
        </p:spPr>
        <p:txBody>
          <a:bodyPr/>
          <a:lstStyle/>
          <a:p>
            <a:pPr eaLnBrk="1" hangingPunct="1"/>
            <a:r>
              <a:rPr lang="ru-RU" sz="2800" b="1" smtClean="0"/>
              <a:t>Параметры-структуры (</a:t>
            </a:r>
            <a:r>
              <a:rPr lang="en-US" sz="2800" b="1" smtClean="0"/>
              <a:t>3</a:t>
            </a:r>
            <a:r>
              <a:rPr lang="ru-RU" sz="2800" b="1" smtClean="0"/>
              <a:t>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908050"/>
            <a:ext cx="8929687" cy="5949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Пример</a:t>
            </a:r>
            <a:r>
              <a:rPr lang="en-US" sz="2000" b="1" smtClean="0"/>
              <a:t> 3</a:t>
            </a:r>
            <a:r>
              <a:rPr lang="ru-RU" sz="2000" b="1" smtClean="0"/>
              <a:t>. </a:t>
            </a:r>
            <a:r>
              <a:rPr lang="ru-RU" sz="2000" smtClean="0"/>
              <a:t>Сумма элементов массива</a:t>
            </a:r>
            <a:r>
              <a:rPr lang="en-US" sz="2000" smtClean="0"/>
              <a:t> (</a:t>
            </a:r>
            <a:r>
              <a:rPr lang="ru-RU" sz="2000" smtClean="0"/>
              <a:t>массив структур</a:t>
            </a:r>
            <a:r>
              <a:rPr lang="en-US" sz="2000" smtClean="0"/>
              <a:t>)</a:t>
            </a:r>
            <a:r>
              <a:rPr lang="ru-RU" sz="20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z="9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struct mas{int n;int a[10];int sum;} massiv[3];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int summa(struct mas *x)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{ int i,k,s,ss=0;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for(k=0;k&lt;3;k++,</a:t>
            </a:r>
            <a:r>
              <a:rPr lang="en-US" sz="2400" b="1" smtClean="0">
                <a:solidFill>
                  <a:srgbClr val="0033CC"/>
                </a:solidFill>
                <a:latin typeface="Courier New" pitchFamily="49" charset="0"/>
              </a:rPr>
              <a:t>x++</a:t>
            </a:r>
            <a:r>
              <a:rPr lang="en-US" sz="2400" b="1" smtClean="0">
                <a:latin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{ for(s=0,i=0;i&lt;x-&gt;n;i++) s+=x-&gt;a[i];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  x-&gt;s=s;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  ss+=s;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return ss;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Вызов:</a:t>
            </a:r>
            <a:r>
              <a:rPr lang="en-US" sz="2000" smtClean="0"/>
              <a:t> </a:t>
            </a:r>
            <a:r>
              <a:rPr lang="en-US" sz="2400" b="1" smtClean="0">
                <a:latin typeface="Courier New" pitchFamily="49" charset="0"/>
              </a:rPr>
              <a:t>summa(massiv);</a:t>
            </a:r>
            <a:endParaRPr lang="ru-RU" sz="2400" b="1" smtClean="0">
              <a:latin typeface="Courier New" pitchFamily="49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4292600"/>
            <a:ext cx="561657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F24162-0D1E-43FD-BD37-87C019051636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431800"/>
          </a:xfrm>
        </p:spPr>
        <p:txBody>
          <a:bodyPr/>
          <a:lstStyle/>
          <a:p>
            <a:pPr eaLnBrk="1" hangingPunct="1"/>
            <a:r>
              <a:rPr lang="ru-RU" sz="2800" b="1" smtClean="0"/>
              <a:t>3.6 Параметры-функции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569325" cy="59769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Пример</a:t>
            </a:r>
            <a:r>
              <a:rPr lang="en-US" sz="2000" b="1" smtClean="0"/>
              <a:t> (</a:t>
            </a:r>
            <a:r>
              <a:rPr lang="en-US" sz="2000" b="1" smtClean="0">
                <a:solidFill>
                  <a:srgbClr val="009900"/>
                </a:solidFill>
              </a:rPr>
              <a:t>Ex3_01</a:t>
            </a:r>
            <a:r>
              <a:rPr lang="en-US" sz="2000" b="1" smtClean="0"/>
              <a:t>)</a:t>
            </a:r>
            <a:r>
              <a:rPr lang="ru-RU" sz="2000" b="1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int add(int n,int m) {return n+m;}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int sub(int n,int m) {return n-m;}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int mul(int n,int m) {return n*m;}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int div(int n,int m) {return n/m;}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int main()</a:t>
            </a:r>
            <a:endParaRPr lang="ru-RU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{ </a:t>
            </a:r>
            <a:r>
              <a:rPr lang="ru-RU" sz="1800" b="1" smtClean="0">
                <a:solidFill>
                  <a:srgbClr val="0033CC"/>
                </a:solidFill>
                <a:latin typeface="Courier New" pitchFamily="49" charset="0"/>
              </a:rPr>
              <a:t>int (*ptr)(int,int);</a:t>
            </a:r>
            <a:r>
              <a:rPr lang="ru-RU" sz="1800" b="1" smtClean="0">
                <a:latin typeface="Courier New" pitchFamily="49" charset="0"/>
              </a:rPr>
              <a:t> </a:t>
            </a:r>
            <a:endParaRPr lang="ru-RU" sz="1800" b="1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  </a:t>
            </a:r>
            <a:r>
              <a:rPr lang="en-US" sz="1800" b="1" smtClean="0">
                <a:latin typeface="Courier New" pitchFamily="49" charset="0"/>
              </a:rPr>
              <a:t>int a=6, b=2; char c='+';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while (c!=' ')  </a:t>
            </a:r>
            <a:endParaRPr lang="ru-RU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   </a:t>
            </a:r>
            <a:r>
              <a:rPr lang="en-US" sz="1800" b="1" smtClean="0">
                <a:latin typeface="Courier New" pitchFamily="49" charset="0"/>
              </a:rPr>
              <a:t>{  printf("%d%c%d=",a,c,b);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switch (c)  { case '+': ptr=add; c='-';break;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 </a:t>
            </a:r>
            <a:r>
              <a:rPr lang="en-US" sz="1800" b="1" smtClean="0">
                <a:latin typeface="Courier New" pitchFamily="49" charset="0"/>
              </a:rPr>
              <a:t>        </a:t>
            </a:r>
            <a:r>
              <a:rPr lang="ru-RU" sz="1800" b="1" smtClean="0">
                <a:latin typeface="Courier New" pitchFamily="49" charset="0"/>
              </a:rPr>
              <a:t>           </a:t>
            </a:r>
            <a:r>
              <a:rPr lang="en-US" sz="1800" b="1" smtClean="0">
                <a:latin typeface="Courier New" pitchFamily="49" charset="0"/>
              </a:rPr>
              <a:t>case '-': ptr=sub; c='*';break;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 </a:t>
            </a:r>
            <a:r>
              <a:rPr lang="en-US" sz="1800" b="1" smtClean="0">
                <a:latin typeface="Courier New" pitchFamily="49" charset="0"/>
              </a:rPr>
              <a:t>        </a:t>
            </a:r>
            <a:r>
              <a:rPr lang="ru-RU" sz="1800" b="1" smtClean="0">
                <a:latin typeface="Courier New" pitchFamily="49" charset="0"/>
              </a:rPr>
              <a:t>           </a:t>
            </a:r>
            <a:r>
              <a:rPr lang="en-US" sz="1800" b="1" smtClean="0">
                <a:latin typeface="Courier New" pitchFamily="49" charset="0"/>
              </a:rPr>
              <a:t>case '*': ptr=mul; c='/';break;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  </a:t>
            </a:r>
            <a:r>
              <a:rPr lang="ru-RU" sz="1800" b="1" smtClean="0">
                <a:latin typeface="Courier New" pitchFamily="49" charset="0"/>
              </a:rPr>
              <a:t>            </a:t>
            </a:r>
            <a:r>
              <a:rPr lang="en-US" sz="1800" b="1" smtClean="0">
                <a:latin typeface="Courier New" pitchFamily="49" charset="0"/>
              </a:rPr>
              <a:t>case '/': ptr=div; c=' ';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   printf("%d\n",a=ptr(a,b));   </a:t>
            </a:r>
            <a:r>
              <a:rPr lang="ru-RU" sz="18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  return 0; 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6516688" y="908050"/>
            <a:ext cx="2232025" cy="1728788"/>
          </a:xfrm>
          <a:prstGeom prst="wedgeRoundRectCallout">
            <a:avLst>
              <a:gd name="adj1" fmla="val -14509"/>
              <a:gd name="adj2" fmla="val 508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/>
              <a:t> 6+2=8</a:t>
            </a:r>
          </a:p>
          <a:p>
            <a:pPr algn="ctr"/>
            <a:r>
              <a:rPr lang="ru-RU" sz="2400"/>
              <a:t>8-2=6</a:t>
            </a:r>
          </a:p>
          <a:p>
            <a:pPr algn="ctr"/>
            <a:r>
              <a:rPr lang="ru-RU" sz="2400"/>
              <a:t>  6*2=12</a:t>
            </a:r>
          </a:p>
          <a:p>
            <a:pPr algn="ctr"/>
            <a:r>
              <a:rPr lang="ru-RU" sz="2400"/>
              <a:t> 12</a:t>
            </a:r>
            <a:r>
              <a:rPr lang="en-US" sz="2400"/>
              <a:t>/</a:t>
            </a:r>
            <a:r>
              <a:rPr lang="ru-RU" sz="2400"/>
              <a:t>2=6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067175" y="3284538"/>
            <a:ext cx="3600450" cy="431800"/>
          </a:xfrm>
          <a:prstGeom prst="wedgeRoundRectCallout">
            <a:avLst>
              <a:gd name="adj1" fmla="val -68653"/>
              <a:gd name="adj2" fmla="val -5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b="1"/>
              <a:t>Указатель на функцию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1A797E-16C7-4617-A088-3D77693D32E7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360362"/>
          </a:xfrm>
        </p:spPr>
        <p:txBody>
          <a:bodyPr/>
          <a:lstStyle/>
          <a:p>
            <a:pPr eaLnBrk="1" hangingPunct="1"/>
            <a:r>
              <a:rPr lang="ru-RU" sz="2800" b="1" smtClean="0"/>
              <a:t>3.7 Рекурсия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68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/>
              <a:t>Пример</a:t>
            </a:r>
            <a:r>
              <a:rPr lang="ru-RU" sz="2000" b="1" smtClean="0">
                <a:latin typeface="Courier New" pitchFamily="49" charset="0"/>
              </a:rPr>
              <a:t>. </a:t>
            </a:r>
            <a:r>
              <a:rPr lang="ru-RU" sz="2000" smtClean="0"/>
              <a:t>Переворот строки </a:t>
            </a:r>
            <a:r>
              <a:rPr lang="en-US" sz="2000" b="1" smtClean="0">
                <a:latin typeface="Courier New" pitchFamily="49" charset="0"/>
              </a:rPr>
              <a:t>(</a:t>
            </a:r>
            <a:r>
              <a:rPr lang="en-US" sz="2000" b="1" smtClean="0">
                <a:solidFill>
                  <a:srgbClr val="009900"/>
                </a:solidFill>
              </a:rPr>
              <a:t>Ex3</a:t>
            </a:r>
            <a:r>
              <a:rPr lang="ru-RU" sz="2000" b="1" smtClean="0">
                <a:solidFill>
                  <a:srgbClr val="009900"/>
                </a:solidFill>
              </a:rPr>
              <a:t>_02</a:t>
            </a:r>
            <a:r>
              <a:rPr lang="en-US" sz="2000" b="1" smtClean="0">
                <a:latin typeface="Courier New" pitchFamily="49" charset="0"/>
              </a:rPr>
              <a:t>)</a:t>
            </a:r>
            <a:r>
              <a:rPr lang="ru-RU" sz="200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1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#include &lt;string.h&gt;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void reverser(char s[],char sr[])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int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if (!strlen(s))  sr[0]='\0';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else { reverser(s+1,sr);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  </a:t>
            </a:r>
            <a:r>
              <a:rPr lang="ru-RU" sz="2000" b="1" smtClean="0">
                <a:latin typeface="Courier New" pitchFamily="49" charset="0"/>
              </a:rPr>
              <a:t>       </a:t>
            </a:r>
            <a:r>
              <a:rPr lang="en-US" sz="2000" b="1" smtClean="0">
                <a:latin typeface="Courier New" pitchFamily="49" charset="0"/>
              </a:rPr>
              <a:t>k=strlen(sr);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    sr[k]=s[0]; sr[k+1]='\0';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int main(int argc, char* argv[])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char s[20],sr[20];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printf("Input string:");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scanf("%s",s);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reverser(s,sr);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printf("Output string: %s\n",sr);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372225" y="90805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  <a:endParaRPr lang="ru-RU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588125" y="90805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</a:t>
            </a:r>
            <a:endParaRPr lang="ru-RU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804025" y="90805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  <a:endParaRPr lang="ru-RU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019925" y="90805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  <a:endParaRPr lang="ru-RU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235825" y="90805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\0</a:t>
            </a:r>
            <a:endParaRPr lang="ru-RU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372225" y="1773238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  <a:endParaRPr lang="ru-RU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372225" y="213360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  <a:endParaRPr lang="ru-RU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6588125" y="1773238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\0</a:t>
            </a:r>
            <a:endParaRPr lang="ru-RU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6372225" y="1412875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\0</a:t>
            </a:r>
            <a:endParaRPr lang="ru-RU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6588125" y="213360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  <a:endParaRPr lang="ru-RU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6804025" y="213360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\0</a:t>
            </a:r>
            <a:endParaRPr lang="ru-RU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6372225" y="256540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  <a:endParaRPr lang="ru-RU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6588125" y="256540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  <a:endParaRPr lang="ru-RU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7019925" y="256540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\0</a:t>
            </a:r>
            <a:endParaRPr lang="ru-RU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6804025" y="256540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</a:t>
            </a:r>
            <a:endParaRPr lang="ru-RU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6372225" y="299720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  <a:endParaRPr lang="ru-RU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6588125" y="299720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  <a:endParaRPr lang="ru-RU"/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7235825" y="299720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\0</a:t>
            </a:r>
            <a:endParaRPr lang="ru-RU"/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6804025" y="299720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</a:t>
            </a:r>
            <a:endParaRPr lang="ru-RU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7019925" y="299720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0" grpId="1" animBg="1"/>
      <p:bldP spid="14340" grpId="2" animBg="1"/>
      <p:bldP spid="14341" grpId="0" animBg="1"/>
      <p:bldP spid="14341" grpId="1" animBg="1"/>
      <p:bldP spid="14341" grpId="2" animBg="1"/>
      <p:bldP spid="14342" grpId="0" animBg="1"/>
      <p:bldP spid="14342" grpId="1" animBg="1"/>
      <p:bldP spid="14342" grpId="2" animBg="1"/>
      <p:bldP spid="14343" grpId="0" animBg="1"/>
      <p:bldP spid="14343" grpId="1" animBg="1"/>
      <p:bldP spid="14343" grpId="2" animBg="1"/>
      <p:bldP spid="14346" grpId="0" animBg="1"/>
      <p:bldP spid="14351" grpId="0" animBg="1"/>
      <p:bldP spid="14352" grpId="0" animBg="1"/>
      <p:bldP spid="14362" grpId="0" animBg="1"/>
      <p:bldP spid="14363" grpId="0" animBg="1"/>
      <p:bldP spid="14364" grpId="0" animBg="1"/>
      <p:bldP spid="14365" grpId="0" animBg="1"/>
      <p:bldP spid="14366" grpId="0" animBg="1"/>
      <p:bldP spid="14367" grpId="0" animBg="1"/>
      <p:bldP spid="14369" grpId="0" animBg="1"/>
      <p:bldP spid="14370" grpId="0" animBg="1"/>
      <p:bldP spid="14371" grpId="0" animBg="1"/>
      <p:bldP spid="14372" grpId="0" animBg="1"/>
      <p:bldP spid="14373" grpId="0" animBg="1"/>
      <p:bldP spid="14374" grpId="0" animBg="1"/>
      <p:bldP spid="143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3.8 Модули </a:t>
            </a:r>
            <a:r>
              <a:rPr lang="en-US" sz="2800" b="1" smtClean="0"/>
              <a:t>C++</a:t>
            </a:r>
            <a:r>
              <a:rPr lang="ru-RU" sz="2800" b="1" smtClean="0"/>
              <a:t> (</a:t>
            </a:r>
            <a:r>
              <a:rPr lang="en-US" sz="2800" b="1" smtClean="0">
                <a:solidFill>
                  <a:srgbClr val="009900"/>
                </a:solidFill>
              </a:rPr>
              <a:t>Ex3_03</a:t>
            </a:r>
            <a:r>
              <a:rPr lang="ru-RU" sz="2800" b="1" smtClean="0"/>
              <a:t>)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1187450" y="1700213"/>
            <a:ext cx="1079500" cy="1223962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Ex1.cpp</a:t>
            </a:r>
            <a:endParaRPr lang="ru-RU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3995738" y="1700213"/>
            <a:ext cx="1079500" cy="1223962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Mod.h</a:t>
            </a:r>
            <a:endParaRPr lang="ru-RU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6875463" y="1700213"/>
            <a:ext cx="1079500" cy="1223962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Mod.cpp</a:t>
            </a:r>
            <a:endParaRPr lang="ru-RU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268538" y="2349500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5291138" y="23495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V="1">
            <a:off x="5219700" y="22066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5219700" y="2349500"/>
            <a:ext cx="714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5075238" y="2206625"/>
            <a:ext cx="1444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075238" y="2351088"/>
            <a:ext cx="142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33" name="AutoShape 13"/>
          <p:cNvSpPr>
            <a:spLocks noChangeArrowheads="1"/>
          </p:cNvSpPr>
          <p:nvPr/>
        </p:nvSpPr>
        <p:spPr bwMode="auto">
          <a:xfrm>
            <a:off x="2411413" y="1052513"/>
            <a:ext cx="1655762" cy="503237"/>
          </a:xfrm>
          <a:prstGeom prst="wedgeRoundRectCallout">
            <a:avLst>
              <a:gd name="adj1" fmla="val -1005"/>
              <a:gd name="adj2" fmla="val 20173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b="1">
                <a:solidFill>
                  <a:srgbClr val="CC3300"/>
                </a:solidFill>
              </a:rPr>
              <a:t>Зависит</a:t>
            </a:r>
          </a:p>
        </p:txBody>
      </p:sp>
      <p:sp>
        <p:nvSpPr>
          <p:cNvPr id="30734" name="AutoShape 14"/>
          <p:cNvSpPr>
            <a:spLocks noChangeArrowheads="1"/>
          </p:cNvSpPr>
          <p:nvPr/>
        </p:nvSpPr>
        <p:spPr bwMode="auto">
          <a:xfrm>
            <a:off x="5219700" y="1052513"/>
            <a:ext cx="1655763" cy="503237"/>
          </a:xfrm>
          <a:prstGeom prst="wedgeRoundRectCallout">
            <a:avLst>
              <a:gd name="adj1" fmla="val -1005"/>
              <a:gd name="adj2" fmla="val 20173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b="1">
                <a:solidFill>
                  <a:srgbClr val="CC3300"/>
                </a:solidFill>
              </a:rPr>
              <a:t>Реализует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3203575" y="3213100"/>
            <a:ext cx="3168650" cy="503238"/>
          </a:xfrm>
          <a:prstGeom prst="wedgeRoundRectCallout">
            <a:avLst>
              <a:gd name="adj1" fmla="val -8139"/>
              <a:gd name="adj2" fmla="val -105431"/>
              <a:gd name="adj3" fmla="val 16667"/>
            </a:avLst>
          </a:prstGeom>
          <a:solidFill>
            <a:srgbClr val="DEF3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int nod(int a,int b);</a:t>
            </a: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0" y="3644900"/>
            <a:ext cx="3779838" cy="2305050"/>
          </a:xfrm>
          <a:prstGeom prst="wedgeRoundRectCallout">
            <a:avLst>
              <a:gd name="adj1" fmla="val -8245"/>
              <a:gd name="adj2" fmla="val -81009"/>
              <a:gd name="adj3" fmla="val 16667"/>
            </a:avLst>
          </a:prstGeom>
          <a:solidFill>
            <a:srgbClr val="DEF3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#include "Mod.h"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{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int a=18,b=24,c;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c=nod(a,b);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printf("nod=%d\n",c);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 </a:t>
            </a:r>
            <a:r>
              <a:rPr lang="ru-RU" b="1">
                <a:latin typeface="Courier New" pitchFamily="49" charset="0"/>
              </a:rPr>
              <a:t>return 0;</a:t>
            </a:r>
            <a:r>
              <a:rPr lang="en-US" b="1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b="1">
                <a:latin typeface="Courier New" pitchFamily="49" charset="0"/>
              </a:rPr>
              <a:t>}</a:t>
            </a:r>
            <a:endParaRPr lang="ru-RU"/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5867400" y="3716338"/>
            <a:ext cx="3276600" cy="2233612"/>
          </a:xfrm>
          <a:prstGeom prst="wedgeRoundRectCallout">
            <a:avLst>
              <a:gd name="adj1" fmla="val -2972"/>
              <a:gd name="adj2" fmla="val -82898"/>
              <a:gd name="adj3" fmla="val 16667"/>
            </a:avLst>
          </a:prstGeom>
          <a:solidFill>
            <a:srgbClr val="DEF3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#include "Mod.h"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int nod(int a,int b)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while (a!=b)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if (a&gt;b) a=a-b;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else b=b-a;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 return a;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}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 animBg="1"/>
      <p:bldP spid="30733" grpId="0" animBg="1"/>
      <p:bldP spid="30734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CB9EBF-41F2-44E9-9130-E7AECEFCCC5E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 smtClean="0"/>
              <a:t>3.9 Пространство имен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761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 smtClean="0"/>
              <a:t>Большинство приложений состоит более чем из одного исходного файла. При этом возникает вероятность дублирования имен, что препятствует сборке программы из частей. Для снятия проблемы в C++ был введен механизм логического разделения области глобальных имен программы, который получил название </a:t>
            </a:r>
            <a:r>
              <a:rPr lang="ru-RU" sz="1800" i="1" dirty="0" smtClean="0"/>
              <a:t>пространства имен</a:t>
            </a:r>
            <a:r>
              <a:rPr lang="ru-RU" sz="1800" dirty="0" smtClean="0"/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 smtClean="0"/>
              <a:t>Имена, определенные в пространстве имен, становятся локальными внутри него и могут использоваться независимо от имен, определенных в других пространствах. Таким образом, снимается требование уникальности имен программы.</a:t>
            </a:r>
            <a:endParaRPr lang="ru-RU" sz="1800" b="1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namespaсe</a:t>
            </a:r>
            <a:r>
              <a:rPr lang="ru-RU" sz="1800" b="1" dirty="0" smtClean="0"/>
              <a:t> </a:t>
            </a:r>
            <a:r>
              <a:rPr lang="ru-RU" sz="1800" dirty="0" smtClean="0">
                <a:solidFill>
                  <a:srgbClr val="FF0000"/>
                </a:solidFill>
              </a:rPr>
              <a:t>[</a:t>
            </a:r>
            <a:r>
              <a:rPr lang="ru-RU" sz="1800" dirty="0" smtClean="0"/>
              <a:t>Имя</a:t>
            </a:r>
            <a:r>
              <a:rPr lang="ru-RU" sz="1800" dirty="0" smtClean="0">
                <a:solidFill>
                  <a:srgbClr val="FF0000"/>
                </a:solidFill>
              </a:rPr>
              <a:t>]</a:t>
            </a:r>
            <a:r>
              <a:rPr lang="ru-RU" sz="1800" dirty="0" smtClean="0"/>
              <a:t> </a:t>
            </a:r>
            <a:r>
              <a:rPr lang="ru-RU" sz="1800" dirty="0" smtClean="0"/>
              <a:t>{ </a:t>
            </a:r>
            <a:r>
              <a:rPr lang="ru-RU" sz="1800" dirty="0" err="1" smtClean="0"/>
              <a:t>Объявления_и_определения</a:t>
            </a:r>
            <a:r>
              <a:rPr lang="ru-RU" sz="1800" dirty="0" smtClean="0"/>
              <a:t> </a:t>
            </a:r>
            <a:r>
              <a:rPr lang="ru-RU" sz="1800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 smtClean="0"/>
              <a:t>Например:</a:t>
            </a:r>
            <a:endParaRPr lang="ru-RU" sz="18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 err="1" smtClean="0">
                <a:latin typeface="Courier New" pitchFamily="49" charset="0"/>
              </a:rPr>
              <a:t>namespace</a:t>
            </a:r>
            <a:r>
              <a:rPr lang="ru-RU" sz="1800" b="1" dirty="0" smtClean="0">
                <a:latin typeface="Courier New" pitchFamily="49" charset="0"/>
              </a:rPr>
              <a:t> ALPHA {          </a:t>
            </a:r>
            <a:r>
              <a:rPr lang="ru-RU" sz="1800" b="1" dirty="0" smtClean="0">
                <a:solidFill>
                  <a:schemeClr val="hlink"/>
                </a:solidFill>
                <a:latin typeface="Courier New" pitchFamily="49" charset="0"/>
              </a:rPr>
              <a:t>// ALPHA – имя пространства имен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 smtClean="0">
                <a:latin typeface="Courier New" pitchFamily="49" charset="0"/>
              </a:rPr>
              <a:t>      </a:t>
            </a:r>
            <a:r>
              <a:rPr lang="ru-RU" sz="1800" b="1" dirty="0" err="1" smtClean="0">
                <a:latin typeface="Courier New" pitchFamily="49" charset="0"/>
              </a:rPr>
              <a:t>long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latin typeface="Courier New" pitchFamily="49" charset="0"/>
              </a:rPr>
              <a:t>double</a:t>
            </a:r>
            <a:r>
              <a:rPr lang="ru-RU" sz="1800" b="1" dirty="0" smtClean="0">
                <a:latin typeface="Courier New" pitchFamily="49" charset="0"/>
              </a:rPr>
              <a:t> LD;      </a:t>
            </a:r>
            <a:r>
              <a:rPr lang="ru-RU" sz="1800" b="1" dirty="0" smtClean="0">
                <a:solidFill>
                  <a:schemeClr val="hlink"/>
                </a:solidFill>
                <a:latin typeface="Courier New" pitchFamily="49" charset="0"/>
              </a:rPr>
              <a:t>// объявление переменной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 smtClean="0">
                <a:latin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</a:rPr>
              <a:t>float f</a:t>
            </a:r>
            <a:r>
              <a:rPr lang="ru-RU" sz="1800" b="1" dirty="0" smtClean="0">
                <a:latin typeface="Courier New" pitchFamily="49" charset="0"/>
              </a:rPr>
              <a:t>(</a:t>
            </a:r>
            <a:r>
              <a:rPr lang="en-US" sz="1800" b="1" dirty="0" smtClean="0">
                <a:latin typeface="Courier New" pitchFamily="49" charset="0"/>
              </a:rPr>
              <a:t>float y</a:t>
            </a:r>
            <a:r>
              <a:rPr lang="ru-RU" sz="1800" b="1" dirty="0" smtClean="0">
                <a:latin typeface="Courier New" pitchFamily="49" charset="0"/>
              </a:rPr>
              <a:t>) { </a:t>
            </a:r>
            <a:r>
              <a:rPr lang="en-US" sz="1800" b="1" dirty="0" smtClean="0">
                <a:latin typeface="Courier New" pitchFamily="49" charset="0"/>
              </a:rPr>
              <a:t>return y</a:t>
            </a:r>
            <a:r>
              <a:rPr lang="ru-RU" sz="1800" b="1" dirty="0" smtClean="0">
                <a:latin typeface="Courier New" pitchFamily="49" charset="0"/>
              </a:rPr>
              <a:t>; }    </a:t>
            </a:r>
            <a:r>
              <a:rPr lang="ru-RU" sz="1800" b="1" dirty="0" smtClean="0">
                <a:solidFill>
                  <a:schemeClr val="hlink"/>
                </a:solidFill>
                <a:latin typeface="Courier New" pitchFamily="49" charset="0"/>
              </a:rPr>
              <a:t>// описание функции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 smtClean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dirty="0" smtClean="0"/>
              <a:t>Имя пространства имен должно быть уникальным, но может быть и опущено. Если имя пространства опущено, то считается, что определено неименованное пространство имен (см. далее).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1800" b="1" dirty="0" smtClean="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BD6608-EBB9-4A38-A771-3CE99BBE9C42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69937"/>
          </a:xfrm>
        </p:spPr>
        <p:txBody>
          <a:bodyPr/>
          <a:lstStyle/>
          <a:p>
            <a:pPr eaLnBrk="1" hangingPunct="1"/>
            <a:r>
              <a:rPr lang="ru-RU" sz="2800" b="1" smtClean="0"/>
              <a:t>Доступ к элементам пространства имен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85225" cy="59039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smtClean="0">
                <a:solidFill>
                  <a:srgbClr val="0033CC"/>
                </a:solidFill>
              </a:rPr>
              <a:t>Пространство имен определяет область видимости, следовательно, функции, определенные в пространстве имен могут без ограничений использовать другие ресурсы, объявленные там же (переменные, типы и т.д.).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Доступ к элементам </a:t>
            </a:r>
            <a:r>
              <a:rPr lang="ru-RU" sz="2000" b="1" smtClean="0"/>
              <a:t>других</a:t>
            </a:r>
            <a:r>
              <a:rPr lang="ru-RU" sz="2000" smtClean="0"/>
              <a:t> пространств имен может осуществляться: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1) с использованием </a:t>
            </a:r>
            <a:r>
              <a:rPr lang="ru-RU" sz="2000" smtClean="0">
                <a:solidFill>
                  <a:schemeClr val="accent2"/>
                </a:solidFill>
              </a:rPr>
              <a:t>квалификатора доступа</a:t>
            </a:r>
            <a:r>
              <a:rPr lang="ru-RU" sz="2000" smtClean="0"/>
              <a:t>, например:         </a:t>
            </a:r>
            <a:endParaRPr lang="ru-RU" sz="2000" i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i="1" smtClean="0"/>
              <a:t>                 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ALPHA::</a:t>
            </a:r>
            <a:r>
              <a:rPr lang="en-US" sz="2000" b="1" smtClean="0">
                <a:latin typeface="Courier New" pitchFamily="49" charset="0"/>
              </a:rPr>
              <a:t>LD</a:t>
            </a:r>
            <a:r>
              <a:rPr lang="ru-RU" sz="2000" b="1" smtClean="0">
                <a:latin typeface="Courier New" pitchFamily="49" charset="0"/>
              </a:rPr>
              <a:t> или 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ALPHA::</a:t>
            </a:r>
            <a:r>
              <a:rPr lang="en-US" sz="2000" b="1" smtClean="0">
                <a:latin typeface="Courier New" pitchFamily="49" charset="0"/>
              </a:rPr>
              <a:t>f()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2) с использованием </a:t>
            </a:r>
            <a:r>
              <a:rPr lang="ru-RU" sz="2000" smtClean="0">
                <a:solidFill>
                  <a:schemeClr val="accent2"/>
                </a:solidFill>
              </a:rPr>
              <a:t>объявления using</a:t>
            </a:r>
            <a:r>
              <a:rPr lang="ru-RU" sz="2000" smtClean="0"/>
              <a:t>, которое указывает, что некоторое имя доступно в другом пространстве имен:</a:t>
            </a:r>
            <a:endParaRPr lang="en-US" sz="2000" i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namespace BETA {       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using ALPHA::</a:t>
            </a:r>
            <a:r>
              <a:rPr lang="en-US" sz="2000" b="1" smtClean="0">
                <a:latin typeface="Courier New" pitchFamily="49" charset="0"/>
              </a:rPr>
              <a:t>LD;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/* имя ALPHA::LD </a:t>
            </a:r>
            <a:r>
              <a:rPr lang="ru-RU" sz="2000" b="1" smtClean="0">
                <a:solidFill>
                  <a:schemeClr val="hlink"/>
                </a:solidFill>
                <a:latin typeface="Courier New" pitchFamily="49" charset="0"/>
              </a:rPr>
              <a:t>доступно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 в BETA*/</a:t>
            </a:r>
            <a:r>
              <a:rPr lang="en-US" sz="2000" b="1" smtClean="0">
                <a:latin typeface="Courier New" pitchFamily="49" charset="0"/>
              </a:rPr>
              <a:t> }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3) с использованием </a:t>
            </a:r>
            <a:r>
              <a:rPr lang="ru-RU" sz="2000" i="1" smtClean="0">
                <a:solidFill>
                  <a:schemeClr val="accent2"/>
                </a:solidFill>
              </a:rPr>
              <a:t>директивы using</a:t>
            </a:r>
            <a:r>
              <a:rPr lang="ru-RU" sz="2000" smtClean="0"/>
              <a:t>, которая объявляет все имена одного пространства имен доступными в другом пространстве: </a:t>
            </a:r>
            <a:endParaRPr lang="en-US" sz="2000" i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namespace BETA</a:t>
            </a:r>
            <a:r>
              <a:rPr lang="ru-RU" sz="2000" b="1" smtClean="0">
                <a:latin typeface="Courier New" pitchFamily="49" charset="0"/>
              </a:rPr>
              <a:t> {        …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using ALPHA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ru-RU" sz="2000" b="1" smtClean="0">
                <a:latin typeface="Courier New" pitchFamily="49" charset="0"/>
              </a:rPr>
              <a:t>  </a:t>
            </a:r>
            <a:r>
              <a:rPr lang="ru-RU" sz="2000" b="1" smtClean="0">
                <a:solidFill>
                  <a:schemeClr val="hlink"/>
                </a:solidFill>
                <a:latin typeface="Courier New" pitchFamily="49" charset="0"/>
              </a:rPr>
              <a:t>/* все имена 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ALPHA</a:t>
            </a:r>
            <a:r>
              <a:rPr lang="ru-RU" sz="2000" b="1" smtClean="0">
                <a:solidFill>
                  <a:schemeClr val="hlink"/>
                </a:solidFill>
                <a:latin typeface="Courier New" pitchFamily="49" charset="0"/>
              </a:rPr>
              <a:t> доступны в 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BETA</a:t>
            </a:r>
            <a:r>
              <a:rPr lang="ru-RU" sz="2000" b="1" smtClean="0">
                <a:solidFill>
                  <a:schemeClr val="hlink"/>
                </a:solidFill>
                <a:latin typeface="Courier New" pitchFamily="49" charset="0"/>
              </a:rPr>
              <a:t>*/</a:t>
            </a:r>
            <a:r>
              <a:rPr lang="ru-RU" sz="2000" b="1" smtClean="0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55A08F-0473-4608-ABFB-802F31FEB63C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417512"/>
          </a:xfrm>
        </p:spPr>
        <p:txBody>
          <a:bodyPr/>
          <a:lstStyle/>
          <a:p>
            <a:pPr eaLnBrk="1" hangingPunct="1"/>
            <a:r>
              <a:rPr lang="ru-RU" sz="2800" b="1" smtClean="0"/>
              <a:t>Непоименованное пространство имен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64612" cy="5832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Непоименованное пространство имен </a:t>
            </a:r>
            <a:r>
              <a:rPr lang="ru-RU" sz="2000" smtClean="0">
                <a:solidFill>
                  <a:srgbClr val="7030A0"/>
                </a:solidFill>
              </a:rPr>
              <a:t>невидимо в других файлах</a:t>
            </a:r>
            <a:r>
              <a:rPr lang="ru-RU" sz="2000" smtClean="0"/>
              <a:t>: 			</a:t>
            </a:r>
            <a:r>
              <a:rPr lang="ru-RU" sz="2000" b="1" smtClean="0">
                <a:latin typeface="Courier New" pitchFamily="49" charset="0"/>
              </a:rPr>
              <a:t>namespace { namespace-body 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/>
              <a:t>При трансляции оно именуется как </a:t>
            </a:r>
            <a:r>
              <a:rPr lang="en-US" sz="2000" smtClean="0"/>
              <a:t>“unique”</a:t>
            </a:r>
            <a:r>
              <a:rPr lang="ru-RU" sz="2000" smtClean="0"/>
              <a:t>, доступное в самом файле:</a:t>
            </a:r>
            <a:r>
              <a:rPr lang="ru-RU" sz="2000" b="1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		namespace unique { namespace-body 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			using namespace unique;</a:t>
            </a:r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611188" y="3213100"/>
            <a:ext cx="3097212" cy="302418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5219700" y="3213100"/>
            <a:ext cx="3097213" cy="302418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1187450" y="3500438"/>
            <a:ext cx="1944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File1.cpp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5795963" y="3500438"/>
            <a:ext cx="194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File2.cpp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827088" y="4292600"/>
            <a:ext cx="2592387" cy="15128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namespace unique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5435600" y="4365625"/>
            <a:ext cx="2592388" cy="1511300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namespace unique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64262C-11F5-49F6-BAB5-959EBF686B83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417512"/>
          </a:xfrm>
        </p:spPr>
        <p:txBody>
          <a:bodyPr/>
          <a:lstStyle/>
          <a:p>
            <a:pPr eaLnBrk="1" hangingPunct="1"/>
            <a:r>
              <a:rPr lang="ru-RU" sz="2800" b="1" smtClean="0"/>
              <a:t>Пример определения пространства имен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688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</a:rPr>
              <a:t>namespace</a:t>
            </a:r>
            <a:r>
              <a:rPr lang="ru-RU" sz="2000" b="1" dirty="0" smtClean="0">
                <a:latin typeface="Courier New" pitchFamily="49" charset="0"/>
              </a:rPr>
              <a:t> { </a:t>
            </a:r>
            <a:r>
              <a:rPr lang="ru-RU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</a:rPr>
              <a:t>; }       </a:t>
            </a:r>
            <a:r>
              <a:rPr lang="ru-RU" sz="2000" b="1" dirty="0" smtClean="0">
                <a:solidFill>
                  <a:schemeClr val="hlink"/>
                </a:solidFill>
                <a:latin typeface="Courier New" pitchFamily="49" charset="0"/>
              </a:rPr>
              <a:t>// </a:t>
            </a:r>
            <a:r>
              <a:rPr lang="ru-RU" sz="2000" b="1" dirty="0" err="1" smtClean="0">
                <a:solidFill>
                  <a:schemeClr val="hlink"/>
                </a:solidFill>
                <a:latin typeface="Courier New" pitchFamily="49" charset="0"/>
              </a:rPr>
              <a:t>unique::i</a:t>
            </a:r>
            <a:endParaRPr lang="ru-RU" sz="2000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</a:rPr>
              <a:t>void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f</a:t>
            </a:r>
            <a:r>
              <a:rPr lang="ru-RU" sz="2000" b="1" dirty="0" smtClean="0">
                <a:latin typeface="Courier New" pitchFamily="49" charset="0"/>
              </a:rPr>
              <a:t>() { </a:t>
            </a:r>
            <a:r>
              <a:rPr lang="ru-RU" sz="2000" b="1" dirty="0" err="1" smtClean="0">
                <a:latin typeface="Courier New" pitchFamily="49" charset="0"/>
              </a:rPr>
              <a:t>i++</a:t>
            </a:r>
            <a:r>
              <a:rPr lang="ru-RU" sz="2000" b="1" dirty="0" smtClean="0">
                <a:latin typeface="Courier New" pitchFamily="49" charset="0"/>
              </a:rPr>
              <a:t>; }          </a:t>
            </a:r>
            <a:r>
              <a:rPr lang="ru-RU" sz="2000" b="1" dirty="0" smtClean="0">
                <a:solidFill>
                  <a:schemeClr val="hlink"/>
                </a:solidFill>
                <a:latin typeface="Courier New" pitchFamily="49" charset="0"/>
              </a:rPr>
              <a:t>// </a:t>
            </a:r>
            <a:r>
              <a:rPr lang="ru-RU" sz="2000" b="1" dirty="0" err="1" smtClean="0">
                <a:solidFill>
                  <a:schemeClr val="hlink"/>
                </a:solidFill>
                <a:latin typeface="Courier New" pitchFamily="49" charset="0"/>
              </a:rPr>
              <a:t>unique::i++</a:t>
            </a:r>
            <a:endParaRPr lang="ru-RU" sz="2000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</a:rPr>
              <a:t> 	</a:t>
            </a:r>
            <a:r>
              <a:rPr lang="ru-RU" sz="2000" b="1" dirty="0" err="1" smtClean="0">
                <a:latin typeface="Courier New" pitchFamily="49" charset="0"/>
              </a:rPr>
              <a:t>namespace</a:t>
            </a:r>
            <a:r>
              <a:rPr lang="ru-RU" sz="2000" b="1" dirty="0" smtClean="0">
                <a:latin typeface="Courier New" pitchFamily="49" charset="0"/>
              </a:rPr>
              <a:t> A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</a:rPr>
              <a:t>    	</a:t>
            </a:r>
            <a:r>
              <a:rPr lang="ru-RU" sz="2000" b="1" dirty="0" err="1" smtClean="0">
                <a:latin typeface="Courier New" pitchFamily="49" charset="0"/>
              </a:rPr>
              <a:t>namespace</a:t>
            </a:r>
            <a:r>
              <a:rPr lang="ru-RU" sz="2000" b="1" dirty="0" smtClean="0">
                <a:latin typeface="Courier New" pitchFamily="49" charset="0"/>
              </a:rPr>
              <a:t> {	</a:t>
            </a:r>
            <a:r>
              <a:rPr lang="ru-RU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</a:rPr>
              <a:t>,</a:t>
            </a:r>
            <a:r>
              <a:rPr lang="en-US" sz="2000" b="1" dirty="0" smtClean="0">
                <a:latin typeface="Courier New" pitchFamily="49" charset="0"/>
              </a:rPr>
              <a:t>j</a:t>
            </a:r>
            <a:r>
              <a:rPr lang="ru-RU" sz="2000" b="1" dirty="0" smtClean="0">
                <a:latin typeface="Courier New" pitchFamily="49" charset="0"/>
              </a:rPr>
              <a:t>;}} </a:t>
            </a:r>
            <a:r>
              <a:rPr lang="ru-RU" sz="2000" b="1" dirty="0" smtClean="0">
                <a:solidFill>
                  <a:schemeClr val="hlink"/>
                </a:solidFill>
                <a:latin typeface="Courier New" pitchFamily="49" charset="0"/>
              </a:rPr>
              <a:t>// A::unique::i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ru-RU" sz="2000" b="1" dirty="0" smtClean="0">
                <a:solidFill>
                  <a:schemeClr val="hlink"/>
                </a:solidFill>
                <a:latin typeface="Courier New" pitchFamily="49" charset="0"/>
              </a:rPr>
              <a:t>A::unique::j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ru-RU" sz="10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</a:rPr>
              <a:t> 	</a:t>
            </a:r>
            <a:r>
              <a:rPr lang="ru-RU" sz="2000" b="1" dirty="0" err="1" smtClean="0">
                <a:latin typeface="Courier New" pitchFamily="49" charset="0"/>
              </a:rPr>
              <a:t>using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namespace</a:t>
            </a:r>
            <a:r>
              <a:rPr lang="ru-RU" sz="2000" b="1" dirty="0" smtClean="0">
                <a:latin typeface="Courier New" pitchFamily="49" charset="0"/>
              </a:rPr>
              <a:t> A;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</a:rPr>
              <a:t>void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h</a:t>
            </a:r>
            <a:r>
              <a:rPr lang="ru-RU" sz="20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</a:rPr>
              <a:t>	{   </a:t>
            </a:r>
            <a:r>
              <a:rPr lang="ru-RU" sz="2000" b="1" dirty="0" err="1" smtClean="0">
                <a:latin typeface="Courier New" pitchFamily="49" charset="0"/>
              </a:rPr>
              <a:t>i++</a:t>
            </a:r>
            <a:r>
              <a:rPr lang="ru-RU" sz="2000" b="1" dirty="0" smtClean="0">
                <a:latin typeface="Courier New" pitchFamily="49" charset="0"/>
              </a:rPr>
              <a:t>;   </a:t>
            </a:r>
            <a:r>
              <a:rPr lang="en-US" sz="2000" b="1" dirty="0" smtClean="0">
                <a:latin typeface="Courier New" pitchFamily="49" charset="0"/>
              </a:rPr>
              <a:t>   </a:t>
            </a: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2000" b="1" dirty="0" err="1" smtClean="0">
                <a:solidFill>
                  <a:srgbClr val="FF0000"/>
                </a:solidFill>
                <a:latin typeface="Courier New" pitchFamily="49" charset="0"/>
              </a:rPr>
              <a:t>unique::i</a:t>
            </a: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</a:rPr>
              <a:t> или A::unique::i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???????</a:t>
            </a:r>
            <a:endParaRPr lang="ru-RU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</a:rPr>
              <a:t>	    A::i++; 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smtClean="0">
                <a:solidFill>
                  <a:schemeClr val="accent5">
                    <a:lumMod val="25000"/>
                  </a:schemeClr>
                </a:solidFill>
                <a:latin typeface="Courier New" pitchFamily="49" charset="0"/>
              </a:rPr>
              <a:t>// A::unique::i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</a:rPr>
              <a:t>	    </a:t>
            </a:r>
            <a:r>
              <a:rPr lang="ru-RU" sz="2000" b="1" dirty="0" err="1" smtClean="0">
                <a:latin typeface="Courier New" pitchFamily="49" charset="0"/>
              </a:rPr>
              <a:t>j++</a:t>
            </a:r>
            <a:r>
              <a:rPr lang="ru-RU" sz="2000" b="1" dirty="0" smtClean="0">
                <a:latin typeface="Courier New" pitchFamily="49" charset="0"/>
              </a:rPr>
              <a:t>;    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smtClean="0">
                <a:solidFill>
                  <a:schemeClr val="hlink"/>
                </a:solidFill>
                <a:latin typeface="Courier New" pitchFamily="49" charset="0"/>
              </a:rPr>
              <a:t>// A::unique::j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1908175" y="5661025"/>
            <a:ext cx="1223963" cy="7207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68538" y="5949950"/>
            <a:ext cx="431800" cy="215900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24075" y="5661025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i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08175" y="5300663"/>
            <a:ext cx="172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unique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3708400" y="5373688"/>
            <a:ext cx="2376488" cy="1150937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19475" y="5229225"/>
            <a:ext cx="43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A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Блок-схема: альтернативный процесс 13"/>
          <p:cNvSpPr/>
          <p:nvPr/>
        </p:nvSpPr>
        <p:spPr>
          <a:xfrm>
            <a:off x="3851275" y="5876925"/>
            <a:ext cx="2016125" cy="5762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211638" y="6165850"/>
            <a:ext cx="431800" cy="215900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067175" y="5876925"/>
            <a:ext cx="217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i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851275" y="5516563"/>
            <a:ext cx="1728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unique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03800" y="6165850"/>
            <a:ext cx="431800" cy="215900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59338" y="5876925"/>
            <a:ext cx="217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j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Блок-схема: магнитный диск 19"/>
          <p:cNvSpPr/>
          <p:nvPr/>
        </p:nvSpPr>
        <p:spPr>
          <a:xfrm>
            <a:off x="1692275" y="4581525"/>
            <a:ext cx="4967288" cy="20605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Скругленная прямоугольная выноска 20"/>
          <p:cNvSpPr/>
          <p:nvPr/>
        </p:nvSpPr>
        <p:spPr>
          <a:xfrm>
            <a:off x="4284663" y="2492375"/>
            <a:ext cx="4535487" cy="720725"/>
          </a:xfrm>
          <a:prstGeom prst="wedgeRoundRectCallout">
            <a:avLst>
              <a:gd name="adj1" fmla="val -71495"/>
              <a:gd name="adj2" fmla="val 29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 err="1">
                <a:solidFill>
                  <a:schemeClr val="tx1"/>
                </a:solidFill>
                <a:latin typeface="Courier New" pitchFamily="49" charset="0"/>
              </a:rPr>
              <a:t>using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</a:rPr>
              <a:t>namespace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b="1" dirty="0" err="1">
                <a:solidFill>
                  <a:schemeClr val="hlink"/>
                </a:solidFill>
                <a:latin typeface="Courier New" pitchFamily="49" charset="0"/>
              </a:rPr>
              <a:t>unique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Courier New" pitchFamily="49" charset="0"/>
              </a:rPr>
              <a:t>подразумевается по умолчанию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0" grpId="0" animBg="1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054FFE-27A3-4B2C-A580-44E8F1445D98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Глобальное пространство имен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25525"/>
            <a:ext cx="8964612" cy="5572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Приложение включает одно глобальное пространство имен. Имена, входящие в это пространство, объявляются без указания</a:t>
            </a:r>
            <a:r>
              <a:rPr lang="en-US" sz="2000" smtClean="0"/>
              <a:t> </a:t>
            </a:r>
            <a:r>
              <a:rPr lang="ru-RU" sz="2000" smtClean="0"/>
              <a:t>имени пространства имен.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/>
              <a:t>Пример: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int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namespace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{  int a, b,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namespace B</a:t>
            </a:r>
            <a:r>
              <a:rPr lang="ru-RU" sz="2000" b="1" smtClean="0">
                <a:latin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{int i, j, k;}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A::a++;</a:t>
            </a:r>
            <a:r>
              <a:rPr lang="ru-RU" sz="2000" b="1" smtClean="0"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</a:rPr>
              <a:t>обратиться без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A:: 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</a:rPr>
              <a:t>нельзя, т.к.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</a:rPr>
              <a:t>          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</a:rPr>
              <a:t>отсутствует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using</a:t>
            </a:r>
            <a:r>
              <a:rPr lang="ru-RU" sz="2000" b="1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sz="2000" b="1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A::B::i++;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::i++;   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// </a:t>
            </a:r>
            <a:r>
              <a:rPr lang="ru-RU" sz="2000" b="1" smtClean="0">
                <a:solidFill>
                  <a:schemeClr val="hlink"/>
                </a:solidFill>
                <a:latin typeface="Courier New" pitchFamily="49" charset="0"/>
              </a:rPr>
              <a:t>глобальное</a:t>
            </a:r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 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  <a:endParaRPr lang="ru-RU" sz="2000" b="1" smtClean="0">
              <a:latin typeface="Courier New" pitchFamily="49" charset="0"/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4140200" y="2781300"/>
            <a:ext cx="1079500" cy="7191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00563" y="3068638"/>
            <a:ext cx="431800" cy="215900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56100" y="2781300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i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95738" y="2420938"/>
            <a:ext cx="1728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urier New" pitchFamily="49" charset="0"/>
                <a:cs typeface="Courier New" pitchFamily="49" charset="0"/>
              </a:rPr>
              <a:t>глобальное</a:t>
            </a: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5580063" y="2492375"/>
            <a:ext cx="2736850" cy="1152525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35600" y="2276475"/>
            <a:ext cx="43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A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Блок-схема: альтернативный процесс 10"/>
          <p:cNvSpPr/>
          <p:nvPr/>
        </p:nvSpPr>
        <p:spPr>
          <a:xfrm>
            <a:off x="6875463" y="2997200"/>
            <a:ext cx="1296987" cy="5762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019925" y="3284538"/>
            <a:ext cx="215900" cy="215900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75463" y="2997200"/>
            <a:ext cx="2174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i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75463" y="2708275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B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812088" y="3284538"/>
            <a:ext cx="215900" cy="215900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667625" y="2997200"/>
            <a:ext cx="2174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k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Блок-схема: магнитный диск 16"/>
          <p:cNvSpPr/>
          <p:nvPr/>
        </p:nvSpPr>
        <p:spPr>
          <a:xfrm>
            <a:off x="3924300" y="1700213"/>
            <a:ext cx="4968875" cy="20621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451725" y="3284538"/>
            <a:ext cx="215900" cy="215900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308850" y="2997200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j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795963" y="3284538"/>
            <a:ext cx="215900" cy="215900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51500" y="2997200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a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588125" y="3284538"/>
            <a:ext cx="215900" cy="215900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443663" y="2997200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c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227763" y="3284538"/>
            <a:ext cx="215900" cy="215900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84888" y="2997200"/>
            <a:ext cx="215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b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2990A0-A458-4897-8AC5-73FEB6D97D73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98500"/>
          </a:xfrm>
        </p:spPr>
        <p:txBody>
          <a:bodyPr/>
          <a:lstStyle/>
          <a:p>
            <a:pPr eaLnBrk="1" hangingPunct="1"/>
            <a:r>
              <a:rPr lang="ru-RU" sz="2800" b="1" smtClean="0"/>
              <a:t>Имена стандартных библиотек С++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94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000" dirty="0" smtClean="0"/>
              <a:t>Согласно стандарту ANSI/ISO в C++</a:t>
            </a:r>
            <a:r>
              <a:rPr lang="ru-RU" sz="2000" b="1" dirty="0" smtClean="0"/>
              <a:t> </a:t>
            </a:r>
            <a:r>
              <a:rPr lang="ru-RU" sz="2000" dirty="0" smtClean="0"/>
              <a:t>все имена ресурсов стандартных библиотек определены в пространстве </a:t>
            </a:r>
            <a:r>
              <a:rPr lang="en-US" sz="2000" dirty="0" smtClean="0"/>
              <a:t>std</a:t>
            </a:r>
            <a:r>
              <a:rPr lang="ru-RU" sz="2000" dirty="0" smtClean="0"/>
              <a:t>. При использовании этого пространства автоматически подключаются библиотеки </a:t>
            </a:r>
            <a:r>
              <a:rPr lang="en-US" sz="2000" dirty="0" smtClean="0"/>
              <a:t>&lt;</a:t>
            </a:r>
            <a:r>
              <a:rPr lang="en-US" sz="2000" dirty="0" err="1" smtClean="0"/>
              <a:t>cstdio</a:t>
            </a:r>
            <a:r>
              <a:rPr lang="en-US" sz="2000" dirty="0" smtClean="0"/>
              <a:t>&gt;</a:t>
            </a:r>
            <a:r>
              <a:rPr lang="ru-RU" sz="2000" dirty="0" smtClean="0"/>
              <a:t>,</a:t>
            </a:r>
            <a:r>
              <a:rPr lang="en-US" sz="2000" dirty="0" smtClean="0"/>
              <a:t> &lt;</a:t>
            </a:r>
            <a:r>
              <a:rPr lang="en-US" sz="2000" dirty="0" err="1" smtClean="0"/>
              <a:t>cmath</a:t>
            </a:r>
            <a:r>
              <a:rPr lang="en-US" sz="2000" dirty="0" smtClean="0"/>
              <a:t>&gt; </a:t>
            </a:r>
            <a:r>
              <a:rPr lang="ru-RU" sz="2000" dirty="0" smtClean="0"/>
              <a:t>и т.д.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000" b="1" dirty="0" smtClean="0"/>
              <a:t>Пример:</a:t>
            </a:r>
            <a:endParaRPr 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1-</a:t>
            </a:r>
            <a:r>
              <a:rPr lang="ru-RU" sz="2000" b="1" dirty="0" err="1" smtClean="0">
                <a:solidFill>
                  <a:srgbClr val="FF0000"/>
                </a:solidFill>
                <a:latin typeface="Courier New" pitchFamily="49" charset="0"/>
              </a:rPr>
              <a:t>й</a:t>
            </a: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</a:rPr>
              <a:t> вариант</a:t>
            </a:r>
            <a:endParaRPr lang="ru-RU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#include &lt;</a:t>
            </a:r>
            <a:r>
              <a:rPr lang="en-US" sz="2000" b="1" dirty="0" err="1" smtClean="0">
                <a:latin typeface="Courier New" pitchFamily="49" charset="0"/>
              </a:rPr>
              <a:t>iostream</a:t>
            </a:r>
            <a:r>
              <a:rPr lang="en-US" sz="2000" b="1" dirty="0" smtClean="0">
                <a:latin typeface="Courier New" pitchFamily="49" charset="0"/>
              </a:rPr>
              <a:t>&gt;</a:t>
            </a:r>
          </a:p>
          <a:p>
            <a:pPr marL="360000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std::</a:t>
            </a:r>
            <a:r>
              <a:rPr lang="en-US" sz="2000" b="1" dirty="0" err="1" smtClean="0">
                <a:latin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</a:rPr>
              <a:t> &lt;&lt; "Hello ";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000" dirty="0" smtClean="0"/>
              <a:t>Однако можно по-прежнему использовать определение ресурсов стандартных библиотек в глобальном пространстве. Для этого необходимо подключать </a:t>
            </a:r>
            <a:r>
              <a:rPr lang="en-US" sz="2000" dirty="0" smtClean="0"/>
              <a:t>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&gt;, 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  <a:r>
              <a:rPr lang="ru-RU" sz="2000" dirty="0" smtClean="0"/>
              <a:t>, </a:t>
            </a:r>
            <a:r>
              <a:rPr lang="en-US" sz="2000" dirty="0" smtClean="0"/>
              <a:t>&lt;</a:t>
            </a:r>
            <a:r>
              <a:rPr lang="en-US" sz="2000" dirty="0" err="1" smtClean="0"/>
              <a:t>math.h</a:t>
            </a:r>
            <a:r>
              <a:rPr lang="en-US" sz="2000" dirty="0" smtClean="0"/>
              <a:t>&gt; </a:t>
            </a:r>
            <a:r>
              <a:rPr lang="ru-RU" sz="2000" dirty="0" smtClean="0"/>
              <a:t>и т.д. (кроме </a:t>
            </a:r>
            <a:r>
              <a:rPr lang="en-US" sz="2000" dirty="0" smtClean="0"/>
              <a:t>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  <a:r>
              <a:rPr lang="ru-RU" sz="2000" dirty="0" smtClean="0"/>
              <a:t>, которая больше не существует)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000" dirty="0" smtClean="0"/>
              <a:t>Список доступных стандартных библиотек в старой и новой формах можно посмотреть в среде.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56100" y="2349500"/>
            <a:ext cx="45370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ru-RU" sz="2000" b="1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ru-RU" sz="2000" b="1">
                <a:solidFill>
                  <a:srgbClr val="FF0000"/>
                </a:solidFill>
                <a:latin typeface="Courier New" pitchFamily="49" charset="0"/>
              </a:rPr>
              <a:t>й вариант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#include &lt;iostream&gt;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int main()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{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   using namespace std;</a:t>
            </a:r>
            <a:r>
              <a:rPr lang="ru-RU" sz="2000" b="1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 cout &lt;&lt; "World." &lt;&lt; endl;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CC070B-7404-4AD8-9377-AE89F726E33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431800"/>
          </a:xfrm>
        </p:spPr>
        <p:txBody>
          <a:bodyPr/>
          <a:lstStyle/>
          <a:p>
            <a:pPr eaLnBrk="1" hangingPunct="1"/>
            <a:r>
              <a:rPr lang="en-US" sz="2800" b="1" smtClean="0"/>
              <a:t>3</a:t>
            </a:r>
            <a:r>
              <a:rPr lang="ru-RU" sz="2800" b="1" smtClean="0"/>
              <a:t>.1 Описание функции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569325" cy="55451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dirty="0" smtClean="0"/>
              <a:t>Тип</a:t>
            </a:r>
            <a:r>
              <a:rPr lang="en-US" sz="2400" b="1" dirty="0" smtClean="0"/>
              <a:t>_</a:t>
            </a:r>
            <a:r>
              <a:rPr lang="ru-RU" sz="2400" b="1" dirty="0" smtClean="0"/>
              <a:t>результата</a:t>
            </a:r>
            <a:r>
              <a:rPr lang="en-US" sz="2400" b="1" dirty="0" smtClean="0"/>
              <a:t> </a:t>
            </a:r>
            <a:r>
              <a:rPr lang="ru-RU" sz="2400" b="1" dirty="0" smtClean="0"/>
              <a:t>Имя </a:t>
            </a:r>
            <a:r>
              <a:rPr lang="ru-RU" sz="2400" b="1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[</a:t>
            </a:r>
            <a:r>
              <a:rPr lang="ru-RU" sz="2400" b="1" dirty="0" smtClean="0"/>
              <a:t>Список</a:t>
            </a:r>
            <a:r>
              <a:rPr lang="en-US" sz="2400" b="1" dirty="0" smtClean="0"/>
              <a:t>_</a:t>
            </a:r>
            <a:r>
              <a:rPr lang="ru-RU" sz="2400" b="1" dirty="0" smtClean="0"/>
              <a:t>параметров</a:t>
            </a:r>
            <a:r>
              <a:rPr lang="en-US" sz="2400" b="1" dirty="0" smtClean="0">
                <a:solidFill>
                  <a:srgbClr val="FF0000"/>
                </a:solidFill>
              </a:rPr>
              <a:t>]</a:t>
            </a:r>
            <a:r>
              <a:rPr lang="ru-RU" sz="2400" b="1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{</a:t>
            </a:r>
            <a:r>
              <a:rPr lang="ru-RU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[</a:t>
            </a:r>
            <a:r>
              <a:rPr lang="en-US" sz="2400" b="1" dirty="0" smtClean="0"/>
              <a:t>&lt; </a:t>
            </a:r>
            <a:r>
              <a:rPr lang="ru-RU" sz="2400" b="1" dirty="0" smtClean="0"/>
              <a:t>Объявление</a:t>
            </a:r>
            <a:r>
              <a:rPr lang="en-US" sz="2400" b="1" dirty="0" smtClean="0"/>
              <a:t> </a:t>
            </a:r>
            <a:r>
              <a:rPr lang="ru-RU" sz="2400" b="1" dirty="0" smtClean="0"/>
              <a:t>локальных переменных и</a:t>
            </a:r>
            <a:r>
              <a:rPr lang="en-US" sz="2400" b="1" dirty="0" smtClean="0"/>
              <a:t> </a:t>
            </a:r>
            <a:r>
              <a:rPr lang="ru-RU" sz="2400" b="1" dirty="0" smtClean="0"/>
              <a:t>констант </a:t>
            </a:r>
            <a:r>
              <a:rPr lang="en-US" sz="2400" b="1" dirty="0" smtClean="0"/>
              <a:t>&gt;</a:t>
            </a:r>
            <a:r>
              <a:rPr lang="en-US" sz="2400" b="1" dirty="0" smtClean="0">
                <a:solidFill>
                  <a:srgbClr val="FF0000"/>
                </a:solidFill>
              </a:rPr>
              <a:t>]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b="1" dirty="0" smtClean="0"/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  <a:r>
              <a:rPr lang="ru-RU" sz="2400" b="1" dirty="0" smtClean="0"/>
              <a:t>Оператор</a:t>
            </a:r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b="1" dirty="0" smtClean="0"/>
              <a:t>Пример:</a:t>
            </a:r>
            <a:r>
              <a:rPr lang="en-US" sz="2400" b="1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max(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a,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b);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max(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a,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b)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{ if (a&gt;b) return 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else return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4859339" y="3429000"/>
            <a:ext cx="3817117" cy="1512168"/>
          </a:xfrm>
          <a:prstGeom prst="wedgeRoundRectCallout">
            <a:avLst>
              <a:gd name="adj1" fmla="val -61366"/>
              <a:gd name="adj2" fmla="val -180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Объявление </a:t>
            </a:r>
            <a:r>
              <a:rPr lang="ru-RU" sz="2000" dirty="0" smtClean="0"/>
              <a:t>функции </a:t>
            </a:r>
            <a:r>
              <a:rPr lang="en-US" sz="2000" dirty="0" smtClean="0"/>
              <a:t> – </a:t>
            </a:r>
            <a:endParaRPr lang="ru-RU" sz="2000" dirty="0"/>
          </a:p>
          <a:p>
            <a:pPr algn="ctr"/>
            <a:r>
              <a:rPr lang="ru-RU" sz="2000" dirty="0" smtClean="0"/>
              <a:t>прототип</a:t>
            </a:r>
            <a:r>
              <a:rPr lang="en-US" sz="2000" dirty="0" smtClean="0"/>
              <a:t> – </a:t>
            </a:r>
            <a:r>
              <a:rPr lang="ru-RU" sz="2000" dirty="0" smtClean="0"/>
              <a:t>позволяет описывать функции  в любом порядке</a:t>
            </a:r>
            <a:endParaRPr lang="ru-RU" sz="2000" dirty="0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5580113" y="5229200"/>
            <a:ext cx="1872208" cy="792088"/>
          </a:xfrm>
          <a:prstGeom prst="wedgeRoundRectCallout">
            <a:avLst>
              <a:gd name="adj1" fmla="val -112243"/>
              <a:gd name="adj2" fmla="val -556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Описание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  <p:bldP spid="20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BE0C5D-13DA-49FD-AC3F-DAF5137C461E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234950"/>
          </a:xfrm>
        </p:spPr>
        <p:txBody>
          <a:bodyPr/>
          <a:lstStyle/>
          <a:p>
            <a:pPr eaLnBrk="1" hangingPunct="1"/>
            <a:r>
              <a:rPr lang="ru-RU" sz="2800" b="1" smtClean="0"/>
              <a:t>3.10 Аргументы командной строки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964612" cy="5762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000" b="1" dirty="0" smtClean="0"/>
              <a:t>Командная строка – </a:t>
            </a:r>
            <a:r>
              <a:rPr lang="ru-RU" sz="2000" dirty="0" smtClean="0"/>
              <a:t>текстовый интерфейс, обеспечивающий связь между пользователем компьютера и операционной системой </a:t>
            </a:r>
            <a:r>
              <a:rPr lang="ru-RU" sz="2000" dirty="0" err="1" smtClean="0"/>
              <a:t>Windows</a:t>
            </a:r>
            <a:r>
              <a:rPr lang="ru-RU" sz="2000" dirty="0" smtClean="0"/>
              <a:t>, например</a:t>
            </a:r>
            <a:r>
              <a:rPr lang="en-US" sz="2000" dirty="0" smtClean="0"/>
              <a:t> </a:t>
            </a:r>
            <a:r>
              <a:rPr lang="ru-RU" sz="2000" dirty="0" smtClean="0"/>
              <a:t>вызов программы записывается как: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 С:\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E:\ivv\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proq.exe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а1.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</a:t>
            </a:r>
            <a:r>
              <a:rPr lang="ru-RU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36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vvv.txt</a:t>
            </a:r>
            <a:endParaRPr lang="ru-RU" sz="2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000" b="1" dirty="0" smtClean="0"/>
              <a:t>Описание основной программы (функции) С или С++: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argc,char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[]) { ...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800" b="1" dirty="0" smtClean="0"/>
          </a:p>
          <a:p>
            <a:pPr marL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000" b="1" dirty="0" smtClean="0"/>
              <a:t>Применительно к примеру командной строки параметры содержат:</a:t>
            </a:r>
            <a:endParaRPr lang="en-US" sz="2000" b="1" dirty="0" smtClean="0"/>
          </a:p>
          <a:p>
            <a:pPr marL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000" b="1" dirty="0" err="1" smtClean="0"/>
              <a:t>argc</a:t>
            </a:r>
            <a:r>
              <a:rPr lang="ru-RU" sz="2000" dirty="0" smtClean="0"/>
              <a:t> - количество параметров командной строки +1</a:t>
            </a:r>
            <a:r>
              <a:rPr lang="en-US" sz="2000" dirty="0" smtClean="0"/>
              <a:t> = 4;</a:t>
            </a:r>
            <a:endParaRPr lang="ru-RU" sz="2000" b="1" dirty="0" smtClean="0"/>
          </a:p>
          <a:p>
            <a:pPr marL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000" b="1" dirty="0" err="1" smtClean="0"/>
              <a:t>argv</a:t>
            </a:r>
            <a:r>
              <a:rPr lang="ru-RU" sz="2000" b="1" dirty="0" smtClean="0"/>
              <a:t>[0]</a:t>
            </a:r>
            <a:r>
              <a:rPr lang="ru-RU" sz="2000" dirty="0" smtClean="0"/>
              <a:t> – полное имя файла программы: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E:\ivv\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proq.exe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";</a:t>
            </a:r>
            <a:endParaRPr lang="ru-RU" sz="2000" b="1" dirty="0" smtClean="0"/>
          </a:p>
          <a:p>
            <a:pPr marL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000" b="1" dirty="0" err="1" smtClean="0"/>
              <a:t>argv</a:t>
            </a:r>
            <a:r>
              <a:rPr lang="ru-RU" sz="2000" b="1" dirty="0" smtClean="0"/>
              <a:t>[1] </a:t>
            </a:r>
            <a:r>
              <a:rPr lang="ru-RU" sz="2000" dirty="0" smtClean="0"/>
              <a:t>- первый параметр из командной строки –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a1.dat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";</a:t>
            </a:r>
            <a:endParaRPr lang="ru-RU" sz="2000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000" b="1" dirty="0" err="1" smtClean="0"/>
              <a:t>argv</a:t>
            </a:r>
            <a:r>
              <a:rPr lang="ru-RU" sz="2000" b="1" dirty="0" smtClean="0"/>
              <a:t>[2] </a:t>
            </a:r>
            <a:r>
              <a:rPr lang="ru-RU" sz="2000" dirty="0" smtClean="0"/>
              <a:t>- второй параметр из командной строки</a:t>
            </a:r>
            <a:r>
              <a:rPr lang="en-US" sz="2000" dirty="0" smtClean="0"/>
              <a:t> –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36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";</a:t>
            </a:r>
            <a:endParaRPr lang="en-US" sz="2000" dirty="0" smtClean="0"/>
          </a:p>
          <a:p>
            <a:pPr marL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000" b="1" dirty="0" err="1" smtClean="0"/>
              <a:t>argv</a:t>
            </a:r>
            <a:r>
              <a:rPr lang="ru-RU" sz="2000" b="1" dirty="0" smtClean="0"/>
              <a:t>[</a:t>
            </a:r>
            <a:r>
              <a:rPr lang="en-US" sz="2000" b="1" dirty="0" smtClean="0"/>
              <a:t>3</a:t>
            </a:r>
            <a:r>
              <a:rPr lang="ru-RU" sz="2000" b="1" dirty="0" smtClean="0"/>
              <a:t>] </a:t>
            </a:r>
            <a:r>
              <a:rPr lang="ru-RU" sz="2000" dirty="0" smtClean="0"/>
              <a:t>- </a:t>
            </a:r>
            <a:r>
              <a:rPr lang="ru-RU" sz="2000" dirty="0" err="1" smtClean="0"/>
              <a:t>третийпараметр</a:t>
            </a:r>
            <a:r>
              <a:rPr lang="ru-RU" sz="2000" dirty="0" smtClean="0"/>
              <a:t> из командной строки</a:t>
            </a:r>
            <a:r>
              <a:rPr lang="en-US" sz="2000" dirty="0" smtClean="0"/>
              <a:t> –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vvv.txt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";</a:t>
            </a:r>
            <a:endParaRPr lang="en-US" sz="2000" dirty="0" smtClean="0"/>
          </a:p>
          <a:p>
            <a:pPr marL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000" b="1" dirty="0" err="1" smtClean="0"/>
              <a:t>argv</a:t>
            </a:r>
            <a:r>
              <a:rPr lang="ru-RU" sz="2000" b="1" dirty="0" smtClean="0"/>
              <a:t>[</a:t>
            </a:r>
            <a:r>
              <a:rPr lang="en-US" sz="2000" b="1" dirty="0" smtClean="0"/>
              <a:t>4</a:t>
            </a:r>
            <a:r>
              <a:rPr lang="ru-RU" sz="2000" b="1" dirty="0" smtClean="0"/>
              <a:t>]</a:t>
            </a:r>
            <a:r>
              <a:rPr lang="en-US" sz="2000" b="1" dirty="0" smtClean="0"/>
              <a:t> - </a:t>
            </a:r>
            <a:r>
              <a:rPr lang="ru-RU" sz="2000" dirty="0" smtClean="0"/>
              <a:t>содержит </a:t>
            </a:r>
            <a:r>
              <a:rPr lang="ru-RU" sz="2000" b="1" dirty="0" smtClean="0"/>
              <a:t>NULL</a:t>
            </a:r>
            <a:r>
              <a:rPr lang="ru-RU" sz="2000" dirty="0" smtClean="0"/>
              <a:t>. </a:t>
            </a: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250825" y="2349500"/>
            <a:ext cx="1152525" cy="574675"/>
          </a:xfrm>
          <a:prstGeom prst="wedgeRoundRectCallout">
            <a:avLst>
              <a:gd name="adj1" fmla="val 32469"/>
              <a:gd name="adj2" fmla="val -966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Текущий каталог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1476375" y="2349500"/>
            <a:ext cx="1439863" cy="574675"/>
          </a:xfrm>
          <a:prstGeom prst="wedgeRoundRectCallout">
            <a:avLst>
              <a:gd name="adj1" fmla="val -170"/>
              <a:gd name="adj2" fmla="val -912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rgbClr val="FF0000"/>
                </a:solidFill>
              </a:rPr>
              <a:t>Каталог</a:t>
            </a:r>
          </a:p>
          <a:p>
            <a:pPr algn="ctr">
              <a:defRPr/>
            </a:pPr>
            <a:r>
              <a:rPr lang="ru-RU" dirty="0">
                <a:solidFill>
                  <a:srgbClr val="FF0000"/>
                </a:solidFill>
              </a:rPr>
              <a:t>программы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2987675" y="2349500"/>
            <a:ext cx="1439863" cy="574675"/>
          </a:xfrm>
          <a:prstGeom prst="wedgeRoundRectCallout">
            <a:avLst>
              <a:gd name="adj1" fmla="val -21573"/>
              <a:gd name="adj2" fmla="val -89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rgbClr val="0070C0"/>
                </a:solidFill>
              </a:rPr>
              <a:t>Имя</a:t>
            </a:r>
          </a:p>
          <a:p>
            <a:pPr algn="ctr">
              <a:defRPr/>
            </a:pPr>
            <a:r>
              <a:rPr lang="ru-RU" dirty="0">
                <a:solidFill>
                  <a:srgbClr val="0070C0"/>
                </a:solidFill>
              </a:rPr>
              <a:t>программы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4787900" y="2349500"/>
            <a:ext cx="3168650" cy="574675"/>
          </a:xfrm>
          <a:prstGeom prst="wedgeRoundRectCallout">
            <a:avLst>
              <a:gd name="adj1" fmla="val -41703"/>
              <a:gd name="adj2" fmla="val -876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rgbClr val="7030A0"/>
                </a:solidFill>
              </a:rPr>
              <a:t>Три параметра, записанных через пробел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2411413" y="3933825"/>
            <a:ext cx="4321175" cy="576263"/>
          </a:xfrm>
          <a:prstGeom prst="wedgeRoundRectCallout">
            <a:avLst>
              <a:gd name="adj1" fmla="val -8796"/>
              <a:gd name="adj2" fmla="val -689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Массив текстовых строк, через который передаются параметры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FCF873-326F-4251-9E02-EC612BEAFB20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76250"/>
            <a:ext cx="9073455" cy="379413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>3.11 Дополнительные возможности функций С++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52513"/>
            <a:ext cx="8732837" cy="5805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400" smtClean="0"/>
              <a:t>1. Подставляемые функции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 smtClean="0">
                <a:solidFill>
                  <a:srgbClr val="FF0000"/>
                </a:solidFill>
                <a:latin typeface="Courier New" pitchFamily="49" charset="0"/>
              </a:rPr>
              <a:t>inline</a:t>
            </a:r>
            <a:r>
              <a:rPr lang="ru-RU" sz="2400" b="1" smtClean="0">
                <a:latin typeface="Courier New" pitchFamily="49" charset="0"/>
              </a:rPr>
              <a:t> int abs(int a) {return a&gt;0?a:-a;}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Текст подставляемой функции при компиляции вставляется в текст программы в точку вызова столько раз, сколько функция вызывается.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Нельзя "подставлять" функции, содержащие: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циклы и ассемблерные вставки, а также виртуальные методы.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Достоинство:     уменьшается время вызова подпрограммы.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Недостаток:       увеличивается объем программы;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100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755650" y="3284538"/>
            <a:ext cx="1368425" cy="151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627313" y="4076700"/>
            <a:ext cx="936625" cy="288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476375" y="3716338"/>
            <a:ext cx="1150938" cy="360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1476375" y="3860800"/>
            <a:ext cx="1150938" cy="504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1476375" y="4076700"/>
            <a:ext cx="107950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476375" y="4365625"/>
            <a:ext cx="1150938" cy="142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3" name="TextBox 19"/>
          <p:cNvSpPr txBox="1">
            <a:spLocks noChangeArrowheads="1"/>
          </p:cNvSpPr>
          <p:nvPr/>
        </p:nvSpPr>
        <p:spPr bwMode="auto">
          <a:xfrm>
            <a:off x="539750" y="2636838"/>
            <a:ext cx="1619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Основная программа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>
            <a:off x="2484438" y="3284538"/>
            <a:ext cx="1619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Обычная</a:t>
            </a:r>
          </a:p>
          <a:p>
            <a:r>
              <a:rPr lang="ru-RU"/>
              <a:t>функция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219700" y="3068638"/>
            <a:ext cx="1368425" cy="223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219700" y="3357563"/>
            <a:ext cx="1368425" cy="342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567" name="TextBox 27"/>
          <p:cNvSpPr txBox="1">
            <a:spLocks noChangeArrowheads="1"/>
          </p:cNvSpPr>
          <p:nvPr/>
        </p:nvSpPr>
        <p:spPr bwMode="auto">
          <a:xfrm>
            <a:off x="5003800" y="2420938"/>
            <a:ext cx="1619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Основная программа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5219700" y="4292600"/>
            <a:ext cx="1368425" cy="344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569" name="TextBox 33"/>
          <p:cNvSpPr txBox="1">
            <a:spLocks noChangeArrowheads="1"/>
          </p:cNvSpPr>
          <p:nvPr/>
        </p:nvSpPr>
        <p:spPr bwMode="auto">
          <a:xfrm>
            <a:off x="7019925" y="3644900"/>
            <a:ext cx="1944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Подставляемая функция</a:t>
            </a:r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6227763" y="3573463"/>
            <a:ext cx="720725" cy="184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6300788" y="3933825"/>
            <a:ext cx="647700" cy="503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0191B2-2C10-45A1-820B-82AFD19B3597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pPr eaLnBrk="1" hangingPunct="1"/>
            <a:r>
              <a:rPr lang="ru-RU" sz="2800" b="1" smtClean="0"/>
              <a:t>Дополнительные возможности функций С++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52513"/>
            <a:ext cx="8732837" cy="5805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400" dirty="0" smtClean="0"/>
              <a:t>2. Переопределяемые функции</a:t>
            </a:r>
            <a:r>
              <a:rPr lang="en-US" sz="2400" dirty="0" smtClean="0"/>
              <a:t> </a:t>
            </a:r>
            <a:r>
              <a:rPr lang="ru-RU" sz="2400" dirty="0" smtClean="0"/>
              <a:t>или параметрическая перегрузка функций – </a:t>
            </a:r>
            <a:r>
              <a:rPr lang="ru-RU" sz="2000" dirty="0" smtClean="0"/>
              <a:t>механизм, позволяющий описывать несколько функций с одинаковыми именами, но </a:t>
            </a:r>
            <a:r>
              <a:rPr lang="ru-RU" sz="2000" dirty="0" smtClean="0">
                <a:solidFill>
                  <a:srgbClr val="0033CC"/>
                </a:solidFill>
              </a:rPr>
              <a:t>разными списками параметров</a:t>
            </a:r>
            <a:r>
              <a:rPr lang="ru-RU" sz="2000" dirty="0" smtClean="0"/>
              <a:t>, например: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lenght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</a:rPr>
              <a:t>x,int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</a:rPr>
              <a:t> y</a:t>
            </a:r>
            <a:r>
              <a:rPr lang="en-US" sz="2400" b="1" dirty="0" smtClean="0">
                <a:latin typeface="Courier New" pitchFamily="49" charset="0"/>
              </a:rPr>
              <a:t>){return </a:t>
            </a:r>
            <a:r>
              <a:rPr lang="en-US" sz="2400" b="1" dirty="0" err="1" smtClean="0">
                <a:latin typeface="Courier New" pitchFamily="49" charset="0"/>
              </a:rPr>
              <a:t>sqrt</a:t>
            </a:r>
            <a:r>
              <a:rPr lang="en-US" sz="2400" b="1" dirty="0" smtClean="0">
                <a:latin typeface="Courier New" pitchFamily="49" charset="0"/>
              </a:rPr>
              <a:t>(x*</a:t>
            </a:r>
            <a:r>
              <a:rPr lang="en-US" sz="2400" b="1" dirty="0" err="1" smtClean="0">
                <a:latin typeface="Courier New" pitchFamily="49" charset="0"/>
              </a:rPr>
              <a:t>x+y</a:t>
            </a:r>
            <a:r>
              <a:rPr lang="en-US" sz="2400" b="1" dirty="0" smtClean="0">
                <a:latin typeface="Courier New" pitchFamily="49" charset="0"/>
              </a:rPr>
              <a:t>*y);}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lenght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</a:rPr>
              <a:t>x,int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33CC"/>
                </a:solidFill>
                <a:latin typeface="Courier New" pitchFamily="49" charset="0"/>
              </a:rPr>
              <a:t>y,int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</a:rPr>
              <a:t> z</a:t>
            </a:r>
            <a:r>
              <a:rPr lang="en-US" sz="2400" b="1" dirty="0" smtClean="0">
                <a:latin typeface="Courier New" pitchFamily="49" charset="0"/>
              </a:rPr>
              <a:t>)</a:t>
            </a:r>
            <a:endParaRPr lang="ru-RU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 dirty="0" smtClean="0">
                <a:latin typeface="Courier New" pitchFamily="49" charset="0"/>
              </a:rPr>
              <a:t>             </a:t>
            </a:r>
            <a:r>
              <a:rPr lang="en-US" sz="2400" b="1" dirty="0" smtClean="0">
                <a:latin typeface="Courier New" pitchFamily="49" charset="0"/>
              </a:rPr>
              <a:t>{return </a:t>
            </a:r>
            <a:r>
              <a:rPr lang="en-US" sz="2400" b="1" dirty="0" err="1" smtClean="0">
                <a:latin typeface="Courier New" pitchFamily="49" charset="0"/>
              </a:rPr>
              <a:t>sqrt</a:t>
            </a:r>
            <a:r>
              <a:rPr lang="en-US" sz="2400" b="1" dirty="0" smtClean="0">
                <a:latin typeface="Courier New" pitchFamily="49" charset="0"/>
              </a:rPr>
              <a:t>(x*</a:t>
            </a:r>
            <a:r>
              <a:rPr lang="en-US" sz="2400" b="1" dirty="0" err="1" smtClean="0">
                <a:latin typeface="Courier New" pitchFamily="49" charset="0"/>
              </a:rPr>
              <a:t>x+y</a:t>
            </a:r>
            <a:r>
              <a:rPr lang="en-US" sz="2400" b="1" dirty="0" smtClean="0">
                <a:latin typeface="Courier New" pitchFamily="49" charset="0"/>
              </a:rPr>
              <a:t>*</a:t>
            </a:r>
            <a:r>
              <a:rPr lang="en-US" sz="2400" b="1" dirty="0" err="1" smtClean="0">
                <a:latin typeface="Courier New" pitchFamily="49" charset="0"/>
              </a:rPr>
              <a:t>y+z</a:t>
            </a:r>
            <a:r>
              <a:rPr lang="en-US" sz="2400" b="1" dirty="0" smtClean="0">
                <a:latin typeface="Courier New" pitchFamily="49" charset="0"/>
              </a:rPr>
              <a:t>*z);}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lenght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0033CC"/>
                </a:solidFill>
                <a:latin typeface="Courier New" pitchFamily="49" charset="0"/>
              </a:rPr>
              <a:t>char *s</a:t>
            </a:r>
            <a:r>
              <a:rPr lang="en-US" sz="2400" b="1" dirty="0" smtClean="0">
                <a:latin typeface="Courier New" pitchFamily="49" charset="0"/>
              </a:rPr>
              <a:t>) </a:t>
            </a:r>
            <a:endParaRPr lang="ru-RU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 dirty="0" smtClean="0">
                <a:latin typeface="Courier New" pitchFamily="49" charset="0"/>
              </a:rPr>
              <a:t>             </a:t>
            </a:r>
            <a:r>
              <a:rPr lang="en-US" sz="2400" b="1" dirty="0" smtClean="0">
                <a:latin typeface="Courier New" pitchFamily="49" charset="0"/>
              </a:rPr>
              <a:t>{return </a:t>
            </a:r>
            <a:r>
              <a:rPr lang="en-US" sz="2400" b="1" dirty="0" err="1" smtClean="0">
                <a:latin typeface="Courier New" pitchFamily="49" charset="0"/>
              </a:rPr>
              <a:t>charwidth</a:t>
            </a:r>
            <a:r>
              <a:rPr lang="en-US" sz="2400" b="1" dirty="0" smtClean="0">
                <a:latin typeface="Courier New" pitchFamily="49" charset="0"/>
              </a:rPr>
              <a:t>*</a:t>
            </a:r>
            <a:r>
              <a:rPr lang="en-US" sz="2400" b="1" dirty="0" err="1" smtClean="0">
                <a:latin typeface="Courier New" pitchFamily="49" charset="0"/>
              </a:rPr>
              <a:t>strlen</a:t>
            </a:r>
            <a:r>
              <a:rPr lang="en-US" sz="2400" b="1" dirty="0" smtClean="0">
                <a:latin typeface="Courier New" pitchFamily="49" charset="0"/>
              </a:rPr>
              <a:t>(s);}</a:t>
            </a:r>
            <a:endParaRPr lang="ru-RU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/>
              <a:t>Какую функцию вызвать компилятор определяет по типам и количеству аргументов, например: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a=5,b=3;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k=length(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/>
              <a:t>// </a:t>
            </a:r>
            <a:r>
              <a:rPr lang="ru-RU" sz="2000" dirty="0" smtClean="0"/>
              <a:t>будет вызвана функция с двумя целочисленными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 smtClean="0"/>
              <a:t>                        </a:t>
            </a:r>
            <a:r>
              <a:rPr lang="en-US" sz="2000" dirty="0" smtClean="0"/>
              <a:t>// </a:t>
            </a:r>
            <a:r>
              <a:rPr lang="ru-RU" sz="2000" dirty="0" smtClean="0"/>
              <a:t>параметрами, т.е. первая из перечисленных выше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55650" y="4149725"/>
            <a:ext cx="7416800" cy="503238"/>
          </a:xfrm>
          <a:prstGeom prst="wedgeRoundRectCallout">
            <a:avLst>
              <a:gd name="adj1" fmla="val -28332"/>
              <a:gd name="adj2" fmla="val -1436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b="1" dirty="0">
                <a:solidFill>
                  <a:schemeClr val="tx1"/>
                </a:solidFill>
                <a:latin typeface="Courier New" pitchFamily="49" charset="0"/>
              </a:rPr>
              <a:t>Разными могут быть количество параметров и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</a:rPr>
              <a:t>или их типы, тип возвращаемого значения не учитывается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BA639C-1194-42B1-9C26-E4CA93623530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pPr eaLnBrk="1" hangingPunct="1"/>
            <a:r>
              <a:rPr lang="ru-RU" sz="2800" b="1" smtClean="0"/>
              <a:t>Дополнительные возможности функций С++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52513"/>
            <a:ext cx="8732837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3. </a:t>
            </a:r>
            <a:r>
              <a:rPr lang="ru-RU" sz="2000" b="1" smtClean="0"/>
              <a:t>Параметры функции, принимаемые по умолчанию </a:t>
            </a:r>
            <a:r>
              <a:rPr lang="ru-RU" sz="2000" smtClean="0"/>
              <a:t>– механизм, позволяющий описать параметры функции с наиболее часто встречающимися их значениями аргументов, например: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void InitWindow(char *windowname,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  </a:t>
            </a:r>
            <a:r>
              <a:rPr lang="en-US" sz="2000" b="1" smtClean="0">
                <a:latin typeface="Courier New" pitchFamily="49" charset="0"/>
              </a:rPr>
              <a:t>      int xSize</a:t>
            </a:r>
            <a:r>
              <a:rPr lang="en-US" sz="2000" b="1" smtClean="0">
                <a:solidFill>
                  <a:srgbClr val="0033CC"/>
                </a:solidFill>
                <a:latin typeface="Courier New" pitchFamily="49" charset="0"/>
              </a:rPr>
              <a:t>=80</a:t>
            </a:r>
            <a:r>
              <a:rPr lang="en-US" sz="2000" b="1" smtClean="0">
                <a:latin typeface="Courier New" pitchFamily="49" charset="0"/>
              </a:rPr>
              <a:t>, int ySize</a:t>
            </a:r>
            <a:r>
              <a:rPr lang="en-US" sz="2000" b="1" smtClean="0">
                <a:solidFill>
                  <a:srgbClr val="0033CC"/>
                </a:solidFill>
                <a:latin typeface="Courier New" pitchFamily="49" charset="0"/>
              </a:rPr>
              <a:t>=25</a:t>
            </a:r>
            <a:r>
              <a:rPr lang="en-US" sz="2000" b="1" smtClean="0"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         int barColor</a:t>
            </a:r>
            <a:r>
              <a:rPr lang="en-US" sz="2000" b="1" smtClean="0">
                <a:solidFill>
                  <a:srgbClr val="0033CC"/>
                </a:solidFill>
                <a:latin typeface="Courier New" pitchFamily="49" charset="0"/>
              </a:rPr>
              <a:t>=BLUE</a:t>
            </a:r>
            <a:r>
              <a:rPr lang="en-US" sz="2000" b="1" smtClean="0">
                <a:latin typeface="Courier New" pitchFamily="49" charset="0"/>
              </a:rPr>
              <a:t>,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</a:rPr>
              <a:t>                </a:t>
            </a:r>
            <a:r>
              <a:rPr lang="en-US" sz="2000" b="1" smtClean="0">
                <a:latin typeface="Courier New" pitchFamily="49" charset="0"/>
              </a:rPr>
              <a:t>int frameColor</a:t>
            </a:r>
            <a:r>
              <a:rPr lang="en-US" sz="2000" b="1" smtClean="0">
                <a:solidFill>
                  <a:srgbClr val="0033CC"/>
                </a:solidFill>
                <a:latin typeface="Courier New" pitchFamily="49" charset="0"/>
              </a:rPr>
              <a:t>=CYAN</a:t>
            </a:r>
            <a:r>
              <a:rPr lang="en-US" sz="2000" b="1" smtClean="0">
                <a:latin typeface="Courier New" pitchFamily="49" charset="0"/>
              </a:rPr>
              <a:t>){...}</a:t>
            </a:r>
            <a:endParaRPr lang="ru-RU" sz="20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При вызове функции параметры со значениями по умолчанию можно не указывать, например: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InitWindow(pname,20,10);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cs typeface="Courier New" pitchFamily="49" charset="0"/>
              </a:rPr>
              <a:t>//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</a:rPr>
              <a:t>barColor</a:t>
            </a:r>
            <a:r>
              <a:rPr lang="en-US" sz="2000" b="1" smtClean="0">
                <a:solidFill>
                  <a:srgbClr val="0033CC"/>
                </a:solidFill>
                <a:latin typeface="Courier New" pitchFamily="49" charset="0"/>
              </a:rPr>
              <a:t>=BLUE,</a:t>
            </a:r>
            <a:r>
              <a:rPr lang="en-US" sz="2000" b="1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                         </a:t>
            </a:r>
            <a:r>
              <a:rPr lang="en-US" sz="2000" smtClean="0"/>
              <a:t>//</a:t>
            </a:r>
            <a:r>
              <a:rPr lang="en-US" sz="2000" b="1" smtClean="0">
                <a:latin typeface="Courier New" pitchFamily="49" charset="0"/>
              </a:rPr>
              <a:t> frameColor</a:t>
            </a:r>
            <a:r>
              <a:rPr lang="en-US" sz="2000" b="1" smtClean="0">
                <a:solidFill>
                  <a:srgbClr val="0033CC"/>
                </a:solidFill>
                <a:latin typeface="Courier New" pitchFamily="49" charset="0"/>
              </a:rPr>
              <a:t>=CYAN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2000" smtClean="0">
                <a:cs typeface="Courier New" pitchFamily="49" charset="0"/>
              </a:rPr>
              <a:t>// </a:t>
            </a:r>
            <a:r>
              <a:rPr lang="ru-RU" sz="2000" smtClean="0">
                <a:cs typeface="Courier New" pitchFamily="49" charset="0"/>
              </a:rPr>
              <a:t>  по умолчанию</a:t>
            </a:r>
            <a:r>
              <a:rPr lang="en-US" sz="2000" smtClean="0">
                <a:cs typeface="Courier New" pitchFamily="49" charset="0"/>
              </a:rPr>
              <a:t> </a:t>
            </a:r>
            <a:endParaRPr lang="ru-RU" sz="2000" smtClean="0"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>
                <a:cs typeface="Courier New" pitchFamily="49" charset="0"/>
              </a:rPr>
              <a:t>Пропускать аргументы при вызове нельзя, поэтому часто изменяемые параметры при объявлении функции указывают в начале списка параметров.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E37DE3-DA14-4128-9409-7BA73D23897C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68313" y="836613"/>
            <a:ext cx="691197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76263"/>
          </a:xfrm>
        </p:spPr>
        <p:txBody>
          <a:bodyPr/>
          <a:lstStyle/>
          <a:p>
            <a:pPr eaLnBrk="1" hangingPunct="1"/>
            <a:r>
              <a:rPr lang="ru-RU" sz="2800" b="1" smtClean="0"/>
              <a:t>Параметры функции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497887" cy="56880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dirty="0" smtClean="0"/>
              <a:t>1. Все параметры передаются по значению!</a:t>
            </a:r>
          </a:p>
          <a:p>
            <a:pPr eaLnBrk="1" hangingPunct="1">
              <a:buFont typeface="Wingdings" pitchFamily="2" charset="2"/>
              <a:buNone/>
            </a:pPr>
            <a:endParaRPr lang="ru-RU" sz="1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b="1" dirty="0" smtClean="0"/>
              <a:t>2. Если надо вернуть </a:t>
            </a:r>
            <a:r>
              <a:rPr lang="ru-RU" sz="2400" b="1" dirty="0" smtClean="0"/>
              <a:t>значение из подпрограммы через параметры, </a:t>
            </a:r>
            <a:r>
              <a:rPr lang="ru-RU" sz="2400" b="1" dirty="0" smtClean="0"/>
              <a:t>то</a:t>
            </a:r>
            <a:r>
              <a:rPr lang="en-US" sz="2400" b="1" dirty="0" smtClean="0"/>
              <a:t> </a:t>
            </a:r>
            <a:r>
              <a:rPr lang="ru-RU" sz="2400" b="1" dirty="0" smtClean="0"/>
              <a:t>явно передают указатель или ссылку: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а)</a:t>
            </a:r>
            <a:r>
              <a:rPr lang="ru-RU" sz="2400" b="1" dirty="0" smtClean="0"/>
              <a:t> </a:t>
            </a:r>
            <a:r>
              <a:rPr lang="ru-RU" sz="2400" dirty="0" smtClean="0"/>
              <a:t>указатель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b="1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*b) {*b=a;}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вызов:</a:t>
            </a:r>
            <a:r>
              <a:rPr lang="en-US" sz="2400" dirty="0" smtClean="0"/>
              <a:t>   </a:t>
            </a:r>
            <a:r>
              <a:rPr lang="ru-RU" sz="2400" dirty="0" smtClean="0"/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c,&amp;d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б) ссылка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&amp;b) {b=a;}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вызов:</a:t>
            </a:r>
            <a:r>
              <a:rPr lang="en-US" sz="2400" dirty="0" smtClean="0"/>
              <a:t>   </a:t>
            </a:r>
            <a:r>
              <a:rPr lang="ru-RU" sz="2400" dirty="0" smtClean="0"/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c,d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3. </a:t>
            </a:r>
            <a:r>
              <a:rPr lang="ru-RU" sz="2400" b="1" dirty="0" smtClean="0"/>
              <a:t>Если надо запретить изменение параметра, переданного адресом, то его описывают </a:t>
            </a:r>
            <a:r>
              <a:rPr lang="en-US" sz="2400" b="1" dirty="0" smtClean="0"/>
              <a:t>const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prog2(const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*a) { …}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CB754B-0248-4759-9C05-5E4AE71A3C6C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234950"/>
          </a:xfrm>
        </p:spPr>
        <p:txBody>
          <a:bodyPr/>
          <a:lstStyle/>
          <a:p>
            <a:pPr eaLnBrk="1" hangingPunct="1"/>
            <a:r>
              <a:rPr lang="ru-RU" sz="2800" b="1" smtClean="0"/>
              <a:t>3.2 Классы памяти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7610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1. Автоматические (локальные) переменные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a;…}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a;…}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2. Внешние переменные</a:t>
            </a:r>
            <a:r>
              <a:rPr lang="ru-RU" sz="2400" b="1" dirty="0" smtClean="0"/>
              <a:t> </a:t>
            </a:r>
            <a:r>
              <a:rPr lang="ru-RU" sz="2400" dirty="0" smtClean="0"/>
              <a:t>(</a:t>
            </a:r>
            <a:r>
              <a:rPr lang="en-US" sz="2400" b="1" dirty="0" smtClean="0"/>
              <a:t>extern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{extern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a;…}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{extern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a;…}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bcd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a;…}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427539" y="1844675"/>
            <a:ext cx="2376709" cy="1152525"/>
          </a:xfrm>
          <a:prstGeom prst="wedgeRoundRectCallout">
            <a:avLst>
              <a:gd name="adj1" fmla="val -47856"/>
              <a:gd name="adj2" fmla="val 1415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Автоматические</a:t>
            </a:r>
          </a:p>
          <a:p>
            <a:pPr algn="ctr"/>
            <a:r>
              <a:rPr lang="ru-RU" sz="2000" dirty="0"/>
              <a:t>(локальные)</a:t>
            </a:r>
          </a:p>
          <a:p>
            <a:pPr algn="ctr"/>
            <a:r>
              <a:rPr lang="ru-RU" sz="2000" dirty="0"/>
              <a:t>переменные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4427538" y="4221163"/>
            <a:ext cx="2663825" cy="792162"/>
          </a:xfrm>
          <a:prstGeom prst="wedgeRoundRectCallout">
            <a:avLst>
              <a:gd name="adj1" fmla="val -50537"/>
              <a:gd name="adj2" fmla="val 381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/>
              <a:t>Одна и та же переменная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 flipV="1">
            <a:off x="1908175" y="1989138"/>
            <a:ext cx="23764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1979613" y="2492375"/>
            <a:ext cx="230505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 flipV="1">
            <a:off x="2195513" y="3933825"/>
            <a:ext cx="208915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3131839" y="4652963"/>
            <a:ext cx="1079798" cy="721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2411759" y="4797425"/>
            <a:ext cx="1872903" cy="5037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4427538" y="5300663"/>
            <a:ext cx="3960812" cy="1152525"/>
          </a:xfrm>
          <a:prstGeom prst="wedgeRoundRectCallout">
            <a:avLst>
              <a:gd name="adj1" fmla="val -50361"/>
              <a:gd name="adj2" fmla="val 2050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/>
              <a:t>Автоматическая переменная, которая внутри функции  перекрывает внешнюю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1691679" y="5805488"/>
            <a:ext cx="2592983" cy="359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25262F-760D-457E-A4CB-2C469C670CBE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39750" y="4221163"/>
            <a:ext cx="2951163" cy="792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smtClean="0"/>
              <a:t>Классы памяти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147050" cy="5949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3. Статические переменные</a:t>
            </a:r>
            <a:r>
              <a:rPr lang="en-US" sz="2400" dirty="0" smtClean="0"/>
              <a:t> (</a:t>
            </a:r>
            <a:r>
              <a:rPr lang="en-US" sz="2400" b="1" dirty="0" smtClean="0"/>
              <a:t>static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err="1" smtClean="0"/>
              <a:t>abc</a:t>
            </a:r>
            <a:r>
              <a:rPr lang="en-US" sz="2400" b="1" dirty="0" smtClean="0"/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{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a=1;   static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b=1;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  …  a++;  b++; …}</a:t>
            </a:r>
            <a:endParaRPr lang="ru-RU" sz="2400" b="1" dirty="0" smtClean="0"/>
          </a:p>
          <a:p>
            <a:pPr eaLnBrk="1" hangingPunct="1">
              <a:buFont typeface="Wingdings" pitchFamily="2" charset="2"/>
              <a:buNone/>
            </a:pPr>
            <a:endParaRPr lang="ru-RU" sz="1000" b="1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4. Внешние статические переменные</a:t>
            </a:r>
            <a:r>
              <a:rPr lang="en-US" sz="2400" dirty="0" smtClean="0"/>
              <a:t> (</a:t>
            </a:r>
            <a:r>
              <a:rPr lang="en-US" sz="2400" b="1" dirty="0" smtClean="0"/>
              <a:t>extern static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extern</a:t>
            </a:r>
            <a:r>
              <a:rPr lang="en-US" sz="2400" b="1" dirty="0" smtClean="0"/>
              <a:t> static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    </a:t>
            </a:r>
            <a:r>
              <a:rPr lang="ru-RU" sz="2400" b="1" dirty="0" smtClean="0"/>
              <a:t>Файл</a:t>
            </a:r>
            <a:endParaRPr lang="en-US" sz="2400" b="1" dirty="0" smtClean="0"/>
          </a:p>
          <a:p>
            <a:pPr eaLnBrk="1" hangingPunct="1">
              <a:buFont typeface="Wingdings" pitchFamily="2" charset="2"/>
              <a:buNone/>
            </a:pPr>
            <a:endParaRPr lang="ru-RU" sz="1000" b="1" dirty="0" smtClean="0"/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4427984" y="1340768"/>
            <a:ext cx="4392612" cy="1655762"/>
          </a:xfrm>
          <a:prstGeom prst="wedgeRoundRectCallout">
            <a:avLst>
              <a:gd name="adj1" fmla="val -2694"/>
              <a:gd name="adj2" fmla="val 5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В отличие от автоматической статическая переменная хранит предыдущее значение, которое при каждом запуске увеличивается на 1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4427538" y="4437063"/>
            <a:ext cx="4392612" cy="1368425"/>
          </a:xfrm>
          <a:prstGeom prst="wedgeRoundRectCallout">
            <a:avLst>
              <a:gd name="adj1" fmla="val 4681"/>
              <a:gd name="adj2" fmla="val 5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/>
              <a:t>Внешняя переменная доступна во всех файлах программы, а внешняя статическая</a:t>
            </a:r>
            <a:r>
              <a:rPr lang="en-US" sz="2000"/>
              <a:t> -</a:t>
            </a:r>
            <a:r>
              <a:rPr lang="ru-RU" sz="2000"/>
              <a:t> только в том файле, где описана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  <p:bldP spid="2" grpId="0" animBg="1"/>
      <p:bldP spid="71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A9856D-E3C3-446E-8E53-738FBDAF25C2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8313" y="981075"/>
            <a:ext cx="7991475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smtClean="0"/>
              <a:t>3.3 Параметры</a:t>
            </a:r>
            <a:r>
              <a:rPr lang="en-US" sz="2800" b="1" smtClean="0"/>
              <a:t>-</a:t>
            </a:r>
            <a:r>
              <a:rPr lang="ru-RU" sz="2800" b="1" smtClean="0"/>
              <a:t>массивы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68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smtClean="0"/>
              <a:t>В С++ отсутствует контроль размера массива по первому индексу!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smtClean="0"/>
              <a:t>а)</a:t>
            </a:r>
            <a:r>
              <a:rPr lang="ru-RU" sz="2400" b="1" smtClean="0"/>
              <a:t> </a:t>
            </a:r>
            <a:r>
              <a:rPr lang="en-US" sz="2400" b="1" smtClean="0">
                <a:latin typeface="Courier New" pitchFamily="49" charset="0"/>
              </a:rPr>
              <a:t>int x[5] </a:t>
            </a:r>
            <a:r>
              <a:rPr lang="en-US" sz="2400" b="1" smtClean="0">
                <a:latin typeface="Courier New" pitchFamily="49" charset="0"/>
                <a:sym typeface="Symbol" pitchFamily="18" charset="2"/>
              </a:rPr>
              <a:t> int *x  int x[ ]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smtClean="0"/>
              <a:t>б)</a:t>
            </a:r>
            <a:r>
              <a:rPr lang="ru-RU" sz="2400" b="1" smtClean="0"/>
              <a:t> </a:t>
            </a:r>
            <a:r>
              <a:rPr lang="en-US" sz="2400" b="1" smtClean="0">
                <a:latin typeface="Courier New" pitchFamily="49" charset="0"/>
              </a:rPr>
              <a:t>int y[ ][8] </a:t>
            </a:r>
            <a:r>
              <a:rPr lang="en-US" sz="2400" b="1" smtClean="0">
                <a:latin typeface="Courier New" pitchFamily="49" charset="0"/>
                <a:sym typeface="Symbol" pitchFamily="18" charset="2"/>
              </a:rPr>
              <a:t> int y[4][8]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b="1" smtClean="0">
                <a:sym typeface="Symbol" pitchFamily="18" charset="2"/>
              </a:rPr>
              <a:t>Пример (</a:t>
            </a:r>
            <a:r>
              <a:rPr lang="en-US" sz="2400" b="1" smtClean="0">
                <a:solidFill>
                  <a:srgbClr val="00B050"/>
                </a:solidFill>
                <a:sym typeface="Symbol" pitchFamily="18" charset="2"/>
              </a:rPr>
              <a:t>Ex3_05</a:t>
            </a:r>
            <a:r>
              <a:rPr lang="ru-RU" sz="2400" b="1" smtClean="0">
                <a:sym typeface="Symbol" pitchFamily="18" charset="2"/>
              </a:rPr>
              <a:t>):</a:t>
            </a:r>
            <a:endParaRPr lang="en-US" sz="2400" b="1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ru-RU" sz="1000" b="1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sym typeface="Symbol" pitchFamily="18" charset="2"/>
              </a:rPr>
              <a:t>void summa(const float x[ ][3], float *y)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sym typeface="Symbol" pitchFamily="18" charset="2"/>
              </a:rPr>
              <a:t>{  int i,j;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sym typeface="Symbol" pitchFamily="18" charset="2"/>
              </a:rPr>
              <a:t>   for(i=0;i&lt;5;i++)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sym typeface="Symbol" pitchFamily="18" charset="2"/>
              </a:rPr>
              <a:t>     for(y[i]=0,j=0;j&lt;3;j++) y[i]+=x[i][j];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sym typeface="Symbol" pitchFamily="18" charset="2"/>
              </a:rPr>
              <a:t>}</a:t>
            </a:r>
            <a:endParaRPr lang="ru-RU" sz="2400" b="1" smtClean="0">
              <a:latin typeface="Courier New" pitchFamily="49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000" b="1" smtClean="0">
              <a:latin typeface="Courier New" pitchFamily="49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smtClean="0">
                <a:sym typeface="Symbol" pitchFamily="18" charset="2"/>
              </a:rPr>
              <a:t>Вызов:  </a:t>
            </a:r>
            <a:r>
              <a:rPr lang="en-US" sz="2400" b="1" smtClean="0">
                <a:latin typeface="Courier New" pitchFamily="49" charset="0"/>
                <a:sym typeface="Symbol" pitchFamily="18" charset="2"/>
              </a:rPr>
              <a:t>summa(a,b);</a:t>
            </a:r>
            <a:endParaRPr lang="ru-RU" sz="2400" b="1" smtClean="0"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8476AD-AEAB-4438-A6ED-5FF86719E985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smtClean="0"/>
              <a:t>3.4 Параметры</a:t>
            </a:r>
            <a:r>
              <a:rPr lang="en-US" sz="2800" b="1" smtClean="0"/>
              <a:t>-</a:t>
            </a:r>
            <a:r>
              <a:rPr lang="ru-RU" sz="2800" b="1" smtClean="0"/>
              <a:t>строки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472488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smtClean="0"/>
              <a:t>Функции типа «строка» целесообразно писать как процедуры-функции.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smtClean="0"/>
              <a:t>Пример. </a:t>
            </a:r>
            <a:r>
              <a:rPr lang="ru-RU" sz="2400" smtClean="0"/>
              <a:t>Функция удаления «лишних» пробелов между словами.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char *strdel(const char *source,char *result)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{  char *ptr;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strcpy (result, source);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while ((ptr=strstr(result,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smtClean="0">
                <a:latin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smtClean="0">
                <a:latin typeface="Courier New" pitchFamily="49" charset="0"/>
              </a:rPr>
              <a:t>))!=NULL)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    strcpy(ptr,ptr+1);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 return result;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smtClean="0"/>
              <a:t>Вызовы: </a:t>
            </a:r>
            <a:r>
              <a:rPr lang="en-US" sz="2400" b="1" smtClean="0">
                <a:latin typeface="Courier New" pitchFamily="49" charset="0"/>
              </a:rPr>
              <a:t>puts(strdel(str,strres));</a:t>
            </a:r>
            <a:r>
              <a:rPr lang="en-US" sz="2400" smtClean="0"/>
              <a:t>  </a:t>
            </a:r>
            <a:r>
              <a:rPr lang="ru-RU" sz="2400" smtClean="0"/>
              <a:t>или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smtClean="0"/>
              <a:t>              </a:t>
            </a:r>
            <a:r>
              <a:rPr lang="en-US" sz="2400" smtClean="0"/>
              <a:t> </a:t>
            </a:r>
            <a:r>
              <a:rPr lang="en-US" sz="2400" b="1" smtClean="0">
                <a:latin typeface="Courier New" pitchFamily="49" charset="0"/>
              </a:rPr>
              <a:t>strdel(str,strres);</a:t>
            </a:r>
            <a:endParaRPr lang="ru-RU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A22DD7-10F7-44AD-9622-544F0FAEF5B1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pPr eaLnBrk="1" hangingPunct="1"/>
            <a:r>
              <a:rPr lang="ru-RU" sz="2800" b="1" smtClean="0"/>
              <a:t>3.5 Параметры-структуры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686800" cy="5616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b="1" smtClean="0">
                <a:solidFill>
                  <a:srgbClr val="FF0000"/>
                </a:solidFill>
              </a:rPr>
              <a:t>Имя структуры не является указателем на нее.</a:t>
            </a:r>
          </a:p>
          <a:p>
            <a:pPr eaLnBrk="1" hangingPunct="1">
              <a:buFont typeface="Wingdings" pitchFamily="2" charset="2"/>
              <a:buNone/>
            </a:pPr>
            <a:endParaRPr lang="ru-RU" sz="9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Пример</a:t>
            </a:r>
            <a:r>
              <a:rPr lang="en-US" sz="2000" b="1" smtClean="0"/>
              <a:t> 1</a:t>
            </a:r>
            <a:r>
              <a:rPr lang="ru-RU" sz="2000" b="1" smtClean="0"/>
              <a:t>. </a:t>
            </a:r>
            <a:r>
              <a:rPr lang="ru-RU" sz="2000" smtClean="0"/>
              <a:t>Сумма элементов массива</a:t>
            </a:r>
            <a:r>
              <a:rPr lang="en-US" sz="2000" smtClean="0"/>
              <a:t> (</a:t>
            </a:r>
            <a:r>
              <a:rPr lang="ru-RU" sz="2000" smtClean="0"/>
              <a:t>указатель</a:t>
            </a:r>
            <a:r>
              <a:rPr lang="en-US" sz="2000" smtClean="0"/>
              <a:t>)</a:t>
            </a:r>
            <a:r>
              <a:rPr lang="ru-RU" sz="20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z="9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struct mas{int n; int a[10]; int s;} massiv;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int summa(struct mas *x)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{ int i,s=0;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for(i=0;i&lt;x-&gt;n;i++) s+=x-&gt;a[i];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x-&gt;s=s;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return 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smtClean="0"/>
              <a:t>Вызов:</a:t>
            </a:r>
            <a:r>
              <a:rPr lang="ru-RU" sz="2400" b="1" smtClean="0">
                <a:latin typeface="Courier New" pitchFamily="49" charset="0"/>
              </a:rPr>
              <a:t> </a:t>
            </a:r>
            <a:endParaRPr lang="en-US" sz="24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summa(&amp;massiv);</a:t>
            </a:r>
            <a:endParaRPr lang="ru-RU" sz="2400" b="1" smtClean="0">
              <a:latin typeface="Courier New" pitchFamily="49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4508500"/>
            <a:ext cx="511333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D4C5CF-39AB-4CEE-974A-B0F7C306BAE1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647700"/>
          </a:xfrm>
        </p:spPr>
        <p:txBody>
          <a:bodyPr/>
          <a:lstStyle/>
          <a:p>
            <a:pPr eaLnBrk="1" hangingPunct="1"/>
            <a:r>
              <a:rPr lang="ru-RU" sz="2800" b="1" smtClean="0"/>
              <a:t>Параметры-структуры (2)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836613"/>
            <a:ext cx="8678862" cy="5289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b="1" smtClean="0"/>
              <a:t>Пример</a:t>
            </a:r>
            <a:r>
              <a:rPr lang="en-US" sz="2000" b="1" smtClean="0"/>
              <a:t> </a:t>
            </a:r>
            <a:r>
              <a:rPr lang="ru-RU" sz="2000" b="1" smtClean="0"/>
              <a:t>2. </a:t>
            </a:r>
            <a:r>
              <a:rPr lang="ru-RU" sz="2000" smtClean="0"/>
              <a:t>Сумма элементов массива</a:t>
            </a:r>
            <a:r>
              <a:rPr lang="en-US" sz="2000" smtClean="0"/>
              <a:t> (</a:t>
            </a:r>
            <a:r>
              <a:rPr lang="ru-RU" sz="2000" smtClean="0"/>
              <a:t>ссылка</a:t>
            </a:r>
            <a:r>
              <a:rPr lang="en-US" sz="2000" smtClean="0"/>
              <a:t>)</a:t>
            </a:r>
            <a:r>
              <a:rPr lang="ru-RU" sz="20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z="9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struct mas{int n; int a[10]; int sum;} massiv;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int summa(struct mas &amp;x)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{ int i,s=0;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for(i=0;i&lt;x</a:t>
            </a:r>
            <a:r>
              <a:rPr lang="ru-RU" sz="2400" b="1" smtClean="0">
                <a:latin typeface="Courier New" pitchFamily="49" charset="0"/>
              </a:rPr>
              <a:t>.</a:t>
            </a:r>
            <a:r>
              <a:rPr lang="en-US" sz="2400" b="1" smtClean="0">
                <a:latin typeface="Courier New" pitchFamily="49" charset="0"/>
              </a:rPr>
              <a:t>n;i++) s+=x.a[i];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x.s=s;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return 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smtClean="0"/>
              <a:t>Вызов:</a:t>
            </a:r>
            <a:r>
              <a:rPr lang="ru-RU" sz="2400" b="1" smtClean="0">
                <a:latin typeface="Courier New" pitchFamily="49" charset="0"/>
              </a:rPr>
              <a:t> </a:t>
            </a:r>
            <a:endParaRPr lang="en-US" sz="24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summa(massiv);</a:t>
            </a:r>
            <a:endParaRPr lang="ru-RU" sz="2400" b="1" smtClean="0">
              <a:latin typeface="Courier New" pitchFamily="49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149725"/>
            <a:ext cx="56165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9">
      <a:dk1>
        <a:srgbClr val="000000"/>
      </a:dk1>
      <a:lt1>
        <a:srgbClr val="FFFFFF"/>
      </a:lt1>
      <a:dk2>
        <a:srgbClr val="000000"/>
      </a:dk2>
      <a:lt2>
        <a:srgbClr val="440044"/>
      </a:lt2>
      <a:accent1>
        <a:srgbClr val="FFCCCC"/>
      </a:accent1>
      <a:accent2>
        <a:srgbClr val="790571"/>
      </a:accent2>
      <a:accent3>
        <a:srgbClr val="FFFFFF"/>
      </a:accent3>
      <a:accent4>
        <a:srgbClr val="000000"/>
      </a:accent4>
      <a:accent5>
        <a:srgbClr val="FFE2E2"/>
      </a:accent5>
      <a:accent6>
        <a:srgbClr val="6D0466"/>
      </a:accent6>
      <a:hlink>
        <a:srgbClr val="993366"/>
      </a:hlink>
      <a:folHlink>
        <a:srgbClr val="9F839F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1467</TotalTime>
  <Words>2009</Words>
  <Application>Microsoft Office PowerPoint</Application>
  <PresentationFormat>Экран (4:3)</PresentationFormat>
  <Paragraphs>437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Wingdings</vt:lpstr>
      <vt:lpstr>Arial Black</vt:lpstr>
      <vt:lpstr>Times New Roman</vt:lpstr>
      <vt:lpstr>Courier New</vt:lpstr>
      <vt:lpstr>Symbol</vt:lpstr>
      <vt:lpstr>Пиксел</vt:lpstr>
      <vt:lpstr>Глава 3.  Функции. Модульное программирование </vt:lpstr>
      <vt:lpstr>3.1 Описание функции</vt:lpstr>
      <vt:lpstr>Параметры функции</vt:lpstr>
      <vt:lpstr>3.2 Классы памяти</vt:lpstr>
      <vt:lpstr>Классы памяти (2)</vt:lpstr>
      <vt:lpstr>3.3 Параметры-массивы</vt:lpstr>
      <vt:lpstr>3.4 Параметры-строки</vt:lpstr>
      <vt:lpstr>3.5 Параметры-структуры</vt:lpstr>
      <vt:lpstr>Параметры-структуры (2)</vt:lpstr>
      <vt:lpstr>Параметры-структуры (3)</vt:lpstr>
      <vt:lpstr>3.6 Параметры-функции</vt:lpstr>
      <vt:lpstr>3.7 Рекурсия</vt:lpstr>
      <vt:lpstr>3.8 Модули C++ (Ex3_03)</vt:lpstr>
      <vt:lpstr>3.9 Пространство имен</vt:lpstr>
      <vt:lpstr>Доступ к элементам пространства имен</vt:lpstr>
      <vt:lpstr>Непоименованное пространство имен</vt:lpstr>
      <vt:lpstr>Пример определения пространства имен</vt:lpstr>
      <vt:lpstr>Глобальное пространство имен</vt:lpstr>
      <vt:lpstr>Имена стандартных библиотек С++</vt:lpstr>
      <vt:lpstr>3.10 Аргументы командной строки</vt:lpstr>
      <vt:lpstr>3.11 Дополнительные возможности функций С++</vt:lpstr>
      <vt:lpstr>Дополнительные возможности функций С++ </vt:lpstr>
      <vt:lpstr>Дополнительные возможности функций С++</vt:lpstr>
    </vt:vector>
  </TitlesOfParts>
  <Company>MGTU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Ivanova</dc:creator>
  <cp:lastModifiedBy>Иванова Галина Сергеевна</cp:lastModifiedBy>
  <cp:revision>112</cp:revision>
  <dcterms:created xsi:type="dcterms:W3CDTF">2006-01-03T12:36:48Z</dcterms:created>
  <dcterms:modified xsi:type="dcterms:W3CDTF">2023-01-18T18:45:24Z</dcterms:modified>
</cp:coreProperties>
</file>