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669088" cy="98202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</p:showPr>
  <p:clrMru>
    <a:srgbClr val="008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815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2815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9BA6BA-99AD-46DA-A3D6-379255D89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64075"/>
            <a:ext cx="53355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815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2815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6B3A67-2A6B-4B66-BDA9-CDF8E66571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F63B3-4868-4686-BCF5-AB08310D15CB}" type="slidenum">
              <a:rPr lang="ru-RU" smtClean="0"/>
              <a:pPr/>
              <a:t>10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420BB-9793-4292-B344-53CF49C7FB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087D3-34B5-4E56-936C-9D5844E436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9B019-BFA1-4E53-8B53-14D4FA010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9E18F-9F22-4F47-83E7-09F9260641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C3380-280A-489F-90DB-448584E7DA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AD65D-8DD9-43CB-8559-F17DAF387D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4394D-AA1E-4EAE-988B-41B9252831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E61A-0339-4964-9B76-06738E1F39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F92CC-5969-49EF-BED8-C0FB92E031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7A4E3-06E2-40AE-B06F-3C21EE390F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DBDA5-050E-4AFA-8A85-C59439A3B3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9A17DFBF-6014-4D8B-BE62-CBB2778512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45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E356B4-3D61-4FFA-BFCF-607D26B9E7B6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1828800"/>
            <a:ext cx="6148387" cy="2209800"/>
          </a:xfrm>
        </p:spPr>
        <p:txBody>
          <a:bodyPr/>
          <a:lstStyle/>
          <a:p>
            <a:pPr eaLnBrk="1" hangingPunct="1"/>
            <a:r>
              <a:rPr lang="ru-RU" sz="3600" smtClean="0"/>
              <a:t>Глава </a:t>
            </a:r>
            <a:r>
              <a:rPr lang="en-US" sz="3600" smtClean="0"/>
              <a:t>4</a:t>
            </a:r>
            <a:r>
              <a:rPr lang="ru-RU" sz="3600" smtClean="0"/>
              <a:t>. </a:t>
            </a:r>
            <a:br>
              <a:rPr lang="ru-RU" sz="3600" smtClean="0"/>
            </a:br>
            <a:r>
              <a:rPr lang="ru-RU" sz="3600" b="1" smtClean="0"/>
              <a:t>Работа с</a:t>
            </a:r>
            <a:r>
              <a:rPr lang="ru-RU" sz="3600" smtClean="0"/>
              <a:t> ф</a:t>
            </a:r>
            <a:r>
              <a:rPr lang="ru-RU" sz="3300" b="1" smtClean="0"/>
              <a:t>айловой системой</a:t>
            </a:r>
            <a:r>
              <a:rPr lang="ru-RU" sz="3600" b="1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67200"/>
            <a:ext cx="7443787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Лектор: д.т.н., проф.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	    Иванова Галина Сергеевна</a:t>
            </a:r>
          </a:p>
        </p:txBody>
      </p:sp>
      <p:sp>
        <p:nvSpPr>
          <p:cNvPr id="3077" name="Прямоугольник 4"/>
          <p:cNvSpPr>
            <a:spLocks noChangeArrowheads="1"/>
          </p:cNvSpPr>
          <p:nvPr/>
        </p:nvSpPr>
        <p:spPr bwMode="auto">
          <a:xfrm>
            <a:off x="3635375" y="4048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/>
              <a:t>ООП </a:t>
            </a:r>
            <a:r>
              <a:rPr lang="en-US" b="1" dirty="0" smtClean="0"/>
              <a:t>2023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DFF694-BF99-442C-8F73-0604615B68C5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360363"/>
          </a:xfrm>
        </p:spPr>
        <p:txBody>
          <a:bodyPr/>
          <a:lstStyle/>
          <a:p>
            <a:pPr eaLnBrk="1" hangingPunct="1"/>
            <a:r>
              <a:rPr lang="ru-RU" sz="2800" b="1" smtClean="0"/>
              <a:t>4. Ввод строк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8742363" cy="54721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char *fgets(char *s, int n, FILE *stream);</a:t>
            </a:r>
            <a:r>
              <a:rPr lang="ru-RU" sz="2000" smtClean="0">
                <a:latin typeface="Courier New" pitchFamily="49" charset="0"/>
              </a:rPr>
              <a:t> </a:t>
            </a:r>
            <a:r>
              <a:rPr lang="en-US" sz="2000" smtClean="0"/>
              <a:t>// </a:t>
            </a:r>
            <a:r>
              <a:rPr lang="ru-RU" sz="2000" smtClean="0"/>
              <a:t>возвращает адрес строки или</a:t>
            </a:r>
            <a:r>
              <a:rPr lang="en-US" sz="2000" smtClean="0"/>
              <a:t> NULL</a:t>
            </a: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/>
              <a:t>Пример.</a:t>
            </a:r>
            <a:r>
              <a:rPr lang="ru-RU" sz="2000" smtClean="0"/>
              <a:t> Чтение файла по строкам </a:t>
            </a:r>
            <a:r>
              <a:rPr lang="en-US" sz="2000" smtClean="0"/>
              <a:t>(</a:t>
            </a:r>
            <a:r>
              <a:rPr lang="en-US" sz="2000" b="1" smtClean="0">
                <a:solidFill>
                  <a:srgbClr val="008000"/>
                </a:solidFill>
                <a:latin typeface="Courier New" pitchFamily="49" charset="0"/>
              </a:rPr>
              <a:t>Ex4_05</a:t>
            </a:r>
            <a:r>
              <a:rPr lang="en-US" sz="2000" smtClean="0"/>
              <a:t>)</a:t>
            </a:r>
            <a:r>
              <a:rPr lang="ru-RU" sz="200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FILE *f1;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char string[80];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f1 = fopen("test.dat", "r");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while (fgets(string, 80, f1) != nullptr)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puts(string);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3588" y="5661025"/>
            <a:ext cx="503237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41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76825" y="5661025"/>
            <a:ext cx="50482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42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81650" y="5661025"/>
            <a:ext cx="50323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43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084888" y="5661025"/>
            <a:ext cx="50482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44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589713" y="5659438"/>
            <a:ext cx="504825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00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298" name="TextBox 17"/>
          <p:cNvSpPr txBox="1">
            <a:spLocks noChangeArrowheads="1"/>
          </p:cNvSpPr>
          <p:nvPr/>
        </p:nvSpPr>
        <p:spPr bwMode="auto">
          <a:xfrm>
            <a:off x="3997325" y="5300663"/>
            <a:ext cx="1296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string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9" name="TextBox 18"/>
          <p:cNvSpPr txBox="1">
            <a:spLocks noChangeArrowheads="1"/>
          </p:cNvSpPr>
          <p:nvPr/>
        </p:nvSpPr>
        <p:spPr bwMode="auto">
          <a:xfrm>
            <a:off x="4573588" y="6056313"/>
            <a:ext cx="3527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   B   C   D    \n  \0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524750" y="5661025"/>
            <a:ext cx="35877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092950" y="5659438"/>
            <a:ext cx="4318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</a:rPr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7" grpId="0" animBg="1"/>
      <p:bldP spid="12298" grpId="0"/>
      <p:bldP spid="12299" grpId="0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D52E0C-B141-4FDE-8C5A-4835BF877381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5-6. Форматный ввод</a:t>
            </a:r>
            <a:r>
              <a:rPr lang="en-US" sz="2800" b="1" smtClean="0"/>
              <a:t>/</a:t>
            </a:r>
            <a:r>
              <a:rPr lang="ru-RU" sz="2800" b="1" smtClean="0"/>
              <a:t>вывод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8" y="784225"/>
            <a:ext cx="9047162" cy="5813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int fscanf(FILE *stream,const char *format[,adress,...]);</a:t>
            </a:r>
            <a:r>
              <a:rPr lang="ru-RU" sz="2000" smtClean="0">
                <a:latin typeface="Courier New" pitchFamily="49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int fprintf(FILE *stream,const char *format[,argument,.]);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Пример. </a:t>
            </a:r>
            <a:r>
              <a:rPr lang="ru-RU" sz="2000" smtClean="0"/>
              <a:t>Создание и распечатка  файла чисел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008000"/>
                </a:solidFill>
              </a:rPr>
              <a:t>Ex4_06</a:t>
            </a:r>
            <a:r>
              <a:rPr lang="en-US" sz="2000" smtClean="0"/>
              <a:t>)</a:t>
            </a:r>
            <a:r>
              <a:rPr lang="ru-RU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&lt;stdlib.h&gt;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&lt;time.h&gt;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int i,r; FILE *f; </a:t>
            </a:r>
            <a:r>
              <a:rPr lang="ru-RU" sz="2000" b="1" smtClean="0">
                <a:latin typeface="Courier New" pitchFamily="49" charset="0"/>
              </a:rPr>
              <a:t>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srand(static_cast&lt;unsigned int&gt;(time(nullptr)));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f=fopen("rand1.dat","w+");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for (i=0;i&lt;7;i++){r=rand();</a:t>
            </a:r>
            <a:r>
              <a:rPr lang="ru-RU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fprintf(f,"%d ",r);}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rewind(f);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while (fscanf(f,"%d",&amp;r)!=EOF)printf("%</a:t>
            </a:r>
            <a:r>
              <a:rPr lang="ru-RU" sz="2000" b="1" smtClean="0">
                <a:latin typeface="Courier New" pitchFamily="49" charset="0"/>
              </a:rPr>
              <a:t>6</a:t>
            </a:r>
            <a:r>
              <a:rPr lang="en-US" sz="2000" b="1" smtClean="0">
                <a:latin typeface="Courier New" pitchFamily="49" charset="0"/>
              </a:rPr>
              <a:t>d",r);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fclose(f);	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</a:t>
            </a:r>
            <a:r>
              <a:rPr lang="en-US" sz="2000" b="1" smtClean="0">
                <a:latin typeface="Courier New" pitchFamily="49" charset="0"/>
              </a:rPr>
              <a:t>return 0;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  <a:endParaRPr lang="ru-RU" sz="2000" b="1" smtClean="0">
              <a:latin typeface="Courier New" pitchFamily="49" charset="0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3132138" y="5805488"/>
            <a:ext cx="5724525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3684 20574 </a:t>
            </a:r>
            <a:r>
              <a:rPr lang="ru-RU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6789 23678</a:t>
            </a:r>
            <a:r>
              <a:rPr lang="ru-RU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 4578</a:t>
            </a:r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9842 31567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966034-C1D6-4795-A9E4-B895629CC5AF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Очистка буфера ввода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/>
              <a:t>Пример</a:t>
            </a:r>
            <a:r>
              <a:rPr lang="en-US" sz="2000" b="1" dirty="0" smtClean="0"/>
              <a:t> (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Ex4_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1</a:t>
            </a:r>
            <a:r>
              <a:rPr lang="en-US" sz="2000" b="1" dirty="0" smtClean="0"/>
              <a:t>)</a:t>
            </a:r>
            <a:r>
              <a:rPr lang="ru-RU" sz="2000" b="1" dirty="0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 {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char string[81];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("Enter with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");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0;i&lt;3;i++){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s",string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cs typeface="Courier New" pitchFamily="49" charset="0"/>
              </a:rPr>
              <a:t>// </a:t>
            </a:r>
            <a:r>
              <a:rPr lang="ru-RU" sz="1800" dirty="0" smtClean="0">
                <a:solidFill>
                  <a:srgbClr val="00B050"/>
                </a:solidFill>
                <a:cs typeface="Courier New" pitchFamily="49" charset="0"/>
              </a:rPr>
              <a:t>не вводит </a:t>
            </a:r>
            <a:r>
              <a:rPr lang="en-US" sz="1800" dirty="0" smtClean="0">
                <a:solidFill>
                  <a:srgbClr val="00B050"/>
                </a:solidFill>
                <a:cs typeface="Courier New" pitchFamily="49" charset="0"/>
              </a:rPr>
              <a:t>Enter!</a:t>
            </a:r>
            <a:endParaRPr lang="ru-RU" sz="1800" dirty="0" smtClean="0">
              <a:solidFill>
                <a:srgbClr val="00B050"/>
              </a:solidFill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("%s\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n",string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+mj-lt"/>
                <a:cs typeface="Courier New" pitchFamily="49" charset="0"/>
              </a:rPr>
              <a:t>// </a:t>
            </a:r>
            <a:r>
              <a:rPr lang="ru-RU" sz="1800" dirty="0" smtClean="0">
                <a:solidFill>
                  <a:srgbClr val="008000"/>
                </a:solidFill>
                <a:latin typeface="+mj-lt"/>
                <a:cs typeface="Courier New" pitchFamily="49" charset="0"/>
              </a:rPr>
              <a:t>Необходимо освободить буфер, содержащий код </a:t>
            </a:r>
            <a:r>
              <a:rPr lang="en-US" sz="1800" dirty="0" smtClean="0">
                <a:solidFill>
                  <a:srgbClr val="008000"/>
                </a:solidFill>
                <a:latin typeface="+mj-lt"/>
                <a:cs typeface="Courier New" pitchFamily="49" charset="0"/>
              </a:rPr>
              <a:t>Enter !!!</a:t>
            </a:r>
            <a:endParaRPr lang="ru-RU" sz="1800" dirty="0" smtClean="0">
              <a:solidFill>
                <a:srgbClr val="008000"/>
              </a:solidFill>
              <a:latin typeface="+mj-lt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!= '\n');</a:t>
            </a:r>
            <a:endParaRPr lang="ru-RU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("Enter gets: " );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gets(string); </a:t>
            </a:r>
            <a:endParaRPr lang="ru-RU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("%s\n", string );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2400" b="1" dirty="0" smtClean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606925" y="981075"/>
            <a:ext cx="4537075" cy="2087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Enter with scanf: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rrr ttt yyy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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rrr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ttt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yyy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Enter with gets: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rrr ttt yyy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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rrr ttt yyy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F911F6-B34F-483B-ADDF-BD1800EC4692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4.5 Двоичные файлы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43950" cy="57261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Ввод</a:t>
            </a:r>
            <a:r>
              <a:rPr lang="en-US" sz="2000" smtClean="0"/>
              <a:t>/</a:t>
            </a:r>
            <a:r>
              <a:rPr lang="ru-RU" sz="2000" smtClean="0"/>
              <a:t>вывод</a:t>
            </a:r>
            <a:r>
              <a:rPr lang="ru-RU" sz="2000" b="1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size_t fread(void *ptr,size_t size,size_t n,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                                 FILE *stream);</a:t>
            </a:r>
            <a:r>
              <a:rPr lang="ru-RU" sz="2000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size_t fwrite(void *ptr,size_t size,size_t n,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                                 FILE *stream);</a:t>
            </a:r>
            <a:r>
              <a:rPr lang="ru-RU" sz="20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Используются в двух вариантах: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а)</a:t>
            </a:r>
            <a:r>
              <a:rPr lang="ru-RU" sz="2000" b="1" smtClean="0"/>
              <a:t> </a:t>
            </a:r>
            <a:r>
              <a:rPr lang="ru-RU" sz="2000" smtClean="0"/>
              <a:t>при работе со структурами</a:t>
            </a:r>
            <a:endParaRPr lang="en-US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</a:t>
            </a:r>
            <a:r>
              <a:rPr lang="en-US" sz="2000" b="1" smtClean="0">
                <a:latin typeface="Courier New" pitchFamily="49" charset="0"/>
              </a:rPr>
              <a:t>fread  (&amp;myrec, sizeof(myrec),1,f1);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</a:t>
            </a:r>
            <a:r>
              <a:rPr lang="en-US" sz="2000" b="1" smtClean="0">
                <a:latin typeface="Courier New" pitchFamily="49" charset="0"/>
              </a:rPr>
              <a:t>fwrite (&amp;myrec, sizeof(myrec),1,f1);</a:t>
            </a:r>
            <a:endParaRPr lang="ru-RU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где</a:t>
            </a:r>
            <a:r>
              <a:rPr lang="ru-RU" sz="2000" b="1" smtClean="0"/>
              <a:t> </a:t>
            </a:r>
            <a:r>
              <a:rPr lang="ru-RU" sz="2000" b="1" smtClean="0">
                <a:latin typeface="Courier New" pitchFamily="49" charset="0"/>
              </a:rPr>
              <a:t>myrec</a:t>
            </a:r>
            <a:r>
              <a:rPr lang="ru-RU" sz="2000" smtClean="0"/>
              <a:t> - переменная типа «структура»;</a:t>
            </a:r>
          </a:p>
          <a:p>
            <a:pPr eaLnBrk="1" hangingPunct="1">
              <a:buFont typeface="Wingdings" pitchFamily="2" charset="2"/>
              <a:buNone/>
            </a:pPr>
            <a:endParaRPr lang="ru-RU" sz="100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б) при работе с нетипизированной информацией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     </a:t>
            </a:r>
            <a:r>
              <a:rPr lang="en-US" sz="2000" b="1" smtClean="0">
                <a:latin typeface="Courier New" pitchFamily="49" charset="0"/>
              </a:rPr>
              <a:t>fread(&amp;buffer,1,sizeof(buffer),f2);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fwrite(&amp;buffer,1,sizeof(buffer),f2);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 где </a:t>
            </a:r>
            <a:r>
              <a:rPr lang="en-US" sz="2000" b="1" smtClean="0">
                <a:latin typeface="Courier New" pitchFamily="49" charset="0"/>
              </a:rPr>
              <a:t>buffer</a:t>
            </a:r>
            <a:r>
              <a:rPr lang="en-US" sz="2000" smtClean="0"/>
              <a:t> </a:t>
            </a:r>
            <a:r>
              <a:rPr lang="ru-RU" sz="2000" smtClean="0"/>
              <a:t>– массив байт.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63F736-1E4D-4D35-8E82-7D23925A784A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 работы с двоичным файлом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761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Создание файла записей "Название игрушки, стоимость"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solidFill>
                  <a:srgbClr val="008000"/>
                </a:solidFill>
                <a:latin typeface="Courier New" pitchFamily="49" charset="0"/>
              </a:rPr>
              <a:t>Ex4_07</a:t>
            </a:r>
            <a:r>
              <a:rPr lang="en-US" sz="2000" b="1" smtClean="0">
                <a:latin typeface="Courier New" pitchFamily="49" charset="0"/>
              </a:rPr>
              <a:t>)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#include &lt;string.h&gt;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struct toys{ char name[20];int cost;};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</a:t>
            </a:r>
            <a:r>
              <a:rPr lang="ru-RU" sz="2000" b="1" smtClean="0">
                <a:latin typeface="Courier New" pitchFamily="49" charset="0"/>
              </a:rPr>
              <a:t>main() {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FILE *f;</a:t>
            </a:r>
            <a:r>
              <a:rPr lang="en-US" sz="2000" b="1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toys toy;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f=fopen("test.dat","w+b");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while(scanf("\n%s",toy.name),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strcmp(toy.name,"end")!=0) {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  scanf("%d",&amp;toy.cost);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 fwrite(&amp;toy,sizeof(toy),1,f);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fclose(f);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CF8E2A-43B2-4F86-8F99-A7DE02C3B904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 работы с двоичным файлом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052737"/>
            <a:ext cx="8970962" cy="554491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Чтение и вывод на экран файла записей "Название игрушки, стоимость"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Ex4_08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8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</a:rPr>
              <a:t> &lt;</a:t>
            </a:r>
            <a:r>
              <a:rPr lang="ru-RU" sz="2000" b="1" dirty="0" err="1" smtClean="0">
                <a:latin typeface="Courier New" pitchFamily="49" charset="0"/>
              </a:rPr>
              <a:t>stdio.h</a:t>
            </a:r>
            <a:r>
              <a:rPr lang="ru-RU" sz="20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struct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toys</a:t>
            </a:r>
            <a:r>
              <a:rPr lang="ru-RU" sz="2000" b="1" dirty="0" smtClean="0">
                <a:latin typeface="Courier New" pitchFamily="49" charset="0"/>
              </a:rPr>
              <a:t>{ </a:t>
            </a:r>
            <a:r>
              <a:rPr lang="ru-RU" sz="2000" b="1" dirty="0" err="1" smtClean="0">
                <a:latin typeface="Courier New" pitchFamily="49" charset="0"/>
              </a:rPr>
              <a:t>char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name</a:t>
            </a:r>
            <a:r>
              <a:rPr lang="ru-RU" sz="2000" b="1" dirty="0" smtClean="0">
                <a:latin typeface="Courier New" pitchFamily="49" charset="0"/>
              </a:rPr>
              <a:t>[20]; 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cost</a:t>
            </a:r>
            <a:r>
              <a:rPr lang="ru-RU" sz="2000" b="1" dirty="0" smtClean="0">
                <a:latin typeface="Courier New" pitchFamily="49" charset="0"/>
              </a:rPr>
              <a:t>;};</a:t>
            </a:r>
          </a:p>
          <a:p>
            <a:pPr eaLnBrk="1" hangingPunct="1"/>
            <a:endParaRPr lang="ru-RU" sz="8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main</a:t>
            </a:r>
            <a:r>
              <a:rPr lang="ru-RU" sz="20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{ 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ru-RU" sz="2000" b="1" dirty="0" smtClean="0">
                <a:latin typeface="Courier New" pitchFamily="49" charset="0"/>
              </a:rPr>
              <a:t>FILE *</a:t>
            </a:r>
            <a:r>
              <a:rPr lang="ru-RU" sz="2000" b="1" dirty="0" err="1" smtClean="0">
                <a:latin typeface="Courier New" pitchFamily="49" charset="0"/>
              </a:rPr>
              <a:t>f</a:t>
            </a:r>
            <a:r>
              <a:rPr lang="ru-RU" sz="2000" b="1" dirty="0" smtClean="0">
                <a:latin typeface="Courier New" pitchFamily="49" charset="0"/>
              </a:rPr>
              <a:t>;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toys toy;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f=fopen</a:t>
            </a:r>
            <a:r>
              <a:rPr lang="ru-RU" sz="2000" b="1" dirty="0" smtClean="0">
                <a:latin typeface="Courier New" pitchFamily="49" charset="0"/>
              </a:rPr>
              <a:t>("</a:t>
            </a:r>
            <a:r>
              <a:rPr lang="ru-RU" sz="2000" b="1" dirty="0" err="1" smtClean="0">
                <a:latin typeface="Courier New" pitchFamily="49" charset="0"/>
              </a:rPr>
              <a:t>test.dat</a:t>
            </a:r>
            <a:r>
              <a:rPr lang="ru-RU" sz="2000" b="1" dirty="0" smtClean="0">
                <a:latin typeface="Courier New" pitchFamily="49" charset="0"/>
              </a:rPr>
              <a:t>","</a:t>
            </a:r>
            <a:r>
              <a:rPr lang="ru-RU" sz="2000" b="1" dirty="0" err="1" smtClean="0">
                <a:latin typeface="Courier New" pitchFamily="49" charset="0"/>
              </a:rPr>
              <a:t>r+b</a:t>
            </a:r>
            <a:r>
              <a:rPr lang="ru-RU" sz="2000" b="1" dirty="0" smtClean="0">
                <a:latin typeface="Courier New" pitchFamily="49" charset="0"/>
              </a:rPr>
              <a:t>");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while(</a:t>
            </a:r>
            <a:r>
              <a:rPr lang="ru-RU" sz="2000" b="1" dirty="0" err="1" smtClean="0">
                <a:latin typeface="Courier New" pitchFamily="49" charset="0"/>
              </a:rPr>
              <a:t>fread</a:t>
            </a:r>
            <a:r>
              <a:rPr lang="ru-RU" sz="2000" b="1" dirty="0" smtClean="0">
                <a:latin typeface="Courier New" pitchFamily="49" charset="0"/>
              </a:rPr>
              <a:t>(&amp;</a:t>
            </a:r>
            <a:r>
              <a:rPr lang="ru-RU" sz="2000" b="1" dirty="0" err="1" smtClean="0">
                <a:latin typeface="Courier New" pitchFamily="49" charset="0"/>
              </a:rPr>
              <a:t>toy,sizeof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</a:rPr>
              <a:t>toy</a:t>
            </a:r>
            <a:r>
              <a:rPr lang="ru-RU" sz="2000" b="1" dirty="0" smtClean="0">
                <a:latin typeface="Courier New" pitchFamily="49" charset="0"/>
              </a:rPr>
              <a:t>),1,f)&gt;0)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</a:t>
            </a:r>
            <a:r>
              <a:rPr lang="ru-RU" sz="2000" b="1" dirty="0" err="1" smtClean="0">
                <a:latin typeface="Courier New" pitchFamily="49" charset="0"/>
              </a:rPr>
              <a:t>printf</a:t>
            </a:r>
            <a:r>
              <a:rPr lang="ru-RU" sz="2000" b="1" dirty="0" smtClean="0">
                <a:latin typeface="Courier New" pitchFamily="49" charset="0"/>
              </a:rPr>
              <a:t>("</a:t>
            </a:r>
            <a:r>
              <a:rPr lang="ru-RU" sz="2000" b="1" dirty="0" err="1" smtClean="0">
                <a:latin typeface="Courier New" pitchFamily="49" charset="0"/>
              </a:rPr>
              <a:t>Toy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name</a:t>
            </a:r>
            <a:r>
              <a:rPr lang="ru-RU" sz="2000" b="1" dirty="0" smtClean="0">
                <a:latin typeface="Courier New" pitchFamily="49" charset="0"/>
              </a:rPr>
              <a:t> %</a:t>
            </a:r>
            <a:r>
              <a:rPr lang="ru-RU" sz="2000" b="1" dirty="0" err="1" smtClean="0">
                <a:latin typeface="Courier New" pitchFamily="49" charset="0"/>
              </a:rPr>
              <a:t>s</a:t>
            </a:r>
            <a:r>
              <a:rPr lang="ru-RU" sz="2000" b="1" dirty="0" smtClean="0">
                <a:latin typeface="Courier New" pitchFamily="49" charset="0"/>
              </a:rPr>
              <a:t> - </a:t>
            </a:r>
            <a:r>
              <a:rPr lang="ru-RU" sz="2000" b="1" dirty="0" err="1" smtClean="0">
                <a:latin typeface="Courier New" pitchFamily="49" charset="0"/>
              </a:rPr>
              <a:t>cost</a:t>
            </a:r>
            <a:r>
              <a:rPr lang="ru-RU" sz="2000" b="1" dirty="0" smtClean="0">
                <a:latin typeface="Courier New" pitchFamily="49" charset="0"/>
              </a:rPr>
              <a:t> - %</a:t>
            </a:r>
            <a:r>
              <a:rPr lang="ru-RU" sz="2000" b="1" dirty="0" err="1" smtClean="0">
                <a:latin typeface="Courier New" pitchFamily="49" charset="0"/>
              </a:rPr>
              <a:t>d\n</a:t>
            </a:r>
            <a:r>
              <a:rPr lang="ru-RU" sz="2000" b="1" dirty="0" smtClean="0">
                <a:latin typeface="Courier New" pitchFamily="49" charset="0"/>
              </a:rPr>
              <a:t>",</a:t>
            </a:r>
            <a:r>
              <a:rPr lang="ru-RU" sz="2000" b="1" dirty="0" err="1" smtClean="0">
                <a:latin typeface="Courier New" pitchFamily="49" charset="0"/>
              </a:rPr>
              <a:t>toy.name,toy.cost</a:t>
            </a:r>
            <a:r>
              <a:rPr lang="ru-RU" sz="20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fclose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</a:rPr>
              <a:t>f</a:t>
            </a:r>
            <a:r>
              <a:rPr lang="ru-RU" sz="2000" b="1" dirty="0" smtClean="0">
                <a:latin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08F7ED-351E-4F91-A937-093DE156E48D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/>
          <a:lstStyle/>
          <a:p>
            <a:pPr eaLnBrk="1" hangingPunct="1"/>
            <a:r>
              <a:rPr lang="ru-RU" sz="2800" b="1" smtClean="0"/>
              <a:t>Чтение текстового файла как двоичного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Создание текстового файла и чтение его как файла символов</a:t>
            </a:r>
            <a:r>
              <a:rPr lang="en-US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solidFill>
                  <a:srgbClr val="008000"/>
                </a:solidFill>
                <a:latin typeface="Courier New" pitchFamily="49" charset="0"/>
              </a:rPr>
              <a:t>Ex4_09</a:t>
            </a:r>
            <a:r>
              <a:rPr lang="en-US" sz="2000" b="1" smtClean="0">
                <a:latin typeface="Courier New" pitchFamily="49" charset="0"/>
              </a:rPr>
              <a:t>)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{	char c;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FILE *f;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f=fopen("ddd.dat","w");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fputs("ABCDEF",f);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fclose(f);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f=fopen("ddd.dat","rb");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while (fread(&amp;c,1,1,f)!=0)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             printf("%c ",c);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fclose(f);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5724525" y="5949950"/>
            <a:ext cx="2303463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 B C D E F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BDEA8B-6377-476B-A8BF-713DC5B56D0B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4.6 Переименование и удаление файлов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Times New Roman" pitchFamily="18" charset="0"/>
              </a:rPr>
              <a:t>Пример. </a:t>
            </a:r>
            <a:r>
              <a:rPr lang="ru-RU" sz="1800" smtClean="0">
                <a:latin typeface="Times New Roman" pitchFamily="18" charset="0"/>
              </a:rPr>
              <a:t>Вставка 10 чисел после первых 10 чисел файла</a:t>
            </a:r>
            <a:r>
              <a:rPr lang="en-US" sz="1800" b="1" smtClean="0">
                <a:latin typeface="Courier New" pitchFamily="49" charset="0"/>
              </a:rPr>
              <a:t>(</a:t>
            </a:r>
            <a:r>
              <a:rPr lang="en-US" sz="1800" b="1" smtClean="0">
                <a:solidFill>
                  <a:srgbClr val="008000"/>
                </a:solidFill>
                <a:latin typeface="Courier New" pitchFamily="49" charset="0"/>
              </a:rPr>
              <a:t>Ex4_10</a:t>
            </a:r>
            <a:r>
              <a:rPr lang="en-US" sz="1800" b="1" smtClean="0">
                <a:latin typeface="Courier New" pitchFamily="49" charset="0"/>
              </a:rPr>
              <a:t>)</a:t>
            </a:r>
            <a:endParaRPr lang="ru-RU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int </a:t>
            </a:r>
            <a:r>
              <a:rPr lang="ru-RU" sz="1800" b="1" smtClean="0">
                <a:latin typeface="Courier New" pitchFamily="49" charset="0"/>
              </a:rPr>
              <a:t>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{	int n,m;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FILE *f,*g;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f=fopen("rand.dat","r");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g=fopen("$$$$xxx.tmp","w");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for (n=0;n&lt;10;n++)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	{  fscanf(f,"%d\n",&amp;m); fprintf(g,"%d\n",m);}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for (n=0;n&lt;10;n++) fprintf(g,"%d\n",n);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n=fgetc(f);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while(n!=EOF)	{  fputc(n,g);  n=fgetc(f);}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fclose(</a:t>
            </a:r>
            <a:r>
              <a:rPr lang="en-US" sz="1800" b="1" smtClean="0">
                <a:latin typeface="Courier New" pitchFamily="49" charset="0"/>
              </a:rPr>
              <a:t>f</a:t>
            </a:r>
            <a:r>
              <a:rPr lang="ru-RU" sz="1800" b="1" smtClean="0">
                <a:latin typeface="Courier New" pitchFamily="49" charset="0"/>
              </a:rPr>
              <a:t>);</a:t>
            </a:r>
            <a:r>
              <a:rPr lang="en-US" sz="1800" b="1" smtClean="0">
                <a:latin typeface="Courier New" pitchFamily="49" charset="0"/>
              </a:rPr>
              <a:t> fclose(q);</a:t>
            </a:r>
            <a:endParaRPr lang="ru-RU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unlink("rand.dat");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	rename("$$$$xxx.tmp","rand.dat");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  <a:endParaRPr lang="ru-RU" sz="1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EFC6E8-17D0-40ED-A371-1E86CAB63A48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4.1 Механизм выполнения ввода-вывода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2349500"/>
            <a:ext cx="8229600" cy="3384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 b="1" dirty="0" err="1" smtClean="0"/>
              <a:t>typedef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struct</a:t>
            </a:r>
            <a:r>
              <a:rPr lang="ru-RU" sz="1800" b="1" dirty="0" smtClean="0"/>
              <a:t> {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      </a:t>
            </a:r>
            <a:r>
              <a:rPr lang="ru-RU" sz="1800" b="1" dirty="0" err="1" smtClean="0"/>
              <a:t>short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level</a:t>
            </a:r>
            <a:r>
              <a:rPr lang="ru-RU" sz="1800" b="1" dirty="0" smtClean="0"/>
              <a:t>; </a:t>
            </a:r>
            <a:r>
              <a:rPr lang="en-US" sz="1800" b="1" dirty="0" smtClean="0"/>
              <a:t>                 </a:t>
            </a:r>
            <a:r>
              <a:rPr lang="ru-RU" sz="1800" dirty="0" smtClean="0"/>
              <a:t>// </a:t>
            </a:r>
            <a:r>
              <a:rPr lang="ru-RU" sz="1800" dirty="0" smtClean="0"/>
              <a:t>количество непрочитанных байт в буфере</a:t>
            </a:r>
            <a:endParaRPr lang="ru-RU" sz="1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      </a:t>
            </a:r>
            <a:r>
              <a:rPr lang="ru-RU" sz="1800" b="1" dirty="0" err="1" smtClean="0"/>
              <a:t>unsigned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flags</a:t>
            </a:r>
            <a:r>
              <a:rPr lang="ru-RU" sz="1800" b="1" dirty="0" smtClean="0"/>
              <a:t>;</a:t>
            </a:r>
            <a:r>
              <a:rPr lang="en-US" sz="1800" b="1" dirty="0" smtClean="0"/>
              <a:t>         </a:t>
            </a:r>
            <a:r>
              <a:rPr lang="ru-RU" sz="1800" dirty="0" smtClean="0"/>
              <a:t> </a:t>
            </a:r>
            <a:r>
              <a:rPr lang="ru-RU" sz="1800" dirty="0" smtClean="0"/>
              <a:t>// режимы: чтение/ запись/ввод/вывод и т.д.</a:t>
            </a:r>
            <a:endParaRPr lang="en-US" sz="1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      </a:t>
            </a:r>
            <a:r>
              <a:rPr lang="en-US" sz="1800" b="1" dirty="0" smtClean="0"/>
              <a:t>char </a:t>
            </a:r>
            <a:r>
              <a:rPr lang="en-US" sz="1800" b="1" dirty="0" err="1" smtClean="0"/>
              <a:t>fd</a:t>
            </a:r>
            <a:r>
              <a:rPr lang="en-US" sz="1800" b="1" dirty="0" smtClean="0"/>
              <a:t>;                   </a:t>
            </a:r>
            <a:r>
              <a:rPr lang="en-US" sz="1800" b="1" dirty="0" smtClean="0"/>
              <a:t>   </a:t>
            </a:r>
            <a:r>
              <a:rPr lang="en-US" sz="1800" dirty="0" smtClean="0"/>
              <a:t> </a:t>
            </a:r>
            <a:r>
              <a:rPr lang="en-US" sz="1800" dirty="0" smtClean="0"/>
              <a:t>// </a:t>
            </a:r>
            <a:r>
              <a:rPr lang="ru-RU" sz="1800" dirty="0" err="1" smtClean="0"/>
              <a:t>дискриптор</a:t>
            </a:r>
            <a:r>
              <a:rPr lang="en-US" sz="1800" dirty="0" smtClean="0"/>
              <a:t> </a:t>
            </a:r>
            <a:r>
              <a:rPr lang="ru-RU" sz="1800" dirty="0" smtClean="0"/>
              <a:t>файла</a:t>
            </a:r>
            <a:endParaRPr lang="en-US" sz="1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      </a:t>
            </a:r>
            <a:r>
              <a:rPr lang="en-US" sz="1800" b="1" dirty="0" smtClean="0"/>
              <a:t>unsigned hold;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      </a:t>
            </a:r>
            <a:r>
              <a:rPr lang="en-US" sz="1800" b="1" dirty="0" smtClean="0"/>
              <a:t>short </a:t>
            </a:r>
            <a:r>
              <a:rPr lang="en-US" sz="1800" b="1" dirty="0" err="1" smtClean="0"/>
              <a:t>bsize</a:t>
            </a:r>
            <a:r>
              <a:rPr lang="en-US" sz="1800" b="1" dirty="0" smtClean="0"/>
              <a:t>;                 </a:t>
            </a:r>
            <a:r>
              <a:rPr lang="en-US" sz="1800" b="1" dirty="0" smtClean="0"/>
              <a:t>     </a:t>
            </a:r>
            <a:r>
              <a:rPr lang="en-US" sz="1800" dirty="0" smtClean="0"/>
              <a:t>// </a:t>
            </a:r>
            <a:r>
              <a:rPr lang="ru-RU" sz="1800" dirty="0" smtClean="0"/>
              <a:t>размер</a:t>
            </a:r>
            <a:r>
              <a:rPr lang="en-US" sz="1800" dirty="0" smtClean="0"/>
              <a:t> </a:t>
            </a:r>
            <a:r>
              <a:rPr lang="ru-RU" sz="1800" dirty="0" smtClean="0"/>
              <a:t>буфера</a:t>
            </a:r>
            <a:endParaRPr lang="en-US" sz="1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      </a:t>
            </a:r>
            <a:r>
              <a:rPr lang="en-US" sz="1800" b="1" dirty="0" smtClean="0"/>
              <a:t>unsigned char *buffer; </a:t>
            </a:r>
            <a:r>
              <a:rPr lang="en-US" sz="1800" b="1" dirty="0" smtClean="0"/>
              <a:t>   </a:t>
            </a:r>
            <a:r>
              <a:rPr lang="en-US" sz="1800" dirty="0" smtClean="0"/>
              <a:t>// </a:t>
            </a:r>
            <a:r>
              <a:rPr lang="ru-RU" sz="1800" dirty="0" smtClean="0"/>
              <a:t>адрес</a:t>
            </a:r>
            <a:r>
              <a:rPr lang="en-US" sz="1800" dirty="0" smtClean="0"/>
              <a:t> </a:t>
            </a:r>
            <a:r>
              <a:rPr lang="ru-RU" sz="1800" dirty="0" smtClean="0"/>
              <a:t>буфера</a:t>
            </a:r>
            <a:endParaRPr lang="ru-RU" sz="1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      </a:t>
            </a:r>
            <a:r>
              <a:rPr lang="ru-RU" sz="1800" b="1" dirty="0" err="1" smtClean="0"/>
              <a:t>unsigned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char</a:t>
            </a:r>
            <a:r>
              <a:rPr lang="ru-RU" sz="1800" b="1" dirty="0" smtClean="0"/>
              <a:t> *</a:t>
            </a:r>
            <a:r>
              <a:rPr lang="ru-RU" sz="1800" b="1" dirty="0" err="1" smtClean="0"/>
              <a:t>curp</a:t>
            </a:r>
            <a:r>
              <a:rPr lang="ru-RU" sz="1800" b="1" dirty="0" smtClean="0"/>
              <a:t>;</a:t>
            </a:r>
            <a:r>
              <a:rPr lang="ru-RU" sz="1800" dirty="0" smtClean="0"/>
              <a:t>   </a:t>
            </a:r>
            <a:r>
              <a:rPr lang="en-US" sz="1800" dirty="0" smtClean="0"/>
              <a:t>   </a:t>
            </a:r>
            <a:r>
              <a:rPr lang="ru-RU" sz="1800" dirty="0" smtClean="0"/>
              <a:t>// </a:t>
            </a:r>
            <a:r>
              <a:rPr lang="ru-RU" sz="1800" dirty="0" smtClean="0"/>
              <a:t>текущий указатель (в буфере) </a:t>
            </a:r>
            <a:endParaRPr lang="en-US" sz="1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      </a:t>
            </a:r>
            <a:r>
              <a:rPr lang="en-US" sz="1800" b="1" dirty="0" smtClean="0"/>
              <a:t>unsigned </a:t>
            </a:r>
            <a:r>
              <a:rPr lang="en-US" sz="1800" b="1" dirty="0" err="1" smtClean="0"/>
              <a:t>istemp</a:t>
            </a:r>
            <a:r>
              <a:rPr lang="en-US" sz="1800" b="1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      </a:t>
            </a:r>
            <a:r>
              <a:rPr lang="en-US" sz="1800" b="1" dirty="0" smtClean="0"/>
              <a:t>short token;   } FILE;</a:t>
            </a:r>
            <a:endParaRPr lang="ru-RU" sz="1800" b="1" dirty="0" smtClean="0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331913" y="1196975"/>
            <a:ext cx="1079500" cy="1150938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Файл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276600" y="1341438"/>
            <a:ext cx="1944688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Буфер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88125" y="981075"/>
            <a:ext cx="1584325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Программа</a:t>
            </a: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2411413" y="1628775"/>
            <a:ext cx="936625" cy="287338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>
            <a:off x="4500563" y="1125538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>
            <a:off x="4067175" y="1125538"/>
            <a:ext cx="43338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827088" y="6237288"/>
            <a:ext cx="74882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Файл</a:t>
            </a: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H="1">
            <a:off x="3635375" y="5805488"/>
            <a:ext cx="8651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063" name="WordArt 15"/>
          <p:cNvSpPr>
            <a:spLocks noChangeArrowheads="1" noChangeShapeType="1" noTextEdit="1"/>
          </p:cNvSpPr>
          <p:nvPr/>
        </p:nvSpPr>
        <p:spPr bwMode="auto">
          <a:xfrm>
            <a:off x="4572000" y="5734050"/>
            <a:ext cx="4179888" cy="306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Файловый указатель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2055" grpId="0" animBg="1"/>
      <p:bldP spid="2056" grpId="0" animBg="1"/>
      <p:bldP spid="2057" grpId="0" animBg="1"/>
      <p:bldP spid="2058" grpId="0" animBg="1"/>
      <p:bldP spid="2059" grpId="0" animBg="1"/>
      <p:bldP spid="2060" grpId="0" animBg="1"/>
      <p:bldP spid="2062" grpId="0" animBg="1"/>
      <p:bldP spid="20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B3F1B1-D4E6-479F-96C1-AC2A5458A72F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4963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4.2 Объявление, открытие и закрытие файлов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" y="908050"/>
            <a:ext cx="8843963" cy="568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>Объявление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/>
              <a:t>FILE  </a:t>
            </a:r>
            <a:r>
              <a:rPr lang="ru-RU" sz="2000" b="1" dirty="0" smtClean="0"/>
              <a:t>*Файловая</a:t>
            </a:r>
            <a:r>
              <a:rPr lang="en-US" sz="2000" b="1" dirty="0" smtClean="0"/>
              <a:t>_</a:t>
            </a:r>
            <a:r>
              <a:rPr lang="ru-RU" sz="2000" b="1" dirty="0" smtClean="0"/>
              <a:t>переменная </a:t>
            </a:r>
            <a:r>
              <a:rPr lang="ru-RU" sz="2000" b="1" dirty="0" smtClean="0"/>
              <a:t>(Ф.п</a:t>
            </a:r>
            <a:r>
              <a:rPr lang="ru-RU" sz="2000" b="1" dirty="0" smtClean="0"/>
              <a:t>.);</a:t>
            </a:r>
            <a:r>
              <a:rPr lang="ru-RU" sz="2000" dirty="0" smtClean="0"/>
              <a:t> </a:t>
            </a:r>
            <a:endParaRPr lang="ru-RU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>Открытие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/>
              <a:t>Ф.п.</a:t>
            </a:r>
            <a:r>
              <a:rPr lang="en-US" sz="2000" b="1" dirty="0" smtClean="0"/>
              <a:t> </a:t>
            </a:r>
            <a:r>
              <a:rPr lang="ru-RU" sz="2000" b="1" dirty="0" smtClean="0"/>
              <a:t>=</a:t>
            </a:r>
            <a:r>
              <a:rPr lang="en-US" sz="2000" b="1" dirty="0" smtClean="0"/>
              <a:t> </a:t>
            </a:r>
            <a:r>
              <a:rPr lang="ru-RU" sz="2000" b="1" dirty="0" err="1" smtClean="0"/>
              <a:t>fopen</a:t>
            </a:r>
            <a:r>
              <a:rPr lang="ru-RU" sz="2000" b="1" dirty="0" smtClean="0"/>
              <a:t>(Имя</a:t>
            </a:r>
            <a:r>
              <a:rPr lang="en-US" sz="2000" b="1" dirty="0" smtClean="0"/>
              <a:t>_</a:t>
            </a:r>
            <a:r>
              <a:rPr lang="ru-RU" sz="2000" b="1" dirty="0" smtClean="0"/>
              <a:t>файла,&lt;</a:t>
            </a:r>
            <a:r>
              <a:rPr lang="ru-RU" sz="2000" b="1" dirty="0" smtClean="0"/>
              <a:t>Операция </a:t>
            </a:r>
            <a:r>
              <a:rPr lang="ru-RU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smtClean="0"/>
              <a:t>+</a:t>
            </a:r>
            <a:r>
              <a:rPr lang="ru-RU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smtClean="0"/>
              <a:t>Тип</a:t>
            </a:r>
            <a:r>
              <a:rPr lang="ru-RU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);</a:t>
            </a: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O</a:t>
            </a:r>
            <a:r>
              <a:rPr lang="ru-RU" sz="2000" b="1" dirty="0" err="1" smtClean="0"/>
              <a:t>перация</a:t>
            </a:r>
            <a:r>
              <a:rPr lang="ru-RU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smtClean="0"/>
              <a:t>+</a:t>
            </a:r>
            <a:r>
              <a:rPr lang="ru-RU" sz="2000" b="1" dirty="0" smtClean="0">
                <a:solidFill>
                  <a:srgbClr val="FF0000"/>
                </a:solidFill>
              </a:rPr>
              <a:t>]</a:t>
            </a:r>
            <a:r>
              <a:rPr lang="en-US" sz="2000" b="1" dirty="0" smtClean="0"/>
              <a:t>:</a:t>
            </a: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  </a:t>
            </a:r>
            <a:r>
              <a:rPr lang="ru-RU" sz="2000" b="1" dirty="0" err="1" smtClean="0"/>
              <a:t>r</a:t>
            </a:r>
            <a:r>
              <a:rPr lang="ru-RU" sz="2000" b="1" dirty="0" smtClean="0"/>
              <a:t> - </a:t>
            </a:r>
            <a:r>
              <a:rPr lang="ru-RU" sz="2000" dirty="0" smtClean="0"/>
              <a:t>ввод из существующего файла;</a:t>
            </a: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  </a:t>
            </a:r>
            <a:r>
              <a:rPr lang="ru-RU" sz="2000" b="1" dirty="0" err="1" smtClean="0"/>
              <a:t>w</a:t>
            </a:r>
            <a:r>
              <a:rPr lang="ru-RU" sz="2000" dirty="0" smtClean="0"/>
              <a:t> - вывод с очисткой файла или создание нового файла для вывода; </a:t>
            </a: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  </a:t>
            </a:r>
            <a:r>
              <a:rPr lang="ru-RU" sz="2000" b="1" dirty="0" err="1" smtClean="0"/>
              <a:t>a</a:t>
            </a:r>
            <a:r>
              <a:rPr lang="ru-RU" sz="2000" b="1" dirty="0" smtClean="0"/>
              <a:t> </a:t>
            </a:r>
            <a:r>
              <a:rPr lang="ru-RU" sz="2000" dirty="0" smtClean="0"/>
              <a:t>- добавление к существующему или создание файла для вывода;</a:t>
            </a: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  </a:t>
            </a:r>
            <a:r>
              <a:rPr lang="ru-RU" sz="2000" b="1" dirty="0" err="1" smtClean="0"/>
              <a:t>r+</a:t>
            </a:r>
            <a:r>
              <a:rPr lang="ru-RU" sz="2000" b="1" dirty="0" smtClean="0"/>
              <a:t> </a:t>
            </a:r>
            <a:r>
              <a:rPr lang="ru-RU" sz="2000" dirty="0" smtClean="0"/>
              <a:t>- ввод/вывод в существующий файл;</a:t>
            </a: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  </a:t>
            </a:r>
            <a:r>
              <a:rPr lang="ru-RU" sz="2000" b="1" dirty="0" err="1" smtClean="0"/>
              <a:t>w+</a:t>
            </a:r>
            <a:r>
              <a:rPr lang="ru-RU" sz="2000" b="1" dirty="0" smtClean="0"/>
              <a:t> </a:t>
            </a:r>
            <a:r>
              <a:rPr lang="ru-RU" sz="2000" dirty="0" smtClean="0"/>
              <a:t>- ввод/вывод в существующий или создание нового файла;</a:t>
            </a: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  </a:t>
            </a:r>
            <a:r>
              <a:rPr lang="ru-RU" sz="2000" b="1" dirty="0" err="1" smtClean="0"/>
              <a:t>a+</a:t>
            </a:r>
            <a:r>
              <a:rPr lang="ru-RU" sz="2000" b="1" dirty="0" smtClean="0"/>
              <a:t> </a:t>
            </a:r>
            <a:r>
              <a:rPr lang="ru-RU" sz="2000" dirty="0" smtClean="0"/>
              <a:t>- ввод/добавление к существующему или создание файла для </a:t>
            </a:r>
            <a:r>
              <a:rPr lang="en-US" sz="2000" dirty="0" smtClean="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</a:t>
            </a:r>
            <a:r>
              <a:rPr lang="ru-RU" sz="2000" dirty="0" smtClean="0"/>
              <a:t>ввода/вывода.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/>
              <a:t>Тип </a:t>
            </a:r>
            <a:r>
              <a:rPr lang="ru-RU" sz="2000" b="1" dirty="0" smtClean="0"/>
              <a:t>- </a:t>
            </a:r>
            <a:r>
              <a:rPr lang="ru-RU" sz="2000" b="1" dirty="0" err="1" smtClean="0"/>
              <a:t>t</a:t>
            </a:r>
            <a:r>
              <a:rPr lang="ru-RU" sz="2000" b="1" dirty="0" smtClean="0"/>
              <a:t> - </a:t>
            </a:r>
            <a:r>
              <a:rPr lang="ru-RU" sz="2000" dirty="0" smtClean="0"/>
              <a:t>текстовый файл (принимается по умолчанию);</a:t>
            </a: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/>
              <a:t>          </a:t>
            </a:r>
            <a:r>
              <a:rPr lang="ru-RU" sz="2000" b="1" dirty="0" err="1" smtClean="0"/>
              <a:t>b</a:t>
            </a:r>
            <a:r>
              <a:rPr lang="ru-RU" sz="2000" b="1" dirty="0" smtClean="0"/>
              <a:t> </a:t>
            </a:r>
            <a:r>
              <a:rPr lang="ru-RU" sz="2000" b="1" dirty="0" smtClean="0"/>
              <a:t>- </a:t>
            </a:r>
            <a:r>
              <a:rPr lang="ru-RU" sz="2000" dirty="0" smtClean="0"/>
              <a:t>двоичный файл.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>Закрытие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err="1" smtClean="0"/>
              <a:t>fclose</a:t>
            </a:r>
            <a:r>
              <a:rPr lang="ru-RU" sz="2000" b="1" dirty="0" smtClean="0"/>
              <a:t>(Ф.п.);</a:t>
            </a:r>
            <a:r>
              <a:rPr lang="ru-RU" sz="1800" dirty="0" smtClean="0"/>
              <a:t> </a:t>
            </a: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9C81C7-80CF-4DAB-B2CA-3DE817186E1C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Примеры открытия</a:t>
            </a:r>
            <a:r>
              <a:rPr lang="en-US" sz="2800" b="1" smtClean="0"/>
              <a:t>/</a:t>
            </a:r>
            <a:r>
              <a:rPr lang="ru-RU" sz="2800" b="1" smtClean="0"/>
              <a:t>закрытия файлов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а)</a:t>
            </a:r>
            <a:r>
              <a:rPr lang="ru-RU" sz="2000" b="1" smtClean="0"/>
              <a:t> </a:t>
            </a:r>
            <a:r>
              <a:rPr lang="ru-RU" sz="2000" smtClean="0"/>
              <a:t>объявление и</a:t>
            </a:r>
            <a:r>
              <a:rPr lang="ru-RU" sz="2000" b="1" smtClean="0"/>
              <a:t> </a:t>
            </a:r>
            <a:r>
              <a:rPr lang="ru-RU" sz="2000" smtClean="0"/>
              <a:t>открытие существующего или нового двоичного файла для ввода</a:t>
            </a:r>
            <a:r>
              <a:rPr lang="en-US" sz="2000" smtClean="0"/>
              <a:t>/</a:t>
            </a:r>
            <a:r>
              <a:rPr lang="ru-RU" sz="2000" smtClean="0"/>
              <a:t>вывода</a:t>
            </a:r>
            <a:endParaRPr lang="en-US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 </a:t>
            </a:r>
            <a:r>
              <a:rPr lang="ru-RU" sz="2000" b="1" smtClean="0"/>
              <a:t>    </a:t>
            </a:r>
            <a:r>
              <a:rPr lang="ru-RU" sz="2000" b="1" smtClean="0">
                <a:latin typeface="Courier New" pitchFamily="49" charset="0"/>
              </a:rPr>
              <a:t>FILE *f;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f=fopen(</a:t>
            </a:r>
            <a:r>
              <a:rPr lang="en-US" sz="2000" b="1" smtClean="0">
                <a:latin typeface="Courier New" pitchFamily="49" charset="0"/>
                <a:cs typeface="Arial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abc.txt</a:t>
            </a:r>
            <a:r>
              <a:rPr lang="en-US" sz="2000" b="1" smtClean="0">
                <a:latin typeface="Courier New" pitchFamily="49" charset="0"/>
                <a:cs typeface="Arial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,</a:t>
            </a:r>
            <a:r>
              <a:rPr lang="en-US" sz="2000" b="1" smtClean="0">
                <a:latin typeface="Courier New" pitchFamily="49" charset="0"/>
                <a:cs typeface="Arial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w+b</a:t>
            </a:r>
            <a:r>
              <a:rPr lang="en-US" sz="2000" b="1" smtClean="0">
                <a:latin typeface="Courier New" pitchFamily="49" charset="0"/>
                <a:cs typeface="Arial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);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fclose(f);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б)</a:t>
            </a:r>
            <a:r>
              <a:rPr lang="ru-RU" sz="2000" b="1" smtClean="0"/>
              <a:t> </a:t>
            </a:r>
            <a:r>
              <a:rPr lang="ru-RU" sz="2000" smtClean="0"/>
              <a:t>объявление и</a:t>
            </a:r>
            <a:r>
              <a:rPr lang="ru-RU" sz="2000" b="1" smtClean="0"/>
              <a:t> </a:t>
            </a:r>
            <a:r>
              <a:rPr lang="ru-RU" sz="2000" smtClean="0"/>
              <a:t>открытие существующего файла с проверкой существования</a:t>
            </a: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     </a:t>
            </a:r>
            <a:r>
              <a:rPr lang="ru-RU" sz="2000" b="1" smtClean="0">
                <a:latin typeface="Courier New" pitchFamily="49" charset="0"/>
              </a:rPr>
              <a:t>FILE *f;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if ((f=fopen(</a:t>
            </a:r>
            <a:r>
              <a:rPr lang="en-US" sz="2000" b="1" smtClean="0">
                <a:latin typeface="Courier New" pitchFamily="49" charset="0"/>
                <a:cs typeface="Arial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f:</a:t>
            </a:r>
            <a:r>
              <a:rPr lang="en-US" sz="2000" b="1" smtClean="0">
                <a:solidFill>
                  <a:srgbClr val="0033CC"/>
                </a:solidFill>
                <a:latin typeface="Courier New" pitchFamily="49" charset="0"/>
              </a:rPr>
              <a:t>\\</a:t>
            </a:r>
            <a:r>
              <a:rPr lang="en-US" sz="2000" b="1" smtClean="0">
                <a:latin typeface="Courier New" pitchFamily="49" charset="0"/>
              </a:rPr>
              <a:t>iva</a:t>
            </a:r>
            <a:r>
              <a:rPr lang="en-US" sz="2000" b="1" smtClean="0">
                <a:solidFill>
                  <a:srgbClr val="0033CC"/>
                </a:solidFill>
                <a:latin typeface="Courier New" pitchFamily="49" charset="0"/>
              </a:rPr>
              <a:t>\\</a:t>
            </a:r>
            <a:r>
              <a:rPr lang="en-US" sz="2000" b="1" smtClean="0">
                <a:latin typeface="Courier New" pitchFamily="49" charset="0"/>
              </a:rPr>
              <a:t>text.txt</a:t>
            </a:r>
            <a:r>
              <a:rPr lang="en-US" sz="2000" b="1" smtClean="0">
                <a:latin typeface="Courier New" pitchFamily="49" charset="0"/>
                <a:cs typeface="Arial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, </a:t>
            </a:r>
            <a:r>
              <a:rPr lang="en-US" sz="2000" b="1" smtClean="0">
                <a:latin typeface="Courier New" pitchFamily="49" charset="0"/>
                <a:cs typeface="Arial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r</a:t>
            </a:r>
            <a:r>
              <a:rPr lang="en-US" sz="2000" b="1" smtClean="0">
                <a:latin typeface="Courier New" pitchFamily="49" charset="0"/>
                <a:cs typeface="Arial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))!=NULL)</a:t>
            </a:r>
            <a:r>
              <a:rPr lang="ru-RU" sz="2000" b="1" smtClean="0">
                <a:latin typeface="Courier New" pitchFamily="49" charset="0"/>
              </a:rPr>
              <a:t> …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</a:t>
            </a:r>
            <a:r>
              <a:rPr lang="ru-RU" sz="2000" b="1" smtClean="0">
                <a:latin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fclose(f);</a:t>
            </a:r>
            <a:r>
              <a:rPr lang="en-US" sz="2000" smtClean="0"/>
              <a:t> 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30836C-AE1E-4E99-BB12-9ED743666474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362950" cy="1152525"/>
          </a:xfrm>
        </p:spPr>
        <p:txBody>
          <a:bodyPr/>
          <a:lstStyle/>
          <a:p>
            <a:pPr eaLnBrk="1" hangingPunct="1"/>
            <a:r>
              <a:rPr lang="ru-RU" sz="2800" b="1" smtClean="0"/>
              <a:t>4.3 Файловый указатель.</a:t>
            </a:r>
            <a:br>
              <a:rPr lang="ru-RU" sz="2800" b="1" smtClean="0"/>
            </a:br>
            <a:r>
              <a:rPr lang="ru-RU" sz="2800" b="1" smtClean="0"/>
              <a:t>Функции управления файловым указателем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557338"/>
            <a:ext cx="8896350" cy="2736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а) определение положения файлового указателя:</a:t>
            </a: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long ftell(FILE *stream);</a:t>
            </a:r>
            <a:r>
              <a:rPr lang="ru-RU" sz="20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ru-RU" sz="100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б) установка файлового указателя на начало файла:</a:t>
            </a: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int rewind(FILE *stream);</a:t>
            </a:r>
            <a:r>
              <a:rPr lang="ru-RU" sz="2000" b="1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ru-RU" sz="1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в) установка файлового указателя в произвольное место:</a:t>
            </a: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int fseek(FILE *stream,long offset,int whenсe);</a:t>
            </a:r>
            <a:r>
              <a:rPr lang="ru-RU" sz="2000" b="1" smtClean="0"/>
              <a:t> </a:t>
            </a:r>
            <a:endParaRPr lang="ru-RU" sz="200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365625"/>
            <a:ext cx="8569325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B86912-3E09-4215-852B-0D5A4BCAD146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sz="2800" b="1" smtClean="0"/>
              <a:t>4.4 Текстовые файлы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61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1-2. Ввод</a:t>
            </a:r>
            <a:r>
              <a:rPr lang="en-US" sz="2000" b="1" smtClean="0"/>
              <a:t>/</a:t>
            </a:r>
            <a:r>
              <a:rPr lang="ru-RU" sz="2000" b="1" smtClean="0"/>
              <a:t>вывод символов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int getc(FILE *stream);</a:t>
            </a:r>
            <a:r>
              <a:rPr lang="ru-RU" sz="2000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//</a:t>
            </a:r>
            <a:r>
              <a:rPr lang="ru-RU" sz="2000" smtClean="0"/>
              <a:t>возвращает символ или</a:t>
            </a:r>
            <a:r>
              <a:rPr lang="en-US" sz="2000" smtClean="0"/>
              <a:t> EOF(-1)</a:t>
            </a:r>
            <a:endParaRPr lang="ru-RU" sz="200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int putc(int c,FILE *stream);</a:t>
            </a:r>
          </a:p>
          <a:p>
            <a:pPr eaLnBrk="1" hangingPunct="1">
              <a:buFont typeface="Wingdings" pitchFamily="2" charset="2"/>
              <a:buNone/>
            </a:pPr>
            <a:endParaRPr lang="ru-RU" sz="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Times New Roman" pitchFamily="18" charset="0"/>
              </a:rPr>
              <a:t>Пример</a:t>
            </a:r>
            <a:r>
              <a:rPr lang="ru-RU" sz="2000" b="1" smtClean="0">
                <a:latin typeface="Courier New" pitchFamily="49" charset="0"/>
              </a:rPr>
              <a:t>. </a:t>
            </a:r>
            <a:r>
              <a:rPr lang="ru-RU" sz="2000" smtClean="0"/>
              <a:t>Вывод на экран содержимого файла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008000"/>
                </a:solidFill>
              </a:rPr>
              <a:t>Ex4_01</a:t>
            </a:r>
            <a:r>
              <a:rPr lang="en-US" sz="2000" smtClean="0"/>
              <a:t>)</a:t>
            </a:r>
            <a:r>
              <a:rPr lang="ru-RU" sz="2000" smtClean="0"/>
              <a:t>, </a:t>
            </a:r>
            <a:r>
              <a:rPr lang="ru-RU" sz="2000" smtClean="0">
                <a:solidFill>
                  <a:srgbClr val="FF0000"/>
                </a:solidFill>
              </a:rPr>
              <a:t>полное</a:t>
            </a:r>
            <a:r>
              <a:rPr lang="ru-RU" sz="2000" smtClean="0"/>
              <a:t> имя которого указывается в командной строке.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main(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</a:rPr>
              <a:t>int argc,char *argv[ ]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 FILE *in;    int ch;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if (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</a:rPr>
              <a:t>argc</a:t>
            </a:r>
            <a:r>
              <a:rPr lang="en-US" sz="2000" b="1" smtClean="0">
                <a:latin typeface="Courier New" pitchFamily="49" charset="0"/>
              </a:rPr>
              <a:t>&lt;2)puts("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</a:rPr>
              <a:t>Enter file name."</a:t>
            </a:r>
            <a:r>
              <a:rPr lang="en-US" sz="2000" b="1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else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if ((in=fopen(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</a:rPr>
              <a:t>argv[1],"</a:t>
            </a:r>
            <a:r>
              <a:rPr lang="en-US" sz="2000" b="1" smtClean="0">
                <a:latin typeface="Courier New" pitchFamily="49" charset="0"/>
              </a:rPr>
              <a:t>r"))!=nullptr)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{ while ((ch=getc(in))!=EOF) putchar(ch);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 fclose(in);     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</a:t>
            </a:r>
            <a:r>
              <a:rPr lang="en-US" sz="2000" b="1" smtClean="0">
                <a:latin typeface="Courier New" pitchFamily="49" charset="0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else puts("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</a:rPr>
              <a:t>No open file.</a:t>
            </a:r>
            <a:r>
              <a:rPr lang="en-US" sz="2000" b="1" smtClean="0">
                <a:latin typeface="Courier New" pitchFamily="49" charset="0"/>
              </a:rPr>
              <a:t>");	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return 0; </a:t>
            </a:r>
            <a:r>
              <a:rPr lang="ru-RU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0F2702-1933-4A1A-854F-83AD68ACB108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Стандартные текстовые файлы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08050"/>
            <a:ext cx="8732837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stdin, stdout, stderr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getchar( )  = = getc(stdin)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putchar(ch) = = putc(ch,stdout)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Пример. </a:t>
            </a:r>
            <a:r>
              <a:rPr lang="ru-RU" sz="2000" smtClean="0"/>
              <a:t>Чтение с начала и с конца</a:t>
            </a:r>
            <a:r>
              <a:rPr lang="en-US" sz="2000" smtClean="0"/>
              <a:t> </a:t>
            </a:r>
            <a:r>
              <a:rPr lang="en-US" sz="2000" smtClean="0">
                <a:latin typeface="Courier New" pitchFamily="49" charset="0"/>
              </a:rPr>
              <a:t>(</a:t>
            </a:r>
            <a:r>
              <a:rPr lang="en-US" sz="2000" b="1" smtClean="0">
                <a:solidFill>
                  <a:srgbClr val="008000"/>
                </a:solidFill>
                <a:latin typeface="Courier New" pitchFamily="49" charset="0"/>
              </a:rPr>
              <a:t>Ex4_02</a:t>
            </a:r>
            <a:r>
              <a:rPr lang="en-US" sz="2000" smtClean="0">
                <a:latin typeface="Courier New" pitchFamily="49" charset="0"/>
              </a:rPr>
              <a:t>)</a:t>
            </a:r>
            <a:r>
              <a:rPr lang="ru-RU" sz="2000" smtClean="0">
                <a:latin typeface="Courier New" pitchFamily="49" charset="0"/>
              </a:rPr>
              <a:t>.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{ FILE *f;  long offset=0L;    int ch;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f=fopen("D:\\Ex2022\\Ex4_02\\test.dat","r");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while ((!</a:t>
            </a: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fseek(f,offset++,0)</a:t>
            </a:r>
            <a:r>
              <a:rPr lang="en-US" sz="2000" b="1" smtClean="0">
                <a:latin typeface="Courier New" pitchFamily="49" charset="0"/>
              </a:rPr>
              <a:t>) &amp;&amp; ((ch=</a:t>
            </a: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getc(f)</a:t>
            </a:r>
            <a:r>
              <a:rPr lang="en-US" sz="2000" b="1" smtClean="0">
                <a:latin typeface="Courier New" pitchFamily="49" charset="0"/>
              </a:rPr>
              <a:t>)!=EOF))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{ </a:t>
            </a:r>
            <a:r>
              <a:rPr lang="en-US" sz="2000" b="1" smtClean="0">
                <a:solidFill>
                  <a:srgbClr val="7030A0"/>
                </a:solidFill>
                <a:latin typeface="Courier New" pitchFamily="49" charset="0"/>
              </a:rPr>
              <a:t>putc(ch,stdout)</a:t>
            </a:r>
            <a:r>
              <a:rPr lang="en-US" sz="20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if (!</a:t>
            </a: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fseek(f,-(offset+2),2)</a:t>
            </a:r>
            <a:r>
              <a:rPr lang="en-US" sz="2000" b="1" smtClean="0">
                <a:latin typeface="Courier New" pitchFamily="49" charset="0"/>
              </a:rPr>
              <a:t>) </a:t>
            </a:r>
            <a:r>
              <a:rPr lang="en-US" sz="2000" b="1" smtClean="0">
                <a:solidFill>
                  <a:srgbClr val="7030A0"/>
                </a:solidFill>
                <a:latin typeface="Courier New" pitchFamily="49" charset="0"/>
              </a:rPr>
              <a:t>putc(</a:t>
            </a: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getc(f)</a:t>
            </a:r>
            <a:r>
              <a:rPr lang="en-US" sz="2000" b="1" smtClean="0">
                <a:solidFill>
                  <a:srgbClr val="7030A0"/>
                </a:solidFill>
                <a:latin typeface="Courier New" pitchFamily="49" charset="0"/>
              </a:rPr>
              <a:t>,stdout)</a:t>
            </a:r>
            <a:r>
              <a:rPr lang="en-US" sz="2000" b="1" smtClean="0">
                <a:latin typeface="Courier New" pitchFamily="49" charset="0"/>
              </a:rPr>
              <a:t>;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</a:t>
            </a:r>
            <a:r>
              <a:rPr lang="ru-RU" sz="2000" b="1" smtClean="0">
                <a:latin typeface="Courier New" pitchFamily="49" charset="0"/>
              </a:rPr>
              <a:t>fclose(f);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return 0;</a:t>
            </a:r>
            <a:r>
              <a:rPr lang="ru-RU" sz="2000" b="1" smtClean="0">
                <a:latin typeface="Courier New" pitchFamily="49" charset="0"/>
              </a:rPr>
              <a:t> 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795963" y="5445125"/>
            <a:ext cx="2232025" cy="1223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ABCD</a:t>
            </a:r>
          </a:p>
          <a:p>
            <a:pPr algn="ctr"/>
            <a:r>
              <a:rPr lang="en-US" sz="2400">
                <a:sym typeface="Symbol" pitchFamily="18" charset="2"/>
              </a:rPr>
              <a:t></a:t>
            </a:r>
          </a:p>
          <a:p>
            <a:pPr algn="ctr"/>
            <a:r>
              <a:rPr lang="en-US" sz="2400"/>
              <a:t>ADBCCBDA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308AFD-18CB-4423-B570-E7995D3D1EC2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Буферированные</a:t>
            </a:r>
            <a:r>
              <a:rPr lang="en-US" sz="2800" b="1" smtClean="0"/>
              <a:t> </a:t>
            </a:r>
            <a:r>
              <a:rPr lang="ru-RU" sz="2800" b="1" smtClean="0"/>
              <a:t>и «прямые» операции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stdio.h</a:t>
            </a:r>
            <a:r>
              <a:rPr lang="ru-RU" sz="2000" b="1" smtClean="0">
                <a:latin typeface="Courier New" pitchFamily="49" charset="0"/>
              </a:rPr>
              <a:t>: </a:t>
            </a:r>
            <a:r>
              <a:rPr lang="en-US" sz="2000" b="1" smtClean="0">
                <a:latin typeface="Courier New" pitchFamily="49" charset="0"/>
              </a:rPr>
              <a:t>getchar(), putchar()</a:t>
            </a:r>
            <a:r>
              <a:rPr lang="en-US" sz="2000" smtClean="0"/>
              <a:t> – </a:t>
            </a:r>
            <a:r>
              <a:rPr lang="ru-RU" sz="2000" smtClean="0"/>
              <a:t>буферированные операции;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conio.h: getch() </a:t>
            </a:r>
            <a:r>
              <a:rPr lang="ru-RU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–</a:t>
            </a:r>
            <a:r>
              <a:rPr lang="ru-RU" sz="2000" b="1" smtClean="0">
                <a:latin typeface="Courier New" pitchFamily="49" charset="0"/>
              </a:rPr>
              <a:t> </a:t>
            </a:r>
            <a:r>
              <a:rPr lang="ru-RU" sz="2000" smtClean="0"/>
              <a:t>прямой ввод без копирования на экран,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 getche()</a:t>
            </a:r>
            <a:r>
              <a:rPr lang="ru-RU" sz="2000" b="1" smtClean="0">
                <a:latin typeface="Courier New" pitchFamily="49" charset="0"/>
              </a:rPr>
              <a:t> – </a:t>
            </a:r>
            <a:r>
              <a:rPr lang="ru-RU" sz="2000" smtClean="0"/>
              <a:t>тоже, но копирует на экран вводимый символ,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</a:t>
            </a:r>
            <a:r>
              <a:rPr lang="en-US" sz="2000" b="1" smtClean="0">
                <a:latin typeface="Courier New" pitchFamily="49" charset="0"/>
              </a:rPr>
              <a:t>putch()</a:t>
            </a:r>
            <a:r>
              <a:rPr lang="en-US" sz="2000" smtClean="0"/>
              <a:t> </a:t>
            </a:r>
            <a:r>
              <a:rPr lang="ru-RU" sz="2000" smtClean="0"/>
              <a:t>    </a:t>
            </a:r>
            <a:r>
              <a:rPr lang="en-US" sz="2000" smtClean="0"/>
              <a:t>– </a:t>
            </a:r>
            <a:r>
              <a:rPr lang="ru-RU" sz="2000" smtClean="0"/>
              <a:t> прямой вывод символа на экран.</a:t>
            </a:r>
          </a:p>
          <a:p>
            <a:pPr eaLnBrk="1" hangingPunct="1">
              <a:buFont typeface="Wingdings" pitchFamily="2" charset="2"/>
              <a:buNone/>
            </a:pPr>
            <a:endParaRPr lang="ru-RU" sz="80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Примеры</a:t>
            </a:r>
            <a:r>
              <a:rPr lang="en-US" sz="2000" b="1" smtClean="0"/>
              <a:t> (</a:t>
            </a:r>
            <a:r>
              <a:rPr lang="en-US" sz="2000" b="1" smtClean="0">
                <a:solidFill>
                  <a:srgbClr val="008000"/>
                </a:solidFill>
                <a:latin typeface="Courier New" pitchFamily="49" charset="0"/>
              </a:rPr>
              <a:t>Ex4_03</a:t>
            </a:r>
            <a:r>
              <a:rPr lang="en-US" sz="2000" b="1" smtClean="0"/>
              <a:t>)</a:t>
            </a:r>
            <a:r>
              <a:rPr lang="ru-RU" sz="2000" b="1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smtClean="0"/>
              <a:t>а) </a:t>
            </a:r>
            <a:r>
              <a:rPr lang="en-US" sz="2000" b="1" smtClean="0">
                <a:latin typeface="Courier New" pitchFamily="49" charset="0"/>
              </a:rPr>
              <a:t>while((n=getchar())!=</a:t>
            </a:r>
            <a:r>
              <a:rPr lang="ru-RU" sz="2000" b="1" smtClean="0">
                <a:latin typeface="Courier New" pitchFamily="49" charset="0"/>
              </a:rPr>
              <a:t>'</a:t>
            </a:r>
            <a:r>
              <a:rPr lang="en-US" sz="2000" b="1" smtClean="0">
                <a:latin typeface="Courier New" pitchFamily="49" charset="0"/>
              </a:rPr>
              <a:t>E</a:t>
            </a:r>
            <a:r>
              <a:rPr lang="ru-RU" sz="2000" b="1" smtClean="0">
                <a:latin typeface="Courier New" pitchFamily="49" charset="0"/>
              </a:rPr>
              <a:t>'</a:t>
            </a:r>
            <a:r>
              <a:rPr lang="en-US" sz="2000" b="1" smtClean="0">
                <a:latin typeface="Courier New" pitchFamily="49" charset="0"/>
              </a:rPr>
              <a:t>){putchar(</a:t>
            </a:r>
            <a:r>
              <a:rPr lang="ru-RU" sz="2000" b="1" smtClean="0">
                <a:latin typeface="Courier New" pitchFamily="49" charset="0"/>
              </a:rPr>
              <a:t>'</a:t>
            </a:r>
            <a:r>
              <a:rPr lang="en-US" sz="2000" b="1" smtClean="0">
                <a:latin typeface="Courier New" pitchFamily="49" charset="0"/>
              </a:rPr>
              <a:t>\n</a:t>
            </a:r>
            <a:r>
              <a:rPr lang="ru-RU" sz="2000" b="1" smtClean="0">
                <a:latin typeface="Courier New" pitchFamily="49" charset="0"/>
              </a:rPr>
              <a:t>'</a:t>
            </a:r>
            <a:r>
              <a:rPr lang="en-US" sz="2000" b="1" smtClean="0">
                <a:latin typeface="Courier New" pitchFamily="49" charset="0"/>
              </a:rPr>
              <a:t>); putchar(n);}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</a:pPr>
            <a:endParaRPr lang="ru-RU" sz="240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smtClean="0"/>
              <a:t>б)</a:t>
            </a:r>
            <a:r>
              <a:rPr lang="ru-RU" sz="2800" smtClean="0"/>
              <a:t> </a:t>
            </a:r>
            <a:r>
              <a:rPr lang="ru-RU" sz="2000" b="1" smtClean="0">
                <a:latin typeface="Courier New" pitchFamily="49" charset="0"/>
              </a:rPr>
              <a:t>while ((n=getch</a:t>
            </a:r>
            <a:r>
              <a:rPr lang="en-US" sz="2000" b="1" smtClean="0">
                <a:latin typeface="Courier New" pitchFamily="49" charset="0"/>
              </a:rPr>
              <a:t>e</a:t>
            </a:r>
            <a:r>
              <a:rPr lang="ru-RU" sz="2000" b="1" smtClean="0">
                <a:latin typeface="Courier New" pitchFamily="49" charset="0"/>
              </a:rPr>
              <a:t>())!='E') {putch('\n'); putch(n); </a:t>
            </a:r>
            <a:r>
              <a:rPr lang="en-US" sz="2000" b="1" smtClean="0">
                <a:latin typeface="Courier New" pitchFamily="49" charset="0"/>
              </a:rPr>
              <a:t>}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b="1" smtClean="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3132138" y="5229225"/>
            <a:ext cx="1655762" cy="1368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A</a:t>
            </a:r>
          </a:p>
          <a:p>
            <a:r>
              <a:rPr lang="en-US"/>
              <a:t>AB</a:t>
            </a:r>
            <a:r>
              <a:rPr lang="en-US">
                <a:sym typeface="Symbol" pitchFamily="18" charset="2"/>
              </a:rPr>
              <a:t></a:t>
            </a:r>
            <a:endParaRPr lang="en-US"/>
          </a:p>
          <a:p>
            <a:r>
              <a:rPr lang="en-US"/>
              <a:t>BC</a:t>
            </a:r>
            <a:r>
              <a:rPr lang="en-US">
                <a:sym typeface="Symbol" pitchFamily="18" charset="2"/>
              </a:rPr>
              <a:t></a:t>
            </a:r>
            <a:endParaRPr lang="en-US"/>
          </a:p>
          <a:p>
            <a:r>
              <a:rPr lang="en-US"/>
              <a:t>CE</a:t>
            </a:r>
            <a:endParaRPr lang="ru-RU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132138" y="3357563"/>
            <a:ext cx="1655762" cy="1368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ABCE</a:t>
            </a:r>
          </a:p>
          <a:p>
            <a:r>
              <a:rPr lang="en-US" b="1">
                <a:sym typeface="Symbol" pitchFamily="18" charset="2"/>
              </a:rPr>
              <a:t></a:t>
            </a:r>
          </a:p>
          <a:p>
            <a:r>
              <a:rPr lang="en-US" b="1"/>
              <a:t>A</a:t>
            </a:r>
            <a:r>
              <a:rPr lang="en-US" b="1">
                <a:sym typeface="Symbol" pitchFamily="18" charset="2"/>
              </a:rPr>
              <a:t></a:t>
            </a:r>
            <a:endParaRPr lang="en-US" b="1"/>
          </a:p>
          <a:p>
            <a:r>
              <a:rPr lang="en-US" b="1"/>
              <a:t>B</a:t>
            </a:r>
            <a:r>
              <a:rPr lang="en-US" b="1">
                <a:sym typeface="Symbol" pitchFamily="18" charset="2"/>
              </a:rPr>
              <a:t></a:t>
            </a:r>
            <a:endParaRPr lang="en-US" b="1"/>
          </a:p>
          <a:p>
            <a:r>
              <a:rPr lang="en-US" b="1"/>
              <a:t>C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273542-5C37-4199-AE80-ABBE8656ED7E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234950"/>
          </a:xfrm>
        </p:spPr>
        <p:txBody>
          <a:bodyPr/>
          <a:lstStyle/>
          <a:p>
            <a:pPr eaLnBrk="1" hangingPunct="1"/>
            <a:r>
              <a:rPr lang="ru-RU" sz="2800" b="1" smtClean="0"/>
              <a:t>3. Вывод строк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32837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int fputs(const char *s,FILE *stream);</a:t>
            </a:r>
            <a:r>
              <a:rPr lang="ru-RU" sz="20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ru-RU" sz="80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Пример.</a:t>
            </a:r>
            <a:r>
              <a:rPr lang="ru-RU" sz="2000" smtClean="0"/>
              <a:t> Создание файла из 6 строк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008000"/>
                </a:solidFill>
                <a:latin typeface="Courier New" pitchFamily="49" charset="0"/>
              </a:rPr>
              <a:t>Ex4_04</a:t>
            </a:r>
            <a:r>
              <a:rPr lang="en-US" sz="2000" smtClean="0"/>
              <a:t>)</a:t>
            </a:r>
            <a:r>
              <a:rPr lang="ru-RU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1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	  FILE *f;    int n;    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  const char *s="ABCD";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f=fopen("test.dat","w");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for (n=0;n&lt;</a:t>
            </a:r>
            <a:r>
              <a:rPr lang="ru-RU" sz="2000" b="1" smtClean="0">
                <a:latin typeface="Courier New" pitchFamily="49" charset="0"/>
              </a:rPr>
              <a:t>6</a:t>
            </a:r>
            <a:r>
              <a:rPr lang="en-US" sz="2000" b="1" smtClean="0">
                <a:latin typeface="Courier New" pitchFamily="49" charset="0"/>
              </a:rPr>
              <a:t>;n++)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{   fputs(s,f);</a:t>
            </a:r>
            <a:r>
              <a:rPr lang="ru-RU" sz="2000" b="1" smtClean="0">
                <a:latin typeface="Courier New" pitchFamily="49" charset="0"/>
              </a:rPr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</a:t>
            </a:r>
            <a:r>
              <a:rPr lang="en-US" sz="2000" b="1" smtClean="0">
                <a:latin typeface="Courier New" pitchFamily="49" charset="0"/>
              </a:rPr>
              <a:t>  fputs("\n",f);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</a:t>
            </a: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fclose(f);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return 0;</a:t>
            </a:r>
            <a:r>
              <a:rPr lang="en-US" sz="2000" b="1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3059113" y="5876925"/>
            <a:ext cx="5400675" cy="720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ABCD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</a:t>
            </a:r>
            <a:r>
              <a:rPr lang="en-US" b="1"/>
              <a:t>ABCD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</a:t>
            </a:r>
            <a:r>
              <a:rPr lang="en-US" b="1"/>
              <a:t>ABCD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</a:t>
            </a:r>
            <a:r>
              <a:rPr lang="en-US" b="1"/>
              <a:t>ABCD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</a:t>
            </a:r>
            <a:r>
              <a:rPr lang="en-US" b="1"/>
              <a:t>ABCD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</a:t>
            </a:r>
            <a:r>
              <a:rPr lang="en-US" b="1"/>
              <a:t>ABCD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</a:t>
            </a:r>
            <a:endParaRPr lang="ru-RU" b="1">
              <a:solidFill>
                <a:srgbClr val="FF33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theme/theme1.xml><?xml version="1.0" encoding="utf-8"?>
<a:theme xmlns:a="http://schemas.openxmlformats.org/drawingml/2006/main" name="Пиксел">
  <a:themeElements>
    <a:clrScheme name="Пиксел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2088</TotalTime>
  <Words>1310</Words>
  <Application>Microsoft Office PowerPoint</Application>
  <PresentationFormat>Экран (4:3)</PresentationFormat>
  <Paragraphs>308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Wingdings</vt:lpstr>
      <vt:lpstr>Arial Black</vt:lpstr>
      <vt:lpstr>Times New Roman</vt:lpstr>
      <vt:lpstr>Courier New</vt:lpstr>
      <vt:lpstr>Symbol</vt:lpstr>
      <vt:lpstr>Пиксел</vt:lpstr>
      <vt:lpstr>Глава 4.  Работа с файловой системой </vt:lpstr>
      <vt:lpstr>4.1 Механизм выполнения ввода-вывода</vt:lpstr>
      <vt:lpstr>4.2 Объявление, открытие и закрытие файлов</vt:lpstr>
      <vt:lpstr>Примеры открытия/закрытия файлов</vt:lpstr>
      <vt:lpstr>4.3 Файловый указатель. Функции управления файловым указателем</vt:lpstr>
      <vt:lpstr>4.4 Текстовые файлы</vt:lpstr>
      <vt:lpstr>Стандартные текстовые файлы</vt:lpstr>
      <vt:lpstr>Буферированные и «прямые» операции  </vt:lpstr>
      <vt:lpstr>3. Вывод строк</vt:lpstr>
      <vt:lpstr>4. Ввод строк</vt:lpstr>
      <vt:lpstr>5-6. Форматный ввод/вывод</vt:lpstr>
      <vt:lpstr>Очистка буфера ввода  </vt:lpstr>
      <vt:lpstr>4.5 Двоичные файлы</vt:lpstr>
      <vt:lpstr>Пример работы с двоичным файлом</vt:lpstr>
      <vt:lpstr>Пример работы с двоичным файлом (2)</vt:lpstr>
      <vt:lpstr>Чтение текстового файла как двоичного</vt:lpstr>
      <vt:lpstr>4.6 Переименование и удаление файлов</vt:lpstr>
    </vt:vector>
  </TitlesOfParts>
  <Company>MGTU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Ivanova</dc:creator>
  <cp:lastModifiedBy>Иванова Галина Сергеевна</cp:lastModifiedBy>
  <cp:revision>107</cp:revision>
  <dcterms:created xsi:type="dcterms:W3CDTF">2006-01-03T20:57:20Z</dcterms:created>
  <dcterms:modified xsi:type="dcterms:W3CDTF">2023-01-18T18:50:34Z</dcterms:modified>
</cp:coreProperties>
</file>