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322" r:id="rId2"/>
    <p:sldId id="324" r:id="rId3"/>
    <p:sldId id="325" r:id="rId4"/>
    <p:sldId id="340" r:id="rId5"/>
    <p:sldId id="326" r:id="rId6"/>
    <p:sldId id="260" r:id="rId7"/>
    <p:sldId id="330" r:id="rId8"/>
    <p:sldId id="328" r:id="rId9"/>
    <p:sldId id="327" r:id="rId10"/>
    <p:sldId id="329" r:id="rId11"/>
    <p:sldId id="332" r:id="rId12"/>
    <p:sldId id="341" r:id="rId13"/>
    <p:sldId id="346" r:id="rId14"/>
    <p:sldId id="267" r:id="rId15"/>
    <p:sldId id="268" r:id="rId16"/>
    <p:sldId id="269" r:id="rId17"/>
    <p:sldId id="331" r:id="rId18"/>
    <p:sldId id="270" r:id="rId19"/>
    <p:sldId id="271" r:id="rId20"/>
    <p:sldId id="344" r:id="rId21"/>
    <p:sldId id="345" r:id="rId22"/>
    <p:sldId id="261" r:id="rId23"/>
    <p:sldId id="272" r:id="rId24"/>
    <p:sldId id="262" r:id="rId25"/>
    <p:sldId id="273" r:id="rId26"/>
    <p:sldId id="264" r:id="rId27"/>
    <p:sldId id="350" r:id="rId28"/>
    <p:sldId id="265" r:id="rId29"/>
    <p:sldId id="335" r:id="rId30"/>
    <p:sldId id="347" r:id="rId31"/>
    <p:sldId id="334" r:id="rId32"/>
    <p:sldId id="348" r:id="rId33"/>
    <p:sldId id="333" r:id="rId34"/>
    <p:sldId id="343" r:id="rId35"/>
    <p:sldId id="342" r:id="rId36"/>
    <p:sldId id="312" r:id="rId37"/>
    <p:sldId id="323" r:id="rId38"/>
    <p:sldId id="338" r:id="rId39"/>
    <p:sldId id="339" r:id="rId40"/>
    <p:sldId id="309" r:id="rId41"/>
    <p:sldId id="310" r:id="rId42"/>
    <p:sldId id="311" r:id="rId43"/>
    <p:sldId id="274" r:id="rId44"/>
    <p:sldId id="316" r:id="rId45"/>
    <p:sldId id="275" r:id="rId46"/>
    <p:sldId id="276" r:id="rId47"/>
    <p:sldId id="317" r:id="rId48"/>
    <p:sldId id="277" r:id="rId49"/>
    <p:sldId id="349" r:id="rId50"/>
    <p:sldId id="278" r:id="rId51"/>
    <p:sldId id="279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</p:showPr>
  <p:clrMru>
    <a:srgbClr val="3333CC"/>
    <a:srgbClr val="CC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0" autoAdjust="0"/>
    <p:restoredTop sz="98744" autoAdjust="0"/>
  </p:normalViewPr>
  <p:slideViewPr>
    <p:cSldViewPr>
      <p:cViewPr varScale="1">
        <p:scale>
          <a:sx n="82" d="100"/>
          <a:sy n="82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88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2DFF45-42C3-4B95-A17D-B2D0392002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231107-2A9D-4FBD-A213-7AC9A484C201}" type="slidenum">
              <a:rPr lang="ru-RU" altLang="ru-RU" smtClean="0">
                <a:latin typeface="Arial" pitchFamily="34" charset="0"/>
              </a:rPr>
              <a:pPr>
                <a:defRPr/>
              </a:pPr>
              <a:t>44</a:t>
            </a:fld>
            <a:endParaRPr lang="ru-RU" altLang="ru-RU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altLang="ru-R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  <a:cs typeface="+mn-cs"/>
                </a:endParaRPr>
              </a:p>
            </p:txBody>
          </p:sp>
        </p:grpSp>
      </p:grpSp>
      <p:sp>
        <p:nvSpPr>
          <p:cNvPr id="870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70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D0088-385B-4BE7-AE41-7FF869FDD1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6F34-9517-46F8-81B2-C4F44852FF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C44BD-A017-482B-B85A-8D611122BC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02F19-1C2C-44F0-A7B6-A01A159246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B0F47-E14C-4CBA-9DFA-CF8EC1A679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76849-A961-443F-B18D-77A544C2A5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D8A7B-8B23-437E-99A6-3DD70EC227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54B7-F706-43BA-A893-C48ED580A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1252-F0D5-44C5-B144-E222BAED9F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14D68-39D9-4D72-872A-C69D87DB7C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08FC-7859-43AF-8E83-0BCEF45C8A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5F48D-B872-4F9D-BC8C-775F487B99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86554-B4C5-4C86-A7B9-2A1D8437FE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ru-RU"/>
              <a:t>С++. Глава 5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165141E8-2A04-46EB-BF94-99C1172804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  <a:latin typeface="Arial" charset="0"/>
                <a:cs typeface="+mn-cs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A1ED7-632A-41F6-A6F5-03357B9CAF24}" type="slidenum">
              <a:rPr lang="ru-RU" altLang="ru-RU" smtClean="0"/>
              <a:pPr>
                <a:defRPr/>
              </a:pPr>
              <a:t>1</a:t>
            </a:fld>
            <a:endParaRPr lang="ru-RU" altLang="ru-RU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3600" smtClean="0"/>
              <a:t>Глава 5. </a:t>
            </a:r>
            <a:br>
              <a:rPr lang="ru-RU" altLang="ru-RU" sz="3600" smtClean="0"/>
            </a:br>
            <a:r>
              <a:rPr lang="ru-RU" altLang="ru-RU" sz="3600" b="1" smtClean="0"/>
              <a:t>Объектная модель С++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267200"/>
            <a:ext cx="7443787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МГТУ им. Н.Э. Баумана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Факультет Информатика и системы управления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Кафедра Компьютерные системы и сети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Лектор: д.т.н., проф.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	    Иванова Галина Сергеевна</a:t>
            </a: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3995738" y="549275"/>
            <a:ext cx="12969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dirty="0"/>
              <a:t>ООП </a:t>
            </a:r>
            <a:r>
              <a:rPr lang="en-US" altLang="ru-RU" dirty="0" smtClean="0"/>
              <a:t>2023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5.2 Конструкторы и деструкторы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3333CC"/>
                </a:solidFill>
              </a:rPr>
              <a:t>Конструктор</a:t>
            </a:r>
            <a:r>
              <a:rPr lang="ru-RU" altLang="ru-RU" sz="2000" smtClean="0"/>
              <a:t> – метод, </a:t>
            </a:r>
            <a:r>
              <a:rPr lang="ru-RU" altLang="ru-RU" sz="2000" smtClean="0">
                <a:solidFill>
                  <a:srgbClr val="CC3300"/>
                </a:solidFill>
              </a:rPr>
              <a:t>автоматически</a:t>
            </a:r>
            <a:r>
              <a:rPr lang="ru-RU" altLang="ru-RU" sz="2000" smtClean="0"/>
              <a:t> вызываемый при выделении памяти под объект. Используется для инициализации полей объекта. Автоматический вызов страхует программиста от ошибки оставить поля неинициализированными.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CBook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protected:	char Name[30];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    int Pages;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public: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CBook(</a:t>
            </a:r>
            <a:r>
              <a:rPr lang="en-US" alt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char *name,int pages) {    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  Pages=pages;  strcpy(Name,name);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}…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altLang="ru-RU" sz="2000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smtClean="0">
                <a:cs typeface="Courier New" pitchFamily="49" charset="0"/>
              </a:rPr>
              <a:t>При создании объектов классов с конструкторами параметры записываются в круглых скобках: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CBook D("J.London. Smoke Bellew",267);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2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6EE60D-2BB0-42DD-84A2-B0348AA6B7F4}" type="slidenum">
              <a:rPr lang="ru-RU" altLang="ru-RU" smtClean="0"/>
              <a:pPr>
                <a:defRPr/>
              </a:pPr>
              <a:t>10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Конструкторы без параметров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Конструкторы, как и другие функции, можно перегружать. Специальный конструктор без параметров (инициализирующий или неинициа-лизирующий) используется для создания объектов, которым при выделении памяти не могут быть переданы значения полей.</a:t>
            </a:r>
            <a:endParaRPr lang="en-US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а)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CBook(){}</a:t>
            </a:r>
            <a:r>
              <a:rPr lang="ru-RU" altLang="ru-RU" sz="2000" smtClean="0"/>
              <a:t> </a:t>
            </a:r>
            <a:r>
              <a:rPr lang="en-US" altLang="ru-RU" sz="2000" smtClean="0">
                <a:solidFill>
                  <a:srgbClr val="00CC66"/>
                </a:solidFill>
              </a:rPr>
              <a:t>// </a:t>
            </a:r>
            <a:r>
              <a:rPr lang="ru-RU" altLang="ru-RU" sz="2000" smtClean="0">
                <a:solidFill>
                  <a:srgbClr val="00CC66"/>
                </a:solidFill>
              </a:rPr>
              <a:t>неинициализирующий конструктор без параметров, </a:t>
            </a:r>
            <a:endParaRPr lang="en-US" altLang="ru-RU" sz="2000" smtClean="0">
              <a:solidFill>
                <a:srgbClr val="00CC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smtClean="0">
                <a:solidFill>
                  <a:srgbClr val="00CC66"/>
                </a:solidFill>
              </a:rPr>
              <a:t>       // </a:t>
            </a:r>
            <a:r>
              <a:rPr lang="ru-RU" altLang="ru-RU" sz="2000" smtClean="0">
                <a:solidFill>
                  <a:srgbClr val="00CC66"/>
                </a:solidFill>
              </a:rPr>
              <a:t>используется для создания неинициализированных объектов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б) </a:t>
            </a:r>
            <a:r>
              <a:rPr lang="en-US" altLang="ru-RU" sz="2000" smtClean="0"/>
              <a:t> 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CBook(){ Name[0]='\0'; Pages=0; }</a:t>
            </a:r>
            <a:r>
              <a:rPr lang="ru-RU" alt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smtClean="0">
                <a:solidFill>
                  <a:srgbClr val="00CC66"/>
                </a:solidFill>
              </a:rPr>
              <a:t>// </a:t>
            </a:r>
            <a:r>
              <a:rPr lang="ru-RU" altLang="ru-RU" sz="2000" smtClean="0">
                <a:solidFill>
                  <a:srgbClr val="00CC66"/>
                </a:solidFill>
              </a:rPr>
              <a:t>инициализирующий </a:t>
            </a:r>
            <a:endParaRPr lang="en-US" altLang="ru-RU" sz="2000" smtClean="0">
              <a:solidFill>
                <a:srgbClr val="00CC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smtClean="0">
                <a:solidFill>
                  <a:srgbClr val="00CC66"/>
                </a:solidFill>
              </a:rPr>
              <a:t>       // </a:t>
            </a:r>
            <a:r>
              <a:rPr lang="ru-RU" altLang="ru-RU" sz="2000" smtClean="0">
                <a:solidFill>
                  <a:srgbClr val="00CC66"/>
                </a:solidFill>
              </a:rPr>
              <a:t>конструктор без параметров, создает одинаково </a:t>
            </a:r>
            <a:endParaRPr lang="en-US" altLang="ru-RU" sz="2000" smtClean="0">
              <a:solidFill>
                <a:srgbClr val="00CC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smtClean="0">
                <a:solidFill>
                  <a:srgbClr val="00CC66"/>
                </a:solidFill>
              </a:rPr>
              <a:t>       // </a:t>
            </a:r>
            <a:r>
              <a:rPr lang="ru-RU" altLang="ru-RU" sz="2000" smtClean="0">
                <a:solidFill>
                  <a:srgbClr val="00CC66"/>
                </a:solidFill>
              </a:rPr>
              <a:t>инициализированные объекты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При создании объектов посредством конструкторов без параметров круглые скобки не указывают: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CBook J; 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BF4F20-8831-41AA-9DC2-A0C06A29880A}" type="slidenum">
              <a:rPr lang="ru-RU" altLang="ru-RU" smtClean="0"/>
              <a:pPr>
                <a:defRPr/>
              </a:pPr>
              <a:t>11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Делегирующие конструкторы</a:t>
            </a: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Начиная с С++11, одни конструкторы</a:t>
            </a:r>
            <a:r>
              <a:rPr lang="en-US" altLang="ru-RU" sz="2000" smtClean="0"/>
              <a:t> </a:t>
            </a:r>
            <a:r>
              <a:rPr lang="ru-RU" altLang="ru-RU" sz="2000" smtClean="0"/>
              <a:t>класса (делегирующие) могут вызывать другие, объявленные в том же классе:</a:t>
            </a:r>
            <a:endParaRPr lang="en-US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CBook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protected:	char Name[30];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    int Pages;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public: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CBook(const char *name,int pages) {    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 Pages=pages;  strcpy(Name,name);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CBook():CBook("No name",0){}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Это позволяет избежать дублирования кода</a:t>
            </a:r>
            <a:r>
              <a:rPr lang="en-US" altLang="ru-RU" sz="2000" smtClean="0"/>
              <a:t> </a:t>
            </a:r>
            <a:r>
              <a:rPr lang="ru-RU" altLang="ru-RU" sz="2000" smtClean="0"/>
              <a:t>и связанных с ним ошибок.</a:t>
            </a:r>
          </a:p>
        </p:txBody>
      </p:sp>
      <p:sp>
        <p:nvSpPr>
          <p:cNvPr id="14340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16FCF-0BCC-47D7-909C-B0BABE8F49AC}" type="slidenum">
              <a:rPr lang="ru-RU" altLang="ru-RU" smtClean="0"/>
              <a:pPr>
                <a:defRPr/>
              </a:pPr>
              <a:t>12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307975"/>
          </a:xfrm>
        </p:spPr>
        <p:txBody>
          <a:bodyPr/>
          <a:lstStyle/>
          <a:p>
            <a:r>
              <a:rPr lang="ru-RU" altLang="ru-RU" sz="2800" b="1" smtClean="0"/>
              <a:t>Автоматически генерируемые методы. </a:t>
            </a:r>
            <a:r>
              <a:rPr lang="en-US" altLang="ru-RU" sz="2800" b="1" smtClean="0"/>
              <a:t>default</a:t>
            </a:r>
            <a:endParaRPr lang="ru-RU" altLang="ru-RU" sz="2800" b="1" smtClean="0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179388" y="836613"/>
            <a:ext cx="8713787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Начиная с С++11 для класса автоматически генерируются следующие методы:</a:t>
            </a:r>
          </a:p>
          <a:p>
            <a:r>
              <a:rPr lang="ru-RU" sz="2000" dirty="0" smtClean="0"/>
              <a:t>конструктор по умолчанию:</a:t>
            </a:r>
            <a:r>
              <a:rPr lang="en-US" sz="2000" dirty="0" smtClean="0"/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Имя класса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/>
          </a:p>
          <a:p>
            <a:r>
              <a:rPr lang="ru-RU" sz="2000" dirty="0" smtClean="0"/>
              <a:t>копирующий конструктор;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Объект)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/>
          </a:p>
          <a:p>
            <a:r>
              <a:rPr lang="ru-RU" sz="2000" dirty="0" smtClean="0"/>
              <a:t>конструктор перемещения</a:t>
            </a: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Объект_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r-value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/>
          </a:p>
          <a:p>
            <a:r>
              <a:rPr lang="ru-RU" sz="2000" dirty="0" smtClean="0"/>
              <a:t>оператор присваивания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operator=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Объект)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ru-RU" sz="2000" dirty="0" smtClean="0"/>
          </a:p>
          <a:p>
            <a:r>
              <a:rPr lang="ru-RU" sz="2000" dirty="0" smtClean="0"/>
              <a:t>оператор перемещения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 operator=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&amp;&amp;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Объект_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r-value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ru-RU" sz="2000" dirty="0" smtClean="0"/>
          </a:p>
          <a:p>
            <a:r>
              <a:rPr lang="ru-RU" sz="2000" dirty="0" smtClean="0"/>
              <a:t>деструктор</a:t>
            </a:r>
            <a:r>
              <a:rPr lang="en-US" sz="2000" dirty="0" smtClean="0"/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</a:t>
            </a:r>
            <a:r>
              <a:rPr lang="ru-RU" sz="2000" dirty="0" smtClean="0"/>
              <a:t>Любой из них можно явно</a:t>
            </a:r>
            <a:r>
              <a:rPr lang="en-US" sz="2000" dirty="0" smtClean="0"/>
              <a:t> </a:t>
            </a:r>
            <a:r>
              <a:rPr lang="ru-RU" sz="2000" dirty="0" smtClean="0"/>
              <a:t>попросить сгенерировать автоматически, указав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ru-RU" sz="2000" dirty="0" smtClean="0"/>
              <a:t>, например:</a:t>
            </a:r>
          </a:p>
          <a:p>
            <a:pPr>
              <a:buFont typeface="Wingdings" pitchFamily="2" charset="2"/>
              <a:buNone/>
            </a:pPr>
            <a:r>
              <a:rPr lang="ru-RU" sz="2000" dirty="0" smtClean="0"/>
              <a:t>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err="1" smtClean="0">
                <a:latin typeface="Courier New" pitchFamily="49" charset="0"/>
                <a:cs typeface="Courier New" pitchFamily="49" charset="0"/>
              </a:rPr>
              <a:t>Имя_класса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()=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default;</a:t>
            </a:r>
            <a:endParaRPr lang="ru-RU" sz="2000" dirty="0" smtClean="0"/>
          </a:p>
          <a:p>
            <a:pPr>
              <a:buFont typeface="Wingdings" pitchFamily="2" charset="2"/>
              <a:buNone/>
            </a:pPr>
            <a:r>
              <a:rPr lang="ru-RU" sz="2000" dirty="0" smtClean="0"/>
              <a:t>  </a:t>
            </a:r>
          </a:p>
          <a:p>
            <a:pPr eaLnBrk="1" hangingPunct="1"/>
            <a:endParaRPr lang="ru-RU" altLang="ru-RU" sz="2000" dirty="0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DC7430-B4C2-4EB8-B44A-ECC04BEE3C0B}" type="slidenum">
              <a:rPr lang="ru-RU" altLang="ru-RU" smtClean="0"/>
              <a:pPr>
                <a:defRPr/>
              </a:pPr>
              <a:t>13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243888" y="6237288"/>
            <a:ext cx="477837" cy="457200"/>
          </a:xfrm>
        </p:spPr>
        <p:txBody>
          <a:bodyPr/>
          <a:lstStyle/>
          <a:p>
            <a:pPr>
              <a:defRPr/>
            </a:pPr>
            <a:fld id="{D1ED0873-D007-4A4A-97D7-4075B121AFB2}" type="slidenum">
              <a:rPr lang="ru-RU" altLang="ru-RU" smtClean="0"/>
              <a:pPr>
                <a:defRPr/>
              </a:pPr>
              <a:t>14</a:t>
            </a:fld>
            <a:endParaRPr lang="ru-RU" alt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792162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Различные способы создания объектов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42350" cy="3600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/>
              <a:t>Пример</a:t>
            </a:r>
            <a:r>
              <a:rPr lang="en-US" altLang="ru-RU" sz="2000" b="1" smtClean="0"/>
              <a:t> (</a:t>
            </a:r>
            <a:r>
              <a:rPr lang="en-US" altLang="ru-RU" sz="2000" b="1" smtClean="0">
                <a:solidFill>
                  <a:srgbClr val="008000"/>
                </a:solidFill>
              </a:rPr>
              <a:t>Ex5_4</a:t>
            </a:r>
            <a:r>
              <a:rPr lang="en-US" altLang="ru-RU" sz="2000" b="1" smtClean="0"/>
              <a:t>)</a:t>
            </a:r>
            <a:r>
              <a:rPr lang="ru-RU" altLang="ru-RU" sz="2000" b="1" smtClean="0"/>
              <a:t>:</a:t>
            </a:r>
            <a:endParaRPr lang="en-US" altLang="ru-RU" sz="2000" b="1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8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class CPoint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{ private: int x,y;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public: </a:t>
            </a:r>
            <a:r>
              <a:rPr lang="en-US" altLang="ru-RU" sz="1800" b="1" smtClean="0">
                <a:solidFill>
                  <a:srgbClr val="3333CC"/>
                </a:solidFill>
                <a:latin typeface="Courier New" pitchFamily="49" charset="0"/>
              </a:rPr>
              <a:t>CPoint(int ax,int ay){x=ax;y=ay;}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     </a:t>
            </a:r>
            <a:r>
              <a:rPr lang="en-US" altLang="ru-RU" sz="1800" b="1" smtClean="0">
                <a:solidFill>
                  <a:srgbClr val="3333CC"/>
                </a:solidFill>
                <a:latin typeface="Courier New" pitchFamily="49" charset="0"/>
              </a:rPr>
              <a:t>CPoint(){}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     void SetPoint(int ax,int ay) {x=ax;y=ay;}   ...};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{ CPoint A, B(2,3), C[5],  D[2] = {CPoint(2,4),CPoint(4,5)},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*E,*I = new CPoint(4,6), *M = new CPoint[3],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*S[3], *Q[]={new CPoint(2,4),new CPoint(5,1)};</a:t>
            </a:r>
            <a:r>
              <a:rPr lang="en-US" altLang="ru-RU" sz="2000" b="1" smtClean="0">
                <a:latin typeface="Courier New" pitchFamily="49" charset="0"/>
              </a:rPr>
              <a:t>         </a:t>
            </a:r>
            <a:endParaRPr lang="ru-RU" altLang="ru-RU" sz="2000" b="1" smtClean="0">
              <a:latin typeface="Courier New" pitchFamily="49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975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07950" y="44370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A</a:t>
            </a:r>
            <a:endParaRPr lang="ru-RU" altLang="ru-RU" sz="20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1442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40335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3</a:t>
            </a:r>
            <a:endParaRPr lang="ru-RU" altLang="ru-RU" b="1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27088" y="4437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B</a:t>
            </a:r>
            <a:endParaRPr lang="ru-RU" altLang="ru-RU" sz="2000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97802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26695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835150" y="44370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C</a:t>
            </a:r>
            <a:endParaRPr lang="ru-RU" altLang="ru-RU" sz="200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2554288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843213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13055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41947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706813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995738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28307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57200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554288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3130550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3706813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4283075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146675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435600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5003800" y="44370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D</a:t>
            </a:r>
            <a:endParaRPr lang="ru-RU" altLang="ru-RU" sz="2000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5722938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6011863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5</a:t>
            </a:r>
            <a:endParaRPr lang="ru-RU" altLang="ru-RU" b="1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722938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252413" y="47974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09538" y="4437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A</a:t>
            </a:r>
            <a:endParaRPr lang="ru-RU" altLang="ru-RU" sz="2000"/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6802438" y="4797425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659563" y="443706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E</a:t>
            </a:r>
            <a:endParaRPr lang="ru-RU" altLang="ru-RU" sz="2000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7089775" y="487045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7739063" y="4797425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7596188" y="443706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I</a:t>
            </a:r>
            <a:endParaRPr lang="ru-RU" altLang="ru-RU" sz="2000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8026400" y="4870450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8316913" y="52292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8605838" y="5229225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6</a:t>
            </a:r>
            <a:endParaRPr lang="ru-RU" altLang="ru-RU" b="1"/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1041400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1330325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1617663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1906588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2193925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2482850" y="62372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3130550" y="46529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1617663" y="6092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2193925" y="60928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538163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395288" y="5445125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M</a:t>
            </a:r>
            <a:endParaRPr lang="ru-RU" altLang="ru-RU" sz="2000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>
            <a:off x="825500" y="587692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3275013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3132138" y="54451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S</a:t>
            </a:r>
            <a:endParaRPr lang="ru-RU" altLang="ru-RU" sz="2000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>
            <a:off x="3562350" y="587692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924300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4211638" y="5876925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4572000" y="5803900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4859338" y="58753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5722938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5580063" y="544512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Q</a:t>
            </a:r>
            <a:endParaRPr lang="ru-RU" altLang="ru-RU" sz="2000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 flipH="1">
            <a:off x="5724525" y="5876925"/>
            <a:ext cx="2857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6372225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>
            <a:off x="6372225" y="5876925"/>
            <a:ext cx="28733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5724525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6013450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372225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5</a:t>
            </a:r>
            <a:endParaRPr lang="ru-RU" altLang="ru-RU" b="1"/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6661150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1</a:t>
            </a:r>
            <a:endParaRPr lang="ru-RU" altLang="ru-RU" b="1"/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auto">
          <a:xfrm>
            <a:off x="3132138" y="2997200"/>
            <a:ext cx="1655762" cy="360363"/>
          </a:xfrm>
          <a:prstGeom prst="wedgeRoundRectCallout">
            <a:avLst>
              <a:gd name="adj1" fmla="val -85468"/>
              <a:gd name="adj2" fmla="val 6127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Можно  </a:t>
            </a:r>
            <a:r>
              <a:rPr lang="en-US" altLang="ru-RU" b="1">
                <a:solidFill>
                  <a:srgbClr val="CC3300"/>
                </a:solidFill>
              </a:rPr>
              <a:t>{2,3}</a:t>
            </a:r>
            <a:endParaRPr lang="ru-RU" altLang="ru-RU" b="1">
              <a:solidFill>
                <a:srgbClr val="CC3300"/>
              </a:solidFill>
            </a:endParaRPr>
          </a:p>
        </p:txBody>
      </p: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6372225" y="2997200"/>
            <a:ext cx="2447925" cy="360363"/>
          </a:xfrm>
          <a:prstGeom prst="wedgeRoundRectCallout">
            <a:avLst>
              <a:gd name="adj1" fmla="val -99278"/>
              <a:gd name="adj2" fmla="val 5150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Можно  </a:t>
            </a:r>
            <a:r>
              <a:rPr lang="en-US" altLang="ru-RU" b="1">
                <a:solidFill>
                  <a:srgbClr val="CC3300"/>
                </a:solidFill>
              </a:rPr>
              <a:t>{{2,4},{4,5}},</a:t>
            </a:r>
            <a:endParaRPr lang="ru-RU" altLang="ru-RU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6" grpId="0" animBg="1"/>
      <p:bldP spid="15367" grpId="0"/>
      <p:bldP spid="15368" grpId="0" animBg="1"/>
      <p:bldP spid="15369" grpId="0" animBg="1"/>
      <p:bldP spid="15370" grpId="0"/>
      <p:bldP spid="15371" grpId="0" animBg="1"/>
      <p:bldP spid="15372" grpId="0" animBg="1"/>
      <p:bldP spid="15373" grpId="0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/>
      <p:bldP spid="15389" grpId="0" animBg="1"/>
      <p:bldP spid="15390" grpId="0" animBg="1"/>
      <p:bldP spid="15391" grpId="0" animBg="1"/>
      <p:bldP spid="15393" grpId="0" animBg="1"/>
      <p:bldP spid="15394" grpId="0"/>
      <p:bldP spid="15395" grpId="0" animBg="1"/>
      <p:bldP spid="15396" grpId="0"/>
      <p:bldP spid="15397" grpId="0" animBg="1"/>
      <p:bldP spid="15398" grpId="0" animBg="1"/>
      <p:bldP spid="15399" grpId="0"/>
      <p:bldP spid="15400" grpId="0" animBg="1"/>
      <p:bldP spid="15401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 animBg="1"/>
      <p:bldP spid="15413" grpId="0"/>
      <p:bldP spid="15414" grpId="0" animBg="1"/>
      <p:bldP spid="15415" grpId="0" animBg="1"/>
      <p:bldP spid="15416" grpId="0"/>
      <p:bldP spid="15417" grpId="0" animBg="1"/>
      <p:bldP spid="15418" grpId="0" animBg="1"/>
      <p:bldP spid="15420" grpId="0" animBg="1"/>
      <p:bldP spid="15421" grpId="0" animBg="1"/>
      <p:bldP spid="15423" grpId="0" animBg="1"/>
      <p:bldP spid="61" grpId="0" animBg="1"/>
      <p:bldP spid="62" grpId="0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D29AA9-AC41-465C-837F-2925E0DA6DF7}" type="slidenum">
              <a:rPr lang="ru-RU" altLang="ru-RU" smtClean="0"/>
              <a:pPr>
                <a:defRPr/>
              </a:pPr>
              <a:t>15</a:t>
            </a:fld>
            <a:endParaRPr lang="ru-RU" altLang="ru-RU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0445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Распределение</a:t>
            </a:r>
            <a:r>
              <a:rPr lang="en-US" altLang="ru-RU" sz="2800" b="1" smtClean="0"/>
              <a:t>/</a:t>
            </a:r>
            <a:r>
              <a:rPr lang="ru-RU" altLang="ru-RU" sz="2800" b="1" smtClean="0"/>
              <a:t>освобождение памяти и инициализация объектов в программе</a:t>
            </a:r>
            <a:r>
              <a:rPr lang="ru-RU" altLang="ru-RU" sz="280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8785225" cy="53990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A.SetPoint(2,3); A.Print();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B.Print();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(i=0;i&lt;5;i++) {C[i].SetPoint(i,i+1); C[i].Print();}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for(i=0;i&lt;2;i++) D[i].Print();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E=new CPoint(3,4); E-&gt;Print();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I-&gt;Print();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(i=0;i&lt;3;i++){M[i].SetPoint(i,i+1); M[i].Print();}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(i=0;i&lt;3;i++){S[i]=new CPoint(i,i+1);S[i]-&gt;Print();}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(i=0;i&lt;2;i++) Q[i]-&gt;Print();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delete E; delete I;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delete [] M;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(i=0;i&lt;3;i++) delete S[i];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for (i=0;i&lt;2;i++) delete Q[i];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return 0; }</a:t>
            </a:r>
            <a:endParaRPr lang="ru-RU" altLang="ru-RU" sz="2000" b="1" smtClean="0">
              <a:latin typeface="Courier New" pitchFamily="49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244975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533900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326063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5614988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3</a:t>
            </a:r>
            <a:endParaRPr lang="ru-RU" altLang="ru-RU" b="1"/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038725" y="134143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B</a:t>
            </a:r>
            <a:endParaRPr lang="ru-RU" altLang="ru-RU" sz="2000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246563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284663" y="134143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A</a:t>
            </a:r>
            <a:endParaRPr lang="ru-RU" altLang="ru-RU" sz="2000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261100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6550025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6118225" y="13414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C</a:t>
            </a:r>
            <a:endParaRPr lang="ru-RU" altLang="ru-RU" sz="200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6837363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7126288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7413625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7702550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7989888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8278813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8566150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8855075" y="17732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6837363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7413625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7989888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8566150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7413625" y="16287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4930775" y="27813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5219700" y="27813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4787900" y="24209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D</a:t>
            </a:r>
            <a:endParaRPr lang="ru-RU" altLang="ru-RU" sz="2000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5507038" y="27813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5795963" y="27813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5</a:t>
            </a:r>
            <a:endParaRPr lang="ru-RU" altLang="ru-RU" b="1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5507038" y="26368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659563" y="2762250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6516688" y="240188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E</a:t>
            </a:r>
            <a:endParaRPr lang="ru-RU" altLang="ru-RU" sz="2000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946900" y="2835275"/>
            <a:ext cx="2873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7837488" y="276383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7694613" y="240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I</a:t>
            </a:r>
            <a:endParaRPr lang="ru-RU" altLang="ru-RU" sz="2000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8124825" y="283686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6429" name="Rectangle 45"/>
          <p:cNvSpPr>
            <a:spLocks noChangeArrowheads="1"/>
          </p:cNvSpPr>
          <p:nvPr/>
        </p:nvSpPr>
        <p:spPr bwMode="auto">
          <a:xfrm>
            <a:off x="8415338" y="31956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16430" name="Rectangle 46"/>
          <p:cNvSpPr>
            <a:spLocks noChangeArrowheads="1"/>
          </p:cNvSpPr>
          <p:nvPr/>
        </p:nvSpPr>
        <p:spPr bwMode="auto">
          <a:xfrm>
            <a:off x="8704263" y="319563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6</a:t>
            </a:r>
            <a:endParaRPr lang="ru-RU" altLang="ru-RU" b="1"/>
          </a:p>
        </p:txBody>
      </p:sp>
      <p:sp>
        <p:nvSpPr>
          <p:cNvPr id="16431" name="Rectangle 47"/>
          <p:cNvSpPr>
            <a:spLocks noChangeArrowheads="1"/>
          </p:cNvSpPr>
          <p:nvPr/>
        </p:nvSpPr>
        <p:spPr bwMode="auto">
          <a:xfrm>
            <a:off x="4786313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2" name="Rectangle 48"/>
          <p:cNvSpPr>
            <a:spLocks noChangeArrowheads="1"/>
          </p:cNvSpPr>
          <p:nvPr/>
        </p:nvSpPr>
        <p:spPr bwMode="auto">
          <a:xfrm>
            <a:off x="5075238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3" name="Rectangle 49"/>
          <p:cNvSpPr>
            <a:spLocks noChangeArrowheads="1"/>
          </p:cNvSpPr>
          <p:nvPr/>
        </p:nvSpPr>
        <p:spPr bwMode="auto">
          <a:xfrm>
            <a:off x="5362575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651500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5" name="Rectangle 51"/>
          <p:cNvSpPr>
            <a:spLocks noChangeArrowheads="1"/>
          </p:cNvSpPr>
          <p:nvPr/>
        </p:nvSpPr>
        <p:spPr bwMode="auto">
          <a:xfrm>
            <a:off x="5938838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6" name="Rectangle 52"/>
          <p:cNvSpPr>
            <a:spLocks noChangeArrowheads="1"/>
          </p:cNvSpPr>
          <p:nvPr/>
        </p:nvSpPr>
        <p:spPr bwMode="auto">
          <a:xfrm>
            <a:off x="6227763" y="5588000"/>
            <a:ext cx="288925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?</a:t>
            </a:r>
            <a:endParaRPr lang="ru-RU" altLang="ru-RU" b="1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5362575" y="54435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5938838" y="54435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39" name="Rectangle 55"/>
          <p:cNvSpPr>
            <a:spLocks noChangeArrowheads="1"/>
          </p:cNvSpPr>
          <p:nvPr/>
        </p:nvSpPr>
        <p:spPr bwMode="auto">
          <a:xfrm>
            <a:off x="4283075" y="5156200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40" name="Text Box 56"/>
          <p:cNvSpPr txBox="1">
            <a:spLocks noChangeArrowheads="1"/>
          </p:cNvSpPr>
          <p:nvPr/>
        </p:nvSpPr>
        <p:spPr bwMode="auto">
          <a:xfrm>
            <a:off x="4140200" y="4795838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M</a:t>
            </a:r>
            <a:endParaRPr lang="ru-RU" altLang="ru-RU" sz="2000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4570413" y="52276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6875463" y="5156200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6732588" y="4795838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S</a:t>
            </a:r>
            <a:endParaRPr lang="ru-RU" altLang="ru-RU" sz="2000"/>
          </a:p>
        </p:txBody>
      </p:sp>
      <p:sp>
        <p:nvSpPr>
          <p:cNvPr id="16444" name="Line 60"/>
          <p:cNvSpPr>
            <a:spLocks noChangeShapeType="1"/>
          </p:cNvSpPr>
          <p:nvPr/>
        </p:nvSpPr>
        <p:spPr bwMode="auto">
          <a:xfrm>
            <a:off x="7162800" y="5227638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7524750" y="5156200"/>
            <a:ext cx="647700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46" name="Line 62"/>
          <p:cNvSpPr>
            <a:spLocks noChangeShapeType="1"/>
          </p:cNvSpPr>
          <p:nvPr/>
        </p:nvSpPr>
        <p:spPr bwMode="auto">
          <a:xfrm>
            <a:off x="7812088" y="52276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8172450" y="5154613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>
            <a:off x="8459788" y="5226050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6946900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804025" y="5445125"/>
            <a:ext cx="384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u-RU" sz="2000"/>
              <a:t>Q</a:t>
            </a:r>
            <a:endParaRPr lang="ru-RU" altLang="ru-RU" sz="2000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 flipH="1">
            <a:off x="6948488" y="5876925"/>
            <a:ext cx="28575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7596188" y="5805488"/>
            <a:ext cx="647700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altLang="ru-RU" b="1"/>
          </a:p>
        </p:txBody>
      </p:sp>
      <p:sp>
        <p:nvSpPr>
          <p:cNvPr id="64" name="Line 60"/>
          <p:cNvSpPr>
            <a:spLocks noChangeShapeType="1"/>
          </p:cNvSpPr>
          <p:nvPr/>
        </p:nvSpPr>
        <p:spPr bwMode="auto">
          <a:xfrm flipH="1">
            <a:off x="7596188" y="5876925"/>
            <a:ext cx="2873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6948488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2</a:t>
            </a:r>
            <a:endParaRPr lang="ru-RU" altLang="ru-RU" b="1"/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7237413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4</a:t>
            </a:r>
            <a:endParaRPr lang="ru-RU" altLang="ru-RU" b="1"/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7596188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5</a:t>
            </a:r>
            <a:endParaRPr lang="ru-RU" altLang="ru-RU" b="1"/>
          </a:p>
        </p:txBody>
      </p:sp>
      <p:sp>
        <p:nvSpPr>
          <p:cNvPr id="68" name="Rectangle 15"/>
          <p:cNvSpPr>
            <a:spLocks noChangeArrowheads="1"/>
          </p:cNvSpPr>
          <p:nvPr/>
        </p:nvSpPr>
        <p:spPr bwMode="auto">
          <a:xfrm>
            <a:off x="7885113" y="6453188"/>
            <a:ext cx="288925" cy="2174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b="1"/>
              <a:t>1</a:t>
            </a:r>
            <a:endParaRPr lang="ru-RU" alt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  <p:bldP spid="16394" grpId="0" animBg="1"/>
      <p:bldP spid="16396" grpId="0" animBg="1"/>
      <p:bldP spid="16397" grpId="0" animBg="1"/>
      <p:bldP spid="16398" grpId="0"/>
      <p:bldP spid="16399" grpId="0" animBg="1"/>
      <p:bldP spid="16400" grpId="0"/>
      <p:bldP spid="16401" grpId="0" animBg="1"/>
      <p:bldP spid="16402" grpId="0" animBg="1"/>
      <p:bldP spid="16403" grpId="0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  <p:bldP spid="16417" grpId="0" animBg="1"/>
      <p:bldP spid="16418" grpId="0" animBg="1"/>
      <p:bldP spid="16419" grpId="0"/>
      <p:bldP spid="16420" grpId="0" animBg="1"/>
      <p:bldP spid="16421" grpId="0" animBg="1"/>
      <p:bldP spid="16422" grpId="0" animBg="1"/>
      <p:bldP spid="16423" grpId="0" animBg="1"/>
      <p:bldP spid="16424" grpId="0"/>
      <p:bldP spid="16425" grpId="0" animBg="1"/>
      <p:bldP spid="16426" grpId="0" animBg="1"/>
      <p:bldP spid="16427" grpId="0"/>
      <p:bldP spid="16428" grpId="0" animBg="1"/>
      <p:bldP spid="16429" grpId="0" animBg="1"/>
      <p:bldP spid="16430" grpId="0" animBg="1"/>
      <p:bldP spid="16431" grpId="0" animBg="1"/>
      <p:bldP spid="16432" grpId="0" animBg="1"/>
      <p:bldP spid="16433" grpId="0" animBg="1"/>
      <p:bldP spid="16434" grpId="0" animBg="1"/>
      <p:bldP spid="16435" grpId="0" animBg="1"/>
      <p:bldP spid="16436" grpId="0" animBg="1"/>
      <p:bldP spid="16437" grpId="0" animBg="1"/>
      <p:bldP spid="16438" grpId="0" animBg="1"/>
      <p:bldP spid="16439" grpId="0" animBg="1"/>
      <p:bldP spid="16440" grpId="0"/>
      <p:bldP spid="16441" grpId="0" animBg="1"/>
      <p:bldP spid="16442" grpId="0" animBg="1"/>
      <p:bldP spid="16443" grpId="0"/>
      <p:bldP spid="16444" grpId="0" animBg="1"/>
      <p:bldP spid="16445" grpId="0" animBg="1"/>
      <p:bldP spid="16446" grpId="0" animBg="1"/>
      <p:bldP spid="16447" grpId="0" animBg="1"/>
      <p:bldP spid="16448" grpId="0" animBg="1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A897E2-8593-4D6D-9290-D7273215E5D8}" type="slidenum">
              <a:rPr lang="ru-RU" altLang="ru-RU" smtClean="0"/>
              <a:pPr>
                <a:defRPr/>
              </a:pPr>
              <a:t>16</a:t>
            </a:fld>
            <a:endParaRPr lang="ru-RU" altLang="ru-RU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9350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Список инициализации. </a:t>
            </a:r>
            <a:br>
              <a:rPr lang="ru-RU" altLang="ru-RU" sz="2800" b="1" smtClean="0"/>
            </a:br>
            <a:r>
              <a:rPr lang="ru-RU" altLang="ru-RU" sz="2800" b="1" smtClean="0"/>
              <a:t>Инициализация объектных полей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Формат элемента списка инициализации: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err="1" smtClean="0"/>
              <a:t>Имя_поля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(</a:t>
            </a:r>
            <a:r>
              <a:rPr lang="ru-RU" altLang="ru-RU" sz="2000" b="1" dirty="0" err="1" smtClean="0"/>
              <a:t>Список_выражений</a:t>
            </a:r>
            <a:r>
              <a:rPr lang="ru-RU" altLang="ru-RU" sz="2000" b="1" dirty="0" smtClean="0"/>
              <a:t>)</a:t>
            </a:r>
            <a:endParaRPr lang="ru-RU" altLang="ru-RU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/>
              <a:t>Примеры:</a:t>
            </a:r>
            <a:endParaRPr lang="en-US" altLang="ru-RU" sz="20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dirty="0" smtClean="0">
                <a:latin typeface="Courier New" pitchFamily="49" charset="0"/>
              </a:rPr>
              <a:t>a)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(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ax,ay</a:t>
            </a:r>
            <a:r>
              <a:rPr lang="en-US" altLang="ru-RU" sz="2000" b="1" dirty="0" smtClean="0">
                <a:latin typeface="Courier New" pitchFamily="49" charset="0"/>
              </a:rPr>
              <a:t>):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x(ax),y(ay)</a:t>
            </a:r>
            <a:r>
              <a:rPr lang="en-US" altLang="ru-RU" sz="2000" b="1" dirty="0" smtClean="0">
                <a:latin typeface="Courier New" pitchFamily="49" charset="0"/>
              </a:rPr>
              <a:t>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latin typeface="Courier New" pitchFamily="49" charset="0"/>
              </a:rPr>
              <a:t>б)</a:t>
            </a:r>
            <a:r>
              <a:rPr lang="en-US" altLang="ru-RU" sz="2000" dirty="0" smtClean="0">
                <a:latin typeface="Courier New" pitchFamily="49" charset="0"/>
              </a:rPr>
              <a:t> </a:t>
            </a:r>
            <a:r>
              <a:rPr lang="ru-RU" altLang="ru-RU" sz="2000" dirty="0" smtClean="0"/>
              <a:t>без списка инициализации нельзя инициализировать: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smtClean="0">
                <a:latin typeface="Courier New" pitchFamily="49" charset="0"/>
              </a:rPr>
              <a:t>class </a:t>
            </a:r>
            <a:r>
              <a:rPr lang="en-US" altLang="ru-RU" sz="2000" b="1" dirty="0" err="1" smtClean="0">
                <a:latin typeface="Courier New" pitchFamily="49" charset="0"/>
              </a:rPr>
              <a:t>TLine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smtClean="0">
                <a:latin typeface="Courier New" pitchFamily="49" charset="0"/>
              </a:rPr>
              <a:t>{ private: </a:t>
            </a:r>
            <a:endParaRPr lang="ru-RU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       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const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x; </a:t>
            </a:r>
            <a:r>
              <a:rPr lang="en-US" altLang="ru-RU" sz="2000" dirty="0" smtClean="0">
                <a:solidFill>
                  <a:srgbClr val="00B050"/>
                </a:solidFill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константные поля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    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&amp;</a:t>
            </a:r>
            <a:r>
              <a:rPr lang="en-US" altLang="ru-RU" sz="2000" b="1" dirty="0" smtClean="0">
                <a:latin typeface="Courier New" pitchFamily="49" charset="0"/>
              </a:rPr>
              <a:t>y; </a:t>
            </a:r>
            <a:r>
              <a:rPr lang="ru-RU" altLang="ru-RU" sz="2000" b="1" dirty="0" smtClean="0">
                <a:latin typeface="Courier New" pitchFamily="49" charset="0"/>
              </a:rPr>
              <a:t>     </a:t>
            </a:r>
            <a:r>
              <a:rPr lang="en-US" altLang="ru-RU" sz="2000" dirty="0" smtClean="0">
                <a:solidFill>
                  <a:srgbClr val="00B050"/>
                </a:solidFill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ссылочные поля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        </a:t>
            </a:r>
            <a:r>
              <a:rPr lang="en-US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 t;</a:t>
            </a:r>
            <a:r>
              <a:rPr lang="ru-RU" altLang="ru-RU" sz="2000" b="1" dirty="0" smtClean="0">
                <a:latin typeface="Courier New" pitchFamily="49" charset="0"/>
              </a:rPr>
              <a:t>    </a:t>
            </a:r>
            <a:r>
              <a:rPr lang="en-US" altLang="ru-RU" sz="2000" dirty="0" smtClean="0">
                <a:solidFill>
                  <a:srgbClr val="00B050"/>
                </a:solidFill>
              </a:rPr>
              <a:t>// </a:t>
            </a:r>
            <a:r>
              <a:rPr lang="ru-RU" altLang="ru-RU" sz="2000" dirty="0" smtClean="0">
                <a:solidFill>
                  <a:srgbClr val="00B050"/>
                </a:solidFill>
              </a:rPr>
              <a:t>объектные поля </a:t>
            </a:r>
            <a:endParaRPr lang="en-US" altLang="ru-RU" sz="2000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smtClean="0">
                <a:latin typeface="Courier New" pitchFamily="49" charset="0"/>
              </a:rPr>
              <a:t>public: </a:t>
            </a:r>
            <a:r>
              <a:rPr lang="en-US" altLang="ru-RU" sz="2000" b="1" dirty="0" err="1" smtClean="0">
                <a:latin typeface="Courier New" pitchFamily="49" charset="0"/>
              </a:rPr>
              <a:t>TLine</a:t>
            </a:r>
            <a:r>
              <a:rPr lang="en-US" altLang="ru-RU" sz="2000" b="1" dirty="0" smtClean="0">
                <a:latin typeface="Courier New" pitchFamily="49" charset="0"/>
              </a:rPr>
              <a:t>(</a:t>
            </a:r>
            <a:r>
              <a:rPr lang="en-US" altLang="ru-RU" sz="2000" b="1" dirty="0" err="1" smtClean="0">
                <a:latin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ax,int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ay,int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tx,int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ty</a:t>
            </a:r>
            <a:r>
              <a:rPr lang="en-US" altLang="ru-RU" sz="2000" b="1" dirty="0" smtClean="0">
                <a:latin typeface="Courier New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          </a:t>
            </a:r>
            <a:r>
              <a:rPr lang="ru-RU" altLang="ru-RU" sz="2000" b="1" dirty="0" smtClean="0">
                <a:latin typeface="Courier New" pitchFamily="49" charset="0"/>
              </a:rPr>
              <a:t>   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x(ax),y(ay),t(</a:t>
            </a:r>
            <a:r>
              <a:rPr lang="en-US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tx,ty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)</a:t>
            </a:r>
            <a:r>
              <a:rPr lang="en-US" altLang="ru-RU" sz="2000" b="1" dirty="0" smtClean="0">
                <a:latin typeface="Courier New" pitchFamily="49" charset="0"/>
              </a:rPr>
              <a:t>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          </a:t>
            </a:r>
            <a:r>
              <a:rPr lang="en-US" altLang="ru-RU" sz="2000" b="1" dirty="0" err="1" smtClean="0">
                <a:latin typeface="Courier New" pitchFamily="49" charset="0"/>
              </a:rPr>
              <a:t>TLine</a:t>
            </a:r>
            <a:r>
              <a:rPr lang="en-US" altLang="ru-RU" sz="2000" b="1" dirty="0" smtClean="0">
                <a:latin typeface="Courier New" pitchFamily="49" charset="0"/>
              </a:rPr>
              <a:t>(){}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  ...};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4284663" y="5661025"/>
            <a:ext cx="4535487" cy="1008063"/>
          </a:xfrm>
          <a:prstGeom prst="wedgeRoundRectCallout">
            <a:avLst>
              <a:gd name="adj1" fmla="val -57421"/>
              <a:gd name="adj2" fmla="val -3328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2000" b="1"/>
              <a:t>Автоматически вызывает конструктор объектного поля</a:t>
            </a:r>
            <a:r>
              <a:rPr lang="en-US" altLang="ru-RU" sz="2000" b="1"/>
              <a:t> </a:t>
            </a:r>
            <a:r>
              <a:rPr lang="ru-RU" altLang="ru-RU" sz="2000" b="1"/>
              <a:t>без параметров </a:t>
            </a:r>
            <a:r>
              <a:rPr lang="en-US" altLang="ru-RU" sz="2000" b="1"/>
              <a:t>TPoint</a:t>
            </a:r>
            <a:r>
              <a:rPr lang="ru-RU" altLang="ru-RU" sz="2000" b="1"/>
              <a:t>( )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altLang="ru-RU" sz="2800" b="1" smtClean="0"/>
              <a:t>Объекты с динамическими полями. Деструкторы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179388" y="1268413"/>
            <a:ext cx="8713787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3333CC"/>
                </a:solidFill>
              </a:rPr>
              <a:t>Деструкторы</a:t>
            </a:r>
            <a:r>
              <a:rPr lang="ru-RU" altLang="ru-RU" sz="2000" smtClean="0"/>
              <a:t> аналогично конструкторам вызываются автоматически, но в момент освобождения памяти, выделенной под объект. Деструкторы обычно используют для освобождения памяти, выделенной под динамические поля объектов.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smtClean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CBook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	char *pName;	int Pages;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CBook(const char *name,int pages){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pName=new char[30];   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strcpy(pName,name);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Pages=pages;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~CBook(){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delete [] pName; 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altLang="ru-RU" sz="2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F5F43A-190D-45EE-BF6B-FD735546AC77}" type="slidenum">
              <a:rPr lang="ru-RU" altLang="ru-RU" smtClean="0"/>
              <a:pPr>
                <a:defRPr/>
              </a:pPr>
              <a:t>17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5F7E1D-ED3B-4197-A8AD-7C5824232B9C}" type="slidenum">
              <a:rPr lang="ru-RU" altLang="ru-RU" smtClean="0"/>
              <a:pPr>
                <a:defRPr/>
              </a:pPr>
              <a:t>18</a:t>
            </a:fld>
            <a:endParaRPr lang="ru-RU" altLang="ru-RU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Копирующий конструктор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893175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Автоматически вызывается: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а) при использовании объявлений типа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dirty="0" smtClean="0"/>
              <a:t>   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 A(2,5),B=A;</a:t>
            </a:r>
            <a:endParaRPr lang="ru-RU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б)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при передаче параметров-объектов по значению, например:</a:t>
            </a:r>
            <a:endParaRPr lang="en-US" altLang="ru-R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dirty="0" smtClean="0"/>
              <a:t>   </a:t>
            </a:r>
            <a:r>
              <a:rPr lang="en-US" altLang="ru-RU" sz="2000" b="1" dirty="0" smtClean="0">
                <a:latin typeface="Courier New" pitchFamily="49" charset="0"/>
              </a:rPr>
              <a:t>void Print(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 R) {…}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/>
              <a:t>Формат: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err="1" smtClean="0">
                <a:latin typeface="Courier New" pitchFamily="49" charset="0"/>
              </a:rPr>
              <a:t>Имя_конструктора</a:t>
            </a:r>
            <a:r>
              <a:rPr lang="en-US" altLang="ru-RU" sz="2000" b="1" dirty="0" smtClean="0">
                <a:latin typeface="Courier New" pitchFamily="49" charset="0"/>
              </a:rPr>
              <a:t>(const </a:t>
            </a:r>
            <a:r>
              <a:rPr lang="ru-RU" altLang="ru-RU" sz="2000" b="1" dirty="0" err="1" smtClean="0">
                <a:latin typeface="Courier New" pitchFamily="49" charset="0"/>
              </a:rPr>
              <a:t>Имя_класса</a:t>
            </a:r>
            <a:r>
              <a:rPr lang="en-US" altLang="ru-RU" sz="2000" b="1" dirty="0" smtClean="0">
                <a:latin typeface="Courier New" pitchFamily="49" charset="0"/>
              </a:rPr>
              <a:t> &amp;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Имя_объекта</a:t>
            </a:r>
            <a:r>
              <a:rPr lang="en-US" altLang="ru-RU" sz="2000" b="1" dirty="0" smtClean="0">
                <a:latin typeface="Courier New" pitchFamily="49" charset="0"/>
              </a:rPr>
              <a:t>){…}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1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Примеры: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latin typeface="Courier New" pitchFamily="49" charset="0"/>
              </a:rPr>
              <a:t>а)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(const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 &amp;</a:t>
            </a:r>
            <a:r>
              <a:rPr lang="en-US" altLang="ru-RU" sz="2000" b="1" dirty="0" err="1" smtClean="0">
                <a:latin typeface="Courier New" pitchFamily="49" charset="0"/>
              </a:rPr>
              <a:t>Obj</a:t>
            </a:r>
            <a:r>
              <a:rPr lang="en-US" altLang="ru-RU" sz="2000" b="1" dirty="0" smtClean="0">
                <a:latin typeface="Courier New" pitchFamily="49" charset="0"/>
              </a:rPr>
              <a:t>)</a:t>
            </a:r>
            <a:endParaRPr lang="ru-RU" altLang="ru-RU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  {x=</a:t>
            </a:r>
            <a:r>
              <a:rPr lang="en-US" altLang="ru-RU" sz="2000" b="1" dirty="0" err="1" smtClean="0">
                <a:latin typeface="Courier New" pitchFamily="49" charset="0"/>
              </a:rPr>
              <a:t>Obj.x</a:t>
            </a:r>
            <a:r>
              <a:rPr lang="en-US" altLang="ru-RU" sz="2000" b="1" dirty="0" smtClean="0">
                <a:latin typeface="Courier New" pitchFamily="49" charset="0"/>
              </a:rPr>
              <a:t>; y=</a:t>
            </a:r>
            <a:r>
              <a:rPr lang="en-US" altLang="ru-RU" sz="2000" b="1" dirty="0" err="1" smtClean="0">
                <a:latin typeface="Courier New" pitchFamily="49" charset="0"/>
              </a:rPr>
              <a:t>Obj.y</a:t>
            </a:r>
            <a:r>
              <a:rPr lang="en-US" altLang="ru-RU" sz="2000" b="1" dirty="0" smtClean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dirty="0" smtClean="0">
                <a:latin typeface="Courier New" pitchFamily="49" charset="0"/>
              </a:rPr>
              <a:t>б)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(const </a:t>
            </a:r>
            <a:r>
              <a:rPr lang="en-US" altLang="ru-RU" sz="2000" b="1" dirty="0" err="1" smtClean="0">
                <a:latin typeface="Courier New" pitchFamily="49" charset="0"/>
              </a:rPr>
              <a:t>TPoint</a:t>
            </a:r>
            <a:r>
              <a:rPr lang="en-US" altLang="ru-RU" sz="2000" b="1" dirty="0" smtClean="0">
                <a:latin typeface="Courier New" pitchFamily="49" charset="0"/>
              </a:rPr>
              <a:t> &amp;</a:t>
            </a:r>
            <a:r>
              <a:rPr lang="en-US" altLang="ru-RU" sz="2000" b="1" dirty="0" err="1" smtClean="0">
                <a:latin typeface="Courier New" pitchFamily="49" charset="0"/>
              </a:rPr>
              <a:t>Obj</a:t>
            </a:r>
            <a:r>
              <a:rPr lang="en-US" altLang="ru-RU" sz="20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   {x=</a:t>
            </a:r>
            <a:r>
              <a:rPr lang="en-US" altLang="ru-RU" sz="2000" b="1" dirty="0" err="1" smtClean="0">
                <a:latin typeface="Courier New" pitchFamily="49" charset="0"/>
              </a:rPr>
              <a:t>Obj.x</a:t>
            </a:r>
            <a:r>
              <a:rPr lang="en-US" altLang="ru-RU" sz="2000" b="1" dirty="0" smtClean="0">
                <a:latin typeface="Courier New" pitchFamily="49" charset="0"/>
              </a:rPr>
              <a:t>; y=2*</a:t>
            </a:r>
            <a:r>
              <a:rPr lang="en-US" altLang="ru-RU" sz="2000" b="1" dirty="0" err="1" smtClean="0">
                <a:latin typeface="Courier New" pitchFamily="49" charset="0"/>
              </a:rPr>
              <a:t>Obj.y</a:t>
            </a:r>
            <a:r>
              <a:rPr lang="en-US" altLang="ru-RU" sz="2000" b="1" dirty="0" smtClean="0">
                <a:latin typeface="Courier New" pitchFamily="49" charset="0"/>
              </a:rPr>
              <a:t>;} </a:t>
            </a:r>
            <a:endParaRPr lang="en-US" altLang="ru-RU" sz="2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364163" y="4508500"/>
            <a:ext cx="2736850" cy="720725"/>
          </a:xfrm>
          <a:prstGeom prst="wedgeRoundRectCallout">
            <a:avLst>
              <a:gd name="adj1" fmla="val -74884"/>
              <a:gd name="adj2" fmla="val -332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Строится автоматически</a:t>
            </a: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5364163" y="5445125"/>
            <a:ext cx="2736850" cy="720725"/>
          </a:xfrm>
          <a:prstGeom prst="wedgeRoundRectCallout">
            <a:avLst>
              <a:gd name="adj1" fmla="val -74884"/>
              <a:gd name="adj2" fmla="val -332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sz="2000" b="1">
                <a:latin typeface="Courier New" pitchFamily="49" charset="0"/>
              </a:rPr>
              <a:t>Любой можем</a:t>
            </a:r>
          </a:p>
          <a:p>
            <a:pPr algn="ctr"/>
            <a:r>
              <a:rPr lang="ru-RU" altLang="ru-RU" sz="2000" b="1">
                <a:latin typeface="Courier New" pitchFamily="49" charset="0"/>
              </a:rPr>
              <a:t>объявить 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35C8C-C8BA-4248-91F2-799ADEA69843}" type="slidenum">
              <a:rPr lang="ru-RU" altLang="ru-RU" smtClean="0"/>
              <a:pPr>
                <a:defRPr/>
              </a:pPr>
              <a:t>19</a:t>
            </a:fld>
            <a:endParaRPr lang="ru-RU" altLang="ru-RU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662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 обязательного определения копирующего конструктора</a:t>
            </a:r>
            <a:r>
              <a:rPr lang="en-US" altLang="ru-RU" sz="2800" b="1" smtClean="0"/>
              <a:t> (</a:t>
            </a:r>
            <a:r>
              <a:rPr lang="en-US" altLang="ru-RU" sz="2800" b="1" smtClean="0">
                <a:solidFill>
                  <a:srgbClr val="008000"/>
                </a:solidFill>
              </a:rPr>
              <a:t>Ex5_05</a:t>
            </a:r>
            <a:r>
              <a:rPr lang="en-US" altLang="ru-RU" sz="2800" b="1" smtClean="0"/>
              <a:t>)</a:t>
            </a:r>
            <a:endParaRPr lang="ru-RU" altLang="ru-RU" sz="2800" b="1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400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ru-RU" sz="1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class TNum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public:	int *pn;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TNum(int n){puts("new pn");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pn=new int(n);}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</a:rPr>
              <a:t>TNum(const TNum &amp;Obj)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</a:rPr>
              <a:t>       {puts("copy new pn"); pn=new int(*Obj.pn);}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~TNum(){puts("delete pn");delete pn;}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};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void Print(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</a:rPr>
              <a:t>TNum b</a:t>
            </a:r>
            <a:r>
              <a:rPr lang="ru-RU" altLang="ru-RU" sz="2000" b="1" smtClean="0">
                <a:latin typeface="Courier New" pitchFamily="49" charset="0"/>
              </a:rPr>
              <a:t>) { printf("%d ",*b.pn); }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int 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</a:rPr>
              <a:t>TNum </a:t>
            </a:r>
            <a:r>
              <a:rPr lang="en-US" altLang="ru-RU" sz="2000" b="1" smtClean="0">
                <a:latin typeface="Courier New" pitchFamily="49" charset="0"/>
              </a:rPr>
              <a:t>A</a:t>
            </a:r>
            <a:r>
              <a:rPr lang="ru-RU" altLang="ru-RU" sz="2000" b="1" smtClean="0">
                <a:latin typeface="Courier New" pitchFamily="49" charset="0"/>
              </a:rPr>
              <a:t>(1);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Print(</a:t>
            </a:r>
            <a:r>
              <a:rPr lang="en-US" altLang="ru-RU" sz="2000" b="1" smtClean="0">
                <a:latin typeface="Courier New" pitchFamily="49" charset="0"/>
              </a:rPr>
              <a:t>A</a:t>
            </a:r>
            <a:r>
              <a:rPr lang="ru-RU" altLang="ru-RU" sz="2000" b="1" smtClean="0">
                <a:latin typeface="Courier New" pitchFamily="49" charset="0"/>
              </a:rPr>
              <a:t>);	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</a:rPr>
              <a:t>return 0;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859338" y="1411288"/>
            <a:ext cx="1081087" cy="1008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9925" y="1411288"/>
            <a:ext cx="1081088" cy="10080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500563" y="1268413"/>
            <a:ext cx="431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A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659563" y="1268413"/>
            <a:ext cx="2651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B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076825" y="1627188"/>
            <a:ext cx="574675" cy="288925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235825" y="1627188"/>
            <a:ext cx="574675" cy="288925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084888" y="1987550"/>
            <a:ext cx="79375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H="1">
            <a:off x="6084888" y="1771650"/>
            <a:ext cx="14398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5364163" y="1771650"/>
            <a:ext cx="7207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6084888" y="1555750"/>
            <a:ext cx="488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pn</a:t>
            </a: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1" grpId="1" animBg="1"/>
      <p:bldP spid="19463" grpId="0"/>
      <p:bldP spid="19463" grpId="1"/>
      <p:bldP spid="19464" grpId="0" animBg="1"/>
      <p:bldP spid="19465" grpId="0" animBg="1"/>
      <p:bldP spid="19465" grpId="1" animBg="1"/>
      <p:bldP spid="19466" grpId="0" animBg="1"/>
      <p:bldP spid="19466" grpId="1" animBg="1"/>
      <p:bldP spid="19467" grpId="0" animBg="1"/>
      <p:bldP spid="19467" grpId="1" animBg="1"/>
      <p:bldP spid="19468" grpId="0" animBg="1"/>
      <p:bldP spid="19469" grpId="0"/>
      <p:bldP spid="1946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5.1 Описание класса и создание объектов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Формат описания класса: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/>
              <a:t>class</a:t>
            </a:r>
            <a:r>
              <a:rPr lang="ru-RU" altLang="ru-RU" sz="2000" b="1" dirty="0" smtClean="0"/>
              <a:t> </a:t>
            </a:r>
            <a:r>
              <a:rPr lang="ru-RU" altLang="ru-RU" sz="2000" dirty="0" smtClean="0"/>
              <a:t>&lt;</a:t>
            </a:r>
            <a:r>
              <a:rPr lang="ru-RU" altLang="ru-RU" sz="2000" b="1" dirty="0" smtClean="0"/>
              <a:t>Имя класса&gt;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{   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ru-RU" altLang="ru-RU" sz="2000" b="1" dirty="0" smtClean="0"/>
              <a:t>:       </a:t>
            </a:r>
            <a:r>
              <a:rPr lang="ru-RU" altLang="ru-RU" sz="2000" b="1" dirty="0" smtClean="0"/>
              <a:t>Внутренние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компоненты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класса;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    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ru-RU" altLang="ru-RU" sz="2000" b="1" dirty="0" smtClean="0"/>
              <a:t>:  </a:t>
            </a:r>
            <a:r>
              <a:rPr lang="ru-RU" altLang="ru-RU" sz="2000" b="1" dirty="0" smtClean="0"/>
              <a:t>Защищенные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компоненты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класса;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    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ru-RU" altLang="ru-RU" sz="2000" b="1" dirty="0" smtClean="0"/>
              <a:t>:        </a:t>
            </a:r>
            <a:r>
              <a:rPr lang="ru-RU" altLang="ru-RU" sz="2000" b="1" dirty="0" smtClean="0"/>
              <a:t>Общедоступные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компоненты</a:t>
            </a:r>
            <a:r>
              <a:rPr lang="en-US" altLang="ru-RU" sz="2000" b="1" dirty="0" smtClean="0"/>
              <a:t>_</a:t>
            </a:r>
            <a:r>
              <a:rPr lang="ru-RU" altLang="ru-RU" sz="2000" b="1" dirty="0" smtClean="0"/>
              <a:t>класса;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 };</a:t>
            </a: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3333CC"/>
                </a:solidFill>
              </a:rPr>
              <a:t>Внутренние</a:t>
            </a:r>
            <a:r>
              <a:rPr lang="ru-RU" altLang="ru-RU" sz="2000" dirty="0" smtClean="0"/>
              <a:t> компоненты класса </a:t>
            </a:r>
            <a:r>
              <a:rPr lang="en-US" altLang="ru-RU" sz="2000" dirty="0" smtClean="0"/>
              <a:t>– </a:t>
            </a:r>
            <a:r>
              <a:rPr lang="ru-RU" altLang="ru-RU" sz="2000" dirty="0" smtClean="0"/>
              <a:t>поля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и методы</a:t>
            </a:r>
            <a:r>
              <a:rPr lang="en-US" altLang="ru-RU" sz="2000" dirty="0" smtClean="0"/>
              <a:t> –</a:t>
            </a:r>
            <a:r>
              <a:rPr lang="ru-RU" altLang="ru-RU" sz="2000" dirty="0" smtClean="0"/>
              <a:t> доступны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только методам класса (В </a:t>
            </a:r>
            <a:r>
              <a:rPr lang="ru-RU" altLang="ru-RU" sz="2000" dirty="0" smtClean="0"/>
              <a:t>Паскале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– в пределах модуля).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3333CC"/>
                </a:solidFill>
              </a:rPr>
              <a:t>Защищенные</a:t>
            </a:r>
            <a:r>
              <a:rPr lang="ru-RU" altLang="ru-RU" sz="2000" dirty="0" smtClean="0"/>
              <a:t> – доступны методам своего класса и методам классов-наследников.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i="1" dirty="0" smtClean="0">
                <a:solidFill>
                  <a:srgbClr val="3333CC"/>
                </a:solidFill>
              </a:rPr>
              <a:t>Общедоступные</a:t>
            </a:r>
            <a:r>
              <a:rPr lang="ru-RU" altLang="ru-RU" sz="2000" dirty="0" smtClean="0"/>
              <a:t> – доступны в пределах видимости, в том числе из программы и методов других классов.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1BE57D-CFAB-4441-B692-DE26E99C6045}" type="slidenum">
              <a:rPr lang="ru-RU" altLang="ru-RU" smtClean="0"/>
              <a:pPr>
                <a:defRPr/>
              </a:pPr>
              <a:t>2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r>
              <a:rPr lang="ru-RU" altLang="ru-RU" sz="2800" b="1" smtClean="0"/>
              <a:t>Дескриптор </a:t>
            </a:r>
            <a:r>
              <a:rPr lang="en-US" altLang="ru-RU" sz="2800" b="1" smtClean="0">
                <a:latin typeface="Courier New" pitchFamily="49" charset="0"/>
                <a:cs typeface="Courier New" pitchFamily="49" charset="0"/>
              </a:rPr>
              <a:t>explicit</a:t>
            </a:r>
            <a:endParaRPr lang="ru-RU" altLang="ru-RU" sz="2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179388" y="908720"/>
            <a:ext cx="8713787" cy="576036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По правилам С++ конструктор с одним параметром может использоваться для приведения значения типа инициализирующего значения к типу объекта.</a:t>
            </a:r>
            <a:endParaRPr lang="en-US" altLang="ru-RU" sz="2000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Дескриптор указывается, когда необходимо </a:t>
            </a:r>
            <a:r>
              <a:rPr lang="ru-RU" altLang="ru-RU" sz="2000" i="1" dirty="0" smtClean="0">
                <a:cs typeface="Courier New" pitchFamily="49" charset="0"/>
              </a:rPr>
              <a:t>точное соответствие </a:t>
            </a:r>
            <a:r>
              <a:rPr lang="ru-RU" altLang="ru-RU" sz="2000" dirty="0" smtClean="0">
                <a:cs typeface="Courier New" pitchFamily="49" charset="0"/>
              </a:rPr>
              <a:t>формальных и фактических параметров при вызове конструктора.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cs typeface="Courier New" pitchFamily="49" charset="0"/>
              </a:rPr>
              <a:t>Пример.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a){…}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 = 'a';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при наличии дескриптора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ошибка!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                           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Если бы его бы не было, то ошибка не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                           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была бы обнаружена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dirty="0" smtClean="0">
                <a:solidFill>
                  <a:srgbClr val="0070C0"/>
                </a:solidFill>
                <a:cs typeface="Courier New" pitchFamily="49" charset="0"/>
              </a:rPr>
              <a:t>P</a:t>
            </a:r>
            <a:r>
              <a:rPr lang="ru-RU" altLang="ru-RU" sz="2000" dirty="0" smtClean="0">
                <a:solidFill>
                  <a:srgbClr val="0070C0"/>
                </a:solidFill>
                <a:cs typeface="Courier New" pitchFamily="49" charset="0"/>
              </a:rPr>
              <a:t>.</a:t>
            </a:r>
            <a:r>
              <a:rPr lang="en-US" altLang="ru-RU" sz="2000" dirty="0" smtClean="0">
                <a:solidFill>
                  <a:srgbClr val="0070C0"/>
                </a:solidFill>
                <a:cs typeface="Courier New" pitchFamily="49" charset="0"/>
              </a:rPr>
              <a:t>S</a:t>
            </a:r>
            <a:r>
              <a:rPr lang="ru-RU" altLang="ru-RU" sz="2000" dirty="0" smtClean="0">
                <a:solidFill>
                  <a:srgbClr val="0070C0"/>
                </a:solidFill>
                <a:cs typeface="Courier New" pitchFamily="49" charset="0"/>
              </a:rPr>
              <a:t>. Операция выполняется с помощью копирующего конструктора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800" dirty="0" smtClean="0">
              <a:solidFill>
                <a:srgbClr val="0070C0"/>
              </a:solidFill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Но, к сожалению: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1(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или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{'a'};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Ошибки нет!</a:t>
            </a:r>
            <a:endParaRPr lang="ru-RU" alt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805373-25F5-4684-BF1E-2A96DDF8FC70}" type="slidenum">
              <a:rPr lang="ru-RU" altLang="ru-RU" smtClean="0"/>
              <a:pPr>
                <a:defRPr/>
              </a:pPr>
              <a:t>20</a:t>
            </a:fld>
            <a:endParaRPr lang="ru-RU" altLang="ru-RU" smtClean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572000" y="3284538"/>
            <a:ext cx="1728788" cy="431800"/>
          </a:xfrm>
          <a:prstGeom prst="wedgeRoundRectCallout">
            <a:avLst>
              <a:gd name="adj1" fmla="val -187229"/>
              <a:gd name="adj2" fmla="val 12227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unsigned char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379413"/>
          </a:xfrm>
        </p:spPr>
        <p:txBody>
          <a:bodyPr/>
          <a:lstStyle/>
          <a:p>
            <a:r>
              <a:rPr lang="ru-RU" altLang="ru-RU" sz="2800" b="1" smtClean="0"/>
              <a:t>Запрет использования конструктора для конвертации типов </a:t>
            </a:r>
            <a:r>
              <a:rPr lang="en-US" altLang="ru-RU" sz="2800" b="1" smtClean="0">
                <a:latin typeface="Courier New" pitchFamily="49" charset="0"/>
                <a:cs typeface="Courier New" pitchFamily="49" charset="0"/>
              </a:rPr>
              <a:t>delete</a:t>
            </a:r>
            <a:endParaRPr lang="ru-RU" altLang="ru-RU" sz="2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179388" y="1196752"/>
            <a:ext cx="8713787" cy="54723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cs typeface="Courier New" pitchFamily="49" charset="0"/>
              </a:rPr>
              <a:t>Дескриптор указывается, когда необходимо </a:t>
            </a:r>
            <a:r>
              <a:rPr lang="ru-RU" altLang="ru-RU" sz="2000" i="1" dirty="0" smtClean="0">
                <a:cs typeface="Courier New" pitchFamily="49" charset="0"/>
              </a:rPr>
              <a:t>запретить использование конвертации типов</a:t>
            </a:r>
            <a:r>
              <a:rPr lang="ru-RU" altLang="ru-RU" sz="2000" dirty="0" smtClean="0">
                <a:cs typeface="Courier New" pitchFamily="49" charset="0"/>
              </a:rPr>
              <a:t> при вызове конструктора.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dirty="0" smtClean="0"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cs typeface="Courier New" pitchFamily="49" charset="0"/>
              </a:rPr>
              <a:t>Пример.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a){…}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(char)= </a:t>
            </a:r>
            <a:r>
              <a:rPr lang="en-US" altLang="ru-RU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 = 'a';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при наличии дескриптора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explicit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ошибка!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                           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Если бы его бы не было, то ошибка не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                             </a:t>
            </a:r>
            <a:r>
              <a:rPr lang="en-US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//</a:t>
            </a:r>
            <a:r>
              <a:rPr lang="ru-RU" altLang="ru-RU" sz="2000" b="1" dirty="0" smtClean="0">
                <a:solidFill>
                  <a:srgbClr val="FF0000"/>
                </a:solidFill>
                <a:cs typeface="Courier New" pitchFamily="49" charset="0"/>
              </a:rPr>
              <a:t> была бы обнаружена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Courier New" pitchFamily="49" charset="0"/>
              </a:rPr>
              <a:t>Теперь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1(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 или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{'a'};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Ошибка!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Courier New" pitchFamily="49" charset="0"/>
              </a:rPr>
              <a:t>Позволяет </a:t>
            </a:r>
            <a:r>
              <a:rPr lang="ru-RU" altLang="ru-RU" sz="2000" dirty="0" smtClean="0">
                <a:solidFill>
                  <a:srgbClr val="0070C0"/>
                </a:solidFill>
                <a:cs typeface="Courier New" pitchFamily="49" charset="0"/>
              </a:rPr>
              <a:t>запретить также использование конструктора копирования и перегруженного оператора!!! </a:t>
            </a:r>
            <a:endParaRPr lang="en-US" altLang="ru-RU" sz="2000" dirty="0" smtClean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9CA16F-0144-4FD2-B901-6FA1E4551989}" type="slidenum">
              <a:rPr lang="ru-RU" altLang="ru-RU" smtClean="0"/>
              <a:pPr>
                <a:defRPr/>
              </a:pPr>
              <a:t>21</a:t>
            </a:fld>
            <a:endParaRPr lang="ru-RU" altLang="ru-RU" smtClean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572000" y="3284538"/>
            <a:ext cx="1728788" cy="431800"/>
          </a:xfrm>
          <a:prstGeom prst="wedgeRoundRectCallout">
            <a:avLst>
              <a:gd name="adj1" fmla="val -228566"/>
              <a:gd name="adj2" fmla="val 15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unsigned char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531A04-8CD8-4DD8-ABC1-59F644F80DD5}" type="slidenum">
              <a:rPr lang="ru-RU" altLang="ru-RU" smtClean="0"/>
              <a:pPr>
                <a:defRPr/>
              </a:pPr>
              <a:t>22</a:t>
            </a:fld>
            <a:endParaRPr lang="ru-RU" altLang="ru-RU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360362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5.3 Наследование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92150"/>
            <a:ext cx="8147050" cy="1152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800" dirty="0" smtClean="0"/>
              <a:t>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 smtClean="0"/>
              <a:t>Имя_производного_класса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ru-RU" altLang="ru-RU" sz="2000" b="1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		         </a:t>
            </a:r>
            <a:r>
              <a:rPr lang="ru-RU" altLang="ru-RU" sz="2000" b="1" dirty="0" err="1" smtClean="0"/>
              <a:t>Вид_наследования</a:t>
            </a:r>
            <a:r>
              <a:rPr lang="ru-RU" altLang="ru-RU" sz="2000" b="1" dirty="0" smtClean="0"/>
              <a:t>  </a:t>
            </a:r>
            <a:r>
              <a:rPr lang="ru-RU" altLang="ru-RU" sz="2000" b="1" dirty="0" err="1" smtClean="0"/>
              <a:t>Имя_базового_класса</a:t>
            </a:r>
            <a:r>
              <a:rPr lang="ru-RU" altLang="ru-RU" sz="2000" b="1" dirty="0" smtClean="0"/>
              <a:t>{…};</a:t>
            </a:r>
            <a:endParaRPr lang="ru-RU" altLang="ru-RU" sz="2000" b="1" dirty="0" smtClean="0"/>
          </a:p>
        </p:txBody>
      </p:sp>
      <p:graphicFrame>
        <p:nvGraphicFramePr>
          <p:cNvPr id="8233" name="Group 41"/>
          <p:cNvGraphicFramePr>
            <a:graphicFrameLocks noGrp="1"/>
          </p:cNvGraphicFramePr>
          <p:nvPr>
            <p:ph sz="half" idx="2"/>
          </p:nvPr>
        </p:nvGraphicFramePr>
        <p:xfrm>
          <a:off x="395288" y="1700213"/>
          <a:ext cx="8353425" cy="4876800"/>
        </p:xfrm>
        <a:graphic>
          <a:graphicData uri="http://schemas.openxmlformats.org/drawingml/2006/table">
            <a:tbl>
              <a:tblPr/>
              <a:tblGrid>
                <a:gridCol w="2784475"/>
                <a:gridCol w="2784475"/>
                <a:gridCol w="2784475"/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наследования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Объявление компонента в базовом классе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Видимость компонента в производном классе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не видимы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не видимы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private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не видимы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5148263" y="188913"/>
            <a:ext cx="3995737" cy="576262"/>
          </a:xfrm>
          <a:prstGeom prst="wedgeRoundRectCallout">
            <a:avLst>
              <a:gd name="adj1" fmla="val -33824"/>
              <a:gd name="adj2" fmla="val 672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Если указано, то запрещает дальнейшее наследование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0D5213-4228-421A-9945-C2153EB55733}" type="slidenum">
              <a:rPr lang="ru-RU" altLang="ru-RU" smtClean="0"/>
              <a:pPr>
                <a:defRPr/>
              </a:pPr>
              <a:t>23</a:t>
            </a:fld>
            <a:endParaRPr lang="ru-RU" altLang="ru-RU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9350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Конструкторы и деструкторы </a:t>
            </a:r>
            <a:br>
              <a:rPr lang="ru-RU" altLang="ru-RU" sz="2800" b="1" smtClean="0"/>
            </a:br>
            <a:r>
              <a:rPr lang="ru-RU" altLang="ru-RU" sz="2800" b="1" smtClean="0"/>
              <a:t>производных классов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1" y="1268413"/>
            <a:ext cx="6012160" cy="25209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ru-RU" sz="2400" b="1" dirty="0" smtClean="0">
                <a:latin typeface="Courier New" pitchFamily="49" charset="0"/>
              </a:rPr>
              <a:t>A()</a:t>
            </a:r>
            <a:r>
              <a:rPr lang="ru-RU" altLang="ru-RU" sz="2400" b="1" dirty="0" smtClean="0">
                <a:latin typeface="Courier New" pitchFamily="49" charset="0"/>
              </a:rPr>
              <a:t>: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ru-RU" altLang="ru-RU" sz="2400" b="1" dirty="0" err="1" smtClean="0"/>
              <a:t>Конструкторы_полей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altLang="ru-RU" sz="2400" b="1" dirty="0" smtClean="0">
                <a:latin typeface="Courier New" pitchFamily="49" charset="0"/>
              </a:rPr>
              <a:t>{…}</a:t>
            </a:r>
            <a:endParaRPr lang="en-US" altLang="ru-RU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ru-RU" sz="24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altLang="ru-RU" sz="2400" b="1" dirty="0" smtClean="0">
                <a:latin typeface="Courier New" pitchFamily="49" charset="0"/>
              </a:rPr>
              <a:t>B():A</a:t>
            </a:r>
            <a:r>
              <a:rPr lang="en-US" altLang="ru-RU" sz="2400" b="1" dirty="0" smtClean="0">
                <a:latin typeface="Courier New" pitchFamily="49" charset="0"/>
              </a:rPr>
              <a:t>()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 smtClean="0">
                <a:latin typeface="Courier New" pitchFamily="49" charset="0"/>
              </a:rPr>
              <a:t>,</a:t>
            </a:r>
            <a:r>
              <a:rPr lang="ru-RU" altLang="ru-RU" sz="2400" b="1" dirty="0" smtClean="0"/>
              <a:t>Конструкторы</a:t>
            </a:r>
            <a:r>
              <a:rPr lang="en-US" altLang="ru-RU" sz="2400" b="1" dirty="0" smtClean="0"/>
              <a:t>_</a:t>
            </a:r>
            <a:r>
              <a:rPr lang="ru-RU" altLang="ru-RU" sz="2400" b="1" dirty="0" smtClean="0"/>
              <a:t>полей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en-US" altLang="ru-RU" sz="2400" b="1" dirty="0" smtClean="0">
                <a:latin typeface="Courier New" pitchFamily="49" charset="0"/>
              </a:rPr>
              <a:t>{…}</a:t>
            </a:r>
            <a:endParaRPr lang="en-US" altLang="ru-RU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ru-RU" sz="2400" b="1" dirty="0" smtClean="0"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altLang="ru-RU" sz="2400" b="1" dirty="0" smtClean="0">
                <a:latin typeface="Courier New" pitchFamily="49" charset="0"/>
              </a:rPr>
              <a:t>C():B</a:t>
            </a:r>
            <a:r>
              <a:rPr lang="en-US" altLang="ru-RU" sz="2400" b="1" dirty="0" smtClean="0">
                <a:latin typeface="Courier New" pitchFamily="49" charset="0"/>
              </a:rPr>
              <a:t>()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en-US" altLang="ru-RU" sz="2400" b="1" dirty="0" smtClean="0">
                <a:latin typeface="Courier New" pitchFamily="49" charset="0"/>
              </a:rPr>
              <a:t>,</a:t>
            </a:r>
            <a:r>
              <a:rPr lang="ru-RU" altLang="ru-RU" sz="2400" b="1" dirty="0" smtClean="0"/>
              <a:t>Конструкторы</a:t>
            </a:r>
            <a:r>
              <a:rPr lang="en-US" altLang="ru-RU" sz="2400" b="1" dirty="0" smtClean="0"/>
              <a:t>_</a:t>
            </a:r>
            <a:r>
              <a:rPr lang="ru-RU" altLang="ru-RU" sz="2400" b="1" dirty="0" smtClean="0"/>
              <a:t>полей</a:t>
            </a:r>
            <a:r>
              <a:rPr lang="en-US" altLang="ru-RU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altLang="ru-RU" sz="2400" b="1" dirty="0" smtClean="0">
                <a:latin typeface="Courier New" pitchFamily="49" charset="0"/>
              </a:rPr>
              <a:t>{…}</a:t>
            </a:r>
            <a:endParaRPr lang="en-US" altLang="ru-RU" sz="24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ru-RU" altLang="ru-RU" sz="2400" b="1" dirty="0" smtClean="0">
              <a:latin typeface="Courier New" pitchFamily="49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4213" y="1341438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800" b="1"/>
              <a:t>A</a:t>
            </a:r>
            <a:endParaRPr lang="ru-RU" altLang="ru-RU" sz="2800" b="1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4213" y="2205038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800" b="1"/>
              <a:t>B</a:t>
            </a:r>
            <a:endParaRPr lang="ru-RU" altLang="ru-RU" sz="2800" b="1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84213" y="3068638"/>
            <a:ext cx="15113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800" b="1"/>
              <a:t>C</a:t>
            </a:r>
            <a:endParaRPr lang="ru-RU" altLang="ru-RU" sz="2800" b="1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1476375" y="19161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1331913" y="19161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331913" y="1773238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476375" y="1773238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1476375" y="27813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1331913" y="27797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>
            <a:off x="1331913" y="2636838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1476375" y="2636838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250825" y="3789363"/>
            <a:ext cx="8785225" cy="286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ru-RU" altLang="ru-RU" sz="2000" dirty="0"/>
              <a:t>При объявлении объектов производного класса </a:t>
            </a:r>
            <a:r>
              <a:rPr lang="ru-RU" altLang="ru-RU" sz="2000" dirty="0">
                <a:solidFill>
                  <a:srgbClr val="FF0000"/>
                </a:solidFill>
              </a:rPr>
              <a:t>всегда</a:t>
            </a:r>
            <a:r>
              <a:rPr lang="ru-RU" altLang="ru-RU" sz="2000" dirty="0"/>
              <a:t> вызывается конструктор базового класса, используемый для инициализации наследуемых полей.</a:t>
            </a:r>
            <a:endParaRPr lang="en-US" altLang="ru-RU" sz="2000" dirty="0"/>
          </a:p>
          <a:p>
            <a:pPr marL="342900" indent="-342900">
              <a:spcBef>
                <a:spcPct val="50000"/>
              </a:spcBef>
            </a:pPr>
            <a:r>
              <a:rPr lang="ru-RU" altLang="ru-RU" sz="2000" dirty="0"/>
              <a:t>Если в списке инициализации конструктора производного класса</a:t>
            </a:r>
            <a:r>
              <a:rPr lang="en-US" altLang="ru-RU" sz="2000" dirty="0"/>
              <a:t> </a:t>
            </a:r>
            <a:r>
              <a:rPr lang="ru-RU" altLang="ru-RU" sz="2000" dirty="0"/>
              <a:t>вызов конструктора базового класса есть, то вызывается он.</a:t>
            </a:r>
          </a:p>
          <a:p>
            <a:pPr marL="342900" indent="-342900">
              <a:spcBef>
                <a:spcPct val="50000"/>
              </a:spcBef>
            </a:pPr>
            <a:r>
              <a:rPr lang="ru-RU" altLang="ru-RU" sz="2000" dirty="0"/>
              <a:t>Если в списке инициализации конструктора производного класса вызов конструктора базового отсутствует, то </a:t>
            </a:r>
            <a:r>
              <a:rPr lang="ru-RU" altLang="ru-RU" sz="2000" dirty="0">
                <a:solidFill>
                  <a:srgbClr val="FF0000"/>
                </a:solidFill>
              </a:rPr>
              <a:t>автоматически</a:t>
            </a:r>
            <a:r>
              <a:rPr lang="ru-RU" altLang="ru-RU" sz="2000" dirty="0"/>
              <a:t> </a:t>
            </a:r>
            <a:r>
              <a:rPr lang="ru-RU" altLang="ru-RU" sz="2000" dirty="0">
                <a:solidFill>
                  <a:srgbClr val="FF0000"/>
                </a:solidFill>
              </a:rPr>
              <a:t>вызывается конструктор базового класса без параметров!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/>
      <p:bldP spid="20486" grpId="0" animBg="1"/>
      <p:bldP spid="20487" grpId="0" animBg="1"/>
      <p:bldP spid="20488" grpId="0" animBg="1"/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936AFC-B0D6-47FE-BC0A-459927E108CF}" type="slidenum">
              <a:rPr lang="ru-RU" altLang="ru-RU" smtClean="0"/>
              <a:pPr>
                <a:defRPr/>
              </a:pPr>
              <a:t>24</a:t>
            </a:fld>
            <a:endParaRPr lang="ru-RU" altLang="ru-RU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59055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 наследования</a:t>
            </a:r>
            <a:r>
              <a:rPr lang="en-US" altLang="ru-RU" sz="2800" b="1" smtClean="0"/>
              <a:t> </a:t>
            </a:r>
            <a:r>
              <a:rPr lang="en-US" altLang="ru-RU" sz="2800" b="1" smtClean="0">
                <a:solidFill>
                  <a:srgbClr val="008000"/>
                </a:solidFill>
              </a:rPr>
              <a:t>Ex5_02</a:t>
            </a:r>
            <a:r>
              <a:rPr lang="en-US" altLang="ru-RU" sz="2800" b="1" smtClean="0"/>
              <a:t> (PrintBook.h)</a:t>
            </a:r>
            <a:endParaRPr lang="ru-RU" altLang="ru-RU" sz="2800" b="1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836613"/>
            <a:ext cx="8813800" cy="57610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#ifndef printbook_h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printbook_h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class CPrintBook:public CBook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private:	int PrintPages;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CPrintBook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const char *name,int pages):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  CBook(name,pages)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PrintPages=Pages/16;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int getPrintPages()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return PrintPages;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#endif</a:t>
            </a:r>
            <a:endParaRPr lang="ru-RU" altLang="ru-RU" sz="20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767513" y="3068638"/>
            <a:ext cx="237648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000" b="1">
                <a:latin typeface="Courier New" pitchFamily="49" charset="0"/>
              </a:rPr>
              <a:t>CPrintBook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767513" y="3571875"/>
            <a:ext cx="2376487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-PrintPage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767513" y="3932238"/>
            <a:ext cx="2376487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+CPrintBook()</a:t>
            </a:r>
          </a:p>
          <a:p>
            <a:r>
              <a:rPr lang="en-US" altLang="ru-RU" sz="2000">
                <a:latin typeface="Courier New" pitchFamily="49" charset="0"/>
              </a:rPr>
              <a:t>+getPrintPage()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7991475" y="292417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7847013" y="29241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7847013" y="2781300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991475" y="2781300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5148263" y="4797425"/>
            <a:ext cx="3168650" cy="1295400"/>
          </a:xfrm>
          <a:prstGeom prst="wedgeRoundRectCallout">
            <a:avLst>
              <a:gd name="adj1" fmla="val -139787"/>
              <a:gd name="adj2" fmla="val -135648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Инициализация наследуемых полей базового класса в списке инициализации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83413" y="765175"/>
            <a:ext cx="2017712" cy="42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b="1">
                <a:latin typeface="Courier New" pitchFamily="49" charset="0"/>
              </a:rPr>
              <a:t>С</a:t>
            </a:r>
            <a:r>
              <a:rPr lang="en-US" altLang="ru-RU" sz="2000" b="1">
                <a:latin typeface="Courier New" pitchFamily="49" charset="0"/>
              </a:rPr>
              <a:t>Book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983413" y="1198563"/>
            <a:ext cx="201771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+Name;</a:t>
            </a:r>
          </a:p>
          <a:p>
            <a:r>
              <a:rPr lang="en-US" altLang="ru-RU" sz="2000">
                <a:latin typeface="Courier New" pitchFamily="49" charset="0"/>
              </a:rPr>
              <a:t>+Pages;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983413" y="1701800"/>
            <a:ext cx="2017712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altLang="ru-RU" sz="2000">
                <a:latin typeface="Courier New" pitchFamily="49" charset="0"/>
              </a:rPr>
              <a:t>+</a:t>
            </a:r>
            <a:r>
              <a:rPr lang="en-US" altLang="ru-RU" sz="2000">
                <a:latin typeface="Courier New" pitchFamily="49" charset="0"/>
              </a:rPr>
              <a:t>CBook()</a:t>
            </a:r>
            <a:endParaRPr lang="ru-RU" altLang="ru-RU" sz="2000">
              <a:latin typeface="Courier New" pitchFamily="49" charset="0"/>
            </a:endParaRPr>
          </a:p>
          <a:p>
            <a:r>
              <a:rPr lang="en-US" altLang="ru-RU" sz="2000">
                <a:latin typeface="Courier New" pitchFamily="49" charset="0"/>
              </a:rPr>
              <a:t>+getName()</a:t>
            </a:r>
            <a:endParaRPr lang="ru-RU" altLang="ru-RU" sz="2000">
              <a:latin typeface="Courier New" pitchFamily="49" charset="0"/>
            </a:endParaRPr>
          </a:p>
          <a:p>
            <a:r>
              <a:rPr lang="ru-RU" altLang="ru-RU" sz="2000">
                <a:latin typeface="Courier New" pitchFamily="49" charset="0"/>
              </a:rPr>
              <a:t>+</a:t>
            </a:r>
            <a:r>
              <a:rPr lang="en-US" altLang="ru-RU" sz="2000">
                <a:latin typeface="Courier New" pitchFamily="49" charset="0"/>
              </a:rPr>
              <a:t>getPages()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10248" grpId="0" animBg="1"/>
      <p:bldP spid="10251" grpId="0" animBg="1"/>
      <p:bldP spid="10252" grpId="0" animBg="1"/>
      <p:bldP spid="10253" grpId="0" animBg="1"/>
      <p:bldP spid="10254" grpId="0" animBg="1"/>
      <p:bldP spid="10257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A7C785-2300-46F5-A33C-9C1E33375516}" type="slidenum">
              <a:rPr lang="ru-RU" altLang="ru-RU" smtClean="0"/>
              <a:pPr>
                <a:defRPr/>
              </a:pPr>
              <a:t>25</a:t>
            </a:fld>
            <a:endParaRPr lang="ru-RU" altLang="ru-RU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856662" cy="561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smtClean="0"/>
              <a:t>Вызов конструкторов и деструкторов для объектов производных классов</a:t>
            </a:r>
            <a:r>
              <a:rPr lang="en-US" altLang="ru-RU" sz="2800" b="1" smtClean="0"/>
              <a:t> (</a:t>
            </a:r>
            <a:r>
              <a:rPr lang="en-US" altLang="ru-RU" sz="2800" b="1" smtClean="0">
                <a:solidFill>
                  <a:srgbClr val="008000"/>
                </a:solidFill>
              </a:rPr>
              <a:t>Ex5_06</a:t>
            </a:r>
            <a:r>
              <a:rPr lang="en-US" altLang="ru-RU" sz="2800" b="1" smtClean="0"/>
              <a:t>)</a:t>
            </a:r>
            <a:r>
              <a:rPr lang="ru-RU" altLang="ru-RU" sz="2800" b="1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435975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class TNum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{ public: 	int 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     TNum(int an):n(an) {puts("</a:t>
            </a:r>
            <a:r>
              <a:rPr lang="en-US" altLang="ru-RU" sz="2000" b="1" smtClean="0">
                <a:latin typeface="Courier New" pitchFamily="49" charset="0"/>
              </a:rPr>
              <a:t>TNum(an)</a:t>
            </a:r>
            <a:r>
              <a:rPr lang="ru-RU" altLang="ru-RU" sz="2000" b="1" smtClean="0">
                <a:latin typeface="Courier New" pitchFamily="49" charset="0"/>
              </a:rPr>
              <a:t>");}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     TNum() {puts("</a:t>
            </a:r>
            <a:r>
              <a:rPr lang="en-US" altLang="ru-RU" sz="2000" b="1" smtClean="0">
                <a:latin typeface="Courier New" pitchFamily="49" charset="0"/>
              </a:rPr>
              <a:t>TNum()</a:t>
            </a:r>
            <a:r>
              <a:rPr lang="ru-RU" altLang="ru-RU" sz="2000" b="1" smtClean="0">
                <a:latin typeface="Courier New" pitchFamily="49" charset="0"/>
              </a:rPr>
              <a:t>");}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     ~TNum(){puts("</a:t>
            </a:r>
            <a:r>
              <a:rPr lang="en-US" altLang="ru-RU" sz="2000" b="1" smtClean="0">
                <a:latin typeface="Courier New" pitchFamily="49" charset="0"/>
              </a:rPr>
              <a:t>~TNum</a:t>
            </a:r>
            <a:r>
              <a:rPr lang="ru-RU" altLang="ru-RU" sz="2000" b="1" smtClean="0">
                <a:latin typeface="Courier New" pitchFamily="49" charset="0"/>
              </a:rPr>
              <a:t>");}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class TNum2:public TNum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{ public: 	int nn;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     TNum2(int an):</a:t>
            </a:r>
            <a:r>
              <a:rPr lang="ru-RU" altLang="ru-RU" sz="2000" b="1" smtClean="0">
                <a:solidFill>
                  <a:srgbClr val="0070C0"/>
                </a:solidFill>
                <a:latin typeface="Courier New" pitchFamily="49" charset="0"/>
              </a:rPr>
              <a:t>nn(an) </a:t>
            </a:r>
            <a:r>
              <a:rPr lang="ru-RU" altLang="ru-RU" sz="2000" b="1" smtClean="0">
                <a:latin typeface="Courier New" pitchFamily="49" charset="0"/>
              </a:rPr>
              <a:t>{puts("</a:t>
            </a:r>
            <a:r>
              <a:rPr lang="en-US" altLang="ru-RU" sz="2000" b="1" smtClean="0">
                <a:latin typeface="Courier New" pitchFamily="49" charset="0"/>
              </a:rPr>
              <a:t>TNum2(an)</a:t>
            </a:r>
            <a:r>
              <a:rPr lang="ru-RU" altLang="ru-RU" sz="2000" b="1" smtClean="0">
                <a:latin typeface="Courier New" pitchFamily="49" charset="0"/>
              </a:rPr>
              <a:t>");}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	     ~TNum2(){puts("</a:t>
            </a:r>
            <a:r>
              <a:rPr lang="en-US" altLang="ru-RU" sz="2000" b="1" smtClean="0">
                <a:latin typeface="Courier New" pitchFamily="49" charset="0"/>
              </a:rPr>
              <a:t>~TNum2</a:t>
            </a:r>
            <a:r>
              <a:rPr lang="ru-RU" altLang="ru-RU" sz="2000" b="1" smtClean="0">
                <a:latin typeface="Courier New" pitchFamily="49" charset="0"/>
              </a:rPr>
              <a:t>");}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1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 TNum2 </a:t>
            </a:r>
            <a:r>
              <a:rPr lang="en-US" altLang="ru-RU" sz="2000" b="1" smtClean="0">
                <a:latin typeface="Courier New" pitchFamily="49" charset="0"/>
              </a:rPr>
              <a:t>A</a:t>
            </a:r>
            <a:r>
              <a:rPr lang="ru-RU" altLang="ru-RU" sz="2000" b="1" smtClean="0">
                <a:latin typeface="Courier New" pitchFamily="49" charset="0"/>
              </a:rPr>
              <a:t>(1);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84888" y="5229225"/>
            <a:ext cx="2519362" cy="1368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ru-RU" sz="2000" b="1">
                <a:solidFill>
                  <a:srgbClr val="FF0000"/>
                </a:solidFill>
              </a:rPr>
              <a:t>TNum</a:t>
            </a:r>
            <a:r>
              <a:rPr lang="ru-RU" altLang="ru-RU" sz="2000" b="1">
                <a:solidFill>
                  <a:srgbClr val="FF0000"/>
                </a:solidFill>
              </a:rPr>
              <a:t>()</a:t>
            </a:r>
            <a:endParaRPr lang="en-US" altLang="ru-RU" sz="2000" b="1">
              <a:solidFill>
                <a:srgbClr val="FF0000"/>
              </a:solidFill>
            </a:endParaRPr>
          </a:p>
          <a:p>
            <a:r>
              <a:rPr lang="en-US" altLang="ru-RU" sz="2000" b="1"/>
              <a:t>TNum2(an)</a:t>
            </a:r>
          </a:p>
          <a:p>
            <a:r>
              <a:rPr lang="en-US" altLang="ru-RU" sz="2000" b="1"/>
              <a:t>~TNum2</a:t>
            </a:r>
          </a:p>
          <a:p>
            <a:r>
              <a:rPr lang="en-US" altLang="ru-RU" sz="2000" b="1"/>
              <a:t>~TNum</a:t>
            </a:r>
            <a:endParaRPr lang="ru-RU" altLang="ru-RU" sz="2000" b="1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5795963" y="3213100"/>
            <a:ext cx="3168650" cy="863600"/>
          </a:xfrm>
          <a:prstGeom prst="wedgeRoundRectCallout">
            <a:avLst>
              <a:gd name="adj1" fmla="val -124551"/>
              <a:gd name="adj2" fmla="val 9613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Неявный вызов </a:t>
            </a:r>
            <a:endParaRPr lang="en-US" altLang="ru-RU" sz="2000" b="1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конструктора </a:t>
            </a:r>
            <a:r>
              <a:rPr lang="en-US" altLang="ru-RU" sz="2000" b="1">
                <a:latin typeface="Courier New" pitchFamily="49" charset="0"/>
              </a:rPr>
              <a:t>TNum</a:t>
            </a:r>
            <a:r>
              <a:rPr lang="ru-RU" altLang="ru-RU" sz="2000" b="1">
                <a:latin typeface="Courier New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B433E4-D045-474A-ABD8-8B442B00FA0A}" type="slidenum">
              <a:rPr lang="ru-RU" altLang="ru-RU" smtClean="0"/>
              <a:pPr>
                <a:defRPr/>
              </a:pPr>
              <a:t>26</a:t>
            </a:fld>
            <a:endParaRPr lang="ru-RU" altLang="ru-RU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748712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5.4 Полиморфизм. Полиморфное наследование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92500" y="2492375"/>
            <a:ext cx="230505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b="1"/>
              <a:t>Полиморфизм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3850" y="3789363"/>
            <a:ext cx="13684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«Чистый»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427538" y="3789363"/>
            <a:ext cx="23764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Переопределение</a:t>
            </a:r>
          </a:p>
          <a:p>
            <a:pPr algn="ctr"/>
            <a:r>
              <a:rPr lang="ru-RU" altLang="ru-RU" b="1"/>
              <a:t>методов в иерархии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2263" y="5157788"/>
            <a:ext cx="2160587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Параметрическая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2700338" y="5157788"/>
            <a:ext cx="2087562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В пространствах</a:t>
            </a:r>
            <a:endParaRPr lang="en-US" altLang="ru-RU" b="1"/>
          </a:p>
          <a:p>
            <a:pPr algn="ctr"/>
            <a:r>
              <a:rPr lang="ru-RU" altLang="ru-RU" b="1"/>
              <a:t>имен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1042988" y="3068638"/>
            <a:ext cx="280828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2987675" y="3068638"/>
            <a:ext cx="12969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1331913" y="4508500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 flipV="1">
            <a:off x="5364163" y="3068638"/>
            <a:ext cx="27368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011863" y="4508500"/>
            <a:ext cx="18002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5003800" y="5157788"/>
            <a:ext cx="1728788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Простой</a:t>
            </a:r>
          </a:p>
          <a:p>
            <a:pPr algn="ctr"/>
            <a:r>
              <a:rPr lang="ru-RU" altLang="ru-RU" b="1"/>
              <a:t>(статический)</a:t>
            </a:r>
          </a:p>
          <a:p>
            <a:pPr algn="ctr"/>
            <a:r>
              <a:rPr lang="ru-RU" altLang="ru-RU" b="1"/>
              <a:t>полиморфизм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948488" y="5157788"/>
            <a:ext cx="1944687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Сложный</a:t>
            </a:r>
            <a:r>
              <a:rPr lang="en-US" altLang="ru-RU" b="1"/>
              <a:t> </a:t>
            </a:r>
            <a:endParaRPr lang="ru-RU" altLang="ru-RU" b="1"/>
          </a:p>
          <a:p>
            <a:pPr algn="ctr"/>
            <a:r>
              <a:rPr lang="en-US" altLang="ru-RU" b="1"/>
              <a:t>(</a:t>
            </a:r>
            <a:r>
              <a:rPr lang="ru-RU" altLang="ru-RU" b="1"/>
              <a:t>динамический</a:t>
            </a:r>
            <a:r>
              <a:rPr lang="en-US" altLang="ru-RU" b="1"/>
              <a:t>)</a:t>
            </a:r>
            <a:endParaRPr lang="ru-RU" altLang="ru-RU" b="1"/>
          </a:p>
          <a:p>
            <a:pPr algn="ctr"/>
            <a:r>
              <a:rPr lang="ru-RU" altLang="ru-RU" b="1"/>
              <a:t>полиморфизм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5076825" y="4508500"/>
            <a:ext cx="79057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7380288" y="3789363"/>
            <a:ext cx="15128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Создание</a:t>
            </a:r>
          </a:p>
          <a:p>
            <a:pPr algn="ctr"/>
            <a:r>
              <a:rPr lang="ru-RU" altLang="ru-RU" b="1"/>
              <a:t>шаблонов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 flipV="1">
            <a:off x="3276600" y="4508500"/>
            <a:ext cx="43180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268538" y="3789363"/>
            <a:ext cx="158273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b="1"/>
              <a:t>Перегрузка</a:t>
            </a:r>
          </a:p>
          <a:p>
            <a:pPr algn="ctr"/>
            <a:r>
              <a:rPr lang="ru-RU" altLang="ru-RU" b="1"/>
              <a:t>функций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4932363" y="3068638"/>
            <a:ext cx="6477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717" name="Text Box 27"/>
          <p:cNvSpPr txBox="1">
            <a:spLocks noChangeArrowheads="1"/>
          </p:cNvSpPr>
          <p:nvPr/>
        </p:nvSpPr>
        <p:spPr bwMode="auto">
          <a:xfrm>
            <a:off x="250825" y="981075"/>
            <a:ext cx="84978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spcBef>
                <a:spcPct val="50000"/>
              </a:spcBef>
            </a:pPr>
            <a:r>
              <a:rPr lang="ru-RU" altLang="ru-RU" sz="2000" b="1" i="1"/>
              <a:t>Полиморфизм</a:t>
            </a:r>
            <a:r>
              <a:rPr lang="ru-RU" altLang="ru-RU" sz="2000"/>
              <a:t> – «многоформие», т.е. свойство изменения формы. В программировании встречаются следующие виды полиморфизма:</a:t>
            </a:r>
          </a:p>
        </p:txBody>
      </p:sp>
      <p:sp>
        <p:nvSpPr>
          <p:cNvPr id="23574" name="AutoShape 28"/>
          <p:cNvSpPr>
            <a:spLocks noChangeArrowheads="1"/>
          </p:cNvSpPr>
          <p:nvPr/>
        </p:nvSpPr>
        <p:spPr bwMode="auto">
          <a:xfrm>
            <a:off x="179388" y="1989138"/>
            <a:ext cx="1944687" cy="1223962"/>
          </a:xfrm>
          <a:prstGeom prst="wedgeRoundRectCallout">
            <a:avLst>
              <a:gd name="adj1" fmla="val -14653"/>
              <a:gd name="adj2" fmla="val 9007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В языках высокого уровня не встречается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6" grpId="0" animBg="1"/>
      <p:bldP spid="12299" grpId="0" animBg="1"/>
      <p:bldP spid="12300" grpId="0" animBg="1"/>
      <p:bldP spid="12301" grpId="0" animBg="1"/>
      <p:bldP spid="12302" grpId="0" animBg="1"/>
      <p:bldP spid="12304" grpId="0" animBg="1"/>
      <p:bldP spid="12305" grpId="0" animBg="1"/>
      <p:bldP spid="12306" grpId="0" animBg="1"/>
      <p:bldP spid="12309" grpId="0" animBg="1"/>
      <p:bldP spid="12310" grpId="0" animBg="1"/>
      <p:bldP spid="12311" grpId="0" animBg="1"/>
      <p:bldP spid="12313" grpId="0" animBg="1"/>
      <p:bldP spid="12314" grpId="0" animBg="1"/>
      <p:bldP spid="235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Номер слайда 5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2E1577-8F62-4C69-A8A3-B0440CFD4FAC}" type="slidenum">
              <a:rPr lang="ru-RU" altLang="ru-RU" sz="1200">
                <a:latin typeface="Arial Black" pitchFamily="34" charset="0"/>
              </a:rPr>
              <a:pPr algn="r"/>
              <a:t>27</a:t>
            </a:fld>
            <a:endParaRPr lang="ru-RU" altLang="ru-RU" sz="1200">
              <a:latin typeface="Arial Black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404813"/>
            <a:ext cx="8642350" cy="4318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Различие раннего и позднего связывания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836613"/>
            <a:ext cx="8642350" cy="5761037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800" b="1" smtClean="0"/>
              <a:t>  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179388" y="1211263"/>
          <a:ext cx="2736850" cy="2184400"/>
        </p:xfrm>
        <a:graphic>
          <a:graphicData uri="http://schemas.openxmlformats.org/presentationml/2006/ole">
            <p:oleObj spid="_x0000_s1026" name="Visio" r:id="rId3" imgW="2071726" imgH="1652930" progId="Visio.Drawing.11">
              <p:embed/>
            </p:oleObj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179388" y="3789363"/>
            <a:ext cx="27003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FF3300"/>
                </a:solidFill>
              </a:rPr>
              <a:t>Раннее связывание</a:t>
            </a:r>
            <a:r>
              <a:rPr lang="ru-RU" altLang="ru-RU"/>
              <a:t> – адрес метода определяется на этапе компиляции по </a:t>
            </a:r>
            <a:r>
              <a:rPr lang="ru-RU" altLang="ru-RU" i="1"/>
              <a:t>объявленному</a:t>
            </a:r>
            <a:r>
              <a:rPr lang="ru-RU" altLang="ru-RU"/>
              <a:t> типу переменной.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3419475" y="4941888"/>
            <a:ext cx="53292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FF3300"/>
                </a:solidFill>
              </a:rPr>
              <a:t>Позднее связывание</a:t>
            </a:r>
            <a:r>
              <a:rPr lang="ru-RU" altLang="ru-RU"/>
              <a:t> – адрес метода определяется на этапе выполнения по </a:t>
            </a:r>
            <a:r>
              <a:rPr lang="ru-RU" altLang="ru-RU" i="1"/>
              <a:t>фактическому</a:t>
            </a:r>
            <a:r>
              <a:rPr lang="ru-RU" altLang="ru-RU"/>
              <a:t> типу объекта через таблицу виртуальных методов класса, адрес которой хранится в объекте.</a:t>
            </a:r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3059113" y="1196975"/>
          <a:ext cx="5616575" cy="3554413"/>
        </p:xfrm>
        <a:graphic>
          <a:graphicData uri="http://schemas.openxmlformats.org/presentationml/2006/ole">
            <p:oleObj spid="_x0000_s1027" name="Visio" r:id="rId4" imgW="4321170" imgH="273328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778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5782E5-2C24-4D15-9507-B6244CA764CC}" type="slidenum">
              <a:rPr lang="ru-RU" altLang="ru-RU" smtClean="0"/>
              <a:pPr>
                <a:defRPr/>
              </a:pPr>
              <a:t>28</a:t>
            </a:fld>
            <a:endParaRPr lang="ru-RU" altLang="ru-RU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287337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Полиморфное наследование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692150"/>
            <a:ext cx="8856663" cy="59055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b="1" smtClean="0"/>
              <a:t>          </a:t>
            </a:r>
            <a:r>
              <a:rPr lang="ru-RU" altLang="ru-RU" sz="1800" b="1" smtClean="0"/>
              <a:t>В Паскале: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/>
              <a:t>простой полиморфизм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/>
              <a:t>сложный полиморфизм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8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/>
              <a:t>Пример использования сложного полиморфизма (</a:t>
            </a:r>
            <a:r>
              <a:rPr lang="en-US" altLang="ru-RU" sz="2000" b="1" smtClean="0">
                <a:solidFill>
                  <a:srgbClr val="008000"/>
                </a:solidFill>
              </a:rPr>
              <a:t>Ex5_03</a:t>
            </a:r>
            <a:r>
              <a:rPr lang="ru-RU" altLang="ru-RU" sz="2000" b="1" smtClean="0"/>
              <a:t>):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211638" y="765175"/>
            <a:ext cx="4681537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ru-RU" b="1"/>
              <a:t>                       </a:t>
            </a:r>
            <a:r>
              <a:rPr lang="ru-RU" altLang="ru-RU" b="1"/>
              <a:t>В С++</a:t>
            </a:r>
            <a:r>
              <a:rPr lang="en-US" altLang="ru-RU" b="1"/>
              <a:t>:</a:t>
            </a:r>
            <a:endParaRPr lang="ru-RU" altLang="ru-RU" sz="2000" b="1"/>
          </a:p>
          <a:p>
            <a:pPr>
              <a:lnSpc>
                <a:spcPct val="105000"/>
              </a:lnSpc>
            </a:pPr>
            <a:r>
              <a:rPr lang="en-US" altLang="ru-RU" b="1"/>
              <a:t>         </a:t>
            </a:r>
            <a:r>
              <a:rPr lang="ru-RU" altLang="ru-RU" b="1"/>
              <a:t>переопределение методов</a:t>
            </a:r>
            <a:endParaRPr lang="ru-RU" altLang="ru-RU" sz="2000" b="1"/>
          </a:p>
          <a:p>
            <a:pPr>
              <a:lnSpc>
                <a:spcPct val="105000"/>
              </a:lnSpc>
            </a:pPr>
            <a:r>
              <a:rPr lang="ru-RU" altLang="ru-RU" b="1"/>
              <a:t>           виртуализация методов</a:t>
            </a:r>
            <a:r>
              <a:rPr lang="en-US" altLang="ru-RU" b="1"/>
              <a:t> </a:t>
            </a:r>
            <a:endParaRPr lang="ru-RU" altLang="ru-RU" sz="2000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3350" y="4940300"/>
            <a:ext cx="20161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 sz="2000" b="1">
                <a:latin typeface="Courier New" pitchFamily="49" charset="0"/>
              </a:rPr>
              <a:t>CPrintBook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03350" y="5443538"/>
            <a:ext cx="20161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-PrintPage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03350" y="5803900"/>
            <a:ext cx="2016125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+CPrintBook()</a:t>
            </a:r>
          </a:p>
          <a:p>
            <a:r>
              <a:rPr lang="en-US" altLang="ru-RU" sz="2000" b="1" i="1">
                <a:latin typeface="Courier New" pitchFamily="49" charset="0"/>
              </a:rPr>
              <a:t>+getPages()</a:t>
            </a:r>
            <a:endParaRPr lang="ru-RU" altLang="ru-RU" sz="2000" b="1" i="1">
              <a:latin typeface="Courier New" pitchFamily="49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339975" y="47958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95513" y="47958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195513" y="4652963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2339975" y="4652963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403350" y="2420938"/>
            <a:ext cx="2017713" cy="42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b="1">
                <a:latin typeface="Courier New" pitchFamily="49" charset="0"/>
              </a:rPr>
              <a:t>С</a:t>
            </a:r>
            <a:r>
              <a:rPr lang="en-US" altLang="ru-RU" sz="2000" b="1">
                <a:latin typeface="Courier New" pitchFamily="49" charset="0"/>
              </a:rPr>
              <a:t>Book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403350" y="2854325"/>
            <a:ext cx="2017713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#Name;</a:t>
            </a:r>
          </a:p>
          <a:p>
            <a:r>
              <a:rPr lang="en-US" altLang="ru-RU" sz="2000">
                <a:latin typeface="Courier New" pitchFamily="49" charset="0"/>
              </a:rPr>
              <a:t>#Pages;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03350" y="3357563"/>
            <a:ext cx="201771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+CBook()</a:t>
            </a:r>
          </a:p>
          <a:p>
            <a:r>
              <a:rPr lang="en-US" altLang="ru-RU" sz="2000">
                <a:latin typeface="Courier New" pitchFamily="49" charset="0"/>
              </a:rPr>
              <a:t>+getName()</a:t>
            </a:r>
            <a:endParaRPr lang="ru-RU" altLang="ru-RU" sz="2000">
              <a:latin typeface="Courier New" pitchFamily="49" charset="0"/>
            </a:endParaRPr>
          </a:p>
          <a:p>
            <a:r>
              <a:rPr lang="ru-RU" altLang="ru-RU" sz="2000" b="1" i="1">
                <a:latin typeface="Courier New" pitchFamily="49" charset="0"/>
              </a:rPr>
              <a:t>+</a:t>
            </a:r>
            <a:r>
              <a:rPr lang="en-US" altLang="ru-RU" sz="2000" b="1" i="1">
                <a:latin typeface="Courier New" pitchFamily="49" charset="0"/>
              </a:rPr>
              <a:t>getPages()</a:t>
            </a:r>
          </a:p>
          <a:p>
            <a:r>
              <a:rPr lang="en-US" altLang="ru-RU" sz="2000">
                <a:solidFill>
                  <a:srgbClr val="FF0000"/>
                </a:solidFill>
                <a:latin typeface="Courier New" pitchFamily="49" charset="0"/>
              </a:rPr>
              <a:t>+Print()</a:t>
            </a:r>
          </a:p>
        </p:txBody>
      </p:sp>
      <p:sp>
        <p:nvSpPr>
          <p:cNvPr id="24592" name="AutoShape 28"/>
          <p:cNvSpPr>
            <a:spLocks noChangeArrowheads="1"/>
          </p:cNvSpPr>
          <p:nvPr/>
        </p:nvSpPr>
        <p:spPr bwMode="auto">
          <a:xfrm>
            <a:off x="4787900" y="2997200"/>
            <a:ext cx="2736850" cy="1008063"/>
          </a:xfrm>
          <a:prstGeom prst="wedgeRoundRectCallout">
            <a:avLst>
              <a:gd name="adj1" fmla="val -102542"/>
              <a:gd name="adj2" fmla="val 28857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Наследуемый метод, вызывающий переопределяемый</a:t>
            </a:r>
          </a:p>
        </p:txBody>
      </p:sp>
      <p:sp>
        <p:nvSpPr>
          <p:cNvPr id="24593" name="AutoShape 28"/>
          <p:cNvSpPr>
            <a:spLocks noChangeArrowheads="1"/>
          </p:cNvSpPr>
          <p:nvPr/>
        </p:nvSpPr>
        <p:spPr bwMode="auto">
          <a:xfrm>
            <a:off x="4787900" y="2997200"/>
            <a:ext cx="2736850" cy="1008063"/>
          </a:xfrm>
          <a:prstGeom prst="wedgeRoundRectCallout">
            <a:avLst>
              <a:gd name="adj1" fmla="val -111500"/>
              <a:gd name="adj2" fmla="val 68829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Переопределяемый и переопределяющий методы</a:t>
            </a:r>
          </a:p>
        </p:txBody>
      </p:sp>
      <p:sp>
        <p:nvSpPr>
          <p:cNvPr id="24594" name="AutoShape 28"/>
          <p:cNvSpPr>
            <a:spLocks noChangeArrowheads="1"/>
          </p:cNvSpPr>
          <p:nvPr/>
        </p:nvSpPr>
        <p:spPr bwMode="auto">
          <a:xfrm>
            <a:off x="4859338" y="5084763"/>
            <a:ext cx="2736850" cy="1008062"/>
          </a:xfrm>
          <a:prstGeom prst="wedgeRoundRectCallout">
            <a:avLst>
              <a:gd name="adj1" fmla="val -125278"/>
              <a:gd name="adj2" fmla="val -10790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/>
              <a:t>Наследуемый метод, вызывающий переопределяемый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592" grpId="0" animBg="1"/>
      <p:bldP spid="24593" grpId="0" animBg="1"/>
      <p:bldP spid="2459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Объявление класса С</a:t>
            </a:r>
            <a:r>
              <a:rPr lang="en-US" altLang="ru-RU" sz="2800" b="1" smtClean="0"/>
              <a:t>Book (</a:t>
            </a:r>
            <a:r>
              <a:rPr lang="ru-RU" altLang="ru-RU" sz="2800" b="1" smtClean="0"/>
              <a:t>файл </a:t>
            </a:r>
            <a:r>
              <a:rPr lang="en-US" altLang="ru-RU" sz="2800" b="1" smtClean="0"/>
              <a:t>Book.h)</a:t>
            </a:r>
            <a:endParaRPr lang="ru-RU" altLang="ru-RU" sz="2800" b="1" smtClean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#ifndef book_h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book_h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CBook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protected: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char Name[30];	int Pages;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CBook(const char *name,int pages):Pages(pages){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strcpy(Name,name);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char *getName(){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return Name;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void Print(){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	printf("%s %d\n",getName(),getPages());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ru-RU" sz="20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getPages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~CBook(){} </a:t>
            </a:r>
            <a:r>
              <a:rPr lang="en-US" altLang="ru-RU" sz="2000" smtClean="0">
                <a:solidFill>
                  <a:srgbClr val="00B050"/>
                </a:solidFill>
                <a:cs typeface="Courier New" pitchFamily="49" charset="0"/>
              </a:rPr>
              <a:t>//</a:t>
            </a:r>
            <a:r>
              <a:rPr lang="ru-RU" altLang="ru-RU" sz="2000" smtClean="0">
                <a:solidFill>
                  <a:srgbClr val="00B050"/>
                </a:solidFill>
                <a:cs typeface="Courier New" pitchFamily="49" charset="0"/>
              </a:rPr>
              <a:t>обязателен, если есть виртуальный метод</a:t>
            </a:r>
            <a:endParaRPr lang="en-US" altLang="ru-RU" sz="2000" smtClean="0">
              <a:solidFill>
                <a:srgbClr val="00B050"/>
              </a:solidFill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#endif</a:t>
            </a:r>
            <a:endParaRPr lang="ru-RU" altLang="ru-RU" sz="20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2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9FBED6-06FE-40C4-A2E4-BE07F6558FE8}" type="slidenum">
              <a:rPr lang="ru-RU" altLang="ru-RU" smtClean="0"/>
              <a:pPr>
                <a:defRPr/>
              </a:pPr>
              <a:t>29</a:t>
            </a:fld>
            <a:endParaRPr lang="ru-RU" altLang="ru-RU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308850" y="3933825"/>
            <a:ext cx="1835150" cy="1582738"/>
          </a:xfrm>
          <a:prstGeom prst="wedgeRoundRectCallout">
            <a:avLst>
              <a:gd name="adj1" fmla="val -217796"/>
              <a:gd name="adj2" fmla="val 466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sz="1600" b="1">
                <a:latin typeface="Courier New" pitchFamily="49" charset="0"/>
              </a:rPr>
              <a:t>Виртуальный метод нельзя описывать в теле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431800"/>
          </a:xfrm>
        </p:spPr>
        <p:txBody>
          <a:bodyPr/>
          <a:lstStyle/>
          <a:p>
            <a:r>
              <a:rPr lang="ru-RU" altLang="ru-RU" sz="2800" b="1" smtClean="0"/>
              <a:t>Пример 5.1. Класс Книга</a:t>
            </a:r>
          </a:p>
        </p:txBody>
      </p:sp>
      <p:sp>
        <p:nvSpPr>
          <p:cNvPr id="5123" name="Номер слайда 3"/>
          <p:cNvSpPr>
            <a:spLocks noGrp="1"/>
          </p:cNvSpPr>
          <p:nvPr>
            <p:ph type="sldNum" sz="quarter" idx="11"/>
          </p:nvPr>
        </p:nvSpPr>
        <p:spPr>
          <a:xfrm>
            <a:off x="5689600" y="6248400"/>
            <a:ext cx="2133600" cy="457200"/>
          </a:xfrm>
        </p:spPr>
        <p:txBody>
          <a:bodyPr/>
          <a:lstStyle/>
          <a:p>
            <a:pPr>
              <a:defRPr/>
            </a:pPr>
            <a:fld id="{B1A809A3-DEC1-465C-BA0F-9A85974D52F4}" type="slidenum">
              <a:rPr lang="ru-RU" altLang="ru-RU" smtClean="0"/>
              <a:pPr>
                <a:defRPr/>
              </a:pPr>
              <a:t>3</a:t>
            </a:fld>
            <a:endParaRPr lang="ru-RU" altLang="ru-RU" smtClean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276600" y="908050"/>
            <a:ext cx="2017713" cy="42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altLang="ru-RU" sz="2000" b="1">
                <a:latin typeface="Courier New" pitchFamily="49" charset="0"/>
              </a:rPr>
              <a:t>С</a:t>
            </a:r>
            <a:r>
              <a:rPr lang="en-US" altLang="ru-RU" sz="2000" b="1">
                <a:latin typeface="Courier New" pitchFamily="49" charset="0"/>
              </a:rPr>
              <a:t>Book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76600" y="1341438"/>
            <a:ext cx="2017713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+Name;</a:t>
            </a:r>
          </a:p>
          <a:p>
            <a:r>
              <a:rPr lang="en-US" altLang="ru-RU" sz="2000">
                <a:latin typeface="Courier New" pitchFamily="49" charset="0"/>
              </a:rPr>
              <a:t>+Pages;</a:t>
            </a:r>
            <a:endParaRPr lang="ru-RU" altLang="ru-RU" sz="2000">
              <a:latin typeface="Courier New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276600" y="1844675"/>
            <a:ext cx="2017713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sz="2000">
                <a:latin typeface="Courier New" pitchFamily="49" charset="0"/>
              </a:rPr>
              <a:t>+getName()</a:t>
            </a:r>
            <a:endParaRPr lang="ru-RU" altLang="ru-RU" sz="2000">
              <a:latin typeface="Courier New" pitchFamily="49" charset="0"/>
            </a:endParaRPr>
          </a:p>
          <a:p>
            <a:r>
              <a:rPr lang="ru-RU" altLang="ru-RU" sz="2000">
                <a:latin typeface="Courier New" pitchFamily="49" charset="0"/>
              </a:rPr>
              <a:t>+</a:t>
            </a:r>
            <a:r>
              <a:rPr lang="en-US" altLang="ru-RU" sz="2000">
                <a:latin typeface="Courier New" pitchFamily="49" charset="0"/>
              </a:rPr>
              <a:t>getPages()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547813" y="3284538"/>
            <a:ext cx="1366837" cy="1223962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main.cpp</a:t>
            </a:r>
            <a:endParaRPr lang="ru-RU" altLang="ru-RU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2713" y="3286125"/>
            <a:ext cx="1368425" cy="1223963"/>
          </a:xfrm>
          <a:prstGeom prst="flowChartMagneticDisk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Book.h</a:t>
            </a:r>
            <a:endParaRPr lang="ru-RU" altLang="ru-RU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43663" y="3286125"/>
            <a:ext cx="1296987" cy="1223963"/>
          </a:xfrm>
          <a:prstGeom prst="flowChartMagneticDisk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Book.cpp</a:t>
            </a:r>
            <a:endParaRPr lang="ru-RU" altLang="ru-RU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14650" y="3932238"/>
            <a:ext cx="1008063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435600" y="39338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5435600" y="37893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5435600" y="3932238"/>
            <a:ext cx="714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5291138" y="3789363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1138" y="3933825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2554288" y="3070225"/>
            <a:ext cx="1657350" cy="358775"/>
          </a:xfrm>
          <a:prstGeom prst="wedgeRoundRectCallout">
            <a:avLst>
              <a:gd name="adj1" fmla="val 1917"/>
              <a:gd name="adj2" fmla="val 1814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Использует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075238" y="3070225"/>
            <a:ext cx="1584325" cy="358775"/>
          </a:xfrm>
          <a:prstGeom prst="wedgeRoundRectCallout">
            <a:avLst>
              <a:gd name="adj1" fmla="val -3708"/>
              <a:gd name="adj2" fmla="val 18141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Реализует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3490913" y="4797425"/>
            <a:ext cx="2303462" cy="1295400"/>
          </a:xfrm>
          <a:prstGeom prst="wedgeRoundRectCallout">
            <a:avLst>
              <a:gd name="adj1" fmla="val -10644"/>
              <a:gd name="adj2" fmla="val -777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Объявление класса</a:t>
            </a:r>
            <a:r>
              <a:rPr lang="en-US" altLang="ru-RU" b="1">
                <a:solidFill>
                  <a:srgbClr val="CC3300"/>
                </a:solidFill>
              </a:rPr>
              <a:t> </a:t>
            </a:r>
            <a:r>
              <a:rPr lang="ru-RU" altLang="ru-RU" b="1">
                <a:solidFill>
                  <a:srgbClr val="CC3300"/>
                </a:solidFill>
              </a:rPr>
              <a:t>и описание </a:t>
            </a:r>
            <a:r>
              <a:rPr lang="en-US" altLang="ru-RU" b="1">
                <a:solidFill>
                  <a:srgbClr val="CC3300"/>
                </a:solidFill>
              </a:rPr>
              <a:t>inline </a:t>
            </a:r>
            <a:r>
              <a:rPr lang="ru-RU" altLang="ru-RU" b="1">
                <a:solidFill>
                  <a:srgbClr val="CC3300"/>
                </a:solidFill>
              </a:rPr>
              <a:t>методов 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6299200" y="4843463"/>
            <a:ext cx="2592388" cy="1249362"/>
          </a:xfrm>
          <a:prstGeom prst="wedgeRoundRectCallout">
            <a:avLst>
              <a:gd name="adj1" fmla="val -17606"/>
              <a:gd name="adj2" fmla="val -8340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Описание</a:t>
            </a:r>
          </a:p>
          <a:p>
            <a:pPr algn="ctr"/>
            <a:r>
              <a:rPr lang="ru-RU" altLang="ru-RU" b="1">
                <a:solidFill>
                  <a:srgbClr val="CC3300"/>
                </a:solidFill>
              </a:rPr>
              <a:t>методов класса, </a:t>
            </a:r>
          </a:p>
          <a:p>
            <a:pPr algn="ctr"/>
            <a:r>
              <a:rPr lang="ru-RU" altLang="ru-RU" b="1">
                <a:solidFill>
                  <a:srgbClr val="CC3300"/>
                </a:solidFill>
              </a:rPr>
              <a:t>не описанных при объявлении класса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969963" y="4799013"/>
            <a:ext cx="1728787" cy="720725"/>
          </a:xfrm>
          <a:prstGeom prst="wedgeRoundRectCallout">
            <a:avLst>
              <a:gd name="adj1" fmla="val 28023"/>
              <a:gd name="adj2" fmla="val -9928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Основная</a:t>
            </a:r>
          </a:p>
          <a:p>
            <a:pPr algn="ctr"/>
            <a:r>
              <a:rPr lang="ru-RU" altLang="ru-RU" b="1">
                <a:solidFill>
                  <a:srgbClr val="CC3300"/>
                </a:solidFill>
              </a:rPr>
              <a:t>программа</a:t>
            </a:r>
          </a:p>
        </p:txBody>
      </p:sp>
      <p:sp>
        <p:nvSpPr>
          <p:cNvPr id="5141" name="TextBox 21"/>
          <p:cNvSpPr txBox="1">
            <a:spLocks noChangeArrowheads="1"/>
          </p:cNvSpPr>
          <p:nvPr/>
        </p:nvSpPr>
        <p:spPr bwMode="auto">
          <a:xfrm>
            <a:off x="611188" y="1052513"/>
            <a:ext cx="1584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Диаграмма классов</a:t>
            </a:r>
          </a:p>
        </p:txBody>
      </p:sp>
      <p:sp>
        <p:nvSpPr>
          <p:cNvPr id="5142" name="TextBox 22"/>
          <p:cNvSpPr txBox="1">
            <a:spLocks noChangeArrowheads="1"/>
          </p:cNvSpPr>
          <p:nvPr/>
        </p:nvSpPr>
        <p:spPr bwMode="auto">
          <a:xfrm>
            <a:off x="179388" y="2636838"/>
            <a:ext cx="1584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Диаграмма компоновки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141" grpId="0"/>
      <p:bldP spid="51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altLang="ru-RU" sz="2800" b="1" smtClean="0"/>
              <a:t>Класс </a:t>
            </a:r>
            <a:r>
              <a:rPr lang="en-US" altLang="ru-RU" sz="2800" b="1" smtClean="0"/>
              <a:t>CBook (</a:t>
            </a:r>
            <a:r>
              <a:rPr lang="ru-RU" altLang="ru-RU" sz="2800" b="1" smtClean="0"/>
              <a:t>файл </a:t>
            </a:r>
            <a:r>
              <a:rPr lang="en-US" altLang="ru-RU" sz="2800" b="1" smtClean="0"/>
              <a:t>Book.cpp)</a:t>
            </a:r>
            <a:endParaRPr lang="ru-RU" altLang="ru-RU" sz="2800" b="1" smtClean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179388" y="1773238"/>
            <a:ext cx="8713787" cy="489585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 CBook::</a:t>
            </a:r>
            <a:r>
              <a:rPr lang="en-US" altLang="ru-RU" sz="20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getPages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 return Pages;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1CFD54-2116-4F39-98BE-6E2C12B32BB1}" type="slidenum">
              <a:rPr lang="ru-RU" altLang="ru-RU" smtClean="0"/>
              <a:pPr>
                <a:defRPr/>
              </a:pPr>
              <a:t>30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Класс </a:t>
            </a:r>
            <a:r>
              <a:rPr lang="en-US" altLang="ru-RU" sz="2800" b="1" smtClean="0"/>
              <a:t>CPrintBook (</a:t>
            </a:r>
            <a:r>
              <a:rPr lang="ru-RU" altLang="ru-RU" sz="2800" b="1" smtClean="0"/>
              <a:t>файл </a:t>
            </a:r>
            <a:r>
              <a:rPr lang="en-US" altLang="ru-RU" sz="2800" b="1" smtClean="0"/>
              <a:t>PrintBook.h)</a:t>
            </a:r>
            <a:endParaRPr lang="ru-RU" altLang="ru-RU" sz="2800" b="1" smtClean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#ifndef printbook_h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printbook_h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</a:p>
          <a:p>
            <a:pPr>
              <a:buFont typeface="Wingdings" pitchFamily="2" charset="2"/>
              <a:buNone/>
            </a:pPr>
            <a:endParaRPr lang="ru-RU" altLang="ru-RU" sz="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CPrintBook:public CBook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private:   int PrintPages;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CPrintBook(const char *name,int pages):  			                          CBook(name,pages)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PrintPages=Pages/16;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int getPages()</a:t>
            </a:r>
            <a:r>
              <a:rPr lang="en-US" altLang="ru-RU" sz="2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#endif</a:t>
            </a:r>
            <a:endParaRPr lang="ru-RU" altLang="ru-RU" sz="20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772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47E3B7-B624-4B15-AD15-A1367367A2EB}" type="slidenum">
              <a:rPr lang="ru-RU" altLang="ru-RU" smtClean="0"/>
              <a:pPr>
                <a:defRPr/>
              </a:pPr>
              <a:t>31</a:t>
            </a:fld>
            <a:endParaRPr lang="ru-RU" altLang="ru-RU" smtClean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084888" y="4076700"/>
            <a:ext cx="2808287" cy="792163"/>
          </a:xfrm>
          <a:prstGeom prst="wedgeRoundRectCallout">
            <a:avLst>
              <a:gd name="adj1" fmla="val -217796"/>
              <a:gd name="adj2" fmla="val 466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Объявление </a:t>
            </a:r>
            <a:r>
              <a:rPr lang="en-US" altLang="ru-RU" b="1">
                <a:latin typeface="Courier New" pitchFamily="49" charset="0"/>
              </a:rPr>
              <a:t>Virtual </a:t>
            </a:r>
            <a:r>
              <a:rPr lang="ru-RU" altLang="ru-RU" b="1">
                <a:latin typeface="Courier New" pitchFamily="49" charset="0"/>
              </a:rPr>
              <a:t>не обязательно!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40425" y="5300663"/>
            <a:ext cx="3024188" cy="720725"/>
          </a:xfrm>
          <a:prstGeom prst="wedgeRoundRectCallout">
            <a:avLst>
              <a:gd name="adj1" fmla="val -105218"/>
              <a:gd name="adj2" fmla="val -827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Указывает, что метод перекрывающий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Класс </a:t>
            </a:r>
            <a:r>
              <a:rPr lang="en-US" altLang="ru-RU" sz="2800" b="1" smtClean="0"/>
              <a:t>CPrintBook (</a:t>
            </a:r>
            <a:r>
              <a:rPr lang="ru-RU" altLang="ru-RU" sz="2800" b="1" smtClean="0"/>
              <a:t>файл </a:t>
            </a:r>
            <a:r>
              <a:rPr lang="en-US" altLang="ru-RU" sz="2800" b="1" smtClean="0"/>
              <a:t>PrintBook.cpp)</a:t>
            </a:r>
            <a:endParaRPr lang="ru-RU" altLang="ru-RU" sz="2800" b="1" smtClean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179388" y="1412875"/>
            <a:ext cx="8713787" cy="5256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</a:p>
          <a:p>
            <a:pPr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altLang="ru-RU" sz="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CPrintBook::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getPages()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  return PrintPages; 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3796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67725D-7D92-4C5C-9CCE-14B19C44CC03}" type="slidenum">
              <a:rPr lang="ru-RU" altLang="ru-RU" smtClean="0"/>
              <a:pPr>
                <a:defRPr/>
              </a:pPr>
              <a:t>32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Основная программа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"PrintBook.h"</a:t>
            </a:r>
          </a:p>
          <a:p>
            <a:pPr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CBook F("J.London. Smoke Bellew",267);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F.Print();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CPrintBook D("J.London. Smoke Bellew",267);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D.Print();</a:t>
            </a:r>
          </a:p>
          <a:p>
            <a:pPr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280D00-C8E2-4EEC-B3E1-9AC022B053B3}" type="slidenum">
              <a:rPr lang="ru-RU" altLang="ru-RU" smtClean="0"/>
              <a:pPr>
                <a:defRPr/>
              </a:pPr>
              <a:t>33</a:t>
            </a:fld>
            <a:endParaRPr lang="ru-RU" altLang="ru-RU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3492500" y="5229225"/>
            <a:ext cx="4606925" cy="1079500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J.London. Smoke Bellew 267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J.London. Smoke Bellew 16</a:t>
            </a:r>
            <a:endParaRPr lang="ru-RU" altLang="ru-RU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33213-4656-448D-B5AD-A955F9ABA684}" type="slidenum">
              <a:rPr lang="ru-RU" altLang="ru-RU" smtClean="0"/>
              <a:pPr>
                <a:defRPr/>
              </a:pPr>
              <a:t>34</a:t>
            </a:fld>
            <a:endParaRPr lang="ru-RU" altLang="ru-RU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Дескрипторы </a:t>
            </a:r>
            <a:r>
              <a:rPr lang="en-US" altLang="ru-RU" sz="2800" b="1" smtClean="0"/>
              <a:t>override </a:t>
            </a:r>
            <a:r>
              <a:rPr lang="ru-RU" altLang="ru-RU" sz="2800" b="1" smtClean="0"/>
              <a:t>и </a:t>
            </a:r>
            <a:r>
              <a:rPr lang="en-US" altLang="ru-RU" sz="2800" b="1" smtClean="0"/>
              <a:t>final</a:t>
            </a:r>
            <a:endParaRPr lang="ru-RU" altLang="ru-RU" sz="2800" b="1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713788" cy="5329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Дескрипторы</a:t>
            </a:r>
            <a:r>
              <a:rPr lang="ru-RU" altLang="ru-RU" sz="2000" b="1" smtClean="0"/>
              <a:t> </a:t>
            </a:r>
            <a:r>
              <a:rPr lang="ru-RU" altLang="ru-RU" sz="2000" smtClean="0"/>
              <a:t>используются для предоставления дополнительной информации компилятору.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z="200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>
                <a:solidFill>
                  <a:srgbClr val="3333CC"/>
                </a:solidFill>
              </a:rPr>
              <a:t>С</a:t>
            </a:r>
            <a:r>
              <a:rPr lang="ru-RU" altLang="ru-RU" sz="2000" smtClean="0"/>
              <a:t>овокупность аспектов виртуального метода или просто </a:t>
            </a:r>
            <a:r>
              <a:rPr lang="ru-RU" altLang="ru-RU" sz="2000" i="1" smtClean="0"/>
              <a:t>виртуальный метод</a:t>
            </a:r>
            <a:r>
              <a:rPr lang="ru-RU" altLang="ru-RU" sz="2000" smtClean="0"/>
              <a:t> – множество совпадающих по прототипу (одноименных методов с одинаковыми списками параметров) методов, объявляемых в иерархии.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Дескриптор </a:t>
            </a:r>
            <a:r>
              <a:rPr lang="en-US" altLang="ru-RU" sz="20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altLang="ru-RU" sz="2000" smtClean="0"/>
              <a:t> – </a:t>
            </a:r>
            <a:r>
              <a:rPr lang="ru-RU" altLang="ru-RU" sz="2000" smtClean="0"/>
              <a:t>используется для обозначения совокупности аспектов виртуального метода в иерархии, начиная со второго аспекта.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Дескриптор </a:t>
            </a:r>
            <a:r>
              <a:rPr lang="en-US" altLang="ru-RU" sz="20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altLang="ru-RU" sz="2000" smtClean="0"/>
              <a:t> – </a:t>
            </a:r>
            <a:r>
              <a:rPr lang="ru-RU" altLang="ru-RU" sz="2000" smtClean="0"/>
              <a:t>при использовании в методе обозначает последний аспект семейства виртуальных методов в иерархии.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Уточняющие описания </a:t>
            </a:r>
            <a:r>
              <a:rPr lang="en-US" altLang="ru-RU" sz="2800" b="1" smtClean="0"/>
              <a:t>override </a:t>
            </a:r>
            <a:r>
              <a:rPr lang="ru-RU" altLang="ru-RU" sz="2800" b="1" smtClean="0"/>
              <a:t>и </a:t>
            </a:r>
            <a:r>
              <a:rPr lang="en-US" altLang="ru-RU" sz="2800" b="1" smtClean="0"/>
              <a:t>final</a:t>
            </a:r>
            <a:endParaRPr lang="ru-RU" altLang="ru-RU" sz="2800" b="1" smtClean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964612" cy="5688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class A{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public: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(){} 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smtClean="0">
                <a:cs typeface="Courier New" pitchFamily="49" charset="0"/>
              </a:rPr>
              <a:t>// </a:t>
            </a:r>
            <a:r>
              <a:rPr lang="ru-RU" sz="1800" smtClean="0">
                <a:cs typeface="Courier New" pitchFamily="49" charset="0"/>
              </a:rPr>
              <a:t>исходные аспекты виртуальных методов</a:t>
            </a:r>
            <a:endParaRPr lang="en-US" sz="18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(int){}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()const{}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~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(){} };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class B:public A{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public: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(int) 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override{} </a:t>
            </a:r>
            <a:r>
              <a:rPr lang="en-US" sz="1800" smtClean="0">
                <a:cs typeface="Courier New" pitchFamily="49" charset="0"/>
              </a:rPr>
              <a:t>// </a:t>
            </a:r>
            <a:r>
              <a:rPr lang="ru-RU" sz="1800" smtClean="0">
                <a:cs typeface="Courier New" pitchFamily="49" charset="0"/>
              </a:rPr>
              <a:t>переопределяющий метод</a:t>
            </a:r>
            <a:endParaRPr lang="en-US" sz="1800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fu</a:t>
            </a:r>
            <a:r>
              <a:rPr lang="en-US" sz="1800" b="1" i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() override{}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) override{}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(int)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override{}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   virtual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f(int) override{}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() const 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smtClean="0">
                <a:cs typeface="Courier New" pitchFamily="49" charset="0"/>
              </a:rPr>
              <a:t>//</a:t>
            </a:r>
            <a:r>
              <a:rPr lang="ru-RU" sz="1800" smtClean="0">
                <a:cs typeface="Courier New" pitchFamily="49" charset="0"/>
              </a:rPr>
              <a:t> последний аспект метода</a:t>
            </a:r>
            <a:endParaRPr lang="en-US" sz="1800" smtClean="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void 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(long);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cs typeface="Courier New" pitchFamily="49" charset="0"/>
              </a:rPr>
              <a:t>// </a:t>
            </a:r>
            <a:r>
              <a:rPr lang="ru-RU" sz="1800" smtClean="0">
                <a:cs typeface="Courier New" pitchFamily="49" charset="0"/>
              </a:rPr>
              <a:t>новое семейство виртуальных функций</a:t>
            </a:r>
            <a:r>
              <a:rPr lang="ru-RU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   virtual ~</a:t>
            </a:r>
            <a:r>
              <a:rPr lang="en-US" sz="1800" b="1" i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{} </a:t>
            </a:r>
          </a:p>
          <a:p>
            <a:pPr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altLang="ru-RU" sz="18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E271F7-F49C-41DD-9FA4-FAF97F83F02A}" type="slidenum">
              <a:rPr lang="ru-RU" altLang="ru-RU" smtClean="0"/>
              <a:pPr>
                <a:defRPr/>
              </a:pPr>
              <a:t>35</a:t>
            </a:fld>
            <a:endParaRPr lang="ru-RU" altLang="ru-RU" smtClean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443663" y="4149725"/>
            <a:ext cx="2449512" cy="1150938"/>
          </a:xfrm>
          <a:prstGeom prst="wedgeRoundRectCallout">
            <a:avLst>
              <a:gd name="adj1" fmla="val -94772"/>
              <a:gd name="adj2" fmla="val -152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rgbClr val="FF0000"/>
                </a:solidFill>
              </a:rPr>
              <a:t>Использование описателей позволяет компилятору находить ошибки!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156325" y="6021388"/>
            <a:ext cx="1800225" cy="692150"/>
          </a:xfrm>
          <a:prstGeom prst="wedgeRoundRectCallout">
            <a:avLst>
              <a:gd name="adj1" fmla="val -158514"/>
              <a:gd name="adj2" fmla="val -3665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600" dirty="0">
                <a:solidFill>
                  <a:srgbClr val="FF0000"/>
                </a:solidFill>
              </a:rPr>
              <a:t>Обязательно виртуальный!!!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25B225-0C6E-476E-AB6B-434469357D75}" type="slidenum">
              <a:rPr lang="ru-RU" altLang="ru-RU" smtClean="0"/>
              <a:pPr>
                <a:defRPr/>
              </a:pPr>
              <a:t>36</a:t>
            </a:fld>
            <a:endParaRPr lang="ru-RU" altLang="ru-RU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5032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Абстрактные методы и классы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400" smtClean="0"/>
              <a:t>Абстрактный метод.</a:t>
            </a:r>
            <a:r>
              <a:rPr lang="ru-RU" altLang="ru-RU" sz="2400" b="1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class AClass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latin typeface="Courier New" pitchFamily="49" charset="0"/>
              </a:rPr>
              <a:t>    { …</a:t>
            </a:r>
            <a:r>
              <a:rPr lang="ru-RU" altLang="ru-RU" sz="2400" b="1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b="1" smtClean="0"/>
              <a:t>   </a:t>
            </a:r>
            <a:r>
              <a:rPr lang="en-US" altLang="ru-RU" sz="2400" b="1" smtClean="0"/>
              <a:t>    </a:t>
            </a:r>
            <a:r>
              <a:rPr lang="ru-RU" altLang="ru-RU" sz="2400" b="1" smtClean="0"/>
              <a:t> </a:t>
            </a:r>
            <a:r>
              <a:rPr lang="en-US" altLang="ru-RU" sz="2400" b="1" smtClean="0"/>
              <a:t>       </a:t>
            </a:r>
            <a:r>
              <a:rPr lang="en-US" altLang="ru-RU" sz="2400" b="1" smtClean="0">
                <a:latin typeface="Courier New" pitchFamily="49" charset="0"/>
              </a:rPr>
              <a:t>virtual int Fun(int,int)</a:t>
            </a:r>
            <a:r>
              <a:rPr lang="en-US" altLang="ru-RU" sz="2400" b="1" smtClean="0">
                <a:solidFill>
                  <a:srgbClr val="3333CC"/>
                </a:solidFill>
                <a:latin typeface="Courier New" pitchFamily="49" charset="0"/>
              </a:rPr>
              <a:t>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400" b="1" smtClean="0">
                <a:solidFill>
                  <a:srgbClr val="3333CC"/>
                </a:solidFill>
                <a:latin typeface="Courier New" pitchFamily="49" charset="0"/>
              </a:rPr>
              <a:t>    </a:t>
            </a:r>
            <a:r>
              <a:rPr lang="en-US" altLang="ru-RU" sz="24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ru-RU" sz="24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smtClean="0"/>
              <a:t>Класс, содержащий абстрактный метод, называется </a:t>
            </a:r>
            <a:r>
              <a:rPr lang="ru-RU" altLang="ru-RU" sz="2400" smtClean="0">
                <a:solidFill>
                  <a:srgbClr val="3333CC"/>
                </a:solidFill>
              </a:rPr>
              <a:t>абстрактным</a:t>
            </a:r>
            <a:r>
              <a:rPr lang="ru-RU" altLang="ru-RU" sz="24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400" smtClean="0"/>
              <a:t>Объекты абстрактного класса создавать запрещено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50A506-8A1C-41E5-90D4-75C5452961E9}" type="slidenum">
              <a:rPr lang="ru-RU" altLang="ru-RU" smtClean="0"/>
              <a:pPr>
                <a:defRPr/>
              </a:pPr>
              <a:t>37</a:t>
            </a:fld>
            <a:endParaRPr lang="ru-RU" altLang="ru-RU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91513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smtClean="0"/>
              <a:t>Использование пространств имен для перегрузки методов класса</a:t>
            </a:r>
            <a:r>
              <a:rPr lang="en-US" altLang="ru-RU" sz="2800" b="1" smtClean="0"/>
              <a:t> (</a:t>
            </a:r>
            <a:r>
              <a:rPr lang="en-US" altLang="ru-RU" sz="2800" b="1" smtClean="0">
                <a:solidFill>
                  <a:srgbClr val="00B050"/>
                </a:solidFill>
              </a:rPr>
              <a:t>Ex5_09</a:t>
            </a:r>
            <a:r>
              <a:rPr lang="en-US" altLang="ru-RU" sz="2800" b="1" smtClean="0"/>
              <a:t>)</a:t>
            </a:r>
            <a:endParaRPr lang="ru-RU" altLang="ru-RU" sz="2800" b="1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#include &lt;iostream&gt;</a:t>
            </a:r>
            <a:endParaRPr lang="ru-RU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class A{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</a:t>
            </a:r>
            <a:r>
              <a:rPr lang="ru-RU" altLang="ru-RU" sz="1800" b="1" smtClean="0">
                <a:latin typeface="Courier New" pitchFamily="49" charset="0"/>
              </a:rPr>
              <a:t>public:    </a:t>
            </a:r>
            <a:r>
              <a:rPr lang="ru-RU" altLang="ru-RU" sz="1800" b="1" smtClean="0">
                <a:solidFill>
                  <a:schemeClr val="accent2"/>
                </a:solidFill>
                <a:latin typeface="Courier New" pitchFamily="49" charset="0"/>
              </a:rPr>
              <a:t>void func(int ch);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class B : public A{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</a:t>
            </a:r>
            <a:r>
              <a:rPr lang="ru-RU" altLang="ru-RU" sz="1800" b="1" smtClean="0">
                <a:latin typeface="Courier New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 </a:t>
            </a:r>
            <a:r>
              <a:rPr lang="ru-RU" altLang="ru-RU" sz="1800" b="1" smtClean="0">
                <a:solidFill>
                  <a:schemeClr val="accent2"/>
                </a:solidFill>
                <a:latin typeface="Courier New" pitchFamily="49" charset="0"/>
              </a:rPr>
              <a:t>void func(</a:t>
            </a:r>
            <a:r>
              <a:rPr lang="en-US" altLang="ru-RU" sz="1800" b="1" smtClean="0">
                <a:solidFill>
                  <a:schemeClr val="accent2"/>
                </a:solidFill>
                <a:latin typeface="Courier New" pitchFamily="49" charset="0"/>
              </a:rPr>
              <a:t>const </a:t>
            </a:r>
            <a:r>
              <a:rPr lang="ru-RU" altLang="ru-RU" sz="1800" b="1" smtClean="0">
                <a:solidFill>
                  <a:schemeClr val="accent2"/>
                </a:solidFill>
                <a:latin typeface="Courier New" pitchFamily="49" charset="0"/>
              </a:rPr>
              <a:t>char *str);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 </a:t>
            </a:r>
            <a:r>
              <a:rPr lang="ru-RU" altLang="ru-RU" sz="1800" b="1" smtClean="0">
                <a:solidFill>
                  <a:srgbClr val="FF0000"/>
                </a:solidFill>
                <a:latin typeface="Courier New" pitchFamily="49" charset="0"/>
              </a:rPr>
              <a:t>using A::func;</a:t>
            </a: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ru-RU" sz="1800" b="1" smtClean="0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// перегрузка B::func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void A::func(int ch){  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// метод базового класса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 </a:t>
            </a:r>
            <a:r>
              <a:rPr lang="ru-RU" altLang="ru-RU" sz="1800" b="1" smtClean="0">
                <a:latin typeface="Courier New" pitchFamily="49" charset="0"/>
              </a:rPr>
              <a:t>std::cout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&lt;&lt;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"Symbol\n"; </a:t>
            </a: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void B::func(</a:t>
            </a:r>
            <a:r>
              <a:rPr lang="en-US" altLang="ru-RU" sz="1800" b="1" smtClean="0">
                <a:latin typeface="Courier New" pitchFamily="49" charset="0"/>
              </a:rPr>
              <a:t>const </a:t>
            </a:r>
            <a:r>
              <a:rPr lang="ru-RU" altLang="ru-RU" sz="1800" b="1" smtClean="0">
                <a:latin typeface="Courier New" pitchFamily="49" charset="0"/>
              </a:rPr>
              <a:t>char *str){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// метод производного класса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  </a:t>
            </a:r>
            <a:r>
              <a:rPr lang="ru-RU" altLang="ru-RU" sz="1800" b="1" smtClean="0">
                <a:latin typeface="Courier New" pitchFamily="49" charset="0"/>
              </a:rPr>
              <a:t>std::cout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&lt;&lt;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"String\n"; </a:t>
            </a: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 </a:t>
            </a:r>
            <a:r>
              <a:rPr lang="ru-RU" altLang="ru-RU" sz="1800" b="1" smtClean="0">
                <a:latin typeface="Courier New" pitchFamily="49" charset="0"/>
              </a:rPr>
              <a:t>B b;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b.func(25);   </a:t>
            </a:r>
            <a:r>
              <a:rPr lang="en-US" altLang="ru-RU" sz="1800" b="1" smtClean="0">
                <a:latin typeface="Courier New" pitchFamily="49" charset="0"/>
              </a:rPr>
              <a:t> 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// вызов  A::func()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b.func("ccc");  </a:t>
            </a:r>
            <a:r>
              <a:rPr lang="ru-RU" altLang="ru-RU" sz="1800" b="1" smtClean="0">
                <a:solidFill>
                  <a:schemeClr val="hlink"/>
                </a:solidFill>
                <a:latin typeface="Courier New" pitchFamily="49" charset="0"/>
              </a:rPr>
              <a:t>// вызов  B::func()</a:t>
            </a:r>
            <a:r>
              <a:rPr lang="ru-RU" altLang="ru-RU" sz="18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return 0;</a:t>
            </a:r>
            <a:endParaRPr lang="en-US" altLang="ru-RU" sz="18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596188" y="1341438"/>
            <a:ext cx="11525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A</a:t>
            </a:r>
            <a:endParaRPr lang="ru-RU" altLang="ru-RU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596188" y="1628775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7596188" y="1917700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func(int)</a:t>
            </a:r>
            <a:endParaRPr lang="ru-RU" altLang="ru-RU"/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7596188" y="2565400"/>
            <a:ext cx="115252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B</a:t>
            </a:r>
            <a:endParaRPr lang="ru-RU" altLang="ru-RU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7596188" y="2852738"/>
            <a:ext cx="11525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7596188" y="3141663"/>
            <a:ext cx="11525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ru-RU"/>
              <a:t>func(char*)</a:t>
            </a:r>
            <a:endParaRPr lang="ru-RU" altLang="ru-RU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8174038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 flipH="1">
            <a:off x="8029575" y="2205038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8174038" y="2205038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8029575" y="2349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ru-RU" sz="2800" b="1" smtClean="0"/>
              <a:t>5.5 </a:t>
            </a:r>
            <a:r>
              <a:rPr lang="ru-RU" altLang="ru-RU" sz="2800" b="1" smtClean="0"/>
              <a:t>Константные объекты и перегрузка методов для них </a:t>
            </a:r>
          </a:p>
        </p:txBody>
      </p:sp>
      <p:sp>
        <p:nvSpPr>
          <p:cNvPr id="58371" name="Содержимое 2"/>
          <p:cNvSpPr>
            <a:spLocks noGrp="1"/>
          </p:cNvSpPr>
          <p:nvPr>
            <p:ph idx="4294967295"/>
          </p:nvPr>
        </p:nvSpPr>
        <p:spPr>
          <a:xfrm>
            <a:off x="179388" y="1341438"/>
            <a:ext cx="8713787" cy="532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С++ разрешает создавать константные объекты, например:</a:t>
            </a:r>
          </a:p>
          <a:p>
            <a:pPr>
              <a:buFont typeface="Wingdings" pitchFamily="2" charset="2"/>
              <a:buNone/>
            </a:pPr>
            <a:endParaRPr lang="ru-RU" altLang="ru-RU" sz="2000" dirty="0" smtClean="0"/>
          </a:p>
          <a:p>
            <a:pPr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Класс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a(1);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или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Класс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a(1);</a:t>
            </a: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ru-RU" altLang="ru-RU" sz="2000" dirty="0" smtClean="0"/>
          </a:p>
          <a:p>
            <a:pPr>
              <a:buFont typeface="Wingdings" pitchFamily="2" charset="2"/>
              <a:buNone/>
            </a:pPr>
            <a:r>
              <a:rPr lang="ru-RU" altLang="ru-RU" sz="2000" dirty="0" smtClean="0"/>
              <a:t>Для константных объектов возможно написание специальных методов, в которых недопустимо изменение полей объекта, например:</a:t>
            </a:r>
          </a:p>
          <a:p>
            <a:pPr>
              <a:buFont typeface="Wingdings" pitchFamily="2" charset="2"/>
              <a:buNone/>
            </a:pPr>
            <a:endParaRPr lang="ru-RU" altLang="ru-RU" sz="2000" dirty="0" smtClean="0"/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private: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void f(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a) 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/>
              <a:t>{</a:t>
            </a:r>
            <a:r>
              <a:rPr lang="en-US" altLang="ru-RU" sz="2000" dirty="0" smtClean="0">
                <a:solidFill>
                  <a:srgbClr val="00CC66"/>
                </a:solidFill>
              </a:rPr>
              <a:t>// </a:t>
            </a:r>
            <a:r>
              <a:rPr lang="ru-RU" altLang="ru-RU" sz="2000" dirty="0" smtClean="0">
                <a:solidFill>
                  <a:srgbClr val="00CC66"/>
                </a:solidFill>
              </a:rPr>
              <a:t>в метод передается константный объект</a:t>
            </a:r>
            <a:endParaRPr lang="en-US" altLang="ru-RU" sz="2000" dirty="0" smtClean="0">
              <a:solidFill>
                <a:srgbClr val="00CC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altLang="ru-RU" sz="20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altLang="ru-RU" sz="2000" dirty="0" smtClean="0">
                <a:solidFill>
                  <a:srgbClr val="CC3300"/>
                </a:solidFill>
              </a:rPr>
              <a:t>// ошибка компиляции !!!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 smtClean="0">
                <a:latin typeface="Courier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 smtClean="0">
                <a:latin typeface="Courier"/>
              </a:rPr>
              <a:t>};</a:t>
            </a:r>
          </a:p>
        </p:txBody>
      </p:sp>
      <p:sp>
        <p:nvSpPr>
          <p:cNvPr id="40964" name="Номер слайда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B97F34C-D51E-49DC-AF0C-8EEEC2BA372B}" type="slidenum">
              <a:rPr lang="ru-RU" altLang="ru-RU" sz="1200">
                <a:latin typeface="Arial Black" pitchFamily="34" charset="0"/>
              </a:rPr>
              <a:pPr algn="r"/>
              <a:t>38</a:t>
            </a:fld>
            <a:endParaRPr lang="ru-RU" altLang="ru-RU" sz="120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549275"/>
            <a:ext cx="8686800" cy="358775"/>
          </a:xfrm>
        </p:spPr>
        <p:txBody>
          <a:bodyPr/>
          <a:lstStyle/>
          <a:p>
            <a:r>
              <a:rPr lang="ru-RU" altLang="ru-RU" sz="2800" b="1" smtClean="0"/>
              <a:t>Перегрузка методов для константного объекта</a:t>
            </a:r>
            <a:r>
              <a:rPr lang="en-US" altLang="ru-RU" sz="2800" b="1" smtClean="0"/>
              <a:t> (</a:t>
            </a:r>
            <a:r>
              <a:rPr lang="en-US" altLang="ru-RU" sz="2800" b="1" smtClean="0">
                <a:solidFill>
                  <a:srgbClr val="00B050"/>
                </a:solidFill>
              </a:rPr>
              <a:t>Ex5_10</a:t>
            </a:r>
            <a:r>
              <a:rPr lang="en-US" altLang="ru-RU" sz="2800" b="1" smtClean="0"/>
              <a:t>)</a:t>
            </a:r>
            <a:endParaRPr lang="ru-RU" altLang="ru-RU" sz="2800" b="1" smtClean="0">
              <a:solidFill>
                <a:srgbClr val="00B050"/>
              </a:solidFill>
            </a:endParaRPr>
          </a:p>
        </p:txBody>
      </p:sp>
      <p:sp>
        <p:nvSpPr>
          <p:cNvPr id="59395" name="Содержимое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713787" cy="547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noProof="1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noProof="1" smtClean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class A 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private:  int x;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  A(int a) { x = a; cout &lt;&lt; "A(int) // x=" &lt;&lt; x &lt;&lt; endl;  }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8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void f()</a:t>
            </a: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{ cout &lt;&lt; "f() // x=" &lt;&lt; x &lt;&lt; endl;  }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800" b="1" smtClean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void f()</a:t>
            </a: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{ cout &lt;&lt; "f() const // x=" &lt;&lt; x &lt;&lt; endl; }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A a1(1);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a1.f();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A </a:t>
            </a:r>
            <a:r>
              <a:rPr lang="en-US" altLang="ru-RU" sz="18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a2(2);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a2.f();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  return 0</a:t>
            </a:r>
          </a:p>
          <a:p>
            <a:pPr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18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8" name="Номер слайда 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6271507-F657-407A-932A-21A77E10737E}" type="slidenum">
              <a:rPr lang="ru-RU" altLang="ru-RU" sz="1200">
                <a:latin typeface="Arial Black" pitchFamily="34" charset="0"/>
              </a:rPr>
              <a:pPr algn="r"/>
              <a:t>39</a:t>
            </a:fld>
            <a:endParaRPr lang="ru-RU" altLang="ru-RU" sz="1200">
              <a:latin typeface="Arial Black" pitchFamily="34" charset="0"/>
            </a:endParaRPr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651500" y="4652963"/>
            <a:ext cx="2592388" cy="1584325"/>
          </a:xfrm>
          <a:prstGeom prst="flowChartAlternate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ru-RU" b="1">
                <a:latin typeface="Courier New" pitchFamily="49" charset="0"/>
                <a:cs typeface="Courier New" pitchFamily="49" charset="0"/>
              </a:rPr>
              <a:t>A(int) // x=1</a:t>
            </a:r>
          </a:p>
          <a:p>
            <a:r>
              <a:rPr lang="en-US" altLang="ru-RU" b="1">
                <a:latin typeface="Courier New" pitchFamily="49" charset="0"/>
                <a:cs typeface="Courier New" pitchFamily="49" charset="0"/>
              </a:rPr>
              <a:t>f() // x=1</a:t>
            </a:r>
          </a:p>
          <a:p>
            <a:r>
              <a:rPr lang="en-US" altLang="ru-RU" b="1">
                <a:latin typeface="Courier New" pitchFamily="49" charset="0"/>
                <a:cs typeface="Courier New" pitchFamily="49" charset="0"/>
              </a:rPr>
              <a:t>A(int) // x=2</a:t>
            </a:r>
          </a:p>
          <a:p>
            <a:r>
              <a:rPr lang="en-US" altLang="ru-RU" b="1">
                <a:latin typeface="Courier New" pitchFamily="49" charset="0"/>
                <a:cs typeface="Courier New" pitchFamily="49" charset="0"/>
              </a:rPr>
              <a:t>f() const // x=2</a:t>
            </a:r>
          </a:p>
          <a:p>
            <a:endParaRPr lang="ru-RU" altLang="ru-RU">
              <a:latin typeface="Courier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6011863" y="1341438"/>
            <a:ext cx="2735262" cy="1295400"/>
          </a:xfrm>
          <a:prstGeom prst="wedgeRoundRectCallout">
            <a:avLst>
              <a:gd name="adj1" fmla="val -17532"/>
              <a:gd name="adj2" fmla="val 12008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6011863" y="1341438"/>
            <a:ext cx="2735262" cy="1295400"/>
          </a:xfrm>
          <a:prstGeom prst="wedgeRoundRectCallout">
            <a:avLst>
              <a:gd name="adj1" fmla="val 41986"/>
              <a:gd name="adj2" fmla="val 15130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Метод перегружен для константного объекта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6246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Объявление класса 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179388" y="1196975"/>
            <a:ext cx="8964612" cy="5472113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Файл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Book.h: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#ifndef Book_h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#define Book_h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Book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public: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char Name[30];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int Pages;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char *getName()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метод по умолчанию считается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US" altLang="ru-RU" sz="2000" b="1" smtClean="0">
              <a:solidFill>
                <a:srgbClr val="00CC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{              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так как его тело описано в классе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return Name;    </a:t>
            </a:r>
            <a:endParaRPr lang="en-US" altLang="ru-RU" sz="2000" b="1" smtClean="0">
              <a:solidFill>
                <a:srgbClr val="00CC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int getPages();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тело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метода будет описано в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book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.с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pp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#endif</a:t>
            </a:r>
            <a:endParaRPr lang="ru-RU" altLang="ru-RU" sz="20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DD3918-CD0D-4A0E-91A0-498B36C29DF2}" type="slidenum">
              <a:rPr lang="ru-RU" altLang="ru-RU" smtClean="0"/>
              <a:pPr>
                <a:defRPr/>
              </a:pPr>
              <a:t>4</a:t>
            </a:fld>
            <a:endParaRPr lang="ru-RU" altLang="ru-RU" smtClean="0"/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5003800" y="1773238"/>
            <a:ext cx="3168650" cy="936625"/>
          </a:xfrm>
          <a:prstGeom prst="wedgeRoundRectCallout">
            <a:avLst>
              <a:gd name="adj1" fmla="val -126671"/>
              <a:gd name="adj2" fmla="val -37181"/>
              <a:gd name="adj3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/>
              <a:t>Защита от повторной компиляции описания класса (начало)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3995738" y="5589588"/>
            <a:ext cx="3168650" cy="936625"/>
          </a:xfrm>
          <a:prstGeom prst="wedgeRoundRectCallout">
            <a:avLst>
              <a:gd name="adj1" fmla="val -134546"/>
              <a:gd name="adj2" fmla="val -32569"/>
              <a:gd name="adj3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/>
              <a:t>Защита от повторной компиляции описания класса (завершение)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3F14F3-B7A4-41A4-AE45-D3003A194BEF}" type="slidenum">
              <a:rPr lang="ru-RU" altLang="ru-RU" smtClean="0"/>
              <a:pPr>
                <a:defRPr/>
              </a:pPr>
              <a:t>40</a:t>
            </a:fld>
            <a:endParaRPr lang="ru-RU" altLang="ru-RU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04354"/>
          </a:xfrm>
        </p:spPr>
        <p:txBody>
          <a:bodyPr/>
          <a:lstStyle/>
          <a:p>
            <a:pPr eaLnBrk="1" hangingPunct="1"/>
            <a:r>
              <a:rPr lang="ru-RU" altLang="ru-RU" sz="2800" b="1" dirty="0" smtClean="0"/>
              <a:t>5.</a:t>
            </a:r>
            <a:r>
              <a:rPr lang="en-US" altLang="ru-RU" sz="2800" b="1" dirty="0" smtClean="0"/>
              <a:t>6</a:t>
            </a:r>
            <a:r>
              <a:rPr lang="ru-RU" altLang="ru-RU" sz="2800" b="1" dirty="0" smtClean="0"/>
              <a:t> Приведение типов объекта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836713"/>
            <a:ext cx="7092950" cy="5760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/>
              <a:t>В С++ для приведения </a:t>
            </a:r>
            <a:r>
              <a:rPr lang="ru-RU" sz="1800" dirty="0" smtClean="0"/>
              <a:t>типов</a:t>
            </a:r>
            <a:r>
              <a:rPr lang="en-US" sz="1800" dirty="0" smtClean="0"/>
              <a:t> </a:t>
            </a:r>
            <a:r>
              <a:rPr lang="ru-RU" sz="1800" dirty="0" smtClean="0"/>
              <a:t>переменных </a:t>
            </a:r>
            <a:r>
              <a:rPr lang="ru-RU" sz="1800" dirty="0" smtClean="0"/>
              <a:t>используют:</a:t>
            </a:r>
            <a:endParaRPr lang="en-US" sz="1800" dirty="0" smtClean="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(Тип)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Имя_переменной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- используется в Си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ru-RU" sz="1800" b="1" dirty="0" smtClean="0">
                <a:latin typeface="Courier New" pitchFamily="49" charset="0"/>
              </a:rPr>
              <a:t>С++ для любых типов, ничего не проверяет</a:t>
            </a:r>
            <a:r>
              <a:rPr lang="ru-RU" sz="1800" b="1" dirty="0" smtClean="0">
                <a:latin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90000"/>
              </a:lnSpc>
              <a:buNone/>
              <a:defRPr/>
            </a:pPr>
            <a:endParaRPr lang="en-US" sz="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1800" dirty="0" smtClean="0">
                <a:latin typeface="Courier New" pitchFamily="49" charset="0"/>
              </a:rPr>
              <a:t>2</a:t>
            </a:r>
            <a:r>
              <a:rPr lang="ru-RU" sz="1800" dirty="0" smtClean="0">
                <a:latin typeface="Courier New" pitchFamily="49" charset="0"/>
              </a:rPr>
              <a:t>) 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static_cast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&lt;Тип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&gt;(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Имя_переменной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)</a:t>
            </a:r>
            <a:r>
              <a:rPr lang="ru-RU" sz="1800" b="1" dirty="0" smtClean="0">
                <a:latin typeface="Courier New" pitchFamily="49" charset="0"/>
              </a:rPr>
              <a:t>-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используется </a:t>
            </a:r>
            <a:r>
              <a:rPr lang="ru-RU" sz="1800" b="1" dirty="0" smtClean="0">
                <a:latin typeface="Courier New" pitchFamily="49" charset="0"/>
              </a:rPr>
              <a:t>в С++ для любых типов, </a:t>
            </a:r>
            <a:r>
              <a:rPr lang="ru-RU" sz="1800" b="1" dirty="0" smtClean="0">
                <a:latin typeface="Courier New" pitchFamily="49" charset="0"/>
              </a:rPr>
              <a:t>проверяет допустимость операции, например не позволит преобразовать целое число в адрес;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ru-RU" sz="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ru-RU" sz="1800" dirty="0" smtClean="0">
                <a:latin typeface="Courier New" pitchFamily="49" charset="0"/>
              </a:rPr>
              <a:t>3) 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c</a:t>
            </a:r>
            <a:r>
              <a:rPr lang="en-US" sz="1800" b="1" dirty="0" err="1" smtClean="0">
                <a:solidFill>
                  <a:srgbClr val="3333CC"/>
                </a:solidFill>
                <a:latin typeface="Courier New" pitchFamily="49" charset="0"/>
              </a:rPr>
              <a:t>onst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_cast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&lt;Тип&gt;(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Имя_переменной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)</a:t>
            </a:r>
            <a:r>
              <a:rPr lang="ru-RU" sz="1800" b="1" dirty="0" smtClean="0">
                <a:latin typeface="Courier New" pitchFamily="49" charset="0"/>
              </a:rPr>
              <a:t>-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используется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для назначения или отмены константности; </a:t>
            </a: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>
                <a:latin typeface="Courier New" pitchFamily="49" charset="0"/>
              </a:rPr>
              <a:t>4)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reinterpret_cast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&lt;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Тип_указателя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           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Указатель_или_интегральный_тип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)</a:t>
            </a:r>
            <a:r>
              <a:rPr lang="ru-RU" sz="1800" b="1" dirty="0" smtClean="0">
                <a:latin typeface="Courier New" pitchFamily="49" charset="0"/>
              </a:rPr>
              <a:t>- </a:t>
            </a:r>
            <a:r>
              <a:rPr lang="ru-RU" sz="1800" b="1" dirty="0" smtClean="0">
                <a:latin typeface="Courier New" pitchFamily="49" charset="0"/>
              </a:rPr>
              <a:t>используется в С++ для указателей, ничего не проверяет;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dirty="0" smtClean="0">
                <a:latin typeface="Courier New" pitchFamily="49" charset="0"/>
              </a:rPr>
              <a:t>5)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dynamic_cast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&lt;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Тип_указателя_на_объект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            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(</a:t>
            </a:r>
            <a:r>
              <a:rPr lang="ru-RU" sz="1800" b="1" dirty="0" err="1" smtClean="0">
                <a:solidFill>
                  <a:srgbClr val="3333CC"/>
                </a:solidFill>
                <a:latin typeface="Courier New" pitchFamily="49" charset="0"/>
              </a:rPr>
              <a:t>Указатель_на_объект</a:t>
            </a:r>
            <a:r>
              <a:rPr lang="ru-RU" sz="1800" b="1" dirty="0" smtClean="0">
                <a:solidFill>
                  <a:srgbClr val="3333CC"/>
                </a:solidFill>
                <a:latin typeface="Courier New" pitchFamily="49" charset="0"/>
              </a:rPr>
              <a:t>)</a:t>
            </a:r>
            <a:r>
              <a:rPr lang="ru-RU" sz="1800" b="1" dirty="0" smtClean="0">
                <a:latin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</a:rPr>
              <a:t>– используется в С++ для </a:t>
            </a:r>
            <a:r>
              <a:rPr lang="ru-RU" sz="1800" b="1" dirty="0" smtClean="0">
                <a:solidFill>
                  <a:srgbClr val="CC3300"/>
                </a:solidFill>
                <a:latin typeface="Courier New" pitchFamily="49" charset="0"/>
              </a:rPr>
              <a:t>полиморфных</a:t>
            </a:r>
            <a:r>
              <a:rPr lang="ru-RU" sz="1800" b="1" dirty="0" smtClean="0">
                <a:latin typeface="Courier New" pitchFamily="49" charset="0"/>
              </a:rPr>
              <a:t> классов, </a:t>
            </a:r>
            <a:r>
              <a:rPr lang="ru-RU" sz="1800" b="1" dirty="0" smtClean="0">
                <a:latin typeface="Courier New" pitchFamily="49" charset="0"/>
              </a:rPr>
              <a:t>в </a:t>
            </a:r>
            <a:r>
              <a:rPr lang="en-US" sz="1800" b="1" dirty="0" smtClean="0">
                <a:latin typeface="Courier New" pitchFamily="49" charset="0"/>
              </a:rPr>
              <a:t>VS </a:t>
            </a:r>
            <a:r>
              <a:rPr lang="ru-RU" sz="1800" b="1" dirty="0" smtClean="0">
                <a:latin typeface="Courier New" pitchFamily="49" charset="0"/>
              </a:rPr>
              <a:t>требует </a:t>
            </a:r>
            <a:r>
              <a:rPr lang="ru-RU" sz="1800" b="1" dirty="0" smtClean="0">
                <a:latin typeface="Courier New" pitchFamily="49" charset="0"/>
              </a:rPr>
              <a:t>указания опции компилятора </a:t>
            </a:r>
            <a:r>
              <a:rPr lang="en-US" sz="1800" b="1" dirty="0" smtClean="0">
                <a:solidFill>
                  <a:srgbClr val="3333CC"/>
                </a:solidFill>
                <a:latin typeface="Courier New" pitchFamily="49" charset="0"/>
              </a:rPr>
              <a:t>/GR 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ru-RU" sz="1800" b="1" dirty="0" smtClean="0">
                <a:latin typeface="Courier New" pitchFamily="49" charset="0"/>
              </a:rPr>
              <a:t>см. меню </a:t>
            </a:r>
            <a:r>
              <a:rPr lang="en-US" sz="1800" dirty="0" smtClean="0">
                <a:solidFill>
                  <a:srgbClr val="FF0000"/>
                </a:solidFill>
              </a:rPr>
              <a:t>Project/Properties/Configuration Properties/ C_C++/Language/Enable Run-Time Type Info = Yes)</a:t>
            </a:r>
            <a:r>
              <a:rPr lang="ru-RU" sz="1800" b="1" dirty="0" smtClean="0">
                <a:latin typeface="Courier New" pitchFamily="49" charset="0"/>
              </a:rPr>
              <a:t>, если приведение невозможно, то возвращает </a:t>
            </a:r>
            <a:r>
              <a:rPr lang="en-US" sz="1800" b="1" dirty="0" err="1" smtClean="0">
                <a:latin typeface="Courier New" pitchFamily="49" charset="0"/>
              </a:rPr>
              <a:t>nullptr</a:t>
            </a:r>
            <a:r>
              <a:rPr lang="ru-RU" sz="1800" b="1" dirty="0" smtClean="0"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ru-RU" sz="20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288" y="4652963"/>
            <a:ext cx="1150937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B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5288" y="4940300"/>
            <a:ext cx="1150937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5229225"/>
            <a:ext cx="1150937" cy="720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B()</a:t>
            </a:r>
          </a:p>
          <a:p>
            <a:pPr marL="342900" indent="-342900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…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2852738"/>
            <a:ext cx="1150937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A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5288" y="3140075"/>
            <a:ext cx="1150937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3429000"/>
            <a:ext cx="1150937" cy="719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A()</a:t>
            </a:r>
          </a:p>
          <a:p>
            <a:pPr marL="342900" indent="-342900">
              <a:spcBef>
                <a:spcPct val="20000"/>
              </a:spcBef>
            </a:pPr>
            <a:r>
              <a:rPr lang="ru-RU" altLang="ru-RU" b="1">
                <a:latin typeface="Courier New" pitchFamily="49" charset="0"/>
              </a:rPr>
              <a:t>…</a:t>
            </a:r>
            <a:endParaRPr lang="ru-RU" altLang="ru-RU" b="1" i="1">
              <a:latin typeface="Courier New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971550" y="4292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7088" y="4292600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827088" y="4149725"/>
            <a:ext cx="1444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971550" y="4149725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1052513"/>
            <a:ext cx="1835150" cy="120015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Различают приведения:</a:t>
            </a:r>
          </a:p>
          <a:p>
            <a:r>
              <a:rPr lang="ru-RU"/>
              <a:t>↑- восходящее;</a:t>
            </a:r>
          </a:p>
          <a:p>
            <a:r>
              <a:rPr lang="ru-RU"/>
              <a:t>↓- нисходящее.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37AE-917A-4F4B-B10D-94966630185F}" type="slidenum">
              <a:rPr lang="ru-RU" altLang="ru-RU" smtClean="0"/>
              <a:pPr>
                <a:defRPr/>
              </a:pPr>
              <a:t>41</a:t>
            </a:fld>
            <a:endParaRPr lang="ru-RU" altLang="ru-RU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604250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 приведения типов объектов</a:t>
            </a:r>
            <a:r>
              <a:rPr lang="en-US" altLang="ru-RU" sz="2800" b="1" smtClean="0"/>
              <a:t> (</a:t>
            </a:r>
            <a:r>
              <a:rPr lang="en-US" altLang="ru-RU" sz="2800" smtClean="0">
                <a:solidFill>
                  <a:srgbClr val="008000"/>
                </a:solidFill>
              </a:rPr>
              <a:t>Ex5_07</a:t>
            </a:r>
            <a:r>
              <a:rPr lang="en-US" altLang="ru-RU" sz="2800" b="1" smtClean="0"/>
              <a:t>)</a:t>
            </a:r>
            <a:endParaRPr lang="ru-RU" altLang="ru-RU" sz="2800" b="1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13788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#include &lt;iostream.h&gt;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class TA</a:t>
            </a:r>
            <a:endParaRPr lang="ru-RU" altLang="ru-RU" sz="20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{ protected:	char c;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</a:t>
            </a:r>
            <a:r>
              <a:rPr lang="en-US" altLang="ru-RU" sz="2000" b="1" smtClean="0">
                <a:latin typeface="Courier New" pitchFamily="49" charset="0"/>
              </a:rPr>
              <a:t>public: TA(char ac):c(ac){}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</a:t>
            </a:r>
            <a:r>
              <a:rPr lang="en-US" altLang="ru-RU" sz="2000" b="1" smtClean="0">
                <a:solidFill>
                  <a:schemeClr val="accent2"/>
                </a:solidFill>
                <a:latin typeface="Courier New" pitchFamily="49" charset="0"/>
              </a:rPr>
              <a:t>virtual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void func(){cout&lt;&lt;c&lt;&lt;endl;}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class TB:public 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{         char S[10];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public: TB(char *aS):TA(aS[0]){strcpy(S,aS);}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     void func(){cout&lt;&lt;c&lt;&lt;' '&lt;&lt;S&lt;&lt;endl;}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};</a:t>
            </a:r>
            <a:endParaRPr lang="ru-RU" altLang="ru-RU" sz="2000" b="1" smtClean="0">
              <a:latin typeface="Courier New" pitchFamily="49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092950" y="3141663"/>
            <a:ext cx="1150938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TB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7092950" y="3429000"/>
            <a:ext cx="1150938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S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7092950" y="3717925"/>
            <a:ext cx="1150938" cy="7207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TB()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func()</a:t>
            </a:r>
            <a:endParaRPr lang="ru-RU" altLang="ru-RU" b="1">
              <a:latin typeface="Courier New" pitchFamily="49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7092950" y="1341438"/>
            <a:ext cx="1150938" cy="287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TA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7092950" y="1628775"/>
            <a:ext cx="1150938" cy="287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sz="2000" b="1">
                <a:latin typeface="Courier New" pitchFamily="49" charset="0"/>
              </a:rPr>
              <a:t>c</a:t>
            </a: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092950" y="1917700"/>
            <a:ext cx="1150938" cy="719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TA()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ru-RU" b="1">
                <a:latin typeface="Courier New" pitchFamily="49" charset="0"/>
              </a:rPr>
              <a:t>func()</a:t>
            </a:r>
            <a:endParaRPr lang="ru-RU" altLang="ru-RU" b="1" i="1">
              <a:latin typeface="Courier New" pitchFamily="49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V="1">
            <a:off x="7669213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7524750" y="27813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7524750" y="2638425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7669213" y="2638425"/>
            <a:ext cx="142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6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2" grpId="0" animBg="1"/>
      <p:bldP spid="614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7AF2CE-5E57-4538-A007-57AD0BBEE0E7}" type="slidenum">
              <a:rPr lang="ru-RU" altLang="ru-RU" smtClean="0"/>
              <a:pPr>
                <a:defRPr/>
              </a:pPr>
              <a:t>42</a:t>
            </a:fld>
            <a:endParaRPr lang="ru-RU" altLang="ru-RU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9053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Пример приведения типов объектов(2)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81063"/>
            <a:ext cx="8642350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err="1" smtClean="0">
                <a:latin typeface="Courier New" pitchFamily="49" charset="0"/>
              </a:rPr>
              <a:t>int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main</a:t>
            </a:r>
            <a:r>
              <a:rPr lang="ru-RU" altLang="ru-RU" sz="2000" b="1" dirty="0" smtClean="0">
                <a:latin typeface="Courier New" pitchFamily="49" charset="0"/>
              </a:rPr>
              <a:t>(</a:t>
            </a:r>
            <a:r>
              <a:rPr lang="ru-RU" altLang="ru-RU" sz="2000" b="1" dirty="0" err="1" smtClean="0">
                <a:latin typeface="Courier New" pitchFamily="49" charset="0"/>
              </a:rPr>
              <a:t>int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argc</a:t>
            </a:r>
            <a:r>
              <a:rPr lang="ru-RU" altLang="ru-RU" sz="2000" b="1" dirty="0" smtClean="0">
                <a:latin typeface="Courier New" pitchFamily="49" charset="0"/>
              </a:rPr>
              <a:t>, </a:t>
            </a:r>
            <a:r>
              <a:rPr lang="ru-RU" altLang="ru-RU" sz="2000" b="1" dirty="0" err="1" smtClean="0">
                <a:latin typeface="Courier New" pitchFamily="49" charset="0"/>
              </a:rPr>
              <a:t>char</a:t>
            </a:r>
            <a:r>
              <a:rPr lang="ru-RU" altLang="ru-RU" sz="2000" b="1" dirty="0" smtClean="0">
                <a:latin typeface="Courier New" pitchFamily="49" charset="0"/>
              </a:rPr>
              <a:t>* </a:t>
            </a:r>
            <a:r>
              <a:rPr lang="ru-RU" altLang="ru-RU" sz="2000" b="1" dirty="0" err="1" smtClean="0">
                <a:latin typeface="Courier New" pitchFamily="49" charset="0"/>
              </a:rPr>
              <a:t>argv</a:t>
            </a:r>
            <a:r>
              <a:rPr lang="ru-RU" altLang="ru-RU" sz="2000" b="1" dirty="0" smtClean="0">
                <a:latin typeface="Courier New" pitchFamily="49" charset="0"/>
              </a:rPr>
              <a:t>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{ TA *</a:t>
            </a:r>
            <a:r>
              <a:rPr lang="ru-RU" altLang="ru-RU" sz="2000" b="1" dirty="0" err="1" smtClean="0">
                <a:latin typeface="Courier New" pitchFamily="49" charset="0"/>
              </a:rPr>
              <a:t>pA=new</a:t>
            </a:r>
            <a:r>
              <a:rPr lang="ru-RU" altLang="ru-RU" sz="2000" b="1" dirty="0" smtClean="0">
                <a:latin typeface="Courier New" pitchFamily="49" charset="0"/>
              </a:rPr>
              <a:t> TA('A'),*</a:t>
            </a:r>
            <a:r>
              <a:rPr lang="ru-RU" altLang="ru-RU" sz="2000" b="1" dirty="0" err="1" smtClean="0">
                <a:latin typeface="Courier New" pitchFamily="49" charset="0"/>
              </a:rPr>
              <a:t>pC=new</a:t>
            </a:r>
            <a:r>
              <a:rPr lang="ru-RU" altLang="ru-RU" sz="2000" b="1" dirty="0" smtClean="0">
                <a:latin typeface="Courier New" pitchFamily="49" charset="0"/>
              </a:rPr>
              <a:t> TB("AB");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TB *</a:t>
            </a:r>
            <a:r>
              <a:rPr lang="ru-RU" altLang="ru-RU" sz="2000" b="1" dirty="0" err="1" smtClean="0">
                <a:latin typeface="Courier New" pitchFamily="49" charset="0"/>
              </a:rPr>
              <a:t>pB=new</a:t>
            </a:r>
            <a:r>
              <a:rPr lang="ru-RU" altLang="ru-RU" sz="2000" b="1" dirty="0" smtClean="0">
                <a:latin typeface="Courier New" pitchFamily="49" charset="0"/>
              </a:rPr>
              <a:t> TB("AC");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((TA *)</a:t>
            </a:r>
            <a:r>
              <a:rPr lang="ru-RU" altLang="ru-RU" sz="2000" b="1" dirty="0" err="1" smtClean="0">
                <a:latin typeface="Courier New" pitchFamily="49" charset="0"/>
              </a:rPr>
              <a:t>pB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reinterpret_cast</a:t>
            </a:r>
            <a:r>
              <a:rPr lang="ru-RU" altLang="ru-RU" sz="2000" b="1" dirty="0" smtClean="0">
                <a:latin typeface="Courier New" pitchFamily="49" charset="0"/>
              </a:rPr>
              <a:t>&lt;TA *&gt;(</a:t>
            </a:r>
            <a:r>
              <a:rPr lang="ru-RU" altLang="ru-RU" sz="2000" b="1" dirty="0" err="1" smtClean="0">
                <a:latin typeface="Courier New" pitchFamily="49" charset="0"/>
              </a:rPr>
              <a:t>pB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static_cast</a:t>
            </a:r>
            <a:r>
              <a:rPr lang="ru-RU" altLang="ru-RU" sz="2000" b="1" dirty="0" smtClean="0">
                <a:latin typeface="Courier New" pitchFamily="49" charset="0"/>
              </a:rPr>
              <a:t>&lt;TA *&gt;(</a:t>
            </a:r>
            <a:r>
              <a:rPr lang="ru-RU" altLang="ru-RU" sz="2000" b="1" dirty="0" err="1" smtClean="0">
                <a:latin typeface="Courier New" pitchFamily="49" charset="0"/>
              </a:rPr>
              <a:t>pB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dynamic_cast</a:t>
            </a:r>
            <a:r>
              <a:rPr lang="ru-RU" altLang="ru-RU" sz="2000" b="1" dirty="0" smtClean="0">
                <a:latin typeface="Courier New" pitchFamily="49" charset="0"/>
              </a:rPr>
              <a:t>&lt;TA *&gt;(</a:t>
            </a:r>
            <a:r>
              <a:rPr lang="ru-RU" altLang="ru-RU" sz="2000" b="1" dirty="0" err="1" smtClean="0">
                <a:latin typeface="Courier New" pitchFamily="49" charset="0"/>
              </a:rPr>
              <a:t>pB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1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((TB *)</a:t>
            </a:r>
            <a:r>
              <a:rPr lang="ru-RU" altLang="ru-RU" sz="2000" b="1" dirty="0" err="1" smtClean="0">
                <a:latin typeface="Courier New" pitchFamily="49" charset="0"/>
              </a:rPr>
              <a:t>pC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reinterpret_cast</a:t>
            </a:r>
            <a:r>
              <a:rPr lang="ru-RU" altLang="ru-RU" sz="2000" b="1" dirty="0" smtClean="0"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latin typeface="Courier New" pitchFamily="49" charset="0"/>
              </a:rPr>
              <a:t>pC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static_cast</a:t>
            </a:r>
            <a:r>
              <a:rPr lang="ru-RU" altLang="ru-RU" sz="2000" b="1" dirty="0" smtClean="0"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latin typeface="Courier New" pitchFamily="49" charset="0"/>
              </a:rPr>
              <a:t>pC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dynamic_cast</a:t>
            </a:r>
            <a:r>
              <a:rPr lang="ru-RU" altLang="ru-RU" sz="2000" b="1" dirty="0" smtClean="0"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latin typeface="Courier New" pitchFamily="49" charset="0"/>
              </a:rPr>
              <a:t>pC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1000" b="1" dirty="0" smtClean="0">
                <a:latin typeface="Courier New" pitchFamily="49" charset="0"/>
              </a:rPr>
              <a:t> </a:t>
            </a:r>
            <a:endParaRPr lang="en-US" altLang="ru-RU" sz="1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smtClean="0">
                <a:latin typeface="Courier New" pitchFamily="49" charset="0"/>
              </a:rPr>
              <a:t>((TB *)</a:t>
            </a:r>
            <a:r>
              <a:rPr lang="ru-RU" altLang="ru-RU" sz="2000" b="1" dirty="0" err="1" smtClean="0">
                <a:latin typeface="Courier New" pitchFamily="49" charset="0"/>
              </a:rPr>
              <a:t>pA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reinterpret_cast</a:t>
            </a:r>
            <a:r>
              <a:rPr lang="ru-RU" altLang="ru-RU" sz="2000" b="1" dirty="0" smtClean="0"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latin typeface="Courier New" pitchFamily="49" charset="0"/>
              </a:rPr>
              <a:t>pA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 </a:t>
            </a:r>
            <a:endParaRPr lang="en-US" altLang="ru-RU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static_cast</a:t>
            </a:r>
            <a:r>
              <a:rPr lang="ru-RU" altLang="ru-RU" sz="2000" b="1" dirty="0" smtClean="0"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latin typeface="Courier New" pitchFamily="49" charset="0"/>
              </a:rPr>
              <a:t>pA</a:t>
            </a:r>
            <a:r>
              <a:rPr lang="ru-RU" altLang="ru-RU" sz="2000" b="1" dirty="0" smtClean="0"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latin typeface="Courier New" pitchFamily="49" charset="0"/>
              </a:rPr>
              <a:t>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// </a:t>
            </a:r>
            <a:r>
              <a:rPr lang="ru-RU" altLang="ru-RU" sz="2000" b="1" dirty="0" err="1" smtClean="0">
                <a:solidFill>
                  <a:srgbClr val="CC3300"/>
                </a:solidFill>
                <a:latin typeface="Courier New" pitchFamily="49" charset="0"/>
              </a:rPr>
              <a:t>dynamic_cast</a:t>
            </a:r>
            <a:r>
              <a:rPr lang="ru-RU" altLang="ru-RU" sz="2000" b="1" dirty="0" smtClean="0">
                <a:solidFill>
                  <a:srgbClr val="CC3300"/>
                </a:solidFill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solidFill>
                  <a:srgbClr val="CC3300"/>
                </a:solidFill>
                <a:latin typeface="Courier New" pitchFamily="49" charset="0"/>
              </a:rPr>
              <a:t>pA</a:t>
            </a:r>
            <a:r>
              <a:rPr lang="ru-RU" altLang="ru-RU" sz="2000" b="1" dirty="0" smtClean="0">
                <a:solidFill>
                  <a:srgbClr val="CC3300"/>
                </a:solidFill>
                <a:latin typeface="Courier New" pitchFamily="49" charset="0"/>
              </a:rPr>
              <a:t>)-&gt;</a:t>
            </a:r>
            <a:r>
              <a:rPr lang="ru-RU" altLang="ru-RU" sz="2000" b="1" dirty="0" err="1" smtClean="0">
                <a:solidFill>
                  <a:srgbClr val="CC3300"/>
                </a:solidFill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solidFill>
                  <a:srgbClr val="CC3300"/>
                </a:solidFill>
                <a:latin typeface="Courier New" pitchFamily="49" charset="0"/>
              </a:rPr>
              <a:t>();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if (TB *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pD=dynamic_cast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&lt;TB *&gt;(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pA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)) 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pD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-&gt;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func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else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cout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&lt;&lt;"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Cast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Error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"&lt;&lt;</a:t>
            </a:r>
            <a:r>
              <a:rPr lang="ru-RU" altLang="ru-RU" sz="2000" b="1" dirty="0" err="1" smtClean="0">
                <a:solidFill>
                  <a:srgbClr val="3333CC"/>
                </a:solidFill>
                <a:latin typeface="Courier New" pitchFamily="49" charset="0"/>
              </a:rPr>
              <a:t>endl</a:t>
            </a:r>
            <a:r>
              <a:rPr lang="ru-RU" altLang="ru-RU" sz="2000" b="1" dirty="0" smtClean="0">
                <a:solidFill>
                  <a:srgbClr val="3333CC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ru-RU" altLang="ru-RU" sz="2000" b="1" dirty="0" err="1" smtClean="0">
                <a:latin typeface="Courier New" pitchFamily="49" charset="0"/>
              </a:rPr>
              <a:t>return</a:t>
            </a:r>
            <a:r>
              <a:rPr lang="ru-RU" altLang="ru-RU" sz="2000" b="1" dirty="0" smtClean="0">
                <a:latin typeface="Courier New" pitchFamily="49" charset="0"/>
              </a:rPr>
              <a:t> 0;</a:t>
            </a:r>
            <a:r>
              <a:rPr lang="en-US" altLang="ru-RU" sz="2000" b="1" dirty="0" smtClean="0">
                <a:latin typeface="Courier New" pitchFamily="49" charset="0"/>
              </a:rPr>
              <a:t>}</a:t>
            </a:r>
            <a:endParaRPr lang="ru-RU" altLang="ru-RU" sz="2000" b="1" dirty="0" smtClean="0">
              <a:latin typeface="Courier New" pitchFamily="49" charset="0"/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6659563" y="1916113"/>
            <a:ext cx="2087562" cy="1008062"/>
          </a:xfrm>
          <a:prstGeom prst="wedgeRoundRectCallout">
            <a:avLst>
              <a:gd name="adj1" fmla="val -71491"/>
              <a:gd name="adj2" fmla="val 141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Восходящее</a:t>
            </a:r>
          </a:p>
          <a:p>
            <a:pPr marL="342900" indent="-342900"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приведение</a:t>
            </a:r>
          </a:p>
        </p:txBody>
      </p:sp>
      <p:sp>
        <p:nvSpPr>
          <p:cNvPr id="62469" name="AutoShape 5"/>
          <p:cNvSpPr>
            <a:spLocks/>
          </p:cNvSpPr>
          <p:nvPr/>
        </p:nvSpPr>
        <p:spPr bwMode="auto">
          <a:xfrm>
            <a:off x="5867400" y="1989138"/>
            <a:ext cx="288925" cy="1150937"/>
          </a:xfrm>
          <a:prstGeom prst="rightBrace">
            <a:avLst>
              <a:gd name="adj1" fmla="val 33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6659563" y="3141663"/>
            <a:ext cx="2087562" cy="1008062"/>
          </a:xfrm>
          <a:prstGeom prst="wedgeRoundRectCallout">
            <a:avLst>
              <a:gd name="adj1" fmla="val -71051"/>
              <a:gd name="adj2" fmla="val 26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Нисходящее</a:t>
            </a:r>
          </a:p>
          <a:p>
            <a:pPr marL="342900" indent="-342900"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приведение</a:t>
            </a:r>
          </a:p>
        </p:txBody>
      </p:sp>
      <p:sp>
        <p:nvSpPr>
          <p:cNvPr id="62471" name="AutoShape 7"/>
          <p:cNvSpPr>
            <a:spLocks/>
          </p:cNvSpPr>
          <p:nvPr/>
        </p:nvSpPr>
        <p:spPr bwMode="auto">
          <a:xfrm>
            <a:off x="5867400" y="3357563"/>
            <a:ext cx="288925" cy="1150937"/>
          </a:xfrm>
          <a:prstGeom prst="rightBrace">
            <a:avLst>
              <a:gd name="adj1" fmla="val 33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62472" name="AutoShape 8"/>
          <p:cNvSpPr>
            <a:spLocks noChangeArrowheads="1"/>
          </p:cNvSpPr>
          <p:nvPr/>
        </p:nvSpPr>
        <p:spPr bwMode="auto">
          <a:xfrm>
            <a:off x="6588125" y="4365625"/>
            <a:ext cx="2233613" cy="1295400"/>
          </a:xfrm>
          <a:prstGeom prst="wedgeRoundRectCallout">
            <a:avLst>
              <a:gd name="adj1" fmla="val -79037"/>
              <a:gd name="adj2" fmla="val -6958"/>
              <a:gd name="adj3" fmla="val 1666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Ошибка!</a:t>
            </a:r>
          </a:p>
          <a:p>
            <a:pPr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Приведение</a:t>
            </a:r>
          </a:p>
          <a:p>
            <a:pPr algn="ctr">
              <a:spcBef>
                <a:spcPct val="20000"/>
              </a:spcBef>
            </a:pPr>
            <a:r>
              <a:rPr lang="ru-RU" altLang="ru-RU" sz="2000" b="1">
                <a:latin typeface="Courier New" pitchFamily="49" charset="0"/>
              </a:rPr>
              <a:t>не корректно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9" grpId="0" animBg="1"/>
      <p:bldP spid="62470" grpId="0" animBg="1"/>
      <p:bldP spid="62471" grpId="0" animBg="1"/>
      <p:bldP spid="6247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E2FAD8-6C2A-443D-A0A4-CCED3D5140A2}" type="slidenum">
              <a:rPr lang="ru-RU" altLang="ru-RU" smtClean="0"/>
              <a:pPr>
                <a:defRPr/>
              </a:pPr>
              <a:t>43</a:t>
            </a:fld>
            <a:endParaRPr lang="ru-RU" altLang="ru-RU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24862" cy="503237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5.</a:t>
            </a:r>
            <a:r>
              <a:rPr lang="en-US" altLang="ru-RU" sz="2800" b="1" smtClean="0"/>
              <a:t>7</a:t>
            </a:r>
            <a:r>
              <a:rPr lang="ru-RU" altLang="ru-RU" sz="2800" b="1" smtClean="0"/>
              <a:t> Контейнер «Двусвязный список»</a:t>
            </a:r>
            <a:r>
              <a:rPr lang="en-US" altLang="ru-RU" sz="2800" b="1" smtClean="0"/>
              <a:t> (</a:t>
            </a:r>
            <a:r>
              <a:rPr lang="en-US" altLang="ru-RU" sz="2800" smtClean="0">
                <a:solidFill>
                  <a:srgbClr val="008000"/>
                </a:solidFill>
              </a:rPr>
              <a:t>Ex5_08</a:t>
            </a:r>
            <a:r>
              <a:rPr lang="en-US" altLang="ru-RU" sz="2800" b="1" smtClean="0"/>
              <a:t>)</a:t>
            </a:r>
            <a:endParaRPr lang="ru-RU" altLang="ru-RU" sz="2800" b="1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981075"/>
            <a:ext cx="52578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987675" y="2492375"/>
            <a:ext cx="3678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2400" b="1"/>
              <a:t>Диаграмма классов</a:t>
            </a:r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997200"/>
            <a:ext cx="74914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41013F-BB68-4B56-A019-5EF267FB8948}" type="slidenum">
              <a:rPr lang="ru-RU" altLang="ru-RU" smtClean="0"/>
              <a:pPr>
                <a:defRPr/>
              </a:pPr>
              <a:t>44</a:t>
            </a:fld>
            <a:endParaRPr lang="ru-RU" altLang="ru-RU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76263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Контейнер «Двусвязный список»</a:t>
            </a:r>
            <a:r>
              <a:rPr lang="en-US" altLang="ru-RU" sz="2800" b="1" smtClean="0"/>
              <a:t>(2)</a:t>
            </a:r>
            <a:endParaRPr lang="ru-RU" altLang="ru-RU" sz="2800" b="1" smtClean="0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979613" y="981075"/>
            <a:ext cx="4537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400" b="1"/>
              <a:t>Диаграмма компоновки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1557338"/>
            <a:ext cx="6911975" cy="4967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11E703-678D-48EA-B540-4274C0730787}" type="slidenum">
              <a:rPr lang="ru-RU" altLang="ru-RU" smtClean="0"/>
              <a:pPr>
                <a:defRPr/>
              </a:pPr>
              <a:t>45</a:t>
            </a:fld>
            <a:endParaRPr lang="ru-RU" altLang="ru-RU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427038"/>
          </a:xfrm>
        </p:spPr>
        <p:txBody>
          <a:bodyPr/>
          <a:lstStyle/>
          <a:p>
            <a:pPr eaLnBrk="1" hangingPunct="1"/>
            <a:r>
              <a:rPr lang="ru-RU" altLang="ru-RU" sz="2400" b="1" smtClean="0"/>
              <a:t>Файл </a:t>
            </a:r>
            <a:r>
              <a:rPr lang="en-US" altLang="ru-RU" sz="2400" b="1" smtClean="0"/>
              <a:t>Element.h</a:t>
            </a:r>
            <a:endParaRPr lang="ru-RU" altLang="ru-RU" sz="2400" b="1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5949950"/>
          </a:xfrm>
        </p:spPr>
        <p:txBody>
          <a:bodyPr/>
          <a:lstStyle/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#include &lt;stdio.h&gt;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class TElement</a:t>
            </a:r>
            <a:endParaRPr lang="en-US" altLang="ru-RU" sz="1800" b="1" smtClean="0">
              <a:latin typeface="Courier New" pitchFamily="49" charset="0"/>
            </a:endParaRP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{ 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public:	  TElement *pre,*suc;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 TElement() { pre=suc=NULL;}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 </a:t>
            </a:r>
            <a:r>
              <a:rPr lang="ru-RU" altLang="ru-RU" sz="1800" b="1" smtClean="0">
                <a:solidFill>
                  <a:srgbClr val="3333CC"/>
                </a:solidFill>
                <a:latin typeface="Courier New" pitchFamily="49" charset="0"/>
              </a:rPr>
              <a:t>virtual</a:t>
            </a:r>
            <a:r>
              <a:rPr lang="ru-RU" altLang="ru-RU" sz="1800" b="1" smtClean="0">
                <a:latin typeface="Courier New" pitchFamily="49" charset="0"/>
              </a:rPr>
              <a:t> ~TElement()</a:t>
            </a:r>
            <a:r>
              <a:rPr lang="en-US" altLang="ru-RU" sz="1800" b="1" smtClean="0">
                <a:latin typeface="Courier New" pitchFamily="49" charset="0"/>
              </a:rPr>
              <a:t>;</a:t>
            </a:r>
            <a:endParaRPr lang="ru-RU" altLang="ru-RU" sz="1800" b="1" smtClean="0">
              <a:latin typeface="Courier New" pitchFamily="49" charset="0"/>
            </a:endParaRP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 </a:t>
            </a:r>
            <a:r>
              <a:rPr lang="ru-RU" altLang="ru-RU" sz="1800" b="1" smtClean="0">
                <a:solidFill>
                  <a:srgbClr val="CC3300"/>
                </a:solidFill>
                <a:latin typeface="Courier New" pitchFamily="49" charset="0"/>
              </a:rPr>
              <a:t>virtual</a:t>
            </a:r>
            <a:r>
              <a:rPr lang="ru-RU" altLang="ru-RU" sz="1800" b="1" smtClean="0">
                <a:latin typeface="Courier New" pitchFamily="49" charset="0"/>
              </a:rPr>
              <a:t> void Print()=0;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};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class TSpisok  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{</a:t>
            </a:r>
            <a:r>
              <a:rPr lang="en-US" altLang="ru-RU" sz="1800" b="1" smtClean="0">
                <a:latin typeface="Courier New" pitchFamily="49" charset="0"/>
              </a:rPr>
              <a:t>  </a:t>
            </a:r>
            <a:r>
              <a:rPr lang="ru-RU" altLang="ru-RU" sz="1800" b="1" smtClean="0">
                <a:latin typeface="Courier New" pitchFamily="49" charset="0"/>
              </a:rPr>
              <a:t>private:	 TElement *first,*last,*cur;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public:	 TSpisok() {first=last=cur=NULL;}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~TSpisok();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void Add(TElement *e);   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TElement *Del();         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void ForEach(void (*f)(TElement *e));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TElement *First(){return cur=first;}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TElement *Next(){return cur=cur-&gt;suc;}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TElement *Last(){return cur=last;}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	 TElement *Previous(){return cur=cur-&gt;pre;}</a:t>
            </a:r>
          </a:p>
          <a:p>
            <a:pPr marL="1162050" indent="-1162050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604EC4-DD93-4298-B7FB-545121B75A5A}" type="slidenum">
              <a:rPr lang="ru-RU" altLang="ru-RU" smtClean="0"/>
              <a:pPr>
                <a:defRPr/>
              </a:pPr>
              <a:t>46</a:t>
            </a:fld>
            <a:endParaRPr lang="ru-RU" altLang="ru-RU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574675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Файл </a:t>
            </a:r>
            <a:r>
              <a:rPr lang="en-US" altLang="ru-RU" sz="2800" b="1" smtClean="0"/>
              <a:t>Element.cpp</a:t>
            </a:r>
            <a:endParaRPr lang="ru-RU" altLang="ru-RU" sz="28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496300" cy="52562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#include "Element.h"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TElement::~TElement()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{ puts("Delete TElement.");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TSpisok::~TSpisok()   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puts("Delete TSpisok");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</a:t>
            </a:r>
            <a:r>
              <a:rPr lang="ru-RU" altLang="ru-RU" sz="2000" b="1" smtClean="0">
                <a:latin typeface="Courier New" pitchFamily="49" charset="0"/>
              </a:rPr>
              <a:t>while ((cur=Del())!=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)</a:t>
            </a:r>
            <a:r>
              <a:rPr lang="en-US" altLang="ru-RU" sz="2000" b="1" smtClean="0">
                <a:latin typeface="Courier New" pitchFamily="49" charset="0"/>
              </a:rPr>
              <a:t>  </a:t>
            </a:r>
            <a:r>
              <a:rPr lang="ru-RU" altLang="ru-RU" sz="2000" b="1" smtClean="0">
                <a:latin typeface="Courier New" pitchFamily="49" charset="0"/>
              </a:rPr>
              <a:t>{ cur-&gt;Print();  </a:t>
            </a:r>
            <a:r>
              <a:rPr lang="en-US" altLang="ru-RU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                             </a:t>
            </a:r>
            <a:r>
              <a:rPr lang="ru-RU" altLang="ru-RU" sz="2000" b="1" smtClean="0">
                <a:latin typeface="Courier New" pitchFamily="49" charset="0"/>
              </a:rPr>
              <a:t>delete(cur);  }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void TSpisok::Add(TElement *e)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if (first==</a:t>
            </a:r>
            <a:r>
              <a:rPr lang="en-US" altLang="ru-RU" sz="2000" b="1" smtClean="0">
                <a:latin typeface="Courier New" pitchFamily="49" charset="0"/>
              </a:rPr>
              <a:t> nullptr</a:t>
            </a:r>
            <a:r>
              <a:rPr lang="ru-RU" altLang="ru-RU" sz="2000" b="1" smtClean="0">
                <a:latin typeface="Courier New" pitchFamily="49" charset="0"/>
              </a:rPr>
              <a:t>) first=last=e; 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else	{ e-&gt;suc=first;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           </a:t>
            </a:r>
            <a:r>
              <a:rPr lang="ru-RU" altLang="ru-RU" sz="2000" b="1" smtClean="0">
                <a:latin typeface="Courier New" pitchFamily="49" charset="0"/>
              </a:rPr>
              <a:t>first-&gt;pre=e;</a:t>
            </a:r>
            <a:r>
              <a:rPr lang="en-US" altLang="ru-RU" sz="2000" b="1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              </a:t>
            </a:r>
            <a:r>
              <a:rPr lang="ru-RU" altLang="ru-RU" sz="2000" b="1" smtClean="0">
                <a:latin typeface="Courier New" pitchFamily="49" charset="0"/>
              </a:rPr>
              <a:t>first=e;  }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8BF2CC-72FB-4241-BB40-5F8259BA4B87}" type="slidenum">
              <a:rPr lang="ru-RU" altLang="ru-RU" smtClean="0"/>
              <a:pPr>
                <a:defRPr/>
              </a:pPr>
              <a:t>47</a:t>
            </a:fld>
            <a:endParaRPr lang="ru-RU" altLang="ru-RU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Файл </a:t>
            </a:r>
            <a:r>
              <a:rPr lang="en-US" altLang="ru-RU" sz="2800" b="1" smtClean="0"/>
              <a:t>Element.cpp (2)</a:t>
            </a:r>
            <a:endParaRPr lang="ru-RU" altLang="ru-RU" sz="2800" b="1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25525"/>
            <a:ext cx="8229600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TElement *TSpisok::Del(void)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TElement *temp</a:t>
            </a:r>
            <a:r>
              <a:rPr lang="en-US" altLang="ru-RU" sz="2000" b="1" smtClean="0">
                <a:latin typeface="Courier New" pitchFamily="49" charset="0"/>
              </a:rPr>
              <a:t>=</a:t>
            </a:r>
            <a:r>
              <a:rPr lang="ru-RU" altLang="ru-RU" sz="2000" b="1" smtClean="0">
                <a:latin typeface="Courier New" pitchFamily="49" charset="0"/>
              </a:rPr>
              <a:t>last;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if (last!=</a:t>
            </a:r>
            <a:r>
              <a:rPr lang="en-US" altLang="ru-RU" sz="2000" b="1" smtClean="0">
                <a:latin typeface="Courier New" pitchFamily="49" charset="0"/>
              </a:rPr>
              <a:t> nullptr</a:t>
            </a:r>
            <a:r>
              <a:rPr lang="ru-RU" altLang="ru-RU" sz="2000" b="1" smtClean="0">
                <a:latin typeface="Courier New" pitchFamily="49" charset="0"/>
              </a:rPr>
              <a:t>)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ru-RU" altLang="ru-RU" sz="2000" b="1" smtClean="0">
                <a:latin typeface="Courier New" pitchFamily="49" charset="0"/>
              </a:rPr>
              <a:t>{last=last-&gt;pre;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</a:t>
            </a:r>
            <a:r>
              <a:rPr lang="ru-RU" altLang="ru-RU" sz="2000" b="1" smtClean="0">
                <a:latin typeface="Courier New" pitchFamily="49" charset="0"/>
              </a:rPr>
              <a:t>if (last!=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)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last-&gt;suc=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;  </a:t>
            </a:r>
            <a:r>
              <a:rPr lang="en-US" altLang="ru-RU" sz="2000" b="1" smtClean="0">
                <a:latin typeface="Courier New" pitchFamily="49" charset="0"/>
              </a:rPr>
              <a:t>                  		</a:t>
            </a:r>
            <a:r>
              <a:rPr lang="ru-RU" altLang="ru-RU" sz="20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if (last==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) first=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return temp;   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void TSpisok::ForEach(void (*f)(TElement *e))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{  cur=first;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 while (cur!=</a:t>
            </a:r>
            <a:r>
              <a:rPr lang="en-US" altLang="ru-RU" sz="2000" b="1" smtClean="0">
                <a:latin typeface="Courier New" pitchFamily="49" charset="0"/>
              </a:rPr>
              <a:t>nullptr</a:t>
            </a:r>
            <a:r>
              <a:rPr lang="ru-RU" altLang="ru-RU" sz="2000" b="1" smtClean="0">
                <a:latin typeface="Courier New" pitchFamily="49" charset="0"/>
              </a:rPr>
              <a:t>)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 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ru-RU" altLang="ru-RU" sz="2000" b="1" smtClean="0">
                <a:latin typeface="Courier New" pitchFamily="49" charset="0"/>
              </a:rPr>
              <a:t>{(*f)(cur);       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 </a:t>
            </a:r>
            <a:r>
              <a:rPr lang="ru-RU" altLang="ru-RU" sz="2000" b="1" smtClean="0">
                <a:latin typeface="Courier New" pitchFamily="49" charset="0"/>
              </a:rPr>
              <a:t>cur=cur-&gt;suc;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</a:t>
            </a:r>
            <a:r>
              <a:rPr lang="ru-RU" altLang="ru-RU" sz="2000" b="1" smtClean="0">
                <a:latin typeface="Courier New" pitchFamily="49" charset="0"/>
              </a:rPr>
              <a:t>}</a:t>
            </a:r>
            <a:endParaRPr lang="en-US" altLang="ru-RU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}</a:t>
            </a:r>
            <a:endParaRPr lang="ru-RU" altLang="ru-RU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8FB196-2B83-4999-B2D3-B37AA33A4CFE}" type="slidenum">
              <a:rPr lang="ru-RU" altLang="ru-RU" smtClean="0"/>
              <a:pPr>
                <a:defRPr/>
              </a:pPr>
              <a:t>48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4950"/>
          </a:xfrm>
        </p:spPr>
        <p:txBody>
          <a:bodyPr/>
          <a:lstStyle/>
          <a:p>
            <a:pPr eaLnBrk="1" hangingPunct="1"/>
            <a:r>
              <a:rPr lang="ru-RU" altLang="ru-RU" sz="2400" b="1" smtClean="0"/>
              <a:t>Файл </a:t>
            </a:r>
            <a:r>
              <a:rPr lang="en-US" altLang="ru-RU" sz="2400" b="1" smtClean="0"/>
              <a:t>Num.h</a:t>
            </a:r>
            <a:endParaRPr lang="ru-RU" altLang="ru-RU" sz="24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2500"/>
            <a:ext cx="8435975" cy="59055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#include "Element.h"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class TNum:public TElement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 public: int num;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TNum(int n):TElement(),num(n) {}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~TNum()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override;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void Print()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override;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class TChar:public TElement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 public: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char ch;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TChar(char c):TElement(),ch(c) {}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~TChar()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override;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void Print()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override;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void Show(TElement *e)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;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2409E4-3991-43B2-A816-317C3D19B170}" type="slidenum">
              <a:rPr lang="ru-RU" altLang="ru-RU" smtClean="0"/>
              <a:pPr>
                <a:defRPr/>
              </a:pPr>
              <a:t>49</a:t>
            </a:fld>
            <a:endParaRPr lang="ru-RU" altLang="ru-RU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34950"/>
          </a:xfrm>
        </p:spPr>
        <p:txBody>
          <a:bodyPr/>
          <a:lstStyle/>
          <a:p>
            <a:pPr eaLnBrk="1" hangingPunct="1"/>
            <a:r>
              <a:rPr lang="ru-RU" altLang="ru-RU" sz="2400" b="1" smtClean="0"/>
              <a:t>Файл </a:t>
            </a:r>
            <a:r>
              <a:rPr lang="en-US" altLang="ru-RU" sz="2400" b="1" smtClean="0"/>
              <a:t>Num.cpp</a:t>
            </a:r>
            <a:endParaRPr lang="ru-RU" altLang="ru-RU" sz="2400" b="1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52500"/>
            <a:ext cx="8435975" cy="5905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#include "Num.h"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TNum::~TNum()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puts("Delete TNum.");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TNum::Print()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printf("%d ",num);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TChar::~TChar()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puts("Delete TChar.");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TChar::Print()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printf("%c ",ch);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void Show(TElement *e)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   e-&gt;Print();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>
                <a:cs typeface="Courier New" pitchFamily="49" charset="0"/>
              </a:rPr>
              <a:t>Описание методов в специальном файле</a:t>
            </a:r>
            <a:endParaRPr lang="ru-RU" altLang="ru-RU" sz="2800" b="1" smtClean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>
          <a:xfrm>
            <a:off x="179388" y="1125538"/>
            <a:ext cx="8713787" cy="5543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Файл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Book.cpp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 – секция реализации модуля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book</a:t>
            </a:r>
            <a:endParaRPr lang="ru-RU" altLang="ru-RU" sz="2000" b="1" smtClean="0">
              <a:solidFill>
                <a:srgbClr val="00CC66"/>
              </a:solidFill>
            </a:endParaRPr>
          </a:p>
          <a:p>
            <a:pPr>
              <a:buFont typeface="Wingdings" pitchFamily="2" charset="2"/>
              <a:buNone/>
            </a:pPr>
            <a:endParaRPr lang="ru-RU" altLang="ru-RU" sz="2000" b="1" smtClean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  <a:endParaRPr lang="en-US" altLang="ru-RU" sz="2000" b="1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тело метода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Book::getPages() 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return Pages;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ru-RU" sz="200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ru-RU" altLang="ru-RU" sz="2000" smtClean="0">
                <a:cs typeface="Courier New" pitchFamily="49" charset="0"/>
              </a:rPr>
              <a:t>В отличие от методов, описанных в классе, методы, описанные в файле реализации модуля, не являются по умолчанию объявленными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ru-RU" altLang="ru-RU" sz="2000" smtClean="0">
                <a:cs typeface="Courier New" pitchFamily="49" charset="0"/>
              </a:rPr>
              <a:t>. При необходимости директива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ru-RU" altLang="ru-RU" sz="2000" smtClean="0">
                <a:cs typeface="Courier New" pitchFamily="49" charset="0"/>
              </a:rPr>
              <a:t> указывается явно при объявлении метода в классе. </a:t>
            </a:r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4B5D8F-DBB2-4750-8FCC-47A07513FC56}" type="slidenum">
              <a:rPr lang="ru-RU" altLang="ru-RU" smtClean="0"/>
              <a:pPr>
                <a:defRPr/>
              </a:pPr>
              <a:t>5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8E6660-0506-436B-BD4A-5A152CA568EF}" type="slidenum">
              <a:rPr lang="ru-RU" altLang="ru-RU" smtClean="0"/>
              <a:pPr>
                <a:defRPr/>
              </a:pPr>
              <a:t>50</a:t>
            </a:fld>
            <a:endParaRPr lang="ru-RU" altLang="ru-RU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647700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Тестирующая программа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35975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#include "Num.h"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#include &lt;string.h&gt;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#include &lt;stdlib.h&gt;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int main()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{</a:t>
            </a:r>
            <a:r>
              <a:rPr lang="en-US" altLang="ru-RU" sz="1800" b="1" smtClean="0">
                <a:latin typeface="Courier New" pitchFamily="49" charset="0"/>
              </a:rPr>
              <a:t>  </a:t>
            </a:r>
            <a:r>
              <a:rPr lang="ru-RU" altLang="ru-RU" sz="1800" b="1" smtClean="0">
                <a:latin typeface="Courier New" pitchFamily="49" charset="0"/>
              </a:rPr>
              <a:t>TSpisok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1800" b="1" smtClean="0">
                <a:latin typeface="Courier New" pitchFamily="49" charset="0"/>
              </a:rPr>
              <a:t>   </a:t>
            </a:r>
            <a:r>
              <a:rPr lang="ru-RU" altLang="ru-RU" sz="1800" b="1" smtClean="0">
                <a:latin typeface="Courier New" pitchFamily="49" charset="0"/>
              </a:rPr>
              <a:t>char str[10];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int k,i;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TElement *p;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while(printf("Input numbers, strings or &lt;end&gt;:"),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    scanf("%s",str),strcmp(str,"end"))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{ k=atoi(str);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if (k||(strlen(str)==1 &amp;&amp; str[0]=='0'))  p=new TNum(k);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else p=new TChar(str[0]);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N.Add(p);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puts("All list:");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N.ForEach(Show);</a:t>
            </a:r>
            <a:r>
              <a:rPr lang="ru-RU" altLang="ru-RU" sz="1600" b="1" smtClean="0">
                <a:latin typeface="Courier New" pitchFamily="49" charset="0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AB91E9-4D33-40A7-B7E3-1D4B402BEE3F}" type="slidenum">
              <a:rPr lang="ru-RU" altLang="ru-RU" smtClean="0"/>
              <a:pPr>
                <a:defRPr/>
              </a:pPr>
              <a:t>51</a:t>
            </a:fld>
            <a:endParaRPr lang="ru-RU" altLang="ru-RU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31813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Тестирующая программа(2)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25525"/>
            <a:ext cx="8435975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p=N.First(); k=0;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while (p!=</a:t>
            </a:r>
            <a:r>
              <a:rPr lang="en-US" altLang="ru-RU" sz="1800" b="1" smtClean="0">
                <a:latin typeface="Courier New" pitchFamily="49" charset="0"/>
              </a:rPr>
              <a:t>nullptr</a:t>
            </a:r>
            <a:r>
              <a:rPr lang="ru-RU" altLang="ru-RU" sz="1800" b="1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{ if (TNum </a:t>
            </a:r>
            <a:r>
              <a:rPr lang="ru-RU" altLang="ru-RU" sz="1800" b="1" smtClean="0">
                <a:solidFill>
                  <a:srgbClr val="3333CC"/>
                </a:solidFill>
                <a:latin typeface="Courier New" pitchFamily="49" charset="0"/>
              </a:rPr>
              <a:t>*q=dynamic_cast&lt;TNum *&gt;(p)</a:t>
            </a:r>
            <a:r>
              <a:rPr lang="ru-RU" altLang="ru-RU" sz="1800" b="1" smtClean="0">
                <a:latin typeface="Courier New" pitchFamily="49" charset="0"/>
              </a:rPr>
              <a:t>) k+=q-&gt;num;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</a:t>
            </a:r>
            <a:r>
              <a:rPr lang="ru-RU" altLang="ru-RU" sz="1800" smtClean="0">
                <a:latin typeface="Courier New" pitchFamily="49" charset="0"/>
              </a:rPr>
              <a:t>//</a:t>
            </a:r>
            <a:r>
              <a:rPr lang="en-US" altLang="ru-RU" sz="1800" smtClean="0">
                <a:latin typeface="Courier New" pitchFamily="49" charset="0"/>
              </a:rPr>
              <a:t> VS</a:t>
            </a:r>
            <a:r>
              <a:rPr lang="ru-RU" altLang="ru-RU" sz="1800" smtClean="0">
                <a:latin typeface="Courier New" pitchFamily="49" charset="0"/>
              </a:rPr>
              <a:t> установить создание RTTI</a:t>
            </a:r>
            <a:r>
              <a:rPr lang="en-US" altLang="ru-RU" sz="1800" smtClean="0">
                <a:latin typeface="Courier New" pitchFamily="49" charset="0"/>
              </a:rPr>
              <a:t>:</a:t>
            </a:r>
            <a:r>
              <a:rPr lang="ru-RU" altLang="ru-RU" sz="1800" smtClean="0">
                <a:latin typeface="Courier New" pitchFamily="49" charset="0"/>
              </a:rPr>
              <a:t> </a:t>
            </a:r>
            <a:r>
              <a:rPr lang="en-US" altLang="ru-RU" sz="1800" smtClean="0">
                <a:latin typeface="Courier New" pitchFamily="49" charset="0"/>
              </a:rPr>
              <a:t>/GR </a:t>
            </a:r>
            <a:r>
              <a:rPr lang="ru-RU" altLang="ru-RU" sz="1800" smtClean="0">
                <a:latin typeface="Courier New" pitchFamily="49" charset="0"/>
              </a:rPr>
              <a:t>в Project\Settings…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 p=N.Next();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printf("Summa= %d\n",k);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p=N.Last();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i=0;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while (p!=</a:t>
            </a:r>
            <a:r>
              <a:rPr lang="en-US" altLang="ru-RU" sz="1800" b="1" smtClean="0">
                <a:latin typeface="Courier New" pitchFamily="49" charset="0"/>
              </a:rPr>
              <a:t> nullptr</a:t>
            </a:r>
            <a:r>
              <a:rPr lang="ru-RU" altLang="ru-RU" sz="1800" b="1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{</a:t>
            </a:r>
            <a:r>
              <a:rPr lang="en-US" altLang="ru-RU" sz="1800" b="1" smtClean="0">
                <a:latin typeface="Courier New" pitchFamily="49" charset="0"/>
              </a:rPr>
              <a:t> </a:t>
            </a:r>
            <a:r>
              <a:rPr lang="ru-RU" altLang="ru-RU" sz="1800" b="1" smtClean="0">
                <a:latin typeface="Courier New" pitchFamily="49" charset="0"/>
              </a:rPr>
              <a:t>if (TChar </a:t>
            </a:r>
            <a:r>
              <a:rPr lang="ru-RU" altLang="ru-RU" sz="1800" b="1" smtClean="0">
                <a:solidFill>
                  <a:srgbClr val="3333CC"/>
                </a:solidFill>
                <a:latin typeface="Courier New" pitchFamily="49" charset="0"/>
              </a:rPr>
              <a:t>*q=dynamic_cast&lt;TChar *&gt;(p)</a:t>
            </a:r>
            <a:r>
              <a:rPr lang="ru-RU" altLang="ru-RU" sz="1800" b="1" smtClean="0">
                <a:latin typeface="Courier New" pitchFamily="49" charset="0"/>
              </a:rPr>
              <a:t>) str[i++]=q-&gt;ch;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  p=N.Previous();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str[i]='\0';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printf("String= %s\n",str);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   return 0;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1800" b="1" smtClean="0">
                <a:latin typeface="Courier New" pitchFamily="49" charset="0"/>
              </a:rPr>
              <a:t>}</a:t>
            </a:r>
            <a:endParaRPr lang="ru-RU" altLang="ru-RU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D3E33D-541A-46C2-AA8E-D140EF9FA61F}" type="slidenum">
              <a:rPr lang="ru-RU" altLang="ru-RU" smtClean="0"/>
              <a:pPr>
                <a:defRPr/>
              </a:pPr>
              <a:t>6</a:t>
            </a:fld>
            <a:endParaRPr lang="ru-RU" altLang="ru-RU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686800" cy="792162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Объявление  неинициализированных объектов при отсутствии в классе </a:t>
            </a:r>
            <a:br>
              <a:rPr lang="ru-RU" altLang="ru-RU" sz="2800" b="1" smtClean="0"/>
            </a:br>
            <a:r>
              <a:rPr lang="ru-RU" altLang="ru-RU" sz="2800" b="1" smtClean="0"/>
              <a:t>конструктора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773238"/>
            <a:ext cx="8886825" cy="4968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Объявление объектов: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/>
              <a:t>Имя_класса</a:t>
            </a:r>
            <a:r>
              <a:rPr lang="ru-RU" altLang="ru-RU" sz="2000" b="1" dirty="0" smtClean="0"/>
              <a:t> </a:t>
            </a:r>
            <a:r>
              <a:rPr lang="ru-RU" altLang="ru-RU" sz="2000" b="1" dirty="0" err="1" smtClean="0"/>
              <a:t>Список_переменных_и</a:t>
            </a:r>
            <a:r>
              <a:rPr lang="en-US" altLang="ru-RU" sz="2000" b="1" dirty="0" smtClean="0"/>
              <a:t>/</a:t>
            </a:r>
            <a:r>
              <a:rPr lang="ru-RU" altLang="ru-RU" sz="2000" b="1" dirty="0" err="1" smtClean="0"/>
              <a:t>или_указателей</a:t>
            </a:r>
            <a:r>
              <a:rPr lang="en-US" altLang="ru-RU" sz="2000" b="1" dirty="0" smtClean="0"/>
              <a:t>;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Пример: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ru-RU" sz="2000" b="1" dirty="0" err="1" smtClean="0">
                <a:latin typeface="Courier New" pitchFamily="49" charset="0"/>
                <a:cs typeface="Courier New" pitchFamily="49" charset="0"/>
              </a:rPr>
              <a:t>book.h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Font typeface="Wingdings" pitchFamily="2" charset="2"/>
              <a:buNone/>
            </a:pPr>
            <a:endParaRPr lang="ru-RU" alt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dirty="0" err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en-US" altLang="ru-RU" sz="2000" b="1" dirty="0" err="1" smtClean="0">
                <a:latin typeface="Courier New" pitchFamily="49" charset="0"/>
              </a:rPr>
              <a:t>CBook</a:t>
            </a:r>
            <a:r>
              <a:rPr lang="ru-RU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err="1" smtClean="0">
                <a:latin typeface="Courier New" pitchFamily="49" charset="0"/>
              </a:rPr>
              <a:t>a</a:t>
            </a:r>
            <a:r>
              <a:rPr lang="ru-RU" altLang="ru-RU" sz="2000" b="1" dirty="0" smtClean="0">
                <a:latin typeface="Courier New" pitchFamily="49" charset="0"/>
              </a:rPr>
              <a:t>,  </a:t>
            </a:r>
            <a:r>
              <a:rPr lang="en-US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простая переменная-объект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  *</a:t>
            </a:r>
            <a:r>
              <a:rPr lang="ru-RU" altLang="ru-RU" sz="2000" b="1" dirty="0" err="1" smtClean="0">
                <a:latin typeface="Courier New" pitchFamily="49" charset="0"/>
              </a:rPr>
              <a:t>b</a:t>
            </a:r>
            <a:r>
              <a:rPr lang="ru-RU" altLang="ru-RU" sz="2000" b="1" dirty="0" smtClean="0">
                <a:latin typeface="Courier New" pitchFamily="49" charset="0"/>
              </a:rPr>
              <a:t>,</a:t>
            </a:r>
            <a:r>
              <a:rPr lang="en-US" altLang="ru-RU" sz="2000" b="1" dirty="0" smtClean="0">
                <a:latin typeface="Courier New" pitchFamily="49" charset="0"/>
              </a:rPr>
              <a:t> </a:t>
            </a:r>
            <a:r>
              <a:rPr lang="ru-RU" altLang="ru-RU" sz="2000" b="1" dirty="0" smtClean="0">
                <a:latin typeface="Courier New" pitchFamily="49" charset="0"/>
              </a:rPr>
              <a:t>  </a:t>
            </a:r>
            <a:r>
              <a:rPr lang="en-US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указатель на объект (память под объект   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               не выделена)</a:t>
            </a:r>
            <a:endParaRPr lang="ru-RU" altLang="ru-RU" sz="2000" b="1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latin typeface="Courier New" pitchFamily="49" charset="0"/>
              </a:rPr>
              <a:t>      c[5];</a:t>
            </a:r>
            <a:r>
              <a:rPr lang="ru-RU" altLang="ru-RU" sz="2000" dirty="0" smtClean="0"/>
              <a:t>  </a:t>
            </a:r>
            <a:r>
              <a:rPr lang="en-US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// </a:t>
            </a: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массив из 5 объектов</a:t>
            </a:r>
            <a:r>
              <a:rPr lang="en-US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 </a:t>
            </a: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в статической памяти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00CC66"/>
                </a:solidFill>
                <a:latin typeface="Courier New" pitchFamily="49" charset="0"/>
              </a:rPr>
              <a:t>    </a:t>
            </a:r>
            <a:r>
              <a:rPr lang="ru-RU" altLang="ru-RU" sz="2000" b="1" dirty="0" smtClean="0">
                <a:latin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7C0BA9-7D7E-4243-9808-EAF2D915F205}" type="slidenum">
              <a:rPr lang="ru-RU" altLang="ru-RU" smtClean="0"/>
              <a:pPr>
                <a:defRPr/>
              </a:pPr>
              <a:t>7</a:t>
            </a:fld>
            <a:endParaRPr lang="ru-RU" altLang="ru-RU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512888"/>
          </a:xfrm>
        </p:spPr>
        <p:txBody>
          <a:bodyPr/>
          <a:lstStyle/>
          <a:p>
            <a:pPr eaLnBrk="1" hangingPunct="1"/>
            <a:r>
              <a:rPr lang="ru-RU" altLang="ru-RU" sz="2800" b="1" smtClean="0"/>
              <a:t>Инициализация </a:t>
            </a:r>
            <a:r>
              <a:rPr lang="ru-RU" altLang="ru-RU" sz="2800" b="1" smtClean="0">
                <a:solidFill>
                  <a:srgbClr val="CC3300"/>
                </a:solidFill>
              </a:rPr>
              <a:t>общедоступных</a:t>
            </a:r>
            <a:r>
              <a:rPr lang="ru-RU" altLang="ru-RU" sz="2800" b="1" smtClean="0"/>
              <a:t> полей объектов</a:t>
            </a:r>
            <a:r>
              <a:rPr lang="en-US" altLang="ru-RU" sz="2800" b="1" smtClean="0"/>
              <a:t> </a:t>
            </a:r>
            <a:r>
              <a:rPr lang="ru-RU" altLang="ru-RU" sz="2800" b="1" smtClean="0"/>
              <a:t>при объявлении </a:t>
            </a:r>
            <a:br>
              <a:rPr lang="ru-RU" altLang="ru-RU" sz="2800" b="1" smtClean="0"/>
            </a:br>
            <a:r>
              <a:rPr lang="ru-RU" altLang="ru-RU" sz="2800" b="1" smtClean="0"/>
              <a:t>в случае отсутствия в класса конструктора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675"/>
            <a:ext cx="8856662" cy="4824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smtClean="0"/>
              <a:t>Для инициализации общедоступных полей объектов может быть использована та же конструкция, что и для инициализации полей структуры.</a:t>
            </a:r>
            <a:endParaRPr lang="en-US" altLang="ru-RU" sz="2000" smtClean="0"/>
          </a:p>
          <a:p>
            <a:pPr eaLnBrk="1" hangingPunct="1">
              <a:buFont typeface="Wingdings" pitchFamily="2" charset="2"/>
              <a:buNone/>
            </a:pPr>
            <a:endParaRPr lang="en-US" altLang="ru-RU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/>
              <a:t>Пример: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"book.h"</a:t>
            </a:r>
          </a:p>
          <a:p>
            <a:pPr>
              <a:buFont typeface="Wingdings" pitchFamily="2" charset="2"/>
              <a:buNone/>
            </a:pPr>
            <a:endParaRPr lang="ru-RU" altLang="ru-RU" sz="2000" b="1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С</a:t>
            </a:r>
            <a:r>
              <a:rPr lang="en-US" altLang="ru-RU" sz="2000" b="1" smtClean="0">
                <a:latin typeface="Courier New" pitchFamily="49" charset="0"/>
              </a:rPr>
              <a:t>Book A = 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</a:t>
            </a: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.1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36</a:t>
            </a:r>
            <a:r>
              <a:rPr lang="en-US" altLang="ru-RU" sz="2000" b="1" smtClean="0">
                <a:latin typeface="Courier New" pitchFamily="49" charset="0"/>
              </a:rPr>
              <a:t>6};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 С</a:t>
            </a:r>
            <a:r>
              <a:rPr lang="en-US" altLang="ru-RU" sz="2000" b="1" smtClean="0">
                <a:latin typeface="Courier New" pitchFamily="49" charset="0"/>
              </a:rPr>
              <a:t>Book C[]= {{"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V.3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367</a:t>
            </a:r>
            <a:r>
              <a:rPr lang="en-US" altLang="ru-RU" sz="2000" b="1" smtClean="0">
                <a:latin typeface="Courier New" pitchFamily="49" charset="0"/>
              </a:rPr>
              <a:t>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V.4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321</a:t>
            </a:r>
            <a:r>
              <a:rPr lang="en-US" altLang="ru-RU" sz="2000" b="1" smtClean="0">
                <a:latin typeface="Courier New" pitchFamily="49" charset="0"/>
              </a:rPr>
              <a:t>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V.5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</a:t>
            </a:r>
            <a:r>
              <a:rPr lang="en-US" altLang="ru-RU" sz="2000" b="1" smtClean="0">
                <a:latin typeface="Courier New" pitchFamily="49" charset="0"/>
              </a:rPr>
              <a:t>56}};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... }</a:t>
            </a:r>
            <a:endParaRPr lang="ru-RU" altLang="ru-RU" sz="2000" b="1" smtClean="0">
              <a:latin typeface="Courier New" pitchFamily="49" charset="0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6659563" y="4797425"/>
            <a:ext cx="2233612" cy="1295400"/>
          </a:xfrm>
          <a:prstGeom prst="wedgeRoundRectCallout">
            <a:avLst>
              <a:gd name="adj1" fmla="val -92287"/>
              <a:gd name="adj2" fmla="val -180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Память будет</a:t>
            </a:r>
          </a:p>
          <a:p>
            <a:pPr algn="ctr"/>
            <a:r>
              <a:rPr lang="ru-RU" altLang="ru-RU" b="1">
                <a:solidFill>
                  <a:srgbClr val="CC3300"/>
                </a:solidFill>
              </a:rPr>
              <a:t>выделена под массив из трех объектов 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3276600" y="3573463"/>
            <a:ext cx="2233613" cy="360362"/>
          </a:xfrm>
          <a:prstGeom prst="wedgeRoundRectCallout">
            <a:avLst>
              <a:gd name="adj1" fmla="val -112759"/>
              <a:gd name="adj2" fmla="val 2790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Необязательно!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3276600" y="3573463"/>
            <a:ext cx="2233613" cy="360362"/>
          </a:xfrm>
          <a:prstGeom prst="wedgeRoundRectCallout">
            <a:avLst>
              <a:gd name="adj1" fmla="val -108032"/>
              <a:gd name="adj2" fmla="val 38036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altLang="ru-RU" b="1">
                <a:solidFill>
                  <a:srgbClr val="CC3300"/>
                </a:solidFill>
              </a:rPr>
              <a:t>Необязательно!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Обращение к полям и методам класса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179388" y="981075"/>
            <a:ext cx="8713787" cy="5688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а) простой объект: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/>
              <a:t>Имя_объекта.Имя_поля_или_метода</a:t>
            </a:r>
            <a:r>
              <a:rPr lang="ru-RU" altLang="ru-RU" sz="2000" b="1" dirty="0" smtClean="0"/>
              <a:t> 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б) указатель на объект: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/>
              <a:t>Имя_указателя_на_объект</a:t>
            </a:r>
            <a:r>
              <a:rPr lang="en-US" altLang="ru-RU" sz="2000" b="1" dirty="0" smtClean="0"/>
              <a:t> </a:t>
            </a:r>
            <a:r>
              <a:rPr lang="ru-RU" altLang="ru-RU" sz="2000" b="1" dirty="0" smtClean="0"/>
              <a:t>-&gt; </a:t>
            </a:r>
            <a:r>
              <a:rPr lang="ru-RU" altLang="ru-RU" sz="2000" b="1" dirty="0" err="1" smtClean="0"/>
              <a:t>Имя_поля_или_метода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в) массив </a:t>
            </a:r>
            <a:r>
              <a:rPr lang="ru-RU" altLang="ru-RU" sz="2000" dirty="0" smtClean="0"/>
              <a:t>объектов:</a:t>
            </a:r>
            <a:endParaRPr lang="ru-RU" altLang="ru-RU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err="1" smtClean="0"/>
              <a:t>Имя_массива</a:t>
            </a:r>
            <a:r>
              <a:rPr lang="en-US" altLang="ru-RU" sz="2000" b="1" dirty="0" smtClean="0"/>
              <a:t>[</a:t>
            </a:r>
            <a:r>
              <a:rPr lang="ru-RU" altLang="ru-RU" sz="2000" b="1" dirty="0" smtClean="0"/>
              <a:t>Индекс</a:t>
            </a:r>
            <a:r>
              <a:rPr lang="en-US" altLang="ru-RU" sz="2000" b="1" dirty="0" smtClean="0"/>
              <a:t>]</a:t>
            </a:r>
            <a:r>
              <a:rPr lang="ru-RU" altLang="ru-RU" sz="2000" b="1" dirty="0" smtClean="0"/>
              <a:t> </a:t>
            </a:r>
            <a:r>
              <a:rPr lang="en-US" altLang="ru-RU" sz="2000" b="1" dirty="0" smtClean="0"/>
              <a:t>.</a:t>
            </a:r>
            <a:r>
              <a:rPr lang="ru-RU" altLang="ru-RU" sz="2000" b="1" dirty="0" err="1" smtClean="0"/>
              <a:t>Имя_поля_или_метода</a:t>
            </a: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dirty="0" smtClean="0"/>
              <a:t>Внутренний указатель на поля объекта: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ru-RU" sz="2000" b="1" dirty="0" smtClean="0"/>
              <a:t> (</a:t>
            </a:r>
            <a:r>
              <a:rPr lang="ru-RU" altLang="ru-RU" sz="2000" b="1" dirty="0" smtClean="0"/>
              <a:t>С++</a:t>
            </a:r>
            <a:r>
              <a:rPr lang="en-US" altLang="ru-RU" sz="2000" b="1" dirty="0" smtClean="0"/>
              <a:t>) </a:t>
            </a:r>
            <a:r>
              <a:rPr lang="ru-RU" altLang="ru-RU" sz="2000" b="1" dirty="0" smtClean="0">
                <a:sym typeface="Symbol" pitchFamily="18" charset="2"/>
              </a:rPr>
              <a:t> </a:t>
            </a:r>
            <a:r>
              <a:rPr lang="en-US" altLang="ru-RU" sz="2000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ru-RU" sz="2000" b="1" dirty="0" smtClean="0"/>
              <a:t> (</a:t>
            </a:r>
            <a:r>
              <a:rPr lang="ru-RU" altLang="ru-RU" sz="2000" b="1" dirty="0" smtClean="0"/>
              <a:t>Паскаль</a:t>
            </a:r>
            <a:r>
              <a:rPr lang="en-US" altLang="ru-RU" sz="2000" b="1" dirty="0" smtClean="0"/>
              <a:t>)</a:t>
            </a:r>
            <a:r>
              <a:rPr lang="ru-RU" altLang="ru-RU" sz="2000" b="1" dirty="0" smtClean="0"/>
              <a:t> </a:t>
            </a:r>
            <a:endParaRPr lang="en-US" altLang="ru-RU" sz="2000" b="1" dirty="0" smtClean="0"/>
          </a:p>
          <a:p>
            <a:pPr eaLnBrk="1" hangingPunct="1">
              <a:buFont typeface="Wingdings" pitchFamily="2" charset="2"/>
              <a:buNone/>
            </a:pPr>
            <a:endParaRPr lang="ru-RU" altLang="ru-RU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dirty="0" smtClean="0"/>
              <a:t>Пример:   </a:t>
            </a:r>
            <a:r>
              <a:rPr lang="en-US" altLang="ru-RU" sz="2000" b="1" dirty="0" smtClean="0">
                <a:latin typeface="Courier New" pitchFamily="49" charset="0"/>
              </a:rPr>
              <a:t>this-&gt;Pos</a:t>
            </a:r>
            <a:endParaRPr lang="ru-RU" altLang="ru-RU" sz="2000" dirty="0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CD6B5-BFB6-4502-83A2-AFEF9E22C1FA}" type="slidenum">
              <a:rPr lang="ru-RU" altLang="ru-RU" smtClean="0"/>
              <a:pPr>
                <a:defRPr/>
              </a:pPr>
              <a:t>8</a:t>
            </a:fld>
            <a:endParaRPr lang="ru-RU" altLang="ru-RU" smtClean="0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11188" y="5157788"/>
            <a:ext cx="1728787" cy="431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ru-RU" altLang="ru-RU" sz="2000" b="1">
              <a:latin typeface="Courier New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32588" y="4652963"/>
            <a:ext cx="1584325" cy="431800"/>
          </a:xfrm>
          <a:prstGeom prst="wedgeRoundRectCallout">
            <a:avLst>
              <a:gd name="adj1" fmla="val -75903"/>
              <a:gd name="adj2" fmla="val -3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400" b="1">
                <a:latin typeface="Courier New" pitchFamily="49" charset="0"/>
              </a:rPr>
              <a:t>Ссылка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8313" y="4724400"/>
            <a:ext cx="2089150" cy="431800"/>
          </a:xfrm>
          <a:prstGeom prst="wedgeRoundRectCallout">
            <a:avLst>
              <a:gd name="adj1" fmla="val 57815"/>
              <a:gd name="adj2" fmla="val -2560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2400" b="1">
                <a:latin typeface="Courier New" pitchFamily="49" charset="0"/>
              </a:rPr>
              <a:t>Указатель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0850"/>
          </a:xfrm>
        </p:spPr>
        <p:txBody>
          <a:bodyPr/>
          <a:lstStyle/>
          <a:p>
            <a:r>
              <a:rPr lang="ru-RU" altLang="ru-RU" sz="2800" b="1" smtClean="0"/>
              <a:t>Основная программа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>
          <a:xfrm>
            <a:off x="250825" y="981075"/>
            <a:ext cx="8713788" cy="5688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"book.h"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объявление инициализированного объекта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CBook B={"J.London. Smoke Bellew",267};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printf("%s %d\n",B.getName(),B.getPages());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altLang="ru-RU" sz="2000" b="1" smtClean="0">
                <a:solidFill>
                  <a:srgbClr val="00CC66"/>
                </a:solidFill>
                <a:latin typeface="Courier New" pitchFamily="49" charset="0"/>
                <a:cs typeface="Courier New" pitchFamily="49" charset="0"/>
              </a:rPr>
              <a:t>объявление массива инициализированных объектов</a:t>
            </a:r>
            <a:endParaRPr lang="en-US" altLang="ru-RU" sz="2000" b="1" smtClean="0">
              <a:solidFill>
                <a:srgbClr val="00CC66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 </a:t>
            </a:r>
            <a:r>
              <a:rPr lang="ru-RU" altLang="ru-RU" sz="2000" b="1" smtClean="0">
                <a:latin typeface="Courier New" pitchFamily="49" charset="0"/>
              </a:rPr>
              <a:t>С</a:t>
            </a:r>
            <a:r>
              <a:rPr lang="en-US" altLang="ru-RU" sz="2000" b="1" smtClean="0">
                <a:latin typeface="Courier New" pitchFamily="49" charset="0"/>
              </a:rPr>
              <a:t>Book C[]= {{"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V.3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367</a:t>
            </a:r>
            <a:r>
              <a:rPr lang="en-US" altLang="ru-RU" sz="2000" b="1" smtClean="0">
                <a:latin typeface="Courier New" pitchFamily="49" charset="0"/>
              </a:rPr>
              <a:t>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V.4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321</a:t>
            </a:r>
            <a:r>
              <a:rPr lang="en-US" altLang="ru-RU" sz="2000" b="1" smtClean="0">
                <a:latin typeface="Courier New" pitchFamily="49" charset="0"/>
              </a:rPr>
              <a:t>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</a:rPr>
              <a:t>			 </a:t>
            </a:r>
            <a:r>
              <a:rPr lang="ru-RU" altLang="ru-RU" sz="2000" b="1" smtClean="0">
                <a:latin typeface="Courier New" pitchFamily="49" charset="0"/>
              </a:rPr>
              <a:t> </a:t>
            </a:r>
            <a:r>
              <a:rPr lang="en-US" altLang="ru-RU" sz="2000" b="1" smtClean="0">
                <a:latin typeface="Courier New" pitchFamily="49" charset="0"/>
              </a:rPr>
              <a:t>{"</a:t>
            </a: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J.London. V.5</a:t>
            </a:r>
            <a:r>
              <a:rPr lang="en-US" altLang="ru-RU" sz="2000" b="1" smtClean="0">
                <a:latin typeface="Courier New" pitchFamily="49" charset="0"/>
              </a:rPr>
              <a:t>",</a:t>
            </a:r>
            <a:r>
              <a:rPr lang="ru-RU" altLang="ru-RU" sz="2000" b="1" smtClean="0">
                <a:latin typeface="Courier New" pitchFamily="49" charset="0"/>
              </a:rPr>
              <a:t>3</a:t>
            </a:r>
            <a:r>
              <a:rPr lang="en-US" altLang="ru-RU" sz="2000" b="1" smtClean="0">
                <a:latin typeface="Courier New" pitchFamily="49" charset="0"/>
              </a:rPr>
              <a:t>56}};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for(int i=0;i&lt;3;i++)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      printf("%s %d\n",C[i].getName(),C[i].getPages());</a:t>
            </a:r>
          </a:p>
          <a:p>
            <a:pPr>
              <a:buFont typeface="Wingdings" pitchFamily="2" charset="2"/>
              <a:buNone/>
            </a:pPr>
            <a:r>
              <a:rPr lang="en-US" altLang="ru-RU" sz="2000" b="1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Wingdings" pitchFamily="2" charset="2"/>
              <a:buNone/>
            </a:pPr>
            <a:r>
              <a:rPr lang="ru-RU" altLang="ru-RU" sz="20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F1143-9C23-4BB2-AF44-EF638BA0A422}" type="slidenum">
              <a:rPr lang="ru-RU" altLang="ru-RU" smtClean="0"/>
              <a:pPr>
                <a:defRPr/>
              </a:pPr>
              <a:t>9</a:t>
            </a:fld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7430</TotalTime>
  <Words>3220</Words>
  <Application>Microsoft Office PowerPoint</Application>
  <PresentationFormat>Экран (4:3)</PresentationFormat>
  <Paragraphs>960</Paragraphs>
  <Slides>51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0" baseType="lpstr">
      <vt:lpstr>Arial</vt:lpstr>
      <vt:lpstr>Wingdings</vt:lpstr>
      <vt:lpstr>Arial Black</vt:lpstr>
      <vt:lpstr>Times New Roman</vt:lpstr>
      <vt:lpstr>Courier New</vt:lpstr>
      <vt:lpstr>Symbol</vt:lpstr>
      <vt:lpstr>Courier</vt:lpstr>
      <vt:lpstr>Пиксел</vt:lpstr>
      <vt:lpstr>Microsoft Visio Drawing</vt:lpstr>
      <vt:lpstr>Глава 5.  Объектная модель С++</vt:lpstr>
      <vt:lpstr>5.1 Описание класса и создание объектов</vt:lpstr>
      <vt:lpstr>Пример 5.1. Класс Книга</vt:lpstr>
      <vt:lpstr>Объявление класса </vt:lpstr>
      <vt:lpstr>Описание методов в специальном файле</vt:lpstr>
      <vt:lpstr>Объявление  неинициализированных объектов при отсутствии в классе  конструктора</vt:lpstr>
      <vt:lpstr>Инициализация общедоступных полей объектов при объявлении  в случае отсутствия в класса конструктора</vt:lpstr>
      <vt:lpstr>Обращение к полям и методам класса</vt:lpstr>
      <vt:lpstr>Основная программа</vt:lpstr>
      <vt:lpstr>5.2 Конструкторы и деструкторы</vt:lpstr>
      <vt:lpstr>Конструкторы без параметров</vt:lpstr>
      <vt:lpstr>Делегирующие конструкторы</vt:lpstr>
      <vt:lpstr>Автоматически генерируемые методы. default</vt:lpstr>
      <vt:lpstr>Различные способы создания объектов</vt:lpstr>
      <vt:lpstr>Распределение/освобождение памяти и инициализация объектов в программе </vt:lpstr>
      <vt:lpstr>Список инициализации.  Инициализация объектных полей</vt:lpstr>
      <vt:lpstr>Объекты с динамическими полями. Деструкторы</vt:lpstr>
      <vt:lpstr>Копирующий конструктор</vt:lpstr>
      <vt:lpstr>Пример обязательного определения копирующего конструктора (Ex5_05)</vt:lpstr>
      <vt:lpstr>Дескриптор explicit</vt:lpstr>
      <vt:lpstr>Запрет использования конструктора для конвертации типов delete</vt:lpstr>
      <vt:lpstr>5.3 Наследование</vt:lpstr>
      <vt:lpstr>Конструкторы и деструкторы  производных классов</vt:lpstr>
      <vt:lpstr>Пример наследования Ex5_02 (PrintBook.h)</vt:lpstr>
      <vt:lpstr>Вызов конструкторов и деструкторов для объектов производных классов (Ex5_06) </vt:lpstr>
      <vt:lpstr>5.4 Полиморфизм. Полиморфное наследование</vt:lpstr>
      <vt:lpstr>Различие раннего и позднего связывания</vt:lpstr>
      <vt:lpstr>Полиморфное наследование</vt:lpstr>
      <vt:lpstr>Объявление класса СBook (файл Book.h)</vt:lpstr>
      <vt:lpstr>Класс CBook (файл Book.cpp)</vt:lpstr>
      <vt:lpstr>Класс CPrintBook (файл PrintBook.h)</vt:lpstr>
      <vt:lpstr>Класс CPrintBook (файл PrintBook.cpp)</vt:lpstr>
      <vt:lpstr>Основная программа</vt:lpstr>
      <vt:lpstr>Дескрипторы override и final</vt:lpstr>
      <vt:lpstr>Уточняющие описания override и final</vt:lpstr>
      <vt:lpstr>Абстрактные методы и классы</vt:lpstr>
      <vt:lpstr>Использование пространств имен для перегрузки методов класса (Ex5_09)</vt:lpstr>
      <vt:lpstr>5.5 Константные объекты и перегрузка методов для них </vt:lpstr>
      <vt:lpstr>Перегрузка методов для константного объекта (Ex5_10)</vt:lpstr>
      <vt:lpstr>5.6 Приведение типов объекта</vt:lpstr>
      <vt:lpstr>Пример приведения типов объектов (Ex5_07)</vt:lpstr>
      <vt:lpstr>Пример приведения типов объектов(2)</vt:lpstr>
      <vt:lpstr>5.7 Контейнер «Двусвязный список» (Ex5_08)</vt:lpstr>
      <vt:lpstr>Контейнер «Двусвязный список»(2)</vt:lpstr>
      <vt:lpstr>Файл Element.h</vt:lpstr>
      <vt:lpstr>Файл Element.cpp</vt:lpstr>
      <vt:lpstr>Файл Element.cpp (2)</vt:lpstr>
      <vt:lpstr>Файл Num.h</vt:lpstr>
      <vt:lpstr>Файл Num.cpp</vt:lpstr>
      <vt:lpstr>Тестирующая программа</vt:lpstr>
      <vt:lpstr>Тестирующая программа(2)</vt:lpstr>
    </vt:vector>
  </TitlesOfParts>
  <Company>MGTU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Ivanova</dc:creator>
  <cp:lastModifiedBy>Иванова Галина Сергеевна</cp:lastModifiedBy>
  <cp:revision>460</cp:revision>
  <dcterms:created xsi:type="dcterms:W3CDTF">2006-01-07T08:33:28Z</dcterms:created>
  <dcterms:modified xsi:type="dcterms:W3CDTF">2023-01-18T19:46:21Z</dcterms:modified>
</cp:coreProperties>
</file>