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58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0" d="100"/>
          <a:sy n="400" d="100"/>
        </p:scale>
        <p:origin x="-9570" y="-4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98645-F4F3-77CA-920C-5EC2F74E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38944-21A5-776C-A054-178B62218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CD359-EF19-0E95-3ED2-FEFA486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67017-A0EF-4C20-54F2-C415DF0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E23D6-0FB9-9F40-502E-6EF8FEE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1B5D-5FE7-7F7B-3B02-787F24C4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0DC2B-CF39-21EC-BCE2-491C1DCB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B2E2-644D-B37E-738E-77DB2F6C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3422C-32F2-C0A7-0F7A-83992804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1F327-CE61-1614-8BC8-7E6BA5D7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85AD8-68DE-39AA-75C8-3F08F93F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641778-E40D-E2D6-B01F-40C3E642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E6121-EDD7-5837-A94D-052453B4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5DCCB-DB58-1FD8-56B6-0959C238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ABBE1-FB89-28BF-4710-D3F39D9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AE1B-0F91-C951-F5CE-35B84067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BEED-5868-C4E0-CFCF-E57CC26C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B6803-0E98-EA49-BC2F-7D1730E2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EC2DC-620F-5469-BD0E-25776E29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711DD-21D4-A3FB-ED0F-F294BC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4410-6AB9-9017-1A0B-6DF9460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070BF-3688-80F2-A94D-3390D015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C53D7-E585-0ADC-BDEE-B0DCF49A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50AC2-237B-E9B2-0714-C7CEB21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D487A-F2ED-C464-BD0E-B388B8B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FCEA-6F7F-2D9C-E5C6-0E84C8C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5087D-C3B2-0479-C101-56255DEDF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AE635-9031-A81E-03FC-F5981D08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4292C-5F91-A998-2B52-CE3199F6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85824-5631-0345-6123-5FDEEF7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0CB4E-16A7-8D35-E6B9-964F8E93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9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18B75-5ABB-C83D-AE4D-50CF607C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D9623-0DB6-1BF2-33DC-F7286F1E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D93F9-5F1E-C64D-5169-2ACBF0FFD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5BF69-F562-5BEE-E3AF-EFA1040B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15394-99E6-B8B9-315F-6E8A7FA44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663D7B-C062-21A3-4A26-27819669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6DE99-ED6C-3259-83DB-0A8CD543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6E6EDF-4166-F376-E5D9-58CFFDF3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1EA0-386A-FE91-5F49-CDAAEED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1EA1F-2CEC-42F7-7AA0-3FA1D659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5BF75-B07B-D6AD-8417-21D4C777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CA1A7-A321-0314-DDD6-D790B1B0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6E9C1-4EA2-A707-133E-CFCFD99E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A3882C-7347-6327-F5F0-7D5DF540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4A997-677F-E862-AF2A-7A25AF02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ECF4-245C-F3AD-967B-C1617B59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7D6CE-D8DE-D766-3638-1ED2154F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A5536-ADC0-5A27-B250-778FC8EF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5EB45-B169-3400-8207-54992ECB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93829-E3E4-E04D-15B4-7091AFAE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63867-F8C3-F90A-5B80-FB82195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71EE-DA81-322F-95F8-76A30AC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DAC1D1-96D0-29C9-61A9-3B44BDF6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6E41F-2552-030A-E61F-C9178544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4BB02-A01B-A711-4C9E-579B4A8D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7BDBA-7B5B-B83E-771C-AAB1DD91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977D-374E-DADD-F0D6-CE247AB0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BAFCC-B23F-AF26-C0E7-3ACF0173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CDE65-BB89-FAED-CA2A-081B3D1A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29A28-4F7B-8CCE-ECB4-9E4080AFB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224C-60D8-4903-B365-C54D5A89F0C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266B7-1F34-8F5B-5F20-F29ECB527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9605-31F2-4DC5-0D8F-0A31A8BE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0E6D-DFE5-4669-9BC6-EAA27343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4FF2-8457-B784-4AAD-9E1B0041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060" y="9471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Robotics 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Kinamics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Simulation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2DC4F-9DA0-B894-ECCD-AFC901F6E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Racheus Zhao</a:t>
            </a:r>
          </a:p>
          <a:p>
            <a:r>
              <a:rPr lang="en-US" altLang="zh-CN" dirty="0"/>
              <a:t>School of Mechanical Engineering</a:t>
            </a:r>
            <a:r>
              <a:rPr lang="zh-CN" altLang="en-US" dirty="0"/>
              <a:t>，</a:t>
            </a:r>
            <a:r>
              <a:rPr lang="en-US" altLang="zh-CN" dirty="0"/>
              <a:t>SJTU</a:t>
            </a:r>
          </a:p>
          <a:p>
            <a:r>
              <a:rPr lang="en-US" altLang="zh-CN" dirty="0"/>
              <a:t>30 , May ,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79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87CC-9954-7DDE-B986-83D4FA40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575"/>
            <a:ext cx="10515600" cy="1325563"/>
          </a:xfrm>
        </p:spPr>
        <p:txBody>
          <a:bodyPr/>
          <a:lstStyle/>
          <a:p>
            <a:r>
              <a:rPr lang="zh-CN" altLang="en-US" dirty="0"/>
              <a:t>信号</a:t>
            </a:r>
            <a:r>
              <a:rPr lang="en-US" altLang="zh-CN" dirty="0"/>
              <a:t>Provided by </a:t>
            </a:r>
            <a:r>
              <a:rPr lang="zh-CN" altLang="en-US" dirty="0"/>
              <a:t>杨梓鸿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E61F9-6BFD-48A4-6CC7-2776AD9D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475105"/>
            <a:ext cx="10515600" cy="4351338"/>
          </a:xfrm>
        </p:spPr>
        <p:txBody>
          <a:bodyPr/>
          <a:lstStyle/>
          <a:p>
            <a:r>
              <a:rPr lang="zh-CN" altLang="en-US" dirty="0"/>
              <a:t>时序信号，空中画圆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B9871-B372-4B01-8521-9F70760CB3EA}"/>
              </a:ext>
            </a:extLst>
          </p:cNvPr>
          <p:cNvSpPr txBox="1"/>
          <p:nvPr/>
        </p:nvSpPr>
        <p:spPr>
          <a:xfrm>
            <a:off x="6758940" y="12362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 err="1">
                <a:effectLst/>
                <a:latin typeface="Menlo"/>
              </a:rPr>
              <a:t>Cmd</a:t>
            </a:r>
            <a:r>
              <a:rPr lang="zh-CN" altLang="en-US" sz="1800" b="0" i="0" dirty="0">
                <a:effectLst/>
                <a:latin typeface="Menlo"/>
              </a:rPr>
              <a:t>输入</a:t>
            </a:r>
            <a:endParaRPr lang="en-US" altLang="zh-CN" sz="1800" b="0" i="0" dirty="0">
              <a:effectLst/>
              <a:latin typeface="Menlo"/>
            </a:endParaRPr>
          </a:p>
          <a:p>
            <a:r>
              <a:rPr lang="en-US" altLang="zh-CN" sz="1800" b="0" i="0" dirty="0">
                <a:effectLst/>
                <a:latin typeface="Menlo"/>
              </a:rPr>
              <a:t>&gt;&gt;&gt;time = (0:0.02:(size(q, 1)-1)*0.02)’;</a:t>
            </a:r>
          </a:p>
          <a:p>
            <a:r>
              <a:rPr lang="en-US" altLang="zh-CN" sz="1800" b="0" i="0" dirty="0">
                <a:effectLst/>
                <a:latin typeface="Menlo"/>
              </a:rPr>
              <a:t>&gt;&gt;&gt;data = [time, q];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F93CA7-E1FE-0020-A6FE-2A488477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2289176"/>
            <a:ext cx="6181725" cy="440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00D9AD-368B-CD5F-AF24-3C0CF91F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96" y="128852"/>
            <a:ext cx="3529301" cy="13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9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0988-E40A-5704-4C34-B4C1DE7B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牢杨，想你了！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D47F2-91F8-EEC6-832B-9176B0C2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r>
              <a:rPr lang="zh-CN" altLang="en-US" dirty="0"/>
              <a:t>系统结构有所改变，信号</a:t>
            </a:r>
            <a:r>
              <a:rPr lang="en-US" altLang="zh-CN" dirty="0"/>
              <a:t>from workspace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C662CA-AF09-B5F5-B441-AD05077B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50" y="2068579"/>
            <a:ext cx="8057250" cy="46217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692A3E-7B49-4519-9B3F-97B8665B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59358"/>
            <a:ext cx="2610897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C0F0C-15FD-F7E5-3D9B-3EF513F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9631680" cy="922655"/>
          </a:xfrm>
        </p:spPr>
        <p:txBody>
          <a:bodyPr/>
          <a:lstStyle/>
          <a:p>
            <a:r>
              <a:rPr lang="zh-CN" altLang="en-US" dirty="0"/>
              <a:t>自定义信号运动展示</a:t>
            </a:r>
          </a:p>
        </p:txBody>
      </p:sp>
      <p:pic>
        <p:nvPicPr>
          <p:cNvPr id="4" name="young2">
            <a:hlinkClick r:id="" action="ppaction://media"/>
            <a:extLst>
              <a:ext uri="{FF2B5EF4-FFF2-40B4-BE49-F238E27FC236}">
                <a16:creationId xmlns:a16="http://schemas.microsoft.com/office/drawing/2014/main" id="{0430CA9E-02A4-2746-9594-26A75E0751BB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3589" end="688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0264" y="1424405"/>
            <a:ext cx="8349616" cy="543359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351D40-0182-708D-04DD-E0708F404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20" y="130758"/>
            <a:ext cx="2610897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A98B8E-B59B-6E4A-A796-B41AA3F4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5" y="854928"/>
            <a:ext cx="5561099" cy="3865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5113AB-ED51-A305-AF4A-79CF99CD0699}"/>
              </a:ext>
            </a:extLst>
          </p:cNvPr>
          <p:cNvSpPr txBox="1"/>
          <p:nvPr/>
        </p:nvSpPr>
        <p:spPr>
          <a:xfrm>
            <a:off x="2189542" y="514772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</a:t>
            </a:r>
            <a:r>
              <a:rPr lang="en-US" altLang="zh-CN" dirty="0"/>
              <a:t>Angle</a:t>
            </a:r>
            <a:r>
              <a:rPr lang="zh-CN" altLang="en-US" dirty="0"/>
              <a:t>响应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4EC70F-B5D5-F404-FDFE-32E34D45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88" y="877231"/>
            <a:ext cx="5561099" cy="38657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667E19-1AF5-3C75-0371-0425A705DAF6}"/>
              </a:ext>
            </a:extLst>
          </p:cNvPr>
          <p:cNvSpPr txBox="1"/>
          <p:nvPr/>
        </p:nvSpPr>
        <p:spPr>
          <a:xfrm>
            <a:off x="8077758" y="514772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关节加速度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4CC431E-9505-4ACB-6046-E542AD067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397109"/>
              </p:ext>
            </p:extLst>
          </p:nvPr>
        </p:nvGraphicFramePr>
        <p:xfrm>
          <a:off x="9366491" y="5108764"/>
          <a:ext cx="198790" cy="44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8000" imgH="243360" progId="Equation.AxMath">
                  <p:embed/>
                </p:oleObj>
              </mc:Choice>
              <mc:Fallback>
                <p:oleObj name="AxMath" r:id="rId4" imgW="108000" imgH="243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9D3E541-B70B-A53A-1BA4-A0E6D0CE3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491" y="5108764"/>
                        <a:ext cx="198790" cy="44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21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08D6-8021-8010-6025-2E07534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177" y="530440"/>
            <a:ext cx="4228041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rlito" panose="020F0502020204030204" pitchFamily="34" charset="0"/>
              </a:rPr>
              <a:t>Special 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rlito" panose="020F0502020204030204" pitchFamily="34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9D2F209-3696-0D25-C5A9-4663BBA31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13" y="3221435"/>
            <a:ext cx="4657191" cy="9641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9F0957-A4DD-CFA7-776A-EDCED4242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77" y="1682488"/>
            <a:ext cx="3529301" cy="1397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2FCFA-7831-C903-E7A1-62D144DD7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42595" r="8880" b="35573"/>
          <a:stretch/>
        </p:blipFill>
        <p:spPr>
          <a:xfrm>
            <a:off x="3139440" y="4686246"/>
            <a:ext cx="6316980" cy="9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F4126-F81A-FF92-C21B-E1948278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408975"/>
            <a:ext cx="11353800" cy="124302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本小组自主研发的</a:t>
            </a:r>
            <a:r>
              <a:rPr lang="zh-CN" altLang="en-US" sz="2400" dirty="0">
                <a:solidFill>
                  <a:srgbClr val="FF0000"/>
                </a:solidFill>
              </a:rPr>
              <a:t>面向对象</a:t>
            </a:r>
            <a:r>
              <a:rPr lang="zh-CN" altLang="en-US" sz="2400" dirty="0"/>
              <a:t>的基于</a:t>
            </a:r>
            <a:r>
              <a:rPr lang="en-US" altLang="zh-CN" sz="2400" dirty="0"/>
              <a:t>ABB-IRB1200</a:t>
            </a:r>
            <a:r>
              <a:rPr lang="zh-CN" altLang="en-US" sz="2400" dirty="0"/>
              <a:t>机器人运动学特性测试仿真模型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5EC279-2D7A-0822-A201-7A114EDD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505" y="1185889"/>
            <a:ext cx="12110006" cy="4756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380BE8-E2B7-6305-C9A5-DA1CE3A1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1499" y="4429431"/>
            <a:ext cx="2667002" cy="211393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53695E11-4103-8856-A073-58875C5B20E8}"/>
              </a:ext>
            </a:extLst>
          </p:cNvPr>
          <p:cNvSpPr/>
          <p:nvPr/>
        </p:nvSpPr>
        <p:spPr>
          <a:xfrm>
            <a:off x="1684020" y="2468880"/>
            <a:ext cx="1226820" cy="1120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8EB209-02BF-D77A-5EE0-CE1F62DB98CC}"/>
              </a:ext>
            </a:extLst>
          </p:cNvPr>
          <p:cNvSpPr txBox="1"/>
          <p:nvPr/>
        </p:nvSpPr>
        <p:spPr>
          <a:xfrm>
            <a:off x="3728006" y="5137615"/>
            <a:ext cx="345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只需拨动开关，即可实现信号类型转换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CBEE97-86B6-2D63-40EF-5DA904127AA8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731176" y="3424979"/>
            <a:ext cx="1269324" cy="174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B1A47BCD-CFFC-7433-8C28-3BB418C02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83" y="5700853"/>
            <a:ext cx="2923317" cy="11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8998A-86F9-E34D-1BB2-A35E90D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24" y="133897"/>
            <a:ext cx="10515600" cy="1325563"/>
          </a:xfrm>
        </p:spPr>
        <p:txBody>
          <a:bodyPr/>
          <a:lstStyle/>
          <a:p>
            <a:r>
              <a:rPr lang="zh-CN" altLang="en-US" dirty="0"/>
              <a:t>正运动学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0DC07-37D4-346B-484D-88FB00DA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036" y="607155"/>
            <a:ext cx="4620504" cy="61204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号关节梯形速度曲线</a:t>
            </a:r>
          </a:p>
        </p:txBody>
      </p:sp>
      <p:pic>
        <p:nvPicPr>
          <p:cNvPr id="4" name="Trapezoidal">
            <a:hlinkClick r:id="" action="ppaction://media"/>
            <a:extLst>
              <a:ext uri="{FF2B5EF4-FFF2-40B4-BE49-F238E27FC236}">
                <a16:creationId xmlns:a16="http://schemas.microsoft.com/office/drawing/2014/main" id="{76DF91B2-9385-F443-E555-E743209113F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02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1997" y="1415563"/>
            <a:ext cx="8857173" cy="5442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CA69EA-1218-3657-3E09-FCF51D104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80" y="35821"/>
            <a:ext cx="3208020" cy="12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24363D-94A1-66F3-13DD-F1E3B3DAF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0" y="3360438"/>
            <a:ext cx="4359987" cy="30246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9B98D0-B6EF-785A-336A-60C2198C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0" y="60960"/>
            <a:ext cx="4162567" cy="2891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4BEEE6-5D57-F3AE-22ED-D41637E03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340485"/>
            <a:ext cx="3259636" cy="2891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90B2EC-B32E-ED5C-B671-B3072C9AEC57}"/>
              </a:ext>
            </a:extLst>
          </p:cNvPr>
          <p:cNvSpPr txBox="1"/>
          <p:nvPr/>
        </p:nvSpPr>
        <p:spPr>
          <a:xfrm>
            <a:off x="937260" y="459486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梯形电压信号输入电机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2BB41-A3A3-26CA-8FF1-43AA7DD1157F}"/>
              </a:ext>
            </a:extLst>
          </p:cNvPr>
          <p:cNvSpPr txBox="1"/>
          <p:nvPr/>
        </p:nvSpPr>
        <p:spPr>
          <a:xfrm>
            <a:off x="6576060" y="2991106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</a:t>
            </a:r>
            <a:r>
              <a:rPr lang="en-US" altLang="zh-CN" dirty="0"/>
              <a:t>Angle</a:t>
            </a:r>
            <a:r>
              <a:rPr lang="zh-CN" altLang="en-US" dirty="0"/>
              <a:t>响应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F54E0-85DE-B084-C88E-E930A7CF266D}"/>
              </a:ext>
            </a:extLst>
          </p:cNvPr>
          <p:cNvSpPr txBox="1"/>
          <p:nvPr/>
        </p:nvSpPr>
        <p:spPr>
          <a:xfrm>
            <a:off x="6576060" y="6424056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关节加速度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9D3E541-B70B-A53A-1BA4-A0E6D0CE3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414826"/>
              </p:ext>
            </p:extLst>
          </p:nvPr>
        </p:nvGraphicFramePr>
        <p:xfrm>
          <a:off x="7864793" y="6385100"/>
          <a:ext cx="198790" cy="44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08000" imgH="243360" progId="Equation.AxMath">
                  <p:embed/>
                </p:oleObj>
              </mc:Choice>
              <mc:Fallback>
                <p:oleObj name="AxMath" r:id="rId5" imgW="108000" imgH="243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4793" y="6385100"/>
                        <a:ext cx="198790" cy="44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F277A3E-A051-0160-D1B4-70A56C08292B}"/>
              </a:ext>
            </a:extLst>
          </p:cNvPr>
          <p:cNvSpPr txBox="1"/>
          <p:nvPr/>
        </p:nvSpPr>
        <p:spPr>
          <a:xfrm>
            <a:off x="10027920" y="3896915"/>
            <a:ext cx="184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加速度突变</a:t>
            </a:r>
            <a:endParaRPr lang="en-US" altLang="zh-CN" dirty="0"/>
          </a:p>
          <a:p>
            <a:r>
              <a:rPr lang="zh-CN" altLang="en-US" dirty="0"/>
              <a:t>由于刚性可能有抖动、时延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85ED08-541F-3571-DD40-E7403DEEC54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715500" y="4820245"/>
            <a:ext cx="1234440" cy="14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E500A11-A728-27FF-EFB7-108EE3DE6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8" y="5396372"/>
            <a:ext cx="3529301" cy="13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">
            <a:hlinkClick r:id="" action="ppaction://media"/>
            <a:extLst>
              <a:ext uri="{FF2B5EF4-FFF2-40B4-BE49-F238E27FC236}">
                <a16:creationId xmlns:a16="http://schemas.microsoft.com/office/drawing/2014/main" id="{CADDACA1-7C29-B556-4CFF-86DCF4ED8963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535" end="105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1043" y="1690688"/>
            <a:ext cx="7524585" cy="4528961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591269-DC01-681D-808E-3A376878CA26}"/>
              </a:ext>
            </a:extLst>
          </p:cNvPr>
          <p:cNvSpPr txBox="1">
            <a:spLocks/>
          </p:cNvSpPr>
          <p:nvPr/>
        </p:nvSpPr>
        <p:spPr>
          <a:xfrm>
            <a:off x="2633736" y="866235"/>
            <a:ext cx="4620504" cy="61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号关节</a:t>
            </a:r>
            <a:r>
              <a:rPr lang="en-US" altLang="zh-CN" dirty="0"/>
              <a:t>S</a:t>
            </a:r>
            <a:r>
              <a:rPr lang="zh-CN" altLang="en-US" dirty="0"/>
              <a:t>形速度曲线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0EBB7-C19C-0C26-5934-5A7FBFD14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36" y="81264"/>
            <a:ext cx="3529301" cy="13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8F728-6526-510D-7AFA-B680E660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0172"/>
            <a:ext cx="4121135" cy="2858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734C5-C318-AC82-51D0-BBA01B20B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45" y="0"/>
            <a:ext cx="4190908" cy="2910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632A27-A4F8-44E7-3A05-3DD818B04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3" y="987705"/>
            <a:ext cx="4384764" cy="3889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2468FD-4378-C0D5-F5AB-957358DD371F}"/>
              </a:ext>
            </a:extLst>
          </p:cNvPr>
          <p:cNvSpPr txBox="1"/>
          <p:nvPr/>
        </p:nvSpPr>
        <p:spPr>
          <a:xfrm>
            <a:off x="7170420" y="291084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</a:t>
            </a:r>
            <a:r>
              <a:rPr lang="en-US" altLang="zh-CN" dirty="0"/>
              <a:t>Angle</a:t>
            </a:r>
            <a:r>
              <a:rPr lang="zh-CN" altLang="en-US" dirty="0"/>
              <a:t>响应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C36600-D547-6796-848D-6F4036427BDE}"/>
              </a:ext>
            </a:extLst>
          </p:cNvPr>
          <p:cNvSpPr txBox="1"/>
          <p:nvPr/>
        </p:nvSpPr>
        <p:spPr>
          <a:xfrm>
            <a:off x="7170420" y="634379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关节加速度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18D9515-F990-1125-CA36-EDA70C57D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05423"/>
              </p:ext>
            </p:extLst>
          </p:nvPr>
        </p:nvGraphicFramePr>
        <p:xfrm>
          <a:off x="8459153" y="6304834"/>
          <a:ext cx="198790" cy="44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08000" imgH="243360" progId="Equation.AxMath">
                  <p:embed/>
                </p:oleObj>
              </mc:Choice>
              <mc:Fallback>
                <p:oleObj name="AxMath" r:id="rId5" imgW="108000" imgH="243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9D3E541-B70B-A53A-1BA4-A0E6D0CE3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59153" y="6304834"/>
                        <a:ext cx="198790" cy="44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368D457-17F9-64E8-C737-271997111238}"/>
              </a:ext>
            </a:extLst>
          </p:cNvPr>
          <p:cNvSpPr txBox="1"/>
          <p:nvPr/>
        </p:nvSpPr>
        <p:spPr>
          <a:xfrm>
            <a:off x="10736580" y="3642360"/>
            <a:ext cx="1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没有阶跃</a:t>
            </a:r>
            <a:endParaRPr lang="en-US" altLang="zh-CN" dirty="0"/>
          </a:p>
          <a:p>
            <a:r>
              <a:rPr lang="zh-CN" altLang="en-US" dirty="0"/>
              <a:t>更加平滑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6A351E-7CFF-5E8E-0A11-8117F2E59F93}"/>
              </a:ext>
            </a:extLst>
          </p:cNvPr>
          <p:cNvCxnSpPr>
            <a:stCxn id="13" idx="2"/>
          </p:cNvCxnSpPr>
          <p:nvPr/>
        </p:nvCxnSpPr>
        <p:spPr>
          <a:xfrm flipH="1">
            <a:off x="10424160" y="4288691"/>
            <a:ext cx="925830" cy="42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74A3E58-FDAD-013F-3ABF-1C018A614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5" y="5355097"/>
            <a:ext cx="3529301" cy="13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12D5-14C2-D588-427B-9C82C35F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Trapezoidal Velocity Curve?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91D25-D1C9-E438-56E5-8A692E45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4845"/>
            <a:ext cx="8854440" cy="49780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7749A9-296D-68AD-76B2-CEB249152153}"/>
              </a:ext>
            </a:extLst>
          </p:cNvPr>
          <p:cNvSpPr txBox="1"/>
          <p:nvPr/>
        </p:nvSpPr>
        <p:spPr>
          <a:xfrm>
            <a:off x="8404860" y="164401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AU3324-Motion Control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2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45E0-55F8-1FA5-685F-F82E6911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use S-curve?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0E336-406E-EB7A-0EC9-09C14A1F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38596"/>
            <a:ext cx="8982075" cy="5060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2216A6-B0CB-19D3-C9FC-5B80549B0654}"/>
              </a:ext>
            </a:extLst>
          </p:cNvPr>
          <p:cNvSpPr txBox="1"/>
          <p:nvPr/>
        </p:nvSpPr>
        <p:spPr>
          <a:xfrm>
            <a:off x="8412480" y="1169264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AU3324-Motion Control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3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8687-8EEE-254F-A06D-26A0F22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4E385-2B31-303E-5EFD-6D07C08A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C23AE-61CE-8509-7190-47D84EF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" y="0"/>
            <a:ext cx="12156259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247AC0-C06B-545D-01C6-8F76BA9A4E1D}"/>
              </a:ext>
            </a:extLst>
          </p:cNvPr>
          <p:cNvSpPr txBox="1"/>
          <p:nvPr/>
        </p:nvSpPr>
        <p:spPr>
          <a:xfrm>
            <a:off x="510540" y="519493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AU3324-Motion Control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7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164</Words>
  <Application>Microsoft Office PowerPoint</Application>
  <PresentationFormat>宽屏</PresentationFormat>
  <Paragraphs>34</Paragraphs>
  <Slides>14</Slides>
  <Notes>0</Notes>
  <HiddenSlides>0</HiddenSlides>
  <MMClips>3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Menlo</vt:lpstr>
      <vt:lpstr>等线</vt:lpstr>
      <vt:lpstr>等线 Light</vt:lpstr>
      <vt:lpstr>微软雅黑</vt:lpstr>
      <vt:lpstr>Arial</vt:lpstr>
      <vt:lpstr>Office 主题​​</vt:lpstr>
      <vt:lpstr>AxMath</vt:lpstr>
      <vt:lpstr>Robotics Kinamics Simulation</vt:lpstr>
      <vt:lpstr>PowerPoint 演示文稿</vt:lpstr>
      <vt:lpstr>正运动学</vt:lpstr>
      <vt:lpstr>PowerPoint 演示文稿</vt:lpstr>
      <vt:lpstr>PowerPoint 演示文稿</vt:lpstr>
      <vt:lpstr>PowerPoint 演示文稿</vt:lpstr>
      <vt:lpstr>Why Trapezoidal Velocity Curve?</vt:lpstr>
      <vt:lpstr>Why use S-curve?</vt:lpstr>
      <vt:lpstr>PowerPoint 演示文稿</vt:lpstr>
      <vt:lpstr>信号Provided by 杨梓鸿</vt:lpstr>
      <vt:lpstr>牢杨，想你了！</vt:lpstr>
      <vt:lpstr>自定义信号运动展示</vt:lpstr>
      <vt:lpstr>PowerPoint 演示文稿</vt:lpstr>
      <vt:lpstr>Special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Racheus zhao</dc:creator>
  <cp:lastModifiedBy>Racheus zhao</cp:lastModifiedBy>
  <cp:revision>5</cp:revision>
  <dcterms:created xsi:type="dcterms:W3CDTF">2024-05-30T08:16:38Z</dcterms:created>
  <dcterms:modified xsi:type="dcterms:W3CDTF">2024-06-12T03:36:03Z</dcterms:modified>
</cp:coreProperties>
</file>