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7" r:id="rId6"/>
    <p:sldId id="260" r:id="rId7"/>
    <p:sldId id="262" r:id="rId8"/>
    <p:sldId id="261" r:id="rId9"/>
    <p:sldId id="265" r:id="rId10"/>
    <p:sldId id="263" r:id="rId11"/>
    <p:sldId id="264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95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5E206-2963-437E-BE66-478BDC32EA2B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BA170-FF9F-41D1-B677-D4F1D7DF1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896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BA170-FF9F-41D1-B677-D4F1D7DF1B0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262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4A564-5AEA-A738-1C2E-1E7B4668B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8BB433-1CFA-6C64-51A5-939F91322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EF33D6-9FB0-C96E-1650-3D0D32731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168F-A3AB-43EC-A4A7-CB060D4C72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A0E5A3-3BFC-87B6-F0A0-59C857C53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3A44DB-8C7B-A02F-EE79-EBEE3B9F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DFBF-480A-4377-861F-74B86263F6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90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C9C1D-C777-537D-2358-40B7B8C60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E15945-4FBC-E1F5-5384-1FF62F2AE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8617EE-D5AA-3AA9-6BB3-544C8193E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168F-A3AB-43EC-A4A7-CB060D4C72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D16334-4EF4-CA02-32C8-D0116D2C8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B35946-D1A7-D4B4-D453-393ADD9E2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DFBF-480A-4377-861F-74B86263F6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81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084D4E-667F-8F5D-2B06-C20C08DF0C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1D78FC-F8A2-17E1-D2B6-A82295156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95512B-8EA3-C34F-4853-4639FC5B4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168F-A3AB-43EC-A4A7-CB060D4C72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70ED2B-31DD-54B2-A33D-ABA36962C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DFDCBC-EAC8-F36B-2977-812080BFB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DFBF-480A-4377-861F-74B86263F6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02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46EAF-9AB8-42CD-46C6-5AECC2FFC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AB884E-3271-46E8-CF2C-936075B9A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4A1940-1E97-94A6-2458-3EE8BBE7C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168F-A3AB-43EC-A4A7-CB060D4C72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51FE9E-BA28-BCD8-0442-0354426DE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16212C-3C19-3942-5B8C-6B6A52FE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DFBF-480A-4377-861F-74B86263F6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3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A7138-92F3-DA7D-AFB0-4BC05BE2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DB3F92-19AA-30A0-0491-ED438B5DB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EAC0B9-0216-4867-E79A-0A2AD5FB8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168F-A3AB-43EC-A4A7-CB060D4C72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87D69B-3CAC-35AD-6BCC-8C47864E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E25609-BDD3-41FE-A79D-4040216D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DFBF-480A-4377-861F-74B86263F6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095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CDF3D-C5DE-391B-E090-F7C1D15AC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BEF5AA-B6A4-8497-53BD-439BFE0DD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9F1C85-C969-62BC-42CA-3497344AC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71A613-4FCC-8420-FD0E-B09DC1D52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168F-A3AB-43EC-A4A7-CB060D4C72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168A93-AACD-F572-4221-4A9034006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813BE1-FD7F-B28A-820C-29E7C98BE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DFBF-480A-4377-861F-74B86263F6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16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19F97-4288-A082-3A7D-4ED06EE6C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BAB18C-AE67-F6BA-ACA9-3632F3DF9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E46B74-408A-C69A-1087-78693BBAC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3A3EF5-350C-E2C0-05DC-55DAB4EC3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154D4D-5DAF-FD9E-952E-241464000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247918-FC74-1F2B-3A79-1E58D473D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168F-A3AB-43EC-A4A7-CB060D4C72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39A149-4EC9-596C-2FC2-67E62A028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30102F-80CD-E1B2-BBFB-CE9A9994F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DFBF-480A-4377-861F-74B86263F6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15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2A368-FEFE-4D6D-657F-4121C3A0E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2DECA0-4701-DF8D-0F14-2F5224860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168F-A3AB-43EC-A4A7-CB060D4C72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22DC91-7CA3-FB71-5361-2DC871FE2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FFF6E0-6F85-1893-1E41-0371696C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DFBF-480A-4377-861F-74B86263F6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30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C40BAA-9A42-7622-F3A9-475B77FE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168F-A3AB-43EC-A4A7-CB060D4C72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BE94AD-2A6D-5919-4093-54EF4593D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418E1C-421D-0E7B-3EF8-32E1AA1A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DFBF-480A-4377-861F-74B86263F6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66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4558D-58CC-6E14-5EAE-B062DBC03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E3E598-A31E-DE87-1BB4-72C896E99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CC54F2-6779-02CB-8414-52EBE4659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AEC9E7-5DBF-CC79-FC93-041AADEA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168F-A3AB-43EC-A4A7-CB060D4C72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9548D3-D26A-3AB6-09D8-DCF7050BA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001E1C-E5FA-2B26-65A8-89B367A4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DFBF-480A-4377-861F-74B86263F6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19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9664F-885D-217B-CF0D-A5AA71D8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29DCF3-820F-4E07-38AC-BA84D4BEA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0B85BA-09C0-22C1-1F73-7219A1635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50EEDA-A24D-46DC-429C-116881951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168F-A3AB-43EC-A4A7-CB060D4C72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92DD70-AA41-9720-82B0-E3577700E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9B0338-882E-E339-7C84-3737E185C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DFBF-480A-4377-861F-74B86263F6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80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6ABB66-AFC4-4573-DC3A-EF77C00C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3302E4-29E2-65CE-3834-E01843C69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B4629B-35E7-6274-64B4-0B025ED3C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D168F-A3AB-43EC-A4A7-CB060D4C72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C550C2-8EF2-1085-3856-0CC412D18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22E2E5-E07C-2997-EB51-AB5BED1CC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9DFBF-480A-4377-861F-74B86263F6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48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wmf"/><Relationship Id="rId7" Type="http://schemas.openxmlformats.org/officeDocument/2006/relationships/image" Target="../media/image10.png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5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69E83-E81F-0AE7-0F0D-5A148BC16A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Dynamics and</a:t>
            </a:r>
            <a:r>
              <a:rPr lang="zh-CN" altLang="en-US" dirty="0"/>
              <a:t> </a:t>
            </a:r>
            <a:r>
              <a:rPr lang="en-US" altLang="zh-CN" dirty="0"/>
              <a:t>Control II</a:t>
            </a:r>
            <a:br>
              <a:rPr lang="en-US" altLang="zh-CN" dirty="0"/>
            </a:br>
            <a:r>
              <a:rPr lang="en-US" altLang="zh-CN" sz="3600" dirty="0"/>
              <a:t>Independent Joint Control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56A7C4-8FFB-2335-FB31-2933C5614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048"/>
            <a:ext cx="9144000" cy="1655762"/>
          </a:xfrm>
        </p:spPr>
        <p:txBody>
          <a:bodyPr/>
          <a:lstStyle/>
          <a:p>
            <a:r>
              <a:rPr lang="en-US" altLang="zh-CN" dirty="0"/>
              <a:t>Racheus Zhao</a:t>
            </a:r>
          </a:p>
          <a:p>
            <a:r>
              <a:rPr lang="en-US" altLang="zh-CN" dirty="0"/>
              <a:t>School of ME,SJTU</a:t>
            </a:r>
          </a:p>
          <a:p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en-US" altLang="zh-CN" dirty="0"/>
              <a:t>,6,2024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661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8C015C7-2F54-4B29-4DBA-E95179B21893}"/>
              </a:ext>
            </a:extLst>
          </p:cNvPr>
          <p:cNvSpPr txBox="1"/>
          <p:nvPr/>
        </p:nvSpPr>
        <p:spPr>
          <a:xfrm>
            <a:off x="698810" y="386318"/>
            <a:ext cx="435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加入重力</a:t>
            </a:r>
            <a:r>
              <a:rPr lang="en-US" altLang="zh-CN" dirty="0"/>
              <a:t>(</a:t>
            </a:r>
            <a:r>
              <a:rPr lang="zh-CN" altLang="en-US" dirty="0"/>
              <a:t>之前是一直忽略了重力</a:t>
            </a:r>
            <a:r>
              <a:rPr lang="en-US" altLang="zh-CN" dirty="0"/>
              <a:t>)</a:t>
            </a:r>
            <a:r>
              <a:rPr lang="zh-CN" altLang="en-US" dirty="0"/>
              <a:t>干扰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979EC89-C082-9B53-56B1-E3FDD002C84A}"/>
              </a:ext>
            </a:extLst>
          </p:cNvPr>
          <p:cNvSpPr txBox="1"/>
          <p:nvPr/>
        </p:nvSpPr>
        <p:spPr>
          <a:xfrm>
            <a:off x="981213" y="6231949"/>
            <a:ext cx="290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关节角度理论</a:t>
            </a:r>
            <a:r>
              <a:rPr lang="en-US" altLang="zh-CN" dirty="0"/>
              <a:t>/</a:t>
            </a:r>
            <a:r>
              <a:rPr lang="zh-CN" altLang="en-US" dirty="0"/>
              <a:t>实际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BB2C081-3ED1-C7CB-6970-CDD4ECC9C4BE}"/>
              </a:ext>
            </a:extLst>
          </p:cNvPr>
          <p:cNvSpPr txBox="1"/>
          <p:nvPr/>
        </p:nvSpPr>
        <p:spPr>
          <a:xfrm>
            <a:off x="5597956" y="6231949"/>
            <a:ext cx="290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Error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BFE9DEB-8308-B6B8-324F-D0C6C726E149}"/>
              </a:ext>
            </a:extLst>
          </p:cNvPr>
          <p:cNvSpPr txBox="1"/>
          <p:nvPr/>
        </p:nvSpPr>
        <p:spPr>
          <a:xfrm>
            <a:off x="9552923" y="6231949"/>
            <a:ext cx="290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Torque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003ADB-FFC5-0812-42C7-0E94CD8EC4A2}"/>
              </a:ext>
            </a:extLst>
          </p:cNvPr>
          <p:cNvSpPr txBox="1"/>
          <p:nvPr/>
        </p:nvSpPr>
        <p:spPr>
          <a:xfrm>
            <a:off x="613863" y="991132"/>
            <a:ext cx="327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控制器参数设置：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2115EB4A-7E15-9294-FEBF-AD7F2BF1A4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281700"/>
              </p:ext>
            </p:extLst>
          </p:nvPr>
        </p:nvGraphicFramePr>
        <p:xfrm>
          <a:off x="2526976" y="991338"/>
          <a:ext cx="1731697" cy="37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060920" imgH="228960" progId="Equation.AxMath">
                  <p:embed/>
                </p:oleObj>
              </mc:Choice>
              <mc:Fallback>
                <p:oleObj name="AxMath" r:id="rId2" imgW="1060920" imgH="2289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26976" y="991338"/>
                        <a:ext cx="1731697" cy="37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F51378FB-D893-16BD-43EF-32457E586185}"/>
              </a:ext>
            </a:extLst>
          </p:cNvPr>
          <p:cNvSpPr txBox="1"/>
          <p:nvPr/>
        </p:nvSpPr>
        <p:spPr>
          <a:xfrm>
            <a:off x="613863" y="1515474"/>
            <a:ext cx="3139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干扰力矩设置：</a:t>
            </a:r>
            <a:r>
              <a:rPr lang="en-US" altLang="zh-CN" dirty="0"/>
              <a:t>0.65Nm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0F6EAD5-9E06-A091-9D66-8925A54A5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434" y="3409274"/>
            <a:ext cx="3274101" cy="269307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1157533-09BE-08B1-9EDB-BD6B37488F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6384" y="3429000"/>
            <a:ext cx="3416466" cy="272603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1AAB3A0-EEDA-359B-3B3C-7B64861AC1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4223" y="3441120"/>
            <a:ext cx="3341446" cy="272603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4C6E4DF8-4740-DFFD-14B2-FEF4E7771196}"/>
              </a:ext>
            </a:extLst>
          </p:cNvPr>
          <p:cNvSpPr txBox="1"/>
          <p:nvPr/>
        </p:nvSpPr>
        <p:spPr>
          <a:xfrm>
            <a:off x="698810" y="2073407"/>
            <a:ext cx="935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跟踪误差更加显著（</a:t>
            </a:r>
            <a:r>
              <a:rPr lang="en-US" altLang="zh-CN" dirty="0"/>
              <a:t>3rad/s</a:t>
            </a:r>
            <a:r>
              <a:rPr lang="zh-CN" altLang="en-US" dirty="0"/>
              <a:t>）。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5800E992-FBA8-00A7-86FE-9AF2344B48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5177" y="72613"/>
            <a:ext cx="6226823" cy="274418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88456B1-901F-942F-8558-D2B3CCE74B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99259" y="386318"/>
            <a:ext cx="2225406" cy="249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654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68B5244-6F51-F39A-1E0A-4AFA925F3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199" y="182305"/>
            <a:ext cx="7374179" cy="3049845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376B9A4A-7B3F-4290-9957-E4B0A0F9471F}"/>
              </a:ext>
            </a:extLst>
          </p:cNvPr>
          <p:cNvSpPr/>
          <p:nvPr/>
        </p:nvSpPr>
        <p:spPr>
          <a:xfrm>
            <a:off x="4635499" y="2254250"/>
            <a:ext cx="1009650" cy="863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F058600-3683-119A-CBC2-858A554D91AD}"/>
              </a:ext>
            </a:extLst>
          </p:cNvPr>
          <p:cNvCxnSpPr/>
          <p:nvPr/>
        </p:nvCxnSpPr>
        <p:spPr>
          <a:xfrm>
            <a:off x="3740150" y="2178050"/>
            <a:ext cx="895349" cy="36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3DB02B1E-AE0E-B7DF-D609-259013CA1BAD}"/>
              </a:ext>
            </a:extLst>
          </p:cNvPr>
          <p:cNvSpPr txBox="1"/>
          <p:nvPr/>
        </p:nvSpPr>
        <p:spPr>
          <a:xfrm>
            <a:off x="3108325" y="1531719"/>
            <a:ext cx="1263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加入一个前馈量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A8AC233-B284-DEF6-6A6D-68B5ECDA6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937" y="3436477"/>
            <a:ext cx="3023501" cy="248694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23906DF-7B61-285E-A8AF-3EE9F8DC43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3862" y="3429000"/>
            <a:ext cx="3228976" cy="256040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187151E-60BA-79A6-F0F4-3762B12FA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8288" y="3429000"/>
            <a:ext cx="3079750" cy="251253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2A54BFD-36FE-2DA0-B764-927CF89619C1}"/>
              </a:ext>
            </a:extLst>
          </p:cNvPr>
          <p:cNvSpPr txBox="1"/>
          <p:nvPr/>
        </p:nvSpPr>
        <p:spPr>
          <a:xfrm>
            <a:off x="1247913" y="6001589"/>
            <a:ext cx="290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关节角度理论</a:t>
            </a:r>
            <a:r>
              <a:rPr lang="en-US" altLang="zh-CN" dirty="0"/>
              <a:t>/</a:t>
            </a:r>
            <a:r>
              <a:rPr lang="zh-CN" altLang="en-US" dirty="0"/>
              <a:t>实际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8D0832-4B8E-2A3F-6E8D-291EB7400B70}"/>
              </a:ext>
            </a:extLst>
          </p:cNvPr>
          <p:cNvSpPr txBox="1"/>
          <p:nvPr/>
        </p:nvSpPr>
        <p:spPr>
          <a:xfrm>
            <a:off x="5864656" y="6001589"/>
            <a:ext cx="290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Error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D082833-E1DF-B334-D5A0-594EEBBB1D60}"/>
              </a:ext>
            </a:extLst>
          </p:cNvPr>
          <p:cNvSpPr txBox="1"/>
          <p:nvPr/>
        </p:nvSpPr>
        <p:spPr>
          <a:xfrm>
            <a:off x="9285249" y="6001589"/>
            <a:ext cx="290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Torque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245F950-8124-B906-6B36-08FF78F37DCA}"/>
              </a:ext>
            </a:extLst>
          </p:cNvPr>
          <p:cNvSpPr txBox="1"/>
          <p:nvPr/>
        </p:nvSpPr>
        <p:spPr>
          <a:xfrm>
            <a:off x="701675" y="487079"/>
            <a:ext cx="2406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即使重力负载的数值不准确，前馈控制也可以减少干扰的幅度。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564D0F0-49C6-A7EC-C5AF-C3B9F7558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69109" y="285697"/>
            <a:ext cx="2225406" cy="249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04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63ACF-6E46-49D9-2DC7-491F9E089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位置控制环（</a:t>
            </a:r>
            <a:r>
              <a:rPr lang="en-US" altLang="zh-CN" dirty="0" err="1"/>
              <a:t>Ploop</a:t>
            </a:r>
            <a:r>
              <a:rPr lang="zh-CN" altLang="en-US" dirty="0"/>
              <a:t>）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0BB480-DA61-1698-ACA6-4001CCD23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简单提一下</a:t>
            </a:r>
          </a:p>
        </p:txBody>
      </p:sp>
    </p:spTree>
    <p:extLst>
      <p:ext uri="{BB962C8B-B14F-4D97-AF65-F5344CB8AC3E}">
        <p14:creationId xmlns:p14="http://schemas.microsoft.com/office/powerpoint/2010/main" val="1274388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7776698-10C6-5D00-D854-5208735B0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" y="112479"/>
            <a:ext cx="6388100" cy="33165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48661FC-AF1E-3DB4-FAF1-405CD196A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0" y="3549650"/>
            <a:ext cx="7321550" cy="2918481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11BB9A6A-2451-BA04-CD8C-F1F6870E7299}"/>
              </a:ext>
            </a:extLst>
          </p:cNvPr>
          <p:cNvSpPr/>
          <p:nvPr/>
        </p:nvSpPr>
        <p:spPr>
          <a:xfrm>
            <a:off x="2260600" y="863600"/>
            <a:ext cx="1841500" cy="2051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E7F2E64-CC79-F3FE-94B8-FA0657A5CED1}"/>
              </a:ext>
            </a:extLst>
          </p:cNvPr>
          <p:cNvCxnSpPr/>
          <p:nvPr/>
        </p:nvCxnSpPr>
        <p:spPr>
          <a:xfrm flipH="1">
            <a:off x="3041650" y="2914650"/>
            <a:ext cx="139700" cy="914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84BEFC13-D5C1-748A-82AB-D4C1662189FD}"/>
              </a:ext>
            </a:extLst>
          </p:cNvPr>
          <p:cNvSpPr/>
          <p:nvPr/>
        </p:nvSpPr>
        <p:spPr>
          <a:xfrm>
            <a:off x="3378200" y="3623331"/>
            <a:ext cx="1841500" cy="2051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8E60229-0ED8-5349-5EE5-DAD44CBE6B4D}"/>
              </a:ext>
            </a:extLst>
          </p:cNvPr>
          <p:cNvCxnSpPr>
            <a:cxnSpLocks/>
          </p:cNvCxnSpPr>
          <p:nvPr/>
        </p:nvCxnSpPr>
        <p:spPr>
          <a:xfrm>
            <a:off x="4298950" y="5674381"/>
            <a:ext cx="730250" cy="7334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116A61C-1CAF-FCBE-BE10-35E8E2DA32F1}"/>
              </a:ext>
            </a:extLst>
          </p:cNvPr>
          <p:cNvSpPr txBox="1"/>
          <p:nvPr/>
        </p:nvSpPr>
        <p:spPr>
          <a:xfrm>
            <a:off x="5029200" y="6242050"/>
            <a:ext cx="213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Vloop</a:t>
            </a:r>
            <a:r>
              <a:rPr lang="en-US" altLang="zh-CN" dirty="0"/>
              <a:t>,</a:t>
            </a:r>
            <a:r>
              <a:rPr lang="zh-CN" altLang="en-US" dirty="0"/>
              <a:t>之前提到的</a:t>
            </a:r>
            <a:endParaRPr lang="en-US" altLang="zh-CN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BE5A5D7-1CEF-C651-7124-2B72560C4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8351" y="0"/>
            <a:ext cx="3204702" cy="310328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4037EB9-4E99-B291-F561-47DBD0D10A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5797" y="3371850"/>
            <a:ext cx="3204703" cy="305769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EE9C00DA-14EB-54CB-CBF1-975307653487}"/>
              </a:ext>
            </a:extLst>
          </p:cNvPr>
          <p:cNvSpPr txBox="1"/>
          <p:nvPr/>
        </p:nvSpPr>
        <p:spPr>
          <a:xfrm>
            <a:off x="9245600" y="3061798"/>
            <a:ext cx="213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只有比例控制</a:t>
            </a:r>
            <a:endParaRPr lang="en-US" alt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26C84D2-B541-4CAC-6249-BF7D2CA77869}"/>
              </a:ext>
            </a:extLst>
          </p:cNvPr>
          <p:cNvSpPr txBox="1"/>
          <p:nvPr/>
        </p:nvSpPr>
        <p:spPr>
          <a:xfrm>
            <a:off x="8642350" y="6426716"/>
            <a:ext cx="297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比例控制加期望速度的前馈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95515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46CD9D2-76F3-AADD-575C-E02BB584B093}"/>
              </a:ext>
            </a:extLst>
          </p:cNvPr>
          <p:cNvSpPr txBox="1"/>
          <p:nvPr/>
        </p:nvSpPr>
        <p:spPr>
          <a:xfrm>
            <a:off x="596900" y="762000"/>
            <a:ext cx="7124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因此关节的动力学控制系统可以这样设计：</a:t>
            </a:r>
            <a:endParaRPr lang="en-US" altLang="zh-CN" dirty="0"/>
          </a:p>
          <a:p>
            <a:r>
              <a:rPr lang="zh-CN" altLang="en-US" dirty="0"/>
              <a:t>整体上，是一个</a:t>
            </a:r>
            <a:r>
              <a:rPr lang="zh-CN" altLang="en-US" dirty="0">
                <a:solidFill>
                  <a:srgbClr val="FF0000"/>
                </a:solidFill>
              </a:rPr>
              <a:t>嵌套控制回路（外环位置，内环速度）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1ED224A-3DC5-3684-F299-56AF95A9CFB1}"/>
              </a:ext>
            </a:extLst>
          </p:cNvPr>
          <p:cNvSpPr txBox="1"/>
          <p:nvPr/>
        </p:nvSpPr>
        <p:spPr>
          <a:xfrm>
            <a:off x="647700" y="1673016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内环使用</a:t>
            </a:r>
            <a:r>
              <a:rPr lang="en-US" altLang="zh-CN" dirty="0"/>
              <a:t>P</a:t>
            </a:r>
            <a:r>
              <a:rPr lang="zh-CN" altLang="en-US" dirty="0"/>
              <a:t>或</a:t>
            </a:r>
            <a:r>
              <a:rPr lang="en-US" altLang="zh-CN" dirty="0"/>
              <a:t>PI</a:t>
            </a:r>
            <a:r>
              <a:rPr lang="zh-CN" altLang="en-US" dirty="0"/>
              <a:t>控制生成力矩维持速度的跟踪</a:t>
            </a:r>
            <a:endParaRPr lang="en-US" altLang="zh-CN" dirty="0"/>
          </a:p>
          <a:p>
            <a:r>
              <a:rPr lang="zh-CN" altLang="en-US" dirty="0"/>
              <a:t>外环采用</a:t>
            </a:r>
            <a:r>
              <a:rPr lang="en-US" altLang="zh-CN" dirty="0"/>
              <a:t>P</a:t>
            </a:r>
            <a:r>
              <a:rPr lang="zh-CN" altLang="en-US" dirty="0"/>
              <a:t>控制，生成需求的速度。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F5894C-B7C1-AAD5-7255-CE10BA9CFD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5" b="1552"/>
          <a:stretch/>
        </p:blipFill>
        <p:spPr bwMode="auto">
          <a:xfrm>
            <a:off x="854789" y="2578636"/>
            <a:ext cx="6608921" cy="392003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2166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5D847C-ABBF-A59D-AEAD-5B891F7B93E6}"/>
              </a:ext>
            </a:extLst>
          </p:cNvPr>
          <p:cNvSpPr txBox="1"/>
          <p:nvPr/>
        </p:nvSpPr>
        <p:spPr>
          <a:xfrm>
            <a:off x="565150" y="736600"/>
            <a:ext cx="753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对于一个机器人，动力学上有一个优雅而简洁</a:t>
            </a:r>
            <a:r>
              <a:rPr lang="en-US" altLang="zh-CN" dirty="0"/>
              <a:t>*</a:t>
            </a:r>
            <a:r>
              <a:rPr lang="zh-CN" altLang="en-US" dirty="0"/>
              <a:t>的方程来描述：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033F5C9-FF72-FAB5-47ED-0719DC411379}"/>
              </a:ext>
            </a:extLst>
          </p:cNvPr>
          <p:cNvCxnSpPr/>
          <p:nvPr/>
        </p:nvCxnSpPr>
        <p:spPr>
          <a:xfrm>
            <a:off x="273050" y="6489700"/>
            <a:ext cx="6311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EA3CAB7C-4D8A-0683-60A9-8A0F09B8F044}"/>
              </a:ext>
            </a:extLst>
          </p:cNvPr>
          <p:cNvSpPr txBox="1"/>
          <p:nvPr/>
        </p:nvSpPr>
        <p:spPr>
          <a:xfrm>
            <a:off x="222250" y="64897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注：</a:t>
            </a:r>
            <a:r>
              <a:rPr lang="en-US" altLang="zh-CN" dirty="0"/>
              <a:t>Peter </a:t>
            </a:r>
            <a:r>
              <a:rPr lang="en-US" altLang="zh-CN" dirty="0" err="1"/>
              <a:t>Corke</a:t>
            </a:r>
            <a:r>
              <a:rPr lang="en-US" altLang="zh-CN" dirty="0"/>
              <a:t> </a:t>
            </a:r>
            <a:r>
              <a:rPr lang="zh-CN" altLang="en-US" dirty="0"/>
              <a:t>的原话，</a:t>
            </a:r>
            <a:r>
              <a:rPr lang="en-US" altLang="zh-CN" dirty="0"/>
              <a:t>《</a:t>
            </a:r>
            <a:r>
              <a:rPr lang="en-US" altLang="zh-CN" dirty="0" err="1"/>
              <a:t>Robotics,Vision</a:t>
            </a:r>
            <a:r>
              <a:rPr lang="en-US" altLang="zh-CN" dirty="0"/>
              <a:t> and Control》</a:t>
            </a:r>
            <a:endParaRPr lang="zh-CN" altLang="en-US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FB142600-095A-61FA-5166-993852A4D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010823"/>
              </p:ext>
            </p:extLst>
          </p:nvPr>
        </p:nvGraphicFramePr>
        <p:xfrm>
          <a:off x="2256561" y="1362076"/>
          <a:ext cx="7983677" cy="660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3224160" imgH="266400" progId="Equation.AxMath">
                  <p:embed/>
                </p:oleObj>
              </mc:Choice>
              <mc:Fallback>
                <p:oleObj name="AxMath" r:id="rId2" imgW="3224160" imgH="2664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56561" y="1362076"/>
                        <a:ext cx="7983677" cy="660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0E200E67-B55F-E4D4-6EBD-CF907E61DA31}"/>
              </a:ext>
            </a:extLst>
          </p:cNvPr>
          <p:cNvSpPr txBox="1"/>
          <p:nvPr/>
        </p:nvSpPr>
        <p:spPr>
          <a:xfrm>
            <a:off x="654050" y="2278613"/>
            <a:ext cx="8807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</a:t>
            </a:r>
            <a:r>
              <a:rPr lang="zh-CN" altLang="en-US" dirty="0"/>
              <a:t>代表广义驱动力，</a:t>
            </a:r>
            <a:r>
              <a:rPr lang="en-US" altLang="zh-CN" dirty="0"/>
              <a:t>M</a:t>
            </a:r>
            <a:r>
              <a:rPr lang="zh-CN" altLang="en-US" dirty="0"/>
              <a:t>是关节空间惯量矩阵，</a:t>
            </a:r>
            <a:r>
              <a:rPr lang="en-US" altLang="zh-CN" dirty="0"/>
              <a:t>C</a:t>
            </a:r>
            <a:r>
              <a:rPr lang="zh-CN" altLang="en-US" dirty="0"/>
              <a:t>是科里奥利力和向心力耦合矩阵，</a:t>
            </a:r>
            <a:r>
              <a:rPr lang="en-US" altLang="zh-CN" dirty="0"/>
              <a:t>G</a:t>
            </a:r>
            <a:r>
              <a:rPr lang="zh-CN" altLang="en-US" dirty="0"/>
              <a:t>是重力负荷，</a:t>
            </a:r>
            <a:r>
              <a:rPr lang="en-US" altLang="zh-CN" dirty="0"/>
              <a:t>f</a:t>
            </a:r>
            <a:r>
              <a:rPr lang="zh-CN" altLang="en-US" dirty="0"/>
              <a:t>是摩擦力，</a:t>
            </a:r>
            <a:r>
              <a:rPr lang="en-US" altLang="zh-CN" dirty="0"/>
              <a:t>J</a:t>
            </a:r>
            <a:r>
              <a:rPr lang="zh-CN" altLang="en-US" dirty="0"/>
              <a:t>是雅可比矩阵。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8D38ADC-BF4D-6418-E872-B2969BC13051}"/>
              </a:ext>
            </a:extLst>
          </p:cNvPr>
          <p:cNvSpPr txBox="1"/>
          <p:nvPr/>
        </p:nvSpPr>
        <p:spPr>
          <a:xfrm>
            <a:off x="908050" y="3920358"/>
            <a:ext cx="77597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L(1).m=5.235;</a:t>
            </a:r>
          </a:p>
          <a:p>
            <a:r>
              <a:rPr lang="pt-BR" altLang="zh-CN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L(1).r=[0.115,0,0.192];</a:t>
            </a:r>
          </a:p>
          <a:p>
            <a:r>
              <a:rPr lang="pt-BR" altLang="zh-CN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L(1).Jm=0.0002;</a:t>
            </a:r>
          </a:p>
          <a:p>
            <a:r>
              <a:rPr lang="pt-BR" altLang="zh-CN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L(1).I=10^(-6)*[233372.299 12.446 115929.582;</a:t>
            </a:r>
          </a:p>
          <a:p>
            <a:r>
              <a:rPr lang="pt-BR" altLang="zh-CN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12.446 314433.958 -1424.735;</a:t>
            </a:r>
          </a:p>
          <a:p>
            <a:r>
              <a:rPr lang="pt-BR" altLang="zh-CN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115929.582 -1424.735 104166.070];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966DF61-D69E-6648-65AB-414052CF59B0}"/>
              </a:ext>
            </a:extLst>
          </p:cNvPr>
          <p:cNvSpPr txBox="1"/>
          <p:nvPr/>
        </p:nvSpPr>
        <p:spPr>
          <a:xfrm>
            <a:off x="800100" y="3327400"/>
            <a:ext cx="6972300" cy="374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Example</a:t>
            </a:r>
            <a:r>
              <a:rPr lang="zh-CN" altLang="en-US" dirty="0"/>
              <a:t>：</a:t>
            </a:r>
            <a:r>
              <a:rPr lang="en-US" altLang="zh-CN" dirty="0"/>
              <a:t>Configuration of Joint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603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1C2054E-4D7C-481B-38E9-04F8A54DDB9B}"/>
              </a:ext>
            </a:extLst>
          </p:cNvPr>
          <p:cNvSpPr txBox="1"/>
          <p:nvPr/>
        </p:nvSpPr>
        <p:spPr>
          <a:xfrm>
            <a:off x="810322" y="498088"/>
            <a:ext cx="3910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传动系统概述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A5671F-06C8-C3AF-3746-D639798E3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45" y="1070304"/>
            <a:ext cx="5288555" cy="235869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DFCFB9E-B118-36B1-3B24-A06C43239AC6}"/>
              </a:ext>
            </a:extLst>
          </p:cNvPr>
          <p:cNvSpPr txBox="1"/>
          <p:nvPr/>
        </p:nvSpPr>
        <p:spPr>
          <a:xfrm>
            <a:off x="6966568" y="1543205"/>
            <a:ext cx="3501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从电机上看，关节</a:t>
            </a:r>
            <a:r>
              <a:rPr lang="en-US" altLang="zh-CN" dirty="0"/>
              <a:t>j</a:t>
            </a:r>
            <a:r>
              <a:rPr lang="zh-CN" altLang="en-US" dirty="0"/>
              <a:t>的总惯量是：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D3CB4DDA-8AEE-5B47-6AD9-BF91CBA088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75843"/>
              </p:ext>
            </p:extLst>
          </p:nvPr>
        </p:nvGraphicFramePr>
        <p:xfrm>
          <a:off x="7381875" y="2133600"/>
          <a:ext cx="2505075" cy="788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1332360" imgH="419760" progId="Equation.AxMath">
                  <p:embed/>
                </p:oleObj>
              </mc:Choice>
              <mc:Fallback>
                <p:oleObj name="AxMath" r:id="rId3" imgW="1332360" imgH="4197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81875" y="2133600"/>
                        <a:ext cx="2505075" cy="7882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A99488A8-4691-6EE2-FC82-6F877A0148F1}"/>
              </a:ext>
            </a:extLst>
          </p:cNvPr>
          <p:cNvSpPr txBox="1"/>
          <p:nvPr/>
        </p:nvSpPr>
        <p:spPr>
          <a:xfrm>
            <a:off x="6966567" y="4343555"/>
            <a:ext cx="3501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对于摩擦力，视为库伦摩擦阻力：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EF7B096-7C75-BA42-6515-37004DD277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6387" y="3593455"/>
            <a:ext cx="3286125" cy="2800350"/>
          </a:xfrm>
          <a:prstGeom prst="rect">
            <a:avLst/>
          </a:prstGeom>
        </p:spPr>
      </p:pic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126B7A79-95F4-E550-1569-E129730177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820544"/>
              </p:ext>
            </p:extLst>
          </p:nvPr>
        </p:nvGraphicFramePr>
        <p:xfrm>
          <a:off x="7456490" y="5038453"/>
          <a:ext cx="2379660" cy="628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919080" imgH="243360" progId="Equation.AxMath">
                  <p:embed/>
                </p:oleObj>
              </mc:Choice>
              <mc:Fallback>
                <p:oleObj name="AxMath" r:id="rId6" imgW="919080" imgH="2433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456490" y="5038453"/>
                        <a:ext cx="2379660" cy="6288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720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339DFB-22D3-1B6A-D92C-05C54537C98F}"/>
              </a:ext>
            </a:extLst>
          </p:cNvPr>
          <p:cNvSpPr txBox="1"/>
          <p:nvPr/>
        </p:nvSpPr>
        <p:spPr>
          <a:xfrm>
            <a:off x="594731" y="403820"/>
            <a:ext cx="374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对于电机，模型简化：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29FF255D-76BE-4326-4B08-71A784F3E6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805843"/>
              </p:ext>
            </p:extLst>
          </p:nvPr>
        </p:nvGraphicFramePr>
        <p:xfrm>
          <a:off x="3590383" y="979294"/>
          <a:ext cx="4521529" cy="1146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958760" imgH="496800" progId="Equation.AxMath">
                  <p:embed/>
                </p:oleObj>
              </mc:Choice>
              <mc:Fallback>
                <p:oleObj name="AxMath" r:id="rId2" imgW="1958760" imgH="496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90383" y="979294"/>
                        <a:ext cx="4521529" cy="11468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86F1D5DF-C447-7D55-97C2-89BDB2C51B5F}"/>
              </a:ext>
            </a:extLst>
          </p:cNvPr>
          <p:cNvSpPr txBox="1"/>
          <p:nvPr/>
        </p:nvSpPr>
        <p:spPr>
          <a:xfrm>
            <a:off x="594731" y="2620059"/>
            <a:ext cx="4386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不计库伦摩擦，引入</a:t>
            </a:r>
            <a:r>
              <a:rPr lang="en-US" altLang="zh-CN" dirty="0"/>
              <a:t>Laplace Transform</a:t>
            </a:r>
            <a:r>
              <a:rPr lang="zh-CN" altLang="en-US" dirty="0"/>
              <a:t>：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9FAD1B3-6CF9-C680-C741-D059AEC359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627314"/>
              </p:ext>
            </p:extLst>
          </p:nvPr>
        </p:nvGraphicFramePr>
        <p:xfrm>
          <a:off x="3921694" y="3429000"/>
          <a:ext cx="4467558" cy="1462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124360" imgH="695880" progId="Equation.AxMath">
                  <p:embed/>
                </p:oleObj>
              </mc:Choice>
              <mc:Fallback>
                <p:oleObj name="AxMath" r:id="rId4" imgW="2124360" imgH="695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21694" y="3429000"/>
                        <a:ext cx="4467558" cy="14624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17BBDD6E-C96E-9DBA-34AD-D0E79BD21B07}"/>
              </a:ext>
            </a:extLst>
          </p:cNvPr>
          <p:cNvSpPr txBox="1"/>
          <p:nvPr/>
        </p:nvSpPr>
        <p:spPr>
          <a:xfrm>
            <a:off x="498087" y="5028723"/>
            <a:ext cx="4386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用给电机驱动器的指令：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9DCD0F30-2857-17B5-11A2-DFEDB0ABA9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075511"/>
              </p:ext>
            </p:extLst>
          </p:nvPr>
        </p:nvGraphicFramePr>
        <p:xfrm>
          <a:off x="4884234" y="5122295"/>
          <a:ext cx="2245474" cy="55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085760" imgH="266400" progId="Equation.AxMath">
                  <p:embed/>
                </p:oleObj>
              </mc:Choice>
              <mc:Fallback>
                <p:oleObj name="AxMath" r:id="rId6" imgW="1085760" imgH="2664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84234" y="5122295"/>
                        <a:ext cx="2245474" cy="551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172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63ACF-6E46-49D9-2DC7-491F9E089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速度控制环（</a:t>
            </a:r>
            <a:r>
              <a:rPr lang="en-US" altLang="zh-CN" dirty="0" err="1"/>
              <a:t>Vloop</a:t>
            </a:r>
            <a:r>
              <a:rPr lang="zh-CN" altLang="en-US" dirty="0"/>
              <a:t>）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0BB480-DA61-1698-ACA6-4001CCD23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138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25BBFF7-C086-807E-7868-DF20B3C3C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0512"/>
            <a:ext cx="12259002" cy="492718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4803A5B-B0E5-AD09-758F-41BAB8A4D6ED}"/>
              </a:ext>
            </a:extLst>
          </p:cNvPr>
          <p:cNvSpPr txBox="1"/>
          <p:nvPr/>
        </p:nvSpPr>
        <p:spPr>
          <a:xfrm>
            <a:off x="416313" y="431180"/>
            <a:ext cx="486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速度控制环（</a:t>
            </a:r>
            <a:r>
              <a:rPr lang="en-US" altLang="zh-CN" dirty="0"/>
              <a:t>Velocity Loop</a:t>
            </a:r>
            <a:r>
              <a:rPr lang="zh-CN" altLang="en-US" dirty="0"/>
              <a:t>）</a:t>
            </a:r>
            <a:r>
              <a:rPr lang="en-US" altLang="zh-CN" dirty="0"/>
              <a:t>[</a:t>
            </a:r>
            <a:r>
              <a:rPr lang="zh-CN" altLang="en-US" dirty="0"/>
              <a:t>内层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C1E4D30A-96CC-1CDC-0A78-77AF0A421CC2}"/>
              </a:ext>
            </a:extLst>
          </p:cNvPr>
          <p:cNvSpPr/>
          <p:nvPr/>
        </p:nvSpPr>
        <p:spPr>
          <a:xfrm>
            <a:off x="594732" y="2237678"/>
            <a:ext cx="5761463" cy="3100039"/>
          </a:xfrm>
          <a:custGeom>
            <a:avLst/>
            <a:gdLst>
              <a:gd name="connsiteX0" fmla="*/ 37170 w 5761463"/>
              <a:gd name="connsiteY0" fmla="*/ 2735766 h 3100039"/>
              <a:gd name="connsiteX1" fmla="*/ 52039 w 5761463"/>
              <a:gd name="connsiteY1" fmla="*/ 2334322 h 3100039"/>
              <a:gd name="connsiteX2" fmla="*/ 5241073 w 5761463"/>
              <a:gd name="connsiteY2" fmla="*/ 2274849 h 3100039"/>
              <a:gd name="connsiteX3" fmla="*/ 5367453 w 5761463"/>
              <a:gd name="connsiteY3" fmla="*/ 7434 h 3100039"/>
              <a:gd name="connsiteX4" fmla="*/ 5761463 w 5761463"/>
              <a:gd name="connsiteY4" fmla="*/ 0 h 3100039"/>
              <a:gd name="connsiteX5" fmla="*/ 5761463 w 5761463"/>
              <a:gd name="connsiteY5" fmla="*/ 2854712 h 3100039"/>
              <a:gd name="connsiteX6" fmla="*/ 5761463 w 5761463"/>
              <a:gd name="connsiteY6" fmla="*/ 3100039 h 3100039"/>
              <a:gd name="connsiteX7" fmla="*/ 0 w 5761463"/>
              <a:gd name="connsiteY7" fmla="*/ 3048000 h 3100039"/>
              <a:gd name="connsiteX8" fmla="*/ 37170 w 5761463"/>
              <a:gd name="connsiteY8" fmla="*/ 2735766 h 3100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1463" h="3100039">
                <a:moveTo>
                  <a:pt x="37170" y="2735766"/>
                </a:moveTo>
                <a:lnTo>
                  <a:pt x="52039" y="2334322"/>
                </a:lnTo>
                <a:lnTo>
                  <a:pt x="5241073" y="2274849"/>
                </a:lnTo>
                <a:lnTo>
                  <a:pt x="5367453" y="7434"/>
                </a:lnTo>
                <a:lnTo>
                  <a:pt x="5761463" y="0"/>
                </a:lnTo>
                <a:lnTo>
                  <a:pt x="5761463" y="2854712"/>
                </a:lnTo>
                <a:lnTo>
                  <a:pt x="5761463" y="3100039"/>
                </a:lnTo>
                <a:lnTo>
                  <a:pt x="0" y="3048000"/>
                </a:lnTo>
                <a:lnTo>
                  <a:pt x="37170" y="2735766"/>
                </a:lnTo>
                <a:close/>
              </a:path>
            </a:pathLst>
          </a:cu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86029A-0C6D-83A3-8A89-E5D7F8422E1B}"/>
              </a:ext>
            </a:extLst>
          </p:cNvPr>
          <p:cNvSpPr txBox="1"/>
          <p:nvPr/>
        </p:nvSpPr>
        <p:spPr>
          <a:xfrm>
            <a:off x="2639121" y="5301425"/>
            <a:ext cx="238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前馈通道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9047D7-438F-8307-9FF3-389BDF7400BB}"/>
              </a:ext>
            </a:extLst>
          </p:cNvPr>
          <p:cNvSpPr txBox="1"/>
          <p:nvPr/>
        </p:nvSpPr>
        <p:spPr>
          <a:xfrm>
            <a:off x="7322634" y="4282947"/>
            <a:ext cx="238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反馈通道</a:t>
            </a:r>
          </a:p>
        </p:txBody>
      </p:sp>
    </p:spTree>
    <p:extLst>
      <p:ext uri="{BB962C8B-B14F-4D97-AF65-F5344CB8AC3E}">
        <p14:creationId xmlns:p14="http://schemas.microsoft.com/office/powerpoint/2010/main" val="4004718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DEB9978-B907-FA7C-2A07-1C2CB051A10D}"/>
              </a:ext>
            </a:extLst>
          </p:cNvPr>
          <p:cNvSpPr txBox="1"/>
          <p:nvPr/>
        </p:nvSpPr>
        <p:spPr>
          <a:xfrm>
            <a:off x="416313" y="431180"/>
            <a:ext cx="486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速度控制环检测 （</a:t>
            </a:r>
            <a:r>
              <a:rPr lang="en-US" altLang="zh-CN" dirty="0"/>
              <a:t>Velocity Loop</a:t>
            </a:r>
            <a:r>
              <a:rPr lang="zh-CN" altLang="en-US" dirty="0"/>
              <a:t>）</a:t>
            </a:r>
            <a:r>
              <a:rPr lang="en-US" altLang="zh-CN" dirty="0"/>
              <a:t>[</a:t>
            </a:r>
            <a:r>
              <a:rPr lang="zh-CN" altLang="en-US" dirty="0"/>
              <a:t>外层</a:t>
            </a:r>
            <a:r>
              <a:rPr lang="en-US" altLang="zh-CN" dirty="0"/>
              <a:t>]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03EA0F1-8898-9720-55AC-5833143C1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81" y="1126497"/>
            <a:ext cx="11143785" cy="491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27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8C015C7-2F54-4B29-4DBA-E95179B21893}"/>
              </a:ext>
            </a:extLst>
          </p:cNvPr>
          <p:cNvSpPr txBox="1"/>
          <p:nvPr/>
        </p:nvSpPr>
        <p:spPr>
          <a:xfrm>
            <a:off x="599371" y="659355"/>
            <a:ext cx="6425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当干扰力矩为</a:t>
            </a:r>
            <a:r>
              <a:rPr lang="en-US" altLang="zh-CN" dirty="0"/>
              <a:t>0</a:t>
            </a:r>
            <a:r>
              <a:rPr lang="zh-CN" altLang="en-US" dirty="0"/>
              <a:t>时，控制信号为</a:t>
            </a:r>
            <a:r>
              <a:rPr lang="en-US" altLang="zh-CN" dirty="0"/>
              <a:t>Trapezoidal(</a:t>
            </a:r>
            <a:r>
              <a:rPr lang="zh-CN" altLang="en-US" dirty="0"/>
              <a:t>之前提到过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05E63DF-88E7-8486-ACF8-54EE9CAAA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17" y="1323768"/>
            <a:ext cx="3566407" cy="292888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6AAC0F4-953C-4D9F-AE45-95847EA99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342" y="1338472"/>
            <a:ext cx="3675134" cy="291418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99AE577-5398-78B7-D579-E06E4EF55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9994" y="1338472"/>
            <a:ext cx="3566407" cy="291418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979EC89-C082-9B53-56B1-E3FDD002C84A}"/>
              </a:ext>
            </a:extLst>
          </p:cNvPr>
          <p:cNvSpPr txBox="1"/>
          <p:nvPr/>
        </p:nvSpPr>
        <p:spPr>
          <a:xfrm>
            <a:off x="1141073" y="4473488"/>
            <a:ext cx="290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关节角度理论</a:t>
            </a:r>
            <a:r>
              <a:rPr lang="en-US" altLang="zh-CN" dirty="0"/>
              <a:t>/</a:t>
            </a:r>
            <a:r>
              <a:rPr lang="zh-CN" altLang="en-US" dirty="0"/>
              <a:t>实际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BB2C081-3ED1-C7CB-6970-CDD4ECC9C4BE}"/>
              </a:ext>
            </a:extLst>
          </p:cNvPr>
          <p:cNvSpPr txBox="1"/>
          <p:nvPr/>
        </p:nvSpPr>
        <p:spPr>
          <a:xfrm>
            <a:off x="5757816" y="4473488"/>
            <a:ext cx="290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Error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BFE9DEB-8308-B6B8-324F-D0C6C726E149}"/>
              </a:ext>
            </a:extLst>
          </p:cNvPr>
          <p:cNvSpPr txBox="1"/>
          <p:nvPr/>
        </p:nvSpPr>
        <p:spPr>
          <a:xfrm>
            <a:off x="9712783" y="4473488"/>
            <a:ext cx="290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Torque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92627B3-8BC8-6D72-4237-2171D776BD11}"/>
              </a:ext>
            </a:extLst>
          </p:cNvPr>
          <p:cNvSpPr txBox="1"/>
          <p:nvPr/>
        </p:nvSpPr>
        <p:spPr>
          <a:xfrm>
            <a:off x="3105150" y="5489782"/>
            <a:ext cx="935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对于梯形信号跟踪性能一般，误差大时可以超过</a:t>
            </a:r>
            <a:r>
              <a:rPr lang="en-US" altLang="zh-CN" dirty="0"/>
              <a:t>1rad/s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7955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376F7-6B28-A07A-C6C9-2E43876C9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987425"/>
            <a:ext cx="3636962" cy="654050"/>
          </a:xfrm>
        </p:spPr>
        <p:txBody>
          <a:bodyPr/>
          <a:lstStyle/>
          <a:p>
            <a:r>
              <a:rPr lang="zh-CN" altLang="en-US" dirty="0"/>
              <a:t>工程上有三种策略：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266ECF-36FA-A87F-8350-93E101852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简单提高增益：但容易造成系统不稳定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增加积分作用（常用于工业电机驱动）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传统控制系统是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r>
              <a:rPr lang="zh-CN" altLang="en-US" dirty="0">
                <a:solidFill>
                  <a:schemeClr val="accent2"/>
                </a:solidFill>
              </a:rPr>
              <a:t>型</a:t>
            </a:r>
            <a:r>
              <a:rPr lang="zh-CN" altLang="en-US" dirty="0"/>
              <a:t>，对稳定的输入会有稳态误差，加入积分环节使得系统变为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zh-CN" altLang="en-US" dirty="0">
                <a:solidFill>
                  <a:schemeClr val="accent2"/>
                </a:solidFill>
              </a:rPr>
              <a:t>型</a:t>
            </a:r>
            <a:r>
              <a:rPr lang="zh-CN" altLang="en-US" dirty="0"/>
              <a:t>，对稳定输入表现为</a:t>
            </a:r>
            <a:r>
              <a:rPr lang="en-US" altLang="zh-CN" dirty="0"/>
              <a:t>0</a:t>
            </a:r>
            <a:r>
              <a:rPr lang="zh-CN" altLang="en-US" dirty="0"/>
              <a:t>误差。缺点：积分饱和和比较大的超调量。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前两种统称为“</a:t>
            </a:r>
            <a:r>
              <a:rPr lang="zh-CN" altLang="en-US" dirty="0">
                <a:solidFill>
                  <a:srgbClr val="FF0000"/>
                </a:solidFill>
              </a:rPr>
              <a:t>干扰抑制</a:t>
            </a:r>
            <a:r>
              <a:rPr lang="zh-CN" altLang="en-US" dirty="0"/>
              <a:t>”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529E4C0-C685-F7A2-600F-F1F30089DE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912754"/>
              </p:ext>
            </p:extLst>
          </p:nvPr>
        </p:nvGraphicFramePr>
        <p:xfrm>
          <a:off x="957477" y="2795588"/>
          <a:ext cx="3814548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2581200" imgH="429120" progId="Equation.AxMath">
                  <p:embed/>
                </p:oleObj>
              </mc:Choice>
              <mc:Fallback>
                <p:oleObj name="AxMath" r:id="rId2" imgW="2581200" imgH="4291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57477" y="2795588"/>
                        <a:ext cx="3814548" cy="633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ECD61A5-916B-FBC2-BFCA-703AA1C94B1E}"/>
              </a:ext>
            </a:extLst>
          </p:cNvPr>
          <p:cNvSpPr txBox="1"/>
          <p:nvPr/>
        </p:nvSpPr>
        <p:spPr>
          <a:xfrm>
            <a:off x="5695950" y="2717800"/>
            <a:ext cx="5538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工业上，对于一个实际的机器人重力的干扰并不是未知的。我们可以估计或者使用上限</a:t>
            </a:r>
            <a:r>
              <a:rPr lang="en-US" altLang="zh-CN" dirty="0"/>
              <a:t>/</a:t>
            </a:r>
            <a:r>
              <a:rPr lang="zh-CN" altLang="en-US" dirty="0"/>
              <a:t>下限等，因此可以</a:t>
            </a:r>
            <a:r>
              <a:rPr lang="zh-CN" altLang="en-US" dirty="0">
                <a:solidFill>
                  <a:srgbClr val="FF0000"/>
                </a:solidFill>
              </a:rPr>
              <a:t>预测干扰并消除它（力矩前馈控制，如框图）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49581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492</Words>
  <Application>Microsoft Office PowerPoint</Application>
  <PresentationFormat>宽屏</PresentationFormat>
  <Paragraphs>62</Paragraphs>
  <Slides>14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微软雅黑</vt:lpstr>
      <vt:lpstr>Arial</vt:lpstr>
      <vt:lpstr>Office 主题​​</vt:lpstr>
      <vt:lpstr>AxMath</vt:lpstr>
      <vt:lpstr>Dynamics and Control II Independent Joint Control </vt:lpstr>
      <vt:lpstr>PowerPoint 演示文稿</vt:lpstr>
      <vt:lpstr>PowerPoint 演示文稿</vt:lpstr>
      <vt:lpstr>PowerPoint 演示文稿</vt:lpstr>
      <vt:lpstr>速度控制环（Vloop）</vt:lpstr>
      <vt:lpstr>PowerPoint 演示文稿</vt:lpstr>
      <vt:lpstr>PowerPoint 演示文稿</vt:lpstr>
      <vt:lpstr>PowerPoint 演示文稿</vt:lpstr>
      <vt:lpstr>工程上有三种策略：</vt:lpstr>
      <vt:lpstr>PowerPoint 演示文稿</vt:lpstr>
      <vt:lpstr>PowerPoint 演示文稿</vt:lpstr>
      <vt:lpstr>位置控制环（Ploop）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Dynamics and Control II Independent Joint Control </dc:title>
  <dc:creator>Racheus zhao</dc:creator>
  <cp:lastModifiedBy>Racheus zhao</cp:lastModifiedBy>
  <cp:revision>2</cp:revision>
  <dcterms:created xsi:type="dcterms:W3CDTF">2024-06-01T02:17:26Z</dcterms:created>
  <dcterms:modified xsi:type="dcterms:W3CDTF">2024-06-03T12:01:36Z</dcterms:modified>
</cp:coreProperties>
</file>