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280" r:id="rId5"/>
    <p:sldId id="276" r:id="rId6"/>
    <p:sldId id="277" r:id="rId7"/>
    <p:sldId id="281" r:id="rId8"/>
    <p:sldId id="260" r:id="rId9"/>
    <p:sldId id="284" r:id="rId10"/>
    <p:sldId id="282" r:id="rId11"/>
    <p:sldId id="283" r:id="rId12"/>
    <p:sldId id="273" r:id="rId13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FF"/>
    <a:srgbClr val="FF6600"/>
    <a:srgbClr val="0099FF"/>
    <a:srgbClr val="6666FF"/>
    <a:srgbClr val="6600CC"/>
    <a:srgbClr val="9999FF"/>
    <a:srgbClr val="6699FF"/>
    <a:srgbClr val="00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23" autoAdjust="0"/>
  </p:normalViewPr>
  <p:slideViewPr>
    <p:cSldViewPr snapToGrid="0">
      <p:cViewPr varScale="1">
        <p:scale>
          <a:sx n="51" d="100"/>
          <a:sy n="51" d="100"/>
        </p:scale>
        <p:origin x="883" y="3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testo</a:t>
            </a:r>
            <a:r>
              <a:rPr lang="en-US" dirty="0"/>
              <a:t> 480 - Climate Measurement Tool </a:t>
            </a:r>
            <a:endParaRPr lang="et-EE" dirty="0"/>
          </a:p>
          <a:p>
            <a:r>
              <a:rPr lang="en-US" dirty="0"/>
              <a:t>The true daily mean, obtained from a thermograph, is approximated by the mean of 24 hourly readings and may differ by 1.0 degrees C from the average based on minimum and maximum readings. The global average surface air temperature is 15 degrees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k </a:t>
            </a:r>
            <a:r>
              <a:rPr lang="et-EE" dirty="0"/>
              <a:t>=</a:t>
            </a:r>
            <a:r>
              <a:rPr lang="et-EE" baseline="0" dirty="0"/>
              <a:t> -73,15 C</a:t>
            </a:r>
          </a:p>
          <a:p>
            <a:r>
              <a:rPr lang="et-EE" baseline="0" dirty="0"/>
              <a:t>320 k = 46,85 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k </a:t>
            </a:r>
            <a:r>
              <a:rPr lang="et-EE" dirty="0"/>
              <a:t>=</a:t>
            </a:r>
            <a:r>
              <a:rPr lang="et-EE" baseline="0" dirty="0"/>
              <a:t> -73,15 C</a:t>
            </a:r>
          </a:p>
          <a:p>
            <a:r>
              <a:rPr lang="et-EE" baseline="0" dirty="0"/>
              <a:t>320 k = 46,85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3 July 2020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B242-2F8A-4B2C-83E9-E12BCCCA62F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E57D-3E45-4ECE-B2D4-698A375E9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Subtitle Here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Text here</a:t>
            </a:r>
          </a:p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  <p:sldLayoutId id="2147483678" r:id="rId13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copernicus.eu/surface-air-temperature-january-2018" TargetMode="External"/><Relationship Id="rId7" Type="http://schemas.openxmlformats.org/officeDocument/2006/relationships/hyperlink" Target="http://nsidc.org/arcticseaicenews/201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testo.com/fr-BE/testo-480/p/0563-4800" TargetMode="External"/><Relationship Id="rId5" Type="http://schemas.openxmlformats.org/officeDocument/2006/relationships/hyperlink" Target="http://www.screentex-int.com/who-we-are/derbigum/etude_de_la_pluviometrie_au.pdf" TargetMode="External"/><Relationship Id="rId4" Type="http://schemas.openxmlformats.org/officeDocument/2006/relationships/hyperlink" Target="https://climate.copernicus.eu/surface-air-temperature-august-20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est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2286000" y="2338426"/>
            <a:ext cx="8403021" cy="132274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 Bold" panose="020B0606020202050201" pitchFamily="34" charset="0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pPr algn="l"/>
            <a:r>
              <a:rPr lang="en-US" sz="6600" dirty="0">
                <a:solidFill>
                  <a:srgbClr val="FF6600"/>
                </a:solidFill>
                <a:latin typeface="+mj-lt"/>
              </a:rPr>
              <a:t>Spatial Data Studio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2273299" y="3302000"/>
            <a:ext cx="16014701" cy="3586192"/>
          </a:xfrm>
        </p:spPr>
        <p:txBody>
          <a:bodyPr/>
          <a:lstStyle/>
          <a:p>
            <a:r>
              <a:rPr lang="en-US" sz="12500" dirty="0"/>
              <a:t>Working with global climate data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7098460"/>
            <a:ext cx="13716000" cy="613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Rachid Berghout</a:t>
            </a:r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1"/>
          <p:cNvSpPr>
            <a:spLocks noGrp="1"/>
          </p:cNvSpPr>
          <p:nvPr>
            <p:ph type="title"/>
          </p:nvPr>
        </p:nvSpPr>
        <p:spPr>
          <a:xfrm>
            <a:off x="641086" y="267917"/>
            <a:ext cx="17646914" cy="770016"/>
          </a:xfrm>
        </p:spPr>
        <p:txBody>
          <a:bodyPr/>
          <a:lstStyle/>
          <a:p>
            <a:r>
              <a:rPr lang="et-EE" dirty="0" err="1">
                <a:latin typeface="+mj-lt"/>
              </a:rPr>
              <a:t>References</a:t>
            </a:r>
            <a:endParaRPr lang="en-US" dirty="0">
              <a:latin typeface="+mj-lt"/>
            </a:endParaRPr>
          </a:p>
        </p:txBody>
      </p:sp>
      <p:sp>
        <p:nvSpPr>
          <p:cNvPr id="36" name="テキスト プレースホルダー 6"/>
          <p:cNvSpPr txBox="1">
            <a:spLocks/>
          </p:cNvSpPr>
          <p:nvPr/>
        </p:nvSpPr>
        <p:spPr>
          <a:xfrm>
            <a:off x="1073578" y="2847706"/>
            <a:ext cx="16781929" cy="5934861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pitchFamily="18" charset="0"/>
                <a:hlinkClick r:id="rId3"/>
              </a:rPr>
              <a:t>https://climate.copernicus.eu/surface-air-temperature-january-2018</a:t>
            </a:r>
            <a:endParaRPr lang="et-EE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pitchFamily="18" charset="0"/>
                <a:hlinkClick r:id="rId4"/>
              </a:rPr>
              <a:t>https://climate.copernicus.eu/surface-air-temperature-august-2018</a:t>
            </a:r>
            <a:endParaRPr lang="et-EE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3200" dirty="0">
                <a:latin typeface="Palatino Linotype" panose="02040502050505030304" pitchFamily="18" charset="0"/>
                <a:hlinkClick r:id="rId5"/>
              </a:rPr>
              <a:t>http://www.screentex-int.com/who-we-are/derbigum/etude_de_la_pluviometrie_au.pdf</a:t>
            </a:r>
            <a:endParaRPr lang="et-EE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3200" dirty="0">
                <a:latin typeface="Palatino Linotype" panose="02040502050505030304" pitchFamily="18" charset="0"/>
                <a:hlinkClick r:id="rId6"/>
              </a:rPr>
              <a:t>https://www.testo.com/fr-BE/testo-480/p/0563-4800</a:t>
            </a:r>
            <a:endParaRPr lang="et-EE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 panose="02040502050505030304" pitchFamily="18" charset="0"/>
                <a:hlinkClick r:id="rId7"/>
              </a:rPr>
              <a:t>http://nsidc.org/arcticseaicenews/2018/</a:t>
            </a:r>
            <a:endParaRPr lang="en-US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t-EE" sz="32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698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532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4675" y="268216"/>
            <a:ext cx="17646914" cy="77001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Assignment 1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Surface Air Temperature (Day, monthly) variation in January and August 2018.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Assignment 2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dirty="0">
                <a:latin typeface="+mj-lt"/>
              </a:rPr>
              <a:t>Movement of the Iceberg B16.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dirty="0"/>
              <a:t>Assignment 3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et-EE" dirty="0">
                <a:latin typeface="+mj-lt"/>
              </a:rPr>
              <a:t>Sea </a:t>
            </a:r>
            <a:r>
              <a:rPr lang="et-EE" dirty="0" err="1">
                <a:latin typeface="+mj-lt"/>
              </a:rPr>
              <a:t>ice</a:t>
            </a:r>
            <a:r>
              <a:rPr lang="et-EE" dirty="0">
                <a:latin typeface="+mj-lt"/>
              </a:rPr>
              <a:t> </a:t>
            </a:r>
            <a:r>
              <a:rPr lang="et-EE" dirty="0" err="1">
                <a:latin typeface="+mj-lt"/>
              </a:rPr>
              <a:t>concentration</a:t>
            </a:r>
            <a:r>
              <a:rPr lang="et-EE" dirty="0">
                <a:latin typeface="+mj-lt"/>
              </a:rPr>
              <a:t> in </a:t>
            </a:r>
            <a:r>
              <a:rPr lang="et-EE" dirty="0" err="1">
                <a:latin typeface="+mj-lt"/>
              </a:rPr>
              <a:t>Antarctica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en-US" dirty="0"/>
              <a:t>Assignment 4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>
                <a:latin typeface="+mj-lt"/>
              </a:rPr>
              <a:t>Average monthly </a:t>
            </a:r>
            <a:r>
              <a:rPr lang="et-EE" dirty="0" err="1">
                <a:latin typeface="+mj-lt"/>
              </a:rPr>
              <a:t>Precipitation</a:t>
            </a:r>
            <a:r>
              <a:rPr lang="et-EE" dirty="0">
                <a:latin typeface="+mj-lt"/>
              </a:rPr>
              <a:t> in </a:t>
            </a:r>
            <a:r>
              <a:rPr lang="et-EE" dirty="0" err="1">
                <a:latin typeface="+mj-lt"/>
              </a:rPr>
              <a:t>Morocco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4" r="14044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b="5949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5" r="160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287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4675" y="258477"/>
            <a:ext cx="17646914" cy="770016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3</a:t>
            </a:fld>
            <a:endParaRPr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1056372" y="3758126"/>
            <a:ext cx="6790764" cy="3004355"/>
          </a:xfrm>
        </p:spPr>
        <p:txBody>
          <a:bodyPr/>
          <a:lstStyle/>
          <a:p>
            <a:pPr algn="l"/>
            <a:r>
              <a:rPr lang="en-US" sz="6600" dirty="0"/>
              <a:t>Surface Air Temperature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7578195" y="1810446"/>
            <a:ext cx="8903881" cy="38953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temperature of the air near the surface of the Earth, usually determined by a thermometer in an instrument shelter about 2 m above the ground 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(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from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Glossary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2016,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by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NASA)</a:t>
            </a: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132" y="5705807"/>
            <a:ext cx="5444009" cy="36284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4949364" y="8887963"/>
            <a:ext cx="230473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400" dirty="0">
                <a:latin typeface="Palatino Linotype" panose="02040502050505030304" pitchFamily="18" charset="0"/>
                <a:ea typeface="Roboto" panose="02000000000000000000" pitchFamily="2" charset="0"/>
                <a:cs typeface="A-OTF Gothic BBB Pro Medium" panose="020B0400000000000000" pitchFamily="34" charset="-128"/>
                <a:hlinkClick r:id="rId4"/>
              </a:rPr>
              <a:t>www.</a:t>
            </a:r>
            <a:r>
              <a:rPr lang="en-US" sz="2400" dirty="0">
                <a:latin typeface="Palatino Linotype" panose="02040502050505030304" pitchFamily="18" charset="0"/>
                <a:ea typeface="Roboto" panose="02000000000000000000" pitchFamily="2" charset="0"/>
                <a:cs typeface="A-OTF Gothic BBB Pro Medium" panose="020B0400000000000000" pitchFamily="34" charset="-128"/>
                <a:hlinkClick r:id="rId4"/>
              </a:rPr>
              <a:t>testo.com</a:t>
            </a:r>
            <a:endParaRPr lang="et-EE" sz="2400" dirty="0">
              <a:latin typeface="Palatino Linotype" panose="02040502050505030304" pitchFamily="18" charset="0"/>
              <a:ea typeface="Roboto" panose="02000000000000000000" pitchFamily="2" charset="0"/>
              <a:cs typeface="A-OTF Gothic BBB Pro Medium" panose="020B0400000000000000" pitchFamily="34" charset="-128"/>
            </a:endParaRPr>
          </a:p>
          <a:p>
            <a:endParaRPr lang="en-US" sz="2800" dirty="0">
              <a:latin typeface="Palatino Linotype" panose="02040502050505030304" pitchFamily="18" charset="0"/>
              <a:ea typeface="Roboto" panose="02000000000000000000" pitchFamily="2" charset="0"/>
              <a:cs typeface="A-OTF Gothic BBB Pro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37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914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5" y="9245220"/>
            <a:ext cx="8230749" cy="3572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908742" y="9233125"/>
            <a:ext cx="113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800" dirty="0">
                <a:latin typeface="Palatino"/>
              </a:rPr>
              <a:t>&lt; 20</a:t>
            </a:r>
            <a:r>
              <a:rPr lang="en-US" sz="1800" dirty="0">
                <a:latin typeface="Palatino"/>
              </a:rPr>
              <a:t>0</a:t>
            </a:r>
            <a:r>
              <a:rPr lang="et-EE" sz="1800" dirty="0">
                <a:latin typeface="Palatino"/>
              </a:rPr>
              <a:t>.0 k                                                                                                              </a:t>
            </a:r>
            <a:r>
              <a:rPr lang="en-US" sz="1800" dirty="0">
                <a:latin typeface="Palatino"/>
              </a:rPr>
              <a:t>                     </a:t>
            </a:r>
            <a:r>
              <a:rPr lang="et-EE" sz="1800" dirty="0">
                <a:latin typeface="Palatino"/>
              </a:rPr>
              <a:t>  &gt;= 320.0 k</a:t>
            </a:r>
            <a:endParaRPr lang="en-US" sz="1800" dirty="0">
              <a:latin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3674" y="0"/>
            <a:ext cx="2898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3000" b="1" dirty="0">
                <a:latin typeface="Palatino Linotype" panose="02040502050505030304" pitchFamily="18" charset="0"/>
              </a:rPr>
              <a:t>15 </a:t>
            </a:r>
            <a:r>
              <a:rPr lang="et-EE" sz="3000" b="1" dirty="0" err="1">
                <a:latin typeface="Palatino Linotype" panose="02040502050505030304" pitchFamily="18" charset="0"/>
              </a:rPr>
              <a:t>January</a:t>
            </a:r>
            <a:r>
              <a:rPr lang="en-US" sz="3000" b="1" dirty="0">
                <a:latin typeface="Palatino Linotype" panose="02040502050505030304" pitchFamily="18" charset="0"/>
              </a:rPr>
              <a:t> 2018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3392807" y="9691582"/>
            <a:ext cx="6172200" cy="547688"/>
          </a:xfrm>
        </p:spPr>
        <p:txBody>
          <a:bodyPr/>
          <a:lstStyle/>
          <a:p>
            <a:r>
              <a:rPr lang="en-US" sz="3200" dirty="0">
                <a:latin typeface="Palatino Linotype (Body)"/>
              </a:rPr>
              <a:t>Surface Air Temperature</a:t>
            </a:r>
            <a:endParaRPr lang="en-US" dirty="0">
              <a:latin typeface="Palatino Linotype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0054" y="9731439"/>
            <a:ext cx="58786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otino "/>
              </a:rPr>
              <a:t>https://worldview.earthdata.nasa.gov/</a:t>
            </a:r>
          </a:p>
        </p:txBody>
      </p:sp>
    </p:spTree>
    <p:extLst>
      <p:ext uri="{BB962C8B-B14F-4D97-AF65-F5344CB8AC3E}">
        <p14:creationId xmlns:p14="http://schemas.microsoft.com/office/powerpoint/2010/main" val="36009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9166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25" y="9256371"/>
            <a:ext cx="8230749" cy="3572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909849" y="9240919"/>
            <a:ext cx="1166648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800" dirty="0">
                <a:latin typeface="Palatino"/>
              </a:rPr>
              <a:t>&lt; 200.0 k                                                                                                            </a:t>
            </a:r>
            <a:r>
              <a:rPr lang="en-US" sz="1800" dirty="0">
                <a:latin typeface="Palatino"/>
              </a:rPr>
              <a:t>                    </a:t>
            </a:r>
            <a:r>
              <a:rPr lang="et-EE" sz="1800" dirty="0">
                <a:latin typeface="Palatino"/>
              </a:rPr>
              <a:t>     &gt;= 320.0 k</a:t>
            </a:r>
            <a:endParaRPr lang="en-US" sz="1800" dirty="0">
              <a:latin typeface="Palati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4846" y="0"/>
            <a:ext cx="28151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3000" b="1" dirty="0">
                <a:latin typeface="Palatino Linotype" panose="02040502050505030304" pitchFamily="18" charset="0"/>
              </a:rPr>
              <a:t>15 </a:t>
            </a:r>
            <a:r>
              <a:rPr lang="en-US" sz="3000" b="1" dirty="0">
                <a:latin typeface="Palatino Linotype" panose="02040502050505030304" pitchFamily="18" charset="0"/>
              </a:rPr>
              <a:t>August 2018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3392807" y="9691582"/>
            <a:ext cx="6172200" cy="547688"/>
          </a:xfrm>
        </p:spPr>
        <p:txBody>
          <a:bodyPr/>
          <a:lstStyle/>
          <a:p>
            <a:r>
              <a:rPr lang="en-US" sz="3200" dirty="0">
                <a:latin typeface="Palatino Linotype (Body)"/>
              </a:rPr>
              <a:t>Surface Air Temperature</a:t>
            </a:r>
            <a:endParaRPr lang="en-US" dirty="0">
              <a:latin typeface="Palatino Linotype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0054" y="9731439"/>
            <a:ext cx="58786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https://worldview.earthdata.nasa.gov/</a:t>
            </a:r>
          </a:p>
        </p:txBody>
      </p:sp>
    </p:spTree>
    <p:extLst>
      <p:ext uri="{BB962C8B-B14F-4D97-AF65-F5344CB8AC3E}">
        <p14:creationId xmlns:p14="http://schemas.microsoft.com/office/powerpoint/2010/main" val="39297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4675" y="258477"/>
            <a:ext cx="17646914" cy="770016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6</a:t>
            </a:fld>
            <a:endParaRPr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197805" y="3868850"/>
            <a:ext cx="6973960" cy="2083715"/>
          </a:xfrm>
        </p:spPr>
        <p:txBody>
          <a:bodyPr/>
          <a:lstStyle/>
          <a:p>
            <a:pPr algn="l"/>
            <a:r>
              <a:rPr lang="en-US" sz="4400" dirty="0"/>
              <a:t>Movement of the Iceberg B16 from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30.08.2011</a:t>
            </a:r>
            <a:r>
              <a:rPr lang="en-US" sz="4400" dirty="0"/>
              <a:t> to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21.09.2018</a:t>
            </a:r>
          </a:p>
          <a:p>
            <a:pPr algn="l"/>
            <a:endParaRPr lang="en-US" sz="4000" dirty="0"/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2702339" y="9739312"/>
            <a:ext cx="6172200" cy="5476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Movement of the Iceberg B16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613532"/>
            <a:ext cx="11083089" cy="797336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5" name="Freeform 4"/>
          <p:cNvSpPr/>
          <p:nvPr/>
        </p:nvSpPr>
        <p:spPr>
          <a:xfrm>
            <a:off x="9565574" y="7386199"/>
            <a:ext cx="5109276" cy="132557"/>
          </a:xfrm>
          <a:custGeom>
            <a:avLst/>
            <a:gdLst>
              <a:gd name="connsiteX0" fmla="*/ 5109276 w 5109276"/>
              <a:gd name="connsiteY0" fmla="*/ 43301 h 132557"/>
              <a:gd name="connsiteX1" fmla="*/ 4861626 w 5109276"/>
              <a:gd name="connsiteY1" fmla="*/ 62351 h 132557"/>
              <a:gd name="connsiteX2" fmla="*/ 4582226 w 5109276"/>
              <a:gd name="connsiteY2" fmla="*/ 94101 h 132557"/>
              <a:gd name="connsiteX3" fmla="*/ 4290126 w 5109276"/>
              <a:gd name="connsiteY3" fmla="*/ 87751 h 132557"/>
              <a:gd name="connsiteX4" fmla="*/ 4061526 w 5109276"/>
              <a:gd name="connsiteY4" fmla="*/ 87751 h 132557"/>
              <a:gd name="connsiteX5" fmla="*/ 3623376 w 5109276"/>
              <a:gd name="connsiteY5" fmla="*/ 75051 h 132557"/>
              <a:gd name="connsiteX6" fmla="*/ 3420176 w 5109276"/>
              <a:gd name="connsiteY6" fmla="*/ 113151 h 132557"/>
              <a:gd name="connsiteX7" fmla="*/ 3007426 w 5109276"/>
              <a:gd name="connsiteY7" fmla="*/ 81401 h 132557"/>
              <a:gd name="connsiteX8" fmla="*/ 2874076 w 5109276"/>
              <a:gd name="connsiteY8" fmla="*/ 119501 h 132557"/>
              <a:gd name="connsiteX9" fmla="*/ 2416876 w 5109276"/>
              <a:gd name="connsiteY9" fmla="*/ 17901 h 132557"/>
              <a:gd name="connsiteX10" fmla="*/ 1858076 w 5109276"/>
              <a:gd name="connsiteY10" fmla="*/ 5201 h 132557"/>
              <a:gd name="connsiteX11" fmla="*/ 1515176 w 5109276"/>
              <a:gd name="connsiteY11" fmla="*/ 75051 h 132557"/>
              <a:gd name="connsiteX12" fmla="*/ 1127826 w 5109276"/>
              <a:gd name="connsiteY12" fmla="*/ 75051 h 132557"/>
              <a:gd name="connsiteX13" fmla="*/ 613476 w 5109276"/>
              <a:gd name="connsiteY13" fmla="*/ 132201 h 132557"/>
              <a:gd name="connsiteX14" fmla="*/ 194376 w 5109276"/>
              <a:gd name="connsiteY14" fmla="*/ 132201 h 13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9276" h="132557">
                <a:moveTo>
                  <a:pt x="5109276" y="43301"/>
                </a:moveTo>
                <a:cubicBezTo>
                  <a:pt x="5029372" y="48592"/>
                  <a:pt x="4949468" y="53884"/>
                  <a:pt x="4861626" y="62351"/>
                </a:cubicBezTo>
                <a:cubicBezTo>
                  <a:pt x="4773784" y="70818"/>
                  <a:pt x="4677476" y="89868"/>
                  <a:pt x="4582226" y="94101"/>
                </a:cubicBezTo>
                <a:cubicBezTo>
                  <a:pt x="4486976" y="98334"/>
                  <a:pt x="4376909" y="88809"/>
                  <a:pt x="4290126" y="87751"/>
                </a:cubicBezTo>
                <a:cubicBezTo>
                  <a:pt x="4203343" y="86693"/>
                  <a:pt x="4061526" y="87751"/>
                  <a:pt x="4061526" y="87751"/>
                </a:cubicBezTo>
                <a:cubicBezTo>
                  <a:pt x="3950401" y="85634"/>
                  <a:pt x="3730267" y="70818"/>
                  <a:pt x="3623376" y="75051"/>
                </a:cubicBezTo>
                <a:cubicBezTo>
                  <a:pt x="3516485" y="79284"/>
                  <a:pt x="3522834" y="112093"/>
                  <a:pt x="3420176" y="113151"/>
                </a:cubicBezTo>
                <a:cubicBezTo>
                  <a:pt x="3317518" y="114209"/>
                  <a:pt x="3098443" y="80343"/>
                  <a:pt x="3007426" y="81401"/>
                </a:cubicBezTo>
                <a:cubicBezTo>
                  <a:pt x="2916409" y="82459"/>
                  <a:pt x="2972501" y="130084"/>
                  <a:pt x="2874076" y="119501"/>
                </a:cubicBezTo>
                <a:cubicBezTo>
                  <a:pt x="2775651" y="108918"/>
                  <a:pt x="2586209" y="36951"/>
                  <a:pt x="2416876" y="17901"/>
                </a:cubicBezTo>
                <a:cubicBezTo>
                  <a:pt x="2247543" y="-1149"/>
                  <a:pt x="2008359" y="-4324"/>
                  <a:pt x="1858076" y="5201"/>
                </a:cubicBezTo>
                <a:cubicBezTo>
                  <a:pt x="1707793" y="14726"/>
                  <a:pt x="1636884" y="63409"/>
                  <a:pt x="1515176" y="75051"/>
                </a:cubicBezTo>
                <a:cubicBezTo>
                  <a:pt x="1393468" y="86693"/>
                  <a:pt x="1278109" y="65526"/>
                  <a:pt x="1127826" y="75051"/>
                </a:cubicBezTo>
                <a:cubicBezTo>
                  <a:pt x="977543" y="84576"/>
                  <a:pt x="769051" y="122676"/>
                  <a:pt x="613476" y="132201"/>
                </a:cubicBezTo>
                <a:cubicBezTo>
                  <a:pt x="457901" y="141726"/>
                  <a:pt x="-369716" y="-44541"/>
                  <a:pt x="194376" y="13220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4830425" y="8201025"/>
            <a:ext cx="1695450" cy="143008"/>
          </a:xfrm>
          <a:custGeom>
            <a:avLst/>
            <a:gdLst>
              <a:gd name="connsiteX0" fmla="*/ 1695450 w 1695450"/>
              <a:gd name="connsiteY0" fmla="*/ 0 h 143008"/>
              <a:gd name="connsiteX1" fmla="*/ 1333500 w 1695450"/>
              <a:gd name="connsiteY1" fmla="*/ 28575 h 143008"/>
              <a:gd name="connsiteX2" fmla="*/ 1085850 w 1695450"/>
              <a:gd name="connsiteY2" fmla="*/ 47625 h 143008"/>
              <a:gd name="connsiteX3" fmla="*/ 771525 w 1695450"/>
              <a:gd name="connsiteY3" fmla="*/ 19050 h 143008"/>
              <a:gd name="connsiteX4" fmla="*/ 361950 w 1695450"/>
              <a:gd name="connsiteY4" fmla="*/ 142875 h 143008"/>
              <a:gd name="connsiteX5" fmla="*/ 0 w 1695450"/>
              <a:gd name="connsiteY5" fmla="*/ 38100 h 1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450" h="143008">
                <a:moveTo>
                  <a:pt x="1695450" y="0"/>
                </a:moveTo>
                <a:lnTo>
                  <a:pt x="1333500" y="28575"/>
                </a:lnTo>
                <a:cubicBezTo>
                  <a:pt x="1231900" y="36513"/>
                  <a:pt x="1179512" y="49212"/>
                  <a:pt x="1085850" y="47625"/>
                </a:cubicBezTo>
                <a:cubicBezTo>
                  <a:pt x="992188" y="46038"/>
                  <a:pt x="892175" y="3175"/>
                  <a:pt x="771525" y="19050"/>
                </a:cubicBezTo>
                <a:cubicBezTo>
                  <a:pt x="650875" y="34925"/>
                  <a:pt x="490537" y="139700"/>
                  <a:pt x="361950" y="142875"/>
                </a:cubicBezTo>
                <a:cubicBezTo>
                  <a:pt x="233363" y="146050"/>
                  <a:pt x="116681" y="92075"/>
                  <a:pt x="0" y="381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705850" y="8142684"/>
            <a:ext cx="7810500" cy="460698"/>
          </a:xfrm>
          <a:custGeom>
            <a:avLst/>
            <a:gdLst>
              <a:gd name="connsiteX0" fmla="*/ 7810500 w 7810500"/>
              <a:gd name="connsiteY0" fmla="*/ 67866 h 460698"/>
              <a:gd name="connsiteX1" fmla="*/ 7419975 w 7810500"/>
              <a:gd name="connsiteY1" fmla="*/ 58341 h 460698"/>
              <a:gd name="connsiteX2" fmla="*/ 7124700 w 7810500"/>
              <a:gd name="connsiteY2" fmla="*/ 77391 h 460698"/>
              <a:gd name="connsiteX3" fmla="*/ 6934200 w 7810500"/>
              <a:gd name="connsiteY3" fmla="*/ 86916 h 460698"/>
              <a:gd name="connsiteX4" fmla="*/ 6591300 w 7810500"/>
              <a:gd name="connsiteY4" fmla="*/ 125016 h 460698"/>
              <a:gd name="connsiteX5" fmla="*/ 6219825 w 7810500"/>
              <a:gd name="connsiteY5" fmla="*/ 67866 h 460698"/>
              <a:gd name="connsiteX6" fmla="*/ 5829300 w 7810500"/>
              <a:gd name="connsiteY6" fmla="*/ 163116 h 460698"/>
              <a:gd name="connsiteX7" fmla="*/ 5276850 w 7810500"/>
              <a:gd name="connsiteY7" fmla="*/ 105966 h 460698"/>
              <a:gd name="connsiteX8" fmla="*/ 4953000 w 7810500"/>
              <a:gd name="connsiteY8" fmla="*/ 77391 h 460698"/>
              <a:gd name="connsiteX9" fmla="*/ 4371975 w 7810500"/>
              <a:gd name="connsiteY9" fmla="*/ 1191 h 460698"/>
              <a:gd name="connsiteX10" fmla="*/ 3990975 w 7810500"/>
              <a:gd name="connsiteY10" fmla="*/ 144066 h 460698"/>
              <a:gd name="connsiteX11" fmla="*/ 3533775 w 7810500"/>
              <a:gd name="connsiteY11" fmla="*/ 191691 h 460698"/>
              <a:gd name="connsiteX12" fmla="*/ 3143250 w 7810500"/>
              <a:gd name="connsiteY12" fmla="*/ 191691 h 460698"/>
              <a:gd name="connsiteX13" fmla="*/ 2857500 w 7810500"/>
              <a:gd name="connsiteY13" fmla="*/ 182166 h 460698"/>
              <a:gd name="connsiteX14" fmla="*/ 2495550 w 7810500"/>
              <a:gd name="connsiteY14" fmla="*/ 267891 h 460698"/>
              <a:gd name="connsiteX15" fmla="*/ 2105025 w 7810500"/>
              <a:gd name="connsiteY15" fmla="*/ 286941 h 460698"/>
              <a:gd name="connsiteX16" fmla="*/ 1724025 w 7810500"/>
              <a:gd name="connsiteY16" fmla="*/ 286941 h 460698"/>
              <a:gd name="connsiteX17" fmla="*/ 1352550 w 7810500"/>
              <a:gd name="connsiteY17" fmla="*/ 325041 h 460698"/>
              <a:gd name="connsiteX18" fmla="*/ 781050 w 7810500"/>
              <a:gd name="connsiteY18" fmla="*/ 410766 h 460698"/>
              <a:gd name="connsiteX19" fmla="*/ 295275 w 7810500"/>
              <a:gd name="connsiteY19" fmla="*/ 458391 h 460698"/>
              <a:gd name="connsiteX20" fmla="*/ 0 w 7810500"/>
              <a:gd name="connsiteY20" fmla="*/ 448866 h 4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10500" h="460698">
                <a:moveTo>
                  <a:pt x="7810500" y="67866"/>
                </a:moveTo>
                <a:cubicBezTo>
                  <a:pt x="7672387" y="62309"/>
                  <a:pt x="7534275" y="56753"/>
                  <a:pt x="7419975" y="58341"/>
                </a:cubicBezTo>
                <a:cubicBezTo>
                  <a:pt x="7305675" y="59928"/>
                  <a:pt x="7124700" y="77391"/>
                  <a:pt x="7124700" y="77391"/>
                </a:cubicBezTo>
                <a:cubicBezTo>
                  <a:pt x="7043738" y="82153"/>
                  <a:pt x="7023100" y="78979"/>
                  <a:pt x="6934200" y="86916"/>
                </a:cubicBezTo>
                <a:cubicBezTo>
                  <a:pt x="6845300" y="94853"/>
                  <a:pt x="6710362" y="128191"/>
                  <a:pt x="6591300" y="125016"/>
                </a:cubicBezTo>
                <a:cubicBezTo>
                  <a:pt x="6472238" y="121841"/>
                  <a:pt x="6346825" y="61516"/>
                  <a:pt x="6219825" y="67866"/>
                </a:cubicBezTo>
                <a:cubicBezTo>
                  <a:pt x="6092825" y="74216"/>
                  <a:pt x="5986462" y="156766"/>
                  <a:pt x="5829300" y="163116"/>
                </a:cubicBezTo>
                <a:cubicBezTo>
                  <a:pt x="5672137" y="169466"/>
                  <a:pt x="5276850" y="105966"/>
                  <a:pt x="5276850" y="105966"/>
                </a:cubicBezTo>
                <a:cubicBezTo>
                  <a:pt x="5130800" y="91679"/>
                  <a:pt x="5103812" y="94853"/>
                  <a:pt x="4953000" y="77391"/>
                </a:cubicBezTo>
                <a:cubicBezTo>
                  <a:pt x="4802188" y="59929"/>
                  <a:pt x="4532313" y="-9922"/>
                  <a:pt x="4371975" y="1191"/>
                </a:cubicBezTo>
                <a:cubicBezTo>
                  <a:pt x="4211637" y="12304"/>
                  <a:pt x="4130675" y="112316"/>
                  <a:pt x="3990975" y="144066"/>
                </a:cubicBezTo>
                <a:cubicBezTo>
                  <a:pt x="3851275" y="175816"/>
                  <a:pt x="3675062" y="183754"/>
                  <a:pt x="3533775" y="191691"/>
                </a:cubicBezTo>
                <a:cubicBezTo>
                  <a:pt x="3392487" y="199629"/>
                  <a:pt x="3255962" y="193278"/>
                  <a:pt x="3143250" y="191691"/>
                </a:cubicBezTo>
                <a:cubicBezTo>
                  <a:pt x="3030538" y="190104"/>
                  <a:pt x="2965450" y="169466"/>
                  <a:pt x="2857500" y="182166"/>
                </a:cubicBezTo>
                <a:cubicBezTo>
                  <a:pt x="2749550" y="194866"/>
                  <a:pt x="2620962" y="250429"/>
                  <a:pt x="2495550" y="267891"/>
                </a:cubicBezTo>
                <a:cubicBezTo>
                  <a:pt x="2370137" y="285354"/>
                  <a:pt x="2233612" y="283766"/>
                  <a:pt x="2105025" y="286941"/>
                </a:cubicBezTo>
                <a:cubicBezTo>
                  <a:pt x="1976438" y="290116"/>
                  <a:pt x="1849437" y="280591"/>
                  <a:pt x="1724025" y="286941"/>
                </a:cubicBezTo>
                <a:cubicBezTo>
                  <a:pt x="1598612" y="293291"/>
                  <a:pt x="1509712" y="304404"/>
                  <a:pt x="1352550" y="325041"/>
                </a:cubicBezTo>
                <a:cubicBezTo>
                  <a:pt x="1195388" y="345678"/>
                  <a:pt x="957262" y="388541"/>
                  <a:pt x="781050" y="410766"/>
                </a:cubicBezTo>
                <a:cubicBezTo>
                  <a:pt x="604838" y="432991"/>
                  <a:pt x="425450" y="452041"/>
                  <a:pt x="295275" y="458391"/>
                </a:cubicBezTo>
                <a:cubicBezTo>
                  <a:pt x="165100" y="464741"/>
                  <a:pt x="82550" y="456803"/>
                  <a:pt x="0" y="44886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(Accent Bar) 9"/>
          <p:cNvSpPr/>
          <p:nvPr/>
        </p:nvSpPr>
        <p:spPr>
          <a:xfrm>
            <a:off x="14544155" y="8755795"/>
            <a:ext cx="1133995" cy="471516"/>
          </a:xfrm>
          <a:prstGeom prst="accentCallout2">
            <a:avLst>
              <a:gd name="adj1" fmla="val -15930"/>
              <a:gd name="adj2" fmla="val 104467"/>
              <a:gd name="adj3" fmla="val -106098"/>
              <a:gd name="adj4" fmla="val 162577"/>
              <a:gd name="adj5" fmla="val -108037"/>
              <a:gd name="adj6" fmla="val 161286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2013</a:t>
            </a:r>
            <a:endParaRPr lang="en-US" sz="4050" dirty="0">
              <a:solidFill>
                <a:schemeClr val="tx1"/>
              </a:solidFill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10126797" y="8755794"/>
            <a:ext cx="1097016" cy="471516"/>
          </a:xfrm>
          <a:prstGeom prst="accentCallout2">
            <a:avLst>
              <a:gd name="adj1" fmla="val -12462"/>
              <a:gd name="adj2" fmla="val -3697"/>
              <a:gd name="adj3" fmla="val -22866"/>
              <a:gd name="adj4" fmla="val -109378"/>
              <a:gd name="adj5" fmla="val -21337"/>
              <a:gd name="adj6" fmla="val -109663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2015</a:t>
            </a:r>
            <a:endParaRPr lang="en-US" sz="40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54400" y="7178362"/>
            <a:ext cx="1746526" cy="5482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1772,5 Km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9324" y="7676530"/>
            <a:ext cx="1746526" cy="5482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2927,2 Km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24802" y="5095799"/>
            <a:ext cx="5481898" cy="85676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2580 days </a:t>
            </a:r>
            <a:r>
              <a:rPr lang="et-EE" sz="2800" dirty="0">
                <a:solidFill>
                  <a:schemeClr val="tx1"/>
                </a:solidFill>
              </a:rPr>
              <a:t>(7 </a:t>
            </a:r>
            <a:r>
              <a:rPr lang="et-EE" sz="2800" dirty="0" err="1">
                <a:solidFill>
                  <a:schemeClr val="tx1"/>
                </a:solidFill>
              </a:rPr>
              <a:t>years</a:t>
            </a:r>
            <a:r>
              <a:rPr lang="et-EE" sz="2800" dirty="0">
                <a:solidFill>
                  <a:schemeClr val="tx1"/>
                </a:solidFill>
              </a:rPr>
              <a:t> and 23 </a:t>
            </a:r>
            <a:r>
              <a:rPr lang="et-EE" sz="2800" dirty="0" err="1">
                <a:solidFill>
                  <a:schemeClr val="tx1"/>
                </a:solidFill>
              </a:rPr>
              <a:t>days</a:t>
            </a:r>
            <a:r>
              <a:rPr lang="et-EE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4675" y="258477"/>
            <a:ext cx="17646914" cy="770016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7</a:t>
            </a:fld>
            <a:endParaRPr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313422" y="3381808"/>
            <a:ext cx="7763778" cy="3004355"/>
          </a:xfrm>
        </p:spPr>
        <p:txBody>
          <a:bodyPr/>
          <a:lstStyle/>
          <a:p>
            <a:pPr algn="l"/>
            <a:r>
              <a:rPr lang="en-US" sz="5200" dirty="0"/>
              <a:t>Sea ice concentration change in Antarctica from </a:t>
            </a:r>
            <a:r>
              <a:rPr lang="en-US" sz="5200" dirty="0">
                <a:solidFill>
                  <a:schemeClr val="accent5">
                    <a:lumMod val="75000"/>
                  </a:schemeClr>
                </a:solidFill>
              </a:rPr>
              <a:t>06.10.2018</a:t>
            </a:r>
            <a:r>
              <a:rPr lang="en-US" sz="5200" dirty="0"/>
              <a:t> to </a:t>
            </a:r>
            <a:r>
              <a:rPr lang="en-US" sz="5200" dirty="0">
                <a:solidFill>
                  <a:schemeClr val="accent5">
                    <a:lumMod val="75000"/>
                  </a:schemeClr>
                </a:solidFill>
              </a:rPr>
              <a:t>15.10.2018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216224"/>
            <a:ext cx="8224715" cy="93355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1959389" y="9729872"/>
            <a:ext cx="6172200" cy="5476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 Ice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6236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4675" y="258477"/>
            <a:ext cx="17646914" cy="770016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t>8</a:t>
            </a:fld>
            <a:endParaRPr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0" y="4242420"/>
            <a:ext cx="7270720" cy="3004355"/>
          </a:xfrm>
        </p:spPr>
        <p:txBody>
          <a:bodyPr/>
          <a:lstStyle/>
          <a:p>
            <a:pPr algn="l"/>
            <a:r>
              <a:rPr lang="en-US" sz="4800" dirty="0"/>
              <a:t>Average monthly precipitation in Morocco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1959389" y="9729872"/>
            <a:ext cx="6172200" cy="5476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Precipitation in Morocco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6866966" y="2704271"/>
            <a:ext cx="11085330" cy="5934861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significant spatial and temporal variation of precipitation.</a:t>
            </a:r>
            <a:endParaRPr lang="et-EE" sz="32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northwest is on average, more watered than the rest of the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country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Temparate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climate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in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the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coastal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areas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to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the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t-EE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west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n-US" sz="32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esert</a:t>
            </a: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climate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  </a:t>
            </a:r>
            <a:r>
              <a:rPr lang="en-US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south and east of the country</a:t>
            </a:r>
            <a:r>
              <a:rPr lang="et-EE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2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inal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4855" y="-1524000"/>
            <a:ext cx="19328523" cy="128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403</Words>
  <Application>Microsoft Office PowerPoint</Application>
  <PresentationFormat>Custom</PresentationFormat>
  <Paragraphs>67</Paragraphs>
  <Slides>11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Aller Light</vt:lpstr>
      <vt:lpstr>Arial</vt:lpstr>
      <vt:lpstr>Bebas Neue Bold</vt:lpstr>
      <vt:lpstr>Bebas Neue Regular</vt:lpstr>
      <vt:lpstr>Calibri</vt:lpstr>
      <vt:lpstr>Palatino</vt:lpstr>
      <vt:lpstr>Palatino Linotype</vt:lpstr>
      <vt:lpstr>Palatino Linotype (Body)</vt:lpstr>
      <vt:lpstr>Palotino </vt:lpstr>
      <vt:lpstr>Roboto</vt:lpstr>
      <vt:lpstr>Wingdings</vt:lpstr>
      <vt:lpstr>No Header</vt:lpstr>
      <vt:lpstr>Header</vt:lpstr>
      <vt:lpstr>Working with global climate data</vt:lpstr>
      <vt:lpstr>Outline</vt:lpstr>
      <vt:lpstr>Assignment 1</vt:lpstr>
      <vt:lpstr>PowerPoint Presentation</vt:lpstr>
      <vt:lpstr>PowerPoint Presentation</vt:lpstr>
      <vt:lpstr>Assignment 2</vt:lpstr>
      <vt:lpstr>Assignment 3</vt:lpstr>
      <vt:lpstr>Assignment 4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Rachid Berghout</cp:lastModifiedBy>
  <cp:revision>121</cp:revision>
  <dcterms:created xsi:type="dcterms:W3CDTF">2014-05-07T13:22:54Z</dcterms:created>
  <dcterms:modified xsi:type="dcterms:W3CDTF">2020-07-03T09:51:02Z</dcterms:modified>
</cp:coreProperties>
</file>