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75" r:id="rId4"/>
    <p:sldId id="274" r:id="rId5"/>
    <p:sldId id="261" r:id="rId6"/>
    <p:sldId id="262" r:id="rId7"/>
    <p:sldId id="265" r:id="rId8"/>
    <p:sldId id="266" r:id="rId9"/>
    <p:sldId id="267" r:id="rId10"/>
    <p:sldId id="271" r:id="rId11"/>
    <p:sldId id="269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FDC82B"/>
    <a:srgbClr val="1F5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60"/>
  </p:normalViewPr>
  <p:slideViewPr>
    <p:cSldViewPr snapToGrid="0">
      <p:cViewPr>
        <p:scale>
          <a:sx n="66" d="100"/>
          <a:sy n="66" d="100"/>
        </p:scale>
        <p:origin x="44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638-E4FB-4EA7-AB9D-4851D1B10C40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7CF0-C08C-43CC-B9B6-2F9386163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08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638-E4FB-4EA7-AB9D-4851D1B10C40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7CF0-C08C-43CC-B9B6-2F9386163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68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638-E4FB-4EA7-AB9D-4851D1B10C40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7CF0-C08C-43CC-B9B6-2F93861638F3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574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638-E4FB-4EA7-AB9D-4851D1B10C40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7CF0-C08C-43CC-B9B6-2F9386163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615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638-E4FB-4EA7-AB9D-4851D1B10C40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7CF0-C08C-43CC-B9B6-2F93861638F3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861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638-E4FB-4EA7-AB9D-4851D1B10C40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7CF0-C08C-43CC-B9B6-2F9386163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1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638-E4FB-4EA7-AB9D-4851D1B10C40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7CF0-C08C-43CC-B9B6-2F9386163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1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638-E4FB-4EA7-AB9D-4851D1B10C40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7CF0-C08C-43CC-B9B6-2F9386163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05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638-E4FB-4EA7-AB9D-4851D1B10C40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7CF0-C08C-43CC-B9B6-2F9386163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84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638-E4FB-4EA7-AB9D-4851D1B10C40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7CF0-C08C-43CC-B9B6-2F9386163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72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638-E4FB-4EA7-AB9D-4851D1B10C40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7CF0-C08C-43CC-B9B6-2F9386163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09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638-E4FB-4EA7-AB9D-4851D1B10C40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7CF0-C08C-43CC-B9B6-2F9386163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49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638-E4FB-4EA7-AB9D-4851D1B10C40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7CF0-C08C-43CC-B9B6-2F9386163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67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638-E4FB-4EA7-AB9D-4851D1B10C40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7CF0-C08C-43CC-B9B6-2F9386163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06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638-E4FB-4EA7-AB9D-4851D1B10C40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7CF0-C08C-43CC-B9B6-2F9386163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26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C7CF0-C08C-43CC-B9B6-2F93861638F3}" type="slidenum">
              <a:rPr lang="fr-FR" smtClean="0"/>
              <a:t>‹#›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638-E4FB-4EA7-AB9D-4851D1B10C40}" type="datetimeFigureOut">
              <a:rPr lang="fr-FR" smtClean="0"/>
              <a:t>24/06/2022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5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92638-E4FB-4EA7-AB9D-4851D1B10C40}" type="datetimeFigureOut">
              <a:rPr lang="fr-FR" smtClean="0"/>
              <a:t>24/06/2022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CC7CF0-C08C-43CC-B9B6-2F93861638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69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CDBA60-21E1-406F-380D-3A2DE6913627}"/>
              </a:ext>
            </a:extLst>
          </p:cNvPr>
          <p:cNvSpPr txBox="1">
            <a:spLocks/>
          </p:cNvSpPr>
          <p:nvPr/>
        </p:nvSpPr>
        <p:spPr>
          <a:xfrm>
            <a:off x="1045634" y="1486619"/>
            <a:ext cx="9624767" cy="36819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fr-FR" sz="115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1F5EA9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  <a:t>Etude du Projet</a:t>
            </a:r>
            <a:br>
              <a:rPr lang="fr-FR" sz="6600" dirty="0"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</a:br>
            <a:endParaRPr lang="fr-FR" sz="6600" dirty="0">
              <a:latin typeface="Fera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52643-4F88-FFEE-9CFB-517DF6663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190" y="5386710"/>
            <a:ext cx="2890886" cy="2046358"/>
          </a:xfrm>
          <a:prstGeom prst="rect">
            <a:avLst/>
          </a:prstGeom>
        </p:spPr>
      </p:pic>
      <p:pic>
        <p:nvPicPr>
          <p:cNvPr id="6" name="Picture 5" descr="فرصة مع ويلكود Welcode و سيمبلون Simplone لولوج سوق مهن أنظمة المعلومات –  UEE">
            <a:extLst>
              <a:ext uri="{FF2B5EF4-FFF2-40B4-BE49-F238E27FC236}">
                <a16:creationId xmlns:a16="http://schemas.microsoft.com/office/drawing/2014/main" id="{21744E83-3385-BB19-BA71-7E1C664107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983" y="5897234"/>
            <a:ext cx="317627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Logo Ofppt - Mon Emploi">
            <a:extLst>
              <a:ext uri="{FF2B5EF4-FFF2-40B4-BE49-F238E27FC236}">
                <a16:creationId xmlns:a16="http://schemas.microsoft.com/office/drawing/2014/main" id="{2BB0C110-049A-7565-9B41-8533DF7119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2" y="5753602"/>
            <a:ext cx="1087364" cy="108736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22">
            <a:extLst>
              <a:ext uri="{FF2B5EF4-FFF2-40B4-BE49-F238E27FC236}">
                <a16:creationId xmlns:a16="http://schemas.microsoft.com/office/drawing/2014/main" id="{FA8942F1-FC87-7E75-9AEC-86D0AE56F66D}"/>
              </a:ext>
            </a:extLst>
          </p:cNvPr>
          <p:cNvSpPr txBox="1"/>
          <p:nvPr/>
        </p:nvSpPr>
        <p:spPr>
          <a:xfrm>
            <a:off x="9341996" y="4967486"/>
            <a:ext cx="9386550" cy="288480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6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  </a:t>
            </a:r>
            <a:r>
              <a:rPr lang="fr-FR" sz="28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Réalisé par</a:t>
            </a:r>
            <a:r>
              <a:rPr lang="fr-FR" sz="2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 :      </a:t>
            </a:r>
            <a:r>
              <a:rPr lang="fr-FR" sz="10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endParaRPr lang="fr-FR" sz="1050" b="1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latin typeface="Century Gothic" panose="020B050202020202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	 		</a:t>
            </a:r>
            <a:r>
              <a:rPr lang="fr-FR" sz="2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Rachid </a:t>
            </a:r>
            <a:r>
              <a:rPr lang="fr-FR" sz="1600" b="1" dirty="0">
                <a:latin typeface="Century Gothic" panose="020B050202020202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EL KHAMLICHI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endParaRPr lang="fr-FR" sz="11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08215F-A6F1-4CAD-FC7F-E7C01D1404DA}"/>
              </a:ext>
            </a:extLst>
          </p:cNvPr>
          <p:cNvSpPr txBox="1"/>
          <p:nvPr/>
        </p:nvSpPr>
        <p:spPr>
          <a:xfrm>
            <a:off x="639761" y="5386710"/>
            <a:ext cx="6523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Développement web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920C1E-71E0-0114-6F06-D322B31D4751}"/>
              </a:ext>
            </a:extLst>
          </p:cNvPr>
          <p:cNvSpPr txBox="1"/>
          <p:nvPr/>
        </p:nvSpPr>
        <p:spPr>
          <a:xfrm>
            <a:off x="639761" y="4736653"/>
            <a:ext cx="7955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Année promotion : 2021-2022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4C5CDE-50DD-843E-6283-FADA8235FDFA}"/>
              </a:ext>
            </a:extLst>
          </p:cNvPr>
          <p:cNvSpPr txBox="1"/>
          <p:nvPr/>
        </p:nvSpPr>
        <p:spPr>
          <a:xfrm>
            <a:off x="4124587" y="5369660"/>
            <a:ext cx="93653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Encadrée par: Chebab </a:t>
            </a:r>
            <a:r>
              <a:rPr lang="fr-FR" sz="2400" b="1" dirty="0" err="1"/>
              <a:t>Fatin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69465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2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F1C5615-EEFE-9CCB-DB46-75ACC5DA2424}"/>
              </a:ext>
            </a:extLst>
          </p:cNvPr>
          <p:cNvSpPr txBox="1">
            <a:spLocks/>
          </p:cNvSpPr>
          <p:nvPr/>
        </p:nvSpPr>
        <p:spPr>
          <a:xfrm>
            <a:off x="2567233" y="368739"/>
            <a:ext cx="9624767" cy="6827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5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1F5EA9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fr-FR" sz="115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1F5EA9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  <a:t>Site Web</a:t>
            </a:r>
            <a:br>
              <a:rPr lang="fr-FR" sz="6600" dirty="0"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</a:br>
            <a:endParaRPr lang="fr-FR" sz="6600" dirty="0">
              <a:latin typeface="Fera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C572B3-DEA7-5694-55C3-BFD1298C94AD}"/>
              </a:ext>
            </a:extLst>
          </p:cNvPr>
          <p:cNvSpPr txBox="1"/>
          <p:nvPr/>
        </p:nvSpPr>
        <p:spPr>
          <a:xfrm>
            <a:off x="2155641" y="2321004"/>
            <a:ext cx="610385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38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1F5EA9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Fera sans"/>
                <a:cs typeface="Tahoma" panose="020B0604030504040204" pitchFamily="34" charset="0"/>
              </a:rPr>
              <a:t>du</a:t>
            </a:r>
            <a:endParaRPr lang="fr-FR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E3F2BC-826A-839A-22CE-D07DA3FB08CC}"/>
              </a:ext>
            </a:extLst>
          </p:cNvPr>
          <p:cNvSpPr txBox="1">
            <a:spLocks/>
          </p:cNvSpPr>
          <p:nvPr/>
        </p:nvSpPr>
        <p:spPr>
          <a:xfrm>
            <a:off x="-590604" y="453877"/>
            <a:ext cx="9624767" cy="3213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500" b="1" dirty="0" err="1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1F5EA9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  <a:t>Arborscence</a:t>
            </a:r>
            <a:br>
              <a:rPr lang="fr-FR" sz="6600" dirty="0"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</a:br>
            <a:endParaRPr lang="fr-FR" sz="6600" dirty="0">
              <a:latin typeface="Fera sans"/>
            </a:endParaRPr>
          </a:p>
        </p:txBody>
      </p:sp>
    </p:spTree>
    <p:extLst>
      <p:ext uri="{BB962C8B-B14F-4D97-AF65-F5344CB8AC3E}">
        <p14:creationId xmlns:p14="http://schemas.microsoft.com/office/powerpoint/2010/main" val="11601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5" grpId="0"/>
      <p:bldP spid="15" grpId="1"/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B6A806-2539-0238-9275-93988565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76" y="564123"/>
            <a:ext cx="8596668" cy="1320800"/>
          </a:xfrm>
        </p:spPr>
        <p:txBody>
          <a:bodyPr/>
          <a:lstStyle/>
          <a:p>
            <a:r>
              <a:rPr lang="fr-FR" dirty="0"/>
              <a:t>Chart Graphique 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F5D651-7067-DE52-A6B7-70B6398F3858}"/>
              </a:ext>
            </a:extLst>
          </p:cNvPr>
          <p:cNvSpPr/>
          <p:nvPr/>
        </p:nvSpPr>
        <p:spPr>
          <a:xfrm>
            <a:off x="600075" y="1894448"/>
            <a:ext cx="2362200" cy="609600"/>
          </a:xfrm>
          <a:prstGeom prst="roundRect">
            <a:avLst>
              <a:gd name="adj" fmla="val 50000"/>
            </a:avLst>
          </a:prstGeom>
          <a:solidFill>
            <a:srgbClr val="1F5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ln w="0"/>
                <a:solidFill>
                  <a:srgbClr val="FDC82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BC2604-C8CE-B6CF-5570-639F3DC20683}"/>
              </a:ext>
            </a:extLst>
          </p:cNvPr>
          <p:cNvSpPr/>
          <p:nvPr/>
        </p:nvSpPr>
        <p:spPr>
          <a:xfrm>
            <a:off x="7048500" y="1894448"/>
            <a:ext cx="2362200" cy="609600"/>
          </a:xfrm>
          <a:prstGeom prst="roundRect">
            <a:avLst>
              <a:gd name="adj" fmla="val 50000"/>
            </a:avLst>
          </a:prstGeom>
          <a:solidFill>
            <a:srgbClr val="1F5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ln w="0"/>
                <a:solidFill>
                  <a:srgbClr val="FDC82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Palette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C7228A-948E-163F-3089-EB0CD480C992}"/>
              </a:ext>
            </a:extLst>
          </p:cNvPr>
          <p:cNvSpPr/>
          <p:nvPr/>
        </p:nvSpPr>
        <p:spPr>
          <a:xfrm>
            <a:off x="3626643" y="1894448"/>
            <a:ext cx="2757488" cy="609600"/>
          </a:xfrm>
          <a:prstGeom prst="roundRect">
            <a:avLst>
              <a:gd name="adj" fmla="val 50000"/>
            </a:avLst>
          </a:prstGeom>
          <a:solidFill>
            <a:srgbClr val="1F5E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ln w="0"/>
                <a:solidFill>
                  <a:srgbClr val="FDC82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Typographe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A58F7-06D5-05C1-E514-13BF540A6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603" y="2199248"/>
            <a:ext cx="4761905" cy="4761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1B92BD-B384-B6B5-0112-15C36BC5DC4F}"/>
              </a:ext>
            </a:extLst>
          </p:cNvPr>
          <p:cNvSpPr txBox="1"/>
          <p:nvPr/>
        </p:nvSpPr>
        <p:spPr>
          <a:xfrm>
            <a:off x="3462543" y="3513311"/>
            <a:ext cx="3085688" cy="2031325"/>
          </a:xfrm>
          <a:prstGeom prst="rect">
            <a:avLst/>
          </a:prstGeom>
          <a:noFill/>
          <a:ln>
            <a:solidFill>
              <a:srgbClr val="C0C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Police :             Fera Sans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grands titre :      36px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sous titre     :      28px</a:t>
            </a:r>
          </a:p>
          <a:p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sous titre     :      16px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BB71D4-83DE-363E-1FD7-C36C5CF9B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294" y="3201366"/>
            <a:ext cx="2108308" cy="23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0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E3F2BC-826A-839A-22CE-D07DA3FB08CC}"/>
              </a:ext>
            </a:extLst>
          </p:cNvPr>
          <p:cNvSpPr txBox="1">
            <a:spLocks/>
          </p:cNvSpPr>
          <p:nvPr/>
        </p:nvSpPr>
        <p:spPr>
          <a:xfrm>
            <a:off x="310762" y="954190"/>
            <a:ext cx="9624767" cy="3213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5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1F5EA9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  <a:t>Les Maquettes</a:t>
            </a:r>
            <a:endParaRPr lang="fr-FR" sz="6600" dirty="0">
              <a:latin typeface="Fera sans"/>
            </a:endParaRPr>
          </a:p>
        </p:txBody>
      </p:sp>
    </p:spTree>
    <p:extLst>
      <p:ext uri="{BB962C8B-B14F-4D97-AF65-F5344CB8AC3E}">
        <p14:creationId xmlns:p14="http://schemas.microsoft.com/office/powerpoint/2010/main" val="59124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E3F2BC-826A-839A-22CE-D07DA3FB08CC}"/>
              </a:ext>
            </a:extLst>
          </p:cNvPr>
          <p:cNvSpPr txBox="1">
            <a:spLocks/>
          </p:cNvSpPr>
          <p:nvPr/>
        </p:nvSpPr>
        <p:spPr>
          <a:xfrm>
            <a:off x="412352" y="1828358"/>
            <a:ext cx="9624767" cy="1619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fr-FR" sz="115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1F5EA9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  <a:t>Merci</a:t>
            </a:r>
            <a:endParaRPr lang="fr-FR" sz="6600" dirty="0">
              <a:latin typeface="Fera san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95EA69-A947-D1F4-7DF4-DBC8926B14CF}"/>
              </a:ext>
            </a:extLst>
          </p:cNvPr>
          <p:cNvSpPr txBox="1">
            <a:spLocks/>
          </p:cNvSpPr>
          <p:nvPr/>
        </p:nvSpPr>
        <p:spPr>
          <a:xfrm>
            <a:off x="4722115" y="1809749"/>
            <a:ext cx="6018502" cy="16192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fr-FR" sz="115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1F5EA9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  <a:t>pour</a:t>
            </a:r>
            <a:endParaRPr lang="fr-FR" sz="6600" dirty="0">
              <a:latin typeface="Fera san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B5D271-A723-8917-A10A-B1FB8892B652}"/>
              </a:ext>
            </a:extLst>
          </p:cNvPr>
          <p:cNvSpPr txBox="1">
            <a:spLocks/>
          </p:cNvSpPr>
          <p:nvPr/>
        </p:nvSpPr>
        <p:spPr>
          <a:xfrm>
            <a:off x="764101" y="1828358"/>
            <a:ext cx="9624767" cy="3213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5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1F5EA9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  <a:t>votre attention</a:t>
            </a:r>
            <a:endParaRPr lang="fr-FR" sz="6600" dirty="0">
              <a:latin typeface="Fera sans"/>
            </a:endParaRPr>
          </a:p>
        </p:txBody>
      </p:sp>
    </p:spTree>
    <p:extLst>
      <p:ext uri="{BB962C8B-B14F-4D97-AF65-F5344CB8AC3E}">
        <p14:creationId xmlns:p14="http://schemas.microsoft.com/office/powerpoint/2010/main" val="12220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426A22-3408-634C-7658-E8259101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55" y="316075"/>
            <a:ext cx="8596668" cy="1320800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 :</a:t>
            </a:r>
          </a:p>
        </p:txBody>
      </p:sp>
      <p:sp>
        <p:nvSpPr>
          <p:cNvPr id="9" name="Text Box 166">
            <a:extLst>
              <a:ext uri="{FF2B5EF4-FFF2-40B4-BE49-F238E27FC236}">
                <a16:creationId xmlns:a16="http://schemas.microsoft.com/office/drawing/2014/main" id="{98937FBE-0E66-9768-D764-CA6CBC556198}"/>
              </a:ext>
            </a:extLst>
          </p:cNvPr>
          <p:cNvSpPr txBox="1"/>
          <p:nvPr/>
        </p:nvSpPr>
        <p:spPr>
          <a:xfrm>
            <a:off x="1207444" y="1105979"/>
            <a:ext cx="4975184" cy="543594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  <a:t>Plan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  <a:t>Objectif du projet</a:t>
            </a:r>
            <a:endParaRPr lang="fr-F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  <a:t>Carte d’empathie</a:t>
            </a:r>
            <a:endParaRPr lang="fr-F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  <a:t>Définition des éléments</a:t>
            </a:r>
            <a:endParaRPr lang="fr-F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  <a:t>Solutions Proposé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  <a:t>Analyse et conception</a:t>
            </a:r>
            <a:endParaRPr lang="fr-F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  <a:t>Diagramme de cas d’utilisation</a:t>
            </a:r>
            <a:endParaRPr lang="fr-FR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  <a:t>Diagramme de classe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  <a:t>Arborescence du Site Web</a:t>
            </a:r>
            <a:endParaRPr lang="fr-F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  <a:t>Chart graphique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  <a:t>Maquettes</a:t>
            </a:r>
            <a:endParaRPr lang="fr-FR" sz="1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11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B9BC97D-1564-A17E-9267-FC65AEF40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6" y="1668014"/>
            <a:ext cx="4698101" cy="463350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C426A22-3408-634C-7658-E8259101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64" y="722149"/>
            <a:ext cx="8596668" cy="1320800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Objectif du projet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0143-6600-FB60-C40A-50CA19118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20" y="2044379"/>
            <a:ext cx="5299079" cy="3880773"/>
          </a:xfrm>
        </p:spPr>
        <p:txBody>
          <a:bodyPr>
            <a:normAutofit/>
          </a:bodyPr>
          <a:lstStyle/>
          <a:p>
            <a:r>
              <a:rPr lang="fr-FR" sz="2400" dirty="0"/>
              <a:t>Une site web de livraison dont le client fait sa commande et après qu’elle soit confirmée et reçue par le responsable sur l’entrepôt le plus proche a lui qui est situé dans sa zone géographie un livreur lui transport sa commande pour assurer une livraison rapide et gratuit . </a:t>
            </a:r>
          </a:p>
        </p:txBody>
      </p:sp>
    </p:spTree>
    <p:extLst>
      <p:ext uri="{BB962C8B-B14F-4D97-AF65-F5344CB8AC3E}">
        <p14:creationId xmlns:p14="http://schemas.microsoft.com/office/powerpoint/2010/main" val="115090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426A22-3408-634C-7658-E8259101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55" y="316075"/>
            <a:ext cx="8596668" cy="1320800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 d’empathie :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25AD1C0F-641D-C1EE-F784-EDB9F5607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79" y="976475"/>
            <a:ext cx="7141607" cy="5782902"/>
          </a:xfrm>
        </p:spPr>
      </p:pic>
    </p:spTree>
    <p:extLst>
      <p:ext uri="{BB962C8B-B14F-4D97-AF65-F5344CB8AC3E}">
        <p14:creationId xmlns:p14="http://schemas.microsoft.com/office/powerpoint/2010/main" val="365772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37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8DDF-E460-9156-D24E-84F17F0B6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023" y="1811799"/>
            <a:ext cx="7882204" cy="4749256"/>
          </a:xfrm>
        </p:spPr>
        <p:txBody>
          <a:bodyPr>
            <a:normAutofit lnSpcReduction="10000"/>
          </a:bodyPr>
          <a:lstStyle/>
          <a:p>
            <a:r>
              <a:rPr lang="fr-FR" sz="2000" dirty="0"/>
              <a:t>Pour définir la problématique il faut d’abord définir quelques éléments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b="1" dirty="0"/>
              <a:t>Le client : </a:t>
            </a:r>
            <a:r>
              <a:rPr lang="fr-FR" sz="1800" dirty="0"/>
              <a:t>toutes les personnes qui sont besoin d’acheter des marchandises.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/>
              <a:t> </a:t>
            </a:r>
            <a:r>
              <a:rPr lang="fr-FR" sz="1800" b="1" dirty="0"/>
              <a:t>Le besoin : </a:t>
            </a:r>
            <a:r>
              <a:rPr lang="fr-FR" sz="1800" dirty="0"/>
              <a:t>les clients sont besoin d’avoir les produits qu’ils veulent au prix minimal du marché et au plus tôt possible.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b="1" dirty="0"/>
              <a:t>La découverte : </a:t>
            </a:r>
            <a:r>
              <a:rPr lang="fr-FR" sz="1800" dirty="0"/>
              <a:t>un client veut préparer un repas, mais il lui manque certains ingrédients car ils sont importants pour bien préparer le plat qu’il veut.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/>
              <a:t> </a:t>
            </a:r>
            <a:r>
              <a:rPr lang="fr-FR" sz="1800" b="1" dirty="0"/>
              <a:t>Recadrement des Problèmes :</a:t>
            </a:r>
          </a:p>
          <a:p>
            <a:pPr marL="800100" lvl="2" indent="0">
              <a:buNone/>
            </a:pPr>
            <a:r>
              <a:rPr lang="fr-FR" sz="1800" dirty="0"/>
              <a:t>  - Comment pourrions-nous réduire le temps perdu en allons marchander ?</a:t>
            </a:r>
          </a:p>
          <a:p>
            <a:pPr marL="800100" lvl="2" indent="0">
              <a:buNone/>
            </a:pPr>
            <a:r>
              <a:rPr lang="fr-FR" sz="1800" dirty="0"/>
              <a:t>  - Comment pourrions-nous facilité l’accès aux produits ?</a:t>
            </a:r>
          </a:p>
          <a:p>
            <a:pPr marL="800100" lvl="2" indent="0">
              <a:buNone/>
            </a:pPr>
            <a:r>
              <a:rPr lang="fr-FR" sz="1800" dirty="0"/>
              <a:t>  - Comment pourrions-nous fournir les produits en peu temps?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C6C187-6D80-CC6E-BE50-BCCD56B32EC3}"/>
              </a:ext>
            </a:extLst>
          </p:cNvPr>
          <p:cNvSpPr txBox="1">
            <a:spLocks/>
          </p:cNvSpPr>
          <p:nvPr/>
        </p:nvSpPr>
        <p:spPr>
          <a:xfrm>
            <a:off x="673023" y="894255"/>
            <a:ext cx="8596668" cy="7914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Définition des éléments :</a:t>
            </a:r>
            <a:endParaRPr lang="fr-FR" sz="60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806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0BA955-61E3-B594-AA52-5129CA3BB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57650" y="1640264"/>
            <a:ext cx="4983195" cy="49831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FC783-3C0F-A357-FCC1-A6738261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76" y="1640264"/>
            <a:ext cx="6835829" cy="5071621"/>
          </a:xfrm>
        </p:spPr>
        <p:txBody>
          <a:bodyPr>
            <a:normAutofit/>
          </a:bodyPr>
          <a:lstStyle/>
          <a:p>
            <a:r>
              <a:rPr lang="fr-FR" sz="2400" dirty="0"/>
              <a:t>Après bien définir les problématiques que les clients confrontés La meilleure solution pour les résoudre est de les fournir les produits avec une livraison gratuite.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B6A806-2539-0238-9275-93988565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76" y="780940"/>
            <a:ext cx="8596668" cy="1320800"/>
          </a:xfrm>
        </p:spPr>
        <p:txBody>
          <a:bodyPr/>
          <a:lstStyle/>
          <a:p>
            <a:r>
              <a:rPr lang="fr-FR" dirty="0"/>
              <a:t>Solutions proposées :</a:t>
            </a:r>
          </a:p>
        </p:txBody>
      </p:sp>
    </p:spTree>
    <p:extLst>
      <p:ext uri="{BB962C8B-B14F-4D97-AF65-F5344CB8AC3E}">
        <p14:creationId xmlns:p14="http://schemas.microsoft.com/office/powerpoint/2010/main" val="306038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F1C5615-EEFE-9CCB-DB46-75ACC5DA2424}"/>
              </a:ext>
            </a:extLst>
          </p:cNvPr>
          <p:cNvSpPr txBox="1">
            <a:spLocks/>
          </p:cNvSpPr>
          <p:nvPr/>
        </p:nvSpPr>
        <p:spPr>
          <a:xfrm>
            <a:off x="395185" y="386500"/>
            <a:ext cx="9624767" cy="6827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5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1F5EA9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  <a:t>Analyse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5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1F5EA9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5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1F5EA9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  <a:t>Conception</a:t>
            </a:r>
            <a:br>
              <a:rPr lang="fr-FR" sz="6600" dirty="0"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</a:br>
            <a:endParaRPr lang="fr-FR" sz="6600" dirty="0">
              <a:latin typeface="Fera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C572B3-DEA7-5694-55C3-BFD1298C94AD}"/>
              </a:ext>
            </a:extLst>
          </p:cNvPr>
          <p:cNvSpPr txBox="1"/>
          <p:nvPr/>
        </p:nvSpPr>
        <p:spPr>
          <a:xfrm>
            <a:off x="2155641" y="2321004"/>
            <a:ext cx="610385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38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1F5EA9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Fera sans"/>
                <a:ea typeface="Times New Roman" panose="02020603050405020304" pitchFamily="18" charset="0"/>
                <a:cs typeface="Tahoma" panose="020B0604030504040204" pitchFamily="34" charset="0"/>
              </a:rPr>
              <a:t>&amp;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9785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5" grpId="0"/>
      <p:bldP spid="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B6A806-2539-0238-9275-93988565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76" y="564123"/>
            <a:ext cx="8596668" cy="1320800"/>
          </a:xfrm>
        </p:spPr>
        <p:txBody>
          <a:bodyPr/>
          <a:lstStyle/>
          <a:p>
            <a:r>
              <a:rPr lang="fr-FR" dirty="0"/>
              <a:t>Diagramme des cas d’utilisations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4F97F8-231A-B380-7AB9-B04264638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53" y="-40131"/>
            <a:ext cx="7484480" cy="689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8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B6A806-2539-0238-9275-93988565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76" y="564123"/>
            <a:ext cx="8596668" cy="1320800"/>
          </a:xfrm>
        </p:spPr>
        <p:txBody>
          <a:bodyPr/>
          <a:lstStyle/>
          <a:p>
            <a:r>
              <a:rPr lang="fr-FR" dirty="0"/>
              <a:t>Diagramme de Class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6E29D-E808-A597-8187-BD9143352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130496"/>
            <a:ext cx="6132830" cy="659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37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868</TotalTime>
  <Words>312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Fera sans</vt:lpstr>
      <vt:lpstr>Trebuchet MS</vt:lpstr>
      <vt:lpstr>Wingdings</vt:lpstr>
      <vt:lpstr>Wingdings 3</vt:lpstr>
      <vt:lpstr>Facet</vt:lpstr>
      <vt:lpstr>PowerPoint Presentation</vt:lpstr>
      <vt:lpstr>Plan :</vt:lpstr>
      <vt:lpstr>Objectif du projet :</vt:lpstr>
      <vt:lpstr>Carte d’empathie :</vt:lpstr>
      <vt:lpstr>PowerPoint Presentation</vt:lpstr>
      <vt:lpstr>Solutions proposées :</vt:lpstr>
      <vt:lpstr>PowerPoint Presentation</vt:lpstr>
      <vt:lpstr>Diagramme des cas d’utilisations :</vt:lpstr>
      <vt:lpstr>Diagramme de Class :</vt:lpstr>
      <vt:lpstr>PowerPoint Presentation</vt:lpstr>
      <vt:lpstr>Chart Graphique 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oussama bouzaabit</dc:creator>
  <cp:lastModifiedBy>oussama bouzaabit</cp:lastModifiedBy>
  <cp:revision>2</cp:revision>
  <dcterms:created xsi:type="dcterms:W3CDTF">2022-06-23T15:10:21Z</dcterms:created>
  <dcterms:modified xsi:type="dcterms:W3CDTF">2022-06-24T05:41:07Z</dcterms:modified>
</cp:coreProperties>
</file>