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78" r:id="rId4"/>
    <p:sldId id="259" r:id="rId5"/>
    <p:sldId id="262" r:id="rId6"/>
    <p:sldId id="260" r:id="rId7"/>
    <p:sldId id="263" r:id="rId8"/>
    <p:sldId id="266" r:id="rId9"/>
    <p:sldId id="268" r:id="rId10"/>
    <p:sldId id="274" r:id="rId11"/>
    <p:sldId id="269" r:id="rId12"/>
    <p:sldId id="275" r:id="rId13"/>
    <p:sldId id="270" r:id="rId14"/>
    <p:sldId id="272" r:id="rId15"/>
    <p:sldId id="28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77240" autoAdjust="0"/>
  </p:normalViewPr>
  <p:slideViewPr>
    <p:cSldViewPr>
      <p:cViewPr varScale="1">
        <p:scale>
          <a:sx n="55" d="100"/>
          <a:sy n="55" d="100"/>
        </p:scale>
        <p:origin x="-18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F97A3-8A53-4BD3-AC14-96BEF64974FA}" type="datetimeFigureOut">
              <a:rPr lang="fr-FR" smtClean="0"/>
              <a:pPr/>
              <a:t>28/11/2017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4C914-F493-4094-A260-1D8A8DE51B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4C914-F493-4094-A260-1D8A8DE51B1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4C914-F493-4094-A260-1D8A8DE51B15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D60E-D705-46EA-8FE1-BC7700FA4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D60E-D705-46EA-8FE1-BC7700FA4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D60E-D705-46EA-8FE1-BC7700FA4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D60E-D705-46EA-8FE1-BC7700FA4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D60E-D705-46EA-8FE1-BC7700FA4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D60E-D705-46EA-8FE1-BC7700FA4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D60E-D705-46EA-8FE1-BC7700FA4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D60E-D705-46EA-8FE1-BC7700FA4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D60E-D705-46EA-8FE1-BC7700FA4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D60E-D705-46EA-8FE1-BC7700FA4D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CAD60E-D705-46EA-8FE1-BC7700FA4DE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AD60E-D705-46EA-8FE1-BC7700FA4DEC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TP2 (HPC/Visuelle): </a:t>
            </a:r>
            <a:br>
              <a:rPr lang="fr-FR" sz="4000" dirty="0" smtClean="0"/>
            </a:br>
            <a:r>
              <a:rPr lang="fr-FR" sz="4000" dirty="0" smtClean="0"/>
              <a:t>Synchronisation &amp; Communication 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57950" y="4643446"/>
            <a:ext cx="2568284" cy="714380"/>
          </a:xfrm>
        </p:spPr>
        <p:txBody>
          <a:bodyPr/>
          <a:lstStyle/>
          <a:p>
            <a:pPr algn="ctr"/>
            <a:r>
              <a:rPr lang="fr-FR" dirty="0" smtClean="0"/>
              <a:t> A. </a:t>
            </a:r>
            <a:r>
              <a:rPr lang="fr-FR" dirty="0" err="1" smtClean="0"/>
              <a:t>Boualouache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214282" y="6286520"/>
            <a:ext cx="2133600" cy="365125"/>
          </a:xfrm>
        </p:spPr>
        <p:txBody>
          <a:bodyPr/>
          <a:lstStyle/>
          <a:p>
            <a:pPr algn="ctr"/>
            <a:r>
              <a:rPr lang="fr-FR" sz="2800" dirty="0" smtClean="0"/>
              <a:t>28/11/2017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Sémaphores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00034" y="1214422"/>
            <a:ext cx="78581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/>
              <a:t> Création </a:t>
            </a:r>
          </a:p>
          <a:p>
            <a:endParaRPr lang="fr-FR" sz="2800" dirty="0" smtClean="0"/>
          </a:p>
          <a:p>
            <a:pPr>
              <a:buFont typeface="Wingdings" pitchFamily="2" charset="2"/>
              <a:buChar char="ü"/>
            </a:pPr>
            <a:endParaRPr lang="fr-FR" sz="2800" dirty="0" smtClean="0"/>
          </a:p>
          <a:p>
            <a:endParaRPr lang="fr-FR" sz="2800" dirty="0" smtClean="0"/>
          </a:p>
          <a:p>
            <a:pPr lvl="1">
              <a:buFont typeface="Wingdings" pitchFamily="2" charset="2"/>
              <a:buChar char="ü"/>
            </a:pPr>
            <a:r>
              <a:rPr lang="fr-FR" sz="2000" i="1" dirty="0" smtClean="0">
                <a:solidFill>
                  <a:schemeClr val="accent2"/>
                </a:solidFill>
              </a:rPr>
              <a:t>#</a:t>
            </a:r>
            <a:r>
              <a:rPr lang="fr-FR" sz="2000" i="1" dirty="0" err="1" smtClean="0">
                <a:solidFill>
                  <a:schemeClr val="accent2"/>
                </a:solidFill>
              </a:rPr>
              <a:t>include</a:t>
            </a:r>
            <a:r>
              <a:rPr lang="fr-FR" sz="2000" i="1" dirty="0" smtClean="0">
                <a:solidFill>
                  <a:schemeClr val="accent2"/>
                </a:solidFill>
              </a:rPr>
              <a:t> &lt;</a:t>
            </a:r>
            <a:r>
              <a:rPr lang="fr-FR" sz="2000" i="1" dirty="0" err="1" smtClean="0">
                <a:solidFill>
                  <a:schemeClr val="accent2"/>
                </a:solidFill>
              </a:rPr>
              <a:t>sys</a:t>
            </a:r>
            <a:r>
              <a:rPr lang="fr-FR" sz="2000" i="1" dirty="0" smtClean="0">
                <a:solidFill>
                  <a:schemeClr val="accent2"/>
                </a:solidFill>
              </a:rPr>
              <a:t>/</a:t>
            </a:r>
            <a:r>
              <a:rPr lang="fr-FR" sz="2000" i="1" dirty="0" err="1" smtClean="0">
                <a:solidFill>
                  <a:schemeClr val="accent2"/>
                </a:solidFill>
              </a:rPr>
              <a:t>sem.h</a:t>
            </a:r>
            <a:r>
              <a:rPr lang="fr-FR" sz="2000" i="1" dirty="0" smtClean="0">
                <a:solidFill>
                  <a:schemeClr val="accent2"/>
                </a:solidFill>
              </a:rPr>
              <a:t>&gt;</a:t>
            </a:r>
          </a:p>
          <a:p>
            <a:pPr lvl="1">
              <a:buFont typeface="Wingdings" pitchFamily="2" charset="2"/>
              <a:buChar char="ü"/>
            </a:pPr>
            <a:endParaRPr lang="fr-FR" sz="2000" i="1" dirty="0" smtClean="0">
              <a:solidFill>
                <a:schemeClr val="accent2"/>
              </a:solidFill>
            </a:endParaRPr>
          </a:p>
          <a:p>
            <a:pPr lvl="1"/>
            <a:endParaRPr lang="fr-FR" sz="2000" i="1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sz="2800" dirty="0" smtClean="0"/>
              <a:t>Initialisation, Contrôle et suppression  </a:t>
            </a:r>
          </a:p>
          <a:p>
            <a:endParaRPr lang="fr-FR" sz="2800" dirty="0" smtClean="0"/>
          </a:p>
          <a:p>
            <a:endParaRPr lang="fr-FR" sz="2800" dirty="0" smtClean="0"/>
          </a:p>
          <a:p>
            <a:pPr>
              <a:buFont typeface="Wingdings" pitchFamily="2" charset="2"/>
              <a:buChar char="ü"/>
            </a:pPr>
            <a:endParaRPr lang="fr-FR" sz="2800" dirty="0" smtClean="0"/>
          </a:p>
          <a:p>
            <a:pPr>
              <a:buFont typeface="Wingdings" pitchFamily="2" charset="2"/>
              <a:buChar char="ü"/>
            </a:pPr>
            <a:endParaRPr lang="fr-FR" sz="2800" dirty="0" smtClean="0"/>
          </a:p>
          <a:p>
            <a:pPr>
              <a:buFont typeface="Wingdings" pitchFamily="2" charset="2"/>
              <a:buChar char="ü"/>
            </a:pPr>
            <a:endParaRPr lang="fr-FR" sz="2800" dirty="0" smtClean="0"/>
          </a:p>
          <a:p>
            <a:endParaRPr lang="fr-FR" sz="2800" dirty="0" smtClean="0"/>
          </a:p>
          <a:p>
            <a:pPr>
              <a:buFont typeface="Wingdings" pitchFamily="2" charset="2"/>
              <a:buChar char="ü"/>
            </a:pPr>
            <a:endParaRPr lang="fr-FR" sz="2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6892581" cy="114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429132"/>
            <a:ext cx="702630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Sémaphores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00034" y="1214422"/>
            <a:ext cx="7643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800" dirty="0" smtClean="0"/>
              <a:t> </a:t>
            </a:r>
            <a:r>
              <a:rPr lang="fr-FR" sz="2800" i="1" dirty="0" smtClean="0"/>
              <a:t>Commandes op  </a:t>
            </a:r>
          </a:p>
          <a:p>
            <a:pPr>
              <a:buFont typeface="Wingdings" pitchFamily="2" charset="2"/>
              <a:buChar char="ü"/>
            </a:pPr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pPr>
              <a:buFont typeface="Wingdings" pitchFamily="2" charset="2"/>
              <a:buChar char="ü"/>
            </a:pPr>
            <a:endParaRPr lang="fr-FR" sz="2800" dirty="0" smtClean="0"/>
          </a:p>
          <a:p>
            <a:r>
              <a:rPr lang="fr-FR" sz="2800" dirty="0" smtClean="0"/>
              <a:t> </a:t>
            </a:r>
          </a:p>
          <a:p>
            <a:pPr>
              <a:buFont typeface="Wingdings" pitchFamily="2" charset="2"/>
              <a:buChar char="ü"/>
            </a:pPr>
            <a:endParaRPr lang="fr-FR" sz="2800" dirty="0" smtClean="0"/>
          </a:p>
          <a:p>
            <a:pPr>
              <a:buFont typeface="Wingdings" pitchFamily="2" charset="2"/>
              <a:buChar char="ü"/>
            </a:pPr>
            <a:endParaRPr lang="fr-FR" sz="2800" dirty="0" smtClean="0"/>
          </a:p>
          <a:p>
            <a:pPr>
              <a:buFont typeface="Wingdings" pitchFamily="2" charset="2"/>
              <a:buChar char="ü"/>
            </a:pPr>
            <a:endParaRPr lang="fr-FR" sz="2800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64386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Sémaphores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00034" y="928670"/>
            <a:ext cx="80724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/>
              <a:t>Utilisation </a:t>
            </a:r>
          </a:p>
          <a:p>
            <a:endParaRPr lang="fr-FR" sz="2800" dirty="0" smtClean="0"/>
          </a:p>
          <a:p>
            <a:pPr>
              <a:buFont typeface="Wingdings" pitchFamily="2" charset="2"/>
              <a:buChar char="ü"/>
            </a:pPr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pPr>
              <a:buFont typeface="Wingdings" pitchFamily="2" charset="2"/>
              <a:buChar char="ü"/>
            </a:pPr>
            <a:endParaRPr lang="fr-FR" sz="2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786742" cy="941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500438"/>
            <a:ext cx="764386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Sémaphores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65632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500034" y="928670"/>
            <a:ext cx="654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800" dirty="0" smtClean="0"/>
              <a:t> Création et initialisation de sémaphore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785786" y="5214950"/>
            <a:ext cx="4848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800" dirty="0" smtClean="0"/>
              <a:t> Suppression de sémaphore </a:t>
            </a:r>
            <a:endParaRPr lang="fr-FR" sz="28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5700735"/>
            <a:ext cx="5143536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Sémaphores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00034" y="1357298"/>
            <a:ext cx="378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800" dirty="0" smtClean="0"/>
              <a:t> </a:t>
            </a:r>
            <a:r>
              <a:rPr lang="fr-FR" sz="2800" dirty="0" err="1" smtClean="0"/>
              <a:t>Prémitives</a:t>
            </a:r>
            <a:r>
              <a:rPr lang="fr-FR" sz="2800" dirty="0" smtClean="0"/>
              <a:t> P() et V ()</a:t>
            </a:r>
            <a:endParaRPr lang="fr-FR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71678"/>
            <a:ext cx="700092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928926" y="2500306"/>
          <a:ext cx="3071834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2942"/>
                <a:gridCol w="631510"/>
                <a:gridCol w="637226"/>
                <a:gridCol w="524776"/>
                <a:gridCol w="63538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642910" y="214290"/>
            <a:ext cx="3164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Gestion du tampon</a:t>
            </a:r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286512" y="250030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 N</a:t>
            </a:r>
            <a:endParaRPr lang="fr-FR" b="1" dirty="0"/>
          </a:p>
        </p:txBody>
      </p:sp>
      <p:cxnSp>
        <p:nvCxnSpPr>
          <p:cNvPr id="20" name="Connecteur droit avec flèche 19"/>
          <p:cNvCxnSpPr/>
          <p:nvPr/>
        </p:nvCxnSpPr>
        <p:spPr>
          <a:xfrm rot="5400000" flipH="1" flipV="1">
            <a:off x="2965439" y="3107529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4348" y="3357562"/>
            <a:ext cx="22935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Prélever (Art)</a:t>
            </a:r>
          </a:p>
          <a:p>
            <a:r>
              <a:rPr lang="fr-FR" sz="2800" dirty="0" smtClean="0"/>
              <a:t>  {</a:t>
            </a:r>
          </a:p>
          <a:p>
            <a:r>
              <a:rPr lang="fr-FR" sz="2800" dirty="0" smtClean="0"/>
              <a:t>    Art = T[q];</a:t>
            </a:r>
          </a:p>
          <a:p>
            <a:r>
              <a:rPr lang="fr-FR" sz="2800" dirty="0" smtClean="0"/>
              <a:t>    q=(q+1)%N</a:t>
            </a:r>
          </a:p>
          <a:p>
            <a:r>
              <a:rPr lang="fr-FR" sz="2800" dirty="0" smtClean="0"/>
              <a:t> }</a:t>
            </a:r>
          </a:p>
          <a:p>
            <a:r>
              <a:rPr lang="fr-FR" sz="2800" dirty="0" smtClean="0"/>
              <a:t>    </a:t>
            </a:r>
          </a:p>
          <a:p>
            <a:endParaRPr lang="fr-FR" sz="2800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2285984" y="250030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 T</a:t>
            </a:r>
            <a:endParaRPr lang="fr-FR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3000364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 </a:t>
            </a:r>
            <a:r>
              <a:rPr lang="fr-FR" sz="2400" b="1" dirty="0" smtClean="0"/>
              <a:t>q</a:t>
            </a:r>
            <a:endParaRPr lang="fr-FR" sz="2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4857752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 </a:t>
            </a:r>
            <a:r>
              <a:rPr lang="fr-FR" sz="2400" b="1" dirty="0" smtClean="0"/>
              <a:t>t</a:t>
            </a:r>
            <a:endParaRPr lang="fr-FR" sz="2400" b="1" dirty="0"/>
          </a:p>
        </p:txBody>
      </p:sp>
      <p:cxnSp>
        <p:nvCxnSpPr>
          <p:cNvPr id="31" name="Connecteur droit avec flèche 30"/>
          <p:cNvCxnSpPr/>
          <p:nvPr/>
        </p:nvCxnSpPr>
        <p:spPr>
          <a:xfrm rot="5400000" flipH="1" flipV="1">
            <a:off x="4894265" y="3035297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15008" y="3357562"/>
            <a:ext cx="257932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Déposer (Art)</a:t>
            </a:r>
          </a:p>
          <a:p>
            <a:r>
              <a:rPr lang="fr-FR" sz="2800" dirty="0" smtClean="0"/>
              <a:t>  {</a:t>
            </a:r>
          </a:p>
          <a:p>
            <a:r>
              <a:rPr lang="fr-FR" sz="2800" dirty="0" smtClean="0"/>
              <a:t>     T[t]=Art;</a:t>
            </a:r>
          </a:p>
          <a:p>
            <a:r>
              <a:rPr lang="fr-FR" sz="2800" dirty="0" smtClean="0"/>
              <a:t>     t=(t+1)%N</a:t>
            </a:r>
          </a:p>
          <a:p>
            <a:r>
              <a:rPr lang="fr-FR" sz="2800" dirty="0" smtClean="0"/>
              <a:t> }</a:t>
            </a:r>
          </a:p>
          <a:p>
            <a:r>
              <a:rPr lang="fr-FR" sz="2800" dirty="0" smtClean="0"/>
              <a:t>    </a:t>
            </a:r>
          </a:p>
          <a:p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143504" y="1500174"/>
            <a:ext cx="2143140" cy="5715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 2</a:t>
            </a:r>
            <a:endParaRPr lang="fr-FR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928926" y="3143248"/>
          <a:ext cx="3071834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2942"/>
                <a:gridCol w="631510"/>
                <a:gridCol w="637226"/>
                <a:gridCol w="524776"/>
                <a:gridCol w="63538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Ellipse 9"/>
          <p:cNvSpPr/>
          <p:nvPr/>
        </p:nvSpPr>
        <p:spPr>
          <a:xfrm>
            <a:off x="1714480" y="1500174"/>
            <a:ext cx="2152664" cy="581028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 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1357290" y="5286388"/>
            <a:ext cx="2214578" cy="642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</a:t>
            </a:r>
            <a:r>
              <a:rPr lang="fr-FR" b="1" dirty="0" smtClean="0">
                <a:solidFill>
                  <a:schemeClr val="tx1"/>
                </a:solidFill>
              </a:rPr>
              <a:t> 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715008" y="5143512"/>
            <a:ext cx="2214578" cy="785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</a:t>
            </a:r>
            <a:r>
              <a:rPr lang="fr-FR" b="1" dirty="0" smtClean="0">
                <a:solidFill>
                  <a:schemeClr val="tx1"/>
                </a:solidFill>
              </a:rPr>
              <a:t> 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4" name="Forme 13"/>
          <p:cNvCxnSpPr/>
          <p:nvPr/>
        </p:nvCxnSpPr>
        <p:spPr>
          <a:xfrm rot="5400000">
            <a:off x="5143512" y="2071688"/>
            <a:ext cx="1071573" cy="1071553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0" idx="4"/>
          </p:cNvCxnSpPr>
          <p:nvPr/>
        </p:nvCxnSpPr>
        <p:spPr>
          <a:xfrm rot="16200000" flipH="1">
            <a:off x="2724135" y="2147879"/>
            <a:ext cx="1123960" cy="99060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orme 13"/>
          <p:cNvCxnSpPr>
            <a:endCxn id="11" idx="0"/>
          </p:cNvCxnSpPr>
          <p:nvPr/>
        </p:nvCxnSpPr>
        <p:spPr>
          <a:xfrm rot="10800000" flipV="1">
            <a:off x="2464580" y="3500438"/>
            <a:ext cx="1821669" cy="178595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2910" y="214290"/>
            <a:ext cx="422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Model 2 Producteurs/ 2 Consommateurs</a:t>
            </a:r>
          </a:p>
        </p:txBody>
      </p:sp>
      <p:cxnSp>
        <p:nvCxnSpPr>
          <p:cNvPr id="13" name="Forme 13"/>
          <p:cNvCxnSpPr/>
          <p:nvPr/>
        </p:nvCxnSpPr>
        <p:spPr>
          <a:xfrm rot="16200000" flipH="1">
            <a:off x="5304240" y="3696894"/>
            <a:ext cx="1714510" cy="132160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286512" y="314324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N</a:t>
            </a:r>
            <a:endParaRPr lang="fr-FR" dirty="0"/>
          </a:p>
        </p:txBody>
      </p:sp>
      <p:cxnSp>
        <p:nvCxnSpPr>
          <p:cNvPr id="49" name="Connecteur en angle 48"/>
          <p:cNvCxnSpPr>
            <a:stCxn id="4" idx="6"/>
            <a:endCxn id="12" idx="6"/>
          </p:cNvCxnSpPr>
          <p:nvPr/>
        </p:nvCxnSpPr>
        <p:spPr>
          <a:xfrm>
            <a:off x="7286644" y="1785926"/>
            <a:ext cx="642942" cy="3750495"/>
          </a:xfrm>
          <a:prstGeom prst="bentConnector3">
            <a:avLst>
              <a:gd name="adj1" fmla="val 1355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stCxn id="10" idx="2"/>
            <a:endCxn id="11" idx="2"/>
          </p:cNvCxnSpPr>
          <p:nvPr/>
        </p:nvCxnSpPr>
        <p:spPr>
          <a:xfrm rot="10800000" flipV="1">
            <a:off x="1357290" y="1790687"/>
            <a:ext cx="357190" cy="3817171"/>
          </a:xfrm>
          <a:prstGeom prst="bentConnector3">
            <a:avLst>
              <a:gd name="adj1" fmla="val 164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143504" y="1857364"/>
            <a:ext cx="2143140" cy="5715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 2 (Etudiant 02)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928926" y="3500438"/>
          <a:ext cx="3071834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2942"/>
                <a:gridCol w="631510"/>
                <a:gridCol w="637226"/>
                <a:gridCol w="524776"/>
                <a:gridCol w="63538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Ellipse 9"/>
          <p:cNvSpPr/>
          <p:nvPr/>
        </p:nvSpPr>
        <p:spPr>
          <a:xfrm>
            <a:off x="1714480" y="1857364"/>
            <a:ext cx="2214578" cy="642942"/>
          </a:xfrm>
          <a:prstGeom prst="ellipse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 1 (Etudiant 01)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1357290" y="5643578"/>
            <a:ext cx="2428892" cy="642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</a:t>
            </a:r>
            <a:r>
              <a:rPr lang="fr-FR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Etablissement 01)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29256" y="5500702"/>
            <a:ext cx="2500330" cy="785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</a:t>
            </a:r>
            <a:r>
              <a:rPr lang="fr-FR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Etablissement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02)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4" name="Forme 13"/>
          <p:cNvCxnSpPr/>
          <p:nvPr/>
        </p:nvCxnSpPr>
        <p:spPr>
          <a:xfrm rot="5400000">
            <a:off x="5143512" y="2428878"/>
            <a:ext cx="1071573" cy="1071553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0" idx="4"/>
          </p:cNvCxnSpPr>
          <p:nvPr/>
        </p:nvCxnSpPr>
        <p:spPr>
          <a:xfrm rot="16200000" flipH="1">
            <a:off x="2770570" y="2551505"/>
            <a:ext cx="1062046" cy="95964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orme 13"/>
          <p:cNvCxnSpPr>
            <a:endCxn id="11" idx="0"/>
          </p:cNvCxnSpPr>
          <p:nvPr/>
        </p:nvCxnSpPr>
        <p:spPr>
          <a:xfrm rot="5400000">
            <a:off x="2536018" y="3893346"/>
            <a:ext cx="1785950" cy="171451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2910" y="214290"/>
            <a:ext cx="422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Model 2 Producteurs/ 2 Consommateurs</a:t>
            </a:r>
          </a:p>
        </p:txBody>
      </p:sp>
      <p:cxnSp>
        <p:nvCxnSpPr>
          <p:cNvPr id="13" name="Forme 13"/>
          <p:cNvCxnSpPr/>
          <p:nvPr/>
        </p:nvCxnSpPr>
        <p:spPr>
          <a:xfrm rot="16200000" flipH="1">
            <a:off x="5304240" y="4054084"/>
            <a:ext cx="1714510" cy="132160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286512" y="350043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N</a:t>
            </a:r>
            <a:endParaRPr lang="fr-FR" dirty="0"/>
          </a:p>
        </p:txBody>
      </p:sp>
      <p:cxnSp>
        <p:nvCxnSpPr>
          <p:cNvPr id="49" name="Connecteur en angle 48"/>
          <p:cNvCxnSpPr>
            <a:stCxn id="4" idx="6"/>
            <a:endCxn id="12" idx="6"/>
          </p:cNvCxnSpPr>
          <p:nvPr/>
        </p:nvCxnSpPr>
        <p:spPr>
          <a:xfrm>
            <a:off x="7286644" y="2143116"/>
            <a:ext cx="642942" cy="3750495"/>
          </a:xfrm>
          <a:prstGeom prst="bentConnector3">
            <a:avLst>
              <a:gd name="adj1" fmla="val 1355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stCxn id="10" idx="2"/>
            <a:endCxn id="11" idx="2"/>
          </p:cNvCxnSpPr>
          <p:nvPr/>
        </p:nvCxnSpPr>
        <p:spPr>
          <a:xfrm rot="10800000" flipV="1">
            <a:off x="1357290" y="2178835"/>
            <a:ext cx="357190" cy="3786214"/>
          </a:xfrm>
          <a:prstGeom prst="bentConnector3">
            <a:avLst>
              <a:gd name="adj1" fmla="val 164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571868" y="785794"/>
            <a:ext cx="1687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 Module : </a:t>
            </a:r>
          </a:p>
          <a:p>
            <a:r>
              <a:rPr lang="fr-FR" dirty="0" smtClean="0"/>
              <a:t>Moyenne :</a:t>
            </a:r>
            <a:endParaRPr lang="fr-FR" dirty="0"/>
          </a:p>
        </p:txBody>
      </p:sp>
      <p:pic>
        <p:nvPicPr>
          <p:cNvPr id="1026" name="Picture 2" descr="Image result for fichi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142984"/>
            <a:ext cx="1071570" cy="785818"/>
          </a:xfrm>
          <a:prstGeom prst="rect">
            <a:avLst/>
          </a:prstGeom>
          <a:noFill/>
        </p:spPr>
      </p:pic>
      <p:sp>
        <p:nvSpPr>
          <p:cNvPr id="23" name="ZoneTexte 22"/>
          <p:cNvSpPr txBox="1"/>
          <p:nvPr/>
        </p:nvSpPr>
        <p:spPr>
          <a:xfrm>
            <a:off x="714348" y="785794"/>
            <a:ext cx="86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File P 1</a:t>
            </a:r>
            <a:endParaRPr lang="fr-FR" dirty="0"/>
          </a:p>
        </p:txBody>
      </p:sp>
      <p:pic>
        <p:nvPicPr>
          <p:cNvPr id="25" name="Picture 2" descr="Image result for fichi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57892"/>
            <a:ext cx="1071570" cy="785818"/>
          </a:xfrm>
          <a:prstGeom prst="rect">
            <a:avLst/>
          </a:prstGeom>
          <a:noFill/>
        </p:spPr>
      </p:pic>
      <p:pic>
        <p:nvPicPr>
          <p:cNvPr id="26" name="Picture 2" descr="Image result for fichi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1000108"/>
            <a:ext cx="1071570" cy="785818"/>
          </a:xfrm>
          <a:prstGeom prst="rect">
            <a:avLst/>
          </a:prstGeom>
          <a:noFill/>
        </p:spPr>
      </p:pic>
      <p:pic>
        <p:nvPicPr>
          <p:cNvPr id="27" name="Picture 2" descr="Image result for fichi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30" y="5857892"/>
            <a:ext cx="1071570" cy="785818"/>
          </a:xfrm>
          <a:prstGeom prst="rect">
            <a:avLst/>
          </a:prstGeom>
          <a:noFill/>
        </p:spPr>
      </p:pic>
      <p:sp>
        <p:nvSpPr>
          <p:cNvPr id="35" name="ZoneTexte 34"/>
          <p:cNvSpPr txBox="1"/>
          <p:nvPr/>
        </p:nvSpPr>
        <p:spPr>
          <a:xfrm>
            <a:off x="7072330" y="642918"/>
            <a:ext cx="9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File  P 2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0" y="5357826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File C1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286776" y="5286388"/>
            <a:ext cx="8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File C2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57222" y="4572008"/>
            <a:ext cx="8229600" cy="1857388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0" y="1000108"/>
            <a:ext cx="914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3200" b="1" dirty="0" smtClean="0"/>
              <a:t> </a:t>
            </a:r>
            <a:r>
              <a:rPr lang="fr-FR" sz="3000" b="1" dirty="0" smtClean="0"/>
              <a:t>Création/suppression des structures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/>
              <a:t> </a:t>
            </a:r>
            <a:r>
              <a:rPr lang="fr-FR" sz="2800" dirty="0" err="1" smtClean="0"/>
              <a:t>create_structures</a:t>
            </a:r>
            <a:r>
              <a:rPr lang="fr-FR" sz="2800" dirty="0" smtClean="0"/>
              <a:t> () </a:t>
            </a:r>
            <a:r>
              <a:rPr lang="fr-FR" sz="2000" dirty="0" smtClean="0"/>
              <a:t>// sémaphores, mémoires partagées, et </a:t>
            </a:r>
            <a:r>
              <a:rPr lang="fr-FR" sz="2800" dirty="0" smtClean="0"/>
              <a:t>….. 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/>
              <a:t> </a:t>
            </a:r>
            <a:r>
              <a:rPr lang="fr-FR" sz="2800" dirty="0" err="1" smtClean="0"/>
              <a:t>Init</a:t>
            </a:r>
            <a:r>
              <a:rPr lang="fr-FR" sz="2800" dirty="0" smtClean="0"/>
              <a:t>() </a:t>
            </a:r>
            <a:r>
              <a:rPr lang="fr-FR" sz="2000" dirty="0" smtClean="0"/>
              <a:t>// initialisation des structures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/>
              <a:t> </a:t>
            </a:r>
            <a:r>
              <a:rPr lang="fr-FR" sz="2800" dirty="0" err="1" smtClean="0"/>
              <a:t>destroy_structures</a:t>
            </a:r>
            <a:r>
              <a:rPr lang="fr-FR" sz="2800" dirty="0" smtClean="0"/>
              <a:t>()</a:t>
            </a:r>
            <a:r>
              <a:rPr lang="fr-FR" sz="2800" b="1" dirty="0" smtClean="0"/>
              <a:t>//</a:t>
            </a:r>
            <a:r>
              <a:rPr lang="fr-FR" sz="2000" dirty="0" smtClean="0"/>
              <a:t>suppression des structures crées</a:t>
            </a:r>
            <a:endParaRPr lang="fr-FR" sz="3200" dirty="0" smtClean="0"/>
          </a:p>
          <a:p>
            <a:pPr>
              <a:buFont typeface="Wingdings" pitchFamily="2" charset="2"/>
              <a:buChar char="Ø"/>
            </a:pPr>
            <a:r>
              <a:rPr lang="fr-FR" sz="3200" dirty="0" smtClean="0"/>
              <a:t> </a:t>
            </a:r>
            <a:r>
              <a:rPr lang="fr-FR" sz="3000" b="1" dirty="0" smtClean="0"/>
              <a:t>Création des processus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b="1" dirty="0" smtClean="0"/>
              <a:t> </a:t>
            </a:r>
            <a:r>
              <a:rPr lang="fr-FR" sz="2800" dirty="0" err="1" smtClean="0"/>
              <a:t>void</a:t>
            </a:r>
            <a:r>
              <a:rPr lang="fr-FR" sz="2800" dirty="0" smtClean="0"/>
              <a:t> P1 (); // </a:t>
            </a:r>
            <a:r>
              <a:rPr lang="fr-FR" sz="2000" dirty="0" smtClean="0"/>
              <a:t>processus producteur 1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/>
              <a:t> </a:t>
            </a:r>
            <a:r>
              <a:rPr lang="fr-FR" sz="2800" dirty="0" err="1" smtClean="0"/>
              <a:t>void</a:t>
            </a:r>
            <a:r>
              <a:rPr lang="fr-FR" sz="2800" dirty="0" smtClean="0"/>
              <a:t> P2(); // </a:t>
            </a:r>
            <a:r>
              <a:rPr lang="fr-FR" sz="2000" dirty="0" smtClean="0"/>
              <a:t>processus producteur 2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/>
              <a:t> </a:t>
            </a:r>
            <a:r>
              <a:rPr lang="fr-FR" sz="2800" dirty="0" err="1" smtClean="0"/>
              <a:t>void</a:t>
            </a:r>
            <a:r>
              <a:rPr lang="fr-FR" sz="2800" dirty="0" smtClean="0"/>
              <a:t> C1();// </a:t>
            </a:r>
            <a:r>
              <a:rPr lang="fr-FR" sz="2000" dirty="0" smtClean="0"/>
              <a:t>processus consommateur 1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/>
              <a:t> </a:t>
            </a:r>
            <a:r>
              <a:rPr lang="fr-FR" sz="2800" dirty="0" err="1" smtClean="0"/>
              <a:t>void</a:t>
            </a:r>
            <a:r>
              <a:rPr lang="fr-FR" sz="2800" dirty="0" smtClean="0"/>
              <a:t> C2();// </a:t>
            </a:r>
            <a:r>
              <a:rPr lang="fr-FR" sz="2000" dirty="0" smtClean="0"/>
              <a:t>processus consommateur 1</a:t>
            </a:r>
          </a:p>
          <a:p>
            <a:pPr>
              <a:buFont typeface="Wingdings" pitchFamily="2" charset="2"/>
              <a:buChar char="Ø"/>
            </a:pPr>
            <a:r>
              <a:rPr lang="fr-FR" sz="2800" b="1" dirty="0" smtClean="0"/>
              <a:t>Manipulation du tampon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b="1" dirty="0" smtClean="0"/>
              <a:t> </a:t>
            </a:r>
            <a:r>
              <a:rPr lang="fr-FR" sz="2800" dirty="0" smtClean="0"/>
              <a:t>Déposer() // déposer  un message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b="1" dirty="0" smtClean="0"/>
              <a:t> </a:t>
            </a:r>
            <a:r>
              <a:rPr lang="fr-FR" sz="2800" dirty="0" smtClean="0"/>
              <a:t>Prélever() // Prélever un message</a:t>
            </a:r>
          </a:p>
          <a:p>
            <a:pPr>
              <a:buFont typeface="Wingdings" pitchFamily="2" charset="2"/>
              <a:buChar char="Ø"/>
            </a:pPr>
            <a:endParaRPr lang="fr-FR" sz="2800" dirty="0" smtClean="0"/>
          </a:p>
          <a:p>
            <a:pPr lvl="1">
              <a:buFont typeface="Wingdings" pitchFamily="2" charset="2"/>
              <a:buChar char="§"/>
            </a:pPr>
            <a:endParaRPr lang="fr-FR" sz="2800" dirty="0" smtClean="0"/>
          </a:p>
          <a:p>
            <a:pPr lvl="1">
              <a:buFont typeface="Wingdings" pitchFamily="2" charset="2"/>
              <a:buChar char="§"/>
            </a:pPr>
            <a:endParaRPr lang="fr-FR" sz="2800" dirty="0" smtClean="0"/>
          </a:p>
          <a:p>
            <a:pPr lvl="1">
              <a:buFont typeface="Wingdings" pitchFamily="2" charset="2"/>
              <a:buChar char="§"/>
            </a:pPr>
            <a:endParaRPr lang="fr-FR" sz="2800" b="1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14612" y="142852"/>
            <a:ext cx="2817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b="1" dirty="0" smtClean="0"/>
              <a:t>Conception</a:t>
            </a:r>
            <a:r>
              <a:rPr lang="fr-FR" sz="3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57222" y="4572008"/>
            <a:ext cx="8229600" cy="1857388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0" y="1000108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3200" b="1" dirty="0" smtClean="0"/>
              <a:t> </a:t>
            </a:r>
            <a:r>
              <a:rPr lang="fr-FR" sz="3000" b="1" dirty="0" smtClean="0"/>
              <a:t>Gestion des sémaphores</a:t>
            </a:r>
          </a:p>
          <a:p>
            <a:pPr marL="457200" lvl="2">
              <a:buFont typeface="Wingdings" pitchFamily="2" charset="2"/>
              <a:buChar char="§"/>
            </a:pPr>
            <a:r>
              <a:rPr lang="fr-FR" sz="2800" dirty="0" smtClean="0"/>
              <a:t> </a:t>
            </a:r>
            <a:r>
              <a:rPr lang="fr-FR" sz="2800" dirty="0" err="1" smtClean="0"/>
              <a:t>int</a:t>
            </a:r>
            <a:r>
              <a:rPr lang="fr-FR" sz="2800" dirty="0" smtClean="0"/>
              <a:t> </a:t>
            </a:r>
            <a:r>
              <a:rPr lang="fr-FR" sz="2800" dirty="0" err="1" smtClean="0"/>
              <a:t>sem_create</a:t>
            </a:r>
            <a:r>
              <a:rPr lang="fr-FR" sz="2800" dirty="0" smtClean="0"/>
              <a:t>(</a:t>
            </a:r>
            <a:r>
              <a:rPr lang="fr-FR" sz="2800" dirty="0" err="1" smtClean="0"/>
              <a:t>key_t,int</a:t>
            </a:r>
            <a:r>
              <a:rPr lang="fr-FR" sz="2800" dirty="0" smtClean="0"/>
              <a:t>); </a:t>
            </a:r>
            <a:r>
              <a:rPr lang="fr-FR" sz="2000" i="1" dirty="0" smtClean="0"/>
              <a:t>// Création de sémaphore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/>
              <a:t> </a:t>
            </a:r>
            <a:r>
              <a:rPr lang="fr-FR" sz="2800" dirty="0" err="1" smtClean="0"/>
              <a:t>int</a:t>
            </a:r>
            <a:r>
              <a:rPr lang="fr-FR" sz="2800" dirty="0" smtClean="0"/>
              <a:t> P(</a:t>
            </a:r>
            <a:r>
              <a:rPr lang="fr-FR" sz="2800" dirty="0" err="1" smtClean="0"/>
              <a:t>int</a:t>
            </a:r>
            <a:r>
              <a:rPr lang="fr-FR" sz="2800" dirty="0" smtClean="0"/>
              <a:t>);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/>
              <a:t> </a:t>
            </a:r>
            <a:r>
              <a:rPr lang="fr-FR" sz="2800" dirty="0" err="1" smtClean="0"/>
              <a:t>int</a:t>
            </a:r>
            <a:r>
              <a:rPr lang="fr-FR" sz="2800" dirty="0" smtClean="0"/>
              <a:t> V(</a:t>
            </a:r>
            <a:r>
              <a:rPr lang="fr-FR" sz="2800" dirty="0" err="1" smtClean="0"/>
              <a:t>int</a:t>
            </a:r>
            <a:r>
              <a:rPr lang="fr-FR" sz="2800" dirty="0" smtClean="0"/>
              <a:t>);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/>
              <a:t> </a:t>
            </a:r>
            <a:r>
              <a:rPr lang="fr-FR" sz="2800" dirty="0" err="1" smtClean="0"/>
              <a:t>int</a:t>
            </a:r>
            <a:r>
              <a:rPr lang="fr-FR" sz="2800" dirty="0" smtClean="0"/>
              <a:t> </a:t>
            </a:r>
            <a:r>
              <a:rPr lang="fr-FR" sz="2800" dirty="0" err="1" smtClean="0"/>
              <a:t>sem_delete</a:t>
            </a:r>
            <a:r>
              <a:rPr lang="fr-FR" sz="2800" dirty="0" smtClean="0"/>
              <a:t>(</a:t>
            </a:r>
            <a:r>
              <a:rPr lang="fr-FR" sz="2800" dirty="0" err="1" smtClean="0"/>
              <a:t>int</a:t>
            </a:r>
            <a:r>
              <a:rPr lang="fr-FR" sz="2800" dirty="0" smtClean="0"/>
              <a:t>); // suppression de sémaphore</a:t>
            </a: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/>
              <a:t> </a:t>
            </a:r>
            <a:r>
              <a:rPr lang="fr-FR" sz="2800" dirty="0" err="1" smtClean="0"/>
              <a:t>void</a:t>
            </a:r>
            <a:r>
              <a:rPr lang="fr-FR" sz="2800" dirty="0" smtClean="0"/>
              <a:t> </a:t>
            </a:r>
            <a:r>
              <a:rPr lang="fr-FR" sz="2800" dirty="0" err="1" smtClean="0"/>
              <a:t>affich_sem</a:t>
            </a:r>
            <a:r>
              <a:rPr lang="fr-FR" sz="2800" dirty="0" smtClean="0"/>
              <a:t>();</a:t>
            </a:r>
          </a:p>
          <a:p>
            <a:pPr lvl="1"/>
            <a:endParaRPr lang="fr-FR" sz="2000" i="1" dirty="0" smtClean="0"/>
          </a:p>
          <a:p>
            <a:pPr>
              <a:buFont typeface="Wingdings" pitchFamily="2" charset="2"/>
              <a:buChar char="Ø"/>
            </a:pPr>
            <a:r>
              <a:rPr lang="fr-FR" sz="3200" dirty="0" smtClean="0"/>
              <a:t> </a:t>
            </a:r>
            <a:r>
              <a:rPr lang="fr-FR" sz="3000" b="1" dirty="0" smtClean="0"/>
              <a:t>Autres fonctions</a:t>
            </a:r>
          </a:p>
          <a:p>
            <a:pPr lvl="1">
              <a:buFont typeface="Wingdings" pitchFamily="2" charset="2"/>
              <a:buChar char="ü"/>
            </a:pPr>
            <a:r>
              <a:rPr lang="fr-FR" sz="2800" b="1" dirty="0" smtClean="0"/>
              <a:t> </a:t>
            </a:r>
            <a:r>
              <a:rPr lang="fr-FR" sz="2800" i="1" dirty="0" smtClean="0"/>
              <a:t>fonctions de lecture/écriture dans les fichiers</a:t>
            </a:r>
          </a:p>
          <a:p>
            <a:pPr lvl="1">
              <a:buFont typeface="Wingdings" pitchFamily="2" charset="2"/>
              <a:buChar char="ü"/>
            </a:pPr>
            <a:r>
              <a:rPr lang="fr-FR" sz="2800" i="1" dirty="0" smtClean="0"/>
              <a:t>fonctions d’affichage</a:t>
            </a:r>
          </a:p>
          <a:p>
            <a:pPr lvl="1">
              <a:buFont typeface="Wingdings" pitchFamily="2" charset="2"/>
              <a:buChar char="ü"/>
            </a:pPr>
            <a:r>
              <a:rPr lang="fr-FR" sz="2800" i="1" dirty="0" smtClean="0"/>
              <a:t>…….</a:t>
            </a:r>
          </a:p>
          <a:p>
            <a:pPr lvl="1">
              <a:buFont typeface="Wingdings" pitchFamily="2" charset="2"/>
              <a:buChar char="§"/>
            </a:pPr>
            <a:endParaRPr lang="fr-FR" sz="2800" dirty="0" smtClean="0"/>
          </a:p>
          <a:p>
            <a:pPr lvl="1">
              <a:buFont typeface="Wingdings" pitchFamily="2" charset="2"/>
              <a:buChar char="§"/>
            </a:pPr>
            <a:endParaRPr lang="fr-FR" sz="2800" dirty="0" smtClean="0"/>
          </a:p>
          <a:p>
            <a:pPr lvl="1">
              <a:buFont typeface="Wingdings" pitchFamily="2" charset="2"/>
              <a:buChar char="§"/>
            </a:pPr>
            <a:endParaRPr lang="fr-FR" sz="2800" b="1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571736" y="142852"/>
            <a:ext cx="4350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b="1" dirty="0" smtClean="0"/>
              <a:t>Conception (suite)</a:t>
            </a:r>
            <a:r>
              <a:rPr lang="fr-FR" sz="3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pic>
        <p:nvPicPr>
          <p:cNvPr id="16386" name="Picture 2" descr="http://www.csl.mtu.edu/cs4411.ck/www/NOTES/process/shm/shm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3643338" cy="3429024"/>
          </a:xfrm>
          <a:prstGeom prst="rect">
            <a:avLst/>
          </a:prstGeom>
          <a:noFill/>
        </p:spPr>
      </p:pic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7554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Mémoire partagée (1)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429124" y="1928802"/>
            <a:ext cx="41434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fr-FR" sz="2800" i="1" dirty="0" smtClean="0"/>
              <a:t> Création</a:t>
            </a:r>
          </a:p>
          <a:p>
            <a:pPr lvl="1">
              <a:buFont typeface="Wingdings" pitchFamily="2" charset="2"/>
              <a:buChar char="ü"/>
            </a:pPr>
            <a:r>
              <a:rPr lang="fr-FR" sz="2800" i="1" dirty="0" smtClean="0"/>
              <a:t> Attachement</a:t>
            </a:r>
          </a:p>
          <a:p>
            <a:pPr lvl="1">
              <a:buFont typeface="Wingdings" pitchFamily="2" charset="2"/>
              <a:buChar char="ü"/>
            </a:pPr>
            <a:r>
              <a:rPr lang="fr-FR" sz="2800" i="1" dirty="0" smtClean="0"/>
              <a:t> Détachement</a:t>
            </a:r>
          </a:p>
          <a:p>
            <a:pPr lvl="1">
              <a:buFont typeface="Wingdings" pitchFamily="2" charset="2"/>
              <a:buChar char="ü"/>
            </a:pPr>
            <a:r>
              <a:rPr lang="fr-FR" sz="2800" i="1" dirty="0" smtClean="0"/>
              <a:t> Suppression </a:t>
            </a:r>
          </a:p>
          <a:p>
            <a:pPr lvl="1">
              <a:buFont typeface="Wingdings" pitchFamily="2" charset="2"/>
              <a:buChar char="ü"/>
            </a:pPr>
            <a:endParaRPr lang="fr-FR" sz="2800" i="1" dirty="0" smtClean="0"/>
          </a:p>
          <a:p>
            <a:pPr lvl="1">
              <a:buFont typeface="Wingdings" pitchFamily="2" charset="2"/>
              <a:buChar char="§"/>
            </a:pPr>
            <a:endParaRPr lang="fr-FR" sz="2800" dirty="0" smtClean="0"/>
          </a:p>
          <a:p>
            <a:pPr lvl="1">
              <a:buFont typeface="Wingdings" pitchFamily="2" charset="2"/>
              <a:buChar char="§"/>
            </a:pPr>
            <a:endParaRPr lang="fr-FR" sz="2800" dirty="0" smtClean="0"/>
          </a:p>
          <a:p>
            <a:pPr lvl="1">
              <a:buFont typeface="Wingdings" pitchFamily="2" charset="2"/>
              <a:buChar char="§"/>
            </a:pPr>
            <a:endParaRPr lang="fr-F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7554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Mémoire partagée (2)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000108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3200" b="1" dirty="0" smtClean="0"/>
              <a:t> </a:t>
            </a:r>
            <a:r>
              <a:rPr lang="fr-FR" sz="3000" b="1" dirty="0" smtClean="0"/>
              <a:t>Création</a:t>
            </a:r>
          </a:p>
          <a:p>
            <a:pPr marL="457200" lvl="2"/>
            <a:endParaRPr lang="fr-FR" sz="2800" i="1" dirty="0" smtClean="0"/>
          </a:p>
          <a:p>
            <a:pPr marL="457200" lvl="2"/>
            <a:endParaRPr lang="fr-FR" sz="2000" i="1" dirty="0" smtClean="0"/>
          </a:p>
          <a:p>
            <a:pPr marL="457200" lvl="2"/>
            <a:endParaRPr lang="fr-FR" sz="2000" i="1" dirty="0" smtClean="0"/>
          </a:p>
          <a:p>
            <a:pPr marL="457200" lvl="2"/>
            <a:endParaRPr lang="fr-FR" sz="2000" i="1" dirty="0" smtClean="0"/>
          </a:p>
          <a:p>
            <a:pPr lvl="1"/>
            <a:endParaRPr lang="fr-FR" sz="2800" b="1" i="1" dirty="0" smtClean="0"/>
          </a:p>
          <a:p>
            <a:pPr lvl="1">
              <a:buFont typeface="Wingdings" pitchFamily="2" charset="2"/>
              <a:buChar char="ü"/>
            </a:pPr>
            <a:r>
              <a:rPr lang="fr-FR" sz="2000" i="1" dirty="0" smtClean="0"/>
              <a:t>Renvoie l’identifiant système segment</a:t>
            </a:r>
          </a:p>
          <a:p>
            <a:pPr lvl="1">
              <a:buFont typeface="Wingdings" pitchFamily="2" charset="2"/>
              <a:buChar char="ü"/>
            </a:pPr>
            <a:endParaRPr lang="fr-FR" sz="2000" i="1" dirty="0" smtClean="0"/>
          </a:p>
          <a:p>
            <a:pPr lvl="1">
              <a:buFont typeface="Wingdings" pitchFamily="2" charset="2"/>
              <a:buChar char="§"/>
            </a:pPr>
            <a:r>
              <a:rPr lang="fr-FR" sz="2400" b="1" i="1" dirty="0" smtClean="0"/>
              <a:t>Exemple:</a:t>
            </a:r>
          </a:p>
          <a:p>
            <a:pPr lvl="1">
              <a:buFont typeface="Wingdings" pitchFamily="2" charset="2"/>
              <a:buChar char="§"/>
            </a:pPr>
            <a:endParaRPr lang="fr-FR" sz="2400" b="1" i="1" dirty="0" smtClean="0"/>
          </a:p>
          <a:p>
            <a:endParaRPr lang="fr-FR" sz="3000" b="1" dirty="0" smtClean="0"/>
          </a:p>
          <a:p>
            <a:pPr lvl="1">
              <a:buFont typeface="Wingdings" pitchFamily="2" charset="2"/>
              <a:buChar char="§"/>
            </a:pPr>
            <a:endParaRPr lang="fr-FR" sz="2800" dirty="0" smtClean="0"/>
          </a:p>
          <a:p>
            <a:pPr lvl="1">
              <a:buFont typeface="Wingdings" pitchFamily="2" charset="2"/>
              <a:buChar char="§"/>
            </a:pPr>
            <a:endParaRPr lang="fr-FR" sz="2800" dirty="0" smtClean="0"/>
          </a:p>
          <a:p>
            <a:pPr lvl="1">
              <a:buFont typeface="Wingdings" pitchFamily="2" charset="2"/>
              <a:buChar char="§"/>
            </a:pPr>
            <a:endParaRPr lang="fr-FR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678661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572008"/>
            <a:ext cx="692948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7554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Mémoire partagée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000108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3200" b="1" dirty="0" smtClean="0"/>
              <a:t> </a:t>
            </a:r>
            <a:r>
              <a:rPr lang="fr-FR" sz="3000" b="1" dirty="0" smtClean="0"/>
              <a:t>Attachement</a:t>
            </a:r>
          </a:p>
          <a:p>
            <a:pPr marL="457200" lvl="2"/>
            <a:endParaRPr lang="fr-FR" sz="2800" i="1" dirty="0" smtClean="0"/>
          </a:p>
          <a:p>
            <a:pPr marL="457200" lvl="2"/>
            <a:endParaRPr lang="fr-FR" sz="2000" i="1" dirty="0" smtClean="0"/>
          </a:p>
          <a:p>
            <a:pPr marL="457200" lvl="2"/>
            <a:endParaRPr lang="fr-FR" sz="2000" i="1" dirty="0" smtClean="0"/>
          </a:p>
          <a:p>
            <a:pPr marL="457200" lvl="2"/>
            <a:endParaRPr lang="fr-FR" sz="2000" i="1" dirty="0" smtClean="0"/>
          </a:p>
          <a:p>
            <a:pPr lvl="1"/>
            <a:endParaRPr lang="fr-FR" sz="2800" b="1" i="1" dirty="0" smtClean="0"/>
          </a:p>
          <a:p>
            <a:pPr lvl="1">
              <a:buFont typeface="Wingdings" pitchFamily="2" charset="2"/>
              <a:buChar char="ü"/>
            </a:pPr>
            <a:r>
              <a:rPr lang="fr-FR" sz="2000" i="1" dirty="0" smtClean="0"/>
              <a:t>Renvoie d’adresse ou l’attachement a été effectivement réalisée</a:t>
            </a:r>
          </a:p>
          <a:p>
            <a:pPr lvl="1">
              <a:buFont typeface="Wingdings" pitchFamily="2" charset="2"/>
              <a:buChar char="ü"/>
            </a:pPr>
            <a:endParaRPr lang="fr-FR" sz="2000" i="1" dirty="0" smtClean="0"/>
          </a:p>
          <a:p>
            <a:pPr lvl="1">
              <a:buFont typeface="Wingdings" pitchFamily="2" charset="2"/>
              <a:buChar char="§"/>
            </a:pPr>
            <a:r>
              <a:rPr lang="fr-FR" sz="2400" b="1" i="1" dirty="0" smtClean="0"/>
              <a:t>Exemple:</a:t>
            </a:r>
          </a:p>
          <a:p>
            <a:pPr lvl="1">
              <a:buFont typeface="Wingdings" pitchFamily="2" charset="2"/>
              <a:buChar char="§"/>
            </a:pPr>
            <a:endParaRPr lang="fr-FR" sz="2400" b="1" i="1" dirty="0" smtClean="0"/>
          </a:p>
          <a:p>
            <a:endParaRPr lang="fr-FR" sz="3000" b="1" dirty="0" smtClean="0"/>
          </a:p>
          <a:p>
            <a:pPr lvl="1">
              <a:buFont typeface="Wingdings" pitchFamily="2" charset="2"/>
              <a:buChar char="§"/>
            </a:pPr>
            <a:endParaRPr lang="fr-FR" sz="2800" dirty="0" smtClean="0"/>
          </a:p>
          <a:p>
            <a:pPr lvl="1">
              <a:buFont typeface="Wingdings" pitchFamily="2" charset="2"/>
              <a:buChar char="§"/>
            </a:pPr>
            <a:endParaRPr lang="fr-FR" sz="2800" dirty="0" smtClean="0"/>
          </a:p>
          <a:p>
            <a:pPr lvl="1">
              <a:buFont typeface="Wingdings" pitchFamily="2" charset="2"/>
              <a:buChar char="§"/>
            </a:pPr>
            <a:endParaRPr lang="fr-FR" sz="28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85926"/>
            <a:ext cx="621510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643446"/>
            <a:ext cx="692948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7554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Mémoire partagée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25/11/2017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14282" y="1071546"/>
            <a:ext cx="85725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3200" b="1" dirty="0" smtClean="0"/>
              <a:t> </a:t>
            </a:r>
            <a:r>
              <a:rPr lang="fr-FR" sz="3000" b="1" dirty="0" smtClean="0"/>
              <a:t>Détachement</a:t>
            </a:r>
          </a:p>
          <a:p>
            <a:pPr lvl="1"/>
            <a:endParaRPr lang="fr-FR" sz="2800" b="1" i="1" dirty="0" smtClean="0"/>
          </a:p>
          <a:p>
            <a:pPr lvl="1"/>
            <a:endParaRPr lang="fr-FR" sz="2400" i="1" dirty="0" smtClean="0">
              <a:solidFill>
                <a:schemeClr val="accent2"/>
              </a:solidFill>
            </a:endParaRPr>
          </a:p>
          <a:p>
            <a:endParaRPr lang="fr-FR" sz="2400" b="1" i="1" dirty="0" smtClean="0"/>
          </a:p>
          <a:p>
            <a:pPr>
              <a:buFont typeface="Wingdings" pitchFamily="2" charset="2"/>
              <a:buChar char="Ø"/>
            </a:pPr>
            <a:r>
              <a:rPr lang="fr-FR" sz="2400" b="1" i="1" dirty="0" smtClean="0"/>
              <a:t> </a:t>
            </a:r>
            <a:r>
              <a:rPr lang="fr-FR" sz="3000" b="1" i="1" dirty="0" smtClean="0"/>
              <a:t>Suppression</a:t>
            </a:r>
          </a:p>
          <a:p>
            <a:pPr>
              <a:buFont typeface="Wingdings" pitchFamily="2" charset="2"/>
              <a:buChar char="Ø"/>
            </a:pPr>
            <a:endParaRPr lang="fr-FR" sz="2400" b="1" i="1" dirty="0" smtClean="0"/>
          </a:p>
          <a:p>
            <a:pPr>
              <a:buFont typeface="Wingdings" pitchFamily="2" charset="2"/>
              <a:buChar char="Ø"/>
            </a:pPr>
            <a:endParaRPr lang="fr-FR" sz="2400" b="1" i="1" dirty="0" smtClean="0"/>
          </a:p>
          <a:p>
            <a:pPr>
              <a:buFont typeface="Wingdings" pitchFamily="2" charset="2"/>
              <a:buChar char="Ø"/>
            </a:pPr>
            <a:endParaRPr lang="fr-FR" sz="2400" b="1" i="1" dirty="0" smtClean="0"/>
          </a:p>
          <a:p>
            <a:pPr lvl="1"/>
            <a:endParaRPr lang="fr-FR" sz="2400" b="1" i="1" dirty="0" smtClean="0"/>
          </a:p>
          <a:p>
            <a:pPr lvl="1">
              <a:buFont typeface="Wingdings" pitchFamily="2" charset="2"/>
              <a:buChar char="Ø"/>
            </a:pPr>
            <a:r>
              <a:rPr lang="fr-FR" sz="2400" b="1" i="1" dirty="0" smtClean="0"/>
              <a:t>Exemple</a:t>
            </a:r>
          </a:p>
          <a:p>
            <a:pPr>
              <a:buFont typeface="Wingdings" pitchFamily="2" charset="2"/>
              <a:buChar char="Ø"/>
            </a:pPr>
            <a:endParaRPr lang="fr-FR" sz="2400" b="1" i="1" dirty="0" smtClean="0"/>
          </a:p>
          <a:p>
            <a:endParaRPr lang="fr-FR" sz="3000" b="1" dirty="0" smtClean="0"/>
          </a:p>
          <a:p>
            <a:pPr lvl="1">
              <a:buFont typeface="Wingdings" pitchFamily="2" charset="2"/>
              <a:buChar char="§"/>
            </a:pPr>
            <a:endParaRPr lang="fr-FR" sz="2800" dirty="0" smtClean="0"/>
          </a:p>
          <a:p>
            <a:pPr lvl="1">
              <a:buFont typeface="Wingdings" pitchFamily="2" charset="2"/>
              <a:buChar char="§"/>
            </a:pPr>
            <a:endParaRPr lang="fr-FR" sz="2800" dirty="0" smtClean="0"/>
          </a:p>
          <a:p>
            <a:pPr lvl="1">
              <a:buFont typeface="Wingdings" pitchFamily="2" charset="2"/>
              <a:buChar char="§"/>
            </a:pPr>
            <a:endParaRPr lang="fr-FR" sz="28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601966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286124"/>
            <a:ext cx="644100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5286388"/>
            <a:ext cx="478634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1136</TotalTime>
  <Words>358</Words>
  <Application>Microsoft Office PowerPoint</Application>
  <PresentationFormat>Affichage à l'écran (4:3)</PresentationFormat>
  <Paragraphs>168</Paragraphs>
  <Slides>15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Débit</vt:lpstr>
      <vt:lpstr>TP2 (HPC/Visuelle):  Synchronisation &amp; Communication </vt:lpstr>
      <vt:lpstr>Diapositive 2</vt:lpstr>
      <vt:lpstr>Diapositive 3</vt:lpstr>
      <vt:lpstr>Diapositive 4</vt:lpstr>
      <vt:lpstr>Diapositive 5</vt:lpstr>
      <vt:lpstr>Mémoire partagée (1)</vt:lpstr>
      <vt:lpstr>Mémoire partagée (2)</vt:lpstr>
      <vt:lpstr>Mémoire partagée (3)</vt:lpstr>
      <vt:lpstr>Mémoire partagée (3)</vt:lpstr>
      <vt:lpstr>Sémaphores</vt:lpstr>
      <vt:lpstr>Sémaphores</vt:lpstr>
      <vt:lpstr>Sémaphores</vt:lpstr>
      <vt:lpstr>Sémaphores</vt:lpstr>
      <vt:lpstr>Sémaphores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System (HPC)</dc:title>
  <dc:creator>wahab</dc:creator>
  <cp:lastModifiedBy>wahab</cp:lastModifiedBy>
  <cp:revision>78</cp:revision>
  <dcterms:created xsi:type="dcterms:W3CDTF">2017-11-24T21:38:41Z</dcterms:created>
  <dcterms:modified xsi:type="dcterms:W3CDTF">2017-11-28T22:10:02Z</dcterms:modified>
</cp:coreProperties>
</file>