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59" r:id="rId8"/>
    <p:sldId id="264" r:id="rId9"/>
    <p:sldId id="260"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6" d="100"/>
          <a:sy n="46" d="100"/>
        </p:scale>
        <p:origin x="1444"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11/25/2019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11/25/2019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BAFA6C-AA68-4945-8CBB-1586806843E4}"/>
              </a:ext>
            </a:extLst>
          </p:cNvPr>
          <p:cNvSpPr>
            <a:spLocks noGrp="1"/>
          </p:cNvSpPr>
          <p:nvPr>
            <p:ph type="ctrTitle"/>
          </p:nvPr>
        </p:nvSpPr>
        <p:spPr>
          <a:xfrm>
            <a:off x="677921" y="2544482"/>
            <a:ext cx="10572000" cy="884518"/>
          </a:xfrm>
        </p:spPr>
        <p:txBody>
          <a:bodyPr/>
          <a:lstStyle/>
          <a:p>
            <a:r>
              <a:rPr lang="fr-MA" dirty="0"/>
              <a:t>Maquettage d'un site vitrine</a:t>
            </a:r>
          </a:p>
        </p:txBody>
      </p:sp>
      <p:sp>
        <p:nvSpPr>
          <p:cNvPr id="3" name="Sous-titre 2">
            <a:extLst>
              <a:ext uri="{FF2B5EF4-FFF2-40B4-BE49-F238E27FC236}">
                <a16:creationId xmlns:a16="http://schemas.microsoft.com/office/drawing/2014/main" id="{2BB03C2C-5B92-40F4-BE39-FACF81EEE5FA}"/>
              </a:ext>
            </a:extLst>
          </p:cNvPr>
          <p:cNvSpPr>
            <a:spLocks noGrp="1"/>
          </p:cNvSpPr>
          <p:nvPr>
            <p:ph type="subTitle" idx="1"/>
          </p:nvPr>
        </p:nvSpPr>
        <p:spPr>
          <a:xfrm>
            <a:off x="677921" y="5139558"/>
            <a:ext cx="10526000" cy="1477751"/>
          </a:xfrm>
        </p:spPr>
        <p:txBody>
          <a:bodyPr>
            <a:normAutofit/>
          </a:bodyPr>
          <a:lstStyle/>
          <a:p>
            <a:pPr>
              <a:lnSpc>
                <a:spcPct val="160000"/>
              </a:lnSpc>
            </a:pPr>
            <a:r>
              <a:rPr lang="fr-FR" sz="2800" dirty="0"/>
              <a:t>une présentation de la différence entre : zoning ,wireframe, </a:t>
            </a:r>
            <a:r>
              <a:rPr lang="fr-FR" sz="2800" dirty="0" err="1"/>
              <a:t>maquette,prototype</a:t>
            </a:r>
            <a:r>
              <a:rPr lang="fr-FR" sz="2800" dirty="0"/>
              <a:t> et </a:t>
            </a:r>
            <a:r>
              <a:rPr lang="fr-FR" sz="2800" dirty="0" err="1"/>
              <a:t>mockup</a:t>
            </a:r>
            <a:r>
              <a:rPr lang="fr-FR" sz="2800" dirty="0"/>
              <a:t> </a:t>
            </a:r>
            <a:endParaRPr lang="fr-MA" sz="2800" dirty="0"/>
          </a:p>
        </p:txBody>
      </p:sp>
    </p:spTree>
    <p:extLst>
      <p:ext uri="{BB962C8B-B14F-4D97-AF65-F5344CB8AC3E}">
        <p14:creationId xmlns:p14="http://schemas.microsoft.com/office/powerpoint/2010/main" val="92113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397224" y="-207692"/>
            <a:ext cx="6707781" cy="7273379"/>
          </a:xfrm>
          <a:effectLst/>
        </p:spPr>
        <p:txBody>
          <a:bodyPr>
            <a:normAutofit/>
          </a:bodyPr>
          <a:lstStyle/>
          <a:p>
            <a:pPr fontAlgn="base">
              <a:lnSpc>
                <a:spcPct val="150000"/>
              </a:lnSpc>
            </a:pPr>
            <a:r>
              <a:rPr lang="fr-FR" sz="2000" dirty="0"/>
              <a:t>Un </a:t>
            </a:r>
            <a:r>
              <a:rPr lang="fr-FR" sz="2000" b="1" dirty="0"/>
              <a:t>prototype</a:t>
            </a:r>
            <a:r>
              <a:rPr lang="fr-FR" sz="2000" dirty="0"/>
              <a:t> vient valider les technologies en rendant les interfaces fonctionnelles, tout est testé pour détecter d’éventuels problèmes. Ce concept remonte à bien avant internet, un inventeur devant s’assurer que son objet fonctionne correctement avant de le commercialiser. Le but n’est pas d’inciter le testeur à acheter le produit, il doit seulement le rendre meilleur. Un prototype permet également d’aller démarcher d’éventuels investisseurs.</a:t>
            </a:r>
            <a:endParaRPr lang="fr-FR" sz="2400" dirty="0"/>
          </a:p>
        </p:txBody>
      </p:sp>
      <p:sp>
        <p:nvSpPr>
          <p:cNvPr id="4" name="Rectangle 3">
            <a:extLst>
              <a:ext uri="{FF2B5EF4-FFF2-40B4-BE49-F238E27FC236}">
                <a16:creationId xmlns:a16="http://schemas.microsoft.com/office/drawing/2014/main" id="{044D8EC0-52AF-4C3A-912E-A50EC9240D9D}"/>
              </a:ext>
            </a:extLst>
          </p:cNvPr>
          <p:cNvSpPr/>
          <p:nvPr/>
        </p:nvSpPr>
        <p:spPr>
          <a:xfrm>
            <a:off x="435011" y="2767277"/>
            <a:ext cx="4416594" cy="1323439"/>
          </a:xfrm>
          <a:prstGeom prst="rect">
            <a:avLst/>
          </a:prstGeom>
        </p:spPr>
        <p:txBody>
          <a:bodyPr wrap="none">
            <a:spAutoFit/>
          </a:bodyPr>
          <a:lstStyle/>
          <a:p>
            <a:pPr fontAlgn="base"/>
            <a:r>
              <a:rPr lang="fr-MA" sz="4000" b="1" dirty="0"/>
              <a:t>Qu’est-ce qu’un </a:t>
            </a:r>
          </a:p>
          <a:p>
            <a:pPr fontAlgn="base"/>
            <a:r>
              <a:rPr lang="fr-MA" sz="4000" b="1" dirty="0"/>
              <a:t>Prototype ?</a:t>
            </a:r>
          </a:p>
        </p:txBody>
      </p:sp>
    </p:spTree>
    <p:extLst>
      <p:ext uri="{BB962C8B-B14F-4D97-AF65-F5344CB8AC3E}">
        <p14:creationId xmlns:p14="http://schemas.microsoft.com/office/powerpoint/2010/main" val="304163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Titre 3">
            <a:extLst>
              <a:ext uri="{FF2B5EF4-FFF2-40B4-BE49-F238E27FC236}">
                <a16:creationId xmlns:a16="http://schemas.microsoft.com/office/drawing/2014/main" id="{5FBBF66D-0A23-4A4C-86EF-EEA7B93D2ADB}"/>
              </a:ext>
            </a:extLst>
          </p:cNvPr>
          <p:cNvSpPr txBox="1">
            <a:spLocks/>
          </p:cNvSpPr>
          <p:nvPr/>
        </p:nvSpPr>
        <p:spPr>
          <a:xfrm>
            <a:off x="810000" y="447188"/>
            <a:ext cx="10571998" cy="970450"/>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Pour </a:t>
            </a:r>
            <a:r>
              <a:rPr lang="en-US" dirty="0" err="1"/>
              <a:t>résumer,un</a:t>
            </a:r>
            <a:r>
              <a:rPr lang="en-US" dirty="0"/>
              <a:t> Prototype </a:t>
            </a:r>
            <a:r>
              <a:rPr lang="en-US" dirty="0" err="1"/>
              <a:t>c’est</a:t>
            </a:r>
            <a:r>
              <a:rPr lang="en-US" dirty="0"/>
              <a:t> :</a:t>
            </a:r>
          </a:p>
        </p:txBody>
      </p:sp>
      <p:sp>
        <p:nvSpPr>
          <p:cNvPr id="13" name="Content Placeholder 12">
            <a:extLst>
              <a:ext uri="{FF2B5EF4-FFF2-40B4-BE49-F238E27FC236}">
                <a16:creationId xmlns:a16="http://schemas.microsoft.com/office/drawing/2014/main" id="{4EDE333A-FA59-4BBD-A1F0-B56E3857B42E}"/>
              </a:ext>
            </a:extLst>
          </p:cNvPr>
          <p:cNvSpPr>
            <a:spLocks noGrp="1"/>
          </p:cNvSpPr>
          <p:nvPr>
            <p:ph idx="1"/>
          </p:nvPr>
        </p:nvSpPr>
        <p:spPr>
          <a:xfrm>
            <a:off x="166255" y="2182464"/>
            <a:ext cx="7952509" cy="4445000"/>
          </a:xfrm>
        </p:spPr>
        <p:txBody>
          <a:bodyPr vert="horz" lIns="91440" tIns="45720" rIns="91440" bIns="45720" rtlCol="0" anchor="ctr">
            <a:normAutofit/>
          </a:bodyPr>
          <a:lstStyle/>
          <a:p>
            <a:pPr>
              <a:lnSpc>
                <a:spcPct val="150000"/>
              </a:lnSpc>
              <a:buFont typeface="Courier New" panose="02070309020205020404" pitchFamily="49" charset="0"/>
              <a:buChar char="o"/>
            </a:pPr>
            <a:r>
              <a:rPr lang="en-US" sz="2800" dirty="0"/>
              <a:t>Une simulation du future </a:t>
            </a:r>
            <a:r>
              <a:rPr lang="en-US" sz="2800" dirty="0" err="1"/>
              <a:t>produit</a:t>
            </a:r>
            <a:r>
              <a:rPr lang="en-US" sz="2800" dirty="0"/>
              <a:t> digital</a:t>
            </a:r>
          </a:p>
          <a:p>
            <a:pPr>
              <a:lnSpc>
                <a:spcPct val="150000"/>
              </a:lnSpc>
              <a:buFont typeface="Courier New" panose="02070309020205020404" pitchFamily="49" charset="0"/>
              <a:buChar char="o"/>
            </a:pPr>
            <a:r>
              <a:rPr lang="en-US" sz="2800" dirty="0"/>
              <a:t>Le prototype </a:t>
            </a:r>
            <a:r>
              <a:rPr lang="en-US" sz="2800" dirty="0" err="1"/>
              <a:t>est</a:t>
            </a:r>
            <a:r>
              <a:rPr lang="en-US" sz="2800" dirty="0"/>
              <a:t> </a:t>
            </a:r>
            <a:r>
              <a:rPr lang="en-US" sz="2800" dirty="0" err="1"/>
              <a:t>interactif</a:t>
            </a:r>
            <a:endParaRPr lang="en-US" sz="2800" dirty="0"/>
          </a:p>
          <a:p>
            <a:pPr>
              <a:lnSpc>
                <a:spcPct val="150000"/>
              </a:lnSpc>
              <a:buFont typeface="Courier New" panose="02070309020205020404" pitchFamily="49" charset="0"/>
              <a:buChar char="o"/>
            </a:pPr>
            <a:r>
              <a:rPr lang="en-US" sz="2800" dirty="0"/>
              <a:t>Il </a:t>
            </a:r>
            <a:r>
              <a:rPr lang="en-US" sz="2800" dirty="0" err="1"/>
              <a:t>peut</a:t>
            </a:r>
            <a:r>
              <a:rPr lang="en-US" sz="2800" dirty="0"/>
              <a:t> </a:t>
            </a:r>
            <a:r>
              <a:rPr lang="fr-MA" sz="2800" dirty="0"/>
              <a:t>être réalisé de différentes façons </a:t>
            </a:r>
          </a:p>
          <a:p>
            <a:pPr>
              <a:lnSpc>
                <a:spcPct val="150000"/>
              </a:lnSpc>
              <a:buFont typeface="Courier New" panose="02070309020205020404" pitchFamily="49" charset="0"/>
              <a:buChar char="o"/>
            </a:pPr>
            <a:r>
              <a:rPr lang="fr-MA" sz="2800" dirty="0"/>
              <a:t>Il peut être exécuter à différents moments </a:t>
            </a:r>
            <a:endParaRPr lang="en-US" sz="2800" dirty="0"/>
          </a:p>
        </p:txBody>
      </p:sp>
      <p:pic>
        <p:nvPicPr>
          <p:cNvPr id="4" name="Image 3" descr="Une image contenant capture d’écran, afficher&#10;&#10;Description générée automatiquement">
            <a:extLst>
              <a:ext uri="{FF2B5EF4-FFF2-40B4-BE49-F238E27FC236}">
                <a16:creationId xmlns:a16="http://schemas.microsoft.com/office/drawing/2014/main" id="{16FFE85B-C77A-4DDB-9E3D-6611DFB3BCE6}"/>
              </a:ext>
            </a:extLst>
          </p:cNvPr>
          <p:cNvPicPr>
            <a:picLocks noChangeAspect="1"/>
          </p:cNvPicPr>
          <p:nvPr/>
        </p:nvPicPr>
        <p:blipFill>
          <a:blip r:embed="rId2"/>
          <a:stretch>
            <a:fillRect/>
          </a:stretch>
        </p:blipFill>
        <p:spPr>
          <a:xfrm>
            <a:off x="8354290" y="2084282"/>
            <a:ext cx="3671455" cy="4543182"/>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37030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397224" y="-207692"/>
            <a:ext cx="6707781" cy="7273379"/>
          </a:xfrm>
          <a:effectLst/>
        </p:spPr>
        <p:txBody>
          <a:bodyPr>
            <a:normAutofit/>
          </a:bodyPr>
          <a:lstStyle/>
          <a:p>
            <a:pPr fontAlgn="base">
              <a:lnSpc>
                <a:spcPct val="150000"/>
              </a:lnSpc>
            </a:pPr>
            <a:endParaRPr lang="fr-FR" sz="2400" dirty="0"/>
          </a:p>
        </p:txBody>
      </p:sp>
      <p:sp>
        <p:nvSpPr>
          <p:cNvPr id="4" name="Rectangle 3">
            <a:extLst>
              <a:ext uri="{FF2B5EF4-FFF2-40B4-BE49-F238E27FC236}">
                <a16:creationId xmlns:a16="http://schemas.microsoft.com/office/drawing/2014/main" id="{044D8EC0-52AF-4C3A-912E-A50EC9240D9D}"/>
              </a:ext>
            </a:extLst>
          </p:cNvPr>
          <p:cNvSpPr/>
          <p:nvPr/>
        </p:nvSpPr>
        <p:spPr>
          <a:xfrm>
            <a:off x="185630" y="2874999"/>
            <a:ext cx="4774298" cy="1107996"/>
          </a:xfrm>
          <a:prstGeom prst="rect">
            <a:avLst/>
          </a:prstGeom>
        </p:spPr>
        <p:txBody>
          <a:bodyPr wrap="square">
            <a:spAutoFit/>
          </a:bodyPr>
          <a:lstStyle/>
          <a:p>
            <a:pPr fontAlgn="base"/>
            <a:r>
              <a:rPr lang="fr-MA" sz="6600" b="1" dirty="0"/>
              <a:t>conclusion</a:t>
            </a:r>
          </a:p>
        </p:txBody>
      </p:sp>
    </p:spTree>
    <p:extLst>
      <p:ext uri="{BB962C8B-B14F-4D97-AF65-F5344CB8AC3E}">
        <p14:creationId xmlns:p14="http://schemas.microsoft.com/office/powerpoint/2010/main" val="363167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6509ECF4-24A5-4498-B1B2-A6533913F495}"/>
              </a:ext>
            </a:extLst>
          </p:cNvPr>
          <p:cNvSpPr>
            <a:spLocks noGrp="1"/>
          </p:cNvSpPr>
          <p:nvPr>
            <p:ph type="title"/>
          </p:nvPr>
        </p:nvSpPr>
        <p:spPr>
          <a:xfrm>
            <a:off x="451515" y="1734857"/>
            <a:ext cx="3765483" cy="3388287"/>
          </a:xfrm>
        </p:spPr>
        <p:txBody>
          <a:bodyPr anchor="ctr">
            <a:normAutofit/>
          </a:bodyPr>
          <a:lstStyle/>
          <a:p>
            <a:pPr fontAlgn="base"/>
            <a:r>
              <a:rPr lang="fr-FR" dirty="0"/>
              <a:t>Qu’est-ce que le Zoning ?</a:t>
            </a:r>
          </a:p>
        </p:txBody>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556552" y="134256"/>
            <a:ext cx="6635448" cy="6589485"/>
          </a:xfrm>
          <a:effectLst/>
        </p:spPr>
        <p:txBody>
          <a:bodyPr>
            <a:normAutofit/>
          </a:bodyPr>
          <a:lstStyle/>
          <a:p>
            <a:pPr fontAlgn="base"/>
            <a:r>
              <a:rPr lang="fr-FR" sz="2000" dirty="0"/>
              <a:t>Le </a:t>
            </a:r>
            <a:r>
              <a:rPr lang="fr-FR" sz="2000" b="1" dirty="0"/>
              <a:t>zoning</a:t>
            </a:r>
            <a:r>
              <a:rPr lang="fr-FR" sz="2000" dirty="0"/>
              <a:t> est une schématisation grossière de ce que sera la future page web. On utilise des blocs pour déterminer où se trouveront les contenus et fonctionnalités. Cette étape a généralement lieu après la création d’une arborescence, il arrive quelquefois qu’elle soit réalisée en parallèle.</a:t>
            </a:r>
          </a:p>
          <a:p>
            <a:pPr fontAlgn="base"/>
            <a:r>
              <a:rPr lang="fr-FR" sz="2000" dirty="0"/>
              <a:t>Définir l’organisation générale des pages est l’occasion de présenter une première approche au client ou décisionnaire. Celui-ci pourra alors valider ou réajuster les grands axes avant la réalisation des wireframes.</a:t>
            </a:r>
          </a:p>
          <a:p>
            <a:pPr fontAlgn="base"/>
            <a:r>
              <a:rPr lang="fr-FR" sz="2000" dirty="0"/>
              <a:t>Les grandes zones de contenus et autres éléments doivent être cohérents sur la page. Il n’est pas rare que les souhaits initiaux soient inadaptés, par exemple une page d’accueil surchargée d’informations. C’est lors du zoning qu’est effectué ce premier débroussaillage.</a:t>
            </a:r>
          </a:p>
        </p:txBody>
      </p:sp>
    </p:spTree>
    <p:extLst>
      <p:ext uri="{BB962C8B-B14F-4D97-AF65-F5344CB8AC3E}">
        <p14:creationId xmlns:p14="http://schemas.microsoft.com/office/powerpoint/2010/main" val="125753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D1573-54EA-4DF0-8084-DB3CE3EA7975}"/>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Pour </a:t>
            </a:r>
            <a:r>
              <a:rPr lang="en-US" dirty="0" err="1"/>
              <a:t>résumer,un</a:t>
            </a:r>
            <a:r>
              <a:rPr lang="en-US" dirty="0"/>
              <a:t> zoning </a:t>
            </a:r>
            <a:r>
              <a:rPr lang="en-US" dirty="0" err="1"/>
              <a:t>c’est</a:t>
            </a:r>
            <a:r>
              <a:rPr lang="en-US" dirty="0"/>
              <a:t>:</a:t>
            </a:r>
          </a:p>
        </p:txBody>
      </p:sp>
      <p:sp>
        <p:nvSpPr>
          <p:cNvPr id="11" name="Titre 1">
            <a:extLst>
              <a:ext uri="{FF2B5EF4-FFF2-40B4-BE49-F238E27FC236}">
                <a16:creationId xmlns:a16="http://schemas.microsoft.com/office/drawing/2014/main" id="{50491BD7-6DAB-48D4-9A6D-59DEC54323F2}"/>
              </a:ext>
            </a:extLst>
          </p:cNvPr>
          <p:cNvSpPr txBox="1">
            <a:spLocks/>
          </p:cNvSpPr>
          <p:nvPr/>
        </p:nvSpPr>
        <p:spPr>
          <a:xfrm>
            <a:off x="0" y="2486819"/>
            <a:ext cx="8356600" cy="3632200"/>
          </a:xfrm>
          <a:prstGeom prst="rect">
            <a:avLst/>
          </a:prstGeom>
        </p:spPr>
        <p:txBody>
          <a:bodyPr vert="horz" lIns="91440" tIns="45720" rIns="91440" bIns="45720" rtlCol="0" anchor="ctr">
            <a:normAutofit fontScale="92500" lnSpcReduction="1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nSpc>
                <a:spcPct val="150000"/>
              </a:lnSpc>
              <a:spcBef>
                <a:spcPct val="20000"/>
              </a:spcBef>
              <a:spcAft>
                <a:spcPts val="600"/>
              </a:spcAft>
              <a:buClr>
                <a:schemeClr val="accent1"/>
              </a:buClr>
              <a:buFont typeface="Wingdings 2" charset="2"/>
              <a:buChar char=""/>
            </a:pPr>
            <a:r>
              <a:rPr lang="en-US" sz="3100" dirty="0" err="1">
                <a:solidFill>
                  <a:schemeClr val="tx1"/>
                </a:solidFill>
                <a:latin typeface="+mn-lt"/>
                <a:ea typeface="+mn-ea"/>
                <a:cs typeface="+mn-cs"/>
              </a:rPr>
              <a:t>Schématisation</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grossière</a:t>
            </a:r>
            <a:endParaRPr lang="en-US" sz="3100" dirty="0">
              <a:solidFill>
                <a:schemeClr val="tx1"/>
              </a:solidFill>
              <a:latin typeface="+mn-lt"/>
              <a:ea typeface="+mn-ea"/>
              <a:cs typeface="+mn-cs"/>
            </a:endParaRPr>
          </a:p>
          <a:p>
            <a:pPr marL="342900" indent="-342900">
              <a:lnSpc>
                <a:spcPct val="150000"/>
              </a:lnSpc>
              <a:spcBef>
                <a:spcPct val="20000"/>
              </a:spcBef>
              <a:spcAft>
                <a:spcPts val="600"/>
              </a:spcAft>
              <a:buClr>
                <a:schemeClr val="accent1"/>
              </a:buClr>
              <a:buFont typeface="Wingdings 2" charset="2"/>
              <a:buChar char=""/>
            </a:pPr>
            <a:r>
              <a:rPr lang="en-US" sz="3100" dirty="0" err="1">
                <a:solidFill>
                  <a:schemeClr val="tx1"/>
                </a:solidFill>
                <a:latin typeface="+mn-lt"/>
                <a:ea typeface="+mn-ea"/>
                <a:cs typeface="+mn-cs"/>
              </a:rPr>
              <a:t>Représenter</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rapidement</a:t>
            </a:r>
            <a:r>
              <a:rPr lang="en-US" sz="3100" dirty="0">
                <a:solidFill>
                  <a:schemeClr val="tx1"/>
                </a:solidFill>
                <a:latin typeface="+mn-lt"/>
                <a:ea typeface="+mn-ea"/>
                <a:cs typeface="+mn-cs"/>
              </a:rPr>
              <a:t> les </a:t>
            </a:r>
            <a:r>
              <a:rPr lang="en-US" sz="3100" dirty="0" err="1">
                <a:solidFill>
                  <a:schemeClr val="tx1"/>
                </a:solidFill>
                <a:latin typeface="+mn-lt"/>
                <a:ea typeface="+mn-ea"/>
                <a:cs typeface="+mn-cs"/>
              </a:rPr>
              <a:t>differentes</a:t>
            </a:r>
            <a:r>
              <a:rPr lang="en-US" sz="3100" dirty="0">
                <a:solidFill>
                  <a:schemeClr val="tx1"/>
                </a:solidFill>
                <a:latin typeface="+mn-lt"/>
                <a:ea typeface="+mn-ea"/>
                <a:cs typeface="+mn-cs"/>
              </a:rPr>
              <a:t> pages</a:t>
            </a:r>
          </a:p>
          <a:p>
            <a:pPr marL="342900" indent="-342900">
              <a:lnSpc>
                <a:spcPct val="150000"/>
              </a:lnSpc>
              <a:spcBef>
                <a:spcPct val="20000"/>
              </a:spcBef>
              <a:spcAft>
                <a:spcPts val="600"/>
              </a:spcAft>
              <a:buClr>
                <a:schemeClr val="accent1"/>
              </a:buClr>
              <a:buFont typeface="Wingdings 2" charset="2"/>
              <a:buChar char=""/>
            </a:pPr>
            <a:r>
              <a:rPr lang="en-US" sz="3100" dirty="0" err="1">
                <a:solidFill>
                  <a:schemeClr val="tx1"/>
                </a:solidFill>
                <a:latin typeface="+mn-lt"/>
                <a:ea typeface="+mn-ea"/>
                <a:cs typeface="+mn-cs"/>
              </a:rPr>
              <a:t>Déterminer</a:t>
            </a:r>
            <a:r>
              <a:rPr lang="en-US" sz="3100" dirty="0">
                <a:solidFill>
                  <a:schemeClr val="tx1"/>
                </a:solidFill>
                <a:latin typeface="+mn-lt"/>
                <a:ea typeface="+mn-ea"/>
                <a:cs typeface="+mn-cs"/>
              </a:rPr>
              <a:t> le </a:t>
            </a:r>
            <a:r>
              <a:rPr lang="en-US" sz="3100" dirty="0" err="1">
                <a:solidFill>
                  <a:schemeClr val="tx1"/>
                </a:solidFill>
                <a:latin typeface="+mn-lt"/>
                <a:ea typeface="+mn-ea"/>
                <a:cs typeface="+mn-cs"/>
              </a:rPr>
              <a:t>contenu</a:t>
            </a:r>
            <a:r>
              <a:rPr lang="en-US" sz="3100" dirty="0">
                <a:solidFill>
                  <a:schemeClr val="tx1"/>
                </a:solidFill>
                <a:latin typeface="+mn-lt"/>
                <a:ea typeface="+mn-ea"/>
                <a:cs typeface="+mn-cs"/>
              </a:rPr>
              <a:t> de </a:t>
            </a:r>
            <a:r>
              <a:rPr lang="en-US" sz="3100" dirty="0" err="1">
                <a:solidFill>
                  <a:schemeClr val="tx1"/>
                </a:solidFill>
                <a:latin typeface="+mn-lt"/>
                <a:ea typeface="+mn-ea"/>
                <a:cs typeface="+mn-cs"/>
              </a:rPr>
              <a:t>chaque</a:t>
            </a:r>
            <a:r>
              <a:rPr lang="en-US" sz="3100" dirty="0">
                <a:solidFill>
                  <a:schemeClr val="tx1"/>
                </a:solidFill>
                <a:latin typeface="+mn-lt"/>
                <a:ea typeface="+mn-ea"/>
                <a:cs typeface="+mn-cs"/>
              </a:rPr>
              <a:t> page</a:t>
            </a:r>
          </a:p>
          <a:p>
            <a:pPr marL="342900" indent="-342900">
              <a:lnSpc>
                <a:spcPct val="150000"/>
              </a:lnSpc>
              <a:spcBef>
                <a:spcPct val="20000"/>
              </a:spcBef>
              <a:spcAft>
                <a:spcPts val="600"/>
              </a:spcAft>
              <a:buClr>
                <a:schemeClr val="accent1"/>
              </a:buClr>
              <a:buFont typeface="Wingdings 2" charset="2"/>
              <a:buChar char=""/>
            </a:pPr>
            <a:r>
              <a:rPr lang="en-US" sz="3100" dirty="0">
                <a:solidFill>
                  <a:schemeClr val="tx1"/>
                </a:solidFill>
                <a:latin typeface="+mn-lt"/>
                <a:ea typeface="+mn-ea"/>
                <a:cs typeface="+mn-cs"/>
              </a:rPr>
              <a:t>De presenter </a:t>
            </a:r>
            <a:r>
              <a:rPr lang="en-US" sz="3100" dirty="0" err="1">
                <a:solidFill>
                  <a:schemeClr val="tx1"/>
                </a:solidFill>
                <a:latin typeface="+mn-lt"/>
                <a:ea typeface="+mn-ea"/>
                <a:cs typeface="+mn-cs"/>
              </a:rPr>
              <a:t>une</a:t>
            </a:r>
            <a:r>
              <a:rPr lang="en-US" sz="3100" dirty="0">
                <a:solidFill>
                  <a:schemeClr val="tx1"/>
                </a:solidFill>
                <a:latin typeface="+mn-lt"/>
                <a:ea typeface="+mn-ea"/>
                <a:cs typeface="+mn-cs"/>
              </a:rPr>
              <a:t> première </a:t>
            </a:r>
            <a:r>
              <a:rPr lang="en-US" sz="3100" dirty="0" err="1">
                <a:solidFill>
                  <a:schemeClr val="tx1"/>
                </a:solidFill>
                <a:latin typeface="+mn-lt"/>
                <a:ea typeface="+mn-ea"/>
                <a:cs typeface="+mn-cs"/>
              </a:rPr>
              <a:t>approche</a:t>
            </a:r>
            <a:endParaRPr lang="en-US" sz="3100" dirty="0">
              <a:solidFill>
                <a:schemeClr val="tx1"/>
              </a:solidFill>
              <a:latin typeface="+mn-lt"/>
              <a:ea typeface="+mn-ea"/>
              <a:cs typeface="+mn-cs"/>
            </a:endParaRPr>
          </a:p>
        </p:txBody>
      </p:sp>
      <p:pic>
        <p:nvPicPr>
          <p:cNvPr id="5" name="Espace réservé du contenu 4" descr="Une image contenant capture d’écran&#10;&#10;Description générée automatiquement">
            <a:extLst>
              <a:ext uri="{FF2B5EF4-FFF2-40B4-BE49-F238E27FC236}">
                <a16:creationId xmlns:a16="http://schemas.microsoft.com/office/drawing/2014/main" id="{6232D3DB-3050-4EC9-A5E0-F5F7F44CB0A2}"/>
              </a:ext>
            </a:extLst>
          </p:cNvPr>
          <p:cNvPicPr>
            <a:picLocks noGrp="1" noChangeAspect="1"/>
          </p:cNvPicPr>
          <p:nvPr>
            <p:ph idx="1"/>
          </p:nvPr>
        </p:nvPicPr>
        <p:blipFill>
          <a:blip r:embed="rId2"/>
          <a:stretch>
            <a:fillRect/>
          </a:stretch>
        </p:blipFill>
        <p:spPr>
          <a:xfrm>
            <a:off x="8458200" y="2082800"/>
            <a:ext cx="3019361" cy="44402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750301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6509ECF4-24A5-4498-B1B2-A6533913F495}"/>
              </a:ext>
            </a:extLst>
          </p:cNvPr>
          <p:cNvSpPr>
            <a:spLocks noGrp="1"/>
          </p:cNvSpPr>
          <p:nvPr>
            <p:ph type="title"/>
          </p:nvPr>
        </p:nvSpPr>
        <p:spPr>
          <a:xfrm>
            <a:off x="451515" y="1734857"/>
            <a:ext cx="4689828" cy="3388287"/>
          </a:xfrm>
        </p:spPr>
        <p:txBody>
          <a:bodyPr anchor="ctr">
            <a:normAutofit/>
          </a:bodyPr>
          <a:lstStyle/>
          <a:p>
            <a:pPr fontAlgn="base"/>
            <a:r>
              <a:rPr lang="fr-MA" dirty="0"/>
              <a:t>Qu’est-ce qu’un Wireframe ?</a:t>
            </a:r>
          </a:p>
        </p:txBody>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556552" y="103516"/>
            <a:ext cx="6635448" cy="6650966"/>
          </a:xfrm>
          <a:effectLst/>
        </p:spPr>
        <p:txBody>
          <a:bodyPr>
            <a:normAutofit fontScale="92500"/>
          </a:bodyPr>
          <a:lstStyle/>
          <a:p>
            <a:pPr fontAlgn="base">
              <a:lnSpc>
                <a:spcPct val="110000"/>
              </a:lnSpc>
            </a:pPr>
            <a:r>
              <a:rPr lang="fr-FR" sz="2000" dirty="0"/>
              <a:t>Le </a:t>
            </a:r>
            <a:r>
              <a:rPr lang="fr-FR" sz="2000" b="1" dirty="0"/>
              <a:t>wireframe</a:t>
            </a:r>
            <a:r>
              <a:rPr lang="fr-FR" sz="2000" dirty="0"/>
              <a:t> est la suite logique du zoning. Chaque bloc réalisé lors de l’étape précédente se voit doté d’image(s), de texte(s) ou de vidéo(s). Ce contenu peut être fictif car les informations finales ne sont pas toujours connues à ce stade du projet.</a:t>
            </a:r>
          </a:p>
          <a:p>
            <a:pPr fontAlgn="base">
              <a:lnSpc>
                <a:spcPct val="110000"/>
              </a:lnSpc>
            </a:pPr>
            <a:r>
              <a:rPr lang="fr-FR" sz="2000" dirty="0"/>
              <a:t>L’objectif est de définir l’organisation des éléments et des formes sans travailler l’aspect visuel, le graphisme n’interviendra que plus tard. On se base davantage sur les standards et souhaits ergonomiques pour orienter la réflexion.</a:t>
            </a:r>
          </a:p>
          <a:p>
            <a:pPr fontAlgn="base">
              <a:lnSpc>
                <a:spcPct val="110000"/>
              </a:lnSpc>
            </a:pPr>
            <a:r>
              <a:rPr lang="fr-FR" sz="2000" dirty="0"/>
              <a:t>Là encore, un échange avec le client est nécessaire pour valider les avancées. Le wireframe, en bon outil de communication, l’aide à se projeter. Il évite surtout la rédaction d’un cahier des charges fonctionnel où les besoins peuvent être incomplets ou mal définis, ce qui entrainerait une refonte coûteuse de la plateforme finale. Les wireframes jouent le même rôle en présentant chaque fonctionnalité et spécification associée.</a:t>
            </a:r>
          </a:p>
        </p:txBody>
      </p:sp>
    </p:spTree>
    <p:extLst>
      <p:ext uri="{BB962C8B-B14F-4D97-AF65-F5344CB8AC3E}">
        <p14:creationId xmlns:p14="http://schemas.microsoft.com/office/powerpoint/2010/main" val="292529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D1573-54EA-4DF0-8084-DB3CE3EA7975}"/>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Pour </a:t>
            </a:r>
            <a:r>
              <a:rPr lang="en-US" dirty="0" err="1"/>
              <a:t>résumer,un</a:t>
            </a:r>
            <a:r>
              <a:rPr lang="en-US" dirty="0"/>
              <a:t> wireframe </a:t>
            </a:r>
            <a:r>
              <a:rPr lang="en-US" dirty="0" err="1"/>
              <a:t>c’est</a:t>
            </a:r>
            <a:r>
              <a:rPr lang="en-US" dirty="0"/>
              <a:t>:</a:t>
            </a:r>
          </a:p>
        </p:txBody>
      </p:sp>
      <p:sp>
        <p:nvSpPr>
          <p:cNvPr id="11" name="Titre 1">
            <a:extLst>
              <a:ext uri="{FF2B5EF4-FFF2-40B4-BE49-F238E27FC236}">
                <a16:creationId xmlns:a16="http://schemas.microsoft.com/office/drawing/2014/main" id="{50491BD7-6DAB-48D4-9A6D-59DEC54323F2}"/>
              </a:ext>
            </a:extLst>
          </p:cNvPr>
          <p:cNvSpPr txBox="1">
            <a:spLocks/>
          </p:cNvSpPr>
          <p:nvPr/>
        </p:nvSpPr>
        <p:spPr>
          <a:xfrm>
            <a:off x="0" y="2413000"/>
            <a:ext cx="8356600" cy="3632200"/>
          </a:xfrm>
          <a:prstGeom prst="rect">
            <a:avLst/>
          </a:prstGeom>
        </p:spPr>
        <p:txBody>
          <a:bodyPr vert="horz" lIns="91440" tIns="45720" rIns="91440" bIns="45720" rtlCol="0" anchor="ctr">
            <a:normAutofit fontScale="85000" lnSpcReduction="10000"/>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nSpc>
                <a:spcPct val="160000"/>
              </a:lnSpc>
              <a:spcBef>
                <a:spcPct val="20000"/>
              </a:spcBef>
              <a:spcAft>
                <a:spcPts val="600"/>
              </a:spcAft>
              <a:buClr>
                <a:schemeClr val="accent1"/>
              </a:buClr>
              <a:buFont typeface="Courier New" panose="02070309020205020404" pitchFamily="49" charset="0"/>
              <a:buChar char="o"/>
            </a:pPr>
            <a:r>
              <a:rPr lang="en-US" sz="3100" dirty="0" err="1">
                <a:solidFill>
                  <a:schemeClr val="tx1"/>
                </a:solidFill>
                <a:latin typeface="+mn-lt"/>
                <a:ea typeface="+mn-ea"/>
                <a:cs typeface="+mn-cs"/>
              </a:rPr>
              <a:t>Maquette</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basse</a:t>
            </a:r>
            <a:r>
              <a:rPr lang="en-US" sz="3100" dirty="0">
                <a:solidFill>
                  <a:schemeClr val="tx1"/>
                </a:solidFill>
                <a:latin typeface="+mn-lt"/>
                <a:ea typeface="+mn-ea"/>
                <a:cs typeface="+mn-cs"/>
              </a:rPr>
              <a:t> definition </a:t>
            </a:r>
          </a:p>
          <a:p>
            <a:pPr marL="457200" indent="-457200">
              <a:lnSpc>
                <a:spcPct val="160000"/>
              </a:lnSpc>
              <a:spcBef>
                <a:spcPct val="20000"/>
              </a:spcBef>
              <a:spcAft>
                <a:spcPts val="600"/>
              </a:spcAft>
              <a:buClr>
                <a:schemeClr val="accent1"/>
              </a:buClr>
              <a:buFont typeface="Courier New" panose="02070309020205020404" pitchFamily="49" charset="0"/>
              <a:buChar char="o"/>
            </a:pPr>
            <a:r>
              <a:rPr lang="en-US" sz="3100" dirty="0" err="1">
                <a:solidFill>
                  <a:schemeClr val="tx1"/>
                </a:solidFill>
                <a:latin typeface="+mn-lt"/>
                <a:ea typeface="+mn-ea"/>
                <a:cs typeface="+mn-cs"/>
              </a:rPr>
              <a:t>Organiser</a:t>
            </a:r>
            <a:r>
              <a:rPr lang="en-US" sz="3100" dirty="0">
                <a:solidFill>
                  <a:schemeClr val="tx1"/>
                </a:solidFill>
                <a:latin typeface="+mn-lt"/>
                <a:ea typeface="+mn-ea"/>
                <a:cs typeface="+mn-cs"/>
              </a:rPr>
              <a:t> les </a:t>
            </a:r>
            <a:r>
              <a:rPr lang="en-US" sz="3100" dirty="0" err="1">
                <a:solidFill>
                  <a:schemeClr val="tx1"/>
                </a:solidFill>
                <a:latin typeface="+mn-lt"/>
                <a:ea typeface="+mn-ea"/>
                <a:cs typeface="+mn-cs"/>
              </a:rPr>
              <a:t>différents</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éléments</a:t>
            </a:r>
            <a:r>
              <a:rPr lang="en-US" sz="3100" dirty="0">
                <a:solidFill>
                  <a:schemeClr val="tx1"/>
                </a:solidFill>
                <a:latin typeface="+mn-lt"/>
                <a:ea typeface="+mn-ea"/>
                <a:cs typeface="+mn-cs"/>
              </a:rPr>
              <a:t> et forms</a:t>
            </a:r>
          </a:p>
          <a:p>
            <a:pPr marL="457200" indent="-457200">
              <a:lnSpc>
                <a:spcPct val="160000"/>
              </a:lnSpc>
              <a:spcBef>
                <a:spcPct val="20000"/>
              </a:spcBef>
              <a:spcAft>
                <a:spcPts val="600"/>
              </a:spcAft>
              <a:buClr>
                <a:schemeClr val="accent1"/>
              </a:buClr>
              <a:buFont typeface="Courier New" panose="02070309020205020404" pitchFamily="49" charset="0"/>
              <a:buChar char="o"/>
            </a:pPr>
            <a:r>
              <a:rPr lang="en-US" sz="3100" dirty="0" err="1">
                <a:solidFill>
                  <a:schemeClr val="tx1"/>
                </a:solidFill>
                <a:latin typeface="+mn-lt"/>
                <a:ea typeface="+mn-ea"/>
                <a:cs typeface="+mn-cs"/>
              </a:rPr>
              <a:t>Orienté</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réflexion</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en</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respectant</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l’ergonomie</a:t>
            </a:r>
            <a:endParaRPr lang="en-US" sz="3100" dirty="0">
              <a:solidFill>
                <a:schemeClr val="tx1"/>
              </a:solidFill>
              <a:latin typeface="+mn-lt"/>
              <a:ea typeface="+mn-ea"/>
              <a:cs typeface="+mn-cs"/>
            </a:endParaRPr>
          </a:p>
          <a:p>
            <a:pPr marL="457200" indent="-457200">
              <a:lnSpc>
                <a:spcPct val="160000"/>
              </a:lnSpc>
              <a:spcBef>
                <a:spcPct val="20000"/>
              </a:spcBef>
              <a:spcAft>
                <a:spcPts val="600"/>
              </a:spcAft>
              <a:buClr>
                <a:schemeClr val="accent1"/>
              </a:buClr>
              <a:buFont typeface="Courier New" panose="02070309020205020404" pitchFamily="49" charset="0"/>
              <a:buChar char="o"/>
            </a:pPr>
            <a:r>
              <a:rPr lang="en-US" sz="3100" dirty="0" err="1">
                <a:solidFill>
                  <a:schemeClr val="tx1"/>
                </a:solidFill>
                <a:latin typeface="+mn-lt"/>
                <a:ea typeface="+mn-ea"/>
                <a:cs typeface="+mn-cs"/>
              </a:rPr>
              <a:t>Présenter</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l’ensemble</a:t>
            </a:r>
            <a:r>
              <a:rPr lang="en-US" sz="3100" dirty="0">
                <a:solidFill>
                  <a:schemeClr val="tx1"/>
                </a:solidFill>
                <a:latin typeface="+mn-lt"/>
                <a:ea typeface="+mn-ea"/>
                <a:cs typeface="+mn-cs"/>
              </a:rPr>
              <a:t> des </a:t>
            </a:r>
            <a:r>
              <a:rPr lang="en-US" sz="3100" dirty="0" err="1">
                <a:solidFill>
                  <a:schemeClr val="tx1"/>
                </a:solidFill>
                <a:latin typeface="+mn-lt"/>
                <a:ea typeface="+mn-ea"/>
                <a:cs typeface="+mn-cs"/>
              </a:rPr>
              <a:t>fonctionnalités</a:t>
            </a:r>
            <a:r>
              <a:rPr lang="en-US" sz="3100" dirty="0">
                <a:solidFill>
                  <a:schemeClr val="tx1"/>
                </a:solidFill>
                <a:latin typeface="+mn-lt"/>
                <a:ea typeface="+mn-ea"/>
                <a:cs typeface="+mn-cs"/>
              </a:rPr>
              <a:t> et les specifications qui </a:t>
            </a:r>
            <a:r>
              <a:rPr lang="en-US" sz="3100" dirty="0" err="1">
                <a:solidFill>
                  <a:schemeClr val="tx1"/>
                </a:solidFill>
                <a:latin typeface="+mn-lt"/>
                <a:ea typeface="+mn-ea"/>
                <a:cs typeface="+mn-cs"/>
              </a:rPr>
              <a:t>sont</a:t>
            </a:r>
            <a:r>
              <a:rPr lang="en-US" sz="3100" dirty="0">
                <a:solidFill>
                  <a:schemeClr val="tx1"/>
                </a:solidFill>
                <a:latin typeface="+mn-lt"/>
                <a:ea typeface="+mn-ea"/>
                <a:cs typeface="+mn-cs"/>
              </a:rPr>
              <a:t> </a:t>
            </a:r>
            <a:r>
              <a:rPr lang="en-US" sz="3100" dirty="0" err="1">
                <a:solidFill>
                  <a:schemeClr val="tx1"/>
                </a:solidFill>
                <a:latin typeface="+mn-lt"/>
                <a:ea typeface="+mn-ea"/>
                <a:cs typeface="+mn-cs"/>
              </a:rPr>
              <a:t>associées</a:t>
            </a:r>
            <a:endParaRPr lang="en-US" sz="3100" dirty="0">
              <a:solidFill>
                <a:schemeClr val="tx1"/>
              </a:solidFill>
              <a:latin typeface="+mn-lt"/>
              <a:ea typeface="+mn-ea"/>
              <a:cs typeface="+mn-cs"/>
            </a:endParaRPr>
          </a:p>
        </p:txBody>
      </p:sp>
      <p:pic>
        <p:nvPicPr>
          <p:cNvPr id="7" name="Espace réservé du contenu 6" descr="Une image contenant texte, carte&#10;&#10;Description générée automatiquement">
            <a:extLst>
              <a:ext uri="{FF2B5EF4-FFF2-40B4-BE49-F238E27FC236}">
                <a16:creationId xmlns:a16="http://schemas.microsoft.com/office/drawing/2014/main" id="{A7C403BD-5216-43B5-AE6E-22AD982CF08E}"/>
              </a:ext>
            </a:extLst>
          </p:cNvPr>
          <p:cNvPicPr>
            <a:picLocks noGrp="1" noChangeAspect="1"/>
          </p:cNvPicPr>
          <p:nvPr>
            <p:ph idx="1"/>
          </p:nvPr>
        </p:nvPicPr>
        <p:blipFill>
          <a:blip r:embed="rId2"/>
          <a:stretch>
            <a:fillRect/>
          </a:stretch>
        </p:blipFill>
        <p:spPr>
          <a:xfrm>
            <a:off x="8198933" y="2583162"/>
            <a:ext cx="3891467" cy="3462038"/>
          </a:xfrm>
        </p:spPr>
      </p:pic>
    </p:spTree>
    <p:extLst>
      <p:ext uri="{BB962C8B-B14F-4D97-AF65-F5344CB8AC3E}">
        <p14:creationId xmlns:p14="http://schemas.microsoft.com/office/powerpoint/2010/main" val="9825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6509ECF4-24A5-4498-B1B2-A6533913F495}"/>
              </a:ext>
            </a:extLst>
          </p:cNvPr>
          <p:cNvSpPr>
            <a:spLocks noGrp="1"/>
          </p:cNvSpPr>
          <p:nvPr>
            <p:ph type="title"/>
          </p:nvPr>
        </p:nvSpPr>
        <p:spPr>
          <a:xfrm>
            <a:off x="451515" y="1734857"/>
            <a:ext cx="4689828" cy="3388287"/>
          </a:xfrm>
        </p:spPr>
        <p:txBody>
          <a:bodyPr anchor="ctr">
            <a:normAutofit/>
          </a:bodyPr>
          <a:lstStyle/>
          <a:p>
            <a:pPr fontAlgn="base"/>
            <a:r>
              <a:rPr lang="fr-MA" dirty="0"/>
              <a:t>Qu’est-ce qu’un </a:t>
            </a:r>
            <a:r>
              <a:rPr lang="fr-MA" dirty="0" err="1"/>
              <a:t>Mockup</a:t>
            </a:r>
            <a:r>
              <a:rPr lang="fr-MA" b="0" dirty="0"/>
              <a:t> </a:t>
            </a:r>
            <a:r>
              <a:rPr lang="fr-MA" dirty="0"/>
              <a:t>?</a:t>
            </a:r>
          </a:p>
        </p:txBody>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556552" y="103516"/>
            <a:ext cx="6635448" cy="6650966"/>
          </a:xfrm>
          <a:effectLst/>
        </p:spPr>
        <p:txBody>
          <a:bodyPr>
            <a:normAutofit/>
          </a:bodyPr>
          <a:lstStyle/>
          <a:p>
            <a:pPr fontAlgn="base">
              <a:lnSpc>
                <a:spcPct val="150000"/>
              </a:lnSpc>
            </a:pPr>
            <a:r>
              <a:rPr lang="fr-FR" sz="2000" dirty="0"/>
              <a:t>Un </a:t>
            </a:r>
            <a:r>
              <a:rPr lang="fr-FR" sz="2000" b="1" dirty="0" err="1"/>
              <a:t>mockup</a:t>
            </a:r>
            <a:r>
              <a:rPr lang="fr-FR" sz="2000" dirty="0"/>
              <a:t> est une image d’interface qui a été transformée en page HTML dynamique et navigable (opération réalisée via des logiciels de conception d’interfaces). Ce nouveau format autorise l’insertion de liens vers des pages notamment. Il permet aussi de rendre un formulaire fonctionnel afin d’effectuer des simulations. Grâce à l’intégration des exigences techniques, les messages de confirmation ou d’erreur apparaissent. Autant d’actions, qui, même si elles restent sommaires, sont utiles au client pour se projeter davantage.</a:t>
            </a:r>
            <a:endParaRPr lang="fr-FR" sz="2400" dirty="0"/>
          </a:p>
        </p:txBody>
      </p:sp>
    </p:spTree>
    <p:extLst>
      <p:ext uri="{BB962C8B-B14F-4D97-AF65-F5344CB8AC3E}">
        <p14:creationId xmlns:p14="http://schemas.microsoft.com/office/powerpoint/2010/main" val="4208173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88030E3-0B16-4C18-9A04-20A1560D639E}"/>
              </a:ext>
            </a:extLst>
          </p:cNvPr>
          <p:cNvSpPr>
            <a:spLocks noGrp="1"/>
          </p:cNvSpPr>
          <p:nvPr>
            <p:ph type="title"/>
          </p:nvPr>
        </p:nvSpPr>
        <p:spPr/>
        <p:txBody>
          <a:bodyPr/>
          <a:lstStyle/>
          <a:p>
            <a:r>
              <a:rPr lang="en-US" dirty="0"/>
              <a:t>Pour </a:t>
            </a:r>
            <a:r>
              <a:rPr lang="en-US" dirty="0" err="1"/>
              <a:t>résumer,un</a:t>
            </a:r>
            <a:r>
              <a:rPr lang="en-US" dirty="0"/>
              <a:t> Mockup </a:t>
            </a:r>
            <a:r>
              <a:rPr lang="en-US" dirty="0" err="1"/>
              <a:t>c’était</a:t>
            </a:r>
            <a:r>
              <a:rPr lang="en-US" dirty="0"/>
              <a:t>:</a:t>
            </a:r>
            <a:endParaRPr lang="fr-MA" dirty="0"/>
          </a:p>
        </p:txBody>
      </p:sp>
      <p:pic>
        <p:nvPicPr>
          <p:cNvPr id="3" name="Espace réservé du contenu 2">
            <a:extLst>
              <a:ext uri="{FF2B5EF4-FFF2-40B4-BE49-F238E27FC236}">
                <a16:creationId xmlns:a16="http://schemas.microsoft.com/office/drawing/2014/main" id="{5024D3D5-C280-48FA-959A-60F30759C325}"/>
              </a:ext>
            </a:extLst>
          </p:cNvPr>
          <p:cNvPicPr>
            <a:picLocks noGrp="1" noChangeAspect="1"/>
          </p:cNvPicPr>
          <p:nvPr>
            <p:ph idx="1"/>
          </p:nvPr>
        </p:nvPicPr>
        <p:blipFill>
          <a:blip r:embed="rId2"/>
          <a:stretch>
            <a:fillRect/>
          </a:stretch>
        </p:blipFill>
        <p:spPr>
          <a:xfrm>
            <a:off x="7754072" y="2466340"/>
            <a:ext cx="4295024" cy="3636963"/>
          </a:xfrm>
        </p:spPr>
      </p:pic>
      <p:sp>
        <p:nvSpPr>
          <p:cNvPr id="7" name="Rectangle 6">
            <a:extLst>
              <a:ext uri="{FF2B5EF4-FFF2-40B4-BE49-F238E27FC236}">
                <a16:creationId xmlns:a16="http://schemas.microsoft.com/office/drawing/2014/main" id="{CE963277-B5D3-486A-BCEA-551E028154A7}"/>
              </a:ext>
            </a:extLst>
          </p:cNvPr>
          <p:cNvSpPr/>
          <p:nvPr/>
        </p:nvSpPr>
        <p:spPr>
          <a:xfrm>
            <a:off x="132520" y="2823844"/>
            <a:ext cx="7343252" cy="2921954"/>
          </a:xfrm>
          <a:prstGeom prst="rect">
            <a:avLst/>
          </a:prstGeom>
        </p:spPr>
        <p:txBody>
          <a:bodyPr wrap="square">
            <a:spAutoFit/>
          </a:bodyPr>
          <a:lstStyle/>
          <a:p>
            <a:pPr marL="457200" indent="-457200">
              <a:lnSpc>
                <a:spcPct val="150000"/>
              </a:lnSpc>
              <a:spcBef>
                <a:spcPct val="20000"/>
              </a:spcBef>
              <a:spcAft>
                <a:spcPts val="600"/>
              </a:spcAft>
              <a:buClr>
                <a:schemeClr val="accent1"/>
              </a:buClr>
              <a:buFont typeface="Courier New" panose="02070309020205020404" pitchFamily="49" charset="0"/>
              <a:buChar char="o"/>
            </a:pPr>
            <a:r>
              <a:rPr lang="en-US" sz="2800" dirty="0"/>
              <a:t>Un wireframe HTML au format </a:t>
            </a:r>
            <a:r>
              <a:rPr lang="en-US" sz="2800" dirty="0" err="1"/>
              <a:t>interactif</a:t>
            </a:r>
            <a:endParaRPr lang="en-US" sz="2800" dirty="0"/>
          </a:p>
          <a:p>
            <a:pPr marL="457200" indent="-457200">
              <a:lnSpc>
                <a:spcPct val="150000"/>
              </a:lnSpc>
              <a:spcBef>
                <a:spcPct val="20000"/>
              </a:spcBef>
              <a:spcAft>
                <a:spcPts val="600"/>
              </a:spcAft>
              <a:buClr>
                <a:schemeClr val="accent1"/>
              </a:buClr>
              <a:buFont typeface="Courier New" panose="02070309020205020404" pitchFamily="49" charset="0"/>
              <a:buChar char="o"/>
            </a:pPr>
            <a:r>
              <a:rPr lang="en-US" sz="2800" dirty="0" err="1"/>
              <a:t>Aujourd’hui</a:t>
            </a:r>
            <a:r>
              <a:rPr lang="en-US" sz="2800" dirty="0"/>
              <a:t> un mockup </a:t>
            </a:r>
            <a:r>
              <a:rPr lang="en-US" sz="2800" dirty="0" err="1"/>
              <a:t>c’est</a:t>
            </a:r>
            <a:r>
              <a:rPr lang="en-US" sz="2800" dirty="0"/>
              <a:t> : </a:t>
            </a:r>
          </a:p>
          <a:p>
            <a:pPr>
              <a:lnSpc>
                <a:spcPct val="150000"/>
              </a:lnSpc>
              <a:spcBef>
                <a:spcPct val="20000"/>
              </a:spcBef>
              <a:spcAft>
                <a:spcPts val="600"/>
              </a:spcAft>
              <a:buClr>
                <a:schemeClr val="accent1"/>
              </a:buClr>
            </a:pPr>
            <a:r>
              <a:rPr lang="en-US" sz="2800" dirty="0"/>
              <a:t>Un </a:t>
            </a:r>
            <a:r>
              <a:rPr lang="en-US" sz="2800" dirty="0" err="1"/>
              <a:t>modèle</a:t>
            </a:r>
            <a:r>
              <a:rPr lang="en-US" sz="2800" dirty="0"/>
              <a:t> </a:t>
            </a:r>
            <a:r>
              <a:rPr lang="en-US" sz="2800" dirty="0" err="1"/>
              <a:t>d’une</a:t>
            </a:r>
            <a:r>
              <a:rPr lang="en-US" sz="2800" dirty="0"/>
              <a:t> interface </a:t>
            </a:r>
            <a:r>
              <a:rPr lang="en-US" sz="2800" dirty="0" err="1"/>
              <a:t>utilisateur</a:t>
            </a:r>
            <a:r>
              <a:rPr lang="en-US" sz="2800" dirty="0"/>
              <a:t> </a:t>
            </a:r>
            <a:r>
              <a:rPr lang="en-US" sz="2800" dirty="0" err="1"/>
              <a:t>présenté</a:t>
            </a:r>
            <a:r>
              <a:rPr lang="en-US" sz="2800" dirty="0"/>
              <a:t> dans la vie </a:t>
            </a:r>
            <a:r>
              <a:rPr lang="en-US" sz="2800" dirty="0" err="1"/>
              <a:t>réelle</a:t>
            </a:r>
            <a:endParaRPr lang="en-US" sz="2800" dirty="0"/>
          </a:p>
        </p:txBody>
      </p:sp>
    </p:spTree>
    <p:extLst>
      <p:ext uri="{BB962C8B-B14F-4D97-AF65-F5344CB8AC3E}">
        <p14:creationId xmlns:p14="http://schemas.microsoft.com/office/powerpoint/2010/main" val="384608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070E90AD-5A01-4E25-8709-314B95E1A478}"/>
              </a:ext>
            </a:extLst>
          </p:cNvPr>
          <p:cNvSpPr>
            <a:spLocks noGrp="1"/>
          </p:cNvSpPr>
          <p:nvPr>
            <p:ph idx="1"/>
          </p:nvPr>
        </p:nvSpPr>
        <p:spPr>
          <a:xfrm>
            <a:off x="5397224" y="-207692"/>
            <a:ext cx="6707781" cy="7273379"/>
          </a:xfrm>
          <a:effectLst/>
        </p:spPr>
        <p:txBody>
          <a:bodyPr>
            <a:normAutofit/>
          </a:bodyPr>
          <a:lstStyle/>
          <a:p>
            <a:pPr fontAlgn="base">
              <a:lnSpc>
                <a:spcPct val="150000"/>
              </a:lnSpc>
            </a:pPr>
            <a:r>
              <a:rPr lang="fr-FR" sz="2000" dirty="0"/>
              <a:t>La sémantique autour de l’expression “maquette de site web” est assez vaste. Autrement dit, on se retrouve souvent avec plusieurs expressions techniques dès les premières recherches. Il s’agit par exemple de </a:t>
            </a:r>
            <a:r>
              <a:rPr lang="fr-FR" sz="2000" dirty="0" err="1"/>
              <a:t>mockup</a:t>
            </a:r>
            <a:r>
              <a:rPr lang="fr-FR" sz="2000" dirty="0"/>
              <a:t>, wireframe, zoning, maquette graphique, </a:t>
            </a:r>
            <a:r>
              <a:rPr lang="fr-FR" sz="2000" dirty="0" err="1"/>
              <a:t>ergolayout</a:t>
            </a:r>
            <a:r>
              <a:rPr lang="fr-FR" sz="2000" dirty="0"/>
              <a:t>, interfaçage graphique et bien d’autres. Il est donc difficile de savoir par quoi commencer et quoi faire lorsque vous n’êtes pas du domaine. Pour simplifier les choses, je vais classer ces différents termes dans deux réalités distinctes.</a:t>
            </a:r>
          </a:p>
        </p:txBody>
      </p:sp>
      <p:sp>
        <p:nvSpPr>
          <p:cNvPr id="4" name="Rectangle 3">
            <a:extLst>
              <a:ext uri="{FF2B5EF4-FFF2-40B4-BE49-F238E27FC236}">
                <a16:creationId xmlns:a16="http://schemas.microsoft.com/office/drawing/2014/main" id="{044D8EC0-52AF-4C3A-912E-A50EC9240D9D}"/>
              </a:ext>
            </a:extLst>
          </p:cNvPr>
          <p:cNvSpPr/>
          <p:nvPr/>
        </p:nvSpPr>
        <p:spPr>
          <a:xfrm>
            <a:off x="435011" y="2767277"/>
            <a:ext cx="4527201" cy="1323439"/>
          </a:xfrm>
          <a:prstGeom prst="rect">
            <a:avLst/>
          </a:prstGeom>
        </p:spPr>
        <p:txBody>
          <a:bodyPr wrap="none">
            <a:spAutoFit/>
          </a:bodyPr>
          <a:lstStyle/>
          <a:p>
            <a:r>
              <a:rPr lang="fr-MA" sz="4000" b="1" dirty="0"/>
              <a:t>Qu’est-ce qu’une</a:t>
            </a:r>
          </a:p>
          <a:p>
            <a:r>
              <a:rPr lang="fr-MA" sz="4000" b="1" dirty="0"/>
              <a:t> Maquette</a:t>
            </a:r>
            <a:r>
              <a:rPr lang="fr-FR" sz="4000" b="1" dirty="0"/>
              <a:t> ?</a:t>
            </a:r>
            <a:endParaRPr lang="fr-MA" sz="4000" b="1" dirty="0"/>
          </a:p>
        </p:txBody>
      </p:sp>
    </p:spTree>
    <p:extLst>
      <p:ext uri="{BB962C8B-B14F-4D97-AF65-F5344CB8AC3E}">
        <p14:creationId xmlns:p14="http://schemas.microsoft.com/office/powerpoint/2010/main" val="347852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4EDE333A-FA59-4BBD-A1F0-B56E3857B42E}"/>
              </a:ext>
            </a:extLst>
          </p:cNvPr>
          <p:cNvSpPr>
            <a:spLocks noGrp="1"/>
          </p:cNvSpPr>
          <p:nvPr>
            <p:ph idx="1"/>
          </p:nvPr>
        </p:nvSpPr>
        <p:spPr>
          <a:xfrm>
            <a:off x="818713" y="2413000"/>
            <a:ext cx="7199220" cy="3632200"/>
          </a:xfrm>
        </p:spPr>
        <p:txBody>
          <a:bodyPr>
            <a:normAutofit/>
          </a:bodyPr>
          <a:lstStyle/>
          <a:p>
            <a:pPr>
              <a:lnSpc>
                <a:spcPct val="150000"/>
              </a:lnSpc>
            </a:pPr>
            <a:r>
              <a:rPr lang="en-US" sz="2800" dirty="0"/>
              <a:t>La representation </a:t>
            </a:r>
            <a:r>
              <a:rPr lang="en-US" sz="2800" dirty="0" err="1"/>
              <a:t>graphique</a:t>
            </a:r>
            <a:r>
              <a:rPr lang="en-US" sz="2800" dirty="0"/>
              <a:t> du </a:t>
            </a:r>
            <a:r>
              <a:rPr lang="en-US" sz="2800" dirty="0" err="1"/>
              <a:t>produit</a:t>
            </a:r>
            <a:r>
              <a:rPr lang="en-US" sz="2800" dirty="0"/>
              <a:t> digital</a:t>
            </a:r>
          </a:p>
          <a:p>
            <a:pPr>
              <a:lnSpc>
                <a:spcPct val="150000"/>
              </a:lnSpc>
            </a:pPr>
            <a:r>
              <a:rPr lang="en-US" sz="2800" dirty="0"/>
              <a:t>Validation de </a:t>
            </a:r>
            <a:r>
              <a:rPr lang="en-US" sz="2800" dirty="0" err="1"/>
              <a:t>tous</a:t>
            </a:r>
            <a:r>
              <a:rPr lang="en-US" sz="2800" dirty="0"/>
              <a:t> les aspects </a:t>
            </a:r>
            <a:r>
              <a:rPr lang="en-US" sz="2800" dirty="0" err="1"/>
              <a:t>visuels</a:t>
            </a:r>
            <a:endParaRPr lang="en-US" sz="2800" dirty="0"/>
          </a:p>
          <a:p>
            <a:pPr>
              <a:lnSpc>
                <a:spcPct val="150000"/>
              </a:lnSpc>
            </a:pPr>
            <a:r>
              <a:rPr lang="en-US" sz="2800" dirty="0"/>
              <a:t>Donne un </a:t>
            </a:r>
            <a:r>
              <a:rPr lang="en-US" sz="2800" dirty="0" err="1"/>
              <a:t>très</a:t>
            </a:r>
            <a:r>
              <a:rPr lang="en-US" sz="2800" dirty="0"/>
              <a:t> bon aperçu du </a:t>
            </a:r>
            <a:r>
              <a:rPr lang="en-US" sz="2800" dirty="0" err="1"/>
              <a:t>produit</a:t>
            </a:r>
            <a:r>
              <a:rPr lang="en-US" sz="2800" dirty="0"/>
              <a:t> final</a:t>
            </a:r>
          </a:p>
        </p:txBody>
      </p:sp>
      <p:pic>
        <p:nvPicPr>
          <p:cNvPr id="3" name="Espace réservé du contenu 2">
            <a:extLst>
              <a:ext uri="{FF2B5EF4-FFF2-40B4-BE49-F238E27FC236}">
                <a16:creationId xmlns:a16="http://schemas.microsoft.com/office/drawing/2014/main" id="{BA668A8B-F63E-4F62-8390-A2B835B54784}"/>
              </a:ext>
            </a:extLst>
          </p:cNvPr>
          <p:cNvPicPr>
            <a:picLocks noChangeAspect="1"/>
          </p:cNvPicPr>
          <p:nvPr/>
        </p:nvPicPr>
        <p:blipFill rotWithShape="1">
          <a:blip r:embed="rId2"/>
          <a:srcRect r="4045" b="1"/>
          <a:stretch/>
        </p:blipFill>
        <p:spPr>
          <a:xfrm>
            <a:off x="8466138" y="2413000"/>
            <a:ext cx="2915860" cy="3628362"/>
          </a:xfrm>
          <a:prstGeom prst="roundRect">
            <a:avLst>
              <a:gd name="adj" fmla="val 3876"/>
            </a:avLst>
          </a:prstGeom>
          <a:ln>
            <a:solidFill>
              <a:schemeClr val="accent1"/>
            </a:solidFill>
          </a:ln>
          <a:effectLst/>
        </p:spPr>
      </p:pic>
      <p:sp>
        <p:nvSpPr>
          <p:cNvPr id="10" name="Titre 3">
            <a:extLst>
              <a:ext uri="{FF2B5EF4-FFF2-40B4-BE49-F238E27FC236}">
                <a16:creationId xmlns:a16="http://schemas.microsoft.com/office/drawing/2014/main" id="{5FBBF66D-0A23-4A4C-86EF-EEA7B93D2ADB}"/>
              </a:ext>
            </a:extLst>
          </p:cNvPr>
          <p:cNvSpPr txBox="1">
            <a:spLocks/>
          </p:cNvSpPr>
          <p:nvPr/>
        </p:nvSpPr>
        <p:spPr>
          <a:xfrm>
            <a:off x="644349" y="327575"/>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Pour </a:t>
            </a:r>
            <a:r>
              <a:rPr lang="en-US" dirty="0" err="1"/>
              <a:t>résumer,une</a:t>
            </a:r>
            <a:r>
              <a:rPr lang="en-US" dirty="0"/>
              <a:t> </a:t>
            </a:r>
            <a:r>
              <a:rPr lang="en-US" dirty="0" err="1"/>
              <a:t>Maquette</a:t>
            </a:r>
            <a:r>
              <a:rPr lang="en-US" dirty="0"/>
              <a:t> </a:t>
            </a:r>
            <a:r>
              <a:rPr lang="en-US" dirty="0" err="1"/>
              <a:t>c’est</a:t>
            </a:r>
            <a:r>
              <a:rPr lang="en-US" dirty="0"/>
              <a:t> :</a:t>
            </a:r>
            <a:endParaRPr lang="fr-MA" dirty="0"/>
          </a:p>
        </p:txBody>
      </p:sp>
    </p:spTree>
    <p:extLst>
      <p:ext uri="{BB962C8B-B14F-4D97-AF65-F5344CB8AC3E}">
        <p14:creationId xmlns:p14="http://schemas.microsoft.com/office/powerpoint/2010/main" val="1250095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26</TotalTime>
  <Words>275</Words>
  <Application>Microsoft Office PowerPoint</Application>
  <PresentationFormat>Grand écran</PresentationFormat>
  <Paragraphs>42</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Century Gothic</vt:lpstr>
      <vt:lpstr>Courier New</vt:lpstr>
      <vt:lpstr>Wingdings 2</vt:lpstr>
      <vt:lpstr>Concis</vt:lpstr>
      <vt:lpstr>Maquettage d'un site vitrine</vt:lpstr>
      <vt:lpstr>Qu’est-ce que le Zoning ?</vt:lpstr>
      <vt:lpstr>Pour résumer,un zoning c’est:</vt:lpstr>
      <vt:lpstr>Qu’est-ce qu’un Wireframe ?</vt:lpstr>
      <vt:lpstr>Pour résumer,un wireframe c’est:</vt:lpstr>
      <vt:lpstr>Qu’est-ce qu’un Mockup ?</vt:lpstr>
      <vt:lpstr>Pour résumer,un Mockup c’était: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Maquettage d'un site vitrine</dc:title>
  <dc:creator>rachid outahar</dc:creator>
  <cp:lastModifiedBy>rachid outahar</cp:lastModifiedBy>
  <cp:revision>4</cp:revision>
  <dcterms:created xsi:type="dcterms:W3CDTF">2019-11-25T15:16:20Z</dcterms:created>
  <dcterms:modified xsi:type="dcterms:W3CDTF">2019-11-25T15:42:40Z</dcterms:modified>
</cp:coreProperties>
</file>