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6" r:id="rId6"/>
    <p:sldId id="275" r:id="rId7"/>
    <p:sldId id="262" r:id="rId8"/>
    <p:sldId id="282" r:id="rId9"/>
    <p:sldId id="277" r:id="rId10"/>
    <p:sldId id="283" r:id="rId11"/>
    <p:sldId id="278" r:id="rId12"/>
    <p:sldId id="279" r:id="rId13"/>
    <p:sldId id="280"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6AD2-3BFA-43DE-B734-808804DB8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910F1A-684A-435D-A473-A67FB14BD0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7543B-DF68-4101-A52F-0E6F195BEB96}"/>
              </a:ext>
            </a:extLst>
          </p:cNvPr>
          <p:cNvSpPr>
            <a:spLocks noGrp="1"/>
          </p:cNvSpPr>
          <p:nvPr>
            <p:ph type="dt" sz="half" idx="10"/>
          </p:nvPr>
        </p:nvSpPr>
        <p:spPr/>
        <p:txBody>
          <a:bodyPr/>
          <a:lstStyle/>
          <a:p>
            <a:fld id="{D8A0F69C-4D49-4D49-989B-4887897EB134}" type="datetimeFigureOut">
              <a:rPr lang="en-US" smtClean="0"/>
              <a:t>4/3/2020</a:t>
            </a:fld>
            <a:endParaRPr lang="en-US"/>
          </a:p>
        </p:txBody>
      </p:sp>
      <p:sp>
        <p:nvSpPr>
          <p:cNvPr id="5" name="Footer Placeholder 4">
            <a:extLst>
              <a:ext uri="{FF2B5EF4-FFF2-40B4-BE49-F238E27FC236}">
                <a16:creationId xmlns:a16="http://schemas.microsoft.com/office/drawing/2014/main" id="{A010E8AA-CAF5-4845-B4EF-D584A4460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39DD4-01BB-4D31-AD31-E082A132424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95288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F2DF-55FE-48E1-A110-346E9044B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899930-4CDB-4F2B-A3FB-1AD650BD2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B2239-E806-4110-BFFC-1FF99B2039C8}"/>
              </a:ext>
            </a:extLst>
          </p:cNvPr>
          <p:cNvSpPr>
            <a:spLocks noGrp="1"/>
          </p:cNvSpPr>
          <p:nvPr>
            <p:ph type="dt" sz="half" idx="10"/>
          </p:nvPr>
        </p:nvSpPr>
        <p:spPr/>
        <p:txBody>
          <a:bodyPr/>
          <a:lstStyle/>
          <a:p>
            <a:fld id="{D8A0F69C-4D49-4D49-989B-4887897EB134}" type="datetimeFigureOut">
              <a:rPr lang="en-US" smtClean="0"/>
              <a:t>4/3/2020</a:t>
            </a:fld>
            <a:endParaRPr lang="en-US"/>
          </a:p>
        </p:txBody>
      </p:sp>
      <p:sp>
        <p:nvSpPr>
          <p:cNvPr id="5" name="Footer Placeholder 4">
            <a:extLst>
              <a:ext uri="{FF2B5EF4-FFF2-40B4-BE49-F238E27FC236}">
                <a16:creationId xmlns:a16="http://schemas.microsoft.com/office/drawing/2014/main" id="{A886671E-5193-4687-B6CE-EDA6F69F3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FBD70-E247-4C30-9544-62AD2FDA6349}"/>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716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96255-2024-47F8-A456-DA1FA291A9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97ECD-5207-4084-B429-DB0A5218F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1BFEE-CCAD-479D-A24C-9A90C1EA2EBC}"/>
              </a:ext>
            </a:extLst>
          </p:cNvPr>
          <p:cNvSpPr>
            <a:spLocks noGrp="1"/>
          </p:cNvSpPr>
          <p:nvPr>
            <p:ph type="dt" sz="half" idx="10"/>
          </p:nvPr>
        </p:nvSpPr>
        <p:spPr/>
        <p:txBody>
          <a:bodyPr/>
          <a:lstStyle/>
          <a:p>
            <a:fld id="{D8A0F69C-4D49-4D49-989B-4887897EB134}" type="datetimeFigureOut">
              <a:rPr lang="en-US" smtClean="0"/>
              <a:t>4/3/2020</a:t>
            </a:fld>
            <a:endParaRPr lang="en-US"/>
          </a:p>
        </p:txBody>
      </p:sp>
      <p:sp>
        <p:nvSpPr>
          <p:cNvPr id="5" name="Footer Placeholder 4">
            <a:extLst>
              <a:ext uri="{FF2B5EF4-FFF2-40B4-BE49-F238E27FC236}">
                <a16:creationId xmlns:a16="http://schemas.microsoft.com/office/drawing/2014/main" id="{A5C4036E-0E23-4F31-97E8-AB4A63267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CC4BE-2528-4D80-BC51-EDA92CC5B95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487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1099-4F25-429D-B718-3DD6E63C8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30B67-823B-4907-8AFF-8ABAAD006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84A3B-A4F9-45DB-927C-6B7ABC4E9CCE}"/>
              </a:ext>
            </a:extLst>
          </p:cNvPr>
          <p:cNvSpPr>
            <a:spLocks noGrp="1"/>
          </p:cNvSpPr>
          <p:nvPr>
            <p:ph type="dt" sz="half" idx="10"/>
          </p:nvPr>
        </p:nvSpPr>
        <p:spPr/>
        <p:txBody>
          <a:bodyPr/>
          <a:lstStyle/>
          <a:p>
            <a:fld id="{D8A0F69C-4D49-4D49-989B-4887897EB134}" type="datetimeFigureOut">
              <a:rPr lang="en-US" smtClean="0"/>
              <a:t>4/3/2020</a:t>
            </a:fld>
            <a:endParaRPr lang="en-US"/>
          </a:p>
        </p:txBody>
      </p:sp>
      <p:sp>
        <p:nvSpPr>
          <p:cNvPr id="5" name="Footer Placeholder 4">
            <a:extLst>
              <a:ext uri="{FF2B5EF4-FFF2-40B4-BE49-F238E27FC236}">
                <a16:creationId xmlns:a16="http://schemas.microsoft.com/office/drawing/2014/main" id="{B15300DB-7765-409B-BB55-0AF990136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B92AA-804D-429B-8E6D-BB6775FDF9B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78283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678B-9FB9-4023-9A1D-87BD3E058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872286-4670-47B6-BCD6-6C93F86FB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EE26AF-0F4C-4F13-95E3-EE755EF8A7EB}"/>
              </a:ext>
            </a:extLst>
          </p:cNvPr>
          <p:cNvSpPr>
            <a:spLocks noGrp="1"/>
          </p:cNvSpPr>
          <p:nvPr>
            <p:ph type="dt" sz="half" idx="10"/>
          </p:nvPr>
        </p:nvSpPr>
        <p:spPr/>
        <p:txBody>
          <a:bodyPr/>
          <a:lstStyle/>
          <a:p>
            <a:fld id="{D8A0F69C-4D49-4D49-989B-4887897EB134}" type="datetimeFigureOut">
              <a:rPr lang="en-US" smtClean="0"/>
              <a:t>4/3/2020</a:t>
            </a:fld>
            <a:endParaRPr lang="en-US"/>
          </a:p>
        </p:txBody>
      </p:sp>
      <p:sp>
        <p:nvSpPr>
          <p:cNvPr id="5" name="Footer Placeholder 4">
            <a:extLst>
              <a:ext uri="{FF2B5EF4-FFF2-40B4-BE49-F238E27FC236}">
                <a16:creationId xmlns:a16="http://schemas.microsoft.com/office/drawing/2014/main" id="{78E62B8F-9A9A-4E09-B2BF-73F7B6C50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46E81-FE9E-474E-9E5D-7E2BFA7E4A9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01231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A353-5F41-4CBF-BA1B-976DAC9D9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5E430-7437-4DE2-875F-75DD11AAF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A5941A-8430-4263-B009-F9CDC68EE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DB3E1-08A8-4943-B56E-E1AFEB2D8DDE}"/>
              </a:ext>
            </a:extLst>
          </p:cNvPr>
          <p:cNvSpPr>
            <a:spLocks noGrp="1"/>
          </p:cNvSpPr>
          <p:nvPr>
            <p:ph type="dt" sz="half" idx="10"/>
          </p:nvPr>
        </p:nvSpPr>
        <p:spPr/>
        <p:txBody>
          <a:bodyPr/>
          <a:lstStyle/>
          <a:p>
            <a:fld id="{D8A0F69C-4D49-4D49-989B-4887897EB134}" type="datetimeFigureOut">
              <a:rPr lang="en-US" smtClean="0"/>
              <a:t>4/3/2020</a:t>
            </a:fld>
            <a:endParaRPr lang="en-US"/>
          </a:p>
        </p:txBody>
      </p:sp>
      <p:sp>
        <p:nvSpPr>
          <p:cNvPr id="6" name="Footer Placeholder 5">
            <a:extLst>
              <a:ext uri="{FF2B5EF4-FFF2-40B4-BE49-F238E27FC236}">
                <a16:creationId xmlns:a16="http://schemas.microsoft.com/office/drawing/2014/main" id="{CA9BE451-7D00-449B-BA6B-CE167429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DF917-242E-42FA-A600-70BB010F1A1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9942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0EE3-AE35-4329-A8B8-E6510831CA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FC181D-AE9B-4BB5-8839-4B096835A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4DD74-8089-4F8D-88E3-7EE27938D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447924-A44D-42C3-986A-4474CAF72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32C045-8635-4952-BAF6-C0FF5784D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64E0DD-097B-4393-8761-141629C3F109}"/>
              </a:ext>
            </a:extLst>
          </p:cNvPr>
          <p:cNvSpPr>
            <a:spLocks noGrp="1"/>
          </p:cNvSpPr>
          <p:nvPr>
            <p:ph type="dt" sz="half" idx="10"/>
          </p:nvPr>
        </p:nvSpPr>
        <p:spPr/>
        <p:txBody>
          <a:bodyPr/>
          <a:lstStyle/>
          <a:p>
            <a:fld id="{D8A0F69C-4D49-4D49-989B-4887897EB134}" type="datetimeFigureOut">
              <a:rPr lang="en-US" smtClean="0"/>
              <a:t>4/3/2020</a:t>
            </a:fld>
            <a:endParaRPr lang="en-US"/>
          </a:p>
        </p:txBody>
      </p:sp>
      <p:sp>
        <p:nvSpPr>
          <p:cNvPr id="8" name="Footer Placeholder 7">
            <a:extLst>
              <a:ext uri="{FF2B5EF4-FFF2-40B4-BE49-F238E27FC236}">
                <a16:creationId xmlns:a16="http://schemas.microsoft.com/office/drawing/2014/main" id="{C64D1E78-F3AA-4BE2-B6D4-F3F472203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2A379A-F1EC-4BE7-A261-1AB6AF1126A1}"/>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589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9A18-3EB2-4AC9-8E8C-12C997D9BA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415788-9719-4F6C-931E-8213D01E079D}"/>
              </a:ext>
            </a:extLst>
          </p:cNvPr>
          <p:cNvSpPr>
            <a:spLocks noGrp="1"/>
          </p:cNvSpPr>
          <p:nvPr>
            <p:ph type="dt" sz="half" idx="10"/>
          </p:nvPr>
        </p:nvSpPr>
        <p:spPr/>
        <p:txBody>
          <a:bodyPr/>
          <a:lstStyle/>
          <a:p>
            <a:fld id="{D8A0F69C-4D49-4D49-989B-4887897EB134}" type="datetimeFigureOut">
              <a:rPr lang="en-US" smtClean="0"/>
              <a:t>4/3/2020</a:t>
            </a:fld>
            <a:endParaRPr lang="en-US"/>
          </a:p>
        </p:txBody>
      </p:sp>
      <p:sp>
        <p:nvSpPr>
          <p:cNvPr id="4" name="Footer Placeholder 3">
            <a:extLst>
              <a:ext uri="{FF2B5EF4-FFF2-40B4-BE49-F238E27FC236}">
                <a16:creationId xmlns:a16="http://schemas.microsoft.com/office/drawing/2014/main" id="{A6312424-24D0-4500-A97D-737C7B6953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D0C42-F1AB-4C95-9197-77216844B24F}"/>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34087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0D6BE-B8BE-4DFF-BE9B-91C8DCB633B0}"/>
              </a:ext>
            </a:extLst>
          </p:cNvPr>
          <p:cNvSpPr>
            <a:spLocks noGrp="1"/>
          </p:cNvSpPr>
          <p:nvPr>
            <p:ph type="dt" sz="half" idx="10"/>
          </p:nvPr>
        </p:nvSpPr>
        <p:spPr/>
        <p:txBody>
          <a:bodyPr/>
          <a:lstStyle/>
          <a:p>
            <a:fld id="{D8A0F69C-4D49-4D49-989B-4887897EB134}" type="datetimeFigureOut">
              <a:rPr lang="en-US" smtClean="0"/>
              <a:t>4/3/2020</a:t>
            </a:fld>
            <a:endParaRPr lang="en-US"/>
          </a:p>
        </p:txBody>
      </p:sp>
      <p:sp>
        <p:nvSpPr>
          <p:cNvPr id="3" name="Footer Placeholder 2">
            <a:extLst>
              <a:ext uri="{FF2B5EF4-FFF2-40B4-BE49-F238E27FC236}">
                <a16:creationId xmlns:a16="http://schemas.microsoft.com/office/drawing/2014/main" id="{BA168550-2701-425E-9433-2C288E3DB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BA38D9-D382-40C9-88A7-89B54DD6B39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29346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ABE8-F212-46E2-BD42-8AD55D92D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7627-76DD-41EE-8DF5-E7151FB87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BCEB4-EAD3-4B0F-B265-C6C35936D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11EF2-D227-4B81-BAEE-BB5DF99CD643}"/>
              </a:ext>
            </a:extLst>
          </p:cNvPr>
          <p:cNvSpPr>
            <a:spLocks noGrp="1"/>
          </p:cNvSpPr>
          <p:nvPr>
            <p:ph type="dt" sz="half" idx="10"/>
          </p:nvPr>
        </p:nvSpPr>
        <p:spPr/>
        <p:txBody>
          <a:bodyPr/>
          <a:lstStyle/>
          <a:p>
            <a:fld id="{D8A0F69C-4D49-4D49-989B-4887897EB134}" type="datetimeFigureOut">
              <a:rPr lang="en-US" smtClean="0"/>
              <a:t>4/3/2020</a:t>
            </a:fld>
            <a:endParaRPr lang="en-US"/>
          </a:p>
        </p:txBody>
      </p:sp>
      <p:sp>
        <p:nvSpPr>
          <p:cNvPr id="6" name="Footer Placeholder 5">
            <a:extLst>
              <a:ext uri="{FF2B5EF4-FFF2-40B4-BE49-F238E27FC236}">
                <a16:creationId xmlns:a16="http://schemas.microsoft.com/office/drawing/2014/main" id="{9A9C738F-7EBB-4726-BF3F-F384FB775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6F1F9-E8D4-4FBC-A7F1-F53FC5CC16BB}"/>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0234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96A1-C2F1-4765-8A7C-2A38E5CAF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328E3C-AC8E-400E-8547-8C80EE728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A0042C-CE1B-43C6-A32D-63ABDDF6E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3A576-91F2-4A9D-947D-2A7227725985}"/>
              </a:ext>
            </a:extLst>
          </p:cNvPr>
          <p:cNvSpPr>
            <a:spLocks noGrp="1"/>
          </p:cNvSpPr>
          <p:nvPr>
            <p:ph type="dt" sz="half" idx="10"/>
          </p:nvPr>
        </p:nvSpPr>
        <p:spPr/>
        <p:txBody>
          <a:bodyPr/>
          <a:lstStyle/>
          <a:p>
            <a:fld id="{D8A0F69C-4D49-4D49-989B-4887897EB134}" type="datetimeFigureOut">
              <a:rPr lang="en-US" smtClean="0"/>
              <a:t>4/3/2020</a:t>
            </a:fld>
            <a:endParaRPr lang="en-US"/>
          </a:p>
        </p:txBody>
      </p:sp>
      <p:sp>
        <p:nvSpPr>
          <p:cNvPr id="6" name="Footer Placeholder 5">
            <a:extLst>
              <a:ext uri="{FF2B5EF4-FFF2-40B4-BE49-F238E27FC236}">
                <a16:creationId xmlns:a16="http://schemas.microsoft.com/office/drawing/2014/main" id="{BCBA1EED-B24D-437F-A737-DF1E9A200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C5E0F-B2CE-4AEE-AA0E-6D1B52C0F54E}"/>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27460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E30EE-4CC1-46A3-96B8-297D92824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94E9E-8817-476F-831B-26DD7772D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2D083-1682-4572-B86A-78583AE69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0F69C-4D49-4D49-989B-4887897EB134}" type="datetimeFigureOut">
              <a:rPr lang="en-US" smtClean="0"/>
              <a:t>4/3/2020</a:t>
            </a:fld>
            <a:endParaRPr lang="en-US"/>
          </a:p>
        </p:txBody>
      </p:sp>
      <p:sp>
        <p:nvSpPr>
          <p:cNvPr id="5" name="Footer Placeholder 4">
            <a:extLst>
              <a:ext uri="{FF2B5EF4-FFF2-40B4-BE49-F238E27FC236}">
                <a16:creationId xmlns:a16="http://schemas.microsoft.com/office/drawing/2014/main" id="{52D1A8B3-93C7-4BE4-8494-4B31ABA92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33A7D2-CDAD-4B2D-9572-6931513DBF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B7202-8B4E-495F-AE3B-FFB1EFE06E59}" type="slidenum">
              <a:rPr lang="en-US" smtClean="0"/>
              <a:t>‹#›</a:t>
            </a:fld>
            <a:endParaRPr lang="en-US"/>
          </a:p>
        </p:txBody>
      </p:sp>
    </p:spTree>
    <p:extLst>
      <p:ext uri="{BB962C8B-B14F-4D97-AF65-F5344CB8AC3E}">
        <p14:creationId xmlns:p14="http://schemas.microsoft.com/office/powerpoint/2010/main" val="88142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a.texas.gov/"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exaseducationinfo.or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D578-9A18-43C6-87CA-75D3F315FD8C}"/>
              </a:ext>
            </a:extLst>
          </p:cNvPr>
          <p:cNvSpPr>
            <a:spLocks noGrp="1"/>
          </p:cNvSpPr>
          <p:nvPr>
            <p:ph type="ctrTitle"/>
          </p:nvPr>
        </p:nvSpPr>
        <p:spPr>
          <a:xfrm>
            <a:off x="500062" y="2262605"/>
            <a:ext cx="11191875" cy="3946359"/>
          </a:xfrm>
        </p:spPr>
        <p:txBody>
          <a:bodyPr>
            <a:normAutofit fontScale="90000"/>
          </a:bodyPr>
          <a:lstStyle/>
          <a:p>
            <a:br>
              <a:rPr lang="en-US" sz="7200" b="1" dirty="0"/>
            </a:br>
            <a:r>
              <a:rPr lang="en-US" i="1" dirty="0"/>
              <a:t>(Predicting the Percentage of Students Who Will Graduate College Within Four Years, Based on the Features of the School District They Attended High School in)</a:t>
            </a:r>
            <a:br>
              <a:rPr lang="en-US" dirty="0"/>
            </a:br>
            <a:endParaRPr lang="en-US" sz="5300" i="1" dirty="0"/>
          </a:p>
        </p:txBody>
      </p:sp>
      <p:sp>
        <p:nvSpPr>
          <p:cNvPr id="3" name="Subtitle 2">
            <a:extLst>
              <a:ext uri="{FF2B5EF4-FFF2-40B4-BE49-F238E27FC236}">
                <a16:creationId xmlns:a16="http://schemas.microsoft.com/office/drawing/2014/main" id="{EE4168E7-FC07-4FDE-B60D-70D62A708C5C}"/>
              </a:ext>
            </a:extLst>
          </p:cNvPr>
          <p:cNvSpPr>
            <a:spLocks noGrp="1"/>
          </p:cNvSpPr>
          <p:nvPr>
            <p:ph type="subTitle" idx="1"/>
          </p:nvPr>
        </p:nvSpPr>
        <p:spPr>
          <a:xfrm>
            <a:off x="1523999" y="5202238"/>
            <a:ext cx="9144000" cy="1655762"/>
          </a:xfrm>
        </p:spPr>
        <p:txBody>
          <a:bodyPr/>
          <a:lstStyle/>
          <a:p>
            <a:endParaRPr lang="en-US" dirty="0"/>
          </a:p>
          <a:p>
            <a:r>
              <a:rPr lang="en-US" sz="5400" dirty="0"/>
              <a:t>Capstone 1 Project </a:t>
            </a:r>
          </a:p>
        </p:txBody>
      </p:sp>
      <p:sp>
        <p:nvSpPr>
          <p:cNvPr id="4" name="TextBox 3">
            <a:extLst>
              <a:ext uri="{FF2B5EF4-FFF2-40B4-BE49-F238E27FC236}">
                <a16:creationId xmlns:a16="http://schemas.microsoft.com/office/drawing/2014/main" id="{3B7C3AD4-FA38-46CB-A8D8-1BB879AA84B2}"/>
              </a:ext>
            </a:extLst>
          </p:cNvPr>
          <p:cNvSpPr txBox="1"/>
          <p:nvPr/>
        </p:nvSpPr>
        <p:spPr>
          <a:xfrm>
            <a:off x="2598820" y="290130"/>
            <a:ext cx="6994358" cy="1323439"/>
          </a:xfrm>
          <a:prstGeom prst="rect">
            <a:avLst/>
          </a:prstGeom>
          <a:noFill/>
        </p:spPr>
        <p:txBody>
          <a:bodyPr wrap="square" rtlCol="0">
            <a:spAutoFit/>
          </a:bodyPr>
          <a:lstStyle/>
          <a:p>
            <a:r>
              <a:rPr lang="en-US" sz="8000" dirty="0"/>
              <a:t>Texas Education</a:t>
            </a:r>
          </a:p>
        </p:txBody>
      </p:sp>
    </p:spTree>
    <p:extLst>
      <p:ext uri="{BB962C8B-B14F-4D97-AF65-F5344CB8AC3E}">
        <p14:creationId xmlns:p14="http://schemas.microsoft.com/office/powerpoint/2010/main" val="278381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9A6D73-2947-4002-93CC-EC1C9E91AC36}"/>
              </a:ext>
            </a:extLst>
          </p:cNvPr>
          <p:cNvPicPr/>
          <p:nvPr/>
        </p:nvPicPr>
        <p:blipFill>
          <a:blip r:embed="rId2"/>
          <a:stretch>
            <a:fillRect/>
          </a:stretch>
        </p:blipFill>
        <p:spPr>
          <a:xfrm>
            <a:off x="521368" y="1090864"/>
            <a:ext cx="11149264" cy="5614736"/>
          </a:xfrm>
          <a:prstGeom prst="rect">
            <a:avLst/>
          </a:prstGeom>
        </p:spPr>
      </p:pic>
    </p:spTree>
    <p:extLst>
      <p:ext uri="{BB962C8B-B14F-4D97-AF65-F5344CB8AC3E}">
        <p14:creationId xmlns:p14="http://schemas.microsoft.com/office/powerpoint/2010/main" val="345369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DBA1-D72D-48C8-AED4-07A54FFEDEAC}"/>
              </a:ext>
            </a:extLst>
          </p:cNvPr>
          <p:cNvSpPr>
            <a:spLocks noGrp="1"/>
          </p:cNvSpPr>
          <p:nvPr>
            <p:ph type="title"/>
          </p:nvPr>
        </p:nvSpPr>
        <p:spPr>
          <a:xfrm>
            <a:off x="838200" y="-144378"/>
            <a:ext cx="10515600" cy="783850"/>
          </a:xfrm>
        </p:spPr>
        <p:txBody>
          <a:bodyPr>
            <a:normAutofit/>
          </a:bodyPr>
          <a:lstStyle/>
          <a:p>
            <a:pPr algn="ctr"/>
            <a:r>
              <a:rPr lang="en-US" sz="2800" b="1" dirty="0"/>
              <a:t>Data Analysis: (SAT/ACT Participation %)</a:t>
            </a:r>
          </a:p>
        </p:txBody>
      </p:sp>
      <p:sp>
        <p:nvSpPr>
          <p:cNvPr id="6" name="TextBox 5">
            <a:extLst>
              <a:ext uri="{FF2B5EF4-FFF2-40B4-BE49-F238E27FC236}">
                <a16:creationId xmlns:a16="http://schemas.microsoft.com/office/drawing/2014/main" id="{70728AB2-5B62-44A7-973A-832C0E112FC6}"/>
              </a:ext>
            </a:extLst>
          </p:cNvPr>
          <p:cNvSpPr txBox="1"/>
          <p:nvPr/>
        </p:nvSpPr>
        <p:spPr>
          <a:xfrm>
            <a:off x="0" y="889536"/>
            <a:ext cx="3701716" cy="5693866"/>
          </a:xfrm>
          <a:prstGeom prst="rect">
            <a:avLst/>
          </a:prstGeom>
          <a:noFill/>
        </p:spPr>
        <p:txBody>
          <a:bodyPr wrap="square" rtlCol="0">
            <a:spAutoFit/>
          </a:bodyPr>
          <a:lstStyle/>
          <a:p>
            <a:pPr marL="285750" indent="-285750">
              <a:buFont typeface="Arial" panose="020B0604020202020204" pitchFamily="34" charset="0"/>
              <a:buChar char="•"/>
            </a:pPr>
            <a:r>
              <a:rPr lang="en-US" sz="2800" dirty="0"/>
              <a:t>It appears that the classes of 2011 – 2017 all appeared to favor taking the SAT. Why is this?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Participation % for both tests contained similar positive correlations with college enrollment % </a:t>
            </a:r>
          </a:p>
          <a:p>
            <a:pPr marL="457200" indent="-45720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E4F08DC1-E449-4E4A-9D22-4B1ABD4949A4}"/>
              </a:ext>
            </a:extLst>
          </p:cNvPr>
          <p:cNvPicPr/>
          <p:nvPr/>
        </p:nvPicPr>
        <p:blipFill>
          <a:blip r:embed="rId2"/>
          <a:stretch>
            <a:fillRect/>
          </a:stretch>
        </p:blipFill>
        <p:spPr>
          <a:xfrm>
            <a:off x="3701715" y="447367"/>
            <a:ext cx="8041105" cy="1764364"/>
          </a:xfrm>
          <a:prstGeom prst="rect">
            <a:avLst/>
          </a:prstGeom>
        </p:spPr>
      </p:pic>
      <p:pic>
        <p:nvPicPr>
          <p:cNvPr id="8" name="Picture 7">
            <a:extLst>
              <a:ext uri="{FF2B5EF4-FFF2-40B4-BE49-F238E27FC236}">
                <a16:creationId xmlns:a16="http://schemas.microsoft.com/office/drawing/2014/main" id="{84CCE497-DF22-4872-A16D-6527976ACA71}"/>
              </a:ext>
            </a:extLst>
          </p:cNvPr>
          <p:cNvPicPr/>
          <p:nvPr/>
        </p:nvPicPr>
        <p:blipFill>
          <a:blip r:embed="rId3"/>
          <a:stretch>
            <a:fillRect/>
          </a:stretch>
        </p:blipFill>
        <p:spPr>
          <a:xfrm>
            <a:off x="3701715" y="2403836"/>
            <a:ext cx="8397640" cy="4454164"/>
          </a:xfrm>
          <a:prstGeom prst="rect">
            <a:avLst/>
          </a:prstGeom>
        </p:spPr>
      </p:pic>
    </p:spTree>
    <p:extLst>
      <p:ext uri="{BB962C8B-B14F-4D97-AF65-F5344CB8AC3E}">
        <p14:creationId xmlns:p14="http://schemas.microsoft.com/office/powerpoint/2010/main" val="69471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F6469F-193D-4FD1-B6FF-59E7C47EF9DA}"/>
              </a:ext>
            </a:extLst>
          </p:cNvPr>
          <p:cNvPicPr/>
          <p:nvPr/>
        </p:nvPicPr>
        <p:blipFill>
          <a:blip r:embed="rId2"/>
          <a:stretch>
            <a:fillRect/>
          </a:stretch>
        </p:blipFill>
        <p:spPr>
          <a:xfrm>
            <a:off x="818147" y="615842"/>
            <a:ext cx="10555705" cy="2549118"/>
          </a:xfrm>
          <a:prstGeom prst="rect">
            <a:avLst/>
          </a:prstGeom>
        </p:spPr>
      </p:pic>
      <p:sp>
        <p:nvSpPr>
          <p:cNvPr id="6" name="TextBox 5">
            <a:extLst>
              <a:ext uri="{FF2B5EF4-FFF2-40B4-BE49-F238E27FC236}">
                <a16:creationId xmlns:a16="http://schemas.microsoft.com/office/drawing/2014/main" id="{4CDD32CD-7EF0-484C-999F-6DA85D02AFCE}"/>
              </a:ext>
            </a:extLst>
          </p:cNvPr>
          <p:cNvSpPr txBox="1"/>
          <p:nvPr/>
        </p:nvSpPr>
        <p:spPr>
          <a:xfrm>
            <a:off x="2133599" y="101385"/>
            <a:ext cx="7924800" cy="461665"/>
          </a:xfrm>
          <a:prstGeom prst="rect">
            <a:avLst/>
          </a:prstGeom>
          <a:noFill/>
        </p:spPr>
        <p:txBody>
          <a:bodyPr wrap="square" rtlCol="0">
            <a:spAutoFit/>
          </a:bodyPr>
          <a:lstStyle/>
          <a:p>
            <a:pPr algn="ctr"/>
            <a:r>
              <a:rPr lang="en-US" sz="2400" b="1" dirty="0"/>
              <a:t>Data Analysis: (AP- Passing % and AP-Exams/Student)</a:t>
            </a:r>
          </a:p>
        </p:txBody>
      </p:sp>
      <p:sp>
        <p:nvSpPr>
          <p:cNvPr id="7" name="TextBox 6">
            <a:extLst>
              <a:ext uri="{FF2B5EF4-FFF2-40B4-BE49-F238E27FC236}">
                <a16:creationId xmlns:a16="http://schemas.microsoft.com/office/drawing/2014/main" id="{C3207DD6-00EC-4D24-B49B-F2FA25707117}"/>
              </a:ext>
            </a:extLst>
          </p:cNvPr>
          <p:cNvSpPr txBox="1"/>
          <p:nvPr/>
        </p:nvSpPr>
        <p:spPr>
          <a:xfrm>
            <a:off x="7443537" y="786075"/>
            <a:ext cx="1507958" cy="923330"/>
          </a:xfrm>
          <a:prstGeom prst="rect">
            <a:avLst/>
          </a:prstGeom>
          <a:noFill/>
        </p:spPr>
        <p:txBody>
          <a:bodyPr wrap="square" rtlCol="0">
            <a:spAutoFit/>
          </a:bodyPr>
          <a:lstStyle/>
          <a:p>
            <a:pPr algn="ctr"/>
            <a:r>
              <a:rPr lang="en-US" dirty="0"/>
              <a:t>District-Level Mean:</a:t>
            </a:r>
          </a:p>
          <a:p>
            <a:pPr algn="ctr"/>
            <a:r>
              <a:rPr lang="en-US" dirty="0"/>
              <a:t>45.1%</a:t>
            </a:r>
          </a:p>
        </p:txBody>
      </p:sp>
      <p:pic>
        <p:nvPicPr>
          <p:cNvPr id="9" name="Picture 8">
            <a:extLst>
              <a:ext uri="{FF2B5EF4-FFF2-40B4-BE49-F238E27FC236}">
                <a16:creationId xmlns:a16="http://schemas.microsoft.com/office/drawing/2014/main" id="{EA70FA2A-16F1-4CA2-BDEB-95AF0C3C7396}"/>
              </a:ext>
            </a:extLst>
          </p:cNvPr>
          <p:cNvPicPr/>
          <p:nvPr/>
        </p:nvPicPr>
        <p:blipFill>
          <a:blip r:embed="rId3"/>
          <a:stretch>
            <a:fillRect/>
          </a:stretch>
        </p:blipFill>
        <p:spPr>
          <a:xfrm>
            <a:off x="417094" y="3164960"/>
            <a:ext cx="11357810" cy="3693040"/>
          </a:xfrm>
          <a:prstGeom prst="rect">
            <a:avLst/>
          </a:prstGeom>
        </p:spPr>
      </p:pic>
    </p:spTree>
    <p:extLst>
      <p:ext uri="{BB962C8B-B14F-4D97-AF65-F5344CB8AC3E}">
        <p14:creationId xmlns:p14="http://schemas.microsoft.com/office/powerpoint/2010/main" val="187132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917F3E-63FA-42DF-9480-3BE14488E124}"/>
              </a:ext>
            </a:extLst>
          </p:cNvPr>
          <p:cNvSpPr txBox="1"/>
          <p:nvPr/>
        </p:nvSpPr>
        <p:spPr>
          <a:xfrm>
            <a:off x="0" y="0"/>
            <a:ext cx="11871157" cy="769441"/>
          </a:xfrm>
          <a:prstGeom prst="rect">
            <a:avLst/>
          </a:prstGeom>
          <a:noFill/>
        </p:spPr>
        <p:txBody>
          <a:bodyPr wrap="square" rtlCol="0">
            <a:spAutoFit/>
          </a:bodyPr>
          <a:lstStyle/>
          <a:p>
            <a:pPr algn="ctr"/>
            <a:r>
              <a:rPr lang="en-US" sz="2000" b="1" dirty="0"/>
              <a:t>Data Analysis: </a:t>
            </a:r>
            <a:r>
              <a:rPr lang="en-US" sz="2000" b="1" i="1" dirty="0"/>
              <a:t>(Wealth/ADA’s Influence on College Enrollment (%) Versus College Graduation (%))</a:t>
            </a:r>
            <a:endParaRPr lang="en-US" sz="2000" b="1" dirty="0"/>
          </a:p>
          <a:p>
            <a:pPr algn="ctr"/>
            <a:endParaRPr lang="en-US" sz="2400" b="1" dirty="0"/>
          </a:p>
        </p:txBody>
      </p:sp>
      <p:pic>
        <p:nvPicPr>
          <p:cNvPr id="5" name="Picture 4">
            <a:extLst>
              <a:ext uri="{FF2B5EF4-FFF2-40B4-BE49-F238E27FC236}">
                <a16:creationId xmlns:a16="http://schemas.microsoft.com/office/drawing/2014/main" id="{7CB2076A-D671-474F-B8C4-A8CE9B205B4F}"/>
              </a:ext>
            </a:extLst>
          </p:cNvPr>
          <p:cNvPicPr/>
          <p:nvPr/>
        </p:nvPicPr>
        <p:blipFill>
          <a:blip r:embed="rId2"/>
          <a:stretch>
            <a:fillRect/>
          </a:stretch>
        </p:blipFill>
        <p:spPr>
          <a:xfrm>
            <a:off x="1138987" y="384720"/>
            <a:ext cx="9865895" cy="2642937"/>
          </a:xfrm>
          <a:prstGeom prst="rect">
            <a:avLst/>
          </a:prstGeom>
        </p:spPr>
      </p:pic>
      <p:pic>
        <p:nvPicPr>
          <p:cNvPr id="8" name="Picture 7">
            <a:extLst>
              <a:ext uri="{FF2B5EF4-FFF2-40B4-BE49-F238E27FC236}">
                <a16:creationId xmlns:a16="http://schemas.microsoft.com/office/drawing/2014/main" id="{9432FAA5-4C98-408E-A6DB-B5792B64D5BA}"/>
              </a:ext>
            </a:extLst>
          </p:cNvPr>
          <p:cNvPicPr/>
          <p:nvPr/>
        </p:nvPicPr>
        <p:blipFill>
          <a:blip r:embed="rId3"/>
          <a:stretch>
            <a:fillRect/>
          </a:stretch>
        </p:blipFill>
        <p:spPr>
          <a:xfrm>
            <a:off x="946483" y="3027657"/>
            <a:ext cx="10250904" cy="3830343"/>
          </a:xfrm>
          <a:prstGeom prst="rect">
            <a:avLst/>
          </a:prstGeom>
        </p:spPr>
      </p:pic>
    </p:spTree>
    <p:extLst>
      <p:ext uri="{BB962C8B-B14F-4D97-AF65-F5344CB8AC3E}">
        <p14:creationId xmlns:p14="http://schemas.microsoft.com/office/powerpoint/2010/main" val="407227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3A34EF-07F1-4D43-B961-40FE89888A48}"/>
              </a:ext>
            </a:extLst>
          </p:cNvPr>
          <p:cNvSpPr txBox="1"/>
          <p:nvPr/>
        </p:nvSpPr>
        <p:spPr>
          <a:xfrm>
            <a:off x="0" y="0"/>
            <a:ext cx="11871157" cy="830997"/>
          </a:xfrm>
          <a:prstGeom prst="rect">
            <a:avLst/>
          </a:prstGeom>
          <a:noFill/>
        </p:spPr>
        <p:txBody>
          <a:bodyPr wrap="square" rtlCol="0">
            <a:spAutoFit/>
          </a:bodyPr>
          <a:lstStyle/>
          <a:p>
            <a:pPr algn="ctr"/>
            <a:r>
              <a:rPr lang="en-US" sz="2400" b="1" dirty="0"/>
              <a:t>Data Analysis: </a:t>
            </a:r>
            <a:r>
              <a:rPr lang="en-US" sz="2400" b="1" i="1" dirty="0"/>
              <a:t>Historical Percentage of Students Earning a College Degree Within Four Years</a:t>
            </a:r>
            <a:endParaRPr lang="en-US" sz="2400" b="1" dirty="0"/>
          </a:p>
          <a:p>
            <a:pPr algn="ctr"/>
            <a:endParaRPr lang="en-US" sz="2400" b="1" dirty="0"/>
          </a:p>
        </p:txBody>
      </p:sp>
      <p:pic>
        <p:nvPicPr>
          <p:cNvPr id="6" name="Picture 5">
            <a:extLst>
              <a:ext uri="{FF2B5EF4-FFF2-40B4-BE49-F238E27FC236}">
                <a16:creationId xmlns:a16="http://schemas.microsoft.com/office/drawing/2014/main" id="{CDBC9C54-032E-4E34-80DC-4F6904E62DF6}"/>
              </a:ext>
            </a:extLst>
          </p:cNvPr>
          <p:cNvPicPr/>
          <p:nvPr/>
        </p:nvPicPr>
        <p:blipFill>
          <a:blip r:embed="rId2"/>
          <a:stretch>
            <a:fillRect/>
          </a:stretch>
        </p:blipFill>
        <p:spPr>
          <a:xfrm>
            <a:off x="1" y="1323439"/>
            <a:ext cx="5775156" cy="5466382"/>
          </a:xfrm>
          <a:prstGeom prst="rect">
            <a:avLst/>
          </a:prstGeom>
        </p:spPr>
      </p:pic>
      <p:pic>
        <p:nvPicPr>
          <p:cNvPr id="7" name="Picture 6">
            <a:extLst>
              <a:ext uri="{FF2B5EF4-FFF2-40B4-BE49-F238E27FC236}">
                <a16:creationId xmlns:a16="http://schemas.microsoft.com/office/drawing/2014/main" id="{3E7C40FD-B016-4C44-9BC9-75D4B8447C97}"/>
              </a:ext>
            </a:extLst>
          </p:cNvPr>
          <p:cNvPicPr/>
          <p:nvPr/>
        </p:nvPicPr>
        <p:blipFill>
          <a:blip r:embed="rId3"/>
          <a:stretch>
            <a:fillRect/>
          </a:stretch>
        </p:blipFill>
        <p:spPr>
          <a:xfrm>
            <a:off x="5775157" y="1028680"/>
            <a:ext cx="6416842" cy="3557237"/>
          </a:xfrm>
          <a:prstGeom prst="rect">
            <a:avLst/>
          </a:prstGeom>
        </p:spPr>
      </p:pic>
      <p:pic>
        <p:nvPicPr>
          <p:cNvPr id="8" name="Picture 7">
            <a:extLst>
              <a:ext uri="{FF2B5EF4-FFF2-40B4-BE49-F238E27FC236}">
                <a16:creationId xmlns:a16="http://schemas.microsoft.com/office/drawing/2014/main" id="{829DDECE-E21A-47FC-90CC-C64329EA7868}"/>
              </a:ext>
            </a:extLst>
          </p:cNvPr>
          <p:cNvPicPr/>
          <p:nvPr/>
        </p:nvPicPr>
        <p:blipFill>
          <a:blip r:embed="rId4"/>
          <a:stretch>
            <a:fillRect/>
          </a:stretch>
        </p:blipFill>
        <p:spPr>
          <a:xfrm>
            <a:off x="7058527" y="4585917"/>
            <a:ext cx="3609474" cy="2203904"/>
          </a:xfrm>
          <a:prstGeom prst="rect">
            <a:avLst/>
          </a:prstGeom>
        </p:spPr>
      </p:pic>
      <p:sp>
        <p:nvSpPr>
          <p:cNvPr id="9" name="TextBox 8">
            <a:extLst>
              <a:ext uri="{FF2B5EF4-FFF2-40B4-BE49-F238E27FC236}">
                <a16:creationId xmlns:a16="http://schemas.microsoft.com/office/drawing/2014/main" id="{DFDE6EFF-53E9-40DC-BC02-F726727DC2B2}"/>
              </a:ext>
            </a:extLst>
          </p:cNvPr>
          <p:cNvSpPr txBox="1"/>
          <p:nvPr/>
        </p:nvSpPr>
        <p:spPr>
          <a:xfrm>
            <a:off x="898358" y="675754"/>
            <a:ext cx="3978442" cy="400110"/>
          </a:xfrm>
          <a:prstGeom prst="rect">
            <a:avLst/>
          </a:prstGeom>
          <a:noFill/>
        </p:spPr>
        <p:txBody>
          <a:bodyPr wrap="square" rtlCol="0">
            <a:spAutoFit/>
          </a:bodyPr>
          <a:lstStyle/>
          <a:p>
            <a:pPr algn="ctr"/>
            <a:r>
              <a:rPr lang="en-US" sz="2000" u="sng" dirty="0"/>
              <a:t>Correlation Heatmap</a:t>
            </a:r>
            <a:r>
              <a:rPr lang="en-US" dirty="0"/>
              <a:t>:</a:t>
            </a:r>
          </a:p>
        </p:txBody>
      </p:sp>
    </p:spTree>
    <p:extLst>
      <p:ext uri="{BB962C8B-B14F-4D97-AF65-F5344CB8AC3E}">
        <p14:creationId xmlns:p14="http://schemas.microsoft.com/office/powerpoint/2010/main" val="1023544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DC0B-662F-497C-B10A-BBFB59D6A322}"/>
              </a:ext>
            </a:extLst>
          </p:cNvPr>
          <p:cNvSpPr>
            <a:spLocks noGrp="1"/>
          </p:cNvSpPr>
          <p:nvPr>
            <p:ph type="title"/>
          </p:nvPr>
        </p:nvSpPr>
        <p:spPr>
          <a:xfrm>
            <a:off x="838200" y="-148222"/>
            <a:ext cx="10515600" cy="1325563"/>
          </a:xfrm>
        </p:spPr>
        <p:txBody>
          <a:bodyPr>
            <a:normAutofit/>
          </a:bodyPr>
          <a:lstStyle/>
          <a:p>
            <a:pPr algn="ctr"/>
            <a:r>
              <a:rPr lang="en-US" sz="3200" b="1" u="sng" dirty="0"/>
              <a:t>Model 1</a:t>
            </a:r>
            <a:r>
              <a:rPr lang="en-US" sz="3200" b="1" dirty="0"/>
              <a:t>: Linear Regression </a:t>
            </a:r>
          </a:p>
        </p:txBody>
      </p:sp>
      <p:pic>
        <p:nvPicPr>
          <p:cNvPr id="5" name="Picture 4">
            <a:extLst>
              <a:ext uri="{FF2B5EF4-FFF2-40B4-BE49-F238E27FC236}">
                <a16:creationId xmlns:a16="http://schemas.microsoft.com/office/drawing/2014/main" id="{873DD99F-4222-493C-837F-8B4CE3DDF785}"/>
              </a:ext>
            </a:extLst>
          </p:cNvPr>
          <p:cNvPicPr>
            <a:picLocks noChangeAspect="1"/>
          </p:cNvPicPr>
          <p:nvPr/>
        </p:nvPicPr>
        <p:blipFill>
          <a:blip r:embed="rId2"/>
          <a:stretch>
            <a:fillRect/>
          </a:stretch>
        </p:blipFill>
        <p:spPr>
          <a:xfrm>
            <a:off x="6023938" y="818234"/>
            <a:ext cx="6128556" cy="2350168"/>
          </a:xfrm>
          <a:prstGeom prst="rect">
            <a:avLst/>
          </a:prstGeom>
        </p:spPr>
      </p:pic>
      <p:pic>
        <p:nvPicPr>
          <p:cNvPr id="10" name="Picture 9">
            <a:extLst>
              <a:ext uri="{FF2B5EF4-FFF2-40B4-BE49-F238E27FC236}">
                <a16:creationId xmlns:a16="http://schemas.microsoft.com/office/drawing/2014/main" id="{CBD7B052-40E9-4B4C-82D2-BA95C8618496}"/>
              </a:ext>
            </a:extLst>
          </p:cNvPr>
          <p:cNvPicPr/>
          <p:nvPr/>
        </p:nvPicPr>
        <p:blipFill>
          <a:blip r:embed="rId3"/>
          <a:stretch>
            <a:fillRect/>
          </a:stretch>
        </p:blipFill>
        <p:spPr>
          <a:xfrm>
            <a:off x="6544375" y="3689599"/>
            <a:ext cx="5370795" cy="2568576"/>
          </a:xfrm>
          <a:prstGeom prst="rect">
            <a:avLst/>
          </a:prstGeom>
        </p:spPr>
      </p:pic>
      <p:pic>
        <p:nvPicPr>
          <p:cNvPr id="11" name="Picture 10">
            <a:extLst>
              <a:ext uri="{FF2B5EF4-FFF2-40B4-BE49-F238E27FC236}">
                <a16:creationId xmlns:a16="http://schemas.microsoft.com/office/drawing/2014/main" id="{C027086A-7E3E-4C9E-925C-6998112839F0}"/>
              </a:ext>
            </a:extLst>
          </p:cNvPr>
          <p:cNvPicPr>
            <a:picLocks noChangeAspect="1"/>
          </p:cNvPicPr>
          <p:nvPr/>
        </p:nvPicPr>
        <p:blipFill>
          <a:blip r:embed="rId4"/>
          <a:stretch>
            <a:fillRect/>
          </a:stretch>
        </p:blipFill>
        <p:spPr>
          <a:xfrm>
            <a:off x="276830" y="3160296"/>
            <a:ext cx="5254389" cy="3659458"/>
          </a:xfrm>
          <a:prstGeom prst="rect">
            <a:avLst/>
          </a:prstGeom>
        </p:spPr>
      </p:pic>
      <p:pic>
        <p:nvPicPr>
          <p:cNvPr id="12" name="Picture 11">
            <a:extLst>
              <a:ext uri="{FF2B5EF4-FFF2-40B4-BE49-F238E27FC236}">
                <a16:creationId xmlns:a16="http://schemas.microsoft.com/office/drawing/2014/main" id="{44A2EBB9-869C-432F-97E0-AF1B039DC363}"/>
              </a:ext>
            </a:extLst>
          </p:cNvPr>
          <p:cNvPicPr/>
          <p:nvPr/>
        </p:nvPicPr>
        <p:blipFill>
          <a:blip r:embed="rId5"/>
          <a:stretch>
            <a:fillRect/>
          </a:stretch>
        </p:blipFill>
        <p:spPr>
          <a:xfrm>
            <a:off x="39506" y="810127"/>
            <a:ext cx="6056494" cy="2350168"/>
          </a:xfrm>
          <a:prstGeom prst="rect">
            <a:avLst/>
          </a:prstGeom>
        </p:spPr>
      </p:pic>
    </p:spTree>
    <p:extLst>
      <p:ext uri="{BB962C8B-B14F-4D97-AF65-F5344CB8AC3E}">
        <p14:creationId xmlns:p14="http://schemas.microsoft.com/office/powerpoint/2010/main" val="345129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DC0B-662F-497C-B10A-BBFB59D6A322}"/>
              </a:ext>
            </a:extLst>
          </p:cNvPr>
          <p:cNvSpPr>
            <a:spLocks noGrp="1"/>
          </p:cNvSpPr>
          <p:nvPr>
            <p:ph type="title"/>
          </p:nvPr>
        </p:nvSpPr>
        <p:spPr>
          <a:xfrm>
            <a:off x="838200" y="-148222"/>
            <a:ext cx="10515600" cy="1325563"/>
          </a:xfrm>
        </p:spPr>
        <p:txBody>
          <a:bodyPr>
            <a:normAutofit/>
          </a:bodyPr>
          <a:lstStyle/>
          <a:p>
            <a:pPr algn="ctr"/>
            <a:r>
              <a:rPr lang="en-US" sz="3200" b="1" u="sng" dirty="0"/>
              <a:t>Model 2</a:t>
            </a:r>
            <a:r>
              <a:rPr lang="en-US" sz="3200" b="1" dirty="0"/>
              <a:t>: Random Forest Regressor (No </a:t>
            </a:r>
            <a:r>
              <a:rPr lang="en-US" sz="3200" b="1" dirty="0" err="1"/>
              <a:t>HyperParameter</a:t>
            </a:r>
            <a:r>
              <a:rPr lang="en-US" sz="3200" b="1" dirty="0"/>
              <a:t> Tuning)</a:t>
            </a:r>
          </a:p>
        </p:txBody>
      </p:sp>
      <p:pic>
        <p:nvPicPr>
          <p:cNvPr id="7" name="Picture 6">
            <a:extLst>
              <a:ext uri="{FF2B5EF4-FFF2-40B4-BE49-F238E27FC236}">
                <a16:creationId xmlns:a16="http://schemas.microsoft.com/office/drawing/2014/main" id="{E92C5D73-33D4-410F-BE8F-7E22078AD5BA}"/>
              </a:ext>
            </a:extLst>
          </p:cNvPr>
          <p:cNvPicPr/>
          <p:nvPr/>
        </p:nvPicPr>
        <p:blipFill>
          <a:blip r:embed="rId2"/>
          <a:stretch>
            <a:fillRect/>
          </a:stretch>
        </p:blipFill>
        <p:spPr>
          <a:xfrm>
            <a:off x="0" y="1565798"/>
            <a:ext cx="7812505" cy="5123760"/>
          </a:xfrm>
          <a:prstGeom prst="rect">
            <a:avLst/>
          </a:prstGeom>
        </p:spPr>
      </p:pic>
      <p:sp>
        <p:nvSpPr>
          <p:cNvPr id="3" name="TextBox 2">
            <a:extLst>
              <a:ext uri="{FF2B5EF4-FFF2-40B4-BE49-F238E27FC236}">
                <a16:creationId xmlns:a16="http://schemas.microsoft.com/office/drawing/2014/main" id="{7464CC2C-9101-44DE-A823-B6D048BEE66E}"/>
              </a:ext>
            </a:extLst>
          </p:cNvPr>
          <p:cNvSpPr txBox="1"/>
          <p:nvPr/>
        </p:nvSpPr>
        <p:spPr>
          <a:xfrm>
            <a:off x="2550695" y="1109960"/>
            <a:ext cx="4812632" cy="523220"/>
          </a:xfrm>
          <a:prstGeom prst="rect">
            <a:avLst/>
          </a:prstGeom>
          <a:noFill/>
        </p:spPr>
        <p:txBody>
          <a:bodyPr wrap="square" rtlCol="0">
            <a:spAutoFit/>
          </a:bodyPr>
          <a:lstStyle/>
          <a:p>
            <a:r>
              <a:rPr lang="en-US" sz="2800" dirty="0"/>
              <a:t>Feature Importance Plot:</a:t>
            </a:r>
          </a:p>
        </p:txBody>
      </p:sp>
      <p:sp>
        <p:nvSpPr>
          <p:cNvPr id="4" name="TextBox 3">
            <a:extLst>
              <a:ext uri="{FF2B5EF4-FFF2-40B4-BE49-F238E27FC236}">
                <a16:creationId xmlns:a16="http://schemas.microsoft.com/office/drawing/2014/main" id="{93325A00-0C41-455B-8C0F-E484BE0EE6BC}"/>
              </a:ext>
            </a:extLst>
          </p:cNvPr>
          <p:cNvSpPr txBox="1"/>
          <p:nvPr/>
        </p:nvSpPr>
        <p:spPr>
          <a:xfrm>
            <a:off x="7812505" y="4046679"/>
            <a:ext cx="4010526" cy="2677656"/>
          </a:xfrm>
          <a:prstGeom prst="rect">
            <a:avLst/>
          </a:prstGeom>
          <a:noFill/>
        </p:spPr>
        <p:txBody>
          <a:bodyPr wrap="square" rtlCol="0">
            <a:spAutoFit/>
          </a:bodyPr>
          <a:lstStyle/>
          <a:p>
            <a:pPr marL="342900" indent="-342900">
              <a:buFont typeface="Arial" panose="020B0604020202020204" pitchFamily="34" charset="0"/>
              <a:buChar char="•"/>
            </a:pPr>
            <a:r>
              <a:rPr lang="en-US" sz="2800" u="sng" dirty="0"/>
              <a:t>Decided to drop bottom four features for Model 3</a:t>
            </a:r>
            <a:r>
              <a:rPr lang="en-US" sz="2800" dirty="0"/>
              <a:t>. Features were redundant and/or used to engineer other features</a:t>
            </a:r>
          </a:p>
        </p:txBody>
      </p:sp>
      <p:pic>
        <p:nvPicPr>
          <p:cNvPr id="6" name="Picture 5">
            <a:extLst>
              <a:ext uri="{FF2B5EF4-FFF2-40B4-BE49-F238E27FC236}">
                <a16:creationId xmlns:a16="http://schemas.microsoft.com/office/drawing/2014/main" id="{8DB52C15-2E88-4AE7-8FE5-729410E81C61}"/>
              </a:ext>
            </a:extLst>
          </p:cNvPr>
          <p:cNvPicPr>
            <a:picLocks noChangeAspect="1"/>
          </p:cNvPicPr>
          <p:nvPr/>
        </p:nvPicPr>
        <p:blipFill>
          <a:blip r:embed="rId3"/>
          <a:stretch>
            <a:fillRect/>
          </a:stretch>
        </p:blipFill>
        <p:spPr>
          <a:xfrm>
            <a:off x="7812505" y="1671526"/>
            <a:ext cx="4128049" cy="2064025"/>
          </a:xfrm>
          <a:prstGeom prst="rect">
            <a:avLst/>
          </a:prstGeom>
        </p:spPr>
      </p:pic>
    </p:spTree>
    <p:extLst>
      <p:ext uri="{BB962C8B-B14F-4D97-AF65-F5344CB8AC3E}">
        <p14:creationId xmlns:p14="http://schemas.microsoft.com/office/powerpoint/2010/main" val="255871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DC0B-662F-497C-B10A-BBFB59D6A322}"/>
              </a:ext>
            </a:extLst>
          </p:cNvPr>
          <p:cNvSpPr>
            <a:spLocks noGrp="1"/>
          </p:cNvSpPr>
          <p:nvPr>
            <p:ph type="title"/>
          </p:nvPr>
        </p:nvSpPr>
        <p:spPr>
          <a:xfrm>
            <a:off x="838200" y="-148222"/>
            <a:ext cx="10515600" cy="1325563"/>
          </a:xfrm>
        </p:spPr>
        <p:txBody>
          <a:bodyPr>
            <a:normAutofit/>
          </a:bodyPr>
          <a:lstStyle/>
          <a:p>
            <a:pPr algn="ctr"/>
            <a:r>
              <a:rPr lang="en-US" sz="3200" b="1" u="sng" dirty="0"/>
              <a:t>Model 3</a:t>
            </a:r>
            <a:r>
              <a:rPr lang="en-US" sz="3200" b="1" dirty="0"/>
              <a:t>: Random Forest Regressor </a:t>
            </a:r>
            <a:br>
              <a:rPr lang="en-US" sz="3200" b="1" dirty="0"/>
            </a:br>
            <a:r>
              <a:rPr lang="en-US" sz="3200" b="1" dirty="0"/>
              <a:t>(</a:t>
            </a:r>
            <a:r>
              <a:rPr lang="en-US" sz="3200" b="1" dirty="0" err="1"/>
              <a:t>HyperParameter</a:t>
            </a:r>
            <a:r>
              <a:rPr lang="en-US" sz="3200" b="1" dirty="0"/>
              <a:t> Tuning &amp; Feature Selection)</a:t>
            </a:r>
          </a:p>
        </p:txBody>
      </p:sp>
      <p:sp>
        <p:nvSpPr>
          <p:cNvPr id="5" name="TextBox 4">
            <a:extLst>
              <a:ext uri="{FF2B5EF4-FFF2-40B4-BE49-F238E27FC236}">
                <a16:creationId xmlns:a16="http://schemas.microsoft.com/office/drawing/2014/main" id="{379A1681-1F75-4C26-A331-FCE3B322B7CE}"/>
              </a:ext>
            </a:extLst>
          </p:cNvPr>
          <p:cNvSpPr txBox="1"/>
          <p:nvPr/>
        </p:nvSpPr>
        <p:spPr>
          <a:xfrm>
            <a:off x="0" y="1735425"/>
            <a:ext cx="7299158" cy="1569660"/>
          </a:xfrm>
          <a:prstGeom prst="rect">
            <a:avLst/>
          </a:prstGeom>
          <a:noFill/>
        </p:spPr>
        <p:txBody>
          <a:bodyPr wrap="square" rtlCol="0">
            <a:spAutoFit/>
          </a:bodyPr>
          <a:lstStyle/>
          <a:p>
            <a:r>
              <a:rPr lang="en-US" sz="3200" dirty="0"/>
              <a:t>‘</a:t>
            </a:r>
            <a:r>
              <a:rPr lang="en-US" sz="3200" dirty="0" err="1"/>
              <a:t>n_estimators</a:t>
            </a:r>
            <a:r>
              <a:rPr lang="en-US" sz="3200" dirty="0"/>
              <a:t>’: [100, 200, 600, 1000]</a:t>
            </a:r>
          </a:p>
          <a:p>
            <a:r>
              <a:rPr lang="en-US" sz="3200" dirty="0"/>
              <a:t>‘</a:t>
            </a:r>
            <a:r>
              <a:rPr lang="en-US" sz="3200" dirty="0" err="1"/>
              <a:t>max_features</a:t>
            </a:r>
            <a:r>
              <a:rPr lang="en-US" sz="3200" dirty="0"/>
              <a:t>’: [‘sqrt’, ‘log2’, 0.5, None]</a:t>
            </a:r>
          </a:p>
          <a:p>
            <a:r>
              <a:rPr lang="en-US" sz="3200" dirty="0"/>
              <a:t>‘</a:t>
            </a:r>
            <a:r>
              <a:rPr lang="en-US" sz="3200" dirty="0" err="1"/>
              <a:t>min_samples_leaf</a:t>
            </a:r>
            <a:r>
              <a:rPr lang="en-US" sz="3200" dirty="0"/>
              <a:t>’: [5, 3, 2, 1]</a:t>
            </a:r>
          </a:p>
        </p:txBody>
      </p:sp>
      <p:sp>
        <p:nvSpPr>
          <p:cNvPr id="6" name="Arrow: Right 5">
            <a:extLst>
              <a:ext uri="{FF2B5EF4-FFF2-40B4-BE49-F238E27FC236}">
                <a16:creationId xmlns:a16="http://schemas.microsoft.com/office/drawing/2014/main" id="{A6ECAD82-1ED2-4879-8173-52152164F012}"/>
              </a:ext>
            </a:extLst>
          </p:cNvPr>
          <p:cNvSpPr/>
          <p:nvPr/>
        </p:nvSpPr>
        <p:spPr>
          <a:xfrm>
            <a:off x="6994358" y="2170717"/>
            <a:ext cx="705852" cy="737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9CE971E-1DCB-417B-9F64-DA7EEBBE4F71}"/>
              </a:ext>
            </a:extLst>
          </p:cNvPr>
          <p:cNvSpPr txBox="1"/>
          <p:nvPr/>
        </p:nvSpPr>
        <p:spPr>
          <a:xfrm>
            <a:off x="8101263" y="1366897"/>
            <a:ext cx="3834063" cy="2062103"/>
          </a:xfrm>
          <a:prstGeom prst="rect">
            <a:avLst/>
          </a:prstGeom>
          <a:noFill/>
        </p:spPr>
        <p:txBody>
          <a:bodyPr wrap="square" rtlCol="0">
            <a:spAutoFit/>
          </a:bodyPr>
          <a:lstStyle/>
          <a:p>
            <a:r>
              <a:rPr lang="en-US" sz="3200" u="sng" dirty="0"/>
              <a:t>Best Parameters</a:t>
            </a:r>
            <a:r>
              <a:rPr lang="en-US" sz="3200" dirty="0"/>
              <a:t>:</a:t>
            </a:r>
          </a:p>
          <a:p>
            <a:r>
              <a:rPr lang="en-US" sz="3200" dirty="0"/>
              <a:t>‘</a:t>
            </a:r>
            <a:r>
              <a:rPr lang="en-US" sz="3200" dirty="0" err="1"/>
              <a:t>n_estimators</a:t>
            </a:r>
            <a:r>
              <a:rPr lang="en-US" sz="3200" dirty="0"/>
              <a:t>’: 1000</a:t>
            </a:r>
          </a:p>
          <a:p>
            <a:r>
              <a:rPr lang="en-US" sz="3200" dirty="0"/>
              <a:t>‘</a:t>
            </a:r>
            <a:r>
              <a:rPr lang="en-US" sz="3200" dirty="0" err="1"/>
              <a:t>max_features</a:t>
            </a:r>
            <a:r>
              <a:rPr lang="en-US" sz="3200" dirty="0"/>
              <a:t>’: ‘log2’</a:t>
            </a:r>
          </a:p>
          <a:p>
            <a:r>
              <a:rPr lang="en-US" sz="3200" dirty="0"/>
              <a:t>‘</a:t>
            </a:r>
            <a:r>
              <a:rPr lang="en-US" sz="3200" dirty="0" err="1"/>
              <a:t>min_samples_leaf</a:t>
            </a:r>
            <a:r>
              <a:rPr lang="en-US" sz="3200" dirty="0"/>
              <a:t>’: 1</a:t>
            </a:r>
          </a:p>
        </p:txBody>
      </p:sp>
      <p:pic>
        <p:nvPicPr>
          <p:cNvPr id="9" name="Picture 8">
            <a:extLst>
              <a:ext uri="{FF2B5EF4-FFF2-40B4-BE49-F238E27FC236}">
                <a16:creationId xmlns:a16="http://schemas.microsoft.com/office/drawing/2014/main" id="{8864FD00-8607-4502-9920-888E68033F56}"/>
              </a:ext>
            </a:extLst>
          </p:cNvPr>
          <p:cNvPicPr>
            <a:picLocks noChangeAspect="1"/>
          </p:cNvPicPr>
          <p:nvPr/>
        </p:nvPicPr>
        <p:blipFill>
          <a:blip r:embed="rId2"/>
          <a:stretch>
            <a:fillRect/>
          </a:stretch>
        </p:blipFill>
        <p:spPr>
          <a:xfrm>
            <a:off x="3667424" y="3987084"/>
            <a:ext cx="4857152" cy="2538411"/>
          </a:xfrm>
          <a:prstGeom prst="rect">
            <a:avLst/>
          </a:prstGeom>
        </p:spPr>
      </p:pic>
    </p:spTree>
    <p:extLst>
      <p:ext uri="{BB962C8B-B14F-4D97-AF65-F5344CB8AC3E}">
        <p14:creationId xmlns:p14="http://schemas.microsoft.com/office/powerpoint/2010/main" val="284784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1377-F03D-4FF6-8439-03C9573EB851}"/>
              </a:ext>
            </a:extLst>
          </p:cNvPr>
          <p:cNvSpPr>
            <a:spLocks noGrp="1"/>
          </p:cNvSpPr>
          <p:nvPr>
            <p:ph type="title"/>
          </p:nvPr>
        </p:nvSpPr>
        <p:spPr>
          <a:xfrm>
            <a:off x="2202775" y="-278415"/>
            <a:ext cx="7786439" cy="1325563"/>
          </a:xfrm>
        </p:spPr>
        <p:txBody>
          <a:bodyPr>
            <a:normAutofit/>
          </a:bodyPr>
          <a:lstStyle/>
          <a:p>
            <a:r>
              <a:rPr lang="en-US" sz="3600" b="1" dirty="0"/>
              <a:t>Model Selection – Performance Summary</a:t>
            </a:r>
          </a:p>
        </p:txBody>
      </p:sp>
      <p:sp>
        <p:nvSpPr>
          <p:cNvPr id="5" name="TextBox 4">
            <a:extLst>
              <a:ext uri="{FF2B5EF4-FFF2-40B4-BE49-F238E27FC236}">
                <a16:creationId xmlns:a16="http://schemas.microsoft.com/office/drawing/2014/main" id="{B3EA4140-2539-40DB-9CD0-A80B12BDCEB5}"/>
              </a:ext>
            </a:extLst>
          </p:cNvPr>
          <p:cNvSpPr txBox="1"/>
          <p:nvPr/>
        </p:nvSpPr>
        <p:spPr>
          <a:xfrm>
            <a:off x="585531" y="4403666"/>
            <a:ext cx="11020925" cy="2092881"/>
          </a:xfrm>
          <a:prstGeom prst="rect">
            <a:avLst/>
          </a:prstGeom>
          <a:noFill/>
        </p:spPr>
        <p:txBody>
          <a:bodyPr wrap="square" rtlCol="0">
            <a:spAutoFit/>
          </a:bodyPr>
          <a:lstStyle/>
          <a:p>
            <a:r>
              <a:rPr lang="en-US" sz="2800" u="sng" dirty="0"/>
              <a:t>Best Model</a:t>
            </a:r>
            <a:r>
              <a:rPr lang="en-US" sz="2800" dirty="0"/>
              <a:t>: Model 3</a:t>
            </a:r>
          </a:p>
          <a:p>
            <a:pPr marL="457200" indent="-457200">
              <a:buFont typeface="Arial" panose="020B0604020202020204" pitchFamily="34" charset="0"/>
              <a:buChar char="•"/>
            </a:pPr>
            <a:r>
              <a:rPr lang="en-US" sz="2800" dirty="0"/>
              <a:t>While these performance results led me to favor Model 3, we’ll also  compare its “Residual vs Predicted” and residual distribution with the base model (Model 1) in the next slide.  </a:t>
            </a:r>
          </a:p>
          <a:p>
            <a:endParaRPr lang="en-US" dirty="0"/>
          </a:p>
        </p:txBody>
      </p:sp>
      <p:pic>
        <p:nvPicPr>
          <p:cNvPr id="7" name="Picture 6">
            <a:extLst>
              <a:ext uri="{FF2B5EF4-FFF2-40B4-BE49-F238E27FC236}">
                <a16:creationId xmlns:a16="http://schemas.microsoft.com/office/drawing/2014/main" id="{6F6A71BA-EC02-4FAB-B2C1-6962BA0D18DB}"/>
              </a:ext>
            </a:extLst>
          </p:cNvPr>
          <p:cNvPicPr/>
          <p:nvPr/>
        </p:nvPicPr>
        <p:blipFill>
          <a:blip r:embed="rId2"/>
          <a:stretch>
            <a:fillRect/>
          </a:stretch>
        </p:blipFill>
        <p:spPr>
          <a:xfrm>
            <a:off x="2390274" y="1155929"/>
            <a:ext cx="6425214" cy="3138955"/>
          </a:xfrm>
          <a:prstGeom prst="rect">
            <a:avLst/>
          </a:prstGeom>
        </p:spPr>
      </p:pic>
    </p:spTree>
    <p:extLst>
      <p:ext uri="{BB962C8B-B14F-4D97-AF65-F5344CB8AC3E}">
        <p14:creationId xmlns:p14="http://schemas.microsoft.com/office/powerpoint/2010/main" val="211556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55E73B-81F2-4397-B3E1-25E732AF5A31}"/>
              </a:ext>
            </a:extLst>
          </p:cNvPr>
          <p:cNvPicPr>
            <a:picLocks noChangeAspect="1"/>
          </p:cNvPicPr>
          <p:nvPr/>
        </p:nvPicPr>
        <p:blipFill>
          <a:blip r:embed="rId2"/>
          <a:stretch>
            <a:fillRect/>
          </a:stretch>
        </p:blipFill>
        <p:spPr>
          <a:xfrm>
            <a:off x="1187116" y="385011"/>
            <a:ext cx="9817768" cy="6312568"/>
          </a:xfrm>
          <a:prstGeom prst="rect">
            <a:avLst/>
          </a:prstGeom>
        </p:spPr>
      </p:pic>
      <p:sp>
        <p:nvSpPr>
          <p:cNvPr id="7" name="TextBox 6">
            <a:extLst>
              <a:ext uri="{FF2B5EF4-FFF2-40B4-BE49-F238E27FC236}">
                <a16:creationId xmlns:a16="http://schemas.microsoft.com/office/drawing/2014/main" id="{449D10EF-88A1-47E5-BD59-7847D60D292D}"/>
              </a:ext>
            </a:extLst>
          </p:cNvPr>
          <p:cNvSpPr txBox="1"/>
          <p:nvPr/>
        </p:nvSpPr>
        <p:spPr>
          <a:xfrm>
            <a:off x="3336758" y="-15679"/>
            <a:ext cx="2630905" cy="369332"/>
          </a:xfrm>
          <a:prstGeom prst="rect">
            <a:avLst/>
          </a:prstGeom>
          <a:noFill/>
        </p:spPr>
        <p:txBody>
          <a:bodyPr wrap="square" rtlCol="0">
            <a:spAutoFit/>
          </a:bodyPr>
          <a:lstStyle/>
          <a:p>
            <a:r>
              <a:rPr lang="en-US" b="1" u="sng" dirty="0"/>
              <a:t>Model 1</a:t>
            </a:r>
            <a:r>
              <a:rPr lang="en-US" dirty="0"/>
              <a:t>:</a:t>
            </a:r>
          </a:p>
        </p:txBody>
      </p:sp>
      <p:sp>
        <p:nvSpPr>
          <p:cNvPr id="8" name="TextBox 7">
            <a:extLst>
              <a:ext uri="{FF2B5EF4-FFF2-40B4-BE49-F238E27FC236}">
                <a16:creationId xmlns:a16="http://schemas.microsoft.com/office/drawing/2014/main" id="{180255CE-5497-4C02-8C9B-BDF8B85383DA}"/>
              </a:ext>
            </a:extLst>
          </p:cNvPr>
          <p:cNvSpPr txBox="1"/>
          <p:nvPr/>
        </p:nvSpPr>
        <p:spPr>
          <a:xfrm>
            <a:off x="8373979" y="15679"/>
            <a:ext cx="2630905" cy="369332"/>
          </a:xfrm>
          <a:prstGeom prst="rect">
            <a:avLst/>
          </a:prstGeom>
          <a:noFill/>
        </p:spPr>
        <p:txBody>
          <a:bodyPr wrap="square" rtlCol="0">
            <a:spAutoFit/>
          </a:bodyPr>
          <a:lstStyle/>
          <a:p>
            <a:r>
              <a:rPr lang="en-US" b="1" u="sng" dirty="0"/>
              <a:t>Model 3</a:t>
            </a:r>
            <a:r>
              <a:rPr lang="en-US" dirty="0"/>
              <a:t>:</a:t>
            </a:r>
          </a:p>
        </p:txBody>
      </p:sp>
    </p:spTree>
    <p:extLst>
      <p:ext uri="{BB962C8B-B14F-4D97-AF65-F5344CB8AC3E}">
        <p14:creationId xmlns:p14="http://schemas.microsoft.com/office/powerpoint/2010/main" val="354672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5D9A-E816-48DD-9F91-9AFDD41EA11D}"/>
              </a:ext>
            </a:extLst>
          </p:cNvPr>
          <p:cNvSpPr>
            <a:spLocks noGrp="1"/>
          </p:cNvSpPr>
          <p:nvPr>
            <p:ph type="title"/>
          </p:nvPr>
        </p:nvSpPr>
        <p:spPr>
          <a:xfrm>
            <a:off x="838200" y="51311"/>
            <a:ext cx="10515600" cy="1325563"/>
          </a:xfrm>
        </p:spPr>
        <p:txBody>
          <a:bodyPr>
            <a:normAutofit/>
          </a:bodyPr>
          <a:lstStyle/>
          <a:p>
            <a:pPr algn="ctr"/>
            <a:r>
              <a:rPr lang="en-US" b="1" u="sng" dirty="0"/>
              <a:t>Data Collection:</a:t>
            </a:r>
            <a:br>
              <a:rPr lang="en-US" b="1" u="sng" dirty="0"/>
            </a:br>
            <a:r>
              <a:rPr lang="en-US" i="1" dirty="0"/>
              <a:t>Texas’ Major Regions -The Focus of This Study</a:t>
            </a:r>
          </a:p>
        </p:txBody>
      </p:sp>
      <p:pic>
        <p:nvPicPr>
          <p:cNvPr id="7" name="Picture 6">
            <a:extLst>
              <a:ext uri="{FF2B5EF4-FFF2-40B4-BE49-F238E27FC236}">
                <a16:creationId xmlns:a16="http://schemas.microsoft.com/office/drawing/2014/main" id="{56E5D60F-CC67-488B-A553-95B3CBD8F3FF}"/>
              </a:ext>
            </a:extLst>
          </p:cNvPr>
          <p:cNvPicPr>
            <a:picLocks noChangeAspect="1"/>
          </p:cNvPicPr>
          <p:nvPr/>
        </p:nvPicPr>
        <p:blipFill>
          <a:blip r:embed="rId2"/>
          <a:stretch>
            <a:fillRect/>
          </a:stretch>
        </p:blipFill>
        <p:spPr>
          <a:xfrm>
            <a:off x="7170821" y="2212377"/>
            <a:ext cx="4892842" cy="3801979"/>
          </a:xfrm>
          <a:prstGeom prst="rect">
            <a:avLst/>
          </a:prstGeom>
        </p:spPr>
      </p:pic>
      <p:sp>
        <p:nvSpPr>
          <p:cNvPr id="8" name="TextBox 7">
            <a:extLst>
              <a:ext uri="{FF2B5EF4-FFF2-40B4-BE49-F238E27FC236}">
                <a16:creationId xmlns:a16="http://schemas.microsoft.com/office/drawing/2014/main" id="{3645A6A1-EE90-4ADB-9598-D92B8B523D28}"/>
              </a:ext>
            </a:extLst>
          </p:cNvPr>
          <p:cNvSpPr txBox="1"/>
          <p:nvPr/>
        </p:nvSpPr>
        <p:spPr>
          <a:xfrm>
            <a:off x="128337" y="1376874"/>
            <a:ext cx="7042484" cy="4893647"/>
          </a:xfrm>
          <a:prstGeom prst="rect">
            <a:avLst/>
          </a:prstGeom>
          <a:noFill/>
        </p:spPr>
        <p:txBody>
          <a:bodyPr wrap="square" rtlCol="0">
            <a:spAutoFit/>
          </a:bodyPr>
          <a:lstStyle/>
          <a:p>
            <a:r>
              <a:rPr lang="en-US" sz="2400" dirty="0"/>
              <a:t>In this study, 2011 - 2017 data was collected from the following two resources:</a:t>
            </a:r>
          </a:p>
          <a:p>
            <a:endParaRPr lang="en-US" sz="2400" dirty="0"/>
          </a:p>
          <a:p>
            <a:r>
              <a:rPr lang="en-US" sz="2400" dirty="0"/>
              <a:t>-Texas Education Agency (“TEA”): </a:t>
            </a:r>
          </a:p>
          <a:p>
            <a:pPr algn="ctr"/>
            <a:r>
              <a:rPr lang="en-US" sz="2400" dirty="0">
                <a:hlinkClick r:id="rId3"/>
              </a:rPr>
              <a:t>https://tea.texas.gov/</a:t>
            </a:r>
            <a:endParaRPr lang="en-US" sz="2400" dirty="0"/>
          </a:p>
          <a:p>
            <a:r>
              <a:rPr lang="en-US" sz="2400" dirty="0"/>
              <a:t>-Texas Education Reports (“TER”):</a:t>
            </a:r>
          </a:p>
          <a:p>
            <a:pPr algn="ctr"/>
            <a:r>
              <a:rPr lang="en-US" sz="2400" dirty="0">
                <a:hlinkClick r:id="rId4"/>
              </a:rPr>
              <a:t>https://www.texaseducationinfo.org/</a:t>
            </a:r>
            <a:r>
              <a:rPr lang="en-US" sz="2400" dirty="0"/>
              <a:t> </a:t>
            </a:r>
          </a:p>
          <a:p>
            <a:endParaRPr lang="en-US" sz="2400" dirty="0"/>
          </a:p>
          <a:p>
            <a:r>
              <a:rPr lang="en-US" sz="2400" dirty="0"/>
              <a:t>The data was then filtered to focus public school districts within the major regions of Texas. </a:t>
            </a:r>
          </a:p>
          <a:p>
            <a:endParaRPr lang="en-US" sz="2400" dirty="0"/>
          </a:p>
          <a:p>
            <a:r>
              <a:rPr lang="en-US" sz="2400" u="sng" dirty="0"/>
              <a:t>The college enrollment and graduation data only considers Texas colleges. </a:t>
            </a:r>
            <a:endParaRPr lang="en-US" sz="2800" u="sng" dirty="0"/>
          </a:p>
        </p:txBody>
      </p:sp>
    </p:spTree>
    <p:extLst>
      <p:ext uri="{BB962C8B-B14F-4D97-AF65-F5344CB8AC3E}">
        <p14:creationId xmlns:p14="http://schemas.microsoft.com/office/powerpoint/2010/main" val="2599900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A101-FFFB-4ED0-8542-D88DFC327BDE}"/>
              </a:ext>
            </a:extLst>
          </p:cNvPr>
          <p:cNvSpPr>
            <a:spLocks noGrp="1"/>
          </p:cNvSpPr>
          <p:nvPr>
            <p:ph type="title"/>
          </p:nvPr>
        </p:nvSpPr>
        <p:spPr>
          <a:xfrm>
            <a:off x="691816" y="-128337"/>
            <a:ext cx="10808368" cy="1325563"/>
          </a:xfrm>
        </p:spPr>
        <p:txBody>
          <a:bodyPr>
            <a:normAutofit/>
          </a:bodyPr>
          <a:lstStyle/>
          <a:p>
            <a:pPr algn="ctr"/>
            <a:r>
              <a:rPr lang="en-US" sz="3200" b="1" dirty="0"/>
              <a:t>Predicting College Grad. % for High School Classes of 2015 - 2017</a:t>
            </a:r>
          </a:p>
        </p:txBody>
      </p:sp>
      <p:pic>
        <p:nvPicPr>
          <p:cNvPr id="4" name="Picture 3">
            <a:extLst>
              <a:ext uri="{FF2B5EF4-FFF2-40B4-BE49-F238E27FC236}">
                <a16:creationId xmlns:a16="http://schemas.microsoft.com/office/drawing/2014/main" id="{1D3D3D6D-AFB1-40E2-82B4-EA44E8DA42D9}"/>
              </a:ext>
            </a:extLst>
          </p:cNvPr>
          <p:cNvPicPr/>
          <p:nvPr/>
        </p:nvPicPr>
        <p:blipFill>
          <a:blip r:embed="rId2"/>
          <a:stretch>
            <a:fillRect/>
          </a:stretch>
        </p:blipFill>
        <p:spPr>
          <a:xfrm>
            <a:off x="515353" y="1325563"/>
            <a:ext cx="10808368" cy="5532437"/>
          </a:xfrm>
          <a:prstGeom prst="rect">
            <a:avLst/>
          </a:prstGeom>
        </p:spPr>
      </p:pic>
    </p:spTree>
    <p:extLst>
      <p:ext uri="{BB962C8B-B14F-4D97-AF65-F5344CB8AC3E}">
        <p14:creationId xmlns:p14="http://schemas.microsoft.com/office/powerpoint/2010/main" val="494989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6671-6A44-49B8-8889-39F00971D673}"/>
              </a:ext>
            </a:extLst>
          </p:cNvPr>
          <p:cNvSpPr>
            <a:spLocks noGrp="1"/>
          </p:cNvSpPr>
          <p:nvPr>
            <p:ph type="title"/>
          </p:nvPr>
        </p:nvSpPr>
        <p:spPr>
          <a:xfrm>
            <a:off x="4485773" y="-158208"/>
            <a:ext cx="3060032" cy="1325563"/>
          </a:xfrm>
        </p:spPr>
        <p:txBody>
          <a:bodyPr/>
          <a:lstStyle/>
          <a:p>
            <a:r>
              <a:rPr lang="en-US" b="1" dirty="0"/>
              <a:t>Future Work</a:t>
            </a:r>
          </a:p>
        </p:txBody>
      </p:sp>
      <p:sp>
        <p:nvSpPr>
          <p:cNvPr id="3" name="Content Placeholder 2">
            <a:extLst>
              <a:ext uri="{FF2B5EF4-FFF2-40B4-BE49-F238E27FC236}">
                <a16:creationId xmlns:a16="http://schemas.microsoft.com/office/drawing/2014/main" id="{A7C64893-1CB4-4BC1-AE75-CC31C854CC6E}"/>
              </a:ext>
            </a:extLst>
          </p:cNvPr>
          <p:cNvSpPr>
            <a:spLocks noGrp="1"/>
          </p:cNvSpPr>
          <p:nvPr>
            <p:ph idx="1"/>
          </p:nvPr>
        </p:nvSpPr>
        <p:spPr>
          <a:xfrm>
            <a:off x="192504" y="1167355"/>
            <a:ext cx="11646569" cy="5566610"/>
          </a:xfrm>
        </p:spPr>
        <p:txBody>
          <a:bodyPr>
            <a:normAutofit/>
          </a:bodyPr>
          <a:lstStyle/>
          <a:p>
            <a:r>
              <a:rPr lang="en-US" sz="3200" dirty="0"/>
              <a:t>When high school class of 2015 graduation percentage data come out, this will give me more historical data to train my model on, leading to better predicting power on unseen data. </a:t>
            </a:r>
          </a:p>
          <a:p>
            <a:r>
              <a:rPr lang="en-US" sz="3200" dirty="0"/>
              <a:t>Neural Network </a:t>
            </a:r>
          </a:p>
          <a:p>
            <a:r>
              <a:rPr lang="en-US" sz="3200" dirty="0"/>
              <a:t>Replicate project for other states (could lead to some interesting comparisons)</a:t>
            </a:r>
          </a:p>
          <a:p>
            <a:r>
              <a:rPr lang="en-US" sz="3200" dirty="0"/>
              <a:t>Should data for students who were able to graduate within four years from a specific Texas college (Ex: “University of Texas” / “Texas A&amp;M”) after graduating high school from a particular Texas school district come out, I could build a model for clients that already had that certain Texas college in mind for their child. </a:t>
            </a:r>
          </a:p>
          <a:p>
            <a:pPr marL="0" indent="0">
              <a:buNone/>
            </a:pPr>
            <a:endParaRPr lang="en-US" dirty="0"/>
          </a:p>
        </p:txBody>
      </p:sp>
    </p:spTree>
    <p:extLst>
      <p:ext uri="{BB962C8B-B14F-4D97-AF65-F5344CB8AC3E}">
        <p14:creationId xmlns:p14="http://schemas.microsoft.com/office/powerpoint/2010/main" val="518622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36B6FF-8FF3-4191-9372-72D25C225F9E}"/>
              </a:ext>
            </a:extLst>
          </p:cNvPr>
          <p:cNvSpPr txBox="1"/>
          <p:nvPr/>
        </p:nvSpPr>
        <p:spPr>
          <a:xfrm>
            <a:off x="2702690" y="-8570"/>
            <a:ext cx="6272464" cy="646331"/>
          </a:xfrm>
          <a:prstGeom prst="rect">
            <a:avLst/>
          </a:prstGeom>
          <a:noFill/>
        </p:spPr>
        <p:txBody>
          <a:bodyPr wrap="square" rtlCol="0">
            <a:spAutoFit/>
          </a:bodyPr>
          <a:lstStyle/>
          <a:p>
            <a:r>
              <a:rPr lang="en-US" sz="3600" dirty="0"/>
              <a:t>Recommendations to the Clients</a:t>
            </a:r>
          </a:p>
        </p:txBody>
      </p:sp>
      <p:pic>
        <p:nvPicPr>
          <p:cNvPr id="5" name="Picture 4">
            <a:extLst>
              <a:ext uri="{FF2B5EF4-FFF2-40B4-BE49-F238E27FC236}">
                <a16:creationId xmlns:a16="http://schemas.microsoft.com/office/drawing/2014/main" id="{12571FB7-58E8-4AA7-8F53-326545155166}"/>
              </a:ext>
            </a:extLst>
          </p:cNvPr>
          <p:cNvPicPr/>
          <p:nvPr/>
        </p:nvPicPr>
        <p:blipFill>
          <a:blip r:embed="rId2"/>
          <a:stretch>
            <a:fillRect/>
          </a:stretch>
        </p:blipFill>
        <p:spPr>
          <a:xfrm>
            <a:off x="5526304" y="828343"/>
            <a:ext cx="6665696" cy="2833954"/>
          </a:xfrm>
          <a:prstGeom prst="rect">
            <a:avLst/>
          </a:prstGeom>
        </p:spPr>
      </p:pic>
      <p:pic>
        <p:nvPicPr>
          <p:cNvPr id="6" name="Picture 5">
            <a:extLst>
              <a:ext uri="{FF2B5EF4-FFF2-40B4-BE49-F238E27FC236}">
                <a16:creationId xmlns:a16="http://schemas.microsoft.com/office/drawing/2014/main" id="{725E1B1E-D054-48D4-A78E-959A2744DC7E}"/>
              </a:ext>
            </a:extLst>
          </p:cNvPr>
          <p:cNvPicPr/>
          <p:nvPr/>
        </p:nvPicPr>
        <p:blipFill>
          <a:blip r:embed="rId3"/>
          <a:stretch>
            <a:fillRect/>
          </a:stretch>
        </p:blipFill>
        <p:spPr>
          <a:xfrm>
            <a:off x="6763200" y="4043461"/>
            <a:ext cx="4986187" cy="2605991"/>
          </a:xfrm>
          <a:prstGeom prst="rect">
            <a:avLst/>
          </a:prstGeom>
        </p:spPr>
      </p:pic>
      <p:sp>
        <p:nvSpPr>
          <p:cNvPr id="7" name="Arrow: Right 6">
            <a:extLst>
              <a:ext uri="{FF2B5EF4-FFF2-40B4-BE49-F238E27FC236}">
                <a16:creationId xmlns:a16="http://schemas.microsoft.com/office/drawing/2014/main" id="{0E649AA8-9080-445F-B3E6-66F2006A2485}"/>
              </a:ext>
            </a:extLst>
          </p:cNvPr>
          <p:cNvSpPr/>
          <p:nvPr/>
        </p:nvSpPr>
        <p:spPr>
          <a:xfrm>
            <a:off x="5181197" y="1922155"/>
            <a:ext cx="1315453"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0E7A1094-5AED-4431-8D0C-9D03A7EAE2BF}"/>
              </a:ext>
            </a:extLst>
          </p:cNvPr>
          <p:cNvSpPr/>
          <p:nvPr/>
        </p:nvSpPr>
        <p:spPr>
          <a:xfrm>
            <a:off x="5181196" y="5023290"/>
            <a:ext cx="1315453" cy="646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1481595-135B-4D6C-A30D-0A08899215DD}"/>
              </a:ext>
            </a:extLst>
          </p:cNvPr>
          <p:cNvSpPr txBox="1"/>
          <p:nvPr/>
        </p:nvSpPr>
        <p:spPr>
          <a:xfrm>
            <a:off x="112295" y="682972"/>
            <a:ext cx="4908882" cy="2677656"/>
          </a:xfrm>
          <a:prstGeom prst="rect">
            <a:avLst/>
          </a:prstGeom>
          <a:noFill/>
        </p:spPr>
        <p:txBody>
          <a:bodyPr wrap="square" rtlCol="0">
            <a:spAutoFit/>
          </a:bodyPr>
          <a:lstStyle/>
          <a:p>
            <a:r>
              <a:rPr lang="en-US" sz="2800" dirty="0"/>
              <a:t>Without any particular major region in mind, the client can simply take the approach of seeing who is predicted to average the best college grad. % for classes of 2011 – 2017. </a:t>
            </a:r>
          </a:p>
        </p:txBody>
      </p:sp>
      <p:sp>
        <p:nvSpPr>
          <p:cNvPr id="11" name="TextBox 10">
            <a:extLst>
              <a:ext uri="{FF2B5EF4-FFF2-40B4-BE49-F238E27FC236}">
                <a16:creationId xmlns:a16="http://schemas.microsoft.com/office/drawing/2014/main" id="{73024C91-74F4-470F-8284-8F8F77B5A8DB}"/>
              </a:ext>
            </a:extLst>
          </p:cNvPr>
          <p:cNvSpPr txBox="1"/>
          <p:nvPr/>
        </p:nvSpPr>
        <p:spPr>
          <a:xfrm>
            <a:off x="99761" y="3369529"/>
            <a:ext cx="4908882" cy="3539430"/>
          </a:xfrm>
          <a:prstGeom prst="rect">
            <a:avLst/>
          </a:prstGeom>
          <a:noFill/>
        </p:spPr>
        <p:txBody>
          <a:bodyPr wrap="square" rtlCol="0">
            <a:spAutoFit/>
          </a:bodyPr>
          <a:lstStyle/>
          <a:p>
            <a:r>
              <a:rPr lang="en-US" sz="2800" dirty="0"/>
              <a:t>One could also narrow the search to district counts by region for those predicted to average college grad. % above 50%. From this standpoint, client would be advised to consider Richardson (Dallas) due to the number of options </a:t>
            </a:r>
          </a:p>
        </p:txBody>
      </p:sp>
    </p:spTree>
    <p:extLst>
      <p:ext uri="{BB962C8B-B14F-4D97-AF65-F5344CB8AC3E}">
        <p14:creationId xmlns:p14="http://schemas.microsoft.com/office/powerpoint/2010/main" val="3723056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A457EE-8039-46DD-A1EE-68B53BABEC2F}"/>
              </a:ext>
            </a:extLst>
          </p:cNvPr>
          <p:cNvSpPr txBox="1"/>
          <p:nvPr/>
        </p:nvSpPr>
        <p:spPr>
          <a:xfrm>
            <a:off x="1848852" y="0"/>
            <a:ext cx="8494295" cy="646331"/>
          </a:xfrm>
          <a:prstGeom prst="rect">
            <a:avLst/>
          </a:prstGeom>
          <a:noFill/>
        </p:spPr>
        <p:txBody>
          <a:bodyPr wrap="square" rtlCol="0">
            <a:spAutoFit/>
          </a:bodyPr>
          <a:lstStyle/>
          <a:p>
            <a:r>
              <a:rPr lang="en-US" sz="3600" dirty="0"/>
              <a:t>Recommendations to the Clients (continued)</a:t>
            </a:r>
          </a:p>
        </p:txBody>
      </p:sp>
      <p:pic>
        <p:nvPicPr>
          <p:cNvPr id="5" name="Picture 4">
            <a:extLst>
              <a:ext uri="{FF2B5EF4-FFF2-40B4-BE49-F238E27FC236}">
                <a16:creationId xmlns:a16="http://schemas.microsoft.com/office/drawing/2014/main" id="{074FCE1D-BA7C-4B26-A023-93301D8666B4}"/>
              </a:ext>
            </a:extLst>
          </p:cNvPr>
          <p:cNvPicPr/>
          <p:nvPr/>
        </p:nvPicPr>
        <p:blipFill>
          <a:blip r:embed="rId2"/>
          <a:stretch>
            <a:fillRect/>
          </a:stretch>
        </p:blipFill>
        <p:spPr>
          <a:xfrm>
            <a:off x="100262" y="2674419"/>
            <a:ext cx="12007516" cy="3822633"/>
          </a:xfrm>
          <a:prstGeom prst="rect">
            <a:avLst/>
          </a:prstGeom>
        </p:spPr>
      </p:pic>
      <p:sp>
        <p:nvSpPr>
          <p:cNvPr id="9" name="TextBox 8">
            <a:extLst>
              <a:ext uri="{FF2B5EF4-FFF2-40B4-BE49-F238E27FC236}">
                <a16:creationId xmlns:a16="http://schemas.microsoft.com/office/drawing/2014/main" id="{7106EE2F-1373-4497-90B0-AB6DB0CF1500}"/>
              </a:ext>
            </a:extLst>
          </p:cNvPr>
          <p:cNvSpPr txBox="1"/>
          <p:nvPr/>
        </p:nvSpPr>
        <p:spPr>
          <a:xfrm>
            <a:off x="601578" y="1081991"/>
            <a:ext cx="11004884" cy="1384995"/>
          </a:xfrm>
          <a:prstGeom prst="rect">
            <a:avLst/>
          </a:prstGeom>
          <a:noFill/>
        </p:spPr>
        <p:txBody>
          <a:bodyPr wrap="square" rtlCol="0">
            <a:spAutoFit/>
          </a:bodyPr>
          <a:lstStyle/>
          <a:p>
            <a:r>
              <a:rPr lang="en-US" sz="2800" dirty="0"/>
              <a:t>Some clients may prefer taking a look at the class of 2017 to view the predicted college grad. % for 2021. Here clients are taking more of a “what have you done for me lately” approach. </a:t>
            </a:r>
          </a:p>
        </p:txBody>
      </p:sp>
    </p:spTree>
    <p:extLst>
      <p:ext uri="{BB962C8B-B14F-4D97-AF65-F5344CB8AC3E}">
        <p14:creationId xmlns:p14="http://schemas.microsoft.com/office/powerpoint/2010/main" val="590667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B3A4FE-E13A-4117-BD3E-A113B4575BD1}"/>
              </a:ext>
            </a:extLst>
          </p:cNvPr>
          <p:cNvSpPr txBox="1"/>
          <p:nvPr/>
        </p:nvSpPr>
        <p:spPr>
          <a:xfrm>
            <a:off x="2669004" y="-12402"/>
            <a:ext cx="6853991" cy="523220"/>
          </a:xfrm>
          <a:prstGeom prst="rect">
            <a:avLst/>
          </a:prstGeom>
          <a:noFill/>
        </p:spPr>
        <p:txBody>
          <a:bodyPr wrap="square" rtlCol="0">
            <a:spAutoFit/>
          </a:bodyPr>
          <a:lstStyle/>
          <a:p>
            <a:r>
              <a:rPr lang="en-US" sz="2800" dirty="0"/>
              <a:t>Recommendations to the Clients (continued) </a:t>
            </a:r>
          </a:p>
        </p:txBody>
      </p:sp>
      <p:pic>
        <p:nvPicPr>
          <p:cNvPr id="5" name="Picture 4">
            <a:extLst>
              <a:ext uri="{FF2B5EF4-FFF2-40B4-BE49-F238E27FC236}">
                <a16:creationId xmlns:a16="http://schemas.microsoft.com/office/drawing/2014/main" id="{83C37134-32B5-45DD-9B0F-B1B22787491C}"/>
              </a:ext>
            </a:extLst>
          </p:cNvPr>
          <p:cNvPicPr>
            <a:picLocks noChangeAspect="1"/>
          </p:cNvPicPr>
          <p:nvPr/>
        </p:nvPicPr>
        <p:blipFill>
          <a:blip r:embed="rId2"/>
          <a:stretch>
            <a:fillRect/>
          </a:stretch>
        </p:blipFill>
        <p:spPr>
          <a:xfrm>
            <a:off x="3835567" y="510818"/>
            <a:ext cx="8212054" cy="6347182"/>
          </a:xfrm>
          <a:prstGeom prst="rect">
            <a:avLst/>
          </a:prstGeom>
        </p:spPr>
      </p:pic>
      <p:sp>
        <p:nvSpPr>
          <p:cNvPr id="6" name="TextBox 5">
            <a:extLst>
              <a:ext uri="{FF2B5EF4-FFF2-40B4-BE49-F238E27FC236}">
                <a16:creationId xmlns:a16="http://schemas.microsoft.com/office/drawing/2014/main" id="{F0C7E047-9BC6-48DE-8767-7752E437C667}"/>
              </a:ext>
            </a:extLst>
          </p:cNvPr>
          <p:cNvSpPr txBox="1"/>
          <p:nvPr/>
        </p:nvSpPr>
        <p:spPr>
          <a:xfrm>
            <a:off x="-1" y="542902"/>
            <a:ext cx="3481137" cy="6247864"/>
          </a:xfrm>
          <a:prstGeom prst="rect">
            <a:avLst/>
          </a:prstGeom>
          <a:noFill/>
        </p:spPr>
        <p:txBody>
          <a:bodyPr wrap="square" rtlCol="0">
            <a:spAutoFit/>
          </a:bodyPr>
          <a:lstStyle/>
          <a:p>
            <a:pPr marL="285750" indent="-285750">
              <a:buFont typeface="Arial" panose="020B0604020202020204" pitchFamily="34" charset="0"/>
              <a:buChar char="•"/>
            </a:pPr>
            <a:r>
              <a:rPr lang="en-US" sz="2000" dirty="0"/>
              <a:t>Many clients already live within the major regions of Texas. </a:t>
            </a:r>
          </a:p>
          <a:p>
            <a:endParaRPr lang="en-US" sz="2000" dirty="0"/>
          </a:p>
          <a:p>
            <a:pPr marL="285750" indent="-285750">
              <a:buFont typeface="Arial" panose="020B0604020202020204" pitchFamily="34" charset="0"/>
              <a:buChar char="•"/>
            </a:pPr>
            <a:r>
              <a:rPr lang="en-US" sz="2000" dirty="0"/>
              <a:t>They could do a comparison between their current school district and the one they are now strongly considering</a:t>
            </a:r>
          </a:p>
          <a:p>
            <a:r>
              <a:rPr lang="en-US" sz="2000" dirty="0"/>
              <a:t> </a:t>
            </a:r>
          </a:p>
          <a:p>
            <a:pPr marL="285750" indent="-285750">
              <a:buFont typeface="Arial" panose="020B0604020202020204" pitchFamily="34" charset="0"/>
              <a:buChar char="•"/>
            </a:pPr>
            <a:r>
              <a:rPr lang="en-US" sz="2000" dirty="0"/>
              <a:t>Moving can be a great hassle, so the client simply wants some data to convince them it may be worth it!</a:t>
            </a:r>
          </a:p>
          <a:p>
            <a:endParaRPr lang="en-US" sz="2000" dirty="0"/>
          </a:p>
          <a:p>
            <a:pPr marL="285750" indent="-285750">
              <a:buFont typeface="Arial" panose="020B0604020202020204" pitchFamily="34" charset="0"/>
              <a:buChar char="•"/>
            </a:pPr>
            <a:r>
              <a:rPr lang="en-US" sz="2000" dirty="0"/>
              <a:t>For the example on the right, I would say the client is justified in strongly considering the move from Round Rock ISD (Austin) to </a:t>
            </a:r>
            <a:r>
              <a:rPr lang="en-US" sz="2000" dirty="0" err="1"/>
              <a:t>Eanes</a:t>
            </a:r>
            <a:r>
              <a:rPr lang="en-US" sz="2000" dirty="0"/>
              <a:t> ISD (Austin). </a:t>
            </a:r>
          </a:p>
        </p:txBody>
      </p:sp>
    </p:spTree>
    <p:extLst>
      <p:ext uri="{BB962C8B-B14F-4D97-AF65-F5344CB8AC3E}">
        <p14:creationId xmlns:p14="http://schemas.microsoft.com/office/powerpoint/2010/main" val="33498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A457EE-8039-46DD-A1EE-68B53BABEC2F}"/>
              </a:ext>
            </a:extLst>
          </p:cNvPr>
          <p:cNvSpPr txBox="1"/>
          <p:nvPr/>
        </p:nvSpPr>
        <p:spPr>
          <a:xfrm>
            <a:off x="1860882" y="0"/>
            <a:ext cx="8534401" cy="646331"/>
          </a:xfrm>
          <a:prstGeom prst="rect">
            <a:avLst/>
          </a:prstGeom>
          <a:noFill/>
        </p:spPr>
        <p:txBody>
          <a:bodyPr wrap="square" rtlCol="0">
            <a:spAutoFit/>
          </a:bodyPr>
          <a:lstStyle/>
          <a:p>
            <a:r>
              <a:rPr lang="en-US" sz="3600" dirty="0"/>
              <a:t>Recommendations to the Clients (continued) </a:t>
            </a:r>
          </a:p>
        </p:txBody>
      </p:sp>
      <p:sp>
        <p:nvSpPr>
          <p:cNvPr id="9" name="TextBox 8">
            <a:extLst>
              <a:ext uri="{FF2B5EF4-FFF2-40B4-BE49-F238E27FC236}">
                <a16:creationId xmlns:a16="http://schemas.microsoft.com/office/drawing/2014/main" id="{7106EE2F-1373-4497-90B0-AB6DB0CF1500}"/>
              </a:ext>
            </a:extLst>
          </p:cNvPr>
          <p:cNvSpPr txBox="1"/>
          <p:nvPr/>
        </p:nvSpPr>
        <p:spPr>
          <a:xfrm>
            <a:off x="144379" y="646331"/>
            <a:ext cx="11903242" cy="2369880"/>
          </a:xfrm>
          <a:prstGeom prst="rect">
            <a:avLst/>
          </a:prstGeom>
          <a:noFill/>
        </p:spPr>
        <p:txBody>
          <a:bodyPr wrap="square" rtlCol="0">
            <a:spAutoFit/>
          </a:bodyPr>
          <a:lstStyle/>
          <a:p>
            <a:r>
              <a:rPr lang="en-US" sz="2400" dirty="0"/>
              <a:t>Let’s say there’s a new school district (population growth is very apparent in the major regions of Texas) that’s been in operation for less than four years. If we have the school district’s test results/features from its first graduating class, we can use Model 3 to predict the percentage of those students who will earn a college degree within four years after enrolling into a Texas college. Based on the results, clients may consider a move to the new district.</a:t>
            </a:r>
          </a:p>
          <a:p>
            <a:endParaRPr lang="en-US" sz="2800" dirty="0"/>
          </a:p>
        </p:txBody>
      </p:sp>
      <p:pic>
        <p:nvPicPr>
          <p:cNvPr id="6" name="Picture 5">
            <a:extLst>
              <a:ext uri="{FF2B5EF4-FFF2-40B4-BE49-F238E27FC236}">
                <a16:creationId xmlns:a16="http://schemas.microsoft.com/office/drawing/2014/main" id="{9EA154C5-11B1-48CF-A986-A6F12B9572D6}"/>
              </a:ext>
            </a:extLst>
          </p:cNvPr>
          <p:cNvPicPr/>
          <p:nvPr/>
        </p:nvPicPr>
        <p:blipFill>
          <a:blip r:embed="rId2"/>
          <a:stretch>
            <a:fillRect/>
          </a:stretch>
        </p:blipFill>
        <p:spPr>
          <a:xfrm>
            <a:off x="2197768" y="2679032"/>
            <a:ext cx="7860631" cy="4178968"/>
          </a:xfrm>
          <a:prstGeom prst="rect">
            <a:avLst/>
          </a:prstGeom>
        </p:spPr>
      </p:pic>
      <p:sp>
        <p:nvSpPr>
          <p:cNvPr id="2" name="Star: 5 Points 1">
            <a:extLst>
              <a:ext uri="{FF2B5EF4-FFF2-40B4-BE49-F238E27FC236}">
                <a16:creationId xmlns:a16="http://schemas.microsoft.com/office/drawing/2014/main" id="{8272E2B5-9E05-448D-AD11-7E7A9E4CBD5E}"/>
              </a:ext>
            </a:extLst>
          </p:cNvPr>
          <p:cNvSpPr/>
          <p:nvPr/>
        </p:nvSpPr>
        <p:spPr>
          <a:xfrm>
            <a:off x="1668380" y="6368716"/>
            <a:ext cx="529389" cy="36896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85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3F9D-44B0-43DA-8094-50EA115FAAAD}"/>
              </a:ext>
            </a:extLst>
          </p:cNvPr>
          <p:cNvSpPr>
            <a:spLocks noGrp="1"/>
          </p:cNvSpPr>
          <p:nvPr>
            <p:ph type="title"/>
          </p:nvPr>
        </p:nvSpPr>
        <p:spPr>
          <a:xfrm>
            <a:off x="838200" y="-122051"/>
            <a:ext cx="10515600" cy="1260629"/>
          </a:xfrm>
        </p:spPr>
        <p:txBody>
          <a:bodyPr>
            <a:normAutofit/>
          </a:bodyPr>
          <a:lstStyle/>
          <a:p>
            <a:pPr algn="ctr"/>
            <a:r>
              <a:rPr lang="en-US" b="1" dirty="0"/>
              <a:t>Texas’ Major Regions </a:t>
            </a:r>
          </a:p>
        </p:txBody>
      </p:sp>
      <p:pic>
        <p:nvPicPr>
          <p:cNvPr id="7" name="Picture 6">
            <a:extLst>
              <a:ext uri="{FF2B5EF4-FFF2-40B4-BE49-F238E27FC236}">
                <a16:creationId xmlns:a16="http://schemas.microsoft.com/office/drawing/2014/main" id="{52EFBA79-CAEB-42BD-995C-8678FBF4E619}"/>
              </a:ext>
            </a:extLst>
          </p:cNvPr>
          <p:cNvPicPr>
            <a:picLocks noChangeAspect="1"/>
          </p:cNvPicPr>
          <p:nvPr/>
        </p:nvPicPr>
        <p:blipFill>
          <a:blip r:embed="rId2"/>
          <a:stretch>
            <a:fillRect/>
          </a:stretch>
        </p:blipFill>
        <p:spPr>
          <a:xfrm>
            <a:off x="5390147" y="1260629"/>
            <a:ext cx="6801852" cy="5205663"/>
          </a:xfrm>
          <a:prstGeom prst="rect">
            <a:avLst/>
          </a:prstGeom>
        </p:spPr>
      </p:pic>
      <p:sp>
        <p:nvSpPr>
          <p:cNvPr id="9" name="TextBox 8">
            <a:extLst>
              <a:ext uri="{FF2B5EF4-FFF2-40B4-BE49-F238E27FC236}">
                <a16:creationId xmlns:a16="http://schemas.microsoft.com/office/drawing/2014/main" id="{51FDEA91-CFB2-497A-A192-3D6826C23B57}"/>
              </a:ext>
            </a:extLst>
          </p:cNvPr>
          <p:cNvSpPr txBox="1"/>
          <p:nvPr/>
        </p:nvSpPr>
        <p:spPr>
          <a:xfrm>
            <a:off x="1" y="1802590"/>
            <a:ext cx="5390146"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Here’s how the Texas Education Agency splits up its educational regions for reporting 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major regions represent areas with the most economic opportunity, making them prime locations for families and talented educators. </a:t>
            </a:r>
          </a:p>
          <a:p>
            <a:endParaRPr lang="en-US" sz="2800" dirty="0"/>
          </a:p>
        </p:txBody>
      </p:sp>
    </p:spTree>
    <p:extLst>
      <p:ext uri="{BB962C8B-B14F-4D97-AF65-F5344CB8AC3E}">
        <p14:creationId xmlns:p14="http://schemas.microsoft.com/office/powerpoint/2010/main" val="281344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3E08-6BA8-45E6-A966-C826E645DAF4}"/>
              </a:ext>
            </a:extLst>
          </p:cNvPr>
          <p:cNvSpPr>
            <a:spLocks noGrp="1"/>
          </p:cNvSpPr>
          <p:nvPr>
            <p:ph type="title"/>
          </p:nvPr>
        </p:nvSpPr>
        <p:spPr>
          <a:xfrm>
            <a:off x="1" y="0"/>
            <a:ext cx="12191999" cy="1525412"/>
          </a:xfrm>
        </p:spPr>
        <p:txBody>
          <a:bodyPr>
            <a:noAutofit/>
          </a:bodyPr>
          <a:lstStyle/>
          <a:p>
            <a:pPr algn="ctr"/>
            <a:r>
              <a:rPr lang="en-US" sz="3600" b="1" i="1" dirty="0"/>
              <a:t>“Which School Districts are Proven to Contain a Higher Percentage of its Graduates Earn a College Degree Within Four Years?” </a:t>
            </a:r>
            <a:endParaRPr lang="en-US" sz="3600" dirty="0"/>
          </a:p>
        </p:txBody>
      </p:sp>
      <p:sp>
        <p:nvSpPr>
          <p:cNvPr id="3" name="Content Placeholder 2">
            <a:extLst>
              <a:ext uri="{FF2B5EF4-FFF2-40B4-BE49-F238E27FC236}">
                <a16:creationId xmlns:a16="http://schemas.microsoft.com/office/drawing/2014/main" id="{ED5D0965-E6FD-48EB-BE8D-E17D5A5A577A}"/>
              </a:ext>
            </a:extLst>
          </p:cNvPr>
          <p:cNvSpPr>
            <a:spLocks noGrp="1"/>
          </p:cNvSpPr>
          <p:nvPr>
            <p:ph idx="1"/>
          </p:nvPr>
        </p:nvSpPr>
        <p:spPr>
          <a:xfrm>
            <a:off x="0" y="1525412"/>
            <a:ext cx="7812505" cy="5910104"/>
          </a:xfrm>
        </p:spPr>
        <p:txBody>
          <a:bodyPr>
            <a:noAutofit/>
          </a:bodyPr>
          <a:lstStyle/>
          <a:p>
            <a:r>
              <a:rPr lang="en-US" dirty="0"/>
              <a:t>The above question was presented by clients (parents) considering a move to or within the major regions of Texas. The clients would like their child to one day attend a college in Texas. </a:t>
            </a:r>
          </a:p>
          <a:p>
            <a:pPr marL="0" indent="0">
              <a:buNone/>
            </a:pPr>
            <a:endParaRPr lang="en-US" dirty="0"/>
          </a:p>
          <a:p>
            <a:r>
              <a:rPr lang="en-US" dirty="0"/>
              <a:t>They are looking to avoid a situation in which their child takes more time to earn their degree (more tuition money spent) or even fails out (worst case scenario with no return on investment). </a:t>
            </a:r>
          </a:p>
          <a:p>
            <a:pPr marL="0" indent="0">
              <a:buNone/>
            </a:pPr>
            <a:endParaRPr lang="en-US" dirty="0"/>
          </a:p>
          <a:p>
            <a:r>
              <a:rPr lang="en-US" dirty="0"/>
              <a:t>In strictly focusing on Texas colleges, the clients are also looking to avoid expensive out-of-state tuition. </a:t>
            </a:r>
          </a:p>
        </p:txBody>
      </p:sp>
      <p:pic>
        <p:nvPicPr>
          <p:cNvPr id="4" name="Picture 3">
            <a:extLst>
              <a:ext uri="{FF2B5EF4-FFF2-40B4-BE49-F238E27FC236}">
                <a16:creationId xmlns:a16="http://schemas.microsoft.com/office/drawing/2014/main" id="{72696EEF-CF92-4CBE-B46A-21F6B9453970}"/>
              </a:ext>
            </a:extLst>
          </p:cNvPr>
          <p:cNvPicPr>
            <a:picLocks noChangeAspect="1"/>
          </p:cNvPicPr>
          <p:nvPr/>
        </p:nvPicPr>
        <p:blipFill>
          <a:blip r:embed="rId2"/>
          <a:stretch>
            <a:fillRect/>
          </a:stretch>
        </p:blipFill>
        <p:spPr>
          <a:xfrm>
            <a:off x="7964905" y="1999616"/>
            <a:ext cx="4074694" cy="4022021"/>
          </a:xfrm>
          <a:prstGeom prst="rect">
            <a:avLst/>
          </a:prstGeom>
        </p:spPr>
      </p:pic>
    </p:spTree>
    <p:extLst>
      <p:ext uri="{BB962C8B-B14F-4D97-AF65-F5344CB8AC3E}">
        <p14:creationId xmlns:p14="http://schemas.microsoft.com/office/powerpoint/2010/main" val="112198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097E-339E-4A91-9838-F43ECB8849A5}"/>
              </a:ext>
            </a:extLst>
          </p:cNvPr>
          <p:cNvSpPr>
            <a:spLocks noGrp="1"/>
          </p:cNvSpPr>
          <p:nvPr>
            <p:ph type="title"/>
          </p:nvPr>
        </p:nvSpPr>
        <p:spPr>
          <a:xfrm>
            <a:off x="0" y="310734"/>
            <a:ext cx="12192000" cy="780129"/>
          </a:xfrm>
        </p:spPr>
        <p:txBody>
          <a:bodyPr>
            <a:normAutofit fontScale="90000"/>
          </a:bodyPr>
          <a:lstStyle/>
          <a:p>
            <a:pPr algn="ctr"/>
            <a:r>
              <a:rPr lang="en-US" b="1" dirty="0"/>
              <a:t>Importance Behind the Question &amp; Providing a Solution:</a:t>
            </a:r>
            <a:br>
              <a:rPr lang="en-US" b="1" dirty="0"/>
            </a:br>
            <a:endParaRPr lang="en-US" b="1" dirty="0"/>
          </a:p>
        </p:txBody>
      </p:sp>
      <p:sp>
        <p:nvSpPr>
          <p:cNvPr id="3" name="Content Placeholder 2">
            <a:extLst>
              <a:ext uri="{FF2B5EF4-FFF2-40B4-BE49-F238E27FC236}">
                <a16:creationId xmlns:a16="http://schemas.microsoft.com/office/drawing/2014/main" id="{0DAB6C2A-A6E0-4444-B009-73C45BFDABA7}"/>
              </a:ext>
            </a:extLst>
          </p:cNvPr>
          <p:cNvSpPr>
            <a:spLocks noGrp="1"/>
          </p:cNvSpPr>
          <p:nvPr>
            <p:ph idx="1"/>
          </p:nvPr>
        </p:nvSpPr>
        <p:spPr>
          <a:xfrm>
            <a:off x="515352" y="1331494"/>
            <a:ext cx="11161295" cy="5067381"/>
          </a:xfrm>
        </p:spPr>
        <p:txBody>
          <a:bodyPr>
            <a:normAutofit fontScale="92500" lnSpcReduction="10000"/>
          </a:bodyPr>
          <a:lstStyle/>
          <a:p>
            <a:pPr marL="0" indent="0">
              <a:buNone/>
            </a:pPr>
            <a:r>
              <a:rPr lang="en-US" sz="3500" b="1" i="1" dirty="0"/>
              <a:t>The clients have expressed that they simply want their child to live a more comfortable life after earning a college degree and receiving a quality education.  </a:t>
            </a:r>
          </a:p>
          <a:p>
            <a:pPr marL="0" indent="0">
              <a:buNone/>
            </a:pPr>
            <a:endParaRPr lang="en-US" sz="3200" dirty="0"/>
          </a:p>
          <a:p>
            <a:r>
              <a:rPr lang="en-US" dirty="0"/>
              <a:t>I approached the problem presented to me by collecting historical data on the percentage of students who earned a college degree within four years’ time after graduating high school from a particular school district. For each school district, their historical features were also collected to measure their influence on the resulting college graduation percentage. </a:t>
            </a:r>
          </a:p>
          <a:p>
            <a:pPr marL="0" indent="0">
              <a:buNone/>
            </a:pPr>
            <a:endParaRPr lang="en-US" dirty="0"/>
          </a:p>
          <a:p>
            <a:r>
              <a:rPr lang="en-US" dirty="0"/>
              <a:t>Utilizing this historical data, I aimed to build a predictive model to estimate the percentage of students going to college (</a:t>
            </a:r>
            <a:r>
              <a:rPr lang="en-US" u="sng" dirty="0"/>
              <a:t>from a specific school district</a:t>
            </a:r>
            <a:r>
              <a:rPr lang="en-US" dirty="0"/>
              <a:t>) that will graduate within four years. </a:t>
            </a:r>
            <a:endParaRPr lang="en-US" sz="3200" dirty="0"/>
          </a:p>
        </p:txBody>
      </p:sp>
    </p:spTree>
    <p:extLst>
      <p:ext uri="{BB962C8B-B14F-4D97-AF65-F5344CB8AC3E}">
        <p14:creationId xmlns:p14="http://schemas.microsoft.com/office/powerpoint/2010/main" val="167246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FA28-6183-4788-88EF-A7116446E205}"/>
              </a:ext>
            </a:extLst>
          </p:cNvPr>
          <p:cNvSpPr>
            <a:spLocks noGrp="1"/>
          </p:cNvSpPr>
          <p:nvPr>
            <p:ph type="title"/>
          </p:nvPr>
        </p:nvSpPr>
        <p:spPr>
          <a:xfrm>
            <a:off x="2540493" y="60170"/>
            <a:ext cx="7111014" cy="744584"/>
          </a:xfrm>
        </p:spPr>
        <p:txBody>
          <a:bodyPr/>
          <a:lstStyle/>
          <a:p>
            <a:pPr algn="ctr"/>
            <a:r>
              <a:rPr lang="en-US" b="1" dirty="0"/>
              <a:t>College Admissions Tests</a:t>
            </a:r>
          </a:p>
        </p:txBody>
      </p:sp>
      <p:sp>
        <p:nvSpPr>
          <p:cNvPr id="3" name="Content Placeholder 2">
            <a:extLst>
              <a:ext uri="{FF2B5EF4-FFF2-40B4-BE49-F238E27FC236}">
                <a16:creationId xmlns:a16="http://schemas.microsoft.com/office/drawing/2014/main" id="{5C36CCC9-DED2-45E9-BD54-EBC2B8745B77}"/>
              </a:ext>
            </a:extLst>
          </p:cNvPr>
          <p:cNvSpPr>
            <a:spLocks noGrp="1"/>
          </p:cNvSpPr>
          <p:nvPr>
            <p:ph idx="1"/>
          </p:nvPr>
        </p:nvSpPr>
        <p:spPr>
          <a:xfrm>
            <a:off x="0" y="1020624"/>
            <a:ext cx="7111014" cy="5661587"/>
          </a:xfrm>
        </p:spPr>
        <p:txBody>
          <a:bodyPr>
            <a:normAutofit fontScale="47500" lnSpcReduction="20000"/>
          </a:bodyPr>
          <a:lstStyle/>
          <a:p>
            <a:pPr marL="0" indent="0" algn="ctr">
              <a:buNone/>
            </a:pPr>
            <a:endParaRPr lang="en-US" sz="3600" b="1" u="sng" dirty="0"/>
          </a:p>
          <a:p>
            <a:pPr marL="0" indent="0" algn="ctr">
              <a:buNone/>
            </a:pPr>
            <a:r>
              <a:rPr lang="en-US" sz="5100" b="1" u="sng" dirty="0"/>
              <a:t>SAT</a:t>
            </a:r>
            <a:endParaRPr lang="en-US" sz="5100" dirty="0"/>
          </a:p>
          <a:p>
            <a:r>
              <a:rPr lang="en-US" sz="5100" dirty="0"/>
              <a:t>Highest Possible Score is a 1600</a:t>
            </a:r>
          </a:p>
          <a:p>
            <a:pPr marL="0" indent="0" algn="ctr">
              <a:buNone/>
            </a:pPr>
            <a:endParaRPr lang="en-US" sz="5100" dirty="0"/>
          </a:p>
          <a:p>
            <a:pPr marL="0" indent="0" algn="ctr">
              <a:buNone/>
            </a:pPr>
            <a:r>
              <a:rPr lang="en-US" sz="5100" dirty="0"/>
              <a:t>SAT(Total) = Math (800) + Reading/Writing (800)</a:t>
            </a:r>
          </a:p>
          <a:p>
            <a:pPr marL="0" indent="0">
              <a:buNone/>
            </a:pPr>
            <a:r>
              <a:rPr lang="en-US" sz="5100" dirty="0"/>
              <a:t>	</a:t>
            </a:r>
          </a:p>
          <a:p>
            <a:pPr marL="0" indent="0" algn="ctr">
              <a:buNone/>
            </a:pPr>
            <a:endParaRPr lang="en-US" sz="5100" b="1" u="sng" dirty="0"/>
          </a:p>
          <a:p>
            <a:pPr marL="0" indent="0" algn="ctr">
              <a:buNone/>
            </a:pPr>
            <a:r>
              <a:rPr lang="en-US" sz="5100" b="1" u="sng" dirty="0"/>
              <a:t>ACT</a:t>
            </a:r>
          </a:p>
          <a:p>
            <a:r>
              <a:rPr lang="en-US" sz="5100" dirty="0"/>
              <a:t>Highest Possible Score is a 36</a:t>
            </a:r>
          </a:p>
          <a:p>
            <a:endParaRPr lang="en-US" sz="5100" dirty="0"/>
          </a:p>
          <a:p>
            <a:pPr marL="0" indent="0" algn="ctr">
              <a:buNone/>
            </a:pPr>
            <a:r>
              <a:rPr lang="en-US" sz="5100" dirty="0"/>
              <a:t>ACT (Composite) = </a:t>
            </a:r>
          </a:p>
          <a:p>
            <a:pPr marL="0" indent="0" algn="ctr">
              <a:buNone/>
            </a:pPr>
            <a:r>
              <a:rPr lang="en-US" sz="5100" dirty="0"/>
              <a:t>(Math (36) + Reading (36) + English (36) + Science (36))</a:t>
            </a:r>
          </a:p>
          <a:p>
            <a:pPr marL="0" indent="0" algn="ctr">
              <a:buNone/>
            </a:pPr>
            <a:r>
              <a:rPr lang="en-US" sz="5100" dirty="0"/>
              <a:t>/  4</a:t>
            </a:r>
          </a:p>
          <a:p>
            <a:pPr marL="0" indent="0">
              <a:buNone/>
            </a:pPr>
            <a:endParaRPr lang="en-US" sz="2600" dirty="0"/>
          </a:p>
          <a:p>
            <a:pPr marL="0" indent="0">
              <a:buNone/>
            </a:pPr>
            <a:r>
              <a:rPr lang="en-US" dirty="0"/>
              <a:t> </a:t>
            </a:r>
          </a:p>
        </p:txBody>
      </p:sp>
      <p:pic>
        <p:nvPicPr>
          <p:cNvPr id="4" name="Picture 3">
            <a:extLst>
              <a:ext uri="{FF2B5EF4-FFF2-40B4-BE49-F238E27FC236}">
                <a16:creationId xmlns:a16="http://schemas.microsoft.com/office/drawing/2014/main" id="{3FA2DA13-0A9E-42C3-B28A-73A8FF1591D6}"/>
              </a:ext>
            </a:extLst>
          </p:cNvPr>
          <p:cNvPicPr>
            <a:picLocks noChangeAspect="1"/>
          </p:cNvPicPr>
          <p:nvPr/>
        </p:nvPicPr>
        <p:blipFill>
          <a:blip r:embed="rId2"/>
          <a:stretch>
            <a:fillRect/>
          </a:stretch>
        </p:blipFill>
        <p:spPr>
          <a:xfrm>
            <a:off x="7111014" y="1588559"/>
            <a:ext cx="5080986" cy="4525715"/>
          </a:xfrm>
          <a:prstGeom prst="rect">
            <a:avLst/>
          </a:prstGeom>
        </p:spPr>
      </p:pic>
    </p:spTree>
    <p:extLst>
      <p:ext uri="{BB962C8B-B14F-4D97-AF65-F5344CB8AC3E}">
        <p14:creationId xmlns:p14="http://schemas.microsoft.com/office/powerpoint/2010/main" val="204061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BCB5-3A8D-4D52-9BB1-CD52C56B5D7B}"/>
              </a:ext>
            </a:extLst>
          </p:cNvPr>
          <p:cNvSpPr>
            <a:spLocks noGrp="1"/>
          </p:cNvSpPr>
          <p:nvPr>
            <p:ph type="title"/>
          </p:nvPr>
        </p:nvSpPr>
        <p:spPr>
          <a:xfrm>
            <a:off x="71020" y="0"/>
            <a:ext cx="7510509" cy="679948"/>
          </a:xfrm>
        </p:spPr>
        <p:txBody>
          <a:bodyPr>
            <a:normAutofit fontScale="90000"/>
          </a:bodyPr>
          <a:lstStyle/>
          <a:p>
            <a:pPr algn="ctr"/>
            <a:r>
              <a:rPr lang="en-US" b="1" dirty="0"/>
              <a:t>AP Exams</a:t>
            </a:r>
          </a:p>
        </p:txBody>
      </p:sp>
      <p:pic>
        <p:nvPicPr>
          <p:cNvPr id="4" name="Picture 3">
            <a:extLst>
              <a:ext uri="{FF2B5EF4-FFF2-40B4-BE49-F238E27FC236}">
                <a16:creationId xmlns:a16="http://schemas.microsoft.com/office/drawing/2014/main" id="{EEBBA21F-F001-429E-BB4C-0B9D92E63A4D}"/>
              </a:ext>
            </a:extLst>
          </p:cNvPr>
          <p:cNvPicPr>
            <a:picLocks noChangeAspect="1"/>
          </p:cNvPicPr>
          <p:nvPr/>
        </p:nvPicPr>
        <p:blipFill>
          <a:blip r:embed="rId2"/>
          <a:stretch>
            <a:fillRect/>
          </a:stretch>
        </p:blipFill>
        <p:spPr>
          <a:xfrm>
            <a:off x="7765001" y="86245"/>
            <a:ext cx="4426997" cy="3615743"/>
          </a:xfrm>
          <a:prstGeom prst="rect">
            <a:avLst/>
          </a:prstGeom>
        </p:spPr>
      </p:pic>
      <p:pic>
        <p:nvPicPr>
          <p:cNvPr id="5" name="Content Placeholder 4">
            <a:extLst>
              <a:ext uri="{FF2B5EF4-FFF2-40B4-BE49-F238E27FC236}">
                <a16:creationId xmlns:a16="http://schemas.microsoft.com/office/drawing/2014/main" id="{E704507C-16BE-4A10-B6C0-4F7D695DBDF2}"/>
              </a:ext>
            </a:extLst>
          </p:cNvPr>
          <p:cNvPicPr>
            <a:picLocks noGrp="1" noChangeAspect="1"/>
          </p:cNvPicPr>
          <p:nvPr>
            <p:ph idx="1"/>
          </p:nvPr>
        </p:nvPicPr>
        <p:blipFill>
          <a:blip r:embed="rId3"/>
          <a:stretch>
            <a:fillRect/>
          </a:stretch>
        </p:blipFill>
        <p:spPr>
          <a:xfrm>
            <a:off x="7765002" y="3701988"/>
            <a:ext cx="4426998" cy="3156012"/>
          </a:xfrm>
          <a:prstGeom prst="rect">
            <a:avLst/>
          </a:prstGeom>
        </p:spPr>
      </p:pic>
      <p:sp>
        <p:nvSpPr>
          <p:cNvPr id="6" name="TextBox 5">
            <a:extLst>
              <a:ext uri="{FF2B5EF4-FFF2-40B4-BE49-F238E27FC236}">
                <a16:creationId xmlns:a16="http://schemas.microsoft.com/office/drawing/2014/main" id="{CD4591B6-94D0-477D-A091-6DDD9A84C394}"/>
              </a:ext>
            </a:extLst>
          </p:cNvPr>
          <p:cNvSpPr txBox="1"/>
          <p:nvPr/>
        </p:nvSpPr>
        <p:spPr>
          <a:xfrm>
            <a:off x="211973" y="589731"/>
            <a:ext cx="7228604" cy="6955750"/>
          </a:xfrm>
          <a:prstGeom prst="rect">
            <a:avLst/>
          </a:prstGeom>
          <a:noFill/>
        </p:spPr>
        <p:txBody>
          <a:bodyPr wrap="square" rtlCol="0">
            <a:spAutoFit/>
          </a:bodyPr>
          <a:lstStyle/>
          <a:p>
            <a:pPr algn="ctr"/>
            <a:r>
              <a:rPr lang="en-US" sz="2400" b="1" i="1" dirty="0"/>
              <a:t>At the end of the school year, students enrolled in AP classes have the chance to earn college credit through AP Exams!</a:t>
            </a:r>
          </a:p>
          <a:p>
            <a:endParaRPr lang="en-US" sz="2000" dirty="0"/>
          </a:p>
          <a:p>
            <a:pPr marL="342900" indent="-342900">
              <a:buFont typeface="Arial" panose="020B0604020202020204" pitchFamily="34" charset="0"/>
              <a:buChar char="•"/>
            </a:pPr>
            <a:r>
              <a:rPr lang="en-US" sz="2400" dirty="0"/>
              <a:t>Most colleges nationwide offer college credit for qualifying AP exam scores. College courses can cost thousands of dollars, but if you take and pass an AP test, you’re only spending roughly $93.  </a:t>
            </a:r>
          </a:p>
          <a:p>
            <a:pPr marL="342900" indent="-342900" algn="ctr">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AP exams are scored from one to five, with five being the highest score. Colleges will accept a minimum exam score for it to transfer to college credit.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the purpose of this data analysis, we will use the benchmark score of a 3 (most colleges accept this score) as an indicator of how well students in a district test. </a:t>
            </a:r>
          </a:p>
          <a:p>
            <a:pPr algn="ctr"/>
            <a:endParaRPr lang="en-US" sz="2400" b="1" dirty="0"/>
          </a:p>
          <a:p>
            <a:endParaRPr lang="en-US" b="1" dirty="0"/>
          </a:p>
        </p:txBody>
      </p:sp>
    </p:spTree>
    <p:extLst>
      <p:ext uri="{BB962C8B-B14F-4D97-AF65-F5344CB8AC3E}">
        <p14:creationId xmlns:p14="http://schemas.microsoft.com/office/powerpoint/2010/main" val="309307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C1F8-9447-41D4-A49F-4F79826534A9}"/>
              </a:ext>
            </a:extLst>
          </p:cNvPr>
          <p:cNvSpPr>
            <a:spLocks noGrp="1"/>
          </p:cNvSpPr>
          <p:nvPr>
            <p:ph type="title"/>
          </p:nvPr>
        </p:nvSpPr>
        <p:spPr>
          <a:xfrm>
            <a:off x="838200" y="0"/>
            <a:ext cx="10515600" cy="1325563"/>
          </a:xfrm>
        </p:spPr>
        <p:txBody>
          <a:bodyPr/>
          <a:lstStyle/>
          <a:p>
            <a:pPr algn="ctr"/>
            <a:r>
              <a:rPr lang="en-US" b="1" dirty="0"/>
              <a:t>Wealth Per Average Daily Attendance</a:t>
            </a:r>
            <a:br>
              <a:rPr lang="en-US" b="1" dirty="0"/>
            </a:br>
            <a:r>
              <a:rPr lang="en-US" b="1" dirty="0"/>
              <a:t>(“Wealth/ADA”) </a:t>
            </a:r>
          </a:p>
        </p:txBody>
      </p:sp>
      <p:pic>
        <p:nvPicPr>
          <p:cNvPr id="4" name="Picture 3">
            <a:extLst>
              <a:ext uri="{FF2B5EF4-FFF2-40B4-BE49-F238E27FC236}">
                <a16:creationId xmlns:a16="http://schemas.microsoft.com/office/drawing/2014/main" id="{D938823A-C22F-43B7-B667-4E0B31437DB8}"/>
              </a:ext>
            </a:extLst>
          </p:cNvPr>
          <p:cNvPicPr>
            <a:picLocks noChangeAspect="1"/>
          </p:cNvPicPr>
          <p:nvPr/>
        </p:nvPicPr>
        <p:blipFill>
          <a:blip r:embed="rId2"/>
          <a:stretch>
            <a:fillRect/>
          </a:stretch>
        </p:blipFill>
        <p:spPr>
          <a:xfrm>
            <a:off x="6096000" y="1876926"/>
            <a:ext cx="5857748" cy="4090736"/>
          </a:xfrm>
          <a:prstGeom prst="rect">
            <a:avLst/>
          </a:prstGeom>
        </p:spPr>
      </p:pic>
      <p:sp>
        <p:nvSpPr>
          <p:cNvPr id="5" name="TextBox 4">
            <a:extLst>
              <a:ext uri="{FF2B5EF4-FFF2-40B4-BE49-F238E27FC236}">
                <a16:creationId xmlns:a16="http://schemas.microsoft.com/office/drawing/2014/main" id="{A79499C9-512F-4BFD-8DC8-5B74C6B3B364}"/>
              </a:ext>
            </a:extLst>
          </p:cNvPr>
          <p:cNvSpPr txBox="1"/>
          <p:nvPr/>
        </p:nvSpPr>
        <p:spPr>
          <a:xfrm>
            <a:off x="187746" y="1660136"/>
            <a:ext cx="5568990" cy="4524315"/>
          </a:xfrm>
          <a:prstGeom prst="rect">
            <a:avLst/>
          </a:prstGeom>
          <a:noFill/>
        </p:spPr>
        <p:txBody>
          <a:bodyPr wrap="square" rtlCol="0">
            <a:spAutoFit/>
          </a:bodyPr>
          <a:lstStyle/>
          <a:p>
            <a:endParaRPr lang="en-US" dirty="0"/>
          </a:p>
          <a:p>
            <a:pPr marL="457200" indent="-457200">
              <a:buFont typeface="Arial" panose="020B0604020202020204" pitchFamily="34" charset="0"/>
              <a:buChar char="•"/>
            </a:pPr>
            <a:r>
              <a:rPr lang="en-US" sz="2800" dirty="0"/>
              <a:t>Wealth/ADA is simply the property value of each school district divided by its average daily attendance.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property value comes from the Texas state comptroller and is the basis for each school district’s local property tax collections.</a:t>
            </a:r>
          </a:p>
          <a:p>
            <a:endParaRPr lang="en-US" dirty="0"/>
          </a:p>
        </p:txBody>
      </p:sp>
    </p:spTree>
    <p:extLst>
      <p:ext uri="{BB962C8B-B14F-4D97-AF65-F5344CB8AC3E}">
        <p14:creationId xmlns:p14="http://schemas.microsoft.com/office/powerpoint/2010/main" val="424915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20B1-AAB1-4734-936E-6A7A6276F940}"/>
              </a:ext>
            </a:extLst>
          </p:cNvPr>
          <p:cNvSpPr>
            <a:spLocks noGrp="1"/>
          </p:cNvSpPr>
          <p:nvPr>
            <p:ph type="title"/>
          </p:nvPr>
        </p:nvSpPr>
        <p:spPr>
          <a:xfrm>
            <a:off x="838200" y="1"/>
            <a:ext cx="10515600" cy="689810"/>
          </a:xfrm>
        </p:spPr>
        <p:txBody>
          <a:bodyPr>
            <a:normAutofit/>
          </a:bodyPr>
          <a:lstStyle/>
          <a:p>
            <a:pPr algn="ctr"/>
            <a:r>
              <a:rPr lang="en-US" sz="3600" b="1" dirty="0"/>
              <a:t>Data Analysis: (SAT &amp; ACT)</a:t>
            </a:r>
          </a:p>
        </p:txBody>
      </p:sp>
      <p:pic>
        <p:nvPicPr>
          <p:cNvPr id="4" name="Picture 3">
            <a:extLst>
              <a:ext uri="{FF2B5EF4-FFF2-40B4-BE49-F238E27FC236}">
                <a16:creationId xmlns:a16="http://schemas.microsoft.com/office/drawing/2014/main" id="{527528D7-7935-4581-9A6A-C906F42188CB}"/>
              </a:ext>
            </a:extLst>
          </p:cNvPr>
          <p:cNvPicPr/>
          <p:nvPr/>
        </p:nvPicPr>
        <p:blipFill>
          <a:blip r:embed="rId2"/>
          <a:stretch>
            <a:fillRect/>
          </a:stretch>
        </p:blipFill>
        <p:spPr>
          <a:xfrm>
            <a:off x="176462" y="689811"/>
            <a:ext cx="12015538" cy="3128210"/>
          </a:xfrm>
          <a:prstGeom prst="rect">
            <a:avLst/>
          </a:prstGeom>
        </p:spPr>
      </p:pic>
      <p:pic>
        <p:nvPicPr>
          <p:cNvPr id="5" name="Picture 4">
            <a:extLst>
              <a:ext uri="{FF2B5EF4-FFF2-40B4-BE49-F238E27FC236}">
                <a16:creationId xmlns:a16="http://schemas.microsoft.com/office/drawing/2014/main" id="{0F164D4C-BFE3-4631-9432-BB586A478454}"/>
              </a:ext>
            </a:extLst>
          </p:cNvPr>
          <p:cNvPicPr/>
          <p:nvPr/>
        </p:nvPicPr>
        <p:blipFill>
          <a:blip r:embed="rId3"/>
          <a:stretch>
            <a:fillRect/>
          </a:stretch>
        </p:blipFill>
        <p:spPr>
          <a:xfrm>
            <a:off x="176463" y="3818021"/>
            <a:ext cx="12015536" cy="3039978"/>
          </a:xfrm>
          <a:prstGeom prst="rect">
            <a:avLst/>
          </a:prstGeom>
        </p:spPr>
      </p:pic>
      <p:sp>
        <p:nvSpPr>
          <p:cNvPr id="8" name="TextBox 7">
            <a:extLst>
              <a:ext uri="{FF2B5EF4-FFF2-40B4-BE49-F238E27FC236}">
                <a16:creationId xmlns:a16="http://schemas.microsoft.com/office/drawing/2014/main" id="{349BC8DB-8A1B-4878-93F2-27597ABB9182}"/>
              </a:ext>
            </a:extLst>
          </p:cNvPr>
          <p:cNvSpPr txBox="1"/>
          <p:nvPr/>
        </p:nvSpPr>
        <p:spPr>
          <a:xfrm>
            <a:off x="10395284" y="1138989"/>
            <a:ext cx="1507958" cy="923330"/>
          </a:xfrm>
          <a:prstGeom prst="rect">
            <a:avLst/>
          </a:prstGeom>
          <a:noFill/>
        </p:spPr>
        <p:txBody>
          <a:bodyPr wrap="square" rtlCol="0">
            <a:spAutoFit/>
          </a:bodyPr>
          <a:lstStyle/>
          <a:p>
            <a:pPr algn="ctr"/>
            <a:r>
              <a:rPr lang="en-US" dirty="0"/>
              <a:t>District-Level Mean:</a:t>
            </a:r>
          </a:p>
          <a:p>
            <a:pPr algn="ctr"/>
            <a:r>
              <a:rPr lang="en-US" dirty="0"/>
              <a:t>1052.8</a:t>
            </a:r>
          </a:p>
        </p:txBody>
      </p:sp>
      <p:sp>
        <p:nvSpPr>
          <p:cNvPr id="9" name="TextBox 8">
            <a:extLst>
              <a:ext uri="{FF2B5EF4-FFF2-40B4-BE49-F238E27FC236}">
                <a16:creationId xmlns:a16="http://schemas.microsoft.com/office/drawing/2014/main" id="{413B47DC-6C6B-47B1-8E10-6AE5CC056BFD}"/>
              </a:ext>
            </a:extLst>
          </p:cNvPr>
          <p:cNvSpPr txBox="1"/>
          <p:nvPr/>
        </p:nvSpPr>
        <p:spPr>
          <a:xfrm>
            <a:off x="10395284" y="4312266"/>
            <a:ext cx="1507958" cy="923330"/>
          </a:xfrm>
          <a:prstGeom prst="rect">
            <a:avLst/>
          </a:prstGeom>
          <a:noFill/>
        </p:spPr>
        <p:txBody>
          <a:bodyPr wrap="square" rtlCol="0">
            <a:spAutoFit/>
          </a:bodyPr>
          <a:lstStyle/>
          <a:p>
            <a:pPr algn="ctr"/>
            <a:r>
              <a:rPr lang="en-US" dirty="0"/>
              <a:t>District-Level Mean:</a:t>
            </a:r>
          </a:p>
          <a:p>
            <a:pPr algn="ctr"/>
            <a:r>
              <a:rPr lang="en-US" dirty="0"/>
              <a:t>21.1</a:t>
            </a:r>
          </a:p>
        </p:txBody>
      </p:sp>
    </p:spTree>
    <p:extLst>
      <p:ext uri="{BB962C8B-B14F-4D97-AF65-F5344CB8AC3E}">
        <p14:creationId xmlns:p14="http://schemas.microsoft.com/office/powerpoint/2010/main" val="2426884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10390</TotalTime>
  <Words>1384</Words>
  <Application>Microsoft Office PowerPoint</Application>
  <PresentationFormat>Widescreen</PresentationFormat>
  <Paragraphs>114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 (Predicting the Percentage of Students Who Will Graduate College Within Four Years, Based on the Features of the School District They Attended High School in) </vt:lpstr>
      <vt:lpstr>Data Collection: Texas’ Major Regions -The Focus of This Study</vt:lpstr>
      <vt:lpstr>Texas’ Major Regions </vt:lpstr>
      <vt:lpstr>“Which School Districts are Proven to Contain a Higher Percentage of its Graduates Earn a College Degree Within Four Years?” </vt:lpstr>
      <vt:lpstr>Importance Behind the Question &amp; Providing a Solution: </vt:lpstr>
      <vt:lpstr>College Admissions Tests</vt:lpstr>
      <vt:lpstr>AP Exams</vt:lpstr>
      <vt:lpstr>Wealth Per Average Daily Attendance (“Wealth/ADA”) </vt:lpstr>
      <vt:lpstr>Data Analysis: (SAT &amp; ACT)</vt:lpstr>
      <vt:lpstr>PowerPoint Presentation</vt:lpstr>
      <vt:lpstr>Data Analysis: (SAT/ACT Participation %)</vt:lpstr>
      <vt:lpstr>PowerPoint Presentation</vt:lpstr>
      <vt:lpstr>PowerPoint Presentation</vt:lpstr>
      <vt:lpstr>PowerPoint Presentation</vt:lpstr>
      <vt:lpstr>Model 1: Linear Regression </vt:lpstr>
      <vt:lpstr>Model 2: Random Forest Regressor (No HyperParameter Tuning)</vt:lpstr>
      <vt:lpstr>Model 3: Random Forest Regressor  (HyperParameter Tuning &amp; Feature Selection)</vt:lpstr>
      <vt:lpstr>Model Selection – Performance Summary</vt:lpstr>
      <vt:lpstr>PowerPoint Presentation</vt:lpstr>
      <vt:lpstr>Predicting College Grad. % for High School Classes of 2015 - 2017</vt:lpstr>
      <vt:lpstr>Future Work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School District Analysis: Classifying Districts on Their Ability to Prepare Students for College</dc:title>
  <dc:creator>Edmundo Perez</dc:creator>
  <cp:lastModifiedBy>Edmundo Perez</cp:lastModifiedBy>
  <cp:revision>60</cp:revision>
  <dcterms:created xsi:type="dcterms:W3CDTF">2020-03-02T03:54:23Z</dcterms:created>
  <dcterms:modified xsi:type="dcterms:W3CDTF">2020-04-04T22:51:10Z</dcterms:modified>
</cp:coreProperties>
</file>