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3" r:id="rId6"/>
    <p:sldId id="274" r:id="rId7"/>
    <p:sldId id="276" r:id="rId8"/>
    <p:sldId id="27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3/1/2020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3/1/2020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60" y="1342774"/>
            <a:ext cx="11191875" cy="2876300"/>
          </a:xfrm>
        </p:spPr>
        <p:txBody>
          <a:bodyPr>
            <a:normAutofit fontScale="90000"/>
          </a:bodyPr>
          <a:lstStyle/>
          <a:p>
            <a:r>
              <a:rPr lang="en-US" sz="7200" b="1" dirty="0"/>
              <a:t>Texas School District Analysis:</a:t>
            </a:r>
            <a:br>
              <a:rPr lang="en-US" sz="7200" b="1" dirty="0"/>
            </a:br>
            <a:r>
              <a:rPr lang="en-US" sz="7200" i="1" dirty="0"/>
              <a:t>Classifying Districts on Their Ability to Prepare Students for College</a:t>
            </a:r>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7" y="4484354"/>
            <a:ext cx="9144000" cy="1655762"/>
          </a:xfrm>
        </p:spPr>
        <p:txBody>
          <a:bodyPr/>
          <a:lstStyle/>
          <a:p>
            <a:endParaRPr lang="en-US" dirty="0"/>
          </a:p>
          <a:p>
            <a:r>
              <a:rPr lang="en-US" sz="4800" dirty="0"/>
              <a:t>Capstone 1 Project </a:t>
            </a:r>
          </a:p>
        </p:txBody>
      </p:sp>
    </p:spTree>
    <p:extLst>
      <p:ext uri="{BB962C8B-B14F-4D97-AF65-F5344CB8AC3E}">
        <p14:creationId xmlns:p14="http://schemas.microsoft.com/office/powerpoint/2010/main" val="278381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6593306" y="2212377"/>
            <a:ext cx="5470357"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656576"/>
            <a:ext cx="6464970" cy="5201424"/>
          </a:xfrm>
          <a:prstGeom prst="rect">
            <a:avLst/>
          </a:prstGeom>
          <a:noFill/>
        </p:spPr>
        <p:txBody>
          <a:bodyPr wrap="square" rtlCol="0">
            <a:spAutoFit/>
          </a:bodyPr>
          <a:lstStyle/>
          <a:p>
            <a:r>
              <a:rPr lang="en-US" sz="2400" dirty="0"/>
              <a:t>In this study, 2011 - 2017 data was collected from the following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The major regions represent areas with the most economic opportunity, making them prime locations for families and talented educators. </a:t>
            </a:r>
          </a:p>
          <a:p>
            <a:r>
              <a:rPr lang="en-US" sz="2000" dirty="0"/>
              <a:t> </a:t>
            </a:r>
            <a:endParaRPr lang="en-US" sz="2800" dirty="0"/>
          </a:p>
        </p:txBody>
      </p:sp>
    </p:spTree>
    <p:extLst>
      <p:ext uri="{BB962C8B-B14F-4D97-AF65-F5344CB8AC3E}">
        <p14:creationId xmlns:p14="http://schemas.microsoft.com/office/powerpoint/2010/main" val="259990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0"/>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4475746" y="1260629"/>
            <a:ext cx="7716253"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240631" y="1260629"/>
            <a:ext cx="4235115"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t>Here’s how the Texas Education Agency splits up its educational regions for reporting data</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school districts utilized in this study exist within the highlighted regions</a:t>
            </a:r>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0" y="264279"/>
            <a:ext cx="12191999" cy="1250611"/>
          </a:xfrm>
        </p:spPr>
        <p:txBody>
          <a:bodyPr>
            <a:normAutofit/>
          </a:bodyPr>
          <a:lstStyle/>
          <a:p>
            <a:pPr algn="ctr"/>
            <a:r>
              <a:rPr lang="en-US" sz="3600" b="1" i="1" dirty="0"/>
              <a:t>“We Would Like Our Child to Attend College. Do You Know Which School Districts Improve the Likelihood of this Happening?”</a:t>
            </a:r>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789693"/>
            <a:ext cx="7074568" cy="5096880"/>
          </a:xfrm>
        </p:spPr>
        <p:txBody>
          <a:bodyPr>
            <a:normAutofit/>
          </a:bodyPr>
          <a:lstStyle/>
          <a:p>
            <a:r>
              <a:rPr lang="en-US" sz="3200" dirty="0"/>
              <a:t>This is a very popular question among parents looking to provide their child with a quality education</a:t>
            </a:r>
          </a:p>
          <a:p>
            <a:r>
              <a:rPr lang="en-US" sz="3200" dirty="0"/>
              <a:t>With a solid high school career, students can go to college prepared to earn their degree and live a more comfortable life.</a:t>
            </a:r>
          </a:p>
          <a:p>
            <a:r>
              <a:rPr lang="en-US" sz="3200" dirty="0"/>
              <a:t>This is what all concerned parents want for their child transitioning into adulthood.</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074568" y="1761120"/>
            <a:ext cx="4892841" cy="4592798"/>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F2B-2006-40A7-95AC-FD8E581A83B2}"/>
              </a:ext>
            </a:extLst>
          </p:cNvPr>
          <p:cNvSpPr>
            <a:spLocks noGrp="1"/>
          </p:cNvSpPr>
          <p:nvPr>
            <p:ph type="title"/>
          </p:nvPr>
        </p:nvSpPr>
        <p:spPr>
          <a:xfrm>
            <a:off x="838200" y="0"/>
            <a:ext cx="10515600" cy="1066047"/>
          </a:xfrm>
        </p:spPr>
        <p:txBody>
          <a:bodyPr/>
          <a:lstStyle/>
          <a:p>
            <a:pPr algn="ctr"/>
            <a:r>
              <a:rPr lang="en-US" b="1" dirty="0"/>
              <a:t>Asking the Right Questions (Part 1) </a:t>
            </a:r>
          </a:p>
        </p:txBody>
      </p:sp>
      <p:sp>
        <p:nvSpPr>
          <p:cNvPr id="3" name="Content Placeholder 2">
            <a:extLst>
              <a:ext uri="{FF2B5EF4-FFF2-40B4-BE49-F238E27FC236}">
                <a16:creationId xmlns:a16="http://schemas.microsoft.com/office/drawing/2014/main" id="{42E41E7F-E8F7-43AD-AC78-7E407194D86E}"/>
              </a:ext>
            </a:extLst>
          </p:cNvPr>
          <p:cNvSpPr>
            <a:spLocks noGrp="1"/>
          </p:cNvSpPr>
          <p:nvPr>
            <p:ph idx="1"/>
          </p:nvPr>
        </p:nvSpPr>
        <p:spPr>
          <a:xfrm>
            <a:off x="20053" y="990223"/>
            <a:ext cx="6669505" cy="5710990"/>
          </a:xfrm>
        </p:spPr>
        <p:txBody>
          <a:bodyPr>
            <a:normAutofit/>
          </a:bodyPr>
          <a:lstStyle/>
          <a:p>
            <a:r>
              <a:rPr lang="en-US" sz="3200" dirty="0"/>
              <a:t>The better question for parents to ask is “which school districts improve the likelihood that my child will be able to earn their degree in college?”</a:t>
            </a:r>
          </a:p>
          <a:p>
            <a:r>
              <a:rPr lang="en-US" sz="3200" dirty="0"/>
              <a:t>The honest truth is that there are many colleges willing to accept your child even if they had poor college admission test results. </a:t>
            </a:r>
          </a:p>
          <a:p>
            <a:r>
              <a:rPr lang="en-US" sz="3200" dirty="0"/>
              <a:t>Colleges will gladly collect expensive tuition checks until the student fails out (not prepared) or earns a degree (prepared student). </a:t>
            </a:r>
          </a:p>
          <a:p>
            <a:pPr marL="0" indent="0">
              <a:buNone/>
            </a:pPr>
            <a:endParaRPr lang="en-US" sz="2400" dirty="0"/>
          </a:p>
        </p:txBody>
      </p:sp>
      <p:pic>
        <p:nvPicPr>
          <p:cNvPr id="4" name="Picture 3">
            <a:extLst>
              <a:ext uri="{FF2B5EF4-FFF2-40B4-BE49-F238E27FC236}">
                <a16:creationId xmlns:a16="http://schemas.microsoft.com/office/drawing/2014/main" id="{80E73F67-B487-40E0-9CC1-1813AE160ECA}"/>
              </a:ext>
            </a:extLst>
          </p:cNvPr>
          <p:cNvPicPr>
            <a:picLocks noChangeAspect="1"/>
          </p:cNvPicPr>
          <p:nvPr/>
        </p:nvPicPr>
        <p:blipFill>
          <a:blip r:embed="rId2"/>
          <a:stretch>
            <a:fillRect/>
          </a:stretch>
        </p:blipFill>
        <p:spPr>
          <a:xfrm>
            <a:off x="6946233" y="3845718"/>
            <a:ext cx="5225714" cy="3012282"/>
          </a:xfrm>
          <a:prstGeom prst="rect">
            <a:avLst/>
          </a:prstGeom>
        </p:spPr>
      </p:pic>
      <p:pic>
        <p:nvPicPr>
          <p:cNvPr id="5" name="Picture 4">
            <a:extLst>
              <a:ext uri="{FF2B5EF4-FFF2-40B4-BE49-F238E27FC236}">
                <a16:creationId xmlns:a16="http://schemas.microsoft.com/office/drawing/2014/main" id="{53B2E256-9283-4916-8446-DA450841494B}"/>
              </a:ext>
            </a:extLst>
          </p:cNvPr>
          <p:cNvPicPr>
            <a:picLocks noChangeAspect="1"/>
          </p:cNvPicPr>
          <p:nvPr/>
        </p:nvPicPr>
        <p:blipFill>
          <a:blip r:embed="rId3"/>
          <a:stretch>
            <a:fillRect/>
          </a:stretch>
        </p:blipFill>
        <p:spPr>
          <a:xfrm>
            <a:off x="6946233" y="914399"/>
            <a:ext cx="5225714" cy="2931319"/>
          </a:xfrm>
          <a:prstGeom prst="rect">
            <a:avLst/>
          </a:prstGeom>
        </p:spPr>
      </p:pic>
    </p:spTree>
    <p:extLst>
      <p:ext uri="{BB962C8B-B14F-4D97-AF65-F5344CB8AC3E}">
        <p14:creationId xmlns:p14="http://schemas.microsoft.com/office/powerpoint/2010/main" val="348056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9E90-371F-4FD2-B177-4410D6AA0DF8}"/>
              </a:ext>
            </a:extLst>
          </p:cNvPr>
          <p:cNvSpPr>
            <a:spLocks noGrp="1"/>
          </p:cNvSpPr>
          <p:nvPr>
            <p:ph type="title"/>
          </p:nvPr>
        </p:nvSpPr>
        <p:spPr>
          <a:xfrm>
            <a:off x="2394382" y="0"/>
            <a:ext cx="8116779" cy="1325563"/>
          </a:xfrm>
        </p:spPr>
        <p:txBody>
          <a:bodyPr/>
          <a:lstStyle/>
          <a:p>
            <a:r>
              <a:rPr lang="en-US" b="1" dirty="0"/>
              <a:t>Asking the Right Questions (Part 2)</a:t>
            </a:r>
          </a:p>
        </p:txBody>
      </p:sp>
      <p:sp>
        <p:nvSpPr>
          <p:cNvPr id="3" name="Content Placeholder 2">
            <a:extLst>
              <a:ext uri="{FF2B5EF4-FFF2-40B4-BE49-F238E27FC236}">
                <a16:creationId xmlns:a16="http://schemas.microsoft.com/office/drawing/2014/main" id="{EE04F2E2-FFC7-4773-879B-D3D19E4C8D12}"/>
              </a:ext>
            </a:extLst>
          </p:cNvPr>
          <p:cNvSpPr>
            <a:spLocks noGrp="1"/>
          </p:cNvSpPr>
          <p:nvPr>
            <p:ph idx="1"/>
          </p:nvPr>
        </p:nvSpPr>
        <p:spPr>
          <a:xfrm>
            <a:off x="0" y="1078785"/>
            <a:ext cx="5406188" cy="5793381"/>
          </a:xfrm>
        </p:spPr>
        <p:txBody>
          <a:bodyPr>
            <a:normAutofit/>
          </a:bodyPr>
          <a:lstStyle/>
          <a:p>
            <a:r>
              <a:rPr lang="en-US" dirty="0"/>
              <a:t>In a 2011 Harvard study “Pathways to Prosperity”, the U.S. contained the highest college dropout rate among industrialized nations.</a:t>
            </a:r>
          </a:p>
          <a:p>
            <a:r>
              <a:rPr lang="en-US" dirty="0"/>
              <a:t>Among four-year colleges, just 56% of students graduated within six years (not four. Remember… more time spent means more money spent).</a:t>
            </a:r>
          </a:p>
          <a:p>
            <a:r>
              <a:rPr lang="en-US" b="1" u="sng" dirty="0"/>
              <a:t>Financial pressure and academic disqualification are the top two reasons why a student drops out.</a:t>
            </a:r>
            <a:endParaRPr lang="en-US" dirty="0"/>
          </a:p>
        </p:txBody>
      </p:sp>
      <p:pic>
        <p:nvPicPr>
          <p:cNvPr id="4" name="Picture 3">
            <a:extLst>
              <a:ext uri="{FF2B5EF4-FFF2-40B4-BE49-F238E27FC236}">
                <a16:creationId xmlns:a16="http://schemas.microsoft.com/office/drawing/2014/main" id="{66069FDD-45B1-4972-9136-A1E30052E055}"/>
              </a:ext>
            </a:extLst>
          </p:cNvPr>
          <p:cNvPicPr>
            <a:picLocks noChangeAspect="1"/>
          </p:cNvPicPr>
          <p:nvPr/>
        </p:nvPicPr>
        <p:blipFill>
          <a:blip r:embed="rId2"/>
          <a:stretch>
            <a:fillRect/>
          </a:stretch>
        </p:blipFill>
        <p:spPr>
          <a:xfrm>
            <a:off x="5406188" y="1078785"/>
            <a:ext cx="6634892" cy="5546603"/>
          </a:xfrm>
          <a:prstGeom prst="rect">
            <a:avLst/>
          </a:prstGeom>
        </p:spPr>
      </p:pic>
    </p:spTree>
    <p:extLst>
      <p:ext uri="{BB962C8B-B14F-4D97-AF65-F5344CB8AC3E}">
        <p14:creationId xmlns:p14="http://schemas.microsoft.com/office/powerpoint/2010/main" val="184374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838200" y="140536"/>
            <a:ext cx="10515600" cy="1325563"/>
          </a:xfrm>
        </p:spPr>
        <p:txBody>
          <a:bodyPr>
            <a:normAutofit fontScale="90000"/>
          </a:bodyPr>
          <a:lstStyle/>
          <a:p>
            <a:pPr algn="ctr"/>
            <a:r>
              <a:rPr lang="en-US" sz="5400" b="1" dirty="0"/>
              <a:t>Aim of the Project:</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515352" y="1122947"/>
            <a:ext cx="11161295" cy="5594517"/>
          </a:xfrm>
        </p:spPr>
        <p:txBody>
          <a:bodyPr>
            <a:normAutofit/>
          </a:bodyPr>
          <a:lstStyle/>
          <a:p>
            <a:r>
              <a:rPr lang="en-US" sz="3600" dirty="0"/>
              <a:t>Through this project, I aimed to reasonably predict the likelihood of a student earning a college degree four years after graduating high school from a certain school district. </a:t>
            </a:r>
          </a:p>
          <a:p>
            <a:r>
              <a:rPr lang="en-US" sz="3600" dirty="0"/>
              <a:t>In order to do this, historical district features were collected in addition to college graduation data to train a predictive model.</a:t>
            </a:r>
          </a:p>
          <a:p>
            <a:r>
              <a:rPr lang="en-US" sz="3600" dirty="0"/>
              <a:t>This model can help answer parents’ question about what districts increase their child’s likelihood of earning their degree within four years. </a:t>
            </a:r>
          </a:p>
        </p:txBody>
      </p:sp>
    </p:spTree>
    <p:extLst>
      <p:ext uri="{BB962C8B-B14F-4D97-AF65-F5344CB8AC3E}">
        <p14:creationId xmlns:p14="http://schemas.microsoft.com/office/powerpoint/2010/main" val="167246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763950"/>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166142"/>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659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Texas School District Analysis: Classifying Districts on Their Ability to Prepare Students for College</vt:lpstr>
      <vt:lpstr>Data Collection: Texas’ Major Regions -The Focus of This Study</vt:lpstr>
      <vt:lpstr>Texas’ Major Regions </vt:lpstr>
      <vt:lpstr>“We Would Like Our Child to Attend College. Do You Know Which School Districts Improve the Likelihood of this Happening?”</vt:lpstr>
      <vt:lpstr>Asking the Right Questions (Part 1) </vt:lpstr>
      <vt:lpstr>Asking the Right Questions (Part 2)</vt:lpstr>
      <vt:lpstr>Aim of the Project: </vt:lpstr>
      <vt:lpstr>College Admissions Tests</vt:lpstr>
      <vt:lpstr>AP Exams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4</cp:revision>
  <dcterms:created xsi:type="dcterms:W3CDTF">2020-03-02T03:54:23Z</dcterms:created>
  <dcterms:modified xsi:type="dcterms:W3CDTF">2020-03-02T04:25:07Z</dcterms:modified>
</cp:coreProperties>
</file>