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3" r:id="rId6"/>
    <p:sldId id="276" r:id="rId7"/>
    <p:sldId id="275" r:id="rId8"/>
    <p:sldId id="262" r:id="rId9"/>
    <p:sldId id="282" r:id="rId10"/>
    <p:sldId id="277"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AD2-3BFA-43DE-B734-808804DB8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910F1A-684A-435D-A473-A67FB14BD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7543B-DF68-4101-A52F-0E6F195BEB96}"/>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A010E8AA-CAF5-4845-B4EF-D584A446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39DD4-01BB-4D31-AD31-E082A132424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95288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F2DF-55FE-48E1-A110-346E9044B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99930-4CDB-4F2B-A3FB-1AD650BD2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B2239-E806-4110-BFFC-1FF99B2039C8}"/>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A886671E-5193-4687-B6CE-EDA6F69F3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FBD70-E247-4C30-9544-62AD2FDA6349}"/>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716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96255-2024-47F8-A456-DA1FA291A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97ECD-5207-4084-B429-DB0A5218F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1BFEE-CCAD-479D-A24C-9A90C1EA2EBC}"/>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A5C4036E-0E23-4F31-97E8-AB4A63267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CC4BE-2528-4D80-BC51-EDA92CC5B95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487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099-4F25-429D-B718-3DD6E63C8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30B67-823B-4907-8AFF-8ABAAD006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84A3B-A4F9-45DB-927C-6B7ABC4E9CCE}"/>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B15300DB-7765-409B-BB55-0AF990136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B92AA-804D-429B-8E6D-BB6775FDF9B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78283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678B-9FB9-4023-9A1D-87BD3E058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72286-4670-47B6-BCD6-6C93F86FB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E26AF-0F4C-4F13-95E3-EE755EF8A7EB}"/>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78E62B8F-9A9A-4E09-B2BF-73F7B6C50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46E81-FE9E-474E-9E5D-7E2BFA7E4A9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01231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A353-5F41-4CBF-BA1B-976DAC9D9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5E430-7437-4DE2-875F-75DD11AAF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5941A-8430-4263-B009-F9CDC68E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DB3E1-08A8-4943-B56E-E1AFEB2D8DDE}"/>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6" name="Footer Placeholder 5">
            <a:extLst>
              <a:ext uri="{FF2B5EF4-FFF2-40B4-BE49-F238E27FC236}">
                <a16:creationId xmlns:a16="http://schemas.microsoft.com/office/drawing/2014/main" id="{CA9BE451-7D00-449B-BA6B-CE167429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DF917-242E-42FA-A600-70BB010F1A1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9942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0EE3-AE35-4329-A8B8-E6510831C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C181D-AE9B-4BB5-8839-4B096835A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4DD74-8089-4F8D-88E3-7EE27938D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47924-A44D-42C3-986A-4474CAF72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32C045-8635-4952-BAF6-C0FF5784D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64E0DD-097B-4393-8761-141629C3F109}"/>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8" name="Footer Placeholder 7">
            <a:extLst>
              <a:ext uri="{FF2B5EF4-FFF2-40B4-BE49-F238E27FC236}">
                <a16:creationId xmlns:a16="http://schemas.microsoft.com/office/drawing/2014/main" id="{C64D1E78-F3AA-4BE2-B6D4-F3F472203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A379A-F1EC-4BE7-A261-1AB6AF1126A1}"/>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589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A18-3EB2-4AC9-8E8C-12C997D9BA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415788-9719-4F6C-931E-8213D01E079D}"/>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4" name="Footer Placeholder 3">
            <a:extLst>
              <a:ext uri="{FF2B5EF4-FFF2-40B4-BE49-F238E27FC236}">
                <a16:creationId xmlns:a16="http://schemas.microsoft.com/office/drawing/2014/main" id="{A6312424-24D0-4500-A97D-737C7B695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D0C42-F1AB-4C95-9197-77216844B24F}"/>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34087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0D6BE-B8BE-4DFF-BE9B-91C8DCB633B0}"/>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3" name="Footer Placeholder 2">
            <a:extLst>
              <a:ext uri="{FF2B5EF4-FFF2-40B4-BE49-F238E27FC236}">
                <a16:creationId xmlns:a16="http://schemas.microsoft.com/office/drawing/2014/main" id="{BA168550-2701-425E-9433-2C288E3DB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A38D9-D382-40C9-88A7-89B54DD6B39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29346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ABE8-F212-46E2-BD42-8AD55D92D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7627-76DD-41EE-8DF5-E7151FB87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BCEB4-EAD3-4B0F-B265-C6C35936D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11EF2-D227-4B81-BAEE-BB5DF99CD643}"/>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6" name="Footer Placeholder 5">
            <a:extLst>
              <a:ext uri="{FF2B5EF4-FFF2-40B4-BE49-F238E27FC236}">
                <a16:creationId xmlns:a16="http://schemas.microsoft.com/office/drawing/2014/main" id="{9A9C738F-7EBB-4726-BF3F-F384FB775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6F1F9-E8D4-4FBC-A7F1-F53FC5CC16BB}"/>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0234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96A1-C2F1-4765-8A7C-2A38E5CAF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328E3C-AC8E-400E-8547-8C80EE728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A0042C-CE1B-43C6-A32D-63ABDDF6E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3A576-91F2-4A9D-947D-2A7227725985}"/>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6" name="Footer Placeholder 5">
            <a:extLst>
              <a:ext uri="{FF2B5EF4-FFF2-40B4-BE49-F238E27FC236}">
                <a16:creationId xmlns:a16="http://schemas.microsoft.com/office/drawing/2014/main" id="{BCBA1EED-B24D-437F-A737-DF1E9A200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C5E0F-B2CE-4AEE-AA0E-6D1B52C0F54E}"/>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27460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E30EE-4CC1-46A3-96B8-297D92824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94E9E-8817-476F-831B-26DD7772D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2D083-1682-4572-B86A-78583AE69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52D1A8B3-93C7-4BE4-8494-4B31ABA92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33A7D2-CDAD-4B2D-9572-6931513DB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B7202-8B4E-495F-AE3B-FFB1EFE06E59}" type="slidenum">
              <a:rPr lang="en-US" smtClean="0"/>
              <a:t>‹#›</a:t>
            </a:fld>
            <a:endParaRPr lang="en-US"/>
          </a:p>
        </p:txBody>
      </p:sp>
    </p:spTree>
    <p:extLst>
      <p:ext uri="{BB962C8B-B14F-4D97-AF65-F5344CB8AC3E}">
        <p14:creationId xmlns:p14="http://schemas.microsoft.com/office/powerpoint/2010/main" val="88142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a.texas.gov/"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exaseducationinfo.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D578-9A18-43C6-87CA-75D3F315FD8C}"/>
              </a:ext>
            </a:extLst>
          </p:cNvPr>
          <p:cNvSpPr>
            <a:spLocks noGrp="1"/>
          </p:cNvSpPr>
          <p:nvPr>
            <p:ph type="ctrTitle"/>
          </p:nvPr>
        </p:nvSpPr>
        <p:spPr>
          <a:xfrm>
            <a:off x="500059" y="2722395"/>
            <a:ext cx="11191875" cy="2876300"/>
          </a:xfrm>
        </p:spPr>
        <p:txBody>
          <a:bodyPr>
            <a:normAutofit fontScale="90000"/>
          </a:bodyPr>
          <a:lstStyle/>
          <a:p>
            <a:r>
              <a:rPr lang="en-US" sz="7200" b="1" dirty="0"/>
              <a:t>Texas Education:</a:t>
            </a:r>
            <a:br>
              <a:rPr lang="en-US" sz="7200" b="1" dirty="0"/>
            </a:br>
            <a:r>
              <a:rPr lang="en-US" sz="5300" i="1" dirty="0"/>
              <a:t>(Predicting Percentage of Students Who Will Graduate College Within 4-Years, Based on the Features of the School District They Attended High School in)</a:t>
            </a:r>
            <a:br>
              <a:rPr lang="en-US" sz="5300" dirty="0"/>
            </a:br>
            <a:endParaRPr lang="en-US" sz="5300" i="1" dirty="0"/>
          </a:p>
        </p:txBody>
      </p:sp>
      <p:sp>
        <p:nvSpPr>
          <p:cNvPr id="3" name="Subtitle 2">
            <a:extLst>
              <a:ext uri="{FF2B5EF4-FFF2-40B4-BE49-F238E27FC236}">
                <a16:creationId xmlns:a16="http://schemas.microsoft.com/office/drawing/2014/main" id="{EE4168E7-FC07-4FDE-B60D-70D62A708C5C}"/>
              </a:ext>
            </a:extLst>
          </p:cNvPr>
          <p:cNvSpPr>
            <a:spLocks noGrp="1"/>
          </p:cNvSpPr>
          <p:nvPr>
            <p:ph type="subTitle" idx="1"/>
          </p:nvPr>
        </p:nvSpPr>
        <p:spPr>
          <a:xfrm>
            <a:off x="1523996" y="4770814"/>
            <a:ext cx="9144000" cy="1655762"/>
          </a:xfrm>
        </p:spPr>
        <p:txBody>
          <a:bodyPr/>
          <a:lstStyle/>
          <a:p>
            <a:endParaRPr lang="en-US" dirty="0"/>
          </a:p>
          <a:p>
            <a:r>
              <a:rPr lang="en-US" sz="5400" dirty="0"/>
              <a:t>Capstone 1 Project </a:t>
            </a:r>
          </a:p>
        </p:txBody>
      </p:sp>
    </p:spTree>
    <p:extLst>
      <p:ext uri="{BB962C8B-B14F-4D97-AF65-F5344CB8AC3E}">
        <p14:creationId xmlns:p14="http://schemas.microsoft.com/office/powerpoint/2010/main" val="278381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20B1-AAB1-4734-936E-6A7A6276F940}"/>
              </a:ext>
            </a:extLst>
          </p:cNvPr>
          <p:cNvSpPr>
            <a:spLocks noGrp="1"/>
          </p:cNvSpPr>
          <p:nvPr>
            <p:ph type="title"/>
          </p:nvPr>
        </p:nvSpPr>
        <p:spPr>
          <a:xfrm>
            <a:off x="838200" y="1"/>
            <a:ext cx="10515600" cy="689810"/>
          </a:xfrm>
        </p:spPr>
        <p:txBody>
          <a:bodyPr>
            <a:normAutofit fontScale="90000"/>
          </a:bodyPr>
          <a:lstStyle/>
          <a:p>
            <a:pPr algn="ctr"/>
            <a:r>
              <a:rPr lang="en-US" dirty="0"/>
              <a:t>Data Analysis: (SAT &amp; ACT)</a:t>
            </a:r>
          </a:p>
        </p:txBody>
      </p:sp>
      <p:pic>
        <p:nvPicPr>
          <p:cNvPr id="4" name="Picture 3">
            <a:extLst>
              <a:ext uri="{FF2B5EF4-FFF2-40B4-BE49-F238E27FC236}">
                <a16:creationId xmlns:a16="http://schemas.microsoft.com/office/drawing/2014/main" id="{527528D7-7935-4581-9A6A-C906F42188CB}"/>
              </a:ext>
            </a:extLst>
          </p:cNvPr>
          <p:cNvPicPr/>
          <p:nvPr/>
        </p:nvPicPr>
        <p:blipFill>
          <a:blip r:embed="rId2"/>
          <a:stretch>
            <a:fillRect/>
          </a:stretch>
        </p:blipFill>
        <p:spPr>
          <a:xfrm>
            <a:off x="176462" y="689811"/>
            <a:ext cx="12015538" cy="3128210"/>
          </a:xfrm>
          <a:prstGeom prst="rect">
            <a:avLst/>
          </a:prstGeom>
        </p:spPr>
      </p:pic>
      <p:pic>
        <p:nvPicPr>
          <p:cNvPr id="5" name="Picture 4">
            <a:extLst>
              <a:ext uri="{FF2B5EF4-FFF2-40B4-BE49-F238E27FC236}">
                <a16:creationId xmlns:a16="http://schemas.microsoft.com/office/drawing/2014/main" id="{0F164D4C-BFE3-4631-9432-BB586A478454}"/>
              </a:ext>
            </a:extLst>
          </p:cNvPr>
          <p:cNvPicPr/>
          <p:nvPr/>
        </p:nvPicPr>
        <p:blipFill>
          <a:blip r:embed="rId3"/>
          <a:stretch>
            <a:fillRect/>
          </a:stretch>
        </p:blipFill>
        <p:spPr>
          <a:xfrm>
            <a:off x="176463" y="3818021"/>
            <a:ext cx="12015536" cy="3039978"/>
          </a:xfrm>
          <a:prstGeom prst="rect">
            <a:avLst/>
          </a:prstGeom>
        </p:spPr>
      </p:pic>
      <p:sp>
        <p:nvSpPr>
          <p:cNvPr id="8" name="TextBox 7">
            <a:extLst>
              <a:ext uri="{FF2B5EF4-FFF2-40B4-BE49-F238E27FC236}">
                <a16:creationId xmlns:a16="http://schemas.microsoft.com/office/drawing/2014/main" id="{349BC8DB-8A1B-4878-93F2-27597ABB9182}"/>
              </a:ext>
            </a:extLst>
          </p:cNvPr>
          <p:cNvSpPr txBox="1"/>
          <p:nvPr/>
        </p:nvSpPr>
        <p:spPr>
          <a:xfrm>
            <a:off x="10395284" y="1138989"/>
            <a:ext cx="1507958" cy="923330"/>
          </a:xfrm>
          <a:prstGeom prst="rect">
            <a:avLst/>
          </a:prstGeom>
          <a:noFill/>
        </p:spPr>
        <p:txBody>
          <a:bodyPr wrap="square" rtlCol="0">
            <a:spAutoFit/>
          </a:bodyPr>
          <a:lstStyle/>
          <a:p>
            <a:pPr algn="ctr"/>
            <a:r>
              <a:rPr lang="en-US" dirty="0"/>
              <a:t>District-Level Mean:</a:t>
            </a:r>
          </a:p>
          <a:p>
            <a:pPr algn="ctr"/>
            <a:r>
              <a:rPr lang="en-US" dirty="0"/>
              <a:t>1052.8</a:t>
            </a:r>
          </a:p>
        </p:txBody>
      </p:sp>
      <p:sp>
        <p:nvSpPr>
          <p:cNvPr id="9" name="TextBox 8">
            <a:extLst>
              <a:ext uri="{FF2B5EF4-FFF2-40B4-BE49-F238E27FC236}">
                <a16:creationId xmlns:a16="http://schemas.microsoft.com/office/drawing/2014/main" id="{413B47DC-6C6B-47B1-8E10-6AE5CC056BFD}"/>
              </a:ext>
            </a:extLst>
          </p:cNvPr>
          <p:cNvSpPr txBox="1"/>
          <p:nvPr/>
        </p:nvSpPr>
        <p:spPr>
          <a:xfrm>
            <a:off x="10395284" y="4312266"/>
            <a:ext cx="1507958" cy="923330"/>
          </a:xfrm>
          <a:prstGeom prst="rect">
            <a:avLst/>
          </a:prstGeom>
          <a:noFill/>
        </p:spPr>
        <p:txBody>
          <a:bodyPr wrap="square" rtlCol="0">
            <a:spAutoFit/>
          </a:bodyPr>
          <a:lstStyle/>
          <a:p>
            <a:pPr algn="ctr"/>
            <a:r>
              <a:rPr lang="en-US" dirty="0"/>
              <a:t>District-Level Mean:</a:t>
            </a:r>
          </a:p>
          <a:p>
            <a:pPr algn="ctr"/>
            <a:r>
              <a:rPr lang="en-US" dirty="0"/>
              <a:t>21.1</a:t>
            </a:r>
          </a:p>
        </p:txBody>
      </p:sp>
    </p:spTree>
    <p:extLst>
      <p:ext uri="{BB962C8B-B14F-4D97-AF65-F5344CB8AC3E}">
        <p14:creationId xmlns:p14="http://schemas.microsoft.com/office/powerpoint/2010/main" val="242688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DBA1-D72D-48C8-AED4-07A54FFEDEAC}"/>
              </a:ext>
            </a:extLst>
          </p:cNvPr>
          <p:cNvSpPr>
            <a:spLocks noGrp="1"/>
          </p:cNvSpPr>
          <p:nvPr>
            <p:ph type="title"/>
          </p:nvPr>
        </p:nvSpPr>
        <p:spPr>
          <a:xfrm>
            <a:off x="838200" y="-144378"/>
            <a:ext cx="10515600" cy="783850"/>
          </a:xfrm>
        </p:spPr>
        <p:txBody>
          <a:bodyPr>
            <a:normAutofit/>
          </a:bodyPr>
          <a:lstStyle/>
          <a:p>
            <a:pPr algn="ctr"/>
            <a:r>
              <a:rPr lang="en-US" sz="2800" b="1" dirty="0"/>
              <a:t>Data Analysis: (SAT/ACT Participation %)</a:t>
            </a:r>
          </a:p>
        </p:txBody>
      </p:sp>
      <p:pic>
        <p:nvPicPr>
          <p:cNvPr id="4" name="Picture 3">
            <a:extLst>
              <a:ext uri="{FF2B5EF4-FFF2-40B4-BE49-F238E27FC236}">
                <a16:creationId xmlns:a16="http://schemas.microsoft.com/office/drawing/2014/main" id="{46CBA4CD-D62F-4008-A0A2-B3DE2A3A19FF}"/>
              </a:ext>
            </a:extLst>
          </p:cNvPr>
          <p:cNvPicPr/>
          <p:nvPr/>
        </p:nvPicPr>
        <p:blipFill>
          <a:blip r:embed="rId2"/>
          <a:stretch>
            <a:fillRect/>
          </a:stretch>
        </p:blipFill>
        <p:spPr>
          <a:xfrm>
            <a:off x="3701716" y="639472"/>
            <a:ext cx="8490284" cy="1975392"/>
          </a:xfrm>
          <a:prstGeom prst="rect">
            <a:avLst/>
          </a:prstGeom>
        </p:spPr>
      </p:pic>
      <p:pic>
        <p:nvPicPr>
          <p:cNvPr id="5" name="Picture 4">
            <a:extLst>
              <a:ext uri="{FF2B5EF4-FFF2-40B4-BE49-F238E27FC236}">
                <a16:creationId xmlns:a16="http://schemas.microsoft.com/office/drawing/2014/main" id="{735353E9-320A-479C-8D66-5BFD10668512}"/>
              </a:ext>
            </a:extLst>
          </p:cNvPr>
          <p:cNvPicPr/>
          <p:nvPr/>
        </p:nvPicPr>
        <p:blipFill>
          <a:blip r:embed="rId3"/>
          <a:stretch>
            <a:fillRect/>
          </a:stretch>
        </p:blipFill>
        <p:spPr>
          <a:xfrm>
            <a:off x="3701716" y="2614864"/>
            <a:ext cx="8490284" cy="4243136"/>
          </a:xfrm>
          <a:prstGeom prst="rect">
            <a:avLst/>
          </a:prstGeom>
        </p:spPr>
      </p:pic>
      <p:sp>
        <p:nvSpPr>
          <p:cNvPr id="6" name="TextBox 5">
            <a:extLst>
              <a:ext uri="{FF2B5EF4-FFF2-40B4-BE49-F238E27FC236}">
                <a16:creationId xmlns:a16="http://schemas.microsoft.com/office/drawing/2014/main" id="{70728AB2-5B62-44A7-973A-832C0E112FC6}"/>
              </a:ext>
            </a:extLst>
          </p:cNvPr>
          <p:cNvSpPr txBox="1"/>
          <p:nvPr/>
        </p:nvSpPr>
        <p:spPr>
          <a:xfrm>
            <a:off x="0" y="639472"/>
            <a:ext cx="3701716"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t>It appears that the classes of 2011 – 2017 all appeared to favor taking the SAT. Why is this? </a:t>
            </a:r>
          </a:p>
          <a:p>
            <a:endParaRPr lang="en-US" sz="2800" dirty="0"/>
          </a:p>
          <a:p>
            <a:pPr marL="285750" indent="-285750">
              <a:buFont typeface="Arial" panose="020B0604020202020204" pitchFamily="34" charset="0"/>
              <a:buChar char="•"/>
            </a:pPr>
            <a:r>
              <a:rPr lang="en-US" sz="2800" dirty="0"/>
              <a:t>It’s extremely curious that this trend exists when you consider that all it takes is doing well on one of the two tests to gain college admission and receive scholarship </a:t>
            </a:r>
          </a:p>
        </p:txBody>
      </p:sp>
    </p:spTree>
    <p:extLst>
      <p:ext uri="{BB962C8B-B14F-4D97-AF65-F5344CB8AC3E}">
        <p14:creationId xmlns:p14="http://schemas.microsoft.com/office/powerpoint/2010/main" val="69471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F6469F-193D-4FD1-B6FF-59E7C47EF9DA}"/>
              </a:ext>
            </a:extLst>
          </p:cNvPr>
          <p:cNvPicPr/>
          <p:nvPr/>
        </p:nvPicPr>
        <p:blipFill>
          <a:blip r:embed="rId2"/>
          <a:stretch>
            <a:fillRect/>
          </a:stretch>
        </p:blipFill>
        <p:spPr>
          <a:xfrm>
            <a:off x="128337" y="563050"/>
            <a:ext cx="11935326" cy="3078909"/>
          </a:xfrm>
          <a:prstGeom prst="rect">
            <a:avLst/>
          </a:prstGeom>
        </p:spPr>
      </p:pic>
      <p:pic>
        <p:nvPicPr>
          <p:cNvPr id="5" name="Picture 4">
            <a:extLst>
              <a:ext uri="{FF2B5EF4-FFF2-40B4-BE49-F238E27FC236}">
                <a16:creationId xmlns:a16="http://schemas.microsoft.com/office/drawing/2014/main" id="{DE6682D8-ACA7-48A8-A7DA-4CD77EF7B5D5}"/>
              </a:ext>
            </a:extLst>
          </p:cNvPr>
          <p:cNvPicPr/>
          <p:nvPr/>
        </p:nvPicPr>
        <p:blipFill>
          <a:blip r:embed="rId3"/>
          <a:stretch>
            <a:fillRect/>
          </a:stretch>
        </p:blipFill>
        <p:spPr>
          <a:xfrm>
            <a:off x="64168" y="3641959"/>
            <a:ext cx="12063663" cy="3216041"/>
          </a:xfrm>
          <a:prstGeom prst="rect">
            <a:avLst/>
          </a:prstGeom>
        </p:spPr>
      </p:pic>
      <p:sp>
        <p:nvSpPr>
          <p:cNvPr id="6" name="TextBox 5">
            <a:extLst>
              <a:ext uri="{FF2B5EF4-FFF2-40B4-BE49-F238E27FC236}">
                <a16:creationId xmlns:a16="http://schemas.microsoft.com/office/drawing/2014/main" id="{4CDD32CD-7EF0-484C-999F-6DA85D02AFCE}"/>
              </a:ext>
            </a:extLst>
          </p:cNvPr>
          <p:cNvSpPr txBox="1"/>
          <p:nvPr/>
        </p:nvSpPr>
        <p:spPr>
          <a:xfrm>
            <a:off x="2133599" y="101385"/>
            <a:ext cx="7924800" cy="461665"/>
          </a:xfrm>
          <a:prstGeom prst="rect">
            <a:avLst/>
          </a:prstGeom>
          <a:noFill/>
        </p:spPr>
        <p:txBody>
          <a:bodyPr wrap="square" rtlCol="0">
            <a:spAutoFit/>
          </a:bodyPr>
          <a:lstStyle/>
          <a:p>
            <a:pPr algn="ctr"/>
            <a:r>
              <a:rPr lang="en-US" sz="2400" dirty="0"/>
              <a:t>Data Analysis: (AP- Passing % and Wealth/ADA ($)</a:t>
            </a:r>
          </a:p>
        </p:txBody>
      </p:sp>
      <p:sp>
        <p:nvSpPr>
          <p:cNvPr id="7" name="TextBox 6">
            <a:extLst>
              <a:ext uri="{FF2B5EF4-FFF2-40B4-BE49-F238E27FC236}">
                <a16:creationId xmlns:a16="http://schemas.microsoft.com/office/drawing/2014/main" id="{C3207DD6-00EC-4D24-B49B-F2FA25707117}"/>
              </a:ext>
            </a:extLst>
          </p:cNvPr>
          <p:cNvSpPr txBox="1"/>
          <p:nvPr/>
        </p:nvSpPr>
        <p:spPr>
          <a:xfrm>
            <a:off x="7443537" y="786075"/>
            <a:ext cx="1507958" cy="923330"/>
          </a:xfrm>
          <a:prstGeom prst="rect">
            <a:avLst/>
          </a:prstGeom>
          <a:noFill/>
        </p:spPr>
        <p:txBody>
          <a:bodyPr wrap="square" rtlCol="0">
            <a:spAutoFit/>
          </a:bodyPr>
          <a:lstStyle/>
          <a:p>
            <a:pPr algn="ctr"/>
            <a:r>
              <a:rPr lang="en-US" dirty="0"/>
              <a:t>District-Level Mean:</a:t>
            </a:r>
          </a:p>
          <a:p>
            <a:pPr algn="ctr"/>
            <a:r>
              <a:rPr lang="en-US" dirty="0"/>
              <a:t>45.1%</a:t>
            </a:r>
          </a:p>
        </p:txBody>
      </p:sp>
      <p:sp>
        <p:nvSpPr>
          <p:cNvPr id="8" name="TextBox 7">
            <a:extLst>
              <a:ext uri="{FF2B5EF4-FFF2-40B4-BE49-F238E27FC236}">
                <a16:creationId xmlns:a16="http://schemas.microsoft.com/office/drawing/2014/main" id="{4D1A01FF-297D-45DE-8BAB-55A54CD08433}"/>
              </a:ext>
            </a:extLst>
          </p:cNvPr>
          <p:cNvSpPr txBox="1"/>
          <p:nvPr/>
        </p:nvSpPr>
        <p:spPr>
          <a:xfrm>
            <a:off x="9785684" y="4311595"/>
            <a:ext cx="1507958" cy="923330"/>
          </a:xfrm>
          <a:prstGeom prst="rect">
            <a:avLst/>
          </a:prstGeom>
          <a:noFill/>
        </p:spPr>
        <p:txBody>
          <a:bodyPr wrap="square" rtlCol="0">
            <a:spAutoFit/>
          </a:bodyPr>
          <a:lstStyle/>
          <a:p>
            <a:pPr algn="ctr"/>
            <a:r>
              <a:rPr lang="en-US" dirty="0"/>
              <a:t>District-Level Mean:</a:t>
            </a:r>
          </a:p>
          <a:p>
            <a:pPr algn="ctr"/>
            <a:r>
              <a:rPr lang="en-US" dirty="0"/>
              <a:t>$431,718</a:t>
            </a:r>
          </a:p>
        </p:txBody>
      </p:sp>
    </p:spTree>
    <p:extLst>
      <p:ext uri="{BB962C8B-B14F-4D97-AF65-F5344CB8AC3E}">
        <p14:creationId xmlns:p14="http://schemas.microsoft.com/office/powerpoint/2010/main" val="187132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034811-80EE-4B40-8F6B-F81550509D73}"/>
              </a:ext>
            </a:extLst>
          </p:cNvPr>
          <p:cNvPicPr/>
          <p:nvPr/>
        </p:nvPicPr>
        <p:blipFill>
          <a:blip r:embed="rId2"/>
          <a:stretch>
            <a:fillRect/>
          </a:stretch>
        </p:blipFill>
        <p:spPr>
          <a:xfrm>
            <a:off x="4443663" y="1432169"/>
            <a:ext cx="7748337" cy="5281451"/>
          </a:xfrm>
          <a:prstGeom prst="rect">
            <a:avLst/>
          </a:prstGeom>
        </p:spPr>
      </p:pic>
      <p:sp>
        <p:nvSpPr>
          <p:cNvPr id="6" name="TextBox 5">
            <a:extLst>
              <a:ext uri="{FF2B5EF4-FFF2-40B4-BE49-F238E27FC236}">
                <a16:creationId xmlns:a16="http://schemas.microsoft.com/office/drawing/2014/main" id="{61917F3E-63FA-42DF-9480-3BE14488E124}"/>
              </a:ext>
            </a:extLst>
          </p:cNvPr>
          <p:cNvSpPr txBox="1"/>
          <p:nvPr/>
        </p:nvSpPr>
        <p:spPr>
          <a:xfrm>
            <a:off x="1540042" y="144379"/>
            <a:ext cx="8726905" cy="1200329"/>
          </a:xfrm>
          <a:prstGeom prst="rect">
            <a:avLst/>
          </a:prstGeom>
          <a:noFill/>
        </p:spPr>
        <p:txBody>
          <a:bodyPr wrap="square" rtlCol="0">
            <a:spAutoFit/>
          </a:bodyPr>
          <a:lstStyle/>
          <a:p>
            <a:pPr algn="ctr"/>
            <a:r>
              <a:rPr lang="en-US" sz="2400" b="1" dirty="0"/>
              <a:t>Data Analysis: (Wealth/ADA Effect on College Enrollment Percentage and College Graduation Percentage) </a:t>
            </a:r>
          </a:p>
          <a:p>
            <a:pPr algn="ctr"/>
            <a:r>
              <a:rPr lang="en-US" sz="2400" b="1" dirty="0"/>
              <a:t>PART 1 of 2</a:t>
            </a:r>
          </a:p>
        </p:txBody>
      </p:sp>
      <p:sp>
        <p:nvSpPr>
          <p:cNvPr id="7" name="TextBox 6">
            <a:extLst>
              <a:ext uri="{FF2B5EF4-FFF2-40B4-BE49-F238E27FC236}">
                <a16:creationId xmlns:a16="http://schemas.microsoft.com/office/drawing/2014/main" id="{B9BE8F29-0023-4E8A-89C0-3EF29D37DCA2}"/>
              </a:ext>
            </a:extLst>
          </p:cNvPr>
          <p:cNvSpPr txBox="1"/>
          <p:nvPr/>
        </p:nvSpPr>
        <p:spPr>
          <a:xfrm>
            <a:off x="144379" y="1496338"/>
            <a:ext cx="4299284"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Acknowledging that college is a business in the United States, one could hypothesize that we should see a decent correlation between Wealth/ADA and college enrollment percentage.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There does exist a positive correlation between the two, but its important to acknowledge that Wealth/ADA is not the sole factor in determining college enrollment percentage.</a:t>
            </a:r>
          </a:p>
          <a:p>
            <a:endParaRPr lang="en-US" sz="2000" dirty="0"/>
          </a:p>
          <a:p>
            <a:pPr algn="ctr"/>
            <a:r>
              <a:rPr lang="en-US" sz="2000" dirty="0"/>
              <a:t> (SAT/ACT/AP etc.….)</a:t>
            </a:r>
          </a:p>
        </p:txBody>
      </p:sp>
    </p:spTree>
    <p:extLst>
      <p:ext uri="{BB962C8B-B14F-4D97-AF65-F5344CB8AC3E}">
        <p14:creationId xmlns:p14="http://schemas.microsoft.com/office/powerpoint/2010/main" val="407227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17F3E-63FA-42DF-9480-3BE14488E124}"/>
              </a:ext>
            </a:extLst>
          </p:cNvPr>
          <p:cNvSpPr txBox="1"/>
          <p:nvPr/>
        </p:nvSpPr>
        <p:spPr>
          <a:xfrm>
            <a:off x="1540042" y="144379"/>
            <a:ext cx="8726905" cy="1200329"/>
          </a:xfrm>
          <a:prstGeom prst="rect">
            <a:avLst/>
          </a:prstGeom>
          <a:noFill/>
        </p:spPr>
        <p:txBody>
          <a:bodyPr wrap="square" rtlCol="0">
            <a:spAutoFit/>
          </a:bodyPr>
          <a:lstStyle/>
          <a:p>
            <a:pPr algn="ctr"/>
            <a:r>
              <a:rPr lang="en-US" sz="2400" b="1" dirty="0"/>
              <a:t>Data Analysis: (Wealth/ADA ($) Effect on College Enrollment Percentage vs. College Graduation Percentage) </a:t>
            </a:r>
          </a:p>
          <a:p>
            <a:pPr algn="ctr"/>
            <a:r>
              <a:rPr lang="en-US" sz="2400" b="1" dirty="0"/>
              <a:t>PART 2 of 2</a:t>
            </a:r>
          </a:p>
        </p:txBody>
      </p:sp>
      <p:sp>
        <p:nvSpPr>
          <p:cNvPr id="7" name="TextBox 6">
            <a:extLst>
              <a:ext uri="{FF2B5EF4-FFF2-40B4-BE49-F238E27FC236}">
                <a16:creationId xmlns:a16="http://schemas.microsoft.com/office/drawing/2014/main" id="{B9BE8F29-0023-4E8A-89C0-3EF29D37DCA2}"/>
              </a:ext>
            </a:extLst>
          </p:cNvPr>
          <p:cNvSpPr txBox="1"/>
          <p:nvPr/>
        </p:nvSpPr>
        <p:spPr>
          <a:xfrm>
            <a:off x="0" y="1533465"/>
            <a:ext cx="4299284"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correlation between Wealth/ADA and college graduation was a little bit weaker, but still positive. </a:t>
            </a:r>
          </a:p>
          <a:p>
            <a:endParaRPr lang="en-US" sz="2000" dirty="0"/>
          </a:p>
          <a:p>
            <a:pPr marL="342900" indent="-342900">
              <a:buFont typeface="Arial" panose="020B0604020202020204" pitchFamily="34" charset="0"/>
              <a:buChar char="•"/>
            </a:pPr>
            <a:r>
              <a:rPr lang="en-US" sz="2000" dirty="0"/>
              <a:t>Compared to college enrollment percentage, this is where the student’s actual education/performance has the upper hand in influencing the outcome.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middle-left part of the figure we see some of the highest college graduation percentages near the mean Wealth/ADA ($431,718)</a:t>
            </a:r>
          </a:p>
          <a:p>
            <a:endParaRPr lang="en-US" sz="2000" dirty="0"/>
          </a:p>
        </p:txBody>
      </p:sp>
      <p:pic>
        <p:nvPicPr>
          <p:cNvPr id="5" name="Picture 4">
            <a:extLst>
              <a:ext uri="{FF2B5EF4-FFF2-40B4-BE49-F238E27FC236}">
                <a16:creationId xmlns:a16="http://schemas.microsoft.com/office/drawing/2014/main" id="{D5FFB3C5-CBDA-4DDC-9BD9-BF9E32E9AA61}"/>
              </a:ext>
            </a:extLst>
          </p:cNvPr>
          <p:cNvPicPr/>
          <p:nvPr/>
        </p:nvPicPr>
        <p:blipFill>
          <a:blip r:embed="rId2"/>
          <a:stretch>
            <a:fillRect/>
          </a:stretch>
        </p:blipFill>
        <p:spPr>
          <a:xfrm>
            <a:off x="4654468" y="1696864"/>
            <a:ext cx="7457324" cy="5016757"/>
          </a:xfrm>
          <a:prstGeom prst="rect">
            <a:avLst/>
          </a:prstGeom>
        </p:spPr>
      </p:pic>
    </p:spTree>
    <p:extLst>
      <p:ext uri="{BB962C8B-B14F-4D97-AF65-F5344CB8AC3E}">
        <p14:creationId xmlns:p14="http://schemas.microsoft.com/office/powerpoint/2010/main" val="17143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5D9A-E816-48DD-9F91-9AFDD41EA11D}"/>
              </a:ext>
            </a:extLst>
          </p:cNvPr>
          <p:cNvSpPr>
            <a:spLocks noGrp="1"/>
          </p:cNvSpPr>
          <p:nvPr>
            <p:ph type="title"/>
          </p:nvPr>
        </p:nvSpPr>
        <p:spPr>
          <a:xfrm>
            <a:off x="838200" y="51311"/>
            <a:ext cx="10515600" cy="1325563"/>
          </a:xfrm>
        </p:spPr>
        <p:txBody>
          <a:bodyPr>
            <a:normAutofit/>
          </a:bodyPr>
          <a:lstStyle/>
          <a:p>
            <a:pPr algn="ctr"/>
            <a:r>
              <a:rPr lang="en-US" b="1" u="sng" dirty="0"/>
              <a:t>Data Collection:</a:t>
            </a:r>
            <a:br>
              <a:rPr lang="en-US" b="1" u="sng" dirty="0"/>
            </a:br>
            <a:r>
              <a:rPr lang="en-US" i="1" dirty="0"/>
              <a:t>Texas’ Major Regions -The Focus of This Study</a:t>
            </a:r>
          </a:p>
        </p:txBody>
      </p:sp>
      <p:pic>
        <p:nvPicPr>
          <p:cNvPr id="7" name="Picture 6">
            <a:extLst>
              <a:ext uri="{FF2B5EF4-FFF2-40B4-BE49-F238E27FC236}">
                <a16:creationId xmlns:a16="http://schemas.microsoft.com/office/drawing/2014/main" id="{56E5D60F-CC67-488B-A553-95B3CBD8F3FF}"/>
              </a:ext>
            </a:extLst>
          </p:cNvPr>
          <p:cNvPicPr>
            <a:picLocks noChangeAspect="1"/>
          </p:cNvPicPr>
          <p:nvPr/>
        </p:nvPicPr>
        <p:blipFill>
          <a:blip r:embed="rId2"/>
          <a:stretch>
            <a:fillRect/>
          </a:stretch>
        </p:blipFill>
        <p:spPr>
          <a:xfrm>
            <a:off x="7170821" y="2212377"/>
            <a:ext cx="4892842" cy="3801979"/>
          </a:xfrm>
          <a:prstGeom prst="rect">
            <a:avLst/>
          </a:prstGeom>
        </p:spPr>
      </p:pic>
      <p:sp>
        <p:nvSpPr>
          <p:cNvPr id="8" name="TextBox 7">
            <a:extLst>
              <a:ext uri="{FF2B5EF4-FFF2-40B4-BE49-F238E27FC236}">
                <a16:creationId xmlns:a16="http://schemas.microsoft.com/office/drawing/2014/main" id="{3645A6A1-EE90-4ADB-9598-D92B8B523D28}"/>
              </a:ext>
            </a:extLst>
          </p:cNvPr>
          <p:cNvSpPr txBox="1"/>
          <p:nvPr/>
        </p:nvSpPr>
        <p:spPr>
          <a:xfrm>
            <a:off x="128337" y="1376874"/>
            <a:ext cx="7042484" cy="4893647"/>
          </a:xfrm>
          <a:prstGeom prst="rect">
            <a:avLst/>
          </a:prstGeom>
          <a:noFill/>
        </p:spPr>
        <p:txBody>
          <a:bodyPr wrap="square" rtlCol="0">
            <a:spAutoFit/>
          </a:bodyPr>
          <a:lstStyle/>
          <a:p>
            <a:r>
              <a:rPr lang="en-US" sz="2400" dirty="0"/>
              <a:t>In this study, 2011 - 2017 data was collected from the following two resources:</a:t>
            </a:r>
          </a:p>
          <a:p>
            <a:endParaRPr lang="en-US" sz="2400" dirty="0"/>
          </a:p>
          <a:p>
            <a:r>
              <a:rPr lang="en-US" sz="2400" dirty="0"/>
              <a:t>-Texas Education Agency (“TEA”): </a:t>
            </a:r>
          </a:p>
          <a:p>
            <a:pPr algn="ctr"/>
            <a:r>
              <a:rPr lang="en-US" sz="2400" dirty="0">
                <a:hlinkClick r:id="rId3"/>
              </a:rPr>
              <a:t>https://tea.texas.gov/</a:t>
            </a:r>
            <a:endParaRPr lang="en-US" sz="2400" dirty="0"/>
          </a:p>
          <a:p>
            <a:r>
              <a:rPr lang="en-US" sz="2400" dirty="0"/>
              <a:t>-Texas Education Reports (“TER”):</a:t>
            </a:r>
          </a:p>
          <a:p>
            <a:pPr algn="ctr"/>
            <a:r>
              <a:rPr lang="en-US" sz="2400" dirty="0">
                <a:hlinkClick r:id="rId4"/>
              </a:rPr>
              <a:t>https://www.texaseducationinfo.org/</a:t>
            </a:r>
            <a:r>
              <a:rPr lang="en-US" sz="2400" dirty="0"/>
              <a:t> </a:t>
            </a:r>
          </a:p>
          <a:p>
            <a:endParaRPr lang="en-US" sz="2400" dirty="0"/>
          </a:p>
          <a:p>
            <a:r>
              <a:rPr lang="en-US" sz="2400" dirty="0"/>
              <a:t>The data was then filtered to focus public school districts within the major regions of Texas. </a:t>
            </a:r>
          </a:p>
          <a:p>
            <a:endParaRPr lang="en-US" sz="2400" dirty="0"/>
          </a:p>
          <a:p>
            <a:r>
              <a:rPr lang="en-US" sz="2400" u="sng" dirty="0"/>
              <a:t>The college enrollment and graduation data only considers Texas colleges. </a:t>
            </a:r>
            <a:endParaRPr lang="en-US" sz="2800" u="sng" dirty="0"/>
          </a:p>
        </p:txBody>
      </p:sp>
    </p:spTree>
    <p:extLst>
      <p:ext uri="{BB962C8B-B14F-4D97-AF65-F5344CB8AC3E}">
        <p14:creationId xmlns:p14="http://schemas.microsoft.com/office/powerpoint/2010/main" val="259990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3F9D-44B0-43DA-8094-50EA115FAAAD}"/>
              </a:ext>
            </a:extLst>
          </p:cNvPr>
          <p:cNvSpPr>
            <a:spLocks noGrp="1"/>
          </p:cNvSpPr>
          <p:nvPr>
            <p:ph type="title"/>
          </p:nvPr>
        </p:nvSpPr>
        <p:spPr>
          <a:xfrm>
            <a:off x="838200" y="-122051"/>
            <a:ext cx="10515600" cy="1260629"/>
          </a:xfrm>
        </p:spPr>
        <p:txBody>
          <a:bodyPr>
            <a:normAutofit/>
          </a:bodyPr>
          <a:lstStyle/>
          <a:p>
            <a:pPr algn="ctr"/>
            <a:r>
              <a:rPr lang="en-US" b="1" dirty="0"/>
              <a:t>Texas’ Major Regions </a:t>
            </a:r>
          </a:p>
        </p:txBody>
      </p:sp>
      <p:pic>
        <p:nvPicPr>
          <p:cNvPr id="7" name="Picture 6">
            <a:extLst>
              <a:ext uri="{FF2B5EF4-FFF2-40B4-BE49-F238E27FC236}">
                <a16:creationId xmlns:a16="http://schemas.microsoft.com/office/drawing/2014/main" id="{52EFBA79-CAEB-42BD-995C-8678FBF4E619}"/>
              </a:ext>
            </a:extLst>
          </p:cNvPr>
          <p:cNvPicPr>
            <a:picLocks noChangeAspect="1"/>
          </p:cNvPicPr>
          <p:nvPr/>
        </p:nvPicPr>
        <p:blipFill>
          <a:blip r:embed="rId2"/>
          <a:stretch>
            <a:fillRect/>
          </a:stretch>
        </p:blipFill>
        <p:spPr>
          <a:xfrm>
            <a:off x="5390147" y="1260629"/>
            <a:ext cx="6801852" cy="5205663"/>
          </a:xfrm>
          <a:prstGeom prst="rect">
            <a:avLst/>
          </a:prstGeom>
        </p:spPr>
      </p:pic>
      <p:sp>
        <p:nvSpPr>
          <p:cNvPr id="9" name="TextBox 8">
            <a:extLst>
              <a:ext uri="{FF2B5EF4-FFF2-40B4-BE49-F238E27FC236}">
                <a16:creationId xmlns:a16="http://schemas.microsoft.com/office/drawing/2014/main" id="{51FDEA91-CFB2-497A-A192-3D6826C23B57}"/>
              </a:ext>
            </a:extLst>
          </p:cNvPr>
          <p:cNvSpPr txBox="1"/>
          <p:nvPr/>
        </p:nvSpPr>
        <p:spPr>
          <a:xfrm>
            <a:off x="1" y="1802590"/>
            <a:ext cx="539014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Here’s how the Texas Education Agency splits up its educational regions for reporting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major regions represent areas with the most economic opportunity, making them prime locations for families and talented educators. </a:t>
            </a:r>
          </a:p>
          <a:p>
            <a:endParaRPr lang="en-US" sz="2800" dirty="0"/>
          </a:p>
        </p:txBody>
      </p:sp>
    </p:spTree>
    <p:extLst>
      <p:ext uri="{BB962C8B-B14F-4D97-AF65-F5344CB8AC3E}">
        <p14:creationId xmlns:p14="http://schemas.microsoft.com/office/powerpoint/2010/main" val="281344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3E08-6BA8-45E6-A966-C826E645DAF4}"/>
              </a:ext>
            </a:extLst>
          </p:cNvPr>
          <p:cNvSpPr>
            <a:spLocks noGrp="1"/>
          </p:cNvSpPr>
          <p:nvPr>
            <p:ph type="title"/>
          </p:nvPr>
        </p:nvSpPr>
        <p:spPr>
          <a:xfrm>
            <a:off x="0" y="264279"/>
            <a:ext cx="12191999" cy="1250611"/>
          </a:xfrm>
        </p:spPr>
        <p:txBody>
          <a:bodyPr>
            <a:normAutofit/>
          </a:bodyPr>
          <a:lstStyle/>
          <a:p>
            <a:pPr algn="ctr"/>
            <a:r>
              <a:rPr lang="en-US" sz="3600" b="1" i="1" dirty="0"/>
              <a:t>“We Would Like Our Child to Attend College. Do You Know Which School Districts Improve the Likelihood of this Happening?”</a:t>
            </a:r>
          </a:p>
        </p:txBody>
      </p:sp>
      <p:sp>
        <p:nvSpPr>
          <p:cNvPr id="3" name="Content Placeholder 2">
            <a:extLst>
              <a:ext uri="{FF2B5EF4-FFF2-40B4-BE49-F238E27FC236}">
                <a16:creationId xmlns:a16="http://schemas.microsoft.com/office/drawing/2014/main" id="{ED5D0965-E6FD-48EB-BE8D-E17D5A5A577A}"/>
              </a:ext>
            </a:extLst>
          </p:cNvPr>
          <p:cNvSpPr>
            <a:spLocks noGrp="1"/>
          </p:cNvSpPr>
          <p:nvPr>
            <p:ph idx="1"/>
          </p:nvPr>
        </p:nvSpPr>
        <p:spPr>
          <a:xfrm>
            <a:off x="0" y="1789693"/>
            <a:ext cx="7074568" cy="5096880"/>
          </a:xfrm>
        </p:spPr>
        <p:txBody>
          <a:bodyPr>
            <a:normAutofit/>
          </a:bodyPr>
          <a:lstStyle/>
          <a:p>
            <a:r>
              <a:rPr lang="en-US" sz="3200" dirty="0"/>
              <a:t>This is a very popular question among parents looking to provide their child with a quality education</a:t>
            </a:r>
          </a:p>
          <a:p>
            <a:r>
              <a:rPr lang="en-US" sz="3200" dirty="0"/>
              <a:t>With quality high school education, students can go to college prepared to earn their degree and live a more comfortable life.</a:t>
            </a:r>
          </a:p>
          <a:p>
            <a:r>
              <a:rPr lang="en-US" sz="3200" dirty="0"/>
              <a:t>This is what all concerned parents want for their child transitioning into adulthood.</a:t>
            </a:r>
          </a:p>
        </p:txBody>
      </p:sp>
      <p:pic>
        <p:nvPicPr>
          <p:cNvPr id="4" name="Picture 3">
            <a:extLst>
              <a:ext uri="{FF2B5EF4-FFF2-40B4-BE49-F238E27FC236}">
                <a16:creationId xmlns:a16="http://schemas.microsoft.com/office/drawing/2014/main" id="{72696EEF-CF92-4CBE-B46A-21F6B9453970}"/>
              </a:ext>
            </a:extLst>
          </p:cNvPr>
          <p:cNvPicPr>
            <a:picLocks noChangeAspect="1"/>
          </p:cNvPicPr>
          <p:nvPr/>
        </p:nvPicPr>
        <p:blipFill>
          <a:blip r:embed="rId2"/>
          <a:stretch>
            <a:fillRect/>
          </a:stretch>
        </p:blipFill>
        <p:spPr>
          <a:xfrm>
            <a:off x="7074568" y="1789692"/>
            <a:ext cx="5117431" cy="4567415"/>
          </a:xfrm>
          <a:prstGeom prst="rect">
            <a:avLst/>
          </a:prstGeom>
        </p:spPr>
      </p:pic>
    </p:spTree>
    <p:extLst>
      <p:ext uri="{BB962C8B-B14F-4D97-AF65-F5344CB8AC3E}">
        <p14:creationId xmlns:p14="http://schemas.microsoft.com/office/powerpoint/2010/main" val="112198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6F2B-2006-40A7-95AC-FD8E581A83B2}"/>
              </a:ext>
            </a:extLst>
          </p:cNvPr>
          <p:cNvSpPr>
            <a:spLocks noGrp="1"/>
          </p:cNvSpPr>
          <p:nvPr>
            <p:ph type="title"/>
          </p:nvPr>
        </p:nvSpPr>
        <p:spPr>
          <a:xfrm>
            <a:off x="838200" y="0"/>
            <a:ext cx="10515600" cy="1066047"/>
          </a:xfrm>
        </p:spPr>
        <p:txBody>
          <a:bodyPr/>
          <a:lstStyle/>
          <a:p>
            <a:pPr algn="ctr"/>
            <a:r>
              <a:rPr lang="en-US" b="1" dirty="0"/>
              <a:t>Asking the Right Question</a:t>
            </a:r>
          </a:p>
        </p:txBody>
      </p:sp>
      <p:sp>
        <p:nvSpPr>
          <p:cNvPr id="3" name="Content Placeholder 2">
            <a:extLst>
              <a:ext uri="{FF2B5EF4-FFF2-40B4-BE49-F238E27FC236}">
                <a16:creationId xmlns:a16="http://schemas.microsoft.com/office/drawing/2014/main" id="{42E41E7F-E8F7-43AD-AC78-7E407194D86E}"/>
              </a:ext>
            </a:extLst>
          </p:cNvPr>
          <p:cNvSpPr>
            <a:spLocks noGrp="1"/>
          </p:cNvSpPr>
          <p:nvPr>
            <p:ph idx="1"/>
          </p:nvPr>
        </p:nvSpPr>
        <p:spPr>
          <a:xfrm>
            <a:off x="20053" y="1066047"/>
            <a:ext cx="7904745" cy="5710990"/>
          </a:xfrm>
        </p:spPr>
        <p:txBody>
          <a:bodyPr>
            <a:normAutofit/>
          </a:bodyPr>
          <a:lstStyle/>
          <a:p>
            <a:r>
              <a:rPr lang="en-US" dirty="0"/>
              <a:t>The better question for parents to ask is “which school districts are proven to contain a higher percentage of its graduates earn a college degree within four years?” </a:t>
            </a:r>
          </a:p>
          <a:p>
            <a:pPr marL="0" indent="0">
              <a:buNone/>
            </a:pPr>
            <a:endParaRPr lang="en-US" dirty="0"/>
          </a:p>
          <a:p>
            <a:r>
              <a:rPr lang="en-US" dirty="0"/>
              <a:t>The honest truth is that there are many colleges willing to accept your child even if they had poor college admission test results. </a:t>
            </a:r>
          </a:p>
          <a:p>
            <a:pPr marL="0" indent="0">
              <a:buNone/>
            </a:pPr>
            <a:endParaRPr lang="en-US" dirty="0"/>
          </a:p>
          <a:p>
            <a:r>
              <a:rPr lang="en-US" dirty="0"/>
              <a:t>Colleges will gladly collect expensive tuition checks until the student fails out (not prepared) or earns a degree (prepared student). </a:t>
            </a:r>
          </a:p>
          <a:p>
            <a:pPr marL="0" indent="0">
              <a:buNone/>
            </a:pPr>
            <a:endParaRPr lang="en-US" sz="2400" dirty="0"/>
          </a:p>
        </p:txBody>
      </p:sp>
      <p:pic>
        <p:nvPicPr>
          <p:cNvPr id="4" name="Picture 3">
            <a:extLst>
              <a:ext uri="{FF2B5EF4-FFF2-40B4-BE49-F238E27FC236}">
                <a16:creationId xmlns:a16="http://schemas.microsoft.com/office/drawing/2014/main" id="{80E73F67-B487-40E0-9CC1-1813AE160ECA}"/>
              </a:ext>
            </a:extLst>
          </p:cNvPr>
          <p:cNvPicPr>
            <a:picLocks noChangeAspect="1"/>
          </p:cNvPicPr>
          <p:nvPr/>
        </p:nvPicPr>
        <p:blipFill>
          <a:blip r:embed="rId2"/>
          <a:stretch>
            <a:fillRect/>
          </a:stretch>
        </p:blipFill>
        <p:spPr>
          <a:xfrm>
            <a:off x="8085221" y="3845718"/>
            <a:ext cx="4086726" cy="3012282"/>
          </a:xfrm>
          <a:prstGeom prst="rect">
            <a:avLst/>
          </a:prstGeom>
        </p:spPr>
      </p:pic>
      <p:pic>
        <p:nvPicPr>
          <p:cNvPr id="5" name="Picture 4">
            <a:extLst>
              <a:ext uri="{FF2B5EF4-FFF2-40B4-BE49-F238E27FC236}">
                <a16:creationId xmlns:a16="http://schemas.microsoft.com/office/drawing/2014/main" id="{53B2E256-9283-4916-8446-DA450841494B}"/>
              </a:ext>
            </a:extLst>
          </p:cNvPr>
          <p:cNvPicPr>
            <a:picLocks noChangeAspect="1"/>
          </p:cNvPicPr>
          <p:nvPr/>
        </p:nvPicPr>
        <p:blipFill>
          <a:blip r:embed="rId3"/>
          <a:stretch>
            <a:fillRect/>
          </a:stretch>
        </p:blipFill>
        <p:spPr>
          <a:xfrm>
            <a:off x="8085221" y="914399"/>
            <a:ext cx="4086725" cy="2931319"/>
          </a:xfrm>
          <a:prstGeom prst="rect">
            <a:avLst/>
          </a:prstGeom>
        </p:spPr>
      </p:pic>
    </p:spTree>
    <p:extLst>
      <p:ext uri="{BB962C8B-B14F-4D97-AF65-F5344CB8AC3E}">
        <p14:creationId xmlns:p14="http://schemas.microsoft.com/office/powerpoint/2010/main" val="348056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097E-339E-4A91-9838-F43ECB8849A5}"/>
              </a:ext>
            </a:extLst>
          </p:cNvPr>
          <p:cNvSpPr>
            <a:spLocks noGrp="1"/>
          </p:cNvSpPr>
          <p:nvPr>
            <p:ph type="title"/>
          </p:nvPr>
        </p:nvSpPr>
        <p:spPr>
          <a:xfrm>
            <a:off x="0" y="310734"/>
            <a:ext cx="12192000" cy="1325563"/>
          </a:xfrm>
        </p:spPr>
        <p:txBody>
          <a:bodyPr>
            <a:normAutofit fontScale="90000"/>
          </a:bodyPr>
          <a:lstStyle/>
          <a:p>
            <a:pPr algn="ctr"/>
            <a:r>
              <a:rPr lang="en-US" sz="5400" b="1" dirty="0"/>
              <a:t>Aim of the Project/Product I Want to Provide:</a:t>
            </a:r>
            <a:br>
              <a:rPr lang="en-US" b="1" dirty="0"/>
            </a:br>
            <a:endParaRPr lang="en-US" b="1" dirty="0"/>
          </a:p>
        </p:txBody>
      </p:sp>
      <p:sp>
        <p:nvSpPr>
          <p:cNvPr id="3" name="Content Placeholder 2">
            <a:extLst>
              <a:ext uri="{FF2B5EF4-FFF2-40B4-BE49-F238E27FC236}">
                <a16:creationId xmlns:a16="http://schemas.microsoft.com/office/drawing/2014/main" id="{0DAB6C2A-A6E0-4444-B009-73C45BFDABA7}"/>
              </a:ext>
            </a:extLst>
          </p:cNvPr>
          <p:cNvSpPr>
            <a:spLocks noGrp="1"/>
          </p:cNvSpPr>
          <p:nvPr>
            <p:ph idx="1"/>
          </p:nvPr>
        </p:nvSpPr>
        <p:spPr>
          <a:xfrm>
            <a:off x="352927" y="1479884"/>
            <a:ext cx="11161295" cy="5067381"/>
          </a:xfrm>
        </p:spPr>
        <p:txBody>
          <a:bodyPr>
            <a:normAutofit/>
          </a:bodyPr>
          <a:lstStyle/>
          <a:p>
            <a:r>
              <a:rPr lang="en-US" dirty="0"/>
              <a:t>Through this project, I aimed to study the relationship between the percentage of college students who graduate within four years and the features of the school district they attended high school in. </a:t>
            </a:r>
          </a:p>
          <a:p>
            <a:pPr marL="0" indent="0">
              <a:buNone/>
            </a:pPr>
            <a:endParaRPr lang="en-US" dirty="0"/>
          </a:p>
          <a:p>
            <a:r>
              <a:rPr lang="en-US" dirty="0"/>
              <a:t>In order to achieve this goal, historical district features were collected for the high school classes of 2011 – 2017, along with the resulting percentage of students who were able to earn their college degree within four years. </a:t>
            </a:r>
          </a:p>
          <a:p>
            <a:pPr marL="0" indent="0">
              <a:buNone/>
            </a:pPr>
            <a:endParaRPr lang="en-US" dirty="0"/>
          </a:p>
          <a:p>
            <a:r>
              <a:rPr lang="en-US" dirty="0"/>
              <a:t>With the historical data in place, I then utilized machine learning to build a predictive model to estimate the target variable (“Graduated 4-Year (%)”)</a:t>
            </a:r>
          </a:p>
          <a:p>
            <a:pPr marL="0" indent="0">
              <a:buNone/>
            </a:pPr>
            <a:endParaRPr lang="en-US" sz="3200" dirty="0"/>
          </a:p>
        </p:txBody>
      </p:sp>
    </p:spTree>
    <p:extLst>
      <p:ext uri="{BB962C8B-B14F-4D97-AF65-F5344CB8AC3E}">
        <p14:creationId xmlns:p14="http://schemas.microsoft.com/office/powerpoint/2010/main" val="167246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FA28-6183-4788-88EF-A7116446E205}"/>
              </a:ext>
            </a:extLst>
          </p:cNvPr>
          <p:cNvSpPr>
            <a:spLocks noGrp="1"/>
          </p:cNvSpPr>
          <p:nvPr>
            <p:ph type="title"/>
          </p:nvPr>
        </p:nvSpPr>
        <p:spPr>
          <a:xfrm>
            <a:off x="2540493" y="60170"/>
            <a:ext cx="7111014" cy="744584"/>
          </a:xfrm>
        </p:spPr>
        <p:txBody>
          <a:bodyPr/>
          <a:lstStyle/>
          <a:p>
            <a:pPr algn="ctr"/>
            <a:r>
              <a:rPr lang="en-US" b="1" dirty="0"/>
              <a:t>College Admissions Tests</a:t>
            </a:r>
          </a:p>
        </p:txBody>
      </p:sp>
      <p:sp>
        <p:nvSpPr>
          <p:cNvPr id="3" name="Content Placeholder 2">
            <a:extLst>
              <a:ext uri="{FF2B5EF4-FFF2-40B4-BE49-F238E27FC236}">
                <a16:creationId xmlns:a16="http://schemas.microsoft.com/office/drawing/2014/main" id="{5C36CCC9-DED2-45E9-BD54-EBC2B8745B77}"/>
              </a:ext>
            </a:extLst>
          </p:cNvPr>
          <p:cNvSpPr>
            <a:spLocks noGrp="1"/>
          </p:cNvSpPr>
          <p:nvPr>
            <p:ph idx="1"/>
          </p:nvPr>
        </p:nvSpPr>
        <p:spPr>
          <a:xfrm>
            <a:off x="0" y="1020624"/>
            <a:ext cx="7111014" cy="5661587"/>
          </a:xfrm>
        </p:spPr>
        <p:txBody>
          <a:bodyPr>
            <a:normAutofit fontScale="47500" lnSpcReduction="20000"/>
          </a:bodyPr>
          <a:lstStyle/>
          <a:p>
            <a:pPr marL="0" indent="0" algn="ctr">
              <a:buNone/>
            </a:pPr>
            <a:endParaRPr lang="en-US" sz="3600" b="1" u="sng" dirty="0"/>
          </a:p>
          <a:p>
            <a:pPr marL="0" indent="0" algn="ctr">
              <a:buNone/>
            </a:pPr>
            <a:r>
              <a:rPr lang="en-US" sz="5100" b="1" u="sng" dirty="0"/>
              <a:t>SAT</a:t>
            </a:r>
            <a:endParaRPr lang="en-US" sz="5100" dirty="0"/>
          </a:p>
          <a:p>
            <a:r>
              <a:rPr lang="en-US" sz="5100" dirty="0"/>
              <a:t>Highest Possible Score is a 1600</a:t>
            </a:r>
          </a:p>
          <a:p>
            <a:pPr marL="0" indent="0" algn="ctr">
              <a:buNone/>
            </a:pPr>
            <a:endParaRPr lang="en-US" sz="5100" dirty="0"/>
          </a:p>
          <a:p>
            <a:pPr marL="0" indent="0" algn="ctr">
              <a:buNone/>
            </a:pPr>
            <a:r>
              <a:rPr lang="en-US" sz="5100" dirty="0"/>
              <a:t>SAT(Total) = Math (800) + Reading/Writing (800)</a:t>
            </a:r>
          </a:p>
          <a:p>
            <a:pPr marL="0" indent="0">
              <a:buNone/>
            </a:pPr>
            <a:r>
              <a:rPr lang="en-US" sz="5100" dirty="0"/>
              <a:t>	</a:t>
            </a:r>
          </a:p>
          <a:p>
            <a:pPr marL="0" indent="0" algn="ctr">
              <a:buNone/>
            </a:pPr>
            <a:endParaRPr lang="en-US" sz="5100" b="1" u="sng" dirty="0"/>
          </a:p>
          <a:p>
            <a:pPr marL="0" indent="0" algn="ctr">
              <a:buNone/>
            </a:pPr>
            <a:r>
              <a:rPr lang="en-US" sz="5100" b="1" u="sng" dirty="0"/>
              <a:t>ACT</a:t>
            </a:r>
          </a:p>
          <a:p>
            <a:r>
              <a:rPr lang="en-US" sz="5100" dirty="0"/>
              <a:t>Highest Possible Score is a 36</a:t>
            </a:r>
          </a:p>
          <a:p>
            <a:endParaRPr lang="en-US" sz="5100" dirty="0"/>
          </a:p>
          <a:p>
            <a:pPr marL="0" indent="0" algn="ctr">
              <a:buNone/>
            </a:pPr>
            <a:r>
              <a:rPr lang="en-US" sz="5100" dirty="0"/>
              <a:t>ACT (Composite) = </a:t>
            </a:r>
          </a:p>
          <a:p>
            <a:pPr marL="0" indent="0" algn="ctr">
              <a:buNone/>
            </a:pPr>
            <a:r>
              <a:rPr lang="en-US" sz="5100" dirty="0"/>
              <a:t>(Math (36) + Reading (36) + English (36) + Science (36))</a:t>
            </a:r>
          </a:p>
          <a:p>
            <a:pPr marL="0" indent="0" algn="ctr">
              <a:buNone/>
            </a:pPr>
            <a:r>
              <a:rPr lang="en-US" sz="5100" dirty="0"/>
              <a:t>/  4</a:t>
            </a:r>
          </a:p>
          <a:p>
            <a:pPr marL="0" indent="0">
              <a:buNone/>
            </a:pPr>
            <a:endParaRPr lang="en-US" sz="2600" dirty="0"/>
          </a:p>
          <a:p>
            <a:pPr marL="0" indent="0">
              <a:buNone/>
            </a:pPr>
            <a:r>
              <a:rPr lang="en-US" dirty="0"/>
              <a:t> </a:t>
            </a:r>
          </a:p>
        </p:txBody>
      </p:sp>
      <p:pic>
        <p:nvPicPr>
          <p:cNvPr id="4" name="Picture 3">
            <a:extLst>
              <a:ext uri="{FF2B5EF4-FFF2-40B4-BE49-F238E27FC236}">
                <a16:creationId xmlns:a16="http://schemas.microsoft.com/office/drawing/2014/main" id="{3FA2DA13-0A9E-42C3-B28A-73A8FF1591D6}"/>
              </a:ext>
            </a:extLst>
          </p:cNvPr>
          <p:cNvPicPr>
            <a:picLocks noChangeAspect="1"/>
          </p:cNvPicPr>
          <p:nvPr/>
        </p:nvPicPr>
        <p:blipFill>
          <a:blip r:embed="rId2"/>
          <a:stretch>
            <a:fillRect/>
          </a:stretch>
        </p:blipFill>
        <p:spPr>
          <a:xfrm>
            <a:off x="7111014" y="1588559"/>
            <a:ext cx="5080986" cy="4525715"/>
          </a:xfrm>
          <a:prstGeom prst="rect">
            <a:avLst/>
          </a:prstGeom>
        </p:spPr>
      </p:pic>
    </p:spTree>
    <p:extLst>
      <p:ext uri="{BB962C8B-B14F-4D97-AF65-F5344CB8AC3E}">
        <p14:creationId xmlns:p14="http://schemas.microsoft.com/office/powerpoint/2010/main" val="204061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BCB5-3A8D-4D52-9BB1-CD52C56B5D7B}"/>
              </a:ext>
            </a:extLst>
          </p:cNvPr>
          <p:cNvSpPr>
            <a:spLocks noGrp="1"/>
          </p:cNvSpPr>
          <p:nvPr>
            <p:ph type="title"/>
          </p:nvPr>
        </p:nvSpPr>
        <p:spPr>
          <a:xfrm>
            <a:off x="71020" y="0"/>
            <a:ext cx="7510509" cy="679948"/>
          </a:xfrm>
        </p:spPr>
        <p:txBody>
          <a:bodyPr>
            <a:normAutofit fontScale="90000"/>
          </a:bodyPr>
          <a:lstStyle/>
          <a:p>
            <a:pPr algn="ctr"/>
            <a:r>
              <a:rPr lang="en-US" b="1" dirty="0"/>
              <a:t>AP Exams</a:t>
            </a:r>
          </a:p>
        </p:txBody>
      </p:sp>
      <p:pic>
        <p:nvPicPr>
          <p:cNvPr id="4" name="Picture 3">
            <a:extLst>
              <a:ext uri="{FF2B5EF4-FFF2-40B4-BE49-F238E27FC236}">
                <a16:creationId xmlns:a16="http://schemas.microsoft.com/office/drawing/2014/main" id="{EEBBA21F-F001-429E-BB4C-0B9D92E63A4D}"/>
              </a:ext>
            </a:extLst>
          </p:cNvPr>
          <p:cNvPicPr>
            <a:picLocks noChangeAspect="1"/>
          </p:cNvPicPr>
          <p:nvPr/>
        </p:nvPicPr>
        <p:blipFill>
          <a:blip r:embed="rId2"/>
          <a:stretch>
            <a:fillRect/>
          </a:stretch>
        </p:blipFill>
        <p:spPr>
          <a:xfrm>
            <a:off x="7765001" y="86245"/>
            <a:ext cx="4426997" cy="3615743"/>
          </a:xfrm>
          <a:prstGeom prst="rect">
            <a:avLst/>
          </a:prstGeom>
        </p:spPr>
      </p:pic>
      <p:pic>
        <p:nvPicPr>
          <p:cNvPr id="5" name="Content Placeholder 4">
            <a:extLst>
              <a:ext uri="{FF2B5EF4-FFF2-40B4-BE49-F238E27FC236}">
                <a16:creationId xmlns:a16="http://schemas.microsoft.com/office/drawing/2014/main" id="{E704507C-16BE-4A10-B6C0-4F7D695DBDF2}"/>
              </a:ext>
            </a:extLst>
          </p:cNvPr>
          <p:cNvPicPr>
            <a:picLocks noGrp="1" noChangeAspect="1"/>
          </p:cNvPicPr>
          <p:nvPr>
            <p:ph idx="1"/>
          </p:nvPr>
        </p:nvPicPr>
        <p:blipFill>
          <a:blip r:embed="rId3"/>
          <a:stretch>
            <a:fillRect/>
          </a:stretch>
        </p:blipFill>
        <p:spPr>
          <a:xfrm>
            <a:off x="7765002" y="3701988"/>
            <a:ext cx="4426998" cy="3156012"/>
          </a:xfrm>
          <a:prstGeom prst="rect">
            <a:avLst/>
          </a:prstGeom>
        </p:spPr>
      </p:pic>
      <p:sp>
        <p:nvSpPr>
          <p:cNvPr id="6" name="TextBox 5">
            <a:extLst>
              <a:ext uri="{FF2B5EF4-FFF2-40B4-BE49-F238E27FC236}">
                <a16:creationId xmlns:a16="http://schemas.microsoft.com/office/drawing/2014/main" id="{CD4591B6-94D0-477D-A091-6DDD9A84C394}"/>
              </a:ext>
            </a:extLst>
          </p:cNvPr>
          <p:cNvSpPr txBox="1"/>
          <p:nvPr/>
        </p:nvSpPr>
        <p:spPr>
          <a:xfrm>
            <a:off x="211973" y="589731"/>
            <a:ext cx="7228604" cy="6955750"/>
          </a:xfrm>
          <a:prstGeom prst="rect">
            <a:avLst/>
          </a:prstGeom>
          <a:noFill/>
        </p:spPr>
        <p:txBody>
          <a:bodyPr wrap="square" rtlCol="0">
            <a:spAutoFit/>
          </a:bodyPr>
          <a:lstStyle/>
          <a:p>
            <a:pPr algn="ctr"/>
            <a:r>
              <a:rPr lang="en-US" sz="2400" b="1" i="1" dirty="0"/>
              <a:t>At the end of the school year, students enrolled in AP classes have the chance to earn college credit through AP Exams!</a:t>
            </a:r>
          </a:p>
          <a:p>
            <a:endParaRPr lang="en-US" sz="2000" dirty="0"/>
          </a:p>
          <a:p>
            <a:pPr marL="342900" indent="-342900">
              <a:buFont typeface="Arial" panose="020B0604020202020204" pitchFamily="34" charset="0"/>
              <a:buChar char="•"/>
            </a:pPr>
            <a:r>
              <a:rPr lang="en-US" sz="2400" dirty="0"/>
              <a:t>Most colleges nationwide offer college credit for qualifying AP exam scores. College courses can cost thousands of dollars, but if you take and pass an AP test, you’re only spending roughly $93.  </a:t>
            </a:r>
          </a:p>
          <a:p>
            <a:pPr marL="342900" indent="-342900" algn="ctr">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AP exams are scored from one to five, with five being the highest score. Colleges will accept a minimum exam score for it to transfer to college credit.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the purpose of this data analysis, we will use the benchmark score of a 3 (most colleges accept this score) as an indicator of how well students in a district test. </a:t>
            </a:r>
          </a:p>
          <a:p>
            <a:pPr algn="ctr"/>
            <a:endParaRPr lang="en-US" sz="2400" b="1" dirty="0"/>
          </a:p>
          <a:p>
            <a:endParaRPr lang="en-US" b="1" dirty="0"/>
          </a:p>
        </p:txBody>
      </p:sp>
    </p:spTree>
    <p:extLst>
      <p:ext uri="{BB962C8B-B14F-4D97-AF65-F5344CB8AC3E}">
        <p14:creationId xmlns:p14="http://schemas.microsoft.com/office/powerpoint/2010/main" val="309307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C1F8-9447-41D4-A49F-4F79826534A9}"/>
              </a:ext>
            </a:extLst>
          </p:cNvPr>
          <p:cNvSpPr>
            <a:spLocks noGrp="1"/>
          </p:cNvSpPr>
          <p:nvPr>
            <p:ph type="title"/>
          </p:nvPr>
        </p:nvSpPr>
        <p:spPr>
          <a:xfrm>
            <a:off x="838200" y="0"/>
            <a:ext cx="10515600" cy="1325563"/>
          </a:xfrm>
        </p:spPr>
        <p:txBody>
          <a:bodyPr/>
          <a:lstStyle/>
          <a:p>
            <a:pPr algn="ctr"/>
            <a:r>
              <a:rPr lang="en-US" b="1" dirty="0"/>
              <a:t>Wealth Per Average Daily Attendance</a:t>
            </a:r>
            <a:br>
              <a:rPr lang="en-US" b="1" dirty="0"/>
            </a:br>
            <a:r>
              <a:rPr lang="en-US" b="1" dirty="0"/>
              <a:t>(“Wealth/ADA”) </a:t>
            </a:r>
          </a:p>
        </p:txBody>
      </p:sp>
      <p:pic>
        <p:nvPicPr>
          <p:cNvPr id="4" name="Picture 3">
            <a:extLst>
              <a:ext uri="{FF2B5EF4-FFF2-40B4-BE49-F238E27FC236}">
                <a16:creationId xmlns:a16="http://schemas.microsoft.com/office/drawing/2014/main" id="{D938823A-C22F-43B7-B667-4E0B31437DB8}"/>
              </a:ext>
            </a:extLst>
          </p:cNvPr>
          <p:cNvPicPr>
            <a:picLocks noChangeAspect="1"/>
          </p:cNvPicPr>
          <p:nvPr/>
        </p:nvPicPr>
        <p:blipFill>
          <a:blip r:embed="rId2"/>
          <a:stretch>
            <a:fillRect/>
          </a:stretch>
        </p:blipFill>
        <p:spPr>
          <a:xfrm>
            <a:off x="5871411" y="2117559"/>
            <a:ext cx="6146506" cy="4090736"/>
          </a:xfrm>
          <a:prstGeom prst="rect">
            <a:avLst/>
          </a:prstGeom>
        </p:spPr>
      </p:pic>
      <p:sp>
        <p:nvSpPr>
          <p:cNvPr id="5" name="TextBox 4">
            <a:extLst>
              <a:ext uri="{FF2B5EF4-FFF2-40B4-BE49-F238E27FC236}">
                <a16:creationId xmlns:a16="http://schemas.microsoft.com/office/drawing/2014/main" id="{A79499C9-512F-4BFD-8DC8-5B74C6B3B364}"/>
              </a:ext>
            </a:extLst>
          </p:cNvPr>
          <p:cNvSpPr txBox="1"/>
          <p:nvPr/>
        </p:nvSpPr>
        <p:spPr>
          <a:xfrm>
            <a:off x="385011" y="1876926"/>
            <a:ext cx="5181600" cy="3693319"/>
          </a:xfrm>
          <a:prstGeom prst="rect">
            <a:avLst/>
          </a:prstGeom>
          <a:noFill/>
        </p:spPr>
        <p:txBody>
          <a:bodyPr wrap="square" rtlCol="0">
            <a:spAutoFit/>
          </a:bodyPr>
          <a:lstStyle/>
          <a:p>
            <a:endParaRPr lang="en-US" dirty="0"/>
          </a:p>
          <a:p>
            <a:r>
              <a:rPr lang="en-US" dirty="0"/>
              <a:t>Wealth:</a:t>
            </a:r>
          </a:p>
          <a:p>
            <a:endParaRPr lang="en-US" dirty="0"/>
          </a:p>
          <a:p>
            <a:r>
              <a:rPr lang="en-US" dirty="0"/>
              <a:t>Property values of the homes that are zoned to a specific district </a:t>
            </a:r>
          </a:p>
          <a:p>
            <a:endParaRPr lang="en-US" dirty="0"/>
          </a:p>
          <a:p>
            <a:endParaRPr lang="en-US" dirty="0"/>
          </a:p>
          <a:p>
            <a:endParaRPr lang="en-US" dirty="0"/>
          </a:p>
          <a:p>
            <a:endParaRPr lang="en-US" dirty="0"/>
          </a:p>
          <a:p>
            <a:r>
              <a:rPr lang="en-US" dirty="0"/>
              <a:t>Average Daily Attendance (“ADA”):</a:t>
            </a:r>
          </a:p>
          <a:p>
            <a:endParaRPr lang="en-US" dirty="0"/>
          </a:p>
          <a:p>
            <a:r>
              <a:rPr lang="en-US" dirty="0"/>
              <a:t>ADA = Sum of Attendance Counts / Days of Instruction</a:t>
            </a:r>
          </a:p>
        </p:txBody>
      </p:sp>
    </p:spTree>
    <p:extLst>
      <p:ext uri="{BB962C8B-B14F-4D97-AF65-F5344CB8AC3E}">
        <p14:creationId xmlns:p14="http://schemas.microsoft.com/office/powerpoint/2010/main" val="424915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2633</TotalTime>
  <Words>945</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Texas Education: (Predicting Percentage of Students Who Will Graduate College Within 4-Years, Based on the Features of the School District They Attended High School in) </vt:lpstr>
      <vt:lpstr>Data Collection: Texas’ Major Regions -The Focus of This Study</vt:lpstr>
      <vt:lpstr>Texas’ Major Regions </vt:lpstr>
      <vt:lpstr>“We Would Like Our Child to Attend College. Do You Know Which School Districts Improve the Likelihood of this Happening?”</vt:lpstr>
      <vt:lpstr>Asking the Right Question</vt:lpstr>
      <vt:lpstr>Aim of the Project/Product I Want to Provide: </vt:lpstr>
      <vt:lpstr>College Admissions Tests</vt:lpstr>
      <vt:lpstr>AP Exams</vt:lpstr>
      <vt:lpstr>Wealth Per Average Daily Attendance (“Wealth/ADA”) </vt:lpstr>
      <vt:lpstr>Data Analysis: (SAT &amp; ACT)</vt:lpstr>
      <vt:lpstr>Data Analysis: (SAT/ACT Participation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School District Analysis: Classifying Districts on Their Ability to Prepare Students for College</dc:title>
  <dc:creator>Edmundo Perez</dc:creator>
  <cp:lastModifiedBy>Edmundo Perez</cp:lastModifiedBy>
  <cp:revision>31</cp:revision>
  <dcterms:created xsi:type="dcterms:W3CDTF">2020-03-02T03:54:23Z</dcterms:created>
  <dcterms:modified xsi:type="dcterms:W3CDTF">2020-03-20T16:46:36Z</dcterms:modified>
</cp:coreProperties>
</file>