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3" r:id="rId6"/>
    <p:sldId id="276" r:id="rId7"/>
    <p:sldId id="275" r:id="rId8"/>
    <p:sldId id="262" r:id="rId9"/>
    <p:sldId id="277" r:id="rId10"/>
    <p:sldId id="278"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59" y="2722395"/>
            <a:ext cx="11191875" cy="2876300"/>
          </a:xfrm>
        </p:spPr>
        <p:txBody>
          <a:bodyPr>
            <a:normAutofit fontScale="90000"/>
          </a:bodyPr>
          <a:lstStyle/>
          <a:p>
            <a:r>
              <a:rPr lang="en-US" sz="7200" b="1" dirty="0"/>
              <a:t>Texas Education:</a:t>
            </a:r>
            <a:br>
              <a:rPr lang="en-US" sz="7200" b="1" dirty="0"/>
            </a:br>
            <a:r>
              <a:rPr lang="en-US" i="1" dirty="0"/>
              <a:t>(Predicting Percentage of Students Who Will Graduate College Within 4-Years, Based on the Features of the School District They Attended High School in)</a:t>
            </a:r>
            <a:br>
              <a:rPr lang="en-US" dirty="0"/>
            </a:br>
            <a:endParaRPr lang="en-US" sz="7200" i="1" dirty="0"/>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6" y="4770814"/>
            <a:ext cx="9144000" cy="1655762"/>
          </a:xfrm>
        </p:spPr>
        <p:txBody>
          <a:bodyPr/>
          <a:lstStyle/>
          <a:p>
            <a:endParaRPr lang="en-US" dirty="0"/>
          </a:p>
          <a:p>
            <a:r>
              <a:rPr lang="en-US" sz="5400" dirty="0"/>
              <a:t>Capstone 1 Project </a:t>
            </a:r>
          </a:p>
        </p:txBody>
      </p:sp>
    </p:spTree>
    <p:extLst>
      <p:ext uri="{BB962C8B-B14F-4D97-AF65-F5344CB8AC3E}">
        <p14:creationId xmlns:p14="http://schemas.microsoft.com/office/powerpoint/2010/main" val="27838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BA1-D72D-48C8-AED4-07A54FFEDEAC}"/>
              </a:ext>
            </a:extLst>
          </p:cNvPr>
          <p:cNvSpPr>
            <a:spLocks noGrp="1"/>
          </p:cNvSpPr>
          <p:nvPr>
            <p:ph type="title"/>
          </p:nvPr>
        </p:nvSpPr>
        <p:spPr>
          <a:xfrm>
            <a:off x="838200" y="-144378"/>
            <a:ext cx="10515600" cy="783850"/>
          </a:xfrm>
        </p:spPr>
        <p:txBody>
          <a:bodyPr>
            <a:normAutofit/>
          </a:bodyPr>
          <a:lstStyle/>
          <a:p>
            <a:pPr algn="ctr"/>
            <a:r>
              <a:rPr lang="en-US" sz="2800" b="1" dirty="0"/>
              <a:t>Data Analysis: (SAT/ACT Participation %)</a:t>
            </a:r>
          </a:p>
        </p:txBody>
      </p:sp>
      <p:pic>
        <p:nvPicPr>
          <p:cNvPr id="4" name="Picture 3">
            <a:extLst>
              <a:ext uri="{FF2B5EF4-FFF2-40B4-BE49-F238E27FC236}">
                <a16:creationId xmlns:a16="http://schemas.microsoft.com/office/drawing/2014/main" id="{46CBA4CD-D62F-4008-A0A2-B3DE2A3A19FF}"/>
              </a:ext>
            </a:extLst>
          </p:cNvPr>
          <p:cNvPicPr/>
          <p:nvPr/>
        </p:nvPicPr>
        <p:blipFill>
          <a:blip r:embed="rId2"/>
          <a:stretch>
            <a:fillRect/>
          </a:stretch>
        </p:blipFill>
        <p:spPr>
          <a:xfrm>
            <a:off x="3701716" y="639472"/>
            <a:ext cx="8490284" cy="1975392"/>
          </a:xfrm>
          <a:prstGeom prst="rect">
            <a:avLst/>
          </a:prstGeom>
        </p:spPr>
      </p:pic>
      <p:pic>
        <p:nvPicPr>
          <p:cNvPr id="5" name="Picture 4">
            <a:extLst>
              <a:ext uri="{FF2B5EF4-FFF2-40B4-BE49-F238E27FC236}">
                <a16:creationId xmlns:a16="http://schemas.microsoft.com/office/drawing/2014/main" id="{735353E9-320A-479C-8D66-5BFD10668512}"/>
              </a:ext>
            </a:extLst>
          </p:cNvPr>
          <p:cNvPicPr/>
          <p:nvPr/>
        </p:nvPicPr>
        <p:blipFill>
          <a:blip r:embed="rId3"/>
          <a:stretch>
            <a:fillRect/>
          </a:stretch>
        </p:blipFill>
        <p:spPr>
          <a:xfrm>
            <a:off x="3701716" y="2614864"/>
            <a:ext cx="8490284" cy="4243136"/>
          </a:xfrm>
          <a:prstGeom prst="rect">
            <a:avLst/>
          </a:prstGeom>
        </p:spPr>
      </p:pic>
      <p:sp>
        <p:nvSpPr>
          <p:cNvPr id="6" name="TextBox 5">
            <a:extLst>
              <a:ext uri="{FF2B5EF4-FFF2-40B4-BE49-F238E27FC236}">
                <a16:creationId xmlns:a16="http://schemas.microsoft.com/office/drawing/2014/main" id="{70728AB2-5B62-44A7-973A-832C0E112FC6}"/>
              </a:ext>
            </a:extLst>
          </p:cNvPr>
          <p:cNvSpPr txBox="1"/>
          <p:nvPr/>
        </p:nvSpPr>
        <p:spPr>
          <a:xfrm>
            <a:off x="0" y="639472"/>
            <a:ext cx="3701716"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t>It appears that the classes of 2011 – 2017 all appeared to favor taking the SAT. Why is this? </a:t>
            </a:r>
          </a:p>
          <a:p>
            <a:endParaRPr lang="en-US" sz="2800" dirty="0"/>
          </a:p>
          <a:p>
            <a:pPr marL="285750" indent="-285750">
              <a:buFont typeface="Arial" panose="020B0604020202020204" pitchFamily="34" charset="0"/>
              <a:buChar char="•"/>
            </a:pPr>
            <a:r>
              <a:rPr lang="en-US" sz="2800" dirty="0"/>
              <a:t>It’s extremely curious that this trend exists when you consider that all it takes is doing well on one of the two tests to gain college admission and receive scholarship </a:t>
            </a:r>
          </a:p>
        </p:txBody>
      </p:sp>
    </p:spTree>
    <p:extLst>
      <p:ext uri="{BB962C8B-B14F-4D97-AF65-F5344CB8AC3E}">
        <p14:creationId xmlns:p14="http://schemas.microsoft.com/office/powerpoint/2010/main" val="69471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469F-193D-4FD1-B6FF-59E7C47EF9DA}"/>
              </a:ext>
            </a:extLst>
          </p:cNvPr>
          <p:cNvPicPr/>
          <p:nvPr/>
        </p:nvPicPr>
        <p:blipFill>
          <a:blip r:embed="rId2"/>
          <a:stretch>
            <a:fillRect/>
          </a:stretch>
        </p:blipFill>
        <p:spPr>
          <a:xfrm>
            <a:off x="128337" y="563050"/>
            <a:ext cx="11935326" cy="3078909"/>
          </a:xfrm>
          <a:prstGeom prst="rect">
            <a:avLst/>
          </a:prstGeom>
        </p:spPr>
      </p:pic>
      <p:pic>
        <p:nvPicPr>
          <p:cNvPr id="5" name="Picture 4">
            <a:extLst>
              <a:ext uri="{FF2B5EF4-FFF2-40B4-BE49-F238E27FC236}">
                <a16:creationId xmlns:a16="http://schemas.microsoft.com/office/drawing/2014/main" id="{DE6682D8-ACA7-48A8-A7DA-4CD77EF7B5D5}"/>
              </a:ext>
            </a:extLst>
          </p:cNvPr>
          <p:cNvPicPr/>
          <p:nvPr/>
        </p:nvPicPr>
        <p:blipFill>
          <a:blip r:embed="rId3"/>
          <a:stretch>
            <a:fillRect/>
          </a:stretch>
        </p:blipFill>
        <p:spPr>
          <a:xfrm>
            <a:off x="64168" y="3641959"/>
            <a:ext cx="12063663" cy="3216041"/>
          </a:xfrm>
          <a:prstGeom prst="rect">
            <a:avLst/>
          </a:prstGeom>
        </p:spPr>
      </p:pic>
      <p:sp>
        <p:nvSpPr>
          <p:cNvPr id="6" name="TextBox 5">
            <a:extLst>
              <a:ext uri="{FF2B5EF4-FFF2-40B4-BE49-F238E27FC236}">
                <a16:creationId xmlns:a16="http://schemas.microsoft.com/office/drawing/2014/main" id="{4CDD32CD-7EF0-484C-999F-6DA85D02AFCE}"/>
              </a:ext>
            </a:extLst>
          </p:cNvPr>
          <p:cNvSpPr txBox="1"/>
          <p:nvPr/>
        </p:nvSpPr>
        <p:spPr>
          <a:xfrm>
            <a:off x="2133599" y="101385"/>
            <a:ext cx="7924800" cy="461665"/>
          </a:xfrm>
          <a:prstGeom prst="rect">
            <a:avLst/>
          </a:prstGeom>
          <a:noFill/>
        </p:spPr>
        <p:txBody>
          <a:bodyPr wrap="square" rtlCol="0">
            <a:spAutoFit/>
          </a:bodyPr>
          <a:lstStyle/>
          <a:p>
            <a:pPr algn="ctr"/>
            <a:r>
              <a:rPr lang="en-US" sz="2400" dirty="0"/>
              <a:t>Data Analysis: (AP- Passing % and Wealth/ADA ($)</a:t>
            </a:r>
          </a:p>
        </p:txBody>
      </p:sp>
      <p:sp>
        <p:nvSpPr>
          <p:cNvPr id="7" name="TextBox 6">
            <a:extLst>
              <a:ext uri="{FF2B5EF4-FFF2-40B4-BE49-F238E27FC236}">
                <a16:creationId xmlns:a16="http://schemas.microsoft.com/office/drawing/2014/main" id="{C3207DD6-00EC-4D24-B49B-F2FA25707117}"/>
              </a:ext>
            </a:extLst>
          </p:cNvPr>
          <p:cNvSpPr txBox="1"/>
          <p:nvPr/>
        </p:nvSpPr>
        <p:spPr>
          <a:xfrm>
            <a:off x="7443537" y="786075"/>
            <a:ext cx="1507958" cy="923330"/>
          </a:xfrm>
          <a:prstGeom prst="rect">
            <a:avLst/>
          </a:prstGeom>
          <a:noFill/>
        </p:spPr>
        <p:txBody>
          <a:bodyPr wrap="square" rtlCol="0">
            <a:spAutoFit/>
          </a:bodyPr>
          <a:lstStyle/>
          <a:p>
            <a:pPr algn="ctr"/>
            <a:r>
              <a:rPr lang="en-US" dirty="0"/>
              <a:t>District-Level Mean:</a:t>
            </a:r>
          </a:p>
          <a:p>
            <a:pPr algn="ctr"/>
            <a:r>
              <a:rPr lang="en-US" dirty="0"/>
              <a:t>45.1%</a:t>
            </a:r>
          </a:p>
        </p:txBody>
      </p:sp>
      <p:sp>
        <p:nvSpPr>
          <p:cNvPr id="8" name="TextBox 7">
            <a:extLst>
              <a:ext uri="{FF2B5EF4-FFF2-40B4-BE49-F238E27FC236}">
                <a16:creationId xmlns:a16="http://schemas.microsoft.com/office/drawing/2014/main" id="{4D1A01FF-297D-45DE-8BAB-55A54CD08433}"/>
              </a:ext>
            </a:extLst>
          </p:cNvPr>
          <p:cNvSpPr txBox="1"/>
          <p:nvPr/>
        </p:nvSpPr>
        <p:spPr>
          <a:xfrm>
            <a:off x="9785684" y="4311595"/>
            <a:ext cx="1507958" cy="923330"/>
          </a:xfrm>
          <a:prstGeom prst="rect">
            <a:avLst/>
          </a:prstGeom>
          <a:noFill/>
        </p:spPr>
        <p:txBody>
          <a:bodyPr wrap="square" rtlCol="0">
            <a:spAutoFit/>
          </a:bodyPr>
          <a:lstStyle/>
          <a:p>
            <a:pPr algn="ctr"/>
            <a:r>
              <a:rPr lang="en-US" dirty="0"/>
              <a:t>District-Level Mean:</a:t>
            </a:r>
          </a:p>
          <a:p>
            <a:pPr algn="ctr"/>
            <a:r>
              <a:rPr lang="en-US" dirty="0"/>
              <a:t>$431,718</a:t>
            </a:r>
          </a:p>
        </p:txBody>
      </p:sp>
    </p:spTree>
    <p:extLst>
      <p:ext uri="{BB962C8B-B14F-4D97-AF65-F5344CB8AC3E}">
        <p14:creationId xmlns:p14="http://schemas.microsoft.com/office/powerpoint/2010/main" val="187132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034811-80EE-4B40-8F6B-F81550509D73}"/>
              </a:ext>
            </a:extLst>
          </p:cNvPr>
          <p:cNvPicPr/>
          <p:nvPr/>
        </p:nvPicPr>
        <p:blipFill>
          <a:blip r:embed="rId2"/>
          <a:stretch>
            <a:fillRect/>
          </a:stretch>
        </p:blipFill>
        <p:spPr>
          <a:xfrm>
            <a:off x="4443663" y="1432169"/>
            <a:ext cx="7748337" cy="5281451"/>
          </a:xfrm>
          <a:prstGeom prst="rect">
            <a:avLst/>
          </a:prstGeom>
        </p:spPr>
      </p:pic>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 Effect on College Enrollment Percentage and College Graduation Percentage) </a:t>
            </a:r>
          </a:p>
          <a:p>
            <a:pPr algn="ctr"/>
            <a:r>
              <a:rPr lang="en-US" sz="2400" b="1" dirty="0"/>
              <a:t>PART 1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144379" y="1496338"/>
            <a:ext cx="429928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Acknowledging that college is a business in the United States, one could hypothesize that we should see a decent correlation between Wealth/ADA ($) and college enrollment percentage.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does exist a positive correlation between the two, but its important to acknowledge that Wealth/ADA is not the sole factor in determining college enrollment percentage.</a:t>
            </a:r>
          </a:p>
          <a:p>
            <a:endParaRPr lang="en-US" sz="2000" dirty="0"/>
          </a:p>
          <a:p>
            <a:pPr algn="ctr"/>
            <a:r>
              <a:rPr lang="en-US" sz="2000" dirty="0"/>
              <a:t> (SAT/ACT/AP etc.….)</a:t>
            </a:r>
          </a:p>
        </p:txBody>
      </p:sp>
    </p:spTree>
    <p:extLst>
      <p:ext uri="{BB962C8B-B14F-4D97-AF65-F5344CB8AC3E}">
        <p14:creationId xmlns:p14="http://schemas.microsoft.com/office/powerpoint/2010/main" val="407227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 Effect on College Enrollment Percentage vs. College Graduation Percentage) </a:t>
            </a:r>
          </a:p>
          <a:p>
            <a:pPr algn="ctr"/>
            <a:r>
              <a:rPr lang="en-US" sz="2400" b="1" dirty="0"/>
              <a:t>PART 2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80208" y="2186149"/>
            <a:ext cx="429928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correlation between Wealth/ADA and college graduation was a little bit weaker, but still positive.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where the student’s actual education has the upper hand in determining if they can earn a degree</a:t>
            </a:r>
          </a:p>
        </p:txBody>
      </p:sp>
      <p:pic>
        <p:nvPicPr>
          <p:cNvPr id="5" name="Picture 4">
            <a:extLst>
              <a:ext uri="{FF2B5EF4-FFF2-40B4-BE49-F238E27FC236}">
                <a16:creationId xmlns:a16="http://schemas.microsoft.com/office/drawing/2014/main" id="{D5FFB3C5-CBDA-4DDC-9BD9-BF9E32E9AA61}"/>
              </a:ext>
            </a:extLst>
          </p:cNvPr>
          <p:cNvPicPr/>
          <p:nvPr/>
        </p:nvPicPr>
        <p:blipFill>
          <a:blip r:embed="rId2"/>
          <a:stretch>
            <a:fillRect/>
          </a:stretch>
        </p:blipFill>
        <p:spPr>
          <a:xfrm>
            <a:off x="4654468" y="1696864"/>
            <a:ext cx="7457324" cy="5016757"/>
          </a:xfrm>
          <a:prstGeom prst="rect">
            <a:avLst/>
          </a:prstGeom>
        </p:spPr>
      </p:pic>
    </p:spTree>
    <p:extLst>
      <p:ext uri="{BB962C8B-B14F-4D97-AF65-F5344CB8AC3E}">
        <p14:creationId xmlns:p14="http://schemas.microsoft.com/office/powerpoint/2010/main" val="17143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7170821" y="2212377"/>
            <a:ext cx="4892842"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376874"/>
            <a:ext cx="7042484" cy="4893647"/>
          </a:xfrm>
          <a:prstGeom prst="rect">
            <a:avLst/>
          </a:prstGeom>
          <a:noFill/>
        </p:spPr>
        <p:txBody>
          <a:bodyPr wrap="square" rtlCol="0">
            <a:spAutoFit/>
          </a:bodyPr>
          <a:lstStyle/>
          <a:p>
            <a:r>
              <a:rPr lang="en-US" sz="2400" dirty="0"/>
              <a:t>In this study, 2011 - 2017 data was collected from the following two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a:t>
            </a:r>
          </a:p>
          <a:p>
            <a:endParaRPr lang="en-US" sz="2400" dirty="0"/>
          </a:p>
          <a:p>
            <a:r>
              <a:rPr lang="en-US" sz="2400" dirty="0"/>
              <a:t>The college enrollment and graduation data utilized in this study only considers Texas colleges. </a:t>
            </a:r>
            <a:endParaRPr lang="en-US" sz="2800" dirty="0"/>
          </a:p>
        </p:txBody>
      </p:sp>
    </p:spTree>
    <p:extLst>
      <p:ext uri="{BB962C8B-B14F-4D97-AF65-F5344CB8AC3E}">
        <p14:creationId xmlns:p14="http://schemas.microsoft.com/office/powerpoint/2010/main" val="259990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0"/>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5390147" y="1260629"/>
            <a:ext cx="6801852"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1" y="1154210"/>
            <a:ext cx="5390146"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major regions represent areas with the most economic opportunity, making them prime locations for families and talented educators.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Here’s how the Texas Education Agency splits up its educational regions for reporting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school districts utilized in this study exist within the highlighted regions</a:t>
            </a:r>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0" y="264279"/>
            <a:ext cx="12191999" cy="1250611"/>
          </a:xfrm>
        </p:spPr>
        <p:txBody>
          <a:bodyPr>
            <a:normAutofit/>
          </a:bodyPr>
          <a:lstStyle/>
          <a:p>
            <a:pPr algn="ctr"/>
            <a:r>
              <a:rPr lang="en-US" sz="3600" b="1" i="1" dirty="0"/>
              <a:t>“We Would Like Our Child to Attend College. Do You Know Which School Districts Improve the Likelihood of this Happening?”</a:t>
            </a:r>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789693"/>
            <a:ext cx="7074568" cy="5096880"/>
          </a:xfrm>
        </p:spPr>
        <p:txBody>
          <a:bodyPr>
            <a:normAutofit/>
          </a:bodyPr>
          <a:lstStyle/>
          <a:p>
            <a:r>
              <a:rPr lang="en-US" sz="3200" dirty="0"/>
              <a:t>This is a very popular question among parents looking to provide their child with a quality education</a:t>
            </a:r>
          </a:p>
          <a:p>
            <a:r>
              <a:rPr lang="en-US" sz="3200" dirty="0"/>
              <a:t>With a solid high school career, students can go to college prepared to earn their degree and live a more comfortable life.</a:t>
            </a:r>
          </a:p>
          <a:p>
            <a:r>
              <a:rPr lang="en-US" sz="3200" dirty="0"/>
              <a:t>This is what all concerned parents want for their child transitioning into adulthood.</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074568" y="1789692"/>
            <a:ext cx="5117431" cy="4567415"/>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F2B-2006-40A7-95AC-FD8E581A83B2}"/>
              </a:ext>
            </a:extLst>
          </p:cNvPr>
          <p:cNvSpPr>
            <a:spLocks noGrp="1"/>
          </p:cNvSpPr>
          <p:nvPr>
            <p:ph type="title"/>
          </p:nvPr>
        </p:nvSpPr>
        <p:spPr>
          <a:xfrm>
            <a:off x="838200" y="0"/>
            <a:ext cx="10515600" cy="1066047"/>
          </a:xfrm>
        </p:spPr>
        <p:txBody>
          <a:bodyPr/>
          <a:lstStyle/>
          <a:p>
            <a:pPr algn="ctr"/>
            <a:r>
              <a:rPr lang="en-US" b="1" dirty="0"/>
              <a:t>Asking the Right Question</a:t>
            </a:r>
          </a:p>
        </p:txBody>
      </p:sp>
      <p:sp>
        <p:nvSpPr>
          <p:cNvPr id="3" name="Content Placeholder 2">
            <a:extLst>
              <a:ext uri="{FF2B5EF4-FFF2-40B4-BE49-F238E27FC236}">
                <a16:creationId xmlns:a16="http://schemas.microsoft.com/office/drawing/2014/main" id="{42E41E7F-E8F7-43AD-AC78-7E407194D86E}"/>
              </a:ext>
            </a:extLst>
          </p:cNvPr>
          <p:cNvSpPr>
            <a:spLocks noGrp="1"/>
          </p:cNvSpPr>
          <p:nvPr>
            <p:ph idx="1"/>
          </p:nvPr>
        </p:nvSpPr>
        <p:spPr>
          <a:xfrm>
            <a:off x="20053" y="1066047"/>
            <a:ext cx="7904745" cy="5710990"/>
          </a:xfrm>
        </p:spPr>
        <p:txBody>
          <a:bodyPr>
            <a:normAutofit/>
          </a:bodyPr>
          <a:lstStyle/>
          <a:p>
            <a:r>
              <a:rPr lang="en-US" sz="3200" dirty="0"/>
              <a:t>The better question for parents to ask is “which school districts have historically proven to have a higher percentage of its graduates earn a college degree within four years?” </a:t>
            </a:r>
          </a:p>
          <a:p>
            <a:r>
              <a:rPr lang="en-US" sz="3200" dirty="0"/>
              <a:t>The honest truth is that there are many colleges willing to accept your child even if they had poor college admission test results. </a:t>
            </a:r>
          </a:p>
          <a:p>
            <a:r>
              <a:rPr lang="en-US" sz="3200" dirty="0"/>
              <a:t>Colleges will gladly collect expensive tuition checks until the student fails out (not prepared) or earns a degree (prepared student). </a:t>
            </a:r>
          </a:p>
          <a:p>
            <a:pPr marL="0" indent="0">
              <a:buNone/>
            </a:pPr>
            <a:endParaRPr lang="en-US" sz="2400" dirty="0"/>
          </a:p>
        </p:txBody>
      </p:sp>
      <p:pic>
        <p:nvPicPr>
          <p:cNvPr id="4" name="Picture 3">
            <a:extLst>
              <a:ext uri="{FF2B5EF4-FFF2-40B4-BE49-F238E27FC236}">
                <a16:creationId xmlns:a16="http://schemas.microsoft.com/office/drawing/2014/main" id="{80E73F67-B487-40E0-9CC1-1813AE160ECA}"/>
              </a:ext>
            </a:extLst>
          </p:cNvPr>
          <p:cNvPicPr>
            <a:picLocks noChangeAspect="1"/>
          </p:cNvPicPr>
          <p:nvPr/>
        </p:nvPicPr>
        <p:blipFill>
          <a:blip r:embed="rId2"/>
          <a:stretch>
            <a:fillRect/>
          </a:stretch>
        </p:blipFill>
        <p:spPr>
          <a:xfrm>
            <a:off x="8085221" y="3845718"/>
            <a:ext cx="4086726" cy="3012282"/>
          </a:xfrm>
          <a:prstGeom prst="rect">
            <a:avLst/>
          </a:prstGeom>
        </p:spPr>
      </p:pic>
      <p:pic>
        <p:nvPicPr>
          <p:cNvPr id="5" name="Picture 4">
            <a:extLst>
              <a:ext uri="{FF2B5EF4-FFF2-40B4-BE49-F238E27FC236}">
                <a16:creationId xmlns:a16="http://schemas.microsoft.com/office/drawing/2014/main" id="{53B2E256-9283-4916-8446-DA450841494B}"/>
              </a:ext>
            </a:extLst>
          </p:cNvPr>
          <p:cNvPicPr>
            <a:picLocks noChangeAspect="1"/>
          </p:cNvPicPr>
          <p:nvPr/>
        </p:nvPicPr>
        <p:blipFill>
          <a:blip r:embed="rId3"/>
          <a:stretch>
            <a:fillRect/>
          </a:stretch>
        </p:blipFill>
        <p:spPr>
          <a:xfrm>
            <a:off x="8085221" y="914399"/>
            <a:ext cx="4086725" cy="2931319"/>
          </a:xfrm>
          <a:prstGeom prst="rect">
            <a:avLst/>
          </a:prstGeom>
        </p:spPr>
      </p:pic>
    </p:spTree>
    <p:extLst>
      <p:ext uri="{BB962C8B-B14F-4D97-AF65-F5344CB8AC3E}">
        <p14:creationId xmlns:p14="http://schemas.microsoft.com/office/powerpoint/2010/main" val="348056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515351" y="168777"/>
            <a:ext cx="11161295" cy="1325563"/>
          </a:xfrm>
        </p:spPr>
        <p:txBody>
          <a:bodyPr>
            <a:normAutofit fontScale="90000"/>
          </a:bodyPr>
          <a:lstStyle/>
          <a:p>
            <a:pPr algn="ctr"/>
            <a:r>
              <a:rPr lang="en-US" sz="5400" b="1" dirty="0"/>
              <a:t>Aim of the Project/Problem I Want to Solve:</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0" y="1379621"/>
            <a:ext cx="12192000" cy="5594517"/>
          </a:xfrm>
        </p:spPr>
        <p:txBody>
          <a:bodyPr>
            <a:normAutofit/>
          </a:bodyPr>
          <a:lstStyle/>
          <a:p>
            <a:r>
              <a:rPr lang="en-US" sz="4000" dirty="0"/>
              <a:t>Through this project, I aimed to study the relationship between the percentage of college students who graduate within four years and the features of the school district they attended high school in. </a:t>
            </a:r>
          </a:p>
          <a:p>
            <a:pPr marL="0" indent="0">
              <a:buNone/>
            </a:pPr>
            <a:endParaRPr lang="en-US" sz="4000" dirty="0"/>
          </a:p>
          <a:p>
            <a:r>
              <a:rPr lang="en-US" sz="4000" dirty="0"/>
              <a:t>In order to achieve this goal, historical district features were collected along with the resulting percentage of students who were able to earn their college degree within four years. </a:t>
            </a:r>
          </a:p>
          <a:p>
            <a:pPr marL="0" indent="0">
              <a:buNone/>
            </a:pPr>
            <a:endParaRPr lang="en-US" sz="3200" dirty="0"/>
          </a:p>
        </p:txBody>
      </p:sp>
    </p:spTree>
    <p:extLst>
      <p:ext uri="{BB962C8B-B14F-4D97-AF65-F5344CB8AC3E}">
        <p14:creationId xmlns:p14="http://schemas.microsoft.com/office/powerpoint/2010/main" val="167246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1020624"/>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588559"/>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20B1-AAB1-4734-936E-6A7A6276F940}"/>
              </a:ext>
            </a:extLst>
          </p:cNvPr>
          <p:cNvSpPr>
            <a:spLocks noGrp="1"/>
          </p:cNvSpPr>
          <p:nvPr>
            <p:ph type="title"/>
          </p:nvPr>
        </p:nvSpPr>
        <p:spPr>
          <a:xfrm>
            <a:off x="838200" y="1"/>
            <a:ext cx="10515600" cy="689810"/>
          </a:xfrm>
        </p:spPr>
        <p:txBody>
          <a:bodyPr>
            <a:normAutofit fontScale="90000"/>
          </a:bodyPr>
          <a:lstStyle/>
          <a:p>
            <a:pPr algn="ctr"/>
            <a:r>
              <a:rPr lang="en-US" dirty="0"/>
              <a:t>Data Analysis: (SAT &amp; ACT)</a:t>
            </a:r>
          </a:p>
        </p:txBody>
      </p:sp>
      <p:pic>
        <p:nvPicPr>
          <p:cNvPr id="4" name="Picture 3">
            <a:extLst>
              <a:ext uri="{FF2B5EF4-FFF2-40B4-BE49-F238E27FC236}">
                <a16:creationId xmlns:a16="http://schemas.microsoft.com/office/drawing/2014/main" id="{527528D7-7935-4581-9A6A-C906F42188CB}"/>
              </a:ext>
            </a:extLst>
          </p:cNvPr>
          <p:cNvPicPr/>
          <p:nvPr/>
        </p:nvPicPr>
        <p:blipFill>
          <a:blip r:embed="rId2"/>
          <a:stretch>
            <a:fillRect/>
          </a:stretch>
        </p:blipFill>
        <p:spPr>
          <a:xfrm>
            <a:off x="176462" y="689811"/>
            <a:ext cx="12015538" cy="3128210"/>
          </a:xfrm>
          <a:prstGeom prst="rect">
            <a:avLst/>
          </a:prstGeom>
        </p:spPr>
      </p:pic>
      <p:pic>
        <p:nvPicPr>
          <p:cNvPr id="5" name="Picture 4">
            <a:extLst>
              <a:ext uri="{FF2B5EF4-FFF2-40B4-BE49-F238E27FC236}">
                <a16:creationId xmlns:a16="http://schemas.microsoft.com/office/drawing/2014/main" id="{0F164D4C-BFE3-4631-9432-BB586A478454}"/>
              </a:ext>
            </a:extLst>
          </p:cNvPr>
          <p:cNvPicPr/>
          <p:nvPr/>
        </p:nvPicPr>
        <p:blipFill>
          <a:blip r:embed="rId3"/>
          <a:stretch>
            <a:fillRect/>
          </a:stretch>
        </p:blipFill>
        <p:spPr>
          <a:xfrm>
            <a:off x="176463" y="3818021"/>
            <a:ext cx="12015536" cy="3039978"/>
          </a:xfrm>
          <a:prstGeom prst="rect">
            <a:avLst/>
          </a:prstGeom>
        </p:spPr>
      </p:pic>
      <p:sp>
        <p:nvSpPr>
          <p:cNvPr id="8" name="TextBox 7">
            <a:extLst>
              <a:ext uri="{FF2B5EF4-FFF2-40B4-BE49-F238E27FC236}">
                <a16:creationId xmlns:a16="http://schemas.microsoft.com/office/drawing/2014/main" id="{349BC8DB-8A1B-4878-93F2-27597ABB9182}"/>
              </a:ext>
            </a:extLst>
          </p:cNvPr>
          <p:cNvSpPr txBox="1"/>
          <p:nvPr/>
        </p:nvSpPr>
        <p:spPr>
          <a:xfrm>
            <a:off x="10395284" y="1138989"/>
            <a:ext cx="1507958" cy="923330"/>
          </a:xfrm>
          <a:prstGeom prst="rect">
            <a:avLst/>
          </a:prstGeom>
          <a:noFill/>
        </p:spPr>
        <p:txBody>
          <a:bodyPr wrap="square" rtlCol="0">
            <a:spAutoFit/>
          </a:bodyPr>
          <a:lstStyle/>
          <a:p>
            <a:pPr algn="ctr"/>
            <a:r>
              <a:rPr lang="en-US" dirty="0"/>
              <a:t>District-Level Mean:</a:t>
            </a:r>
          </a:p>
          <a:p>
            <a:pPr algn="ctr"/>
            <a:r>
              <a:rPr lang="en-US" dirty="0"/>
              <a:t>1052.8</a:t>
            </a:r>
          </a:p>
        </p:txBody>
      </p:sp>
      <p:sp>
        <p:nvSpPr>
          <p:cNvPr id="9" name="TextBox 8">
            <a:extLst>
              <a:ext uri="{FF2B5EF4-FFF2-40B4-BE49-F238E27FC236}">
                <a16:creationId xmlns:a16="http://schemas.microsoft.com/office/drawing/2014/main" id="{413B47DC-6C6B-47B1-8E10-6AE5CC056BFD}"/>
              </a:ext>
            </a:extLst>
          </p:cNvPr>
          <p:cNvSpPr txBox="1"/>
          <p:nvPr/>
        </p:nvSpPr>
        <p:spPr>
          <a:xfrm>
            <a:off x="10395284" y="4312266"/>
            <a:ext cx="1507958" cy="923330"/>
          </a:xfrm>
          <a:prstGeom prst="rect">
            <a:avLst/>
          </a:prstGeom>
          <a:noFill/>
        </p:spPr>
        <p:txBody>
          <a:bodyPr wrap="square" rtlCol="0">
            <a:spAutoFit/>
          </a:bodyPr>
          <a:lstStyle/>
          <a:p>
            <a:pPr algn="ctr"/>
            <a:r>
              <a:rPr lang="en-US" dirty="0"/>
              <a:t>District-Level Mean:</a:t>
            </a:r>
          </a:p>
          <a:p>
            <a:pPr algn="ctr"/>
            <a:r>
              <a:rPr lang="en-US" dirty="0"/>
              <a:t>21.1</a:t>
            </a:r>
          </a:p>
        </p:txBody>
      </p:sp>
    </p:spTree>
    <p:extLst>
      <p:ext uri="{BB962C8B-B14F-4D97-AF65-F5344CB8AC3E}">
        <p14:creationId xmlns:p14="http://schemas.microsoft.com/office/powerpoint/2010/main" val="242688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858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Texas Education: (Predicting Percentage of Students Who Will Graduate College Within 4-Years, Based on the Features of the School District They Attended High School in) </vt:lpstr>
      <vt:lpstr>Data Collection: Texas’ Major Regions -The Focus of This Study</vt:lpstr>
      <vt:lpstr>Texas’ Major Regions </vt:lpstr>
      <vt:lpstr>“We Would Like Our Child to Attend College. Do You Know Which School Districts Improve the Likelihood of this Happening?”</vt:lpstr>
      <vt:lpstr>Asking the Right Question</vt:lpstr>
      <vt:lpstr>Aim of the Project/Problem I Want to Solve: </vt:lpstr>
      <vt:lpstr>College Admissions Tests</vt:lpstr>
      <vt:lpstr>AP Exams</vt:lpstr>
      <vt:lpstr>Data Analysis: (SAT &amp; ACT)</vt:lpstr>
      <vt:lpstr>Data Analysis: (SAT/ACT Participation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17</cp:revision>
  <dcterms:created xsi:type="dcterms:W3CDTF">2020-03-02T03:54:23Z</dcterms:created>
  <dcterms:modified xsi:type="dcterms:W3CDTF">2020-03-18T23:19:47Z</dcterms:modified>
</cp:coreProperties>
</file>