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749A8-1671-4ECA-8581-5E8ADF819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04FD90-4288-40FC-BFDF-879A93F7B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DD934B-BAC5-4706-9F8F-0C113700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A13F-8BF0-4E81-8085-86785C2424C2}" type="datetimeFigureOut">
              <a:rPr lang="de-DE" smtClean="0"/>
              <a:t>17.10.2020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3BDF6F-56E8-41DC-BEBD-2F4193A7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23398F-AC17-4AFE-B301-23C05BE8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4799-A4E8-41AC-A697-5462B988D5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26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6619EC-825E-4BD7-B4F3-906551B5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460133-298E-4EDC-A529-D51CC9E4B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EAE9A2-22D6-479B-9000-CEBE856D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A13F-8BF0-4E81-8085-86785C2424C2}" type="datetimeFigureOut">
              <a:rPr lang="de-DE" smtClean="0"/>
              <a:t>17.10.2020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F6452E-C9BC-4AE0-9585-1E14ADA2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5577ED-98D6-4B5D-9C81-C34DE505F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4799-A4E8-41AC-A697-5462B988D5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41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DF1E8D2-35A1-4A8D-9975-DFAA0F788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F87C99-221C-4689-93A9-CDE9501FA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700D17-A2AB-40F0-B53E-280DE82E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A13F-8BF0-4E81-8085-86785C2424C2}" type="datetimeFigureOut">
              <a:rPr lang="de-DE" smtClean="0"/>
              <a:t>17.10.2020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F85397-6DCF-4D41-B873-B18AA98C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DFBE7B-2A2E-4739-8217-2B3C1072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4799-A4E8-41AC-A697-5462B988D5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17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DA6993-D53D-478F-BD77-8D39F214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088612-F91E-41ED-99DB-D032019DC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A747EC-27DE-47CE-AE1E-8C652D8D1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A13F-8BF0-4E81-8085-86785C2424C2}" type="datetimeFigureOut">
              <a:rPr lang="de-DE" smtClean="0"/>
              <a:t>17.10.2020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59BFF3-F544-4B5C-B518-938CBCA4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A6AE0C-E423-4C11-AA54-19AF151E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4799-A4E8-41AC-A697-5462B988D5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8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5BB93-A96A-4E24-8199-36B0CFE9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2AB9CE-7C80-4789-9B93-99705E8AE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C7D722-D0A0-4D8B-85E1-99EC67BC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A13F-8BF0-4E81-8085-86785C2424C2}" type="datetimeFigureOut">
              <a:rPr lang="de-DE" smtClean="0"/>
              <a:t>17.10.2020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499AED-8067-4A77-A122-5BB7B60B9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8E2598-CBA3-476B-8CDA-5D302C6A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4799-A4E8-41AC-A697-5462B988D5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58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61EB8-4B6A-4D86-B2AA-D6FD2855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5CEA37-951A-4F71-99C4-6483A482D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D08E51-6A17-4414-B31B-48C63C674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3EBDAC-9A86-416E-A205-6E8D98932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A13F-8BF0-4E81-8085-86785C2424C2}" type="datetimeFigureOut">
              <a:rPr lang="de-DE" smtClean="0"/>
              <a:t>17.10.2020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4C95CA-BDAD-4021-A9B2-37D96CE71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E5C5E1-ADE8-4481-9CB6-78551D85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4799-A4E8-41AC-A697-5462B988D5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93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ED792-EB70-4164-99CB-BECA90F41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02A331-130F-49BB-9792-AE0992ED3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F3F160-AB87-496C-ABE7-E4A7DA43C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270BC4-61C0-48B1-A00F-0E037866D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4AC491B-D495-48CB-8DD6-58300ABB5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B18C476-E519-4871-8C54-FFF4C7C8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A13F-8BF0-4E81-8085-86785C2424C2}" type="datetimeFigureOut">
              <a:rPr lang="de-DE" smtClean="0"/>
              <a:t>17.10.2020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2B52989-AF2D-4583-BDF1-3B6E2349A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82E617-DE2C-4DEF-9F4D-2FBB0132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4799-A4E8-41AC-A697-5462B988D5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09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111624-FA51-43C6-ADCB-898F423BA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271C4B-06ED-435F-AD7D-721AE97A0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A13F-8BF0-4E81-8085-86785C2424C2}" type="datetimeFigureOut">
              <a:rPr lang="de-DE" smtClean="0"/>
              <a:t>17.10.2020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91CA3F8-260A-4636-B29E-3E7A53D2B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34C4535-82EE-4170-A1FD-1F399854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4799-A4E8-41AC-A697-5462B988D5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0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FF03CF7-8CE7-49C6-80FE-CBECEF67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A13F-8BF0-4E81-8085-86785C2424C2}" type="datetimeFigureOut">
              <a:rPr lang="de-DE" smtClean="0"/>
              <a:t>17.10.2020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A188F1F-BFAE-402F-A70E-D60E2692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31C769-E01E-431C-AF29-D016A85A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4799-A4E8-41AC-A697-5462B988D5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94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0F782-ADCE-4D23-A545-A72A73B8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69EE05-CEBD-4A93-A605-5A1AF6B1C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5B99E8-8B24-4827-9851-662DF9B08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EEE047-0895-4BD4-BD8C-9A9467D1A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A13F-8BF0-4E81-8085-86785C2424C2}" type="datetimeFigureOut">
              <a:rPr lang="de-DE" smtClean="0"/>
              <a:t>17.10.2020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7DE9F3-48F6-44F4-951A-19C61AC2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DBDAB4-27EA-403C-AD2C-E583D795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4799-A4E8-41AC-A697-5462B988D5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32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25919-925B-4A70-A38D-FE1352071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942B56C-DD32-4D7C-A1B2-1F6C88D3F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780D65-AE2E-4AFE-8CD6-E130B8451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F81F59-E609-4A05-A23E-AD469A6E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A13F-8BF0-4E81-8085-86785C2424C2}" type="datetimeFigureOut">
              <a:rPr lang="de-DE" smtClean="0"/>
              <a:t>17.10.2020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3DE96B-B8DD-4B0E-B625-A11B772F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57D353-1A23-45E9-BCB3-709E439D9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4799-A4E8-41AC-A697-5462B988D5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519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9BE4B32-AA13-4129-880D-66D0B2F60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1A237D-BA82-4DA9-896C-D0D7436FC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C9497A-CF9B-4DAC-A101-15302EBEE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CA13F-8BF0-4E81-8085-86785C2424C2}" type="datetimeFigureOut">
              <a:rPr lang="de-DE" smtClean="0"/>
              <a:t>17.10.2020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E65BE4-4530-415D-A813-A6EA96FE2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D7B1A4-06FF-4012-8CED-148B4BA8C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B4799-A4E8-41AC-A697-5462B988D5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17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fakemail112@fake.com" TargetMode="External"/><Relationship Id="rId2" Type="http://schemas.openxmlformats.org/officeDocument/2006/relationships/hyperlink" Target="mailto:fakemail@fake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jdoe@fale.com" TargetMode="External"/><Relationship Id="rId4" Type="http://schemas.openxmlformats.org/officeDocument/2006/relationships/hyperlink" Target="mailto:rsmith@fake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55965875-4DCE-4A68-9EBF-B383D1AFD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957" y="268528"/>
            <a:ext cx="2828081" cy="425953"/>
          </a:xfrm>
        </p:spPr>
        <p:txBody>
          <a:bodyPr>
            <a:normAutofit/>
          </a:bodyPr>
          <a:lstStyle/>
          <a:p>
            <a:r>
              <a:rPr lang="de-DE" b="1" dirty="0"/>
              <a:t>Student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4A4F2958-6FCA-4C56-9BA7-4939EFE8B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177997"/>
              </p:ext>
            </p:extLst>
          </p:nvPr>
        </p:nvGraphicFramePr>
        <p:xfrm>
          <a:off x="1238181" y="880439"/>
          <a:ext cx="5202812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3568">
                  <a:extLst>
                    <a:ext uri="{9D8B030D-6E8A-4147-A177-3AD203B41FA5}">
                      <a16:colId xmlns:a16="http://schemas.microsoft.com/office/drawing/2014/main" val="441049943"/>
                    </a:ext>
                  </a:extLst>
                </a:gridCol>
                <a:gridCol w="2391508">
                  <a:extLst>
                    <a:ext uri="{9D8B030D-6E8A-4147-A177-3AD203B41FA5}">
                      <a16:colId xmlns:a16="http://schemas.microsoft.com/office/drawing/2014/main" val="3475610665"/>
                    </a:ext>
                  </a:extLst>
                </a:gridCol>
                <a:gridCol w="1607736">
                  <a:extLst>
                    <a:ext uri="{9D8B030D-6E8A-4147-A177-3AD203B41FA5}">
                      <a16:colId xmlns:a16="http://schemas.microsoft.com/office/drawing/2014/main" val="4065985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u="sng" dirty="0"/>
                        <a:t>Student </a:t>
                      </a:r>
                      <a:r>
                        <a:rPr lang="de-DE" u="sng" dirty="0" err="1"/>
                        <a:t>id</a:t>
                      </a:r>
                      <a:endParaRPr lang="de-DE" u="sn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major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37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Biology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1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Sociology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721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23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Biology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24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Comp. </a:t>
                      </a:r>
                      <a:r>
                        <a:rPr lang="de-DE" dirty="0" err="1"/>
                        <a:t>Sci</a:t>
                      </a:r>
                      <a:r>
                        <a:rPr lang="de-DE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272975"/>
                  </a:ext>
                </a:extLst>
              </a:tr>
            </a:tbl>
          </a:graphicData>
        </a:graphic>
      </p:graphicFrame>
      <p:sp>
        <p:nvSpPr>
          <p:cNvPr id="5" name="Pfeil: nach unten 4">
            <a:extLst>
              <a:ext uri="{FF2B5EF4-FFF2-40B4-BE49-F238E27FC236}">
                <a16:creationId xmlns:a16="http://schemas.microsoft.com/office/drawing/2014/main" id="{EDC92DA7-E008-4599-9714-692975393CF9}"/>
              </a:ext>
            </a:extLst>
          </p:cNvPr>
          <p:cNvSpPr/>
          <p:nvPr/>
        </p:nvSpPr>
        <p:spPr>
          <a:xfrm>
            <a:off x="4190162" y="481504"/>
            <a:ext cx="160773" cy="2623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D785E8D5-D78F-487C-9562-B96F561439E0}"/>
              </a:ext>
            </a:extLst>
          </p:cNvPr>
          <p:cNvSpPr/>
          <p:nvPr/>
        </p:nvSpPr>
        <p:spPr>
          <a:xfrm>
            <a:off x="1238182" y="2230733"/>
            <a:ext cx="5202811" cy="263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27F60F46-2FD9-4C22-82F9-B8007FC1F512}"/>
              </a:ext>
            </a:extLst>
          </p:cNvPr>
          <p:cNvSpPr txBox="1">
            <a:spLocks/>
          </p:cNvSpPr>
          <p:nvPr/>
        </p:nvSpPr>
        <p:spPr>
          <a:xfrm>
            <a:off x="5684588" y="2149540"/>
            <a:ext cx="2828081" cy="425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err="1"/>
              <a:t>Row</a:t>
            </a:r>
            <a:endParaRPr lang="de-DE" b="1" dirty="0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EA9E841E-188E-4477-8DE1-3C11D7C408C4}"/>
              </a:ext>
            </a:extLst>
          </p:cNvPr>
          <p:cNvSpPr txBox="1">
            <a:spLocks/>
          </p:cNvSpPr>
          <p:nvPr/>
        </p:nvSpPr>
        <p:spPr>
          <a:xfrm>
            <a:off x="2856507" y="3078461"/>
            <a:ext cx="2828081" cy="425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err="1"/>
              <a:t>Column</a:t>
            </a:r>
            <a:endParaRPr lang="de-DE" b="1" dirty="0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E0726D15-D6EC-49C5-A805-BABD18B26F6F}"/>
              </a:ext>
            </a:extLst>
          </p:cNvPr>
          <p:cNvSpPr txBox="1">
            <a:spLocks/>
          </p:cNvSpPr>
          <p:nvPr/>
        </p:nvSpPr>
        <p:spPr>
          <a:xfrm>
            <a:off x="354957" y="3746827"/>
            <a:ext cx="2828081" cy="42595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Primary </a:t>
            </a:r>
            <a:r>
              <a:rPr lang="de-DE" b="1" dirty="0" err="1"/>
              <a:t>key</a:t>
            </a:r>
            <a:endParaRPr lang="de-DE" b="1" dirty="0"/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801C05B3-F5B1-4E57-BD98-0051AFB647BF}"/>
              </a:ext>
            </a:extLst>
          </p:cNvPr>
          <p:cNvSpPr txBox="1">
            <a:spLocks/>
          </p:cNvSpPr>
          <p:nvPr/>
        </p:nvSpPr>
        <p:spPr>
          <a:xfrm>
            <a:off x="354956" y="4330986"/>
            <a:ext cx="2828081" cy="425953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err="1"/>
              <a:t>foren</a:t>
            </a:r>
            <a:r>
              <a:rPr lang="de-DE" b="1" dirty="0"/>
              <a:t> </a:t>
            </a:r>
            <a:r>
              <a:rPr lang="de-DE" b="1" dirty="0" err="1"/>
              <a:t>key</a:t>
            </a:r>
            <a:endParaRPr lang="de-DE" b="1" dirty="0"/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97E95850-E8F2-426E-8A1E-C556865528DC}"/>
              </a:ext>
            </a:extLst>
          </p:cNvPr>
          <p:cNvSpPr txBox="1">
            <a:spLocks/>
          </p:cNvSpPr>
          <p:nvPr/>
        </p:nvSpPr>
        <p:spPr>
          <a:xfrm>
            <a:off x="3267920" y="4330986"/>
            <a:ext cx="3886507" cy="425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200" dirty="0"/>
              <a:t>A </a:t>
            </a:r>
            <a:r>
              <a:rPr lang="de-DE" sz="1200" dirty="0" err="1"/>
              <a:t>foren</a:t>
            </a:r>
            <a:r>
              <a:rPr lang="de-DE" sz="1200" dirty="0"/>
              <a:t> </a:t>
            </a:r>
            <a:r>
              <a:rPr lang="de-DE" sz="1200" dirty="0" err="1"/>
              <a:t>key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just a </a:t>
            </a:r>
            <a:r>
              <a:rPr lang="de-DE" sz="1200" dirty="0" err="1"/>
              <a:t>primary</a:t>
            </a:r>
            <a:r>
              <a:rPr lang="de-DE" sz="1200" dirty="0"/>
              <a:t> </a:t>
            </a:r>
            <a:r>
              <a:rPr lang="de-DE" sz="1200" dirty="0" err="1"/>
              <a:t>key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another</a:t>
            </a:r>
            <a:r>
              <a:rPr lang="de-DE" sz="1200" dirty="0"/>
              <a:t> </a:t>
            </a:r>
            <a:r>
              <a:rPr lang="de-DE" sz="1200" dirty="0" err="1"/>
              <a:t>table</a:t>
            </a:r>
            <a:r>
              <a:rPr lang="de-DE" sz="1200" dirty="0"/>
              <a:t>. </a:t>
            </a:r>
            <a:r>
              <a:rPr lang="de-DE" sz="1200" dirty="0" err="1"/>
              <a:t>It</a:t>
            </a:r>
            <a:r>
              <a:rPr lang="de-DE" sz="1200" dirty="0"/>
              <a:t> </a:t>
            </a:r>
            <a:r>
              <a:rPr lang="de-DE" sz="1200" dirty="0" err="1"/>
              <a:t>allows</a:t>
            </a:r>
            <a:r>
              <a:rPr lang="de-DE" sz="1200" dirty="0"/>
              <a:t> </a:t>
            </a:r>
            <a:r>
              <a:rPr lang="de-DE" sz="1200" dirty="0" err="1"/>
              <a:t>us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link </a:t>
            </a:r>
            <a:r>
              <a:rPr lang="de-DE" sz="1200" dirty="0" err="1"/>
              <a:t>up</a:t>
            </a:r>
            <a:r>
              <a:rPr lang="de-DE" sz="1200" dirty="0"/>
              <a:t> </a:t>
            </a:r>
            <a:r>
              <a:rPr lang="de-DE" sz="1200" dirty="0" err="1"/>
              <a:t>or</a:t>
            </a:r>
            <a:r>
              <a:rPr lang="de-DE" sz="1200" dirty="0"/>
              <a:t> find </a:t>
            </a:r>
            <a:r>
              <a:rPr lang="de-DE" sz="1200" dirty="0" err="1"/>
              <a:t>relationchip</a:t>
            </a:r>
            <a:r>
              <a:rPr lang="de-DE" sz="1200" dirty="0"/>
              <a:t> </a:t>
            </a:r>
            <a:r>
              <a:rPr lang="de-DE" sz="1200" dirty="0" err="1"/>
              <a:t>between</a:t>
            </a:r>
            <a:r>
              <a:rPr lang="de-DE" sz="1200" dirty="0"/>
              <a:t> </a:t>
            </a:r>
            <a:r>
              <a:rPr lang="de-DE" sz="1200" dirty="0" err="1"/>
              <a:t>tables</a:t>
            </a:r>
            <a:r>
              <a:rPr lang="de-DE" sz="1200" dirty="0"/>
              <a:t>.</a:t>
            </a:r>
          </a:p>
        </p:txBody>
      </p:sp>
      <p:sp>
        <p:nvSpPr>
          <p:cNvPr id="16" name="Untertitel 2">
            <a:extLst>
              <a:ext uri="{FF2B5EF4-FFF2-40B4-BE49-F238E27FC236}">
                <a16:creationId xmlns:a16="http://schemas.microsoft.com/office/drawing/2014/main" id="{88663FA2-67F7-4707-B8C5-11CBF8FAC6DF}"/>
              </a:ext>
            </a:extLst>
          </p:cNvPr>
          <p:cNvSpPr txBox="1">
            <a:spLocks/>
          </p:cNvSpPr>
          <p:nvPr/>
        </p:nvSpPr>
        <p:spPr>
          <a:xfrm>
            <a:off x="354955" y="4915145"/>
            <a:ext cx="2828081" cy="425953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Composite </a:t>
            </a:r>
            <a:r>
              <a:rPr lang="de-DE" b="1" dirty="0" err="1"/>
              <a:t>key</a:t>
            </a:r>
            <a:endParaRPr lang="de-DE" b="1" dirty="0"/>
          </a:p>
        </p:txBody>
      </p:sp>
      <p:sp>
        <p:nvSpPr>
          <p:cNvPr id="18" name="Untertitel 2">
            <a:extLst>
              <a:ext uri="{FF2B5EF4-FFF2-40B4-BE49-F238E27FC236}">
                <a16:creationId xmlns:a16="http://schemas.microsoft.com/office/drawing/2014/main" id="{2B61CC9A-7808-411B-9898-4C80C5C9CEB9}"/>
              </a:ext>
            </a:extLst>
          </p:cNvPr>
          <p:cNvSpPr txBox="1">
            <a:spLocks/>
          </p:cNvSpPr>
          <p:nvPr/>
        </p:nvSpPr>
        <p:spPr>
          <a:xfrm>
            <a:off x="3267920" y="4915144"/>
            <a:ext cx="5383712" cy="912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200" dirty="0"/>
              <a:t>A </a:t>
            </a:r>
            <a:r>
              <a:rPr lang="de-DE" sz="1200" dirty="0" err="1"/>
              <a:t>composite</a:t>
            </a:r>
            <a:r>
              <a:rPr lang="de-DE" sz="1200" dirty="0"/>
              <a:t> </a:t>
            </a:r>
            <a:r>
              <a:rPr lang="de-DE" sz="1200" dirty="0" err="1"/>
              <a:t>key</a:t>
            </a:r>
            <a:r>
              <a:rPr lang="de-DE" sz="1200" dirty="0"/>
              <a:t> </a:t>
            </a:r>
            <a:r>
              <a:rPr lang="de-DE" sz="1200" dirty="0" err="1"/>
              <a:t>consist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two</a:t>
            </a:r>
            <a:r>
              <a:rPr lang="de-DE" sz="1200" dirty="0"/>
              <a:t> </a:t>
            </a:r>
            <a:r>
              <a:rPr lang="de-DE" sz="1200" dirty="0" err="1"/>
              <a:t>columns</a:t>
            </a:r>
            <a:r>
              <a:rPr lang="de-DE" sz="1200" dirty="0"/>
              <a:t>. </a:t>
            </a:r>
            <a:r>
              <a:rPr lang="de-DE" sz="1200" dirty="0" err="1"/>
              <a:t>It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a </a:t>
            </a:r>
            <a:r>
              <a:rPr lang="de-DE" sz="1200" dirty="0" err="1"/>
              <a:t>key</a:t>
            </a:r>
            <a:r>
              <a:rPr lang="de-DE" sz="1200" dirty="0"/>
              <a:t> </a:t>
            </a:r>
            <a:r>
              <a:rPr lang="de-DE" sz="1200" dirty="0" err="1"/>
              <a:t>which</a:t>
            </a:r>
            <a:r>
              <a:rPr lang="de-DE" sz="1200" dirty="0"/>
              <a:t> </a:t>
            </a:r>
            <a:r>
              <a:rPr lang="de-DE" sz="1200" dirty="0" err="1"/>
              <a:t>needs</a:t>
            </a:r>
            <a:r>
              <a:rPr lang="de-DE" sz="1200" dirty="0"/>
              <a:t> </a:t>
            </a:r>
            <a:r>
              <a:rPr lang="de-DE" sz="1200" dirty="0" err="1"/>
              <a:t>two</a:t>
            </a:r>
            <a:r>
              <a:rPr lang="de-DE" sz="1200" dirty="0"/>
              <a:t> </a:t>
            </a:r>
            <a:r>
              <a:rPr lang="de-DE" sz="1200" dirty="0" err="1"/>
              <a:t>attributes</a:t>
            </a:r>
            <a:r>
              <a:rPr lang="de-DE" sz="1200" dirty="0"/>
              <a:t>. </a:t>
            </a:r>
            <a:r>
              <a:rPr lang="de-DE" sz="1200" dirty="0" err="1"/>
              <a:t>It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needed</a:t>
            </a:r>
            <a:r>
              <a:rPr lang="de-DE" sz="1200" dirty="0"/>
              <a:t> </a:t>
            </a:r>
            <a:r>
              <a:rPr lang="de-DE" sz="1200" dirty="0" err="1"/>
              <a:t>when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rows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itself</a:t>
            </a:r>
            <a:r>
              <a:rPr lang="de-DE" sz="1200" dirty="0"/>
              <a:t> </a:t>
            </a:r>
            <a:r>
              <a:rPr lang="de-DE" sz="1200" dirty="0" err="1"/>
              <a:t>doesn‘t</a:t>
            </a:r>
            <a:r>
              <a:rPr lang="de-DE" sz="1200" dirty="0"/>
              <a:t> </a:t>
            </a:r>
            <a:r>
              <a:rPr lang="de-DE" sz="1200" dirty="0" err="1"/>
              <a:t>identify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table</a:t>
            </a:r>
            <a:r>
              <a:rPr lang="de-DE" sz="1200" dirty="0"/>
              <a:t> </a:t>
            </a:r>
            <a:r>
              <a:rPr lang="de-DE" sz="1200" dirty="0" err="1"/>
              <a:t>or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row</a:t>
            </a:r>
            <a:r>
              <a:rPr lang="de-DE" sz="1200" dirty="0"/>
              <a:t> – but </a:t>
            </a:r>
            <a:r>
              <a:rPr lang="de-DE" sz="1200" dirty="0" err="1"/>
              <a:t>as</a:t>
            </a:r>
            <a:r>
              <a:rPr lang="de-DE" sz="1200" dirty="0"/>
              <a:t> a </a:t>
            </a:r>
            <a:r>
              <a:rPr lang="de-DE" sz="1200" dirty="0" err="1"/>
              <a:t>composit</a:t>
            </a:r>
            <a:r>
              <a:rPr lang="de-DE" sz="1200" dirty="0"/>
              <a:t> </a:t>
            </a:r>
            <a:r>
              <a:rPr lang="de-DE" sz="1200" dirty="0" err="1"/>
              <a:t>it</a:t>
            </a:r>
            <a:r>
              <a:rPr lang="de-DE" sz="1200" dirty="0"/>
              <a:t> </a:t>
            </a:r>
            <a:r>
              <a:rPr lang="de-DE" sz="1200" dirty="0" err="1"/>
              <a:t>does</a:t>
            </a:r>
            <a:r>
              <a:rPr lang="de-DE" sz="1200" dirty="0"/>
              <a:t>.  </a:t>
            </a:r>
            <a:r>
              <a:rPr lang="de-DE" sz="1200" dirty="0" err="1"/>
              <a:t>Two</a:t>
            </a:r>
            <a:r>
              <a:rPr lang="de-DE" sz="1200" dirty="0"/>
              <a:t> </a:t>
            </a:r>
            <a:r>
              <a:rPr lang="de-DE" sz="1200" dirty="0" err="1"/>
              <a:t>foren</a:t>
            </a:r>
            <a:r>
              <a:rPr lang="de-DE" sz="1200" dirty="0"/>
              <a:t> </a:t>
            </a:r>
            <a:r>
              <a:rPr lang="de-DE" sz="1200" dirty="0" err="1"/>
              <a:t>keys</a:t>
            </a:r>
            <a:r>
              <a:rPr lang="de-DE" sz="1200" dirty="0"/>
              <a:t> </a:t>
            </a:r>
            <a:r>
              <a:rPr lang="de-DE" sz="1200" dirty="0" err="1"/>
              <a:t>can</a:t>
            </a:r>
            <a:r>
              <a:rPr lang="de-DE" sz="1200" dirty="0"/>
              <a:t> also </a:t>
            </a:r>
            <a:r>
              <a:rPr lang="de-DE" sz="1200" dirty="0" err="1"/>
              <a:t>make</a:t>
            </a:r>
            <a:r>
              <a:rPr lang="de-DE" sz="1200" dirty="0"/>
              <a:t> a </a:t>
            </a:r>
            <a:r>
              <a:rPr lang="de-DE" sz="1200" dirty="0" err="1"/>
              <a:t>composite</a:t>
            </a:r>
            <a:r>
              <a:rPr lang="de-DE" sz="1200" dirty="0"/>
              <a:t> </a:t>
            </a:r>
            <a:r>
              <a:rPr lang="de-DE" sz="1200" dirty="0" err="1"/>
              <a:t>key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another</a:t>
            </a:r>
            <a:r>
              <a:rPr lang="de-DE" sz="1200" dirty="0"/>
              <a:t> </a:t>
            </a:r>
            <a:r>
              <a:rPr lang="de-DE" sz="1200" dirty="0" err="1"/>
              <a:t>table</a:t>
            </a:r>
            <a:r>
              <a:rPr lang="de-DE" sz="1200" dirty="0"/>
              <a:t> (</a:t>
            </a:r>
            <a:r>
              <a:rPr lang="de-DE" sz="1200" dirty="0" err="1"/>
              <a:t>it‘s</a:t>
            </a:r>
            <a:r>
              <a:rPr lang="de-DE" sz="1200" dirty="0"/>
              <a:t> a </a:t>
            </a:r>
            <a:r>
              <a:rPr lang="de-DE" sz="1200" dirty="0" err="1"/>
              <a:t>special</a:t>
            </a:r>
            <a:r>
              <a:rPr lang="de-DE" sz="1200" dirty="0"/>
              <a:t> type </a:t>
            </a:r>
            <a:r>
              <a:rPr lang="de-DE" sz="1200" dirty="0" err="1"/>
              <a:t>of</a:t>
            </a:r>
            <a:r>
              <a:rPr lang="de-DE" sz="1200" dirty="0"/>
              <a:t> a </a:t>
            </a:r>
            <a:r>
              <a:rPr lang="de-DE" sz="1200" dirty="0" err="1"/>
              <a:t>compite</a:t>
            </a:r>
            <a:r>
              <a:rPr lang="de-DE" sz="1200" dirty="0"/>
              <a:t> </a:t>
            </a:r>
            <a:r>
              <a:rPr lang="de-DE" sz="1200" dirty="0" err="1"/>
              <a:t>key</a:t>
            </a:r>
            <a:r>
              <a:rPr lang="de-DE" sz="1200" dirty="0"/>
              <a:t>)</a:t>
            </a:r>
          </a:p>
          <a:p>
            <a:pPr algn="l"/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78057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55965875-4DCE-4A68-9EBF-B383D1AFD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957" y="268528"/>
            <a:ext cx="2828081" cy="425953"/>
          </a:xfrm>
        </p:spPr>
        <p:txBody>
          <a:bodyPr>
            <a:normAutofit/>
          </a:bodyPr>
          <a:lstStyle/>
          <a:p>
            <a:r>
              <a:rPr lang="de-DE" b="1" dirty="0"/>
              <a:t>User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4A4F2958-6FCA-4C56-9BA7-4939EFE8B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788974"/>
              </p:ext>
            </p:extLst>
          </p:nvPr>
        </p:nvGraphicFramePr>
        <p:xfrm>
          <a:off x="1238180" y="880439"/>
          <a:ext cx="8850367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09855">
                  <a:extLst>
                    <a:ext uri="{9D8B030D-6E8A-4147-A177-3AD203B41FA5}">
                      <a16:colId xmlns:a16="http://schemas.microsoft.com/office/drawing/2014/main" val="441049943"/>
                    </a:ext>
                  </a:extLst>
                </a:gridCol>
                <a:gridCol w="1446963">
                  <a:extLst>
                    <a:ext uri="{9D8B030D-6E8A-4147-A177-3AD203B41FA5}">
                      <a16:colId xmlns:a16="http://schemas.microsoft.com/office/drawing/2014/main" val="3475610665"/>
                    </a:ext>
                  </a:extLst>
                </a:gridCol>
                <a:gridCol w="2481943">
                  <a:extLst>
                    <a:ext uri="{9D8B030D-6E8A-4147-A177-3AD203B41FA5}">
                      <a16:colId xmlns:a16="http://schemas.microsoft.com/office/drawing/2014/main" val="4065985668"/>
                    </a:ext>
                  </a:extLst>
                </a:gridCol>
                <a:gridCol w="2411606">
                  <a:extLst>
                    <a:ext uri="{9D8B030D-6E8A-4147-A177-3AD203B41FA5}">
                      <a16:colId xmlns:a16="http://schemas.microsoft.com/office/drawing/2014/main" val="3661947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u="sng" dirty="0"/>
                        <a:t>email 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password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Date_created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Type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37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hlinkClick r:id="rId2"/>
                        </a:rPr>
                        <a:t>fakemail@fake.com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Shivers1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1999-05-11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1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hlinkClick r:id="rId3"/>
                        </a:rPr>
                        <a:t>fakemail112@fake.com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Wordpass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2001-03-15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721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hlinkClick r:id="rId4"/>
                        </a:rPr>
                        <a:t>rsmith@fake.com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redRoad23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2010-09-05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23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hlinkClick r:id="rId5"/>
                        </a:rPr>
                        <a:t>jdoe@fale.com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2008-06-25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Premium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24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jhalpert@fake.com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557df32d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2003-07-22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272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92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55965875-4DCE-4A68-9EBF-B383D1AFD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957" y="268528"/>
            <a:ext cx="2828081" cy="425953"/>
          </a:xfrm>
        </p:spPr>
        <p:txBody>
          <a:bodyPr>
            <a:normAutofit/>
          </a:bodyPr>
          <a:lstStyle/>
          <a:p>
            <a:r>
              <a:rPr lang="de-DE" b="1" dirty="0" err="1"/>
              <a:t>Employee</a:t>
            </a:r>
            <a:endParaRPr lang="de-DE" b="1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4A4F2958-6FCA-4C56-9BA7-4939EFE8B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53499"/>
              </p:ext>
            </p:extLst>
          </p:nvPr>
        </p:nvGraphicFramePr>
        <p:xfrm>
          <a:off x="1238180" y="880439"/>
          <a:ext cx="8850367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4585">
                  <a:extLst>
                    <a:ext uri="{9D8B030D-6E8A-4147-A177-3AD203B41FA5}">
                      <a16:colId xmlns:a16="http://schemas.microsoft.com/office/drawing/2014/main" val="441049943"/>
                    </a:ext>
                  </a:extLst>
                </a:gridCol>
                <a:gridCol w="1364354">
                  <a:extLst>
                    <a:ext uri="{9D8B030D-6E8A-4147-A177-3AD203B41FA5}">
                      <a16:colId xmlns:a16="http://schemas.microsoft.com/office/drawing/2014/main" val="3475610665"/>
                    </a:ext>
                  </a:extLst>
                </a:gridCol>
                <a:gridCol w="1388617">
                  <a:extLst>
                    <a:ext uri="{9D8B030D-6E8A-4147-A177-3AD203B41FA5}">
                      <a16:colId xmlns:a16="http://schemas.microsoft.com/office/drawing/2014/main" val="4065985668"/>
                    </a:ext>
                  </a:extLst>
                </a:gridCol>
                <a:gridCol w="1560937">
                  <a:extLst>
                    <a:ext uri="{9D8B030D-6E8A-4147-A177-3AD203B41FA5}">
                      <a16:colId xmlns:a16="http://schemas.microsoft.com/office/drawing/2014/main" val="3661947810"/>
                    </a:ext>
                  </a:extLst>
                </a:gridCol>
                <a:gridCol w="1560937">
                  <a:extLst>
                    <a:ext uri="{9D8B030D-6E8A-4147-A177-3AD203B41FA5}">
                      <a16:colId xmlns:a16="http://schemas.microsoft.com/office/drawing/2014/main" val="2305307510"/>
                    </a:ext>
                  </a:extLst>
                </a:gridCol>
                <a:gridCol w="1560937">
                  <a:extLst>
                    <a:ext uri="{9D8B030D-6E8A-4147-A177-3AD203B41FA5}">
                      <a16:colId xmlns:a16="http://schemas.microsoft.com/office/drawing/2014/main" val="267018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u="sng" dirty="0" err="1"/>
                        <a:t>emp</a:t>
                      </a:r>
                      <a:r>
                        <a:rPr lang="de-DE" u="sng" dirty="0"/>
                        <a:t> </a:t>
                      </a:r>
                      <a:r>
                        <a:rPr lang="de-DE" u="sng" dirty="0" err="1"/>
                        <a:t>id</a:t>
                      </a:r>
                      <a:r>
                        <a:rPr lang="de-DE" u="sng" dirty="0"/>
                        <a:t> 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first_name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last_name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birth_date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sex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salary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37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Levinson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1961-05-11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110 000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1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Michael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1964-03-15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75 000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721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Josh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Porter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1971-06-25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78 000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23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Angela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Martin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1969-09-05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63 000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24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Bernard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1973-07-22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65 000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272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87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55965875-4DCE-4A68-9EBF-B383D1AFD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957" y="268528"/>
            <a:ext cx="2828081" cy="425953"/>
          </a:xfrm>
        </p:spPr>
        <p:txBody>
          <a:bodyPr>
            <a:normAutofit/>
          </a:bodyPr>
          <a:lstStyle/>
          <a:p>
            <a:r>
              <a:rPr lang="de-DE" b="1" dirty="0" err="1"/>
              <a:t>Employee</a:t>
            </a:r>
            <a:endParaRPr lang="de-DE" b="1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4A4F2958-6FCA-4C56-9BA7-4939EFE8B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554859"/>
              </p:ext>
            </p:extLst>
          </p:nvPr>
        </p:nvGraphicFramePr>
        <p:xfrm>
          <a:off x="1238180" y="880439"/>
          <a:ext cx="8850367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4585">
                  <a:extLst>
                    <a:ext uri="{9D8B030D-6E8A-4147-A177-3AD203B41FA5}">
                      <a16:colId xmlns:a16="http://schemas.microsoft.com/office/drawing/2014/main" val="441049943"/>
                    </a:ext>
                  </a:extLst>
                </a:gridCol>
                <a:gridCol w="1364354">
                  <a:extLst>
                    <a:ext uri="{9D8B030D-6E8A-4147-A177-3AD203B41FA5}">
                      <a16:colId xmlns:a16="http://schemas.microsoft.com/office/drawing/2014/main" val="3475610665"/>
                    </a:ext>
                  </a:extLst>
                </a:gridCol>
                <a:gridCol w="1388617">
                  <a:extLst>
                    <a:ext uri="{9D8B030D-6E8A-4147-A177-3AD203B41FA5}">
                      <a16:colId xmlns:a16="http://schemas.microsoft.com/office/drawing/2014/main" val="4065985668"/>
                    </a:ext>
                  </a:extLst>
                </a:gridCol>
                <a:gridCol w="1560937">
                  <a:extLst>
                    <a:ext uri="{9D8B030D-6E8A-4147-A177-3AD203B41FA5}">
                      <a16:colId xmlns:a16="http://schemas.microsoft.com/office/drawing/2014/main" val="3661947810"/>
                    </a:ext>
                  </a:extLst>
                </a:gridCol>
                <a:gridCol w="1560937">
                  <a:extLst>
                    <a:ext uri="{9D8B030D-6E8A-4147-A177-3AD203B41FA5}">
                      <a16:colId xmlns:a16="http://schemas.microsoft.com/office/drawing/2014/main" val="2305307510"/>
                    </a:ext>
                  </a:extLst>
                </a:gridCol>
                <a:gridCol w="1560937">
                  <a:extLst>
                    <a:ext uri="{9D8B030D-6E8A-4147-A177-3AD203B41FA5}">
                      <a16:colId xmlns:a16="http://schemas.microsoft.com/office/drawing/2014/main" val="267018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u="sng" dirty="0" err="1"/>
                        <a:t>emp</a:t>
                      </a:r>
                      <a:r>
                        <a:rPr lang="de-DE" u="sng" dirty="0"/>
                        <a:t> </a:t>
                      </a:r>
                      <a:r>
                        <a:rPr lang="de-DE" u="sng" dirty="0" err="1"/>
                        <a:t>ssn</a:t>
                      </a:r>
                      <a:r>
                        <a:rPr lang="de-DE" u="sng" dirty="0"/>
                        <a:t> 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first_name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last_name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birth_date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sex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salary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37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123456789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Levinson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1961-05-11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110 000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1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555667777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Michael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1964-03-15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75 000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721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111332467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Josh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Porter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1971-06-25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78 000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23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8886695555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Angela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Martin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1969-09-05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63 000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24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99857463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Bernard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1973-07-22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65 000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272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55965875-4DCE-4A68-9EBF-B383D1AFD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957" y="268528"/>
            <a:ext cx="2828081" cy="425953"/>
          </a:xfrm>
        </p:spPr>
        <p:txBody>
          <a:bodyPr>
            <a:normAutofit/>
          </a:bodyPr>
          <a:lstStyle/>
          <a:p>
            <a:pPr algn="l"/>
            <a:r>
              <a:rPr lang="de-DE" b="1" dirty="0" err="1"/>
              <a:t>Employee</a:t>
            </a:r>
            <a:endParaRPr lang="de-DE" b="1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4A4F2958-6FCA-4C56-9BA7-4939EFE8B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835511"/>
              </p:ext>
            </p:extLst>
          </p:nvPr>
        </p:nvGraphicFramePr>
        <p:xfrm>
          <a:off x="354957" y="810101"/>
          <a:ext cx="8850366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2500">
                  <a:extLst>
                    <a:ext uri="{9D8B030D-6E8A-4147-A177-3AD203B41FA5}">
                      <a16:colId xmlns:a16="http://schemas.microsoft.com/office/drawing/2014/main" val="441049943"/>
                    </a:ext>
                  </a:extLst>
                </a:gridCol>
                <a:gridCol w="1336468">
                  <a:extLst>
                    <a:ext uri="{9D8B030D-6E8A-4147-A177-3AD203B41FA5}">
                      <a16:colId xmlns:a16="http://schemas.microsoft.com/office/drawing/2014/main" val="3475610665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4065985668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661947810"/>
                    </a:ext>
                  </a:extLst>
                </a:gridCol>
                <a:gridCol w="894281">
                  <a:extLst>
                    <a:ext uri="{9D8B030D-6E8A-4147-A177-3AD203B41FA5}">
                      <a16:colId xmlns:a16="http://schemas.microsoft.com/office/drawing/2014/main" val="2305307510"/>
                    </a:ext>
                  </a:extLst>
                </a:gridCol>
                <a:gridCol w="1326910">
                  <a:extLst>
                    <a:ext uri="{9D8B030D-6E8A-4147-A177-3AD203B41FA5}">
                      <a16:colId xmlns:a16="http://schemas.microsoft.com/office/drawing/2014/main" val="267018446"/>
                    </a:ext>
                  </a:extLst>
                </a:gridCol>
                <a:gridCol w="1326910">
                  <a:extLst>
                    <a:ext uri="{9D8B030D-6E8A-4147-A177-3AD203B41FA5}">
                      <a16:colId xmlns:a16="http://schemas.microsoft.com/office/drawing/2014/main" val="3162374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u="sng" dirty="0" err="1"/>
                        <a:t>emp</a:t>
                      </a:r>
                      <a:r>
                        <a:rPr lang="de-DE" u="sng" dirty="0"/>
                        <a:t> </a:t>
                      </a:r>
                      <a:r>
                        <a:rPr lang="de-DE" u="sng" dirty="0" err="1"/>
                        <a:t>id</a:t>
                      </a:r>
                      <a:r>
                        <a:rPr lang="de-DE" u="sng" dirty="0"/>
                        <a:t> 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first_name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last_name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birth_date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sex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salary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branch_id</a:t>
                      </a:r>
                      <a:endParaRPr lang="de-D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37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Levinson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1961-05-11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1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Michael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1964-03-15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75 000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721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Josh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Porter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1971-06-25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78 000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23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Angela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Martin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1969-09-05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63 000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24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Bernard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1973-07-22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65 000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272975"/>
                  </a:ext>
                </a:extLst>
              </a:tr>
            </a:tbl>
          </a:graphicData>
        </a:graphic>
      </p:graphicFrame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7ACFA9B0-4788-4C83-B674-57E4DDD07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758726"/>
              </p:ext>
            </p:extLst>
          </p:nvPr>
        </p:nvGraphicFramePr>
        <p:xfrm>
          <a:off x="354957" y="3822860"/>
          <a:ext cx="5202812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3568">
                  <a:extLst>
                    <a:ext uri="{9D8B030D-6E8A-4147-A177-3AD203B41FA5}">
                      <a16:colId xmlns:a16="http://schemas.microsoft.com/office/drawing/2014/main" val="3874935509"/>
                    </a:ext>
                  </a:extLst>
                </a:gridCol>
                <a:gridCol w="2391508">
                  <a:extLst>
                    <a:ext uri="{9D8B030D-6E8A-4147-A177-3AD203B41FA5}">
                      <a16:colId xmlns:a16="http://schemas.microsoft.com/office/drawing/2014/main" val="1914930668"/>
                    </a:ext>
                  </a:extLst>
                </a:gridCol>
                <a:gridCol w="1607736">
                  <a:extLst>
                    <a:ext uri="{9D8B030D-6E8A-4147-A177-3AD203B41FA5}">
                      <a16:colId xmlns:a16="http://schemas.microsoft.com/office/drawing/2014/main" val="1496930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u="sng" dirty="0" err="1"/>
                        <a:t>Branch_id</a:t>
                      </a:r>
                      <a:endParaRPr lang="de-DE" u="sng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Branch_name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mgr_id</a:t>
                      </a:r>
                      <a:endParaRPr lang="de-D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149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Scranton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18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Stamford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65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53902"/>
                  </a:ext>
                </a:extLst>
              </a:tr>
            </a:tbl>
          </a:graphicData>
        </a:graphic>
      </p:graphicFrame>
      <p:sp>
        <p:nvSpPr>
          <p:cNvPr id="5" name="Untertitel 2">
            <a:extLst>
              <a:ext uri="{FF2B5EF4-FFF2-40B4-BE49-F238E27FC236}">
                <a16:creationId xmlns:a16="http://schemas.microsoft.com/office/drawing/2014/main" id="{DDD5C79B-54AB-4C92-8019-CD283E26D76A}"/>
              </a:ext>
            </a:extLst>
          </p:cNvPr>
          <p:cNvSpPr txBox="1">
            <a:spLocks/>
          </p:cNvSpPr>
          <p:nvPr/>
        </p:nvSpPr>
        <p:spPr>
          <a:xfrm>
            <a:off x="354956" y="3440206"/>
            <a:ext cx="2828081" cy="425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b="1" dirty="0"/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910793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Microsoft Office PowerPoint</Application>
  <PresentationFormat>Breitbild</PresentationFormat>
  <Paragraphs>181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Rachidi Lubaki</dc:creator>
  <cp:lastModifiedBy>Rachidi Lubaki</cp:lastModifiedBy>
  <cp:revision>5</cp:revision>
  <dcterms:created xsi:type="dcterms:W3CDTF">2020-10-17T10:35:27Z</dcterms:created>
  <dcterms:modified xsi:type="dcterms:W3CDTF">2020-10-17T12:58:00Z</dcterms:modified>
</cp:coreProperties>
</file>