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userId="bfaf2b3ba0e849b7" providerId="LiveId" clId="{6BB86ABC-8599-4C93-BC4B-FE8CFFED05AC}"/>
    <pc:docChg chg="custSel modSld">
      <pc:chgData name="Sanjay" userId="bfaf2b3ba0e849b7" providerId="LiveId" clId="{6BB86ABC-8599-4C93-BC4B-FE8CFFED05AC}" dt="2021-10-28T08:07:51.398" v="99" actId="13926"/>
      <pc:docMkLst>
        <pc:docMk/>
      </pc:docMkLst>
      <pc:sldChg chg="modSp mod">
        <pc:chgData name="Sanjay" userId="bfaf2b3ba0e849b7" providerId="LiveId" clId="{6BB86ABC-8599-4C93-BC4B-FE8CFFED05AC}" dt="2021-10-28T06:43:04.288" v="96" actId="313"/>
        <pc:sldMkLst>
          <pc:docMk/>
          <pc:sldMk cId="2258766140" sldId="257"/>
        </pc:sldMkLst>
        <pc:spChg chg="mod">
          <ac:chgData name="Sanjay" userId="bfaf2b3ba0e849b7" providerId="LiveId" clId="{6BB86ABC-8599-4C93-BC4B-FE8CFFED05AC}" dt="2021-10-28T06:43:04.288" v="96" actId="313"/>
          <ac:spMkLst>
            <pc:docMk/>
            <pc:sldMk cId="2258766140" sldId="257"/>
            <ac:spMk id="2" creationId="{05BD46FB-6600-40E7-B9E1-8E90A7DF4A05}"/>
          </ac:spMkLst>
        </pc:spChg>
        <pc:spChg chg="mod">
          <ac:chgData name="Sanjay" userId="bfaf2b3ba0e849b7" providerId="LiveId" clId="{6BB86ABC-8599-4C93-BC4B-FE8CFFED05AC}" dt="2021-10-27T04:23:08.629" v="54" actId="404"/>
          <ac:spMkLst>
            <pc:docMk/>
            <pc:sldMk cId="2258766140" sldId="257"/>
            <ac:spMk id="3" creationId="{4D7DA1D9-6BBF-422B-A8CC-79034168E8C8}"/>
          </ac:spMkLst>
        </pc:spChg>
      </pc:sldChg>
      <pc:sldChg chg="modSp mod">
        <pc:chgData name="Sanjay" userId="bfaf2b3ba0e849b7" providerId="LiveId" clId="{6BB86ABC-8599-4C93-BC4B-FE8CFFED05AC}" dt="2021-10-28T08:07:51.398" v="99" actId="13926"/>
        <pc:sldMkLst>
          <pc:docMk/>
          <pc:sldMk cId="3505070992" sldId="258"/>
        </pc:sldMkLst>
        <pc:spChg chg="mod">
          <ac:chgData name="Sanjay" userId="bfaf2b3ba0e849b7" providerId="LiveId" clId="{6BB86ABC-8599-4C93-BC4B-FE8CFFED05AC}" dt="2021-10-28T06:43:08.398" v="98" actId="6549"/>
          <ac:spMkLst>
            <pc:docMk/>
            <pc:sldMk cId="3505070992" sldId="258"/>
            <ac:spMk id="2" creationId="{5B721393-A80A-4877-BAD2-47197C6617DE}"/>
          </ac:spMkLst>
        </pc:spChg>
        <pc:spChg chg="mod">
          <ac:chgData name="Sanjay" userId="bfaf2b3ba0e849b7" providerId="LiveId" clId="{6BB86ABC-8599-4C93-BC4B-FE8CFFED05AC}" dt="2021-10-28T08:07:51.398" v="99" actId="13926"/>
          <ac:spMkLst>
            <pc:docMk/>
            <pc:sldMk cId="3505070992" sldId="258"/>
            <ac:spMk id="7" creationId="{59E90AD1-5269-4705-92D7-8B94187121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91DC-B6E6-45DF-9BE1-415A6666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F51031-26D3-46B2-9375-55ECD6EC2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E6F37-F80A-4BDF-89BE-CD5CA5C06D1C}"/>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5" name="Footer Placeholder 4">
            <a:extLst>
              <a:ext uri="{FF2B5EF4-FFF2-40B4-BE49-F238E27FC236}">
                <a16:creationId xmlns:a16="http://schemas.microsoft.com/office/drawing/2014/main" id="{63FE8859-6F90-42FC-9F97-B02608436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A47A51-74BE-40A7-9FF6-28537549D3E7}"/>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280876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194D-46FC-4274-BAAB-D744F2EF63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28C92-565B-4A2A-8D74-1C7CBAF2D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BE086-FB81-46AD-93CB-109929C9019A}"/>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5" name="Footer Placeholder 4">
            <a:extLst>
              <a:ext uri="{FF2B5EF4-FFF2-40B4-BE49-F238E27FC236}">
                <a16:creationId xmlns:a16="http://schemas.microsoft.com/office/drawing/2014/main" id="{633A5E6F-1AA2-4B85-8E10-0C3B30355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AECE6-E247-497B-89C5-194600ECFF16}"/>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10186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753C3D-E55C-4B90-BE1A-D7DDB8B8B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C7C5D-C5F3-4CB1-A9D0-E6C453728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067D7-E1BE-48F5-8FDB-6AC16A545F0F}"/>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5" name="Footer Placeholder 4">
            <a:extLst>
              <a:ext uri="{FF2B5EF4-FFF2-40B4-BE49-F238E27FC236}">
                <a16:creationId xmlns:a16="http://schemas.microsoft.com/office/drawing/2014/main" id="{4470EFA6-35B4-431B-B543-067B9D02A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C47BE-3A2B-40CB-80E7-7A3708D59488}"/>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22856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874C-878F-45C4-8766-67E25B469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F58C30-462F-4728-92A8-7FA13007E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64801-940E-4B5E-9000-9182D6B9A961}"/>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5" name="Footer Placeholder 4">
            <a:extLst>
              <a:ext uri="{FF2B5EF4-FFF2-40B4-BE49-F238E27FC236}">
                <a16:creationId xmlns:a16="http://schemas.microsoft.com/office/drawing/2014/main" id="{D9FF159C-9CC3-48B2-8FB0-7ABE83E82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77D73-43CA-4D47-BD77-CFC322A23AC5}"/>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169275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06CF-9113-43F6-8664-0D1BCBC5A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19D161-B204-46E4-BB59-0E66AC893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1F3FB-A792-4C97-B7A8-1CBAE90EC8C4}"/>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5" name="Footer Placeholder 4">
            <a:extLst>
              <a:ext uri="{FF2B5EF4-FFF2-40B4-BE49-F238E27FC236}">
                <a16:creationId xmlns:a16="http://schemas.microsoft.com/office/drawing/2014/main" id="{881B15DC-2645-4486-A879-48E9C418D8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81C8B-22ED-42FC-96F1-8A5E2521D3F3}"/>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37829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9D53-65EE-46EF-9996-9A5A5AAC56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C8E1E6-5353-4224-A111-7E8714EC5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515B68-2D00-4254-81C3-1BAEC2FF0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F52CA6-636A-43B3-B65E-543367DFD940}"/>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6" name="Footer Placeholder 5">
            <a:extLst>
              <a:ext uri="{FF2B5EF4-FFF2-40B4-BE49-F238E27FC236}">
                <a16:creationId xmlns:a16="http://schemas.microsoft.com/office/drawing/2014/main" id="{E22AD64A-5ED0-47F1-A779-05AEB92E5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FD746D-6BC4-46B5-B82F-A4C0F586CA37}"/>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85627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0158-520A-45D8-9449-5105911A55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ED8686-1473-4A40-B10B-9177481B3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65793-080C-4C05-84C7-30F58B1BA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CC1742-9280-48FF-A37A-05DCF4C7F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04239-CAAC-4A21-986D-A19A88D8D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80A116-01EB-401B-81DB-1281A8E3C97C}"/>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8" name="Footer Placeholder 7">
            <a:extLst>
              <a:ext uri="{FF2B5EF4-FFF2-40B4-BE49-F238E27FC236}">
                <a16:creationId xmlns:a16="http://schemas.microsoft.com/office/drawing/2014/main" id="{A7F2876D-1281-4D9E-8C2F-757073F7A6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E07704-A44C-4521-9294-B2ED88FC0A2D}"/>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27855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E5F9-5078-4C2F-BEC2-3CD5B5F3EE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857D58-A26B-4108-BDB1-A1B82A981D97}"/>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4" name="Footer Placeholder 3">
            <a:extLst>
              <a:ext uri="{FF2B5EF4-FFF2-40B4-BE49-F238E27FC236}">
                <a16:creationId xmlns:a16="http://schemas.microsoft.com/office/drawing/2014/main" id="{0EA13C3A-0E16-4F81-ACF7-76DD869BB5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0D5B23-E577-4DD9-9BD8-2C934FD5DFF4}"/>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31173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391CB-40E2-4878-AE40-B1795435B2C9}"/>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3" name="Footer Placeholder 2">
            <a:extLst>
              <a:ext uri="{FF2B5EF4-FFF2-40B4-BE49-F238E27FC236}">
                <a16:creationId xmlns:a16="http://schemas.microsoft.com/office/drawing/2014/main" id="{4FA06AF4-BCAE-4EC1-A428-5C2D699C60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49C97F-636E-45BC-9EE3-0C9BDE85ECFB}"/>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300690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783D-498B-4815-B83E-165338F66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BC37CC-7A2B-43B7-849C-1B217A31A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FF29E-C58F-4B1C-8A6A-B99B51F70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2D244-B010-4BFC-A595-85F4F8F3AEF1}"/>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6" name="Footer Placeholder 5">
            <a:extLst>
              <a:ext uri="{FF2B5EF4-FFF2-40B4-BE49-F238E27FC236}">
                <a16:creationId xmlns:a16="http://schemas.microsoft.com/office/drawing/2014/main" id="{96BC1630-DD5E-4C8B-9563-B2B65C3692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57F55-2881-459F-AAC3-91CB9E71269E}"/>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366420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E332-EAF5-47B3-8EF7-34ED76754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1BFA06-612A-40EF-AC07-DD1353C60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9A3E5D-3B13-4011-8CA6-32581D4F4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BA802-5A73-4BE9-ADDA-A099F451FA4B}"/>
              </a:ext>
            </a:extLst>
          </p:cNvPr>
          <p:cNvSpPr>
            <a:spLocks noGrp="1"/>
          </p:cNvSpPr>
          <p:nvPr>
            <p:ph type="dt" sz="half" idx="10"/>
          </p:nvPr>
        </p:nvSpPr>
        <p:spPr/>
        <p:txBody>
          <a:bodyPr/>
          <a:lstStyle/>
          <a:p>
            <a:fld id="{F660EAA8-3E8F-4EF7-991E-EF68FB07FC5E}" type="datetimeFigureOut">
              <a:rPr lang="en-IN" smtClean="0"/>
              <a:t>28-10-2021</a:t>
            </a:fld>
            <a:endParaRPr lang="en-IN"/>
          </a:p>
        </p:txBody>
      </p:sp>
      <p:sp>
        <p:nvSpPr>
          <p:cNvPr id="6" name="Footer Placeholder 5">
            <a:extLst>
              <a:ext uri="{FF2B5EF4-FFF2-40B4-BE49-F238E27FC236}">
                <a16:creationId xmlns:a16="http://schemas.microsoft.com/office/drawing/2014/main" id="{3FF5DC06-F0FB-4A83-B7E5-7E168B319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2B4B3-21C5-48CC-B7B5-439225587807}"/>
              </a:ext>
            </a:extLst>
          </p:cNvPr>
          <p:cNvSpPr>
            <a:spLocks noGrp="1"/>
          </p:cNvSpPr>
          <p:nvPr>
            <p:ph type="sldNum" sz="quarter" idx="12"/>
          </p:nvPr>
        </p:nvSpPr>
        <p:spPr/>
        <p:txBody>
          <a:bodyPr/>
          <a:lstStyle/>
          <a:p>
            <a:fld id="{AE549166-D37C-46D1-8FE6-A14C4607240D}" type="slidenum">
              <a:rPr lang="en-IN" smtClean="0"/>
              <a:t>‹#›</a:t>
            </a:fld>
            <a:endParaRPr lang="en-IN"/>
          </a:p>
        </p:txBody>
      </p:sp>
    </p:spTree>
    <p:extLst>
      <p:ext uri="{BB962C8B-B14F-4D97-AF65-F5344CB8AC3E}">
        <p14:creationId xmlns:p14="http://schemas.microsoft.com/office/powerpoint/2010/main" val="309993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8D67E-5FA2-431F-8810-ABA64E86C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190EC-D838-46BA-AAD8-DDD58FD3C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D1D64-C5C5-494E-8B05-0C1F72D7D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0EAA8-3E8F-4EF7-991E-EF68FB07FC5E}" type="datetimeFigureOut">
              <a:rPr lang="en-IN" smtClean="0"/>
              <a:t>28-10-2021</a:t>
            </a:fld>
            <a:endParaRPr lang="en-IN"/>
          </a:p>
        </p:txBody>
      </p:sp>
      <p:sp>
        <p:nvSpPr>
          <p:cNvPr id="5" name="Footer Placeholder 4">
            <a:extLst>
              <a:ext uri="{FF2B5EF4-FFF2-40B4-BE49-F238E27FC236}">
                <a16:creationId xmlns:a16="http://schemas.microsoft.com/office/drawing/2014/main" id="{5D130577-2849-478A-AE63-E6080D84D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F7204A-E4D7-4829-AF6A-32EE95CBB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49166-D37C-46D1-8FE6-A14C4607240D}" type="slidenum">
              <a:rPr lang="en-IN" smtClean="0"/>
              <a:t>‹#›</a:t>
            </a:fld>
            <a:endParaRPr lang="en-IN"/>
          </a:p>
        </p:txBody>
      </p:sp>
    </p:spTree>
    <p:extLst>
      <p:ext uri="{BB962C8B-B14F-4D97-AF65-F5344CB8AC3E}">
        <p14:creationId xmlns:p14="http://schemas.microsoft.com/office/powerpoint/2010/main" val="3467545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5758-F397-4D87-8038-3169BC6CDBB3}"/>
              </a:ext>
            </a:extLst>
          </p:cNvPr>
          <p:cNvSpPr>
            <a:spLocks noGrp="1"/>
          </p:cNvSpPr>
          <p:nvPr>
            <p:ph type="ctrTitle"/>
          </p:nvPr>
        </p:nvSpPr>
        <p:spPr/>
        <p:txBody>
          <a:bodyPr/>
          <a:lstStyle/>
          <a:p>
            <a:r>
              <a:rPr lang="en-US" dirty="0"/>
              <a:t>Statistics Test</a:t>
            </a:r>
            <a:endParaRPr lang="en-IN" dirty="0"/>
          </a:p>
        </p:txBody>
      </p:sp>
    </p:spTree>
    <p:extLst>
      <p:ext uri="{BB962C8B-B14F-4D97-AF65-F5344CB8AC3E}">
        <p14:creationId xmlns:p14="http://schemas.microsoft.com/office/powerpoint/2010/main" val="195436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46FB-6600-40E7-B9E1-8E90A7DF4A05}"/>
              </a:ext>
            </a:extLst>
          </p:cNvPr>
          <p:cNvSpPr>
            <a:spLocks noGrp="1"/>
          </p:cNvSpPr>
          <p:nvPr>
            <p:ph type="title"/>
          </p:nvPr>
        </p:nvSpPr>
        <p:spPr/>
        <p:txBody>
          <a:bodyPr/>
          <a:lstStyle/>
          <a:p>
            <a:r>
              <a:rPr lang="en-US" dirty="0"/>
              <a:t>Practice Questions</a:t>
            </a:r>
            <a:endParaRPr lang="en-IN" dirty="0"/>
          </a:p>
        </p:txBody>
      </p:sp>
      <p:sp>
        <p:nvSpPr>
          <p:cNvPr id="3" name="Content Placeholder 2">
            <a:extLst>
              <a:ext uri="{FF2B5EF4-FFF2-40B4-BE49-F238E27FC236}">
                <a16:creationId xmlns:a16="http://schemas.microsoft.com/office/drawing/2014/main" id="{4D7DA1D9-6BBF-422B-A8CC-79034168E8C8}"/>
              </a:ext>
            </a:extLst>
          </p:cNvPr>
          <p:cNvSpPr>
            <a:spLocks noGrp="1"/>
          </p:cNvSpPr>
          <p:nvPr>
            <p:ph idx="1"/>
          </p:nvPr>
        </p:nvSpPr>
        <p:spPr/>
        <p:txBody>
          <a:bodyPr>
            <a:normAutofit/>
          </a:bodyPr>
          <a:lstStyle/>
          <a:p>
            <a:pPr>
              <a:buFont typeface="Wingdings" panose="05000000000000000000" pitchFamily="2" charset="2"/>
              <a:buChar char="Ø"/>
            </a:pPr>
            <a:r>
              <a:rPr lang="en-US" sz="1600" dirty="0">
                <a:solidFill>
                  <a:srgbClr val="000000"/>
                </a:solidFill>
                <a:latin typeface="Arial" panose="020B0604020202020204" pitchFamily="34" charset="0"/>
                <a:cs typeface="Arial" panose="020B0604020202020204" pitchFamily="34" charset="0"/>
              </a:rPr>
              <a:t>Q1 </a:t>
            </a:r>
            <a:r>
              <a:rPr lang="en-US" sz="1600" b="0" i="0" u="none" strike="noStrike" dirty="0">
                <a:solidFill>
                  <a:srgbClr val="000000"/>
                </a:solidFill>
                <a:effectLst/>
                <a:latin typeface="Arial" panose="020B0604020202020204" pitchFamily="34" charset="0"/>
                <a:cs typeface="Arial" panose="020B0604020202020204" pitchFamily="34" charset="0"/>
              </a:rPr>
              <a:t>A firm is starting a delivery service for a new client between 2 points. Since it is a new client, the firm wants to send more consistent delivery boy to deliver the product. Which delivery boy should they select? (Delivery Boy.xlsx)</a:t>
            </a:r>
          </a:p>
          <a:p>
            <a:pPr>
              <a:buFont typeface="Wingdings" panose="05000000000000000000" pitchFamily="2" charset="2"/>
              <a:buChar char="Ø"/>
            </a:pPr>
            <a:r>
              <a:rPr lang="en-US" sz="1600" b="0" i="0" u="none" strike="noStrike" dirty="0">
                <a:solidFill>
                  <a:srgbClr val="000000"/>
                </a:solidFill>
                <a:effectLst/>
                <a:latin typeface="Arial" panose="020B0604020202020204" pitchFamily="34" charset="0"/>
                <a:cs typeface="Arial" panose="020B0604020202020204" pitchFamily="34" charset="0"/>
              </a:rPr>
              <a:t>Q2 How skewed is Virat Kohli's innings ?</a:t>
            </a:r>
            <a:r>
              <a:rPr lang="en-US" sz="1600" dirty="0">
                <a:latin typeface="Arial" panose="020B0604020202020204" pitchFamily="34" charset="0"/>
                <a:cs typeface="Arial" panose="020B0604020202020204" pitchFamily="34" charset="0"/>
              </a:rPr>
              <a:t> (Kohli Runs.xlsx)</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Q3a What is the average score of students? (Student.xlsx)</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Q3b What is the frequency distribution of the major streams of the student?</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Q3c What is the average age of the students? What is mode?</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Q3d What is the distribution of students by heights?</a:t>
            </a:r>
          </a:p>
          <a:p>
            <a:pPr>
              <a:buFont typeface="Wingdings" panose="05000000000000000000" pitchFamily="2" charset="2"/>
              <a:buChar char="Ø"/>
            </a:pPr>
            <a:r>
              <a:rPr lang="en-US" sz="1600" b="0" i="0" u="none" strike="noStrike" baseline="0" dirty="0">
                <a:solidFill>
                  <a:srgbClr val="000000"/>
                </a:solidFill>
                <a:latin typeface="Arial" panose="020B0604020202020204" pitchFamily="34" charset="0"/>
                <a:cs typeface="Arial" panose="020B0604020202020204" pitchFamily="34" charset="0"/>
              </a:rPr>
              <a:t>Q4 A factory employing a huge number of workers find that over a period, average absentee rate is three workers per shift. Calculate the probability that in each shift </a:t>
            </a:r>
            <a:r>
              <a:rPr lang="en-US" sz="1600" b="0" i="0" u="none" strike="noStrike" baseline="0" dirty="0" err="1">
                <a:solidFill>
                  <a:srgbClr val="000000"/>
                </a:solidFill>
                <a:latin typeface="Arial" panose="020B0604020202020204" pitchFamily="34" charset="0"/>
                <a:cs typeface="Arial" panose="020B0604020202020204" pitchFamily="34" charset="0"/>
              </a:rPr>
              <a:t>i</a:t>
            </a:r>
            <a:r>
              <a:rPr lang="en-US" sz="1600" b="0" i="0" u="none" strike="noStrike" baseline="0" dirty="0">
                <a:solidFill>
                  <a:srgbClr val="000000"/>
                </a:solidFill>
                <a:latin typeface="Arial" panose="020B0604020202020204" pitchFamily="34" charset="0"/>
                <a:cs typeface="Arial" panose="020B0604020202020204" pitchFamily="34" charset="0"/>
              </a:rPr>
              <a:t>) exactly 2 workers (ii) more than 4 workers will be absent.</a:t>
            </a:r>
          </a:p>
          <a:p>
            <a:pPr>
              <a:buFont typeface="Wingdings" panose="05000000000000000000" pitchFamily="2" charset="2"/>
              <a:buChar char="Ø"/>
            </a:pPr>
            <a:r>
              <a:rPr lang="en-US" sz="1600" b="0" i="0" u="none" strike="noStrike" baseline="0" dirty="0">
                <a:solidFill>
                  <a:srgbClr val="000000"/>
                </a:solidFill>
                <a:latin typeface="Arial" panose="020B0604020202020204" pitchFamily="34" charset="0"/>
                <a:cs typeface="Arial" panose="020B0604020202020204" pitchFamily="34" charset="0"/>
              </a:rPr>
              <a:t>Q5 The probability of the evening college student will be a graduate is 0.4. Determine the probability that out of 5 students (</a:t>
            </a:r>
            <a:r>
              <a:rPr lang="en-US" sz="1600" b="0" i="0" u="none" strike="noStrike" baseline="0" dirty="0" err="1">
                <a:solidFill>
                  <a:srgbClr val="000000"/>
                </a:solidFill>
                <a:latin typeface="Arial" panose="020B0604020202020204" pitchFamily="34" charset="0"/>
                <a:cs typeface="Arial" panose="020B0604020202020204" pitchFamily="34" charset="0"/>
              </a:rPr>
              <a:t>i</a:t>
            </a:r>
            <a:r>
              <a:rPr lang="en-US" sz="1600" b="0" i="0" u="none" strike="noStrike" baseline="0" dirty="0">
                <a:solidFill>
                  <a:srgbClr val="000000"/>
                </a:solidFill>
                <a:latin typeface="Arial" panose="020B0604020202020204" pitchFamily="34" charset="0"/>
                <a:cs typeface="Arial" panose="020B0604020202020204" pitchFamily="34" charset="0"/>
              </a:rPr>
              <a:t>) none (ii) one (iii) at least one will be a graduate.</a:t>
            </a:r>
          </a:p>
          <a:p>
            <a:pPr>
              <a:buFont typeface="Wingdings" panose="05000000000000000000" pitchFamily="2" charset="2"/>
              <a:buChar char="Ø"/>
            </a:pPr>
            <a:endParaRPr lang="en-US" sz="2000" b="0" i="0" u="none" strike="noStrike" baseline="0" dirty="0">
              <a:solidFill>
                <a:srgbClr val="000000"/>
              </a:solidFill>
              <a:latin typeface="Calibri" panose="020F0502020204030204" pitchFamily="34" charset="0"/>
            </a:endParaRPr>
          </a:p>
          <a:p>
            <a:pPr>
              <a:buFont typeface="Wingdings" panose="05000000000000000000" pitchFamily="2" charset="2"/>
              <a:buChar char="Ø"/>
            </a:pPr>
            <a:endParaRPr lang="en-US" sz="2000" dirty="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76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1393-A80A-4877-BAD2-47197C6617DE}"/>
              </a:ext>
            </a:extLst>
          </p:cNvPr>
          <p:cNvSpPr>
            <a:spLocks noGrp="1"/>
          </p:cNvSpPr>
          <p:nvPr>
            <p:ph type="title"/>
          </p:nvPr>
        </p:nvSpPr>
        <p:spPr/>
        <p:txBody>
          <a:bodyPr/>
          <a:lstStyle/>
          <a:p>
            <a:r>
              <a:rPr lang="en-IN" dirty="0"/>
              <a:t>Practice Questions</a:t>
            </a:r>
          </a:p>
        </p:txBody>
      </p:sp>
      <p:sp>
        <p:nvSpPr>
          <p:cNvPr id="7" name="Content Placeholder 6">
            <a:extLst>
              <a:ext uri="{FF2B5EF4-FFF2-40B4-BE49-F238E27FC236}">
                <a16:creationId xmlns:a16="http://schemas.microsoft.com/office/drawing/2014/main" id="{59E90AD1-5269-4705-92D7-8B9418712165}"/>
              </a:ext>
            </a:extLst>
          </p:cNvPr>
          <p:cNvSpPr>
            <a:spLocks noGrp="1"/>
          </p:cNvSpPr>
          <p:nvPr>
            <p:ph idx="1"/>
          </p:nvPr>
        </p:nvSpPr>
        <p:spPr>
          <a:xfrm>
            <a:off x="838200" y="1690688"/>
            <a:ext cx="10515600" cy="4351338"/>
          </a:xfrm>
        </p:spPr>
        <p:txBody>
          <a:bodyPr>
            <a:normAutofit lnSpcReduction="10000"/>
          </a:bodyPr>
          <a:lstStyle/>
          <a:p>
            <a:pPr>
              <a:buFont typeface="Wingdings" panose="05000000000000000000" pitchFamily="2" charset="2"/>
              <a:buChar char="Ø"/>
            </a:pPr>
            <a:r>
              <a:rPr lang="en-US" sz="1600" b="0" i="0" u="none" strike="noStrike" baseline="0" dirty="0">
                <a:solidFill>
                  <a:srgbClr val="000000"/>
                </a:solidFill>
                <a:latin typeface="Arial" panose="020B0604020202020204" pitchFamily="34" charset="0"/>
                <a:cs typeface="Arial" panose="020B0604020202020204" pitchFamily="34" charset="0"/>
              </a:rPr>
              <a:t>Q6 Heights of 2000 soldiers are normally distributed with mean 160cm and SD 5cm. Find the number of soldiers with height (</a:t>
            </a:r>
            <a:r>
              <a:rPr lang="en-US" sz="1600" b="0" i="0" u="none" strike="noStrike" baseline="0" dirty="0" err="1">
                <a:solidFill>
                  <a:srgbClr val="000000"/>
                </a:solidFill>
                <a:latin typeface="Arial" panose="020B0604020202020204" pitchFamily="34" charset="0"/>
                <a:cs typeface="Arial" panose="020B0604020202020204" pitchFamily="34" charset="0"/>
              </a:rPr>
              <a:t>i</a:t>
            </a:r>
            <a:r>
              <a:rPr lang="en-US" sz="1600" b="0" i="0" u="none" strike="noStrike" baseline="0" dirty="0">
                <a:solidFill>
                  <a:srgbClr val="000000"/>
                </a:solidFill>
                <a:latin typeface="Arial" panose="020B0604020202020204" pitchFamily="34" charset="0"/>
                <a:cs typeface="Arial" panose="020B0604020202020204" pitchFamily="34" charset="0"/>
              </a:rPr>
              <a:t>) less than 155 cm (ii) between 160cm and 165cm</a:t>
            </a:r>
          </a:p>
          <a:p>
            <a:pPr>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Q7 Adidas sports recently launched discount schemes at their premium  and best performing stores in Delhi, Mumbai and Bangalore. Now, the Analytics team wants to Analyze whether there is an impact of discounts and location on the sales. Do they need to keep different discount structure for different cities? (Adidas.xlsx)</a:t>
            </a:r>
          </a:p>
          <a:p>
            <a:pPr>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Q8 Honda Automotive is planning to launch three cars in a new state. The research team conducted a survey in the state to know the buying preferences of the people. They conduct a survey on random sample of people from urban, rural and semi urban areas. Now, Honda Automotive wants to know whether there is a specific preference for cars in different areas? (Honda.xlsx)</a:t>
            </a:r>
          </a:p>
          <a:p>
            <a:pPr>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Q9 A Business School have launched some mock interviews that claims that it will help students to get more job offers. School's  record average of job offers received by students before and after the mock interview for 10 students for 24 weeks. </a:t>
            </a:r>
            <a:r>
              <a:rPr lang="en-US" sz="1600" dirty="0">
                <a:highlight>
                  <a:srgbClr val="FFFF00"/>
                </a:highlight>
                <a:latin typeface="Arial" panose="020B0604020202020204" pitchFamily="34" charset="0"/>
                <a:cs typeface="Arial" panose="020B0604020202020204" pitchFamily="34" charset="0"/>
              </a:rPr>
              <a:t>Test the hypothesis that the student have a positive impact of mock interview with 95% confidence level</a:t>
            </a:r>
            <a:r>
              <a:rPr lang="en-US" sz="1600" dirty="0">
                <a:latin typeface="Arial" panose="020B0604020202020204" pitchFamily="34" charset="0"/>
                <a:cs typeface="Arial" panose="020B0604020202020204" pitchFamily="34" charset="0"/>
              </a:rPr>
              <a:t>. (Mock Interview.xlsx)	</a:t>
            </a:r>
          </a:p>
          <a:p>
            <a:pPr>
              <a:buFont typeface="Wingdings" panose="05000000000000000000" pitchFamily="2" charset="2"/>
              <a:buChar char="Ø"/>
            </a:pPr>
            <a:endParaRPr lang="en-US" sz="4200" dirty="0"/>
          </a:p>
        </p:txBody>
      </p:sp>
    </p:spTree>
    <p:extLst>
      <p:ext uri="{BB962C8B-B14F-4D97-AF65-F5344CB8AC3E}">
        <p14:creationId xmlns:p14="http://schemas.microsoft.com/office/powerpoint/2010/main" val="350507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450</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Statistics Test</vt:lpstr>
      <vt:lpstr>Practice Questions</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Test</dc:title>
  <dc:creator>Sanjay Aggarwal</dc:creator>
  <cp:lastModifiedBy>Sanjay</cp:lastModifiedBy>
  <cp:revision>17</cp:revision>
  <dcterms:created xsi:type="dcterms:W3CDTF">2021-03-29T22:42:01Z</dcterms:created>
  <dcterms:modified xsi:type="dcterms:W3CDTF">2021-10-28T08:07:56Z</dcterms:modified>
</cp:coreProperties>
</file>