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9"/>
  </p:notesMasterIdLst>
  <p:sldIdLst>
    <p:sldId id="257" r:id="rId3"/>
    <p:sldId id="258" r:id="rId4"/>
    <p:sldId id="304" r:id="rId5"/>
    <p:sldId id="259" r:id="rId6"/>
    <p:sldId id="302" r:id="rId7"/>
    <p:sldId id="303" r:id="rId8"/>
    <p:sldId id="262" r:id="rId9"/>
    <p:sldId id="261" r:id="rId10"/>
    <p:sldId id="313" r:id="rId11"/>
    <p:sldId id="314" r:id="rId12"/>
    <p:sldId id="307" r:id="rId13"/>
    <p:sldId id="279" r:id="rId14"/>
    <p:sldId id="280" r:id="rId15"/>
    <p:sldId id="281" r:id="rId16"/>
    <p:sldId id="282" r:id="rId17"/>
    <p:sldId id="283" r:id="rId18"/>
    <p:sldId id="284" r:id="rId19"/>
    <p:sldId id="285" r:id="rId20"/>
    <p:sldId id="312"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309" r:id="rId35"/>
    <p:sldId id="308" r:id="rId36"/>
    <p:sldId id="311" r:id="rId37"/>
    <p:sldId id="277" r:id="rId38"/>
  </p:sldIdLst>
  <p:sldSz cx="9144000" cy="5143500" type="screen16x9"/>
  <p:notesSz cx="6858000" cy="9144000"/>
  <p:embeddedFontLst>
    <p:embeddedFont>
      <p:font typeface="Nunito" panose="020B0604020202020204" charset="0"/>
      <p:regular r:id="rId40"/>
      <p:bold r:id="rId41"/>
      <p:italic r:id="rId42"/>
      <p:boldItalic r:id="rId43"/>
    </p:embeddedFont>
    <p:embeddedFont>
      <p:font typeface="Nunito ExtraBold" panose="020B0604020202020204" charset="0"/>
      <p:bold r:id="rId44"/>
      <p:boldItalic r:id="rId45"/>
    </p:embeddedFont>
    <p:embeddedFont>
      <p:font typeface="Nunito Light" panose="020B0604020202020204" charset="0"/>
      <p:regular r:id="rId46"/>
      <p:bold r:id="rId47"/>
      <p:italic r:id="rId48"/>
      <p:boldItalic r:id="rId49"/>
    </p:embeddedFont>
    <p:embeddedFont>
      <p:font typeface="Roboto" panose="02000000000000000000" pitchFamily="2" charset="0"/>
      <p:regular r:id="rId50"/>
      <p:bold r:id="rId51"/>
      <p:italic r:id="rId52"/>
      <p:boldItalic r:id="rId53"/>
    </p:embeddedFont>
    <p:embeddedFont>
      <p:font typeface="Roboto Slab" panose="020B060402020202020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749486-21BE-450D-9D41-410FC52AAF0E}">
  <a:tblStyle styleId="{80749486-21BE-450D-9D41-410FC52AAF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3dc4b455b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3dc4b455b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e3dc4b455b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e3dc4b455b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3dc4b455b_0_1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e3dc4b455b_0_1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e3dc4b455b_0_1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e3dc4b455b_0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3dc4b455b_0_1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3dc4b455b_0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e3dc4b455b_0_1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e3dc4b455b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e3dc4b455b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e3dc4b455b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e3dc4b455b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e3dc4b455b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65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3dc4b455b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3dc4b455b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e3dc4b455b_0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e3dc4b455b_0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e3dc4b455b_0_1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e3dc4b455b_0_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3dc4b455b_0_1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3dc4b455b_0_1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3dc4b455b_0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3dc4b455b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3dc4b455b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3dc4b455b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e3dc4b455b_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e3dc4b455b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e3dc4b455b_0_1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e3dc4b455b_0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e3dc4b455b_0_1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e3dc4b455b_0_1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e3dc4b455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e3dc4b455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e3dc4b455b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e3dc4b455b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e3dc4b455b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e3dc4b455b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e3dc4b455b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e3dc4b455b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76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e3dc4b455b_0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e3dc4b455b_0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347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e3dc4b455b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e3dc4b455b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598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e3dc4b455b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e3dc4b455b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048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e3dc4b455b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e3dc4b455b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22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3dc4b455b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3dc4b455b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65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32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3dc4b455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3dc4b455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3dc4b455b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3dc4b455b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3dc4b455b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3dc4b455b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3" name="Google Shape;63;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9"/>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0" name="Google Shape;90;p21"/>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91" name="Google Shape;91;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2" name="Google Shape;92;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3" name="Google Shape;9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6" name="Google Shape;9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3"/>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1" name="Google Shape;10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04825"/>
            <a:ext cx="8280000" cy="63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500" b="1">
                <a:solidFill>
                  <a:srgbClr val="243168"/>
                </a:solidFill>
                <a:latin typeface="Nunito"/>
                <a:ea typeface="Nunito"/>
                <a:cs typeface="Nunito"/>
                <a:sym typeface="Nunito"/>
              </a:rPr>
              <a:t>What is Statistics?</a:t>
            </a:r>
            <a:endParaRPr sz="3500" b="1">
              <a:solidFill>
                <a:srgbClr val="243168"/>
              </a:solidFill>
              <a:latin typeface="Nunito"/>
              <a:ea typeface="Nunito"/>
              <a:cs typeface="Nunito"/>
              <a:sym typeface="Nunito"/>
            </a:endParaRPr>
          </a:p>
        </p:txBody>
      </p:sp>
      <p:sp>
        <p:nvSpPr>
          <p:cNvPr id="117" name="Google Shape;117;p26"/>
          <p:cNvSpPr txBox="1">
            <a:spLocks noGrp="1"/>
          </p:cNvSpPr>
          <p:nvPr>
            <p:ph type="body" idx="1"/>
          </p:nvPr>
        </p:nvSpPr>
        <p:spPr>
          <a:xfrm>
            <a:off x="387900" y="1680325"/>
            <a:ext cx="3212700" cy="28092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700" dirty="0">
                <a:solidFill>
                  <a:srgbClr val="434343"/>
                </a:solidFill>
                <a:latin typeface="Nunito"/>
                <a:ea typeface="Nunito"/>
                <a:cs typeface="Nunito"/>
                <a:sym typeface="Nunito"/>
              </a:rPr>
              <a:t>Statistics is a mathematical science including methods of collecting, organizing and analysing data in such a way that meaningful conclusions can be drawn from them. In general, its investigations and analyses fall into two broad categories called descriptive and inferential statistics.</a:t>
            </a:r>
            <a:endParaRPr sz="1700" dirty="0">
              <a:solidFill>
                <a:srgbClr val="434343"/>
              </a:solidFill>
              <a:latin typeface="Nunito"/>
              <a:ea typeface="Nunito"/>
              <a:cs typeface="Nunito"/>
              <a:sym typeface="Nunito"/>
            </a:endParaRPr>
          </a:p>
        </p:txBody>
      </p:sp>
      <p:pic>
        <p:nvPicPr>
          <p:cNvPr id="118" name="Google Shape;118;p26"/>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19" name="Google Shape;119;p26"/>
          <p:cNvGrpSpPr/>
          <p:nvPr/>
        </p:nvGrpSpPr>
        <p:grpSpPr>
          <a:xfrm>
            <a:off x="0" y="5000700"/>
            <a:ext cx="9144000" cy="142800"/>
            <a:chOff x="0" y="0"/>
            <a:chExt cx="9144000" cy="142800"/>
          </a:xfrm>
        </p:grpSpPr>
        <p:sp>
          <p:nvSpPr>
            <p:cNvPr id="120" name="Google Shape;120;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1" name="Google Shape;121;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2" name="Google Shape;122;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3" name="Google Shape;123;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4" name="Google Shape;124;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125" name="Google Shape;125;p26"/>
          <p:cNvPicPr preferRelativeResize="0"/>
          <p:nvPr/>
        </p:nvPicPr>
        <p:blipFill>
          <a:blip r:embed="rId4">
            <a:alphaModFix/>
          </a:blip>
          <a:stretch>
            <a:fillRect/>
          </a:stretch>
        </p:blipFill>
        <p:spPr>
          <a:xfrm>
            <a:off x="4331004" y="1415450"/>
            <a:ext cx="4460575" cy="3150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66E8C7-D735-40AB-8BEC-47AE7AE682C5}"/>
              </a:ext>
            </a:extLst>
          </p:cNvPr>
          <p:cNvPicPr>
            <a:picLocks noChangeAspect="1"/>
          </p:cNvPicPr>
          <p:nvPr/>
        </p:nvPicPr>
        <p:blipFill>
          <a:blip r:embed="rId2"/>
          <a:stretch>
            <a:fillRect/>
          </a:stretch>
        </p:blipFill>
        <p:spPr>
          <a:xfrm>
            <a:off x="1147288" y="1333055"/>
            <a:ext cx="6849424" cy="3810445"/>
          </a:xfrm>
          <a:prstGeom prst="rect">
            <a:avLst/>
          </a:prstGeom>
        </p:spPr>
      </p:pic>
      <p:sp>
        <p:nvSpPr>
          <p:cNvPr id="13" name="Google Shape;206;p30">
            <a:extLst>
              <a:ext uri="{FF2B5EF4-FFF2-40B4-BE49-F238E27FC236}">
                <a16:creationId xmlns:a16="http://schemas.microsoft.com/office/drawing/2014/main" id="{5ABE9CC2-41F8-4CA1-954B-5C16DA8D4C2E}"/>
              </a:ext>
            </a:extLst>
          </p:cNvPr>
          <p:cNvSpPr txBox="1">
            <a:spLocks noGrp="1"/>
          </p:cNvSpPr>
          <p:nvPr>
            <p:ph type="title"/>
          </p:nvPr>
        </p:nvSpPr>
        <p:spPr>
          <a:xfrm>
            <a:off x="387900" y="504825"/>
            <a:ext cx="8368200" cy="63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4400" dirty="0">
                <a:solidFill>
                  <a:srgbClr val="243168"/>
                </a:solidFill>
                <a:latin typeface="Nunito ExtraBold"/>
                <a:ea typeface="Nunito ExtraBold"/>
                <a:cs typeface="Nunito ExtraBold"/>
                <a:sym typeface="Nunito ExtraBold"/>
              </a:rPr>
              <a:t>Scales of Measurement</a:t>
            </a:r>
            <a:endParaRPr sz="4400" dirty="0">
              <a:solidFill>
                <a:srgbClr val="243168"/>
              </a:solidFill>
              <a:latin typeface="Nunito ExtraBold"/>
              <a:ea typeface="Nunito ExtraBold"/>
              <a:cs typeface="Nunito ExtraBold"/>
              <a:sym typeface="Nunito ExtraBold"/>
            </a:endParaRPr>
          </a:p>
        </p:txBody>
      </p:sp>
    </p:spTree>
    <p:extLst>
      <p:ext uri="{BB962C8B-B14F-4D97-AF65-F5344CB8AC3E}">
        <p14:creationId xmlns:p14="http://schemas.microsoft.com/office/powerpoint/2010/main" val="161070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1F9E-FC48-4ECB-B2AA-C371D150CA8D}"/>
              </a:ext>
            </a:extLst>
          </p:cNvPr>
          <p:cNvSpPr>
            <a:spLocks noGrp="1"/>
          </p:cNvSpPr>
          <p:nvPr>
            <p:ph type="title"/>
          </p:nvPr>
        </p:nvSpPr>
        <p:spPr/>
        <p:txBody>
          <a:bodyPr>
            <a:normAutofit fontScale="90000"/>
          </a:bodyPr>
          <a:lstStyle/>
          <a:p>
            <a:r>
              <a:rPr lang="en-US" dirty="0">
                <a:solidFill>
                  <a:schemeClr val="bg2"/>
                </a:solidFill>
              </a:rPr>
              <a:t>Descriptive Statistics</a:t>
            </a:r>
            <a:endParaRPr lang="en-IN" dirty="0">
              <a:solidFill>
                <a:schemeClr val="bg2"/>
              </a:solidFill>
            </a:endParaRPr>
          </a:p>
        </p:txBody>
      </p:sp>
    </p:spTree>
    <p:extLst>
      <p:ext uri="{BB962C8B-B14F-4D97-AF65-F5344CB8AC3E}">
        <p14:creationId xmlns:p14="http://schemas.microsoft.com/office/powerpoint/2010/main" val="199695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8"/>
          <p:cNvSpPr txBox="1">
            <a:spLocks noGrp="1"/>
          </p:cNvSpPr>
          <p:nvPr>
            <p:ph type="title"/>
          </p:nvPr>
        </p:nvSpPr>
        <p:spPr>
          <a:xfrm>
            <a:off x="387900" y="523875"/>
            <a:ext cx="8368200" cy="6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a:solidFill>
                  <a:srgbClr val="243168"/>
                </a:solidFill>
                <a:latin typeface="Nunito ExtraBold"/>
                <a:ea typeface="Nunito ExtraBold"/>
                <a:cs typeface="Nunito ExtraBold"/>
                <a:sym typeface="Nunito ExtraBold"/>
              </a:rPr>
              <a:t>Descriptive Statistics	</a:t>
            </a:r>
            <a:endParaRPr sz="3700">
              <a:solidFill>
                <a:srgbClr val="243168"/>
              </a:solidFill>
              <a:latin typeface="Nunito ExtraBold"/>
              <a:ea typeface="Nunito ExtraBold"/>
              <a:cs typeface="Nunito ExtraBold"/>
              <a:sym typeface="Nunito ExtraBold"/>
            </a:endParaRPr>
          </a:p>
        </p:txBody>
      </p:sp>
      <p:sp>
        <p:nvSpPr>
          <p:cNvPr id="500" name="Google Shape;500;p48"/>
          <p:cNvSpPr txBox="1">
            <a:spLocks noGrp="1"/>
          </p:cNvSpPr>
          <p:nvPr>
            <p:ph type="body" idx="1"/>
          </p:nvPr>
        </p:nvSpPr>
        <p:spPr>
          <a:xfrm>
            <a:off x="387900" y="1489825"/>
            <a:ext cx="3726900" cy="3243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46">
                <a:solidFill>
                  <a:srgbClr val="434343"/>
                </a:solidFill>
                <a:latin typeface="Nunito"/>
                <a:ea typeface="Nunito"/>
                <a:cs typeface="Nunito"/>
                <a:sym typeface="Nunito"/>
              </a:rPr>
              <a:t>Descriptive data can be represented in 3 ways:</a:t>
            </a:r>
            <a:endParaRPr sz="2046">
              <a:solidFill>
                <a:srgbClr val="434343"/>
              </a:solidFill>
              <a:latin typeface="Nunito"/>
              <a:ea typeface="Nunito"/>
              <a:cs typeface="Nunito"/>
              <a:sym typeface="Nunito"/>
            </a:endParaRPr>
          </a:p>
          <a:p>
            <a:pPr marL="457200" lvl="0" indent="-329322" algn="l" rtl="0">
              <a:lnSpc>
                <a:spcPct val="115000"/>
              </a:lnSpc>
              <a:spcBef>
                <a:spcPts val="1000"/>
              </a:spcBef>
              <a:spcAft>
                <a:spcPts val="0"/>
              </a:spcAft>
              <a:buClr>
                <a:srgbClr val="434343"/>
              </a:buClr>
              <a:buSzPct val="100000"/>
              <a:buFont typeface="Nunito"/>
              <a:buChar char="●"/>
            </a:pPr>
            <a:r>
              <a:rPr lang="en" sz="2046">
                <a:solidFill>
                  <a:srgbClr val="434343"/>
                </a:solidFill>
                <a:latin typeface="Nunito"/>
                <a:ea typeface="Nunito"/>
                <a:cs typeface="Nunito"/>
                <a:sym typeface="Nunito"/>
              </a:rPr>
              <a:t>Measures of central tendency</a:t>
            </a:r>
            <a:endParaRPr sz="2046">
              <a:solidFill>
                <a:srgbClr val="434343"/>
              </a:solidFill>
              <a:latin typeface="Nunito"/>
              <a:ea typeface="Nunito"/>
              <a:cs typeface="Nunito"/>
              <a:sym typeface="Nunito"/>
            </a:endParaRPr>
          </a:p>
          <a:p>
            <a:pPr marL="457200" lvl="0" indent="-329322" algn="l" rtl="0">
              <a:lnSpc>
                <a:spcPct val="115000"/>
              </a:lnSpc>
              <a:spcBef>
                <a:spcPts val="1000"/>
              </a:spcBef>
              <a:spcAft>
                <a:spcPts val="0"/>
              </a:spcAft>
              <a:buClr>
                <a:srgbClr val="434343"/>
              </a:buClr>
              <a:buSzPct val="100000"/>
              <a:buFont typeface="Nunito"/>
              <a:buChar char="●"/>
            </a:pPr>
            <a:r>
              <a:rPr lang="en" sz="2046">
                <a:solidFill>
                  <a:srgbClr val="434343"/>
                </a:solidFill>
                <a:latin typeface="Nunito"/>
                <a:ea typeface="Nunito"/>
                <a:cs typeface="Nunito"/>
                <a:sym typeface="Nunito"/>
              </a:rPr>
              <a:t>Measures of dispersion</a:t>
            </a:r>
            <a:endParaRPr sz="2046">
              <a:solidFill>
                <a:srgbClr val="434343"/>
              </a:solidFill>
              <a:latin typeface="Nunito"/>
              <a:ea typeface="Nunito"/>
              <a:cs typeface="Nunito"/>
              <a:sym typeface="Nunito"/>
            </a:endParaRPr>
          </a:p>
          <a:p>
            <a:pPr marL="457200" lvl="0" indent="-329322" algn="l" rtl="0">
              <a:lnSpc>
                <a:spcPct val="115000"/>
              </a:lnSpc>
              <a:spcBef>
                <a:spcPts val="1000"/>
              </a:spcBef>
              <a:spcAft>
                <a:spcPts val="0"/>
              </a:spcAft>
              <a:buClr>
                <a:srgbClr val="434343"/>
              </a:buClr>
              <a:buSzPct val="100000"/>
              <a:buFont typeface="Nunito"/>
              <a:buChar char="●"/>
            </a:pPr>
            <a:r>
              <a:rPr lang="en" sz="2046">
                <a:solidFill>
                  <a:srgbClr val="434343"/>
                </a:solidFill>
                <a:latin typeface="Nunito"/>
                <a:ea typeface="Nunito"/>
                <a:cs typeface="Nunito"/>
                <a:sym typeface="Nunito"/>
              </a:rPr>
              <a:t>Measures of Symmetricity / shape</a:t>
            </a:r>
            <a:endParaRPr sz="2046">
              <a:solidFill>
                <a:srgbClr val="434343"/>
              </a:solidFill>
              <a:latin typeface="Nunito"/>
              <a:ea typeface="Nunito"/>
              <a:cs typeface="Nunito"/>
              <a:sym typeface="Nunito"/>
            </a:endParaRPr>
          </a:p>
          <a:p>
            <a:pPr marL="0" lvl="0" indent="0" algn="l" rtl="0">
              <a:spcBef>
                <a:spcPts val="1000"/>
              </a:spcBef>
              <a:spcAft>
                <a:spcPts val="0"/>
              </a:spcAft>
              <a:buNone/>
            </a:pPr>
            <a:endParaRPr sz="2046">
              <a:solidFill>
                <a:srgbClr val="434343"/>
              </a:solidFill>
              <a:latin typeface="Nunito"/>
              <a:ea typeface="Nunito"/>
              <a:cs typeface="Nunito"/>
              <a:sym typeface="Nunito"/>
            </a:endParaRPr>
          </a:p>
          <a:p>
            <a:pPr marL="0" lvl="0" indent="0" algn="l" rtl="0">
              <a:spcBef>
                <a:spcPts val="1000"/>
              </a:spcBef>
              <a:spcAft>
                <a:spcPts val="0"/>
              </a:spcAft>
              <a:buNone/>
            </a:pPr>
            <a:endParaRPr sz="1800">
              <a:solidFill>
                <a:srgbClr val="434343"/>
              </a:solidFill>
              <a:latin typeface="Nunito"/>
              <a:ea typeface="Nunito"/>
              <a:cs typeface="Nunito"/>
              <a:sym typeface="Nunito"/>
            </a:endParaRPr>
          </a:p>
          <a:p>
            <a:pPr marL="0" lvl="0" indent="0" algn="l" rtl="0">
              <a:spcBef>
                <a:spcPts val="1000"/>
              </a:spcBef>
              <a:spcAft>
                <a:spcPts val="0"/>
              </a:spcAft>
              <a:buNone/>
            </a:pPr>
            <a:endParaRPr>
              <a:solidFill>
                <a:srgbClr val="434343"/>
              </a:solidFill>
              <a:latin typeface="Nunito"/>
              <a:ea typeface="Nunito"/>
              <a:cs typeface="Nunito"/>
              <a:sym typeface="Nunito"/>
            </a:endParaRPr>
          </a:p>
          <a:p>
            <a:pPr marL="0" lvl="0" indent="0" algn="l" rtl="0">
              <a:spcBef>
                <a:spcPts val="1200"/>
              </a:spcBef>
              <a:spcAft>
                <a:spcPts val="1200"/>
              </a:spcAft>
              <a:buNone/>
            </a:pPr>
            <a:endParaRPr>
              <a:solidFill>
                <a:srgbClr val="434343"/>
              </a:solidFill>
              <a:latin typeface="Nunito"/>
              <a:ea typeface="Nunito"/>
              <a:cs typeface="Nunito"/>
              <a:sym typeface="Nunito"/>
            </a:endParaRPr>
          </a:p>
        </p:txBody>
      </p:sp>
      <p:pic>
        <p:nvPicPr>
          <p:cNvPr id="501" name="Google Shape;501;p48"/>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503" name="Google Shape;503;p48"/>
          <p:cNvGrpSpPr/>
          <p:nvPr/>
        </p:nvGrpSpPr>
        <p:grpSpPr>
          <a:xfrm>
            <a:off x="0" y="5000700"/>
            <a:ext cx="9144000" cy="142800"/>
            <a:chOff x="0" y="0"/>
            <a:chExt cx="9144000" cy="142800"/>
          </a:xfrm>
        </p:grpSpPr>
        <p:sp>
          <p:nvSpPr>
            <p:cNvPr id="504" name="Google Shape;504;p4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05" name="Google Shape;505;p4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06" name="Google Shape;506;p4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07" name="Google Shape;507;p4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08" name="Google Shape;508;p4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9"/>
          <p:cNvSpPr txBox="1">
            <a:spLocks noGrp="1"/>
          </p:cNvSpPr>
          <p:nvPr>
            <p:ph type="title"/>
          </p:nvPr>
        </p:nvSpPr>
        <p:spPr>
          <a:xfrm>
            <a:off x="387900" y="1152450"/>
            <a:ext cx="83682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solidFill>
                  <a:srgbClr val="243168"/>
                </a:solidFill>
                <a:latin typeface="Nunito ExtraBold"/>
                <a:ea typeface="Nunito ExtraBold"/>
                <a:cs typeface="Nunito ExtraBold"/>
                <a:sym typeface="Nunito ExtraBold"/>
              </a:rPr>
              <a:t>1. Measures of central tendency</a:t>
            </a:r>
            <a:br>
              <a:rPr lang="en" sz="3700">
                <a:solidFill>
                  <a:srgbClr val="243168"/>
                </a:solidFill>
                <a:latin typeface="Nunito ExtraBold"/>
                <a:ea typeface="Nunito ExtraBold"/>
                <a:cs typeface="Nunito ExtraBold"/>
                <a:sym typeface="Nunito ExtraBold"/>
              </a:rPr>
            </a:br>
            <a:endParaRPr sz="3700">
              <a:solidFill>
                <a:srgbClr val="243168"/>
              </a:solidFill>
              <a:latin typeface="Nunito ExtraBold"/>
              <a:ea typeface="Nunito ExtraBold"/>
              <a:cs typeface="Nunito ExtraBold"/>
              <a:sym typeface="Nunito ExtraBold"/>
            </a:endParaRPr>
          </a:p>
        </p:txBody>
      </p:sp>
      <p:sp>
        <p:nvSpPr>
          <p:cNvPr id="514" name="Google Shape;514;p49"/>
          <p:cNvSpPr txBox="1">
            <a:spLocks noGrp="1"/>
          </p:cNvSpPr>
          <p:nvPr>
            <p:ph type="body" idx="1"/>
          </p:nvPr>
        </p:nvSpPr>
        <p:spPr>
          <a:xfrm>
            <a:off x="387900" y="2690850"/>
            <a:ext cx="8368200" cy="661800"/>
          </a:xfrm>
          <a:prstGeom prst="rect">
            <a:avLst/>
          </a:prstGeom>
        </p:spPr>
        <p:txBody>
          <a:bodyPr spcFirstLastPara="1" wrap="square" lIns="91425" tIns="91425" rIns="91425" bIns="91425" anchor="t" anchorCtr="0">
            <a:normAutofit fontScale="32500" lnSpcReduction="20000"/>
          </a:bodyPr>
          <a:lstStyle/>
          <a:p>
            <a:pPr marL="457200" lvl="0" indent="0" algn="ctr" rtl="0">
              <a:lnSpc>
                <a:spcPct val="115000"/>
              </a:lnSpc>
              <a:spcBef>
                <a:spcPts val="0"/>
              </a:spcBef>
              <a:spcAft>
                <a:spcPts val="0"/>
              </a:spcAft>
              <a:buNone/>
            </a:pPr>
            <a:r>
              <a:rPr lang="en" sz="10000">
                <a:solidFill>
                  <a:srgbClr val="434343"/>
                </a:solidFill>
                <a:latin typeface="Nunito"/>
                <a:ea typeface="Nunito"/>
                <a:cs typeface="Nunito"/>
                <a:sym typeface="Nunito"/>
              </a:rPr>
              <a:t>(Mean, Median, Mode)</a:t>
            </a:r>
            <a:endParaRPr sz="10000">
              <a:solidFill>
                <a:srgbClr val="434343"/>
              </a:solidFill>
              <a:latin typeface="Nunito"/>
              <a:ea typeface="Nunito"/>
              <a:cs typeface="Nunito"/>
              <a:sym typeface="Nunito"/>
            </a:endParaRPr>
          </a:p>
          <a:p>
            <a:pPr marL="0" lvl="0" indent="0" algn="ctr" rtl="0">
              <a:spcBef>
                <a:spcPts val="1000"/>
              </a:spcBef>
              <a:spcAft>
                <a:spcPts val="0"/>
              </a:spcAft>
              <a:buNone/>
            </a:pPr>
            <a:endParaRPr sz="2046">
              <a:solidFill>
                <a:srgbClr val="434343"/>
              </a:solidFill>
              <a:latin typeface="Nunito"/>
              <a:ea typeface="Nunito"/>
              <a:cs typeface="Nunito"/>
              <a:sym typeface="Nunito"/>
            </a:endParaRPr>
          </a:p>
          <a:p>
            <a:pPr marL="0" lvl="0" indent="0" algn="ctr" rtl="0">
              <a:spcBef>
                <a:spcPts val="1000"/>
              </a:spcBef>
              <a:spcAft>
                <a:spcPts val="0"/>
              </a:spcAft>
              <a:buNone/>
            </a:pPr>
            <a:endParaRPr sz="1800">
              <a:solidFill>
                <a:srgbClr val="434343"/>
              </a:solidFill>
              <a:latin typeface="Nunito"/>
              <a:ea typeface="Nunito"/>
              <a:cs typeface="Nunito"/>
              <a:sym typeface="Nunito"/>
            </a:endParaRPr>
          </a:p>
          <a:p>
            <a:pPr marL="0" lvl="0" indent="0" algn="ctr" rtl="0">
              <a:spcBef>
                <a:spcPts val="1000"/>
              </a:spcBef>
              <a:spcAft>
                <a:spcPts val="0"/>
              </a:spcAft>
              <a:buNone/>
            </a:pPr>
            <a:endParaRPr>
              <a:solidFill>
                <a:srgbClr val="434343"/>
              </a:solidFill>
              <a:latin typeface="Nunito"/>
              <a:ea typeface="Nunito"/>
              <a:cs typeface="Nunito"/>
              <a:sym typeface="Nunito"/>
            </a:endParaRPr>
          </a:p>
          <a:p>
            <a:pPr marL="0" lvl="0" indent="0" algn="ctr" rtl="0">
              <a:spcBef>
                <a:spcPts val="1200"/>
              </a:spcBef>
              <a:spcAft>
                <a:spcPts val="1200"/>
              </a:spcAft>
              <a:buNone/>
            </a:pPr>
            <a:endParaRPr>
              <a:solidFill>
                <a:srgbClr val="434343"/>
              </a:solidFill>
              <a:latin typeface="Nunito"/>
              <a:ea typeface="Nunito"/>
              <a:cs typeface="Nunito"/>
              <a:sym typeface="Nunito"/>
            </a:endParaRPr>
          </a:p>
        </p:txBody>
      </p:sp>
      <p:pic>
        <p:nvPicPr>
          <p:cNvPr id="515" name="Google Shape;515;p49"/>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517" name="Google Shape;517;p49"/>
          <p:cNvGrpSpPr/>
          <p:nvPr/>
        </p:nvGrpSpPr>
        <p:grpSpPr>
          <a:xfrm>
            <a:off x="0" y="5000700"/>
            <a:ext cx="9144000" cy="142800"/>
            <a:chOff x="0" y="0"/>
            <a:chExt cx="9144000" cy="142800"/>
          </a:xfrm>
        </p:grpSpPr>
        <p:sp>
          <p:nvSpPr>
            <p:cNvPr id="518" name="Google Shape;518;p4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19" name="Google Shape;519;p4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20" name="Google Shape;520;p4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21" name="Google Shape;521;p4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22" name="Google Shape;522;p4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cxnSp>
        <p:nvCxnSpPr>
          <p:cNvPr id="523" name="Google Shape;523;p49"/>
          <p:cNvCxnSpPr/>
          <p:nvPr/>
        </p:nvCxnSpPr>
        <p:spPr>
          <a:xfrm>
            <a:off x="3590850" y="2305050"/>
            <a:ext cx="1962300" cy="0"/>
          </a:xfrm>
          <a:prstGeom prst="straightConnector1">
            <a:avLst/>
          </a:prstGeom>
          <a:noFill/>
          <a:ln w="38100" cap="flat" cmpd="sng">
            <a:solidFill>
              <a:srgbClr val="243168"/>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50"/>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530" name="Google Shape;530;p50"/>
          <p:cNvGrpSpPr/>
          <p:nvPr/>
        </p:nvGrpSpPr>
        <p:grpSpPr>
          <a:xfrm>
            <a:off x="0" y="5000700"/>
            <a:ext cx="9144000" cy="142800"/>
            <a:chOff x="0" y="0"/>
            <a:chExt cx="9144000" cy="142800"/>
          </a:xfrm>
        </p:grpSpPr>
        <p:sp>
          <p:nvSpPr>
            <p:cNvPr id="531" name="Google Shape;531;p5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32" name="Google Shape;532;p5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33" name="Google Shape;533;p5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34" name="Google Shape;534;p5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35" name="Google Shape;535;p5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536" name="Google Shape;536;p50"/>
          <p:cNvSpPr txBox="1">
            <a:spLocks noGrp="1"/>
          </p:cNvSpPr>
          <p:nvPr>
            <p:ph type="title"/>
          </p:nvPr>
        </p:nvSpPr>
        <p:spPr>
          <a:xfrm>
            <a:off x="387900" y="555600"/>
            <a:ext cx="33078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577">
                <a:solidFill>
                  <a:srgbClr val="243168"/>
                </a:solidFill>
                <a:latin typeface="Nunito ExtraBold"/>
                <a:ea typeface="Nunito ExtraBold"/>
                <a:cs typeface="Nunito ExtraBold"/>
                <a:sym typeface="Nunito ExtraBold"/>
              </a:rPr>
              <a:t>Introduction </a:t>
            </a:r>
            <a:r>
              <a:rPr lang="en" sz="3000">
                <a:solidFill>
                  <a:srgbClr val="243168"/>
                </a:solidFill>
                <a:latin typeface="Nunito ExtraBold"/>
                <a:ea typeface="Nunito ExtraBold"/>
                <a:cs typeface="Nunito ExtraBold"/>
                <a:sym typeface="Nunito ExtraBold"/>
              </a:rPr>
              <a:t>   </a:t>
            </a:r>
            <a:endParaRPr/>
          </a:p>
        </p:txBody>
      </p:sp>
      <p:sp>
        <p:nvSpPr>
          <p:cNvPr id="537" name="Google Shape;537;p50"/>
          <p:cNvSpPr txBox="1">
            <a:spLocks noGrp="1"/>
          </p:cNvSpPr>
          <p:nvPr>
            <p:ph type="body" idx="1"/>
          </p:nvPr>
        </p:nvSpPr>
        <p:spPr>
          <a:xfrm>
            <a:off x="387900" y="1727375"/>
            <a:ext cx="4336500" cy="3043500"/>
          </a:xfrm>
          <a:prstGeom prst="rect">
            <a:avLst/>
          </a:prstGeom>
        </p:spPr>
        <p:txBody>
          <a:bodyPr spcFirstLastPara="1" wrap="square" lIns="91425" tIns="91425" rIns="91425" bIns="91425" anchor="t" anchorCtr="0">
            <a:normAutofit/>
          </a:bodyPr>
          <a:lstStyle/>
          <a:p>
            <a:pPr marL="457200" lvl="0" indent="-330200" algn="l" rtl="0">
              <a:spcBef>
                <a:spcPts val="1000"/>
              </a:spcBef>
              <a:spcAft>
                <a:spcPts val="0"/>
              </a:spcAft>
              <a:buClr>
                <a:srgbClr val="434343"/>
              </a:buClr>
              <a:buSzPts val="1600"/>
              <a:buFont typeface="Nunito"/>
              <a:buChar char="●"/>
            </a:pPr>
            <a:r>
              <a:rPr lang="en" sz="1600">
                <a:solidFill>
                  <a:srgbClr val="434343"/>
                </a:solidFill>
                <a:latin typeface="Nunito"/>
                <a:ea typeface="Nunito"/>
                <a:cs typeface="Nunito"/>
                <a:sym typeface="Nunito"/>
              </a:rPr>
              <a:t>Central tendency measurement is a summary measure of the overall level of a dataset.</a:t>
            </a:r>
            <a:endParaRPr sz="1600">
              <a:solidFill>
                <a:srgbClr val="434343"/>
              </a:solidFill>
              <a:latin typeface="Nunito"/>
              <a:ea typeface="Nunito"/>
              <a:cs typeface="Nunito"/>
              <a:sym typeface="Nunito"/>
            </a:endParaRPr>
          </a:p>
          <a:p>
            <a:pPr marL="457200" lvl="0" indent="-330200" algn="l" rtl="0">
              <a:spcBef>
                <a:spcPts val="1200"/>
              </a:spcBef>
              <a:spcAft>
                <a:spcPts val="0"/>
              </a:spcAft>
              <a:buClr>
                <a:srgbClr val="434343"/>
              </a:buClr>
              <a:buSzPts val="1600"/>
              <a:buFont typeface="Nunito"/>
              <a:buChar char="●"/>
            </a:pPr>
            <a:r>
              <a:rPr lang="en" sz="1600">
                <a:solidFill>
                  <a:srgbClr val="434343"/>
                </a:solidFill>
                <a:latin typeface="Nunito"/>
                <a:ea typeface="Nunito"/>
                <a:cs typeface="Nunito"/>
                <a:sym typeface="Nunito"/>
              </a:rPr>
              <a:t>Commonly used methods are:</a:t>
            </a:r>
            <a:endParaRPr sz="1600">
              <a:solidFill>
                <a:srgbClr val="434343"/>
              </a:solidFill>
              <a:latin typeface="Nunito"/>
              <a:ea typeface="Nunito"/>
              <a:cs typeface="Nunito"/>
              <a:sym typeface="Nunito"/>
            </a:endParaRPr>
          </a:p>
          <a:p>
            <a:pPr marL="0" lvl="0" indent="0" algn="l" rtl="0">
              <a:spcBef>
                <a:spcPts val="1200"/>
              </a:spcBef>
              <a:spcAft>
                <a:spcPts val="1200"/>
              </a:spcAft>
              <a:buNone/>
            </a:pPr>
            <a:r>
              <a:rPr lang="en" sz="1600">
                <a:solidFill>
                  <a:srgbClr val="434343"/>
                </a:solidFill>
                <a:latin typeface="Nunito"/>
                <a:ea typeface="Nunito"/>
                <a:cs typeface="Nunito"/>
                <a:sym typeface="Nunito"/>
              </a:rPr>
              <a:t>       </a:t>
            </a:r>
            <a:endParaRPr sz="1600"/>
          </a:p>
        </p:txBody>
      </p:sp>
      <p:sp>
        <p:nvSpPr>
          <p:cNvPr id="538" name="Google Shape;538;p50"/>
          <p:cNvSpPr txBox="1">
            <a:spLocks noGrp="1"/>
          </p:cNvSpPr>
          <p:nvPr>
            <p:ph type="body" idx="1"/>
          </p:nvPr>
        </p:nvSpPr>
        <p:spPr>
          <a:xfrm>
            <a:off x="982347" y="3205023"/>
            <a:ext cx="3147600" cy="3043500"/>
          </a:xfrm>
          <a:prstGeom prst="rect">
            <a:avLst/>
          </a:prstGeom>
        </p:spPr>
        <p:txBody>
          <a:bodyPr spcFirstLastPara="1" wrap="square" lIns="91425" tIns="91425" rIns="91425" bIns="91425" anchor="t" anchorCtr="0">
            <a:normAutofit/>
          </a:bodyPr>
          <a:lstStyle/>
          <a:p>
            <a:pPr marL="457200" lvl="0" indent="-330200" algn="l" rtl="0">
              <a:spcBef>
                <a:spcPts val="1000"/>
              </a:spcBef>
              <a:spcAft>
                <a:spcPts val="0"/>
              </a:spcAft>
              <a:buClr>
                <a:srgbClr val="434343"/>
              </a:buClr>
              <a:buSzPts val="1600"/>
              <a:buFont typeface="Nunito"/>
              <a:buChar char="●"/>
            </a:pPr>
            <a:r>
              <a:rPr lang="en" sz="1600">
                <a:solidFill>
                  <a:srgbClr val="434343"/>
                </a:solidFill>
                <a:latin typeface="Nunito"/>
                <a:ea typeface="Nunito"/>
                <a:cs typeface="Nunito"/>
                <a:sym typeface="Nunito"/>
              </a:rPr>
              <a:t>Mean</a:t>
            </a:r>
            <a:endParaRPr sz="1600">
              <a:solidFill>
                <a:srgbClr val="434343"/>
              </a:solidFill>
              <a:latin typeface="Nunito"/>
              <a:ea typeface="Nunito"/>
              <a:cs typeface="Nunito"/>
              <a:sym typeface="Nunito"/>
            </a:endParaRPr>
          </a:p>
          <a:p>
            <a:pPr marL="457200" lvl="0" indent="-330200" algn="l" rtl="0">
              <a:spcBef>
                <a:spcPts val="1200"/>
              </a:spcBef>
              <a:spcAft>
                <a:spcPts val="0"/>
              </a:spcAft>
              <a:buClr>
                <a:srgbClr val="434343"/>
              </a:buClr>
              <a:buSzPts val="1600"/>
              <a:buFont typeface="Nunito"/>
              <a:buChar char="●"/>
            </a:pPr>
            <a:r>
              <a:rPr lang="en" sz="1600">
                <a:solidFill>
                  <a:srgbClr val="434343"/>
                </a:solidFill>
                <a:latin typeface="Nunito"/>
                <a:ea typeface="Nunito"/>
                <a:cs typeface="Nunito"/>
                <a:sym typeface="Nunito"/>
              </a:rPr>
              <a:t>Median</a:t>
            </a:r>
            <a:endParaRPr sz="1600">
              <a:solidFill>
                <a:srgbClr val="434343"/>
              </a:solidFill>
              <a:latin typeface="Nunito"/>
              <a:ea typeface="Nunito"/>
              <a:cs typeface="Nunito"/>
              <a:sym typeface="Nunito"/>
            </a:endParaRPr>
          </a:p>
          <a:p>
            <a:pPr marL="457200" lvl="0" indent="-330200" algn="l" rtl="0">
              <a:spcBef>
                <a:spcPts val="1000"/>
              </a:spcBef>
              <a:spcAft>
                <a:spcPts val="1200"/>
              </a:spcAft>
              <a:buClr>
                <a:srgbClr val="434343"/>
              </a:buClr>
              <a:buSzPts val="1600"/>
              <a:buFont typeface="Nunito"/>
              <a:buChar char="●"/>
            </a:pPr>
            <a:r>
              <a:rPr lang="en" sz="1600">
                <a:solidFill>
                  <a:srgbClr val="434343"/>
                </a:solidFill>
                <a:latin typeface="Nunito"/>
                <a:ea typeface="Nunito"/>
                <a:cs typeface="Nunito"/>
                <a:sym typeface="Nunito"/>
              </a:rPr>
              <a:t>Mode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1"/>
          <p:cNvSpPr txBox="1">
            <a:spLocks noGrp="1"/>
          </p:cNvSpPr>
          <p:nvPr>
            <p:ph type="title"/>
          </p:nvPr>
        </p:nvSpPr>
        <p:spPr>
          <a:xfrm>
            <a:off x="742950" y="458000"/>
            <a:ext cx="7860900" cy="686100"/>
          </a:xfrm>
          <a:prstGeom prst="rect">
            <a:avLst/>
          </a:prstGeom>
        </p:spPr>
        <p:txBody>
          <a:bodyPr spcFirstLastPara="1" wrap="square" lIns="91425" tIns="91425" rIns="91425" bIns="91425" anchor="b" anchorCtr="0">
            <a:noAutofit/>
          </a:bodyPr>
          <a:lstStyle/>
          <a:p>
            <a:pPr marL="457200" lvl="0" indent="-577850" algn="l" rtl="0">
              <a:spcBef>
                <a:spcPts val="0"/>
              </a:spcBef>
              <a:spcAft>
                <a:spcPts val="0"/>
              </a:spcAft>
              <a:buClr>
                <a:srgbClr val="243168"/>
              </a:buClr>
              <a:buSzPts val="5500"/>
              <a:buFont typeface="Nunito"/>
              <a:buAutoNum type="arabicPeriod"/>
            </a:pPr>
            <a:r>
              <a:rPr lang="en" sz="5500" b="1">
                <a:solidFill>
                  <a:srgbClr val="243168"/>
                </a:solidFill>
                <a:latin typeface="Nunito"/>
                <a:ea typeface="Nunito"/>
                <a:cs typeface="Nunito"/>
                <a:sym typeface="Nunito"/>
              </a:rPr>
              <a:t>Mean</a:t>
            </a:r>
            <a:endParaRPr sz="5500" b="1">
              <a:solidFill>
                <a:srgbClr val="243168"/>
              </a:solidFill>
              <a:latin typeface="Nunito"/>
              <a:ea typeface="Nunito"/>
              <a:cs typeface="Nunito"/>
              <a:sym typeface="Nunito"/>
            </a:endParaRPr>
          </a:p>
        </p:txBody>
      </p:sp>
      <p:sp>
        <p:nvSpPr>
          <p:cNvPr id="544" name="Google Shape;544;p51"/>
          <p:cNvSpPr txBox="1">
            <a:spLocks noGrp="1"/>
          </p:cNvSpPr>
          <p:nvPr>
            <p:ph type="body" idx="1"/>
          </p:nvPr>
        </p:nvSpPr>
        <p:spPr>
          <a:xfrm>
            <a:off x="387900" y="1824962"/>
            <a:ext cx="8368200" cy="2247300"/>
          </a:xfrm>
          <a:prstGeom prst="rect">
            <a:avLst/>
          </a:prstGeom>
        </p:spPr>
        <p:txBody>
          <a:bodyPr spcFirstLastPara="1" wrap="square" lIns="91425" tIns="91425" rIns="91425" bIns="91425" anchor="t" anchorCtr="0">
            <a:normAutofit/>
          </a:bodyPr>
          <a:lstStyle/>
          <a:p>
            <a:pPr marL="0" lvl="0" indent="0" algn="just" rtl="0">
              <a:spcBef>
                <a:spcPts val="1000"/>
              </a:spcBef>
              <a:spcAft>
                <a:spcPts val="1200"/>
              </a:spcAft>
              <a:buNone/>
            </a:pPr>
            <a:r>
              <a:rPr lang="en" sz="2300" dirty="0">
                <a:solidFill>
                  <a:srgbClr val="434343"/>
                </a:solidFill>
                <a:latin typeface="Nunito"/>
                <a:ea typeface="Nunito"/>
                <a:cs typeface="Nunito"/>
                <a:sym typeface="Nunito"/>
              </a:rPr>
              <a:t>Summing up all the observation and dividing by number of observations.</a:t>
            </a:r>
          </a:p>
          <a:p>
            <a:pPr marL="0" lvl="0" indent="0" algn="just" rtl="0">
              <a:spcBef>
                <a:spcPts val="1000"/>
              </a:spcBef>
              <a:spcAft>
                <a:spcPts val="1200"/>
              </a:spcAft>
              <a:buNone/>
            </a:pPr>
            <a:r>
              <a:rPr lang="en" sz="2300" dirty="0">
                <a:solidFill>
                  <a:srgbClr val="434343"/>
                </a:solidFill>
                <a:latin typeface="Nunito"/>
                <a:ea typeface="Nunito"/>
                <a:cs typeface="Nunito"/>
                <a:sym typeface="Nunito"/>
              </a:rPr>
              <a:t>Arithmatic mid value of any distribution</a:t>
            </a:r>
            <a:endParaRPr sz="2200" dirty="0">
              <a:solidFill>
                <a:srgbClr val="434343"/>
              </a:solidFill>
              <a:latin typeface="Nunito"/>
              <a:ea typeface="Nunito"/>
              <a:cs typeface="Nunito"/>
              <a:sym typeface="Nunito"/>
            </a:endParaRPr>
          </a:p>
        </p:txBody>
      </p:sp>
      <p:pic>
        <p:nvPicPr>
          <p:cNvPr id="545" name="Google Shape;545;p51"/>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sp>
        <p:nvSpPr>
          <p:cNvPr id="546" name="Google Shape;546;p51"/>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4F5FC"/>
                </a:solidFill>
              </a:rPr>
              <a:t>www.skillslash.com</a:t>
            </a:r>
            <a:endParaRPr sz="1300">
              <a:solidFill>
                <a:srgbClr val="E4F5FC"/>
              </a:solidFill>
            </a:endParaRPr>
          </a:p>
          <a:p>
            <a:pPr marL="0" lvl="0" indent="0" algn="l" rtl="0">
              <a:spcBef>
                <a:spcPts val="0"/>
              </a:spcBef>
              <a:spcAft>
                <a:spcPts val="0"/>
              </a:spcAft>
              <a:buNone/>
            </a:pPr>
            <a:endParaRPr>
              <a:solidFill>
                <a:srgbClr val="E4F5FC"/>
              </a:solidFill>
              <a:latin typeface="Roboto"/>
              <a:ea typeface="Roboto"/>
              <a:cs typeface="Roboto"/>
              <a:sym typeface="Roboto"/>
            </a:endParaRPr>
          </a:p>
        </p:txBody>
      </p:sp>
      <p:grpSp>
        <p:nvGrpSpPr>
          <p:cNvPr id="547" name="Google Shape;547;p51"/>
          <p:cNvGrpSpPr/>
          <p:nvPr/>
        </p:nvGrpSpPr>
        <p:grpSpPr>
          <a:xfrm>
            <a:off x="0" y="5000700"/>
            <a:ext cx="9144000" cy="142800"/>
            <a:chOff x="0" y="0"/>
            <a:chExt cx="9144000" cy="142800"/>
          </a:xfrm>
        </p:grpSpPr>
        <p:sp>
          <p:nvSpPr>
            <p:cNvPr id="548" name="Google Shape;548;p5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49" name="Google Shape;549;p5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50" name="Google Shape;550;p5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51" name="Google Shape;551;p5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52" name="Google Shape;552;p5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2"/>
          <p:cNvSpPr txBox="1">
            <a:spLocks noGrp="1"/>
          </p:cNvSpPr>
          <p:nvPr>
            <p:ph type="title"/>
          </p:nvPr>
        </p:nvSpPr>
        <p:spPr>
          <a:xfrm>
            <a:off x="526800" y="805350"/>
            <a:ext cx="3473700" cy="160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solidFill>
                  <a:srgbClr val="243168"/>
                </a:solidFill>
                <a:latin typeface="Nunito"/>
                <a:ea typeface="Nunito"/>
                <a:cs typeface="Nunito"/>
                <a:sym typeface="Nunito"/>
              </a:rPr>
              <a:t>Example: Find the mean of 4, 5, 7, 2, 8, 10, 1 ?</a:t>
            </a:r>
            <a:endParaRPr sz="2800" b="1">
              <a:solidFill>
                <a:srgbClr val="243168"/>
              </a:solidFill>
              <a:latin typeface="Nunito"/>
              <a:ea typeface="Nunito"/>
              <a:cs typeface="Nunito"/>
              <a:sym typeface="Nunito"/>
            </a:endParaRPr>
          </a:p>
        </p:txBody>
      </p:sp>
      <p:sp>
        <p:nvSpPr>
          <p:cNvPr id="558" name="Google Shape;558;p52"/>
          <p:cNvSpPr txBox="1">
            <a:spLocks noGrp="1"/>
          </p:cNvSpPr>
          <p:nvPr>
            <p:ph type="body" idx="2"/>
          </p:nvPr>
        </p:nvSpPr>
        <p:spPr>
          <a:xfrm>
            <a:off x="4977600" y="805350"/>
            <a:ext cx="3837000" cy="2952600"/>
          </a:xfrm>
          <a:prstGeom prst="rect">
            <a:avLst/>
          </a:prstGeom>
        </p:spPr>
        <p:txBody>
          <a:bodyPr spcFirstLastPara="1" wrap="square" lIns="91425" tIns="91425" rIns="91425" bIns="91425" anchor="ctr" anchorCtr="0">
            <a:normAutofit/>
          </a:bodyPr>
          <a:lstStyle/>
          <a:p>
            <a:pPr marL="0" lvl="0" indent="0" algn="just" rtl="0">
              <a:spcBef>
                <a:spcPts val="1000"/>
              </a:spcBef>
              <a:spcAft>
                <a:spcPts val="0"/>
              </a:spcAft>
              <a:buNone/>
            </a:pPr>
            <a:r>
              <a:rPr lang="en" sz="2000" dirty="0">
                <a:solidFill>
                  <a:srgbClr val="E4F5FC"/>
                </a:solidFill>
                <a:latin typeface="Nunito"/>
                <a:ea typeface="Nunito"/>
                <a:cs typeface="Nunito"/>
                <a:sym typeface="Nunito"/>
              </a:rPr>
              <a:t>Solution:</a:t>
            </a:r>
            <a:endParaRPr sz="2000" dirty="0">
              <a:solidFill>
                <a:srgbClr val="E4F5FC"/>
              </a:solidFill>
              <a:latin typeface="Nunito"/>
              <a:ea typeface="Nunito"/>
              <a:cs typeface="Nunito"/>
              <a:sym typeface="Nunito"/>
            </a:endParaRPr>
          </a:p>
          <a:p>
            <a:pPr marL="0" lvl="0" indent="0" algn="just" rtl="0">
              <a:spcBef>
                <a:spcPts val="1200"/>
              </a:spcBef>
              <a:spcAft>
                <a:spcPts val="0"/>
              </a:spcAft>
              <a:buNone/>
            </a:pPr>
            <a:r>
              <a:rPr lang="en" sz="2000" dirty="0">
                <a:solidFill>
                  <a:srgbClr val="E4F5FC"/>
                </a:solidFill>
                <a:latin typeface="Nunito"/>
                <a:ea typeface="Nunito"/>
                <a:cs typeface="Nunito"/>
                <a:sym typeface="Nunito"/>
              </a:rPr>
              <a:t>Mean    </a:t>
            </a:r>
            <a:endParaRPr sz="2000" dirty="0">
              <a:solidFill>
                <a:srgbClr val="E4F5FC"/>
              </a:solidFill>
              <a:latin typeface="Nunito"/>
              <a:ea typeface="Nunito"/>
              <a:cs typeface="Nunito"/>
              <a:sym typeface="Nunito"/>
            </a:endParaRPr>
          </a:p>
          <a:p>
            <a:pPr marL="0" lvl="0" indent="0" algn="just" rtl="0">
              <a:spcBef>
                <a:spcPts val="1200"/>
              </a:spcBef>
              <a:spcAft>
                <a:spcPts val="0"/>
              </a:spcAft>
              <a:buNone/>
            </a:pPr>
            <a:r>
              <a:rPr lang="en" sz="2000" dirty="0">
                <a:solidFill>
                  <a:srgbClr val="E4F5FC"/>
                </a:solidFill>
                <a:latin typeface="Nunito"/>
                <a:ea typeface="Nunito"/>
                <a:cs typeface="Nunito"/>
                <a:sym typeface="Nunito"/>
              </a:rPr>
              <a:t>= (4+5+7+2+8+10+1) / 7</a:t>
            </a:r>
            <a:endParaRPr sz="2000" dirty="0">
              <a:solidFill>
                <a:srgbClr val="E4F5FC"/>
              </a:solidFill>
              <a:latin typeface="Nunito"/>
              <a:ea typeface="Nunito"/>
              <a:cs typeface="Nunito"/>
              <a:sym typeface="Nunito"/>
            </a:endParaRPr>
          </a:p>
          <a:p>
            <a:pPr marL="0" lvl="0" indent="0" algn="just" rtl="0">
              <a:spcBef>
                <a:spcPts val="1200"/>
              </a:spcBef>
              <a:spcAft>
                <a:spcPts val="0"/>
              </a:spcAft>
              <a:buNone/>
            </a:pPr>
            <a:r>
              <a:rPr lang="en" sz="2000" dirty="0">
                <a:solidFill>
                  <a:srgbClr val="E4F5FC"/>
                </a:solidFill>
                <a:latin typeface="Nunito"/>
                <a:ea typeface="Nunito"/>
                <a:cs typeface="Nunito"/>
                <a:sym typeface="Nunito"/>
              </a:rPr>
              <a:t>   	 = 37 / 7</a:t>
            </a:r>
            <a:endParaRPr sz="2000" dirty="0">
              <a:solidFill>
                <a:srgbClr val="E4F5FC"/>
              </a:solidFill>
              <a:latin typeface="Nunito"/>
              <a:ea typeface="Nunito"/>
              <a:cs typeface="Nunito"/>
              <a:sym typeface="Nunito"/>
            </a:endParaRPr>
          </a:p>
          <a:p>
            <a:pPr marL="0" lvl="0" indent="0" algn="just" rtl="0">
              <a:spcBef>
                <a:spcPts val="1200"/>
              </a:spcBef>
              <a:spcAft>
                <a:spcPts val="1200"/>
              </a:spcAft>
              <a:buNone/>
            </a:pPr>
            <a:r>
              <a:rPr lang="en" sz="2000" dirty="0">
                <a:solidFill>
                  <a:srgbClr val="E4F5FC"/>
                </a:solidFill>
                <a:latin typeface="Nunito"/>
                <a:ea typeface="Nunito"/>
                <a:cs typeface="Nunito"/>
                <a:sym typeface="Nunito"/>
              </a:rPr>
              <a:t>   	 = 5.285 (approx.)</a:t>
            </a:r>
            <a:endParaRPr sz="2000" dirty="0">
              <a:solidFill>
                <a:srgbClr val="E4F5FC"/>
              </a:solidFill>
              <a:latin typeface="Nunito"/>
              <a:ea typeface="Nunito"/>
              <a:cs typeface="Nunito"/>
              <a:sym typeface="Nunito"/>
            </a:endParaRPr>
          </a:p>
        </p:txBody>
      </p:sp>
      <p:pic>
        <p:nvPicPr>
          <p:cNvPr id="559" name="Google Shape;559;p52"/>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561" name="Google Shape;561;p52"/>
          <p:cNvGrpSpPr/>
          <p:nvPr/>
        </p:nvGrpSpPr>
        <p:grpSpPr>
          <a:xfrm>
            <a:off x="0" y="5000700"/>
            <a:ext cx="9144000" cy="142800"/>
            <a:chOff x="0" y="0"/>
            <a:chExt cx="9144000" cy="142800"/>
          </a:xfrm>
        </p:grpSpPr>
        <p:sp>
          <p:nvSpPr>
            <p:cNvPr id="562" name="Google Shape;562;p52"/>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63" name="Google Shape;563;p52"/>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64" name="Google Shape;564;p52"/>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65" name="Google Shape;565;p52"/>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66" name="Google Shape;566;p52"/>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3"/>
          <p:cNvSpPr txBox="1">
            <a:spLocks noGrp="1"/>
          </p:cNvSpPr>
          <p:nvPr>
            <p:ph type="title"/>
          </p:nvPr>
        </p:nvSpPr>
        <p:spPr>
          <a:xfrm>
            <a:off x="-69300" y="534100"/>
            <a:ext cx="83682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5500" b="1">
                <a:solidFill>
                  <a:srgbClr val="243168"/>
                </a:solidFill>
                <a:latin typeface="Nunito"/>
                <a:ea typeface="Nunito"/>
                <a:cs typeface="Nunito"/>
                <a:sym typeface="Nunito"/>
              </a:rPr>
              <a:t>2. Median</a:t>
            </a:r>
            <a:endParaRPr sz="5500" b="1">
              <a:solidFill>
                <a:srgbClr val="243168"/>
              </a:solidFill>
              <a:latin typeface="Nunito"/>
              <a:ea typeface="Nunito"/>
              <a:cs typeface="Nunito"/>
              <a:sym typeface="Nunito"/>
            </a:endParaRPr>
          </a:p>
        </p:txBody>
      </p:sp>
      <p:sp>
        <p:nvSpPr>
          <p:cNvPr id="572" name="Google Shape;572;p5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9250" algn="just" rtl="0">
              <a:lnSpc>
                <a:spcPct val="100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Median is the value which divides the data in 2 equal parts i.e. number of terms on right side of it is same as number of terms on left side of it when data is arranged in either ascending or descending order.</a:t>
            </a:r>
            <a:endParaRPr sz="1900" dirty="0">
              <a:solidFill>
                <a:srgbClr val="434343"/>
              </a:solidFill>
              <a:latin typeface="Nunito"/>
              <a:ea typeface="Nunito"/>
              <a:cs typeface="Nunito"/>
              <a:sym typeface="Nunito"/>
            </a:endParaRPr>
          </a:p>
          <a:p>
            <a:pPr marL="457200" lvl="0" indent="-349250" algn="just" rtl="0">
              <a:lnSpc>
                <a:spcPct val="100000"/>
              </a:lnSpc>
              <a:spcBef>
                <a:spcPts val="1000"/>
              </a:spcBef>
              <a:spcAft>
                <a:spcPts val="0"/>
              </a:spcAft>
              <a:buClr>
                <a:srgbClr val="434343"/>
              </a:buClr>
              <a:buSzPts val="1900"/>
              <a:buFont typeface="Nunito"/>
              <a:buChar char="●"/>
            </a:pPr>
            <a:r>
              <a:rPr lang="en" sz="1900" b="1" dirty="0">
                <a:solidFill>
                  <a:srgbClr val="434343"/>
                </a:solidFill>
                <a:latin typeface="Nunito"/>
                <a:ea typeface="Nunito"/>
                <a:cs typeface="Nunito"/>
                <a:sym typeface="Nunito"/>
              </a:rPr>
              <a:t>Note:</a:t>
            </a:r>
            <a:r>
              <a:rPr lang="en" sz="1900" dirty="0">
                <a:solidFill>
                  <a:srgbClr val="434343"/>
                </a:solidFill>
                <a:latin typeface="Nunito"/>
                <a:ea typeface="Nunito"/>
                <a:cs typeface="Nunito"/>
                <a:sym typeface="Nunito"/>
              </a:rPr>
              <a:t> If you sort data in descending order, it won’t affect median but IQR will be negative.</a:t>
            </a:r>
          </a:p>
          <a:p>
            <a:pPr marL="457200" lvl="0" indent="-349250" algn="just" rtl="0">
              <a:lnSpc>
                <a:spcPct val="100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Physical Mid value of any distribution</a:t>
            </a:r>
            <a:endParaRPr sz="1900" dirty="0">
              <a:solidFill>
                <a:srgbClr val="434343"/>
              </a:solidFill>
              <a:latin typeface="Nunito"/>
              <a:ea typeface="Nunito"/>
              <a:cs typeface="Nunito"/>
              <a:sym typeface="Nunito"/>
            </a:endParaRPr>
          </a:p>
          <a:p>
            <a:pPr marL="0" lvl="0" indent="0" algn="ctr" rtl="0">
              <a:spcBef>
                <a:spcPts val="1000"/>
              </a:spcBef>
              <a:spcAft>
                <a:spcPts val="0"/>
              </a:spcAft>
              <a:buNone/>
            </a:pPr>
            <a:endParaRPr sz="2300" dirty="0">
              <a:solidFill>
                <a:srgbClr val="434343"/>
              </a:solidFill>
              <a:latin typeface="Nunito"/>
              <a:ea typeface="Nunito"/>
              <a:cs typeface="Nunito"/>
              <a:sym typeface="Nunito"/>
            </a:endParaRPr>
          </a:p>
          <a:p>
            <a:pPr marL="0" lvl="0" indent="0" algn="ctr" rtl="0">
              <a:spcBef>
                <a:spcPts val="1200"/>
              </a:spcBef>
              <a:spcAft>
                <a:spcPts val="1200"/>
              </a:spcAft>
              <a:buNone/>
            </a:pPr>
            <a:endParaRPr sz="2300" dirty="0">
              <a:solidFill>
                <a:srgbClr val="434343"/>
              </a:solidFill>
              <a:latin typeface="Nunito"/>
              <a:ea typeface="Nunito"/>
              <a:cs typeface="Nunito"/>
              <a:sym typeface="Nunito"/>
            </a:endParaRPr>
          </a:p>
        </p:txBody>
      </p:sp>
      <p:pic>
        <p:nvPicPr>
          <p:cNvPr id="573" name="Google Shape;573;p53"/>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sp>
        <p:nvSpPr>
          <p:cNvPr id="574" name="Google Shape;574;p53"/>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4F5FC"/>
                </a:solidFill>
              </a:rPr>
              <a:t>www.skillslash.com</a:t>
            </a:r>
            <a:endParaRPr sz="1300">
              <a:solidFill>
                <a:srgbClr val="E4F5FC"/>
              </a:solidFill>
            </a:endParaRPr>
          </a:p>
          <a:p>
            <a:pPr marL="0" lvl="0" indent="0" algn="l" rtl="0">
              <a:spcBef>
                <a:spcPts val="0"/>
              </a:spcBef>
              <a:spcAft>
                <a:spcPts val="0"/>
              </a:spcAft>
              <a:buNone/>
            </a:pPr>
            <a:endParaRPr>
              <a:solidFill>
                <a:srgbClr val="E4F5FC"/>
              </a:solidFill>
              <a:latin typeface="Roboto"/>
              <a:ea typeface="Roboto"/>
              <a:cs typeface="Roboto"/>
              <a:sym typeface="Roboto"/>
            </a:endParaRPr>
          </a:p>
        </p:txBody>
      </p:sp>
      <p:grpSp>
        <p:nvGrpSpPr>
          <p:cNvPr id="575" name="Google Shape;575;p53"/>
          <p:cNvGrpSpPr/>
          <p:nvPr/>
        </p:nvGrpSpPr>
        <p:grpSpPr>
          <a:xfrm>
            <a:off x="0" y="5000700"/>
            <a:ext cx="9144000" cy="142800"/>
            <a:chOff x="0" y="0"/>
            <a:chExt cx="9144000" cy="142800"/>
          </a:xfrm>
        </p:grpSpPr>
        <p:sp>
          <p:nvSpPr>
            <p:cNvPr id="576" name="Google Shape;576;p53"/>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77" name="Google Shape;577;p53"/>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78" name="Google Shape;578;p53"/>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79" name="Google Shape;579;p53"/>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80" name="Google Shape;580;p53"/>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4"/>
          <p:cNvSpPr txBox="1">
            <a:spLocks noGrp="1"/>
          </p:cNvSpPr>
          <p:nvPr>
            <p:ph type="title"/>
          </p:nvPr>
        </p:nvSpPr>
        <p:spPr>
          <a:xfrm>
            <a:off x="507750" y="534100"/>
            <a:ext cx="3473700" cy="141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43168"/>
              </a:solidFill>
              <a:latin typeface="Nunito"/>
              <a:ea typeface="Nunito"/>
              <a:cs typeface="Nunito"/>
              <a:sym typeface="Nunito"/>
            </a:endParaRPr>
          </a:p>
          <a:p>
            <a:pPr marL="0" lvl="0" indent="0" algn="l" rtl="0">
              <a:spcBef>
                <a:spcPts val="0"/>
              </a:spcBef>
              <a:spcAft>
                <a:spcPts val="0"/>
              </a:spcAft>
              <a:buNone/>
            </a:pPr>
            <a:r>
              <a:rPr lang="en" sz="2800" b="1">
                <a:solidFill>
                  <a:srgbClr val="243168"/>
                </a:solidFill>
                <a:latin typeface="Nunito"/>
                <a:ea typeface="Nunito"/>
                <a:cs typeface="Nunito"/>
                <a:sym typeface="Nunito"/>
              </a:rPr>
              <a:t>Example: Find the median of 4, 5, 7, 2, 8, 10, 1 ?</a:t>
            </a:r>
            <a:endParaRPr sz="2800" b="1">
              <a:solidFill>
                <a:srgbClr val="243168"/>
              </a:solidFill>
              <a:latin typeface="Nunito"/>
              <a:ea typeface="Nunito"/>
              <a:cs typeface="Nunito"/>
              <a:sym typeface="Nunito"/>
            </a:endParaRPr>
          </a:p>
        </p:txBody>
      </p:sp>
      <p:sp>
        <p:nvSpPr>
          <p:cNvPr id="586" name="Google Shape;586;p54"/>
          <p:cNvSpPr txBox="1">
            <a:spLocks noGrp="1"/>
          </p:cNvSpPr>
          <p:nvPr>
            <p:ph type="body" idx="2"/>
          </p:nvPr>
        </p:nvSpPr>
        <p:spPr>
          <a:xfrm>
            <a:off x="4939500" y="534100"/>
            <a:ext cx="3837000" cy="3709800"/>
          </a:xfrm>
          <a:prstGeom prst="rect">
            <a:avLst/>
          </a:prstGeom>
        </p:spPr>
        <p:txBody>
          <a:bodyPr spcFirstLastPara="1" wrap="square" lIns="91425" tIns="91425" rIns="91425" bIns="91425" anchor="ctr" anchorCtr="0">
            <a:noAutofit/>
          </a:bodyPr>
          <a:lstStyle/>
          <a:p>
            <a:pPr marL="0" lvl="0" indent="0" algn="just" rtl="0">
              <a:spcBef>
                <a:spcPts val="1000"/>
              </a:spcBef>
              <a:spcAft>
                <a:spcPts val="0"/>
              </a:spcAft>
              <a:buNone/>
            </a:pPr>
            <a:r>
              <a:rPr lang="en">
                <a:solidFill>
                  <a:srgbClr val="E4F5FC"/>
                </a:solidFill>
                <a:latin typeface="Nunito"/>
                <a:ea typeface="Nunito"/>
                <a:cs typeface="Nunito"/>
                <a:sym typeface="Nunito"/>
              </a:rPr>
              <a:t>Solution:</a:t>
            </a:r>
            <a:endParaRPr>
              <a:solidFill>
                <a:srgbClr val="E4F5FC"/>
              </a:solidFill>
              <a:latin typeface="Nunito"/>
              <a:ea typeface="Nunito"/>
              <a:cs typeface="Nunito"/>
              <a:sym typeface="Nunito"/>
            </a:endParaRPr>
          </a:p>
          <a:p>
            <a:pPr marL="0" lvl="0" indent="0" algn="just" rtl="0">
              <a:spcBef>
                <a:spcPts val="1200"/>
              </a:spcBef>
              <a:spcAft>
                <a:spcPts val="0"/>
              </a:spcAft>
              <a:buNone/>
            </a:pPr>
            <a:r>
              <a:rPr lang="en">
                <a:solidFill>
                  <a:srgbClr val="E4F5FC"/>
                </a:solidFill>
                <a:latin typeface="Nunito"/>
                <a:ea typeface="Nunito"/>
                <a:cs typeface="Nunito"/>
                <a:sym typeface="Nunito"/>
              </a:rPr>
              <a:t>Put in ascending order:</a:t>
            </a:r>
            <a:endParaRPr>
              <a:solidFill>
                <a:srgbClr val="E4F5FC"/>
              </a:solidFill>
              <a:latin typeface="Nunito"/>
              <a:ea typeface="Nunito"/>
              <a:cs typeface="Nunito"/>
              <a:sym typeface="Nunito"/>
            </a:endParaRPr>
          </a:p>
          <a:p>
            <a:pPr marL="0" lvl="0" indent="0" algn="just" rtl="0">
              <a:spcBef>
                <a:spcPts val="1200"/>
              </a:spcBef>
              <a:spcAft>
                <a:spcPts val="0"/>
              </a:spcAft>
              <a:buNone/>
            </a:pPr>
            <a:r>
              <a:rPr lang="en">
                <a:solidFill>
                  <a:srgbClr val="E4F5FC"/>
                </a:solidFill>
                <a:latin typeface="Nunito"/>
                <a:ea typeface="Nunito"/>
                <a:cs typeface="Nunito"/>
                <a:sym typeface="Nunito"/>
              </a:rPr>
              <a:t>    1, 2, 4, 5, 7, 8, 10</a:t>
            </a:r>
            <a:endParaRPr>
              <a:solidFill>
                <a:srgbClr val="E4F5FC"/>
              </a:solidFill>
              <a:latin typeface="Nunito"/>
              <a:ea typeface="Nunito"/>
              <a:cs typeface="Nunito"/>
              <a:sym typeface="Nunito"/>
            </a:endParaRPr>
          </a:p>
          <a:p>
            <a:pPr marL="0" lvl="0" indent="0" algn="just" rtl="0">
              <a:spcBef>
                <a:spcPts val="1200"/>
              </a:spcBef>
              <a:spcAft>
                <a:spcPts val="0"/>
              </a:spcAft>
              <a:buNone/>
            </a:pPr>
            <a:r>
              <a:rPr lang="en">
                <a:solidFill>
                  <a:srgbClr val="E4F5FC"/>
                </a:solidFill>
                <a:latin typeface="Nunito"/>
                <a:ea typeface="Nunito"/>
                <a:cs typeface="Nunito"/>
                <a:sym typeface="Nunito"/>
              </a:rPr>
              <a:t>Median = mid number (if its odd)</a:t>
            </a:r>
            <a:endParaRPr>
              <a:solidFill>
                <a:srgbClr val="E4F5FC"/>
              </a:solidFill>
              <a:latin typeface="Nunito"/>
              <a:ea typeface="Nunito"/>
              <a:cs typeface="Nunito"/>
              <a:sym typeface="Nunito"/>
            </a:endParaRPr>
          </a:p>
          <a:p>
            <a:pPr marL="0" lvl="0" indent="0" algn="just" rtl="0">
              <a:spcBef>
                <a:spcPts val="1200"/>
              </a:spcBef>
              <a:spcAft>
                <a:spcPts val="0"/>
              </a:spcAft>
              <a:buNone/>
            </a:pPr>
            <a:r>
              <a:rPr lang="en">
                <a:solidFill>
                  <a:srgbClr val="E4F5FC"/>
                </a:solidFill>
                <a:latin typeface="Nunito"/>
                <a:ea typeface="Nunito"/>
                <a:cs typeface="Nunito"/>
                <a:sym typeface="Nunito"/>
              </a:rPr>
              <a:t> = 5</a:t>
            </a:r>
            <a:endParaRPr>
              <a:solidFill>
                <a:srgbClr val="E4F5FC"/>
              </a:solidFill>
              <a:latin typeface="Nunito"/>
              <a:ea typeface="Nunito"/>
              <a:cs typeface="Nunito"/>
              <a:sym typeface="Nunito"/>
            </a:endParaRPr>
          </a:p>
          <a:p>
            <a:pPr marL="0" lvl="0" indent="0" algn="just" rtl="0">
              <a:spcBef>
                <a:spcPts val="1200"/>
              </a:spcBef>
              <a:spcAft>
                <a:spcPts val="0"/>
              </a:spcAft>
              <a:buNone/>
            </a:pPr>
            <a:endParaRPr>
              <a:solidFill>
                <a:srgbClr val="E4F5FC"/>
              </a:solidFill>
              <a:latin typeface="Nunito"/>
              <a:ea typeface="Nunito"/>
              <a:cs typeface="Nunito"/>
              <a:sym typeface="Nunito"/>
            </a:endParaRPr>
          </a:p>
          <a:p>
            <a:pPr marL="0" lvl="0" indent="0" algn="just" rtl="0">
              <a:spcBef>
                <a:spcPts val="1200"/>
              </a:spcBef>
              <a:spcAft>
                <a:spcPts val="1200"/>
              </a:spcAft>
              <a:buNone/>
            </a:pPr>
            <a:r>
              <a:rPr lang="en">
                <a:solidFill>
                  <a:srgbClr val="E4F5FC"/>
                </a:solidFill>
                <a:latin typeface="Nunito"/>
                <a:ea typeface="Nunito"/>
                <a:cs typeface="Nunito"/>
                <a:sym typeface="Nunito"/>
              </a:rPr>
              <a:t>Note: If it is EVEN, we need to take average of middle 2 numbers.</a:t>
            </a:r>
            <a:endParaRPr>
              <a:solidFill>
                <a:srgbClr val="E4F5FC"/>
              </a:solidFill>
              <a:latin typeface="Nunito"/>
              <a:ea typeface="Nunito"/>
              <a:cs typeface="Nunito"/>
              <a:sym typeface="Nunito"/>
            </a:endParaRPr>
          </a:p>
        </p:txBody>
      </p:sp>
      <p:pic>
        <p:nvPicPr>
          <p:cNvPr id="587" name="Google Shape;587;p54"/>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589" name="Google Shape;589;p54"/>
          <p:cNvGrpSpPr/>
          <p:nvPr/>
        </p:nvGrpSpPr>
        <p:grpSpPr>
          <a:xfrm>
            <a:off x="0" y="5000700"/>
            <a:ext cx="9144000" cy="142800"/>
            <a:chOff x="0" y="0"/>
            <a:chExt cx="9144000" cy="142800"/>
          </a:xfrm>
        </p:grpSpPr>
        <p:sp>
          <p:nvSpPr>
            <p:cNvPr id="590" name="Google Shape;590;p54"/>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1" name="Google Shape;591;p54"/>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2" name="Google Shape;592;p54"/>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3" name="Google Shape;593;p54"/>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4" name="Google Shape;594;p54"/>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4"/>
          <p:cNvSpPr txBox="1">
            <a:spLocks noGrp="1"/>
          </p:cNvSpPr>
          <p:nvPr>
            <p:ph type="title"/>
          </p:nvPr>
        </p:nvSpPr>
        <p:spPr>
          <a:xfrm>
            <a:off x="507750" y="534100"/>
            <a:ext cx="3473700" cy="141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800" b="1" dirty="0">
              <a:solidFill>
                <a:srgbClr val="243168"/>
              </a:solidFill>
              <a:latin typeface="Nunito"/>
              <a:ea typeface="Nunito"/>
              <a:cs typeface="Nunito"/>
              <a:sym typeface="Nunito"/>
            </a:endParaRPr>
          </a:p>
          <a:p>
            <a:pPr marL="0" lvl="0" indent="0" algn="l" rtl="0">
              <a:spcBef>
                <a:spcPts val="0"/>
              </a:spcBef>
              <a:spcAft>
                <a:spcPts val="0"/>
              </a:spcAft>
              <a:buNone/>
            </a:pPr>
            <a:r>
              <a:rPr lang="en" sz="2800" b="1" dirty="0">
                <a:solidFill>
                  <a:srgbClr val="243168"/>
                </a:solidFill>
                <a:latin typeface="Nunito"/>
                <a:ea typeface="Nunito"/>
                <a:cs typeface="Nunito"/>
                <a:sym typeface="Nunito"/>
              </a:rPr>
              <a:t>Example: Find the mean and median of 4, 5, 7, 2, 8, 10, 70000 ?</a:t>
            </a:r>
            <a:endParaRPr sz="2800" b="1" dirty="0">
              <a:solidFill>
                <a:srgbClr val="243168"/>
              </a:solidFill>
              <a:latin typeface="Nunito"/>
              <a:ea typeface="Nunito"/>
              <a:cs typeface="Nunito"/>
              <a:sym typeface="Nunito"/>
            </a:endParaRPr>
          </a:p>
        </p:txBody>
      </p:sp>
      <p:sp>
        <p:nvSpPr>
          <p:cNvPr id="586" name="Google Shape;586;p54"/>
          <p:cNvSpPr txBox="1">
            <a:spLocks noGrp="1"/>
          </p:cNvSpPr>
          <p:nvPr>
            <p:ph type="body" idx="2"/>
          </p:nvPr>
        </p:nvSpPr>
        <p:spPr>
          <a:xfrm>
            <a:off x="4939500" y="534100"/>
            <a:ext cx="3837000" cy="3709800"/>
          </a:xfrm>
          <a:prstGeom prst="rect">
            <a:avLst/>
          </a:prstGeom>
        </p:spPr>
        <p:txBody>
          <a:bodyPr spcFirstLastPara="1" wrap="square" lIns="91425" tIns="91425" rIns="91425" bIns="91425" anchor="ctr" anchorCtr="0">
            <a:noAutofit/>
          </a:bodyPr>
          <a:lstStyle/>
          <a:p>
            <a:pPr marL="0" lvl="0" indent="0" algn="just" rtl="0">
              <a:spcBef>
                <a:spcPts val="1000"/>
              </a:spcBef>
              <a:spcAft>
                <a:spcPts val="0"/>
              </a:spcAft>
              <a:buNone/>
            </a:pPr>
            <a:r>
              <a:rPr lang="en" dirty="0">
                <a:solidFill>
                  <a:srgbClr val="E4F5FC"/>
                </a:solidFill>
                <a:latin typeface="Nunito"/>
                <a:ea typeface="Nunito"/>
                <a:cs typeface="Nunito"/>
                <a:sym typeface="Nunito"/>
              </a:rPr>
              <a:t>Solution:</a:t>
            </a:r>
            <a:endParaRPr dirty="0">
              <a:solidFill>
                <a:srgbClr val="E4F5FC"/>
              </a:solidFill>
              <a:latin typeface="Nunito"/>
              <a:ea typeface="Nunito"/>
              <a:cs typeface="Nunito"/>
              <a:sym typeface="Nunito"/>
            </a:endParaRPr>
          </a:p>
          <a:p>
            <a:pPr marL="0" lvl="0" indent="0" algn="just" rtl="0">
              <a:spcBef>
                <a:spcPts val="1200"/>
              </a:spcBef>
              <a:spcAft>
                <a:spcPts val="0"/>
              </a:spcAft>
              <a:buNone/>
            </a:pPr>
            <a:r>
              <a:rPr lang="en" dirty="0">
                <a:solidFill>
                  <a:srgbClr val="E4F5FC"/>
                </a:solidFill>
                <a:latin typeface="Nunito"/>
                <a:ea typeface="Nunito"/>
                <a:cs typeface="Nunito"/>
                <a:sym typeface="Nunito"/>
              </a:rPr>
              <a:t>Put in ascending order:</a:t>
            </a:r>
            <a:endParaRPr dirty="0">
              <a:solidFill>
                <a:srgbClr val="E4F5FC"/>
              </a:solidFill>
              <a:latin typeface="Nunito"/>
              <a:ea typeface="Nunito"/>
              <a:cs typeface="Nunito"/>
              <a:sym typeface="Nunito"/>
            </a:endParaRPr>
          </a:p>
          <a:p>
            <a:pPr marL="0" lvl="0" indent="0" algn="just" rtl="0">
              <a:spcBef>
                <a:spcPts val="1200"/>
              </a:spcBef>
              <a:spcAft>
                <a:spcPts val="0"/>
              </a:spcAft>
              <a:buNone/>
            </a:pPr>
            <a:r>
              <a:rPr lang="en" dirty="0">
                <a:solidFill>
                  <a:srgbClr val="E4F5FC"/>
                </a:solidFill>
                <a:latin typeface="Nunito"/>
                <a:ea typeface="Nunito"/>
                <a:cs typeface="Nunito"/>
                <a:sym typeface="Nunito"/>
              </a:rPr>
              <a:t>    1, 2, 4, 5, 7, 8, 70000</a:t>
            </a:r>
            <a:endParaRPr dirty="0">
              <a:solidFill>
                <a:srgbClr val="E4F5FC"/>
              </a:solidFill>
              <a:latin typeface="Nunito"/>
              <a:ea typeface="Nunito"/>
              <a:cs typeface="Nunito"/>
              <a:sym typeface="Nunito"/>
            </a:endParaRPr>
          </a:p>
          <a:p>
            <a:pPr marL="0" lvl="0" indent="0" algn="just" rtl="0">
              <a:spcBef>
                <a:spcPts val="1200"/>
              </a:spcBef>
              <a:spcAft>
                <a:spcPts val="0"/>
              </a:spcAft>
              <a:buNone/>
            </a:pPr>
            <a:r>
              <a:rPr lang="en" dirty="0">
                <a:solidFill>
                  <a:srgbClr val="E4F5FC"/>
                </a:solidFill>
                <a:latin typeface="Nunito"/>
                <a:ea typeface="Nunito"/>
                <a:cs typeface="Nunito"/>
                <a:sym typeface="Nunito"/>
              </a:rPr>
              <a:t>Median = mid number (if its odd)</a:t>
            </a:r>
            <a:endParaRPr dirty="0">
              <a:solidFill>
                <a:srgbClr val="E4F5FC"/>
              </a:solidFill>
              <a:latin typeface="Nunito"/>
              <a:ea typeface="Nunito"/>
              <a:cs typeface="Nunito"/>
              <a:sym typeface="Nunito"/>
            </a:endParaRPr>
          </a:p>
          <a:p>
            <a:pPr marL="0" lvl="0" indent="0" algn="just" rtl="0">
              <a:spcBef>
                <a:spcPts val="1200"/>
              </a:spcBef>
              <a:spcAft>
                <a:spcPts val="0"/>
              </a:spcAft>
              <a:buNone/>
            </a:pPr>
            <a:r>
              <a:rPr lang="en" dirty="0">
                <a:solidFill>
                  <a:srgbClr val="E4F5FC"/>
                </a:solidFill>
                <a:latin typeface="Nunito"/>
                <a:ea typeface="Nunito"/>
                <a:cs typeface="Nunito"/>
                <a:sym typeface="Nunito"/>
              </a:rPr>
              <a:t> = 5</a:t>
            </a:r>
            <a:endParaRPr dirty="0">
              <a:solidFill>
                <a:srgbClr val="E4F5FC"/>
              </a:solidFill>
              <a:latin typeface="Nunito"/>
              <a:ea typeface="Nunito"/>
              <a:cs typeface="Nunito"/>
              <a:sym typeface="Nunito"/>
            </a:endParaRPr>
          </a:p>
          <a:p>
            <a:pPr marL="0" indent="0" algn="just">
              <a:spcBef>
                <a:spcPts val="1200"/>
              </a:spcBef>
              <a:buNone/>
            </a:pPr>
            <a:r>
              <a:rPr lang="en-US" dirty="0">
                <a:solidFill>
                  <a:srgbClr val="E4F5FC"/>
                </a:solidFill>
                <a:latin typeface="Nunito"/>
                <a:ea typeface="Nunito"/>
                <a:cs typeface="Nunito"/>
                <a:sym typeface="Nunito"/>
              </a:rPr>
              <a:t>Mean= Sum(</a:t>
            </a:r>
            <a:r>
              <a:rPr lang="en" dirty="0">
                <a:solidFill>
                  <a:srgbClr val="E4F5FC"/>
                </a:solidFill>
                <a:latin typeface="Nunito"/>
                <a:ea typeface="Nunito"/>
                <a:cs typeface="Nunito"/>
                <a:sym typeface="Nunito"/>
              </a:rPr>
              <a:t>1, 2, 4, 5, 7, 8, 70000</a:t>
            </a:r>
          </a:p>
          <a:p>
            <a:pPr marL="0" lvl="0" indent="0" algn="just" rtl="0">
              <a:spcBef>
                <a:spcPts val="1200"/>
              </a:spcBef>
              <a:spcAft>
                <a:spcPts val="0"/>
              </a:spcAft>
              <a:buNone/>
            </a:pPr>
            <a:r>
              <a:rPr lang="en-US" dirty="0">
                <a:solidFill>
                  <a:srgbClr val="E4F5FC"/>
                </a:solidFill>
                <a:latin typeface="Nunito"/>
                <a:ea typeface="Nunito"/>
                <a:cs typeface="Nunito"/>
                <a:sym typeface="Nunito"/>
              </a:rPr>
              <a:t>)/7=</a:t>
            </a:r>
            <a:r>
              <a:rPr lang="en" sz="1800" dirty="0">
                <a:solidFill>
                  <a:srgbClr val="E4F5FC"/>
                </a:solidFill>
                <a:latin typeface="Nunito"/>
                <a:ea typeface="Nunito"/>
                <a:cs typeface="Nunito"/>
                <a:sym typeface="Nunito"/>
              </a:rPr>
              <a:t> 10005.285 (approx.)</a:t>
            </a:r>
            <a:endParaRPr dirty="0">
              <a:solidFill>
                <a:srgbClr val="E4F5FC"/>
              </a:solidFill>
              <a:latin typeface="Nunito"/>
              <a:ea typeface="Nunito"/>
              <a:cs typeface="Nunito"/>
              <a:sym typeface="Nunito"/>
            </a:endParaRPr>
          </a:p>
        </p:txBody>
      </p:sp>
      <p:pic>
        <p:nvPicPr>
          <p:cNvPr id="587" name="Google Shape;587;p54"/>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589" name="Google Shape;589;p54"/>
          <p:cNvGrpSpPr/>
          <p:nvPr/>
        </p:nvGrpSpPr>
        <p:grpSpPr>
          <a:xfrm>
            <a:off x="0" y="5000700"/>
            <a:ext cx="9144000" cy="142800"/>
            <a:chOff x="0" y="0"/>
            <a:chExt cx="9144000" cy="142800"/>
          </a:xfrm>
        </p:grpSpPr>
        <p:sp>
          <p:nvSpPr>
            <p:cNvPr id="590" name="Google Shape;590;p54"/>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1" name="Google Shape;591;p54"/>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2" name="Google Shape;592;p54"/>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3" name="Google Shape;593;p54"/>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94" name="Google Shape;594;p54"/>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2" name="Google Shape;585;p54">
            <a:extLst>
              <a:ext uri="{FF2B5EF4-FFF2-40B4-BE49-F238E27FC236}">
                <a16:creationId xmlns:a16="http://schemas.microsoft.com/office/drawing/2014/main" id="{B0B26EB0-9A8D-4E6B-BD3A-EF935A311795}"/>
              </a:ext>
            </a:extLst>
          </p:cNvPr>
          <p:cNvSpPr txBox="1">
            <a:spLocks/>
          </p:cNvSpPr>
          <p:nvPr/>
        </p:nvSpPr>
        <p:spPr>
          <a:xfrm>
            <a:off x="507750" y="2701200"/>
            <a:ext cx="3473700" cy="141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1pPr>
            <a:lvl2pPr marR="0" lvl="1"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9pPr>
          </a:lstStyle>
          <a:p>
            <a:pPr algn="l"/>
            <a:r>
              <a:rPr lang="en-US" sz="2800" b="1" dirty="0">
                <a:solidFill>
                  <a:srgbClr val="243168"/>
                </a:solidFill>
                <a:latin typeface="Nunito"/>
                <a:ea typeface="Nunito"/>
                <a:cs typeface="Nunito"/>
                <a:sym typeface="Nunito"/>
              </a:rPr>
              <a:t>Which is reliable?</a:t>
            </a:r>
          </a:p>
        </p:txBody>
      </p:sp>
    </p:spTree>
    <p:extLst>
      <p:ext uri="{BB962C8B-B14F-4D97-AF65-F5344CB8AC3E}">
        <p14:creationId xmlns:p14="http://schemas.microsoft.com/office/powerpoint/2010/main" val="418271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rgbClr val="243168"/>
                </a:solidFill>
                <a:latin typeface="Nunito ExtraBold"/>
                <a:ea typeface="Nunito ExtraBold"/>
                <a:cs typeface="Nunito ExtraBold"/>
                <a:sym typeface="Nunito ExtraBold"/>
              </a:rPr>
              <a:t>Taxonomy of Statistics</a:t>
            </a:r>
            <a:endParaRPr sz="350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9" name="Google Shape;139;p27"/>
          <p:cNvSpPr/>
          <p:nvPr/>
        </p:nvSpPr>
        <p:spPr>
          <a:xfrm>
            <a:off x="3528988" y="1073163"/>
            <a:ext cx="1990800" cy="3900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4F5FC"/>
                </a:solidFill>
              </a:rPr>
              <a:t>Statistical Methods</a:t>
            </a:r>
            <a:endParaRPr>
              <a:solidFill>
                <a:srgbClr val="E4F5FC"/>
              </a:solidFill>
            </a:endParaRPr>
          </a:p>
        </p:txBody>
      </p:sp>
      <p:sp>
        <p:nvSpPr>
          <p:cNvPr id="140" name="Google Shape;140;p27"/>
          <p:cNvSpPr/>
          <p:nvPr/>
        </p:nvSpPr>
        <p:spPr>
          <a:xfrm>
            <a:off x="1847863" y="1768488"/>
            <a:ext cx="1933800" cy="3147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4F5FC"/>
                </a:solidFill>
              </a:rPr>
              <a:t>Descriptive Methods</a:t>
            </a:r>
            <a:endParaRPr>
              <a:solidFill>
                <a:srgbClr val="E4F5FC"/>
              </a:solidFill>
            </a:endParaRPr>
          </a:p>
        </p:txBody>
      </p:sp>
      <p:sp>
        <p:nvSpPr>
          <p:cNvPr id="141" name="Google Shape;141;p27"/>
          <p:cNvSpPr/>
          <p:nvPr/>
        </p:nvSpPr>
        <p:spPr>
          <a:xfrm>
            <a:off x="5617438" y="1761188"/>
            <a:ext cx="1933800" cy="3147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4F5FC"/>
                </a:solidFill>
              </a:rPr>
              <a:t>Inferential Methods</a:t>
            </a:r>
            <a:endParaRPr>
              <a:solidFill>
                <a:srgbClr val="E4F5FC"/>
              </a:solidFill>
            </a:endParaRPr>
          </a:p>
        </p:txBody>
      </p:sp>
      <p:sp>
        <p:nvSpPr>
          <p:cNvPr id="142" name="Google Shape;142;p27"/>
          <p:cNvSpPr/>
          <p:nvPr/>
        </p:nvSpPr>
        <p:spPr>
          <a:xfrm>
            <a:off x="742888" y="2447613"/>
            <a:ext cx="12288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univariate</a:t>
            </a:r>
            <a:endParaRPr sz="1100">
              <a:solidFill>
                <a:srgbClr val="E4F5FC"/>
              </a:solidFill>
            </a:endParaRPr>
          </a:p>
        </p:txBody>
      </p:sp>
      <p:sp>
        <p:nvSpPr>
          <p:cNvPr id="143" name="Google Shape;143;p27"/>
          <p:cNvSpPr/>
          <p:nvPr/>
        </p:nvSpPr>
        <p:spPr>
          <a:xfrm>
            <a:off x="1700113" y="2895163"/>
            <a:ext cx="9336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shape</a:t>
            </a:r>
            <a:endParaRPr sz="1100">
              <a:solidFill>
                <a:srgbClr val="E4F5FC"/>
              </a:solidFill>
            </a:endParaRPr>
          </a:p>
        </p:txBody>
      </p:sp>
      <p:cxnSp>
        <p:nvCxnSpPr>
          <p:cNvPr id="144" name="Google Shape;144;p27"/>
          <p:cNvCxnSpPr>
            <a:stCxn id="142" idx="0"/>
            <a:endCxn id="140" idx="2"/>
          </p:cNvCxnSpPr>
          <p:nvPr/>
        </p:nvCxnSpPr>
        <p:spPr>
          <a:xfrm rot="-5400000">
            <a:off x="1903738" y="1536663"/>
            <a:ext cx="364500" cy="1457400"/>
          </a:xfrm>
          <a:prstGeom prst="bentConnector3">
            <a:avLst>
              <a:gd name="adj1" fmla="val 49990"/>
            </a:avLst>
          </a:prstGeom>
          <a:noFill/>
          <a:ln w="19050" cap="flat" cmpd="sng">
            <a:solidFill>
              <a:schemeClr val="dk2"/>
            </a:solidFill>
            <a:prstDash val="solid"/>
            <a:round/>
            <a:headEnd type="none" w="med" len="med"/>
            <a:tailEnd type="none" w="med" len="med"/>
          </a:ln>
        </p:spPr>
      </p:cxnSp>
      <p:cxnSp>
        <p:nvCxnSpPr>
          <p:cNvPr id="145" name="Google Shape;145;p27"/>
          <p:cNvCxnSpPr>
            <a:stCxn id="140" idx="0"/>
            <a:endCxn id="139" idx="2"/>
          </p:cNvCxnSpPr>
          <p:nvPr/>
        </p:nvCxnSpPr>
        <p:spPr>
          <a:xfrm rot="-5400000">
            <a:off x="3516913" y="760938"/>
            <a:ext cx="305400" cy="1709700"/>
          </a:xfrm>
          <a:prstGeom prst="bentConnector3">
            <a:avLst>
              <a:gd name="adj1" fmla="val 49988"/>
            </a:avLst>
          </a:prstGeom>
          <a:noFill/>
          <a:ln w="19050" cap="flat" cmpd="sng">
            <a:solidFill>
              <a:schemeClr val="dk2"/>
            </a:solidFill>
            <a:prstDash val="solid"/>
            <a:round/>
            <a:headEnd type="none" w="med" len="med"/>
            <a:tailEnd type="none" w="med" len="med"/>
          </a:ln>
        </p:spPr>
      </p:cxnSp>
      <p:sp>
        <p:nvSpPr>
          <p:cNvPr id="146" name="Google Shape;146;p27"/>
          <p:cNvSpPr/>
          <p:nvPr/>
        </p:nvSpPr>
        <p:spPr>
          <a:xfrm>
            <a:off x="1700113" y="3357275"/>
            <a:ext cx="9336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center</a:t>
            </a:r>
            <a:endParaRPr sz="1100">
              <a:solidFill>
                <a:srgbClr val="E4F5FC"/>
              </a:solidFill>
            </a:endParaRPr>
          </a:p>
        </p:txBody>
      </p:sp>
      <p:sp>
        <p:nvSpPr>
          <p:cNvPr id="147" name="Google Shape;147;p27"/>
          <p:cNvSpPr/>
          <p:nvPr/>
        </p:nvSpPr>
        <p:spPr>
          <a:xfrm>
            <a:off x="1700113" y="3766850"/>
            <a:ext cx="9336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spread</a:t>
            </a:r>
            <a:endParaRPr sz="1100">
              <a:solidFill>
                <a:srgbClr val="E4F5FC"/>
              </a:solidFill>
            </a:endParaRPr>
          </a:p>
        </p:txBody>
      </p:sp>
      <p:sp>
        <p:nvSpPr>
          <p:cNvPr id="148" name="Google Shape;148;p27"/>
          <p:cNvSpPr/>
          <p:nvPr/>
        </p:nvSpPr>
        <p:spPr>
          <a:xfrm>
            <a:off x="1700113" y="4176438"/>
            <a:ext cx="933600" cy="3900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relative position</a:t>
            </a:r>
            <a:endParaRPr sz="1100">
              <a:solidFill>
                <a:srgbClr val="E4F5FC"/>
              </a:solidFill>
            </a:endParaRPr>
          </a:p>
        </p:txBody>
      </p:sp>
      <p:cxnSp>
        <p:nvCxnSpPr>
          <p:cNvPr id="149" name="Google Shape;149;p27"/>
          <p:cNvCxnSpPr>
            <a:stCxn id="142" idx="2"/>
            <a:endCxn id="148" idx="1"/>
          </p:cNvCxnSpPr>
          <p:nvPr/>
        </p:nvCxnSpPr>
        <p:spPr>
          <a:xfrm rot="-5400000" flipH="1">
            <a:off x="690688" y="3362013"/>
            <a:ext cx="1676100" cy="342900"/>
          </a:xfrm>
          <a:prstGeom prst="bentConnector2">
            <a:avLst/>
          </a:prstGeom>
          <a:noFill/>
          <a:ln w="19050" cap="flat" cmpd="sng">
            <a:solidFill>
              <a:schemeClr val="dk2"/>
            </a:solidFill>
            <a:prstDash val="solid"/>
            <a:round/>
            <a:headEnd type="none" w="med" len="med"/>
            <a:tailEnd type="none" w="med" len="med"/>
          </a:ln>
        </p:spPr>
      </p:cxnSp>
      <p:sp>
        <p:nvSpPr>
          <p:cNvPr id="150" name="Google Shape;150;p27"/>
          <p:cNvSpPr/>
          <p:nvPr/>
        </p:nvSpPr>
        <p:spPr>
          <a:xfrm>
            <a:off x="2755113" y="2447613"/>
            <a:ext cx="12288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bivariate</a:t>
            </a:r>
            <a:endParaRPr sz="1100">
              <a:solidFill>
                <a:srgbClr val="E4F5FC"/>
              </a:solidFill>
            </a:endParaRPr>
          </a:p>
        </p:txBody>
      </p:sp>
      <p:sp>
        <p:nvSpPr>
          <p:cNvPr id="151" name="Google Shape;151;p27"/>
          <p:cNvSpPr/>
          <p:nvPr/>
        </p:nvSpPr>
        <p:spPr>
          <a:xfrm>
            <a:off x="3005113" y="2895163"/>
            <a:ext cx="9336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correlation</a:t>
            </a:r>
            <a:endParaRPr sz="1100">
              <a:solidFill>
                <a:srgbClr val="E4F5FC"/>
              </a:solidFill>
            </a:endParaRPr>
          </a:p>
        </p:txBody>
      </p:sp>
      <p:sp>
        <p:nvSpPr>
          <p:cNvPr id="152" name="Google Shape;152;p27"/>
          <p:cNvSpPr/>
          <p:nvPr/>
        </p:nvSpPr>
        <p:spPr>
          <a:xfrm>
            <a:off x="3005113" y="3400394"/>
            <a:ext cx="933600" cy="3900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regression (prediction)</a:t>
            </a:r>
            <a:endParaRPr sz="1100">
              <a:solidFill>
                <a:srgbClr val="E4F5FC"/>
              </a:solidFill>
            </a:endParaRPr>
          </a:p>
        </p:txBody>
      </p:sp>
      <p:cxnSp>
        <p:nvCxnSpPr>
          <p:cNvPr id="153" name="Google Shape;153;p27"/>
          <p:cNvCxnSpPr>
            <a:stCxn id="150" idx="2"/>
            <a:endCxn id="151" idx="1"/>
          </p:cNvCxnSpPr>
          <p:nvPr/>
        </p:nvCxnSpPr>
        <p:spPr>
          <a:xfrm rot="5400000">
            <a:off x="3025413" y="2675013"/>
            <a:ext cx="323700" cy="364500"/>
          </a:xfrm>
          <a:prstGeom prst="bentConnector4">
            <a:avLst>
              <a:gd name="adj1" fmla="val 30854"/>
              <a:gd name="adj2" fmla="val 165302"/>
            </a:avLst>
          </a:prstGeom>
          <a:noFill/>
          <a:ln w="19050" cap="flat" cmpd="sng">
            <a:solidFill>
              <a:schemeClr val="dk2"/>
            </a:solidFill>
            <a:prstDash val="solid"/>
            <a:round/>
            <a:headEnd type="none" w="med" len="med"/>
            <a:tailEnd type="none" w="med" len="med"/>
          </a:ln>
        </p:spPr>
      </p:cxnSp>
      <p:cxnSp>
        <p:nvCxnSpPr>
          <p:cNvPr id="154" name="Google Shape;154;p27"/>
          <p:cNvCxnSpPr>
            <a:stCxn id="151" idx="1"/>
            <a:endCxn id="152" idx="1"/>
          </p:cNvCxnSpPr>
          <p:nvPr/>
        </p:nvCxnSpPr>
        <p:spPr>
          <a:xfrm>
            <a:off x="3005113" y="3019063"/>
            <a:ext cx="600" cy="576300"/>
          </a:xfrm>
          <a:prstGeom prst="bentConnector3">
            <a:avLst>
              <a:gd name="adj1" fmla="val -39687500"/>
            </a:avLst>
          </a:prstGeom>
          <a:noFill/>
          <a:ln w="19050" cap="flat" cmpd="sng">
            <a:solidFill>
              <a:schemeClr val="dk2"/>
            </a:solidFill>
            <a:prstDash val="solid"/>
            <a:round/>
            <a:headEnd type="none" w="med" len="med"/>
            <a:tailEnd type="none" w="med" len="med"/>
          </a:ln>
        </p:spPr>
      </p:cxnSp>
      <p:cxnSp>
        <p:nvCxnSpPr>
          <p:cNvPr id="155" name="Google Shape;155;p27"/>
          <p:cNvCxnSpPr>
            <a:stCxn id="142" idx="2"/>
            <a:endCxn id="143" idx="1"/>
          </p:cNvCxnSpPr>
          <p:nvPr/>
        </p:nvCxnSpPr>
        <p:spPr>
          <a:xfrm rot="-5400000" flipH="1">
            <a:off x="1366888" y="2685813"/>
            <a:ext cx="323700" cy="342900"/>
          </a:xfrm>
          <a:prstGeom prst="bentConnector2">
            <a:avLst/>
          </a:prstGeom>
          <a:noFill/>
          <a:ln w="19050" cap="flat" cmpd="sng">
            <a:solidFill>
              <a:schemeClr val="dk2"/>
            </a:solidFill>
            <a:prstDash val="solid"/>
            <a:round/>
            <a:headEnd type="none" w="med" len="med"/>
            <a:tailEnd type="none" w="med" len="med"/>
          </a:ln>
        </p:spPr>
      </p:cxnSp>
      <p:cxnSp>
        <p:nvCxnSpPr>
          <p:cNvPr id="156" name="Google Shape;156;p27"/>
          <p:cNvCxnSpPr>
            <a:stCxn id="142" idx="2"/>
            <a:endCxn id="146" idx="1"/>
          </p:cNvCxnSpPr>
          <p:nvPr/>
        </p:nvCxnSpPr>
        <p:spPr>
          <a:xfrm rot="-5400000" flipH="1">
            <a:off x="1135888" y="2916813"/>
            <a:ext cx="785700" cy="342900"/>
          </a:xfrm>
          <a:prstGeom prst="bentConnector2">
            <a:avLst/>
          </a:prstGeom>
          <a:noFill/>
          <a:ln w="19050" cap="flat" cmpd="sng">
            <a:solidFill>
              <a:schemeClr val="dk2"/>
            </a:solidFill>
            <a:prstDash val="solid"/>
            <a:round/>
            <a:headEnd type="none" w="med" len="med"/>
            <a:tailEnd type="none" w="med" len="med"/>
          </a:ln>
        </p:spPr>
      </p:cxnSp>
      <p:cxnSp>
        <p:nvCxnSpPr>
          <p:cNvPr id="157" name="Google Shape;157;p27"/>
          <p:cNvCxnSpPr>
            <a:stCxn id="142" idx="2"/>
            <a:endCxn id="147" idx="1"/>
          </p:cNvCxnSpPr>
          <p:nvPr/>
        </p:nvCxnSpPr>
        <p:spPr>
          <a:xfrm rot="-5400000" flipH="1">
            <a:off x="931138" y="3121563"/>
            <a:ext cx="1195200" cy="342900"/>
          </a:xfrm>
          <a:prstGeom prst="bentConnector2">
            <a:avLst/>
          </a:prstGeom>
          <a:noFill/>
          <a:ln w="19050" cap="flat" cmpd="sng">
            <a:solidFill>
              <a:schemeClr val="dk2"/>
            </a:solidFill>
            <a:prstDash val="solid"/>
            <a:round/>
            <a:headEnd type="none" w="med" len="med"/>
            <a:tailEnd type="none" w="med" len="med"/>
          </a:ln>
        </p:spPr>
      </p:cxnSp>
      <p:cxnSp>
        <p:nvCxnSpPr>
          <p:cNvPr id="158" name="Google Shape;158;p27"/>
          <p:cNvCxnSpPr>
            <a:stCxn id="140" idx="2"/>
            <a:endCxn id="150" idx="0"/>
          </p:cNvCxnSpPr>
          <p:nvPr/>
        </p:nvCxnSpPr>
        <p:spPr>
          <a:xfrm rot="-5400000" flipH="1">
            <a:off x="2909863" y="1988088"/>
            <a:ext cx="364500" cy="554700"/>
          </a:xfrm>
          <a:prstGeom prst="bentConnector3">
            <a:avLst>
              <a:gd name="adj1" fmla="val 49990"/>
            </a:avLst>
          </a:prstGeom>
          <a:noFill/>
          <a:ln w="19050" cap="flat" cmpd="sng">
            <a:solidFill>
              <a:schemeClr val="dk2"/>
            </a:solidFill>
            <a:prstDash val="solid"/>
            <a:round/>
            <a:headEnd type="none" w="med" len="med"/>
            <a:tailEnd type="none" w="med" len="med"/>
          </a:ln>
        </p:spPr>
      </p:cxnSp>
      <p:sp>
        <p:nvSpPr>
          <p:cNvPr id="159" name="Google Shape;159;p27"/>
          <p:cNvSpPr/>
          <p:nvPr/>
        </p:nvSpPr>
        <p:spPr>
          <a:xfrm>
            <a:off x="4105313" y="2447613"/>
            <a:ext cx="12288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multivariate</a:t>
            </a:r>
            <a:endParaRPr sz="1100">
              <a:solidFill>
                <a:srgbClr val="E4F5FC"/>
              </a:solidFill>
            </a:endParaRPr>
          </a:p>
        </p:txBody>
      </p:sp>
      <p:sp>
        <p:nvSpPr>
          <p:cNvPr id="160" name="Google Shape;160;p27"/>
          <p:cNvSpPr/>
          <p:nvPr/>
        </p:nvSpPr>
        <p:spPr>
          <a:xfrm>
            <a:off x="4400513" y="2895163"/>
            <a:ext cx="933600" cy="3900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multiple regression</a:t>
            </a:r>
            <a:endParaRPr sz="1100">
              <a:solidFill>
                <a:srgbClr val="E4F5FC"/>
              </a:solidFill>
            </a:endParaRPr>
          </a:p>
        </p:txBody>
      </p:sp>
      <p:cxnSp>
        <p:nvCxnSpPr>
          <p:cNvPr id="161" name="Google Shape;161;p27"/>
          <p:cNvCxnSpPr>
            <a:stCxn id="159" idx="2"/>
            <a:endCxn id="160" idx="1"/>
          </p:cNvCxnSpPr>
          <p:nvPr/>
        </p:nvCxnSpPr>
        <p:spPr>
          <a:xfrm rot="5400000">
            <a:off x="4362713" y="2733213"/>
            <a:ext cx="394800" cy="319200"/>
          </a:xfrm>
          <a:prstGeom prst="bentConnector4">
            <a:avLst>
              <a:gd name="adj1" fmla="val 25298"/>
              <a:gd name="adj2" fmla="val 174601"/>
            </a:avLst>
          </a:prstGeom>
          <a:noFill/>
          <a:ln w="19050" cap="flat" cmpd="sng">
            <a:solidFill>
              <a:schemeClr val="dk2"/>
            </a:solidFill>
            <a:prstDash val="solid"/>
            <a:round/>
            <a:headEnd type="none" w="med" len="med"/>
            <a:tailEnd type="none" w="med" len="med"/>
          </a:ln>
        </p:spPr>
      </p:cxnSp>
      <p:sp>
        <p:nvSpPr>
          <p:cNvPr id="162" name="Google Shape;162;p27"/>
          <p:cNvSpPr/>
          <p:nvPr/>
        </p:nvSpPr>
        <p:spPr>
          <a:xfrm>
            <a:off x="5455513" y="2447613"/>
            <a:ext cx="14121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applied to means</a:t>
            </a:r>
            <a:endParaRPr sz="1100">
              <a:solidFill>
                <a:srgbClr val="E4F5FC"/>
              </a:solidFill>
            </a:endParaRPr>
          </a:p>
        </p:txBody>
      </p:sp>
      <p:sp>
        <p:nvSpPr>
          <p:cNvPr id="163" name="Google Shape;163;p27"/>
          <p:cNvSpPr/>
          <p:nvPr/>
        </p:nvSpPr>
        <p:spPr>
          <a:xfrm>
            <a:off x="5705713" y="2906925"/>
            <a:ext cx="10950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2 groups</a:t>
            </a:r>
            <a:endParaRPr sz="1100">
              <a:solidFill>
                <a:srgbClr val="E4F5FC"/>
              </a:solidFill>
            </a:endParaRPr>
          </a:p>
        </p:txBody>
      </p:sp>
      <p:sp>
        <p:nvSpPr>
          <p:cNvPr id="164" name="Google Shape;164;p27"/>
          <p:cNvSpPr/>
          <p:nvPr/>
        </p:nvSpPr>
        <p:spPr>
          <a:xfrm>
            <a:off x="6038238" y="3366263"/>
            <a:ext cx="9336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t-test</a:t>
            </a:r>
            <a:endParaRPr sz="1100">
              <a:solidFill>
                <a:srgbClr val="E4F5FC"/>
              </a:solidFill>
            </a:endParaRPr>
          </a:p>
        </p:txBody>
      </p:sp>
      <p:sp>
        <p:nvSpPr>
          <p:cNvPr id="165" name="Google Shape;165;p27"/>
          <p:cNvSpPr/>
          <p:nvPr/>
        </p:nvSpPr>
        <p:spPr>
          <a:xfrm>
            <a:off x="6038238" y="3825588"/>
            <a:ext cx="933600" cy="394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dep.groups t-test</a:t>
            </a:r>
            <a:endParaRPr sz="1100">
              <a:solidFill>
                <a:srgbClr val="E4F5FC"/>
              </a:solidFill>
            </a:endParaRPr>
          </a:p>
        </p:txBody>
      </p:sp>
      <p:sp>
        <p:nvSpPr>
          <p:cNvPr id="166" name="Google Shape;166;p27"/>
          <p:cNvSpPr/>
          <p:nvPr/>
        </p:nvSpPr>
        <p:spPr>
          <a:xfrm>
            <a:off x="6989013" y="2447613"/>
            <a:ext cx="14121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...to other statistics</a:t>
            </a:r>
            <a:endParaRPr sz="1100">
              <a:solidFill>
                <a:srgbClr val="E4F5FC"/>
              </a:solidFill>
            </a:endParaRPr>
          </a:p>
        </p:txBody>
      </p:sp>
      <p:cxnSp>
        <p:nvCxnSpPr>
          <p:cNvPr id="167" name="Google Shape;167;p27"/>
          <p:cNvCxnSpPr>
            <a:stCxn id="141" idx="2"/>
            <a:endCxn id="166" idx="0"/>
          </p:cNvCxnSpPr>
          <p:nvPr/>
        </p:nvCxnSpPr>
        <p:spPr>
          <a:xfrm rot="-5400000" flipH="1">
            <a:off x="6953788" y="1706438"/>
            <a:ext cx="371700" cy="1110600"/>
          </a:xfrm>
          <a:prstGeom prst="bentConnector3">
            <a:avLst>
              <a:gd name="adj1" fmla="val 50014"/>
            </a:avLst>
          </a:prstGeom>
          <a:noFill/>
          <a:ln w="19050" cap="flat" cmpd="sng">
            <a:solidFill>
              <a:schemeClr val="dk2"/>
            </a:solidFill>
            <a:prstDash val="solid"/>
            <a:round/>
            <a:headEnd type="none" w="med" len="med"/>
            <a:tailEnd type="none" w="med" len="med"/>
          </a:ln>
        </p:spPr>
      </p:cxnSp>
      <p:cxnSp>
        <p:nvCxnSpPr>
          <p:cNvPr id="168" name="Google Shape;168;p27"/>
          <p:cNvCxnSpPr>
            <a:stCxn id="141" idx="2"/>
            <a:endCxn id="162" idx="0"/>
          </p:cNvCxnSpPr>
          <p:nvPr/>
        </p:nvCxnSpPr>
        <p:spPr>
          <a:xfrm rot="5400000">
            <a:off x="6187138" y="2050388"/>
            <a:ext cx="371700" cy="422700"/>
          </a:xfrm>
          <a:prstGeom prst="bentConnector3">
            <a:avLst>
              <a:gd name="adj1" fmla="val 50014"/>
            </a:avLst>
          </a:prstGeom>
          <a:noFill/>
          <a:ln w="19050" cap="flat" cmpd="sng">
            <a:solidFill>
              <a:schemeClr val="dk2"/>
            </a:solidFill>
            <a:prstDash val="solid"/>
            <a:round/>
            <a:headEnd type="none" w="med" len="med"/>
            <a:tailEnd type="none" w="med" len="med"/>
          </a:ln>
        </p:spPr>
      </p:cxnSp>
      <p:cxnSp>
        <p:nvCxnSpPr>
          <p:cNvPr id="169" name="Google Shape;169;p27"/>
          <p:cNvCxnSpPr>
            <a:stCxn id="162" idx="2"/>
            <a:endCxn id="163" idx="1"/>
          </p:cNvCxnSpPr>
          <p:nvPr/>
        </p:nvCxnSpPr>
        <p:spPr>
          <a:xfrm rot="5400000">
            <a:off x="5766013" y="2635263"/>
            <a:ext cx="335400" cy="455700"/>
          </a:xfrm>
          <a:prstGeom prst="bentConnector4">
            <a:avLst>
              <a:gd name="adj1" fmla="val 31531"/>
              <a:gd name="adj2" fmla="val 152288"/>
            </a:avLst>
          </a:prstGeom>
          <a:noFill/>
          <a:ln w="19050" cap="flat" cmpd="sng">
            <a:solidFill>
              <a:schemeClr val="dk2"/>
            </a:solidFill>
            <a:prstDash val="solid"/>
            <a:round/>
            <a:headEnd type="none" w="med" len="med"/>
            <a:tailEnd type="none" w="med" len="med"/>
          </a:ln>
        </p:spPr>
      </p:cxnSp>
      <p:sp>
        <p:nvSpPr>
          <p:cNvPr id="170" name="Google Shape;170;p27"/>
          <p:cNvSpPr/>
          <p:nvPr/>
        </p:nvSpPr>
        <p:spPr>
          <a:xfrm>
            <a:off x="5705713" y="4431900"/>
            <a:ext cx="1095000" cy="247800"/>
          </a:xfrm>
          <a:prstGeom prst="roundRect">
            <a:avLst>
              <a:gd name="adj" fmla="val 16667"/>
            </a:avLst>
          </a:prstGeom>
          <a:solidFill>
            <a:srgbClr val="EE343A"/>
          </a:solidFill>
          <a:ln w="28575" cap="flat" cmpd="sng">
            <a:solidFill>
              <a:srgbClr val="2431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E4F5FC"/>
                </a:solidFill>
              </a:rPr>
              <a:t>ANOVA</a:t>
            </a:r>
            <a:endParaRPr sz="1100">
              <a:solidFill>
                <a:srgbClr val="E4F5FC"/>
              </a:solidFill>
            </a:endParaRPr>
          </a:p>
        </p:txBody>
      </p:sp>
      <p:cxnSp>
        <p:nvCxnSpPr>
          <p:cNvPr id="171" name="Google Shape;171;p27"/>
          <p:cNvCxnSpPr>
            <a:stCxn id="163" idx="1"/>
            <a:endCxn id="170" idx="1"/>
          </p:cNvCxnSpPr>
          <p:nvPr/>
        </p:nvCxnSpPr>
        <p:spPr>
          <a:xfrm>
            <a:off x="5705713" y="3030825"/>
            <a:ext cx="600" cy="1524900"/>
          </a:xfrm>
          <a:prstGeom prst="bentConnector3">
            <a:avLst>
              <a:gd name="adj1" fmla="val -39687500"/>
            </a:avLst>
          </a:prstGeom>
          <a:noFill/>
          <a:ln w="19050" cap="flat" cmpd="sng">
            <a:solidFill>
              <a:schemeClr val="dk2"/>
            </a:solidFill>
            <a:prstDash val="solid"/>
            <a:round/>
            <a:headEnd type="none" w="med" len="med"/>
            <a:tailEnd type="none" w="med" len="med"/>
          </a:ln>
        </p:spPr>
      </p:cxnSp>
      <p:cxnSp>
        <p:nvCxnSpPr>
          <p:cNvPr id="172" name="Google Shape;172;p27"/>
          <p:cNvCxnSpPr>
            <a:stCxn id="163" idx="2"/>
            <a:endCxn id="164" idx="1"/>
          </p:cNvCxnSpPr>
          <p:nvPr/>
        </p:nvCxnSpPr>
        <p:spPr>
          <a:xfrm rot="5400000">
            <a:off x="5977963" y="3214875"/>
            <a:ext cx="335400" cy="215100"/>
          </a:xfrm>
          <a:prstGeom prst="bentConnector4">
            <a:avLst>
              <a:gd name="adj1" fmla="val 31535"/>
              <a:gd name="adj2" fmla="val 210646"/>
            </a:avLst>
          </a:prstGeom>
          <a:noFill/>
          <a:ln w="19050" cap="flat" cmpd="sng">
            <a:solidFill>
              <a:schemeClr val="dk2"/>
            </a:solidFill>
            <a:prstDash val="solid"/>
            <a:round/>
            <a:headEnd type="none" w="med" len="med"/>
            <a:tailEnd type="none" w="med" len="med"/>
          </a:ln>
        </p:spPr>
      </p:cxnSp>
      <p:cxnSp>
        <p:nvCxnSpPr>
          <p:cNvPr id="173" name="Google Shape;173;p27"/>
          <p:cNvCxnSpPr>
            <a:stCxn id="164" idx="1"/>
            <a:endCxn id="165" idx="1"/>
          </p:cNvCxnSpPr>
          <p:nvPr/>
        </p:nvCxnSpPr>
        <p:spPr>
          <a:xfrm>
            <a:off x="6038238" y="3490163"/>
            <a:ext cx="600" cy="532800"/>
          </a:xfrm>
          <a:prstGeom prst="bentConnector3">
            <a:avLst>
              <a:gd name="adj1" fmla="val -39687500"/>
            </a:avLst>
          </a:prstGeom>
          <a:noFill/>
          <a:ln w="19050" cap="flat" cmpd="sng">
            <a:solidFill>
              <a:schemeClr val="dk2"/>
            </a:solidFill>
            <a:prstDash val="solid"/>
            <a:round/>
            <a:headEnd type="none" w="med" len="med"/>
            <a:tailEnd type="none" w="med" len="med"/>
          </a:ln>
        </p:spPr>
      </p:cxnSp>
      <p:cxnSp>
        <p:nvCxnSpPr>
          <p:cNvPr id="174" name="Google Shape;174;p27"/>
          <p:cNvCxnSpPr>
            <a:stCxn id="139" idx="2"/>
            <a:endCxn id="141" idx="0"/>
          </p:cNvCxnSpPr>
          <p:nvPr/>
        </p:nvCxnSpPr>
        <p:spPr>
          <a:xfrm rot="-5400000" flipH="1">
            <a:off x="5405488" y="582063"/>
            <a:ext cx="297900" cy="2060100"/>
          </a:xfrm>
          <a:prstGeom prst="bentConnector3">
            <a:avLst>
              <a:gd name="adj1" fmla="val 5002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5"/>
          <p:cNvSpPr txBox="1">
            <a:spLocks noGrp="1"/>
          </p:cNvSpPr>
          <p:nvPr>
            <p:ph type="title"/>
          </p:nvPr>
        </p:nvSpPr>
        <p:spPr>
          <a:xfrm>
            <a:off x="-69300" y="534100"/>
            <a:ext cx="83682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5500" b="1">
                <a:solidFill>
                  <a:srgbClr val="243168"/>
                </a:solidFill>
                <a:latin typeface="Nunito"/>
                <a:ea typeface="Nunito"/>
                <a:cs typeface="Nunito"/>
                <a:sym typeface="Nunito"/>
              </a:rPr>
              <a:t>3. Mode</a:t>
            </a:r>
            <a:endParaRPr sz="5500" b="1">
              <a:solidFill>
                <a:srgbClr val="243168"/>
              </a:solidFill>
              <a:latin typeface="Nunito"/>
              <a:ea typeface="Nunito"/>
              <a:cs typeface="Nunito"/>
              <a:sym typeface="Nunito"/>
            </a:endParaRPr>
          </a:p>
        </p:txBody>
      </p:sp>
      <p:sp>
        <p:nvSpPr>
          <p:cNvPr id="600" name="Google Shape;600;p5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47500" lnSpcReduction="20000"/>
          </a:bodyPr>
          <a:lstStyle/>
          <a:p>
            <a:pPr marL="457200" lvl="0" indent="-346365" algn="just" rtl="0">
              <a:lnSpc>
                <a:spcPct val="115000"/>
              </a:lnSpc>
              <a:spcBef>
                <a:spcPts val="1000"/>
              </a:spcBef>
              <a:spcAft>
                <a:spcPts val="0"/>
              </a:spcAft>
              <a:buClr>
                <a:srgbClr val="434343"/>
              </a:buClr>
              <a:buSzPct val="100000"/>
              <a:buFont typeface="Nunito"/>
              <a:buChar char="●"/>
            </a:pPr>
            <a:r>
              <a:rPr lang="en" sz="4636">
                <a:solidFill>
                  <a:srgbClr val="434343"/>
                </a:solidFill>
                <a:latin typeface="Nunito"/>
                <a:ea typeface="Nunito"/>
                <a:cs typeface="Nunito"/>
                <a:sym typeface="Nunito"/>
              </a:rPr>
              <a:t>Mode is the term appearing maximum time in data set i.e. term that has highest frequency.</a:t>
            </a:r>
            <a:endParaRPr sz="4636">
              <a:solidFill>
                <a:srgbClr val="434343"/>
              </a:solidFill>
              <a:latin typeface="Nunito"/>
              <a:ea typeface="Nunito"/>
              <a:cs typeface="Nunito"/>
              <a:sym typeface="Nunito"/>
            </a:endParaRPr>
          </a:p>
          <a:p>
            <a:pPr marL="457200" lvl="0" indent="-346365" algn="just" rtl="0">
              <a:lnSpc>
                <a:spcPct val="115000"/>
              </a:lnSpc>
              <a:spcBef>
                <a:spcPts val="1000"/>
              </a:spcBef>
              <a:spcAft>
                <a:spcPts val="0"/>
              </a:spcAft>
              <a:buClr>
                <a:srgbClr val="434343"/>
              </a:buClr>
              <a:buSzPct val="100000"/>
              <a:buFont typeface="Nunito"/>
              <a:buChar char="●"/>
            </a:pPr>
            <a:r>
              <a:rPr lang="en" sz="4636">
                <a:solidFill>
                  <a:srgbClr val="434343"/>
                </a:solidFill>
                <a:latin typeface="Nunito"/>
                <a:ea typeface="Nunito"/>
                <a:cs typeface="Nunito"/>
                <a:sym typeface="Nunito"/>
              </a:rPr>
              <a:t>Example: Find mode of 5, 5, 2, 4, 6, 8, 9?</a:t>
            </a:r>
            <a:endParaRPr sz="4636">
              <a:solidFill>
                <a:srgbClr val="434343"/>
              </a:solidFill>
              <a:latin typeface="Nunito"/>
              <a:ea typeface="Nunito"/>
              <a:cs typeface="Nunito"/>
              <a:sym typeface="Nunito"/>
            </a:endParaRPr>
          </a:p>
          <a:p>
            <a:pPr marL="457200" lvl="0" indent="-346365" algn="just" rtl="0">
              <a:lnSpc>
                <a:spcPct val="115000"/>
              </a:lnSpc>
              <a:spcBef>
                <a:spcPts val="1000"/>
              </a:spcBef>
              <a:spcAft>
                <a:spcPts val="0"/>
              </a:spcAft>
              <a:buClr>
                <a:srgbClr val="434343"/>
              </a:buClr>
              <a:buSzPct val="100000"/>
              <a:buFont typeface="Nunito"/>
              <a:buChar char="●"/>
            </a:pPr>
            <a:r>
              <a:rPr lang="en" sz="4636">
                <a:solidFill>
                  <a:srgbClr val="434343"/>
                </a:solidFill>
                <a:latin typeface="Nunito"/>
                <a:ea typeface="Nunito"/>
                <a:cs typeface="Nunito"/>
                <a:sym typeface="Nunito"/>
              </a:rPr>
              <a:t>Answer: 5 (Since 5 is repeated twice)</a:t>
            </a:r>
            <a:endParaRPr sz="4636">
              <a:solidFill>
                <a:srgbClr val="434343"/>
              </a:solidFill>
              <a:latin typeface="Nunito"/>
              <a:ea typeface="Nunito"/>
              <a:cs typeface="Nunito"/>
              <a:sym typeface="Nunito"/>
            </a:endParaRPr>
          </a:p>
          <a:p>
            <a:pPr marL="457200" lvl="0" indent="0" algn="just" rtl="0">
              <a:lnSpc>
                <a:spcPct val="115000"/>
              </a:lnSpc>
              <a:spcBef>
                <a:spcPts val="1000"/>
              </a:spcBef>
              <a:spcAft>
                <a:spcPts val="0"/>
              </a:spcAft>
              <a:buNone/>
            </a:pPr>
            <a:endParaRPr sz="4636">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4636" b="1">
                <a:solidFill>
                  <a:srgbClr val="434343"/>
                </a:solidFill>
                <a:latin typeface="Nunito"/>
                <a:ea typeface="Nunito"/>
                <a:cs typeface="Nunito"/>
                <a:sym typeface="Nunito"/>
              </a:rPr>
              <a:t>Note: </a:t>
            </a:r>
            <a:r>
              <a:rPr lang="en" sz="4636">
                <a:solidFill>
                  <a:srgbClr val="434343"/>
                </a:solidFill>
                <a:latin typeface="Nunito"/>
                <a:ea typeface="Nunito"/>
                <a:cs typeface="Nunito"/>
                <a:sym typeface="Nunito"/>
              </a:rPr>
              <a:t>If there is no repetition of data then mode does not exists.</a:t>
            </a:r>
            <a:endParaRPr sz="4636">
              <a:solidFill>
                <a:srgbClr val="434343"/>
              </a:solidFill>
              <a:latin typeface="Nunito"/>
              <a:ea typeface="Nunito"/>
              <a:cs typeface="Nunito"/>
              <a:sym typeface="Nunito"/>
            </a:endParaRPr>
          </a:p>
          <a:p>
            <a:pPr marL="0" lvl="0" indent="0" algn="ctr" rtl="0">
              <a:spcBef>
                <a:spcPts val="1000"/>
              </a:spcBef>
              <a:spcAft>
                <a:spcPts val="0"/>
              </a:spcAft>
              <a:buNone/>
            </a:pPr>
            <a:endParaRPr sz="2300">
              <a:solidFill>
                <a:srgbClr val="434343"/>
              </a:solidFill>
              <a:latin typeface="Nunito"/>
              <a:ea typeface="Nunito"/>
              <a:cs typeface="Nunito"/>
              <a:sym typeface="Nunito"/>
            </a:endParaRPr>
          </a:p>
          <a:p>
            <a:pPr marL="0" lvl="0" indent="0" algn="ctr" rtl="0">
              <a:spcBef>
                <a:spcPts val="1200"/>
              </a:spcBef>
              <a:spcAft>
                <a:spcPts val="1200"/>
              </a:spcAft>
              <a:buNone/>
            </a:pPr>
            <a:endParaRPr sz="2300">
              <a:solidFill>
                <a:srgbClr val="434343"/>
              </a:solidFill>
              <a:latin typeface="Nunito"/>
              <a:ea typeface="Nunito"/>
              <a:cs typeface="Nunito"/>
              <a:sym typeface="Nunito"/>
            </a:endParaRPr>
          </a:p>
        </p:txBody>
      </p:sp>
      <p:pic>
        <p:nvPicPr>
          <p:cNvPr id="601" name="Google Shape;601;p55"/>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sp>
        <p:nvSpPr>
          <p:cNvPr id="602" name="Google Shape;602;p55"/>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4F5FC"/>
                </a:solidFill>
              </a:rPr>
              <a:t>www.skillslash.com</a:t>
            </a:r>
            <a:endParaRPr sz="1300">
              <a:solidFill>
                <a:srgbClr val="E4F5FC"/>
              </a:solidFill>
            </a:endParaRPr>
          </a:p>
          <a:p>
            <a:pPr marL="0" lvl="0" indent="0" algn="l" rtl="0">
              <a:spcBef>
                <a:spcPts val="0"/>
              </a:spcBef>
              <a:spcAft>
                <a:spcPts val="0"/>
              </a:spcAft>
              <a:buNone/>
            </a:pPr>
            <a:endParaRPr>
              <a:solidFill>
                <a:srgbClr val="E4F5FC"/>
              </a:solidFill>
              <a:latin typeface="Roboto"/>
              <a:ea typeface="Roboto"/>
              <a:cs typeface="Roboto"/>
              <a:sym typeface="Roboto"/>
            </a:endParaRPr>
          </a:p>
        </p:txBody>
      </p:sp>
      <p:grpSp>
        <p:nvGrpSpPr>
          <p:cNvPr id="603" name="Google Shape;603;p55"/>
          <p:cNvGrpSpPr/>
          <p:nvPr/>
        </p:nvGrpSpPr>
        <p:grpSpPr>
          <a:xfrm>
            <a:off x="0" y="5000700"/>
            <a:ext cx="9144000" cy="142800"/>
            <a:chOff x="0" y="0"/>
            <a:chExt cx="9144000" cy="142800"/>
          </a:xfrm>
        </p:grpSpPr>
        <p:sp>
          <p:nvSpPr>
            <p:cNvPr id="604" name="Google Shape;604;p55"/>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05" name="Google Shape;605;p55"/>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06" name="Google Shape;606;p55"/>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07" name="Google Shape;607;p55"/>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08" name="Google Shape;608;p55"/>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rgbClr val="243168"/>
                </a:solidFill>
              </a:rPr>
              <a:t>Business Use Cases</a:t>
            </a:r>
            <a:endParaRPr>
              <a:solidFill>
                <a:srgbClr val="243168"/>
              </a:solidFill>
            </a:endParaRPr>
          </a:p>
        </p:txBody>
      </p:sp>
      <p:sp>
        <p:nvSpPr>
          <p:cNvPr id="614" name="Google Shape;614;p56"/>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615" name="Google Shape;615;p56"/>
          <p:cNvGrpSpPr/>
          <p:nvPr/>
        </p:nvGrpSpPr>
        <p:grpSpPr>
          <a:xfrm>
            <a:off x="0" y="5000700"/>
            <a:ext cx="9144000" cy="142800"/>
            <a:chOff x="0" y="0"/>
            <a:chExt cx="9144000" cy="142800"/>
          </a:xfrm>
        </p:grpSpPr>
        <p:sp>
          <p:nvSpPr>
            <p:cNvPr id="616" name="Google Shape;616;p5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17" name="Google Shape;617;p5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18" name="Google Shape;618;p5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19" name="Google Shape;619;p5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20" name="Google Shape;620;p5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621" name="Google Shape;621;p56"/>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7"/>
          <p:cNvSpPr txBox="1">
            <a:spLocks noGrp="1"/>
          </p:cNvSpPr>
          <p:nvPr>
            <p:ph type="title"/>
          </p:nvPr>
        </p:nvSpPr>
        <p:spPr>
          <a:xfrm>
            <a:off x="387900" y="1152450"/>
            <a:ext cx="83682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solidFill>
                  <a:srgbClr val="243168"/>
                </a:solidFill>
                <a:latin typeface="Nunito ExtraBold"/>
                <a:ea typeface="Nunito ExtraBold"/>
                <a:cs typeface="Nunito ExtraBold"/>
                <a:sym typeface="Nunito ExtraBold"/>
              </a:rPr>
              <a:t>2. Measures of Spread / Dispersion</a:t>
            </a:r>
            <a:endParaRPr sz="3700">
              <a:solidFill>
                <a:srgbClr val="243168"/>
              </a:solidFill>
              <a:latin typeface="Nunito ExtraBold"/>
              <a:ea typeface="Nunito ExtraBold"/>
              <a:cs typeface="Nunito ExtraBold"/>
              <a:sym typeface="Nunito ExtraBold"/>
            </a:endParaRPr>
          </a:p>
          <a:p>
            <a:pPr marL="0" lvl="0" indent="0" algn="ctr" rtl="0">
              <a:spcBef>
                <a:spcPts val="0"/>
              </a:spcBef>
              <a:spcAft>
                <a:spcPts val="0"/>
              </a:spcAft>
              <a:buNone/>
            </a:pPr>
            <a:endParaRPr sz="3700">
              <a:solidFill>
                <a:srgbClr val="243168"/>
              </a:solidFill>
              <a:latin typeface="Nunito ExtraBold"/>
              <a:ea typeface="Nunito ExtraBold"/>
              <a:cs typeface="Nunito ExtraBold"/>
              <a:sym typeface="Nunito ExtraBold"/>
            </a:endParaRPr>
          </a:p>
          <a:p>
            <a:pPr marL="0" lvl="0" indent="0" algn="ctr" rtl="0">
              <a:spcBef>
                <a:spcPts val="0"/>
              </a:spcBef>
              <a:spcAft>
                <a:spcPts val="0"/>
              </a:spcAft>
              <a:buNone/>
            </a:pPr>
            <a:endParaRPr sz="3700">
              <a:solidFill>
                <a:srgbClr val="243168"/>
              </a:solidFill>
              <a:latin typeface="Nunito ExtraBold"/>
              <a:ea typeface="Nunito ExtraBold"/>
              <a:cs typeface="Nunito ExtraBold"/>
              <a:sym typeface="Nunito ExtraBold"/>
            </a:endParaRPr>
          </a:p>
        </p:txBody>
      </p:sp>
      <p:sp>
        <p:nvSpPr>
          <p:cNvPr id="627" name="Google Shape;627;p57"/>
          <p:cNvSpPr txBox="1">
            <a:spLocks noGrp="1"/>
          </p:cNvSpPr>
          <p:nvPr>
            <p:ph type="body" idx="1"/>
          </p:nvPr>
        </p:nvSpPr>
        <p:spPr>
          <a:xfrm>
            <a:off x="1009650" y="2690850"/>
            <a:ext cx="7124700" cy="6618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50000"/>
              </a:lnSpc>
              <a:spcBef>
                <a:spcPts val="1000"/>
              </a:spcBef>
              <a:spcAft>
                <a:spcPts val="0"/>
              </a:spcAft>
              <a:buNone/>
            </a:pPr>
            <a:r>
              <a:rPr lang="en" sz="7200">
                <a:solidFill>
                  <a:srgbClr val="434343"/>
                </a:solidFill>
                <a:latin typeface="Nunito"/>
                <a:ea typeface="Nunito"/>
                <a:cs typeface="Nunito"/>
                <a:sym typeface="Nunito"/>
              </a:rPr>
              <a:t>Standard Deviation, Variance, Range, Percentile, IQR (Inter Quartile Range), Coefficient of Variance</a:t>
            </a:r>
            <a:endParaRPr sz="7200">
              <a:solidFill>
                <a:srgbClr val="434343"/>
              </a:solidFill>
              <a:latin typeface="Nunito"/>
              <a:ea typeface="Nunito"/>
              <a:cs typeface="Nunito"/>
              <a:sym typeface="Nunito"/>
            </a:endParaRPr>
          </a:p>
          <a:p>
            <a:pPr marL="0" lvl="0" indent="0" algn="ctr" rtl="0">
              <a:spcBef>
                <a:spcPts val="1000"/>
              </a:spcBef>
              <a:spcAft>
                <a:spcPts val="0"/>
              </a:spcAft>
              <a:buNone/>
            </a:pPr>
            <a:endParaRPr sz="10000">
              <a:solidFill>
                <a:srgbClr val="434343"/>
              </a:solidFill>
              <a:latin typeface="Nunito"/>
              <a:ea typeface="Nunito"/>
              <a:cs typeface="Nunito"/>
              <a:sym typeface="Nunito"/>
            </a:endParaRPr>
          </a:p>
          <a:p>
            <a:pPr marL="0" lvl="0" indent="0" algn="ctr" rtl="0">
              <a:spcBef>
                <a:spcPts val="1000"/>
              </a:spcBef>
              <a:spcAft>
                <a:spcPts val="0"/>
              </a:spcAft>
              <a:buNone/>
            </a:pPr>
            <a:endParaRPr sz="10000">
              <a:solidFill>
                <a:srgbClr val="434343"/>
              </a:solidFill>
              <a:latin typeface="Nunito"/>
              <a:ea typeface="Nunito"/>
              <a:cs typeface="Nunito"/>
              <a:sym typeface="Nunito"/>
            </a:endParaRPr>
          </a:p>
          <a:p>
            <a:pPr marL="0" lvl="0" indent="0" algn="ctr" rtl="0">
              <a:spcBef>
                <a:spcPts val="1000"/>
              </a:spcBef>
              <a:spcAft>
                <a:spcPts val="0"/>
              </a:spcAft>
              <a:buNone/>
            </a:pPr>
            <a:endParaRPr sz="10000">
              <a:solidFill>
                <a:srgbClr val="434343"/>
              </a:solidFill>
              <a:latin typeface="Nunito"/>
              <a:ea typeface="Nunito"/>
              <a:cs typeface="Nunito"/>
              <a:sym typeface="Nunito"/>
            </a:endParaRPr>
          </a:p>
          <a:p>
            <a:pPr marL="0" lvl="0" indent="0" algn="ctr" rtl="0">
              <a:spcBef>
                <a:spcPts val="1000"/>
              </a:spcBef>
              <a:spcAft>
                <a:spcPts val="0"/>
              </a:spcAft>
              <a:buNone/>
            </a:pPr>
            <a:endParaRPr sz="1800">
              <a:solidFill>
                <a:srgbClr val="434343"/>
              </a:solidFill>
              <a:latin typeface="Nunito"/>
              <a:ea typeface="Nunito"/>
              <a:cs typeface="Nunito"/>
              <a:sym typeface="Nunito"/>
            </a:endParaRPr>
          </a:p>
          <a:p>
            <a:pPr marL="0" lvl="0" indent="0" algn="ctr" rtl="0">
              <a:spcBef>
                <a:spcPts val="1000"/>
              </a:spcBef>
              <a:spcAft>
                <a:spcPts val="0"/>
              </a:spcAft>
              <a:buNone/>
            </a:pPr>
            <a:endParaRPr>
              <a:solidFill>
                <a:srgbClr val="434343"/>
              </a:solidFill>
              <a:latin typeface="Nunito"/>
              <a:ea typeface="Nunito"/>
              <a:cs typeface="Nunito"/>
              <a:sym typeface="Nunito"/>
            </a:endParaRPr>
          </a:p>
          <a:p>
            <a:pPr marL="0" lvl="0" indent="0" algn="ctr" rtl="0">
              <a:spcBef>
                <a:spcPts val="1200"/>
              </a:spcBef>
              <a:spcAft>
                <a:spcPts val="1200"/>
              </a:spcAft>
              <a:buNone/>
            </a:pPr>
            <a:endParaRPr>
              <a:solidFill>
                <a:srgbClr val="434343"/>
              </a:solidFill>
              <a:latin typeface="Nunito"/>
              <a:ea typeface="Nunito"/>
              <a:cs typeface="Nunito"/>
              <a:sym typeface="Nunito"/>
            </a:endParaRPr>
          </a:p>
        </p:txBody>
      </p:sp>
      <p:pic>
        <p:nvPicPr>
          <p:cNvPr id="628" name="Google Shape;628;p5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630" name="Google Shape;630;p57"/>
          <p:cNvGrpSpPr/>
          <p:nvPr/>
        </p:nvGrpSpPr>
        <p:grpSpPr>
          <a:xfrm>
            <a:off x="0" y="5000700"/>
            <a:ext cx="9144000" cy="142800"/>
            <a:chOff x="0" y="0"/>
            <a:chExt cx="9144000" cy="142800"/>
          </a:xfrm>
        </p:grpSpPr>
        <p:sp>
          <p:nvSpPr>
            <p:cNvPr id="631" name="Google Shape;631;p5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32" name="Google Shape;632;p5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33" name="Google Shape;633;p5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34" name="Google Shape;634;p5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35" name="Google Shape;635;p5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cxnSp>
        <p:nvCxnSpPr>
          <p:cNvPr id="636" name="Google Shape;636;p57"/>
          <p:cNvCxnSpPr/>
          <p:nvPr/>
        </p:nvCxnSpPr>
        <p:spPr>
          <a:xfrm>
            <a:off x="3590850" y="2305050"/>
            <a:ext cx="1962300" cy="0"/>
          </a:xfrm>
          <a:prstGeom prst="straightConnector1">
            <a:avLst/>
          </a:prstGeom>
          <a:noFill/>
          <a:ln w="38100" cap="flat" cmpd="sng">
            <a:solidFill>
              <a:srgbClr val="243168"/>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8"/>
          <p:cNvSpPr txBox="1">
            <a:spLocks noGrp="1"/>
          </p:cNvSpPr>
          <p:nvPr>
            <p:ph type="title"/>
          </p:nvPr>
        </p:nvSpPr>
        <p:spPr>
          <a:xfrm>
            <a:off x="495300" y="47625"/>
            <a:ext cx="7860900" cy="114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a:solidFill>
                  <a:srgbClr val="243168"/>
                </a:solidFill>
                <a:latin typeface="Nunito"/>
                <a:ea typeface="Nunito"/>
                <a:cs typeface="Nunito"/>
                <a:sym typeface="Nunito"/>
              </a:rPr>
              <a:t>Introduction – Measures of Spread / Dispersion</a:t>
            </a:r>
            <a:endParaRPr sz="3400" b="1">
              <a:solidFill>
                <a:srgbClr val="243168"/>
              </a:solidFill>
              <a:latin typeface="Nunito"/>
              <a:ea typeface="Nunito"/>
              <a:cs typeface="Nunito"/>
              <a:sym typeface="Nunito"/>
            </a:endParaRPr>
          </a:p>
        </p:txBody>
      </p:sp>
      <p:sp>
        <p:nvSpPr>
          <p:cNvPr id="642" name="Google Shape;642;p58"/>
          <p:cNvSpPr txBox="1">
            <a:spLocks noGrp="1"/>
          </p:cNvSpPr>
          <p:nvPr>
            <p:ph type="body" idx="1"/>
          </p:nvPr>
        </p:nvSpPr>
        <p:spPr>
          <a:xfrm>
            <a:off x="387900" y="1824956"/>
            <a:ext cx="8368200" cy="1144200"/>
          </a:xfrm>
          <a:prstGeom prst="rect">
            <a:avLst/>
          </a:prstGeom>
        </p:spPr>
        <p:txBody>
          <a:bodyPr spcFirstLastPara="1" wrap="square" lIns="91425" tIns="91425" rIns="91425" bIns="91425" anchor="t" anchorCtr="0">
            <a:normAutofit/>
          </a:bodyPr>
          <a:lstStyle/>
          <a:p>
            <a:pPr marL="457200" lvl="0" indent="-374650" algn="just" rtl="0">
              <a:spcBef>
                <a:spcPts val="1000"/>
              </a:spcBef>
              <a:spcAft>
                <a:spcPts val="0"/>
              </a:spcAft>
              <a:buClr>
                <a:srgbClr val="434343"/>
              </a:buClr>
              <a:buSzPts val="2300"/>
              <a:buFont typeface="Nunito"/>
              <a:buChar char="●"/>
            </a:pPr>
            <a:r>
              <a:rPr lang="en" sz="2300">
                <a:solidFill>
                  <a:srgbClr val="434343"/>
                </a:solidFill>
                <a:latin typeface="Nunito"/>
                <a:ea typeface="Nunito"/>
                <a:cs typeface="Nunito"/>
                <a:sym typeface="Nunito"/>
              </a:rPr>
              <a:t>The measures of central tendency (Mean, Median, Mode) are not adequate to describe data.</a:t>
            </a:r>
            <a:endParaRPr sz="2300">
              <a:solidFill>
                <a:srgbClr val="434343"/>
              </a:solidFill>
              <a:latin typeface="Nunito"/>
              <a:ea typeface="Nunito"/>
              <a:cs typeface="Nunito"/>
              <a:sym typeface="Nunito"/>
            </a:endParaRPr>
          </a:p>
        </p:txBody>
      </p:sp>
      <p:pic>
        <p:nvPicPr>
          <p:cNvPr id="643" name="Google Shape;643;p58"/>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sp>
        <p:nvSpPr>
          <p:cNvPr id="644" name="Google Shape;644;p58"/>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4F5FC"/>
                </a:solidFill>
              </a:rPr>
              <a:t>www.skillslash.com</a:t>
            </a:r>
            <a:endParaRPr sz="1300">
              <a:solidFill>
                <a:srgbClr val="E4F5FC"/>
              </a:solidFill>
            </a:endParaRPr>
          </a:p>
          <a:p>
            <a:pPr marL="0" lvl="0" indent="0" algn="l" rtl="0">
              <a:spcBef>
                <a:spcPts val="0"/>
              </a:spcBef>
              <a:spcAft>
                <a:spcPts val="0"/>
              </a:spcAft>
              <a:buNone/>
            </a:pPr>
            <a:endParaRPr>
              <a:solidFill>
                <a:srgbClr val="E4F5FC"/>
              </a:solidFill>
              <a:latin typeface="Roboto"/>
              <a:ea typeface="Roboto"/>
              <a:cs typeface="Roboto"/>
              <a:sym typeface="Roboto"/>
            </a:endParaRPr>
          </a:p>
        </p:txBody>
      </p:sp>
      <p:grpSp>
        <p:nvGrpSpPr>
          <p:cNvPr id="645" name="Google Shape;645;p58"/>
          <p:cNvGrpSpPr/>
          <p:nvPr/>
        </p:nvGrpSpPr>
        <p:grpSpPr>
          <a:xfrm>
            <a:off x="0" y="5000700"/>
            <a:ext cx="9144000" cy="142800"/>
            <a:chOff x="0" y="0"/>
            <a:chExt cx="9144000" cy="142800"/>
          </a:xfrm>
        </p:grpSpPr>
        <p:sp>
          <p:nvSpPr>
            <p:cNvPr id="646" name="Google Shape;646;p5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47" name="Google Shape;647;p5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48" name="Google Shape;648;p5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49" name="Google Shape;649;p5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50" name="Google Shape;650;p5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651" name="Google Shape;651;p58"/>
          <p:cNvSpPr txBox="1">
            <a:spLocks noGrp="1"/>
          </p:cNvSpPr>
          <p:nvPr>
            <p:ph type="body" idx="1"/>
          </p:nvPr>
        </p:nvSpPr>
        <p:spPr>
          <a:xfrm>
            <a:off x="387900" y="2969156"/>
            <a:ext cx="8368200" cy="1144200"/>
          </a:xfrm>
          <a:prstGeom prst="rect">
            <a:avLst/>
          </a:prstGeom>
        </p:spPr>
        <p:txBody>
          <a:bodyPr spcFirstLastPara="1" wrap="square" lIns="91425" tIns="91425" rIns="91425" bIns="91425" anchor="t" anchorCtr="0">
            <a:noAutofit/>
          </a:bodyPr>
          <a:lstStyle/>
          <a:p>
            <a:pPr marL="457200" lvl="0" indent="-365918" algn="just" rtl="0">
              <a:lnSpc>
                <a:spcPct val="95000"/>
              </a:lnSpc>
              <a:spcBef>
                <a:spcPts val="1000"/>
              </a:spcBef>
              <a:spcAft>
                <a:spcPts val="0"/>
              </a:spcAft>
              <a:buClr>
                <a:srgbClr val="434343"/>
              </a:buClr>
              <a:buSzPts val="2163"/>
              <a:buFont typeface="Nunito"/>
              <a:buChar char="●"/>
            </a:pPr>
            <a:r>
              <a:rPr lang="en" sz="2162">
                <a:solidFill>
                  <a:srgbClr val="434343"/>
                </a:solidFill>
                <a:latin typeface="Nunito"/>
                <a:ea typeface="Nunito"/>
                <a:cs typeface="Nunito"/>
                <a:sym typeface="Nunito"/>
              </a:rPr>
              <a:t>Dispersion is a set of measures that helps one to determine the quality of data in an objectively quantifiable manner.</a:t>
            </a:r>
            <a:endParaRPr sz="2162">
              <a:solidFill>
                <a:srgbClr val="434343"/>
              </a:solidFill>
              <a:latin typeface="Nunito"/>
              <a:ea typeface="Nunito"/>
              <a:cs typeface="Nunito"/>
              <a:sym typeface="Nunito"/>
            </a:endParaRPr>
          </a:p>
          <a:p>
            <a:pPr marL="0" lvl="0" indent="0" algn="just" rtl="0">
              <a:lnSpc>
                <a:spcPct val="95000"/>
              </a:lnSpc>
              <a:spcBef>
                <a:spcPts val="1200"/>
              </a:spcBef>
              <a:spcAft>
                <a:spcPts val="0"/>
              </a:spcAft>
              <a:buSzPts val="275"/>
              <a:buNone/>
            </a:pPr>
            <a:endParaRPr sz="375">
              <a:solidFill>
                <a:srgbClr val="434343"/>
              </a:solidFill>
              <a:latin typeface="Nunito"/>
              <a:ea typeface="Nunito"/>
              <a:cs typeface="Nunito"/>
              <a:sym typeface="Nunito"/>
            </a:endParaRPr>
          </a:p>
          <a:p>
            <a:pPr marL="0" lvl="0" indent="0" algn="just" rtl="0">
              <a:lnSpc>
                <a:spcPct val="95000"/>
              </a:lnSpc>
              <a:spcBef>
                <a:spcPts val="1200"/>
              </a:spcBef>
              <a:spcAft>
                <a:spcPts val="1200"/>
              </a:spcAft>
              <a:buSzPts val="275"/>
              <a:buNone/>
            </a:pPr>
            <a:endParaRPr sz="375">
              <a:solidFill>
                <a:srgbClr val="434343"/>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59"/>
          <p:cNvSpPr txBox="1">
            <a:spLocks noGrp="1"/>
          </p:cNvSpPr>
          <p:nvPr>
            <p:ph type="title" idx="4294967295"/>
          </p:nvPr>
        </p:nvSpPr>
        <p:spPr>
          <a:xfrm>
            <a:off x="566850" y="457875"/>
            <a:ext cx="8010000" cy="7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a:solidFill>
                  <a:srgbClr val="243168"/>
                </a:solidFill>
                <a:latin typeface="Nunito"/>
                <a:ea typeface="Nunito"/>
                <a:cs typeface="Nunito"/>
                <a:sym typeface="Nunito"/>
              </a:rPr>
              <a:t>Types of Measures of Spread / Dispersion</a:t>
            </a:r>
            <a:endParaRPr sz="3200" b="1">
              <a:solidFill>
                <a:srgbClr val="243168"/>
              </a:solidFill>
              <a:latin typeface="Nunito"/>
              <a:ea typeface="Nunito"/>
              <a:cs typeface="Nunito"/>
              <a:sym typeface="Nunito"/>
            </a:endParaRPr>
          </a:p>
        </p:txBody>
      </p:sp>
      <p:pic>
        <p:nvPicPr>
          <p:cNvPr id="657" name="Google Shape;657;p59"/>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pic>
        <p:nvPicPr>
          <p:cNvPr id="658" name="Google Shape;658;p59"/>
          <p:cNvPicPr preferRelativeResize="0"/>
          <p:nvPr/>
        </p:nvPicPr>
        <p:blipFill>
          <a:blip r:embed="rId4">
            <a:alphaModFix/>
          </a:blip>
          <a:stretch>
            <a:fillRect/>
          </a:stretch>
        </p:blipFill>
        <p:spPr>
          <a:xfrm>
            <a:off x="152250" y="1374100"/>
            <a:ext cx="8839200" cy="3439001"/>
          </a:xfrm>
          <a:prstGeom prst="rect">
            <a:avLst/>
          </a:prstGeom>
          <a:noFill/>
          <a:ln>
            <a:noFill/>
          </a:ln>
        </p:spPr>
      </p:pic>
      <p:sp>
        <p:nvSpPr>
          <p:cNvPr id="659" name="Google Shape;659;p59"/>
          <p:cNvSpPr txBox="1">
            <a:spLocks noGrp="1"/>
          </p:cNvSpPr>
          <p:nvPr>
            <p:ph type="body" idx="1"/>
          </p:nvPr>
        </p:nvSpPr>
        <p:spPr>
          <a:xfrm>
            <a:off x="1352400" y="3444325"/>
            <a:ext cx="1272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Range</a:t>
            </a:r>
            <a:endParaRPr sz="1400" b="1">
              <a:solidFill>
                <a:srgbClr val="434343"/>
              </a:solidFill>
              <a:latin typeface="Nunito"/>
              <a:ea typeface="Nunito"/>
              <a:cs typeface="Nunito"/>
              <a:sym typeface="Nunito"/>
            </a:endParaRPr>
          </a:p>
        </p:txBody>
      </p:sp>
      <p:sp>
        <p:nvSpPr>
          <p:cNvPr id="660" name="Google Shape;660;p59"/>
          <p:cNvSpPr txBox="1">
            <a:spLocks noGrp="1"/>
          </p:cNvSpPr>
          <p:nvPr>
            <p:ph type="body" idx="1"/>
          </p:nvPr>
        </p:nvSpPr>
        <p:spPr>
          <a:xfrm>
            <a:off x="1352400" y="3910525"/>
            <a:ext cx="1272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Percentile</a:t>
            </a:r>
            <a:endParaRPr sz="1400" b="1">
              <a:solidFill>
                <a:srgbClr val="434343"/>
              </a:solidFill>
              <a:latin typeface="Nunito"/>
              <a:ea typeface="Nunito"/>
              <a:cs typeface="Nunito"/>
              <a:sym typeface="Nunito"/>
            </a:endParaRPr>
          </a:p>
        </p:txBody>
      </p:sp>
      <p:sp>
        <p:nvSpPr>
          <p:cNvPr id="661" name="Google Shape;661;p59"/>
          <p:cNvSpPr txBox="1">
            <a:spLocks noGrp="1"/>
          </p:cNvSpPr>
          <p:nvPr>
            <p:ph type="body" idx="1"/>
          </p:nvPr>
        </p:nvSpPr>
        <p:spPr>
          <a:xfrm>
            <a:off x="1352400" y="4376725"/>
            <a:ext cx="1272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IQR</a:t>
            </a:r>
            <a:endParaRPr sz="1400" b="1">
              <a:solidFill>
                <a:srgbClr val="434343"/>
              </a:solidFill>
              <a:latin typeface="Nunito"/>
              <a:ea typeface="Nunito"/>
              <a:cs typeface="Nunito"/>
              <a:sym typeface="Nunito"/>
            </a:endParaRPr>
          </a:p>
        </p:txBody>
      </p:sp>
      <p:sp>
        <p:nvSpPr>
          <p:cNvPr id="662" name="Google Shape;662;p59"/>
          <p:cNvSpPr txBox="1">
            <a:spLocks noGrp="1"/>
          </p:cNvSpPr>
          <p:nvPr>
            <p:ph type="body" idx="1"/>
          </p:nvPr>
        </p:nvSpPr>
        <p:spPr>
          <a:xfrm>
            <a:off x="4400400" y="3634825"/>
            <a:ext cx="1272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Variance</a:t>
            </a:r>
            <a:endParaRPr sz="1400" b="1">
              <a:solidFill>
                <a:srgbClr val="434343"/>
              </a:solidFill>
              <a:latin typeface="Nunito"/>
              <a:ea typeface="Nunito"/>
              <a:cs typeface="Nunito"/>
              <a:sym typeface="Nunito"/>
            </a:endParaRPr>
          </a:p>
        </p:txBody>
      </p:sp>
      <p:sp>
        <p:nvSpPr>
          <p:cNvPr id="663" name="Google Shape;663;p59"/>
          <p:cNvSpPr txBox="1">
            <a:spLocks noGrp="1"/>
          </p:cNvSpPr>
          <p:nvPr>
            <p:ph type="body" idx="1"/>
          </p:nvPr>
        </p:nvSpPr>
        <p:spPr>
          <a:xfrm>
            <a:off x="6953100" y="2176975"/>
            <a:ext cx="2190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Coefficient of Variation</a:t>
            </a:r>
            <a:endParaRPr sz="1400" b="1">
              <a:solidFill>
                <a:srgbClr val="434343"/>
              </a:solidFill>
              <a:latin typeface="Nunito"/>
              <a:ea typeface="Nunito"/>
              <a:cs typeface="Nunito"/>
              <a:sym typeface="Nunito"/>
            </a:endParaRPr>
          </a:p>
        </p:txBody>
      </p:sp>
      <p:sp>
        <p:nvSpPr>
          <p:cNvPr id="664" name="Google Shape;664;p59"/>
          <p:cNvSpPr txBox="1">
            <a:spLocks noGrp="1"/>
          </p:cNvSpPr>
          <p:nvPr>
            <p:ph type="body" idx="1"/>
          </p:nvPr>
        </p:nvSpPr>
        <p:spPr>
          <a:xfrm>
            <a:off x="6953100" y="2643175"/>
            <a:ext cx="2190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Coefficient of Standard Deviation</a:t>
            </a:r>
            <a:endParaRPr sz="1400" b="1">
              <a:solidFill>
                <a:srgbClr val="434343"/>
              </a:solidFill>
              <a:latin typeface="Nunito"/>
              <a:ea typeface="Nunito"/>
              <a:cs typeface="Nunito"/>
              <a:sym typeface="Nunito"/>
            </a:endParaRPr>
          </a:p>
        </p:txBody>
      </p:sp>
      <p:sp>
        <p:nvSpPr>
          <p:cNvPr id="665" name="Google Shape;665;p59"/>
          <p:cNvSpPr txBox="1">
            <a:spLocks noGrp="1"/>
          </p:cNvSpPr>
          <p:nvPr>
            <p:ph type="body" idx="1"/>
          </p:nvPr>
        </p:nvSpPr>
        <p:spPr>
          <a:xfrm>
            <a:off x="6953100" y="3109375"/>
            <a:ext cx="2190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Coefficient of Quartile Deviation</a:t>
            </a:r>
            <a:endParaRPr sz="1400" b="1">
              <a:solidFill>
                <a:srgbClr val="434343"/>
              </a:solidFill>
              <a:latin typeface="Nunito"/>
              <a:ea typeface="Nunito"/>
              <a:cs typeface="Nunito"/>
              <a:sym typeface="Nunito"/>
            </a:endParaRPr>
          </a:p>
        </p:txBody>
      </p:sp>
      <p:sp>
        <p:nvSpPr>
          <p:cNvPr id="666" name="Google Shape;666;p59"/>
          <p:cNvSpPr txBox="1">
            <a:spLocks noGrp="1"/>
          </p:cNvSpPr>
          <p:nvPr>
            <p:ph type="body" idx="1"/>
          </p:nvPr>
        </p:nvSpPr>
        <p:spPr>
          <a:xfrm>
            <a:off x="4400400" y="4101025"/>
            <a:ext cx="2190900" cy="466200"/>
          </a:xfrm>
          <a:prstGeom prst="rect">
            <a:avLst/>
          </a:prstGeom>
          <a:solidFill>
            <a:srgbClr val="E4F5F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434343"/>
                </a:solidFill>
                <a:latin typeface="Nunito"/>
                <a:ea typeface="Nunito"/>
                <a:cs typeface="Nunito"/>
                <a:sym typeface="Nunito"/>
              </a:rPr>
              <a:t>Standard Deviation</a:t>
            </a:r>
            <a:endParaRPr sz="1400" b="1">
              <a:solidFill>
                <a:srgbClr val="434343"/>
              </a:solidFill>
              <a:latin typeface="Nunito"/>
              <a:ea typeface="Nunito"/>
              <a:cs typeface="Nunito"/>
              <a:sym typeface="Nunito"/>
            </a:endParaRPr>
          </a:p>
        </p:txBody>
      </p:sp>
      <p:sp>
        <p:nvSpPr>
          <p:cNvPr id="667" name="Google Shape;667;p59"/>
          <p:cNvSpPr txBox="1">
            <a:spLocks noGrp="1"/>
          </p:cNvSpPr>
          <p:nvPr>
            <p:ph type="body" idx="1"/>
          </p:nvPr>
        </p:nvSpPr>
        <p:spPr>
          <a:xfrm>
            <a:off x="6133950" y="1710775"/>
            <a:ext cx="2190900" cy="4662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Relative</a:t>
            </a:r>
            <a:endParaRPr sz="1400" b="1">
              <a:solidFill>
                <a:srgbClr val="000000"/>
              </a:solidFill>
              <a:latin typeface="Arial"/>
              <a:ea typeface="Arial"/>
              <a:cs typeface="Arial"/>
              <a:sym typeface="Arial"/>
            </a:endParaRPr>
          </a:p>
        </p:txBody>
      </p:sp>
      <p:cxnSp>
        <p:nvCxnSpPr>
          <p:cNvPr id="668" name="Google Shape;668;p59"/>
          <p:cNvCxnSpPr>
            <a:stCxn id="658" idx="0"/>
            <a:endCxn id="656" idx="2"/>
          </p:cNvCxnSpPr>
          <p:nvPr/>
        </p:nvCxnSpPr>
        <p:spPr>
          <a:xfrm rot="10800000">
            <a:off x="4571850" y="1221700"/>
            <a:ext cx="0" cy="1524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60"/>
          <p:cNvSpPr txBox="1">
            <a:spLocks noGrp="1"/>
          </p:cNvSpPr>
          <p:nvPr>
            <p:ph type="title"/>
          </p:nvPr>
        </p:nvSpPr>
        <p:spPr>
          <a:xfrm>
            <a:off x="387900" y="1152450"/>
            <a:ext cx="83682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solidFill>
                  <a:srgbClr val="243168"/>
                </a:solidFill>
                <a:latin typeface="Nunito ExtraBold"/>
                <a:ea typeface="Nunito ExtraBold"/>
                <a:cs typeface="Nunito ExtraBold"/>
                <a:sym typeface="Nunito ExtraBold"/>
              </a:rPr>
              <a:t>3. Measures of Symmetricity / Shape</a:t>
            </a:r>
            <a:endParaRPr sz="3700">
              <a:solidFill>
                <a:srgbClr val="243168"/>
              </a:solidFill>
              <a:latin typeface="Nunito ExtraBold"/>
              <a:ea typeface="Nunito ExtraBold"/>
              <a:cs typeface="Nunito ExtraBold"/>
              <a:sym typeface="Nunito ExtraBold"/>
            </a:endParaRPr>
          </a:p>
          <a:p>
            <a:pPr marL="0" lvl="0" indent="0" algn="ctr" rtl="0">
              <a:spcBef>
                <a:spcPts val="0"/>
              </a:spcBef>
              <a:spcAft>
                <a:spcPts val="0"/>
              </a:spcAft>
              <a:buNone/>
            </a:pPr>
            <a:endParaRPr sz="3700">
              <a:solidFill>
                <a:srgbClr val="243168"/>
              </a:solidFill>
              <a:latin typeface="Nunito ExtraBold"/>
              <a:ea typeface="Nunito ExtraBold"/>
              <a:cs typeface="Nunito ExtraBold"/>
              <a:sym typeface="Nunito ExtraBold"/>
            </a:endParaRPr>
          </a:p>
        </p:txBody>
      </p:sp>
      <p:sp>
        <p:nvSpPr>
          <p:cNvPr id="674" name="Google Shape;674;p60"/>
          <p:cNvSpPr txBox="1">
            <a:spLocks noGrp="1"/>
          </p:cNvSpPr>
          <p:nvPr>
            <p:ph type="body" idx="1"/>
          </p:nvPr>
        </p:nvSpPr>
        <p:spPr>
          <a:xfrm>
            <a:off x="1009650" y="2690850"/>
            <a:ext cx="7124700" cy="661800"/>
          </a:xfrm>
          <a:prstGeom prst="rect">
            <a:avLst/>
          </a:prstGeom>
        </p:spPr>
        <p:txBody>
          <a:bodyPr spcFirstLastPara="1" wrap="square" lIns="91425" tIns="91425" rIns="91425" bIns="91425" anchor="t" anchorCtr="0">
            <a:normAutofit fontScale="32500" lnSpcReduction="20000"/>
          </a:bodyPr>
          <a:lstStyle/>
          <a:p>
            <a:pPr marL="0" lvl="0" indent="0" algn="ctr" rtl="0">
              <a:spcBef>
                <a:spcPts val="1000"/>
              </a:spcBef>
              <a:spcAft>
                <a:spcPts val="0"/>
              </a:spcAft>
              <a:buNone/>
            </a:pPr>
            <a:r>
              <a:rPr lang="en" sz="7200">
                <a:solidFill>
                  <a:srgbClr val="434343"/>
                </a:solidFill>
                <a:latin typeface="Nunito"/>
                <a:ea typeface="Nunito"/>
                <a:cs typeface="Nunito"/>
                <a:sym typeface="Nunito"/>
              </a:rPr>
              <a:t>Skewness &amp; Kurtosis</a:t>
            </a:r>
            <a:endParaRPr sz="7200">
              <a:solidFill>
                <a:srgbClr val="434343"/>
              </a:solidFill>
              <a:latin typeface="Nunito"/>
              <a:ea typeface="Nunito"/>
              <a:cs typeface="Nunito"/>
              <a:sym typeface="Nunito"/>
            </a:endParaRPr>
          </a:p>
          <a:p>
            <a:pPr marL="0" lvl="0" indent="0" algn="ctr" rtl="0">
              <a:spcBef>
                <a:spcPts val="1000"/>
              </a:spcBef>
              <a:spcAft>
                <a:spcPts val="0"/>
              </a:spcAft>
              <a:buNone/>
            </a:pPr>
            <a:endParaRPr sz="7200">
              <a:solidFill>
                <a:srgbClr val="434343"/>
              </a:solidFill>
              <a:latin typeface="Nunito"/>
              <a:ea typeface="Nunito"/>
              <a:cs typeface="Nunito"/>
              <a:sym typeface="Nunito"/>
            </a:endParaRPr>
          </a:p>
          <a:p>
            <a:pPr marL="0" lvl="0" indent="0" algn="ctr" rtl="0">
              <a:spcBef>
                <a:spcPts val="1000"/>
              </a:spcBef>
              <a:spcAft>
                <a:spcPts val="0"/>
              </a:spcAft>
              <a:buNone/>
            </a:pPr>
            <a:endParaRPr sz="7200">
              <a:solidFill>
                <a:srgbClr val="434343"/>
              </a:solidFill>
              <a:latin typeface="Nunito"/>
              <a:ea typeface="Nunito"/>
              <a:cs typeface="Nunito"/>
              <a:sym typeface="Nunito"/>
            </a:endParaRPr>
          </a:p>
          <a:p>
            <a:pPr marL="0" lvl="0" indent="0" algn="ctr" rtl="0">
              <a:spcBef>
                <a:spcPts val="1000"/>
              </a:spcBef>
              <a:spcAft>
                <a:spcPts val="0"/>
              </a:spcAft>
              <a:buNone/>
            </a:pPr>
            <a:endParaRPr sz="10000">
              <a:solidFill>
                <a:srgbClr val="434343"/>
              </a:solidFill>
              <a:latin typeface="Nunito"/>
              <a:ea typeface="Nunito"/>
              <a:cs typeface="Nunito"/>
              <a:sym typeface="Nunito"/>
            </a:endParaRPr>
          </a:p>
          <a:p>
            <a:pPr marL="0" lvl="0" indent="0" algn="ctr" rtl="0">
              <a:spcBef>
                <a:spcPts val="1000"/>
              </a:spcBef>
              <a:spcAft>
                <a:spcPts val="0"/>
              </a:spcAft>
              <a:buNone/>
            </a:pPr>
            <a:endParaRPr sz="10000">
              <a:solidFill>
                <a:srgbClr val="434343"/>
              </a:solidFill>
              <a:latin typeface="Nunito"/>
              <a:ea typeface="Nunito"/>
              <a:cs typeface="Nunito"/>
              <a:sym typeface="Nunito"/>
            </a:endParaRPr>
          </a:p>
          <a:p>
            <a:pPr marL="0" lvl="0" indent="0" algn="ctr" rtl="0">
              <a:spcBef>
                <a:spcPts val="1000"/>
              </a:spcBef>
              <a:spcAft>
                <a:spcPts val="0"/>
              </a:spcAft>
              <a:buNone/>
            </a:pPr>
            <a:endParaRPr sz="1800">
              <a:solidFill>
                <a:srgbClr val="434343"/>
              </a:solidFill>
              <a:latin typeface="Nunito"/>
              <a:ea typeface="Nunito"/>
              <a:cs typeface="Nunito"/>
              <a:sym typeface="Nunito"/>
            </a:endParaRPr>
          </a:p>
          <a:p>
            <a:pPr marL="0" lvl="0" indent="0" algn="ctr" rtl="0">
              <a:spcBef>
                <a:spcPts val="1000"/>
              </a:spcBef>
              <a:spcAft>
                <a:spcPts val="0"/>
              </a:spcAft>
              <a:buNone/>
            </a:pPr>
            <a:endParaRPr>
              <a:solidFill>
                <a:srgbClr val="434343"/>
              </a:solidFill>
              <a:latin typeface="Nunito"/>
              <a:ea typeface="Nunito"/>
              <a:cs typeface="Nunito"/>
              <a:sym typeface="Nunito"/>
            </a:endParaRPr>
          </a:p>
          <a:p>
            <a:pPr marL="0" lvl="0" indent="0" algn="ctr" rtl="0">
              <a:spcBef>
                <a:spcPts val="1200"/>
              </a:spcBef>
              <a:spcAft>
                <a:spcPts val="1200"/>
              </a:spcAft>
              <a:buNone/>
            </a:pPr>
            <a:endParaRPr>
              <a:solidFill>
                <a:srgbClr val="434343"/>
              </a:solidFill>
              <a:latin typeface="Nunito"/>
              <a:ea typeface="Nunito"/>
              <a:cs typeface="Nunito"/>
              <a:sym typeface="Nunito"/>
            </a:endParaRPr>
          </a:p>
        </p:txBody>
      </p:sp>
      <p:pic>
        <p:nvPicPr>
          <p:cNvPr id="675" name="Google Shape;675;p60"/>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677" name="Google Shape;677;p60"/>
          <p:cNvGrpSpPr/>
          <p:nvPr/>
        </p:nvGrpSpPr>
        <p:grpSpPr>
          <a:xfrm>
            <a:off x="0" y="5000700"/>
            <a:ext cx="9144000" cy="142800"/>
            <a:chOff x="0" y="0"/>
            <a:chExt cx="9144000" cy="142800"/>
          </a:xfrm>
        </p:grpSpPr>
        <p:sp>
          <p:nvSpPr>
            <p:cNvPr id="678" name="Google Shape;678;p6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79" name="Google Shape;679;p6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80" name="Google Shape;680;p6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81" name="Google Shape;681;p6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82" name="Google Shape;682;p6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cxnSp>
        <p:nvCxnSpPr>
          <p:cNvPr id="683" name="Google Shape;683;p60"/>
          <p:cNvCxnSpPr/>
          <p:nvPr/>
        </p:nvCxnSpPr>
        <p:spPr>
          <a:xfrm>
            <a:off x="3590850" y="2305050"/>
            <a:ext cx="1962300" cy="0"/>
          </a:xfrm>
          <a:prstGeom prst="straightConnector1">
            <a:avLst/>
          </a:prstGeom>
          <a:noFill/>
          <a:ln w="38100" cap="flat" cmpd="sng">
            <a:solidFill>
              <a:srgbClr val="243168"/>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1"/>
          <p:cNvSpPr txBox="1">
            <a:spLocks noGrp="1"/>
          </p:cNvSpPr>
          <p:nvPr>
            <p:ph type="title"/>
          </p:nvPr>
        </p:nvSpPr>
        <p:spPr>
          <a:xfrm>
            <a:off x="-69300" y="534100"/>
            <a:ext cx="94230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3400" b="1">
                <a:solidFill>
                  <a:srgbClr val="243168"/>
                </a:solidFill>
                <a:latin typeface="Nunito"/>
                <a:ea typeface="Nunito"/>
                <a:cs typeface="Nunito"/>
                <a:sym typeface="Nunito"/>
              </a:rPr>
              <a:t>Introduction to Measures of Symmetricity</a:t>
            </a:r>
            <a:endParaRPr sz="3400" b="1">
              <a:solidFill>
                <a:srgbClr val="243168"/>
              </a:solidFill>
              <a:latin typeface="Nunito"/>
              <a:ea typeface="Nunito"/>
              <a:cs typeface="Nunito"/>
              <a:sym typeface="Nunito"/>
            </a:endParaRPr>
          </a:p>
        </p:txBody>
      </p:sp>
      <p:pic>
        <p:nvPicPr>
          <p:cNvPr id="689" name="Google Shape;689;p61"/>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sp>
        <p:nvSpPr>
          <p:cNvPr id="690" name="Google Shape;690;p61"/>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4F5FC"/>
                </a:solidFill>
              </a:rPr>
              <a:t>www.skillslash.com</a:t>
            </a:r>
            <a:endParaRPr sz="1300">
              <a:solidFill>
                <a:srgbClr val="E4F5FC"/>
              </a:solidFill>
            </a:endParaRPr>
          </a:p>
          <a:p>
            <a:pPr marL="0" lvl="0" indent="0" algn="l" rtl="0">
              <a:spcBef>
                <a:spcPts val="0"/>
              </a:spcBef>
              <a:spcAft>
                <a:spcPts val="0"/>
              </a:spcAft>
              <a:buNone/>
            </a:pPr>
            <a:endParaRPr>
              <a:solidFill>
                <a:srgbClr val="E4F5FC"/>
              </a:solidFill>
              <a:latin typeface="Roboto"/>
              <a:ea typeface="Roboto"/>
              <a:cs typeface="Roboto"/>
              <a:sym typeface="Roboto"/>
            </a:endParaRPr>
          </a:p>
        </p:txBody>
      </p:sp>
      <p:grpSp>
        <p:nvGrpSpPr>
          <p:cNvPr id="692" name="Google Shape;692;p61"/>
          <p:cNvGrpSpPr/>
          <p:nvPr/>
        </p:nvGrpSpPr>
        <p:grpSpPr>
          <a:xfrm>
            <a:off x="0" y="5000700"/>
            <a:ext cx="9144000" cy="142800"/>
            <a:chOff x="0" y="0"/>
            <a:chExt cx="9144000" cy="142800"/>
          </a:xfrm>
        </p:grpSpPr>
        <p:sp>
          <p:nvSpPr>
            <p:cNvPr id="693" name="Google Shape;693;p6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94" name="Google Shape;694;p6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95" name="Google Shape;695;p6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96" name="Google Shape;696;p6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97" name="Google Shape;697;p6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698" name="Google Shape;698;p61"/>
          <p:cNvSpPr/>
          <p:nvPr/>
        </p:nvSpPr>
        <p:spPr>
          <a:xfrm>
            <a:off x="4185200" y="2581917"/>
            <a:ext cx="773400" cy="705300"/>
          </a:xfrm>
          <a:prstGeom prst="downArrow">
            <a:avLst>
              <a:gd name="adj1" fmla="val 50000"/>
              <a:gd name="adj2" fmla="val 50000"/>
            </a:avLst>
          </a:prstGeom>
          <a:solidFill>
            <a:srgbClr val="EE3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1"/>
          <p:cNvSpPr/>
          <p:nvPr/>
        </p:nvSpPr>
        <p:spPr>
          <a:xfrm>
            <a:off x="2990813" y="1598088"/>
            <a:ext cx="3162000" cy="1115700"/>
          </a:xfrm>
          <a:prstGeom prst="rect">
            <a:avLst/>
          </a:prstGeom>
          <a:solidFill>
            <a:srgbClr val="EE343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a:solidFill>
                  <a:schemeClr val="dk1"/>
                </a:solidFill>
              </a:rPr>
              <a:t>Two measures of central tendency and dispersion are inadequate to characterize a distribution completely.</a:t>
            </a:r>
            <a:endParaRPr sz="1300">
              <a:solidFill>
                <a:schemeClr val="dk1"/>
              </a:solidFill>
            </a:endParaRPr>
          </a:p>
        </p:txBody>
      </p:sp>
      <p:sp>
        <p:nvSpPr>
          <p:cNvPr id="700" name="Google Shape;700;p61"/>
          <p:cNvSpPr txBox="1"/>
          <p:nvPr/>
        </p:nvSpPr>
        <p:spPr>
          <a:xfrm>
            <a:off x="3010380" y="3389206"/>
            <a:ext cx="314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701" name="Google Shape;701;p61"/>
          <p:cNvSpPr txBox="1"/>
          <p:nvPr/>
        </p:nvSpPr>
        <p:spPr>
          <a:xfrm>
            <a:off x="2990800" y="3287116"/>
            <a:ext cx="3093000" cy="785100"/>
          </a:xfrm>
          <a:prstGeom prst="rect">
            <a:avLst/>
          </a:prstGeom>
          <a:solidFill>
            <a:srgbClr val="243168"/>
          </a:solid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chemeClr val="dk1"/>
                </a:solidFill>
                <a:latin typeface="Roboto"/>
                <a:ea typeface="Roboto"/>
                <a:cs typeface="Roboto"/>
                <a:sym typeface="Roboto"/>
              </a:rPr>
              <a:t>Measures of symmetricity supports and supplemented by two more measures:</a:t>
            </a:r>
            <a:endParaRPr sz="1300">
              <a:solidFill>
                <a:schemeClr val="dk1"/>
              </a:solidFill>
              <a:latin typeface="Roboto"/>
              <a:ea typeface="Roboto"/>
              <a:cs typeface="Roboto"/>
              <a:sym typeface="Roboto"/>
            </a:endParaRPr>
          </a:p>
        </p:txBody>
      </p:sp>
      <p:sp>
        <p:nvSpPr>
          <p:cNvPr id="702" name="Google Shape;702;p61"/>
          <p:cNvSpPr txBox="1"/>
          <p:nvPr/>
        </p:nvSpPr>
        <p:spPr>
          <a:xfrm>
            <a:off x="2990800" y="4094070"/>
            <a:ext cx="1547100" cy="446400"/>
          </a:xfrm>
          <a:prstGeom prst="rect">
            <a:avLst/>
          </a:prstGeom>
          <a:solidFill>
            <a:srgbClr val="F6851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Skewness</a:t>
            </a:r>
            <a:endParaRPr sz="1700">
              <a:solidFill>
                <a:srgbClr val="FFFFFF"/>
              </a:solidFill>
              <a:latin typeface="Roboto"/>
              <a:ea typeface="Roboto"/>
              <a:cs typeface="Roboto"/>
              <a:sym typeface="Roboto"/>
            </a:endParaRPr>
          </a:p>
        </p:txBody>
      </p:sp>
      <p:sp>
        <p:nvSpPr>
          <p:cNvPr id="703" name="Google Shape;703;p61"/>
          <p:cNvSpPr txBox="1"/>
          <p:nvPr/>
        </p:nvSpPr>
        <p:spPr>
          <a:xfrm>
            <a:off x="4536875" y="4094070"/>
            <a:ext cx="1547100" cy="446400"/>
          </a:xfrm>
          <a:prstGeom prst="rect">
            <a:avLst/>
          </a:prstGeom>
          <a:solidFill>
            <a:srgbClr val="F6851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rgbClr val="FFFFFF"/>
                </a:solidFill>
                <a:latin typeface="Roboto"/>
                <a:ea typeface="Roboto"/>
                <a:cs typeface="Roboto"/>
                <a:sym typeface="Roboto"/>
              </a:rPr>
              <a:t>Kurtosis</a:t>
            </a:r>
            <a:endParaRPr sz="1700">
              <a:solidFill>
                <a:srgbClr val="FFFFFF"/>
              </a:solidFill>
              <a:latin typeface="Roboto"/>
              <a:ea typeface="Roboto"/>
              <a:cs typeface="Roboto"/>
              <a:sym typeface="Roboto"/>
            </a:endParaRPr>
          </a:p>
        </p:txBody>
      </p:sp>
      <p:cxnSp>
        <p:nvCxnSpPr>
          <p:cNvPr id="704" name="Google Shape;704;p61"/>
          <p:cNvCxnSpPr/>
          <p:nvPr/>
        </p:nvCxnSpPr>
        <p:spPr>
          <a:xfrm>
            <a:off x="4537492" y="4093916"/>
            <a:ext cx="300" cy="528900"/>
          </a:xfrm>
          <a:prstGeom prst="straightConnector1">
            <a:avLst/>
          </a:prstGeom>
          <a:noFill/>
          <a:ln w="28575" cap="flat" cmpd="sng">
            <a:solidFill>
              <a:srgbClr val="E4F5FC"/>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2"/>
          <p:cNvSpPr txBox="1">
            <a:spLocks noGrp="1"/>
          </p:cNvSpPr>
          <p:nvPr>
            <p:ph type="title"/>
          </p:nvPr>
        </p:nvSpPr>
        <p:spPr>
          <a:xfrm>
            <a:off x="-69300" y="534100"/>
            <a:ext cx="83682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5500" b="1">
                <a:solidFill>
                  <a:srgbClr val="243168"/>
                </a:solidFill>
                <a:latin typeface="Nunito"/>
                <a:ea typeface="Nunito"/>
                <a:cs typeface="Nunito"/>
                <a:sym typeface="Nunito"/>
              </a:rPr>
              <a:t>1. Skewness</a:t>
            </a:r>
            <a:endParaRPr sz="5500" b="1">
              <a:solidFill>
                <a:srgbClr val="243168"/>
              </a:solidFill>
              <a:latin typeface="Nunito"/>
              <a:ea typeface="Nunito"/>
              <a:cs typeface="Nunito"/>
              <a:sym typeface="Nunito"/>
            </a:endParaRPr>
          </a:p>
        </p:txBody>
      </p:sp>
      <p:sp>
        <p:nvSpPr>
          <p:cNvPr id="710" name="Google Shape;710;p6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25000" lnSpcReduction="20000"/>
          </a:bodyPr>
          <a:lstStyle/>
          <a:p>
            <a:pPr marL="457200" lvl="0" indent="-346868" algn="just" rtl="0">
              <a:lnSpc>
                <a:spcPct val="150000"/>
              </a:lnSpc>
              <a:spcBef>
                <a:spcPts val="1000"/>
              </a:spcBef>
              <a:spcAft>
                <a:spcPts val="0"/>
              </a:spcAft>
              <a:buClr>
                <a:srgbClr val="434343"/>
              </a:buClr>
              <a:buSzPct val="100000"/>
              <a:buFont typeface="Nunito"/>
              <a:buChar char="●"/>
            </a:pPr>
            <a:r>
              <a:rPr lang="en" sz="7450">
                <a:solidFill>
                  <a:srgbClr val="434343"/>
                </a:solidFill>
                <a:latin typeface="Nunito"/>
                <a:ea typeface="Nunito"/>
                <a:cs typeface="Nunito"/>
                <a:sym typeface="Nunito"/>
              </a:rPr>
              <a:t>Skewness is usually described as a measure of a dataset’s symmetry.</a:t>
            </a:r>
            <a:endParaRPr sz="7450">
              <a:solidFill>
                <a:srgbClr val="434343"/>
              </a:solidFill>
              <a:latin typeface="Nunito"/>
              <a:ea typeface="Nunito"/>
              <a:cs typeface="Nunito"/>
              <a:sym typeface="Nunito"/>
            </a:endParaRPr>
          </a:p>
          <a:p>
            <a:pPr marL="457200" lvl="0" indent="-346868" algn="just" rtl="0">
              <a:lnSpc>
                <a:spcPct val="150000"/>
              </a:lnSpc>
              <a:spcBef>
                <a:spcPts val="1000"/>
              </a:spcBef>
              <a:spcAft>
                <a:spcPts val="0"/>
              </a:spcAft>
              <a:buClr>
                <a:srgbClr val="434343"/>
              </a:buClr>
              <a:buSzPct val="100000"/>
              <a:buFont typeface="Nunito"/>
              <a:buChar char="●"/>
            </a:pPr>
            <a:r>
              <a:rPr lang="en" sz="7450">
                <a:solidFill>
                  <a:srgbClr val="434343"/>
                </a:solidFill>
                <a:latin typeface="Nunito"/>
                <a:ea typeface="Nunito"/>
                <a:cs typeface="Nunito"/>
                <a:sym typeface="Nunito"/>
              </a:rPr>
              <a:t>Skewness is calculated as:</a:t>
            </a:r>
            <a:endParaRPr sz="7450">
              <a:solidFill>
                <a:srgbClr val="434343"/>
              </a:solidFill>
              <a:latin typeface="Nunito"/>
              <a:ea typeface="Nunito"/>
              <a:cs typeface="Nunito"/>
              <a:sym typeface="Nunito"/>
            </a:endParaRPr>
          </a:p>
          <a:p>
            <a:pPr marL="457200" lvl="0" indent="0" algn="just" rtl="0">
              <a:lnSpc>
                <a:spcPct val="150000"/>
              </a:lnSpc>
              <a:spcBef>
                <a:spcPts val="1000"/>
              </a:spcBef>
              <a:spcAft>
                <a:spcPts val="0"/>
              </a:spcAft>
              <a:buNone/>
            </a:pPr>
            <a:endParaRPr sz="7450">
              <a:solidFill>
                <a:srgbClr val="434343"/>
              </a:solidFill>
              <a:latin typeface="Nunito"/>
              <a:ea typeface="Nunito"/>
              <a:cs typeface="Nunito"/>
              <a:sym typeface="Nunito"/>
            </a:endParaRPr>
          </a:p>
          <a:p>
            <a:pPr marL="457200" lvl="0" indent="0" algn="just" rtl="0">
              <a:lnSpc>
                <a:spcPct val="150000"/>
              </a:lnSpc>
              <a:spcBef>
                <a:spcPts val="1000"/>
              </a:spcBef>
              <a:spcAft>
                <a:spcPts val="0"/>
              </a:spcAft>
              <a:buNone/>
            </a:pPr>
            <a:endParaRPr sz="7450">
              <a:solidFill>
                <a:srgbClr val="434343"/>
              </a:solidFill>
              <a:latin typeface="Nunito"/>
              <a:ea typeface="Nunito"/>
              <a:cs typeface="Nunito"/>
              <a:sym typeface="Nunito"/>
            </a:endParaRPr>
          </a:p>
          <a:p>
            <a:pPr marL="457200" lvl="0" indent="0" algn="just" rtl="0">
              <a:lnSpc>
                <a:spcPct val="150000"/>
              </a:lnSpc>
              <a:spcBef>
                <a:spcPts val="1000"/>
              </a:spcBef>
              <a:spcAft>
                <a:spcPts val="0"/>
              </a:spcAft>
              <a:buNone/>
            </a:pPr>
            <a:endParaRPr sz="7450">
              <a:solidFill>
                <a:srgbClr val="434343"/>
              </a:solidFill>
              <a:latin typeface="Nunito"/>
              <a:ea typeface="Nunito"/>
              <a:cs typeface="Nunito"/>
              <a:sym typeface="Nunito"/>
            </a:endParaRPr>
          </a:p>
          <a:p>
            <a:pPr marL="457200" lvl="0" indent="-346868" algn="just" rtl="0">
              <a:lnSpc>
                <a:spcPct val="150000"/>
              </a:lnSpc>
              <a:spcBef>
                <a:spcPts val="1000"/>
              </a:spcBef>
              <a:spcAft>
                <a:spcPts val="0"/>
              </a:spcAft>
              <a:buClr>
                <a:srgbClr val="434343"/>
              </a:buClr>
              <a:buSzPct val="100000"/>
              <a:buFont typeface="Nunito"/>
              <a:buChar char="●"/>
            </a:pPr>
            <a:r>
              <a:rPr lang="en" sz="7450">
                <a:solidFill>
                  <a:srgbClr val="434343"/>
                </a:solidFill>
                <a:latin typeface="Nunito"/>
                <a:ea typeface="Nunito"/>
                <a:cs typeface="Nunito"/>
                <a:sym typeface="Nunito"/>
              </a:rPr>
              <a:t>Where n is the sample size, Xi is the ith X value, X-Bar is the average and s is the sample standard deviation. </a:t>
            </a:r>
            <a:endParaRPr sz="7450">
              <a:solidFill>
                <a:srgbClr val="434343"/>
              </a:solidFill>
              <a:latin typeface="Nunito"/>
              <a:ea typeface="Nunito"/>
              <a:cs typeface="Nunito"/>
              <a:sym typeface="Nunito"/>
            </a:endParaRPr>
          </a:p>
          <a:p>
            <a:pPr marL="0" lvl="0" indent="0" algn="ctr" rtl="0">
              <a:spcBef>
                <a:spcPts val="1000"/>
              </a:spcBef>
              <a:spcAft>
                <a:spcPts val="0"/>
              </a:spcAft>
              <a:buNone/>
            </a:pPr>
            <a:endParaRPr sz="2300">
              <a:solidFill>
                <a:srgbClr val="434343"/>
              </a:solidFill>
              <a:latin typeface="Nunito"/>
              <a:ea typeface="Nunito"/>
              <a:cs typeface="Nunito"/>
              <a:sym typeface="Nunito"/>
            </a:endParaRPr>
          </a:p>
          <a:p>
            <a:pPr marL="0" lvl="0" indent="0" algn="ctr" rtl="0">
              <a:spcBef>
                <a:spcPts val="1200"/>
              </a:spcBef>
              <a:spcAft>
                <a:spcPts val="1200"/>
              </a:spcAft>
              <a:buNone/>
            </a:pPr>
            <a:endParaRPr sz="2300">
              <a:solidFill>
                <a:srgbClr val="434343"/>
              </a:solidFill>
              <a:latin typeface="Nunito"/>
              <a:ea typeface="Nunito"/>
              <a:cs typeface="Nunito"/>
              <a:sym typeface="Nunito"/>
            </a:endParaRPr>
          </a:p>
        </p:txBody>
      </p:sp>
      <p:pic>
        <p:nvPicPr>
          <p:cNvPr id="711" name="Google Shape;711;p62"/>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pic>
        <p:nvPicPr>
          <p:cNvPr id="712" name="Google Shape;712;p62"/>
          <p:cNvPicPr preferRelativeResize="0"/>
          <p:nvPr/>
        </p:nvPicPr>
        <p:blipFill>
          <a:blip r:embed="rId4">
            <a:alphaModFix/>
          </a:blip>
          <a:stretch>
            <a:fillRect/>
          </a:stretch>
        </p:blipFill>
        <p:spPr>
          <a:xfrm>
            <a:off x="3048000" y="2571750"/>
            <a:ext cx="2514600" cy="1143000"/>
          </a:xfrm>
          <a:prstGeom prst="rect">
            <a:avLst/>
          </a:prstGeom>
          <a:noFill/>
          <a:ln>
            <a:noFill/>
          </a:ln>
        </p:spPr>
      </p:pic>
      <p:grpSp>
        <p:nvGrpSpPr>
          <p:cNvPr id="714" name="Google Shape;714;p62"/>
          <p:cNvGrpSpPr/>
          <p:nvPr/>
        </p:nvGrpSpPr>
        <p:grpSpPr>
          <a:xfrm>
            <a:off x="0" y="5000700"/>
            <a:ext cx="9144000" cy="142800"/>
            <a:chOff x="0" y="0"/>
            <a:chExt cx="9144000" cy="142800"/>
          </a:xfrm>
        </p:grpSpPr>
        <p:sp>
          <p:nvSpPr>
            <p:cNvPr id="715" name="Google Shape;715;p62"/>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16" name="Google Shape;716;p62"/>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17" name="Google Shape;717;p62"/>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18" name="Google Shape;718;p62"/>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19" name="Google Shape;719;p62"/>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3"/>
          <p:cNvSpPr txBox="1">
            <a:spLocks noGrp="1"/>
          </p:cNvSpPr>
          <p:nvPr>
            <p:ph type="title"/>
          </p:nvPr>
        </p:nvSpPr>
        <p:spPr>
          <a:xfrm>
            <a:off x="-69300" y="534100"/>
            <a:ext cx="83682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4000" b="1">
                <a:solidFill>
                  <a:srgbClr val="243168"/>
                </a:solidFill>
                <a:latin typeface="Nunito"/>
                <a:ea typeface="Nunito"/>
                <a:cs typeface="Nunito"/>
                <a:sym typeface="Nunito"/>
              </a:rPr>
              <a:t>Conditions for Skewness</a:t>
            </a:r>
            <a:endParaRPr sz="4000" b="1">
              <a:solidFill>
                <a:srgbClr val="243168"/>
              </a:solidFill>
              <a:latin typeface="Nunito"/>
              <a:ea typeface="Nunito"/>
              <a:cs typeface="Nunito"/>
              <a:sym typeface="Nunito"/>
            </a:endParaRPr>
          </a:p>
        </p:txBody>
      </p:sp>
      <p:sp>
        <p:nvSpPr>
          <p:cNvPr id="725" name="Google Shape;725;p6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1000"/>
              </a:spcBef>
              <a:spcAft>
                <a:spcPts val="0"/>
              </a:spcAft>
              <a:buClr>
                <a:srgbClr val="434343"/>
              </a:buClr>
              <a:buSzPts val="1800"/>
              <a:buFont typeface="Nunito"/>
              <a:buChar char="●"/>
            </a:pPr>
            <a:r>
              <a:rPr lang="en">
                <a:solidFill>
                  <a:srgbClr val="434343"/>
                </a:solidFill>
                <a:latin typeface="Nunito"/>
                <a:ea typeface="Nunito"/>
                <a:cs typeface="Nunito"/>
                <a:sym typeface="Nunito"/>
              </a:rPr>
              <a:t>If the skewness is between -0.5 and 0.5, the data are fairly symmetrical.</a:t>
            </a:r>
            <a:endParaRPr>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a:solidFill>
                  <a:srgbClr val="434343"/>
                </a:solidFill>
                <a:latin typeface="Nunito"/>
                <a:ea typeface="Nunito"/>
                <a:cs typeface="Nunito"/>
                <a:sym typeface="Nunito"/>
              </a:rPr>
              <a:t>If the skewness is between -1 and – 0.5 or between 0.5 and 1, the data are moderately skewed.</a:t>
            </a:r>
            <a:endParaRPr>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a:solidFill>
                  <a:srgbClr val="434343"/>
                </a:solidFill>
                <a:latin typeface="Nunito"/>
                <a:ea typeface="Nunito"/>
                <a:cs typeface="Nunito"/>
                <a:sym typeface="Nunito"/>
              </a:rPr>
              <a:t>If the skewness is less than -1 or greater than 1, the data are highly skewed.</a:t>
            </a:r>
            <a:endParaRPr>
              <a:solidFill>
                <a:srgbClr val="434343"/>
              </a:solidFill>
              <a:latin typeface="Nunito"/>
              <a:ea typeface="Nunito"/>
              <a:cs typeface="Nunito"/>
              <a:sym typeface="Nunito"/>
            </a:endParaRPr>
          </a:p>
          <a:p>
            <a:pPr marL="0" lvl="0" indent="0" algn="ctr" rtl="0">
              <a:spcBef>
                <a:spcPts val="1000"/>
              </a:spcBef>
              <a:spcAft>
                <a:spcPts val="0"/>
              </a:spcAft>
              <a:buNone/>
            </a:pPr>
            <a:endParaRPr>
              <a:solidFill>
                <a:srgbClr val="434343"/>
              </a:solidFill>
              <a:latin typeface="Nunito"/>
              <a:ea typeface="Nunito"/>
              <a:cs typeface="Nunito"/>
              <a:sym typeface="Nunito"/>
            </a:endParaRPr>
          </a:p>
          <a:p>
            <a:pPr marL="0" lvl="0" indent="0" algn="ctr" rtl="0">
              <a:spcBef>
                <a:spcPts val="1200"/>
              </a:spcBef>
              <a:spcAft>
                <a:spcPts val="1200"/>
              </a:spcAft>
              <a:buNone/>
            </a:pPr>
            <a:endParaRPr>
              <a:solidFill>
                <a:srgbClr val="434343"/>
              </a:solidFill>
              <a:latin typeface="Nunito"/>
              <a:ea typeface="Nunito"/>
              <a:cs typeface="Nunito"/>
              <a:sym typeface="Nunito"/>
            </a:endParaRPr>
          </a:p>
        </p:txBody>
      </p:sp>
      <p:pic>
        <p:nvPicPr>
          <p:cNvPr id="726" name="Google Shape;726;p63"/>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728" name="Google Shape;728;p63"/>
          <p:cNvGrpSpPr/>
          <p:nvPr/>
        </p:nvGrpSpPr>
        <p:grpSpPr>
          <a:xfrm>
            <a:off x="0" y="5000700"/>
            <a:ext cx="9144000" cy="142800"/>
            <a:chOff x="0" y="0"/>
            <a:chExt cx="9144000" cy="142800"/>
          </a:xfrm>
        </p:grpSpPr>
        <p:sp>
          <p:nvSpPr>
            <p:cNvPr id="729" name="Google Shape;729;p63"/>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30" name="Google Shape;730;p63"/>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31" name="Google Shape;731;p63"/>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32" name="Google Shape;732;p63"/>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33" name="Google Shape;733;p63"/>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pic>
        <p:nvPicPr>
          <p:cNvPr id="738" name="Google Shape;738;p64"/>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pic>
        <p:nvPicPr>
          <p:cNvPr id="739" name="Google Shape;739;p64"/>
          <p:cNvPicPr preferRelativeResize="0"/>
          <p:nvPr/>
        </p:nvPicPr>
        <p:blipFill>
          <a:blip r:embed="rId4">
            <a:alphaModFix/>
          </a:blip>
          <a:stretch>
            <a:fillRect/>
          </a:stretch>
        </p:blipFill>
        <p:spPr>
          <a:xfrm>
            <a:off x="1152525" y="584187"/>
            <a:ext cx="6838950" cy="3975125"/>
          </a:xfrm>
          <a:prstGeom prst="rect">
            <a:avLst/>
          </a:prstGeom>
          <a:noFill/>
          <a:ln>
            <a:noFill/>
          </a:ln>
        </p:spPr>
      </p:pic>
      <p:grpSp>
        <p:nvGrpSpPr>
          <p:cNvPr id="741" name="Google Shape;741;p64"/>
          <p:cNvGrpSpPr/>
          <p:nvPr/>
        </p:nvGrpSpPr>
        <p:grpSpPr>
          <a:xfrm>
            <a:off x="0" y="5000700"/>
            <a:ext cx="9144000" cy="142800"/>
            <a:chOff x="0" y="0"/>
            <a:chExt cx="9144000" cy="142800"/>
          </a:xfrm>
        </p:grpSpPr>
        <p:sp>
          <p:nvSpPr>
            <p:cNvPr id="742" name="Google Shape;742;p64"/>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43" name="Google Shape;743;p64"/>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44" name="Google Shape;744;p64"/>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45" name="Google Shape;745;p64"/>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46" name="Google Shape;746;p64"/>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Types of Analytics</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1167150"/>
            <a:ext cx="8125311" cy="32843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r>
              <a:rPr lang="en-US" sz="1700" b="1" dirty="0">
                <a:solidFill>
                  <a:schemeClr val="bg2"/>
                </a:solidFill>
                <a:latin typeface="Nunito"/>
                <a:ea typeface="Nunito"/>
                <a:cs typeface="Nunito"/>
                <a:sym typeface="Nunito"/>
              </a:rPr>
              <a:t>Descriptive Analysis</a:t>
            </a:r>
          </a:p>
          <a:p>
            <a:pPr marL="0" indent="0" algn="just">
              <a:lnSpc>
                <a:spcPct val="95000"/>
              </a:lnSpc>
              <a:spcAft>
                <a:spcPts val="1200"/>
              </a:spcAft>
            </a:pPr>
            <a:r>
              <a:rPr lang="en-US" sz="1700" dirty="0">
                <a:solidFill>
                  <a:srgbClr val="434343"/>
                </a:solidFill>
                <a:latin typeface="Nunito"/>
                <a:ea typeface="Nunito"/>
                <a:cs typeface="Nunito"/>
                <a:sym typeface="Nunito"/>
              </a:rPr>
              <a:t>	KPI dashboards</a:t>
            </a:r>
          </a:p>
          <a:p>
            <a:pPr marL="0" indent="0" algn="just">
              <a:lnSpc>
                <a:spcPct val="95000"/>
              </a:lnSpc>
              <a:spcAft>
                <a:spcPts val="1200"/>
              </a:spcAft>
            </a:pPr>
            <a:r>
              <a:rPr lang="en-US" sz="1700" dirty="0">
                <a:solidFill>
                  <a:srgbClr val="434343"/>
                </a:solidFill>
                <a:latin typeface="Nunito"/>
                <a:ea typeface="Nunito"/>
                <a:cs typeface="Nunito"/>
                <a:sym typeface="Nunito"/>
              </a:rPr>
              <a:t>	Monthly revenue reports</a:t>
            </a:r>
          </a:p>
          <a:p>
            <a:pPr marL="0" indent="0" algn="just">
              <a:lnSpc>
                <a:spcPct val="95000"/>
              </a:lnSpc>
              <a:spcAft>
                <a:spcPts val="1200"/>
              </a:spcAft>
            </a:pPr>
            <a:r>
              <a:rPr lang="en-US" sz="1700" dirty="0">
                <a:solidFill>
                  <a:srgbClr val="434343"/>
                </a:solidFill>
                <a:latin typeface="Nunito"/>
                <a:ea typeface="Nunito"/>
                <a:cs typeface="Nunito"/>
                <a:sym typeface="Nunito"/>
              </a:rPr>
              <a:t>	Sales leads overview</a:t>
            </a:r>
          </a:p>
          <a:p>
            <a:pPr marL="0" indent="0" algn="just">
              <a:lnSpc>
                <a:spcPct val="95000"/>
              </a:lnSpc>
              <a:spcAft>
                <a:spcPts val="1200"/>
              </a:spcAft>
            </a:pPr>
            <a:r>
              <a:rPr lang="en-US" sz="1700" b="1" dirty="0">
                <a:solidFill>
                  <a:schemeClr val="bg2"/>
                </a:solidFill>
                <a:latin typeface="Nunito"/>
                <a:ea typeface="Nunito"/>
                <a:cs typeface="Nunito"/>
                <a:sym typeface="Nunito"/>
              </a:rPr>
              <a:t>Predictive Analysis</a:t>
            </a:r>
          </a:p>
          <a:p>
            <a:pPr marL="0" indent="0" algn="just">
              <a:lnSpc>
                <a:spcPct val="95000"/>
              </a:lnSpc>
              <a:spcAft>
                <a:spcPts val="1200"/>
              </a:spcAft>
            </a:pPr>
            <a:r>
              <a:rPr lang="en-US" sz="1700" dirty="0">
                <a:solidFill>
                  <a:srgbClr val="434343"/>
                </a:solidFill>
                <a:latin typeface="Nunito"/>
                <a:ea typeface="Nunito"/>
                <a:cs typeface="Nunito"/>
                <a:sym typeface="Nunito"/>
              </a:rPr>
              <a:t>	Statistical Model like AML, Fraud, Sales Forecasting etc. to solve business 	problems</a:t>
            </a:r>
          </a:p>
          <a:p>
            <a:pPr marL="0" indent="0" algn="just">
              <a:lnSpc>
                <a:spcPct val="95000"/>
              </a:lnSpc>
              <a:spcAft>
                <a:spcPts val="1200"/>
              </a:spcAft>
            </a:pPr>
            <a:r>
              <a:rPr lang="en-US" sz="1700" b="1" dirty="0">
                <a:solidFill>
                  <a:schemeClr val="bg2"/>
                </a:solidFill>
                <a:latin typeface="Nunito"/>
                <a:ea typeface="Nunito"/>
                <a:cs typeface="Nunito"/>
                <a:sym typeface="Nunito"/>
              </a:rPr>
              <a:t>Prescriptive Analysis</a:t>
            </a:r>
          </a:p>
          <a:p>
            <a:pPr marL="0" indent="0" algn="just">
              <a:lnSpc>
                <a:spcPct val="95000"/>
              </a:lnSpc>
              <a:spcAft>
                <a:spcPts val="1200"/>
              </a:spcAft>
            </a:pPr>
            <a:r>
              <a:rPr lang="en-US" sz="1700" dirty="0">
                <a:solidFill>
                  <a:srgbClr val="434343"/>
                </a:solidFill>
                <a:latin typeface="Nunito"/>
                <a:ea typeface="Nunito"/>
                <a:cs typeface="Nunito"/>
                <a:sym typeface="Nunito"/>
              </a:rPr>
              <a:t>	Business processes can be performed and optimized daily without a human 	doing anything with artificial intelligence</a:t>
            </a:r>
          </a:p>
          <a:p>
            <a:pPr marL="0" indent="0" algn="just">
              <a:lnSpc>
                <a:spcPct val="95000"/>
              </a:lnSpc>
              <a:spcAft>
                <a:spcPts val="1200"/>
              </a:spcAft>
            </a:pPr>
            <a:endParaRPr lang="en-US" sz="1700" dirty="0">
              <a:solidFill>
                <a:srgbClr val="434343"/>
              </a:solidFill>
              <a:latin typeface="Nunito"/>
              <a:ea typeface="Nunito"/>
              <a:cs typeface="Nunito"/>
              <a:sym typeface="Nunito"/>
            </a:endParaRPr>
          </a:p>
          <a:p>
            <a:pPr marL="0" indent="0" algn="just">
              <a:lnSpc>
                <a:spcPct val="95000"/>
              </a:lnSpc>
              <a:spcAft>
                <a:spcPts val="1200"/>
              </a:spcAft>
            </a:pPr>
            <a:endParaRPr lang="en-US" sz="1700" dirty="0">
              <a:solidFill>
                <a:srgbClr val="434343"/>
              </a:solidFill>
              <a:latin typeface="Nunito"/>
              <a:ea typeface="Nunito"/>
              <a:cs typeface="Nunito"/>
              <a:sym typeface="Nunito"/>
            </a:endParaRPr>
          </a:p>
        </p:txBody>
      </p:sp>
    </p:spTree>
    <p:extLst>
      <p:ext uri="{BB962C8B-B14F-4D97-AF65-F5344CB8AC3E}">
        <p14:creationId xmlns:p14="http://schemas.microsoft.com/office/powerpoint/2010/main" val="1266958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pic>
        <p:nvPicPr>
          <p:cNvPr id="751" name="Google Shape;751;p65"/>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753" name="Google Shape;753;p65"/>
          <p:cNvGrpSpPr/>
          <p:nvPr/>
        </p:nvGrpSpPr>
        <p:grpSpPr>
          <a:xfrm>
            <a:off x="0" y="5000700"/>
            <a:ext cx="9144000" cy="142800"/>
            <a:chOff x="0" y="0"/>
            <a:chExt cx="9144000" cy="142800"/>
          </a:xfrm>
        </p:grpSpPr>
        <p:sp>
          <p:nvSpPr>
            <p:cNvPr id="754" name="Google Shape;754;p65"/>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55" name="Google Shape;755;p65"/>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56" name="Google Shape;756;p65"/>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57" name="Google Shape;757;p65"/>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58" name="Google Shape;758;p65"/>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759" name="Google Shape;759;p65"/>
          <p:cNvPicPr preferRelativeResize="0"/>
          <p:nvPr/>
        </p:nvPicPr>
        <p:blipFill>
          <a:blip r:embed="rId4">
            <a:alphaModFix/>
          </a:blip>
          <a:stretch>
            <a:fillRect/>
          </a:stretch>
        </p:blipFill>
        <p:spPr>
          <a:xfrm>
            <a:off x="381000" y="1353838"/>
            <a:ext cx="4099948" cy="2560074"/>
          </a:xfrm>
          <a:prstGeom prst="rect">
            <a:avLst/>
          </a:prstGeom>
          <a:noFill/>
          <a:ln>
            <a:noFill/>
          </a:ln>
        </p:spPr>
      </p:pic>
      <p:pic>
        <p:nvPicPr>
          <p:cNvPr id="760" name="Google Shape;760;p65"/>
          <p:cNvPicPr preferRelativeResize="0"/>
          <p:nvPr/>
        </p:nvPicPr>
        <p:blipFill>
          <a:blip r:embed="rId5">
            <a:alphaModFix/>
          </a:blip>
          <a:stretch>
            <a:fillRect/>
          </a:stretch>
        </p:blipFill>
        <p:spPr>
          <a:xfrm>
            <a:off x="4876800" y="1367043"/>
            <a:ext cx="3905250" cy="2533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6"/>
          <p:cNvSpPr txBox="1">
            <a:spLocks noGrp="1"/>
          </p:cNvSpPr>
          <p:nvPr>
            <p:ph type="title"/>
          </p:nvPr>
        </p:nvSpPr>
        <p:spPr>
          <a:xfrm>
            <a:off x="-69300" y="534100"/>
            <a:ext cx="83682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5500" b="1">
                <a:solidFill>
                  <a:srgbClr val="243168"/>
                </a:solidFill>
                <a:latin typeface="Nunito"/>
                <a:ea typeface="Nunito"/>
                <a:cs typeface="Nunito"/>
                <a:sym typeface="Nunito"/>
              </a:rPr>
              <a:t>2. Kurtosis</a:t>
            </a:r>
            <a:endParaRPr sz="5500" b="1">
              <a:solidFill>
                <a:srgbClr val="243168"/>
              </a:solidFill>
              <a:latin typeface="Nunito"/>
              <a:ea typeface="Nunito"/>
              <a:cs typeface="Nunito"/>
              <a:sym typeface="Nunito"/>
            </a:endParaRPr>
          </a:p>
        </p:txBody>
      </p:sp>
      <p:sp>
        <p:nvSpPr>
          <p:cNvPr id="766" name="Google Shape;766;p6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25000" lnSpcReduction="20000"/>
          </a:bodyPr>
          <a:lstStyle/>
          <a:p>
            <a:pPr marL="457200" lvl="0" indent="-342835" algn="just" rtl="0">
              <a:lnSpc>
                <a:spcPct val="150000"/>
              </a:lnSpc>
              <a:spcBef>
                <a:spcPts val="1000"/>
              </a:spcBef>
              <a:spcAft>
                <a:spcPts val="0"/>
              </a:spcAft>
              <a:buClr>
                <a:srgbClr val="434343"/>
              </a:buClr>
              <a:buSzPct val="100000"/>
              <a:buFont typeface="Nunito"/>
              <a:buChar char="●"/>
            </a:pPr>
            <a:r>
              <a:rPr lang="en" sz="7195">
                <a:solidFill>
                  <a:srgbClr val="434343"/>
                </a:solidFill>
                <a:latin typeface="Nunito"/>
                <a:ea typeface="Nunito"/>
                <a:cs typeface="Nunito"/>
                <a:sym typeface="Nunito"/>
              </a:rPr>
              <a:t>Kurtosis is all about the tails of the distribution – not the peakness or flatness.  It measures the tail-heaviness of the distribution.</a:t>
            </a:r>
            <a:endParaRPr sz="7195">
              <a:solidFill>
                <a:srgbClr val="434343"/>
              </a:solidFill>
              <a:latin typeface="Nunito"/>
              <a:ea typeface="Nunito"/>
              <a:cs typeface="Nunito"/>
              <a:sym typeface="Nunito"/>
            </a:endParaRPr>
          </a:p>
          <a:p>
            <a:pPr marL="457200" lvl="0" indent="-342835" algn="just" rtl="0">
              <a:lnSpc>
                <a:spcPct val="150000"/>
              </a:lnSpc>
              <a:spcBef>
                <a:spcPts val="1000"/>
              </a:spcBef>
              <a:spcAft>
                <a:spcPts val="0"/>
              </a:spcAft>
              <a:buClr>
                <a:srgbClr val="434343"/>
              </a:buClr>
              <a:buSzPct val="100000"/>
              <a:buFont typeface="Nunito"/>
              <a:buChar char="●"/>
            </a:pPr>
            <a:r>
              <a:rPr lang="en" sz="7195">
                <a:solidFill>
                  <a:srgbClr val="434343"/>
                </a:solidFill>
                <a:latin typeface="Nunito"/>
                <a:ea typeface="Nunito"/>
                <a:cs typeface="Nunito"/>
                <a:sym typeface="Nunito"/>
              </a:rPr>
              <a:t>Kurtosis is calculated as:</a:t>
            </a:r>
            <a:endParaRPr sz="7195">
              <a:solidFill>
                <a:srgbClr val="434343"/>
              </a:solidFill>
              <a:latin typeface="Nunito"/>
              <a:ea typeface="Nunito"/>
              <a:cs typeface="Nunito"/>
              <a:sym typeface="Nunito"/>
            </a:endParaRPr>
          </a:p>
          <a:p>
            <a:pPr marL="0" lvl="0" indent="0" algn="just" rtl="0">
              <a:lnSpc>
                <a:spcPct val="150000"/>
              </a:lnSpc>
              <a:spcBef>
                <a:spcPts val="1000"/>
              </a:spcBef>
              <a:spcAft>
                <a:spcPts val="0"/>
              </a:spcAft>
              <a:buNone/>
            </a:pPr>
            <a:endParaRPr sz="7195">
              <a:solidFill>
                <a:srgbClr val="434343"/>
              </a:solidFill>
              <a:latin typeface="Nunito"/>
              <a:ea typeface="Nunito"/>
              <a:cs typeface="Nunito"/>
              <a:sym typeface="Nunito"/>
            </a:endParaRPr>
          </a:p>
          <a:p>
            <a:pPr marL="0" lvl="0" indent="0" algn="just" rtl="0">
              <a:lnSpc>
                <a:spcPct val="150000"/>
              </a:lnSpc>
              <a:spcBef>
                <a:spcPts val="1000"/>
              </a:spcBef>
              <a:spcAft>
                <a:spcPts val="0"/>
              </a:spcAft>
              <a:buNone/>
            </a:pPr>
            <a:endParaRPr sz="7195">
              <a:solidFill>
                <a:srgbClr val="434343"/>
              </a:solidFill>
              <a:latin typeface="Nunito"/>
              <a:ea typeface="Nunito"/>
              <a:cs typeface="Nunito"/>
              <a:sym typeface="Nunito"/>
            </a:endParaRPr>
          </a:p>
          <a:p>
            <a:pPr marL="457200" lvl="0" indent="-342835" algn="just" rtl="0">
              <a:lnSpc>
                <a:spcPct val="150000"/>
              </a:lnSpc>
              <a:spcBef>
                <a:spcPts val="1000"/>
              </a:spcBef>
              <a:spcAft>
                <a:spcPts val="0"/>
              </a:spcAft>
              <a:buClr>
                <a:srgbClr val="434343"/>
              </a:buClr>
              <a:buSzPct val="100000"/>
              <a:buFont typeface="Nunito"/>
              <a:buChar char="●"/>
            </a:pPr>
            <a:r>
              <a:rPr lang="en" sz="7195">
                <a:solidFill>
                  <a:srgbClr val="434343"/>
                </a:solidFill>
                <a:latin typeface="Nunito"/>
                <a:ea typeface="Nunito"/>
                <a:cs typeface="Nunito"/>
                <a:sym typeface="Nunito"/>
              </a:rPr>
              <a:t>Where n is the sample size, Xi is the ith X value, X-Bar is the average and s is the sample standard deviation. </a:t>
            </a:r>
            <a:endParaRPr sz="7195">
              <a:solidFill>
                <a:srgbClr val="434343"/>
              </a:solidFill>
              <a:latin typeface="Nunito"/>
              <a:ea typeface="Nunito"/>
              <a:cs typeface="Nunito"/>
              <a:sym typeface="Nunito"/>
            </a:endParaRPr>
          </a:p>
          <a:p>
            <a:pPr marL="0" lvl="0" indent="0" algn="ctr" rtl="0">
              <a:spcBef>
                <a:spcPts val="1000"/>
              </a:spcBef>
              <a:spcAft>
                <a:spcPts val="0"/>
              </a:spcAft>
              <a:buNone/>
            </a:pPr>
            <a:endParaRPr sz="2300">
              <a:solidFill>
                <a:srgbClr val="434343"/>
              </a:solidFill>
              <a:latin typeface="Nunito"/>
              <a:ea typeface="Nunito"/>
              <a:cs typeface="Nunito"/>
              <a:sym typeface="Nunito"/>
            </a:endParaRPr>
          </a:p>
          <a:p>
            <a:pPr marL="0" lvl="0" indent="0" algn="ctr" rtl="0">
              <a:spcBef>
                <a:spcPts val="1200"/>
              </a:spcBef>
              <a:spcAft>
                <a:spcPts val="1200"/>
              </a:spcAft>
              <a:buNone/>
            </a:pPr>
            <a:endParaRPr sz="2300">
              <a:solidFill>
                <a:srgbClr val="434343"/>
              </a:solidFill>
              <a:latin typeface="Nunito"/>
              <a:ea typeface="Nunito"/>
              <a:cs typeface="Nunito"/>
              <a:sym typeface="Nunito"/>
            </a:endParaRPr>
          </a:p>
        </p:txBody>
      </p:sp>
      <p:pic>
        <p:nvPicPr>
          <p:cNvPr id="767" name="Google Shape;767;p66"/>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769" name="Google Shape;769;p66"/>
          <p:cNvGrpSpPr/>
          <p:nvPr/>
        </p:nvGrpSpPr>
        <p:grpSpPr>
          <a:xfrm>
            <a:off x="0" y="5000700"/>
            <a:ext cx="9144000" cy="142800"/>
            <a:chOff x="0" y="0"/>
            <a:chExt cx="9144000" cy="142800"/>
          </a:xfrm>
        </p:grpSpPr>
        <p:sp>
          <p:nvSpPr>
            <p:cNvPr id="770" name="Google Shape;770;p6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1" name="Google Shape;771;p6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2" name="Google Shape;772;p6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3" name="Google Shape;773;p6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4" name="Google Shape;774;p6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775" name="Google Shape;775;p66"/>
          <p:cNvSpPr txBox="1"/>
          <p:nvPr/>
        </p:nvSpPr>
        <p:spPr>
          <a:xfrm>
            <a:off x="6083700" y="2954950"/>
            <a:ext cx="45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776" name="Google Shape;776;p66"/>
          <p:cNvPicPr preferRelativeResize="0"/>
          <p:nvPr/>
        </p:nvPicPr>
        <p:blipFill rotWithShape="1">
          <a:blip r:embed="rId4">
            <a:alphaModFix/>
          </a:blip>
          <a:srcRect l="3324" r="21112"/>
          <a:stretch/>
        </p:blipFill>
        <p:spPr>
          <a:xfrm>
            <a:off x="3063975" y="2954950"/>
            <a:ext cx="2101650" cy="676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67"/>
          <p:cNvSpPr txBox="1">
            <a:spLocks noGrp="1"/>
          </p:cNvSpPr>
          <p:nvPr>
            <p:ph type="body" idx="1"/>
          </p:nvPr>
        </p:nvSpPr>
        <p:spPr>
          <a:xfrm>
            <a:off x="742950" y="304800"/>
            <a:ext cx="7658100" cy="125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a:solidFill>
                  <a:srgbClr val="243168"/>
                </a:solidFill>
                <a:latin typeface="Nunito ExtraBold"/>
                <a:ea typeface="Nunito ExtraBold"/>
                <a:cs typeface="Nunito ExtraBold"/>
                <a:sym typeface="Nunito ExtraBold"/>
              </a:rPr>
              <a:t>What does the value of Kurtosis tells about the shape?</a:t>
            </a:r>
            <a:endParaRPr sz="3300">
              <a:solidFill>
                <a:srgbClr val="243168"/>
              </a:solidFill>
              <a:latin typeface="Nunito ExtraBold"/>
              <a:ea typeface="Nunito ExtraBold"/>
              <a:cs typeface="Nunito ExtraBold"/>
              <a:sym typeface="Nunito ExtraBold"/>
            </a:endParaRPr>
          </a:p>
        </p:txBody>
      </p:sp>
      <p:pic>
        <p:nvPicPr>
          <p:cNvPr id="782" name="Google Shape;782;p6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784" name="Google Shape;784;p67"/>
          <p:cNvGrpSpPr/>
          <p:nvPr/>
        </p:nvGrpSpPr>
        <p:grpSpPr>
          <a:xfrm>
            <a:off x="0" y="5000700"/>
            <a:ext cx="9144000" cy="142800"/>
            <a:chOff x="0" y="0"/>
            <a:chExt cx="9144000" cy="142800"/>
          </a:xfrm>
        </p:grpSpPr>
        <p:sp>
          <p:nvSpPr>
            <p:cNvPr id="785" name="Google Shape;785;p6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86" name="Google Shape;786;p6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87" name="Google Shape;787;p6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88" name="Google Shape;788;p6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89" name="Google Shape;789;p6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790" name="Google Shape;790;p67"/>
          <p:cNvPicPr preferRelativeResize="0"/>
          <p:nvPr/>
        </p:nvPicPr>
        <p:blipFill rotWithShape="1">
          <a:blip r:embed="rId4">
            <a:alphaModFix/>
          </a:blip>
          <a:srcRect l="1117" b="764"/>
          <a:stretch/>
        </p:blipFill>
        <p:spPr>
          <a:xfrm>
            <a:off x="2510263" y="1604425"/>
            <a:ext cx="4123475" cy="31081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solidFill>
                  <a:srgbClr val="243168"/>
                </a:solidFill>
              </a:rPr>
              <a:t>Relation between Features</a:t>
            </a:r>
            <a:endParaRPr dirty="0">
              <a:solidFill>
                <a:srgbClr val="243168"/>
              </a:solidFill>
            </a:endParaRPr>
          </a:p>
        </p:txBody>
      </p:sp>
      <p:grpSp>
        <p:nvGrpSpPr>
          <p:cNvPr id="615" name="Google Shape;615;p56"/>
          <p:cNvGrpSpPr/>
          <p:nvPr/>
        </p:nvGrpSpPr>
        <p:grpSpPr>
          <a:xfrm>
            <a:off x="0" y="5000700"/>
            <a:ext cx="9144000" cy="142800"/>
            <a:chOff x="0" y="0"/>
            <a:chExt cx="9144000" cy="142800"/>
          </a:xfrm>
        </p:grpSpPr>
        <p:sp>
          <p:nvSpPr>
            <p:cNvPr id="616" name="Google Shape;616;p5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17" name="Google Shape;617;p5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18" name="Google Shape;618;p5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19" name="Google Shape;619;p5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20" name="Google Shape;620;p5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621" name="Google Shape;621;p56"/>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Tree>
    <p:extLst>
      <p:ext uri="{BB962C8B-B14F-4D97-AF65-F5344CB8AC3E}">
        <p14:creationId xmlns:p14="http://schemas.microsoft.com/office/powerpoint/2010/main" val="1650666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6"/>
          <p:cNvSpPr txBox="1">
            <a:spLocks noGrp="1"/>
          </p:cNvSpPr>
          <p:nvPr>
            <p:ph type="title"/>
          </p:nvPr>
        </p:nvSpPr>
        <p:spPr>
          <a:xfrm>
            <a:off x="-69300" y="534100"/>
            <a:ext cx="83682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5500" b="1" dirty="0">
                <a:solidFill>
                  <a:srgbClr val="243168"/>
                </a:solidFill>
                <a:latin typeface="Nunito"/>
                <a:ea typeface="Nunito"/>
                <a:cs typeface="Nunito"/>
                <a:sym typeface="Nunito"/>
              </a:rPr>
              <a:t>1. Covariance</a:t>
            </a:r>
            <a:endParaRPr sz="5500" b="1" dirty="0">
              <a:solidFill>
                <a:srgbClr val="243168"/>
              </a:solidFill>
              <a:latin typeface="Nunito"/>
              <a:ea typeface="Nunito"/>
              <a:cs typeface="Nunito"/>
              <a:sym typeface="Nunito"/>
            </a:endParaRPr>
          </a:p>
        </p:txBody>
      </p:sp>
      <p:sp>
        <p:nvSpPr>
          <p:cNvPr id="766" name="Google Shape;766;p66"/>
          <p:cNvSpPr txBox="1">
            <a:spLocks noGrp="1"/>
          </p:cNvSpPr>
          <p:nvPr>
            <p:ph type="body" idx="1"/>
          </p:nvPr>
        </p:nvSpPr>
        <p:spPr>
          <a:xfrm>
            <a:off x="365322" y="1128276"/>
            <a:ext cx="8368200" cy="3078900"/>
          </a:xfrm>
          <a:prstGeom prst="rect">
            <a:avLst/>
          </a:prstGeom>
        </p:spPr>
        <p:txBody>
          <a:bodyPr spcFirstLastPara="1" wrap="square" lIns="91425" tIns="91425" rIns="91425" bIns="91425" anchor="t" anchorCtr="0">
            <a:normAutofit/>
          </a:bodyPr>
          <a:lstStyle/>
          <a:p>
            <a:pPr marL="457200" lvl="0" indent="-342835" algn="just" rtl="0">
              <a:lnSpc>
                <a:spcPct val="150000"/>
              </a:lnSpc>
              <a:spcBef>
                <a:spcPts val="1000"/>
              </a:spcBef>
              <a:spcAft>
                <a:spcPts val="0"/>
              </a:spcAft>
              <a:buClr>
                <a:srgbClr val="434343"/>
              </a:buClr>
              <a:buSzPct val="100000"/>
              <a:buFont typeface="Nunito"/>
              <a:buChar char="●"/>
            </a:pPr>
            <a:r>
              <a:rPr lang="en-US" sz="1600" dirty="0">
                <a:solidFill>
                  <a:srgbClr val="434343"/>
                </a:solidFill>
                <a:latin typeface="Nunito"/>
                <a:ea typeface="Nunito"/>
                <a:cs typeface="Nunito"/>
                <a:sym typeface="Nunito"/>
              </a:rPr>
              <a:t>Covariance is a measure of the joint variability of two random variables, used to determine the relationship between two variables</a:t>
            </a:r>
          </a:p>
          <a:p>
            <a:pPr marL="457200" lvl="0" indent="-342835" algn="just" rtl="0">
              <a:lnSpc>
                <a:spcPct val="150000"/>
              </a:lnSpc>
              <a:spcBef>
                <a:spcPts val="1000"/>
              </a:spcBef>
              <a:spcAft>
                <a:spcPts val="0"/>
              </a:spcAft>
              <a:buClr>
                <a:srgbClr val="434343"/>
              </a:buClr>
              <a:buSzPct val="100000"/>
              <a:buFont typeface="Nunito"/>
              <a:buChar char="●"/>
            </a:pPr>
            <a:r>
              <a:rPr lang="en-US" sz="1600" dirty="0">
                <a:solidFill>
                  <a:srgbClr val="434343"/>
                </a:solidFill>
                <a:latin typeface="Nunito"/>
                <a:ea typeface="Nunito"/>
                <a:cs typeface="Nunito"/>
                <a:sym typeface="Nunito"/>
              </a:rPr>
              <a:t>Covariance is calculated as:</a:t>
            </a:r>
          </a:p>
          <a:p>
            <a:pPr marL="0" lvl="0" indent="0" algn="just" rtl="0">
              <a:lnSpc>
                <a:spcPct val="150000"/>
              </a:lnSpc>
              <a:spcBef>
                <a:spcPts val="1000"/>
              </a:spcBef>
              <a:spcAft>
                <a:spcPts val="0"/>
              </a:spcAft>
              <a:buNone/>
            </a:pPr>
            <a:endParaRPr sz="1600" dirty="0">
              <a:solidFill>
                <a:srgbClr val="434343"/>
              </a:solidFill>
              <a:latin typeface="Nunito"/>
              <a:ea typeface="Nunito"/>
              <a:cs typeface="Nunito"/>
              <a:sym typeface="Nunito"/>
            </a:endParaRPr>
          </a:p>
          <a:p>
            <a:pPr marL="0" lvl="0" indent="0" algn="just" rtl="0">
              <a:lnSpc>
                <a:spcPct val="150000"/>
              </a:lnSpc>
              <a:spcBef>
                <a:spcPts val="1000"/>
              </a:spcBef>
              <a:spcAft>
                <a:spcPts val="0"/>
              </a:spcAft>
              <a:buNone/>
            </a:pPr>
            <a:endParaRPr sz="1600" dirty="0">
              <a:solidFill>
                <a:srgbClr val="434343"/>
              </a:solidFill>
              <a:latin typeface="Nunito"/>
              <a:ea typeface="Nunito"/>
              <a:cs typeface="Nunito"/>
              <a:sym typeface="Nunito"/>
            </a:endParaRPr>
          </a:p>
          <a:p>
            <a:pPr marL="0" lvl="0" indent="0" algn="ctr" rtl="0">
              <a:spcBef>
                <a:spcPts val="1000"/>
              </a:spcBef>
              <a:spcAft>
                <a:spcPts val="0"/>
              </a:spcAft>
              <a:buNone/>
            </a:pPr>
            <a:endParaRPr sz="1600" dirty="0">
              <a:solidFill>
                <a:srgbClr val="434343"/>
              </a:solidFill>
              <a:latin typeface="Nunito"/>
              <a:ea typeface="Nunito"/>
              <a:cs typeface="Nunito"/>
              <a:sym typeface="Nunito"/>
            </a:endParaRPr>
          </a:p>
          <a:p>
            <a:pPr marL="0" lvl="0" indent="0" algn="ctr" rtl="0">
              <a:spcBef>
                <a:spcPts val="1200"/>
              </a:spcBef>
              <a:spcAft>
                <a:spcPts val="1200"/>
              </a:spcAft>
              <a:buNone/>
            </a:pPr>
            <a:endParaRPr sz="1600" dirty="0">
              <a:solidFill>
                <a:srgbClr val="434343"/>
              </a:solidFill>
              <a:latin typeface="Nunito"/>
              <a:ea typeface="Nunito"/>
              <a:cs typeface="Nunito"/>
              <a:sym typeface="Nunito"/>
            </a:endParaRPr>
          </a:p>
        </p:txBody>
      </p:sp>
      <p:pic>
        <p:nvPicPr>
          <p:cNvPr id="767" name="Google Shape;767;p66"/>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769" name="Google Shape;769;p66"/>
          <p:cNvGrpSpPr/>
          <p:nvPr/>
        </p:nvGrpSpPr>
        <p:grpSpPr>
          <a:xfrm>
            <a:off x="0" y="5000700"/>
            <a:ext cx="9144000" cy="142800"/>
            <a:chOff x="0" y="0"/>
            <a:chExt cx="9144000" cy="142800"/>
          </a:xfrm>
        </p:grpSpPr>
        <p:sp>
          <p:nvSpPr>
            <p:cNvPr id="770" name="Google Shape;770;p6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1" name="Google Shape;771;p6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2" name="Google Shape;772;p6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3" name="Google Shape;773;p6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4" name="Google Shape;774;p6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3" name="Picture 2">
            <a:extLst>
              <a:ext uri="{FF2B5EF4-FFF2-40B4-BE49-F238E27FC236}">
                <a16:creationId xmlns:a16="http://schemas.microsoft.com/office/drawing/2014/main" id="{5B99AA96-5861-482D-8AE1-575012711057}"/>
              </a:ext>
            </a:extLst>
          </p:cNvPr>
          <p:cNvPicPr>
            <a:picLocks noChangeAspect="1"/>
          </p:cNvPicPr>
          <p:nvPr/>
        </p:nvPicPr>
        <p:blipFill>
          <a:blip r:embed="rId4"/>
          <a:stretch>
            <a:fillRect/>
          </a:stretch>
        </p:blipFill>
        <p:spPr>
          <a:xfrm>
            <a:off x="1784215" y="2571750"/>
            <a:ext cx="5102007" cy="2409953"/>
          </a:xfrm>
          <a:prstGeom prst="rect">
            <a:avLst/>
          </a:prstGeom>
        </p:spPr>
      </p:pic>
    </p:spTree>
    <p:extLst>
      <p:ext uri="{BB962C8B-B14F-4D97-AF65-F5344CB8AC3E}">
        <p14:creationId xmlns:p14="http://schemas.microsoft.com/office/powerpoint/2010/main" val="1043939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6"/>
          <p:cNvSpPr txBox="1">
            <a:spLocks noGrp="1"/>
          </p:cNvSpPr>
          <p:nvPr>
            <p:ph type="title"/>
          </p:nvPr>
        </p:nvSpPr>
        <p:spPr>
          <a:xfrm>
            <a:off x="-69300" y="534100"/>
            <a:ext cx="8368200" cy="6861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5500" b="1" dirty="0">
                <a:solidFill>
                  <a:srgbClr val="243168"/>
                </a:solidFill>
                <a:latin typeface="Nunito"/>
                <a:ea typeface="Nunito"/>
                <a:cs typeface="Nunito"/>
                <a:sym typeface="Nunito"/>
              </a:rPr>
              <a:t>2. Correlation</a:t>
            </a:r>
            <a:endParaRPr sz="5500" b="1" dirty="0">
              <a:solidFill>
                <a:srgbClr val="243168"/>
              </a:solidFill>
              <a:latin typeface="Nunito"/>
              <a:ea typeface="Nunito"/>
              <a:cs typeface="Nunito"/>
              <a:sym typeface="Nunito"/>
            </a:endParaRPr>
          </a:p>
        </p:txBody>
      </p:sp>
      <p:sp>
        <p:nvSpPr>
          <p:cNvPr id="766" name="Google Shape;766;p66"/>
          <p:cNvSpPr txBox="1">
            <a:spLocks noGrp="1"/>
          </p:cNvSpPr>
          <p:nvPr>
            <p:ph type="body" idx="1"/>
          </p:nvPr>
        </p:nvSpPr>
        <p:spPr>
          <a:xfrm>
            <a:off x="342328" y="1157082"/>
            <a:ext cx="8368200" cy="3078900"/>
          </a:xfrm>
          <a:prstGeom prst="rect">
            <a:avLst/>
          </a:prstGeom>
        </p:spPr>
        <p:txBody>
          <a:bodyPr spcFirstLastPara="1" wrap="square" lIns="91425" tIns="91425" rIns="91425" bIns="91425" anchor="t" anchorCtr="0">
            <a:normAutofit/>
          </a:bodyPr>
          <a:lstStyle/>
          <a:p>
            <a:pPr marL="457200" lvl="0" indent="-342835" algn="just" rtl="0">
              <a:lnSpc>
                <a:spcPct val="150000"/>
              </a:lnSpc>
              <a:spcBef>
                <a:spcPts val="1000"/>
              </a:spcBef>
              <a:spcAft>
                <a:spcPts val="0"/>
              </a:spcAft>
              <a:buClr>
                <a:srgbClr val="434343"/>
              </a:buClr>
              <a:buSzPct val="100000"/>
              <a:buFont typeface="Nunito"/>
              <a:buChar char="●"/>
            </a:pPr>
            <a:r>
              <a:rPr lang="en-US" sz="1600" dirty="0">
                <a:solidFill>
                  <a:srgbClr val="434343"/>
                </a:solidFill>
                <a:latin typeface="Nunito"/>
                <a:ea typeface="Nunito"/>
                <a:cs typeface="Nunito"/>
                <a:sym typeface="Nunito"/>
              </a:rPr>
              <a:t>The Pearson correlation coefficient is used to measure the strength of a linear association between two variables, where the value r = 1 means a perfect positive correlation and the value r = -1 means a perfect </a:t>
            </a:r>
            <a:r>
              <a:rPr lang="en-US" sz="1600" dirty="0" err="1">
                <a:solidFill>
                  <a:srgbClr val="434343"/>
                </a:solidFill>
                <a:latin typeface="Nunito"/>
                <a:ea typeface="Nunito"/>
                <a:cs typeface="Nunito"/>
                <a:sym typeface="Nunito"/>
              </a:rPr>
              <a:t>negataive</a:t>
            </a:r>
            <a:r>
              <a:rPr lang="en-US" sz="1600" dirty="0">
                <a:solidFill>
                  <a:srgbClr val="434343"/>
                </a:solidFill>
                <a:latin typeface="Nunito"/>
                <a:ea typeface="Nunito"/>
                <a:cs typeface="Nunito"/>
                <a:sym typeface="Nunito"/>
              </a:rPr>
              <a:t> correlation</a:t>
            </a:r>
          </a:p>
        </p:txBody>
      </p:sp>
      <p:pic>
        <p:nvPicPr>
          <p:cNvPr id="767" name="Google Shape;767;p66"/>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grpSp>
        <p:nvGrpSpPr>
          <p:cNvPr id="769" name="Google Shape;769;p66"/>
          <p:cNvGrpSpPr/>
          <p:nvPr/>
        </p:nvGrpSpPr>
        <p:grpSpPr>
          <a:xfrm>
            <a:off x="0" y="5000700"/>
            <a:ext cx="9144000" cy="142800"/>
            <a:chOff x="0" y="0"/>
            <a:chExt cx="9144000" cy="142800"/>
          </a:xfrm>
        </p:grpSpPr>
        <p:sp>
          <p:nvSpPr>
            <p:cNvPr id="770" name="Google Shape;770;p6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1" name="Google Shape;771;p6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2" name="Google Shape;772;p6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3" name="Google Shape;773;p6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74" name="Google Shape;774;p6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775" name="Google Shape;775;p66"/>
          <p:cNvSpPr txBox="1"/>
          <p:nvPr/>
        </p:nvSpPr>
        <p:spPr>
          <a:xfrm>
            <a:off x="6083700" y="2954950"/>
            <a:ext cx="45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3" name="Picture 2">
            <a:extLst>
              <a:ext uri="{FF2B5EF4-FFF2-40B4-BE49-F238E27FC236}">
                <a16:creationId xmlns:a16="http://schemas.microsoft.com/office/drawing/2014/main" id="{E7A28B44-3FDB-4BC0-8047-C8080358E2CA}"/>
              </a:ext>
            </a:extLst>
          </p:cNvPr>
          <p:cNvPicPr>
            <a:picLocks noChangeAspect="1"/>
          </p:cNvPicPr>
          <p:nvPr/>
        </p:nvPicPr>
        <p:blipFill>
          <a:blip r:embed="rId4"/>
          <a:stretch>
            <a:fillRect/>
          </a:stretch>
        </p:blipFill>
        <p:spPr>
          <a:xfrm>
            <a:off x="1856001" y="2578275"/>
            <a:ext cx="5048874" cy="2372881"/>
          </a:xfrm>
          <a:prstGeom prst="rect">
            <a:avLst/>
          </a:prstGeom>
        </p:spPr>
      </p:pic>
      <p:pic>
        <p:nvPicPr>
          <p:cNvPr id="5" name="Picture 4">
            <a:extLst>
              <a:ext uri="{FF2B5EF4-FFF2-40B4-BE49-F238E27FC236}">
                <a16:creationId xmlns:a16="http://schemas.microsoft.com/office/drawing/2014/main" id="{898F4772-02BA-4EF4-86C8-DA3DDFE94D07}"/>
              </a:ext>
            </a:extLst>
          </p:cNvPr>
          <p:cNvPicPr>
            <a:picLocks noChangeAspect="1"/>
          </p:cNvPicPr>
          <p:nvPr/>
        </p:nvPicPr>
        <p:blipFill>
          <a:blip r:embed="rId5"/>
          <a:stretch>
            <a:fillRect/>
          </a:stretch>
        </p:blipFill>
        <p:spPr>
          <a:xfrm>
            <a:off x="4366582" y="3749305"/>
            <a:ext cx="2538293" cy="797284"/>
          </a:xfrm>
          <a:prstGeom prst="rect">
            <a:avLst/>
          </a:prstGeom>
        </p:spPr>
      </p:pic>
    </p:spTree>
    <p:extLst>
      <p:ext uri="{BB962C8B-B14F-4D97-AF65-F5344CB8AC3E}">
        <p14:creationId xmlns:p14="http://schemas.microsoft.com/office/powerpoint/2010/main" val="3310923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46"/>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457" name="Google Shape;457;p46"/>
          <p:cNvGrpSpPr/>
          <p:nvPr/>
        </p:nvGrpSpPr>
        <p:grpSpPr>
          <a:xfrm>
            <a:off x="0" y="5000700"/>
            <a:ext cx="9144000" cy="142800"/>
            <a:chOff x="0" y="0"/>
            <a:chExt cx="9144000" cy="142800"/>
          </a:xfrm>
        </p:grpSpPr>
        <p:sp>
          <p:nvSpPr>
            <p:cNvPr id="458" name="Google Shape;458;p4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59" name="Google Shape;459;p4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60" name="Google Shape;460;p4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61" name="Google Shape;461;p4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62" name="Google Shape;462;p4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463" name="Google Shape;463;p46"/>
          <p:cNvPicPr preferRelativeResize="0"/>
          <p:nvPr/>
        </p:nvPicPr>
        <p:blipFill rotWithShape="1">
          <a:blip r:embed="rId4">
            <a:alphaModFix/>
          </a:blip>
          <a:srcRect l="989" r="51434"/>
          <a:stretch/>
        </p:blipFill>
        <p:spPr>
          <a:xfrm>
            <a:off x="333375" y="849475"/>
            <a:ext cx="4114800" cy="3520350"/>
          </a:xfrm>
          <a:prstGeom prst="rect">
            <a:avLst/>
          </a:prstGeom>
          <a:noFill/>
          <a:ln>
            <a:noFill/>
          </a:ln>
        </p:spPr>
      </p:pic>
      <p:pic>
        <p:nvPicPr>
          <p:cNvPr id="464" name="Google Shape;464;p46"/>
          <p:cNvPicPr preferRelativeResize="0"/>
          <p:nvPr/>
        </p:nvPicPr>
        <p:blipFill rotWithShape="1">
          <a:blip r:embed="rId5">
            <a:alphaModFix/>
          </a:blip>
          <a:srcRect l="48789" r="3634"/>
          <a:stretch/>
        </p:blipFill>
        <p:spPr>
          <a:xfrm>
            <a:off x="4705350" y="849475"/>
            <a:ext cx="4114800" cy="3520350"/>
          </a:xfrm>
          <a:prstGeom prst="rect">
            <a:avLst/>
          </a:prstGeom>
          <a:noFill/>
          <a:ln>
            <a:noFill/>
          </a:ln>
        </p:spPr>
      </p:pic>
    </p:spTree>
    <p:extLst>
      <p:ext uri="{BB962C8B-B14F-4D97-AF65-F5344CB8AC3E}">
        <p14:creationId xmlns:p14="http://schemas.microsoft.com/office/powerpoint/2010/main" val="28410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solidFill>
                  <a:srgbClr val="243168"/>
                </a:solidFill>
                <a:latin typeface="Nunito"/>
                <a:ea typeface="Nunito"/>
                <a:cs typeface="Nunito"/>
                <a:sym typeface="Nunito"/>
              </a:rPr>
              <a:t>How to develop </a:t>
            </a:r>
            <a:br>
              <a:rPr lang="en" b="1">
                <a:solidFill>
                  <a:srgbClr val="243168"/>
                </a:solidFill>
                <a:latin typeface="Nunito"/>
                <a:ea typeface="Nunito"/>
                <a:cs typeface="Nunito"/>
                <a:sym typeface="Nunito"/>
              </a:rPr>
            </a:br>
            <a:r>
              <a:rPr lang="en" b="1">
                <a:solidFill>
                  <a:srgbClr val="243168"/>
                </a:solidFill>
                <a:latin typeface="Nunito"/>
                <a:ea typeface="Nunito"/>
                <a:cs typeface="Nunito"/>
                <a:sym typeface="Nunito"/>
              </a:rPr>
              <a:t>statistical thinking???</a:t>
            </a:r>
            <a:endParaRPr b="1">
              <a:solidFill>
                <a:srgbClr val="243168"/>
              </a:solidFill>
              <a:latin typeface="Nunito"/>
              <a:ea typeface="Nunito"/>
              <a:cs typeface="Nunito"/>
              <a:sym typeface="Nunito"/>
            </a:endParaRPr>
          </a:p>
        </p:txBody>
      </p:sp>
      <p:grpSp>
        <p:nvGrpSpPr>
          <p:cNvPr id="181" name="Google Shape;181;p28"/>
          <p:cNvGrpSpPr/>
          <p:nvPr/>
        </p:nvGrpSpPr>
        <p:grpSpPr>
          <a:xfrm>
            <a:off x="0" y="5000700"/>
            <a:ext cx="9144000" cy="142800"/>
            <a:chOff x="0" y="0"/>
            <a:chExt cx="9144000" cy="142800"/>
          </a:xfrm>
        </p:grpSpPr>
        <p:sp>
          <p:nvSpPr>
            <p:cNvPr id="182" name="Google Shape;182;p2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83" name="Google Shape;183;p2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84" name="Google Shape;184;p2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85" name="Google Shape;185;p2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86" name="Google Shape;186;p2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187" name="Google Shape;187;p28"/>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Sample and Population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47" name="Google Shape;117;p26">
            <a:extLst>
              <a:ext uri="{FF2B5EF4-FFF2-40B4-BE49-F238E27FC236}">
                <a16:creationId xmlns:a16="http://schemas.microsoft.com/office/drawing/2014/main" id="{77745D03-B269-4791-A4D6-E87E9A7E1C2D}"/>
              </a:ext>
            </a:extLst>
          </p:cNvPr>
          <p:cNvSpPr txBox="1">
            <a:spLocks/>
          </p:cNvSpPr>
          <p:nvPr/>
        </p:nvSpPr>
        <p:spPr>
          <a:xfrm>
            <a:off x="387900" y="1680325"/>
            <a:ext cx="3212700" cy="28092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r>
              <a:rPr lang="en-US" sz="1700" dirty="0">
                <a:solidFill>
                  <a:srgbClr val="434343"/>
                </a:solidFill>
                <a:latin typeface="Nunito"/>
                <a:ea typeface="Nunito"/>
                <a:cs typeface="Nunito"/>
                <a:sym typeface="Nunito"/>
              </a:rPr>
              <a:t>A subset of a population to provide statistical information (inference) about the population</a:t>
            </a:r>
          </a:p>
          <a:p>
            <a:pPr marL="0" indent="0" algn="just">
              <a:lnSpc>
                <a:spcPct val="95000"/>
              </a:lnSpc>
              <a:spcAft>
                <a:spcPts val="1200"/>
              </a:spcAft>
            </a:pPr>
            <a:r>
              <a:rPr lang="en-US" sz="1700" dirty="0">
                <a:solidFill>
                  <a:srgbClr val="434343"/>
                </a:solidFill>
                <a:latin typeface="Nunito"/>
                <a:ea typeface="Nunito"/>
                <a:cs typeface="Nunito"/>
                <a:sym typeface="Nunito"/>
              </a:rPr>
              <a:t>Sample Statistics is used to define it</a:t>
            </a:r>
          </a:p>
          <a:p>
            <a:pPr marL="0" indent="0" algn="just">
              <a:lnSpc>
                <a:spcPct val="95000"/>
              </a:lnSpc>
              <a:spcAft>
                <a:spcPts val="1200"/>
              </a:spcAft>
            </a:pPr>
            <a:endParaRPr lang="en-US" sz="1700" dirty="0">
              <a:solidFill>
                <a:srgbClr val="434343"/>
              </a:solidFill>
              <a:latin typeface="Nunito"/>
              <a:ea typeface="Nunito"/>
              <a:cs typeface="Nunito"/>
              <a:sym typeface="Nunito"/>
            </a:endParaRPr>
          </a:p>
        </p:txBody>
      </p:sp>
      <p:sp>
        <p:nvSpPr>
          <p:cNvPr id="48" name="Google Shape;117;p26">
            <a:extLst>
              <a:ext uri="{FF2B5EF4-FFF2-40B4-BE49-F238E27FC236}">
                <a16:creationId xmlns:a16="http://schemas.microsoft.com/office/drawing/2014/main" id="{E91F3ABA-6359-43FC-B2A5-AC69BADC5A88}"/>
              </a:ext>
            </a:extLst>
          </p:cNvPr>
          <p:cNvSpPr txBox="1">
            <a:spLocks/>
          </p:cNvSpPr>
          <p:nvPr/>
        </p:nvSpPr>
        <p:spPr>
          <a:xfrm>
            <a:off x="5431900" y="1680325"/>
            <a:ext cx="3212700" cy="280920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r>
              <a:rPr lang="en-US" sz="1700" dirty="0">
                <a:solidFill>
                  <a:srgbClr val="434343"/>
                </a:solidFill>
                <a:latin typeface="Nunito"/>
                <a:ea typeface="Nunito"/>
                <a:cs typeface="Nunito"/>
                <a:sym typeface="Nunito"/>
              </a:rPr>
              <a:t>All members of a defined group that we are studying for data driven decisions.</a:t>
            </a:r>
          </a:p>
          <a:p>
            <a:pPr marL="0" indent="0" algn="just">
              <a:lnSpc>
                <a:spcPct val="95000"/>
              </a:lnSpc>
              <a:spcAft>
                <a:spcPts val="1200"/>
              </a:spcAft>
            </a:pPr>
            <a:r>
              <a:rPr lang="en-US" sz="1700" dirty="0">
                <a:solidFill>
                  <a:srgbClr val="434343"/>
                </a:solidFill>
                <a:latin typeface="Nunito"/>
                <a:ea typeface="Nunito"/>
                <a:cs typeface="Nunito"/>
                <a:sym typeface="Nunito"/>
              </a:rPr>
              <a:t>We often study a sample from that population to infer information about the larger population as a whole</a:t>
            </a:r>
          </a:p>
          <a:p>
            <a:pPr marL="0" indent="0" algn="just">
              <a:lnSpc>
                <a:spcPct val="95000"/>
              </a:lnSpc>
              <a:spcAft>
                <a:spcPts val="1200"/>
              </a:spcAft>
            </a:pPr>
            <a:r>
              <a:rPr lang="en-US" sz="1700" dirty="0">
                <a:solidFill>
                  <a:srgbClr val="434343"/>
                </a:solidFill>
                <a:latin typeface="Nunito"/>
                <a:ea typeface="Nunito"/>
                <a:cs typeface="Nunito"/>
                <a:sym typeface="Nunito"/>
              </a:rPr>
              <a:t>Population parameters are used to define it</a:t>
            </a:r>
          </a:p>
        </p:txBody>
      </p:sp>
      <p:sp>
        <p:nvSpPr>
          <p:cNvPr id="2" name="TextBox 1">
            <a:extLst>
              <a:ext uri="{FF2B5EF4-FFF2-40B4-BE49-F238E27FC236}">
                <a16:creationId xmlns:a16="http://schemas.microsoft.com/office/drawing/2014/main" id="{02771C1A-6CAF-41EC-B08B-D1F3C6752CFF}"/>
              </a:ext>
            </a:extLst>
          </p:cNvPr>
          <p:cNvSpPr txBox="1"/>
          <p:nvPr/>
        </p:nvSpPr>
        <p:spPr>
          <a:xfrm>
            <a:off x="5573847" y="1102053"/>
            <a:ext cx="2988778" cy="353943"/>
          </a:xfrm>
          <a:prstGeom prst="rect">
            <a:avLst/>
          </a:prstGeom>
          <a:noFill/>
        </p:spPr>
        <p:txBody>
          <a:bodyPr wrap="square" rtlCol="0">
            <a:spAutoFit/>
          </a:bodyPr>
          <a:lstStyle/>
          <a:p>
            <a:pPr algn="ctr"/>
            <a:r>
              <a:rPr lang="en-US" sz="1700" dirty="0">
                <a:solidFill>
                  <a:srgbClr val="434343"/>
                </a:solidFill>
                <a:latin typeface="Nunito"/>
                <a:sym typeface="Roboto Slab"/>
              </a:rPr>
              <a:t>Population</a:t>
            </a:r>
            <a:endParaRPr lang="en-IN" sz="1700" dirty="0">
              <a:solidFill>
                <a:srgbClr val="434343"/>
              </a:solidFill>
              <a:latin typeface="Nunito"/>
              <a:sym typeface="Roboto Slab"/>
            </a:endParaRPr>
          </a:p>
        </p:txBody>
      </p:sp>
      <p:sp>
        <p:nvSpPr>
          <p:cNvPr id="50" name="TextBox 49">
            <a:extLst>
              <a:ext uri="{FF2B5EF4-FFF2-40B4-BE49-F238E27FC236}">
                <a16:creationId xmlns:a16="http://schemas.microsoft.com/office/drawing/2014/main" id="{6488C33B-0A0E-4477-9852-B39207206AEE}"/>
              </a:ext>
            </a:extLst>
          </p:cNvPr>
          <p:cNvSpPr txBox="1"/>
          <p:nvPr/>
        </p:nvSpPr>
        <p:spPr>
          <a:xfrm>
            <a:off x="387900" y="1102053"/>
            <a:ext cx="2988778" cy="353943"/>
          </a:xfrm>
          <a:prstGeom prst="rect">
            <a:avLst/>
          </a:prstGeom>
          <a:noFill/>
        </p:spPr>
        <p:txBody>
          <a:bodyPr wrap="square" rtlCol="0">
            <a:spAutoFit/>
          </a:bodyPr>
          <a:lstStyle/>
          <a:p>
            <a:pPr algn="ctr"/>
            <a:r>
              <a:rPr lang="en-US" sz="1700" dirty="0">
                <a:solidFill>
                  <a:srgbClr val="434343"/>
                </a:solidFill>
                <a:latin typeface="Nunito"/>
                <a:sym typeface="Roboto Slab"/>
              </a:rPr>
              <a:t>Sample</a:t>
            </a:r>
            <a:endParaRPr lang="en-IN" sz="1700" dirty="0">
              <a:solidFill>
                <a:srgbClr val="434343"/>
              </a:solidFill>
              <a:latin typeface="Nunito"/>
              <a:sym typeface="Roboto Slab"/>
            </a:endParaRPr>
          </a:p>
        </p:txBody>
      </p:sp>
      <p:cxnSp>
        <p:nvCxnSpPr>
          <p:cNvPr id="4" name="Straight Arrow Connector 3">
            <a:extLst>
              <a:ext uri="{FF2B5EF4-FFF2-40B4-BE49-F238E27FC236}">
                <a16:creationId xmlns:a16="http://schemas.microsoft.com/office/drawing/2014/main" id="{289BDB2C-2F4D-45FD-BB50-93CF6157D950}"/>
              </a:ext>
            </a:extLst>
          </p:cNvPr>
          <p:cNvCxnSpPr/>
          <p:nvPr/>
        </p:nvCxnSpPr>
        <p:spPr>
          <a:xfrm>
            <a:off x="2540000" y="1279024"/>
            <a:ext cx="381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05B5176-DD37-4455-A914-36AB2350A31A}"/>
              </a:ext>
            </a:extLst>
          </p:cNvPr>
          <p:cNvSpPr txBox="1"/>
          <p:nvPr/>
        </p:nvSpPr>
        <p:spPr>
          <a:xfrm>
            <a:off x="3009461" y="948761"/>
            <a:ext cx="2988778" cy="353943"/>
          </a:xfrm>
          <a:prstGeom prst="rect">
            <a:avLst/>
          </a:prstGeom>
          <a:noFill/>
        </p:spPr>
        <p:txBody>
          <a:bodyPr wrap="square" rtlCol="0">
            <a:spAutoFit/>
          </a:bodyPr>
          <a:lstStyle/>
          <a:p>
            <a:pPr algn="ctr"/>
            <a:r>
              <a:rPr lang="en-US" sz="1700" dirty="0">
                <a:solidFill>
                  <a:srgbClr val="434343"/>
                </a:solidFill>
                <a:latin typeface="Nunito"/>
                <a:sym typeface="Roboto Slab"/>
              </a:rPr>
              <a:t>Infer</a:t>
            </a:r>
            <a:endParaRPr lang="en-IN" sz="1700" dirty="0">
              <a:solidFill>
                <a:srgbClr val="434343"/>
              </a:solidFill>
              <a:latin typeface="Nunito"/>
              <a:sym typeface="Roboto Slab"/>
            </a:endParaRPr>
          </a:p>
        </p:txBody>
      </p:sp>
    </p:spTree>
    <p:extLst>
      <p:ext uri="{BB962C8B-B14F-4D97-AF65-F5344CB8AC3E}">
        <p14:creationId xmlns:p14="http://schemas.microsoft.com/office/powerpoint/2010/main" val="205985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Types of sampling</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1" name="Google Shape;117;p26">
            <a:extLst>
              <a:ext uri="{FF2B5EF4-FFF2-40B4-BE49-F238E27FC236}">
                <a16:creationId xmlns:a16="http://schemas.microsoft.com/office/drawing/2014/main" id="{63170F64-AE5C-4D3A-A491-97495337CDD8}"/>
              </a:ext>
            </a:extLst>
          </p:cNvPr>
          <p:cNvSpPr txBox="1">
            <a:spLocks/>
          </p:cNvSpPr>
          <p:nvPr/>
        </p:nvSpPr>
        <p:spPr>
          <a:xfrm>
            <a:off x="499400" y="1059436"/>
            <a:ext cx="8023000" cy="280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71450" indent="-171450">
              <a:lnSpc>
                <a:spcPct val="95000"/>
              </a:lnSpc>
              <a:spcAft>
                <a:spcPts val="1200"/>
              </a:spcAft>
              <a:buFont typeface="Arial" panose="020B0604020202020204" pitchFamily="34" charset="0"/>
              <a:buChar char="•"/>
            </a:pPr>
            <a:r>
              <a:rPr lang="en-US" sz="1400" b="0" i="0" dirty="0">
                <a:solidFill>
                  <a:srgbClr val="373D3F"/>
                </a:solidFill>
                <a:effectLst/>
                <a:latin typeface="Nunito" panose="020B0604020202020204" charset="0"/>
              </a:rPr>
              <a:t>A </a:t>
            </a:r>
            <a:r>
              <a:rPr lang="en-US" sz="1400" b="1" dirty="0">
                <a:solidFill>
                  <a:srgbClr val="373D3F"/>
                </a:solidFill>
                <a:latin typeface="Nunito" panose="020B0604020202020204" charset="0"/>
              </a:rPr>
              <a:t>S</a:t>
            </a:r>
            <a:r>
              <a:rPr lang="en-US" sz="1400" b="1" i="0" dirty="0">
                <a:solidFill>
                  <a:srgbClr val="373D3F"/>
                </a:solidFill>
                <a:effectLst/>
                <a:latin typeface="Nunito" panose="020B0604020202020204" charset="0"/>
              </a:rPr>
              <a:t>imple random sample (SRS) </a:t>
            </a:r>
            <a:r>
              <a:rPr lang="en-US" sz="1400" b="0" i="0" dirty="0">
                <a:solidFill>
                  <a:srgbClr val="373D3F"/>
                </a:solidFill>
                <a:effectLst/>
                <a:latin typeface="Nunito" panose="020B0604020202020204" charset="0"/>
              </a:rPr>
              <a:t>of size n consists of n individuals from the population chosen in such a way that every set on n individuals has an equal chance of being in the selected sample.</a:t>
            </a:r>
          </a:p>
          <a:p>
            <a:pPr marL="171450" indent="-171450">
              <a:lnSpc>
                <a:spcPct val="95000"/>
              </a:lnSpc>
              <a:spcAft>
                <a:spcPts val="1200"/>
              </a:spcAft>
              <a:buFont typeface="Arial" panose="020B0604020202020204" pitchFamily="34" charset="0"/>
              <a:buChar char="•"/>
            </a:pPr>
            <a:r>
              <a:rPr lang="en-US" sz="1400" b="1" i="0" dirty="0">
                <a:solidFill>
                  <a:srgbClr val="373D3F"/>
                </a:solidFill>
                <a:effectLst/>
                <a:latin typeface="Nunito" panose="020B0604020202020204" charset="0"/>
              </a:rPr>
              <a:t>Stratified sampling </a:t>
            </a:r>
            <a:r>
              <a:rPr lang="en-US" sz="1400" b="0" i="0" dirty="0">
                <a:solidFill>
                  <a:srgbClr val="373D3F"/>
                </a:solidFill>
                <a:effectLst/>
                <a:latin typeface="Nunito" panose="020B0604020202020204" charset="0"/>
              </a:rPr>
              <a:t>occurs when a population embraces a number of distinct categories and is divided into sub-populations, or strata. At this stage, a simple random sample would be chosen from each stratum and combined to form the full sample.</a:t>
            </a:r>
          </a:p>
          <a:p>
            <a:pPr marL="171450" indent="-171450">
              <a:lnSpc>
                <a:spcPct val="95000"/>
              </a:lnSpc>
              <a:spcAft>
                <a:spcPts val="1200"/>
              </a:spcAft>
              <a:buFont typeface="Arial" panose="020B0604020202020204" pitchFamily="34" charset="0"/>
              <a:buChar char="•"/>
            </a:pPr>
            <a:r>
              <a:rPr lang="en-US" sz="1400" b="1" i="0" dirty="0">
                <a:solidFill>
                  <a:srgbClr val="373D3F"/>
                </a:solidFill>
                <a:effectLst/>
                <a:latin typeface="Nunito" panose="020B0604020202020204" charset="0"/>
              </a:rPr>
              <a:t>Cluster sampling </a:t>
            </a:r>
            <a:r>
              <a:rPr lang="en-US" sz="1400" b="0" i="0" dirty="0">
                <a:solidFill>
                  <a:srgbClr val="373D3F"/>
                </a:solidFill>
                <a:effectLst/>
                <a:latin typeface="Nunito" panose="020B0604020202020204" charset="0"/>
              </a:rPr>
              <a:t>divides the population into groups, or clusters. Some of these clusters are randomly selected. Then, all the individuals in the chosen cluster are selected to be in the sample.</a:t>
            </a:r>
          </a:p>
          <a:p>
            <a:pPr marL="171450" indent="-171450">
              <a:lnSpc>
                <a:spcPct val="95000"/>
              </a:lnSpc>
              <a:spcAft>
                <a:spcPts val="1200"/>
              </a:spcAft>
              <a:buFont typeface="Arial" panose="020B0604020202020204" pitchFamily="34" charset="0"/>
              <a:buChar char="•"/>
            </a:pPr>
            <a:r>
              <a:rPr lang="en-US" sz="1400" b="1" i="0" dirty="0">
                <a:solidFill>
                  <a:srgbClr val="373D3F"/>
                </a:solidFill>
                <a:effectLst/>
                <a:latin typeface="Nunito" panose="020B0604020202020204" charset="0"/>
              </a:rPr>
              <a:t>Systematic sampling </a:t>
            </a:r>
            <a:r>
              <a:rPr lang="en-US" sz="1400" b="0" i="0" dirty="0">
                <a:solidFill>
                  <a:srgbClr val="373D3F"/>
                </a:solidFill>
                <a:effectLst/>
                <a:latin typeface="Nunito" panose="020B0604020202020204" charset="0"/>
              </a:rPr>
              <a:t>relies on arranging the target population according to some ordering scheme and then selecting elements at regular intervals through that ordered list.</a:t>
            </a:r>
          </a:p>
          <a:p>
            <a:pPr marL="171450" indent="-171450">
              <a:lnSpc>
                <a:spcPct val="95000"/>
              </a:lnSpc>
              <a:spcAft>
                <a:spcPts val="1200"/>
              </a:spcAft>
              <a:buFont typeface="Arial" panose="020B0604020202020204" pitchFamily="34" charset="0"/>
              <a:buChar char="•"/>
            </a:pPr>
            <a:endParaRPr lang="en-US" sz="1400" dirty="0">
              <a:solidFill>
                <a:srgbClr val="434343"/>
              </a:solidFill>
              <a:latin typeface="Nunito" panose="020B0604020202020204" charset="0"/>
              <a:ea typeface="Nunito"/>
              <a:cs typeface="Nunito"/>
              <a:sym typeface="Nunito"/>
            </a:endParaRPr>
          </a:p>
        </p:txBody>
      </p:sp>
    </p:spTree>
    <p:extLst>
      <p:ext uri="{BB962C8B-B14F-4D97-AF65-F5344CB8AC3E}">
        <p14:creationId xmlns:p14="http://schemas.microsoft.com/office/powerpoint/2010/main" val="36314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p:nvPr/>
        </p:nvSpPr>
        <p:spPr>
          <a:xfrm>
            <a:off x="4585050" y="0"/>
            <a:ext cx="4572000" cy="51435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27" name="Google Shape;227;p31"/>
          <p:cNvSpPr txBox="1">
            <a:spLocks noGrp="1"/>
          </p:cNvSpPr>
          <p:nvPr>
            <p:ph type="title"/>
          </p:nvPr>
        </p:nvSpPr>
        <p:spPr>
          <a:xfrm>
            <a:off x="397425" y="534100"/>
            <a:ext cx="3898500" cy="62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500">
                <a:solidFill>
                  <a:srgbClr val="243168"/>
                </a:solidFill>
                <a:latin typeface="Nunito ExtraBold"/>
                <a:ea typeface="Nunito ExtraBold"/>
                <a:cs typeface="Nunito ExtraBold"/>
                <a:sym typeface="Nunito ExtraBold"/>
              </a:rPr>
              <a:t>Some more…</a:t>
            </a:r>
            <a:endParaRPr sz="3500">
              <a:solidFill>
                <a:srgbClr val="243168"/>
              </a:solidFill>
              <a:latin typeface="Nunito ExtraBold"/>
              <a:ea typeface="Nunito ExtraBold"/>
              <a:cs typeface="Nunito ExtraBold"/>
              <a:sym typeface="Nunito ExtraBold"/>
            </a:endParaRPr>
          </a:p>
        </p:txBody>
      </p:sp>
      <p:sp>
        <p:nvSpPr>
          <p:cNvPr id="228" name="Google Shape;228;p31"/>
          <p:cNvSpPr txBox="1">
            <a:spLocks noGrp="1"/>
          </p:cNvSpPr>
          <p:nvPr>
            <p:ph type="title"/>
          </p:nvPr>
        </p:nvSpPr>
        <p:spPr>
          <a:xfrm>
            <a:off x="4921800" y="781800"/>
            <a:ext cx="3898500" cy="3785400"/>
          </a:xfrm>
          <a:prstGeom prst="rect">
            <a:avLst/>
          </a:prstGeom>
        </p:spPr>
        <p:txBody>
          <a:bodyPr spcFirstLastPara="1" wrap="square" lIns="91425" tIns="91425" rIns="91425" bIns="91425" anchor="b" anchorCtr="0">
            <a:normAutofit fontScale="90000"/>
          </a:bodyPr>
          <a:lstStyle/>
          <a:p>
            <a:pPr marL="457200" lvl="0" indent="-365760" algn="l" rtl="0">
              <a:lnSpc>
                <a:spcPct val="200000"/>
              </a:lnSpc>
              <a:spcBef>
                <a:spcPts val="0"/>
              </a:spcBef>
              <a:spcAft>
                <a:spcPts val="0"/>
              </a:spcAft>
              <a:buClr>
                <a:srgbClr val="E4F5FC"/>
              </a:buClr>
              <a:buSzPct val="100000"/>
              <a:buFont typeface="Nunito Light"/>
              <a:buChar char="●"/>
            </a:pPr>
            <a:r>
              <a:rPr lang="en" sz="2400" dirty="0">
                <a:solidFill>
                  <a:srgbClr val="E4F5FC"/>
                </a:solidFill>
                <a:latin typeface="Nunito Light"/>
                <a:ea typeface="Nunito Light"/>
                <a:cs typeface="Nunito Light"/>
                <a:sym typeface="Nunito Light"/>
              </a:rPr>
              <a:t>Sample</a:t>
            </a:r>
            <a:endParaRPr sz="2400" dirty="0">
              <a:solidFill>
                <a:srgbClr val="E4F5FC"/>
              </a:solidFill>
              <a:latin typeface="Nunito Light"/>
              <a:ea typeface="Nunito Light"/>
              <a:cs typeface="Nunito Light"/>
              <a:sym typeface="Nunito Light"/>
            </a:endParaRPr>
          </a:p>
          <a:p>
            <a:pPr marL="457200" lvl="0" indent="-365760" algn="l" rtl="0">
              <a:lnSpc>
                <a:spcPct val="200000"/>
              </a:lnSpc>
              <a:spcBef>
                <a:spcPts val="0"/>
              </a:spcBef>
              <a:spcAft>
                <a:spcPts val="0"/>
              </a:spcAft>
              <a:buClr>
                <a:srgbClr val="E4F5FC"/>
              </a:buClr>
              <a:buSzPct val="100000"/>
              <a:buFont typeface="Nunito Light"/>
              <a:buChar char="●"/>
            </a:pPr>
            <a:r>
              <a:rPr lang="en" sz="2400" dirty="0">
                <a:solidFill>
                  <a:srgbClr val="E4F5FC"/>
                </a:solidFill>
                <a:latin typeface="Nunito Light"/>
                <a:ea typeface="Nunito Light"/>
                <a:cs typeface="Nunito Light"/>
                <a:sym typeface="Nunito Light"/>
              </a:rPr>
              <a:t>Sample Size</a:t>
            </a:r>
            <a:endParaRPr sz="2400" dirty="0">
              <a:solidFill>
                <a:srgbClr val="E4F5FC"/>
              </a:solidFill>
              <a:latin typeface="Nunito Light"/>
              <a:ea typeface="Nunito Light"/>
              <a:cs typeface="Nunito Light"/>
              <a:sym typeface="Nunito Light"/>
            </a:endParaRPr>
          </a:p>
          <a:p>
            <a:pPr marL="457200" lvl="0" indent="-365760" algn="l" rtl="0">
              <a:lnSpc>
                <a:spcPct val="200000"/>
              </a:lnSpc>
              <a:spcBef>
                <a:spcPts val="0"/>
              </a:spcBef>
              <a:spcAft>
                <a:spcPts val="0"/>
              </a:spcAft>
              <a:buClr>
                <a:srgbClr val="E4F5FC"/>
              </a:buClr>
              <a:buSzPct val="100000"/>
              <a:buFont typeface="Nunito Light"/>
              <a:buChar char="●"/>
            </a:pPr>
            <a:r>
              <a:rPr lang="en" sz="2400" dirty="0">
                <a:solidFill>
                  <a:srgbClr val="E4F5FC"/>
                </a:solidFill>
                <a:latin typeface="Nunito Light"/>
                <a:ea typeface="Nunito Light"/>
                <a:cs typeface="Nunito Light"/>
                <a:sym typeface="Nunito Light"/>
              </a:rPr>
              <a:t>Population</a:t>
            </a:r>
            <a:endParaRPr sz="2400" dirty="0">
              <a:solidFill>
                <a:srgbClr val="E4F5FC"/>
              </a:solidFill>
              <a:latin typeface="Nunito Light"/>
              <a:ea typeface="Nunito Light"/>
              <a:cs typeface="Nunito Light"/>
              <a:sym typeface="Nunito Light"/>
            </a:endParaRPr>
          </a:p>
          <a:p>
            <a:pPr marL="457200" lvl="0" indent="-365760" algn="l" rtl="0">
              <a:lnSpc>
                <a:spcPct val="200000"/>
              </a:lnSpc>
              <a:spcBef>
                <a:spcPts val="0"/>
              </a:spcBef>
              <a:spcAft>
                <a:spcPts val="0"/>
              </a:spcAft>
              <a:buClr>
                <a:srgbClr val="E4F5FC"/>
              </a:buClr>
              <a:buSzPct val="100000"/>
              <a:buFont typeface="Nunito Light"/>
              <a:buChar char="●"/>
            </a:pPr>
            <a:r>
              <a:rPr lang="en" sz="2400" dirty="0">
                <a:solidFill>
                  <a:srgbClr val="E4F5FC"/>
                </a:solidFill>
                <a:latin typeface="Nunito Light"/>
                <a:ea typeface="Nunito Light"/>
                <a:cs typeface="Nunito Light"/>
                <a:sym typeface="Nunito Light"/>
              </a:rPr>
              <a:t>Distribution</a:t>
            </a:r>
            <a:endParaRPr sz="2400" dirty="0">
              <a:solidFill>
                <a:srgbClr val="E4F5FC"/>
              </a:solidFill>
              <a:latin typeface="Nunito Light"/>
              <a:ea typeface="Nunito Light"/>
              <a:cs typeface="Nunito Light"/>
              <a:sym typeface="Nunito Light"/>
            </a:endParaRPr>
          </a:p>
          <a:p>
            <a:pPr marL="457200" lvl="0" indent="-365760" algn="l" rtl="0">
              <a:lnSpc>
                <a:spcPct val="200000"/>
              </a:lnSpc>
              <a:spcBef>
                <a:spcPts val="0"/>
              </a:spcBef>
              <a:spcAft>
                <a:spcPts val="0"/>
              </a:spcAft>
              <a:buClr>
                <a:srgbClr val="E4F5FC"/>
              </a:buClr>
              <a:buSzPct val="100000"/>
              <a:buFont typeface="Nunito Light"/>
              <a:buChar char="●"/>
            </a:pPr>
            <a:r>
              <a:rPr lang="en" sz="2400" dirty="0">
                <a:solidFill>
                  <a:srgbClr val="E4F5FC"/>
                </a:solidFill>
                <a:latin typeface="Nunito Light"/>
                <a:ea typeface="Nunito Light"/>
                <a:cs typeface="Nunito Light"/>
                <a:sym typeface="Nunito Light"/>
              </a:rPr>
              <a:t>Data</a:t>
            </a:r>
            <a:endParaRPr sz="2700" dirty="0">
              <a:solidFill>
                <a:srgbClr val="E4F5FC"/>
              </a:solidFill>
              <a:latin typeface="Nunito Light"/>
              <a:ea typeface="Nunito Light"/>
              <a:cs typeface="Nunito Light"/>
              <a:sym typeface="Nunito Light"/>
            </a:endParaRPr>
          </a:p>
        </p:txBody>
      </p:sp>
      <p:grpSp>
        <p:nvGrpSpPr>
          <p:cNvPr id="230" name="Google Shape;230;p31"/>
          <p:cNvGrpSpPr/>
          <p:nvPr/>
        </p:nvGrpSpPr>
        <p:grpSpPr>
          <a:xfrm>
            <a:off x="0" y="5000700"/>
            <a:ext cx="9156802" cy="142800"/>
            <a:chOff x="0" y="0"/>
            <a:chExt cx="9144000" cy="142800"/>
          </a:xfrm>
        </p:grpSpPr>
        <p:sp>
          <p:nvSpPr>
            <p:cNvPr id="231" name="Google Shape;231;p3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32" name="Google Shape;232;p3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33" name="Google Shape;233;p3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34" name="Google Shape;234;p3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35" name="Google Shape;235;p3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236" name="Google Shape;236;p31"/>
          <p:cNvPicPr preferRelativeResize="0"/>
          <p:nvPr/>
        </p:nvPicPr>
        <p:blipFill rotWithShape="1">
          <a:blip r:embed="rId3">
            <a:alphaModFix/>
          </a:blip>
          <a:srcRect l="4270" t="26441" r="81354" b="26441"/>
          <a:stretch/>
        </p:blipFill>
        <p:spPr>
          <a:xfrm>
            <a:off x="8505175" y="47625"/>
            <a:ext cx="621599" cy="4864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2452214" y="1065100"/>
            <a:ext cx="4014660" cy="4014650"/>
          </a:xfrm>
          <a:prstGeom prst="rect">
            <a:avLst/>
          </a:prstGeom>
          <a:noFill/>
          <a:ln>
            <a:noFill/>
          </a:ln>
        </p:spPr>
      </p:pic>
      <p:sp>
        <p:nvSpPr>
          <p:cNvPr id="206" name="Google Shape;206;p30"/>
          <p:cNvSpPr txBox="1">
            <a:spLocks noGrp="1"/>
          </p:cNvSpPr>
          <p:nvPr>
            <p:ph type="title"/>
          </p:nvPr>
        </p:nvSpPr>
        <p:spPr>
          <a:xfrm>
            <a:off x="387900" y="504825"/>
            <a:ext cx="8368200" cy="63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4400" dirty="0">
                <a:solidFill>
                  <a:srgbClr val="243168"/>
                </a:solidFill>
                <a:latin typeface="Nunito ExtraBold"/>
                <a:ea typeface="Nunito ExtraBold"/>
                <a:cs typeface="Nunito ExtraBold"/>
                <a:sym typeface="Nunito ExtraBold"/>
              </a:rPr>
              <a:t>Scales of Measurement</a:t>
            </a:r>
            <a:endParaRPr sz="4400" dirty="0">
              <a:solidFill>
                <a:srgbClr val="243168"/>
              </a:solidFill>
              <a:latin typeface="Nunito ExtraBold"/>
              <a:ea typeface="Nunito ExtraBold"/>
              <a:cs typeface="Nunito ExtraBold"/>
              <a:sym typeface="Nunito ExtraBold"/>
            </a:endParaRPr>
          </a:p>
        </p:txBody>
      </p:sp>
      <p:sp>
        <p:nvSpPr>
          <p:cNvPr id="207" name="Google Shape;207;p30"/>
          <p:cNvSpPr txBox="1">
            <a:spLocks noGrp="1"/>
          </p:cNvSpPr>
          <p:nvPr>
            <p:ph type="body" idx="1"/>
          </p:nvPr>
        </p:nvSpPr>
        <p:spPr>
          <a:xfrm>
            <a:off x="1092750" y="1240850"/>
            <a:ext cx="1555200" cy="46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sz="2300" b="1">
                <a:solidFill>
                  <a:srgbClr val="434343"/>
                </a:solidFill>
                <a:latin typeface="Nunito"/>
                <a:ea typeface="Nunito"/>
                <a:cs typeface="Nunito"/>
                <a:sym typeface="Nunito"/>
              </a:rPr>
              <a:t>Ratio</a:t>
            </a:r>
            <a:endParaRPr sz="2300" b="1">
              <a:solidFill>
                <a:srgbClr val="434343"/>
              </a:solidFill>
              <a:latin typeface="Nunito"/>
              <a:ea typeface="Nunito"/>
              <a:cs typeface="Nunito"/>
              <a:sym typeface="Nunito"/>
            </a:endParaRPr>
          </a:p>
        </p:txBody>
      </p:sp>
      <p:pic>
        <p:nvPicPr>
          <p:cNvPr id="208" name="Google Shape;208;p30"/>
          <p:cNvPicPr preferRelativeResize="0"/>
          <p:nvPr/>
        </p:nvPicPr>
        <p:blipFill rotWithShape="1">
          <a:blip r:embed="rId4">
            <a:alphaModFix/>
          </a:blip>
          <a:srcRect l="2114" t="21749" r="82984" b="31447"/>
          <a:stretch/>
        </p:blipFill>
        <p:spPr>
          <a:xfrm>
            <a:off x="8522400" y="0"/>
            <a:ext cx="621599" cy="466200"/>
          </a:xfrm>
          <a:prstGeom prst="rect">
            <a:avLst/>
          </a:prstGeom>
          <a:noFill/>
          <a:ln>
            <a:noFill/>
          </a:ln>
        </p:spPr>
      </p:pic>
      <p:grpSp>
        <p:nvGrpSpPr>
          <p:cNvPr id="209" name="Google Shape;209;p30"/>
          <p:cNvGrpSpPr/>
          <p:nvPr/>
        </p:nvGrpSpPr>
        <p:grpSpPr>
          <a:xfrm>
            <a:off x="0" y="5000700"/>
            <a:ext cx="9144000" cy="142800"/>
            <a:chOff x="0" y="0"/>
            <a:chExt cx="9144000" cy="142800"/>
          </a:xfrm>
        </p:grpSpPr>
        <p:sp>
          <p:nvSpPr>
            <p:cNvPr id="210" name="Google Shape;210;p3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11" name="Google Shape;211;p3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12" name="Google Shape;212;p3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13" name="Google Shape;213;p3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14" name="Google Shape;214;p3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215" name="Google Shape;215;p30"/>
          <p:cNvPicPr preferRelativeResize="0"/>
          <p:nvPr/>
        </p:nvPicPr>
        <p:blipFill rotWithShape="1">
          <a:blip r:embed="rId5">
            <a:alphaModFix/>
          </a:blip>
          <a:srcRect l="2230" t="-6033" r="-2230"/>
          <a:stretch/>
        </p:blipFill>
        <p:spPr>
          <a:xfrm>
            <a:off x="2358850" y="1707100"/>
            <a:ext cx="3485600" cy="2460499"/>
          </a:xfrm>
          <a:prstGeom prst="rect">
            <a:avLst/>
          </a:prstGeom>
          <a:noFill/>
          <a:ln>
            <a:noFill/>
          </a:ln>
        </p:spPr>
      </p:pic>
      <p:pic>
        <p:nvPicPr>
          <p:cNvPr id="216" name="Google Shape;216;p30"/>
          <p:cNvPicPr preferRelativeResize="0"/>
          <p:nvPr/>
        </p:nvPicPr>
        <p:blipFill>
          <a:blip r:embed="rId6">
            <a:alphaModFix/>
          </a:blip>
          <a:stretch>
            <a:fillRect/>
          </a:stretch>
        </p:blipFill>
        <p:spPr>
          <a:xfrm>
            <a:off x="6015613" y="2309858"/>
            <a:ext cx="762637" cy="1372728"/>
          </a:xfrm>
          <a:prstGeom prst="rect">
            <a:avLst/>
          </a:prstGeom>
          <a:noFill/>
          <a:ln>
            <a:noFill/>
          </a:ln>
        </p:spPr>
      </p:pic>
      <p:sp>
        <p:nvSpPr>
          <p:cNvPr id="217" name="Google Shape;217;p30"/>
          <p:cNvSpPr txBox="1">
            <a:spLocks noGrp="1"/>
          </p:cNvSpPr>
          <p:nvPr>
            <p:ph type="body" idx="1"/>
          </p:nvPr>
        </p:nvSpPr>
        <p:spPr>
          <a:xfrm>
            <a:off x="6369600" y="1240850"/>
            <a:ext cx="1555200" cy="466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300" b="1">
                <a:solidFill>
                  <a:srgbClr val="434343"/>
                </a:solidFill>
                <a:latin typeface="Nunito"/>
                <a:ea typeface="Nunito"/>
                <a:cs typeface="Nunito"/>
                <a:sym typeface="Nunito"/>
              </a:rPr>
              <a:t>Nominal</a:t>
            </a:r>
            <a:endParaRPr sz="2300" b="1">
              <a:solidFill>
                <a:srgbClr val="434343"/>
              </a:solidFill>
              <a:latin typeface="Nunito"/>
              <a:ea typeface="Nunito"/>
              <a:cs typeface="Nunito"/>
              <a:sym typeface="Nunito"/>
            </a:endParaRPr>
          </a:p>
        </p:txBody>
      </p:sp>
      <p:sp>
        <p:nvSpPr>
          <p:cNvPr id="218" name="Google Shape;218;p30"/>
          <p:cNvSpPr txBox="1">
            <a:spLocks noGrp="1"/>
          </p:cNvSpPr>
          <p:nvPr>
            <p:ph type="body" idx="1"/>
          </p:nvPr>
        </p:nvSpPr>
        <p:spPr>
          <a:xfrm>
            <a:off x="6366150" y="4282525"/>
            <a:ext cx="1555200" cy="466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300" b="1">
                <a:solidFill>
                  <a:srgbClr val="434343"/>
                </a:solidFill>
                <a:latin typeface="Nunito"/>
                <a:ea typeface="Nunito"/>
                <a:cs typeface="Nunito"/>
                <a:sym typeface="Nunito"/>
              </a:rPr>
              <a:t>Ordinal</a:t>
            </a:r>
            <a:endParaRPr sz="2300" b="1">
              <a:solidFill>
                <a:srgbClr val="434343"/>
              </a:solidFill>
              <a:latin typeface="Nunito"/>
              <a:ea typeface="Nunito"/>
              <a:cs typeface="Nunito"/>
              <a:sym typeface="Nunito"/>
            </a:endParaRPr>
          </a:p>
        </p:txBody>
      </p:sp>
      <p:sp>
        <p:nvSpPr>
          <p:cNvPr id="219" name="Google Shape;219;p30"/>
          <p:cNvSpPr txBox="1">
            <a:spLocks noGrp="1"/>
          </p:cNvSpPr>
          <p:nvPr>
            <p:ph type="body" idx="1"/>
          </p:nvPr>
        </p:nvSpPr>
        <p:spPr>
          <a:xfrm>
            <a:off x="1222650" y="4282513"/>
            <a:ext cx="1555200" cy="46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sz="2300" b="1">
                <a:solidFill>
                  <a:srgbClr val="434343"/>
                </a:solidFill>
                <a:latin typeface="Nunito"/>
                <a:ea typeface="Nunito"/>
                <a:cs typeface="Nunito"/>
                <a:sym typeface="Nunito"/>
              </a:rPr>
              <a:t>Interval</a:t>
            </a:r>
            <a:endParaRPr sz="2300" b="1">
              <a:solidFill>
                <a:srgbClr val="434343"/>
              </a:solidFill>
              <a:latin typeface="Nunito"/>
              <a:ea typeface="Nunito"/>
              <a:cs typeface="Nunito"/>
              <a:sym typeface="Nunito"/>
            </a:endParaRPr>
          </a:p>
        </p:txBody>
      </p:sp>
      <p:sp>
        <p:nvSpPr>
          <p:cNvPr id="220" name="Google Shape;220;p30"/>
          <p:cNvSpPr txBox="1">
            <a:spLocks noGrp="1"/>
          </p:cNvSpPr>
          <p:nvPr>
            <p:ph type="body" idx="1"/>
          </p:nvPr>
        </p:nvSpPr>
        <p:spPr>
          <a:xfrm>
            <a:off x="417925" y="2445113"/>
            <a:ext cx="1555200" cy="1254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434343"/>
                </a:solidFill>
                <a:latin typeface="Nunito"/>
                <a:ea typeface="Nunito"/>
                <a:cs typeface="Nunito"/>
                <a:sym typeface="Nunito"/>
              </a:rPr>
              <a:t>(Quantitative measures) - Measurement is numeric</a:t>
            </a:r>
            <a:endParaRPr sz="1400">
              <a:solidFill>
                <a:srgbClr val="434343"/>
              </a:solidFill>
              <a:latin typeface="Nunito"/>
              <a:ea typeface="Nunito"/>
              <a:cs typeface="Nunito"/>
              <a:sym typeface="Nunito"/>
            </a:endParaRPr>
          </a:p>
          <a:p>
            <a:pPr marL="0" lvl="0" indent="0" algn="just" rtl="0">
              <a:spcBef>
                <a:spcPts val="1200"/>
              </a:spcBef>
              <a:spcAft>
                <a:spcPts val="0"/>
              </a:spcAft>
              <a:buNone/>
            </a:pPr>
            <a:endParaRPr sz="1400">
              <a:solidFill>
                <a:srgbClr val="434343"/>
              </a:solidFill>
              <a:latin typeface="Nunito"/>
              <a:ea typeface="Nunito"/>
              <a:cs typeface="Nunito"/>
              <a:sym typeface="Nunito"/>
            </a:endParaRPr>
          </a:p>
          <a:p>
            <a:pPr marL="0" lvl="0" indent="0" algn="just" rtl="0">
              <a:spcBef>
                <a:spcPts val="1200"/>
              </a:spcBef>
              <a:spcAft>
                <a:spcPts val="1200"/>
              </a:spcAft>
              <a:buNone/>
            </a:pPr>
            <a:endParaRPr sz="1400">
              <a:solidFill>
                <a:srgbClr val="434343"/>
              </a:solidFill>
              <a:latin typeface="Nunito"/>
              <a:ea typeface="Nunito"/>
              <a:cs typeface="Nunito"/>
              <a:sym typeface="Nunito"/>
            </a:endParaRPr>
          </a:p>
        </p:txBody>
      </p:sp>
      <p:sp>
        <p:nvSpPr>
          <p:cNvPr id="221" name="Google Shape;221;p30"/>
          <p:cNvSpPr txBox="1">
            <a:spLocks noGrp="1"/>
          </p:cNvSpPr>
          <p:nvPr>
            <p:ph type="body" idx="1"/>
          </p:nvPr>
        </p:nvSpPr>
        <p:spPr>
          <a:xfrm>
            <a:off x="6952875" y="2366050"/>
            <a:ext cx="18864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434343"/>
                </a:solidFill>
                <a:latin typeface="Nunito"/>
                <a:ea typeface="Nunito"/>
                <a:cs typeface="Nunito"/>
                <a:sym typeface="Nunito"/>
              </a:rPr>
              <a:t>(Qualitative measures) - Classify into non-numeric categories</a:t>
            </a:r>
            <a:endParaRPr sz="1400">
              <a:solidFill>
                <a:srgbClr val="434343"/>
              </a:solidFill>
              <a:latin typeface="Nunito"/>
              <a:ea typeface="Nunito"/>
              <a:cs typeface="Nunito"/>
              <a:sym typeface="Nunito"/>
            </a:endParaRPr>
          </a:p>
          <a:p>
            <a:pPr marL="0" lvl="0" indent="0" algn="just" rtl="0">
              <a:spcBef>
                <a:spcPts val="1200"/>
              </a:spcBef>
              <a:spcAft>
                <a:spcPts val="0"/>
              </a:spcAft>
              <a:buNone/>
            </a:pPr>
            <a:endParaRPr sz="1400">
              <a:solidFill>
                <a:srgbClr val="434343"/>
              </a:solidFill>
              <a:latin typeface="Nunito"/>
              <a:ea typeface="Nunito"/>
              <a:cs typeface="Nunito"/>
              <a:sym typeface="Nunito"/>
            </a:endParaRPr>
          </a:p>
          <a:p>
            <a:pPr marL="0" lvl="0" indent="0" algn="just" rtl="0">
              <a:spcBef>
                <a:spcPts val="1200"/>
              </a:spcBef>
              <a:spcAft>
                <a:spcPts val="0"/>
              </a:spcAft>
              <a:buNone/>
            </a:pPr>
            <a:endParaRPr sz="1400">
              <a:solidFill>
                <a:srgbClr val="434343"/>
              </a:solidFill>
              <a:latin typeface="Nunito"/>
              <a:ea typeface="Nunito"/>
              <a:cs typeface="Nunito"/>
              <a:sym typeface="Nunito"/>
            </a:endParaRPr>
          </a:p>
          <a:p>
            <a:pPr marL="0" lvl="0" indent="0" algn="just" rtl="0">
              <a:spcBef>
                <a:spcPts val="1200"/>
              </a:spcBef>
              <a:spcAft>
                <a:spcPts val="1200"/>
              </a:spcAft>
              <a:buNone/>
            </a:pPr>
            <a:endParaRPr sz="1400">
              <a:solidFill>
                <a:srgbClr val="434343"/>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5C63A7-B416-490E-9211-8D152652B25A}"/>
              </a:ext>
            </a:extLst>
          </p:cNvPr>
          <p:cNvPicPr>
            <a:picLocks noChangeAspect="1"/>
          </p:cNvPicPr>
          <p:nvPr/>
        </p:nvPicPr>
        <p:blipFill>
          <a:blip r:embed="rId2"/>
          <a:stretch>
            <a:fillRect/>
          </a:stretch>
        </p:blipFill>
        <p:spPr>
          <a:xfrm>
            <a:off x="4628444" y="2054578"/>
            <a:ext cx="4515556" cy="2801352"/>
          </a:xfrm>
          <a:prstGeom prst="rect">
            <a:avLst/>
          </a:prstGeom>
        </p:spPr>
      </p:pic>
      <p:sp>
        <p:nvSpPr>
          <p:cNvPr id="13" name="Google Shape;206;p30">
            <a:extLst>
              <a:ext uri="{FF2B5EF4-FFF2-40B4-BE49-F238E27FC236}">
                <a16:creationId xmlns:a16="http://schemas.microsoft.com/office/drawing/2014/main" id="{5ABE9CC2-41F8-4CA1-954B-5C16DA8D4C2E}"/>
              </a:ext>
            </a:extLst>
          </p:cNvPr>
          <p:cNvSpPr txBox="1">
            <a:spLocks noGrp="1"/>
          </p:cNvSpPr>
          <p:nvPr>
            <p:ph type="title"/>
          </p:nvPr>
        </p:nvSpPr>
        <p:spPr>
          <a:xfrm>
            <a:off x="387900" y="504825"/>
            <a:ext cx="8368200" cy="63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4400" dirty="0">
                <a:solidFill>
                  <a:srgbClr val="243168"/>
                </a:solidFill>
                <a:latin typeface="Nunito ExtraBold"/>
                <a:ea typeface="Nunito ExtraBold"/>
                <a:cs typeface="Nunito ExtraBold"/>
                <a:sym typeface="Nunito ExtraBold"/>
              </a:rPr>
              <a:t>Scales of Measurement</a:t>
            </a:r>
            <a:endParaRPr sz="4400" dirty="0">
              <a:solidFill>
                <a:srgbClr val="243168"/>
              </a:solidFill>
              <a:latin typeface="Nunito ExtraBold"/>
              <a:ea typeface="Nunito ExtraBold"/>
              <a:cs typeface="Nunito ExtraBold"/>
              <a:sym typeface="Nunito ExtraBold"/>
            </a:endParaRPr>
          </a:p>
        </p:txBody>
      </p:sp>
      <p:pic>
        <p:nvPicPr>
          <p:cNvPr id="15" name="Picture 14">
            <a:extLst>
              <a:ext uri="{FF2B5EF4-FFF2-40B4-BE49-F238E27FC236}">
                <a16:creationId xmlns:a16="http://schemas.microsoft.com/office/drawing/2014/main" id="{5D776B27-7CA8-415F-8C43-36E6B6173FF9}"/>
              </a:ext>
            </a:extLst>
          </p:cNvPr>
          <p:cNvPicPr>
            <a:picLocks noChangeAspect="1"/>
          </p:cNvPicPr>
          <p:nvPr/>
        </p:nvPicPr>
        <p:blipFill>
          <a:blip r:embed="rId3"/>
          <a:stretch>
            <a:fillRect/>
          </a:stretch>
        </p:blipFill>
        <p:spPr>
          <a:xfrm>
            <a:off x="162123" y="2054578"/>
            <a:ext cx="4229255" cy="2801352"/>
          </a:xfrm>
          <a:prstGeom prst="rect">
            <a:avLst/>
          </a:prstGeom>
        </p:spPr>
      </p:pic>
    </p:spTree>
    <p:extLst>
      <p:ext uri="{BB962C8B-B14F-4D97-AF65-F5344CB8AC3E}">
        <p14:creationId xmlns:p14="http://schemas.microsoft.com/office/powerpoint/2010/main" val="38802223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1250</Words>
  <Application>Microsoft Office PowerPoint</Application>
  <PresentationFormat>On-screen Show (16:9)</PresentationFormat>
  <Paragraphs>183</Paragraphs>
  <Slides>36</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Roboto Slab</vt:lpstr>
      <vt:lpstr>Arial</vt:lpstr>
      <vt:lpstr>Nunito</vt:lpstr>
      <vt:lpstr>Nunito Light</vt:lpstr>
      <vt:lpstr>Nunito ExtraBold</vt:lpstr>
      <vt:lpstr>Roboto</vt:lpstr>
      <vt:lpstr>Simple Light</vt:lpstr>
      <vt:lpstr>Marina</vt:lpstr>
      <vt:lpstr>What is Statistics?</vt:lpstr>
      <vt:lpstr>PowerPoint Presentation</vt:lpstr>
      <vt:lpstr>PowerPoint Presentation</vt:lpstr>
      <vt:lpstr>How to develop  statistical thinking???</vt:lpstr>
      <vt:lpstr>PowerPoint Presentation</vt:lpstr>
      <vt:lpstr>PowerPoint Presentation</vt:lpstr>
      <vt:lpstr>Some more…</vt:lpstr>
      <vt:lpstr>Scales of Measurement</vt:lpstr>
      <vt:lpstr>Scales of Measurement</vt:lpstr>
      <vt:lpstr>Scales of Measurement</vt:lpstr>
      <vt:lpstr>Descriptive Statistics</vt:lpstr>
      <vt:lpstr>Descriptive Statistics </vt:lpstr>
      <vt:lpstr>1. Measures of central tendency </vt:lpstr>
      <vt:lpstr>Introduction    </vt:lpstr>
      <vt:lpstr>Mean</vt:lpstr>
      <vt:lpstr>Example: Find the mean of 4, 5, 7, 2, 8, 10, 1 ?</vt:lpstr>
      <vt:lpstr>2. Median</vt:lpstr>
      <vt:lpstr> Example: Find the median of 4, 5, 7, 2, 8, 10, 1 ?</vt:lpstr>
      <vt:lpstr> Example: Find the mean and median of 4, 5, 7, 2, 8, 10, 70000 ?</vt:lpstr>
      <vt:lpstr>3. Mode</vt:lpstr>
      <vt:lpstr>Business Use Cases</vt:lpstr>
      <vt:lpstr>2. Measures of Spread / Dispersion  </vt:lpstr>
      <vt:lpstr>Introduction – Measures of Spread / Dispersion</vt:lpstr>
      <vt:lpstr>Types of Measures of Spread / Dispersion</vt:lpstr>
      <vt:lpstr>3. Measures of Symmetricity / Shape </vt:lpstr>
      <vt:lpstr>Introduction to Measures of Symmetricity</vt:lpstr>
      <vt:lpstr>1. Skewness</vt:lpstr>
      <vt:lpstr>Conditions for Skewness</vt:lpstr>
      <vt:lpstr>PowerPoint Presentation</vt:lpstr>
      <vt:lpstr>PowerPoint Presentation</vt:lpstr>
      <vt:lpstr>2. Kurtosis</vt:lpstr>
      <vt:lpstr>PowerPoint Presentation</vt:lpstr>
      <vt:lpstr>Relation between Features</vt:lpstr>
      <vt:lpstr>1. Covariance</vt:lpstr>
      <vt:lpstr>2. 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HP</dc:creator>
  <cp:lastModifiedBy>HP</cp:lastModifiedBy>
  <cp:revision>15</cp:revision>
  <dcterms:modified xsi:type="dcterms:W3CDTF">2021-07-16T11:23:18Z</dcterms:modified>
</cp:coreProperties>
</file>