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304" r:id="rId3"/>
    <p:sldId id="305" r:id="rId4"/>
    <p:sldId id="311" r:id="rId5"/>
    <p:sldId id="306" r:id="rId6"/>
    <p:sldId id="316" r:id="rId7"/>
    <p:sldId id="312" r:id="rId8"/>
    <p:sldId id="307" r:id="rId9"/>
    <p:sldId id="313" r:id="rId10"/>
    <p:sldId id="308" r:id="rId11"/>
    <p:sldId id="314" r:id="rId12"/>
    <p:sldId id="319" r:id="rId13"/>
    <p:sldId id="309" r:id="rId14"/>
    <p:sldId id="310" r:id="rId15"/>
    <p:sldId id="317" r:id="rId16"/>
    <p:sldId id="318" r:id="rId17"/>
    <p:sldId id="275" r:id="rId18"/>
    <p:sldId id="266" r:id="rId19"/>
    <p:sldId id="257" r:id="rId20"/>
    <p:sldId id="31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ambria Math" panose="02040503050406030204" pitchFamily="18" charset="0"/>
      <p:regular r:id="rId29"/>
    </p:embeddedFont>
    <p:embeddedFont>
      <p:font typeface="Nunito" pitchFamily="2" charset="0"/>
      <p:regular r:id="rId30"/>
      <p:bold r:id="rId31"/>
      <p:italic r:id="rId32"/>
      <p:boldItalic r:id="rId33"/>
    </p:embeddedFont>
    <p:embeddedFont>
      <p:font typeface="Nunito ExtraBold" pitchFamily="2" charset="0"/>
      <p:bold r:id="rId34"/>
      <p:boldItalic r:id="rId35"/>
    </p:embeddedFont>
    <p:embeddedFont>
      <p:font typeface="Roboto" panose="02000000000000000000" pitchFamily="2" charset="0"/>
      <p:regular r:id="rId36"/>
      <p:bold r:id="rId37"/>
      <p:italic r:id="rId38"/>
      <p:boldItalic r:id="rId39"/>
    </p:embeddedFont>
    <p:embeddedFont>
      <p:font typeface="Roboto Slab"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749486-21BE-450D-9D41-410FC52AAF0E}">
  <a:tblStyle styleId="{80749486-21BE-450D-9D41-410FC52AAF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76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79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341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6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05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72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46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685800" y="4400640"/>
            <a:ext cx="5485680" cy="3599640"/>
          </a:xfrm>
          <a:prstGeom prst="rect">
            <a:avLst/>
          </a:prstGeom>
        </p:spPr>
        <p:txBody>
          <a:bodyPr lIns="0" tIns="0" rIns="0" bIns="0"/>
          <a:lstStyle/>
          <a:p>
            <a:endParaRPr lang="de-CH" dirty="0"/>
          </a:p>
        </p:txBody>
      </p:sp>
      <p:sp>
        <p:nvSpPr>
          <p:cNvPr id="379"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DE77BE-86C8-4A31-95FB-77EC34A19118}" type="slidenum">
              <a:rPr lang="en-US" sz="1200" strike="noStrike" spc="-1">
                <a:solidFill>
                  <a:srgbClr val="000000"/>
                </a:solidFill>
                <a:uFill>
                  <a:solidFill>
                    <a:srgbClr val="FFFFFF"/>
                  </a:solidFill>
                </a:uFill>
                <a:latin typeface="+mn-lt"/>
                <a:ea typeface="+mn-ea"/>
              </a:rPr>
              <a:t>16</a:t>
            </a:fld>
            <a:endParaRPr/>
          </a:p>
        </p:txBody>
      </p:sp>
    </p:spTree>
    <p:extLst>
      <p:ext uri="{BB962C8B-B14F-4D97-AF65-F5344CB8AC3E}">
        <p14:creationId xmlns:p14="http://schemas.microsoft.com/office/powerpoint/2010/main" val="477522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3dc4b455b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3dc4b455b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88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7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0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53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09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97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112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34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3dc4b455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3dc4b455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04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7" r:id="rId2"/>
    <p:sldLayoutId id="214748366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www.ltcconline.net/greenl/java/Statistics/clt/cltsimulation.html" TargetMode="Externa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bolt.mph.ufl.edu/6050-6052/unit-3/module-6/" TargetMode="External"/><Relationship Id="rId4" Type="http://schemas.openxmlformats.org/officeDocument/2006/relationships/hyperlink" Target="http://uregina.ca/~gingrich/ch6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Random Variables</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828480"/>
            <a:ext cx="4932501"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514350" indent="-285750" rtl="0">
              <a:buFont typeface="Arial" panose="020B0604020202020204" pitchFamily="34" charset="0"/>
              <a:buChar char="•"/>
            </a:pPr>
            <a:r>
              <a:rPr lang="en-US" sz="1400" b="0" i="0" dirty="0">
                <a:solidFill>
                  <a:srgbClr val="282829"/>
                </a:solidFill>
                <a:effectLst/>
                <a:latin typeface="+mn-lt"/>
              </a:rPr>
              <a:t>Experiment: Doing something and looking at the result; e.g. rolling a die</a:t>
            </a:r>
          </a:p>
          <a:p>
            <a:pPr marL="514350" indent="-285750" rtl="0">
              <a:buFont typeface="Arial" panose="020B0604020202020204" pitchFamily="34" charset="0"/>
              <a:buChar char="•"/>
            </a:pPr>
            <a:r>
              <a:rPr lang="en-US" sz="1400" b="0" i="0" dirty="0">
                <a:solidFill>
                  <a:srgbClr val="282829"/>
                </a:solidFill>
                <a:effectLst/>
                <a:latin typeface="+mn-lt"/>
              </a:rPr>
              <a:t>Event: the result of an experiment; e.g. for a die {1}, {2}, …, {6]</a:t>
            </a:r>
          </a:p>
          <a:p>
            <a:pPr marL="514350" indent="-285750" rtl="0">
              <a:buFont typeface="Arial" panose="020B0604020202020204" pitchFamily="34" charset="0"/>
              <a:buChar char="•"/>
            </a:pPr>
            <a:endParaRPr lang="en-US" sz="1400" dirty="0">
              <a:solidFill>
                <a:srgbClr val="282829"/>
              </a:solidFill>
              <a:latin typeface="+mn-lt"/>
            </a:endParaRPr>
          </a:p>
          <a:p>
            <a:pPr marL="514350" indent="-285750" rtl="0">
              <a:buFont typeface="Arial" panose="020B0604020202020204" pitchFamily="34" charset="0"/>
              <a:buChar char="•"/>
            </a:pPr>
            <a:r>
              <a:rPr lang="en-US" sz="1400" b="0" i="0" dirty="0">
                <a:solidFill>
                  <a:srgbClr val="282829"/>
                </a:solidFill>
                <a:effectLst/>
                <a:latin typeface="+mn-lt"/>
              </a:rPr>
              <a:t>A random variable is a variable whose value is unknown or a function that assigns values to each of an experiment's outcomes.</a:t>
            </a:r>
          </a:p>
          <a:p>
            <a:pPr marL="514350" indent="-285750" rtl="0">
              <a:buFont typeface="Arial" panose="020B0604020202020204" pitchFamily="34" charset="0"/>
              <a:buChar char="•"/>
            </a:pPr>
            <a:endParaRPr lang="en-US" sz="1400" b="0" i="0" dirty="0">
              <a:solidFill>
                <a:srgbClr val="282829"/>
              </a:solidFill>
              <a:effectLst/>
              <a:latin typeface="+mn-lt"/>
            </a:endParaRPr>
          </a:p>
          <a:p>
            <a:pPr marL="514350" indent="-285750" rtl="0">
              <a:buFont typeface="Arial" panose="020B0604020202020204" pitchFamily="34" charset="0"/>
              <a:buChar char="•"/>
            </a:pPr>
            <a:r>
              <a:rPr lang="en-US" sz="1400" b="0" i="0" dirty="0">
                <a:solidFill>
                  <a:srgbClr val="282829"/>
                </a:solidFill>
                <a:effectLst/>
                <a:latin typeface="+mn-lt"/>
              </a:rPr>
              <a:t>Can be either discrete (having specific values) or continuous (any value in a continuous range).</a:t>
            </a:r>
          </a:p>
          <a:p>
            <a:pPr marL="514350" indent="-285750" rtl="0">
              <a:buFont typeface="Arial" panose="020B0604020202020204" pitchFamily="34" charset="0"/>
              <a:buChar char="•"/>
            </a:pPr>
            <a:r>
              <a:rPr lang="en-US" sz="1400" b="0" i="0" dirty="0">
                <a:solidFill>
                  <a:srgbClr val="282829"/>
                </a:solidFill>
                <a:effectLst/>
                <a:latin typeface="+mn-lt"/>
              </a:rPr>
              <a:t>Most commonly used in probability and statistics, where they are used to quantify outcomes of random occurrences.</a:t>
            </a:r>
          </a:p>
          <a:p>
            <a:pPr marL="514350" indent="-285750" rtl="0">
              <a:buFont typeface="Arial" panose="020B0604020202020204" pitchFamily="34" charset="0"/>
              <a:buChar char="•"/>
            </a:pPr>
            <a:endParaRPr lang="en-US" sz="1400" dirty="0">
              <a:solidFill>
                <a:srgbClr val="202122"/>
              </a:solidFill>
              <a:latin typeface="Arial" panose="020B0604020202020204" pitchFamily="34" charset="0"/>
            </a:endParaRPr>
          </a:p>
          <a:p>
            <a:pPr marL="514350" indent="-285750" rtl="0">
              <a:buFont typeface="Arial" panose="020B0604020202020204" pitchFamily="34" charset="0"/>
              <a:buChar char="•"/>
            </a:pPr>
            <a:r>
              <a:rPr lang="en-US" sz="1400" dirty="0">
                <a:solidFill>
                  <a:srgbClr val="202122"/>
                </a:solidFill>
                <a:latin typeface="Arial" panose="020B0604020202020204" pitchFamily="34" charset="0"/>
              </a:rPr>
              <a:t>R</a:t>
            </a:r>
            <a:r>
              <a:rPr lang="en-US" sz="1400" b="0" i="0" dirty="0">
                <a:solidFill>
                  <a:srgbClr val="202122"/>
                </a:solidFill>
                <a:effectLst/>
                <a:latin typeface="Arial" panose="020B0604020202020204" pitchFamily="34" charset="0"/>
              </a:rPr>
              <a:t>epresent the possible outcomes of a yet-to-be-performed experiment, or the possible outcomes of a past experiment whose already-existing value is uncertain</a:t>
            </a:r>
            <a:endParaRPr lang="en-US" sz="1400" b="0" i="0" dirty="0">
              <a:solidFill>
                <a:srgbClr val="282829"/>
              </a:solidFill>
              <a:effectLst/>
              <a:latin typeface="+mn-lt"/>
            </a:endParaRPr>
          </a:p>
          <a:p>
            <a:pPr marL="285750" indent="-285750">
              <a:lnSpc>
                <a:spcPct val="95000"/>
              </a:lnSpc>
              <a:spcAft>
                <a:spcPts val="1200"/>
              </a:spcAft>
              <a:buFont typeface="Arial" panose="020B0604020202020204" pitchFamily="34" charset="0"/>
              <a:buChar char="•"/>
            </a:pPr>
            <a:endParaRPr lang="en-US" sz="1400" dirty="0">
              <a:solidFill>
                <a:srgbClr val="434343"/>
              </a:solidFill>
              <a:latin typeface="+mn-lt"/>
              <a:ea typeface="Nunito"/>
              <a:cs typeface="Nunito"/>
              <a:sym typeface="Nunito"/>
            </a:endParaRPr>
          </a:p>
        </p:txBody>
      </p:sp>
      <p:pic>
        <p:nvPicPr>
          <p:cNvPr id="3" name="Picture 2">
            <a:extLst>
              <a:ext uri="{FF2B5EF4-FFF2-40B4-BE49-F238E27FC236}">
                <a16:creationId xmlns:a16="http://schemas.microsoft.com/office/drawing/2014/main" id="{7765CA30-53F1-4FB4-9608-26EBD959117E}"/>
              </a:ext>
            </a:extLst>
          </p:cNvPr>
          <p:cNvPicPr>
            <a:picLocks noChangeAspect="1"/>
          </p:cNvPicPr>
          <p:nvPr/>
        </p:nvPicPr>
        <p:blipFill>
          <a:blip r:embed="rId4"/>
          <a:stretch>
            <a:fillRect/>
          </a:stretch>
        </p:blipFill>
        <p:spPr>
          <a:xfrm>
            <a:off x="5431900" y="1030642"/>
            <a:ext cx="2910417" cy="2910417"/>
          </a:xfrm>
          <a:prstGeom prst="rect">
            <a:avLst/>
          </a:prstGeom>
        </p:spPr>
      </p:pic>
    </p:spTree>
    <p:extLst>
      <p:ext uri="{BB962C8B-B14F-4D97-AF65-F5344CB8AC3E}">
        <p14:creationId xmlns:p14="http://schemas.microsoft.com/office/powerpoint/2010/main" val="126695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Normal Distribution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6" name="Picture 5">
            <a:extLst>
              <a:ext uri="{FF2B5EF4-FFF2-40B4-BE49-F238E27FC236}">
                <a16:creationId xmlns:a16="http://schemas.microsoft.com/office/drawing/2014/main" id="{C7FAFA04-88E3-4C02-BE12-31CE4F03C2F5}"/>
              </a:ext>
            </a:extLst>
          </p:cNvPr>
          <p:cNvPicPr>
            <a:picLocks noChangeAspect="1"/>
          </p:cNvPicPr>
          <p:nvPr/>
        </p:nvPicPr>
        <p:blipFill>
          <a:blip r:embed="rId4"/>
          <a:stretch>
            <a:fillRect/>
          </a:stretch>
        </p:blipFill>
        <p:spPr>
          <a:xfrm>
            <a:off x="1757447" y="2192612"/>
            <a:ext cx="5492806" cy="2746403"/>
          </a:xfrm>
          <a:prstGeom prst="rect">
            <a:avLst/>
          </a:prstGeom>
        </p:spPr>
      </p:pic>
      <p:sp>
        <p:nvSpPr>
          <p:cNvPr id="20" name="TextBox 19">
            <a:extLst>
              <a:ext uri="{FF2B5EF4-FFF2-40B4-BE49-F238E27FC236}">
                <a16:creationId xmlns:a16="http://schemas.microsoft.com/office/drawing/2014/main" id="{CFC39C00-5DE5-4911-B404-8F53CE4DE955}"/>
              </a:ext>
            </a:extLst>
          </p:cNvPr>
          <p:cNvSpPr txBox="1"/>
          <p:nvPr/>
        </p:nvSpPr>
        <p:spPr>
          <a:xfrm>
            <a:off x="498050" y="625046"/>
            <a:ext cx="8239550" cy="2031325"/>
          </a:xfrm>
          <a:prstGeom prst="rect">
            <a:avLst/>
          </a:prstGeom>
          <a:noFill/>
        </p:spPr>
        <p:txBody>
          <a:bodyPr wrap="square">
            <a:spAutoFit/>
          </a:bodyPr>
          <a:lstStyle/>
          <a:p>
            <a:r>
              <a:rPr lang="en-US" dirty="0"/>
              <a:t>Mean = Median = Mode   |   Symmetry about the center   |     50% of values less than the mean and 50% greater than the mean</a:t>
            </a:r>
          </a:p>
          <a:p>
            <a:endParaRPr lang="en-US" dirty="0"/>
          </a:p>
          <a:p>
            <a:r>
              <a:rPr lang="en-US" dirty="0"/>
              <a:t>68-95-99.7 Rule : 68% of values are within 1 standard deviation of the mean, 95% within 2 and 99.7 within 3 SD</a:t>
            </a:r>
          </a:p>
          <a:p>
            <a:r>
              <a:rPr lang="en-US" dirty="0"/>
              <a:t>Mean, Std Dev, Skewness, Kurtosis of Normal distribution????</a:t>
            </a:r>
          </a:p>
          <a:p>
            <a:endParaRPr lang="en-US" dirty="0"/>
          </a:p>
          <a:p>
            <a:endParaRPr lang="en-US" dirty="0"/>
          </a:p>
          <a:p>
            <a:endParaRPr lang="en-IN" dirty="0"/>
          </a:p>
        </p:txBody>
      </p:sp>
    </p:spTree>
    <p:extLst>
      <p:ext uri="{BB962C8B-B14F-4D97-AF65-F5344CB8AC3E}">
        <p14:creationId xmlns:p14="http://schemas.microsoft.com/office/powerpoint/2010/main" val="340057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Normal Distribution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20" name="TextBox 19">
            <a:extLst>
              <a:ext uri="{FF2B5EF4-FFF2-40B4-BE49-F238E27FC236}">
                <a16:creationId xmlns:a16="http://schemas.microsoft.com/office/drawing/2014/main" id="{CFC39C00-5DE5-4911-B404-8F53CE4DE955}"/>
              </a:ext>
            </a:extLst>
          </p:cNvPr>
          <p:cNvSpPr txBox="1"/>
          <p:nvPr/>
        </p:nvSpPr>
        <p:spPr>
          <a:xfrm>
            <a:off x="498050" y="625046"/>
            <a:ext cx="8239550" cy="1384995"/>
          </a:xfrm>
          <a:prstGeom prst="rect">
            <a:avLst/>
          </a:prstGeom>
          <a:noFill/>
        </p:spPr>
        <p:txBody>
          <a:bodyPr wrap="square">
            <a:spAutoFit/>
          </a:bodyPr>
          <a:lstStyle/>
          <a:p>
            <a:r>
              <a:rPr lang="en-US" dirty="0"/>
              <a:t>The number of standard deviations from the mean is also called the "Standard Score", "sigma" or "z-score“</a:t>
            </a:r>
          </a:p>
          <a:p>
            <a:r>
              <a:rPr lang="en-US" dirty="0"/>
              <a:t>To convert a value to a Standard Score ("z-score"):: first subtract the mean, then divide by the Standard Deviation, And doing that is called "Standardizing":</a:t>
            </a:r>
          </a:p>
          <a:p>
            <a:endParaRPr lang="en-US" dirty="0"/>
          </a:p>
          <a:p>
            <a:endParaRPr lang="en-IN" dirty="0"/>
          </a:p>
        </p:txBody>
      </p:sp>
      <p:pic>
        <p:nvPicPr>
          <p:cNvPr id="10" name="Picture 9">
            <a:extLst>
              <a:ext uri="{FF2B5EF4-FFF2-40B4-BE49-F238E27FC236}">
                <a16:creationId xmlns:a16="http://schemas.microsoft.com/office/drawing/2014/main" id="{DBF80FAB-E084-4A05-935B-38D0027EBC78}"/>
              </a:ext>
            </a:extLst>
          </p:cNvPr>
          <p:cNvPicPr>
            <a:picLocks noChangeAspect="1"/>
          </p:cNvPicPr>
          <p:nvPr/>
        </p:nvPicPr>
        <p:blipFill>
          <a:blip r:embed="rId4"/>
          <a:stretch>
            <a:fillRect/>
          </a:stretch>
        </p:blipFill>
        <p:spPr>
          <a:xfrm>
            <a:off x="2622082" y="2201097"/>
            <a:ext cx="6269317" cy="1713326"/>
          </a:xfrm>
          <a:prstGeom prst="rect">
            <a:avLst/>
          </a:prstGeom>
        </p:spPr>
      </p:pic>
      <p:pic>
        <p:nvPicPr>
          <p:cNvPr id="5" name="Picture 4">
            <a:extLst>
              <a:ext uri="{FF2B5EF4-FFF2-40B4-BE49-F238E27FC236}">
                <a16:creationId xmlns:a16="http://schemas.microsoft.com/office/drawing/2014/main" id="{161347E2-536F-44BB-BF27-29671FD8DFEF}"/>
              </a:ext>
            </a:extLst>
          </p:cNvPr>
          <p:cNvPicPr>
            <a:picLocks noChangeAspect="1"/>
          </p:cNvPicPr>
          <p:nvPr/>
        </p:nvPicPr>
        <p:blipFill>
          <a:blip r:embed="rId5"/>
          <a:stretch>
            <a:fillRect/>
          </a:stretch>
        </p:blipFill>
        <p:spPr>
          <a:xfrm>
            <a:off x="550705" y="2201097"/>
            <a:ext cx="2294498" cy="1713326"/>
          </a:xfrm>
          <a:prstGeom prst="rect">
            <a:avLst/>
          </a:prstGeom>
        </p:spPr>
      </p:pic>
    </p:spTree>
    <p:extLst>
      <p:ext uri="{BB962C8B-B14F-4D97-AF65-F5344CB8AC3E}">
        <p14:creationId xmlns:p14="http://schemas.microsoft.com/office/powerpoint/2010/main" val="136710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Some More Concepts</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1167150"/>
            <a:ext cx="8125311" cy="3284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endParaRPr lang="en-US" sz="1700" dirty="0">
              <a:solidFill>
                <a:srgbClr val="434343"/>
              </a:solidFill>
              <a:latin typeface="Nunito"/>
              <a:ea typeface="Nunito"/>
              <a:cs typeface="Nunito"/>
              <a:sym typeface="Nunito"/>
            </a:endParaRPr>
          </a:p>
        </p:txBody>
      </p:sp>
      <p:pic>
        <p:nvPicPr>
          <p:cNvPr id="3" name="Picture 2">
            <a:extLst>
              <a:ext uri="{FF2B5EF4-FFF2-40B4-BE49-F238E27FC236}">
                <a16:creationId xmlns:a16="http://schemas.microsoft.com/office/drawing/2014/main" id="{4A7A5D70-3390-4885-9390-16CFA674F6D5}"/>
              </a:ext>
            </a:extLst>
          </p:cNvPr>
          <p:cNvPicPr>
            <a:picLocks noChangeAspect="1"/>
          </p:cNvPicPr>
          <p:nvPr/>
        </p:nvPicPr>
        <p:blipFill>
          <a:blip r:embed="rId4"/>
          <a:stretch>
            <a:fillRect/>
          </a:stretch>
        </p:blipFill>
        <p:spPr>
          <a:xfrm>
            <a:off x="632179" y="672630"/>
            <a:ext cx="7800622" cy="4208604"/>
          </a:xfrm>
          <a:prstGeom prst="rect">
            <a:avLst/>
          </a:prstGeom>
        </p:spPr>
      </p:pic>
    </p:spTree>
    <p:extLst>
      <p:ext uri="{BB962C8B-B14F-4D97-AF65-F5344CB8AC3E}">
        <p14:creationId xmlns:p14="http://schemas.microsoft.com/office/powerpoint/2010/main" val="268843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Bayes Theorem</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5" name="TextBox 34">
            <a:extLst>
              <a:ext uri="{FF2B5EF4-FFF2-40B4-BE49-F238E27FC236}">
                <a16:creationId xmlns:a16="http://schemas.microsoft.com/office/drawing/2014/main" id="{37B81C1E-4C72-4481-A99D-2C11EF225B0C}"/>
              </a:ext>
            </a:extLst>
          </p:cNvPr>
          <p:cNvSpPr txBox="1"/>
          <p:nvPr/>
        </p:nvSpPr>
        <p:spPr>
          <a:xfrm>
            <a:off x="928050" y="1646641"/>
            <a:ext cx="7953022" cy="3108543"/>
          </a:xfrm>
          <a:prstGeom prst="rect">
            <a:avLst/>
          </a:prstGeom>
          <a:noFill/>
        </p:spPr>
        <p:txBody>
          <a:bodyPr wrap="square">
            <a:spAutoFit/>
          </a:bodyPr>
          <a:lstStyle/>
          <a:p>
            <a:r>
              <a:rPr lang="en-US" dirty="0"/>
              <a:t>In probability theory and statistics, Bayes' theorem (alternatively Bayes' law or Bayes' rule) describes the probability of an event, based on conditions that might be related to the event.</a:t>
            </a:r>
          </a:p>
          <a:p>
            <a:endParaRPr lang="en-US" dirty="0"/>
          </a:p>
          <a:p>
            <a:endParaRPr lang="en-US" dirty="0"/>
          </a:p>
          <a:p>
            <a:r>
              <a:rPr lang="en-US" dirty="0"/>
              <a:t>Bayesian inference is a method of statistical inference in which Bayes' theorem is used to update the probability for a hypothesis as evidence. </a:t>
            </a:r>
          </a:p>
          <a:p>
            <a:endParaRPr lang="en-US" dirty="0"/>
          </a:p>
          <a:p>
            <a:r>
              <a:rPr lang="en-US" dirty="0"/>
              <a:t>It Involves: </a:t>
            </a:r>
          </a:p>
          <a:p>
            <a:r>
              <a:rPr lang="en-US" b="1" dirty="0"/>
              <a:t>Posterior Probability: </a:t>
            </a:r>
            <a:r>
              <a:rPr lang="en-US" dirty="0"/>
              <a:t>A revised Probability based on additional information.</a:t>
            </a:r>
          </a:p>
          <a:p>
            <a:r>
              <a:rPr lang="en-US" dirty="0"/>
              <a:t> P(A | B), a conditional probability, is the probability of observing event A given that B is true.</a:t>
            </a:r>
          </a:p>
          <a:p>
            <a:endParaRPr lang="en-US" dirty="0"/>
          </a:p>
          <a:p>
            <a:r>
              <a:rPr lang="en-US" b="1" dirty="0"/>
              <a:t>Prior Probability: </a:t>
            </a:r>
            <a:r>
              <a:rPr lang="en-US" dirty="0"/>
              <a:t>The initial Probability based on the present level of information. </a:t>
            </a:r>
          </a:p>
          <a:p>
            <a:r>
              <a:rPr lang="en-US" dirty="0"/>
              <a:t> P(A) is the probabilities of A without regard to B.</a:t>
            </a:r>
          </a:p>
          <a:p>
            <a:endParaRPr lang="en-IN" dirty="0"/>
          </a:p>
        </p:txBody>
      </p:sp>
    </p:spTree>
    <p:extLst>
      <p:ext uri="{BB962C8B-B14F-4D97-AF65-F5344CB8AC3E}">
        <p14:creationId xmlns:p14="http://schemas.microsoft.com/office/powerpoint/2010/main" val="18573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Conditional Probability</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21" name="TextShape 2">
            <a:extLst>
              <a:ext uri="{FF2B5EF4-FFF2-40B4-BE49-F238E27FC236}">
                <a16:creationId xmlns:a16="http://schemas.microsoft.com/office/drawing/2014/main" id="{A795A006-A055-4114-86B7-B86D44663075}"/>
              </a:ext>
            </a:extLst>
          </p:cNvPr>
          <p:cNvSpPr txBox="1"/>
          <p:nvPr/>
        </p:nvSpPr>
        <p:spPr>
          <a:xfrm>
            <a:off x="800235" y="1537755"/>
            <a:ext cx="7543530" cy="3016710"/>
          </a:xfrm>
          <a:prstGeom prst="rect">
            <a:avLst/>
          </a:prstGeom>
          <a:noFill/>
          <a:ln>
            <a:noFill/>
          </a:ln>
        </p:spPr>
        <p:txBody>
          <a:bodyPr lIns="0" rIns="0"/>
          <a:lstStyle/>
          <a:p>
            <a:pPr marL="68580" indent="-68310" algn="ctr">
              <a:lnSpc>
                <a:spcPct val="90000"/>
              </a:lnSpc>
              <a:buClr>
                <a:srgbClr val="99CB38"/>
              </a:buClr>
              <a:buFont typeface="Calibri"/>
              <a:buChar char=" "/>
            </a:pPr>
            <a:r>
              <a:rPr lang="en-US" sz="1800" spc="-1" dirty="0">
                <a:solidFill>
                  <a:srgbClr val="404040"/>
                </a:solidFill>
                <a:uFill>
                  <a:solidFill>
                    <a:srgbClr val="FFFFFF"/>
                  </a:solidFill>
                </a:uFill>
                <a:latin typeface="Calibri"/>
              </a:rPr>
              <a:t>What is the probability of A occurring, given that B has occurred? </a:t>
            </a:r>
            <a:endParaRPr sz="1050" dirty="0"/>
          </a:p>
          <a:p>
            <a:pPr>
              <a:lnSpc>
                <a:spcPct val="90000"/>
              </a:lnSpc>
            </a:pPr>
            <a:endParaRPr sz="1050" dirty="0"/>
          </a:p>
          <a:p>
            <a:pPr algn="ctr">
              <a:lnSpc>
                <a:spcPct val="100000"/>
              </a:lnSpc>
            </a:pPr>
            <a:r>
              <a:rPr lang="en-US" sz="1800" spc="-1" dirty="0">
                <a:solidFill>
                  <a:srgbClr val="404040"/>
                </a:solidFill>
                <a:uFill>
                  <a:solidFill>
                    <a:srgbClr val="FFFFFF"/>
                  </a:solidFill>
                </a:uFill>
                <a:latin typeface="Calibri"/>
              </a:rPr>
              <a:t>  Probability of A given B?</a:t>
            </a:r>
            <a:endParaRPr sz="1050" dirty="0"/>
          </a:p>
          <a:p>
            <a:pPr>
              <a:lnSpc>
                <a:spcPct val="100000"/>
              </a:lnSpc>
            </a:pPr>
            <a:endParaRPr sz="1050" dirty="0"/>
          </a:p>
          <a:p>
            <a:pPr>
              <a:lnSpc>
                <a:spcPct val="100000"/>
              </a:lnSpc>
            </a:pPr>
            <a:endParaRPr sz="1050" dirty="0"/>
          </a:p>
        </p:txBody>
      </p:sp>
      <p:pic>
        <p:nvPicPr>
          <p:cNvPr id="22" name="Picture 3">
            <a:extLst>
              <a:ext uri="{FF2B5EF4-FFF2-40B4-BE49-F238E27FC236}">
                <a16:creationId xmlns:a16="http://schemas.microsoft.com/office/drawing/2014/main" id="{0E13BDF5-B355-4799-88BD-EDFA2B7A7E4B}"/>
              </a:ext>
            </a:extLst>
          </p:cNvPr>
          <p:cNvPicPr/>
          <p:nvPr/>
        </p:nvPicPr>
        <p:blipFill>
          <a:blip r:embed="rId4"/>
          <a:stretch/>
        </p:blipFill>
        <p:spPr>
          <a:xfrm>
            <a:off x="2830095" y="2571750"/>
            <a:ext cx="3483810" cy="1421820"/>
          </a:xfrm>
          <a:prstGeom prst="rect">
            <a:avLst/>
          </a:prstGeom>
          <a:ln>
            <a:noFill/>
          </a:ln>
        </p:spPr>
      </p:pic>
    </p:spTree>
    <p:extLst>
      <p:ext uri="{BB962C8B-B14F-4D97-AF65-F5344CB8AC3E}">
        <p14:creationId xmlns:p14="http://schemas.microsoft.com/office/powerpoint/2010/main" val="98484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tx2">
                    <a:lumMod val="10000"/>
                  </a:schemeClr>
                </a:solidFill>
                <a:latin typeface="Nunito ExtraBold"/>
                <a:ea typeface="Nunito ExtraBold"/>
                <a:cs typeface="Nunito ExtraBold"/>
                <a:sym typeface="Nunito ExtraBold"/>
              </a:rPr>
              <a:t>Derivation</a:t>
            </a:r>
            <a:endParaRPr sz="3500" dirty="0">
              <a:solidFill>
                <a:schemeClr val="tx2">
                  <a:lumMod val="10000"/>
                </a:schemeClr>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grpSp>
      <p:sp>
        <p:nvSpPr>
          <p:cNvPr id="12" name="Rectangle 11">
            <a:extLst>
              <a:ext uri="{FF2B5EF4-FFF2-40B4-BE49-F238E27FC236}">
                <a16:creationId xmlns:a16="http://schemas.microsoft.com/office/drawing/2014/main" id="{F7C8F8C0-04A1-4086-B615-56829C0C042D}"/>
              </a:ext>
            </a:extLst>
          </p:cNvPr>
          <p:cNvSpPr/>
          <p:nvPr/>
        </p:nvSpPr>
        <p:spPr>
          <a:xfrm>
            <a:off x="2403085" y="916177"/>
            <a:ext cx="3833986" cy="124887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lumMod val="10000"/>
                </a:schemeClr>
              </a:solidFill>
            </a:endParaRP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4005615-AEEC-4EAE-B2DB-F6308B0ABEC7}"/>
                  </a:ext>
                </a:extLst>
              </p:cNvPr>
              <p:cNvSpPr/>
              <p:nvPr/>
            </p:nvSpPr>
            <p:spPr>
              <a:xfrm>
                <a:off x="2916165" y="1382656"/>
                <a:ext cx="2172068" cy="540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solidFill>
                            <a:schemeClr val="tx2">
                              <a:lumMod val="10000"/>
                            </a:schemeClr>
                          </a:solidFill>
                          <a:latin typeface="Cambria Math" panose="02040503050406030204" pitchFamily="18" charset="0"/>
                        </a:rPr>
                        <m:t>𝑃</m:t>
                      </m:r>
                      <m:d>
                        <m:dPr>
                          <m:ctrlPr>
                            <a:rPr lang="en-GB" i="1">
                              <a:solidFill>
                                <a:schemeClr val="tx2">
                                  <a:lumMod val="10000"/>
                                </a:schemeClr>
                              </a:solidFill>
                              <a:latin typeface="Cambria Math" panose="02040503050406030204" pitchFamily="18" charset="0"/>
                            </a:rPr>
                          </m:ctrlPr>
                        </m:dPr>
                        <m:e>
                          <m:r>
                            <a:rPr lang="en-GB" i="1">
                              <a:solidFill>
                                <a:schemeClr val="tx2">
                                  <a:lumMod val="10000"/>
                                </a:schemeClr>
                              </a:solidFill>
                              <a:latin typeface="Cambria Math" panose="02040503050406030204" pitchFamily="18" charset="0"/>
                            </a:rPr>
                            <m:t>𝐴</m:t>
                          </m:r>
                        </m:e>
                        <m:e>
                          <m:r>
                            <a:rPr lang="en-GB" i="1">
                              <a:solidFill>
                                <a:schemeClr val="tx2">
                                  <a:lumMod val="10000"/>
                                </a:schemeClr>
                              </a:solidFill>
                              <a:latin typeface="Cambria Math" panose="02040503050406030204" pitchFamily="18" charset="0"/>
                            </a:rPr>
                            <m:t>𝐵</m:t>
                          </m:r>
                        </m:e>
                      </m:d>
                      <m:r>
                        <a:rPr lang="en-GB" i="1">
                          <a:solidFill>
                            <a:schemeClr val="tx2">
                              <a:lumMod val="10000"/>
                            </a:schemeClr>
                          </a:solidFill>
                          <a:latin typeface="Cambria Math" panose="02040503050406030204" pitchFamily="18" charset="0"/>
                        </a:rPr>
                        <m:t>=</m:t>
                      </m:r>
                      <m:f>
                        <m:fPr>
                          <m:ctrlPr>
                            <a:rPr lang="en-GB" i="1">
                              <a:solidFill>
                                <a:schemeClr val="tx2">
                                  <a:lumMod val="10000"/>
                                </a:schemeClr>
                              </a:solidFill>
                              <a:latin typeface="Cambria Math" panose="02040503050406030204" pitchFamily="18" charset="0"/>
                              <a:ea typeface="Cambria Math" panose="02040503050406030204" pitchFamily="18" charset="0"/>
                            </a:rPr>
                          </m:ctrlPr>
                        </m:fPr>
                        <m:num>
                          <m:r>
                            <a:rPr lang="en-GB" i="1">
                              <a:solidFill>
                                <a:schemeClr val="tx2">
                                  <a:lumMod val="10000"/>
                                </a:schemeClr>
                              </a:solidFill>
                              <a:latin typeface="Cambria Math" panose="02040503050406030204" pitchFamily="18" charset="0"/>
                              <a:ea typeface="Cambria Math" panose="02040503050406030204" pitchFamily="18" charset="0"/>
                            </a:rPr>
                            <m:t>𝑃</m:t>
                          </m:r>
                          <m:r>
                            <a:rPr lang="en-GB" i="1">
                              <a:solidFill>
                                <a:schemeClr val="tx2">
                                  <a:lumMod val="10000"/>
                                </a:schemeClr>
                              </a:solidFill>
                              <a:latin typeface="Cambria Math" panose="02040503050406030204" pitchFamily="18" charset="0"/>
                              <a:ea typeface="Cambria Math" panose="02040503050406030204" pitchFamily="18" charset="0"/>
                            </a:rPr>
                            <m:t>(</m:t>
                          </m:r>
                          <m:r>
                            <a:rPr lang="en-GB" i="1">
                              <a:solidFill>
                                <a:schemeClr val="tx2">
                                  <a:lumMod val="10000"/>
                                </a:schemeClr>
                              </a:solidFill>
                              <a:latin typeface="Cambria Math" panose="02040503050406030204" pitchFamily="18" charset="0"/>
                              <a:ea typeface="Cambria Math" panose="02040503050406030204" pitchFamily="18" charset="0"/>
                            </a:rPr>
                            <m:t>𝐵</m:t>
                          </m:r>
                          <m:r>
                            <a:rPr lang="en-GB" i="1">
                              <a:solidFill>
                                <a:schemeClr val="tx2">
                                  <a:lumMod val="10000"/>
                                </a:schemeClr>
                              </a:solidFill>
                              <a:latin typeface="Cambria Math" panose="02040503050406030204" pitchFamily="18" charset="0"/>
                              <a:ea typeface="Cambria Math" panose="02040503050406030204" pitchFamily="18" charset="0"/>
                            </a:rPr>
                            <m:t>|</m:t>
                          </m:r>
                          <m:r>
                            <a:rPr lang="en-GB" i="1">
                              <a:solidFill>
                                <a:schemeClr val="tx2">
                                  <a:lumMod val="10000"/>
                                </a:schemeClr>
                              </a:solidFill>
                              <a:latin typeface="Cambria Math" panose="02040503050406030204" pitchFamily="18" charset="0"/>
                              <a:ea typeface="Cambria Math" panose="02040503050406030204" pitchFamily="18" charset="0"/>
                            </a:rPr>
                            <m:t>𝐴</m:t>
                          </m:r>
                          <m:r>
                            <a:rPr lang="en-GB" i="1">
                              <a:solidFill>
                                <a:schemeClr val="tx2">
                                  <a:lumMod val="10000"/>
                                </a:schemeClr>
                              </a:solidFill>
                              <a:latin typeface="Cambria Math" panose="02040503050406030204" pitchFamily="18" charset="0"/>
                              <a:ea typeface="Cambria Math" panose="02040503050406030204" pitchFamily="18" charset="0"/>
                            </a:rPr>
                            <m:t>)×</m:t>
                          </m:r>
                          <m:r>
                            <a:rPr lang="en-GB" i="1">
                              <a:solidFill>
                                <a:schemeClr val="tx2">
                                  <a:lumMod val="10000"/>
                                </a:schemeClr>
                              </a:solidFill>
                              <a:latin typeface="Cambria Math" panose="02040503050406030204" pitchFamily="18" charset="0"/>
                              <a:ea typeface="Cambria Math" panose="02040503050406030204" pitchFamily="18" charset="0"/>
                            </a:rPr>
                            <m:t>𝑃</m:t>
                          </m:r>
                          <m:r>
                            <a:rPr lang="en-GB" i="1">
                              <a:solidFill>
                                <a:schemeClr val="tx2">
                                  <a:lumMod val="10000"/>
                                </a:schemeClr>
                              </a:solidFill>
                              <a:latin typeface="Cambria Math" panose="02040503050406030204" pitchFamily="18" charset="0"/>
                              <a:ea typeface="Cambria Math" panose="02040503050406030204" pitchFamily="18" charset="0"/>
                            </a:rPr>
                            <m:t>(</m:t>
                          </m:r>
                          <m:r>
                            <a:rPr lang="en-GB" i="1">
                              <a:solidFill>
                                <a:schemeClr val="tx2">
                                  <a:lumMod val="10000"/>
                                </a:schemeClr>
                              </a:solidFill>
                              <a:latin typeface="Cambria Math" panose="02040503050406030204" pitchFamily="18" charset="0"/>
                              <a:ea typeface="Cambria Math" panose="02040503050406030204" pitchFamily="18" charset="0"/>
                            </a:rPr>
                            <m:t>𝐴</m:t>
                          </m:r>
                          <m:r>
                            <a:rPr lang="en-GB" i="1">
                              <a:solidFill>
                                <a:schemeClr val="tx2">
                                  <a:lumMod val="10000"/>
                                </a:schemeClr>
                              </a:solidFill>
                              <a:latin typeface="Cambria Math" panose="02040503050406030204" pitchFamily="18" charset="0"/>
                              <a:ea typeface="Cambria Math" panose="02040503050406030204" pitchFamily="18" charset="0"/>
                            </a:rPr>
                            <m:t>)</m:t>
                          </m:r>
                        </m:num>
                        <m:den>
                          <m:r>
                            <a:rPr lang="en-GB" i="1">
                              <a:solidFill>
                                <a:schemeClr val="tx2">
                                  <a:lumMod val="10000"/>
                                </a:schemeClr>
                              </a:solidFill>
                              <a:latin typeface="Cambria Math" panose="02040503050406030204" pitchFamily="18" charset="0"/>
                              <a:ea typeface="Cambria Math" panose="02040503050406030204" pitchFamily="18" charset="0"/>
                            </a:rPr>
                            <m:t>𝑃</m:t>
                          </m:r>
                          <m:r>
                            <a:rPr lang="en-GB" i="1">
                              <a:solidFill>
                                <a:schemeClr val="tx2">
                                  <a:lumMod val="10000"/>
                                </a:schemeClr>
                              </a:solidFill>
                              <a:latin typeface="Cambria Math" panose="02040503050406030204" pitchFamily="18" charset="0"/>
                              <a:ea typeface="Cambria Math" panose="02040503050406030204" pitchFamily="18" charset="0"/>
                            </a:rPr>
                            <m:t>(</m:t>
                          </m:r>
                          <m:r>
                            <a:rPr lang="en-GB" i="1">
                              <a:solidFill>
                                <a:schemeClr val="tx2">
                                  <a:lumMod val="10000"/>
                                </a:schemeClr>
                              </a:solidFill>
                              <a:latin typeface="Cambria Math" panose="02040503050406030204" pitchFamily="18" charset="0"/>
                              <a:ea typeface="Cambria Math" panose="02040503050406030204" pitchFamily="18" charset="0"/>
                            </a:rPr>
                            <m:t>𝐵</m:t>
                          </m:r>
                          <m:r>
                            <a:rPr lang="en-GB" i="1">
                              <a:solidFill>
                                <a:schemeClr val="tx2">
                                  <a:lumMod val="10000"/>
                                </a:schemeClr>
                              </a:solidFill>
                              <a:latin typeface="Cambria Math" panose="02040503050406030204" pitchFamily="18" charset="0"/>
                              <a:ea typeface="Cambria Math" panose="02040503050406030204" pitchFamily="18" charset="0"/>
                            </a:rPr>
                            <m:t>)</m:t>
                          </m:r>
                        </m:den>
                      </m:f>
                    </m:oMath>
                  </m:oMathPara>
                </a14:m>
                <a:endParaRPr lang="en-GB" dirty="0">
                  <a:solidFill>
                    <a:schemeClr val="tx2">
                      <a:lumMod val="10000"/>
                    </a:schemeClr>
                  </a:solidFill>
                </a:endParaRPr>
              </a:p>
            </p:txBody>
          </p:sp>
        </mc:Choice>
        <mc:Fallback xmlns="">
          <p:sp>
            <p:nvSpPr>
              <p:cNvPr id="18" name="Rectangle 17">
                <a:extLst>
                  <a:ext uri="{FF2B5EF4-FFF2-40B4-BE49-F238E27FC236}">
                    <a16:creationId xmlns:a16="http://schemas.microsoft.com/office/drawing/2014/main" id="{14005615-AEEC-4EAE-B2DB-F6308B0ABEC7}"/>
                  </a:ext>
                </a:extLst>
              </p:cNvPr>
              <p:cNvSpPr>
                <a:spLocks noRot="1" noChangeAspect="1" noMove="1" noResize="1" noEditPoints="1" noAdjustHandles="1" noChangeArrowheads="1" noChangeShapeType="1" noTextEdit="1"/>
              </p:cNvSpPr>
              <p:nvPr/>
            </p:nvSpPr>
            <p:spPr>
              <a:xfrm>
                <a:off x="2916165" y="1382656"/>
                <a:ext cx="2172068" cy="540917"/>
              </a:xfrm>
              <a:prstGeom prst="rect">
                <a:avLst/>
              </a:prstGeom>
              <a:blipFill>
                <a:blip r:embed="rId4"/>
                <a:stretch>
                  <a:fillRect b="-4494"/>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C2EF8B24-FD87-4EC3-9DA1-B97B2C1A11FB}"/>
              </a:ext>
            </a:extLst>
          </p:cNvPr>
          <p:cNvSpPr txBox="1"/>
          <p:nvPr/>
        </p:nvSpPr>
        <p:spPr>
          <a:xfrm>
            <a:off x="3398238" y="931057"/>
            <a:ext cx="1783080" cy="307777"/>
          </a:xfrm>
          <a:prstGeom prst="rect">
            <a:avLst/>
          </a:prstGeom>
          <a:noFill/>
        </p:spPr>
        <p:txBody>
          <a:bodyPr wrap="square" rtlCol="0">
            <a:spAutoFit/>
          </a:bodyPr>
          <a:lstStyle/>
          <a:p>
            <a:r>
              <a:rPr lang="en-GB" dirty="0">
                <a:solidFill>
                  <a:schemeClr val="tx2">
                    <a:lumMod val="10000"/>
                  </a:schemeClr>
                </a:solidFill>
              </a:rPr>
              <a:t>Bayes’ theorem</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32F4B98-629E-42FD-A202-A508837EDE0D}"/>
                  </a:ext>
                </a:extLst>
              </p:cNvPr>
              <p:cNvSpPr txBox="1"/>
              <p:nvPr/>
            </p:nvSpPr>
            <p:spPr>
              <a:xfrm>
                <a:off x="2462043" y="3383983"/>
                <a:ext cx="3403122" cy="57676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e>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𝐵</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den>
                      </m:f>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a:ln>
                                <a:noFill/>
                              </a:ln>
                              <a:solidFill>
                                <a:prstClr val="black"/>
                              </a:solidFill>
                              <a:effectLst/>
                              <a:uLnTx/>
                              <a:uFillTx/>
                              <a:latin typeface="Cambria Math" panose="02040503050406030204" pitchFamily="18" charset="0"/>
                            </a:rPr>
                            <m:t>)</m:t>
                          </m:r>
                        </m:den>
                      </m:f>
                    </m:oMath>
                  </m:oMathPara>
                </a14:m>
                <a:endParaRPr kumimoji="0" lang="en-GB" sz="1800" b="0" i="0" u="none" strike="noStrike" kern="1200" cap="none" spc="0" normalizeH="0" baseline="0" noProof="0" dirty="0">
                  <a:ln>
                    <a:noFill/>
                  </a:ln>
                  <a:solidFill>
                    <a:prstClr val="black"/>
                  </a:solidFill>
                  <a:effectLst/>
                  <a:uLnTx/>
                  <a:uFillTx/>
                </a:endParaRPr>
              </a:p>
            </p:txBody>
          </p:sp>
        </mc:Choice>
        <mc:Fallback xmlns="">
          <p:sp>
            <p:nvSpPr>
              <p:cNvPr id="61" name="TextBox 60">
                <a:extLst>
                  <a:ext uri="{FF2B5EF4-FFF2-40B4-BE49-F238E27FC236}">
                    <a16:creationId xmlns:a16="http://schemas.microsoft.com/office/drawing/2014/main" id="{F32F4B98-629E-42FD-A202-A508837EDE0D}"/>
                  </a:ext>
                </a:extLst>
              </p:cNvPr>
              <p:cNvSpPr txBox="1">
                <a:spLocks noRot="1" noChangeAspect="1" noMove="1" noResize="1" noEditPoints="1" noAdjustHandles="1" noChangeArrowheads="1" noChangeShapeType="1" noTextEdit="1"/>
              </p:cNvSpPr>
              <p:nvPr/>
            </p:nvSpPr>
            <p:spPr>
              <a:xfrm>
                <a:off x="2462043" y="3383983"/>
                <a:ext cx="3403122" cy="57676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28A6825B-A9A9-48A7-9EC5-9B6161A99138}"/>
                  </a:ext>
                </a:extLst>
              </p:cNvPr>
              <p:cNvSpPr/>
              <p:nvPr/>
            </p:nvSpPr>
            <p:spPr>
              <a:xfrm>
                <a:off x="2462043" y="3337817"/>
                <a:ext cx="2176686" cy="66909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e>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den>
                      </m:f>
                    </m:oMath>
                  </m:oMathPara>
                </a14:m>
                <a:endParaRPr kumimoji="0" lang="en-GB" sz="1800" b="0" i="0" u="none" strike="noStrike" kern="1200" cap="none" spc="0" normalizeH="0" baseline="0" noProof="0" dirty="0">
                  <a:ln>
                    <a:noFill/>
                  </a:ln>
                  <a:solidFill>
                    <a:prstClr val="black"/>
                  </a:solidFill>
                  <a:effectLst/>
                  <a:uLnTx/>
                  <a:uFillTx/>
                </a:endParaRPr>
              </a:p>
            </p:txBody>
          </p:sp>
        </mc:Choice>
        <mc:Fallback xmlns="">
          <p:sp>
            <p:nvSpPr>
              <p:cNvPr id="62" name="Rectangle 61">
                <a:extLst>
                  <a:ext uri="{FF2B5EF4-FFF2-40B4-BE49-F238E27FC236}">
                    <a16:creationId xmlns:a16="http://schemas.microsoft.com/office/drawing/2014/main" id="{28A6825B-A9A9-48A7-9EC5-9B6161A99138}"/>
                  </a:ext>
                </a:extLst>
              </p:cNvPr>
              <p:cNvSpPr>
                <a:spLocks noRot="1" noChangeAspect="1" noMove="1" noResize="1" noEditPoints="1" noAdjustHandles="1" noChangeArrowheads="1" noChangeShapeType="1" noTextEdit="1"/>
              </p:cNvSpPr>
              <p:nvPr/>
            </p:nvSpPr>
            <p:spPr>
              <a:xfrm>
                <a:off x="2462043" y="3337817"/>
                <a:ext cx="2176686" cy="66909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526B676-86BB-45B5-B9E0-8FCE83115DE8}"/>
                  </a:ext>
                </a:extLst>
              </p:cNvPr>
              <p:cNvSpPr txBox="1"/>
              <p:nvPr/>
            </p:nvSpPr>
            <p:spPr>
              <a:xfrm>
                <a:off x="2658846" y="4386971"/>
                <a:ext cx="2940100" cy="276999"/>
              </a:xfrm>
              <a:prstGeom prst="rect">
                <a:avLst/>
              </a:prstGeom>
              <a:noFill/>
            </p:spPr>
            <p:txBody>
              <a:bodyPr wrap="none" lIns="0" tIns="0" rIns="0" bIns="0" rtlCol="0">
                <a:spAutoFit/>
              </a:bodyPr>
              <a:lstStyle/>
              <a:p>
                <a:pPr lvl="0">
                  <a:buClrTx/>
                </a:pPr>
                <a14:m>
                  <m:oMathPara xmlns:m="http://schemas.openxmlformats.org/officeDocument/2006/math">
                    <m:oMathParaPr>
                      <m:jc m:val="centerGroup"/>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ctrlPr>
                            <a:rPr kumimoji="0" lang="en-GB" sz="1800" b="0" i="1" u="none" strike="noStrike" kern="1200" cap="none" spc="0" normalizeH="0" baseline="0" noProof="0" smtClean="0">
                              <a:ln>
                                <a:noFill/>
                              </a:ln>
                              <a:solidFill>
                                <a:schemeClr val="tx2">
                                  <a:lumMod val="10000"/>
                                </a:schemeClr>
                              </a:solidFill>
                              <a:effectLst/>
                              <a:uLnTx/>
                              <a:uFillTx/>
                              <a:latin typeface="Cambria Math" panose="02040503050406030204" pitchFamily="18" charset="0"/>
                            </a:rPr>
                          </m:ctrlPr>
                        </m:dPr>
                        <m:e>
                          <m:r>
                            <a:rPr lang="en-GB" sz="1800" i="1" kern="1200">
                              <a:solidFill>
                                <a:prstClr val="black"/>
                              </a:solidFill>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2">
                                  <a:lumMod val="10000"/>
                                </a:schemeClr>
                              </a:solidFill>
                              <a:effectLst/>
                              <a:uLnTx/>
                              <a:uFillTx/>
                              <a:latin typeface="Cambria Math" panose="02040503050406030204" pitchFamily="18" charset="0"/>
                            </a:rPr>
                            <m:t>𝐴</m:t>
                          </m:r>
                          <m:r>
                            <a:rPr kumimoji="0" lang="en-GB" sz="1800" b="0" i="1" u="none" strike="noStrike" kern="1200" cap="none" spc="0" normalizeH="0" baseline="0" noProof="0" smtClean="0">
                              <a:ln>
                                <a:noFill/>
                              </a:ln>
                              <a:solidFill>
                                <a:schemeClr val="tx2">
                                  <a:lumMod val="10000"/>
                                </a:schemeClr>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2">
                                  <a:lumMod val="10000"/>
                                </a:schemeClr>
                              </a:solidFill>
                              <a:effectLst/>
                              <a:uLnTx/>
                              <a:uFillTx/>
                              <a:latin typeface="Cambria Math" panose="02040503050406030204" pitchFamily="18" charset="0"/>
                              <a:ea typeface="Cambria Math" panose="02040503050406030204" pitchFamily="18" charset="0"/>
                            </a:rPr>
                            <m:t>𝐵</m:t>
                          </m:r>
                        </m:e>
                      </m:d>
                      <m:r>
                        <a:rPr lang="en-GB" sz="1800" i="1" kern="1200">
                          <a:solidFill>
                            <a:prstClr val="black"/>
                          </a:solidFill>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2">
                              <a:lumMod val="10000"/>
                            </a:schemeClr>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𝑃</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e>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m:oMathPara>
                </a14:m>
                <a:endParaRPr kumimoji="0" lang="en-GB" sz="1800" b="0" i="0" u="none" strike="noStrike" kern="1200" cap="none" spc="0" normalizeH="0" baseline="0" noProof="0" dirty="0">
                  <a:ln>
                    <a:noFill/>
                  </a:ln>
                  <a:solidFill>
                    <a:prstClr val="black"/>
                  </a:solidFill>
                  <a:effectLst/>
                  <a:uLnTx/>
                  <a:uFillTx/>
                </a:endParaRPr>
              </a:p>
            </p:txBody>
          </p:sp>
        </mc:Choice>
        <mc:Fallback xmlns="">
          <p:sp>
            <p:nvSpPr>
              <p:cNvPr id="63" name="TextBox 62">
                <a:extLst>
                  <a:ext uri="{FF2B5EF4-FFF2-40B4-BE49-F238E27FC236}">
                    <a16:creationId xmlns:a16="http://schemas.microsoft.com/office/drawing/2014/main" id="{C526B676-86BB-45B5-B9E0-8FCE83115DE8}"/>
                  </a:ext>
                </a:extLst>
              </p:cNvPr>
              <p:cNvSpPr txBox="1">
                <a:spLocks noRot="1" noChangeAspect="1" noMove="1" noResize="1" noEditPoints="1" noAdjustHandles="1" noChangeArrowheads="1" noChangeShapeType="1" noTextEdit="1"/>
              </p:cNvSpPr>
              <p:nvPr/>
            </p:nvSpPr>
            <p:spPr>
              <a:xfrm>
                <a:off x="2658846" y="4386971"/>
                <a:ext cx="2940100" cy="276999"/>
              </a:xfrm>
              <a:prstGeom prst="rect">
                <a:avLst/>
              </a:prstGeom>
              <a:blipFill>
                <a:blip r:embed="rId7"/>
                <a:stretch>
                  <a:fillRect l="-1037" t="-2222" r="-2282" b="-37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5DAA596E-9E22-4810-9145-149A324E9D7F}"/>
                  </a:ext>
                </a:extLst>
              </p:cNvPr>
              <p:cNvSpPr/>
              <p:nvPr/>
            </p:nvSpPr>
            <p:spPr>
              <a:xfrm>
                <a:off x="2462043" y="2510619"/>
                <a:ext cx="2176686" cy="66909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e>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den>
                      </m:f>
                    </m:oMath>
                  </m:oMathPara>
                </a14:m>
                <a:endParaRPr kumimoji="0" lang="en-GB" sz="1800" b="0" i="0" u="none" strike="noStrike" kern="1200" cap="none" spc="0" normalizeH="0" baseline="0" noProof="0" dirty="0">
                  <a:ln>
                    <a:noFill/>
                  </a:ln>
                  <a:solidFill>
                    <a:prstClr val="black"/>
                  </a:solidFill>
                  <a:effectLst/>
                  <a:uLnTx/>
                  <a:uFillTx/>
                </a:endParaRPr>
              </a:p>
            </p:txBody>
          </p:sp>
        </mc:Choice>
        <mc:Fallback xmlns="">
          <p:sp>
            <p:nvSpPr>
              <p:cNvPr id="64" name="Rectangle 63">
                <a:extLst>
                  <a:ext uri="{FF2B5EF4-FFF2-40B4-BE49-F238E27FC236}">
                    <a16:creationId xmlns:a16="http://schemas.microsoft.com/office/drawing/2014/main" id="{5DAA596E-9E22-4810-9145-149A324E9D7F}"/>
                  </a:ext>
                </a:extLst>
              </p:cNvPr>
              <p:cNvSpPr>
                <a:spLocks noRot="1" noChangeAspect="1" noMove="1" noResize="1" noEditPoints="1" noAdjustHandles="1" noChangeArrowheads="1" noChangeShapeType="1" noTextEdit="1"/>
              </p:cNvSpPr>
              <p:nvPr/>
            </p:nvSpPr>
            <p:spPr>
              <a:xfrm>
                <a:off x="2462043" y="2510619"/>
                <a:ext cx="2176686" cy="66909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569C6225-4A18-43F4-8A99-7B748A06A87F}"/>
                  </a:ext>
                </a:extLst>
              </p:cNvPr>
              <p:cNvSpPr/>
              <p:nvPr/>
            </p:nvSpPr>
            <p:spPr>
              <a:xfrm>
                <a:off x="2462043" y="2501776"/>
                <a:ext cx="3955570" cy="66909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d>
                        <m:d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e>
                        <m:e>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e>
                      </m:d>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rPr>
                            <m:t>)</m:t>
                          </m:r>
                        </m:den>
                      </m:f>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num>
                        <m:den>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𝑃</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GB"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den>
                      </m:f>
                    </m:oMath>
                  </m:oMathPara>
                </a14:m>
                <a:endParaRPr kumimoji="0" lang="en-GB" sz="1800" b="0" i="0" u="none" strike="noStrike" kern="1200" cap="none" spc="0" normalizeH="0" baseline="0" noProof="0" dirty="0">
                  <a:ln>
                    <a:noFill/>
                  </a:ln>
                  <a:solidFill>
                    <a:prstClr val="black"/>
                  </a:solidFill>
                  <a:effectLst/>
                  <a:uLnTx/>
                  <a:uFillTx/>
                </a:endParaRPr>
              </a:p>
            </p:txBody>
          </p:sp>
        </mc:Choice>
        <mc:Fallback xmlns="">
          <p:sp>
            <p:nvSpPr>
              <p:cNvPr id="65" name="Rectangle 64">
                <a:extLst>
                  <a:ext uri="{FF2B5EF4-FFF2-40B4-BE49-F238E27FC236}">
                    <a16:creationId xmlns:a16="http://schemas.microsoft.com/office/drawing/2014/main" id="{569C6225-4A18-43F4-8A99-7B748A06A87F}"/>
                  </a:ext>
                </a:extLst>
              </p:cNvPr>
              <p:cNvSpPr>
                <a:spLocks noRot="1" noChangeAspect="1" noMove="1" noResize="1" noEditPoints="1" noAdjustHandles="1" noChangeArrowheads="1" noChangeShapeType="1" noTextEdit="1"/>
              </p:cNvSpPr>
              <p:nvPr/>
            </p:nvSpPr>
            <p:spPr>
              <a:xfrm>
                <a:off x="2462043" y="2501776"/>
                <a:ext cx="3955570" cy="669094"/>
              </a:xfrm>
              <a:prstGeom prst="rect">
                <a:avLst/>
              </a:prstGeom>
              <a:blipFill>
                <a:blip r:embed="rId9"/>
                <a:stretch>
                  <a:fillRect/>
                </a:stretch>
              </a:blipFill>
            </p:spPr>
            <p:txBody>
              <a:bodyPr/>
              <a:lstStyle/>
              <a:p>
                <a:r>
                  <a:rPr lang="en-IN">
                    <a:noFill/>
                  </a:rPr>
                  <a:t> </a:t>
                </a:r>
              </a:p>
            </p:txBody>
          </p:sp>
        </mc:Fallback>
      </mc:AlternateContent>
      <p:grpSp>
        <p:nvGrpSpPr>
          <p:cNvPr id="66" name="Group 65">
            <a:extLst>
              <a:ext uri="{FF2B5EF4-FFF2-40B4-BE49-F238E27FC236}">
                <a16:creationId xmlns:a16="http://schemas.microsoft.com/office/drawing/2014/main" id="{4F3AD435-64C3-4B3B-B4DB-4761CAC45574}"/>
              </a:ext>
            </a:extLst>
          </p:cNvPr>
          <p:cNvGrpSpPr/>
          <p:nvPr/>
        </p:nvGrpSpPr>
        <p:grpSpPr>
          <a:xfrm>
            <a:off x="1572601" y="2660500"/>
            <a:ext cx="319490" cy="369332"/>
            <a:chOff x="2909283" y="3981138"/>
            <a:chExt cx="319490" cy="369332"/>
          </a:xfrm>
        </p:grpSpPr>
        <p:sp>
          <p:nvSpPr>
            <p:cNvPr id="67" name="TextBox 66">
              <a:extLst>
                <a:ext uri="{FF2B5EF4-FFF2-40B4-BE49-F238E27FC236}">
                  <a16:creationId xmlns:a16="http://schemas.microsoft.com/office/drawing/2014/main" id="{DB07F6A1-F069-4A46-96FA-0DCBF19D75D9}"/>
                </a:ext>
              </a:extLst>
            </p:cNvPr>
            <p:cNvSpPr txBox="1"/>
            <p:nvPr/>
          </p:nvSpPr>
          <p:spPr>
            <a:xfrm>
              <a:off x="2909284" y="3981138"/>
              <a:ext cx="3194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rPr>
                <a:t>1</a:t>
              </a:r>
            </a:p>
          </p:txBody>
        </p:sp>
        <p:sp>
          <p:nvSpPr>
            <p:cNvPr id="68" name="Oval 67">
              <a:extLst>
                <a:ext uri="{FF2B5EF4-FFF2-40B4-BE49-F238E27FC236}">
                  <a16:creationId xmlns:a16="http://schemas.microsoft.com/office/drawing/2014/main" id="{B7657A85-0E16-4FA6-AB31-01646A75AAE9}"/>
                </a:ext>
              </a:extLst>
            </p:cNvPr>
            <p:cNvSpPr/>
            <p:nvPr/>
          </p:nvSpPr>
          <p:spPr>
            <a:xfrm>
              <a:off x="2909283" y="4004221"/>
              <a:ext cx="319489" cy="323166"/>
            </a:xfrm>
            <a:prstGeom prst="ellipse">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grpSp>
      <p:grpSp>
        <p:nvGrpSpPr>
          <p:cNvPr id="69" name="Group 68">
            <a:extLst>
              <a:ext uri="{FF2B5EF4-FFF2-40B4-BE49-F238E27FC236}">
                <a16:creationId xmlns:a16="http://schemas.microsoft.com/office/drawing/2014/main" id="{A0ED5653-07B6-4ADB-ACBE-9E94F9EF0BB3}"/>
              </a:ext>
            </a:extLst>
          </p:cNvPr>
          <p:cNvGrpSpPr/>
          <p:nvPr/>
        </p:nvGrpSpPr>
        <p:grpSpPr>
          <a:xfrm>
            <a:off x="1572600" y="3487697"/>
            <a:ext cx="319490" cy="369332"/>
            <a:chOff x="2943164" y="4557899"/>
            <a:chExt cx="319490" cy="369332"/>
          </a:xfrm>
        </p:grpSpPr>
        <p:sp>
          <p:nvSpPr>
            <p:cNvPr id="70" name="TextBox 69">
              <a:extLst>
                <a:ext uri="{FF2B5EF4-FFF2-40B4-BE49-F238E27FC236}">
                  <a16:creationId xmlns:a16="http://schemas.microsoft.com/office/drawing/2014/main" id="{8085D024-F4C6-40B6-9F55-CDF7A200D58F}"/>
                </a:ext>
              </a:extLst>
            </p:cNvPr>
            <p:cNvSpPr txBox="1"/>
            <p:nvPr/>
          </p:nvSpPr>
          <p:spPr>
            <a:xfrm>
              <a:off x="2943165" y="4557899"/>
              <a:ext cx="31948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rPr>
                <a:t>2</a:t>
              </a:r>
            </a:p>
          </p:txBody>
        </p:sp>
        <p:sp>
          <p:nvSpPr>
            <p:cNvPr id="71" name="Oval 70">
              <a:extLst>
                <a:ext uri="{FF2B5EF4-FFF2-40B4-BE49-F238E27FC236}">
                  <a16:creationId xmlns:a16="http://schemas.microsoft.com/office/drawing/2014/main" id="{0ADA0F40-EBD8-496D-9E0A-92E7FE94C512}"/>
                </a:ext>
              </a:extLst>
            </p:cNvPr>
            <p:cNvSpPr/>
            <p:nvPr/>
          </p:nvSpPr>
          <p:spPr>
            <a:xfrm>
              <a:off x="2943164" y="4580982"/>
              <a:ext cx="319489" cy="323166"/>
            </a:xfrm>
            <a:prstGeom prst="ellipse">
              <a:avLst/>
            </a:prstGeom>
            <a:solidFill>
              <a:srgbClr val="4F81BD">
                <a:alpha val="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ndParaRPr>
            </a:p>
          </p:txBody>
        </p:sp>
      </p:grpSp>
    </p:spTree>
    <p:extLst>
      <p:ext uri="{BB962C8B-B14F-4D97-AF65-F5344CB8AC3E}">
        <p14:creationId xmlns:p14="http://schemas.microsoft.com/office/powerpoint/2010/main" val="299513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0"/>
          <p:cNvSpPr/>
          <p:nvPr/>
        </p:nvSpPr>
        <p:spPr>
          <a:xfrm>
            <a:off x="3757177" y="1536751"/>
            <a:ext cx="1461541" cy="4327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sz="2400" b="1" spc="-1" dirty="0">
                <a:solidFill>
                  <a:srgbClr val="0070C0"/>
                </a:solidFill>
                <a:uFill>
                  <a:solidFill>
                    <a:srgbClr val="FFFFFF"/>
                  </a:solidFill>
                </a:uFill>
                <a:latin typeface="Calibri" panose="020F0502020204030204" pitchFamily="34" charset="0"/>
                <a:ea typeface="DejaVu Sans"/>
                <a:cs typeface="Calibri" panose="020F0502020204030204" pitchFamily="34" charset="0"/>
              </a:rPr>
              <a:t>Likelihood</a:t>
            </a:r>
            <a:endParaRPr sz="2400" b="1" dirty="0">
              <a:solidFill>
                <a:srgbClr val="0070C0"/>
              </a:solidFill>
              <a:latin typeface="Calibri" panose="020F0502020204030204" pitchFamily="34" charset="0"/>
              <a:cs typeface="Calibri" panose="020F0502020204030204" pitchFamily="34" charset="0"/>
            </a:endParaRPr>
          </a:p>
        </p:txBody>
      </p:sp>
      <p:sp>
        <p:nvSpPr>
          <p:cNvPr id="244" name="CustomShape 21"/>
          <p:cNvSpPr/>
          <p:nvPr/>
        </p:nvSpPr>
        <p:spPr>
          <a:xfrm>
            <a:off x="894853" y="3841560"/>
            <a:ext cx="7345463" cy="130194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marL="257715" indent="-257175">
              <a:buClr>
                <a:schemeClr val="accent3">
                  <a:lumMod val="75000"/>
                </a:schemeClr>
              </a:buClr>
              <a:buFont typeface="Arial" panose="020B0604020202020204" pitchFamily="34" charset="0"/>
              <a:buChar char="•"/>
            </a:pPr>
            <a:r>
              <a:rPr lang="en-US" sz="1800" spc="-1" dirty="0">
                <a:uFill>
                  <a:solidFill>
                    <a:srgbClr val="FFFFFF"/>
                  </a:solidFill>
                </a:uFill>
                <a:latin typeface="Calibri"/>
                <a:ea typeface="DejaVu Sans"/>
              </a:rPr>
              <a:t>How good are our parameters given the data</a:t>
            </a:r>
            <a:endParaRPr lang="en-US" sz="1800" dirty="0"/>
          </a:p>
          <a:p>
            <a:pPr marL="257715" indent="-257175">
              <a:buClr>
                <a:schemeClr val="accent3">
                  <a:lumMod val="75000"/>
                </a:schemeClr>
              </a:buClr>
              <a:buFont typeface="Arial" panose="020B0604020202020204" pitchFamily="34" charset="0"/>
              <a:buChar char="•"/>
            </a:pPr>
            <a:r>
              <a:rPr lang="en-US" sz="1800" b="1" spc="-1" dirty="0">
                <a:uFill>
                  <a:solidFill>
                    <a:srgbClr val="FFFFFF"/>
                  </a:solidFill>
                </a:uFill>
                <a:latin typeface="Calibri"/>
                <a:ea typeface="DejaVu Sans"/>
              </a:rPr>
              <a:t>Prior</a:t>
            </a:r>
            <a:r>
              <a:rPr lang="en-US" sz="1800" spc="-1" dirty="0">
                <a:uFill>
                  <a:solidFill>
                    <a:srgbClr val="FFFFFF"/>
                  </a:solidFill>
                </a:uFill>
                <a:latin typeface="Calibri"/>
                <a:ea typeface="DejaVu Sans"/>
              </a:rPr>
              <a:t> knowledge is incorporated and used to </a:t>
            </a:r>
            <a:r>
              <a:rPr lang="en-US" sz="1800" b="1" spc="-1" dirty="0">
                <a:uFill>
                  <a:solidFill>
                    <a:srgbClr val="FFFFFF"/>
                  </a:solidFill>
                </a:uFill>
                <a:latin typeface="Calibri"/>
                <a:ea typeface="DejaVu Sans"/>
              </a:rPr>
              <a:t>update</a:t>
            </a:r>
            <a:r>
              <a:rPr lang="en-US" sz="1800" spc="-1" dirty="0">
                <a:uFill>
                  <a:solidFill>
                    <a:srgbClr val="FFFFFF"/>
                  </a:solidFill>
                </a:uFill>
                <a:latin typeface="Calibri"/>
                <a:ea typeface="DejaVu Sans"/>
              </a:rPr>
              <a:t> our beliefs about the parameters</a:t>
            </a:r>
            <a:endParaRPr sz="1800" dirty="0"/>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3BF4C681-4C30-F34D-B9D6-B66342C07EB5}"/>
                  </a:ext>
                </a:extLst>
              </p:cNvPr>
              <p:cNvSpPr txBox="1"/>
              <p:nvPr/>
            </p:nvSpPr>
            <p:spPr>
              <a:xfrm>
                <a:off x="487525" y="2124630"/>
                <a:ext cx="7906504" cy="9612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de-CH" sz="3000" i="1">
                          <a:latin typeface="Cambria Math" panose="02040503050406030204" pitchFamily="18" charset="0"/>
                        </a:rPr>
                        <m:t>𝑃</m:t>
                      </m:r>
                      <m:d>
                        <m:dPr>
                          <m:ctrlPr>
                            <a:rPr lang="de-CH" sz="3000" i="1">
                              <a:latin typeface="Cambria Math" panose="02040503050406030204" pitchFamily="18" charset="0"/>
                            </a:rPr>
                          </m:ctrlPr>
                        </m:dPr>
                        <m:e>
                          <m:r>
                            <a:rPr lang="de-CH" sz="3000" i="1">
                              <a:latin typeface="Cambria Math" panose="02040503050406030204" pitchFamily="18" charset="0"/>
                              <a:ea typeface="Cambria Math" panose="02040503050406030204" pitchFamily="18" charset="0"/>
                            </a:rPr>
                            <m:t>𝜃</m:t>
                          </m:r>
                        </m:e>
                        <m:e>
                          <m:r>
                            <a:rPr lang="de-CH" sz="3000" i="1">
                              <a:latin typeface="Cambria Math" panose="02040503050406030204" pitchFamily="18" charset="0"/>
                            </a:rPr>
                            <m:t>𝐷</m:t>
                          </m:r>
                        </m:e>
                      </m:d>
                      <m:r>
                        <a:rPr lang="de-CH" sz="3000" i="1">
                          <a:latin typeface="Cambria Math" panose="02040503050406030204" pitchFamily="18" charset="0"/>
                        </a:rPr>
                        <m:t>= </m:t>
                      </m:r>
                      <m:f>
                        <m:fPr>
                          <m:ctrlPr>
                            <a:rPr lang="de-CH" sz="3000" i="1">
                              <a:latin typeface="Cambria Math" panose="02040503050406030204" pitchFamily="18" charset="0"/>
                            </a:rPr>
                          </m:ctrlPr>
                        </m:fPr>
                        <m:num>
                          <m:r>
                            <a:rPr lang="de-CH" sz="3000" i="1">
                              <a:latin typeface="Cambria Math" panose="02040503050406030204" pitchFamily="18" charset="0"/>
                            </a:rPr>
                            <m:t>𝑃</m:t>
                          </m:r>
                          <m:d>
                            <m:dPr>
                              <m:ctrlPr>
                                <a:rPr lang="de-CH" sz="3000" i="1">
                                  <a:latin typeface="Cambria Math" panose="02040503050406030204" pitchFamily="18" charset="0"/>
                                </a:rPr>
                              </m:ctrlPr>
                            </m:dPr>
                            <m:e>
                              <m:r>
                                <a:rPr lang="de-CH" sz="3000" i="1">
                                  <a:latin typeface="Cambria Math" panose="02040503050406030204" pitchFamily="18" charset="0"/>
                                </a:rPr>
                                <m:t>𝐷</m:t>
                              </m:r>
                            </m:e>
                            <m:e>
                              <m:r>
                                <a:rPr lang="de-CH" sz="3000" i="1">
                                  <a:latin typeface="Cambria Math" panose="02040503050406030204" pitchFamily="18" charset="0"/>
                                  <a:ea typeface="Cambria Math" panose="02040503050406030204" pitchFamily="18" charset="0"/>
                                </a:rPr>
                                <m:t>𝜃</m:t>
                              </m:r>
                            </m:e>
                          </m:d>
                          <m:r>
                            <a:rPr lang="de-CH" sz="3000" i="1">
                              <a:latin typeface="Cambria Math" panose="02040503050406030204" pitchFamily="18" charset="0"/>
                            </a:rPr>
                            <m:t> </m:t>
                          </m:r>
                          <m:r>
                            <a:rPr lang="de-CH" sz="3000" i="1">
                              <a:latin typeface="Cambria Math" panose="02040503050406030204" pitchFamily="18" charset="0"/>
                              <a:ea typeface="Cambria Math" panose="02040503050406030204" pitchFamily="18" charset="0"/>
                            </a:rPr>
                            <m:t>×</m:t>
                          </m:r>
                          <m:r>
                            <a:rPr lang="de-CH" sz="3000" i="1">
                              <a:latin typeface="Cambria Math" panose="02040503050406030204" pitchFamily="18" charset="0"/>
                            </a:rPr>
                            <m:t> </m:t>
                          </m:r>
                          <m:r>
                            <a:rPr lang="de-CH" sz="3000" i="1">
                              <a:latin typeface="Cambria Math" panose="02040503050406030204" pitchFamily="18" charset="0"/>
                            </a:rPr>
                            <m:t>𝑃</m:t>
                          </m:r>
                          <m:d>
                            <m:dPr>
                              <m:ctrlPr>
                                <a:rPr lang="de-CH" sz="3000" i="1">
                                  <a:latin typeface="Cambria Math" panose="02040503050406030204" pitchFamily="18" charset="0"/>
                                </a:rPr>
                              </m:ctrlPr>
                            </m:dPr>
                            <m:e>
                              <m:r>
                                <a:rPr lang="de-CH" sz="3000" i="1">
                                  <a:latin typeface="Cambria Math" panose="02040503050406030204" pitchFamily="18" charset="0"/>
                                  <a:ea typeface="Cambria Math" panose="02040503050406030204" pitchFamily="18" charset="0"/>
                                </a:rPr>
                                <m:t>𝜃</m:t>
                              </m:r>
                            </m:e>
                          </m:d>
                          <m:r>
                            <a:rPr lang="de-CH" sz="3000" i="1">
                              <a:latin typeface="Cambria Math" panose="02040503050406030204" pitchFamily="18" charset="0"/>
                            </a:rPr>
                            <m:t> </m:t>
                          </m:r>
                        </m:num>
                        <m:den>
                          <m:r>
                            <a:rPr lang="de-CH" sz="3000" i="1">
                              <a:latin typeface="Cambria Math" panose="02040503050406030204" pitchFamily="18" charset="0"/>
                            </a:rPr>
                            <m:t>𝑃</m:t>
                          </m:r>
                          <m:d>
                            <m:dPr>
                              <m:ctrlPr>
                                <a:rPr lang="de-CH" sz="3000" i="1">
                                  <a:latin typeface="Cambria Math" panose="02040503050406030204" pitchFamily="18" charset="0"/>
                                </a:rPr>
                              </m:ctrlPr>
                            </m:dPr>
                            <m:e>
                              <m:r>
                                <a:rPr lang="de-CH" sz="3000" i="1">
                                  <a:latin typeface="Cambria Math" panose="02040503050406030204" pitchFamily="18" charset="0"/>
                                </a:rPr>
                                <m:t>𝐷</m:t>
                              </m:r>
                            </m:e>
                          </m:d>
                        </m:den>
                      </m:f>
                    </m:oMath>
                  </m:oMathPara>
                </a14:m>
                <a:endParaRPr lang="de-DE" sz="3000" dirty="0"/>
              </a:p>
            </p:txBody>
          </p:sp>
        </mc:Choice>
        <mc:Fallback xmlns="">
          <p:sp>
            <p:nvSpPr>
              <p:cNvPr id="2" name="Textfeld 1">
                <a:extLst>
                  <a:ext uri="{FF2B5EF4-FFF2-40B4-BE49-F238E27FC236}">
                    <a16:creationId xmlns:a16="http://schemas.microsoft.com/office/drawing/2014/main" id="{3BF4C681-4C30-F34D-B9D6-B66342C07EB5}"/>
                  </a:ext>
                </a:extLst>
              </p:cNvPr>
              <p:cNvSpPr txBox="1">
                <a:spLocks noRot="1" noChangeAspect="1" noMove="1" noResize="1" noEditPoints="1" noAdjustHandles="1" noChangeArrowheads="1" noChangeShapeType="1" noTextEdit="1"/>
              </p:cNvSpPr>
              <p:nvPr/>
            </p:nvSpPr>
            <p:spPr>
              <a:xfrm>
                <a:off x="487525" y="2124630"/>
                <a:ext cx="7906504" cy="961289"/>
              </a:xfrm>
              <a:prstGeom prst="rect">
                <a:avLst/>
              </a:prstGeom>
              <a:blipFill>
                <a:blip r:embed="rId3"/>
                <a:stretch>
                  <a:fillRect/>
                </a:stretch>
              </a:blipFill>
            </p:spPr>
            <p:txBody>
              <a:bodyPr/>
              <a:lstStyle/>
              <a:p>
                <a:r>
                  <a:rPr lang="en-IN">
                    <a:noFill/>
                  </a:rPr>
                  <a:t> </a:t>
                </a:r>
              </a:p>
            </p:txBody>
          </p:sp>
        </mc:Fallback>
      </mc:AlternateContent>
      <p:sp>
        <p:nvSpPr>
          <p:cNvPr id="27" name="CustomShape 10">
            <a:extLst>
              <a:ext uri="{FF2B5EF4-FFF2-40B4-BE49-F238E27FC236}">
                <a16:creationId xmlns:a16="http://schemas.microsoft.com/office/drawing/2014/main" id="{376C1029-50FC-B746-93B0-58A29EB7827B}"/>
              </a:ext>
            </a:extLst>
          </p:cNvPr>
          <p:cNvSpPr/>
          <p:nvPr/>
        </p:nvSpPr>
        <p:spPr>
          <a:xfrm>
            <a:off x="5522268" y="1536751"/>
            <a:ext cx="1461541" cy="4327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sz="2400" b="1" spc="-1" dirty="0">
                <a:solidFill>
                  <a:srgbClr val="FF0000"/>
                </a:solidFill>
                <a:uFill>
                  <a:solidFill>
                    <a:srgbClr val="FFFFFF"/>
                  </a:solidFill>
                </a:uFill>
                <a:latin typeface="Calibri" panose="020F0502020204030204" pitchFamily="34" charset="0"/>
                <a:ea typeface="DejaVu Sans"/>
                <a:cs typeface="Calibri" panose="020F0502020204030204" pitchFamily="34" charset="0"/>
              </a:rPr>
              <a:t>Prior</a:t>
            </a:r>
            <a:endParaRPr sz="2400" b="1" dirty="0">
              <a:solidFill>
                <a:srgbClr val="FF0000"/>
              </a:solidFill>
              <a:latin typeface="Calibri" panose="020F0502020204030204" pitchFamily="34" charset="0"/>
              <a:cs typeface="Calibri" panose="020F0502020204030204" pitchFamily="34" charset="0"/>
            </a:endParaRPr>
          </a:p>
        </p:txBody>
      </p:sp>
      <p:sp>
        <p:nvSpPr>
          <p:cNvPr id="28" name="CustomShape 10">
            <a:extLst>
              <a:ext uri="{FF2B5EF4-FFF2-40B4-BE49-F238E27FC236}">
                <a16:creationId xmlns:a16="http://schemas.microsoft.com/office/drawing/2014/main" id="{01E111AB-445D-9748-9C68-AAA10D647D4A}"/>
              </a:ext>
            </a:extLst>
          </p:cNvPr>
          <p:cNvSpPr/>
          <p:nvPr/>
        </p:nvSpPr>
        <p:spPr>
          <a:xfrm>
            <a:off x="2143861" y="1869785"/>
            <a:ext cx="1461541" cy="4327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sz="2400" b="1" spc="-1" dirty="0">
                <a:uFill>
                  <a:solidFill>
                    <a:srgbClr val="FFFFFF"/>
                  </a:solidFill>
                </a:uFill>
                <a:latin typeface="Calibri" panose="020F0502020204030204" pitchFamily="34" charset="0"/>
                <a:ea typeface="DejaVu Sans"/>
                <a:cs typeface="Calibri" panose="020F0502020204030204" pitchFamily="34" charset="0"/>
              </a:rPr>
              <a:t>Posterior</a:t>
            </a:r>
            <a:endParaRPr sz="2400" b="1" dirty="0">
              <a:latin typeface="Calibri" panose="020F0502020204030204" pitchFamily="34" charset="0"/>
              <a:cs typeface="Calibri" panose="020F0502020204030204" pitchFamily="34" charset="0"/>
            </a:endParaRPr>
          </a:p>
        </p:txBody>
      </p:sp>
      <p:sp>
        <p:nvSpPr>
          <p:cNvPr id="29" name="CustomShape 10">
            <a:extLst>
              <a:ext uri="{FF2B5EF4-FFF2-40B4-BE49-F238E27FC236}">
                <a16:creationId xmlns:a16="http://schemas.microsoft.com/office/drawing/2014/main" id="{7D445C04-E948-2245-A1A0-4842BAB427A3}"/>
              </a:ext>
            </a:extLst>
          </p:cNvPr>
          <p:cNvSpPr/>
          <p:nvPr/>
        </p:nvSpPr>
        <p:spPr>
          <a:xfrm>
            <a:off x="4714520" y="3224662"/>
            <a:ext cx="1461541" cy="432734"/>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sz="2400" b="1" spc="-1" dirty="0">
                <a:solidFill>
                  <a:srgbClr val="7030A0"/>
                </a:solidFill>
                <a:uFill>
                  <a:solidFill>
                    <a:srgbClr val="FFFFFF"/>
                  </a:solidFill>
                </a:uFill>
                <a:latin typeface="Calibri" panose="020F0502020204030204" pitchFamily="34" charset="0"/>
                <a:cs typeface="Calibri" panose="020F0502020204030204" pitchFamily="34" charset="0"/>
              </a:rPr>
              <a:t>Evidence</a:t>
            </a:r>
            <a:endParaRPr sz="2400" b="1" dirty="0">
              <a:solidFill>
                <a:srgbClr val="7030A0"/>
              </a:solidFill>
              <a:latin typeface="Calibri" panose="020F0502020204030204" pitchFamily="34" charset="0"/>
              <a:cs typeface="Calibri" panose="020F0502020204030204" pitchFamily="34" charset="0"/>
            </a:endParaRPr>
          </a:p>
        </p:txBody>
      </p:sp>
      <p:cxnSp>
        <p:nvCxnSpPr>
          <p:cNvPr id="5" name="Gerade Verbindung mit Pfeil 4">
            <a:extLst>
              <a:ext uri="{FF2B5EF4-FFF2-40B4-BE49-F238E27FC236}">
                <a16:creationId xmlns:a16="http://schemas.microsoft.com/office/drawing/2014/main" id="{A9FB5457-DB01-084E-A0DE-39581C82201C}"/>
              </a:ext>
            </a:extLst>
          </p:cNvPr>
          <p:cNvCxnSpPr>
            <a:cxnSpLocks/>
          </p:cNvCxnSpPr>
          <p:nvPr/>
        </p:nvCxnSpPr>
        <p:spPr>
          <a:xfrm>
            <a:off x="4336367" y="3003547"/>
            <a:ext cx="559190" cy="251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130;p27">
            <a:extLst>
              <a:ext uri="{FF2B5EF4-FFF2-40B4-BE49-F238E27FC236}">
                <a16:creationId xmlns:a16="http://schemas.microsoft.com/office/drawing/2014/main" id="{34B1F0B1-42DE-41D1-A83F-B154627BA1D6}"/>
              </a:ext>
            </a:extLst>
          </p:cNvPr>
          <p:cNvSpPr txBox="1">
            <a:spLocks/>
          </p:cNvSpPr>
          <p:nvPr/>
        </p:nvSpPr>
        <p:spPr>
          <a:xfrm>
            <a:off x="1572600" y="169050"/>
            <a:ext cx="6126422" cy="598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500">
                <a:solidFill>
                  <a:srgbClr val="243168"/>
                </a:solidFill>
                <a:latin typeface="Nunito ExtraBold"/>
                <a:ea typeface="Nunito ExtraBold"/>
                <a:cs typeface="Nunito ExtraBold"/>
                <a:sym typeface="Nunito ExtraBold"/>
              </a:rPr>
              <a:t>Bayes Theorem</a:t>
            </a:r>
            <a:endParaRPr lang="en-IN" sz="3500" dirty="0">
              <a:solidFill>
                <a:srgbClr val="243168"/>
              </a:solidFill>
              <a:latin typeface="Nunito ExtraBold"/>
              <a:ea typeface="Nunito ExtraBold"/>
              <a:cs typeface="Nunito ExtraBold"/>
              <a:sym typeface="Nunito ExtraBold"/>
            </a:endParaRPr>
          </a:p>
        </p:txBody>
      </p:sp>
      <p:pic>
        <p:nvPicPr>
          <p:cNvPr id="12" name="Google Shape;131;p27">
            <a:extLst>
              <a:ext uri="{FF2B5EF4-FFF2-40B4-BE49-F238E27FC236}">
                <a16:creationId xmlns:a16="http://schemas.microsoft.com/office/drawing/2014/main" id="{5C7AE61A-5D47-40A5-AA81-E500207A0D59}"/>
              </a:ext>
            </a:extLst>
          </p:cNvPr>
          <p:cNvPicPr preferRelativeResize="0"/>
          <p:nvPr/>
        </p:nvPicPr>
        <p:blipFill rotWithShape="1">
          <a:blip r:embed="rId4">
            <a:alphaModFix/>
          </a:blip>
          <a:srcRect l="2114" t="21749" r="82984" b="31447"/>
          <a:stretch/>
        </p:blipFill>
        <p:spPr>
          <a:xfrm>
            <a:off x="8522400" y="0"/>
            <a:ext cx="621599" cy="466200"/>
          </a:xfrm>
          <a:prstGeom prst="rect">
            <a:avLst/>
          </a:prstGeom>
          <a:noFill/>
          <a:ln>
            <a:noFill/>
          </a:ln>
        </p:spPr>
      </p:pic>
      <p:grpSp>
        <p:nvGrpSpPr>
          <p:cNvPr id="14" name="Google Shape;133;p27">
            <a:extLst>
              <a:ext uri="{FF2B5EF4-FFF2-40B4-BE49-F238E27FC236}">
                <a16:creationId xmlns:a16="http://schemas.microsoft.com/office/drawing/2014/main" id="{C2F028F1-AAA4-4ED0-BEBB-071404E5EFA2}"/>
              </a:ext>
            </a:extLst>
          </p:cNvPr>
          <p:cNvGrpSpPr/>
          <p:nvPr/>
        </p:nvGrpSpPr>
        <p:grpSpPr>
          <a:xfrm>
            <a:off x="0" y="5000700"/>
            <a:ext cx="9144000" cy="142800"/>
            <a:chOff x="0" y="0"/>
            <a:chExt cx="9144000" cy="142800"/>
          </a:xfrm>
        </p:grpSpPr>
        <p:sp>
          <p:nvSpPr>
            <p:cNvPr id="15" name="Google Shape;134;p27">
              <a:extLst>
                <a:ext uri="{FF2B5EF4-FFF2-40B4-BE49-F238E27FC236}">
                  <a16:creationId xmlns:a16="http://schemas.microsoft.com/office/drawing/2014/main" id="{73F28DA9-3432-4C88-AD5A-564211B28D71}"/>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6" name="Google Shape;135;p27">
              <a:extLst>
                <a:ext uri="{FF2B5EF4-FFF2-40B4-BE49-F238E27FC236}">
                  <a16:creationId xmlns:a16="http://schemas.microsoft.com/office/drawing/2014/main" id="{B9098B40-336E-46CE-B735-1331586DE88C}"/>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7" name="Google Shape;136;p27">
              <a:extLst>
                <a:ext uri="{FF2B5EF4-FFF2-40B4-BE49-F238E27FC236}">
                  <a16:creationId xmlns:a16="http://schemas.microsoft.com/office/drawing/2014/main" id="{9CDF6D98-5FCD-4F28-8432-454C52F21A83}"/>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8" name="Google Shape;137;p27">
              <a:extLst>
                <a:ext uri="{FF2B5EF4-FFF2-40B4-BE49-F238E27FC236}">
                  <a16:creationId xmlns:a16="http://schemas.microsoft.com/office/drawing/2014/main" id="{7B826587-FEEC-474D-BAA6-95CB2264D2FE}"/>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9" name="Google Shape;138;p27">
              <a:extLst>
                <a:ext uri="{FF2B5EF4-FFF2-40B4-BE49-F238E27FC236}">
                  <a16:creationId xmlns:a16="http://schemas.microsoft.com/office/drawing/2014/main" id="{1CAC591F-31A8-4559-8CDC-174F03409D45}"/>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12970" y="218975"/>
            <a:ext cx="7543530" cy="1087830"/>
          </a:xfrm>
          <a:prstGeom prst="rect">
            <a:avLst/>
          </a:prstGeom>
          <a:noFill/>
          <a:ln>
            <a:noFill/>
          </a:ln>
        </p:spPr>
        <p:txBody>
          <a:bodyPr anchor="b"/>
          <a:lstStyle/>
          <a:p>
            <a:pPr>
              <a:lnSpc>
                <a:spcPct val="85000"/>
              </a:lnSpc>
            </a:pPr>
            <a:r>
              <a:rPr lang="en-US" sz="3300" spc="-37" dirty="0">
                <a:solidFill>
                  <a:srgbClr val="404040"/>
                </a:solidFill>
                <a:uFill>
                  <a:solidFill>
                    <a:srgbClr val="FFFFFF"/>
                  </a:solidFill>
                </a:uFill>
                <a:latin typeface="Calibri Light"/>
              </a:rPr>
              <a:t>Example </a:t>
            </a:r>
            <a:endParaRPr sz="1050" dirty="0"/>
          </a:p>
        </p:txBody>
      </p:sp>
      <mc:AlternateContent xmlns:mc="http://schemas.openxmlformats.org/markup-compatibility/2006" xmlns:a14="http://schemas.microsoft.com/office/drawing/2010/main">
        <mc:Choice Requires="a14">
          <p:sp>
            <p:nvSpPr>
              <p:cNvPr id="211" name="TextShape 2"/>
              <p:cNvSpPr txBox="1"/>
              <p:nvPr/>
            </p:nvSpPr>
            <p:spPr>
              <a:xfrm>
                <a:off x="812970" y="2230821"/>
                <a:ext cx="7680420" cy="2526044"/>
              </a:xfrm>
              <a:prstGeom prst="rect">
                <a:avLst/>
              </a:prstGeom>
              <a:noFill/>
              <a:ln>
                <a:noFill/>
              </a:ln>
            </p:spPr>
            <p:txBody>
              <a:bodyPr lIns="0" rIns="0"/>
              <a:lstStyle/>
              <a:p>
                <a:pPr>
                  <a:lnSpc>
                    <a:spcPct val="100000"/>
                  </a:lnSpc>
                </a:pPr>
                <a:endParaRPr lang="en-US" sz="1500" dirty="0"/>
              </a:p>
              <a:p>
                <a:pPr marL="68580" indent="-68310">
                  <a:buClr>
                    <a:srgbClr val="99CB38"/>
                  </a:buClr>
                  <a:buFont typeface="Calibri"/>
                  <a:buChar char=" "/>
                </a:pPr>
                <a:r>
                  <a:rPr lang="en-US" sz="1500" spc="-1" dirty="0">
                    <a:solidFill>
                      <a:srgbClr val="404040"/>
                    </a:solidFill>
                    <a:uFill>
                      <a:solidFill>
                        <a:srgbClr val="FFFFFF"/>
                      </a:solidFill>
                    </a:uFill>
                    <a:latin typeface="Calibri"/>
                  </a:rPr>
                  <a:t>P(A) = probability of liver disease = 0.10</a:t>
                </a:r>
                <a:endParaRPr lang="en-US" sz="1500" dirty="0"/>
              </a:p>
              <a:p>
                <a:pPr marL="68580" indent="-68310">
                  <a:buClr>
                    <a:srgbClr val="99CB38"/>
                  </a:buClr>
                  <a:buFont typeface="Calibri"/>
                  <a:buChar char=" "/>
                </a:pPr>
                <a:r>
                  <a:rPr lang="en-US" sz="1500" spc="-1" dirty="0">
                    <a:solidFill>
                      <a:srgbClr val="404040"/>
                    </a:solidFill>
                    <a:uFill>
                      <a:solidFill>
                        <a:srgbClr val="FFFFFF"/>
                      </a:solidFill>
                    </a:uFill>
                    <a:latin typeface="Calibri"/>
                  </a:rPr>
                  <a:t>P(B) = probability of alcoholism = 0.05</a:t>
                </a:r>
                <a:endParaRPr lang="en-US" sz="1500" dirty="0"/>
              </a:p>
              <a:p>
                <a:pPr marL="68580" indent="-68310">
                  <a:buClr>
                    <a:srgbClr val="99CB38"/>
                  </a:buClr>
                  <a:buFont typeface="Calibri"/>
                  <a:buChar char=" "/>
                </a:pPr>
                <a:r>
                  <a:rPr lang="en-US" sz="1500" spc="-1" dirty="0">
                    <a:solidFill>
                      <a:srgbClr val="404040"/>
                    </a:solidFill>
                    <a:uFill>
                      <a:solidFill>
                        <a:srgbClr val="FFFFFF"/>
                      </a:solidFill>
                    </a:uFill>
                    <a:latin typeface="Calibri"/>
                  </a:rPr>
                  <a:t>P(B|A) = 0.07</a:t>
                </a:r>
                <a:endParaRPr lang="en-US" sz="1500" dirty="0"/>
              </a:p>
              <a:p>
                <a:pPr marL="68580" indent="-68310">
                  <a:buClr>
                    <a:srgbClr val="99CB38"/>
                  </a:buClr>
                  <a:buFont typeface="Calibri"/>
                  <a:buChar char=" "/>
                </a:pPr>
                <a:r>
                  <a:rPr lang="en-US" sz="1500" spc="-1" dirty="0">
                    <a:solidFill>
                      <a:srgbClr val="404040"/>
                    </a:solidFill>
                    <a:uFill>
                      <a:solidFill>
                        <a:srgbClr val="FFFFFF"/>
                      </a:solidFill>
                    </a:uFill>
                    <a:latin typeface="Calibri"/>
                  </a:rPr>
                  <a:t>P(A|B) = ? </a:t>
                </a:r>
                <a:endParaRPr lang="en-US" sz="1500" dirty="0"/>
              </a:p>
              <a:p>
                <a:pPr>
                  <a:lnSpc>
                    <a:spcPct val="100000"/>
                  </a:lnSpc>
                </a:pPr>
                <a:endParaRPr lang="en-US" sz="1500" dirty="0"/>
              </a:p>
              <a:p>
                <a:pPr marL="68580" indent="-68310">
                  <a:buClr>
                    <a:srgbClr val="99CB38"/>
                  </a:buClr>
                  <a:buFont typeface="Calibri"/>
                  <a:buChar char=" "/>
                </a:pPr>
                <a14:m>
                  <m:oMath xmlns:m="http://schemas.openxmlformats.org/officeDocument/2006/math">
                    <m:r>
                      <a:rPr lang="en-US" sz="1500" i="1" spc="-1">
                        <a:solidFill>
                          <a:srgbClr val="404040"/>
                        </a:solidFill>
                        <a:uFill>
                          <a:solidFill>
                            <a:srgbClr val="FFFFFF"/>
                          </a:solidFill>
                        </a:uFill>
                        <a:latin typeface="Cambria Math" panose="02040503050406030204" pitchFamily="18" charset="0"/>
                      </a:rPr>
                      <m:t>𝑃</m:t>
                    </m:r>
                    <m:d>
                      <m:dPr>
                        <m:ctrlPr>
                          <a:rPr lang="en-US" sz="1500" i="1" spc="-1">
                            <a:solidFill>
                              <a:srgbClr val="404040"/>
                            </a:solidFill>
                            <a:uFill>
                              <a:solidFill>
                                <a:srgbClr val="FFFFFF"/>
                              </a:solidFill>
                            </a:uFill>
                            <a:latin typeface="Cambria Math" panose="02040503050406030204" pitchFamily="18" charset="0"/>
                          </a:rPr>
                        </m:ctrlPr>
                      </m:dPr>
                      <m:e>
                        <m:r>
                          <a:rPr lang="de-CH" sz="1500" i="1" spc="-1">
                            <a:solidFill>
                              <a:srgbClr val="404040"/>
                            </a:solidFill>
                            <a:uFill>
                              <a:solidFill>
                                <a:srgbClr val="FFFFFF"/>
                              </a:solidFill>
                            </a:uFill>
                            <a:latin typeface="Cambria Math" panose="02040503050406030204" pitchFamily="18" charset="0"/>
                          </a:rPr>
                          <m:t>𝐴</m:t>
                        </m:r>
                      </m:e>
                      <m:e>
                        <m:r>
                          <a:rPr lang="de-CH" sz="1500" i="1" spc="-1">
                            <a:solidFill>
                              <a:srgbClr val="404040"/>
                            </a:solidFill>
                            <a:uFill>
                              <a:solidFill>
                                <a:srgbClr val="FFFFFF"/>
                              </a:solidFill>
                            </a:uFill>
                            <a:latin typeface="Cambria Math" panose="02040503050406030204" pitchFamily="18" charset="0"/>
                          </a:rPr>
                          <m:t>𝐵</m:t>
                        </m:r>
                      </m:e>
                    </m:d>
                    <m:r>
                      <a:rPr lang="de-CH" sz="1500" i="1" spc="-1">
                        <a:solidFill>
                          <a:srgbClr val="404040"/>
                        </a:solidFill>
                        <a:uFill>
                          <a:solidFill>
                            <a:srgbClr val="FFFFFF"/>
                          </a:solidFill>
                        </a:uFill>
                        <a:latin typeface="Cambria Math" panose="02040503050406030204" pitchFamily="18" charset="0"/>
                      </a:rPr>
                      <m:t>= </m:t>
                    </m:r>
                    <m:f>
                      <m:fPr>
                        <m:ctrlPr>
                          <a:rPr lang="de-CH" sz="1500" i="1" spc="-1">
                            <a:solidFill>
                              <a:srgbClr val="404040"/>
                            </a:solidFill>
                            <a:uFill>
                              <a:solidFill>
                                <a:srgbClr val="FFFFFF"/>
                              </a:solidFill>
                            </a:uFill>
                            <a:latin typeface="Cambria Math" panose="02040503050406030204" pitchFamily="18" charset="0"/>
                          </a:rPr>
                        </m:ctrlPr>
                      </m:fPr>
                      <m:num>
                        <m:r>
                          <a:rPr lang="de-CH" sz="1500" i="1" spc="-1">
                            <a:solidFill>
                              <a:srgbClr val="404040"/>
                            </a:solidFill>
                            <a:uFill>
                              <a:solidFill>
                                <a:srgbClr val="FFFFFF"/>
                              </a:solidFill>
                            </a:uFill>
                            <a:latin typeface="Cambria Math" panose="02040503050406030204" pitchFamily="18" charset="0"/>
                          </a:rPr>
                          <m:t>𝑃</m:t>
                        </m:r>
                        <m:d>
                          <m:dPr>
                            <m:ctrlPr>
                              <a:rPr lang="de-CH" sz="1500" i="1" spc="-1">
                                <a:solidFill>
                                  <a:srgbClr val="404040"/>
                                </a:solidFill>
                                <a:uFill>
                                  <a:solidFill>
                                    <a:srgbClr val="FFFFFF"/>
                                  </a:solidFill>
                                </a:uFill>
                                <a:latin typeface="Cambria Math" panose="02040503050406030204" pitchFamily="18" charset="0"/>
                              </a:rPr>
                            </m:ctrlPr>
                          </m:dPr>
                          <m:e>
                            <m:r>
                              <a:rPr lang="de-CH" sz="1500" i="1" spc="-1">
                                <a:solidFill>
                                  <a:srgbClr val="404040"/>
                                </a:solidFill>
                                <a:uFill>
                                  <a:solidFill>
                                    <a:srgbClr val="FFFFFF"/>
                                  </a:solidFill>
                                </a:uFill>
                                <a:latin typeface="Cambria Math" panose="02040503050406030204" pitchFamily="18" charset="0"/>
                              </a:rPr>
                              <m:t>𝐵</m:t>
                            </m:r>
                          </m:e>
                          <m:e>
                            <m:r>
                              <a:rPr lang="de-CH" sz="1500" i="1" spc="-1">
                                <a:solidFill>
                                  <a:srgbClr val="404040"/>
                                </a:solidFill>
                                <a:uFill>
                                  <a:solidFill>
                                    <a:srgbClr val="FFFFFF"/>
                                  </a:solidFill>
                                </a:uFill>
                                <a:latin typeface="Cambria Math" panose="02040503050406030204" pitchFamily="18" charset="0"/>
                              </a:rPr>
                              <m:t>𝐴</m:t>
                            </m:r>
                          </m:e>
                        </m:d>
                        <m:r>
                          <a:rPr lang="de-CH" sz="1500" i="1" spc="-1">
                            <a:solidFill>
                              <a:srgbClr val="404040"/>
                            </a:solidFill>
                            <a:uFill>
                              <a:solidFill>
                                <a:srgbClr val="FFFFFF"/>
                              </a:solidFill>
                            </a:uFill>
                            <a:latin typeface="Cambria Math" panose="02040503050406030204" pitchFamily="18" charset="0"/>
                            <a:ea typeface="Cambria Math" panose="02040503050406030204" pitchFamily="18" charset="0"/>
                          </a:rPr>
                          <m:t>×</m:t>
                        </m:r>
                        <m:r>
                          <a:rPr lang="de-CH" sz="1500" i="1" spc="-1">
                            <a:solidFill>
                              <a:srgbClr val="404040"/>
                            </a:solidFill>
                            <a:uFill>
                              <a:solidFill>
                                <a:srgbClr val="FFFFFF"/>
                              </a:solidFill>
                            </a:uFill>
                            <a:latin typeface="Cambria Math" panose="02040503050406030204" pitchFamily="18" charset="0"/>
                            <a:ea typeface="Cambria Math" panose="02040503050406030204" pitchFamily="18" charset="0"/>
                          </a:rPr>
                          <m:t>𝑃</m:t>
                        </m:r>
                        <m:d>
                          <m:dPr>
                            <m:ctrlPr>
                              <a:rPr lang="de-CH" sz="1500" i="1" spc="-1">
                                <a:solidFill>
                                  <a:srgbClr val="404040"/>
                                </a:solidFill>
                                <a:uFill>
                                  <a:solidFill>
                                    <a:srgbClr val="FFFFFF"/>
                                  </a:solidFill>
                                </a:uFill>
                                <a:latin typeface="Cambria Math" panose="02040503050406030204" pitchFamily="18" charset="0"/>
                                <a:ea typeface="Cambria Math" panose="02040503050406030204" pitchFamily="18" charset="0"/>
                              </a:rPr>
                            </m:ctrlPr>
                          </m:dPr>
                          <m:e>
                            <m:r>
                              <a:rPr lang="de-CH" sz="1500" i="1" spc="-1">
                                <a:solidFill>
                                  <a:srgbClr val="404040"/>
                                </a:solidFill>
                                <a:uFill>
                                  <a:solidFill>
                                    <a:srgbClr val="FFFFFF"/>
                                  </a:solidFill>
                                </a:uFill>
                                <a:latin typeface="Cambria Math" panose="02040503050406030204" pitchFamily="18" charset="0"/>
                                <a:ea typeface="Cambria Math" panose="02040503050406030204" pitchFamily="18" charset="0"/>
                              </a:rPr>
                              <m:t>𝐴</m:t>
                            </m:r>
                          </m:e>
                        </m:d>
                      </m:num>
                      <m:den>
                        <m:r>
                          <a:rPr lang="de-CH" sz="1500" i="1" spc="-1">
                            <a:solidFill>
                              <a:srgbClr val="404040"/>
                            </a:solidFill>
                            <a:uFill>
                              <a:solidFill>
                                <a:srgbClr val="FFFFFF"/>
                              </a:solidFill>
                            </a:uFill>
                            <a:latin typeface="Cambria Math" panose="02040503050406030204" pitchFamily="18" charset="0"/>
                          </a:rPr>
                          <m:t>𝑃</m:t>
                        </m:r>
                        <m:d>
                          <m:dPr>
                            <m:ctrlPr>
                              <a:rPr lang="de-CH" sz="1500" i="1" spc="-1">
                                <a:solidFill>
                                  <a:srgbClr val="404040"/>
                                </a:solidFill>
                                <a:uFill>
                                  <a:solidFill>
                                    <a:srgbClr val="FFFFFF"/>
                                  </a:solidFill>
                                </a:uFill>
                                <a:latin typeface="Cambria Math" panose="02040503050406030204" pitchFamily="18" charset="0"/>
                              </a:rPr>
                            </m:ctrlPr>
                          </m:dPr>
                          <m:e>
                            <m:r>
                              <a:rPr lang="de-CH" sz="1500" i="1" spc="-1">
                                <a:solidFill>
                                  <a:srgbClr val="404040"/>
                                </a:solidFill>
                                <a:uFill>
                                  <a:solidFill>
                                    <a:srgbClr val="FFFFFF"/>
                                  </a:solidFill>
                                </a:uFill>
                                <a:latin typeface="Cambria Math" panose="02040503050406030204" pitchFamily="18" charset="0"/>
                              </a:rPr>
                              <m:t>𝐵</m:t>
                            </m:r>
                          </m:e>
                        </m:d>
                      </m:den>
                    </m:f>
                    <m:r>
                      <a:rPr lang="de-CH" sz="1500" i="1" spc="-1">
                        <a:solidFill>
                          <a:srgbClr val="404040"/>
                        </a:solidFill>
                        <a:uFill>
                          <a:solidFill>
                            <a:srgbClr val="FFFFFF"/>
                          </a:solidFill>
                        </a:uFill>
                        <a:latin typeface="Cambria Math" panose="02040503050406030204" pitchFamily="18" charset="0"/>
                      </a:rPr>
                      <m:t>=</m:t>
                    </m:r>
                    <m:f>
                      <m:fPr>
                        <m:ctrlPr>
                          <a:rPr lang="de-CH" sz="1500" i="1" spc="-1">
                            <a:solidFill>
                              <a:srgbClr val="404040"/>
                            </a:solidFill>
                            <a:uFill>
                              <a:solidFill>
                                <a:srgbClr val="FFFFFF"/>
                              </a:solidFill>
                            </a:uFill>
                            <a:latin typeface="Cambria Math" panose="02040503050406030204" pitchFamily="18" charset="0"/>
                          </a:rPr>
                        </m:ctrlPr>
                      </m:fPr>
                      <m:num>
                        <m:r>
                          <a:rPr lang="de-CH" sz="1500" i="1" spc="-1">
                            <a:solidFill>
                              <a:srgbClr val="404040"/>
                            </a:solidFill>
                            <a:uFill>
                              <a:solidFill>
                                <a:srgbClr val="FFFFFF"/>
                              </a:solidFill>
                            </a:uFill>
                            <a:latin typeface="Cambria Math" panose="02040503050406030204" pitchFamily="18" charset="0"/>
                          </a:rPr>
                          <m:t>0.07 × </m:t>
                        </m:r>
                        <m:r>
                          <a:rPr lang="de-CH" sz="1500" i="1" spc="-1">
                            <a:solidFill>
                              <a:srgbClr val="404040"/>
                            </a:solidFill>
                            <a:uFill>
                              <a:solidFill>
                                <a:srgbClr val="FFFFFF"/>
                              </a:solidFill>
                            </a:uFill>
                            <a:latin typeface="Cambria Math" panose="02040503050406030204" pitchFamily="18" charset="0"/>
                            <a:ea typeface="Cambria Math" panose="02040503050406030204" pitchFamily="18" charset="0"/>
                          </a:rPr>
                          <m:t>0.10</m:t>
                        </m:r>
                      </m:num>
                      <m:den>
                        <m:r>
                          <a:rPr lang="de-CH" sz="1500" i="1" spc="-1">
                            <a:solidFill>
                              <a:srgbClr val="404040"/>
                            </a:solidFill>
                            <a:uFill>
                              <a:solidFill>
                                <a:srgbClr val="FFFFFF"/>
                              </a:solidFill>
                            </a:uFill>
                            <a:latin typeface="Cambria Math" panose="02040503050406030204" pitchFamily="18" charset="0"/>
                          </a:rPr>
                          <m:t>0.05</m:t>
                        </m:r>
                      </m:den>
                    </m:f>
                    <m:r>
                      <a:rPr lang="de-CH" sz="1500" i="1" spc="-1">
                        <a:solidFill>
                          <a:srgbClr val="404040"/>
                        </a:solidFill>
                        <a:uFill>
                          <a:solidFill>
                            <a:srgbClr val="FFFFFF"/>
                          </a:solidFill>
                        </a:uFill>
                        <a:latin typeface="Cambria Math" panose="02040503050406030204" pitchFamily="18" charset="0"/>
                      </a:rPr>
                      <m:t>=0.14</m:t>
                    </m:r>
                  </m:oMath>
                </a14:m>
                <a:endParaRPr lang="en-US" sz="1500" spc="-1" dirty="0">
                  <a:solidFill>
                    <a:srgbClr val="404040"/>
                  </a:solidFill>
                  <a:uFill>
                    <a:solidFill>
                      <a:srgbClr val="FFFFFF"/>
                    </a:solidFill>
                  </a:uFill>
                  <a:latin typeface="Calibri"/>
                </a:endParaRPr>
              </a:p>
              <a:p>
                <a:pPr marL="68580" indent="-68310">
                  <a:buClr>
                    <a:srgbClr val="99CB38"/>
                  </a:buClr>
                  <a:buFont typeface="Calibri"/>
                  <a:buChar char=" "/>
                </a:pPr>
                <a:r>
                  <a:rPr lang="en-US" sz="1500" spc="-1" dirty="0">
                    <a:solidFill>
                      <a:srgbClr val="404040"/>
                    </a:solidFill>
                    <a:uFill>
                      <a:solidFill>
                        <a:srgbClr val="FFFFFF"/>
                      </a:solidFill>
                    </a:uFill>
                    <a:latin typeface="Calibri"/>
                  </a:rPr>
                  <a:t>
In other words, if the patient is an alcoholic, their chances of having liver disease is 0.14 (14%)</a:t>
                </a:r>
                <a:endParaRPr lang="en-US" sz="1500" dirty="0"/>
              </a:p>
              <a:p>
                <a:pPr>
                  <a:lnSpc>
                    <a:spcPct val="90000"/>
                  </a:lnSpc>
                </a:pPr>
                <a:endParaRPr sz="1500" dirty="0"/>
              </a:p>
            </p:txBody>
          </p:sp>
        </mc:Choice>
        <mc:Fallback xmlns="">
          <p:sp>
            <p:nvSpPr>
              <p:cNvPr id="211" name="TextShape 2"/>
              <p:cNvSpPr txBox="1">
                <a:spLocks noRot="1" noChangeAspect="1" noMove="1" noResize="1" noEditPoints="1" noAdjustHandles="1" noChangeArrowheads="1" noChangeShapeType="1" noTextEdit="1"/>
              </p:cNvSpPr>
              <p:nvPr/>
            </p:nvSpPr>
            <p:spPr>
              <a:xfrm>
                <a:off x="812970" y="2230821"/>
                <a:ext cx="7680420" cy="2526044"/>
              </a:xfrm>
              <a:prstGeom prst="rect">
                <a:avLst/>
              </a:prstGeom>
              <a:blipFill>
                <a:blip r:embed="rId2"/>
                <a:stretch>
                  <a:fillRect l="-1508"/>
                </a:stretch>
              </a:blipFill>
              <a:ln>
                <a:noFill/>
              </a:ln>
            </p:spPr>
            <p:txBody>
              <a:bodyPr/>
              <a:lstStyle/>
              <a:p>
                <a:r>
                  <a:rPr lang="en-IN">
                    <a:noFill/>
                  </a:rPr>
                  <a:t> </a:t>
                </a:r>
              </a:p>
            </p:txBody>
          </p:sp>
        </mc:Fallback>
      </mc:AlternateContent>
      <p:sp>
        <p:nvSpPr>
          <p:cNvPr id="2" name="TextBox 1">
            <a:extLst>
              <a:ext uri="{FF2B5EF4-FFF2-40B4-BE49-F238E27FC236}">
                <a16:creationId xmlns:a16="http://schemas.microsoft.com/office/drawing/2014/main" id="{94018A3E-206E-4B5C-ADDF-58296989723D}"/>
              </a:ext>
            </a:extLst>
          </p:cNvPr>
          <p:cNvSpPr txBox="1"/>
          <p:nvPr/>
        </p:nvSpPr>
        <p:spPr>
          <a:xfrm>
            <a:off x="961697" y="1450428"/>
            <a:ext cx="7220607" cy="738664"/>
          </a:xfrm>
          <a:prstGeom prst="rect">
            <a:avLst/>
          </a:prstGeom>
          <a:noFill/>
        </p:spPr>
        <p:txBody>
          <a:bodyPr wrap="square" rtlCol="0">
            <a:spAutoFit/>
          </a:bodyPr>
          <a:lstStyle/>
          <a:p>
            <a:r>
              <a:rPr lang="en-US" sz="1050" spc="-1" dirty="0">
                <a:solidFill>
                  <a:srgbClr val="404040"/>
                </a:solidFill>
                <a:uFill>
                  <a:solidFill>
                    <a:srgbClr val="FFFFFF"/>
                  </a:solidFill>
                </a:uFill>
                <a:latin typeface="Calibri"/>
              </a:rPr>
              <a:t>10% of patients in a clinic have liver disease. Five percent of the clinic’s patients are alcoholics. Amongst those patients diagnosed with liver disease, 7% are alcoholics. You are interested in knowing the probability of a patient having liver disease, given that he is an alcoholic. </a:t>
            </a:r>
            <a:endParaRPr lang="en-US" sz="1050" dirty="0"/>
          </a:p>
          <a:p>
            <a:endParaRPr lang="en-GB" sz="1050" dirty="0"/>
          </a:p>
        </p:txBody>
      </p:sp>
      <p:pic>
        <p:nvPicPr>
          <p:cNvPr id="5" name="Google Shape;131;p27">
            <a:extLst>
              <a:ext uri="{FF2B5EF4-FFF2-40B4-BE49-F238E27FC236}">
                <a16:creationId xmlns:a16="http://schemas.microsoft.com/office/drawing/2014/main" id="{F222C2A1-8536-4669-AE12-9AE1F0B70C81}"/>
              </a:ext>
            </a:extLst>
          </p:cNvPr>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7" name="Google Shape;133;p27">
            <a:extLst>
              <a:ext uri="{FF2B5EF4-FFF2-40B4-BE49-F238E27FC236}">
                <a16:creationId xmlns:a16="http://schemas.microsoft.com/office/drawing/2014/main" id="{064D9FA1-9AF2-44BE-B419-C624AF243216}"/>
              </a:ext>
            </a:extLst>
          </p:cNvPr>
          <p:cNvGrpSpPr/>
          <p:nvPr/>
        </p:nvGrpSpPr>
        <p:grpSpPr>
          <a:xfrm>
            <a:off x="0" y="5000700"/>
            <a:ext cx="9144000" cy="142800"/>
            <a:chOff x="0" y="0"/>
            <a:chExt cx="9144000" cy="142800"/>
          </a:xfrm>
        </p:grpSpPr>
        <p:sp>
          <p:nvSpPr>
            <p:cNvPr id="8" name="Google Shape;134;p27">
              <a:extLst>
                <a:ext uri="{FF2B5EF4-FFF2-40B4-BE49-F238E27FC236}">
                  <a16:creationId xmlns:a16="http://schemas.microsoft.com/office/drawing/2014/main" id="{C482228E-7E36-4181-8AD2-D77236BB80EF}"/>
                </a:ext>
              </a:extLst>
            </p:cNvPr>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9" name="Google Shape;135;p27">
              <a:extLst>
                <a:ext uri="{FF2B5EF4-FFF2-40B4-BE49-F238E27FC236}">
                  <a16:creationId xmlns:a16="http://schemas.microsoft.com/office/drawing/2014/main" id="{514725D6-5AD3-45E9-AE1B-279FB5198A49}"/>
                </a:ext>
              </a:extLst>
            </p:cNvPr>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0" name="Google Shape;136;p27">
              <a:extLst>
                <a:ext uri="{FF2B5EF4-FFF2-40B4-BE49-F238E27FC236}">
                  <a16:creationId xmlns:a16="http://schemas.microsoft.com/office/drawing/2014/main" id="{801DE5C5-4F3C-4FDC-9758-74DAAB52A4C6}"/>
                </a:ext>
              </a:extLst>
            </p:cNvPr>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1" name="Google Shape;137;p27">
              <a:extLst>
                <a:ext uri="{FF2B5EF4-FFF2-40B4-BE49-F238E27FC236}">
                  <a16:creationId xmlns:a16="http://schemas.microsoft.com/office/drawing/2014/main" id="{C2003E46-51FA-421F-B17F-BF19EDEC83B0}"/>
                </a:ext>
              </a:extLst>
            </p:cNvPr>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sp>
          <p:nvSpPr>
            <p:cNvPr id="12" name="Google Shape;138;p27">
              <a:extLst>
                <a:ext uri="{FF2B5EF4-FFF2-40B4-BE49-F238E27FC236}">
                  <a16:creationId xmlns:a16="http://schemas.microsoft.com/office/drawing/2014/main" id="{8012AFBC-A787-44B6-80D0-D9826BC79843}"/>
                </a:ext>
              </a:extLst>
            </p:cNvPr>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tx2">
                    <a:lumMod val="10000"/>
                  </a:schemeClr>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04825"/>
            <a:ext cx="8280000" cy="63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500" b="1" dirty="0">
                <a:solidFill>
                  <a:srgbClr val="243168"/>
                </a:solidFill>
                <a:latin typeface="Nunito"/>
                <a:ea typeface="Nunito"/>
                <a:cs typeface="Nunito"/>
                <a:sym typeface="Nunito"/>
              </a:rPr>
              <a:t>Central Limit Theorem</a:t>
            </a:r>
            <a:endParaRPr sz="3500" b="1" dirty="0">
              <a:solidFill>
                <a:srgbClr val="243168"/>
              </a:solidFill>
              <a:latin typeface="Nunito"/>
              <a:ea typeface="Nunito"/>
              <a:cs typeface="Nunito"/>
              <a:sym typeface="Nunito"/>
            </a:endParaRPr>
          </a:p>
        </p:txBody>
      </p:sp>
      <p:sp>
        <p:nvSpPr>
          <p:cNvPr id="117" name="Google Shape;117;p26"/>
          <p:cNvSpPr txBox="1">
            <a:spLocks noGrp="1"/>
          </p:cNvSpPr>
          <p:nvPr>
            <p:ph type="body" idx="1"/>
          </p:nvPr>
        </p:nvSpPr>
        <p:spPr>
          <a:xfrm>
            <a:off x="387900" y="1398100"/>
            <a:ext cx="3212700" cy="28092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None/>
            </a:pPr>
            <a:r>
              <a:rPr lang="en-US" sz="1400" dirty="0">
                <a:solidFill>
                  <a:srgbClr val="434343"/>
                </a:solidFill>
                <a:latin typeface="Nunito"/>
                <a:ea typeface="Nunito"/>
                <a:cs typeface="Nunito"/>
                <a:sym typeface="Nunito"/>
              </a:rPr>
              <a:t>The central limit theorem states that if you have a population with mean μ and standard deviation σ and take sufficiently large random samples from the population with replacement , then the distribution of the sample means will be approximately normally distributed</a:t>
            </a:r>
          </a:p>
          <a:p>
            <a:pPr marL="0" lvl="0" indent="0" algn="just" rtl="0">
              <a:lnSpc>
                <a:spcPct val="95000"/>
              </a:lnSpc>
              <a:spcBef>
                <a:spcPts val="0"/>
              </a:spcBef>
              <a:spcAft>
                <a:spcPts val="1200"/>
              </a:spcAft>
              <a:buNone/>
            </a:pPr>
            <a:r>
              <a:rPr lang="en-US" sz="1400" dirty="0">
                <a:solidFill>
                  <a:srgbClr val="434343"/>
                </a:solidFill>
                <a:latin typeface="Nunito"/>
                <a:ea typeface="Nunito"/>
                <a:cs typeface="Nunito"/>
                <a:sym typeface="Nunito"/>
              </a:rPr>
              <a:t>It implies that probabilistic and statistical methods that work for normal distributions can be applicable to many problems</a:t>
            </a:r>
          </a:p>
          <a:p>
            <a:pPr marL="0" lvl="0" indent="0" algn="just" rtl="0">
              <a:lnSpc>
                <a:spcPct val="95000"/>
              </a:lnSpc>
              <a:spcBef>
                <a:spcPts val="0"/>
              </a:spcBef>
              <a:spcAft>
                <a:spcPts val="1200"/>
              </a:spcAft>
              <a:buNone/>
            </a:pPr>
            <a:r>
              <a:rPr lang="en-US" sz="1400" dirty="0">
                <a:solidFill>
                  <a:srgbClr val="434343"/>
                </a:solidFill>
                <a:latin typeface="Nunito"/>
                <a:ea typeface="Nunito"/>
                <a:cs typeface="Nunito"/>
                <a:sym typeface="Nunito"/>
              </a:rPr>
              <a:t>Gen if SS GE 30 Then we can assume the distribution  to be normal </a:t>
            </a:r>
          </a:p>
        </p:txBody>
      </p:sp>
      <p:pic>
        <p:nvPicPr>
          <p:cNvPr id="118" name="Google Shape;118;p26"/>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19" name="Google Shape;119;p26"/>
          <p:cNvGrpSpPr/>
          <p:nvPr/>
        </p:nvGrpSpPr>
        <p:grpSpPr>
          <a:xfrm>
            <a:off x="0" y="5000700"/>
            <a:ext cx="9144000" cy="142800"/>
            <a:chOff x="0" y="0"/>
            <a:chExt cx="9144000" cy="142800"/>
          </a:xfrm>
        </p:grpSpPr>
        <p:sp>
          <p:nvSpPr>
            <p:cNvPr id="120" name="Google Shape;120;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2" name="Google Shape;122;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3" name="Google Shape;123;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4" name="Google Shape;124;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3" name="Picture 2">
            <a:extLst>
              <a:ext uri="{FF2B5EF4-FFF2-40B4-BE49-F238E27FC236}">
                <a16:creationId xmlns:a16="http://schemas.microsoft.com/office/drawing/2014/main" id="{08EF5A5A-B9DB-40D8-844A-2BB6BC9AD6C5}"/>
              </a:ext>
            </a:extLst>
          </p:cNvPr>
          <p:cNvPicPr>
            <a:picLocks noChangeAspect="1"/>
          </p:cNvPicPr>
          <p:nvPr/>
        </p:nvPicPr>
        <p:blipFill>
          <a:blip r:embed="rId4"/>
          <a:stretch>
            <a:fillRect/>
          </a:stretch>
        </p:blipFill>
        <p:spPr>
          <a:xfrm>
            <a:off x="3835508" y="1775521"/>
            <a:ext cx="5048884" cy="2126053"/>
          </a:xfrm>
          <a:prstGeom prst="rect">
            <a:avLst/>
          </a:prstGeom>
        </p:spPr>
      </p:pic>
      <p:sp>
        <p:nvSpPr>
          <p:cNvPr id="15" name="TextBox 14">
            <a:hlinkClick r:id="rId5"/>
            <a:extLst>
              <a:ext uri="{FF2B5EF4-FFF2-40B4-BE49-F238E27FC236}">
                <a16:creationId xmlns:a16="http://schemas.microsoft.com/office/drawing/2014/main" id="{91B99F3B-9728-4EC1-8A85-DFBEC38BEE52}"/>
              </a:ext>
            </a:extLst>
          </p:cNvPr>
          <p:cNvSpPr txBox="1"/>
          <p:nvPr/>
        </p:nvSpPr>
        <p:spPr>
          <a:xfrm>
            <a:off x="3835508" y="4171754"/>
            <a:ext cx="5048884" cy="523220"/>
          </a:xfrm>
          <a:prstGeom prst="rect">
            <a:avLst/>
          </a:prstGeom>
          <a:noFill/>
        </p:spPr>
        <p:txBody>
          <a:bodyPr wrap="square">
            <a:spAutoFit/>
          </a:bodyPr>
          <a:lstStyle/>
          <a:p>
            <a:r>
              <a:rPr lang="en-IN" dirty="0"/>
              <a:t>http://www.ltcconline.net/greenl/java/Statistics/clt/cltsimulation.html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T Distribution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5" name="TextBox 14">
            <a:extLst>
              <a:ext uri="{FF2B5EF4-FFF2-40B4-BE49-F238E27FC236}">
                <a16:creationId xmlns:a16="http://schemas.microsoft.com/office/drawing/2014/main" id="{9777325C-8953-4B0A-B26D-10B0E4E38033}"/>
              </a:ext>
            </a:extLst>
          </p:cNvPr>
          <p:cNvSpPr txBox="1"/>
          <p:nvPr/>
        </p:nvSpPr>
        <p:spPr>
          <a:xfrm>
            <a:off x="502357" y="877613"/>
            <a:ext cx="8144222" cy="1815882"/>
          </a:xfrm>
          <a:prstGeom prst="rect">
            <a:avLst/>
          </a:prstGeom>
          <a:noFill/>
        </p:spPr>
        <p:txBody>
          <a:bodyPr wrap="square">
            <a:spAutoFit/>
          </a:bodyPr>
          <a:lstStyle/>
          <a:p>
            <a:r>
              <a:rPr lang="en-US" b="0" i="0" dirty="0">
                <a:solidFill>
                  <a:srgbClr val="333333"/>
                </a:solidFill>
                <a:effectLst/>
                <a:latin typeface="+mn-lt"/>
              </a:rPr>
              <a:t>Derived from Normal Distribution </a:t>
            </a:r>
          </a:p>
          <a:p>
            <a:endParaRPr lang="en-US" b="0" i="0" dirty="0">
              <a:solidFill>
                <a:srgbClr val="333333"/>
              </a:solidFill>
              <a:effectLst/>
              <a:latin typeface="+mn-lt"/>
            </a:endParaRPr>
          </a:p>
          <a:p>
            <a:r>
              <a:rPr lang="en-US" b="0" i="0" dirty="0">
                <a:solidFill>
                  <a:srgbClr val="333333"/>
                </a:solidFill>
                <a:effectLst/>
                <a:latin typeface="+mn-lt"/>
              </a:rPr>
              <a:t>The </a:t>
            </a:r>
            <a:r>
              <a:rPr lang="en-US" b="0" i="1" dirty="0">
                <a:solidFill>
                  <a:srgbClr val="333333"/>
                </a:solidFill>
                <a:effectLst/>
                <a:latin typeface="+mn-lt"/>
              </a:rPr>
              <a:t>t-</a:t>
            </a:r>
            <a:r>
              <a:rPr lang="en-US" b="0" i="0" dirty="0">
                <a:solidFill>
                  <a:srgbClr val="333333"/>
                </a:solidFill>
                <a:effectLst/>
                <a:latin typeface="+mn-lt"/>
              </a:rPr>
              <a:t>distribution describes the standardized distances of sample means to the population mean when the </a:t>
            </a:r>
            <a:r>
              <a:rPr lang="en-US" b="1" i="0" dirty="0">
                <a:solidFill>
                  <a:srgbClr val="333333"/>
                </a:solidFill>
                <a:effectLst/>
                <a:latin typeface="+mn-lt"/>
              </a:rPr>
              <a:t>population standard deviation is not known</a:t>
            </a:r>
            <a:r>
              <a:rPr lang="en-US" b="0" i="0" dirty="0">
                <a:solidFill>
                  <a:srgbClr val="333333"/>
                </a:solidFill>
                <a:effectLst/>
                <a:latin typeface="+mn-lt"/>
              </a:rPr>
              <a:t>, and the observations come from a normally distributed population.</a:t>
            </a:r>
          </a:p>
          <a:p>
            <a:endParaRPr lang="en-US" dirty="0">
              <a:solidFill>
                <a:srgbClr val="333333"/>
              </a:solidFill>
              <a:latin typeface="+mn-lt"/>
            </a:endParaRPr>
          </a:p>
          <a:p>
            <a:endParaRPr lang="en-US" dirty="0">
              <a:solidFill>
                <a:srgbClr val="333333"/>
              </a:solidFill>
              <a:latin typeface="+mn-lt"/>
            </a:endParaRPr>
          </a:p>
          <a:p>
            <a:endParaRPr lang="en-IN" dirty="0">
              <a:latin typeface="+mn-lt"/>
            </a:endParaRPr>
          </a:p>
        </p:txBody>
      </p:sp>
      <p:pic>
        <p:nvPicPr>
          <p:cNvPr id="4" name="Picture 3">
            <a:extLst>
              <a:ext uri="{FF2B5EF4-FFF2-40B4-BE49-F238E27FC236}">
                <a16:creationId xmlns:a16="http://schemas.microsoft.com/office/drawing/2014/main" id="{FDEBD0DA-E6EF-4741-9E47-C0DD9EB478BE}"/>
              </a:ext>
            </a:extLst>
          </p:cNvPr>
          <p:cNvPicPr>
            <a:picLocks noChangeAspect="1"/>
          </p:cNvPicPr>
          <p:nvPr/>
        </p:nvPicPr>
        <p:blipFill>
          <a:blip r:embed="rId4"/>
          <a:stretch>
            <a:fillRect/>
          </a:stretch>
        </p:blipFill>
        <p:spPr>
          <a:xfrm>
            <a:off x="621600" y="2133359"/>
            <a:ext cx="2934109" cy="2619741"/>
          </a:xfrm>
          <a:prstGeom prst="rect">
            <a:avLst/>
          </a:prstGeom>
        </p:spPr>
      </p:pic>
      <p:pic>
        <p:nvPicPr>
          <p:cNvPr id="7" name="Picture 6">
            <a:extLst>
              <a:ext uri="{FF2B5EF4-FFF2-40B4-BE49-F238E27FC236}">
                <a16:creationId xmlns:a16="http://schemas.microsoft.com/office/drawing/2014/main" id="{FEE700CE-FC82-4411-A07F-842AEB9AAA24}"/>
              </a:ext>
            </a:extLst>
          </p:cNvPr>
          <p:cNvPicPr>
            <a:picLocks noChangeAspect="1"/>
          </p:cNvPicPr>
          <p:nvPr/>
        </p:nvPicPr>
        <p:blipFill>
          <a:blip r:embed="rId5"/>
          <a:stretch>
            <a:fillRect/>
          </a:stretch>
        </p:blipFill>
        <p:spPr>
          <a:xfrm>
            <a:off x="3712100" y="2133359"/>
            <a:ext cx="4487960" cy="2619741"/>
          </a:xfrm>
          <a:prstGeom prst="rect">
            <a:avLst/>
          </a:prstGeom>
        </p:spPr>
      </p:pic>
    </p:spTree>
    <p:extLst>
      <p:ext uri="{BB962C8B-B14F-4D97-AF65-F5344CB8AC3E}">
        <p14:creationId xmlns:p14="http://schemas.microsoft.com/office/powerpoint/2010/main" val="306961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Principles</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62158"/>
            <a:ext cx="8627376"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500" dirty="0">
                <a:solidFill>
                  <a:srgbClr val="434343"/>
                </a:solidFill>
                <a:latin typeface="+mn-lt"/>
                <a:ea typeface="Nunito"/>
                <a:cs typeface="Nunito"/>
                <a:sym typeface="Nunito"/>
              </a:rPr>
              <a:t>Probability: Share of Success/Total # possible outcomes | Similar to </a:t>
            </a:r>
            <a:r>
              <a:rPr lang="en-IN" sz="1600" b="1" i="0" dirty="0">
                <a:solidFill>
                  <a:srgbClr val="444444"/>
                </a:solidFill>
                <a:effectLst/>
                <a:latin typeface="Arial" panose="020B0604020202020204" pitchFamily="34" charset="0"/>
              </a:rPr>
              <a:t>relative frequency</a:t>
            </a:r>
            <a:endParaRPr lang="en-US" sz="1500" dirty="0">
              <a:solidFill>
                <a:srgbClr val="434343"/>
              </a:solidFill>
              <a:latin typeface="+mn-lt"/>
              <a:ea typeface="Nunito"/>
              <a:cs typeface="Nunito"/>
              <a:sym typeface="Nunito"/>
            </a:endParaRPr>
          </a:p>
          <a:p>
            <a:pPr marL="0" indent="0" algn="just">
              <a:lnSpc>
                <a:spcPct val="95000"/>
              </a:lnSpc>
              <a:spcAft>
                <a:spcPts val="1200"/>
              </a:spcAft>
            </a:pPr>
            <a:r>
              <a:rPr lang="en-US" sz="1500" dirty="0">
                <a:solidFill>
                  <a:srgbClr val="434343"/>
                </a:solidFill>
                <a:latin typeface="+mn-lt"/>
                <a:ea typeface="Nunito"/>
                <a:cs typeface="Nunito"/>
                <a:sym typeface="Nunito"/>
              </a:rPr>
              <a:t>In terms of Game of Dice: </a:t>
            </a:r>
          </a:p>
          <a:p>
            <a:pPr marL="285750" indent="-285750" algn="just">
              <a:lnSpc>
                <a:spcPct val="95000"/>
              </a:lnSpc>
              <a:spcAft>
                <a:spcPts val="1200"/>
              </a:spcAft>
              <a:buFont typeface="Arial" panose="020B0604020202020204" pitchFamily="34" charset="0"/>
              <a:buChar char="•"/>
            </a:pPr>
            <a:r>
              <a:rPr lang="en-US" sz="1500" dirty="0">
                <a:solidFill>
                  <a:srgbClr val="434343"/>
                </a:solidFill>
                <a:latin typeface="+mn-lt"/>
                <a:ea typeface="Nunito"/>
                <a:cs typeface="Nunito"/>
                <a:sym typeface="Nunito"/>
              </a:rPr>
              <a:t>The exact outcome cannot be predicted</a:t>
            </a:r>
          </a:p>
          <a:p>
            <a:pPr marL="285750" indent="-285750" algn="just">
              <a:lnSpc>
                <a:spcPct val="95000"/>
              </a:lnSpc>
              <a:spcAft>
                <a:spcPts val="1200"/>
              </a:spcAft>
              <a:buFont typeface="Arial" panose="020B0604020202020204" pitchFamily="34" charset="0"/>
              <a:buChar char="•"/>
            </a:pPr>
            <a:r>
              <a:rPr lang="en-US" sz="1500" dirty="0">
                <a:solidFill>
                  <a:srgbClr val="434343"/>
                </a:solidFill>
                <a:latin typeface="+mn-lt"/>
                <a:ea typeface="Nunito"/>
                <a:cs typeface="Nunito"/>
                <a:sym typeface="Nunito"/>
              </a:rPr>
              <a:t>All possible outcomes are known.</a:t>
            </a:r>
          </a:p>
          <a:p>
            <a:pPr marL="285750" indent="-285750" algn="just">
              <a:lnSpc>
                <a:spcPct val="95000"/>
              </a:lnSpc>
              <a:spcAft>
                <a:spcPts val="1200"/>
              </a:spcAft>
              <a:buFont typeface="Arial" panose="020B0604020202020204" pitchFamily="34" charset="0"/>
              <a:buChar char="•"/>
            </a:pPr>
            <a:r>
              <a:rPr lang="en-US" sz="1500" dirty="0">
                <a:solidFill>
                  <a:srgbClr val="434343"/>
                </a:solidFill>
                <a:latin typeface="+mn-lt"/>
                <a:ea typeface="Nunito"/>
                <a:cs typeface="Nunito"/>
                <a:sym typeface="Nunito"/>
              </a:rPr>
              <a:t>Equally likely outcomes.</a:t>
            </a:r>
          </a:p>
          <a:p>
            <a:pPr marL="285750" indent="-285750" algn="just">
              <a:lnSpc>
                <a:spcPct val="95000"/>
              </a:lnSpc>
              <a:spcAft>
                <a:spcPts val="1200"/>
              </a:spcAft>
              <a:buFont typeface="Arial" panose="020B0604020202020204" pitchFamily="34" charset="0"/>
              <a:buChar char="•"/>
            </a:pPr>
            <a:r>
              <a:rPr lang="en-US" sz="1500" dirty="0">
                <a:solidFill>
                  <a:srgbClr val="434343"/>
                </a:solidFill>
                <a:latin typeface="+mn-lt"/>
                <a:ea typeface="Nunito"/>
                <a:cs typeface="Nunito"/>
                <a:sym typeface="Nunito"/>
              </a:rPr>
              <a:t>Repeatable under uniform conditions. The game must be repeatable under uniform conditions</a:t>
            </a:r>
          </a:p>
          <a:p>
            <a:pPr marL="285750" indent="-285750" algn="just">
              <a:lnSpc>
                <a:spcPct val="95000"/>
              </a:lnSpc>
              <a:spcAft>
                <a:spcPts val="1200"/>
              </a:spcAft>
              <a:buFont typeface="Arial" panose="020B0604020202020204" pitchFamily="34" charset="0"/>
              <a:buChar char="•"/>
            </a:pPr>
            <a:r>
              <a:rPr lang="en-US" sz="1500" dirty="0">
                <a:solidFill>
                  <a:srgbClr val="434343"/>
                </a:solidFill>
                <a:latin typeface="+mn-lt"/>
                <a:ea typeface="Nunito"/>
                <a:cs typeface="Nunito"/>
                <a:sym typeface="Nunito"/>
              </a:rPr>
              <a:t>Regularity or Proportion: Together, the above conditions produce a certain regularity in the sense that patterns for the results or outcomes can be observed</a:t>
            </a:r>
          </a:p>
          <a:p>
            <a:pPr marL="0" indent="0" algn="just">
              <a:lnSpc>
                <a:spcPct val="95000"/>
              </a:lnSpc>
              <a:spcAft>
                <a:spcPts val="1200"/>
              </a:spcAft>
            </a:pPr>
            <a:endParaRPr lang="en-US" sz="1500" dirty="0">
              <a:solidFill>
                <a:srgbClr val="434343"/>
              </a:solidFill>
              <a:latin typeface="+mn-lt"/>
              <a:ea typeface="Nunito"/>
              <a:cs typeface="Nunito"/>
              <a:sym typeface="Nunito"/>
            </a:endParaRPr>
          </a:p>
          <a:p>
            <a:pPr marL="0" indent="0" algn="just">
              <a:lnSpc>
                <a:spcPct val="95000"/>
              </a:lnSpc>
              <a:spcAft>
                <a:spcPts val="1200"/>
              </a:spcAft>
            </a:pPr>
            <a:r>
              <a:rPr lang="en-US" sz="1500" dirty="0">
                <a:solidFill>
                  <a:srgbClr val="434343"/>
                </a:solidFill>
                <a:latin typeface="+mn-lt"/>
                <a:ea typeface="Nunito"/>
                <a:cs typeface="Nunito"/>
                <a:sym typeface="Nunito"/>
                <a:hlinkClick r:id="rId4"/>
              </a:rPr>
              <a:t>http://uregina.ca/~gingrich/ch61.pdf</a:t>
            </a:r>
            <a:r>
              <a:rPr lang="en-US" sz="1500" dirty="0">
                <a:solidFill>
                  <a:srgbClr val="434343"/>
                </a:solidFill>
                <a:latin typeface="+mn-lt"/>
                <a:ea typeface="Nunito"/>
                <a:cs typeface="Nunito"/>
                <a:sym typeface="Nunito"/>
              </a:rPr>
              <a:t>                   </a:t>
            </a:r>
            <a:r>
              <a:rPr lang="en-US" sz="1500" dirty="0">
                <a:solidFill>
                  <a:srgbClr val="434343"/>
                </a:solidFill>
                <a:latin typeface="+mn-lt"/>
                <a:ea typeface="Nunito"/>
                <a:cs typeface="Nunito"/>
                <a:sym typeface="Nunito"/>
                <a:hlinkClick r:id="rId5"/>
              </a:rPr>
              <a:t>https://bolt.mph.ufl.edu/6050-6052/unit-3/module-6/</a:t>
            </a:r>
            <a:endParaRPr lang="en-US" sz="1500" dirty="0">
              <a:solidFill>
                <a:srgbClr val="434343"/>
              </a:solidFill>
              <a:latin typeface="+mn-lt"/>
              <a:ea typeface="Nunito"/>
              <a:cs typeface="Nunito"/>
              <a:sym typeface="Nunito"/>
            </a:endParaRPr>
          </a:p>
        </p:txBody>
      </p:sp>
    </p:spTree>
    <p:extLst>
      <p:ext uri="{BB962C8B-B14F-4D97-AF65-F5344CB8AC3E}">
        <p14:creationId xmlns:p14="http://schemas.microsoft.com/office/powerpoint/2010/main" val="140273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Rules</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962158"/>
            <a:ext cx="8627376"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l" rtl="0"/>
            <a:r>
              <a:rPr lang="en-US" sz="1500" b="0" i="0" dirty="0">
                <a:solidFill>
                  <a:srgbClr val="282829"/>
                </a:solidFill>
                <a:effectLst/>
                <a:latin typeface="+mn-lt"/>
              </a:rPr>
              <a:t>1. Probability Rule #1 states:</a:t>
            </a:r>
          </a:p>
          <a:p>
            <a:pPr algn="l" rtl="0">
              <a:buFont typeface="Arial" panose="020B0604020202020204" pitchFamily="34" charset="0"/>
              <a:buChar char="•"/>
            </a:pPr>
            <a:r>
              <a:rPr lang="en-US" sz="1500" b="1" i="0" dirty="0">
                <a:solidFill>
                  <a:srgbClr val="282829"/>
                </a:solidFill>
                <a:effectLst/>
                <a:latin typeface="+mn-lt"/>
              </a:rPr>
              <a:t>For any event A, 0 ≤ P(A) ≤ 1</a:t>
            </a:r>
            <a:endParaRPr lang="en-US" sz="1500" b="0" i="0" dirty="0">
              <a:solidFill>
                <a:srgbClr val="282829"/>
              </a:solidFill>
              <a:effectLst/>
              <a:latin typeface="+mn-lt"/>
            </a:endParaRPr>
          </a:p>
          <a:p>
            <a:pPr algn="l" rtl="0"/>
            <a:r>
              <a:rPr lang="en-US" sz="1500" b="0" i="0" dirty="0">
                <a:solidFill>
                  <a:srgbClr val="282829"/>
                </a:solidFill>
                <a:effectLst/>
                <a:latin typeface="+mn-lt"/>
              </a:rPr>
              <a:t>2. Probability Rule #2 states:</a:t>
            </a:r>
          </a:p>
          <a:p>
            <a:pPr algn="l" rtl="0">
              <a:buFont typeface="Arial" panose="020B0604020202020204" pitchFamily="34" charset="0"/>
              <a:buChar char="•"/>
            </a:pPr>
            <a:r>
              <a:rPr lang="en-US" sz="1500" b="1" i="0" dirty="0">
                <a:solidFill>
                  <a:srgbClr val="282829"/>
                </a:solidFill>
                <a:effectLst/>
                <a:latin typeface="+mn-lt"/>
              </a:rPr>
              <a:t>The sum of the probabilities of all possible outcomes is 1 ( Rule of Subtraction)</a:t>
            </a:r>
            <a:endParaRPr lang="en-US" sz="1500" b="0" i="0" dirty="0">
              <a:solidFill>
                <a:srgbClr val="282829"/>
              </a:solidFill>
              <a:effectLst/>
              <a:latin typeface="+mn-lt"/>
            </a:endParaRPr>
          </a:p>
          <a:p>
            <a:pPr algn="l" rtl="0"/>
            <a:r>
              <a:rPr lang="en-US" sz="1500" b="0" i="0" dirty="0">
                <a:solidFill>
                  <a:srgbClr val="282829"/>
                </a:solidFill>
                <a:effectLst/>
                <a:latin typeface="+mn-lt"/>
              </a:rPr>
              <a:t>3. The Complement Rule (#3) states that</a:t>
            </a:r>
          </a:p>
          <a:p>
            <a:pPr algn="l" rtl="0">
              <a:buFont typeface="Arial" panose="020B0604020202020204" pitchFamily="34" charset="0"/>
              <a:buChar char="•"/>
            </a:pPr>
            <a:r>
              <a:rPr lang="en-US" sz="1500" b="1" i="0" dirty="0">
                <a:solidFill>
                  <a:srgbClr val="282829"/>
                </a:solidFill>
                <a:effectLst/>
                <a:latin typeface="+mn-lt"/>
              </a:rPr>
              <a:t>P(not A) = 1 – P(A)</a:t>
            </a:r>
            <a:endParaRPr lang="en-US" sz="1500" b="0" i="0" dirty="0">
              <a:solidFill>
                <a:srgbClr val="282829"/>
              </a:solidFill>
              <a:effectLst/>
              <a:latin typeface="+mn-lt"/>
            </a:endParaRPr>
          </a:p>
          <a:p>
            <a:pPr algn="l" rtl="0"/>
            <a:r>
              <a:rPr lang="en-US" sz="1500" b="0" i="0" dirty="0">
                <a:solidFill>
                  <a:srgbClr val="282829"/>
                </a:solidFill>
                <a:effectLst/>
                <a:latin typeface="+mn-lt"/>
              </a:rPr>
              <a:t>4. The </a:t>
            </a:r>
            <a:r>
              <a:rPr lang="en-US" sz="1500" b="1" i="0" dirty="0">
                <a:solidFill>
                  <a:srgbClr val="282829"/>
                </a:solidFill>
                <a:effectLst/>
                <a:latin typeface="+mn-lt"/>
              </a:rPr>
              <a:t>General Addition Rule </a:t>
            </a:r>
            <a:r>
              <a:rPr lang="en-US" sz="1500" b="0" i="0" dirty="0">
                <a:solidFill>
                  <a:srgbClr val="282829"/>
                </a:solidFill>
                <a:effectLst/>
                <a:latin typeface="+mn-lt"/>
              </a:rPr>
              <a:t>(#5) states that for any two events,</a:t>
            </a:r>
          </a:p>
          <a:p>
            <a:pPr algn="l" rtl="0">
              <a:buFont typeface="Arial" panose="020B0604020202020204" pitchFamily="34" charset="0"/>
              <a:buChar char="•"/>
            </a:pPr>
            <a:r>
              <a:rPr lang="en-US" sz="1500" b="1" i="0" dirty="0">
                <a:solidFill>
                  <a:srgbClr val="282829"/>
                </a:solidFill>
                <a:effectLst/>
                <a:latin typeface="+mn-lt"/>
              </a:rPr>
              <a:t>P(A or B) = P(A) + P(B) – P(A and B),</a:t>
            </a:r>
            <a:endParaRPr lang="en-US" sz="1500" b="0" i="0" dirty="0">
              <a:solidFill>
                <a:srgbClr val="282829"/>
              </a:solidFill>
              <a:effectLst/>
              <a:latin typeface="+mn-lt"/>
            </a:endParaRPr>
          </a:p>
          <a:p>
            <a:pPr algn="l" rtl="0"/>
            <a:r>
              <a:rPr lang="en-US" sz="1500" b="0" i="0" dirty="0">
                <a:solidFill>
                  <a:srgbClr val="282829"/>
                </a:solidFill>
                <a:effectLst/>
                <a:latin typeface="+mn-lt"/>
              </a:rPr>
              <a:t>	where, by P(A or B) we mean P(A occurs or B occurs or both).In the special case of </a:t>
            </a:r>
            <a:r>
              <a:rPr lang="en-US" sz="1500" b="1" i="0" dirty="0">
                <a:solidFill>
                  <a:srgbClr val="282829"/>
                </a:solidFill>
                <a:effectLst/>
                <a:latin typeface="+mn-lt"/>
              </a:rPr>
              <a:t>disjoint</a:t>
            </a:r>
            <a:r>
              <a:rPr lang="en-US" sz="1500" b="0" i="0" dirty="0">
                <a:solidFill>
                  <a:srgbClr val="282829"/>
                </a:solidFill>
                <a:effectLst/>
                <a:latin typeface="+mn-lt"/>
              </a:rPr>
              <a:t> events, events that cannot occur together, the General Addition Rule can be reduced to the Addition Rule for Disjoint Events (#4), which is</a:t>
            </a:r>
          </a:p>
          <a:p>
            <a:pPr algn="l" rtl="0">
              <a:buFont typeface="Arial" panose="020B0604020202020204" pitchFamily="34" charset="0"/>
              <a:buChar char="•"/>
            </a:pPr>
            <a:r>
              <a:rPr lang="en-US" sz="1500" b="1" i="0" dirty="0">
                <a:solidFill>
                  <a:srgbClr val="282829"/>
                </a:solidFill>
                <a:effectLst/>
                <a:latin typeface="+mn-lt"/>
              </a:rPr>
              <a:t>P(A or B) = P(A) + P(B).</a:t>
            </a:r>
          </a:p>
          <a:p>
            <a:pPr algn="l" rtl="0"/>
            <a:r>
              <a:rPr lang="en-US" sz="1500" dirty="0">
                <a:solidFill>
                  <a:srgbClr val="282829"/>
                </a:solidFill>
                <a:latin typeface="+mn-lt"/>
              </a:rPr>
              <a:t>5</a:t>
            </a:r>
            <a:r>
              <a:rPr lang="en-US" sz="1500" b="0" i="0" dirty="0">
                <a:solidFill>
                  <a:srgbClr val="282829"/>
                </a:solidFill>
                <a:effectLst/>
                <a:latin typeface="+mn-lt"/>
              </a:rPr>
              <a:t>. The </a:t>
            </a:r>
            <a:r>
              <a:rPr lang="en-US" sz="1500" b="1" i="0" dirty="0">
                <a:solidFill>
                  <a:srgbClr val="282829"/>
                </a:solidFill>
                <a:effectLst/>
                <a:latin typeface="+mn-lt"/>
              </a:rPr>
              <a:t>Multiplication rule</a:t>
            </a:r>
            <a:r>
              <a:rPr lang="en-US" sz="1500" b="0" i="0" dirty="0">
                <a:solidFill>
                  <a:srgbClr val="282829"/>
                </a:solidFill>
                <a:effectLst/>
                <a:latin typeface="+mn-lt"/>
              </a:rPr>
              <a:t>: </a:t>
            </a:r>
            <a:r>
              <a:rPr lang="en-US" sz="1500" b="1" i="0" dirty="0">
                <a:solidFill>
                  <a:srgbClr val="282829"/>
                </a:solidFill>
                <a:effectLst/>
                <a:latin typeface="+mn-lt"/>
              </a:rPr>
              <a:t>P(A and B) = P(A)* P(B/A) or P(B)* P(A/B)</a:t>
            </a:r>
          </a:p>
          <a:p>
            <a:pPr algn="l" rtl="0"/>
            <a:r>
              <a:rPr lang="en-US" sz="1500" b="0" i="0" dirty="0">
                <a:solidFill>
                  <a:srgbClr val="282829"/>
                </a:solidFill>
                <a:effectLst/>
                <a:latin typeface="+mn-lt"/>
              </a:rPr>
              <a:t>	If A and B are events whose outcome does not affect the other (</a:t>
            </a:r>
            <a:r>
              <a:rPr lang="en-US" sz="1500" b="1" i="0" dirty="0">
                <a:solidFill>
                  <a:srgbClr val="282829"/>
                </a:solidFill>
                <a:effectLst/>
                <a:latin typeface="+mn-lt"/>
              </a:rPr>
              <a:t>Independent</a:t>
            </a:r>
            <a:r>
              <a:rPr lang="en-US" sz="1500" b="0" i="0" dirty="0">
                <a:solidFill>
                  <a:srgbClr val="282829"/>
                </a:solidFill>
                <a:effectLst/>
                <a:latin typeface="+mn-lt"/>
              </a:rPr>
              <a:t>), we can reduce the formula to</a:t>
            </a:r>
          </a:p>
          <a:p>
            <a:pPr algn="l" rtl="0"/>
            <a:r>
              <a:rPr lang="en-US" sz="1500" b="0" i="0" dirty="0">
                <a:solidFill>
                  <a:srgbClr val="282829"/>
                </a:solidFill>
                <a:effectLst/>
                <a:latin typeface="+mn-lt"/>
              </a:rPr>
              <a:t>	</a:t>
            </a:r>
            <a:r>
              <a:rPr lang="en-US" sz="1500" b="1" i="0" dirty="0">
                <a:solidFill>
                  <a:srgbClr val="282829"/>
                </a:solidFill>
                <a:effectLst/>
                <a:latin typeface="+mn-lt"/>
              </a:rPr>
              <a:t>P( A and B) = P(A)* P(B)</a:t>
            </a:r>
          </a:p>
          <a:p>
            <a:pPr algn="l" rtl="0">
              <a:buFont typeface="Arial" panose="020B0604020202020204" pitchFamily="34" charset="0"/>
              <a:buChar char="•"/>
            </a:pPr>
            <a:endParaRPr lang="en-US" sz="1500" b="0" i="0" dirty="0">
              <a:solidFill>
                <a:srgbClr val="282829"/>
              </a:solidFill>
              <a:effectLst/>
              <a:latin typeface="+mn-lt"/>
            </a:endParaRPr>
          </a:p>
          <a:p>
            <a:pPr marL="0" indent="0" algn="just">
              <a:lnSpc>
                <a:spcPct val="95000"/>
              </a:lnSpc>
              <a:spcAft>
                <a:spcPts val="1200"/>
              </a:spcAft>
            </a:pPr>
            <a:endParaRPr lang="en-US" sz="1500" dirty="0">
              <a:solidFill>
                <a:srgbClr val="434343"/>
              </a:solidFill>
              <a:latin typeface="+mn-lt"/>
              <a:ea typeface="Nunito"/>
              <a:cs typeface="Nunito"/>
              <a:sym typeface="Nunito"/>
            </a:endParaRPr>
          </a:p>
        </p:txBody>
      </p:sp>
    </p:spTree>
    <p:extLst>
      <p:ext uri="{BB962C8B-B14F-4D97-AF65-F5344CB8AC3E}">
        <p14:creationId xmlns:p14="http://schemas.microsoft.com/office/powerpoint/2010/main" val="44383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Dist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1167150"/>
            <a:ext cx="3212701"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500" dirty="0">
                <a:solidFill>
                  <a:schemeClr val="tx2">
                    <a:lumMod val="10000"/>
                  </a:schemeClr>
                </a:solidFill>
                <a:latin typeface="+mn-lt"/>
                <a:ea typeface="Nunito"/>
                <a:cs typeface="Nunito"/>
                <a:sym typeface="Nunito"/>
              </a:rPr>
              <a:t>The probability distribution for a random variable describes how the probabilities are distributed over the values of the random variable.</a:t>
            </a:r>
          </a:p>
          <a:p>
            <a:pPr marL="0" indent="0" algn="just">
              <a:lnSpc>
                <a:spcPct val="95000"/>
              </a:lnSpc>
              <a:spcAft>
                <a:spcPts val="1200"/>
              </a:spcAft>
            </a:pPr>
            <a:r>
              <a:rPr lang="en-US" sz="1500" b="0" i="0" dirty="0">
                <a:solidFill>
                  <a:schemeClr val="tx2">
                    <a:lumMod val="10000"/>
                  </a:schemeClr>
                </a:solidFill>
                <a:effectLst/>
                <a:latin typeface="+mn-lt"/>
              </a:rPr>
              <a:t>For a discrete random variable, </a:t>
            </a:r>
            <a:r>
              <a:rPr lang="en-US" sz="1500" b="0" i="1" dirty="0">
                <a:solidFill>
                  <a:schemeClr val="tx2">
                    <a:lumMod val="10000"/>
                  </a:schemeClr>
                </a:solidFill>
                <a:effectLst/>
                <a:latin typeface="+mn-lt"/>
              </a:rPr>
              <a:t>x</a:t>
            </a:r>
            <a:r>
              <a:rPr lang="en-US" sz="1500" b="0" i="0" dirty="0">
                <a:solidFill>
                  <a:schemeClr val="tx2">
                    <a:lumMod val="10000"/>
                  </a:schemeClr>
                </a:solidFill>
                <a:effectLst/>
                <a:latin typeface="+mn-lt"/>
              </a:rPr>
              <a:t>, the probability distribution is defined by a probability mass function, denoted by </a:t>
            </a:r>
            <a:r>
              <a:rPr lang="en-US" sz="1500" b="0" i="1" dirty="0">
                <a:solidFill>
                  <a:schemeClr val="tx2">
                    <a:lumMod val="10000"/>
                  </a:schemeClr>
                </a:solidFill>
                <a:effectLst/>
                <a:latin typeface="+mn-lt"/>
              </a:rPr>
              <a:t>f</a:t>
            </a:r>
            <a:r>
              <a:rPr lang="en-US" sz="1500" b="0" i="0" dirty="0">
                <a:solidFill>
                  <a:schemeClr val="tx2">
                    <a:lumMod val="10000"/>
                  </a:schemeClr>
                </a:solidFill>
                <a:effectLst/>
                <a:latin typeface="+mn-lt"/>
              </a:rPr>
              <a:t>(</a:t>
            </a:r>
            <a:r>
              <a:rPr lang="en-US" sz="1500" b="0" i="1" dirty="0">
                <a:solidFill>
                  <a:schemeClr val="tx2">
                    <a:lumMod val="10000"/>
                  </a:schemeClr>
                </a:solidFill>
                <a:effectLst/>
                <a:latin typeface="+mn-lt"/>
              </a:rPr>
              <a:t>x</a:t>
            </a:r>
            <a:r>
              <a:rPr lang="en-US" sz="1500" b="0" i="0" dirty="0">
                <a:solidFill>
                  <a:schemeClr val="tx2">
                    <a:lumMod val="10000"/>
                  </a:schemeClr>
                </a:solidFill>
                <a:effectLst/>
                <a:latin typeface="+mn-lt"/>
              </a:rPr>
              <a:t>).</a:t>
            </a:r>
            <a:r>
              <a:rPr lang="en-US" sz="1500" b="0" i="0" dirty="0">
                <a:solidFill>
                  <a:schemeClr val="tx2">
                    <a:lumMod val="10000"/>
                  </a:schemeClr>
                </a:solidFill>
                <a:effectLst/>
                <a:latin typeface="+mn-lt"/>
                <a:sym typeface="Nunito"/>
              </a:rPr>
              <a:t> </a:t>
            </a:r>
          </a:p>
          <a:p>
            <a:pPr marL="0" indent="0" algn="just">
              <a:lnSpc>
                <a:spcPct val="95000"/>
              </a:lnSpc>
              <a:spcAft>
                <a:spcPts val="1200"/>
              </a:spcAft>
            </a:pPr>
            <a:r>
              <a:rPr lang="en-US" sz="1500" b="0" i="0" dirty="0">
                <a:solidFill>
                  <a:schemeClr val="tx2">
                    <a:lumMod val="10000"/>
                  </a:schemeClr>
                </a:solidFill>
                <a:effectLst/>
                <a:latin typeface="+mn-lt"/>
                <a:sym typeface="Nunito"/>
              </a:rPr>
              <a:t>Whereas for continuous it is defined by Probability density fu</a:t>
            </a:r>
            <a:r>
              <a:rPr lang="en-US" sz="1500" dirty="0">
                <a:solidFill>
                  <a:schemeClr val="tx2">
                    <a:lumMod val="10000"/>
                  </a:schemeClr>
                </a:solidFill>
                <a:latin typeface="+mn-lt"/>
                <a:sym typeface="Nunito"/>
              </a:rPr>
              <a:t>nction</a:t>
            </a:r>
          </a:p>
        </p:txBody>
      </p:sp>
      <p:pic>
        <p:nvPicPr>
          <p:cNvPr id="3" name="Picture 2">
            <a:extLst>
              <a:ext uri="{FF2B5EF4-FFF2-40B4-BE49-F238E27FC236}">
                <a16:creationId xmlns:a16="http://schemas.microsoft.com/office/drawing/2014/main" id="{EAF47044-73E9-40B1-8655-2BA3DC77FE61}"/>
              </a:ext>
            </a:extLst>
          </p:cNvPr>
          <p:cNvPicPr>
            <a:picLocks noChangeAspect="1"/>
          </p:cNvPicPr>
          <p:nvPr/>
        </p:nvPicPr>
        <p:blipFill>
          <a:blip r:embed="rId4"/>
          <a:stretch>
            <a:fillRect/>
          </a:stretch>
        </p:blipFill>
        <p:spPr>
          <a:xfrm>
            <a:off x="4872876" y="1167150"/>
            <a:ext cx="3322858" cy="1448559"/>
          </a:xfrm>
          <a:prstGeom prst="rect">
            <a:avLst/>
          </a:prstGeom>
        </p:spPr>
      </p:pic>
      <p:pic>
        <p:nvPicPr>
          <p:cNvPr id="9" name="Picture 8">
            <a:extLst>
              <a:ext uri="{FF2B5EF4-FFF2-40B4-BE49-F238E27FC236}">
                <a16:creationId xmlns:a16="http://schemas.microsoft.com/office/drawing/2014/main" id="{682A85FA-7501-4D1F-BCF3-C7555E495E6F}"/>
              </a:ext>
            </a:extLst>
          </p:cNvPr>
          <p:cNvPicPr>
            <a:picLocks noChangeAspect="1"/>
          </p:cNvPicPr>
          <p:nvPr/>
        </p:nvPicPr>
        <p:blipFill>
          <a:blip r:embed="rId5"/>
          <a:stretch>
            <a:fillRect/>
          </a:stretch>
        </p:blipFill>
        <p:spPr>
          <a:xfrm>
            <a:off x="4872876" y="2735004"/>
            <a:ext cx="3644522" cy="1964046"/>
          </a:xfrm>
          <a:prstGeom prst="rect">
            <a:avLst/>
          </a:prstGeom>
        </p:spPr>
      </p:pic>
    </p:spTree>
    <p:extLst>
      <p:ext uri="{BB962C8B-B14F-4D97-AF65-F5344CB8AC3E}">
        <p14:creationId xmlns:p14="http://schemas.microsoft.com/office/powerpoint/2010/main" val="275528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Dist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2" name="Picture 1">
            <a:extLst>
              <a:ext uri="{FF2B5EF4-FFF2-40B4-BE49-F238E27FC236}">
                <a16:creationId xmlns:a16="http://schemas.microsoft.com/office/drawing/2014/main" id="{27FFFC3D-4738-4D4F-B1F5-C6C3DB3BA0E1}"/>
              </a:ext>
            </a:extLst>
          </p:cNvPr>
          <p:cNvPicPr>
            <a:picLocks noChangeAspect="1"/>
          </p:cNvPicPr>
          <p:nvPr/>
        </p:nvPicPr>
        <p:blipFill>
          <a:blip r:embed="rId4"/>
          <a:stretch>
            <a:fillRect/>
          </a:stretch>
        </p:blipFill>
        <p:spPr>
          <a:xfrm>
            <a:off x="0" y="943616"/>
            <a:ext cx="9144000" cy="3256267"/>
          </a:xfrm>
          <a:prstGeom prst="rect">
            <a:avLst/>
          </a:prstGeom>
        </p:spPr>
      </p:pic>
    </p:spTree>
    <p:extLst>
      <p:ext uri="{BB962C8B-B14F-4D97-AF65-F5344CB8AC3E}">
        <p14:creationId xmlns:p14="http://schemas.microsoft.com/office/powerpoint/2010/main" val="294763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Cumulative Dist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1167150"/>
            <a:ext cx="5106231"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400" dirty="0">
                <a:solidFill>
                  <a:schemeClr val="tx2">
                    <a:lumMod val="10000"/>
                  </a:schemeClr>
                </a:solidFill>
                <a:latin typeface="+mn-lt"/>
                <a:sym typeface="Nunito"/>
              </a:rPr>
              <a:t>Cumulative Distribution function is obtained by summation of all the prob values </a:t>
            </a:r>
            <a:r>
              <a:rPr lang="en-US" sz="1400" dirty="0" err="1">
                <a:solidFill>
                  <a:schemeClr val="tx2">
                    <a:lumMod val="10000"/>
                  </a:schemeClr>
                </a:solidFill>
                <a:latin typeface="+mn-lt"/>
                <a:sym typeface="Nunito"/>
              </a:rPr>
              <a:t>upto</a:t>
            </a:r>
            <a:r>
              <a:rPr lang="en-US" sz="1400" dirty="0">
                <a:solidFill>
                  <a:schemeClr val="tx2">
                    <a:lumMod val="10000"/>
                  </a:schemeClr>
                </a:solidFill>
                <a:latin typeface="+mn-lt"/>
                <a:sym typeface="Nunito"/>
              </a:rPr>
              <a:t> a particular limit, and </a:t>
            </a:r>
            <a:r>
              <a:rPr kumimoji="0" lang="en-US" altLang="en-US" sz="1400" b="0" i="0" u="none" strike="noStrike" cap="none" normalizeH="0" baseline="0" dirty="0">
                <a:ln>
                  <a:noFill/>
                </a:ln>
                <a:solidFill>
                  <a:schemeClr val="tx2">
                    <a:lumMod val="10000"/>
                  </a:schemeClr>
                </a:solidFill>
                <a:effectLst/>
                <a:latin typeface="+mn-lt"/>
                <a:cs typeface="Arial" panose="020B0604020202020204" pitchFamily="34" charset="0"/>
              </a:rPr>
              <a:t>an be expressed as the integral of its probability density function as follows</a:t>
            </a:r>
            <a:r>
              <a:rPr kumimoji="0" lang="en-US" altLang="en-US" sz="1400" b="0" i="0" u="none" strike="noStrike" cap="none" normalizeH="0" baseline="0" dirty="0">
                <a:ln>
                  <a:noFill/>
                </a:ln>
                <a:solidFill>
                  <a:schemeClr val="tx2">
                    <a:lumMod val="10000"/>
                  </a:schemeClr>
                </a:solidFill>
                <a:effectLst/>
                <a:latin typeface="+mn-lt"/>
              </a:rPr>
              <a:t> </a:t>
            </a:r>
          </a:p>
          <a:p>
            <a:pPr marL="0" indent="0" algn="just">
              <a:lnSpc>
                <a:spcPct val="95000"/>
              </a:lnSpc>
              <a:spcAft>
                <a:spcPts val="1200"/>
              </a:spcAft>
            </a:pPr>
            <a:endParaRPr lang="en-US" sz="1500" dirty="0">
              <a:solidFill>
                <a:schemeClr val="tx2">
                  <a:lumMod val="10000"/>
                </a:schemeClr>
              </a:solidFill>
              <a:latin typeface="+mn-lt"/>
              <a:sym typeface="Nunito"/>
            </a:endParaRPr>
          </a:p>
        </p:txBody>
      </p:sp>
      <p:pic>
        <p:nvPicPr>
          <p:cNvPr id="5" name="Picture 4">
            <a:extLst>
              <a:ext uri="{FF2B5EF4-FFF2-40B4-BE49-F238E27FC236}">
                <a16:creationId xmlns:a16="http://schemas.microsoft.com/office/drawing/2014/main" id="{762CFF56-9101-4FF4-AC48-AACB1FC30EA3}"/>
              </a:ext>
            </a:extLst>
          </p:cNvPr>
          <p:cNvPicPr>
            <a:picLocks noChangeAspect="1"/>
          </p:cNvPicPr>
          <p:nvPr/>
        </p:nvPicPr>
        <p:blipFill>
          <a:blip r:embed="rId4"/>
          <a:stretch>
            <a:fillRect/>
          </a:stretch>
        </p:blipFill>
        <p:spPr>
          <a:xfrm>
            <a:off x="200616" y="2189944"/>
            <a:ext cx="4371384" cy="2787094"/>
          </a:xfrm>
          <a:prstGeom prst="rect">
            <a:avLst/>
          </a:prstGeom>
        </p:spPr>
      </p:pic>
      <p:pic>
        <p:nvPicPr>
          <p:cNvPr id="7" name="Picture 6">
            <a:extLst>
              <a:ext uri="{FF2B5EF4-FFF2-40B4-BE49-F238E27FC236}">
                <a16:creationId xmlns:a16="http://schemas.microsoft.com/office/drawing/2014/main" id="{5074B4C8-3706-4BE8-ADE2-679064349F50}"/>
              </a:ext>
            </a:extLst>
          </p:cNvPr>
          <p:cNvPicPr>
            <a:picLocks noChangeAspect="1"/>
          </p:cNvPicPr>
          <p:nvPr/>
        </p:nvPicPr>
        <p:blipFill>
          <a:blip r:embed="rId5"/>
          <a:stretch>
            <a:fillRect/>
          </a:stretch>
        </p:blipFill>
        <p:spPr>
          <a:xfrm>
            <a:off x="4651933" y="2189944"/>
            <a:ext cx="4371383" cy="2792828"/>
          </a:xfrm>
          <a:prstGeom prst="rect">
            <a:avLst/>
          </a:prstGeom>
        </p:spPr>
      </p:pic>
      <p:pic>
        <p:nvPicPr>
          <p:cNvPr id="4" name="Picture 3">
            <a:extLst>
              <a:ext uri="{FF2B5EF4-FFF2-40B4-BE49-F238E27FC236}">
                <a16:creationId xmlns:a16="http://schemas.microsoft.com/office/drawing/2014/main" id="{1A67EF08-15CF-408D-A4C8-9F6188B41CC8}"/>
              </a:ext>
            </a:extLst>
          </p:cNvPr>
          <p:cNvPicPr>
            <a:picLocks noChangeAspect="1"/>
          </p:cNvPicPr>
          <p:nvPr/>
        </p:nvPicPr>
        <p:blipFill>
          <a:blip r:embed="rId6"/>
          <a:stretch>
            <a:fillRect/>
          </a:stretch>
        </p:blipFill>
        <p:spPr>
          <a:xfrm>
            <a:off x="5709089" y="1167150"/>
            <a:ext cx="2576955" cy="713041"/>
          </a:xfrm>
          <a:prstGeom prst="rect">
            <a:avLst/>
          </a:prstGeom>
        </p:spPr>
      </p:pic>
      <p:sp>
        <p:nvSpPr>
          <p:cNvPr id="8" name="AutoShape 2" descr="f_X">
            <a:extLst>
              <a:ext uri="{FF2B5EF4-FFF2-40B4-BE49-F238E27FC236}">
                <a16:creationId xmlns:a16="http://schemas.microsoft.com/office/drawing/2014/main" id="{AE125721-93BA-4A93-82AE-7BC9BADDBBC5}"/>
              </a:ext>
            </a:extLst>
          </p:cNvPr>
          <p:cNvSpPr>
            <a:spLocks noChangeAspect="1" noChangeArrowheads="1"/>
          </p:cNvSpPr>
          <p:nvPr/>
        </p:nvSpPr>
        <p:spPr bwMode="auto">
          <a:xfrm>
            <a:off x="3687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0909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Mass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671314" y="1299465"/>
            <a:ext cx="8348508" cy="328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endParaRPr lang="en-US" sz="1200" dirty="0">
              <a:solidFill>
                <a:srgbClr val="434343"/>
              </a:solidFill>
              <a:latin typeface="+mn-lt"/>
              <a:ea typeface="Nunito"/>
              <a:cs typeface="Nunito"/>
              <a:sym typeface="Nunito"/>
            </a:endParaRPr>
          </a:p>
          <a:p>
            <a:pPr marL="0" indent="0" algn="just">
              <a:lnSpc>
                <a:spcPct val="95000"/>
              </a:lnSpc>
              <a:spcAft>
                <a:spcPts val="1200"/>
              </a:spcAft>
            </a:pPr>
            <a:endParaRPr lang="en-US" sz="1200" dirty="0">
              <a:solidFill>
                <a:srgbClr val="434343"/>
              </a:solidFill>
              <a:latin typeface="+mn-lt"/>
              <a:ea typeface="Nunito"/>
              <a:cs typeface="Nunito"/>
              <a:sym typeface="Nunito"/>
            </a:endParaRPr>
          </a:p>
          <a:p>
            <a:pPr marL="0" indent="0" algn="just">
              <a:lnSpc>
                <a:spcPct val="95000"/>
              </a:lnSpc>
              <a:spcAft>
                <a:spcPts val="1200"/>
              </a:spcAft>
            </a:pPr>
            <a:endParaRPr lang="en-US" sz="1200" dirty="0">
              <a:solidFill>
                <a:srgbClr val="434343"/>
              </a:solidFill>
              <a:latin typeface="+mn-lt"/>
              <a:ea typeface="Nunito"/>
              <a:cs typeface="Nunito"/>
              <a:sym typeface="Nunito"/>
            </a:endParaRPr>
          </a:p>
          <a:p>
            <a:pPr marL="0" indent="0" algn="just">
              <a:lnSpc>
                <a:spcPct val="95000"/>
              </a:lnSpc>
              <a:spcAft>
                <a:spcPts val="1200"/>
              </a:spcAft>
            </a:pPr>
            <a:r>
              <a:rPr lang="en-US" sz="1200" dirty="0">
                <a:solidFill>
                  <a:schemeClr val="tx2">
                    <a:lumMod val="10000"/>
                  </a:schemeClr>
                </a:solidFill>
                <a:latin typeface="+mn-lt"/>
                <a:ea typeface="Nunito"/>
                <a:cs typeface="Nunito"/>
                <a:sym typeface="Nunito"/>
              </a:rPr>
              <a:t>Uniform Distribution: When the chances of every possible outcome is same. Ex: Rolling of Dice</a:t>
            </a:r>
          </a:p>
          <a:p>
            <a:pPr marL="0" indent="0" algn="just">
              <a:lnSpc>
                <a:spcPct val="95000"/>
              </a:lnSpc>
              <a:spcAft>
                <a:spcPts val="1200"/>
              </a:spcAft>
            </a:pPr>
            <a:r>
              <a:rPr lang="en-US" sz="1200" dirty="0">
                <a:solidFill>
                  <a:schemeClr val="tx2">
                    <a:lumMod val="10000"/>
                  </a:schemeClr>
                </a:solidFill>
                <a:latin typeface="+mn-lt"/>
                <a:ea typeface="Nunito"/>
                <a:cs typeface="Nunito"/>
                <a:sym typeface="Nunito"/>
              </a:rPr>
              <a:t>Bernoulli distribution: </a:t>
            </a:r>
            <a:r>
              <a:rPr lang="en-US" sz="1200" b="0" i="0" dirty="0">
                <a:solidFill>
                  <a:schemeClr val="tx2">
                    <a:lumMod val="10000"/>
                  </a:schemeClr>
                </a:solidFill>
                <a:effectLst/>
                <a:latin typeface="+mn-lt"/>
              </a:rPr>
              <a:t>Bernoulli distribution, Ber(p), is used to model an experiment with only two possible outcomes. The two outcomes are often encoded as 1 and 0. Ex:</a:t>
            </a:r>
            <a:r>
              <a:rPr lang="en-IN" sz="1200" b="0" i="0" dirty="0">
                <a:solidFill>
                  <a:schemeClr val="tx2">
                    <a:lumMod val="10000"/>
                  </a:schemeClr>
                </a:solidFill>
                <a:effectLst/>
                <a:latin typeface="+mn-lt"/>
              </a:rPr>
              <a:t>tossing a coin</a:t>
            </a:r>
            <a:endParaRPr lang="en-US" sz="1200" dirty="0">
              <a:solidFill>
                <a:schemeClr val="tx2">
                  <a:lumMod val="10000"/>
                </a:schemeClr>
              </a:solidFill>
              <a:latin typeface="+mn-lt"/>
              <a:ea typeface="Nunito"/>
              <a:cs typeface="Nunito"/>
              <a:sym typeface="Nunito"/>
            </a:endParaRPr>
          </a:p>
          <a:p>
            <a:pPr marL="0" indent="0" algn="just">
              <a:lnSpc>
                <a:spcPct val="95000"/>
              </a:lnSpc>
              <a:spcAft>
                <a:spcPts val="1200"/>
              </a:spcAft>
            </a:pPr>
            <a:r>
              <a:rPr lang="en-US" sz="1200" dirty="0">
                <a:solidFill>
                  <a:schemeClr val="tx2">
                    <a:lumMod val="10000"/>
                  </a:schemeClr>
                </a:solidFill>
                <a:latin typeface="+mn-lt"/>
                <a:ea typeface="Nunito"/>
                <a:cs typeface="Nunito"/>
                <a:sym typeface="Nunito"/>
              </a:rPr>
              <a:t>Binomial distribution: </a:t>
            </a:r>
            <a:r>
              <a:rPr lang="en-US" sz="1200" b="0" i="0" dirty="0">
                <a:solidFill>
                  <a:schemeClr val="tx2">
                    <a:lumMod val="10000"/>
                  </a:schemeClr>
                </a:solidFill>
                <a:effectLst/>
                <a:latin typeface="+mn-lt"/>
              </a:rPr>
              <a:t>models the number of successes when someone draws n times with replacement. Each draw or experiment is independent, with two possible outcomes. </a:t>
            </a:r>
          </a:p>
          <a:p>
            <a:pPr marL="0" indent="0" algn="just">
              <a:lnSpc>
                <a:spcPct val="95000"/>
              </a:lnSpc>
              <a:spcAft>
                <a:spcPts val="1200"/>
              </a:spcAft>
            </a:pPr>
            <a:r>
              <a:rPr lang="en-US" sz="1200" dirty="0">
                <a:solidFill>
                  <a:schemeClr val="tx2">
                    <a:lumMod val="10000"/>
                  </a:schemeClr>
                </a:solidFill>
                <a:latin typeface="+mn-lt"/>
                <a:ea typeface="Nunito"/>
                <a:cs typeface="Nunito"/>
                <a:sym typeface="Nunito"/>
              </a:rPr>
              <a:t>Geometric distribution and Poison’s distribution </a:t>
            </a:r>
          </a:p>
          <a:p>
            <a:pPr marL="0" indent="0" algn="just">
              <a:lnSpc>
                <a:spcPct val="95000"/>
              </a:lnSpc>
              <a:spcAft>
                <a:spcPts val="1200"/>
              </a:spcAft>
            </a:pPr>
            <a:r>
              <a:rPr lang="en-US" sz="1200" dirty="0">
                <a:solidFill>
                  <a:schemeClr val="tx2">
                    <a:lumMod val="10000"/>
                  </a:schemeClr>
                </a:solidFill>
                <a:latin typeface="+mn-lt"/>
                <a:ea typeface="Nunito"/>
                <a:cs typeface="Nunito"/>
                <a:sym typeface="Nunito"/>
              </a:rPr>
              <a:t>Two rules of PMF</a:t>
            </a:r>
          </a:p>
          <a:p>
            <a:pPr marL="0" indent="0" algn="just">
              <a:lnSpc>
                <a:spcPct val="95000"/>
              </a:lnSpc>
              <a:spcAft>
                <a:spcPts val="1200"/>
              </a:spcAft>
            </a:pPr>
            <a:r>
              <a:rPr lang="en-IN" sz="1200" b="0" i="0" dirty="0">
                <a:solidFill>
                  <a:schemeClr val="tx2">
                    <a:lumMod val="10000"/>
                  </a:schemeClr>
                </a:solidFill>
                <a:effectLst/>
                <a:latin typeface="+mn-lt"/>
              </a:rPr>
              <a:t>0&lt;=f(x)&lt;=1</a:t>
            </a:r>
          </a:p>
          <a:p>
            <a:pPr marL="0" indent="0" algn="just">
              <a:lnSpc>
                <a:spcPct val="95000"/>
              </a:lnSpc>
              <a:spcAft>
                <a:spcPts val="1200"/>
              </a:spcAft>
            </a:pPr>
            <a:r>
              <a:rPr lang="en-IN" sz="1200" b="0" i="0" dirty="0">
                <a:solidFill>
                  <a:schemeClr val="tx2">
                    <a:lumMod val="10000"/>
                  </a:schemeClr>
                </a:solidFill>
                <a:effectLst/>
                <a:latin typeface="+mn-lt"/>
              </a:rPr>
              <a:t>∑f(xi) = f(x1) + f(x2) + … = 1</a:t>
            </a:r>
          </a:p>
          <a:p>
            <a:pPr marL="0" indent="0" algn="just">
              <a:lnSpc>
                <a:spcPct val="95000"/>
              </a:lnSpc>
              <a:spcAft>
                <a:spcPts val="1200"/>
              </a:spcAft>
            </a:pPr>
            <a:endParaRPr lang="en-US" sz="1200" dirty="0">
              <a:solidFill>
                <a:schemeClr val="tx2">
                  <a:lumMod val="10000"/>
                </a:schemeClr>
              </a:solidFill>
              <a:latin typeface="+mn-lt"/>
              <a:ea typeface="Nunito"/>
              <a:cs typeface="Nunito"/>
              <a:sym typeface="Nunito"/>
            </a:endParaRPr>
          </a:p>
        </p:txBody>
      </p:sp>
      <p:pic>
        <p:nvPicPr>
          <p:cNvPr id="5" name="Picture 4">
            <a:extLst>
              <a:ext uri="{FF2B5EF4-FFF2-40B4-BE49-F238E27FC236}">
                <a16:creationId xmlns:a16="http://schemas.microsoft.com/office/drawing/2014/main" id="{15DDA0F6-7BF3-4395-B86F-5DAA300BFBFF}"/>
              </a:ext>
            </a:extLst>
          </p:cNvPr>
          <p:cNvPicPr>
            <a:picLocks noChangeAspect="1"/>
          </p:cNvPicPr>
          <p:nvPr/>
        </p:nvPicPr>
        <p:blipFill>
          <a:blip r:embed="rId4"/>
          <a:stretch>
            <a:fillRect/>
          </a:stretch>
        </p:blipFill>
        <p:spPr>
          <a:xfrm>
            <a:off x="785413" y="865500"/>
            <a:ext cx="7859188" cy="1295581"/>
          </a:xfrm>
          <a:prstGeom prst="rect">
            <a:avLst/>
          </a:prstGeom>
        </p:spPr>
      </p:pic>
      <p:pic>
        <p:nvPicPr>
          <p:cNvPr id="26" name="Picture 25">
            <a:extLst>
              <a:ext uri="{FF2B5EF4-FFF2-40B4-BE49-F238E27FC236}">
                <a16:creationId xmlns:a16="http://schemas.microsoft.com/office/drawing/2014/main" id="{56607876-78E1-4E32-BFF9-1B06FAFFC5A5}"/>
              </a:ext>
            </a:extLst>
          </p:cNvPr>
          <p:cNvPicPr>
            <a:picLocks noChangeAspect="1"/>
          </p:cNvPicPr>
          <p:nvPr/>
        </p:nvPicPr>
        <p:blipFill>
          <a:blip r:embed="rId5"/>
          <a:stretch>
            <a:fillRect/>
          </a:stretch>
        </p:blipFill>
        <p:spPr>
          <a:xfrm>
            <a:off x="5143810" y="3597306"/>
            <a:ext cx="2942021" cy="1282538"/>
          </a:xfrm>
          <a:prstGeom prst="rect">
            <a:avLst/>
          </a:prstGeom>
        </p:spPr>
      </p:pic>
    </p:spTree>
    <p:extLst>
      <p:ext uri="{BB962C8B-B14F-4D97-AF65-F5344CB8AC3E}">
        <p14:creationId xmlns:p14="http://schemas.microsoft.com/office/powerpoint/2010/main" val="3736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59988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Mass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pic>
        <p:nvPicPr>
          <p:cNvPr id="15" name="Picture 14">
            <a:extLst>
              <a:ext uri="{FF2B5EF4-FFF2-40B4-BE49-F238E27FC236}">
                <a16:creationId xmlns:a16="http://schemas.microsoft.com/office/drawing/2014/main" id="{DBB577CD-09AC-4AF6-B6A9-55EC77A37F13}"/>
              </a:ext>
            </a:extLst>
          </p:cNvPr>
          <p:cNvPicPr>
            <a:picLocks noChangeAspect="1"/>
          </p:cNvPicPr>
          <p:nvPr/>
        </p:nvPicPr>
        <p:blipFill>
          <a:blip r:embed="rId4"/>
          <a:stretch>
            <a:fillRect/>
          </a:stretch>
        </p:blipFill>
        <p:spPr>
          <a:xfrm>
            <a:off x="492787" y="1054262"/>
            <a:ext cx="2942021" cy="1282538"/>
          </a:xfrm>
          <a:prstGeom prst="rect">
            <a:avLst/>
          </a:prstGeom>
        </p:spPr>
      </p:pic>
      <p:pic>
        <p:nvPicPr>
          <p:cNvPr id="6" name="Picture 5">
            <a:extLst>
              <a:ext uri="{FF2B5EF4-FFF2-40B4-BE49-F238E27FC236}">
                <a16:creationId xmlns:a16="http://schemas.microsoft.com/office/drawing/2014/main" id="{24BCCD5A-A43E-4E05-9FA0-2C08929DFFAD}"/>
              </a:ext>
            </a:extLst>
          </p:cNvPr>
          <p:cNvPicPr>
            <a:picLocks noChangeAspect="1"/>
          </p:cNvPicPr>
          <p:nvPr/>
        </p:nvPicPr>
        <p:blipFill>
          <a:blip r:embed="rId5"/>
          <a:stretch>
            <a:fillRect/>
          </a:stretch>
        </p:blipFill>
        <p:spPr>
          <a:xfrm>
            <a:off x="767499" y="2951225"/>
            <a:ext cx="2944601" cy="1803900"/>
          </a:xfrm>
          <a:prstGeom prst="rect">
            <a:avLst/>
          </a:prstGeom>
        </p:spPr>
      </p:pic>
      <p:pic>
        <p:nvPicPr>
          <p:cNvPr id="10" name="Picture 9">
            <a:extLst>
              <a:ext uri="{FF2B5EF4-FFF2-40B4-BE49-F238E27FC236}">
                <a16:creationId xmlns:a16="http://schemas.microsoft.com/office/drawing/2014/main" id="{B00D12E3-3362-422A-BA10-4204C35047CC}"/>
              </a:ext>
            </a:extLst>
          </p:cNvPr>
          <p:cNvPicPr>
            <a:picLocks noChangeAspect="1"/>
          </p:cNvPicPr>
          <p:nvPr/>
        </p:nvPicPr>
        <p:blipFill>
          <a:blip r:embed="rId6"/>
          <a:stretch>
            <a:fillRect/>
          </a:stretch>
        </p:blipFill>
        <p:spPr>
          <a:xfrm>
            <a:off x="4724724" y="2757101"/>
            <a:ext cx="3107526" cy="2217349"/>
          </a:xfrm>
          <a:prstGeom prst="rect">
            <a:avLst/>
          </a:prstGeom>
        </p:spPr>
      </p:pic>
      <p:pic>
        <p:nvPicPr>
          <p:cNvPr id="12" name="Picture 11">
            <a:extLst>
              <a:ext uri="{FF2B5EF4-FFF2-40B4-BE49-F238E27FC236}">
                <a16:creationId xmlns:a16="http://schemas.microsoft.com/office/drawing/2014/main" id="{4E958FEB-5431-4644-8758-E1449DB2CCD5}"/>
              </a:ext>
            </a:extLst>
          </p:cNvPr>
          <p:cNvPicPr>
            <a:picLocks noChangeAspect="1"/>
          </p:cNvPicPr>
          <p:nvPr/>
        </p:nvPicPr>
        <p:blipFill>
          <a:blip r:embed="rId7"/>
          <a:stretch>
            <a:fillRect/>
          </a:stretch>
        </p:blipFill>
        <p:spPr>
          <a:xfrm>
            <a:off x="4551285" y="631730"/>
            <a:ext cx="3107525" cy="2141596"/>
          </a:xfrm>
          <a:prstGeom prst="rect">
            <a:avLst/>
          </a:prstGeom>
        </p:spPr>
      </p:pic>
    </p:spTree>
    <p:extLst>
      <p:ext uri="{BB962C8B-B14F-4D97-AF65-F5344CB8AC3E}">
        <p14:creationId xmlns:p14="http://schemas.microsoft.com/office/powerpoint/2010/main" val="143230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1572600" y="169050"/>
            <a:ext cx="6126422"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43168"/>
                </a:solidFill>
                <a:latin typeface="Nunito ExtraBold"/>
                <a:ea typeface="Nunito ExtraBold"/>
                <a:cs typeface="Nunito ExtraBold"/>
                <a:sym typeface="Nunito ExtraBold"/>
              </a:rPr>
              <a:t>Probability Density Function</a:t>
            </a:r>
            <a:endParaRPr sz="3500" dirty="0">
              <a:solidFill>
                <a:srgbClr val="243168"/>
              </a:solidFill>
              <a:latin typeface="Nunito ExtraBold"/>
              <a:ea typeface="Nunito ExtraBold"/>
              <a:cs typeface="Nunito ExtraBold"/>
              <a:sym typeface="Nunito ExtraBold"/>
            </a:endParaRPr>
          </a:p>
        </p:txBody>
      </p:sp>
      <p:pic>
        <p:nvPicPr>
          <p:cNvPr id="131" name="Google Shape;131;p27"/>
          <p:cNvPicPr preferRelativeResize="0"/>
          <p:nvPr/>
        </p:nvPicPr>
        <p:blipFill rotWithShape="1">
          <a:blip r:embed="rId3">
            <a:alphaModFix/>
          </a:blip>
          <a:srcRect l="2114" t="21749" r="82984" b="31447"/>
          <a:stretch/>
        </p:blipFill>
        <p:spPr>
          <a:xfrm>
            <a:off x="8522400" y="0"/>
            <a:ext cx="621599" cy="466200"/>
          </a:xfrm>
          <a:prstGeom prst="rect">
            <a:avLst/>
          </a:prstGeom>
          <a:noFill/>
          <a:ln>
            <a:noFill/>
          </a:ln>
        </p:spPr>
      </p:pic>
      <p:grpSp>
        <p:nvGrpSpPr>
          <p:cNvPr id="133" name="Google Shape;133;p27"/>
          <p:cNvGrpSpPr/>
          <p:nvPr/>
        </p:nvGrpSpPr>
        <p:grpSpPr>
          <a:xfrm>
            <a:off x="0" y="5000700"/>
            <a:ext cx="9144000" cy="142800"/>
            <a:chOff x="0" y="0"/>
            <a:chExt cx="9144000" cy="142800"/>
          </a:xfrm>
        </p:grpSpPr>
        <p:sp>
          <p:nvSpPr>
            <p:cNvPr id="134" name="Google Shape;134;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5" name="Google Shape;135;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6" name="Google Shape;136;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13" name="Google Shape;117;p26">
            <a:extLst>
              <a:ext uri="{FF2B5EF4-FFF2-40B4-BE49-F238E27FC236}">
                <a16:creationId xmlns:a16="http://schemas.microsoft.com/office/drawing/2014/main" id="{0BB2F390-67F2-47A6-9EA7-290D48800D9E}"/>
              </a:ext>
            </a:extLst>
          </p:cNvPr>
          <p:cNvSpPr txBox="1">
            <a:spLocks/>
          </p:cNvSpPr>
          <p:nvPr/>
        </p:nvSpPr>
        <p:spPr>
          <a:xfrm>
            <a:off x="499399" y="1167150"/>
            <a:ext cx="4456423" cy="3284300"/>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just">
              <a:lnSpc>
                <a:spcPct val="95000"/>
              </a:lnSpc>
              <a:spcAft>
                <a:spcPts val="1200"/>
              </a:spcAft>
            </a:pPr>
            <a:r>
              <a:rPr lang="en-US" sz="1700" dirty="0">
                <a:solidFill>
                  <a:schemeClr val="tx2">
                    <a:lumMod val="10000"/>
                  </a:schemeClr>
                </a:solidFill>
                <a:latin typeface="Nunito"/>
                <a:ea typeface="Nunito"/>
                <a:cs typeface="Nunito"/>
                <a:sym typeface="Nunito"/>
              </a:rPr>
              <a:t>The PDF is used to specify the probability of the random variable falling within a particular range of values, as opposed to taking on any one value.</a:t>
            </a:r>
          </a:p>
          <a:p>
            <a:pPr marL="0" indent="0" algn="just">
              <a:lnSpc>
                <a:spcPct val="95000"/>
              </a:lnSpc>
              <a:spcAft>
                <a:spcPts val="1200"/>
              </a:spcAft>
            </a:pPr>
            <a:r>
              <a:rPr lang="en-US" sz="1700" dirty="0">
                <a:solidFill>
                  <a:schemeClr val="tx2">
                    <a:lumMod val="10000"/>
                  </a:schemeClr>
                </a:solidFill>
                <a:latin typeface="Nunito"/>
                <a:ea typeface="Nunito"/>
                <a:cs typeface="Nunito"/>
                <a:sym typeface="Nunito"/>
              </a:rPr>
              <a:t>Absolute likelihood for a continuous random variable to take on any particular value is 0</a:t>
            </a:r>
          </a:p>
          <a:p>
            <a:pPr marL="0" indent="0" algn="just">
              <a:lnSpc>
                <a:spcPct val="95000"/>
              </a:lnSpc>
              <a:spcAft>
                <a:spcPts val="1200"/>
              </a:spcAft>
            </a:pPr>
            <a:r>
              <a:rPr lang="en-US" sz="1700" dirty="0">
                <a:solidFill>
                  <a:schemeClr val="tx2">
                    <a:lumMod val="10000"/>
                  </a:schemeClr>
                </a:solidFill>
                <a:latin typeface="Nunito"/>
                <a:ea typeface="Nunito"/>
                <a:cs typeface="Nunito"/>
                <a:sym typeface="Nunito"/>
              </a:rPr>
              <a:t>Given by the area under the density function but above the horizontal axis and between the lowest and greatest values of the range. The probability density function is nonnegative everywhere, and its integral over the entire space is equal to 1</a:t>
            </a:r>
          </a:p>
          <a:p>
            <a:pPr marL="0" indent="0" algn="just">
              <a:lnSpc>
                <a:spcPct val="95000"/>
              </a:lnSpc>
              <a:spcAft>
                <a:spcPts val="1200"/>
              </a:spcAft>
            </a:pPr>
            <a:r>
              <a:rPr lang="en-US" sz="1700" dirty="0">
                <a:solidFill>
                  <a:schemeClr val="tx2">
                    <a:lumMod val="10000"/>
                  </a:schemeClr>
                </a:solidFill>
                <a:latin typeface="Nunito"/>
                <a:ea typeface="Nunito"/>
                <a:cs typeface="Nunito"/>
                <a:sym typeface="Nunito"/>
              </a:rPr>
              <a:t>Types: Normal distribution, T-distribution, Chi Square Distribution and F Distribution</a:t>
            </a:r>
          </a:p>
        </p:txBody>
      </p:sp>
      <p:pic>
        <p:nvPicPr>
          <p:cNvPr id="5" name="Picture 4">
            <a:extLst>
              <a:ext uri="{FF2B5EF4-FFF2-40B4-BE49-F238E27FC236}">
                <a16:creationId xmlns:a16="http://schemas.microsoft.com/office/drawing/2014/main" id="{5F436B93-D911-481E-AD8C-C261B524A753}"/>
              </a:ext>
            </a:extLst>
          </p:cNvPr>
          <p:cNvPicPr>
            <a:picLocks noChangeAspect="1"/>
          </p:cNvPicPr>
          <p:nvPr/>
        </p:nvPicPr>
        <p:blipFill>
          <a:blip r:embed="rId4"/>
          <a:stretch>
            <a:fillRect/>
          </a:stretch>
        </p:blipFill>
        <p:spPr>
          <a:xfrm>
            <a:off x="4999924" y="1227243"/>
            <a:ext cx="3833275" cy="2689014"/>
          </a:xfrm>
          <a:prstGeom prst="rect">
            <a:avLst/>
          </a:prstGeom>
        </p:spPr>
      </p:pic>
    </p:spTree>
    <p:extLst>
      <p:ext uri="{BB962C8B-B14F-4D97-AF65-F5344CB8AC3E}">
        <p14:creationId xmlns:p14="http://schemas.microsoft.com/office/powerpoint/2010/main" val="17375194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1416</Words>
  <Application>Microsoft Office PowerPoint</Application>
  <PresentationFormat>On-screen Show (16:9)</PresentationFormat>
  <Paragraphs>123</Paragraphs>
  <Slides>19</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Roboto</vt:lpstr>
      <vt:lpstr>Cambria Math</vt:lpstr>
      <vt:lpstr>Calibri Light</vt:lpstr>
      <vt:lpstr>Calibri</vt:lpstr>
      <vt:lpstr>Nunito ExtraBold</vt:lpstr>
      <vt:lpstr>Nunito</vt:lpstr>
      <vt:lpstr>Roboto Slab</vt:lpstr>
      <vt:lpstr>Arial</vt:lpstr>
      <vt:lpstr>Simple Light</vt: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Limit Theorem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HP</dc:creator>
  <cp:lastModifiedBy>HP</cp:lastModifiedBy>
  <cp:revision>55</cp:revision>
  <dcterms:modified xsi:type="dcterms:W3CDTF">2021-09-14T15:30:23Z</dcterms:modified>
</cp:coreProperties>
</file>