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671" r:id="rId2"/>
  </p:sldMasterIdLst>
  <p:notesMasterIdLst>
    <p:notesMasterId r:id="rId31"/>
  </p:notesMasterIdLst>
  <p:sldIdLst>
    <p:sldId id="256" r:id="rId3"/>
    <p:sldId id="304" r:id="rId4"/>
    <p:sldId id="305" r:id="rId5"/>
    <p:sldId id="306" r:id="rId6"/>
    <p:sldId id="307" r:id="rId7"/>
    <p:sldId id="308" r:id="rId8"/>
    <p:sldId id="311" r:id="rId9"/>
    <p:sldId id="328" r:id="rId10"/>
    <p:sldId id="310" r:id="rId11"/>
    <p:sldId id="309" r:id="rId12"/>
    <p:sldId id="327" r:id="rId13"/>
    <p:sldId id="316" r:id="rId14"/>
    <p:sldId id="318" r:id="rId15"/>
    <p:sldId id="329" r:id="rId16"/>
    <p:sldId id="321" r:id="rId17"/>
    <p:sldId id="314" r:id="rId18"/>
    <p:sldId id="313" r:id="rId19"/>
    <p:sldId id="320" r:id="rId20"/>
    <p:sldId id="319" r:id="rId21"/>
    <p:sldId id="315" r:id="rId22"/>
    <p:sldId id="317" r:id="rId23"/>
    <p:sldId id="322" r:id="rId24"/>
    <p:sldId id="324" r:id="rId25"/>
    <p:sldId id="330" r:id="rId26"/>
    <p:sldId id="331" r:id="rId27"/>
    <p:sldId id="325" r:id="rId28"/>
    <p:sldId id="323" r:id="rId29"/>
    <p:sldId id="299" r:id="rId30"/>
  </p:sldIdLst>
  <p:sldSz cx="9144000" cy="5143500" type="screen16x9"/>
  <p:notesSz cx="6858000" cy="9144000"/>
  <p:embeddedFontLst>
    <p:embeddedFont>
      <p:font typeface="Montserrat" pitchFamily="2" charset="77"/>
      <p:regular r:id="rId32"/>
      <p:bold r:id="rId33"/>
      <p:italic r:id="rId34"/>
      <p:boldItalic r:id="rId35"/>
    </p:embeddedFont>
    <p:embeddedFont>
      <p:font typeface="Nunito" pitchFamily="2" charset="77"/>
      <p:regular r:id="rId36"/>
      <p:bold r:id="rId37"/>
      <p:italic r:id="rId38"/>
      <p:boldItalic r:id="rId39"/>
    </p:embeddedFont>
    <p:embeddedFont>
      <p:font typeface="Nunito ExtraBold" panose="020F0502020204030204" pitchFamily="34" charset="0"/>
      <p:bold r:id="rId40"/>
      <p:italic r:id="rId41"/>
      <p:boldItalic r:id="rId42"/>
    </p:embeddedFont>
    <p:embeddedFont>
      <p:font typeface="Roboto" panose="02000000000000000000" pitchFamily="2" charset="0"/>
      <p:regular r:id="rId43"/>
      <p:bold r:id="rId44"/>
      <p:italic r:id="rId45"/>
      <p:boldItalic r:id="rId46"/>
    </p:embeddedFont>
    <p:embeddedFont>
      <p:font typeface="Roboto Slab" pitchFamily="2" charset="0"/>
      <p:regular r:id="rId47"/>
      <p:bold r:id="rId4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597" userDrawn="1">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0749486-21BE-450D-9D41-410FC52AAF0E}">
  <a:tblStyle styleId="{80749486-21BE-450D-9D41-410FC52AAF0E}"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69" autoAdjust="0"/>
    <p:restoredTop sz="94665"/>
  </p:normalViewPr>
  <p:slideViewPr>
    <p:cSldViewPr snapToGrid="0">
      <p:cViewPr varScale="1">
        <p:scale>
          <a:sx n="143" d="100"/>
          <a:sy n="143" d="100"/>
        </p:scale>
        <p:origin x="680" y="184"/>
      </p:cViewPr>
      <p:guideLst>
        <p:guide orient="horz" pos="1597"/>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font" Target="fonts/font8.fntdata"/><Relationship Id="rId21" Type="http://schemas.openxmlformats.org/officeDocument/2006/relationships/slide" Target="slides/slide19.xml"/><Relationship Id="rId34" Type="http://schemas.openxmlformats.org/officeDocument/2006/relationships/font" Target="fonts/font3.fntdata"/><Relationship Id="rId42" Type="http://schemas.openxmlformats.org/officeDocument/2006/relationships/font" Target="fonts/font11.fntdata"/><Relationship Id="rId47" Type="http://schemas.openxmlformats.org/officeDocument/2006/relationships/font" Target="fonts/font16.fntdata"/><Relationship Id="rId50"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font" Target="fonts/font1.fntdata"/><Relationship Id="rId37" Type="http://schemas.openxmlformats.org/officeDocument/2006/relationships/font" Target="fonts/font6.fntdata"/><Relationship Id="rId40" Type="http://schemas.openxmlformats.org/officeDocument/2006/relationships/font" Target="fonts/font9.fntdata"/><Relationship Id="rId45" Type="http://schemas.openxmlformats.org/officeDocument/2006/relationships/font" Target="fonts/font14.fntdata"/><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font" Target="fonts/font5.fntdata"/><Relationship Id="rId49"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notesMaster" Target="notesMasters/notesMaster1.xml"/><Relationship Id="rId44" Type="http://schemas.openxmlformats.org/officeDocument/2006/relationships/font" Target="fonts/font13.fntdata"/><Relationship Id="rId52"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font" Target="fonts/font4.fntdata"/><Relationship Id="rId43" Type="http://schemas.openxmlformats.org/officeDocument/2006/relationships/font" Target="fonts/font12.fntdata"/><Relationship Id="rId48" Type="http://schemas.openxmlformats.org/officeDocument/2006/relationships/font" Target="fonts/font17.fntdata"/><Relationship Id="rId8" Type="http://schemas.openxmlformats.org/officeDocument/2006/relationships/slide" Target="slides/slide6.xml"/><Relationship Id="rId51" Type="http://schemas.openxmlformats.org/officeDocument/2006/relationships/theme" Target="theme/theme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font" Target="fonts/font2.fntdata"/><Relationship Id="rId38" Type="http://schemas.openxmlformats.org/officeDocument/2006/relationships/font" Target="fonts/font7.fntdata"/><Relationship Id="rId46" Type="http://schemas.openxmlformats.org/officeDocument/2006/relationships/font" Target="fonts/font15.fntdata"/><Relationship Id="rId20" Type="http://schemas.openxmlformats.org/officeDocument/2006/relationships/slide" Target="slides/slide18.xml"/><Relationship Id="rId41"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e3dc4b455b_0_7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e3dc4b455b_0_7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e3dc4b455b_0_7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e3dc4b455b_0_7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286714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e3dc4b455b_0_7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e3dc4b455b_0_7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406362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e3dc4b455b_0_7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e3dc4b455b_0_7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086426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e3dc4b455b_0_7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e3dc4b455b_0_7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607565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e3dc4b455b_0_7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e3dc4b455b_0_7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703807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e3dc4b455b_0_7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e3dc4b455b_0_7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126376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e3dc4b455b_0_7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e3dc4b455b_0_7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94977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e3dc4b455b_0_7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e3dc4b455b_0_7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5518337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1"/>
        <p:cNvGrpSpPr/>
        <p:nvPr/>
      </p:nvGrpSpPr>
      <p:grpSpPr>
        <a:xfrm>
          <a:off x="0" y="0"/>
          <a:ext cx="0" cy="0"/>
          <a:chOff x="0" y="0"/>
          <a:chExt cx="0" cy="0"/>
        </a:xfrm>
      </p:grpSpPr>
      <p:sp>
        <p:nvSpPr>
          <p:cNvPr id="792" name="Google Shape;792;ge3dc4b455b_0_13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3" name="Google Shape;793;ge3dc4b455b_0_13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e3dc4b455b_0_7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e3dc4b455b_0_7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160766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e3dc4b455b_0_7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e3dc4b455b_0_7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903299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e3dc4b455b_0_7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e3dc4b455b_0_7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808334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e3dc4b455b_0_7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e3dc4b455b_0_7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554079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e3dc4b455b_0_7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e3dc4b455b_0_7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920648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e3dc4b455b_0_7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e3dc4b455b_0_7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731061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e3dc4b455b_0_7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e3dc4b455b_0_7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209709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e3dc4b455b_0_7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e3dc4b455b_0_7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04300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4"/>
        <p:cNvGrpSpPr/>
        <p:nvPr/>
      </p:nvGrpSpPr>
      <p:grpSpPr>
        <a:xfrm>
          <a:off x="0" y="0"/>
          <a:ext cx="0" cy="0"/>
          <a:chOff x="0" y="0"/>
          <a:chExt cx="0" cy="0"/>
        </a:xfrm>
      </p:grpSpPr>
      <p:sp>
        <p:nvSpPr>
          <p:cNvPr id="55" name="Google Shape;55;p14"/>
          <p:cNvSpPr/>
          <p:nvPr/>
        </p:nvSpPr>
        <p:spPr>
          <a:xfrm>
            <a:off x="1524800" y="672606"/>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accent5"/>
            </a:solidFill>
            <a:prstDash val="solid"/>
            <a:miter lim="8000"/>
            <a:headEnd type="none" w="sm" len="sm"/>
            <a:tailEnd type="none" w="sm" len="sm"/>
          </a:ln>
        </p:spPr>
      </p:sp>
      <p:sp>
        <p:nvSpPr>
          <p:cNvPr id="56" name="Google Shape;56;p14"/>
          <p:cNvSpPr/>
          <p:nvPr/>
        </p:nvSpPr>
        <p:spPr>
          <a:xfrm rot="10800000">
            <a:off x="6537563" y="33429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accent5"/>
            </a:solidFill>
            <a:prstDash val="solid"/>
            <a:miter lim="8000"/>
            <a:headEnd type="none" w="sm" len="sm"/>
            <a:tailEnd type="none" w="sm" len="sm"/>
          </a:ln>
        </p:spPr>
      </p:sp>
      <p:cxnSp>
        <p:nvCxnSpPr>
          <p:cNvPr id="57" name="Google Shape;57;p14"/>
          <p:cNvCxnSpPr/>
          <p:nvPr/>
        </p:nvCxnSpPr>
        <p:spPr>
          <a:xfrm>
            <a:off x="4359602" y="2817464"/>
            <a:ext cx="424800" cy="0"/>
          </a:xfrm>
          <a:prstGeom prst="straightConnector1">
            <a:avLst/>
          </a:prstGeom>
          <a:noFill/>
          <a:ln w="38100" cap="flat" cmpd="sng">
            <a:solidFill>
              <a:schemeClr val="accent4"/>
            </a:solidFill>
            <a:prstDash val="solid"/>
            <a:round/>
            <a:headEnd type="none" w="sm" len="sm"/>
            <a:tailEnd type="none" w="sm" len="sm"/>
          </a:ln>
        </p:spPr>
      </p:cxnSp>
      <p:sp>
        <p:nvSpPr>
          <p:cNvPr id="58" name="Google Shape;58;p14"/>
          <p:cNvSpPr txBox="1">
            <a:spLocks noGrp="1"/>
          </p:cNvSpPr>
          <p:nvPr>
            <p:ph type="ctrTitle"/>
          </p:nvPr>
        </p:nvSpPr>
        <p:spPr>
          <a:xfrm>
            <a:off x="1680302" y="1188925"/>
            <a:ext cx="5783400" cy="14574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4000"/>
              <a:buNone/>
              <a:defRPr sz="4000"/>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endParaRPr/>
          </a:p>
        </p:txBody>
      </p:sp>
      <p:sp>
        <p:nvSpPr>
          <p:cNvPr id="59" name="Google Shape;59;p14"/>
          <p:cNvSpPr txBox="1">
            <a:spLocks noGrp="1"/>
          </p:cNvSpPr>
          <p:nvPr>
            <p:ph type="subTitle" idx="1"/>
          </p:nvPr>
        </p:nvSpPr>
        <p:spPr>
          <a:xfrm>
            <a:off x="1680302" y="3049450"/>
            <a:ext cx="5783400" cy="9090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rtl="0">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rtl="0">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rtl="0">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rtl="0">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rtl="0">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rtl="0">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rtl="0">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rtl="0">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a:endParaRPr/>
          </a:p>
        </p:txBody>
      </p:sp>
      <p:sp>
        <p:nvSpPr>
          <p:cNvPr id="60" name="Google Shape;60;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4"/>
        <p:cNvGrpSpPr/>
        <p:nvPr/>
      </p:nvGrpSpPr>
      <p:grpSpPr>
        <a:xfrm>
          <a:off x="0" y="0"/>
          <a:ext cx="0" cy="0"/>
          <a:chOff x="0" y="0"/>
          <a:chExt cx="0" cy="0"/>
        </a:xfrm>
      </p:grpSpPr>
      <p:sp>
        <p:nvSpPr>
          <p:cNvPr id="95" name="Google Shape;95;p22"/>
          <p:cNvSpPr txBox="1">
            <a:spLocks noGrp="1"/>
          </p:cNvSpPr>
          <p:nvPr>
            <p:ph type="body" idx="1"/>
          </p:nvPr>
        </p:nvSpPr>
        <p:spPr>
          <a:xfrm>
            <a:off x="319500" y="4233725"/>
            <a:ext cx="5998800" cy="598800"/>
          </a:xfrm>
          <a:prstGeom prst="rect">
            <a:avLst/>
          </a:prstGeom>
        </p:spPr>
        <p:txBody>
          <a:bodyPr spcFirstLastPara="1" wrap="square" lIns="91425" tIns="91425" rIns="91425" bIns="91425" anchor="ctr" anchorCtr="0">
            <a:normAutofit/>
          </a:bodyPr>
          <a:lstStyle>
            <a:lvl1pPr marL="457200" lvl="0" indent="-228600" rtl="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a:endParaRPr/>
          </a:p>
        </p:txBody>
      </p:sp>
      <p:sp>
        <p:nvSpPr>
          <p:cNvPr id="96" name="Google Shape;96;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02"/>
        <p:cNvGrpSpPr/>
        <p:nvPr/>
      </p:nvGrpSpPr>
      <p:grpSpPr>
        <a:xfrm>
          <a:off x="0" y="0"/>
          <a:ext cx="0" cy="0"/>
          <a:chOff x="0" y="0"/>
          <a:chExt cx="0" cy="0"/>
        </a:xfrm>
      </p:grpSpPr>
      <p:sp>
        <p:nvSpPr>
          <p:cNvPr id="103" name="Google Shape;103;p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marina">
    <p:bg>
      <p:bgPr>
        <a:solidFill>
          <a:srgbClr val="E4F5FC"/>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normAutofit/>
          </a:bodyPr>
          <a:lstStyle>
            <a:lvl1pPr lvl="0"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a:endParaRPr/>
          </a:p>
        </p:txBody>
      </p:sp>
      <p:sp>
        <p:nvSpPr>
          <p:cNvPr id="52" name="Google Shape;52;p13"/>
          <p:cNvSpPr txBox="1">
            <a:spLocks noGrp="1"/>
          </p:cNvSpPr>
          <p:nvPr>
            <p:ph type="body" idx="1"/>
          </p:nvPr>
        </p:nvSpPr>
        <p:spPr>
          <a:xfrm>
            <a:off x="387900" y="1489824"/>
            <a:ext cx="8368200" cy="3078900"/>
          </a:xfrm>
          <a:prstGeom prst="rect">
            <a:avLst/>
          </a:prstGeom>
          <a:noFill/>
          <a:ln>
            <a:noFill/>
          </a:ln>
        </p:spPr>
        <p:txBody>
          <a:bodyPr spcFirstLastPara="1" wrap="square" lIns="91425" tIns="91425" rIns="91425" bIns="91425" anchor="t" anchorCtr="0">
            <a:normAutofit/>
          </a:bodyPr>
          <a:lstStyle>
            <a:lvl1pPr marL="457200" lvl="0" indent="-342900" rtl="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marL="914400" lvl="1" indent="-317500" rtl="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rtl="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rtl="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rtl="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rtl="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rtl="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rtl="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rtl="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a:endParaRPr/>
          </a:p>
        </p:txBody>
      </p:sp>
      <p:sp>
        <p:nvSpPr>
          <p:cNvPr id="53" name="Google Shape;53;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rtl="0">
              <a:buNone/>
              <a:defRPr sz="1000">
                <a:solidFill>
                  <a:schemeClr val="dk1"/>
                </a:solidFill>
                <a:latin typeface="Roboto"/>
                <a:ea typeface="Roboto"/>
                <a:cs typeface="Roboto"/>
                <a:sym typeface="Roboto"/>
              </a:defRPr>
            </a:lvl1pPr>
            <a:lvl2pPr lvl="1" algn="r" rtl="0">
              <a:buNone/>
              <a:defRPr sz="1000">
                <a:solidFill>
                  <a:schemeClr val="dk1"/>
                </a:solidFill>
                <a:latin typeface="Roboto"/>
                <a:ea typeface="Roboto"/>
                <a:cs typeface="Roboto"/>
                <a:sym typeface="Roboto"/>
              </a:defRPr>
            </a:lvl2pPr>
            <a:lvl3pPr lvl="2" algn="r" rtl="0">
              <a:buNone/>
              <a:defRPr sz="1000">
                <a:solidFill>
                  <a:schemeClr val="dk1"/>
                </a:solidFill>
                <a:latin typeface="Roboto"/>
                <a:ea typeface="Roboto"/>
                <a:cs typeface="Roboto"/>
                <a:sym typeface="Roboto"/>
              </a:defRPr>
            </a:lvl3pPr>
            <a:lvl4pPr lvl="3" algn="r" rtl="0">
              <a:buNone/>
              <a:defRPr sz="1000">
                <a:solidFill>
                  <a:schemeClr val="dk1"/>
                </a:solidFill>
                <a:latin typeface="Roboto"/>
                <a:ea typeface="Roboto"/>
                <a:cs typeface="Roboto"/>
                <a:sym typeface="Roboto"/>
              </a:defRPr>
            </a:lvl4pPr>
            <a:lvl5pPr lvl="4" algn="r" rtl="0">
              <a:buNone/>
              <a:defRPr sz="1000">
                <a:solidFill>
                  <a:schemeClr val="dk1"/>
                </a:solidFill>
                <a:latin typeface="Roboto"/>
                <a:ea typeface="Roboto"/>
                <a:cs typeface="Roboto"/>
                <a:sym typeface="Roboto"/>
              </a:defRPr>
            </a:lvl5pPr>
            <a:lvl6pPr lvl="5" algn="r" rtl="0">
              <a:buNone/>
              <a:defRPr sz="1000">
                <a:solidFill>
                  <a:schemeClr val="dk1"/>
                </a:solidFill>
                <a:latin typeface="Roboto"/>
                <a:ea typeface="Roboto"/>
                <a:cs typeface="Roboto"/>
                <a:sym typeface="Roboto"/>
              </a:defRPr>
            </a:lvl6pPr>
            <a:lvl7pPr lvl="6" algn="r" rtl="0">
              <a:buNone/>
              <a:defRPr sz="1000">
                <a:solidFill>
                  <a:schemeClr val="dk1"/>
                </a:solidFill>
                <a:latin typeface="Roboto"/>
                <a:ea typeface="Roboto"/>
                <a:cs typeface="Roboto"/>
                <a:sym typeface="Roboto"/>
              </a:defRPr>
            </a:lvl7pPr>
            <a:lvl8pPr lvl="7" algn="r" rtl="0">
              <a:buNone/>
              <a:defRPr sz="1000">
                <a:solidFill>
                  <a:schemeClr val="dk1"/>
                </a:solidFill>
                <a:latin typeface="Roboto"/>
                <a:ea typeface="Roboto"/>
                <a:cs typeface="Roboto"/>
                <a:sym typeface="Roboto"/>
              </a:defRPr>
            </a:lvl8pPr>
            <a:lvl9pPr lvl="8" algn="r" rtl="0">
              <a:buNone/>
              <a:defRPr sz="1000">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7" r:id="rId2"/>
    <p:sldLayoutId id="2147483669" r:id="rId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3.xml"/><Relationship Id="rId4" Type="http://schemas.openxmlformats.org/officeDocument/2006/relationships/image" Target="../media/image7.jp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3.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13.xml"/><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13.xml"/><Relationship Id="rId5" Type="http://schemas.openxmlformats.org/officeDocument/2006/relationships/image" Target="../media/image9.png"/><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13.xml"/><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13.xml"/><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13.xml"/><Relationship Id="rId4" Type="http://schemas.openxmlformats.org/officeDocument/2006/relationships/image" Target="../media/image13.png"/></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hyperlink" Target="http://www.facebook.com/skillslash.academy" TargetMode="External"/><Relationship Id="rId2" Type="http://schemas.openxmlformats.org/officeDocument/2006/relationships/notesSlide" Target="../notesSlides/notesSlide18.xml"/><Relationship Id="rId1" Type="http://schemas.openxmlformats.org/officeDocument/2006/relationships/slideLayout" Target="../slideLayouts/slideLayout14.xml"/><Relationship Id="rId5" Type="http://schemas.openxmlformats.org/officeDocument/2006/relationships/image" Target="../media/image2.png"/><Relationship Id="rId4" Type="http://schemas.openxmlformats.org/officeDocument/2006/relationships/hyperlink" Target="https://twitter.com/skillslash?lang=en"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3.xml"/><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3.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3.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43168"/>
        </a:solidFill>
        <a:effectLst/>
      </p:bgPr>
    </p:bg>
    <p:spTree>
      <p:nvGrpSpPr>
        <p:cNvPr id="1" name="Shape 107"/>
        <p:cNvGrpSpPr/>
        <p:nvPr/>
      </p:nvGrpSpPr>
      <p:grpSpPr>
        <a:xfrm>
          <a:off x="0" y="0"/>
          <a:ext cx="0" cy="0"/>
          <a:chOff x="0" y="0"/>
          <a:chExt cx="0" cy="0"/>
        </a:xfrm>
      </p:grpSpPr>
      <p:sp>
        <p:nvSpPr>
          <p:cNvPr id="108" name="Google Shape;108;p25"/>
          <p:cNvSpPr txBox="1">
            <a:spLocks noGrp="1"/>
          </p:cNvSpPr>
          <p:nvPr>
            <p:ph type="ctrTitle"/>
          </p:nvPr>
        </p:nvSpPr>
        <p:spPr>
          <a:xfrm>
            <a:off x="1680300" y="1487550"/>
            <a:ext cx="5783400" cy="10842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IN" sz="4600" dirty="0">
                <a:solidFill>
                  <a:srgbClr val="E4F5FC"/>
                </a:solidFill>
                <a:latin typeface="Nunito ExtraBold"/>
                <a:ea typeface="Nunito ExtraBold"/>
                <a:cs typeface="Nunito ExtraBold"/>
                <a:sym typeface="Nunito ExtraBold"/>
              </a:rPr>
              <a:t>BASIC STATISTICS</a:t>
            </a:r>
          </a:p>
        </p:txBody>
      </p:sp>
      <p:sp>
        <p:nvSpPr>
          <p:cNvPr id="109" name="Google Shape;109;p25"/>
          <p:cNvSpPr txBox="1">
            <a:spLocks noGrp="1"/>
          </p:cNvSpPr>
          <p:nvPr>
            <p:ph type="subTitle" idx="1"/>
          </p:nvPr>
        </p:nvSpPr>
        <p:spPr>
          <a:xfrm>
            <a:off x="1790700" y="3167000"/>
            <a:ext cx="5673000" cy="9090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solidFill>
                  <a:srgbClr val="D6DF23"/>
                </a:solidFill>
                <a:latin typeface="Nunito"/>
                <a:ea typeface="Nunito"/>
                <a:cs typeface="Nunito"/>
                <a:sym typeface="Nunito"/>
              </a:rPr>
              <a:t>Presented by Skillslash</a:t>
            </a:r>
            <a:endParaRPr>
              <a:solidFill>
                <a:srgbClr val="D6DF23"/>
              </a:solidFill>
              <a:latin typeface="Nunito"/>
              <a:ea typeface="Nunito"/>
              <a:cs typeface="Nunito"/>
              <a:sym typeface="Nunito"/>
            </a:endParaRPr>
          </a:p>
        </p:txBody>
      </p:sp>
      <p:pic>
        <p:nvPicPr>
          <p:cNvPr id="110" name="Google Shape;110;p25"/>
          <p:cNvPicPr preferRelativeResize="0"/>
          <p:nvPr/>
        </p:nvPicPr>
        <p:blipFill rotWithShape="1">
          <a:blip r:embed="rId3">
            <a:alphaModFix/>
          </a:blip>
          <a:srcRect l="4270" t="26441" r="81354" b="26441"/>
          <a:stretch/>
        </p:blipFill>
        <p:spPr>
          <a:xfrm>
            <a:off x="7753900" y="160225"/>
            <a:ext cx="1161498" cy="909000"/>
          </a:xfrm>
          <a:prstGeom prst="rect">
            <a:avLst/>
          </a:prstGeom>
          <a:noFill/>
          <a:ln>
            <a:noFill/>
          </a:ln>
        </p:spPr>
      </p:pic>
      <p:pic>
        <p:nvPicPr>
          <p:cNvPr id="111" name="Google Shape;111;p25"/>
          <p:cNvPicPr preferRelativeResize="0"/>
          <p:nvPr/>
        </p:nvPicPr>
        <p:blipFill rotWithShape="1">
          <a:blip r:embed="rId3">
            <a:alphaModFix/>
          </a:blip>
          <a:srcRect l="18965" t="26441" r="2176" b="26441"/>
          <a:stretch/>
        </p:blipFill>
        <p:spPr>
          <a:xfrm>
            <a:off x="190500" y="4596650"/>
            <a:ext cx="1904998" cy="2717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7"/>
          <p:cNvSpPr txBox="1">
            <a:spLocks noGrp="1"/>
          </p:cNvSpPr>
          <p:nvPr>
            <p:ph type="body" idx="1"/>
          </p:nvPr>
        </p:nvSpPr>
        <p:spPr>
          <a:xfrm>
            <a:off x="1332089" y="169050"/>
            <a:ext cx="6649155" cy="598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3500" dirty="0">
                <a:solidFill>
                  <a:srgbClr val="243168"/>
                </a:solidFill>
                <a:latin typeface="Nunito ExtraBold"/>
                <a:ea typeface="Nunito ExtraBold"/>
                <a:cs typeface="Nunito ExtraBold"/>
                <a:sym typeface="Nunito ExtraBold"/>
              </a:rPr>
              <a:t>Different types of Tests</a:t>
            </a:r>
            <a:endParaRPr lang="en-IN" sz="3500" dirty="0">
              <a:solidFill>
                <a:srgbClr val="243168"/>
              </a:solidFill>
              <a:latin typeface="Nunito ExtraBold"/>
              <a:ea typeface="Nunito ExtraBold"/>
              <a:cs typeface="Nunito ExtraBold"/>
              <a:sym typeface="Nunito ExtraBold"/>
            </a:endParaRPr>
          </a:p>
        </p:txBody>
      </p:sp>
      <p:pic>
        <p:nvPicPr>
          <p:cNvPr id="131" name="Google Shape;131;p27"/>
          <p:cNvPicPr preferRelativeResize="0"/>
          <p:nvPr/>
        </p:nvPicPr>
        <p:blipFill rotWithShape="1">
          <a:blip r:embed="rId3">
            <a:alphaModFix/>
          </a:blip>
          <a:srcRect l="2114" t="21749" r="82984" b="31447"/>
          <a:stretch/>
        </p:blipFill>
        <p:spPr>
          <a:xfrm>
            <a:off x="8522400" y="0"/>
            <a:ext cx="621599" cy="466200"/>
          </a:xfrm>
          <a:prstGeom prst="rect">
            <a:avLst/>
          </a:prstGeom>
          <a:noFill/>
          <a:ln>
            <a:noFill/>
          </a:ln>
        </p:spPr>
      </p:pic>
      <p:sp>
        <p:nvSpPr>
          <p:cNvPr id="132" name="Google Shape;132;p27"/>
          <p:cNvSpPr txBox="1"/>
          <p:nvPr/>
        </p:nvSpPr>
        <p:spPr>
          <a:xfrm>
            <a:off x="6193675" y="4753100"/>
            <a:ext cx="2933100" cy="3147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000">
                <a:solidFill>
                  <a:srgbClr val="EE343A"/>
                </a:solidFill>
              </a:rPr>
              <a:t>www.skillslash.com</a:t>
            </a:r>
            <a:endParaRPr sz="1300">
              <a:solidFill>
                <a:srgbClr val="EE343A"/>
              </a:solidFill>
            </a:endParaRPr>
          </a:p>
          <a:p>
            <a:pPr marL="0" lvl="0" indent="0" algn="l" rtl="0">
              <a:spcBef>
                <a:spcPts val="0"/>
              </a:spcBef>
              <a:spcAft>
                <a:spcPts val="0"/>
              </a:spcAft>
              <a:buNone/>
            </a:pPr>
            <a:endParaRPr>
              <a:solidFill>
                <a:srgbClr val="FFFFFF"/>
              </a:solidFill>
              <a:latin typeface="Roboto"/>
              <a:ea typeface="Roboto"/>
              <a:cs typeface="Roboto"/>
              <a:sym typeface="Roboto"/>
            </a:endParaRPr>
          </a:p>
        </p:txBody>
      </p:sp>
      <p:grpSp>
        <p:nvGrpSpPr>
          <p:cNvPr id="133" name="Google Shape;133;p27"/>
          <p:cNvGrpSpPr/>
          <p:nvPr/>
        </p:nvGrpSpPr>
        <p:grpSpPr>
          <a:xfrm>
            <a:off x="0" y="5000700"/>
            <a:ext cx="9144000" cy="142800"/>
            <a:chOff x="0" y="0"/>
            <a:chExt cx="9144000" cy="142800"/>
          </a:xfrm>
        </p:grpSpPr>
        <p:sp>
          <p:nvSpPr>
            <p:cNvPr id="134" name="Google Shape;134;p27"/>
            <p:cNvSpPr txBox="1"/>
            <p:nvPr/>
          </p:nvSpPr>
          <p:spPr>
            <a:xfrm>
              <a:off x="3575800" y="0"/>
              <a:ext cx="1856100" cy="142800"/>
            </a:xfrm>
            <a:prstGeom prst="rect">
              <a:avLst/>
            </a:prstGeom>
            <a:solidFill>
              <a:schemeClr val="accent1"/>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135" name="Google Shape;135;p27"/>
            <p:cNvSpPr txBox="1"/>
            <p:nvPr/>
          </p:nvSpPr>
          <p:spPr>
            <a:xfrm>
              <a:off x="1856000" y="0"/>
              <a:ext cx="1856100" cy="142800"/>
            </a:xfrm>
            <a:prstGeom prst="rect">
              <a:avLst/>
            </a:prstGeom>
            <a:solidFill>
              <a:srgbClr val="EE343A"/>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136" name="Google Shape;136;p27"/>
            <p:cNvSpPr txBox="1"/>
            <p:nvPr/>
          </p:nvSpPr>
          <p:spPr>
            <a:xfrm>
              <a:off x="5431900" y="0"/>
              <a:ext cx="1856100" cy="142800"/>
            </a:xfrm>
            <a:prstGeom prst="rect">
              <a:avLst/>
            </a:prstGeom>
            <a:solidFill>
              <a:srgbClr val="F6851F"/>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137" name="Google Shape;137;p27"/>
            <p:cNvSpPr txBox="1"/>
            <p:nvPr/>
          </p:nvSpPr>
          <p:spPr>
            <a:xfrm>
              <a:off x="7287900" y="0"/>
              <a:ext cx="1856100" cy="142800"/>
            </a:xfrm>
            <a:prstGeom prst="rect">
              <a:avLst/>
            </a:prstGeom>
            <a:solidFill>
              <a:srgbClr val="D6DF23"/>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138" name="Google Shape;138;p27"/>
            <p:cNvSpPr txBox="1"/>
            <p:nvPr/>
          </p:nvSpPr>
          <p:spPr>
            <a:xfrm>
              <a:off x="0" y="0"/>
              <a:ext cx="1856100" cy="142800"/>
            </a:xfrm>
            <a:prstGeom prst="rect">
              <a:avLst/>
            </a:prstGeom>
            <a:solidFill>
              <a:schemeClr val="lt1"/>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a:ea typeface="Roboto"/>
                <a:cs typeface="Roboto"/>
                <a:sym typeface="Roboto"/>
              </a:endParaRPr>
            </a:p>
          </p:txBody>
        </p:sp>
      </p:grpSp>
      <p:sp>
        <p:nvSpPr>
          <p:cNvPr id="13" name="Google Shape;117;p26">
            <a:extLst>
              <a:ext uri="{FF2B5EF4-FFF2-40B4-BE49-F238E27FC236}">
                <a16:creationId xmlns:a16="http://schemas.microsoft.com/office/drawing/2014/main" id="{0BB2F390-67F2-47A6-9EA7-290D48800D9E}"/>
              </a:ext>
            </a:extLst>
          </p:cNvPr>
          <p:cNvSpPr txBox="1">
            <a:spLocks/>
          </p:cNvSpPr>
          <p:nvPr/>
        </p:nvSpPr>
        <p:spPr>
          <a:xfrm>
            <a:off x="499399" y="975236"/>
            <a:ext cx="8238201" cy="334840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chemeClr val="dk1"/>
              </a:buClr>
              <a:buSzPts val="1800"/>
              <a:buFont typeface="Roboto Slab"/>
              <a:buNone/>
              <a:defRPr sz="1800" b="0" i="0" u="none" strike="noStrike" cap="none">
                <a:solidFill>
                  <a:schemeClr val="dk1"/>
                </a:solidFill>
                <a:latin typeface="Roboto Slab"/>
                <a:ea typeface="Roboto Slab"/>
                <a:cs typeface="Roboto Slab"/>
                <a:sym typeface="Roboto Slab"/>
              </a:defRPr>
            </a:lvl1pPr>
            <a:lvl2pPr marL="914400" marR="0" lvl="1" indent="-317500" algn="l" rtl="0">
              <a:lnSpc>
                <a:spcPct val="115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2pPr>
            <a:lvl3pPr marL="1371600" marR="0" lvl="2" indent="-317500" algn="l" rtl="0">
              <a:lnSpc>
                <a:spcPct val="115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3pPr>
            <a:lvl4pPr marL="1828800" marR="0" lvl="3" indent="-317500" algn="l" rtl="0">
              <a:lnSpc>
                <a:spcPct val="115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4pPr>
            <a:lvl5pPr marL="2286000" marR="0" lvl="4" indent="-317500" algn="l" rtl="0">
              <a:lnSpc>
                <a:spcPct val="115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5pPr>
            <a:lvl6pPr marL="2743200" marR="0" lvl="5" indent="-317500" algn="l" rtl="0">
              <a:lnSpc>
                <a:spcPct val="115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6pPr>
            <a:lvl7pPr marL="3200400" marR="0" lvl="6" indent="-317500" algn="l" rtl="0">
              <a:lnSpc>
                <a:spcPct val="115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7pPr>
            <a:lvl8pPr marL="3657600" marR="0" lvl="7" indent="-317500" algn="l" rtl="0">
              <a:lnSpc>
                <a:spcPct val="115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8pPr>
            <a:lvl9pPr marL="4114800" marR="0" lvl="8" indent="-317500" algn="l" rtl="0">
              <a:lnSpc>
                <a:spcPct val="115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9pPr>
          </a:lstStyle>
          <a:p>
            <a:pPr marL="228600" indent="0" rtl="0"/>
            <a:endParaRPr lang="en-US" sz="1600" i="0" dirty="0">
              <a:solidFill>
                <a:srgbClr val="212529"/>
              </a:solidFill>
              <a:effectLst/>
              <a:latin typeface="+mn-lt"/>
            </a:endParaRPr>
          </a:p>
        </p:txBody>
      </p:sp>
      <p:pic>
        <p:nvPicPr>
          <p:cNvPr id="3" name="Picture 2">
            <a:extLst>
              <a:ext uri="{FF2B5EF4-FFF2-40B4-BE49-F238E27FC236}">
                <a16:creationId xmlns:a16="http://schemas.microsoft.com/office/drawing/2014/main" id="{2D123B8D-F23A-47A8-A41F-DD73542339E4}"/>
              </a:ext>
            </a:extLst>
          </p:cNvPr>
          <p:cNvPicPr>
            <a:picLocks noChangeAspect="1"/>
          </p:cNvPicPr>
          <p:nvPr/>
        </p:nvPicPr>
        <p:blipFill>
          <a:blip r:embed="rId4"/>
          <a:stretch>
            <a:fillRect/>
          </a:stretch>
        </p:blipFill>
        <p:spPr>
          <a:xfrm>
            <a:off x="1286402" y="1234129"/>
            <a:ext cx="6903731" cy="3089516"/>
          </a:xfrm>
          <a:prstGeom prst="rect">
            <a:avLst/>
          </a:prstGeom>
        </p:spPr>
      </p:pic>
    </p:spTree>
    <p:extLst>
      <p:ext uri="{BB962C8B-B14F-4D97-AF65-F5344CB8AC3E}">
        <p14:creationId xmlns:p14="http://schemas.microsoft.com/office/powerpoint/2010/main" val="40215382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7"/>
          <p:cNvSpPr txBox="1">
            <a:spLocks noGrp="1"/>
          </p:cNvSpPr>
          <p:nvPr>
            <p:ph type="body" idx="1"/>
          </p:nvPr>
        </p:nvSpPr>
        <p:spPr>
          <a:xfrm>
            <a:off x="1332089" y="169050"/>
            <a:ext cx="6649155" cy="598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3500" dirty="0">
                <a:solidFill>
                  <a:srgbClr val="243168"/>
                </a:solidFill>
                <a:latin typeface="Nunito ExtraBold"/>
                <a:ea typeface="Nunito ExtraBold"/>
                <a:cs typeface="Nunito ExtraBold"/>
                <a:sym typeface="Nunito ExtraBold"/>
              </a:rPr>
              <a:t>Examples of Tests</a:t>
            </a:r>
            <a:endParaRPr lang="en-IN" sz="3500" dirty="0">
              <a:solidFill>
                <a:srgbClr val="243168"/>
              </a:solidFill>
              <a:latin typeface="Nunito ExtraBold"/>
              <a:ea typeface="Nunito ExtraBold"/>
              <a:cs typeface="Nunito ExtraBold"/>
              <a:sym typeface="Nunito ExtraBold"/>
            </a:endParaRPr>
          </a:p>
        </p:txBody>
      </p:sp>
      <p:pic>
        <p:nvPicPr>
          <p:cNvPr id="131" name="Google Shape;131;p27"/>
          <p:cNvPicPr preferRelativeResize="0"/>
          <p:nvPr/>
        </p:nvPicPr>
        <p:blipFill rotWithShape="1">
          <a:blip r:embed="rId3">
            <a:alphaModFix/>
          </a:blip>
          <a:srcRect l="2114" t="21749" r="82984" b="31447"/>
          <a:stretch/>
        </p:blipFill>
        <p:spPr>
          <a:xfrm>
            <a:off x="8522400" y="0"/>
            <a:ext cx="621599" cy="466200"/>
          </a:xfrm>
          <a:prstGeom prst="rect">
            <a:avLst/>
          </a:prstGeom>
          <a:noFill/>
          <a:ln>
            <a:noFill/>
          </a:ln>
        </p:spPr>
      </p:pic>
      <p:sp>
        <p:nvSpPr>
          <p:cNvPr id="132" name="Google Shape;132;p27"/>
          <p:cNvSpPr txBox="1"/>
          <p:nvPr/>
        </p:nvSpPr>
        <p:spPr>
          <a:xfrm>
            <a:off x="6193675" y="4753100"/>
            <a:ext cx="2933100" cy="3147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000">
                <a:solidFill>
                  <a:srgbClr val="EE343A"/>
                </a:solidFill>
              </a:rPr>
              <a:t>www.skillslash.com</a:t>
            </a:r>
            <a:endParaRPr sz="1300">
              <a:solidFill>
                <a:srgbClr val="EE343A"/>
              </a:solidFill>
            </a:endParaRPr>
          </a:p>
          <a:p>
            <a:pPr marL="0" lvl="0" indent="0" algn="l" rtl="0">
              <a:spcBef>
                <a:spcPts val="0"/>
              </a:spcBef>
              <a:spcAft>
                <a:spcPts val="0"/>
              </a:spcAft>
              <a:buNone/>
            </a:pPr>
            <a:endParaRPr>
              <a:solidFill>
                <a:srgbClr val="FFFFFF"/>
              </a:solidFill>
              <a:latin typeface="Roboto"/>
              <a:ea typeface="Roboto"/>
              <a:cs typeface="Roboto"/>
              <a:sym typeface="Roboto"/>
            </a:endParaRPr>
          </a:p>
        </p:txBody>
      </p:sp>
      <p:grpSp>
        <p:nvGrpSpPr>
          <p:cNvPr id="133" name="Google Shape;133;p27"/>
          <p:cNvGrpSpPr/>
          <p:nvPr/>
        </p:nvGrpSpPr>
        <p:grpSpPr>
          <a:xfrm>
            <a:off x="0" y="5000700"/>
            <a:ext cx="9144000" cy="142800"/>
            <a:chOff x="0" y="0"/>
            <a:chExt cx="9144000" cy="142800"/>
          </a:xfrm>
        </p:grpSpPr>
        <p:sp>
          <p:nvSpPr>
            <p:cNvPr id="134" name="Google Shape;134;p27"/>
            <p:cNvSpPr txBox="1"/>
            <p:nvPr/>
          </p:nvSpPr>
          <p:spPr>
            <a:xfrm>
              <a:off x="3575800" y="0"/>
              <a:ext cx="1856100" cy="142800"/>
            </a:xfrm>
            <a:prstGeom prst="rect">
              <a:avLst/>
            </a:prstGeom>
            <a:solidFill>
              <a:schemeClr val="accent1"/>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135" name="Google Shape;135;p27"/>
            <p:cNvSpPr txBox="1"/>
            <p:nvPr/>
          </p:nvSpPr>
          <p:spPr>
            <a:xfrm>
              <a:off x="1856000" y="0"/>
              <a:ext cx="1856100" cy="142800"/>
            </a:xfrm>
            <a:prstGeom prst="rect">
              <a:avLst/>
            </a:prstGeom>
            <a:solidFill>
              <a:srgbClr val="EE343A"/>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136" name="Google Shape;136;p27"/>
            <p:cNvSpPr txBox="1"/>
            <p:nvPr/>
          </p:nvSpPr>
          <p:spPr>
            <a:xfrm>
              <a:off x="5431900" y="0"/>
              <a:ext cx="1856100" cy="142800"/>
            </a:xfrm>
            <a:prstGeom prst="rect">
              <a:avLst/>
            </a:prstGeom>
            <a:solidFill>
              <a:srgbClr val="F6851F"/>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137" name="Google Shape;137;p27"/>
            <p:cNvSpPr txBox="1"/>
            <p:nvPr/>
          </p:nvSpPr>
          <p:spPr>
            <a:xfrm>
              <a:off x="7287900" y="0"/>
              <a:ext cx="1856100" cy="142800"/>
            </a:xfrm>
            <a:prstGeom prst="rect">
              <a:avLst/>
            </a:prstGeom>
            <a:solidFill>
              <a:srgbClr val="D6DF23"/>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138" name="Google Shape;138;p27"/>
            <p:cNvSpPr txBox="1"/>
            <p:nvPr/>
          </p:nvSpPr>
          <p:spPr>
            <a:xfrm>
              <a:off x="0" y="0"/>
              <a:ext cx="1856100" cy="142800"/>
            </a:xfrm>
            <a:prstGeom prst="rect">
              <a:avLst/>
            </a:prstGeom>
            <a:solidFill>
              <a:schemeClr val="lt1"/>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a:ea typeface="Roboto"/>
                <a:cs typeface="Roboto"/>
                <a:sym typeface="Roboto"/>
              </a:endParaRPr>
            </a:p>
          </p:txBody>
        </p:sp>
      </p:grpSp>
      <p:sp>
        <p:nvSpPr>
          <p:cNvPr id="13" name="Google Shape;117;p26">
            <a:extLst>
              <a:ext uri="{FF2B5EF4-FFF2-40B4-BE49-F238E27FC236}">
                <a16:creationId xmlns:a16="http://schemas.microsoft.com/office/drawing/2014/main" id="{0BB2F390-67F2-47A6-9EA7-290D48800D9E}"/>
              </a:ext>
            </a:extLst>
          </p:cNvPr>
          <p:cNvSpPr txBox="1">
            <a:spLocks/>
          </p:cNvSpPr>
          <p:nvPr/>
        </p:nvSpPr>
        <p:spPr>
          <a:xfrm>
            <a:off x="499399" y="975236"/>
            <a:ext cx="8238201" cy="334840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chemeClr val="dk1"/>
              </a:buClr>
              <a:buSzPts val="1800"/>
              <a:buFont typeface="Roboto Slab"/>
              <a:buNone/>
              <a:defRPr sz="1800" b="0" i="0" u="none" strike="noStrike" cap="none">
                <a:solidFill>
                  <a:schemeClr val="dk1"/>
                </a:solidFill>
                <a:latin typeface="Roboto Slab"/>
                <a:ea typeface="Roboto Slab"/>
                <a:cs typeface="Roboto Slab"/>
                <a:sym typeface="Roboto Slab"/>
              </a:defRPr>
            </a:lvl1pPr>
            <a:lvl2pPr marL="914400" marR="0" lvl="1" indent="-317500" algn="l" rtl="0">
              <a:lnSpc>
                <a:spcPct val="115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2pPr>
            <a:lvl3pPr marL="1371600" marR="0" lvl="2" indent="-317500" algn="l" rtl="0">
              <a:lnSpc>
                <a:spcPct val="115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3pPr>
            <a:lvl4pPr marL="1828800" marR="0" lvl="3" indent="-317500" algn="l" rtl="0">
              <a:lnSpc>
                <a:spcPct val="115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4pPr>
            <a:lvl5pPr marL="2286000" marR="0" lvl="4" indent="-317500" algn="l" rtl="0">
              <a:lnSpc>
                <a:spcPct val="115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5pPr>
            <a:lvl6pPr marL="2743200" marR="0" lvl="5" indent="-317500" algn="l" rtl="0">
              <a:lnSpc>
                <a:spcPct val="115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6pPr>
            <a:lvl7pPr marL="3200400" marR="0" lvl="6" indent="-317500" algn="l" rtl="0">
              <a:lnSpc>
                <a:spcPct val="115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7pPr>
            <a:lvl8pPr marL="3657600" marR="0" lvl="7" indent="-317500" algn="l" rtl="0">
              <a:lnSpc>
                <a:spcPct val="115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8pPr>
            <a:lvl9pPr marL="4114800" marR="0" lvl="8" indent="-317500" algn="l" rtl="0">
              <a:lnSpc>
                <a:spcPct val="115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9pPr>
          </a:lstStyle>
          <a:p>
            <a:pPr marL="228600" indent="0" rtl="0"/>
            <a:endParaRPr lang="en-US" sz="1600" i="0" dirty="0">
              <a:solidFill>
                <a:srgbClr val="212529"/>
              </a:solidFill>
              <a:effectLst/>
              <a:latin typeface="+mn-lt"/>
            </a:endParaRPr>
          </a:p>
        </p:txBody>
      </p:sp>
    </p:spTree>
    <p:extLst>
      <p:ext uri="{BB962C8B-B14F-4D97-AF65-F5344CB8AC3E}">
        <p14:creationId xmlns:p14="http://schemas.microsoft.com/office/powerpoint/2010/main" val="12371005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7"/>
          <p:cNvSpPr txBox="1">
            <a:spLocks noGrp="1"/>
          </p:cNvSpPr>
          <p:nvPr>
            <p:ph type="body" idx="1"/>
          </p:nvPr>
        </p:nvSpPr>
        <p:spPr>
          <a:xfrm>
            <a:off x="1332089" y="169050"/>
            <a:ext cx="6649155" cy="598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3500" dirty="0">
                <a:solidFill>
                  <a:srgbClr val="243168"/>
                </a:solidFill>
                <a:latin typeface="Nunito ExtraBold"/>
                <a:ea typeface="Nunito ExtraBold"/>
                <a:cs typeface="Nunito ExtraBold"/>
                <a:sym typeface="Nunito ExtraBold"/>
              </a:rPr>
              <a:t>T Vs Z test</a:t>
            </a:r>
            <a:endParaRPr lang="en-IN" sz="3500" dirty="0">
              <a:solidFill>
                <a:srgbClr val="243168"/>
              </a:solidFill>
              <a:latin typeface="Nunito ExtraBold"/>
              <a:ea typeface="Nunito ExtraBold"/>
              <a:cs typeface="Nunito ExtraBold"/>
              <a:sym typeface="Nunito ExtraBold"/>
            </a:endParaRPr>
          </a:p>
        </p:txBody>
      </p:sp>
      <p:pic>
        <p:nvPicPr>
          <p:cNvPr id="131" name="Google Shape;131;p27"/>
          <p:cNvPicPr preferRelativeResize="0"/>
          <p:nvPr/>
        </p:nvPicPr>
        <p:blipFill rotWithShape="1">
          <a:blip r:embed="rId3">
            <a:alphaModFix/>
          </a:blip>
          <a:srcRect l="2114" t="21749" r="82984" b="31447"/>
          <a:stretch/>
        </p:blipFill>
        <p:spPr>
          <a:xfrm>
            <a:off x="8522400" y="0"/>
            <a:ext cx="621599" cy="466200"/>
          </a:xfrm>
          <a:prstGeom prst="rect">
            <a:avLst/>
          </a:prstGeom>
          <a:noFill/>
          <a:ln>
            <a:noFill/>
          </a:ln>
        </p:spPr>
      </p:pic>
      <p:sp>
        <p:nvSpPr>
          <p:cNvPr id="132" name="Google Shape;132;p27"/>
          <p:cNvSpPr txBox="1"/>
          <p:nvPr/>
        </p:nvSpPr>
        <p:spPr>
          <a:xfrm>
            <a:off x="6193675" y="4753100"/>
            <a:ext cx="2933100" cy="3147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000">
                <a:solidFill>
                  <a:srgbClr val="EE343A"/>
                </a:solidFill>
              </a:rPr>
              <a:t>www.skillslash.com</a:t>
            </a:r>
            <a:endParaRPr sz="1300">
              <a:solidFill>
                <a:srgbClr val="EE343A"/>
              </a:solidFill>
            </a:endParaRPr>
          </a:p>
          <a:p>
            <a:pPr marL="0" lvl="0" indent="0" algn="l" rtl="0">
              <a:spcBef>
                <a:spcPts val="0"/>
              </a:spcBef>
              <a:spcAft>
                <a:spcPts val="0"/>
              </a:spcAft>
              <a:buNone/>
            </a:pPr>
            <a:endParaRPr>
              <a:solidFill>
                <a:srgbClr val="FFFFFF"/>
              </a:solidFill>
              <a:latin typeface="Roboto"/>
              <a:ea typeface="Roboto"/>
              <a:cs typeface="Roboto"/>
              <a:sym typeface="Roboto"/>
            </a:endParaRPr>
          </a:p>
        </p:txBody>
      </p:sp>
      <p:grpSp>
        <p:nvGrpSpPr>
          <p:cNvPr id="133" name="Google Shape;133;p27"/>
          <p:cNvGrpSpPr/>
          <p:nvPr/>
        </p:nvGrpSpPr>
        <p:grpSpPr>
          <a:xfrm>
            <a:off x="0" y="5000700"/>
            <a:ext cx="9144000" cy="142800"/>
            <a:chOff x="0" y="0"/>
            <a:chExt cx="9144000" cy="142800"/>
          </a:xfrm>
        </p:grpSpPr>
        <p:sp>
          <p:nvSpPr>
            <p:cNvPr id="134" name="Google Shape;134;p27"/>
            <p:cNvSpPr txBox="1"/>
            <p:nvPr/>
          </p:nvSpPr>
          <p:spPr>
            <a:xfrm>
              <a:off x="3575800" y="0"/>
              <a:ext cx="1856100" cy="142800"/>
            </a:xfrm>
            <a:prstGeom prst="rect">
              <a:avLst/>
            </a:prstGeom>
            <a:solidFill>
              <a:schemeClr val="accent1"/>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135" name="Google Shape;135;p27"/>
            <p:cNvSpPr txBox="1"/>
            <p:nvPr/>
          </p:nvSpPr>
          <p:spPr>
            <a:xfrm>
              <a:off x="1856000" y="0"/>
              <a:ext cx="1856100" cy="142800"/>
            </a:xfrm>
            <a:prstGeom prst="rect">
              <a:avLst/>
            </a:prstGeom>
            <a:solidFill>
              <a:srgbClr val="EE343A"/>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136" name="Google Shape;136;p27"/>
            <p:cNvSpPr txBox="1"/>
            <p:nvPr/>
          </p:nvSpPr>
          <p:spPr>
            <a:xfrm>
              <a:off x="5431900" y="0"/>
              <a:ext cx="1856100" cy="142800"/>
            </a:xfrm>
            <a:prstGeom prst="rect">
              <a:avLst/>
            </a:prstGeom>
            <a:solidFill>
              <a:srgbClr val="F6851F"/>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137" name="Google Shape;137;p27"/>
            <p:cNvSpPr txBox="1"/>
            <p:nvPr/>
          </p:nvSpPr>
          <p:spPr>
            <a:xfrm>
              <a:off x="7287900" y="0"/>
              <a:ext cx="1856100" cy="142800"/>
            </a:xfrm>
            <a:prstGeom prst="rect">
              <a:avLst/>
            </a:prstGeom>
            <a:solidFill>
              <a:srgbClr val="D6DF23"/>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138" name="Google Shape;138;p27"/>
            <p:cNvSpPr txBox="1"/>
            <p:nvPr/>
          </p:nvSpPr>
          <p:spPr>
            <a:xfrm>
              <a:off x="0" y="0"/>
              <a:ext cx="1856100" cy="142800"/>
            </a:xfrm>
            <a:prstGeom prst="rect">
              <a:avLst/>
            </a:prstGeom>
            <a:solidFill>
              <a:schemeClr val="lt1"/>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a:ea typeface="Roboto"/>
                <a:cs typeface="Roboto"/>
                <a:sym typeface="Roboto"/>
              </a:endParaRPr>
            </a:p>
          </p:txBody>
        </p:sp>
      </p:grpSp>
      <p:pic>
        <p:nvPicPr>
          <p:cNvPr id="4" name="Picture 3">
            <a:extLst>
              <a:ext uri="{FF2B5EF4-FFF2-40B4-BE49-F238E27FC236}">
                <a16:creationId xmlns:a16="http://schemas.microsoft.com/office/drawing/2014/main" id="{2EF8E19D-FB02-469C-8A9B-81CC04924EA8}"/>
              </a:ext>
            </a:extLst>
          </p:cNvPr>
          <p:cNvPicPr>
            <a:picLocks noChangeAspect="1"/>
          </p:cNvPicPr>
          <p:nvPr/>
        </p:nvPicPr>
        <p:blipFill>
          <a:blip r:embed="rId4"/>
          <a:stretch>
            <a:fillRect/>
          </a:stretch>
        </p:blipFill>
        <p:spPr>
          <a:xfrm>
            <a:off x="1022684" y="1015450"/>
            <a:ext cx="6958560" cy="3305175"/>
          </a:xfrm>
          <a:prstGeom prst="rect">
            <a:avLst/>
          </a:prstGeom>
        </p:spPr>
      </p:pic>
    </p:spTree>
    <p:extLst>
      <p:ext uri="{BB962C8B-B14F-4D97-AF65-F5344CB8AC3E}">
        <p14:creationId xmlns:p14="http://schemas.microsoft.com/office/powerpoint/2010/main" val="32447760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7"/>
          <p:cNvSpPr txBox="1">
            <a:spLocks noGrp="1"/>
          </p:cNvSpPr>
          <p:nvPr>
            <p:ph type="body" idx="1"/>
          </p:nvPr>
        </p:nvSpPr>
        <p:spPr>
          <a:xfrm>
            <a:off x="1332089" y="169050"/>
            <a:ext cx="6649155" cy="598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3500" dirty="0">
                <a:solidFill>
                  <a:srgbClr val="243168"/>
                </a:solidFill>
                <a:latin typeface="Nunito ExtraBold"/>
                <a:ea typeface="Nunito ExtraBold"/>
                <a:cs typeface="Nunito ExtraBold"/>
                <a:sym typeface="Nunito ExtraBold"/>
              </a:rPr>
              <a:t>Overall Testing</a:t>
            </a:r>
            <a:endParaRPr lang="en-IN" sz="3500" dirty="0">
              <a:solidFill>
                <a:srgbClr val="243168"/>
              </a:solidFill>
              <a:latin typeface="Nunito ExtraBold"/>
              <a:ea typeface="Nunito ExtraBold"/>
              <a:cs typeface="Nunito ExtraBold"/>
              <a:sym typeface="Nunito ExtraBold"/>
            </a:endParaRPr>
          </a:p>
        </p:txBody>
      </p:sp>
      <p:pic>
        <p:nvPicPr>
          <p:cNvPr id="131" name="Google Shape;131;p27"/>
          <p:cNvPicPr preferRelativeResize="0"/>
          <p:nvPr/>
        </p:nvPicPr>
        <p:blipFill rotWithShape="1">
          <a:blip r:embed="rId3">
            <a:alphaModFix/>
          </a:blip>
          <a:srcRect l="2114" t="21749" r="82984" b="31447"/>
          <a:stretch/>
        </p:blipFill>
        <p:spPr>
          <a:xfrm>
            <a:off x="8522400" y="0"/>
            <a:ext cx="621599" cy="466200"/>
          </a:xfrm>
          <a:prstGeom prst="rect">
            <a:avLst/>
          </a:prstGeom>
          <a:noFill/>
          <a:ln>
            <a:noFill/>
          </a:ln>
        </p:spPr>
      </p:pic>
      <p:sp>
        <p:nvSpPr>
          <p:cNvPr id="132" name="Google Shape;132;p27"/>
          <p:cNvSpPr txBox="1"/>
          <p:nvPr/>
        </p:nvSpPr>
        <p:spPr>
          <a:xfrm>
            <a:off x="6193675" y="4753100"/>
            <a:ext cx="2933100" cy="3147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000">
                <a:solidFill>
                  <a:srgbClr val="EE343A"/>
                </a:solidFill>
              </a:rPr>
              <a:t>www.skillslash.com</a:t>
            </a:r>
            <a:endParaRPr sz="1300">
              <a:solidFill>
                <a:srgbClr val="EE343A"/>
              </a:solidFill>
            </a:endParaRPr>
          </a:p>
          <a:p>
            <a:pPr marL="0" lvl="0" indent="0" algn="l" rtl="0">
              <a:spcBef>
                <a:spcPts val="0"/>
              </a:spcBef>
              <a:spcAft>
                <a:spcPts val="0"/>
              </a:spcAft>
              <a:buNone/>
            </a:pPr>
            <a:endParaRPr>
              <a:solidFill>
                <a:srgbClr val="FFFFFF"/>
              </a:solidFill>
              <a:latin typeface="Roboto"/>
              <a:ea typeface="Roboto"/>
              <a:cs typeface="Roboto"/>
              <a:sym typeface="Roboto"/>
            </a:endParaRPr>
          </a:p>
        </p:txBody>
      </p:sp>
      <p:grpSp>
        <p:nvGrpSpPr>
          <p:cNvPr id="133" name="Google Shape;133;p27"/>
          <p:cNvGrpSpPr/>
          <p:nvPr/>
        </p:nvGrpSpPr>
        <p:grpSpPr>
          <a:xfrm>
            <a:off x="0" y="5000700"/>
            <a:ext cx="9144000" cy="142800"/>
            <a:chOff x="0" y="0"/>
            <a:chExt cx="9144000" cy="142800"/>
          </a:xfrm>
        </p:grpSpPr>
        <p:sp>
          <p:nvSpPr>
            <p:cNvPr id="134" name="Google Shape;134;p27"/>
            <p:cNvSpPr txBox="1"/>
            <p:nvPr/>
          </p:nvSpPr>
          <p:spPr>
            <a:xfrm>
              <a:off x="3575800" y="0"/>
              <a:ext cx="1856100" cy="142800"/>
            </a:xfrm>
            <a:prstGeom prst="rect">
              <a:avLst/>
            </a:prstGeom>
            <a:solidFill>
              <a:schemeClr val="accent1"/>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135" name="Google Shape;135;p27"/>
            <p:cNvSpPr txBox="1"/>
            <p:nvPr/>
          </p:nvSpPr>
          <p:spPr>
            <a:xfrm>
              <a:off x="1856000" y="0"/>
              <a:ext cx="1856100" cy="142800"/>
            </a:xfrm>
            <a:prstGeom prst="rect">
              <a:avLst/>
            </a:prstGeom>
            <a:solidFill>
              <a:srgbClr val="EE343A"/>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136" name="Google Shape;136;p27"/>
            <p:cNvSpPr txBox="1"/>
            <p:nvPr/>
          </p:nvSpPr>
          <p:spPr>
            <a:xfrm>
              <a:off x="5431900" y="0"/>
              <a:ext cx="1856100" cy="142800"/>
            </a:xfrm>
            <a:prstGeom prst="rect">
              <a:avLst/>
            </a:prstGeom>
            <a:solidFill>
              <a:srgbClr val="F6851F"/>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137" name="Google Shape;137;p27"/>
            <p:cNvSpPr txBox="1"/>
            <p:nvPr/>
          </p:nvSpPr>
          <p:spPr>
            <a:xfrm>
              <a:off x="7287900" y="0"/>
              <a:ext cx="1856100" cy="142800"/>
            </a:xfrm>
            <a:prstGeom prst="rect">
              <a:avLst/>
            </a:prstGeom>
            <a:solidFill>
              <a:srgbClr val="D6DF23"/>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138" name="Google Shape;138;p27"/>
            <p:cNvSpPr txBox="1"/>
            <p:nvPr/>
          </p:nvSpPr>
          <p:spPr>
            <a:xfrm>
              <a:off x="0" y="0"/>
              <a:ext cx="1856100" cy="142800"/>
            </a:xfrm>
            <a:prstGeom prst="rect">
              <a:avLst/>
            </a:prstGeom>
            <a:solidFill>
              <a:schemeClr val="lt1"/>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a:ea typeface="Roboto"/>
                <a:cs typeface="Roboto"/>
                <a:sym typeface="Roboto"/>
              </a:endParaRPr>
            </a:p>
          </p:txBody>
        </p:sp>
      </p:grpSp>
      <p:pic>
        <p:nvPicPr>
          <p:cNvPr id="3" name="Picture 2">
            <a:extLst>
              <a:ext uri="{FF2B5EF4-FFF2-40B4-BE49-F238E27FC236}">
                <a16:creationId xmlns:a16="http://schemas.microsoft.com/office/drawing/2014/main" id="{D8662FCF-163D-4DA4-92D0-8A678A2B15A5}"/>
              </a:ext>
            </a:extLst>
          </p:cNvPr>
          <p:cNvPicPr>
            <a:picLocks noChangeAspect="1"/>
          </p:cNvPicPr>
          <p:nvPr/>
        </p:nvPicPr>
        <p:blipFill>
          <a:blip r:embed="rId4"/>
          <a:stretch>
            <a:fillRect/>
          </a:stretch>
        </p:blipFill>
        <p:spPr>
          <a:xfrm>
            <a:off x="710489" y="873395"/>
            <a:ext cx="7811911" cy="3809512"/>
          </a:xfrm>
          <a:prstGeom prst="rect">
            <a:avLst/>
          </a:prstGeom>
        </p:spPr>
      </p:pic>
    </p:spTree>
    <p:extLst>
      <p:ext uri="{BB962C8B-B14F-4D97-AF65-F5344CB8AC3E}">
        <p14:creationId xmlns:p14="http://schemas.microsoft.com/office/powerpoint/2010/main" val="29109026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D31E52A-D23E-47E5-A32B-B5211C9208FE}"/>
              </a:ext>
            </a:extLst>
          </p:cNvPr>
          <p:cNvPicPr>
            <a:picLocks noChangeAspect="1"/>
          </p:cNvPicPr>
          <p:nvPr/>
        </p:nvPicPr>
        <p:blipFill>
          <a:blip r:embed="rId2"/>
          <a:stretch>
            <a:fillRect/>
          </a:stretch>
        </p:blipFill>
        <p:spPr>
          <a:xfrm>
            <a:off x="1734565" y="1012459"/>
            <a:ext cx="6219720" cy="3615985"/>
          </a:xfrm>
          <a:prstGeom prst="rect">
            <a:avLst/>
          </a:prstGeom>
        </p:spPr>
      </p:pic>
      <p:sp>
        <p:nvSpPr>
          <p:cNvPr id="5" name="Text Placeholder 4">
            <a:extLst>
              <a:ext uri="{FF2B5EF4-FFF2-40B4-BE49-F238E27FC236}">
                <a16:creationId xmlns:a16="http://schemas.microsoft.com/office/drawing/2014/main" id="{2A4EE4DB-9C8D-E742-B301-4CDDF254EFF5}"/>
              </a:ext>
            </a:extLst>
          </p:cNvPr>
          <p:cNvSpPr>
            <a:spLocks noGrp="1"/>
          </p:cNvSpPr>
          <p:nvPr>
            <p:ph type="body" idx="1"/>
          </p:nvPr>
        </p:nvSpPr>
        <p:spPr/>
        <p:txBody>
          <a:bodyPr/>
          <a:lstStyle/>
          <a:p>
            <a:endParaRPr lang="en-US"/>
          </a:p>
        </p:txBody>
      </p:sp>
      <p:sp>
        <p:nvSpPr>
          <p:cNvPr id="6" name="Google Shape;130;p27">
            <a:extLst>
              <a:ext uri="{FF2B5EF4-FFF2-40B4-BE49-F238E27FC236}">
                <a16:creationId xmlns:a16="http://schemas.microsoft.com/office/drawing/2014/main" id="{B1884227-AA05-F442-8D2F-E7E89CC7CD1C}"/>
              </a:ext>
            </a:extLst>
          </p:cNvPr>
          <p:cNvSpPr txBox="1">
            <a:spLocks/>
          </p:cNvSpPr>
          <p:nvPr/>
        </p:nvSpPr>
        <p:spPr>
          <a:xfrm>
            <a:off x="1332089" y="214206"/>
            <a:ext cx="6649155" cy="598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chemeClr val="dk1"/>
              </a:buClr>
              <a:buSzPts val="1800"/>
              <a:buFont typeface="Roboto Slab"/>
              <a:buNone/>
              <a:defRPr sz="1800" b="0" i="0" u="none" strike="noStrike" cap="none">
                <a:solidFill>
                  <a:schemeClr val="dk1"/>
                </a:solidFill>
                <a:latin typeface="Roboto Slab"/>
                <a:ea typeface="Roboto Slab"/>
                <a:cs typeface="Roboto Slab"/>
                <a:sym typeface="Roboto Slab"/>
              </a:defRPr>
            </a:lvl1pPr>
            <a:lvl2pPr marL="914400" marR="0" lvl="1" indent="-317500" algn="l" rtl="0">
              <a:lnSpc>
                <a:spcPct val="115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2pPr>
            <a:lvl3pPr marL="1371600" marR="0" lvl="2" indent="-317500" algn="l" rtl="0">
              <a:lnSpc>
                <a:spcPct val="115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3pPr>
            <a:lvl4pPr marL="1828800" marR="0" lvl="3" indent="-317500" algn="l" rtl="0">
              <a:lnSpc>
                <a:spcPct val="115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4pPr>
            <a:lvl5pPr marL="2286000" marR="0" lvl="4" indent="-317500" algn="l" rtl="0">
              <a:lnSpc>
                <a:spcPct val="115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5pPr>
            <a:lvl6pPr marL="2743200" marR="0" lvl="5" indent="-317500" algn="l" rtl="0">
              <a:lnSpc>
                <a:spcPct val="115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6pPr>
            <a:lvl7pPr marL="3200400" marR="0" lvl="6" indent="-317500" algn="l" rtl="0">
              <a:lnSpc>
                <a:spcPct val="115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7pPr>
            <a:lvl8pPr marL="3657600" marR="0" lvl="7" indent="-317500" algn="l" rtl="0">
              <a:lnSpc>
                <a:spcPct val="115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8pPr>
            <a:lvl9pPr marL="4114800" marR="0" lvl="8" indent="-317500" algn="l" rtl="0">
              <a:lnSpc>
                <a:spcPct val="115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9pPr>
          </a:lstStyle>
          <a:p>
            <a:pPr marL="0" indent="0" algn="ctr"/>
            <a:r>
              <a:rPr lang="en-US" sz="3500">
                <a:solidFill>
                  <a:srgbClr val="243168"/>
                </a:solidFill>
                <a:latin typeface="Nunito ExtraBold"/>
                <a:ea typeface="Nunito ExtraBold"/>
                <a:cs typeface="Nunito ExtraBold"/>
                <a:sym typeface="Nunito ExtraBold"/>
              </a:rPr>
              <a:t>Type of errors in Hypothesis Testing</a:t>
            </a:r>
            <a:endParaRPr lang="en-IN" sz="3500" dirty="0">
              <a:solidFill>
                <a:srgbClr val="243168"/>
              </a:solidFill>
              <a:latin typeface="Nunito ExtraBold"/>
              <a:ea typeface="Nunito ExtraBold"/>
              <a:cs typeface="Nunito ExtraBold"/>
              <a:sym typeface="Nunito ExtraBold"/>
            </a:endParaRPr>
          </a:p>
        </p:txBody>
      </p:sp>
    </p:spTree>
    <p:extLst>
      <p:ext uri="{BB962C8B-B14F-4D97-AF65-F5344CB8AC3E}">
        <p14:creationId xmlns:p14="http://schemas.microsoft.com/office/powerpoint/2010/main" val="36266229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6155852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7"/>
          <p:cNvSpPr txBox="1">
            <a:spLocks noGrp="1"/>
          </p:cNvSpPr>
          <p:nvPr>
            <p:ph type="body" idx="1"/>
          </p:nvPr>
        </p:nvSpPr>
        <p:spPr>
          <a:xfrm>
            <a:off x="1332089" y="214206"/>
            <a:ext cx="6649155" cy="598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3500" dirty="0">
                <a:solidFill>
                  <a:srgbClr val="243168"/>
                </a:solidFill>
                <a:latin typeface="Nunito ExtraBold"/>
                <a:ea typeface="Nunito ExtraBold"/>
                <a:cs typeface="Nunito ExtraBold"/>
                <a:sym typeface="Nunito ExtraBold"/>
              </a:rPr>
              <a:t>Type of errors in Hypothesis Testing</a:t>
            </a:r>
            <a:endParaRPr lang="en-IN" sz="3500" dirty="0">
              <a:solidFill>
                <a:srgbClr val="243168"/>
              </a:solidFill>
              <a:latin typeface="Nunito ExtraBold"/>
              <a:ea typeface="Nunito ExtraBold"/>
              <a:cs typeface="Nunito ExtraBold"/>
              <a:sym typeface="Nunito ExtraBold"/>
            </a:endParaRPr>
          </a:p>
        </p:txBody>
      </p:sp>
      <p:pic>
        <p:nvPicPr>
          <p:cNvPr id="131" name="Google Shape;131;p27"/>
          <p:cNvPicPr preferRelativeResize="0"/>
          <p:nvPr/>
        </p:nvPicPr>
        <p:blipFill rotWithShape="1">
          <a:blip r:embed="rId3">
            <a:alphaModFix/>
          </a:blip>
          <a:srcRect l="2114" t="21749" r="82984" b="31447"/>
          <a:stretch/>
        </p:blipFill>
        <p:spPr>
          <a:xfrm>
            <a:off x="8522400" y="0"/>
            <a:ext cx="621599" cy="466200"/>
          </a:xfrm>
          <a:prstGeom prst="rect">
            <a:avLst/>
          </a:prstGeom>
          <a:noFill/>
          <a:ln>
            <a:noFill/>
          </a:ln>
        </p:spPr>
      </p:pic>
      <p:sp>
        <p:nvSpPr>
          <p:cNvPr id="132" name="Google Shape;132;p27"/>
          <p:cNvSpPr txBox="1"/>
          <p:nvPr/>
        </p:nvSpPr>
        <p:spPr>
          <a:xfrm>
            <a:off x="6193675" y="4753100"/>
            <a:ext cx="2933100" cy="3147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000">
                <a:solidFill>
                  <a:srgbClr val="EE343A"/>
                </a:solidFill>
              </a:rPr>
              <a:t>www.skillslash.com</a:t>
            </a:r>
            <a:endParaRPr sz="1300">
              <a:solidFill>
                <a:srgbClr val="EE343A"/>
              </a:solidFill>
            </a:endParaRPr>
          </a:p>
          <a:p>
            <a:pPr marL="0" lvl="0" indent="0" algn="l" rtl="0">
              <a:spcBef>
                <a:spcPts val="0"/>
              </a:spcBef>
              <a:spcAft>
                <a:spcPts val="0"/>
              </a:spcAft>
              <a:buNone/>
            </a:pPr>
            <a:endParaRPr>
              <a:solidFill>
                <a:srgbClr val="FFFFFF"/>
              </a:solidFill>
              <a:latin typeface="Roboto"/>
              <a:ea typeface="Roboto"/>
              <a:cs typeface="Roboto"/>
              <a:sym typeface="Roboto"/>
            </a:endParaRPr>
          </a:p>
        </p:txBody>
      </p:sp>
      <p:grpSp>
        <p:nvGrpSpPr>
          <p:cNvPr id="133" name="Google Shape;133;p27"/>
          <p:cNvGrpSpPr/>
          <p:nvPr/>
        </p:nvGrpSpPr>
        <p:grpSpPr>
          <a:xfrm>
            <a:off x="0" y="5000700"/>
            <a:ext cx="9144000" cy="142800"/>
            <a:chOff x="0" y="0"/>
            <a:chExt cx="9144000" cy="142800"/>
          </a:xfrm>
        </p:grpSpPr>
        <p:sp>
          <p:nvSpPr>
            <p:cNvPr id="134" name="Google Shape;134;p27"/>
            <p:cNvSpPr txBox="1"/>
            <p:nvPr/>
          </p:nvSpPr>
          <p:spPr>
            <a:xfrm>
              <a:off x="3575800" y="0"/>
              <a:ext cx="1856100" cy="142800"/>
            </a:xfrm>
            <a:prstGeom prst="rect">
              <a:avLst/>
            </a:prstGeom>
            <a:solidFill>
              <a:schemeClr val="accent1"/>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135" name="Google Shape;135;p27"/>
            <p:cNvSpPr txBox="1"/>
            <p:nvPr/>
          </p:nvSpPr>
          <p:spPr>
            <a:xfrm>
              <a:off x="1856000" y="0"/>
              <a:ext cx="1856100" cy="142800"/>
            </a:xfrm>
            <a:prstGeom prst="rect">
              <a:avLst/>
            </a:prstGeom>
            <a:solidFill>
              <a:srgbClr val="EE343A"/>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136" name="Google Shape;136;p27"/>
            <p:cNvSpPr txBox="1"/>
            <p:nvPr/>
          </p:nvSpPr>
          <p:spPr>
            <a:xfrm>
              <a:off x="5431900" y="0"/>
              <a:ext cx="1856100" cy="142800"/>
            </a:xfrm>
            <a:prstGeom prst="rect">
              <a:avLst/>
            </a:prstGeom>
            <a:solidFill>
              <a:srgbClr val="F6851F"/>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137" name="Google Shape;137;p27"/>
            <p:cNvSpPr txBox="1"/>
            <p:nvPr/>
          </p:nvSpPr>
          <p:spPr>
            <a:xfrm>
              <a:off x="7287900" y="0"/>
              <a:ext cx="1856100" cy="142800"/>
            </a:xfrm>
            <a:prstGeom prst="rect">
              <a:avLst/>
            </a:prstGeom>
            <a:solidFill>
              <a:srgbClr val="D6DF23"/>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138" name="Google Shape;138;p27"/>
            <p:cNvSpPr txBox="1"/>
            <p:nvPr/>
          </p:nvSpPr>
          <p:spPr>
            <a:xfrm>
              <a:off x="0" y="0"/>
              <a:ext cx="1856100" cy="142800"/>
            </a:xfrm>
            <a:prstGeom prst="rect">
              <a:avLst/>
            </a:prstGeom>
            <a:solidFill>
              <a:schemeClr val="lt1"/>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a:ea typeface="Roboto"/>
                <a:cs typeface="Roboto"/>
                <a:sym typeface="Roboto"/>
              </a:endParaRPr>
            </a:p>
          </p:txBody>
        </p:sp>
      </p:grpSp>
      <p:pic>
        <p:nvPicPr>
          <p:cNvPr id="3" name="Picture 2">
            <a:extLst>
              <a:ext uri="{FF2B5EF4-FFF2-40B4-BE49-F238E27FC236}">
                <a16:creationId xmlns:a16="http://schemas.microsoft.com/office/drawing/2014/main" id="{62ABEC57-F578-4539-B8E0-54939DDD53AC}"/>
              </a:ext>
            </a:extLst>
          </p:cNvPr>
          <p:cNvPicPr>
            <a:picLocks noChangeAspect="1"/>
          </p:cNvPicPr>
          <p:nvPr/>
        </p:nvPicPr>
        <p:blipFill rotWithShape="1">
          <a:blip r:embed="rId4"/>
          <a:srcRect l="8172" r="5975" b="14667"/>
          <a:stretch/>
        </p:blipFill>
        <p:spPr>
          <a:xfrm>
            <a:off x="128573" y="1429406"/>
            <a:ext cx="4249138" cy="2683815"/>
          </a:xfrm>
          <a:prstGeom prst="rect">
            <a:avLst/>
          </a:prstGeom>
        </p:spPr>
      </p:pic>
      <p:pic>
        <p:nvPicPr>
          <p:cNvPr id="5" name="Picture 4">
            <a:extLst>
              <a:ext uri="{FF2B5EF4-FFF2-40B4-BE49-F238E27FC236}">
                <a16:creationId xmlns:a16="http://schemas.microsoft.com/office/drawing/2014/main" id="{5DBE43AD-9627-4BE2-A1A1-DB0F7F56EAAA}"/>
              </a:ext>
            </a:extLst>
          </p:cNvPr>
          <p:cNvPicPr>
            <a:picLocks noChangeAspect="1"/>
          </p:cNvPicPr>
          <p:nvPr/>
        </p:nvPicPr>
        <p:blipFill>
          <a:blip r:embed="rId5"/>
          <a:stretch>
            <a:fillRect/>
          </a:stretch>
        </p:blipFill>
        <p:spPr>
          <a:xfrm>
            <a:off x="4383529" y="1441437"/>
            <a:ext cx="4616327" cy="2683814"/>
          </a:xfrm>
          <a:prstGeom prst="rect">
            <a:avLst/>
          </a:prstGeom>
        </p:spPr>
      </p:pic>
    </p:spTree>
    <p:extLst>
      <p:ext uri="{BB962C8B-B14F-4D97-AF65-F5344CB8AC3E}">
        <p14:creationId xmlns:p14="http://schemas.microsoft.com/office/powerpoint/2010/main" val="13174284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7"/>
          <p:cNvSpPr txBox="1">
            <a:spLocks noGrp="1"/>
          </p:cNvSpPr>
          <p:nvPr>
            <p:ph type="body" idx="1"/>
          </p:nvPr>
        </p:nvSpPr>
        <p:spPr>
          <a:xfrm>
            <a:off x="1332089" y="169050"/>
            <a:ext cx="6649155" cy="598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3500" dirty="0">
                <a:solidFill>
                  <a:srgbClr val="243168"/>
                </a:solidFill>
                <a:latin typeface="Nunito ExtraBold"/>
                <a:ea typeface="Nunito ExtraBold"/>
                <a:cs typeface="Nunito ExtraBold"/>
                <a:sym typeface="Nunito ExtraBold"/>
              </a:rPr>
              <a:t>Power of test- Beta</a:t>
            </a:r>
            <a:endParaRPr lang="en-IN" sz="3500" dirty="0">
              <a:solidFill>
                <a:srgbClr val="243168"/>
              </a:solidFill>
              <a:latin typeface="Nunito ExtraBold"/>
              <a:ea typeface="Nunito ExtraBold"/>
              <a:cs typeface="Nunito ExtraBold"/>
              <a:sym typeface="Nunito ExtraBold"/>
            </a:endParaRPr>
          </a:p>
        </p:txBody>
      </p:sp>
      <p:pic>
        <p:nvPicPr>
          <p:cNvPr id="131" name="Google Shape;131;p27"/>
          <p:cNvPicPr preferRelativeResize="0"/>
          <p:nvPr/>
        </p:nvPicPr>
        <p:blipFill rotWithShape="1">
          <a:blip r:embed="rId3">
            <a:alphaModFix/>
          </a:blip>
          <a:srcRect l="2114" t="21749" r="82984" b="31447"/>
          <a:stretch/>
        </p:blipFill>
        <p:spPr>
          <a:xfrm>
            <a:off x="8522400" y="0"/>
            <a:ext cx="621599" cy="466200"/>
          </a:xfrm>
          <a:prstGeom prst="rect">
            <a:avLst/>
          </a:prstGeom>
          <a:noFill/>
          <a:ln>
            <a:noFill/>
          </a:ln>
        </p:spPr>
      </p:pic>
      <p:sp>
        <p:nvSpPr>
          <p:cNvPr id="132" name="Google Shape;132;p27"/>
          <p:cNvSpPr txBox="1"/>
          <p:nvPr/>
        </p:nvSpPr>
        <p:spPr>
          <a:xfrm>
            <a:off x="6193675" y="4753100"/>
            <a:ext cx="2933100" cy="3147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000">
                <a:solidFill>
                  <a:srgbClr val="EE343A"/>
                </a:solidFill>
              </a:rPr>
              <a:t>www.skillslash.com</a:t>
            </a:r>
            <a:endParaRPr sz="1300">
              <a:solidFill>
                <a:srgbClr val="EE343A"/>
              </a:solidFill>
            </a:endParaRPr>
          </a:p>
          <a:p>
            <a:pPr marL="0" lvl="0" indent="0" algn="l" rtl="0">
              <a:spcBef>
                <a:spcPts val="0"/>
              </a:spcBef>
              <a:spcAft>
                <a:spcPts val="0"/>
              </a:spcAft>
              <a:buNone/>
            </a:pPr>
            <a:endParaRPr>
              <a:solidFill>
                <a:srgbClr val="FFFFFF"/>
              </a:solidFill>
              <a:latin typeface="Roboto"/>
              <a:ea typeface="Roboto"/>
              <a:cs typeface="Roboto"/>
              <a:sym typeface="Roboto"/>
            </a:endParaRPr>
          </a:p>
        </p:txBody>
      </p:sp>
      <p:grpSp>
        <p:nvGrpSpPr>
          <p:cNvPr id="133" name="Google Shape;133;p27"/>
          <p:cNvGrpSpPr/>
          <p:nvPr/>
        </p:nvGrpSpPr>
        <p:grpSpPr>
          <a:xfrm>
            <a:off x="0" y="5000700"/>
            <a:ext cx="9144000" cy="142800"/>
            <a:chOff x="0" y="0"/>
            <a:chExt cx="9144000" cy="142800"/>
          </a:xfrm>
        </p:grpSpPr>
        <p:sp>
          <p:nvSpPr>
            <p:cNvPr id="134" name="Google Shape;134;p27"/>
            <p:cNvSpPr txBox="1"/>
            <p:nvPr/>
          </p:nvSpPr>
          <p:spPr>
            <a:xfrm>
              <a:off x="3575800" y="0"/>
              <a:ext cx="1856100" cy="142800"/>
            </a:xfrm>
            <a:prstGeom prst="rect">
              <a:avLst/>
            </a:prstGeom>
            <a:solidFill>
              <a:schemeClr val="accent1"/>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135" name="Google Shape;135;p27"/>
            <p:cNvSpPr txBox="1"/>
            <p:nvPr/>
          </p:nvSpPr>
          <p:spPr>
            <a:xfrm>
              <a:off x="1856000" y="0"/>
              <a:ext cx="1856100" cy="142800"/>
            </a:xfrm>
            <a:prstGeom prst="rect">
              <a:avLst/>
            </a:prstGeom>
            <a:solidFill>
              <a:srgbClr val="EE343A"/>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136" name="Google Shape;136;p27"/>
            <p:cNvSpPr txBox="1"/>
            <p:nvPr/>
          </p:nvSpPr>
          <p:spPr>
            <a:xfrm>
              <a:off x="5431900" y="0"/>
              <a:ext cx="1856100" cy="142800"/>
            </a:xfrm>
            <a:prstGeom prst="rect">
              <a:avLst/>
            </a:prstGeom>
            <a:solidFill>
              <a:srgbClr val="F6851F"/>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137" name="Google Shape;137;p27"/>
            <p:cNvSpPr txBox="1"/>
            <p:nvPr/>
          </p:nvSpPr>
          <p:spPr>
            <a:xfrm>
              <a:off x="7287900" y="0"/>
              <a:ext cx="1856100" cy="142800"/>
            </a:xfrm>
            <a:prstGeom prst="rect">
              <a:avLst/>
            </a:prstGeom>
            <a:solidFill>
              <a:srgbClr val="D6DF23"/>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138" name="Google Shape;138;p27"/>
            <p:cNvSpPr txBox="1"/>
            <p:nvPr/>
          </p:nvSpPr>
          <p:spPr>
            <a:xfrm>
              <a:off x="0" y="0"/>
              <a:ext cx="1856100" cy="142800"/>
            </a:xfrm>
            <a:prstGeom prst="rect">
              <a:avLst/>
            </a:prstGeom>
            <a:solidFill>
              <a:schemeClr val="lt1"/>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a:ea typeface="Roboto"/>
                <a:cs typeface="Roboto"/>
                <a:sym typeface="Roboto"/>
              </a:endParaRPr>
            </a:p>
          </p:txBody>
        </p:sp>
      </p:grpSp>
      <p:sp>
        <p:nvSpPr>
          <p:cNvPr id="13" name="Google Shape;117;p26">
            <a:extLst>
              <a:ext uri="{FF2B5EF4-FFF2-40B4-BE49-F238E27FC236}">
                <a16:creationId xmlns:a16="http://schemas.microsoft.com/office/drawing/2014/main" id="{0BB2F390-67F2-47A6-9EA7-290D48800D9E}"/>
              </a:ext>
            </a:extLst>
          </p:cNvPr>
          <p:cNvSpPr txBox="1">
            <a:spLocks/>
          </p:cNvSpPr>
          <p:nvPr/>
        </p:nvSpPr>
        <p:spPr>
          <a:xfrm>
            <a:off x="499399" y="975236"/>
            <a:ext cx="3008299" cy="334840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chemeClr val="dk1"/>
              </a:buClr>
              <a:buSzPts val="1800"/>
              <a:buFont typeface="Roboto Slab"/>
              <a:buNone/>
              <a:defRPr sz="1800" b="0" i="0" u="none" strike="noStrike" cap="none">
                <a:solidFill>
                  <a:schemeClr val="dk1"/>
                </a:solidFill>
                <a:latin typeface="Roboto Slab"/>
                <a:ea typeface="Roboto Slab"/>
                <a:cs typeface="Roboto Slab"/>
                <a:sym typeface="Roboto Slab"/>
              </a:defRPr>
            </a:lvl1pPr>
            <a:lvl2pPr marL="914400" marR="0" lvl="1" indent="-317500" algn="l" rtl="0">
              <a:lnSpc>
                <a:spcPct val="115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2pPr>
            <a:lvl3pPr marL="1371600" marR="0" lvl="2" indent="-317500" algn="l" rtl="0">
              <a:lnSpc>
                <a:spcPct val="115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3pPr>
            <a:lvl4pPr marL="1828800" marR="0" lvl="3" indent="-317500" algn="l" rtl="0">
              <a:lnSpc>
                <a:spcPct val="115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4pPr>
            <a:lvl5pPr marL="2286000" marR="0" lvl="4" indent="-317500" algn="l" rtl="0">
              <a:lnSpc>
                <a:spcPct val="115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5pPr>
            <a:lvl6pPr marL="2743200" marR="0" lvl="5" indent="-317500" algn="l" rtl="0">
              <a:lnSpc>
                <a:spcPct val="115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6pPr>
            <a:lvl7pPr marL="3200400" marR="0" lvl="6" indent="-317500" algn="l" rtl="0">
              <a:lnSpc>
                <a:spcPct val="115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7pPr>
            <a:lvl8pPr marL="3657600" marR="0" lvl="7" indent="-317500" algn="l" rtl="0">
              <a:lnSpc>
                <a:spcPct val="115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8pPr>
            <a:lvl9pPr marL="4114800" marR="0" lvl="8" indent="-317500" algn="l" rtl="0">
              <a:lnSpc>
                <a:spcPct val="115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9pPr>
          </a:lstStyle>
          <a:p>
            <a:pPr marL="228600" indent="0" rtl="0"/>
            <a:r>
              <a:rPr lang="en-US" sz="1600" b="1" i="0" dirty="0">
                <a:solidFill>
                  <a:srgbClr val="202124"/>
                </a:solidFill>
                <a:effectLst/>
                <a:latin typeface="arial" panose="020B0604020202020204" pitchFamily="34" charset="0"/>
              </a:rPr>
              <a:t>Power: </a:t>
            </a:r>
            <a:r>
              <a:rPr lang="en-US" sz="1600" i="0" dirty="0">
                <a:solidFill>
                  <a:srgbClr val="202124"/>
                </a:solidFill>
                <a:effectLst/>
                <a:latin typeface="arial" panose="020B0604020202020204" pitchFamily="34" charset="0"/>
              </a:rPr>
              <a:t>Reject H0 when it is false. </a:t>
            </a:r>
          </a:p>
          <a:p>
            <a:pPr marL="228600" indent="0" rtl="0"/>
            <a:r>
              <a:rPr lang="en-US" sz="1600" i="0" dirty="0">
                <a:solidFill>
                  <a:srgbClr val="202124"/>
                </a:solidFill>
                <a:effectLst/>
                <a:latin typeface="arial" panose="020B0604020202020204" pitchFamily="34" charset="0"/>
              </a:rPr>
              <a:t>Detect the actual difference between samples</a:t>
            </a:r>
          </a:p>
          <a:p>
            <a:pPr marL="228600" indent="0" rtl="0"/>
            <a:endParaRPr lang="en-US" sz="1600" i="0" dirty="0">
              <a:solidFill>
                <a:srgbClr val="202124"/>
              </a:solidFill>
              <a:effectLst/>
              <a:latin typeface="arial" panose="020B0604020202020204" pitchFamily="34" charset="0"/>
            </a:endParaRPr>
          </a:p>
          <a:p>
            <a:pPr marL="228600" indent="0" rtl="0"/>
            <a:r>
              <a:rPr lang="en-US" sz="1600" i="0" dirty="0">
                <a:solidFill>
                  <a:srgbClr val="202124"/>
                </a:solidFill>
                <a:effectLst/>
                <a:latin typeface="arial" panose="020B0604020202020204" pitchFamily="34" charset="0"/>
              </a:rPr>
              <a:t>Power depends on the sample size, the magnitude of the expected effect, and the sample variance</a:t>
            </a:r>
            <a:endParaRPr lang="en-US" sz="1600" i="0" dirty="0">
              <a:solidFill>
                <a:srgbClr val="212529"/>
              </a:solidFill>
              <a:effectLst/>
              <a:latin typeface="+mn-lt"/>
            </a:endParaRPr>
          </a:p>
        </p:txBody>
      </p:sp>
      <p:pic>
        <p:nvPicPr>
          <p:cNvPr id="8" name="Picture 7">
            <a:extLst>
              <a:ext uri="{FF2B5EF4-FFF2-40B4-BE49-F238E27FC236}">
                <a16:creationId xmlns:a16="http://schemas.microsoft.com/office/drawing/2014/main" id="{D5D3B4D2-1907-4A82-80C2-8CD6D77F2226}"/>
              </a:ext>
            </a:extLst>
          </p:cNvPr>
          <p:cNvPicPr>
            <a:picLocks noChangeAspect="1"/>
          </p:cNvPicPr>
          <p:nvPr/>
        </p:nvPicPr>
        <p:blipFill>
          <a:blip r:embed="rId4"/>
          <a:stretch>
            <a:fillRect/>
          </a:stretch>
        </p:blipFill>
        <p:spPr>
          <a:xfrm>
            <a:off x="3615986" y="975235"/>
            <a:ext cx="5325501" cy="3348409"/>
          </a:xfrm>
          <a:prstGeom prst="rect">
            <a:avLst/>
          </a:prstGeom>
        </p:spPr>
      </p:pic>
    </p:spTree>
    <p:extLst>
      <p:ext uri="{BB962C8B-B14F-4D97-AF65-F5344CB8AC3E}">
        <p14:creationId xmlns:p14="http://schemas.microsoft.com/office/powerpoint/2010/main" val="23877683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F207925-80FA-45C8-96AB-83AD4FDD4BA2}"/>
              </a:ext>
            </a:extLst>
          </p:cNvPr>
          <p:cNvSpPr txBox="1"/>
          <p:nvPr/>
        </p:nvSpPr>
        <p:spPr>
          <a:xfrm>
            <a:off x="914400" y="745067"/>
            <a:ext cx="7360356" cy="1815882"/>
          </a:xfrm>
          <a:prstGeom prst="rect">
            <a:avLst/>
          </a:prstGeom>
          <a:noFill/>
        </p:spPr>
        <p:txBody>
          <a:bodyPr wrap="square" rtlCol="0">
            <a:spAutoFit/>
          </a:bodyPr>
          <a:lstStyle/>
          <a:p>
            <a:r>
              <a:rPr lang="en-US" dirty="0"/>
              <a:t>Suppose a child psychologist says that the average time that working mothers spend talking to their children is at least 11 minutes per day. You want to test</a:t>
            </a:r>
          </a:p>
          <a:p>
            <a:endParaRPr lang="en-US" dirty="0"/>
          </a:p>
          <a:p>
            <a:r>
              <a:rPr lang="en-US" dirty="0"/>
              <a:t>You conduct a random sample of 100 working mothers and find they spend an average of 11.5 minutes per day talking with their children. Assume prior research suggests the population standard deviation is 2.3 minutes.</a:t>
            </a:r>
          </a:p>
          <a:p>
            <a:endParaRPr lang="en-US" dirty="0"/>
          </a:p>
          <a:p>
            <a:r>
              <a:rPr lang="en-US" dirty="0"/>
              <a:t>Conduct test with a level of significance of alpha=0.05</a:t>
            </a:r>
            <a:endParaRPr lang="en-IN" dirty="0"/>
          </a:p>
        </p:txBody>
      </p:sp>
      <p:sp>
        <p:nvSpPr>
          <p:cNvPr id="4" name="Google Shape;130;p27">
            <a:extLst>
              <a:ext uri="{FF2B5EF4-FFF2-40B4-BE49-F238E27FC236}">
                <a16:creationId xmlns:a16="http://schemas.microsoft.com/office/drawing/2014/main" id="{CF4FE04A-A35B-4B76-A8C9-829BA3356714}"/>
              </a:ext>
            </a:extLst>
          </p:cNvPr>
          <p:cNvSpPr txBox="1">
            <a:spLocks noGrp="1"/>
          </p:cNvSpPr>
          <p:nvPr>
            <p:ph type="body" idx="1"/>
          </p:nvPr>
        </p:nvSpPr>
        <p:spPr>
          <a:xfrm>
            <a:off x="1332089" y="169050"/>
            <a:ext cx="6649155" cy="598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3500" dirty="0">
                <a:solidFill>
                  <a:srgbClr val="243168"/>
                </a:solidFill>
                <a:latin typeface="Nunito ExtraBold"/>
                <a:ea typeface="Nunito ExtraBold"/>
                <a:cs typeface="Nunito ExtraBold"/>
                <a:sym typeface="Nunito ExtraBold"/>
              </a:rPr>
              <a:t>Example</a:t>
            </a:r>
            <a:endParaRPr lang="en-IN" sz="3500" dirty="0">
              <a:solidFill>
                <a:srgbClr val="243168"/>
              </a:solidFill>
              <a:latin typeface="Nunito ExtraBold"/>
              <a:ea typeface="Nunito ExtraBold"/>
              <a:cs typeface="Nunito ExtraBold"/>
              <a:sym typeface="Nunito ExtraBold"/>
            </a:endParaRPr>
          </a:p>
        </p:txBody>
      </p:sp>
    </p:spTree>
    <p:extLst>
      <p:ext uri="{BB962C8B-B14F-4D97-AF65-F5344CB8AC3E}">
        <p14:creationId xmlns:p14="http://schemas.microsoft.com/office/powerpoint/2010/main" val="25144003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599435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7"/>
          <p:cNvSpPr txBox="1">
            <a:spLocks noGrp="1"/>
          </p:cNvSpPr>
          <p:nvPr>
            <p:ph type="body" idx="1"/>
          </p:nvPr>
        </p:nvSpPr>
        <p:spPr>
          <a:xfrm>
            <a:off x="1572600" y="169050"/>
            <a:ext cx="5998800" cy="598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3500" dirty="0">
                <a:solidFill>
                  <a:srgbClr val="243168"/>
                </a:solidFill>
                <a:latin typeface="Nunito ExtraBold"/>
                <a:ea typeface="Nunito ExtraBold"/>
                <a:cs typeface="Nunito ExtraBold"/>
                <a:sym typeface="Nunito ExtraBold"/>
              </a:rPr>
              <a:t>Inferential statistic </a:t>
            </a:r>
            <a:endParaRPr lang="en-IN" sz="3500" dirty="0">
              <a:solidFill>
                <a:srgbClr val="243168"/>
              </a:solidFill>
              <a:latin typeface="Nunito ExtraBold"/>
              <a:ea typeface="Nunito ExtraBold"/>
              <a:cs typeface="Nunito ExtraBold"/>
              <a:sym typeface="Nunito ExtraBold"/>
            </a:endParaRPr>
          </a:p>
        </p:txBody>
      </p:sp>
      <p:pic>
        <p:nvPicPr>
          <p:cNvPr id="131" name="Google Shape;131;p27"/>
          <p:cNvPicPr preferRelativeResize="0"/>
          <p:nvPr/>
        </p:nvPicPr>
        <p:blipFill rotWithShape="1">
          <a:blip r:embed="rId3">
            <a:alphaModFix/>
          </a:blip>
          <a:srcRect l="2114" t="21749" r="82984" b="31447"/>
          <a:stretch/>
        </p:blipFill>
        <p:spPr>
          <a:xfrm>
            <a:off x="8522400" y="0"/>
            <a:ext cx="621599" cy="466200"/>
          </a:xfrm>
          <a:prstGeom prst="rect">
            <a:avLst/>
          </a:prstGeom>
          <a:noFill/>
          <a:ln>
            <a:noFill/>
          </a:ln>
        </p:spPr>
      </p:pic>
      <p:sp>
        <p:nvSpPr>
          <p:cNvPr id="132" name="Google Shape;132;p27"/>
          <p:cNvSpPr txBox="1"/>
          <p:nvPr/>
        </p:nvSpPr>
        <p:spPr>
          <a:xfrm>
            <a:off x="6193675" y="4753100"/>
            <a:ext cx="2933100" cy="3147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000">
                <a:solidFill>
                  <a:srgbClr val="EE343A"/>
                </a:solidFill>
              </a:rPr>
              <a:t>www.skillslash.com</a:t>
            </a:r>
            <a:endParaRPr sz="1300">
              <a:solidFill>
                <a:srgbClr val="EE343A"/>
              </a:solidFill>
            </a:endParaRPr>
          </a:p>
          <a:p>
            <a:pPr marL="0" lvl="0" indent="0" algn="l" rtl="0">
              <a:spcBef>
                <a:spcPts val="0"/>
              </a:spcBef>
              <a:spcAft>
                <a:spcPts val="0"/>
              </a:spcAft>
              <a:buNone/>
            </a:pPr>
            <a:endParaRPr>
              <a:solidFill>
                <a:srgbClr val="FFFFFF"/>
              </a:solidFill>
              <a:latin typeface="Roboto"/>
              <a:ea typeface="Roboto"/>
              <a:cs typeface="Roboto"/>
              <a:sym typeface="Roboto"/>
            </a:endParaRPr>
          </a:p>
        </p:txBody>
      </p:sp>
      <p:grpSp>
        <p:nvGrpSpPr>
          <p:cNvPr id="133" name="Google Shape;133;p27"/>
          <p:cNvGrpSpPr/>
          <p:nvPr/>
        </p:nvGrpSpPr>
        <p:grpSpPr>
          <a:xfrm>
            <a:off x="0" y="5000700"/>
            <a:ext cx="9144000" cy="142800"/>
            <a:chOff x="0" y="0"/>
            <a:chExt cx="9144000" cy="142800"/>
          </a:xfrm>
        </p:grpSpPr>
        <p:sp>
          <p:nvSpPr>
            <p:cNvPr id="134" name="Google Shape;134;p27"/>
            <p:cNvSpPr txBox="1"/>
            <p:nvPr/>
          </p:nvSpPr>
          <p:spPr>
            <a:xfrm>
              <a:off x="3575800" y="0"/>
              <a:ext cx="1856100" cy="142800"/>
            </a:xfrm>
            <a:prstGeom prst="rect">
              <a:avLst/>
            </a:prstGeom>
            <a:solidFill>
              <a:schemeClr val="accent1"/>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135" name="Google Shape;135;p27"/>
            <p:cNvSpPr txBox="1"/>
            <p:nvPr/>
          </p:nvSpPr>
          <p:spPr>
            <a:xfrm>
              <a:off x="1856000" y="0"/>
              <a:ext cx="1856100" cy="142800"/>
            </a:xfrm>
            <a:prstGeom prst="rect">
              <a:avLst/>
            </a:prstGeom>
            <a:solidFill>
              <a:srgbClr val="EE343A"/>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136" name="Google Shape;136;p27"/>
            <p:cNvSpPr txBox="1"/>
            <p:nvPr/>
          </p:nvSpPr>
          <p:spPr>
            <a:xfrm>
              <a:off x="5431900" y="0"/>
              <a:ext cx="1856100" cy="142800"/>
            </a:xfrm>
            <a:prstGeom prst="rect">
              <a:avLst/>
            </a:prstGeom>
            <a:solidFill>
              <a:srgbClr val="F6851F"/>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137" name="Google Shape;137;p27"/>
            <p:cNvSpPr txBox="1"/>
            <p:nvPr/>
          </p:nvSpPr>
          <p:spPr>
            <a:xfrm>
              <a:off x="7287900" y="0"/>
              <a:ext cx="1856100" cy="142800"/>
            </a:xfrm>
            <a:prstGeom prst="rect">
              <a:avLst/>
            </a:prstGeom>
            <a:solidFill>
              <a:srgbClr val="D6DF23"/>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138" name="Google Shape;138;p27"/>
            <p:cNvSpPr txBox="1"/>
            <p:nvPr/>
          </p:nvSpPr>
          <p:spPr>
            <a:xfrm>
              <a:off x="0" y="0"/>
              <a:ext cx="1856100" cy="142800"/>
            </a:xfrm>
            <a:prstGeom prst="rect">
              <a:avLst/>
            </a:prstGeom>
            <a:solidFill>
              <a:schemeClr val="lt1"/>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a:ea typeface="Roboto"/>
                <a:cs typeface="Roboto"/>
                <a:sym typeface="Roboto"/>
              </a:endParaRPr>
            </a:p>
          </p:txBody>
        </p:sp>
      </p:grpSp>
      <p:sp>
        <p:nvSpPr>
          <p:cNvPr id="13" name="Google Shape;117;p26">
            <a:extLst>
              <a:ext uri="{FF2B5EF4-FFF2-40B4-BE49-F238E27FC236}">
                <a16:creationId xmlns:a16="http://schemas.microsoft.com/office/drawing/2014/main" id="{0BB2F390-67F2-47A6-9EA7-290D48800D9E}"/>
              </a:ext>
            </a:extLst>
          </p:cNvPr>
          <p:cNvSpPr txBox="1">
            <a:spLocks/>
          </p:cNvSpPr>
          <p:nvPr/>
        </p:nvSpPr>
        <p:spPr>
          <a:xfrm>
            <a:off x="499399" y="828479"/>
            <a:ext cx="8238201" cy="334840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chemeClr val="dk1"/>
              </a:buClr>
              <a:buSzPts val="1800"/>
              <a:buFont typeface="Roboto Slab"/>
              <a:buNone/>
              <a:defRPr sz="1800" b="0" i="0" u="none" strike="noStrike" cap="none">
                <a:solidFill>
                  <a:schemeClr val="dk1"/>
                </a:solidFill>
                <a:latin typeface="Roboto Slab"/>
                <a:ea typeface="Roboto Slab"/>
                <a:cs typeface="Roboto Slab"/>
                <a:sym typeface="Roboto Slab"/>
              </a:defRPr>
            </a:lvl1pPr>
            <a:lvl2pPr marL="914400" marR="0" lvl="1" indent="-317500" algn="l" rtl="0">
              <a:lnSpc>
                <a:spcPct val="115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2pPr>
            <a:lvl3pPr marL="1371600" marR="0" lvl="2" indent="-317500" algn="l" rtl="0">
              <a:lnSpc>
                <a:spcPct val="115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3pPr>
            <a:lvl4pPr marL="1828800" marR="0" lvl="3" indent="-317500" algn="l" rtl="0">
              <a:lnSpc>
                <a:spcPct val="115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4pPr>
            <a:lvl5pPr marL="2286000" marR="0" lvl="4" indent="-317500" algn="l" rtl="0">
              <a:lnSpc>
                <a:spcPct val="115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5pPr>
            <a:lvl6pPr marL="2743200" marR="0" lvl="5" indent="-317500" algn="l" rtl="0">
              <a:lnSpc>
                <a:spcPct val="115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6pPr>
            <a:lvl7pPr marL="3200400" marR="0" lvl="6" indent="-317500" algn="l" rtl="0">
              <a:lnSpc>
                <a:spcPct val="115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7pPr>
            <a:lvl8pPr marL="3657600" marR="0" lvl="7" indent="-317500" algn="l" rtl="0">
              <a:lnSpc>
                <a:spcPct val="115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8pPr>
            <a:lvl9pPr marL="4114800" marR="0" lvl="8" indent="-317500" algn="l" rtl="0">
              <a:lnSpc>
                <a:spcPct val="115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9pPr>
          </a:lstStyle>
          <a:p>
            <a:pPr marL="514350" indent="-285750" rtl="0">
              <a:buFont typeface="Arial" panose="020B0604020202020204" pitchFamily="34" charset="0"/>
              <a:buChar char="•"/>
            </a:pPr>
            <a:r>
              <a:rPr lang="en-US" sz="1400" b="0" i="0" dirty="0">
                <a:solidFill>
                  <a:srgbClr val="212529"/>
                </a:solidFill>
                <a:effectLst/>
                <a:latin typeface="arial" panose="020B0604020202020204" pitchFamily="34" charset="0"/>
              </a:rPr>
              <a:t>With </a:t>
            </a:r>
            <a:r>
              <a:rPr lang="en-US" sz="1400" b="1" i="0" dirty="0">
                <a:solidFill>
                  <a:srgbClr val="212529"/>
                </a:solidFill>
                <a:effectLst/>
                <a:latin typeface="arial" panose="020B0604020202020204" pitchFamily="34" charset="0"/>
              </a:rPr>
              <a:t>inferential statistics</a:t>
            </a:r>
            <a:r>
              <a:rPr lang="en-US" sz="1400" b="0" i="0" dirty="0">
                <a:solidFill>
                  <a:srgbClr val="212529"/>
                </a:solidFill>
                <a:effectLst/>
                <a:latin typeface="arial" panose="020B0604020202020204" pitchFamily="34" charset="0"/>
              </a:rPr>
              <a:t>, you are trying to reach conclusions that extend beyond the immediate data alone. For instance, we use inferential statistics to try to infer from the sample data what the population</a:t>
            </a:r>
          </a:p>
          <a:p>
            <a:pPr marL="514350" indent="-285750" rtl="0">
              <a:buFont typeface="Arial" panose="020B0604020202020204" pitchFamily="34" charset="0"/>
              <a:buChar char="•"/>
            </a:pPr>
            <a:endParaRPr lang="en-US" sz="1400" dirty="0">
              <a:solidFill>
                <a:srgbClr val="434343"/>
              </a:solidFill>
              <a:latin typeface="+mn-lt"/>
              <a:ea typeface="Nunito"/>
              <a:cs typeface="Nunito"/>
              <a:sym typeface="Nunito"/>
            </a:endParaRPr>
          </a:p>
          <a:p>
            <a:pPr marL="514350" indent="-285750" rtl="0">
              <a:buFont typeface="Arial" panose="020B0604020202020204" pitchFamily="34" charset="0"/>
              <a:buChar char="•"/>
            </a:pPr>
            <a:r>
              <a:rPr lang="en-US" sz="1400" dirty="0">
                <a:solidFill>
                  <a:srgbClr val="434343"/>
                </a:solidFill>
                <a:latin typeface="+mn-lt"/>
                <a:ea typeface="Nunito"/>
                <a:cs typeface="Nunito"/>
                <a:sym typeface="Nunito"/>
              </a:rPr>
              <a:t>Inferential statistics can be contrasted with descriptive statistics. Descriptive statistics is solely concerned with </a:t>
            </a:r>
            <a:r>
              <a:rPr lang="en-US" sz="1400" b="1" dirty="0">
                <a:solidFill>
                  <a:srgbClr val="434343"/>
                </a:solidFill>
                <a:latin typeface="+mn-lt"/>
                <a:ea typeface="Nunito"/>
                <a:cs typeface="Nunito"/>
                <a:sym typeface="Nunito"/>
              </a:rPr>
              <a:t>properties of the observed data</a:t>
            </a:r>
            <a:r>
              <a:rPr lang="en-US" sz="1400" dirty="0">
                <a:solidFill>
                  <a:srgbClr val="434343"/>
                </a:solidFill>
                <a:latin typeface="+mn-lt"/>
                <a:ea typeface="Nunito"/>
                <a:cs typeface="Nunito"/>
                <a:sym typeface="Nunito"/>
              </a:rPr>
              <a:t>, and it does not rest on the assumption that the data come from a larger population.</a:t>
            </a:r>
          </a:p>
          <a:p>
            <a:pPr marL="514350" indent="-285750" rtl="0">
              <a:buFont typeface="Arial" panose="020B0604020202020204" pitchFamily="34" charset="0"/>
              <a:buChar char="•"/>
            </a:pPr>
            <a:endParaRPr lang="en-US" sz="1400" dirty="0">
              <a:solidFill>
                <a:srgbClr val="434343"/>
              </a:solidFill>
              <a:latin typeface="+mn-lt"/>
              <a:ea typeface="Nunito"/>
              <a:cs typeface="Nunito"/>
              <a:sym typeface="Nunito"/>
            </a:endParaRPr>
          </a:p>
          <a:p>
            <a:pPr marL="514350" indent="-285750" rtl="0">
              <a:buFont typeface="Arial" panose="020B0604020202020204" pitchFamily="34" charset="0"/>
              <a:buChar char="•"/>
            </a:pPr>
            <a:endParaRPr lang="en-US" sz="1400" dirty="0">
              <a:solidFill>
                <a:srgbClr val="434343"/>
              </a:solidFill>
              <a:latin typeface="+mn-lt"/>
              <a:ea typeface="Nunito"/>
              <a:cs typeface="Nunito"/>
              <a:sym typeface="Nunito"/>
            </a:endParaRPr>
          </a:p>
          <a:p>
            <a:pPr marL="514350" indent="-285750" rtl="0">
              <a:buFont typeface="Arial" panose="020B0604020202020204" pitchFamily="34" charset="0"/>
              <a:buChar char="•"/>
            </a:pPr>
            <a:r>
              <a:rPr lang="en-US" sz="1400" dirty="0">
                <a:solidFill>
                  <a:srgbClr val="434343"/>
                </a:solidFill>
                <a:latin typeface="+mn-lt"/>
                <a:ea typeface="Nunito"/>
                <a:cs typeface="Nunito"/>
                <a:sym typeface="Nunito"/>
              </a:rPr>
              <a:t>A </a:t>
            </a:r>
            <a:r>
              <a:rPr lang="en-US" sz="1400" b="1" dirty="0">
                <a:solidFill>
                  <a:srgbClr val="434343"/>
                </a:solidFill>
                <a:latin typeface="+mn-lt"/>
                <a:ea typeface="Nunito"/>
                <a:cs typeface="Nunito"/>
                <a:sym typeface="Nunito"/>
              </a:rPr>
              <a:t>point estimate</a:t>
            </a:r>
            <a:r>
              <a:rPr lang="en-US" sz="1400" dirty="0">
                <a:solidFill>
                  <a:srgbClr val="434343"/>
                </a:solidFill>
                <a:latin typeface="+mn-lt"/>
                <a:ea typeface="Nunito"/>
                <a:cs typeface="Nunito"/>
                <a:sym typeface="Nunito"/>
              </a:rPr>
              <a:t>, i.e. a particular value that best </a:t>
            </a:r>
            <a:r>
              <a:rPr lang="en-US" sz="1400" b="1" dirty="0">
                <a:solidFill>
                  <a:srgbClr val="434343"/>
                </a:solidFill>
                <a:latin typeface="+mn-lt"/>
                <a:ea typeface="Nunito"/>
                <a:cs typeface="Nunito"/>
                <a:sym typeface="Nunito"/>
              </a:rPr>
              <a:t>approximates some parameter </a:t>
            </a:r>
            <a:r>
              <a:rPr lang="en-US" sz="1400" dirty="0">
                <a:solidFill>
                  <a:srgbClr val="434343"/>
                </a:solidFill>
                <a:latin typeface="+mn-lt"/>
                <a:ea typeface="Nunito"/>
                <a:cs typeface="Nunito"/>
                <a:sym typeface="Nunito"/>
              </a:rPr>
              <a:t>of interest;</a:t>
            </a:r>
          </a:p>
          <a:p>
            <a:pPr marL="514350" indent="-285750" rtl="0">
              <a:buFont typeface="Arial" panose="020B0604020202020204" pitchFamily="34" charset="0"/>
              <a:buChar char="•"/>
            </a:pPr>
            <a:r>
              <a:rPr lang="en-US" sz="1400" dirty="0">
                <a:solidFill>
                  <a:srgbClr val="434343"/>
                </a:solidFill>
                <a:latin typeface="+mn-lt"/>
                <a:ea typeface="Nunito"/>
                <a:cs typeface="Nunito"/>
                <a:sym typeface="Nunito"/>
              </a:rPr>
              <a:t>an </a:t>
            </a:r>
            <a:r>
              <a:rPr lang="en-US" sz="1400" b="1" dirty="0">
                <a:solidFill>
                  <a:srgbClr val="434343"/>
                </a:solidFill>
                <a:latin typeface="+mn-lt"/>
                <a:ea typeface="Nunito"/>
                <a:cs typeface="Nunito"/>
                <a:sym typeface="Nunito"/>
              </a:rPr>
              <a:t>interval estimate</a:t>
            </a:r>
            <a:r>
              <a:rPr lang="en-US" sz="1400" dirty="0">
                <a:solidFill>
                  <a:srgbClr val="434343"/>
                </a:solidFill>
                <a:latin typeface="+mn-lt"/>
                <a:ea typeface="Nunito"/>
                <a:cs typeface="Nunito"/>
                <a:sym typeface="Nunito"/>
              </a:rPr>
              <a:t>, e.g. a confidence interval (or set estimate), i.e. </a:t>
            </a:r>
            <a:r>
              <a:rPr lang="en-US" sz="1400" b="1" dirty="0">
                <a:solidFill>
                  <a:srgbClr val="434343"/>
                </a:solidFill>
                <a:latin typeface="+mn-lt"/>
                <a:ea typeface="Nunito"/>
                <a:cs typeface="Nunito"/>
                <a:sym typeface="Nunito"/>
              </a:rPr>
              <a:t>an interval </a:t>
            </a:r>
            <a:r>
              <a:rPr lang="en-US" sz="1400" dirty="0">
                <a:solidFill>
                  <a:srgbClr val="434343"/>
                </a:solidFill>
                <a:latin typeface="+mn-lt"/>
                <a:ea typeface="Nunito"/>
                <a:cs typeface="Nunito"/>
                <a:sym typeface="Nunito"/>
              </a:rPr>
              <a:t>constructed using a dataset drawn from a population so that, under repeated sampling of such datasets, such intervals would contain the true parameter value with the probability at the stated confidence level;</a:t>
            </a:r>
          </a:p>
        </p:txBody>
      </p:sp>
    </p:spTree>
    <p:extLst>
      <p:ext uri="{BB962C8B-B14F-4D97-AF65-F5344CB8AC3E}">
        <p14:creationId xmlns:p14="http://schemas.microsoft.com/office/powerpoint/2010/main" val="12669587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pic>
        <p:nvPicPr>
          <p:cNvPr id="131" name="Google Shape;131;p27"/>
          <p:cNvPicPr preferRelativeResize="0"/>
          <p:nvPr/>
        </p:nvPicPr>
        <p:blipFill rotWithShape="1">
          <a:blip r:embed="rId3">
            <a:alphaModFix/>
          </a:blip>
          <a:srcRect l="2114" t="21749" r="82984" b="31447"/>
          <a:stretch/>
        </p:blipFill>
        <p:spPr>
          <a:xfrm>
            <a:off x="8522400" y="0"/>
            <a:ext cx="621599" cy="466200"/>
          </a:xfrm>
          <a:prstGeom prst="rect">
            <a:avLst/>
          </a:prstGeom>
          <a:noFill/>
          <a:ln>
            <a:noFill/>
          </a:ln>
        </p:spPr>
      </p:pic>
      <p:sp>
        <p:nvSpPr>
          <p:cNvPr id="132" name="Google Shape;132;p27"/>
          <p:cNvSpPr txBox="1"/>
          <p:nvPr/>
        </p:nvSpPr>
        <p:spPr>
          <a:xfrm>
            <a:off x="6193675" y="4753100"/>
            <a:ext cx="2933100" cy="3147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000">
                <a:solidFill>
                  <a:srgbClr val="EE343A"/>
                </a:solidFill>
              </a:rPr>
              <a:t>www.skillslash.com</a:t>
            </a:r>
            <a:endParaRPr sz="1300">
              <a:solidFill>
                <a:srgbClr val="EE343A"/>
              </a:solidFill>
            </a:endParaRPr>
          </a:p>
          <a:p>
            <a:pPr marL="0" lvl="0" indent="0" algn="l" rtl="0">
              <a:spcBef>
                <a:spcPts val="0"/>
              </a:spcBef>
              <a:spcAft>
                <a:spcPts val="0"/>
              </a:spcAft>
              <a:buNone/>
            </a:pPr>
            <a:endParaRPr>
              <a:solidFill>
                <a:srgbClr val="FFFFFF"/>
              </a:solidFill>
              <a:latin typeface="Roboto"/>
              <a:ea typeface="Roboto"/>
              <a:cs typeface="Roboto"/>
              <a:sym typeface="Roboto"/>
            </a:endParaRPr>
          </a:p>
        </p:txBody>
      </p:sp>
      <p:grpSp>
        <p:nvGrpSpPr>
          <p:cNvPr id="133" name="Google Shape;133;p27"/>
          <p:cNvGrpSpPr/>
          <p:nvPr/>
        </p:nvGrpSpPr>
        <p:grpSpPr>
          <a:xfrm>
            <a:off x="0" y="5000700"/>
            <a:ext cx="9144000" cy="142800"/>
            <a:chOff x="0" y="0"/>
            <a:chExt cx="9144000" cy="142800"/>
          </a:xfrm>
        </p:grpSpPr>
        <p:sp>
          <p:nvSpPr>
            <p:cNvPr id="134" name="Google Shape;134;p27"/>
            <p:cNvSpPr txBox="1"/>
            <p:nvPr/>
          </p:nvSpPr>
          <p:spPr>
            <a:xfrm>
              <a:off x="3575800" y="0"/>
              <a:ext cx="1856100" cy="142800"/>
            </a:xfrm>
            <a:prstGeom prst="rect">
              <a:avLst/>
            </a:prstGeom>
            <a:solidFill>
              <a:schemeClr val="accent1"/>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135" name="Google Shape;135;p27"/>
            <p:cNvSpPr txBox="1"/>
            <p:nvPr/>
          </p:nvSpPr>
          <p:spPr>
            <a:xfrm>
              <a:off x="1856000" y="0"/>
              <a:ext cx="1856100" cy="142800"/>
            </a:xfrm>
            <a:prstGeom prst="rect">
              <a:avLst/>
            </a:prstGeom>
            <a:solidFill>
              <a:srgbClr val="EE343A"/>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136" name="Google Shape;136;p27"/>
            <p:cNvSpPr txBox="1"/>
            <p:nvPr/>
          </p:nvSpPr>
          <p:spPr>
            <a:xfrm>
              <a:off x="5431900" y="0"/>
              <a:ext cx="1856100" cy="142800"/>
            </a:xfrm>
            <a:prstGeom prst="rect">
              <a:avLst/>
            </a:prstGeom>
            <a:solidFill>
              <a:srgbClr val="F6851F"/>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137" name="Google Shape;137;p27"/>
            <p:cNvSpPr txBox="1"/>
            <p:nvPr/>
          </p:nvSpPr>
          <p:spPr>
            <a:xfrm>
              <a:off x="7287900" y="0"/>
              <a:ext cx="1856100" cy="142800"/>
            </a:xfrm>
            <a:prstGeom prst="rect">
              <a:avLst/>
            </a:prstGeom>
            <a:solidFill>
              <a:srgbClr val="D6DF23"/>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138" name="Google Shape;138;p27"/>
            <p:cNvSpPr txBox="1"/>
            <p:nvPr/>
          </p:nvSpPr>
          <p:spPr>
            <a:xfrm>
              <a:off x="0" y="0"/>
              <a:ext cx="1856100" cy="142800"/>
            </a:xfrm>
            <a:prstGeom prst="rect">
              <a:avLst/>
            </a:prstGeom>
            <a:solidFill>
              <a:schemeClr val="lt1"/>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a:ea typeface="Roboto"/>
                <a:cs typeface="Roboto"/>
                <a:sym typeface="Roboto"/>
              </a:endParaRPr>
            </a:p>
          </p:txBody>
        </p:sp>
      </p:grpSp>
      <p:pic>
        <p:nvPicPr>
          <p:cNvPr id="7" name="Picture 6">
            <a:extLst>
              <a:ext uri="{FF2B5EF4-FFF2-40B4-BE49-F238E27FC236}">
                <a16:creationId xmlns:a16="http://schemas.microsoft.com/office/drawing/2014/main" id="{C5B34A2D-124C-4AE8-895B-6914FFB6EBEC}"/>
              </a:ext>
            </a:extLst>
          </p:cNvPr>
          <p:cNvPicPr>
            <a:picLocks noChangeAspect="1"/>
          </p:cNvPicPr>
          <p:nvPr/>
        </p:nvPicPr>
        <p:blipFill>
          <a:blip r:embed="rId4"/>
          <a:stretch>
            <a:fillRect/>
          </a:stretch>
        </p:blipFill>
        <p:spPr>
          <a:xfrm>
            <a:off x="1361649" y="172263"/>
            <a:ext cx="6420702" cy="445703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8312403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pic>
        <p:nvPicPr>
          <p:cNvPr id="131" name="Google Shape;131;p27"/>
          <p:cNvPicPr preferRelativeResize="0"/>
          <p:nvPr/>
        </p:nvPicPr>
        <p:blipFill rotWithShape="1">
          <a:blip r:embed="rId3">
            <a:alphaModFix/>
          </a:blip>
          <a:srcRect l="2114" t="21749" r="82984" b="31447"/>
          <a:stretch/>
        </p:blipFill>
        <p:spPr>
          <a:xfrm>
            <a:off x="8522400" y="0"/>
            <a:ext cx="621599" cy="466200"/>
          </a:xfrm>
          <a:prstGeom prst="rect">
            <a:avLst/>
          </a:prstGeom>
          <a:noFill/>
          <a:ln>
            <a:noFill/>
          </a:ln>
        </p:spPr>
      </p:pic>
      <p:sp>
        <p:nvSpPr>
          <p:cNvPr id="132" name="Google Shape;132;p27"/>
          <p:cNvSpPr txBox="1"/>
          <p:nvPr/>
        </p:nvSpPr>
        <p:spPr>
          <a:xfrm>
            <a:off x="6193675" y="4753100"/>
            <a:ext cx="2933100" cy="3147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000">
                <a:solidFill>
                  <a:srgbClr val="EE343A"/>
                </a:solidFill>
              </a:rPr>
              <a:t>www.skillslash.com</a:t>
            </a:r>
            <a:endParaRPr sz="1300">
              <a:solidFill>
                <a:srgbClr val="EE343A"/>
              </a:solidFill>
            </a:endParaRPr>
          </a:p>
          <a:p>
            <a:pPr marL="0" lvl="0" indent="0" algn="l" rtl="0">
              <a:spcBef>
                <a:spcPts val="0"/>
              </a:spcBef>
              <a:spcAft>
                <a:spcPts val="0"/>
              </a:spcAft>
              <a:buNone/>
            </a:pPr>
            <a:endParaRPr>
              <a:solidFill>
                <a:srgbClr val="FFFFFF"/>
              </a:solidFill>
              <a:latin typeface="Roboto"/>
              <a:ea typeface="Roboto"/>
              <a:cs typeface="Roboto"/>
              <a:sym typeface="Roboto"/>
            </a:endParaRPr>
          </a:p>
        </p:txBody>
      </p:sp>
      <p:grpSp>
        <p:nvGrpSpPr>
          <p:cNvPr id="133" name="Google Shape;133;p27"/>
          <p:cNvGrpSpPr/>
          <p:nvPr/>
        </p:nvGrpSpPr>
        <p:grpSpPr>
          <a:xfrm>
            <a:off x="0" y="5000700"/>
            <a:ext cx="9144000" cy="142800"/>
            <a:chOff x="0" y="0"/>
            <a:chExt cx="9144000" cy="142800"/>
          </a:xfrm>
        </p:grpSpPr>
        <p:sp>
          <p:nvSpPr>
            <p:cNvPr id="134" name="Google Shape;134;p27"/>
            <p:cNvSpPr txBox="1"/>
            <p:nvPr/>
          </p:nvSpPr>
          <p:spPr>
            <a:xfrm>
              <a:off x="3575800" y="0"/>
              <a:ext cx="1856100" cy="142800"/>
            </a:xfrm>
            <a:prstGeom prst="rect">
              <a:avLst/>
            </a:prstGeom>
            <a:solidFill>
              <a:schemeClr val="accent1"/>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135" name="Google Shape;135;p27"/>
            <p:cNvSpPr txBox="1"/>
            <p:nvPr/>
          </p:nvSpPr>
          <p:spPr>
            <a:xfrm>
              <a:off x="1856000" y="0"/>
              <a:ext cx="1856100" cy="142800"/>
            </a:xfrm>
            <a:prstGeom prst="rect">
              <a:avLst/>
            </a:prstGeom>
            <a:solidFill>
              <a:srgbClr val="EE343A"/>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136" name="Google Shape;136;p27"/>
            <p:cNvSpPr txBox="1"/>
            <p:nvPr/>
          </p:nvSpPr>
          <p:spPr>
            <a:xfrm>
              <a:off x="5431900" y="0"/>
              <a:ext cx="1856100" cy="142800"/>
            </a:xfrm>
            <a:prstGeom prst="rect">
              <a:avLst/>
            </a:prstGeom>
            <a:solidFill>
              <a:srgbClr val="F6851F"/>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137" name="Google Shape;137;p27"/>
            <p:cNvSpPr txBox="1"/>
            <p:nvPr/>
          </p:nvSpPr>
          <p:spPr>
            <a:xfrm>
              <a:off x="7287900" y="0"/>
              <a:ext cx="1856100" cy="142800"/>
            </a:xfrm>
            <a:prstGeom prst="rect">
              <a:avLst/>
            </a:prstGeom>
            <a:solidFill>
              <a:srgbClr val="D6DF23"/>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138" name="Google Shape;138;p27"/>
            <p:cNvSpPr txBox="1"/>
            <p:nvPr/>
          </p:nvSpPr>
          <p:spPr>
            <a:xfrm>
              <a:off x="0" y="0"/>
              <a:ext cx="1856100" cy="142800"/>
            </a:xfrm>
            <a:prstGeom prst="rect">
              <a:avLst/>
            </a:prstGeom>
            <a:solidFill>
              <a:schemeClr val="lt1"/>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a:ea typeface="Roboto"/>
                <a:cs typeface="Roboto"/>
                <a:sym typeface="Roboto"/>
              </a:endParaRPr>
            </a:p>
          </p:txBody>
        </p:sp>
      </p:grpSp>
      <p:pic>
        <p:nvPicPr>
          <p:cNvPr id="3" name="Picture 2">
            <a:extLst>
              <a:ext uri="{FF2B5EF4-FFF2-40B4-BE49-F238E27FC236}">
                <a16:creationId xmlns:a16="http://schemas.microsoft.com/office/drawing/2014/main" id="{AFF2BE16-3D17-4635-8C8E-D8792374D73B}"/>
              </a:ext>
            </a:extLst>
          </p:cNvPr>
          <p:cNvPicPr>
            <a:picLocks noChangeAspect="1"/>
          </p:cNvPicPr>
          <p:nvPr/>
        </p:nvPicPr>
        <p:blipFill>
          <a:blip r:embed="rId4"/>
          <a:stretch>
            <a:fillRect/>
          </a:stretch>
        </p:blipFill>
        <p:spPr>
          <a:xfrm>
            <a:off x="1130968" y="74544"/>
            <a:ext cx="6680943" cy="4848457"/>
          </a:xfrm>
          <a:prstGeom prst="rect">
            <a:avLst/>
          </a:prstGeom>
        </p:spPr>
      </p:pic>
    </p:spTree>
    <p:extLst>
      <p:ext uri="{BB962C8B-B14F-4D97-AF65-F5344CB8AC3E}">
        <p14:creationId xmlns:p14="http://schemas.microsoft.com/office/powerpoint/2010/main" val="10387057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oogle Shape;131;p27">
            <a:extLst>
              <a:ext uri="{FF2B5EF4-FFF2-40B4-BE49-F238E27FC236}">
                <a16:creationId xmlns:a16="http://schemas.microsoft.com/office/drawing/2014/main" id="{45897074-D737-4648-9924-44D46088FF46}"/>
              </a:ext>
            </a:extLst>
          </p:cNvPr>
          <p:cNvPicPr preferRelativeResize="0"/>
          <p:nvPr/>
        </p:nvPicPr>
        <p:blipFill rotWithShape="1">
          <a:blip r:embed="rId2">
            <a:alphaModFix/>
          </a:blip>
          <a:srcRect l="2114" t="21749" r="82984" b="31447"/>
          <a:stretch/>
        </p:blipFill>
        <p:spPr>
          <a:xfrm>
            <a:off x="8522400" y="0"/>
            <a:ext cx="621599" cy="466200"/>
          </a:xfrm>
          <a:prstGeom prst="rect">
            <a:avLst/>
          </a:prstGeom>
          <a:noFill/>
          <a:ln>
            <a:noFill/>
          </a:ln>
        </p:spPr>
      </p:pic>
      <p:grpSp>
        <p:nvGrpSpPr>
          <p:cNvPr id="3" name="Google Shape;133;p27">
            <a:extLst>
              <a:ext uri="{FF2B5EF4-FFF2-40B4-BE49-F238E27FC236}">
                <a16:creationId xmlns:a16="http://schemas.microsoft.com/office/drawing/2014/main" id="{03BE5DB4-19D0-401C-B26C-25C2A9149C80}"/>
              </a:ext>
            </a:extLst>
          </p:cNvPr>
          <p:cNvGrpSpPr/>
          <p:nvPr/>
        </p:nvGrpSpPr>
        <p:grpSpPr>
          <a:xfrm>
            <a:off x="0" y="5000700"/>
            <a:ext cx="9144000" cy="142800"/>
            <a:chOff x="0" y="0"/>
            <a:chExt cx="9144000" cy="142800"/>
          </a:xfrm>
        </p:grpSpPr>
        <p:sp>
          <p:nvSpPr>
            <p:cNvPr id="4" name="Google Shape;134;p27">
              <a:extLst>
                <a:ext uri="{FF2B5EF4-FFF2-40B4-BE49-F238E27FC236}">
                  <a16:creationId xmlns:a16="http://schemas.microsoft.com/office/drawing/2014/main" id="{78F3A667-1B30-423F-9D8A-9A6654ABC392}"/>
                </a:ext>
              </a:extLst>
            </p:cNvPr>
            <p:cNvSpPr txBox="1"/>
            <p:nvPr/>
          </p:nvSpPr>
          <p:spPr>
            <a:xfrm>
              <a:off x="3575800" y="0"/>
              <a:ext cx="1856100" cy="142800"/>
            </a:xfrm>
            <a:prstGeom prst="rect">
              <a:avLst/>
            </a:prstGeom>
            <a:solidFill>
              <a:schemeClr val="accent1"/>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5" name="Google Shape;135;p27">
              <a:extLst>
                <a:ext uri="{FF2B5EF4-FFF2-40B4-BE49-F238E27FC236}">
                  <a16:creationId xmlns:a16="http://schemas.microsoft.com/office/drawing/2014/main" id="{7A6A387D-C15A-481E-A50C-19A24EDF326E}"/>
                </a:ext>
              </a:extLst>
            </p:cNvPr>
            <p:cNvSpPr txBox="1"/>
            <p:nvPr/>
          </p:nvSpPr>
          <p:spPr>
            <a:xfrm>
              <a:off x="1856000" y="0"/>
              <a:ext cx="1856100" cy="142800"/>
            </a:xfrm>
            <a:prstGeom prst="rect">
              <a:avLst/>
            </a:prstGeom>
            <a:solidFill>
              <a:srgbClr val="EE343A"/>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6" name="Google Shape;136;p27">
              <a:extLst>
                <a:ext uri="{FF2B5EF4-FFF2-40B4-BE49-F238E27FC236}">
                  <a16:creationId xmlns:a16="http://schemas.microsoft.com/office/drawing/2014/main" id="{B872D378-AF91-4A18-8C9F-83CA46802095}"/>
                </a:ext>
              </a:extLst>
            </p:cNvPr>
            <p:cNvSpPr txBox="1"/>
            <p:nvPr/>
          </p:nvSpPr>
          <p:spPr>
            <a:xfrm>
              <a:off x="5431900" y="0"/>
              <a:ext cx="1856100" cy="142800"/>
            </a:xfrm>
            <a:prstGeom prst="rect">
              <a:avLst/>
            </a:prstGeom>
            <a:solidFill>
              <a:srgbClr val="F6851F"/>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7" name="Google Shape;137;p27">
              <a:extLst>
                <a:ext uri="{FF2B5EF4-FFF2-40B4-BE49-F238E27FC236}">
                  <a16:creationId xmlns:a16="http://schemas.microsoft.com/office/drawing/2014/main" id="{CF5EC776-0E98-4B4D-97DA-38518613363F}"/>
                </a:ext>
              </a:extLst>
            </p:cNvPr>
            <p:cNvSpPr txBox="1"/>
            <p:nvPr/>
          </p:nvSpPr>
          <p:spPr>
            <a:xfrm>
              <a:off x="7287900" y="0"/>
              <a:ext cx="1856100" cy="142800"/>
            </a:xfrm>
            <a:prstGeom prst="rect">
              <a:avLst/>
            </a:prstGeom>
            <a:solidFill>
              <a:srgbClr val="D6DF23"/>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8" name="Google Shape;138;p27">
              <a:extLst>
                <a:ext uri="{FF2B5EF4-FFF2-40B4-BE49-F238E27FC236}">
                  <a16:creationId xmlns:a16="http://schemas.microsoft.com/office/drawing/2014/main" id="{A48C651E-118C-41C1-8EAD-01300DD9EB72}"/>
                </a:ext>
              </a:extLst>
            </p:cNvPr>
            <p:cNvSpPr txBox="1"/>
            <p:nvPr/>
          </p:nvSpPr>
          <p:spPr>
            <a:xfrm>
              <a:off x="0" y="0"/>
              <a:ext cx="1856100" cy="142800"/>
            </a:xfrm>
            <a:prstGeom prst="rect">
              <a:avLst/>
            </a:prstGeom>
            <a:solidFill>
              <a:schemeClr val="lt1"/>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a:ea typeface="Roboto"/>
                <a:cs typeface="Roboto"/>
                <a:sym typeface="Roboto"/>
              </a:endParaRPr>
            </a:p>
          </p:txBody>
        </p:sp>
      </p:grpSp>
      <p:sp>
        <p:nvSpPr>
          <p:cNvPr id="9" name="Google Shape;130;p27">
            <a:extLst>
              <a:ext uri="{FF2B5EF4-FFF2-40B4-BE49-F238E27FC236}">
                <a16:creationId xmlns:a16="http://schemas.microsoft.com/office/drawing/2014/main" id="{39182BD3-468B-48B5-B5C2-2EB1F099FDC8}"/>
              </a:ext>
            </a:extLst>
          </p:cNvPr>
          <p:cNvSpPr txBox="1">
            <a:spLocks noGrp="1"/>
          </p:cNvSpPr>
          <p:nvPr>
            <p:ph type="body" idx="1"/>
          </p:nvPr>
        </p:nvSpPr>
        <p:spPr>
          <a:xfrm>
            <a:off x="1332089" y="169050"/>
            <a:ext cx="6649155" cy="598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3500" dirty="0">
                <a:solidFill>
                  <a:srgbClr val="243168"/>
                </a:solidFill>
                <a:latin typeface="Nunito ExtraBold"/>
                <a:ea typeface="Nunito ExtraBold"/>
                <a:cs typeface="Nunito ExtraBold"/>
                <a:sym typeface="Nunito ExtraBold"/>
              </a:rPr>
              <a:t>Example-T Test</a:t>
            </a:r>
            <a:endParaRPr lang="en-IN" sz="3500" dirty="0">
              <a:solidFill>
                <a:srgbClr val="243168"/>
              </a:solidFill>
              <a:latin typeface="Nunito ExtraBold"/>
              <a:ea typeface="Nunito ExtraBold"/>
              <a:cs typeface="Nunito ExtraBold"/>
              <a:sym typeface="Nunito ExtraBold"/>
            </a:endParaRPr>
          </a:p>
        </p:txBody>
      </p:sp>
      <p:sp>
        <p:nvSpPr>
          <p:cNvPr id="10" name="TextBox 9">
            <a:extLst>
              <a:ext uri="{FF2B5EF4-FFF2-40B4-BE49-F238E27FC236}">
                <a16:creationId xmlns:a16="http://schemas.microsoft.com/office/drawing/2014/main" id="{8658AABA-6BD7-44F4-ADF5-6EC456D7BC91}"/>
              </a:ext>
            </a:extLst>
          </p:cNvPr>
          <p:cNvSpPr txBox="1"/>
          <p:nvPr/>
        </p:nvSpPr>
        <p:spPr>
          <a:xfrm>
            <a:off x="914400" y="745067"/>
            <a:ext cx="7360356" cy="1815882"/>
          </a:xfrm>
          <a:prstGeom prst="rect">
            <a:avLst/>
          </a:prstGeom>
          <a:noFill/>
        </p:spPr>
        <p:txBody>
          <a:bodyPr wrap="square" rtlCol="0">
            <a:spAutoFit/>
          </a:bodyPr>
          <a:lstStyle/>
          <a:p>
            <a:r>
              <a:rPr lang="en-US" dirty="0"/>
              <a:t>Suppose a child psychologist says that the average time that working mothers spend talking to their children is at-least 11 minutes per day. You want to test</a:t>
            </a:r>
          </a:p>
          <a:p>
            <a:endParaRPr lang="en-US" dirty="0"/>
          </a:p>
          <a:p>
            <a:r>
              <a:rPr lang="en-US" dirty="0"/>
              <a:t>You conduct a random sample of 20 working mothers and find they spend an average of 11.5 minutes per day talking with their children. Assume prior research suggests the population standard deviation is 2.3 minutes.</a:t>
            </a:r>
          </a:p>
          <a:p>
            <a:endParaRPr lang="en-US" dirty="0"/>
          </a:p>
          <a:p>
            <a:r>
              <a:rPr lang="en-US" dirty="0"/>
              <a:t>Conduct test with a level of significance of alpha=0.05</a:t>
            </a:r>
            <a:endParaRPr lang="en-IN" dirty="0"/>
          </a:p>
        </p:txBody>
      </p:sp>
    </p:spTree>
    <p:extLst>
      <p:ext uri="{BB962C8B-B14F-4D97-AF65-F5344CB8AC3E}">
        <p14:creationId xmlns:p14="http://schemas.microsoft.com/office/powerpoint/2010/main" val="3895078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oogle Shape;131;p27">
            <a:extLst>
              <a:ext uri="{FF2B5EF4-FFF2-40B4-BE49-F238E27FC236}">
                <a16:creationId xmlns:a16="http://schemas.microsoft.com/office/drawing/2014/main" id="{45897074-D737-4648-9924-44D46088FF46}"/>
              </a:ext>
            </a:extLst>
          </p:cNvPr>
          <p:cNvPicPr preferRelativeResize="0"/>
          <p:nvPr/>
        </p:nvPicPr>
        <p:blipFill rotWithShape="1">
          <a:blip r:embed="rId2">
            <a:alphaModFix/>
          </a:blip>
          <a:srcRect l="2114" t="21749" r="82984" b="31447"/>
          <a:stretch/>
        </p:blipFill>
        <p:spPr>
          <a:xfrm>
            <a:off x="8522400" y="0"/>
            <a:ext cx="621599" cy="466200"/>
          </a:xfrm>
          <a:prstGeom prst="rect">
            <a:avLst/>
          </a:prstGeom>
          <a:noFill/>
          <a:ln>
            <a:noFill/>
          </a:ln>
        </p:spPr>
      </p:pic>
      <p:grpSp>
        <p:nvGrpSpPr>
          <p:cNvPr id="3" name="Google Shape;133;p27">
            <a:extLst>
              <a:ext uri="{FF2B5EF4-FFF2-40B4-BE49-F238E27FC236}">
                <a16:creationId xmlns:a16="http://schemas.microsoft.com/office/drawing/2014/main" id="{03BE5DB4-19D0-401C-B26C-25C2A9149C80}"/>
              </a:ext>
            </a:extLst>
          </p:cNvPr>
          <p:cNvGrpSpPr/>
          <p:nvPr/>
        </p:nvGrpSpPr>
        <p:grpSpPr>
          <a:xfrm>
            <a:off x="0" y="5000700"/>
            <a:ext cx="9144000" cy="142800"/>
            <a:chOff x="0" y="0"/>
            <a:chExt cx="9144000" cy="142800"/>
          </a:xfrm>
        </p:grpSpPr>
        <p:sp>
          <p:nvSpPr>
            <p:cNvPr id="4" name="Google Shape;134;p27">
              <a:extLst>
                <a:ext uri="{FF2B5EF4-FFF2-40B4-BE49-F238E27FC236}">
                  <a16:creationId xmlns:a16="http://schemas.microsoft.com/office/drawing/2014/main" id="{78F3A667-1B30-423F-9D8A-9A6654ABC392}"/>
                </a:ext>
              </a:extLst>
            </p:cNvPr>
            <p:cNvSpPr txBox="1"/>
            <p:nvPr/>
          </p:nvSpPr>
          <p:spPr>
            <a:xfrm>
              <a:off x="3575800" y="0"/>
              <a:ext cx="1856100" cy="142800"/>
            </a:xfrm>
            <a:prstGeom prst="rect">
              <a:avLst/>
            </a:prstGeom>
            <a:solidFill>
              <a:schemeClr val="accent1"/>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5" name="Google Shape;135;p27">
              <a:extLst>
                <a:ext uri="{FF2B5EF4-FFF2-40B4-BE49-F238E27FC236}">
                  <a16:creationId xmlns:a16="http://schemas.microsoft.com/office/drawing/2014/main" id="{7A6A387D-C15A-481E-A50C-19A24EDF326E}"/>
                </a:ext>
              </a:extLst>
            </p:cNvPr>
            <p:cNvSpPr txBox="1"/>
            <p:nvPr/>
          </p:nvSpPr>
          <p:spPr>
            <a:xfrm>
              <a:off x="1856000" y="0"/>
              <a:ext cx="1856100" cy="142800"/>
            </a:xfrm>
            <a:prstGeom prst="rect">
              <a:avLst/>
            </a:prstGeom>
            <a:solidFill>
              <a:srgbClr val="EE343A"/>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6" name="Google Shape;136;p27">
              <a:extLst>
                <a:ext uri="{FF2B5EF4-FFF2-40B4-BE49-F238E27FC236}">
                  <a16:creationId xmlns:a16="http://schemas.microsoft.com/office/drawing/2014/main" id="{B872D378-AF91-4A18-8C9F-83CA46802095}"/>
                </a:ext>
              </a:extLst>
            </p:cNvPr>
            <p:cNvSpPr txBox="1"/>
            <p:nvPr/>
          </p:nvSpPr>
          <p:spPr>
            <a:xfrm>
              <a:off x="5431900" y="0"/>
              <a:ext cx="1856100" cy="142800"/>
            </a:xfrm>
            <a:prstGeom prst="rect">
              <a:avLst/>
            </a:prstGeom>
            <a:solidFill>
              <a:srgbClr val="F6851F"/>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7" name="Google Shape;137;p27">
              <a:extLst>
                <a:ext uri="{FF2B5EF4-FFF2-40B4-BE49-F238E27FC236}">
                  <a16:creationId xmlns:a16="http://schemas.microsoft.com/office/drawing/2014/main" id="{CF5EC776-0E98-4B4D-97DA-38518613363F}"/>
                </a:ext>
              </a:extLst>
            </p:cNvPr>
            <p:cNvSpPr txBox="1"/>
            <p:nvPr/>
          </p:nvSpPr>
          <p:spPr>
            <a:xfrm>
              <a:off x="7287900" y="0"/>
              <a:ext cx="1856100" cy="142800"/>
            </a:xfrm>
            <a:prstGeom prst="rect">
              <a:avLst/>
            </a:prstGeom>
            <a:solidFill>
              <a:srgbClr val="D6DF23"/>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8" name="Google Shape;138;p27">
              <a:extLst>
                <a:ext uri="{FF2B5EF4-FFF2-40B4-BE49-F238E27FC236}">
                  <a16:creationId xmlns:a16="http://schemas.microsoft.com/office/drawing/2014/main" id="{A48C651E-118C-41C1-8EAD-01300DD9EB72}"/>
                </a:ext>
              </a:extLst>
            </p:cNvPr>
            <p:cNvSpPr txBox="1"/>
            <p:nvPr/>
          </p:nvSpPr>
          <p:spPr>
            <a:xfrm>
              <a:off x="0" y="0"/>
              <a:ext cx="1856100" cy="142800"/>
            </a:xfrm>
            <a:prstGeom prst="rect">
              <a:avLst/>
            </a:prstGeom>
            <a:solidFill>
              <a:schemeClr val="lt1"/>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a:ea typeface="Roboto"/>
                <a:cs typeface="Roboto"/>
                <a:sym typeface="Roboto"/>
              </a:endParaRPr>
            </a:p>
          </p:txBody>
        </p:sp>
      </p:grpSp>
      <p:sp>
        <p:nvSpPr>
          <p:cNvPr id="9" name="Google Shape;130;p27">
            <a:extLst>
              <a:ext uri="{FF2B5EF4-FFF2-40B4-BE49-F238E27FC236}">
                <a16:creationId xmlns:a16="http://schemas.microsoft.com/office/drawing/2014/main" id="{39182BD3-468B-48B5-B5C2-2EB1F099FDC8}"/>
              </a:ext>
            </a:extLst>
          </p:cNvPr>
          <p:cNvSpPr txBox="1">
            <a:spLocks noGrp="1"/>
          </p:cNvSpPr>
          <p:nvPr>
            <p:ph type="body" idx="1"/>
          </p:nvPr>
        </p:nvSpPr>
        <p:spPr>
          <a:xfrm>
            <a:off x="1332089" y="169050"/>
            <a:ext cx="6649155" cy="598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3500" dirty="0">
                <a:solidFill>
                  <a:srgbClr val="243168"/>
                </a:solidFill>
                <a:latin typeface="Nunito ExtraBold"/>
                <a:ea typeface="Nunito ExtraBold"/>
                <a:cs typeface="Nunito ExtraBold"/>
                <a:sym typeface="Nunito ExtraBold"/>
              </a:rPr>
              <a:t>Two sample Test</a:t>
            </a:r>
            <a:endParaRPr lang="en-IN" sz="3500" dirty="0">
              <a:solidFill>
                <a:srgbClr val="243168"/>
              </a:solidFill>
              <a:latin typeface="Nunito ExtraBold"/>
              <a:ea typeface="Nunito ExtraBold"/>
              <a:cs typeface="Nunito ExtraBold"/>
              <a:sym typeface="Nunito ExtraBold"/>
            </a:endParaRPr>
          </a:p>
        </p:txBody>
      </p:sp>
    </p:spTree>
    <p:extLst>
      <p:ext uri="{BB962C8B-B14F-4D97-AF65-F5344CB8AC3E}">
        <p14:creationId xmlns:p14="http://schemas.microsoft.com/office/powerpoint/2010/main" val="13255783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oogle Shape;131;p27">
            <a:extLst>
              <a:ext uri="{FF2B5EF4-FFF2-40B4-BE49-F238E27FC236}">
                <a16:creationId xmlns:a16="http://schemas.microsoft.com/office/drawing/2014/main" id="{45897074-D737-4648-9924-44D46088FF46}"/>
              </a:ext>
            </a:extLst>
          </p:cNvPr>
          <p:cNvPicPr preferRelativeResize="0"/>
          <p:nvPr/>
        </p:nvPicPr>
        <p:blipFill rotWithShape="1">
          <a:blip r:embed="rId2">
            <a:alphaModFix/>
          </a:blip>
          <a:srcRect l="2114" t="21749" r="82984" b="31447"/>
          <a:stretch/>
        </p:blipFill>
        <p:spPr>
          <a:xfrm>
            <a:off x="8522400" y="0"/>
            <a:ext cx="621599" cy="466200"/>
          </a:xfrm>
          <a:prstGeom prst="rect">
            <a:avLst/>
          </a:prstGeom>
          <a:noFill/>
          <a:ln>
            <a:noFill/>
          </a:ln>
        </p:spPr>
      </p:pic>
      <p:grpSp>
        <p:nvGrpSpPr>
          <p:cNvPr id="3" name="Google Shape;133;p27">
            <a:extLst>
              <a:ext uri="{FF2B5EF4-FFF2-40B4-BE49-F238E27FC236}">
                <a16:creationId xmlns:a16="http://schemas.microsoft.com/office/drawing/2014/main" id="{03BE5DB4-19D0-401C-B26C-25C2A9149C80}"/>
              </a:ext>
            </a:extLst>
          </p:cNvPr>
          <p:cNvGrpSpPr/>
          <p:nvPr/>
        </p:nvGrpSpPr>
        <p:grpSpPr>
          <a:xfrm>
            <a:off x="0" y="5000700"/>
            <a:ext cx="9144000" cy="142800"/>
            <a:chOff x="0" y="0"/>
            <a:chExt cx="9144000" cy="142800"/>
          </a:xfrm>
        </p:grpSpPr>
        <p:sp>
          <p:nvSpPr>
            <p:cNvPr id="4" name="Google Shape;134;p27">
              <a:extLst>
                <a:ext uri="{FF2B5EF4-FFF2-40B4-BE49-F238E27FC236}">
                  <a16:creationId xmlns:a16="http://schemas.microsoft.com/office/drawing/2014/main" id="{78F3A667-1B30-423F-9D8A-9A6654ABC392}"/>
                </a:ext>
              </a:extLst>
            </p:cNvPr>
            <p:cNvSpPr txBox="1"/>
            <p:nvPr/>
          </p:nvSpPr>
          <p:spPr>
            <a:xfrm>
              <a:off x="3575800" y="0"/>
              <a:ext cx="1856100" cy="142800"/>
            </a:xfrm>
            <a:prstGeom prst="rect">
              <a:avLst/>
            </a:prstGeom>
            <a:solidFill>
              <a:schemeClr val="accent1"/>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5" name="Google Shape;135;p27">
              <a:extLst>
                <a:ext uri="{FF2B5EF4-FFF2-40B4-BE49-F238E27FC236}">
                  <a16:creationId xmlns:a16="http://schemas.microsoft.com/office/drawing/2014/main" id="{7A6A387D-C15A-481E-A50C-19A24EDF326E}"/>
                </a:ext>
              </a:extLst>
            </p:cNvPr>
            <p:cNvSpPr txBox="1"/>
            <p:nvPr/>
          </p:nvSpPr>
          <p:spPr>
            <a:xfrm>
              <a:off x="1856000" y="0"/>
              <a:ext cx="1856100" cy="142800"/>
            </a:xfrm>
            <a:prstGeom prst="rect">
              <a:avLst/>
            </a:prstGeom>
            <a:solidFill>
              <a:srgbClr val="EE343A"/>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6" name="Google Shape;136;p27">
              <a:extLst>
                <a:ext uri="{FF2B5EF4-FFF2-40B4-BE49-F238E27FC236}">
                  <a16:creationId xmlns:a16="http://schemas.microsoft.com/office/drawing/2014/main" id="{B872D378-AF91-4A18-8C9F-83CA46802095}"/>
                </a:ext>
              </a:extLst>
            </p:cNvPr>
            <p:cNvSpPr txBox="1"/>
            <p:nvPr/>
          </p:nvSpPr>
          <p:spPr>
            <a:xfrm>
              <a:off x="5431900" y="0"/>
              <a:ext cx="1856100" cy="142800"/>
            </a:xfrm>
            <a:prstGeom prst="rect">
              <a:avLst/>
            </a:prstGeom>
            <a:solidFill>
              <a:srgbClr val="F6851F"/>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7" name="Google Shape;137;p27">
              <a:extLst>
                <a:ext uri="{FF2B5EF4-FFF2-40B4-BE49-F238E27FC236}">
                  <a16:creationId xmlns:a16="http://schemas.microsoft.com/office/drawing/2014/main" id="{CF5EC776-0E98-4B4D-97DA-38518613363F}"/>
                </a:ext>
              </a:extLst>
            </p:cNvPr>
            <p:cNvSpPr txBox="1"/>
            <p:nvPr/>
          </p:nvSpPr>
          <p:spPr>
            <a:xfrm>
              <a:off x="7287900" y="0"/>
              <a:ext cx="1856100" cy="142800"/>
            </a:xfrm>
            <a:prstGeom prst="rect">
              <a:avLst/>
            </a:prstGeom>
            <a:solidFill>
              <a:srgbClr val="D6DF23"/>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8" name="Google Shape;138;p27">
              <a:extLst>
                <a:ext uri="{FF2B5EF4-FFF2-40B4-BE49-F238E27FC236}">
                  <a16:creationId xmlns:a16="http://schemas.microsoft.com/office/drawing/2014/main" id="{A48C651E-118C-41C1-8EAD-01300DD9EB72}"/>
                </a:ext>
              </a:extLst>
            </p:cNvPr>
            <p:cNvSpPr txBox="1"/>
            <p:nvPr/>
          </p:nvSpPr>
          <p:spPr>
            <a:xfrm>
              <a:off x="0" y="0"/>
              <a:ext cx="1856100" cy="142800"/>
            </a:xfrm>
            <a:prstGeom prst="rect">
              <a:avLst/>
            </a:prstGeom>
            <a:solidFill>
              <a:schemeClr val="lt1"/>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a:ea typeface="Roboto"/>
                <a:cs typeface="Roboto"/>
                <a:sym typeface="Roboto"/>
              </a:endParaRPr>
            </a:p>
          </p:txBody>
        </p:sp>
      </p:grpSp>
      <p:sp>
        <p:nvSpPr>
          <p:cNvPr id="9" name="Google Shape;130;p27">
            <a:extLst>
              <a:ext uri="{FF2B5EF4-FFF2-40B4-BE49-F238E27FC236}">
                <a16:creationId xmlns:a16="http://schemas.microsoft.com/office/drawing/2014/main" id="{39182BD3-468B-48B5-B5C2-2EB1F099FDC8}"/>
              </a:ext>
            </a:extLst>
          </p:cNvPr>
          <p:cNvSpPr txBox="1">
            <a:spLocks noGrp="1"/>
          </p:cNvSpPr>
          <p:nvPr>
            <p:ph type="body" idx="1"/>
          </p:nvPr>
        </p:nvSpPr>
        <p:spPr>
          <a:xfrm>
            <a:off x="1332089" y="169050"/>
            <a:ext cx="6649155" cy="598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3500" dirty="0">
                <a:solidFill>
                  <a:srgbClr val="243168"/>
                </a:solidFill>
                <a:latin typeface="Nunito ExtraBold"/>
                <a:ea typeface="Nunito ExtraBold"/>
                <a:cs typeface="Nunito ExtraBold"/>
                <a:sym typeface="Nunito ExtraBold"/>
              </a:rPr>
              <a:t>A/B Testing</a:t>
            </a:r>
            <a:endParaRPr lang="en-IN" sz="3500" dirty="0">
              <a:solidFill>
                <a:srgbClr val="243168"/>
              </a:solidFill>
              <a:latin typeface="Nunito ExtraBold"/>
              <a:ea typeface="Nunito ExtraBold"/>
              <a:cs typeface="Nunito ExtraBold"/>
              <a:sym typeface="Nunito ExtraBold"/>
            </a:endParaRPr>
          </a:p>
        </p:txBody>
      </p:sp>
    </p:spTree>
    <p:extLst>
      <p:ext uri="{BB962C8B-B14F-4D97-AF65-F5344CB8AC3E}">
        <p14:creationId xmlns:p14="http://schemas.microsoft.com/office/powerpoint/2010/main" val="10489785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oogle Shape;131;p27">
            <a:extLst>
              <a:ext uri="{FF2B5EF4-FFF2-40B4-BE49-F238E27FC236}">
                <a16:creationId xmlns:a16="http://schemas.microsoft.com/office/drawing/2014/main" id="{46F13200-4405-43FC-A197-EE83BDC6FCAD}"/>
              </a:ext>
            </a:extLst>
          </p:cNvPr>
          <p:cNvPicPr preferRelativeResize="0"/>
          <p:nvPr/>
        </p:nvPicPr>
        <p:blipFill rotWithShape="1">
          <a:blip r:embed="rId2">
            <a:alphaModFix/>
          </a:blip>
          <a:srcRect l="2114" t="21749" r="82984" b="31447"/>
          <a:stretch/>
        </p:blipFill>
        <p:spPr>
          <a:xfrm>
            <a:off x="8522400" y="0"/>
            <a:ext cx="621599" cy="466200"/>
          </a:xfrm>
          <a:prstGeom prst="rect">
            <a:avLst/>
          </a:prstGeom>
          <a:noFill/>
          <a:ln>
            <a:noFill/>
          </a:ln>
        </p:spPr>
      </p:pic>
      <p:grpSp>
        <p:nvGrpSpPr>
          <p:cNvPr id="4" name="Google Shape;133;p27">
            <a:extLst>
              <a:ext uri="{FF2B5EF4-FFF2-40B4-BE49-F238E27FC236}">
                <a16:creationId xmlns:a16="http://schemas.microsoft.com/office/drawing/2014/main" id="{7200D3B0-94B4-4DA3-AB4D-24B7C7A2AB60}"/>
              </a:ext>
            </a:extLst>
          </p:cNvPr>
          <p:cNvGrpSpPr/>
          <p:nvPr/>
        </p:nvGrpSpPr>
        <p:grpSpPr>
          <a:xfrm>
            <a:off x="0" y="5000700"/>
            <a:ext cx="9144000" cy="142800"/>
            <a:chOff x="0" y="0"/>
            <a:chExt cx="9144000" cy="142800"/>
          </a:xfrm>
        </p:grpSpPr>
        <p:sp>
          <p:nvSpPr>
            <p:cNvPr id="5" name="Google Shape;134;p27">
              <a:extLst>
                <a:ext uri="{FF2B5EF4-FFF2-40B4-BE49-F238E27FC236}">
                  <a16:creationId xmlns:a16="http://schemas.microsoft.com/office/drawing/2014/main" id="{256960F0-E74C-4863-9734-32E619BBD983}"/>
                </a:ext>
              </a:extLst>
            </p:cNvPr>
            <p:cNvSpPr txBox="1"/>
            <p:nvPr/>
          </p:nvSpPr>
          <p:spPr>
            <a:xfrm>
              <a:off x="3575800" y="0"/>
              <a:ext cx="1856100" cy="142800"/>
            </a:xfrm>
            <a:prstGeom prst="rect">
              <a:avLst/>
            </a:prstGeom>
            <a:solidFill>
              <a:schemeClr val="accent1"/>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6" name="Google Shape;135;p27">
              <a:extLst>
                <a:ext uri="{FF2B5EF4-FFF2-40B4-BE49-F238E27FC236}">
                  <a16:creationId xmlns:a16="http://schemas.microsoft.com/office/drawing/2014/main" id="{FA14D768-F843-423D-90D4-C23F9C54B90D}"/>
                </a:ext>
              </a:extLst>
            </p:cNvPr>
            <p:cNvSpPr txBox="1"/>
            <p:nvPr/>
          </p:nvSpPr>
          <p:spPr>
            <a:xfrm>
              <a:off x="1856000" y="0"/>
              <a:ext cx="1856100" cy="142800"/>
            </a:xfrm>
            <a:prstGeom prst="rect">
              <a:avLst/>
            </a:prstGeom>
            <a:solidFill>
              <a:srgbClr val="EE343A"/>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7" name="Google Shape;136;p27">
              <a:extLst>
                <a:ext uri="{FF2B5EF4-FFF2-40B4-BE49-F238E27FC236}">
                  <a16:creationId xmlns:a16="http://schemas.microsoft.com/office/drawing/2014/main" id="{AE2693A9-549F-49B7-A11F-BEC2D7D6FF34}"/>
                </a:ext>
              </a:extLst>
            </p:cNvPr>
            <p:cNvSpPr txBox="1"/>
            <p:nvPr/>
          </p:nvSpPr>
          <p:spPr>
            <a:xfrm>
              <a:off x="5431900" y="0"/>
              <a:ext cx="1856100" cy="142800"/>
            </a:xfrm>
            <a:prstGeom prst="rect">
              <a:avLst/>
            </a:prstGeom>
            <a:solidFill>
              <a:srgbClr val="F6851F"/>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8" name="Google Shape;137;p27">
              <a:extLst>
                <a:ext uri="{FF2B5EF4-FFF2-40B4-BE49-F238E27FC236}">
                  <a16:creationId xmlns:a16="http://schemas.microsoft.com/office/drawing/2014/main" id="{8299271A-9E8B-402E-BFBA-300BB9DB8850}"/>
                </a:ext>
              </a:extLst>
            </p:cNvPr>
            <p:cNvSpPr txBox="1"/>
            <p:nvPr/>
          </p:nvSpPr>
          <p:spPr>
            <a:xfrm>
              <a:off x="7287900" y="0"/>
              <a:ext cx="1856100" cy="142800"/>
            </a:xfrm>
            <a:prstGeom prst="rect">
              <a:avLst/>
            </a:prstGeom>
            <a:solidFill>
              <a:srgbClr val="D6DF23"/>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9" name="Google Shape;138;p27">
              <a:extLst>
                <a:ext uri="{FF2B5EF4-FFF2-40B4-BE49-F238E27FC236}">
                  <a16:creationId xmlns:a16="http://schemas.microsoft.com/office/drawing/2014/main" id="{91376DAE-3AD0-4521-83C4-95B1E7600FB7}"/>
                </a:ext>
              </a:extLst>
            </p:cNvPr>
            <p:cNvSpPr txBox="1"/>
            <p:nvPr/>
          </p:nvSpPr>
          <p:spPr>
            <a:xfrm>
              <a:off x="0" y="0"/>
              <a:ext cx="1856100" cy="142800"/>
            </a:xfrm>
            <a:prstGeom prst="rect">
              <a:avLst/>
            </a:prstGeom>
            <a:solidFill>
              <a:schemeClr val="lt1"/>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a:ea typeface="Roboto"/>
                <a:cs typeface="Roboto"/>
                <a:sym typeface="Roboto"/>
              </a:endParaRPr>
            </a:p>
          </p:txBody>
        </p:sp>
      </p:grpSp>
    </p:spTree>
    <p:extLst>
      <p:ext uri="{BB962C8B-B14F-4D97-AF65-F5344CB8AC3E}">
        <p14:creationId xmlns:p14="http://schemas.microsoft.com/office/powerpoint/2010/main" val="28304463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oogle Shape;131;p27">
            <a:extLst>
              <a:ext uri="{FF2B5EF4-FFF2-40B4-BE49-F238E27FC236}">
                <a16:creationId xmlns:a16="http://schemas.microsoft.com/office/drawing/2014/main" id="{45897074-D737-4648-9924-44D46088FF46}"/>
              </a:ext>
            </a:extLst>
          </p:cNvPr>
          <p:cNvPicPr preferRelativeResize="0"/>
          <p:nvPr/>
        </p:nvPicPr>
        <p:blipFill rotWithShape="1">
          <a:blip r:embed="rId2">
            <a:alphaModFix/>
          </a:blip>
          <a:srcRect l="2114" t="21749" r="82984" b="31447"/>
          <a:stretch/>
        </p:blipFill>
        <p:spPr>
          <a:xfrm>
            <a:off x="8522400" y="0"/>
            <a:ext cx="621599" cy="466200"/>
          </a:xfrm>
          <a:prstGeom prst="rect">
            <a:avLst/>
          </a:prstGeom>
          <a:noFill/>
          <a:ln>
            <a:noFill/>
          </a:ln>
        </p:spPr>
      </p:pic>
      <p:grpSp>
        <p:nvGrpSpPr>
          <p:cNvPr id="3" name="Google Shape;133;p27">
            <a:extLst>
              <a:ext uri="{FF2B5EF4-FFF2-40B4-BE49-F238E27FC236}">
                <a16:creationId xmlns:a16="http://schemas.microsoft.com/office/drawing/2014/main" id="{03BE5DB4-19D0-401C-B26C-25C2A9149C80}"/>
              </a:ext>
            </a:extLst>
          </p:cNvPr>
          <p:cNvGrpSpPr/>
          <p:nvPr/>
        </p:nvGrpSpPr>
        <p:grpSpPr>
          <a:xfrm>
            <a:off x="0" y="5000700"/>
            <a:ext cx="9144000" cy="142800"/>
            <a:chOff x="0" y="0"/>
            <a:chExt cx="9144000" cy="142800"/>
          </a:xfrm>
        </p:grpSpPr>
        <p:sp>
          <p:nvSpPr>
            <p:cNvPr id="4" name="Google Shape;134;p27">
              <a:extLst>
                <a:ext uri="{FF2B5EF4-FFF2-40B4-BE49-F238E27FC236}">
                  <a16:creationId xmlns:a16="http://schemas.microsoft.com/office/drawing/2014/main" id="{78F3A667-1B30-423F-9D8A-9A6654ABC392}"/>
                </a:ext>
              </a:extLst>
            </p:cNvPr>
            <p:cNvSpPr txBox="1"/>
            <p:nvPr/>
          </p:nvSpPr>
          <p:spPr>
            <a:xfrm>
              <a:off x="3575800" y="0"/>
              <a:ext cx="1856100" cy="142800"/>
            </a:xfrm>
            <a:prstGeom prst="rect">
              <a:avLst/>
            </a:prstGeom>
            <a:solidFill>
              <a:schemeClr val="accent1"/>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5" name="Google Shape;135;p27">
              <a:extLst>
                <a:ext uri="{FF2B5EF4-FFF2-40B4-BE49-F238E27FC236}">
                  <a16:creationId xmlns:a16="http://schemas.microsoft.com/office/drawing/2014/main" id="{7A6A387D-C15A-481E-A50C-19A24EDF326E}"/>
                </a:ext>
              </a:extLst>
            </p:cNvPr>
            <p:cNvSpPr txBox="1"/>
            <p:nvPr/>
          </p:nvSpPr>
          <p:spPr>
            <a:xfrm>
              <a:off x="1856000" y="0"/>
              <a:ext cx="1856100" cy="142800"/>
            </a:xfrm>
            <a:prstGeom prst="rect">
              <a:avLst/>
            </a:prstGeom>
            <a:solidFill>
              <a:srgbClr val="EE343A"/>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6" name="Google Shape;136;p27">
              <a:extLst>
                <a:ext uri="{FF2B5EF4-FFF2-40B4-BE49-F238E27FC236}">
                  <a16:creationId xmlns:a16="http://schemas.microsoft.com/office/drawing/2014/main" id="{B872D378-AF91-4A18-8C9F-83CA46802095}"/>
                </a:ext>
              </a:extLst>
            </p:cNvPr>
            <p:cNvSpPr txBox="1"/>
            <p:nvPr/>
          </p:nvSpPr>
          <p:spPr>
            <a:xfrm>
              <a:off x="5431900" y="0"/>
              <a:ext cx="1856100" cy="142800"/>
            </a:xfrm>
            <a:prstGeom prst="rect">
              <a:avLst/>
            </a:prstGeom>
            <a:solidFill>
              <a:srgbClr val="F6851F"/>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7" name="Google Shape;137;p27">
              <a:extLst>
                <a:ext uri="{FF2B5EF4-FFF2-40B4-BE49-F238E27FC236}">
                  <a16:creationId xmlns:a16="http://schemas.microsoft.com/office/drawing/2014/main" id="{CF5EC776-0E98-4B4D-97DA-38518613363F}"/>
                </a:ext>
              </a:extLst>
            </p:cNvPr>
            <p:cNvSpPr txBox="1"/>
            <p:nvPr/>
          </p:nvSpPr>
          <p:spPr>
            <a:xfrm>
              <a:off x="7287900" y="0"/>
              <a:ext cx="1856100" cy="142800"/>
            </a:xfrm>
            <a:prstGeom prst="rect">
              <a:avLst/>
            </a:prstGeom>
            <a:solidFill>
              <a:srgbClr val="D6DF23"/>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8" name="Google Shape;138;p27">
              <a:extLst>
                <a:ext uri="{FF2B5EF4-FFF2-40B4-BE49-F238E27FC236}">
                  <a16:creationId xmlns:a16="http://schemas.microsoft.com/office/drawing/2014/main" id="{A48C651E-118C-41C1-8EAD-01300DD9EB72}"/>
                </a:ext>
              </a:extLst>
            </p:cNvPr>
            <p:cNvSpPr txBox="1"/>
            <p:nvPr/>
          </p:nvSpPr>
          <p:spPr>
            <a:xfrm>
              <a:off x="0" y="0"/>
              <a:ext cx="1856100" cy="142800"/>
            </a:xfrm>
            <a:prstGeom prst="rect">
              <a:avLst/>
            </a:prstGeom>
            <a:solidFill>
              <a:schemeClr val="lt1"/>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a:ea typeface="Roboto"/>
                <a:cs typeface="Roboto"/>
                <a:sym typeface="Roboto"/>
              </a:endParaRPr>
            </a:p>
          </p:txBody>
        </p:sp>
      </p:grpSp>
      <p:sp>
        <p:nvSpPr>
          <p:cNvPr id="9" name="Google Shape;130;p27">
            <a:extLst>
              <a:ext uri="{FF2B5EF4-FFF2-40B4-BE49-F238E27FC236}">
                <a16:creationId xmlns:a16="http://schemas.microsoft.com/office/drawing/2014/main" id="{39182BD3-468B-48B5-B5C2-2EB1F099FDC8}"/>
              </a:ext>
            </a:extLst>
          </p:cNvPr>
          <p:cNvSpPr txBox="1">
            <a:spLocks noGrp="1"/>
          </p:cNvSpPr>
          <p:nvPr>
            <p:ph type="body" idx="1"/>
          </p:nvPr>
        </p:nvSpPr>
        <p:spPr>
          <a:xfrm>
            <a:off x="1332089" y="169050"/>
            <a:ext cx="6649155" cy="598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3500" dirty="0">
                <a:solidFill>
                  <a:srgbClr val="243168"/>
                </a:solidFill>
                <a:latin typeface="Nunito ExtraBold"/>
                <a:ea typeface="Nunito ExtraBold"/>
                <a:cs typeface="Nunito ExtraBold"/>
                <a:sym typeface="Nunito ExtraBold"/>
              </a:rPr>
              <a:t>Chi-Square Testing</a:t>
            </a:r>
            <a:endParaRPr lang="en-IN" sz="3500" dirty="0">
              <a:solidFill>
                <a:srgbClr val="243168"/>
              </a:solidFill>
              <a:latin typeface="Nunito ExtraBold"/>
              <a:ea typeface="Nunito ExtraBold"/>
              <a:cs typeface="Nunito ExtraBold"/>
              <a:sym typeface="Nunito ExtraBold"/>
            </a:endParaRPr>
          </a:p>
        </p:txBody>
      </p:sp>
    </p:spTree>
    <p:extLst>
      <p:ext uri="{BB962C8B-B14F-4D97-AF65-F5344CB8AC3E}">
        <p14:creationId xmlns:p14="http://schemas.microsoft.com/office/powerpoint/2010/main" val="29810135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oogle Shape;131;p27">
            <a:extLst>
              <a:ext uri="{FF2B5EF4-FFF2-40B4-BE49-F238E27FC236}">
                <a16:creationId xmlns:a16="http://schemas.microsoft.com/office/drawing/2014/main" id="{45897074-D737-4648-9924-44D46088FF46}"/>
              </a:ext>
            </a:extLst>
          </p:cNvPr>
          <p:cNvPicPr preferRelativeResize="0"/>
          <p:nvPr/>
        </p:nvPicPr>
        <p:blipFill rotWithShape="1">
          <a:blip r:embed="rId2">
            <a:alphaModFix/>
          </a:blip>
          <a:srcRect l="2114" t="21749" r="82984" b="31447"/>
          <a:stretch/>
        </p:blipFill>
        <p:spPr>
          <a:xfrm>
            <a:off x="8522400" y="0"/>
            <a:ext cx="621599" cy="466200"/>
          </a:xfrm>
          <a:prstGeom prst="rect">
            <a:avLst/>
          </a:prstGeom>
          <a:noFill/>
          <a:ln>
            <a:noFill/>
          </a:ln>
        </p:spPr>
      </p:pic>
      <p:grpSp>
        <p:nvGrpSpPr>
          <p:cNvPr id="3" name="Google Shape;133;p27">
            <a:extLst>
              <a:ext uri="{FF2B5EF4-FFF2-40B4-BE49-F238E27FC236}">
                <a16:creationId xmlns:a16="http://schemas.microsoft.com/office/drawing/2014/main" id="{03BE5DB4-19D0-401C-B26C-25C2A9149C80}"/>
              </a:ext>
            </a:extLst>
          </p:cNvPr>
          <p:cNvGrpSpPr/>
          <p:nvPr/>
        </p:nvGrpSpPr>
        <p:grpSpPr>
          <a:xfrm>
            <a:off x="0" y="5000700"/>
            <a:ext cx="9144000" cy="142800"/>
            <a:chOff x="0" y="0"/>
            <a:chExt cx="9144000" cy="142800"/>
          </a:xfrm>
        </p:grpSpPr>
        <p:sp>
          <p:nvSpPr>
            <p:cNvPr id="4" name="Google Shape;134;p27">
              <a:extLst>
                <a:ext uri="{FF2B5EF4-FFF2-40B4-BE49-F238E27FC236}">
                  <a16:creationId xmlns:a16="http://schemas.microsoft.com/office/drawing/2014/main" id="{78F3A667-1B30-423F-9D8A-9A6654ABC392}"/>
                </a:ext>
              </a:extLst>
            </p:cNvPr>
            <p:cNvSpPr txBox="1"/>
            <p:nvPr/>
          </p:nvSpPr>
          <p:spPr>
            <a:xfrm>
              <a:off x="3575800" y="0"/>
              <a:ext cx="1856100" cy="142800"/>
            </a:xfrm>
            <a:prstGeom prst="rect">
              <a:avLst/>
            </a:prstGeom>
            <a:solidFill>
              <a:schemeClr val="accent1"/>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5" name="Google Shape;135;p27">
              <a:extLst>
                <a:ext uri="{FF2B5EF4-FFF2-40B4-BE49-F238E27FC236}">
                  <a16:creationId xmlns:a16="http://schemas.microsoft.com/office/drawing/2014/main" id="{7A6A387D-C15A-481E-A50C-19A24EDF326E}"/>
                </a:ext>
              </a:extLst>
            </p:cNvPr>
            <p:cNvSpPr txBox="1"/>
            <p:nvPr/>
          </p:nvSpPr>
          <p:spPr>
            <a:xfrm>
              <a:off x="1856000" y="0"/>
              <a:ext cx="1856100" cy="142800"/>
            </a:xfrm>
            <a:prstGeom prst="rect">
              <a:avLst/>
            </a:prstGeom>
            <a:solidFill>
              <a:srgbClr val="EE343A"/>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6" name="Google Shape;136;p27">
              <a:extLst>
                <a:ext uri="{FF2B5EF4-FFF2-40B4-BE49-F238E27FC236}">
                  <a16:creationId xmlns:a16="http://schemas.microsoft.com/office/drawing/2014/main" id="{B872D378-AF91-4A18-8C9F-83CA46802095}"/>
                </a:ext>
              </a:extLst>
            </p:cNvPr>
            <p:cNvSpPr txBox="1"/>
            <p:nvPr/>
          </p:nvSpPr>
          <p:spPr>
            <a:xfrm>
              <a:off x="5431900" y="0"/>
              <a:ext cx="1856100" cy="142800"/>
            </a:xfrm>
            <a:prstGeom prst="rect">
              <a:avLst/>
            </a:prstGeom>
            <a:solidFill>
              <a:srgbClr val="F6851F"/>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7" name="Google Shape;137;p27">
              <a:extLst>
                <a:ext uri="{FF2B5EF4-FFF2-40B4-BE49-F238E27FC236}">
                  <a16:creationId xmlns:a16="http://schemas.microsoft.com/office/drawing/2014/main" id="{CF5EC776-0E98-4B4D-97DA-38518613363F}"/>
                </a:ext>
              </a:extLst>
            </p:cNvPr>
            <p:cNvSpPr txBox="1"/>
            <p:nvPr/>
          </p:nvSpPr>
          <p:spPr>
            <a:xfrm>
              <a:off x="7287900" y="0"/>
              <a:ext cx="1856100" cy="142800"/>
            </a:xfrm>
            <a:prstGeom prst="rect">
              <a:avLst/>
            </a:prstGeom>
            <a:solidFill>
              <a:srgbClr val="D6DF23"/>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8" name="Google Shape;138;p27">
              <a:extLst>
                <a:ext uri="{FF2B5EF4-FFF2-40B4-BE49-F238E27FC236}">
                  <a16:creationId xmlns:a16="http://schemas.microsoft.com/office/drawing/2014/main" id="{A48C651E-118C-41C1-8EAD-01300DD9EB72}"/>
                </a:ext>
              </a:extLst>
            </p:cNvPr>
            <p:cNvSpPr txBox="1"/>
            <p:nvPr/>
          </p:nvSpPr>
          <p:spPr>
            <a:xfrm>
              <a:off x="0" y="0"/>
              <a:ext cx="1856100" cy="142800"/>
            </a:xfrm>
            <a:prstGeom prst="rect">
              <a:avLst/>
            </a:prstGeom>
            <a:solidFill>
              <a:schemeClr val="lt1"/>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a:ea typeface="Roboto"/>
                <a:cs typeface="Roboto"/>
                <a:sym typeface="Roboto"/>
              </a:endParaRPr>
            </a:p>
          </p:txBody>
        </p:sp>
      </p:grpSp>
      <p:sp>
        <p:nvSpPr>
          <p:cNvPr id="9" name="Google Shape;130;p27">
            <a:extLst>
              <a:ext uri="{FF2B5EF4-FFF2-40B4-BE49-F238E27FC236}">
                <a16:creationId xmlns:a16="http://schemas.microsoft.com/office/drawing/2014/main" id="{2F13FE4D-7F78-41C6-A111-70C641FF17BD}"/>
              </a:ext>
            </a:extLst>
          </p:cNvPr>
          <p:cNvSpPr txBox="1">
            <a:spLocks noGrp="1"/>
          </p:cNvSpPr>
          <p:nvPr>
            <p:ph type="body" idx="1"/>
          </p:nvPr>
        </p:nvSpPr>
        <p:spPr>
          <a:xfrm>
            <a:off x="1332089" y="169050"/>
            <a:ext cx="6649155" cy="598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3500" dirty="0">
                <a:solidFill>
                  <a:srgbClr val="243168"/>
                </a:solidFill>
                <a:latin typeface="Nunito ExtraBold"/>
                <a:ea typeface="Nunito ExtraBold"/>
                <a:cs typeface="Nunito ExtraBold"/>
                <a:sym typeface="Nunito ExtraBold"/>
              </a:rPr>
              <a:t>F Test &amp; </a:t>
            </a:r>
            <a:r>
              <a:rPr lang="en-US" sz="3500" dirty="0" err="1">
                <a:solidFill>
                  <a:srgbClr val="243168"/>
                </a:solidFill>
                <a:latin typeface="Nunito ExtraBold"/>
                <a:ea typeface="Nunito ExtraBold"/>
                <a:cs typeface="Nunito ExtraBold"/>
                <a:sym typeface="Nunito ExtraBold"/>
              </a:rPr>
              <a:t>Annova</a:t>
            </a:r>
            <a:r>
              <a:rPr lang="en-US" sz="3500" dirty="0">
                <a:solidFill>
                  <a:srgbClr val="243168"/>
                </a:solidFill>
                <a:latin typeface="Nunito ExtraBold"/>
                <a:ea typeface="Nunito ExtraBold"/>
                <a:cs typeface="Nunito ExtraBold"/>
                <a:sym typeface="Nunito ExtraBold"/>
              </a:rPr>
              <a:t> Test</a:t>
            </a:r>
            <a:endParaRPr lang="en-IN" sz="3500" dirty="0">
              <a:solidFill>
                <a:srgbClr val="243168"/>
              </a:solidFill>
              <a:latin typeface="Nunito ExtraBold"/>
              <a:ea typeface="Nunito ExtraBold"/>
              <a:cs typeface="Nunito ExtraBold"/>
              <a:sym typeface="Nunito ExtraBold"/>
            </a:endParaRPr>
          </a:p>
        </p:txBody>
      </p:sp>
    </p:spTree>
    <p:extLst>
      <p:ext uri="{BB962C8B-B14F-4D97-AF65-F5344CB8AC3E}">
        <p14:creationId xmlns:p14="http://schemas.microsoft.com/office/powerpoint/2010/main" val="6529155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794"/>
        <p:cNvGrpSpPr/>
        <p:nvPr/>
      </p:nvGrpSpPr>
      <p:grpSpPr>
        <a:xfrm>
          <a:off x="0" y="0"/>
          <a:ext cx="0" cy="0"/>
          <a:chOff x="0" y="0"/>
          <a:chExt cx="0" cy="0"/>
        </a:xfrm>
      </p:grpSpPr>
      <p:sp>
        <p:nvSpPr>
          <p:cNvPr id="795" name="Google Shape;795;p68"/>
          <p:cNvSpPr txBox="1">
            <a:spLocks noGrp="1"/>
          </p:cNvSpPr>
          <p:nvPr>
            <p:ph type="title" idx="4294967295"/>
          </p:nvPr>
        </p:nvSpPr>
        <p:spPr>
          <a:xfrm>
            <a:off x="2306475" y="1956294"/>
            <a:ext cx="4626300" cy="888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5300" b="1">
                <a:solidFill>
                  <a:srgbClr val="243168"/>
                </a:solidFill>
                <a:latin typeface="Montserrat"/>
                <a:ea typeface="Montserrat"/>
                <a:cs typeface="Montserrat"/>
                <a:sym typeface="Montserrat"/>
              </a:rPr>
              <a:t>THANK YOU</a:t>
            </a:r>
            <a:endParaRPr sz="5300" b="1">
              <a:solidFill>
                <a:srgbClr val="243168"/>
              </a:solidFill>
              <a:latin typeface="Montserrat"/>
              <a:ea typeface="Montserrat"/>
              <a:cs typeface="Montserrat"/>
              <a:sym typeface="Montserrat"/>
            </a:endParaRPr>
          </a:p>
        </p:txBody>
      </p:sp>
      <p:sp>
        <p:nvSpPr>
          <p:cNvPr id="796" name="Google Shape;796;p68">
            <a:hlinkClick r:id="rId3"/>
          </p:cNvPr>
          <p:cNvSpPr/>
          <p:nvPr/>
        </p:nvSpPr>
        <p:spPr>
          <a:xfrm>
            <a:off x="2582638" y="3317000"/>
            <a:ext cx="338345" cy="338295"/>
          </a:xfrm>
          <a:custGeom>
            <a:avLst/>
            <a:gdLst/>
            <a:ahLst/>
            <a:cxnLst/>
            <a:rect l="l" t="t" r="r" b="b"/>
            <a:pathLst>
              <a:path w="19982" h="19982" extrusionOk="0">
                <a:moveTo>
                  <a:pt x="14602" y="3500"/>
                </a:moveTo>
                <a:cubicBezTo>
                  <a:pt x="15137" y="3500"/>
                  <a:pt x="15682" y="3563"/>
                  <a:pt x="16247" y="3689"/>
                </a:cubicBezTo>
                <a:cubicBezTo>
                  <a:pt x="16179" y="4154"/>
                  <a:pt x="16095" y="4705"/>
                  <a:pt x="16033" y="5120"/>
                </a:cubicBezTo>
                <a:cubicBezTo>
                  <a:pt x="15810" y="5075"/>
                  <a:pt x="15484" y="5035"/>
                  <a:pt x="15150" y="5035"/>
                </a:cubicBezTo>
                <a:cubicBezTo>
                  <a:pt x="14968" y="5035"/>
                  <a:pt x="14783" y="5047"/>
                  <a:pt x="14611" y="5076"/>
                </a:cubicBezTo>
                <a:cubicBezTo>
                  <a:pt x="13536" y="5258"/>
                  <a:pt x="12918" y="5925"/>
                  <a:pt x="12918" y="6907"/>
                </a:cubicBezTo>
                <a:lnTo>
                  <a:pt x="12918" y="8819"/>
                </a:lnTo>
                <a:cubicBezTo>
                  <a:pt x="12918" y="9143"/>
                  <a:pt x="13180" y="9405"/>
                  <a:pt x="13504" y="9405"/>
                </a:cubicBezTo>
                <a:lnTo>
                  <a:pt x="15681" y="9405"/>
                </a:lnTo>
                <a:lnTo>
                  <a:pt x="15388" y="10576"/>
                </a:lnTo>
                <a:lnTo>
                  <a:pt x="13504" y="10576"/>
                </a:lnTo>
                <a:cubicBezTo>
                  <a:pt x="13180" y="10576"/>
                  <a:pt x="12918" y="10838"/>
                  <a:pt x="12918" y="11161"/>
                </a:cubicBezTo>
                <a:lnTo>
                  <a:pt x="12918" y="18811"/>
                </a:lnTo>
                <a:lnTo>
                  <a:pt x="11162" y="18811"/>
                </a:lnTo>
                <a:lnTo>
                  <a:pt x="11162" y="11161"/>
                </a:lnTo>
                <a:cubicBezTo>
                  <a:pt x="11162" y="10838"/>
                  <a:pt x="10900" y="10576"/>
                  <a:pt x="10576" y="10576"/>
                </a:cubicBezTo>
                <a:lnTo>
                  <a:pt x="9407" y="10576"/>
                </a:lnTo>
                <a:lnTo>
                  <a:pt x="9407" y="9405"/>
                </a:lnTo>
                <a:lnTo>
                  <a:pt x="10576" y="9405"/>
                </a:lnTo>
                <a:cubicBezTo>
                  <a:pt x="10900" y="9405"/>
                  <a:pt x="11162" y="9143"/>
                  <a:pt x="11162" y="8821"/>
                </a:cubicBezTo>
                <a:cubicBezTo>
                  <a:pt x="11162" y="7215"/>
                  <a:pt x="11162" y="6481"/>
                  <a:pt x="11162" y="6143"/>
                </a:cubicBezTo>
                <a:cubicBezTo>
                  <a:pt x="11162" y="5520"/>
                  <a:pt x="11163" y="4843"/>
                  <a:pt x="11770" y="4324"/>
                </a:cubicBezTo>
                <a:cubicBezTo>
                  <a:pt x="12234" y="3928"/>
                  <a:pt x="12823" y="3687"/>
                  <a:pt x="13628" y="3571"/>
                </a:cubicBezTo>
                <a:cubicBezTo>
                  <a:pt x="13950" y="3524"/>
                  <a:pt x="14274" y="3500"/>
                  <a:pt x="14602" y="3500"/>
                </a:cubicBezTo>
                <a:close/>
                <a:moveTo>
                  <a:pt x="17017" y="1170"/>
                </a:moveTo>
                <a:cubicBezTo>
                  <a:pt x="17990" y="1170"/>
                  <a:pt x="18811" y="1975"/>
                  <a:pt x="18811" y="2927"/>
                </a:cubicBezTo>
                <a:lnTo>
                  <a:pt x="18811" y="17056"/>
                </a:lnTo>
                <a:cubicBezTo>
                  <a:pt x="18811" y="18023"/>
                  <a:pt x="18024" y="18811"/>
                  <a:pt x="17056" y="18811"/>
                </a:cubicBezTo>
                <a:lnTo>
                  <a:pt x="14089" y="18811"/>
                </a:lnTo>
                <a:lnTo>
                  <a:pt x="14089" y="11747"/>
                </a:lnTo>
                <a:lnTo>
                  <a:pt x="15846" y="11747"/>
                </a:lnTo>
                <a:cubicBezTo>
                  <a:pt x="16115" y="11747"/>
                  <a:pt x="16348" y="11565"/>
                  <a:pt x="16414" y="11305"/>
                </a:cubicBezTo>
                <a:lnTo>
                  <a:pt x="16999" y="8963"/>
                </a:lnTo>
                <a:cubicBezTo>
                  <a:pt x="17042" y="8787"/>
                  <a:pt x="17003" y="8602"/>
                  <a:pt x="16893" y="8460"/>
                </a:cubicBezTo>
                <a:cubicBezTo>
                  <a:pt x="16782" y="8317"/>
                  <a:pt x="16612" y="8235"/>
                  <a:pt x="16431" y="8235"/>
                </a:cubicBezTo>
                <a:lnTo>
                  <a:pt x="14089" y="8235"/>
                </a:lnTo>
                <a:lnTo>
                  <a:pt x="14089" y="6909"/>
                </a:lnTo>
                <a:cubicBezTo>
                  <a:pt x="14089" y="6638"/>
                  <a:pt x="14144" y="6343"/>
                  <a:pt x="14808" y="6229"/>
                </a:cubicBezTo>
                <a:cubicBezTo>
                  <a:pt x="14936" y="6208"/>
                  <a:pt x="15061" y="6199"/>
                  <a:pt x="15182" y="6199"/>
                </a:cubicBezTo>
                <a:cubicBezTo>
                  <a:pt x="15552" y="6199"/>
                  <a:pt x="15890" y="6283"/>
                  <a:pt x="16198" y="6360"/>
                </a:cubicBezTo>
                <a:cubicBezTo>
                  <a:pt x="16304" y="6387"/>
                  <a:pt x="16415" y="6421"/>
                  <a:pt x="16532" y="6421"/>
                </a:cubicBezTo>
                <a:cubicBezTo>
                  <a:pt x="16632" y="6421"/>
                  <a:pt x="16736" y="6396"/>
                  <a:pt x="16847" y="6321"/>
                </a:cubicBezTo>
                <a:cubicBezTo>
                  <a:pt x="16983" y="6229"/>
                  <a:pt x="17074" y="6084"/>
                  <a:pt x="17098" y="5923"/>
                </a:cubicBezTo>
                <a:cubicBezTo>
                  <a:pt x="17098" y="5923"/>
                  <a:pt x="17362" y="4156"/>
                  <a:pt x="17482" y="3339"/>
                </a:cubicBezTo>
                <a:cubicBezTo>
                  <a:pt x="17525" y="3049"/>
                  <a:pt x="17346" y="2769"/>
                  <a:pt x="17063" y="2690"/>
                </a:cubicBezTo>
                <a:cubicBezTo>
                  <a:pt x="16267" y="2463"/>
                  <a:pt x="15346" y="2343"/>
                  <a:pt x="14504" y="2343"/>
                </a:cubicBezTo>
                <a:cubicBezTo>
                  <a:pt x="14137" y="2343"/>
                  <a:pt x="13786" y="2365"/>
                  <a:pt x="13467" y="2412"/>
                </a:cubicBezTo>
                <a:cubicBezTo>
                  <a:pt x="12434" y="2562"/>
                  <a:pt x="11646" y="2888"/>
                  <a:pt x="11009" y="3434"/>
                </a:cubicBezTo>
                <a:cubicBezTo>
                  <a:pt x="10121" y="4193"/>
                  <a:pt x="10010" y="5168"/>
                  <a:pt x="9999" y="5833"/>
                </a:cubicBezTo>
                <a:cubicBezTo>
                  <a:pt x="9999" y="5847"/>
                  <a:pt x="9999" y="7029"/>
                  <a:pt x="9999" y="8235"/>
                </a:cubicBezTo>
                <a:lnTo>
                  <a:pt x="8821" y="8235"/>
                </a:lnTo>
                <a:cubicBezTo>
                  <a:pt x="8497" y="8235"/>
                  <a:pt x="8236" y="8497"/>
                  <a:pt x="8236" y="8819"/>
                </a:cubicBezTo>
                <a:lnTo>
                  <a:pt x="8236" y="11161"/>
                </a:lnTo>
                <a:cubicBezTo>
                  <a:pt x="8236" y="11485"/>
                  <a:pt x="8497" y="11747"/>
                  <a:pt x="8821" y="11747"/>
                </a:cubicBezTo>
                <a:lnTo>
                  <a:pt x="9991" y="11747"/>
                </a:lnTo>
                <a:lnTo>
                  <a:pt x="9991" y="18811"/>
                </a:lnTo>
                <a:lnTo>
                  <a:pt x="2927" y="18811"/>
                </a:lnTo>
                <a:cubicBezTo>
                  <a:pt x="1959" y="18811"/>
                  <a:pt x="1172" y="18023"/>
                  <a:pt x="1172" y="17054"/>
                </a:cubicBezTo>
                <a:lnTo>
                  <a:pt x="1172" y="2927"/>
                </a:lnTo>
                <a:cubicBezTo>
                  <a:pt x="1172" y="1959"/>
                  <a:pt x="1959" y="1170"/>
                  <a:pt x="2927" y="1170"/>
                </a:cubicBezTo>
                <a:close/>
                <a:moveTo>
                  <a:pt x="2927" y="1"/>
                </a:moveTo>
                <a:cubicBezTo>
                  <a:pt x="1314" y="1"/>
                  <a:pt x="1" y="1313"/>
                  <a:pt x="1" y="2927"/>
                </a:cubicBezTo>
                <a:lnTo>
                  <a:pt x="1" y="17056"/>
                </a:lnTo>
                <a:cubicBezTo>
                  <a:pt x="1" y="18669"/>
                  <a:pt x="1314" y="19982"/>
                  <a:pt x="2927" y="19982"/>
                </a:cubicBezTo>
                <a:lnTo>
                  <a:pt x="17054" y="19982"/>
                </a:lnTo>
                <a:cubicBezTo>
                  <a:pt x="18669" y="19982"/>
                  <a:pt x="19982" y="18669"/>
                  <a:pt x="19982" y="17056"/>
                </a:cubicBezTo>
                <a:lnTo>
                  <a:pt x="19982" y="2927"/>
                </a:lnTo>
                <a:cubicBezTo>
                  <a:pt x="19982" y="2145"/>
                  <a:pt x="19669" y="1409"/>
                  <a:pt x="19101" y="853"/>
                </a:cubicBezTo>
                <a:cubicBezTo>
                  <a:pt x="18538" y="303"/>
                  <a:pt x="17797" y="1"/>
                  <a:pt x="17015"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grpSp>
        <p:nvGrpSpPr>
          <p:cNvPr id="797" name="Google Shape;797;p68"/>
          <p:cNvGrpSpPr/>
          <p:nvPr/>
        </p:nvGrpSpPr>
        <p:grpSpPr>
          <a:xfrm>
            <a:off x="3788789" y="3317002"/>
            <a:ext cx="338366" cy="338332"/>
            <a:chOff x="812101" y="2571761"/>
            <a:chExt cx="417066" cy="417024"/>
          </a:xfrm>
        </p:grpSpPr>
        <p:sp>
          <p:nvSpPr>
            <p:cNvPr id="798" name="Google Shape;798;p68"/>
            <p:cNvSpPr/>
            <p:nvPr/>
          </p:nvSpPr>
          <p:spPr>
            <a:xfrm>
              <a:off x="935084" y="2694744"/>
              <a:ext cx="171071" cy="171071"/>
            </a:xfrm>
            <a:custGeom>
              <a:avLst/>
              <a:gdLst/>
              <a:ahLst/>
              <a:cxnLst/>
              <a:rect l="l" t="t" r="r" b="b"/>
              <a:pathLst>
                <a:path w="8197" h="8197" extrusionOk="0">
                  <a:moveTo>
                    <a:pt x="4099" y="1171"/>
                  </a:moveTo>
                  <a:cubicBezTo>
                    <a:pt x="5712" y="1171"/>
                    <a:pt x="7027" y="2484"/>
                    <a:pt x="7027" y="4097"/>
                  </a:cubicBezTo>
                  <a:cubicBezTo>
                    <a:pt x="7027" y="5712"/>
                    <a:pt x="5712" y="7025"/>
                    <a:pt x="4099" y="7025"/>
                  </a:cubicBezTo>
                  <a:cubicBezTo>
                    <a:pt x="2486" y="7025"/>
                    <a:pt x="1171" y="5712"/>
                    <a:pt x="1171" y="4097"/>
                  </a:cubicBezTo>
                  <a:cubicBezTo>
                    <a:pt x="1171" y="2484"/>
                    <a:pt x="2486" y="1171"/>
                    <a:pt x="4099" y="1171"/>
                  </a:cubicBezTo>
                  <a:close/>
                  <a:moveTo>
                    <a:pt x="4099" y="0"/>
                  </a:moveTo>
                  <a:cubicBezTo>
                    <a:pt x="1840" y="0"/>
                    <a:pt x="0" y="1838"/>
                    <a:pt x="0" y="4097"/>
                  </a:cubicBezTo>
                  <a:cubicBezTo>
                    <a:pt x="0" y="6358"/>
                    <a:pt x="1840" y="8196"/>
                    <a:pt x="4099" y="8196"/>
                  </a:cubicBezTo>
                  <a:cubicBezTo>
                    <a:pt x="6358" y="8196"/>
                    <a:pt x="8196" y="6358"/>
                    <a:pt x="8196" y="4097"/>
                  </a:cubicBezTo>
                  <a:cubicBezTo>
                    <a:pt x="8196" y="1838"/>
                    <a:pt x="6358" y="0"/>
                    <a:pt x="4099"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highlight>
                  <a:schemeClr val="dk1"/>
                </a:highlight>
              </a:endParaRPr>
            </a:p>
          </p:txBody>
        </p:sp>
        <p:sp>
          <p:nvSpPr>
            <p:cNvPr id="799" name="Google Shape;799;p68"/>
            <p:cNvSpPr/>
            <p:nvPr/>
          </p:nvSpPr>
          <p:spPr>
            <a:xfrm>
              <a:off x="860977" y="2620616"/>
              <a:ext cx="319311" cy="319290"/>
            </a:xfrm>
            <a:custGeom>
              <a:avLst/>
              <a:gdLst/>
              <a:ahLst/>
              <a:cxnLst/>
              <a:rect l="l" t="t" r="r" b="b"/>
              <a:pathLst>
                <a:path w="15300" h="15299" extrusionOk="0">
                  <a:moveTo>
                    <a:pt x="12333" y="1171"/>
                  </a:moveTo>
                  <a:cubicBezTo>
                    <a:pt x="13306" y="1171"/>
                    <a:pt x="14128" y="1994"/>
                    <a:pt x="14128" y="2967"/>
                  </a:cubicBezTo>
                  <a:lnTo>
                    <a:pt x="14128" y="12334"/>
                  </a:lnTo>
                  <a:cubicBezTo>
                    <a:pt x="14128" y="13307"/>
                    <a:pt x="13306" y="14129"/>
                    <a:pt x="12333" y="14129"/>
                  </a:cubicBezTo>
                  <a:lnTo>
                    <a:pt x="2968" y="14129"/>
                  </a:lnTo>
                  <a:cubicBezTo>
                    <a:pt x="1993" y="14129"/>
                    <a:pt x="1172" y="13307"/>
                    <a:pt x="1172" y="12334"/>
                  </a:cubicBezTo>
                  <a:lnTo>
                    <a:pt x="1172" y="2967"/>
                  </a:lnTo>
                  <a:cubicBezTo>
                    <a:pt x="1172" y="1994"/>
                    <a:pt x="1993" y="1171"/>
                    <a:pt x="2968" y="1171"/>
                  </a:cubicBezTo>
                  <a:close/>
                  <a:moveTo>
                    <a:pt x="2968" y="0"/>
                  </a:moveTo>
                  <a:cubicBezTo>
                    <a:pt x="1351" y="0"/>
                    <a:pt x="1" y="1346"/>
                    <a:pt x="1" y="2967"/>
                  </a:cubicBezTo>
                  <a:lnTo>
                    <a:pt x="1" y="12334"/>
                  </a:lnTo>
                  <a:cubicBezTo>
                    <a:pt x="1" y="13952"/>
                    <a:pt x="1349" y="15299"/>
                    <a:pt x="2968" y="15299"/>
                  </a:cubicBezTo>
                  <a:lnTo>
                    <a:pt x="12333" y="15299"/>
                  </a:lnTo>
                  <a:cubicBezTo>
                    <a:pt x="13953" y="15299"/>
                    <a:pt x="15299" y="13951"/>
                    <a:pt x="15299" y="12334"/>
                  </a:cubicBezTo>
                  <a:lnTo>
                    <a:pt x="15299" y="2967"/>
                  </a:lnTo>
                  <a:cubicBezTo>
                    <a:pt x="15299" y="1345"/>
                    <a:pt x="13948" y="0"/>
                    <a:pt x="12333"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highlight>
                  <a:schemeClr val="dk1"/>
                </a:highlight>
              </a:endParaRPr>
            </a:p>
          </p:txBody>
        </p:sp>
        <p:sp>
          <p:nvSpPr>
            <p:cNvPr id="800" name="Google Shape;800;p68"/>
            <p:cNvSpPr/>
            <p:nvPr/>
          </p:nvSpPr>
          <p:spPr>
            <a:xfrm>
              <a:off x="812101" y="2571761"/>
              <a:ext cx="417066" cy="417024"/>
            </a:xfrm>
            <a:custGeom>
              <a:avLst/>
              <a:gdLst/>
              <a:ahLst/>
              <a:cxnLst/>
              <a:rect l="l" t="t" r="r" b="b"/>
              <a:pathLst>
                <a:path w="19984" h="19982" extrusionOk="0">
                  <a:moveTo>
                    <a:pt x="17056" y="1172"/>
                  </a:moveTo>
                  <a:cubicBezTo>
                    <a:pt x="18025" y="1172"/>
                    <a:pt x="18812" y="1959"/>
                    <a:pt x="18812" y="2927"/>
                  </a:cubicBezTo>
                  <a:lnTo>
                    <a:pt x="18812" y="17056"/>
                  </a:lnTo>
                  <a:cubicBezTo>
                    <a:pt x="18812" y="18023"/>
                    <a:pt x="18025" y="18811"/>
                    <a:pt x="17056" y="18811"/>
                  </a:cubicBezTo>
                  <a:lnTo>
                    <a:pt x="2928" y="18811"/>
                  </a:lnTo>
                  <a:cubicBezTo>
                    <a:pt x="1961" y="18811"/>
                    <a:pt x="1172" y="18023"/>
                    <a:pt x="1172" y="17056"/>
                  </a:cubicBezTo>
                  <a:lnTo>
                    <a:pt x="1172" y="2927"/>
                  </a:lnTo>
                  <a:cubicBezTo>
                    <a:pt x="1172" y="1959"/>
                    <a:pt x="1961" y="1172"/>
                    <a:pt x="2928" y="1172"/>
                  </a:cubicBezTo>
                  <a:close/>
                  <a:moveTo>
                    <a:pt x="2928" y="1"/>
                  </a:moveTo>
                  <a:cubicBezTo>
                    <a:pt x="1313" y="1"/>
                    <a:pt x="1" y="1313"/>
                    <a:pt x="1" y="2927"/>
                  </a:cubicBezTo>
                  <a:lnTo>
                    <a:pt x="1" y="17056"/>
                  </a:lnTo>
                  <a:cubicBezTo>
                    <a:pt x="1" y="18669"/>
                    <a:pt x="1313" y="19982"/>
                    <a:pt x="2928" y="19982"/>
                  </a:cubicBezTo>
                  <a:lnTo>
                    <a:pt x="17056" y="19982"/>
                  </a:lnTo>
                  <a:cubicBezTo>
                    <a:pt x="18669" y="19982"/>
                    <a:pt x="19984" y="18669"/>
                    <a:pt x="19984" y="17056"/>
                  </a:cubicBezTo>
                  <a:lnTo>
                    <a:pt x="19984" y="2927"/>
                  </a:lnTo>
                  <a:cubicBezTo>
                    <a:pt x="19984" y="1313"/>
                    <a:pt x="18669" y="1"/>
                    <a:pt x="17056"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highlight>
                  <a:schemeClr val="dk1"/>
                </a:highlight>
              </a:endParaRPr>
            </a:p>
          </p:txBody>
        </p:sp>
        <p:sp>
          <p:nvSpPr>
            <p:cNvPr id="801" name="Google Shape;801;p68"/>
            <p:cNvSpPr/>
            <p:nvPr/>
          </p:nvSpPr>
          <p:spPr>
            <a:xfrm>
              <a:off x="1081712" y="2670306"/>
              <a:ext cx="48878" cy="48898"/>
            </a:xfrm>
            <a:custGeom>
              <a:avLst/>
              <a:gdLst/>
              <a:ahLst/>
              <a:cxnLst/>
              <a:rect l="l" t="t" r="r" b="b"/>
              <a:pathLst>
                <a:path w="2342" h="2343" extrusionOk="0">
                  <a:moveTo>
                    <a:pt x="1170" y="0"/>
                  </a:moveTo>
                  <a:cubicBezTo>
                    <a:pt x="524" y="0"/>
                    <a:pt x="1" y="526"/>
                    <a:pt x="1" y="1171"/>
                  </a:cubicBezTo>
                  <a:cubicBezTo>
                    <a:pt x="1" y="1817"/>
                    <a:pt x="524" y="2342"/>
                    <a:pt x="1170" y="2342"/>
                  </a:cubicBezTo>
                  <a:cubicBezTo>
                    <a:pt x="1816" y="2342"/>
                    <a:pt x="2341" y="1817"/>
                    <a:pt x="2341" y="1171"/>
                  </a:cubicBezTo>
                  <a:cubicBezTo>
                    <a:pt x="2341" y="526"/>
                    <a:pt x="1816" y="0"/>
                    <a:pt x="1170"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highlight>
                  <a:schemeClr val="dk1"/>
                </a:highlight>
              </a:endParaRPr>
            </a:p>
          </p:txBody>
        </p:sp>
      </p:grpSp>
      <p:grpSp>
        <p:nvGrpSpPr>
          <p:cNvPr id="802" name="Google Shape;802;p68"/>
          <p:cNvGrpSpPr/>
          <p:nvPr/>
        </p:nvGrpSpPr>
        <p:grpSpPr>
          <a:xfrm>
            <a:off x="4994985" y="3316989"/>
            <a:ext cx="338332" cy="338332"/>
            <a:chOff x="1323129" y="2571761"/>
            <a:chExt cx="417024" cy="417024"/>
          </a:xfrm>
        </p:grpSpPr>
        <p:sp>
          <p:nvSpPr>
            <p:cNvPr id="803" name="Google Shape;803;p68"/>
            <p:cNvSpPr/>
            <p:nvPr/>
          </p:nvSpPr>
          <p:spPr>
            <a:xfrm>
              <a:off x="1385007" y="2719183"/>
              <a:ext cx="73337" cy="219907"/>
            </a:xfrm>
            <a:custGeom>
              <a:avLst/>
              <a:gdLst/>
              <a:ahLst/>
              <a:cxnLst/>
              <a:rect l="l" t="t" r="r" b="b"/>
              <a:pathLst>
                <a:path w="3514" h="10537" extrusionOk="0">
                  <a:moveTo>
                    <a:pt x="2342" y="1171"/>
                  </a:moveTo>
                  <a:lnTo>
                    <a:pt x="2342" y="9367"/>
                  </a:lnTo>
                  <a:lnTo>
                    <a:pt x="1171" y="9367"/>
                  </a:lnTo>
                  <a:lnTo>
                    <a:pt x="1171" y="1171"/>
                  </a:lnTo>
                  <a:close/>
                  <a:moveTo>
                    <a:pt x="586" y="0"/>
                  </a:moveTo>
                  <a:cubicBezTo>
                    <a:pt x="264" y="0"/>
                    <a:pt x="0" y="262"/>
                    <a:pt x="0" y="586"/>
                  </a:cubicBezTo>
                  <a:lnTo>
                    <a:pt x="0" y="9951"/>
                  </a:lnTo>
                  <a:cubicBezTo>
                    <a:pt x="0" y="10275"/>
                    <a:pt x="264" y="10537"/>
                    <a:pt x="586" y="10537"/>
                  </a:cubicBezTo>
                  <a:lnTo>
                    <a:pt x="2928" y="10537"/>
                  </a:lnTo>
                  <a:cubicBezTo>
                    <a:pt x="3252" y="10537"/>
                    <a:pt x="3514" y="10275"/>
                    <a:pt x="3514" y="9951"/>
                  </a:cubicBezTo>
                  <a:lnTo>
                    <a:pt x="3514" y="586"/>
                  </a:lnTo>
                  <a:cubicBezTo>
                    <a:pt x="3514" y="262"/>
                    <a:pt x="3252" y="0"/>
                    <a:pt x="2928"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804" name="Google Shape;804;p68"/>
            <p:cNvSpPr/>
            <p:nvPr/>
          </p:nvSpPr>
          <p:spPr>
            <a:xfrm>
              <a:off x="1385007" y="2621430"/>
              <a:ext cx="73337" cy="73337"/>
            </a:xfrm>
            <a:custGeom>
              <a:avLst/>
              <a:gdLst/>
              <a:ahLst/>
              <a:cxnLst/>
              <a:rect l="l" t="t" r="r" b="b"/>
              <a:pathLst>
                <a:path w="3514" h="3514" extrusionOk="0">
                  <a:moveTo>
                    <a:pt x="1757" y="1171"/>
                  </a:moveTo>
                  <a:cubicBezTo>
                    <a:pt x="2081" y="1171"/>
                    <a:pt x="2342" y="1435"/>
                    <a:pt x="2342" y="1757"/>
                  </a:cubicBezTo>
                  <a:cubicBezTo>
                    <a:pt x="2342" y="2080"/>
                    <a:pt x="2081" y="2342"/>
                    <a:pt x="1757" y="2342"/>
                  </a:cubicBezTo>
                  <a:cubicBezTo>
                    <a:pt x="1435" y="2342"/>
                    <a:pt x="1171" y="2080"/>
                    <a:pt x="1171" y="1757"/>
                  </a:cubicBezTo>
                  <a:cubicBezTo>
                    <a:pt x="1171" y="1435"/>
                    <a:pt x="1435" y="1171"/>
                    <a:pt x="1757" y="1171"/>
                  </a:cubicBezTo>
                  <a:close/>
                  <a:moveTo>
                    <a:pt x="1757" y="0"/>
                  </a:moveTo>
                  <a:cubicBezTo>
                    <a:pt x="789" y="0"/>
                    <a:pt x="0" y="789"/>
                    <a:pt x="0" y="1757"/>
                  </a:cubicBezTo>
                  <a:cubicBezTo>
                    <a:pt x="0" y="2726"/>
                    <a:pt x="789" y="3513"/>
                    <a:pt x="1757" y="3513"/>
                  </a:cubicBezTo>
                  <a:cubicBezTo>
                    <a:pt x="2726" y="3513"/>
                    <a:pt x="3514" y="2726"/>
                    <a:pt x="3514" y="1757"/>
                  </a:cubicBezTo>
                  <a:cubicBezTo>
                    <a:pt x="3514" y="789"/>
                    <a:pt x="2726" y="0"/>
                    <a:pt x="1757"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805" name="Google Shape;805;p68"/>
            <p:cNvSpPr/>
            <p:nvPr/>
          </p:nvSpPr>
          <p:spPr>
            <a:xfrm>
              <a:off x="1482759" y="2718786"/>
              <a:ext cx="195510" cy="220304"/>
            </a:xfrm>
            <a:custGeom>
              <a:avLst/>
              <a:gdLst/>
              <a:ahLst/>
              <a:cxnLst/>
              <a:rect l="l" t="t" r="r" b="b"/>
              <a:pathLst>
                <a:path w="9368" h="10556" extrusionOk="0">
                  <a:moveTo>
                    <a:pt x="5559" y="1173"/>
                  </a:moveTo>
                  <a:cubicBezTo>
                    <a:pt x="5720" y="1173"/>
                    <a:pt x="5883" y="1186"/>
                    <a:pt x="6044" y="1212"/>
                  </a:cubicBezTo>
                  <a:cubicBezTo>
                    <a:pt x="7422" y="1435"/>
                    <a:pt x="8196" y="2535"/>
                    <a:pt x="8196" y="3669"/>
                  </a:cubicBezTo>
                  <a:lnTo>
                    <a:pt x="8196" y="9386"/>
                  </a:lnTo>
                  <a:lnTo>
                    <a:pt x="7025" y="9386"/>
                  </a:lnTo>
                  <a:lnTo>
                    <a:pt x="7025" y="4702"/>
                  </a:lnTo>
                  <a:cubicBezTo>
                    <a:pt x="7025" y="3411"/>
                    <a:pt x="5975" y="2360"/>
                    <a:pt x="4683" y="2360"/>
                  </a:cubicBezTo>
                  <a:cubicBezTo>
                    <a:pt x="3392" y="2360"/>
                    <a:pt x="2341" y="3411"/>
                    <a:pt x="2341" y="4702"/>
                  </a:cubicBezTo>
                  <a:lnTo>
                    <a:pt x="2341" y="9386"/>
                  </a:lnTo>
                  <a:lnTo>
                    <a:pt x="1170" y="9386"/>
                  </a:lnTo>
                  <a:lnTo>
                    <a:pt x="1170" y="1190"/>
                  </a:lnTo>
                  <a:lnTo>
                    <a:pt x="2341" y="1190"/>
                  </a:lnTo>
                  <a:lnTo>
                    <a:pt x="2341" y="1776"/>
                  </a:lnTo>
                  <a:cubicBezTo>
                    <a:pt x="2341" y="2011"/>
                    <a:pt x="2484" y="2225"/>
                    <a:pt x="2704" y="2316"/>
                  </a:cubicBezTo>
                  <a:cubicBezTo>
                    <a:pt x="2776" y="2346"/>
                    <a:pt x="2852" y="2361"/>
                    <a:pt x="2928" y="2361"/>
                  </a:cubicBezTo>
                  <a:cubicBezTo>
                    <a:pt x="3080" y="2361"/>
                    <a:pt x="3229" y="2301"/>
                    <a:pt x="3341" y="2190"/>
                  </a:cubicBezTo>
                  <a:lnTo>
                    <a:pt x="3615" y="1916"/>
                  </a:lnTo>
                  <a:cubicBezTo>
                    <a:pt x="4086" y="1443"/>
                    <a:pt x="4813" y="1173"/>
                    <a:pt x="5559" y="1173"/>
                  </a:cubicBezTo>
                  <a:close/>
                  <a:moveTo>
                    <a:pt x="5553" y="0"/>
                  </a:moveTo>
                  <a:cubicBezTo>
                    <a:pt x="4823" y="0"/>
                    <a:pt x="4110" y="189"/>
                    <a:pt x="3509" y="536"/>
                  </a:cubicBezTo>
                  <a:cubicBezTo>
                    <a:pt x="3475" y="246"/>
                    <a:pt x="3227" y="19"/>
                    <a:pt x="2927" y="19"/>
                  </a:cubicBezTo>
                  <a:lnTo>
                    <a:pt x="586" y="19"/>
                  </a:lnTo>
                  <a:cubicBezTo>
                    <a:pt x="262" y="19"/>
                    <a:pt x="1" y="281"/>
                    <a:pt x="1" y="605"/>
                  </a:cubicBezTo>
                  <a:lnTo>
                    <a:pt x="1" y="9970"/>
                  </a:lnTo>
                  <a:cubicBezTo>
                    <a:pt x="1" y="10294"/>
                    <a:pt x="262" y="10556"/>
                    <a:pt x="586" y="10556"/>
                  </a:cubicBezTo>
                  <a:lnTo>
                    <a:pt x="2927" y="10556"/>
                  </a:lnTo>
                  <a:cubicBezTo>
                    <a:pt x="3250" y="10556"/>
                    <a:pt x="3512" y="10294"/>
                    <a:pt x="3512" y="9970"/>
                  </a:cubicBezTo>
                  <a:lnTo>
                    <a:pt x="3512" y="4702"/>
                  </a:lnTo>
                  <a:cubicBezTo>
                    <a:pt x="3512" y="4056"/>
                    <a:pt x="4038" y="3531"/>
                    <a:pt x="4683" y="3531"/>
                  </a:cubicBezTo>
                  <a:cubicBezTo>
                    <a:pt x="5329" y="3531"/>
                    <a:pt x="5854" y="4056"/>
                    <a:pt x="5854" y="4702"/>
                  </a:cubicBezTo>
                  <a:lnTo>
                    <a:pt x="5854" y="9970"/>
                  </a:lnTo>
                  <a:cubicBezTo>
                    <a:pt x="5854" y="10294"/>
                    <a:pt x="6116" y="10556"/>
                    <a:pt x="6440" y="10556"/>
                  </a:cubicBezTo>
                  <a:lnTo>
                    <a:pt x="8782" y="10556"/>
                  </a:lnTo>
                  <a:cubicBezTo>
                    <a:pt x="9104" y="10556"/>
                    <a:pt x="9368" y="10294"/>
                    <a:pt x="9368" y="9970"/>
                  </a:cubicBezTo>
                  <a:lnTo>
                    <a:pt x="9368" y="3669"/>
                  </a:lnTo>
                  <a:cubicBezTo>
                    <a:pt x="9368" y="1921"/>
                    <a:pt x="8131" y="364"/>
                    <a:pt x="6231" y="55"/>
                  </a:cubicBezTo>
                  <a:cubicBezTo>
                    <a:pt x="6005" y="18"/>
                    <a:pt x="5779" y="0"/>
                    <a:pt x="5553"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806" name="Google Shape;806;p68"/>
            <p:cNvSpPr/>
            <p:nvPr/>
          </p:nvSpPr>
          <p:spPr>
            <a:xfrm>
              <a:off x="1323129" y="2571761"/>
              <a:ext cx="417024" cy="417024"/>
            </a:xfrm>
            <a:custGeom>
              <a:avLst/>
              <a:gdLst/>
              <a:ahLst/>
              <a:cxnLst/>
              <a:rect l="l" t="t" r="r" b="b"/>
              <a:pathLst>
                <a:path w="19982" h="19982" extrusionOk="0">
                  <a:moveTo>
                    <a:pt x="17015" y="1170"/>
                  </a:moveTo>
                  <a:cubicBezTo>
                    <a:pt x="17989" y="1170"/>
                    <a:pt x="18810" y="1993"/>
                    <a:pt x="18810" y="2966"/>
                  </a:cubicBezTo>
                  <a:lnTo>
                    <a:pt x="18810" y="17015"/>
                  </a:lnTo>
                  <a:cubicBezTo>
                    <a:pt x="18810" y="17990"/>
                    <a:pt x="17989" y="18811"/>
                    <a:pt x="17015" y="18811"/>
                  </a:cubicBezTo>
                  <a:lnTo>
                    <a:pt x="2965" y="18811"/>
                  </a:lnTo>
                  <a:cubicBezTo>
                    <a:pt x="1992" y="18811"/>
                    <a:pt x="1170" y="17990"/>
                    <a:pt x="1170" y="17015"/>
                  </a:cubicBezTo>
                  <a:lnTo>
                    <a:pt x="1170" y="2966"/>
                  </a:lnTo>
                  <a:cubicBezTo>
                    <a:pt x="1170" y="1993"/>
                    <a:pt x="1992" y="1170"/>
                    <a:pt x="2965" y="1170"/>
                  </a:cubicBezTo>
                  <a:close/>
                  <a:moveTo>
                    <a:pt x="2965" y="1"/>
                  </a:moveTo>
                  <a:cubicBezTo>
                    <a:pt x="1347" y="1"/>
                    <a:pt x="0" y="1349"/>
                    <a:pt x="0" y="2966"/>
                  </a:cubicBezTo>
                  <a:lnTo>
                    <a:pt x="0" y="17015"/>
                  </a:lnTo>
                  <a:cubicBezTo>
                    <a:pt x="0" y="18635"/>
                    <a:pt x="1348" y="19982"/>
                    <a:pt x="2965" y="19982"/>
                  </a:cubicBezTo>
                  <a:lnTo>
                    <a:pt x="17017" y="19982"/>
                  </a:lnTo>
                  <a:cubicBezTo>
                    <a:pt x="18635" y="19982"/>
                    <a:pt x="19981" y="18634"/>
                    <a:pt x="19981" y="17015"/>
                  </a:cubicBezTo>
                  <a:lnTo>
                    <a:pt x="19981" y="2966"/>
                  </a:lnTo>
                  <a:cubicBezTo>
                    <a:pt x="19981" y="1347"/>
                    <a:pt x="18633" y="1"/>
                    <a:pt x="17017"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grpSp>
      <p:sp>
        <p:nvSpPr>
          <p:cNvPr id="807" name="Google Shape;807;p68">
            <a:hlinkClick r:id="rId4"/>
          </p:cNvPr>
          <p:cNvSpPr/>
          <p:nvPr/>
        </p:nvSpPr>
        <p:spPr>
          <a:xfrm>
            <a:off x="6221328" y="3347519"/>
            <a:ext cx="340022" cy="277263"/>
          </a:xfrm>
          <a:custGeom>
            <a:avLst/>
            <a:gdLst/>
            <a:ahLst/>
            <a:cxnLst/>
            <a:rect l="l" t="t" r="r" b="b"/>
            <a:pathLst>
              <a:path w="20081" h="16377" extrusionOk="0">
                <a:moveTo>
                  <a:pt x="13632" y="1165"/>
                </a:moveTo>
                <a:cubicBezTo>
                  <a:pt x="14903" y="1165"/>
                  <a:pt x="15458" y="1658"/>
                  <a:pt x="15826" y="1984"/>
                </a:cubicBezTo>
                <a:cubicBezTo>
                  <a:pt x="16040" y="2173"/>
                  <a:pt x="16244" y="2353"/>
                  <a:pt x="16548" y="2353"/>
                </a:cubicBezTo>
                <a:cubicBezTo>
                  <a:pt x="16762" y="2353"/>
                  <a:pt x="17038" y="2293"/>
                  <a:pt x="17344" y="2196"/>
                </a:cubicBezTo>
                <a:lnTo>
                  <a:pt x="17344" y="2196"/>
                </a:lnTo>
                <a:cubicBezTo>
                  <a:pt x="17236" y="2288"/>
                  <a:pt x="17119" y="2376"/>
                  <a:pt x="16995" y="2461"/>
                </a:cubicBezTo>
                <a:cubicBezTo>
                  <a:pt x="16780" y="2612"/>
                  <a:pt x="16689" y="2889"/>
                  <a:pt x="16778" y="3137"/>
                </a:cubicBezTo>
                <a:cubicBezTo>
                  <a:pt x="16861" y="3373"/>
                  <a:pt x="17082" y="3528"/>
                  <a:pt x="17329" y="3528"/>
                </a:cubicBezTo>
                <a:cubicBezTo>
                  <a:pt x="17343" y="3528"/>
                  <a:pt x="17358" y="3527"/>
                  <a:pt x="17372" y="3526"/>
                </a:cubicBezTo>
                <a:cubicBezTo>
                  <a:pt x="17475" y="3519"/>
                  <a:pt x="17576" y="3508"/>
                  <a:pt x="17680" y="3494"/>
                </a:cubicBezTo>
                <a:lnTo>
                  <a:pt x="17680" y="3494"/>
                </a:lnTo>
                <a:cubicBezTo>
                  <a:pt x="17275" y="3802"/>
                  <a:pt x="16921" y="3990"/>
                  <a:pt x="16937" y="4786"/>
                </a:cubicBezTo>
                <a:cubicBezTo>
                  <a:pt x="16937" y="4826"/>
                  <a:pt x="16939" y="4881"/>
                  <a:pt x="16939" y="4971"/>
                </a:cubicBezTo>
                <a:cubicBezTo>
                  <a:pt x="16939" y="6510"/>
                  <a:pt x="16350" y="9097"/>
                  <a:pt x="14694" y="11320"/>
                </a:cubicBezTo>
                <a:cubicBezTo>
                  <a:pt x="13372" y="13093"/>
                  <a:pt x="10896" y="15207"/>
                  <a:pt x="6611" y="15207"/>
                </a:cubicBezTo>
                <a:cubicBezTo>
                  <a:pt x="5368" y="15207"/>
                  <a:pt x="4159" y="14996"/>
                  <a:pt x="3001" y="14582"/>
                </a:cubicBezTo>
                <a:cubicBezTo>
                  <a:pt x="4359" y="14345"/>
                  <a:pt x="5612" y="13799"/>
                  <a:pt x="6698" y="12960"/>
                </a:cubicBezTo>
                <a:cubicBezTo>
                  <a:pt x="6893" y="12812"/>
                  <a:pt x="6972" y="12557"/>
                  <a:pt x="6900" y="12323"/>
                </a:cubicBezTo>
                <a:cubicBezTo>
                  <a:pt x="6827" y="12090"/>
                  <a:pt x="6617" y="11925"/>
                  <a:pt x="6372" y="11913"/>
                </a:cubicBezTo>
                <a:cubicBezTo>
                  <a:pt x="5203" y="11849"/>
                  <a:pt x="4280" y="11209"/>
                  <a:pt x="3767" y="10448"/>
                </a:cubicBezTo>
                <a:cubicBezTo>
                  <a:pt x="3968" y="10434"/>
                  <a:pt x="4207" y="10404"/>
                  <a:pt x="4564" y="10340"/>
                </a:cubicBezTo>
                <a:cubicBezTo>
                  <a:pt x="4832" y="10294"/>
                  <a:pt x="5030" y="10071"/>
                  <a:pt x="5047" y="9801"/>
                </a:cubicBezTo>
                <a:cubicBezTo>
                  <a:pt x="5065" y="9532"/>
                  <a:pt x="4895" y="9286"/>
                  <a:pt x="4637" y="9205"/>
                </a:cubicBezTo>
                <a:cubicBezTo>
                  <a:pt x="3296" y="8787"/>
                  <a:pt x="2498" y="8025"/>
                  <a:pt x="2180" y="6838"/>
                </a:cubicBezTo>
                <a:lnTo>
                  <a:pt x="2180" y="6838"/>
                </a:lnTo>
                <a:cubicBezTo>
                  <a:pt x="2390" y="6891"/>
                  <a:pt x="2642" y="6933"/>
                  <a:pt x="3057" y="6986"/>
                </a:cubicBezTo>
                <a:cubicBezTo>
                  <a:pt x="3081" y="6989"/>
                  <a:pt x="3105" y="6991"/>
                  <a:pt x="3129" y="6991"/>
                </a:cubicBezTo>
                <a:cubicBezTo>
                  <a:pt x="3359" y="6991"/>
                  <a:pt x="3571" y="6854"/>
                  <a:pt x="3666" y="6640"/>
                </a:cubicBezTo>
                <a:cubicBezTo>
                  <a:pt x="3770" y="6403"/>
                  <a:pt x="3707" y="6125"/>
                  <a:pt x="3508" y="5957"/>
                </a:cubicBezTo>
                <a:cubicBezTo>
                  <a:pt x="2014" y="4697"/>
                  <a:pt x="1936" y="3409"/>
                  <a:pt x="2210" y="2373"/>
                </a:cubicBezTo>
                <a:lnTo>
                  <a:pt x="2210" y="2373"/>
                </a:lnTo>
                <a:cubicBezTo>
                  <a:pt x="4267" y="4464"/>
                  <a:pt x="6801" y="5670"/>
                  <a:pt x="9880" y="5882"/>
                </a:cubicBezTo>
                <a:cubicBezTo>
                  <a:pt x="9894" y="5883"/>
                  <a:pt x="9908" y="5884"/>
                  <a:pt x="9921" y="5884"/>
                </a:cubicBezTo>
                <a:cubicBezTo>
                  <a:pt x="10265" y="5884"/>
                  <a:pt x="10539" y="5586"/>
                  <a:pt x="10503" y="5239"/>
                </a:cubicBezTo>
                <a:cubicBezTo>
                  <a:pt x="10372" y="3940"/>
                  <a:pt x="10634" y="2919"/>
                  <a:pt x="11281" y="2203"/>
                </a:cubicBezTo>
                <a:cubicBezTo>
                  <a:pt x="11975" y="1437"/>
                  <a:pt x="12981" y="1165"/>
                  <a:pt x="13632" y="1165"/>
                </a:cubicBezTo>
                <a:close/>
                <a:moveTo>
                  <a:pt x="13631" y="1"/>
                </a:moveTo>
                <a:cubicBezTo>
                  <a:pt x="12698" y="1"/>
                  <a:pt x="11363" y="368"/>
                  <a:pt x="10413" y="1418"/>
                </a:cubicBezTo>
                <a:cubicBezTo>
                  <a:pt x="9665" y="2245"/>
                  <a:pt x="9291" y="3332"/>
                  <a:pt x="9300" y="4649"/>
                </a:cubicBezTo>
                <a:cubicBezTo>
                  <a:pt x="6556" y="4315"/>
                  <a:pt x="4306" y="3079"/>
                  <a:pt x="2438" y="887"/>
                </a:cubicBezTo>
                <a:cubicBezTo>
                  <a:pt x="2327" y="756"/>
                  <a:pt x="2163" y="681"/>
                  <a:pt x="1993" y="681"/>
                </a:cubicBezTo>
                <a:cubicBezTo>
                  <a:pt x="1966" y="681"/>
                  <a:pt x="1938" y="683"/>
                  <a:pt x="1911" y="687"/>
                </a:cubicBezTo>
                <a:cubicBezTo>
                  <a:pt x="1713" y="715"/>
                  <a:pt x="1541" y="843"/>
                  <a:pt x="1460" y="1025"/>
                </a:cubicBezTo>
                <a:cubicBezTo>
                  <a:pt x="1207" y="1582"/>
                  <a:pt x="876" y="2444"/>
                  <a:pt x="922" y="3466"/>
                </a:cubicBezTo>
                <a:cubicBezTo>
                  <a:pt x="952" y="4138"/>
                  <a:pt x="1138" y="4773"/>
                  <a:pt x="1479" y="5368"/>
                </a:cubicBezTo>
                <a:cubicBezTo>
                  <a:pt x="1469" y="5367"/>
                  <a:pt x="1459" y="5367"/>
                  <a:pt x="1449" y="5367"/>
                </a:cubicBezTo>
                <a:cubicBezTo>
                  <a:pt x="1114" y="5367"/>
                  <a:pt x="843" y="5650"/>
                  <a:pt x="865" y="5990"/>
                </a:cubicBezTo>
                <a:cubicBezTo>
                  <a:pt x="963" y="7455"/>
                  <a:pt x="1501" y="8589"/>
                  <a:pt x="2470" y="9380"/>
                </a:cubicBezTo>
                <a:cubicBezTo>
                  <a:pt x="2284" y="9528"/>
                  <a:pt x="2208" y="9773"/>
                  <a:pt x="2274" y="9999"/>
                </a:cubicBezTo>
                <a:cubicBezTo>
                  <a:pt x="2578" y="11057"/>
                  <a:pt x="3469" y="12207"/>
                  <a:pt x="4833" y="12757"/>
                </a:cubicBezTo>
                <a:cubicBezTo>
                  <a:pt x="3802" y="13279"/>
                  <a:pt x="2644" y="13546"/>
                  <a:pt x="1412" y="13546"/>
                </a:cubicBezTo>
                <a:cubicBezTo>
                  <a:pt x="1173" y="13546"/>
                  <a:pt x="932" y="13536"/>
                  <a:pt x="689" y="13516"/>
                </a:cubicBezTo>
                <a:cubicBezTo>
                  <a:pt x="673" y="13515"/>
                  <a:pt x="658" y="13514"/>
                  <a:pt x="642" y="13514"/>
                </a:cubicBezTo>
                <a:cubicBezTo>
                  <a:pt x="390" y="13514"/>
                  <a:pt x="164" y="13676"/>
                  <a:pt x="84" y="13919"/>
                </a:cubicBezTo>
                <a:cubicBezTo>
                  <a:pt x="0" y="14177"/>
                  <a:pt x="105" y="14460"/>
                  <a:pt x="338" y="14600"/>
                </a:cubicBezTo>
                <a:cubicBezTo>
                  <a:pt x="2284" y="15778"/>
                  <a:pt x="4395" y="16376"/>
                  <a:pt x="6611" y="16376"/>
                </a:cubicBezTo>
                <a:cubicBezTo>
                  <a:pt x="11382" y="16376"/>
                  <a:pt x="14151" y="14008"/>
                  <a:pt x="15631" y="12019"/>
                </a:cubicBezTo>
                <a:cubicBezTo>
                  <a:pt x="17461" y="9567"/>
                  <a:pt x="18108" y="6689"/>
                  <a:pt x="18108" y="4971"/>
                </a:cubicBezTo>
                <a:cubicBezTo>
                  <a:pt x="18108" y="4747"/>
                  <a:pt x="18103" y="4701"/>
                  <a:pt x="18110" y="4637"/>
                </a:cubicBezTo>
                <a:cubicBezTo>
                  <a:pt x="18336" y="4435"/>
                  <a:pt x="18964" y="4133"/>
                  <a:pt x="19935" y="2718"/>
                </a:cubicBezTo>
                <a:cubicBezTo>
                  <a:pt x="20080" y="2505"/>
                  <a:pt x="20070" y="2221"/>
                  <a:pt x="19909" y="2019"/>
                </a:cubicBezTo>
                <a:cubicBezTo>
                  <a:pt x="19795" y="1879"/>
                  <a:pt x="19625" y="1801"/>
                  <a:pt x="19451" y="1801"/>
                </a:cubicBezTo>
                <a:cubicBezTo>
                  <a:pt x="19377" y="1801"/>
                  <a:pt x="19303" y="1815"/>
                  <a:pt x="19231" y="1844"/>
                </a:cubicBezTo>
                <a:cubicBezTo>
                  <a:pt x="19194" y="1860"/>
                  <a:pt x="19155" y="1874"/>
                  <a:pt x="19118" y="1890"/>
                </a:cubicBezTo>
                <a:cubicBezTo>
                  <a:pt x="19269" y="1630"/>
                  <a:pt x="19392" y="1356"/>
                  <a:pt x="19490" y="1062"/>
                </a:cubicBezTo>
                <a:cubicBezTo>
                  <a:pt x="19564" y="841"/>
                  <a:pt x="19498" y="598"/>
                  <a:pt x="19327" y="443"/>
                </a:cubicBezTo>
                <a:cubicBezTo>
                  <a:pt x="19217" y="344"/>
                  <a:pt x="19076" y="292"/>
                  <a:pt x="18934" y="292"/>
                </a:cubicBezTo>
                <a:cubicBezTo>
                  <a:pt x="18853" y="292"/>
                  <a:pt x="18771" y="309"/>
                  <a:pt x="18694" y="344"/>
                </a:cubicBezTo>
                <a:cubicBezTo>
                  <a:pt x="18690" y="345"/>
                  <a:pt x="18676" y="351"/>
                  <a:pt x="18651" y="363"/>
                </a:cubicBezTo>
                <a:cubicBezTo>
                  <a:pt x="17724" y="830"/>
                  <a:pt x="16999" y="1103"/>
                  <a:pt x="16670" y="1166"/>
                </a:cubicBezTo>
                <a:cubicBezTo>
                  <a:pt x="16647" y="1147"/>
                  <a:pt x="16624" y="1126"/>
                  <a:pt x="16603" y="1106"/>
                </a:cubicBezTo>
                <a:cubicBezTo>
                  <a:pt x="16194" y="745"/>
                  <a:pt x="15347" y="1"/>
                  <a:pt x="13631"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pic>
        <p:nvPicPr>
          <p:cNvPr id="808" name="Google Shape;808;p68"/>
          <p:cNvPicPr preferRelativeResize="0"/>
          <p:nvPr/>
        </p:nvPicPr>
        <p:blipFill rotWithShape="1">
          <a:blip r:embed="rId5">
            <a:alphaModFix/>
          </a:blip>
          <a:srcRect l="-2426" t="-17515" r="-4012" b="-5485"/>
          <a:stretch/>
        </p:blipFill>
        <p:spPr>
          <a:xfrm>
            <a:off x="2724650" y="782750"/>
            <a:ext cx="3505198" cy="967251"/>
          </a:xfrm>
          <a:prstGeom prst="rect">
            <a:avLst/>
          </a:prstGeom>
          <a:noFill/>
          <a:ln>
            <a:noFill/>
          </a:ln>
        </p:spPr>
      </p:pic>
      <p:sp>
        <p:nvSpPr>
          <p:cNvPr id="809" name="Google Shape;809;p68"/>
          <p:cNvSpPr txBox="1"/>
          <p:nvPr/>
        </p:nvSpPr>
        <p:spPr>
          <a:xfrm>
            <a:off x="6193675" y="4753100"/>
            <a:ext cx="2933100" cy="3147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000">
                <a:solidFill>
                  <a:srgbClr val="EE343A"/>
                </a:solidFill>
              </a:rPr>
              <a:t>www.skillslash.com</a:t>
            </a:r>
            <a:endParaRPr sz="1300">
              <a:solidFill>
                <a:srgbClr val="EE343A"/>
              </a:solidFill>
            </a:endParaRPr>
          </a:p>
          <a:p>
            <a:pPr marL="0" lvl="0" indent="0" algn="l" rtl="0">
              <a:spcBef>
                <a:spcPts val="0"/>
              </a:spcBef>
              <a:spcAft>
                <a:spcPts val="0"/>
              </a:spcAft>
              <a:buNone/>
            </a:pPr>
            <a:endParaRPr>
              <a:solidFill>
                <a:srgbClr val="FFFFFF"/>
              </a:solidFill>
              <a:latin typeface="Roboto"/>
              <a:ea typeface="Roboto"/>
              <a:cs typeface="Roboto"/>
              <a:sym typeface="Roboto"/>
            </a:endParaRPr>
          </a:p>
        </p:txBody>
      </p:sp>
      <p:grpSp>
        <p:nvGrpSpPr>
          <p:cNvPr id="810" name="Google Shape;810;p68"/>
          <p:cNvGrpSpPr/>
          <p:nvPr/>
        </p:nvGrpSpPr>
        <p:grpSpPr>
          <a:xfrm>
            <a:off x="0" y="5000700"/>
            <a:ext cx="9144000" cy="142800"/>
            <a:chOff x="0" y="0"/>
            <a:chExt cx="9144000" cy="142800"/>
          </a:xfrm>
        </p:grpSpPr>
        <p:sp>
          <p:nvSpPr>
            <p:cNvPr id="811" name="Google Shape;811;p68"/>
            <p:cNvSpPr txBox="1"/>
            <p:nvPr/>
          </p:nvSpPr>
          <p:spPr>
            <a:xfrm>
              <a:off x="3575800" y="0"/>
              <a:ext cx="1856100" cy="142800"/>
            </a:xfrm>
            <a:prstGeom prst="rect">
              <a:avLst/>
            </a:prstGeom>
            <a:solidFill>
              <a:schemeClr val="accent1"/>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812" name="Google Shape;812;p68"/>
            <p:cNvSpPr txBox="1"/>
            <p:nvPr/>
          </p:nvSpPr>
          <p:spPr>
            <a:xfrm>
              <a:off x="1856000" y="0"/>
              <a:ext cx="1856100" cy="142800"/>
            </a:xfrm>
            <a:prstGeom prst="rect">
              <a:avLst/>
            </a:prstGeom>
            <a:solidFill>
              <a:srgbClr val="EE343A"/>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813" name="Google Shape;813;p68"/>
            <p:cNvSpPr txBox="1"/>
            <p:nvPr/>
          </p:nvSpPr>
          <p:spPr>
            <a:xfrm>
              <a:off x="5431900" y="0"/>
              <a:ext cx="1856100" cy="142800"/>
            </a:xfrm>
            <a:prstGeom prst="rect">
              <a:avLst/>
            </a:prstGeom>
            <a:solidFill>
              <a:srgbClr val="F6851F"/>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814" name="Google Shape;814;p68"/>
            <p:cNvSpPr txBox="1"/>
            <p:nvPr/>
          </p:nvSpPr>
          <p:spPr>
            <a:xfrm>
              <a:off x="7287900" y="0"/>
              <a:ext cx="1856100" cy="142800"/>
            </a:xfrm>
            <a:prstGeom prst="rect">
              <a:avLst/>
            </a:prstGeom>
            <a:solidFill>
              <a:srgbClr val="D6DF23"/>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815" name="Google Shape;815;p68"/>
            <p:cNvSpPr txBox="1"/>
            <p:nvPr/>
          </p:nvSpPr>
          <p:spPr>
            <a:xfrm>
              <a:off x="0" y="0"/>
              <a:ext cx="1856100" cy="142800"/>
            </a:xfrm>
            <a:prstGeom prst="rect">
              <a:avLst/>
            </a:prstGeom>
            <a:solidFill>
              <a:schemeClr val="lt1"/>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a:ea typeface="Roboto"/>
                <a:cs typeface="Roboto"/>
                <a:sym typeface="Roboto"/>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7"/>
          <p:cNvSpPr txBox="1">
            <a:spLocks noGrp="1"/>
          </p:cNvSpPr>
          <p:nvPr>
            <p:ph type="body" idx="1"/>
          </p:nvPr>
        </p:nvSpPr>
        <p:spPr>
          <a:xfrm>
            <a:off x="1572600" y="169050"/>
            <a:ext cx="5998800" cy="598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3500" dirty="0">
                <a:solidFill>
                  <a:srgbClr val="243168"/>
                </a:solidFill>
                <a:latin typeface="Nunito ExtraBold"/>
                <a:ea typeface="Nunito ExtraBold"/>
                <a:cs typeface="Nunito ExtraBold"/>
                <a:sym typeface="Nunito ExtraBold"/>
              </a:rPr>
              <a:t>Hypothesis?</a:t>
            </a:r>
            <a:endParaRPr lang="en-IN" sz="3500" dirty="0">
              <a:solidFill>
                <a:srgbClr val="243168"/>
              </a:solidFill>
              <a:latin typeface="Nunito ExtraBold"/>
              <a:ea typeface="Nunito ExtraBold"/>
              <a:cs typeface="Nunito ExtraBold"/>
              <a:sym typeface="Nunito ExtraBold"/>
            </a:endParaRPr>
          </a:p>
        </p:txBody>
      </p:sp>
      <p:pic>
        <p:nvPicPr>
          <p:cNvPr id="131" name="Google Shape;131;p27"/>
          <p:cNvPicPr preferRelativeResize="0"/>
          <p:nvPr/>
        </p:nvPicPr>
        <p:blipFill rotWithShape="1">
          <a:blip r:embed="rId3">
            <a:alphaModFix/>
          </a:blip>
          <a:srcRect l="2114" t="21749" r="82984" b="31447"/>
          <a:stretch/>
        </p:blipFill>
        <p:spPr>
          <a:xfrm>
            <a:off x="8522400" y="0"/>
            <a:ext cx="621599" cy="466200"/>
          </a:xfrm>
          <a:prstGeom prst="rect">
            <a:avLst/>
          </a:prstGeom>
          <a:noFill/>
          <a:ln>
            <a:noFill/>
          </a:ln>
        </p:spPr>
      </p:pic>
      <p:sp>
        <p:nvSpPr>
          <p:cNvPr id="132" name="Google Shape;132;p27"/>
          <p:cNvSpPr txBox="1"/>
          <p:nvPr/>
        </p:nvSpPr>
        <p:spPr>
          <a:xfrm>
            <a:off x="6193675" y="4753100"/>
            <a:ext cx="2933100" cy="3147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000">
                <a:solidFill>
                  <a:srgbClr val="EE343A"/>
                </a:solidFill>
              </a:rPr>
              <a:t>www.skillslash.com</a:t>
            </a:r>
            <a:endParaRPr sz="1300">
              <a:solidFill>
                <a:srgbClr val="EE343A"/>
              </a:solidFill>
            </a:endParaRPr>
          </a:p>
          <a:p>
            <a:pPr marL="0" lvl="0" indent="0" algn="l" rtl="0">
              <a:spcBef>
                <a:spcPts val="0"/>
              </a:spcBef>
              <a:spcAft>
                <a:spcPts val="0"/>
              </a:spcAft>
              <a:buNone/>
            </a:pPr>
            <a:endParaRPr>
              <a:solidFill>
                <a:srgbClr val="FFFFFF"/>
              </a:solidFill>
              <a:latin typeface="Roboto"/>
              <a:ea typeface="Roboto"/>
              <a:cs typeface="Roboto"/>
              <a:sym typeface="Roboto"/>
            </a:endParaRPr>
          </a:p>
        </p:txBody>
      </p:sp>
      <p:grpSp>
        <p:nvGrpSpPr>
          <p:cNvPr id="133" name="Google Shape;133;p27"/>
          <p:cNvGrpSpPr/>
          <p:nvPr/>
        </p:nvGrpSpPr>
        <p:grpSpPr>
          <a:xfrm>
            <a:off x="0" y="5000700"/>
            <a:ext cx="9144000" cy="142800"/>
            <a:chOff x="0" y="0"/>
            <a:chExt cx="9144000" cy="142800"/>
          </a:xfrm>
        </p:grpSpPr>
        <p:sp>
          <p:nvSpPr>
            <p:cNvPr id="134" name="Google Shape;134;p27"/>
            <p:cNvSpPr txBox="1"/>
            <p:nvPr/>
          </p:nvSpPr>
          <p:spPr>
            <a:xfrm>
              <a:off x="3575800" y="0"/>
              <a:ext cx="1856100" cy="142800"/>
            </a:xfrm>
            <a:prstGeom prst="rect">
              <a:avLst/>
            </a:prstGeom>
            <a:solidFill>
              <a:schemeClr val="accent1"/>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135" name="Google Shape;135;p27"/>
            <p:cNvSpPr txBox="1"/>
            <p:nvPr/>
          </p:nvSpPr>
          <p:spPr>
            <a:xfrm>
              <a:off x="1856000" y="0"/>
              <a:ext cx="1856100" cy="142800"/>
            </a:xfrm>
            <a:prstGeom prst="rect">
              <a:avLst/>
            </a:prstGeom>
            <a:solidFill>
              <a:srgbClr val="EE343A"/>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136" name="Google Shape;136;p27"/>
            <p:cNvSpPr txBox="1"/>
            <p:nvPr/>
          </p:nvSpPr>
          <p:spPr>
            <a:xfrm>
              <a:off x="5431900" y="0"/>
              <a:ext cx="1856100" cy="142800"/>
            </a:xfrm>
            <a:prstGeom prst="rect">
              <a:avLst/>
            </a:prstGeom>
            <a:solidFill>
              <a:srgbClr val="F6851F"/>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137" name="Google Shape;137;p27"/>
            <p:cNvSpPr txBox="1"/>
            <p:nvPr/>
          </p:nvSpPr>
          <p:spPr>
            <a:xfrm>
              <a:off x="7287900" y="0"/>
              <a:ext cx="1856100" cy="142800"/>
            </a:xfrm>
            <a:prstGeom prst="rect">
              <a:avLst/>
            </a:prstGeom>
            <a:solidFill>
              <a:srgbClr val="D6DF23"/>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138" name="Google Shape;138;p27"/>
            <p:cNvSpPr txBox="1"/>
            <p:nvPr/>
          </p:nvSpPr>
          <p:spPr>
            <a:xfrm>
              <a:off x="0" y="0"/>
              <a:ext cx="1856100" cy="142800"/>
            </a:xfrm>
            <a:prstGeom prst="rect">
              <a:avLst/>
            </a:prstGeom>
            <a:solidFill>
              <a:schemeClr val="lt1"/>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a:ea typeface="Roboto"/>
                <a:cs typeface="Roboto"/>
                <a:sym typeface="Roboto"/>
              </a:endParaRPr>
            </a:p>
          </p:txBody>
        </p:sp>
      </p:grpSp>
      <p:sp>
        <p:nvSpPr>
          <p:cNvPr id="13" name="Google Shape;117;p26">
            <a:extLst>
              <a:ext uri="{FF2B5EF4-FFF2-40B4-BE49-F238E27FC236}">
                <a16:creationId xmlns:a16="http://schemas.microsoft.com/office/drawing/2014/main" id="{0BB2F390-67F2-47A6-9EA7-290D48800D9E}"/>
              </a:ext>
            </a:extLst>
          </p:cNvPr>
          <p:cNvSpPr txBox="1">
            <a:spLocks/>
          </p:cNvSpPr>
          <p:nvPr/>
        </p:nvSpPr>
        <p:spPr>
          <a:xfrm>
            <a:off x="499399" y="828479"/>
            <a:ext cx="8238201" cy="334840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chemeClr val="dk1"/>
              </a:buClr>
              <a:buSzPts val="1800"/>
              <a:buFont typeface="Roboto Slab"/>
              <a:buNone/>
              <a:defRPr sz="1800" b="0" i="0" u="none" strike="noStrike" cap="none">
                <a:solidFill>
                  <a:schemeClr val="dk1"/>
                </a:solidFill>
                <a:latin typeface="Roboto Slab"/>
                <a:ea typeface="Roboto Slab"/>
                <a:cs typeface="Roboto Slab"/>
                <a:sym typeface="Roboto Slab"/>
              </a:defRPr>
            </a:lvl1pPr>
            <a:lvl2pPr marL="914400" marR="0" lvl="1" indent="-317500" algn="l" rtl="0">
              <a:lnSpc>
                <a:spcPct val="115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2pPr>
            <a:lvl3pPr marL="1371600" marR="0" lvl="2" indent="-317500" algn="l" rtl="0">
              <a:lnSpc>
                <a:spcPct val="115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3pPr>
            <a:lvl4pPr marL="1828800" marR="0" lvl="3" indent="-317500" algn="l" rtl="0">
              <a:lnSpc>
                <a:spcPct val="115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4pPr>
            <a:lvl5pPr marL="2286000" marR="0" lvl="4" indent="-317500" algn="l" rtl="0">
              <a:lnSpc>
                <a:spcPct val="115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5pPr>
            <a:lvl6pPr marL="2743200" marR="0" lvl="5" indent="-317500" algn="l" rtl="0">
              <a:lnSpc>
                <a:spcPct val="115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6pPr>
            <a:lvl7pPr marL="3200400" marR="0" lvl="6" indent="-317500" algn="l" rtl="0">
              <a:lnSpc>
                <a:spcPct val="115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7pPr>
            <a:lvl8pPr marL="3657600" marR="0" lvl="7" indent="-317500" algn="l" rtl="0">
              <a:lnSpc>
                <a:spcPct val="115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8pPr>
            <a:lvl9pPr marL="4114800" marR="0" lvl="8" indent="-317500" algn="l" rtl="0">
              <a:lnSpc>
                <a:spcPct val="115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9pPr>
          </a:lstStyle>
          <a:p>
            <a:pPr marL="514350" indent="-285750" rtl="0">
              <a:buFont typeface="Arial" panose="020B0604020202020204" pitchFamily="34" charset="0"/>
              <a:buChar char="•"/>
            </a:pPr>
            <a:r>
              <a:rPr lang="en-US" sz="1600" b="0" i="0" dirty="0">
                <a:solidFill>
                  <a:srgbClr val="212529"/>
                </a:solidFill>
                <a:effectLst/>
                <a:latin typeface="arial" panose="020B0604020202020204" pitchFamily="34" charset="0"/>
              </a:rPr>
              <a:t>Hypothesis is a predictive statement, capable of  being tested by scientific methods, that relates an  independent variables to some dependent  variable.</a:t>
            </a:r>
          </a:p>
          <a:p>
            <a:pPr marL="514350" indent="-285750" rtl="0">
              <a:buFont typeface="Arial" panose="020B0604020202020204" pitchFamily="34" charset="0"/>
              <a:buChar char="•"/>
            </a:pPr>
            <a:r>
              <a:rPr lang="en-US" sz="1600" b="0" i="0" dirty="0">
                <a:solidFill>
                  <a:srgbClr val="212529"/>
                </a:solidFill>
                <a:effectLst/>
                <a:latin typeface="arial" panose="020B0604020202020204" pitchFamily="34" charset="0"/>
              </a:rPr>
              <a:t>A hypothesis states what we are looking for and it is  a proportion which can be put to a test to  determine its validity</a:t>
            </a:r>
          </a:p>
          <a:p>
            <a:pPr marL="228600" indent="0" rtl="0"/>
            <a:r>
              <a:rPr lang="en-US" sz="1600" b="0" i="0" dirty="0">
                <a:solidFill>
                  <a:srgbClr val="212529"/>
                </a:solidFill>
                <a:effectLst/>
                <a:latin typeface="arial" panose="020B0604020202020204" pitchFamily="34" charset="0"/>
              </a:rPr>
              <a:t>	e.g.</a:t>
            </a:r>
          </a:p>
          <a:p>
            <a:pPr marL="228600" indent="0" rtl="0"/>
            <a:r>
              <a:rPr lang="en-US" sz="1600" b="0" i="0" dirty="0">
                <a:solidFill>
                  <a:srgbClr val="212529"/>
                </a:solidFill>
                <a:effectLst/>
                <a:latin typeface="arial" panose="020B0604020202020204" pitchFamily="34" charset="0"/>
              </a:rPr>
              <a:t>	Students who receive counseling will show a greater  increase in creativity than 	students not receiving  counseling</a:t>
            </a:r>
          </a:p>
          <a:p>
            <a:pPr marL="228600" indent="0" rtl="0"/>
            <a:endParaRPr lang="en-US" sz="1600" dirty="0">
              <a:solidFill>
                <a:srgbClr val="212529"/>
              </a:solidFill>
              <a:latin typeface="arial" panose="020B0604020202020204" pitchFamily="34" charset="0"/>
            </a:endParaRPr>
          </a:p>
          <a:p>
            <a:pPr marL="228600" indent="0" rtl="0"/>
            <a:r>
              <a:rPr lang="en-US" sz="1600" b="0" i="0" dirty="0">
                <a:solidFill>
                  <a:srgbClr val="212529"/>
                </a:solidFill>
                <a:effectLst/>
                <a:latin typeface="arial" panose="020B0604020202020204" pitchFamily="34" charset="0"/>
              </a:rPr>
              <a:t>	Average age of students in IIT is 70 year </a:t>
            </a:r>
          </a:p>
          <a:p>
            <a:pPr marL="228600" indent="0" rtl="0"/>
            <a:r>
              <a:rPr lang="en-US" sz="1600" dirty="0">
                <a:solidFill>
                  <a:srgbClr val="212529"/>
                </a:solidFill>
                <a:latin typeface="arial" panose="020B0604020202020204" pitchFamily="34" charset="0"/>
              </a:rPr>
              <a:t>	Average weight of students in MIT is GE 60 Kg</a:t>
            </a:r>
            <a:endParaRPr lang="en-US" sz="1600" b="0" i="0" dirty="0">
              <a:solidFill>
                <a:srgbClr val="212529"/>
              </a:solidFill>
              <a:effectLst/>
              <a:latin typeface="arial" panose="020B0604020202020204" pitchFamily="34" charset="0"/>
            </a:endParaRPr>
          </a:p>
        </p:txBody>
      </p:sp>
    </p:spTree>
    <p:extLst>
      <p:ext uri="{BB962C8B-B14F-4D97-AF65-F5344CB8AC3E}">
        <p14:creationId xmlns:p14="http://schemas.microsoft.com/office/powerpoint/2010/main" val="41620716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7"/>
          <p:cNvSpPr txBox="1">
            <a:spLocks noGrp="1"/>
          </p:cNvSpPr>
          <p:nvPr>
            <p:ph type="body" idx="1"/>
          </p:nvPr>
        </p:nvSpPr>
        <p:spPr>
          <a:xfrm>
            <a:off x="1332089" y="169050"/>
            <a:ext cx="6649155" cy="598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3500" dirty="0">
                <a:solidFill>
                  <a:srgbClr val="243168"/>
                </a:solidFill>
                <a:latin typeface="Nunito ExtraBold"/>
                <a:ea typeface="Nunito ExtraBold"/>
                <a:cs typeface="Nunito ExtraBold"/>
                <a:sym typeface="Nunito ExtraBold"/>
              </a:rPr>
              <a:t>Intuition of Hypothesis Testing</a:t>
            </a:r>
            <a:endParaRPr lang="en-IN" sz="3500" dirty="0">
              <a:solidFill>
                <a:srgbClr val="243168"/>
              </a:solidFill>
              <a:latin typeface="Nunito ExtraBold"/>
              <a:ea typeface="Nunito ExtraBold"/>
              <a:cs typeface="Nunito ExtraBold"/>
              <a:sym typeface="Nunito ExtraBold"/>
            </a:endParaRPr>
          </a:p>
        </p:txBody>
      </p:sp>
      <p:pic>
        <p:nvPicPr>
          <p:cNvPr id="131" name="Google Shape;131;p27"/>
          <p:cNvPicPr preferRelativeResize="0"/>
          <p:nvPr/>
        </p:nvPicPr>
        <p:blipFill rotWithShape="1">
          <a:blip r:embed="rId3">
            <a:alphaModFix/>
          </a:blip>
          <a:srcRect l="2114" t="21749" r="82984" b="31447"/>
          <a:stretch/>
        </p:blipFill>
        <p:spPr>
          <a:xfrm>
            <a:off x="8522400" y="0"/>
            <a:ext cx="621599" cy="466200"/>
          </a:xfrm>
          <a:prstGeom prst="rect">
            <a:avLst/>
          </a:prstGeom>
          <a:noFill/>
          <a:ln>
            <a:noFill/>
          </a:ln>
        </p:spPr>
      </p:pic>
      <p:sp>
        <p:nvSpPr>
          <p:cNvPr id="132" name="Google Shape;132;p27"/>
          <p:cNvSpPr txBox="1"/>
          <p:nvPr/>
        </p:nvSpPr>
        <p:spPr>
          <a:xfrm>
            <a:off x="6193675" y="4753100"/>
            <a:ext cx="2933100" cy="3147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000">
                <a:solidFill>
                  <a:srgbClr val="EE343A"/>
                </a:solidFill>
              </a:rPr>
              <a:t>www.skillslash.com</a:t>
            </a:r>
            <a:endParaRPr sz="1300">
              <a:solidFill>
                <a:srgbClr val="EE343A"/>
              </a:solidFill>
            </a:endParaRPr>
          </a:p>
          <a:p>
            <a:pPr marL="0" lvl="0" indent="0" algn="l" rtl="0">
              <a:spcBef>
                <a:spcPts val="0"/>
              </a:spcBef>
              <a:spcAft>
                <a:spcPts val="0"/>
              </a:spcAft>
              <a:buNone/>
            </a:pPr>
            <a:endParaRPr>
              <a:solidFill>
                <a:srgbClr val="FFFFFF"/>
              </a:solidFill>
              <a:latin typeface="Roboto"/>
              <a:ea typeface="Roboto"/>
              <a:cs typeface="Roboto"/>
              <a:sym typeface="Roboto"/>
            </a:endParaRPr>
          </a:p>
        </p:txBody>
      </p:sp>
      <p:grpSp>
        <p:nvGrpSpPr>
          <p:cNvPr id="133" name="Google Shape;133;p27"/>
          <p:cNvGrpSpPr/>
          <p:nvPr/>
        </p:nvGrpSpPr>
        <p:grpSpPr>
          <a:xfrm>
            <a:off x="0" y="5000700"/>
            <a:ext cx="9144000" cy="142800"/>
            <a:chOff x="0" y="0"/>
            <a:chExt cx="9144000" cy="142800"/>
          </a:xfrm>
        </p:grpSpPr>
        <p:sp>
          <p:nvSpPr>
            <p:cNvPr id="134" name="Google Shape;134;p27"/>
            <p:cNvSpPr txBox="1"/>
            <p:nvPr/>
          </p:nvSpPr>
          <p:spPr>
            <a:xfrm>
              <a:off x="3575800" y="0"/>
              <a:ext cx="1856100" cy="142800"/>
            </a:xfrm>
            <a:prstGeom prst="rect">
              <a:avLst/>
            </a:prstGeom>
            <a:solidFill>
              <a:schemeClr val="accent1"/>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135" name="Google Shape;135;p27"/>
            <p:cNvSpPr txBox="1"/>
            <p:nvPr/>
          </p:nvSpPr>
          <p:spPr>
            <a:xfrm>
              <a:off x="1856000" y="0"/>
              <a:ext cx="1856100" cy="142800"/>
            </a:xfrm>
            <a:prstGeom prst="rect">
              <a:avLst/>
            </a:prstGeom>
            <a:solidFill>
              <a:srgbClr val="EE343A"/>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136" name="Google Shape;136;p27"/>
            <p:cNvSpPr txBox="1"/>
            <p:nvPr/>
          </p:nvSpPr>
          <p:spPr>
            <a:xfrm>
              <a:off x="5431900" y="0"/>
              <a:ext cx="1856100" cy="142800"/>
            </a:xfrm>
            <a:prstGeom prst="rect">
              <a:avLst/>
            </a:prstGeom>
            <a:solidFill>
              <a:srgbClr val="F6851F"/>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137" name="Google Shape;137;p27"/>
            <p:cNvSpPr txBox="1"/>
            <p:nvPr/>
          </p:nvSpPr>
          <p:spPr>
            <a:xfrm>
              <a:off x="7287900" y="0"/>
              <a:ext cx="1856100" cy="142800"/>
            </a:xfrm>
            <a:prstGeom prst="rect">
              <a:avLst/>
            </a:prstGeom>
            <a:solidFill>
              <a:srgbClr val="D6DF23"/>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138" name="Google Shape;138;p27"/>
            <p:cNvSpPr txBox="1"/>
            <p:nvPr/>
          </p:nvSpPr>
          <p:spPr>
            <a:xfrm>
              <a:off x="0" y="0"/>
              <a:ext cx="1856100" cy="142800"/>
            </a:xfrm>
            <a:prstGeom prst="rect">
              <a:avLst/>
            </a:prstGeom>
            <a:solidFill>
              <a:schemeClr val="lt1"/>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a:ea typeface="Roboto"/>
                <a:cs typeface="Roboto"/>
                <a:sym typeface="Roboto"/>
              </a:endParaRPr>
            </a:p>
          </p:txBody>
        </p:sp>
      </p:grpSp>
      <p:sp>
        <p:nvSpPr>
          <p:cNvPr id="13" name="Google Shape;117;p26">
            <a:extLst>
              <a:ext uri="{FF2B5EF4-FFF2-40B4-BE49-F238E27FC236}">
                <a16:creationId xmlns:a16="http://schemas.microsoft.com/office/drawing/2014/main" id="{0BB2F390-67F2-47A6-9EA7-290D48800D9E}"/>
              </a:ext>
            </a:extLst>
          </p:cNvPr>
          <p:cNvSpPr txBox="1">
            <a:spLocks/>
          </p:cNvSpPr>
          <p:nvPr/>
        </p:nvSpPr>
        <p:spPr>
          <a:xfrm>
            <a:off x="499399" y="828479"/>
            <a:ext cx="8238201" cy="334840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chemeClr val="dk1"/>
              </a:buClr>
              <a:buSzPts val="1800"/>
              <a:buFont typeface="Roboto Slab"/>
              <a:buNone/>
              <a:defRPr sz="1800" b="0" i="0" u="none" strike="noStrike" cap="none">
                <a:solidFill>
                  <a:schemeClr val="dk1"/>
                </a:solidFill>
                <a:latin typeface="Roboto Slab"/>
                <a:ea typeface="Roboto Slab"/>
                <a:cs typeface="Roboto Slab"/>
                <a:sym typeface="Roboto Slab"/>
              </a:defRPr>
            </a:lvl1pPr>
            <a:lvl2pPr marL="914400" marR="0" lvl="1" indent="-317500" algn="l" rtl="0">
              <a:lnSpc>
                <a:spcPct val="115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2pPr>
            <a:lvl3pPr marL="1371600" marR="0" lvl="2" indent="-317500" algn="l" rtl="0">
              <a:lnSpc>
                <a:spcPct val="115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3pPr>
            <a:lvl4pPr marL="1828800" marR="0" lvl="3" indent="-317500" algn="l" rtl="0">
              <a:lnSpc>
                <a:spcPct val="115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4pPr>
            <a:lvl5pPr marL="2286000" marR="0" lvl="4" indent="-317500" algn="l" rtl="0">
              <a:lnSpc>
                <a:spcPct val="115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5pPr>
            <a:lvl6pPr marL="2743200" marR="0" lvl="5" indent="-317500" algn="l" rtl="0">
              <a:lnSpc>
                <a:spcPct val="115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6pPr>
            <a:lvl7pPr marL="3200400" marR="0" lvl="6" indent="-317500" algn="l" rtl="0">
              <a:lnSpc>
                <a:spcPct val="115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7pPr>
            <a:lvl8pPr marL="3657600" marR="0" lvl="7" indent="-317500" algn="l" rtl="0">
              <a:lnSpc>
                <a:spcPct val="115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8pPr>
            <a:lvl9pPr marL="4114800" marR="0" lvl="8" indent="-317500" algn="l" rtl="0">
              <a:lnSpc>
                <a:spcPct val="115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9pPr>
          </a:lstStyle>
          <a:p>
            <a:pPr marL="228600" indent="0" rtl="0"/>
            <a:r>
              <a:rPr lang="en-US" sz="1600" b="0" i="0" dirty="0">
                <a:solidFill>
                  <a:srgbClr val="212529"/>
                </a:solidFill>
                <a:effectLst/>
                <a:latin typeface="arial" panose="020B0604020202020204" pitchFamily="34" charset="0"/>
              </a:rPr>
              <a:t>Deepak’s Hypothesis: Average Age of people in ABC organizatio</a:t>
            </a:r>
            <a:r>
              <a:rPr lang="en-US" sz="1600" dirty="0">
                <a:solidFill>
                  <a:srgbClr val="212529"/>
                </a:solidFill>
                <a:latin typeface="arial" panose="020B0604020202020204" pitchFamily="34" charset="0"/>
              </a:rPr>
              <a:t>n is 45 years </a:t>
            </a:r>
          </a:p>
          <a:p>
            <a:pPr marL="228600" indent="0" rtl="0"/>
            <a:endParaRPr lang="en-US" sz="1600" b="0" i="0" dirty="0">
              <a:solidFill>
                <a:srgbClr val="212529"/>
              </a:solidFill>
              <a:effectLst/>
              <a:latin typeface="arial" panose="020B0604020202020204" pitchFamily="34" charset="0"/>
            </a:endParaRPr>
          </a:p>
          <a:p>
            <a:pPr marL="228600" indent="0" rtl="0"/>
            <a:endParaRPr lang="en-US" sz="1600" b="0" i="0" dirty="0">
              <a:solidFill>
                <a:srgbClr val="212529"/>
              </a:solidFill>
              <a:effectLst/>
              <a:latin typeface="arial" panose="020B0604020202020204" pitchFamily="34" charset="0"/>
            </a:endParaRPr>
          </a:p>
          <a:p>
            <a:pPr marL="228600" indent="0" rtl="0"/>
            <a:endParaRPr lang="en-US" sz="1600" dirty="0">
              <a:solidFill>
                <a:srgbClr val="212529"/>
              </a:solidFill>
              <a:latin typeface="arial" panose="020B0604020202020204" pitchFamily="34" charset="0"/>
            </a:endParaRPr>
          </a:p>
          <a:p>
            <a:pPr marL="228600" indent="0" rtl="0"/>
            <a:r>
              <a:rPr lang="en-US" sz="1600" b="0" i="0" dirty="0">
                <a:solidFill>
                  <a:srgbClr val="212529"/>
                </a:solidFill>
                <a:effectLst/>
                <a:latin typeface="arial" panose="020B0604020202020204" pitchFamily="34" charset="0"/>
              </a:rPr>
              <a:t>1 A sample of 20 people was picked and the s</a:t>
            </a:r>
            <a:r>
              <a:rPr lang="en-US" sz="1600" dirty="0">
                <a:solidFill>
                  <a:srgbClr val="212529"/>
                </a:solidFill>
                <a:latin typeface="arial" panose="020B0604020202020204" pitchFamily="34" charset="0"/>
              </a:rPr>
              <a:t>ample statistics came out to be 49 years</a:t>
            </a:r>
          </a:p>
          <a:p>
            <a:pPr marL="228600" indent="0" rtl="0"/>
            <a:r>
              <a:rPr lang="en-US" sz="1600" b="0" i="0" dirty="0">
                <a:solidFill>
                  <a:srgbClr val="212529"/>
                </a:solidFill>
                <a:effectLst/>
                <a:latin typeface="arial" panose="020B0604020202020204" pitchFamily="34" charset="0"/>
              </a:rPr>
              <a:t>How much doubt would that pose on my hypothesis?</a:t>
            </a:r>
          </a:p>
          <a:p>
            <a:pPr marL="228600" indent="0" rtl="0"/>
            <a:endParaRPr lang="en-US" sz="1600" dirty="0">
              <a:solidFill>
                <a:srgbClr val="212529"/>
              </a:solidFill>
              <a:latin typeface="arial" panose="020B0604020202020204" pitchFamily="34" charset="0"/>
            </a:endParaRPr>
          </a:p>
          <a:p>
            <a:pPr marL="228600" indent="0" rtl="0"/>
            <a:r>
              <a:rPr lang="en-US" sz="1600" dirty="0">
                <a:solidFill>
                  <a:srgbClr val="212529"/>
                </a:solidFill>
                <a:latin typeface="arial" panose="020B0604020202020204" pitchFamily="34" charset="0"/>
              </a:rPr>
              <a:t>2</a:t>
            </a:r>
            <a:r>
              <a:rPr lang="en-US" sz="1600" b="0" i="0" dirty="0">
                <a:solidFill>
                  <a:srgbClr val="212529"/>
                </a:solidFill>
                <a:effectLst/>
                <a:latin typeface="arial" panose="020B0604020202020204" pitchFamily="34" charset="0"/>
              </a:rPr>
              <a:t> A sample of 20 people was picked and the s</a:t>
            </a:r>
            <a:r>
              <a:rPr lang="en-US" sz="1600" dirty="0">
                <a:solidFill>
                  <a:srgbClr val="212529"/>
                </a:solidFill>
                <a:latin typeface="arial" panose="020B0604020202020204" pitchFamily="34" charset="0"/>
              </a:rPr>
              <a:t>ample statistics came out to be 62 years</a:t>
            </a:r>
          </a:p>
          <a:p>
            <a:pPr marL="228600" indent="0" rtl="0"/>
            <a:r>
              <a:rPr lang="en-US" sz="1600" b="0" i="0" dirty="0">
                <a:solidFill>
                  <a:srgbClr val="212529"/>
                </a:solidFill>
                <a:effectLst/>
                <a:latin typeface="arial" panose="020B0604020202020204" pitchFamily="34" charset="0"/>
              </a:rPr>
              <a:t>How much doubt would that pose on my hypothesis?</a:t>
            </a:r>
          </a:p>
          <a:p>
            <a:pPr marL="228600" indent="0" rtl="0"/>
            <a:endParaRPr lang="en-US" sz="1600" dirty="0">
              <a:solidFill>
                <a:srgbClr val="212529"/>
              </a:solidFill>
              <a:latin typeface="arial" panose="020B0604020202020204" pitchFamily="34" charset="0"/>
            </a:endParaRPr>
          </a:p>
          <a:p>
            <a:pPr marL="228600" indent="0" rtl="0"/>
            <a:r>
              <a:rPr lang="en-US" sz="1600" dirty="0">
                <a:solidFill>
                  <a:srgbClr val="212529"/>
                </a:solidFill>
                <a:latin typeface="arial" panose="020B0604020202020204" pitchFamily="34" charset="0"/>
              </a:rPr>
              <a:t>3</a:t>
            </a:r>
            <a:r>
              <a:rPr lang="en-US" sz="1600" b="0" i="0" dirty="0">
                <a:solidFill>
                  <a:srgbClr val="212529"/>
                </a:solidFill>
                <a:effectLst/>
                <a:latin typeface="arial" panose="020B0604020202020204" pitchFamily="34" charset="0"/>
              </a:rPr>
              <a:t> A sample of 2000 people was picked and the s</a:t>
            </a:r>
            <a:r>
              <a:rPr lang="en-US" sz="1600" dirty="0">
                <a:solidFill>
                  <a:srgbClr val="212529"/>
                </a:solidFill>
                <a:latin typeface="arial" panose="020B0604020202020204" pitchFamily="34" charset="0"/>
              </a:rPr>
              <a:t>ample statistics came out to be 49 years</a:t>
            </a:r>
          </a:p>
          <a:p>
            <a:pPr marL="228600" indent="0" rtl="0"/>
            <a:r>
              <a:rPr lang="en-US" sz="1600" b="0" i="0" dirty="0">
                <a:solidFill>
                  <a:srgbClr val="212529"/>
                </a:solidFill>
                <a:effectLst/>
                <a:latin typeface="arial" panose="020B0604020202020204" pitchFamily="34" charset="0"/>
              </a:rPr>
              <a:t>How much doubt would that pose on my hypothesis?</a:t>
            </a:r>
          </a:p>
          <a:p>
            <a:pPr marL="228600" indent="0" rtl="0"/>
            <a:endParaRPr lang="en-US" sz="1600" b="0" i="0" dirty="0">
              <a:solidFill>
                <a:srgbClr val="212529"/>
              </a:solidFill>
              <a:effectLst/>
              <a:latin typeface="arial" panose="020B0604020202020204" pitchFamily="34" charset="0"/>
            </a:endParaRPr>
          </a:p>
          <a:p>
            <a:pPr marL="228600" indent="0" rtl="0"/>
            <a:endParaRPr lang="en-US" sz="1600" b="0" i="0" dirty="0">
              <a:solidFill>
                <a:srgbClr val="212529"/>
              </a:solidFill>
              <a:effectLst/>
              <a:latin typeface="arial" panose="020B0604020202020204" pitchFamily="34" charset="0"/>
            </a:endParaRPr>
          </a:p>
        </p:txBody>
      </p:sp>
    </p:spTree>
    <p:extLst>
      <p:ext uri="{BB962C8B-B14F-4D97-AF65-F5344CB8AC3E}">
        <p14:creationId xmlns:p14="http://schemas.microsoft.com/office/powerpoint/2010/main" val="26867471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7"/>
          <p:cNvSpPr txBox="1">
            <a:spLocks noGrp="1"/>
          </p:cNvSpPr>
          <p:nvPr>
            <p:ph type="body" idx="1"/>
          </p:nvPr>
        </p:nvSpPr>
        <p:spPr>
          <a:xfrm>
            <a:off x="1332089" y="169050"/>
            <a:ext cx="6649155" cy="598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3500" dirty="0">
                <a:solidFill>
                  <a:srgbClr val="243168"/>
                </a:solidFill>
                <a:latin typeface="Nunito ExtraBold"/>
                <a:ea typeface="Nunito ExtraBold"/>
                <a:cs typeface="Nunito ExtraBold"/>
                <a:sym typeface="Nunito ExtraBold"/>
              </a:rPr>
              <a:t>Framing of Hypothesis</a:t>
            </a:r>
            <a:endParaRPr lang="en-IN" sz="3500" dirty="0">
              <a:solidFill>
                <a:srgbClr val="243168"/>
              </a:solidFill>
              <a:latin typeface="Nunito ExtraBold"/>
              <a:ea typeface="Nunito ExtraBold"/>
              <a:cs typeface="Nunito ExtraBold"/>
              <a:sym typeface="Nunito ExtraBold"/>
            </a:endParaRPr>
          </a:p>
        </p:txBody>
      </p:sp>
      <p:pic>
        <p:nvPicPr>
          <p:cNvPr id="131" name="Google Shape;131;p27"/>
          <p:cNvPicPr preferRelativeResize="0"/>
          <p:nvPr/>
        </p:nvPicPr>
        <p:blipFill rotWithShape="1">
          <a:blip r:embed="rId3">
            <a:alphaModFix/>
          </a:blip>
          <a:srcRect l="2114" t="21749" r="82984" b="31447"/>
          <a:stretch/>
        </p:blipFill>
        <p:spPr>
          <a:xfrm>
            <a:off x="8522400" y="0"/>
            <a:ext cx="621599" cy="466200"/>
          </a:xfrm>
          <a:prstGeom prst="rect">
            <a:avLst/>
          </a:prstGeom>
          <a:noFill/>
          <a:ln>
            <a:noFill/>
          </a:ln>
        </p:spPr>
      </p:pic>
      <p:sp>
        <p:nvSpPr>
          <p:cNvPr id="132" name="Google Shape;132;p27"/>
          <p:cNvSpPr txBox="1"/>
          <p:nvPr/>
        </p:nvSpPr>
        <p:spPr>
          <a:xfrm>
            <a:off x="6193675" y="4753100"/>
            <a:ext cx="2933100" cy="3147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000">
                <a:solidFill>
                  <a:srgbClr val="EE343A"/>
                </a:solidFill>
              </a:rPr>
              <a:t>www.skillslash.com</a:t>
            </a:r>
            <a:endParaRPr sz="1300">
              <a:solidFill>
                <a:srgbClr val="EE343A"/>
              </a:solidFill>
            </a:endParaRPr>
          </a:p>
          <a:p>
            <a:pPr marL="0" lvl="0" indent="0" algn="l" rtl="0">
              <a:spcBef>
                <a:spcPts val="0"/>
              </a:spcBef>
              <a:spcAft>
                <a:spcPts val="0"/>
              </a:spcAft>
              <a:buNone/>
            </a:pPr>
            <a:endParaRPr>
              <a:solidFill>
                <a:srgbClr val="FFFFFF"/>
              </a:solidFill>
              <a:latin typeface="Roboto"/>
              <a:ea typeface="Roboto"/>
              <a:cs typeface="Roboto"/>
              <a:sym typeface="Roboto"/>
            </a:endParaRPr>
          </a:p>
        </p:txBody>
      </p:sp>
      <p:grpSp>
        <p:nvGrpSpPr>
          <p:cNvPr id="133" name="Google Shape;133;p27"/>
          <p:cNvGrpSpPr/>
          <p:nvPr/>
        </p:nvGrpSpPr>
        <p:grpSpPr>
          <a:xfrm>
            <a:off x="0" y="5000700"/>
            <a:ext cx="9144000" cy="142800"/>
            <a:chOff x="0" y="0"/>
            <a:chExt cx="9144000" cy="142800"/>
          </a:xfrm>
        </p:grpSpPr>
        <p:sp>
          <p:nvSpPr>
            <p:cNvPr id="134" name="Google Shape;134;p27"/>
            <p:cNvSpPr txBox="1"/>
            <p:nvPr/>
          </p:nvSpPr>
          <p:spPr>
            <a:xfrm>
              <a:off x="3575800" y="0"/>
              <a:ext cx="1856100" cy="142800"/>
            </a:xfrm>
            <a:prstGeom prst="rect">
              <a:avLst/>
            </a:prstGeom>
            <a:solidFill>
              <a:schemeClr val="accent1"/>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135" name="Google Shape;135;p27"/>
            <p:cNvSpPr txBox="1"/>
            <p:nvPr/>
          </p:nvSpPr>
          <p:spPr>
            <a:xfrm>
              <a:off x="1856000" y="0"/>
              <a:ext cx="1856100" cy="142800"/>
            </a:xfrm>
            <a:prstGeom prst="rect">
              <a:avLst/>
            </a:prstGeom>
            <a:solidFill>
              <a:srgbClr val="EE343A"/>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136" name="Google Shape;136;p27"/>
            <p:cNvSpPr txBox="1"/>
            <p:nvPr/>
          </p:nvSpPr>
          <p:spPr>
            <a:xfrm>
              <a:off x="5431900" y="0"/>
              <a:ext cx="1856100" cy="142800"/>
            </a:xfrm>
            <a:prstGeom prst="rect">
              <a:avLst/>
            </a:prstGeom>
            <a:solidFill>
              <a:srgbClr val="F6851F"/>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137" name="Google Shape;137;p27"/>
            <p:cNvSpPr txBox="1"/>
            <p:nvPr/>
          </p:nvSpPr>
          <p:spPr>
            <a:xfrm>
              <a:off x="7287900" y="0"/>
              <a:ext cx="1856100" cy="142800"/>
            </a:xfrm>
            <a:prstGeom prst="rect">
              <a:avLst/>
            </a:prstGeom>
            <a:solidFill>
              <a:srgbClr val="D6DF23"/>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138" name="Google Shape;138;p27"/>
            <p:cNvSpPr txBox="1"/>
            <p:nvPr/>
          </p:nvSpPr>
          <p:spPr>
            <a:xfrm>
              <a:off x="0" y="0"/>
              <a:ext cx="1856100" cy="142800"/>
            </a:xfrm>
            <a:prstGeom prst="rect">
              <a:avLst/>
            </a:prstGeom>
            <a:solidFill>
              <a:schemeClr val="lt1"/>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a:ea typeface="Roboto"/>
                <a:cs typeface="Roboto"/>
                <a:sym typeface="Roboto"/>
              </a:endParaRPr>
            </a:p>
          </p:txBody>
        </p:sp>
      </p:grpSp>
      <p:sp>
        <p:nvSpPr>
          <p:cNvPr id="13" name="Google Shape;117;p26">
            <a:extLst>
              <a:ext uri="{FF2B5EF4-FFF2-40B4-BE49-F238E27FC236}">
                <a16:creationId xmlns:a16="http://schemas.microsoft.com/office/drawing/2014/main" id="{0BB2F390-67F2-47A6-9EA7-290D48800D9E}"/>
              </a:ext>
            </a:extLst>
          </p:cNvPr>
          <p:cNvSpPr txBox="1">
            <a:spLocks/>
          </p:cNvSpPr>
          <p:nvPr/>
        </p:nvSpPr>
        <p:spPr>
          <a:xfrm>
            <a:off x="499399" y="828479"/>
            <a:ext cx="8238201" cy="334840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chemeClr val="dk1"/>
              </a:buClr>
              <a:buSzPts val="1800"/>
              <a:buFont typeface="Roboto Slab"/>
              <a:buNone/>
              <a:defRPr sz="1800" b="0" i="0" u="none" strike="noStrike" cap="none">
                <a:solidFill>
                  <a:schemeClr val="dk1"/>
                </a:solidFill>
                <a:latin typeface="Roboto Slab"/>
                <a:ea typeface="Roboto Slab"/>
                <a:cs typeface="Roboto Slab"/>
                <a:sym typeface="Roboto Slab"/>
              </a:defRPr>
            </a:lvl1pPr>
            <a:lvl2pPr marL="914400" marR="0" lvl="1" indent="-317500" algn="l" rtl="0">
              <a:lnSpc>
                <a:spcPct val="115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2pPr>
            <a:lvl3pPr marL="1371600" marR="0" lvl="2" indent="-317500" algn="l" rtl="0">
              <a:lnSpc>
                <a:spcPct val="115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3pPr>
            <a:lvl4pPr marL="1828800" marR="0" lvl="3" indent="-317500" algn="l" rtl="0">
              <a:lnSpc>
                <a:spcPct val="115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4pPr>
            <a:lvl5pPr marL="2286000" marR="0" lvl="4" indent="-317500" algn="l" rtl="0">
              <a:lnSpc>
                <a:spcPct val="115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5pPr>
            <a:lvl6pPr marL="2743200" marR="0" lvl="5" indent="-317500" algn="l" rtl="0">
              <a:lnSpc>
                <a:spcPct val="115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6pPr>
            <a:lvl7pPr marL="3200400" marR="0" lvl="6" indent="-317500" algn="l" rtl="0">
              <a:lnSpc>
                <a:spcPct val="115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7pPr>
            <a:lvl8pPr marL="3657600" marR="0" lvl="7" indent="-317500" algn="l" rtl="0">
              <a:lnSpc>
                <a:spcPct val="115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8pPr>
            <a:lvl9pPr marL="4114800" marR="0" lvl="8" indent="-317500" algn="l" rtl="0">
              <a:lnSpc>
                <a:spcPct val="115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9pPr>
          </a:lstStyle>
          <a:p>
            <a:pPr marL="228600" indent="0" rtl="0"/>
            <a:r>
              <a:rPr lang="en-US" sz="1600" b="1" i="0" dirty="0">
                <a:solidFill>
                  <a:srgbClr val="212529"/>
                </a:solidFill>
                <a:effectLst/>
                <a:latin typeface="+mn-lt"/>
              </a:rPr>
              <a:t>Null Hypothesis:</a:t>
            </a:r>
          </a:p>
          <a:p>
            <a:pPr marL="228600" indent="0" rtl="0"/>
            <a:endParaRPr lang="en-US" sz="1600" b="1" i="0" dirty="0">
              <a:solidFill>
                <a:srgbClr val="212529"/>
              </a:solidFill>
              <a:effectLst/>
              <a:latin typeface="+mn-lt"/>
            </a:endParaRPr>
          </a:p>
          <a:p>
            <a:pPr marL="228600" indent="0" rtl="0"/>
            <a:r>
              <a:rPr lang="en-US" sz="1600" b="0" i="0" dirty="0">
                <a:solidFill>
                  <a:srgbClr val="212529"/>
                </a:solidFill>
                <a:effectLst/>
                <a:latin typeface="+mn-lt"/>
              </a:rPr>
              <a:t>It is an assertion that we hold as true unless we have  sufficient statistical evidence to conclude otherwise.</a:t>
            </a:r>
          </a:p>
          <a:p>
            <a:pPr marL="228600" indent="0" rtl="0"/>
            <a:r>
              <a:rPr lang="en-US" sz="1600" b="0" i="0" dirty="0">
                <a:solidFill>
                  <a:srgbClr val="212529"/>
                </a:solidFill>
                <a:effectLst/>
                <a:latin typeface="+mn-lt"/>
              </a:rPr>
              <a:t>	Null Hypothesis is denoted by 𝐻0</a:t>
            </a:r>
          </a:p>
          <a:p>
            <a:pPr marL="228600" indent="0" rtl="0"/>
            <a:r>
              <a:rPr lang="en-US" sz="1600" b="0" i="0" dirty="0">
                <a:solidFill>
                  <a:srgbClr val="212529"/>
                </a:solidFill>
                <a:effectLst/>
                <a:latin typeface="+mn-lt"/>
              </a:rPr>
              <a:t>	If a population mean is equal to </a:t>
            </a:r>
            <a:r>
              <a:rPr lang="en-US" sz="1600" b="0" i="0" dirty="0" err="1">
                <a:solidFill>
                  <a:srgbClr val="212529"/>
                </a:solidFill>
                <a:effectLst/>
                <a:latin typeface="+mn-lt"/>
              </a:rPr>
              <a:t>hypothesised</a:t>
            </a:r>
            <a:r>
              <a:rPr lang="en-US" sz="1600" b="0" i="0" dirty="0">
                <a:solidFill>
                  <a:srgbClr val="212529"/>
                </a:solidFill>
                <a:effectLst/>
                <a:latin typeface="+mn-lt"/>
              </a:rPr>
              <a:t> mean  then Null Hypothesis can 	be written as</a:t>
            </a:r>
          </a:p>
          <a:p>
            <a:pPr marL="228600" indent="0" rtl="0"/>
            <a:r>
              <a:rPr lang="en-US" sz="1600" b="0" i="0" dirty="0">
                <a:solidFill>
                  <a:srgbClr val="212529"/>
                </a:solidFill>
                <a:effectLst/>
                <a:latin typeface="+mn-lt"/>
              </a:rPr>
              <a:t>	𝐻0:     𝜇 = 𝜇0</a:t>
            </a:r>
          </a:p>
          <a:p>
            <a:pPr marL="228600" indent="0" rtl="0"/>
            <a:r>
              <a:rPr lang="en-US" sz="1600" dirty="0">
                <a:solidFill>
                  <a:srgbClr val="212529"/>
                </a:solidFill>
                <a:latin typeface="+mn-lt"/>
                <a:cs typeface="Gothic Uralic"/>
              </a:rPr>
              <a:t>  </a:t>
            </a:r>
          </a:p>
          <a:p>
            <a:pPr marL="228600" indent="0" rtl="0"/>
            <a:r>
              <a:rPr lang="en-US" sz="1600" b="1" dirty="0">
                <a:solidFill>
                  <a:srgbClr val="404040"/>
                </a:solidFill>
                <a:latin typeface="+mn-lt"/>
                <a:cs typeface="Gothic Uralic"/>
              </a:rPr>
              <a:t>Alternative </a:t>
            </a:r>
            <a:r>
              <a:rPr lang="en-US" sz="1600" b="1" spc="-5" dirty="0">
                <a:solidFill>
                  <a:srgbClr val="404040"/>
                </a:solidFill>
                <a:latin typeface="+mn-lt"/>
                <a:cs typeface="Gothic Uralic"/>
              </a:rPr>
              <a:t>hypothesis</a:t>
            </a:r>
            <a:endParaRPr lang="en-US" sz="1600" b="1" dirty="0">
              <a:solidFill>
                <a:srgbClr val="212529"/>
              </a:solidFill>
              <a:latin typeface="+mn-lt"/>
            </a:endParaRPr>
          </a:p>
          <a:p>
            <a:pPr marL="228600" indent="0"/>
            <a:r>
              <a:rPr lang="en-US" sz="1600" spc="-10" dirty="0">
                <a:solidFill>
                  <a:srgbClr val="404040"/>
                </a:solidFill>
                <a:latin typeface="+mn-lt"/>
                <a:cs typeface="Gothic Uralic"/>
              </a:rPr>
              <a:t>The </a:t>
            </a:r>
            <a:r>
              <a:rPr lang="en-US" sz="1600" dirty="0">
                <a:solidFill>
                  <a:srgbClr val="404040"/>
                </a:solidFill>
                <a:latin typeface="+mn-lt"/>
                <a:cs typeface="Gothic Uralic"/>
              </a:rPr>
              <a:t>Alternative </a:t>
            </a:r>
            <a:r>
              <a:rPr lang="en-US" sz="1600" spc="-5" dirty="0">
                <a:solidFill>
                  <a:srgbClr val="404040"/>
                </a:solidFill>
                <a:latin typeface="+mn-lt"/>
                <a:cs typeface="Gothic Uralic"/>
              </a:rPr>
              <a:t>hypothesis </a:t>
            </a:r>
            <a:r>
              <a:rPr lang="en-US" sz="1600" spc="10" dirty="0">
                <a:solidFill>
                  <a:srgbClr val="404040"/>
                </a:solidFill>
                <a:latin typeface="+mn-lt"/>
                <a:cs typeface="Gothic Uralic"/>
              </a:rPr>
              <a:t>is </a:t>
            </a:r>
            <a:r>
              <a:rPr lang="en-US" sz="1600" spc="-5" dirty="0">
                <a:solidFill>
                  <a:srgbClr val="404040"/>
                </a:solidFill>
                <a:latin typeface="+mn-lt"/>
                <a:cs typeface="Gothic Uralic"/>
              </a:rPr>
              <a:t>negation of null  hypothesis </a:t>
            </a:r>
            <a:r>
              <a:rPr lang="en-US" sz="1600" spc="-10" dirty="0">
                <a:solidFill>
                  <a:srgbClr val="404040"/>
                </a:solidFill>
                <a:latin typeface="+mn-lt"/>
                <a:cs typeface="Gothic Uralic"/>
              </a:rPr>
              <a:t>and </a:t>
            </a:r>
            <a:r>
              <a:rPr lang="en-US" sz="1600" spc="10" dirty="0">
                <a:solidFill>
                  <a:srgbClr val="404040"/>
                </a:solidFill>
                <a:latin typeface="+mn-lt"/>
                <a:cs typeface="Gothic Uralic"/>
              </a:rPr>
              <a:t>is </a:t>
            </a:r>
            <a:r>
              <a:rPr lang="en-US" sz="1600" spc="-10" dirty="0">
                <a:solidFill>
                  <a:srgbClr val="404040"/>
                </a:solidFill>
                <a:latin typeface="+mn-lt"/>
                <a:cs typeface="Gothic Uralic"/>
              </a:rPr>
              <a:t>denoted </a:t>
            </a:r>
            <a:r>
              <a:rPr lang="en-US" sz="1600" spc="-5" dirty="0">
                <a:solidFill>
                  <a:srgbClr val="404040"/>
                </a:solidFill>
                <a:latin typeface="+mn-lt"/>
                <a:cs typeface="Gothic Uralic"/>
              </a:rPr>
              <a:t>by</a:t>
            </a:r>
            <a:r>
              <a:rPr lang="en-US" sz="1600" spc="60" dirty="0">
                <a:solidFill>
                  <a:srgbClr val="404040"/>
                </a:solidFill>
                <a:latin typeface="+mn-lt"/>
                <a:cs typeface="Gothic Uralic"/>
              </a:rPr>
              <a:t> </a:t>
            </a:r>
            <a:r>
              <a:rPr lang="en-US" sz="1600" spc="-200" dirty="0">
                <a:solidFill>
                  <a:srgbClr val="404040"/>
                </a:solidFill>
                <a:latin typeface="+mn-lt"/>
                <a:cs typeface="Tinos"/>
              </a:rPr>
              <a:t>𝐻</a:t>
            </a:r>
            <a:r>
              <a:rPr lang="en-US" sz="1600" spc="-300" baseline="-14957" dirty="0">
                <a:solidFill>
                  <a:srgbClr val="404040"/>
                </a:solidFill>
                <a:latin typeface="+mn-lt"/>
                <a:cs typeface="Tinos"/>
              </a:rPr>
              <a:t>𝑎</a:t>
            </a:r>
            <a:endParaRPr lang="en-US" sz="1600" baseline="-14957" dirty="0">
              <a:latin typeface="+mn-lt"/>
              <a:cs typeface="Tinos"/>
            </a:endParaRPr>
          </a:p>
          <a:p>
            <a:pPr marL="228600" indent="0"/>
            <a:r>
              <a:rPr lang="en-US" sz="1600" spc="10" dirty="0">
                <a:solidFill>
                  <a:srgbClr val="404040"/>
                </a:solidFill>
                <a:latin typeface="+mn-lt"/>
                <a:cs typeface="Gothic Uralic"/>
              </a:rPr>
              <a:t>	If </a:t>
            </a:r>
            <a:r>
              <a:rPr lang="en-US" sz="1600" dirty="0">
                <a:solidFill>
                  <a:srgbClr val="404040"/>
                </a:solidFill>
                <a:latin typeface="+mn-lt"/>
                <a:cs typeface="Gothic Uralic"/>
              </a:rPr>
              <a:t>Null </a:t>
            </a:r>
            <a:r>
              <a:rPr lang="en-US" sz="1600" spc="10" dirty="0">
                <a:solidFill>
                  <a:srgbClr val="404040"/>
                </a:solidFill>
                <a:latin typeface="+mn-lt"/>
                <a:cs typeface="Gothic Uralic"/>
              </a:rPr>
              <a:t>is </a:t>
            </a:r>
            <a:r>
              <a:rPr lang="en-US" sz="1600" spc="5" dirty="0">
                <a:solidFill>
                  <a:srgbClr val="404040"/>
                </a:solidFill>
                <a:latin typeface="+mn-lt"/>
                <a:cs typeface="Gothic Uralic"/>
              </a:rPr>
              <a:t>given</a:t>
            </a:r>
            <a:r>
              <a:rPr lang="en-US" sz="1600" spc="-160" dirty="0">
                <a:solidFill>
                  <a:srgbClr val="404040"/>
                </a:solidFill>
                <a:latin typeface="+mn-lt"/>
                <a:cs typeface="Gothic Uralic"/>
              </a:rPr>
              <a:t> </a:t>
            </a:r>
            <a:r>
              <a:rPr lang="en-US" sz="1600" spc="-5" dirty="0">
                <a:solidFill>
                  <a:srgbClr val="404040"/>
                </a:solidFill>
                <a:latin typeface="+mn-lt"/>
                <a:cs typeface="Gothic Uralic"/>
              </a:rPr>
              <a:t>as    𝐻0: 𝜇 = 𝜇0</a:t>
            </a:r>
          </a:p>
          <a:p>
            <a:pPr marL="38100" marR="0" lvl="0" indent="0" algn="l" defTabSz="914400" rtl="0" eaLnBrk="1" fontAlgn="auto" latinLnBrk="0" hangingPunct="1">
              <a:lnSpc>
                <a:spcPts val="1950"/>
              </a:lnSpc>
              <a:spcBef>
                <a:spcPts val="100"/>
              </a:spcBef>
              <a:spcAft>
                <a:spcPts val="0"/>
              </a:spcAft>
              <a:buClr>
                <a:srgbClr val="000000"/>
              </a:buClr>
              <a:buSzTx/>
              <a:buFont typeface="Arial"/>
              <a:buNone/>
              <a:tabLst/>
              <a:defRPr/>
            </a:pPr>
            <a:r>
              <a:rPr kumimoji="0" lang="en-IN" sz="1600" b="0" i="0" u="none" strike="noStrike" kern="0" cap="none" spc="-10" normalizeH="0" baseline="0" noProof="0" dirty="0">
                <a:ln>
                  <a:noFill/>
                </a:ln>
                <a:solidFill>
                  <a:srgbClr val="404040"/>
                </a:solidFill>
                <a:effectLst/>
                <a:uLnTx/>
                <a:uFillTx/>
                <a:latin typeface="+mn-lt"/>
                <a:cs typeface="Gothic Uralic"/>
                <a:sym typeface="Arial"/>
              </a:rPr>
              <a:t>	Then </a:t>
            </a:r>
            <a:r>
              <a:rPr kumimoji="0" lang="en-IN" sz="1600" b="0" i="0" u="none" strike="noStrike" kern="0" cap="none" spc="-5" normalizeH="0" baseline="0" noProof="0" dirty="0">
                <a:ln>
                  <a:noFill/>
                </a:ln>
                <a:solidFill>
                  <a:srgbClr val="404040"/>
                </a:solidFill>
                <a:effectLst/>
                <a:uLnTx/>
                <a:uFillTx/>
                <a:latin typeface="+mn-lt"/>
                <a:cs typeface="Gothic Uralic"/>
                <a:sym typeface="Arial"/>
              </a:rPr>
              <a:t>alternative Hypothesis </a:t>
            </a:r>
            <a:r>
              <a:rPr kumimoji="0" lang="en-IN" sz="1600" b="0" i="0" u="none" strike="noStrike" kern="0" cap="none" spc="0" normalizeH="0" baseline="0" noProof="0" dirty="0">
                <a:ln>
                  <a:noFill/>
                </a:ln>
                <a:solidFill>
                  <a:srgbClr val="404040"/>
                </a:solidFill>
                <a:effectLst/>
                <a:uLnTx/>
                <a:uFillTx/>
                <a:latin typeface="+mn-lt"/>
                <a:cs typeface="Gothic Uralic"/>
                <a:sym typeface="Arial"/>
              </a:rPr>
              <a:t>can </a:t>
            </a:r>
            <a:r>
              <a:rPr kumimoji="0" lang="en-IN" sz="1600" b="0" i="0" u="none" strike="noStrike" kern="0" cap="none" spc="-5" normalizeH="0" baseline="0" noProof="0" dirty="0">
                <a:ln>
                  <a:noFill/>
                </a:ln>
                <a:solidFill>
                  <a:srgbClr val="404040"/>
                </a:solidFill>
                <a:effectLst/>
                <a:uLnTx/>
                <a:uFillTx/>
                <a:latin typeface="+mn-lt"/>
                <a:cs typeface="Gothic Uralic"/>
                <a:sym typeface="Arial"/>
              </a:rPr>
              <a:t>be </a:t>
            </a:r>
            <a:r>
              <a:rPr kumimoji="0" lang="en-IN" sz="1600" b="0" i="0" u="none" strike="noStrike" kern="0" cap="none" spc="-10" normalizeH="0" baseline="0" noProof="0" dirty="0">
                <a:ln>
                  <a:noFill/>
                </a:ln>
                <a:solidFill>
                  <a:srgbClr val="404040"/>
                </a:solidFill>
                <a:effectLst/>
                <a:uLnTx/>
                <a:uFillTx/>
                <a:latin typeface="+mn-lt"/>
                <a:cs typeface="Gothic Uralic"/>
                <a:sym typeface="Arial"/>
              </a:rPr>
              <a:t>written</a:t>
            </a:r>
            <a:r>
              <a:rPr kumimoji="0" lang="en-IN" sz="1600" b="0" i="0" u="none" strike="noStrike" kern="0" cap="none" spc="125" normalizeH="0" baseline="0" noProof="0" dirty="0">
                <a:ln>
                  <a:noFill/>
                </a:ln>
                <a:solidFill>
                  <a:srgbClr val="404040"/>
                </a:solidFill>
                <a:effectLst/>
                <a:uLnTx/>
                <a:uFillTx/>
                <a:latin typeface="+mn-lt"/>
                <a:cs typeface="Gothic Uralic"/>
                <a:sym typeface="Arial"/>
              </a:rPr>
              <a:t> </a:t>
            </a:r>
            <a:r>
              <a:rPr kumimoji="0" lang="en-IN" sz="1600" b="0" i="0" u="none" strike="noStrike" kern="0" cap="none" spc="-5" normalizeH="0" baseline="0" noProof="0" dirty="0">
                <a:ln>
                  <a:noFill/>
                </a:ln>
                <a:solidFill>
                  <a:srgbClr val="404040"/>
                </a:solidFill>
                <a:effectLst/>
                <a:uLnTx/>
                <a:uFillTx/>
                <a:latin typeface="+mn-lt"/>
                <a:cs typeface="Gothic Uralic"/>
                <a:sym typeface="Arial"/>
              </a:rPr>
              <a:t>as</a:t>
            </a:r>
            <a:endParaRPr kumimoji="0" lang="en-IN" sz="1600" b="0" i="0" u="none" strike="noStrike" kern="0" cap="none" spc="0" normalizeH="0" baseline="0" noProof="0" dirty="0">
              <a:ln>
                <a:noFill/>
              </a:ln>
              <a:solidFill>
                <a:srgbClr val="000000"/>
              </a:solidFill>
              <a:effectLst/>
              <a:uLnTx/>
              <a:uFillTx/>
              <a:latin typeface="+mn-lt"/>
              <a:cs typeface="Gothic Uralic"/>
              <a:sym typeface="Arial"/>
            </a:endParaRPr>
          </a:p>
          <a:p>
            <a:pPr marL="228600" indent="0"/>
            <a:r>
              <a:rPr lang="en-US" sz="1600" spc="-5" dirty="0">
                <a:solidFill>
                  <a:srgbClr val="404040"/>
                </a:solidFill>
                <a:latin typeface="+mn-lt"/>
                <a:cs typeface="Gothic Uralic"/>
              </a:rPr>
              <a:t>	𝐻a:     𝜇 NE 𝜇0</a:t>
            </a:r>
          </a:p>
          <a:p>
            <a:pPr marL="228600" indent="0"/>
            <a:endParaRPr lang="en-US" sz="1600" dirty="0">
              <a:latin typeface="+mn-lt"/>
              <a:cs typeface="Gothic Uralic"/>
            </a:endParaRPr>
          </a:p>
          <a:p>
            <a:pPr marL="228600" indent="0" rtl="0"/>
            <a:endParaRPr lang="en-US" sz="1600" b="0" i="0" dirty="0">
              <a:solidFill>
                <a:srgbClr val="212529"/>
              </a:solidFill>
              <a:effectLst/>
              <a:latin typeface="+mn-lt"/>
            </a:endParaRPr>
          </a:p>
        </p:txBody>
      </p:sp>
    </p:spTree>
    <p:extLst>
      <p:ext uri="{BB962C8B-B14F-4D97-AF65-F5344CB8AC3E}">
        <p14:creationId xmlns:p14="http://schemas.microsoft.com/office/powerpoint/2010/main" val="15569582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7"/>
          <p:cNvSpPr txBox="1">
            <a:spLocks noGrp="1"/>
          </p:cNvSpPr>
          <p:nvPr>
            <p:ph type="body" idx="1"/>
          </p:nvPr>
        </p:nvSpPr>
        <p:spPr>
          <a:xfrm>
            <a:off x="1332089" y="169050"/>
            <a:ext cx="6649155" cy="598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3500" dirty="0">
                <a:solidFill>
                  <a:srgbClr val="243168"/>
                </a:solidFill>
                <a:latin typeface="Nunito ExtraBold"/>
                <a:ea typeface="Nunito ExtraBold"/>
                <a:cs typeface="Nunito ExtraBold"/>
                <a:sym typeface="Nunito ExtraBold"/>
              </a:rPr>
              <a:t>Level of significance and  confidence</a:t>
            </a:r>
            <a:endParaRPr lang="en-IN" sz="3500" dirty="0">
              <a:solidFill>
                <a:srgbClr val="243168"/>
              </a:solidFill>
              <a:latin typeface="Nunito ExtraBold"/>
              <a:ea typeface="Nunito ExtraBold"/>
              <a:cs typeface="Nunito ExtraBold"/>
              <a:sym typeface="Nunito ExtraBold"/>
            </a:endParaRPr>
          </a:p>
        </p:txBody>
      </p:sp>
      <p:pic>
        <p:nvPicPr>
          <p:cNvPr id="131" name="Google Shape;131;p27"/>
          <p:cNvPicPr preferRelativeResize="0"/>
          <p:nvPr/>
        </p:nvPicPr>
        <p:blipFill rotWithShape="1">
          <a:blip r:embed="rId3">
            <a:alphaModFix/>
          </a:blip>
          <a:srcRect l="2114" t="21749" r="82984" b="31447"/>
          <a:stretch/>
        </p:blipFill>
        <p:spPr>
          <a:xfrm>
            <a:off x="8522400" y="0"/>
            <a:ext cx="621599" cy="466200"/>
          </a:xfrm>
          <a:prstGeom prst="rect">
            <a:avLst/>
          </a:prstGeom>
          <a:noFill/>
          <a:ln>
            <a:noFill/>
          </a:ln>
        </p:spPr>
      </p:pic>
      <p:sp>
        <p:nvSpPr>
          <p:cNvPr id="132" name="Google Shape;132;p27"/>
          <p:cNvSpPr txBox="1"/>
          <p:nvPr/>
        </p:nvSpPr>
        <p:spPr>
          <a:xfrm>
            <a:off x="6193675" y="4753100"/>
            <a:ext cx="2933100" cy="3147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000">
                <a:solidFill>
                  <a:srgbClr val="EE343A"/>
                </a:solidFill>
              </a:rPr>
              <a:t>www.skillslash.com</a:t>
            </a:r>
            <a:endParaRPr sz="1300">
              <a:solidFill>
                <a:srgbClr val="EE343A"/>
              </a:solidFill>
            </a:endParaRPr>
          </a:p>
          <a:p>
            <a:pPr marL="0" lvl="0" indent="0" algn="l" rtl="0">
              <a:spcBef>
                <a:spcPts val="0"/>
              </a:spcBef>
              <a:spcAft>
                <a:spcPts val="0"/>
              </a:spcAft>
              <a:buNone/>
            </a:pPr>
            <a:endParaRPr>
              <a:solidFill>
                <a:srgbClr val="FFFFFF"/>
              </a:solidFill>
              <a:latin typeface="Roboto"/>
              <a:ea typeface="Roboto"/>
              <a:cs typeface="Roboto"/>
              <a:sym typeface="Roboto"/>
            </a:endParaRPr>
          </a:p>
        </p:txBody>
      </p:sp>
      <p:grpSp>
        <p:nvGrpSpPr>
          <p:cNvPr id="133" name="Google Shape;133;p27"/>
          <p:cNvGrpSpPr/>
          <p:nvPr/>
        </p:nvGrpSpPr>
        <p:grpSpPr>
          <a:xfrm>
            <a:off x="0" y="5000700"/>
            <a:ext cx="9144000" cy="142800"/>
            <a:chOff x="0" y="0"/>
            <a:chExt cx="9144000" cy="142800"/>
          </a:xfrm>
        </p:grpSpPr>
        <p:sp>
          <p:nvSpPr>
            <p:cNvPr id="134" name="Google Shape;134;p27"/>
            <p:cNvSpPr txBox="1"/>
            <p:nvPr/>
          </p:nvSpPr>
          <p:spPr>
            <a:xfrm>
              <a:off x="3575800" y="0"/>
              <a:ext cx="1856100" cy="142800"/>
            </a:xfrm>
            <a:prstGeom prst="rect">
              <a:avLst/>
            </a:prstGeom>
            <a:solidFill>
              <a:schemeClr val="accent1"/>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135" name="Google Shape;135;p27"/>
            <p:cNvSpPr txBox="1"/>
            <p:nvPr/>
          </p:nvSpPr>
          <p:spPr>
            <a:xfrm>
              <a:off x="1856000" y="0"/>
              <a:ext cx="1856100" cy="142800"/>
            </a:xfrm>
            <a:prstGeom prst="rect">
              <a:avLst/>
            </a:prstGeom>
            <a:solidFill>
              <a:srgbClr val="EE343A"/>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136" name="Google Shape;136;p27"/>
            <p:cNvSpPr txBox="1"/>
            <p:nvPr/>
          </p:nvSpPr>
          <p:spPr>
            <a:xfrm>
              <a:off x="5431900" y="0"/>
              <a:ext cx="1856100" cy="142800"/>
            </a:xfrm>
            <a:prstGeom prst="rect">
              <a:avLst/>
            </a:prstGeom>
            <a:solidFill>
              <a:srgbClr val="F6851F"/>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137" name="Google Shape;137;p27"/>
            <p:cNvSpPr txBox="1"/>
            <p:nvPr/>
          </p:nvSpPr>
          <p:spPr>
            <a:xfrm>
              <a:off x="7287900" y="0"/>
              <a:ext cx="1856100" cy="142800"/>
            </a:xfrm>
            <a:prstGeom prst="rect">
              <a:avLst/>
            </a:prstGeom>
            <a:solidFill>
              <a:srgbClr val="D6DF23"/>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138" name="Google Shape;138;p27"/>
            <p:cNvSpPr txBox="1"/>
            <p:nvPr/>
          </p:nvSpPr>
          <p:spPr>
            <a:xfrm>
              <a:off x="0" y="0"/>
              <a:ext cx="1856100" cy="142800"/>
            </a:xfrm>
            <a:prstGeom prst="rect">
              <a:avLst/>
            </a:prstGeom>
            <a:solidFill>
              <a:schemeClr val="lt1"/>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a:ea typeface="Roboto"/>
                <a:cs typeface="Roboto"/>
                <a:sym typeface="Roboto"/>
              </a:endParaRPr>
            </a:p>
          </p:txBody>
        </p:sp>
      </p:grpSp>
      <p:sp>
        <p:nvSpPr>
          <p:cNvPr id="13" name="Google Shape;117;p26">
            <a:extLst>
              <a:ext uri="{FF2B5EF4-FFF2-40B4-BE49-F238E27FC236}">
                <a16:creationId xmlns:a16="http://schemas.microsoft.com/office/drawing/2014/main" id="{0BB2F390-67F2-47A6-9EA7-290D48800D9E}"/>
              </a:ext>
            </a:extLst>
          </p:cNvPr>
          <p:cNvSpPr txBox="1">
            <a:spLocks/>
          </p:cNvSpPr>
          <p:nvPr/>
        </p:nvSpPr>
        <p:spPr>
          <a:xfrm>
            <a:off x="499399" y="975236"/>
            <a:ext cx="8238201" cy="334840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chemeClr val="dk1"/>
              </a:buClr>
              <a:buSzPts val="1800"/>
              <a:buFont typeface="Roboto Slab"/>
              <a:buNone/>
              <a:defRPr sz="1800" b="0" i="0" u="none" strike="noStrike" cap="none">
                <a:solidFill>
                  <a:schemeClr val="dk1"/>
                </a:solidFill>
                <a:latin typeface="Roboto Slab"/>
                <a:ea typeface="Roboto Slab"/>
                <a:cs typeface="Roboto Slab"/>
                <a:sym typeface="Roboto Slab"/>
              </a:defRPr>
            </a:lvl1pPr>
            <a:lvl2pPr marL="914400" marR="0" lvl="1" indent="-317500" algn="l" rtl="0">
              <a:lnSpc>
                <a:spcPct val="115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2pPr>
            <a:lvl3pPr marL="1371600" marR="0" lvl="2" indent="-317500" algn="l" rtl="0">
              <a:lnSpc>
                <a:spcPct val="115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3pPr>
            <a:lvl4pPr marL="1828800" marR="0" lvl="3" indent="-317500" algn="l" rtl="0">
              <a:lnSpc>
                <a:spcPct val="115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4pPr>
            <a:lvl5pPr marL="2286000" marR="0" lvl="4" indent="-317500" algn="l" rtl="0">
              <a:lnSpc>
                <a:spcPct val="115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5pPr>
            <a:lvl6pPr marL="2743200" marR="0" lvl="5" indent="-317500" algn="l" rtl="0">
              <a:lnSpc>
                <a:spcPct val="115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6pPr>
            <a:lvl7pPr marL="3200400" marR="0" lvl="6" indent="-317500" algn="l" rtl="0">
              <a:lnSpc>
                <a:spcPct val="115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7pPr>
            <a:lvl8pPr marL="3657600" marR="0" lvl="7" indent="-317500" algn="l" rtl="0">
              <a:lnSpc>
                <a:spcPct val="115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8pPr>
            <a:lvl9pPr marL="4114800" marR="0" lvl="8" indent="-317500" algn="l" rtl="0">
              <a:lnSpc>
                <a:spcPct val="115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9pPr>
          </a:lstStyle>
          <a:p>
            <a:pPr marL="228600" indent="0" rtl="0"/>
            <a:r>
              <a:rPr lang="en-US" sz="1600" b="1" i="0" dirty="0">
                <a:solidFill>
                  <a:srgbClr val="212529"/>
                </a:solidFill>
                <a:effectLst/>
                <a:latin typeface="+mn-lt"/>
              </a:rPr>
              <a:t>Significance </a:t>
            </a:r>
            <a:r>
              <a:rPr lang="en-US" sz="1600" i="0" dirty="0">
                <a:solidFill>
                  <a:srgbClr val="212529"/>
                </a:solidFill>
                <a:effectLst/>
                <a:latin typeface="+mn-lt"/>
              </a:rPr>
              <a:t>means the percentage risk to reject a  null hypothesis when it is true and it is denoted by 𝛼.  Generally taken as 1%, 5%, 10%</a:t>
            </a:r>
          </a:p>
          <a:p>
            <a:pPr marL="228600" indent="0" rtl="0"/>
            <a:endParaRPr lang="en-US" sz="1600" b="1" i="0" dirty="0">
              <a:solidFill>
                <a:srgbClr val="212529"/>
              </a:solidFill>
              <a:effectLst/>
              <a:latin typeface="+mn-lt"/>
            </a:endParaRPr>
          </a:p>
          <a:p>
            <a:pPr marL="228600" indent="0" rtl="0"/>
            <a:r>
              <a:rPr lang="en-US" sz="1600" b="1" i="0" dirty="0">
                <a:solidFill>
                  <a:srgbClr val="212529"/>
                </a:solidFill>
                <a:effectLst/>
                <a:latin typeface="+mn-lt"/>
              </a:rPr>
              <a:t>(1 − 𝛼) </a:t>
            </a:r>
            <a:r>
              <a:rPr lang="en-US" sz="1600" i="0" dirty="0">
                <a:solidFill>
                  <a:srgbClr val="212529"/>
                </a:solidFill>
                <a:effectLst/>
                <a:latin typeface="+mn-lt"/>
              </a:rPr>
              <a:t>is the </a:t>
            </a:r>
            <a:r>
              <a:rPr lang="en-US" sz="1600" b="1" i="0" dirty="0">
                <a:solidFill>
                  <a:srgbClr val="212529"/>
                </a:solidFill>
                <a:effectLst/>
                <a:latin typeface="+mn-lt"/>
              </a:rPr>
              <a:t>confidence interval </a:t>
            </a:r>
            <a:r>
              <a:rPr lang="en-US" sz="1600" i="0" dirty="0">
                <a:solidFill>
                  <a:srgbClr val="212529"/>
                </a:solidFill>
                <a:effectLst/>
                <a:latin typeface="+mn-lt"/>
              </a:rPr>
              <a:t>in which the null  hypothesis will exist when it is true.</a:t>
            </a:r>
          </a:p>
          <a:p>
            <a:pPr marL="228600" indent="0" rtl="0"/>
            <a:r>
              <a:rPr lang="en-US" sz="1600" i="0" dirty="0">
                <a:solidFill>
                  <a:srgbClr val="212529"/>
                </a:solidFill>
                <a:effectLst/>
                <a:latin typeface="+mn-lt"/>
              </a:rPr>
              <a:t>A</a:t>
            </a:r>
            <a:r>
              <a:rPr lang="en-US" sz="1600" dirty="0">
                <a:solidFill>
                  <a:srgbClr val="212529"/>
                </a:solidFill>
                <a:latin typeface="+mn-lt"/>
              </a:rPr>
              <a:t>lpha and 1-Alpha are Probability Values </a:t>
            </a:r>
            <a:endParaRPr lang="en-US" sz="1600" i="0" dirty="0">
              <a:solidFill>
                <a:srgbClr val="212529"/>
              </a:solidFill>
              <a:effectLst/>
              <a:latin typeface="+mn-lt"/>
            </a:endParaRPr>
          </a:p>
        </p:txBody>
      </p:sp>
      <p:pic>
        <p:nvPicPr>
          <p:cNvPr id="5" name="Picture 4">
            <a:extLst>
              <a:ext uri="{FF2B5EF4-FFF2-40B4-BE49-F238E27FC236}">
                <a16:creationId xmlns:a16="http://schemas.microsoft.com/office/drawing/2014/main" id="{2DBCFAC0-BA54-411D-BE2B-EF68F8AC30A7}"/>
              </a:ext>
            </a:extLst>
          </p:cNvPr>
          <p:cNvPicPr>
            <a:picLocks noChangeAspect="1"/>
          </p:cNvPicPr>
          <p:nvPr/>
        </p:nvPicPr>
        <p:blipFill>
          <a:blip r:embed="rId4"/>
          <a:stretch>
            <a:fillRect/>
          </a:stretch>
        </p:blipFill>
        <p:spPr>
          <a:xfrm>
            <a:off x="2497480" y="2374506"/>
            <a:ext cx="4165822" cy="2535944"/>
          </a:xfrm>
          <a:prstGeom prst="rect">
            <a:avLst/>
          </a:prstGeom>
        </p:spPr>
      </p:pic>
      <p:cxnSp>
        <p:nvCxnSpPr>
          <p:cNvPr id="7" name="Straight Arrow Connector 6">
            <a:extLst>
              <a:ext uri="{FF2B5EF4-FFF2-40B4-BE49-F238E27FC236}">
                <a16:creationId xmlns:a16="http://schemas.microsoft.com/office/drawing/2014/main" id="{26698A24-6012-4595-B986-5C1CD64F01D2}"/>
              </a:ext>
            </a:extLst>
          </p:cNvPr>
          <p:cNvCxnSpPr>
            <a:cxnSpLocks/>
          </p:cNvCxnSpPr>
          <p:nvPr/>
        </p:nvCxnSpPr>
        <p:spPr>
          <a:xfrm>
            <a:off x="6193675" y="4137617"/>
            <a:ext cx="0" cy="2650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EA6EBBC5-C2D1-4475-A4DE-A71C664E7789}"/>
              </a:ext>
            </a:extLst>
          </p:cNvPr>
          <p:cNvSpPr txBox="1"/>
          <p:nvPr/>
        </p:nvSpPr>
        <p:spPr>
          <a:xfrm>
            <a:off x="4035777" y="3578326"/>
            <a:ext cx="1241777" cy="523220"/>
          </a:xfrm>
          <a:prstGeom prst="rect">
            <a:avLst/>
          </a:prstGeom>
          <a:noFill/>
        </p:spPr>
        <p:txBody>
          <a:bodyPr wrap="square" rtlCol="0">
            <a:spAutoFit/>
          </a:bodyPr>
          <a:lstStyle/>
          <a:p>
            <a:r>
              <a:rPr lang="en-US" dirty="0"/>
              <a:t>Acceptance Region</a:t>
            </a:r>
            <a:endParaRPr lang="en-IN" dirty="0"/>
          </a:p>
        </p:txBody>
      </p:sp>
      <p:sp>
        <p:nvSpPr>
          <p:cNvPr id="49" name="TextBox 48">
            <a:extLst>
              <a:ext uri="{FF2B5EF4-FFF2-40B4-BE49-F238E27FC236}">
                <a16:creationId xmlns:a16="http://schemas.microsoft.com/office/drawing/2014/main" id="{E718AA4F-B7B8-4355-A9A1-DC236D722A62}"/>
              </a:ext>
            </a:extLst>
          </p:cNvPr>
          <p:cNvSpPr txBox="1"/>
          <p:nvPr/>
        </p:nvSpPr>
        <p:spPr>
          <a:xfrm>
            <a:off x="5772726" y="3578326"/>
            <a:ext cx="2871875" cy="307777"/>
          </a:xfrm>
          <a:prstGeom prst="rect">
            <a:avLst/>
          </a:prstGeom>
          <a:noFill/>
        </p:spPr>
        <p:txBody>
          <a:bodyPr wrap="square" rtlCol="0">
            <a:spAutoFit/>
          </a:bodyPr>
          <a:lstStyle/>
          <a:p>
            <a:r>
              <a:rPr lang="en-US" dirty="0"/>
              <a:t>Rejection Region/ Critical Region</a:t>
            </a:r>
            <a:endParaRPr lang="en-IN" dirty="0"/>
          </a:p>
        </p:txBody>
      </p:sp>
    </p:spTree>
    <p:extLst>
      <p:ext uri="{BB962C8B-B14F-4D97-AF65-F5344CB8AC3E}">
        <p14:creationId xmlns:p14="http://schemas.microsoft.com/office/powerpoint/2010/main" val="41362565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7"/>
          <p:cNvSpPr txBox="1">
            <a:spLocks noGrp="1"/>
          </p:cNvSpPr>
          <p:nvPr>
            <p:ph type="body" idx="1"/>
          </p:nvPr>
        </p:nvSpPr>
        <p:spPr>
          <a:xfrm>
            <a:off x="1207911" y="169050"/>
            <a:ext cx="6965245" cy="598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3500" dirty="0">
                <a:solidFill>
                  <a:srgbClr val="243168"/>
                </a:solidFill>
                <a:latin typeface="Nunito ExtraBold"/>
                <a:ea typeface="Nunito ExtraBold"/>
                <a:cs typeface="Nunito ExtraBold"/>
                <a:sym typeface="Nunito ExtraBold"/>
              </a:rPr>
              <a:t>Critical value and Test statistics</a:t>
            </a:r>
            <a:endParaRPr lang="en-IN" sz="3500" dirty="0">
              <a:solidFill>
                <a:srgbClr val="243168"/>
              </a:solidFill>
              <a:latin typeface="Nunito ExtraBold"/>
              <a:ea typeface="Nunito ExtraBold"/>
              <a:cs typeface="Nunito ExtraBold"/>
              <a:sym typeface="Nunito ExtraBold"/>
            </a:endParaRPr>
          </a:p>
        </p:txBody>
      </p:sp>
      <p:pic>
        <p:nvPicPr>
          <p:cNvPr id="131" name="Google Shape;131;p27"/>
          <p:cNvPicPr preferRelativeResize="0"/>
          <p:nvPr/>
        </p:nvPicPr>
        <p:blipFill rotWithShape="1">
          <a:blip r:embed="rId3">
            <a:alphaModFix/>
          </a:blip>
          <a:srcRect l="2114" t="21749" r="82984" b="31447"/>
          <a:stretch/>
        </p:blipFill>
        <p:spPr>
          <a:xfrm>
            <a:off x="8522400" y="0"/>
            <a:ext cx="621599" cy="466200"/>
          </a:xfrm>
          <a:prstGeom prst="rect">
            <a:avLst/>
          </a:prstGeom>
          <a:noFill/>
          <a:ln>
            <a:noFill/>
          </a:ln>
        </p:spPr>
      </p:pic>
      <p:sp>
        <p:nvSpPr>
          <p:cNvPr id="132" name="Google Shape;132;p27"/>
          <p:cNvSpPr txBox="1"/>
          <p:nvPr/>
        </p:nvSpPr>
        <p:spPr>
          <a:xfrm>
            <a:off x="6193675" y="4753100"/>
            <a:ext cx="2933100" cy="3147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000">
                <a:solidFill>
                  <a:srgbClr val="EE343A"/>
                </a:solidFill>
              </a:rPr>
              <a:t>www.skillslash.com</a:t>
            </a:r>
            <a:endParaRPr sz="1300">
              <a:solidFill>
                <a:srgbClr val="EE343A"/>
              </a:solidFill>
            </a:endParaRPr>
          </a:p>
          <a:p>
            <a:pPr marL="0" lvl="0" indent="0" algn="l" rtl="0">
              <a:spcBef>
                <a:spcPts val="0"/>
              </a:spcBef>
              <a:spcAft>
                <a:spcPts val="0"/>
              </a:spcAft>
              <a:buNone/>
            </a:pPr>
            <a:endParaRPr>
              <a:solidFill>
                <a:srgbClr val="FFFFFF"/>
              </a:solidFill>
              <a:latin typeface="Roboto"/>
              <a:ea typeface="Roboto"/>
              <a:cs typeface="Roboto"/>
              <a:sym typeface="Roboto"/>
            </a:endParaRPr>
          </a:p>
        </p:txBody>
      </p:sp>
      <p:grpSp>
        <p:nvGrpSpPr>
          <p:cNvPr id="133" name="Google Shape;133;p27"/>
          <p:cNvGrpSpPr/>
          <p:nvPr/>
        </p:nvGrpSpPr>
        <p:grpSpPr>
          <a:xfrm>
            <a:off x="0" y="5000700"/>
            <a:ext cx="9144000" cy="142800"/>
            <a:chOff x="0" y="0"/>
            <a:chExt cx="9144000" cy="142800"/>
          </a:xfrm>
        </p:grpSpPr>
        <p:sp>
          <p:nvSpPr>
            <p:cNvPr id="134" name="Google Shape;134;p27"/>
            <p:cNvSpPr txBox="1"/>
            <p:nvPr/>
          </p:nvSpPr>
          <p:spPr>
            <a:xfrm>
              <a:off x="3575800" y="0"/>
              <a:ext cx="1856100" cy="142800"/>
            </a:xfrm>
            <a:prstGeom prst="rect">
              <a:avLst/>
            </a:prstGeom>
            <a:solidFill>
              <a:schemeClr val="accent1"/>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135" name="Google Shape;135;p27"/>
            <p:cNvSpPr txBox="1"/>
            <p:nvPr/>
          </p:nvSpPr>
          <p:spPr>
            <a:xfrm>
              <a:off x="1856000" y="0"/>
              <a:ext cx="1856100" cy="142800"/>
            </a:xfrm>
            <a:prstGeom prst="rect">
              <a:avLst/>
            </a:prstGeom>
            <a:solidFill>
              <a:srgbClr val="EE343A"/>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136" name="Google Shape;136;p27"/>
            <p:cNvSpPr txBox="1"/>
            <p:nvPr/>
          </p:nvSpPr>
          <p:spPr>
            <a:xfrm>
              <a:off x="5431900" y="0"/>
              <a:ext cx="1856100" cy="142800"/>
            </a:xfrm>
            <a:prstGeom prst="rect">
              <a:avLst/>
            </a:prstGeom>
            <a:solidFill>
              <a:srgbClr val="F6851F"/>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137" name="Google Shape;137;p27"/>
            <p:cNvSpPr txBox="1"/>
            <p:nvPr/>
          </p:nvSpPr>
          <p:spPr>
            <a:xfrm>
              <a:off x="7287900" y="0"/>
              <a:ext cx="1856100" cy="142800"/>
            </a:xfrm>
            <a:prstGeom prst="rect">
              <a:avLst/>
            </a:prstGeom>
            <a:solidFill>
              <a:srgbClr val="D6DF23"/>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138" name="Google Shape;138;p27"/>
            <p:cNvSpPr txBox="1"/>
            <p:nvPr/>
          </p:nvSpPr>
          <p:spPr>
            <a:xfrm>
              <a:off x="0" y="0"/>
              <a:ext cx="1856100" cy="142800"/>
            </a:xfrm>
            <a:prstGeom prst="rect">
              <a:avLst/>
            </a:prstGeom>
            <a:solidFill>
              <a:schemeClr val="lt1"/>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a:ea typeface="Roboto"/>
                <a:cs typeface="Roboto"/>
                <a:sym typeface="Roboto"/>
              </a:endParaRPr>
            </a:p>
          </p:txBody>
        </p:sp>
      </p:grpSp>
      <p:sp>
        <p:nvSpPr>
          <p:cNvPr id="13" name="Google Shape;117;p26">
            <a:extLst>
              <a:ext uri="{FF2B5EF4-FFF2-40B4-BE49-F238E27FC236}">
                <a16:creationId xmlns:a16="http://schemas.microsoft.com/office/drawing/2014/main" id="{0BB2F390-67F2-47A6-9EA7-290D48800D9E}"/>
              </a:ext>
            </a:extLst>
          </p:cNvPr>
          <p:cNvSpPr txBox="1">
            <a:spLocks/>
          </p:cNvSpPr>
          <p:nvPr/>
        </p:nvSpPr>
        <p:spPr>
          <a:xfrm>
            <a:off x="499399" y="828479"/>
            <a:ext cx="8238201" cy="334840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chemeClr val="dk1"/>
              </a:buClr>
              <a:buSzPts val="1800"/>
              <a:buFont typeface="Roboto Slab"/>
              <a:buNone/>
              <a:defRPr sz="1800" b="0" i="0" u="none" strike="noStrike" cap="none">
                <a:solidFill>
                  <a:schemeClr val="dk1"/>
                </a:solidFill>
                <a:latin typeface="Roboto Slab"/>
                <a:ea typeface="Roboto Slab"/>
                <a:cs typeface="Roboto Slab"/>
                <a:sym typeface="Roboto Slab"/>
              </a:defRPr>
            </a:lvl1pPr>
            <a:lvl2pPr marL="914400" marR="0" lvl="1" indent="-317500" algn="l" rtl="0">
              <a:lnSpc>
                <a:spcPct val="115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2pPr>
            <a:lvl3pPr marL="1371600" marR="0" lvl="2" indent="-317500" algn="l" rtl="0">
              <a:lnSpc>
                <a:spcPct val="115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3pPr>
            <a:lvl4pPr marL="1828800" marR="0" lvl="3" indent="-317500" algn="l" rtl="0">
              <a:lnSpc>
                <a:spcPct val="115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4pPr>
            <a:lvl5pPr marL="2286000" marR="0" lvl="4" indent="-317500" algn="l" rtl="0">
              <a:lnSpc>
                <a:spcPct val="115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5pPr>
            <a:lvl6pPr marL="2743200" marR="0" lvl="5" indent="-317500" algn="l" rtl="0">
              <a:lnSpc>
                <a:spcPct val="115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6pPr>
            <a:lvl7pPr marL="3200400" marR="0" lvl="6" indent="-317500" algn="l" rtl="0">
              <a:lnSpc>
                <a:spcPct val="115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7pPr>
            <a:lvl8pPr marL="3657600" marR="0" lvl="7" indent="-317500" algn="l" rtl="0">
              <a:lnSpc>
                <a:spcPct val="115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8pPr>
            <a:lvl9pPr marL="4114800" marR="0" lvl="8" indent="-317500" algn="l" rtl="0">
              <a:lnSpc>
                <a:spcPct val="115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9pPr>
          </a:lstStyle>
          <a:p>
            <a:pPr marL="228600" indent="0" rtl="0"/>
            <a:r>
              <a:rPr lang="en-US" sz="1600" b="0" i="0" dirty="0">
                <a:solidFill>
                  <a:srgbClr val="4D5156"/>
                </a:solidFill>
                <a:effectLst/>
                <a:latin typeface="arial" panose="020B0604020202020204" pitchFamily="34" charset="0"/>
              </a:rPr>
              <a:t>Z-</a:t>
            </a:r>
            <a:r>
              <a:rPr lang="en-US" sz="1600" b="1" i="0" dirty="0">
                <a:solidFill>
                  <a:srgbClr val="5F6368"/>
                </a:solidFill>
                <a:effectLst/>
                <a:latin typeface="arial" panose="020B0604020202020204" pitchFamily="34" charset="0"/>
              </a:rPr>
              <a:t>score</a:t>
            </a:r>
            <a:r>
              <a:rPr lang="en-US" sz="1600" b="0" i="0" dirty="0">
                <a:solidFill>
                  <a:srgbClr val="4D5156"/>
                </a:solidFill>
                <a:effectLst/>
                <a:latin typeface="arial" panose="020B0604020202020204" pitchFamily="34" charset="0"/>
              </a:rPr>
              <a:t> (also called a standard score) gives you an idea of how far from the mean a data point is. We can calculate Z Statistics using the same, if distribution is normal</a:t>
            </a:r>
          </a:p>
          <a:p>
            <a:pPr marL="228600" indent="0" rtl="0"/>
            <a:endParaRPr lang="en-US" sz="1600" dirty="0">
              <a:solidFill>
                <a:srgbClr val="4D5156"/>
              </a:solidFill>
              <a:latin typeface="arial" panose="020B0604020202020204" pitchFamily="34" charset="0"/>
            </a:endParaRPr>
          </a:p>
          <a:p>
            <a:pPr marL="228600" indent="0" rtl="0"/>
            <a:endParaRPr lang="en-US" sz="1600" b="0" i="0" dirty="0">
              <a:solidFill>
                <a:srgbClr val="212529"/>
              </a:solidFill>
              <a:effectLst/>
              <a:latin typeface="arial" panose="020B0604020202020204" pitchFamily="34" charset="0"/>
            </a:endParaRPr>
          </a:p>
        </p:txBody>
      </p:sp>
      <p:pic>
        <p:nvPicPr>
          <p:cNvPr id="12" name="Picture 11">
            <a:extLst>
              <a:ext uri="{FF2B5EF4-FFF2-40B4-BE49-F238E27FC236}">
                <a16:creationId xmlns:a16="http://schemas.microsoft.com/office/drawing/2014/main" id="{3E80C38F-DEBC-434B-999E-47700E768CA7}"/>
              </a:ext>
            </a:extLst>
          </p:cNvPr>
          <p:cNvPicPr>
            <a:picLocks noChangeAspect="1"/>
          </p:cNvPicPr>
          <p:nvPr/>
        </p:nvPicPr>
        <p:blipFill>
          <a:blip r:embed="rId4"/>
          <a:stretch>
            <a:fillRect/>
          </a:stretch>
        </p:blipFill>
        <p:spPr>
          <a:xfrm>
            <a:off x="2215257" y="1465478"/>
            <a:ext cx="4165822" cy="2535944"/>
          </a:xfrm>
          <a:prstGeom prst="rect">
            <a:avLst/>
          </a:prstGeom>
        </p:spPr>
      </p:pic>
      <p:cxnSp>
        <p:nvCxnSpPr>
          <p:cNvPr id="14" name="Straight Arrow Connector 13">
            <a:extLst>
              <a:ext uri="{FF2B5EF4-FFF2-40B4-BE49-F238E27FC236}">
                <a16:creationId xmlns:a16="http://schemas.microsoft.com/office/drawing/2014/main" id="{4DE648B1-89AD-418B-A99E-71CCC7CB3A0B}"/>
              </a:ext>
            </a:extLst>
          </p:cNvPr>
          <p:cNvCxnSpPr>
            <a:cxnSpLocks/>
          </p:cNvCxnSpPr>
          <p:nvPr/>
        </p:nvCxnSpPr>
        <p:spPr>
          <a:xfrm>
            <a:off x="5911452" y="3228589"/>
            <a:ext cx="0" cy="2650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156A8EE2-C912-4684-9407-B4C5A74DF36E}"/>
              </a:ext>
            </a:extLst>
          </p:cNvPr>
          <p:cNvSpPr txBox="1"/>
          <p:nvPr/>
        </p:nvSpPr>
        <p:spPr>
          <a:xfrm>
            <a:off x="3753554" y="2669298"/>
            <a:ext cx="1241777" cy="523220"/>
          </a:xfrm>
          <a:prstGeom prst="rect">
            <a:avLst/>
          </a:prstGeom>
          <a:noFill/>
        </p:spPr>
        <p:txBody>
          <a:bodyPr wrap="square" rtlCol="0">
            <a:spAutoFit/>
          </a:bodyPr>
          <a:lstStyle/>
          <a:p>
            <a:r>
              <a:rPr lang="en-US" dirty="0"/>
              <a:t>Acceptance Region</a:t>
            </a:r>
            <a:endParaRPr lang="en-IN" dirty="0"/>
          </a:p>
        </p:txBody>
      </p:sp>
      <p:sp>
        <p:nvSpPr>
          <p:cNvPr id="16" name="TextBox 15">
            <a:extLst>
              <a:ext uri="{FF2B5EF4-FFF2-40B4-BE49-F238E27FC236}">
                <a16:creationId xmlns:a16="http://schemas.microsoft.com/office/drawing/2014/main" id="{E1CF24FB-CE96-48E3-A7D8-CC4202DB1730}"/>
              </a:ext>
            </a:extLst>
          </p:cNvPr>
          <p:cNvSpPr txBox="1"/>
          <p:nvPr/>
        </p:nvSpPr>
        <p:spPr>
          <a:xfrm>
            <a:off x="5490503" y="2669298"/>
            <a:ext cx="2871875" cy="307777"/>
          </a:xfrm>
          <a:prstGeom prst="rect">
            <a:avLst/>
          </a:prstGeom>
          <a:noFill/>
        </p:spPr>
        <p:txBody>
          <a:bodyPr wrap="square" rtlCol="0">
            <a:spAutoFit/>
          </a:bodyPr>
          <a:lstStyle/>
          <a:p>
            <a:r>
              <a:rPr lang="en-US" dirty="0"/>
              <a:t>Rejection Region/ Critical Region</a:t>
            </a:r>
            <a:endParaRPr lang="en-IN" dirty="0"/>
          </a:p>
        </p:txBody>
      </p:sp>
      <p:sp>
        <p:nvSpPr>
          <p:cNvPr id="18" name="TextBox 17">
            <a:extLst>
              <a:ext uri="{FF2B5EF4-FFF2-40B4-BE49-F238E27FC236}">
                <a16:creationId xmlns:a16="http://schemas.microsoft.com/office/drawing/2014/main" id="{E6E25B8F-BC92-4EA9-864F-20F1400030DB}"/>
              </a:ext>
            </a:extLst>
          </p:cNvPr>
          <p:cNvSpPr txBox="1"/>
          <p:nvPr/>
        </p:nvSpPr>
        <p:spPr>
          <a:xfrm>
            <a:off x="4811869" y="4293551"/>
            <a:ext cx="1240061" cy="307777"/>
          </a:xfrm>
          <a:prstGeom prst="rect">
            <a:avLst/>
          </a:prstGeom>
          <a:noFill/>
        </p:spPr>
        <p:txBody>
          <a:bodyPr wrap="square" rtlCol="0">
            <a:spAutoFit/>
          </a:bodyPr>
          <a:lstStyle/>
          <a:p>
            <a:r>
              <a:rPr lang="en-US" dirty="0"/>
              <a:t>Critical Value</a:t>
            </a:r>
            <a:endParaRPr lang="en-IN" dirty="0"/>
          </a:p>
        </p:txBody>
      </p:sp>
      <p:cxnSp>
        <p:nvCxnSpPr>
          <p:cNvPr id="19" name="Straight Arrow Connector 18">
            <a:extLst>
              <a:ext uri="{FF2B5EF4-FFF2-40B4-BE49-F238E27FC236}">
                <a16:creationId xmlns:a16="http://schemas.microsoft.com/office/drawing/2014/main" id="{B1FC2FED-F730-47DF-8918-FC7310ADDB54}"/>
              </a:ext>
            </a:extLst>
          </p:cNvPr>
          <p:cNvCxnSpPr>
            <a:cxnSpLocks/>
          </p:cNvCxnSpPr>
          <p:nvPr/>
        </p:nvCxnSpPr>
        <p:spPr>
          <a:xfrm flipV="1">
            <a:off x="5398033" y="3965901"/>
            <a:ext cx="0" cy="3276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24BC802B-224C-4CDA-B138-5F9EB90A47BB}"/>
              </a:ext>
            </a:extLst>
          </p:cNvPr>
          <p:cNvSpPr txBox="1"/>
          <p:nvPr/>
        </p:nvSpPr>
        <p:spPr>
          <a:xfrm>
            <a:off x="3828824" y="4042681"/>
            <a:ext cx="816730" cy="307777"/>
          </a:xfrm>
          <a:prstGeom prst="rect">
            <a:avLst/>
          </a:prstGeom>
          <a:noFill/>
        </p:spPr>
        <p:txBody>
          <a:bodyPr wrap="square" rtlCol="0">
            <a:spAutoFit/>
          </a:bodyPr>
          <a:lstStyle/>
          <a:p>
            <a:r>
              <a:rPr lang="en-US" dirty="0"/>
              <a:t>Z Score</a:t>
            </a:r>
            <a:endParaRPr lang="en-IN" dirty="0"/>
          </a:p>
        </p:txBody>
      </p:sp>
      <p:pic>
        <p:nvPicPr>
          <p:cNvPr id="24" name="Picture 23">
            <a:extLst>
              <a:ext uri="{FF2B5EF4-FFF2-40B4-BE49-F238E27FC236}">
                <a16:creationId xmlns:a16="http://schemas.microsoft.com/office/drawing/2014/main" id="{47237C75-4D58-47DE-B111-DF5DBCDD7EC6}"/>
              </a:ext>
            </a:extLst>
          </p:cNvPr>
          <p:cNvPicPr>
            <a:picLocks noChangeAspect="1"/>
          </p:cNvPicPr>
          <p:nvPr/>
        </p:nvPicPr>
        <p:blipFill>
          <a:blip r:embed="rId5"/>
          <a:stretch>
            <a:fillRect/>
          </a:stretch>
        </p:blipFill>
        <p:spPr>
          <a:xfrm>
            <a:off x="781622" y="1490569"/>
            <a:ext cx="2294498" cy="1713326"/>
          </a:xfrm>
          <a:prstGeom prst="rect">
            <a:avLst/>
          </a:prstGeom>
        </p:spPr>
      </p:pic>
    </p:spTree>
    <p:extLst>
      <p:ext uri="{BB962C8B-B14F-4D97-AF65-F5344CB8AC3E}">
        <p14:creationId xmlns:p14="http://schemas.microsoft.com/office/powerpoint/2010/main" val="8913252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7"/>
          <p:cNvSpPr txBox="1">
            <a:spLocks noGrp="1"/>
          </p:cNvSpPr>
          <p:nvPr>
            <p:ph type="body" idx="1"/>
          </p:nvPr>
        </p:nvSpPr>
        <p:spPr>
          <a:xfrm>
            <a:off x="1332089" y="169050"/>
            <a:ext cx="6649155" cy="598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3500" dirty="0">
                <a:solidFill>
                  <a:srgbClr val="243168"/>
                </a:solidFill>
                <a:latin typeface="Nunito ExtraBold"/>
                <a:ea typeface="Nunito ExtraBold"/>
                <a:cs typeface="Nunito ExtraBold"/>
                <a:sym typeface="Nunito ExtraBold"/>
              </a:rPr>
              <a:t>Overall Testing</a:t>
            </a:r>
            <a:endParaRPr lang="en-IN" sz="3500" dirty="0">
              <a:solidFill>
                <a:srgbClr val="243168"/>
              </a:solidFill>
              <a:latin typeface="Nunito ExtraBold"/>
              <a:ea typeface="Nunito ExtraBold"/>
              <a:cs typeface="Nunito ExtraBold"/>
              <a:sym typeface="Nunito ExtraBold"/>
            </a:endParaRPr>
          </a:p>
        </p:txBody>
      </p:sp>
      <p:pic>
        <p:nvPicPr>
          <p:cNvPr id="131" name="Google Shape;131;p27"/>
          <p:cNvPicPr preferRelativeResize="0"/>
          <p:nvPr/>
        </p:nvPicPr>
        <p:blipFill rotWithShape="1">
          <a:blip r:embed="rId3">
            <a:alphaModFix/>
          </a:blip>
          <a:srcRect l="2114" t="21749" r="82984" b="31447"/>
          <a:stretch/>
        </p:blipFill>
        <p:spPr>
          <a:xfrm>
            <a:off x="8522400" y="0"/>
            <a:ext cx="621599" cy="466200"/>
          </a:xfrm>
          <a:prstGeom prst="rect">
            <a:avLst/>
          </a:prstGeom>
          <a:noFill/>
          <a:ln>
            <a:noFill/>
          </a:ln>
        </p:spPr>
      </p:pic>
      <p:sp>
        <p:nvSpPr>
          <p:cNvPr id="132" name="Google Shape;132;p27"/>
          <p:cNvSpPr txBox="1"/>
          <p:nvPr/>
        </p:nvSpPr>
        <p:spPr>
          <a:xfrm>
            <a:off x="6193675" y="4753100"/>
            <a:ext cx="2933100" cy="3147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000">
                <a:solidFill>
                  <a:srgbClr val="EE343A"/>
                </a:solidFill>
              </a:rPr>
              <a:t>www.skillslash.com</a:t>
            </a:r>
            <a:endParaRPr sz="1300">
              <a:solidFill>
                <a:srgbClr val="EE343A"/>
              </a:solidFill>
            </a:endParaRPr>
          </a:p>
          <a:p>
            <a:pPr marL="0" lvl="0" indent="0" algn="l" rtl="0">
              <a:spcBef>
                <a:spcPts val="0"/>
              </a:spcBef>
              <a:spcAft>
                <a:spcPts val="0"/>
              </a:spcAft>
              <a:buNone/>
            </a:pPr>
            <a:endParaRPr>
              <a:solidFill>
                <a:srgbClr val="FFFFFF"/>
              </a:solidFill>
              <a:latin typeface="Roboto"/>
              <a:ea typeface="Roboto"/>
              <a:cs typeface="Roboto"/>
              <a:sym typeface="Roboto"/>
            </a:endParaRPr>
          </a:p>
        </p:txBody>
      </p:sp>
      <p:grpSp>
        <p:nvGrpSpPr>
          <p:cNvPr id="133" name="Google Shape;133;p27"/>
          <p:cNvGrpSpPr/>
          <p:nvPr/>
        </p:nvGrpSpPr>
        <p:grpSpPr>
          <a:xfrm>
            <a:off x="0" y="5000700"/>
            <a:ext cx="9144000" cy="142800"/>
            <a:chOff x="0" y="0"/>
            <a:chExt cx="9144000" cy="142800"/>
          </a:xfrm>
        </p:grpSpPr>
        <p:sp>
          <p:nvSpPr>
            <p:cNvPr id="134" name="Google Shape;134;p27"/>
            <p:cNvSpPr txBox="1"/>
            <p:nvPr/>
          </p:nvSpPr>
          <p:spPr>
            <a:xfrm>
              <a:off x="3575800" y="0"/>
              <a:ext cx="1856100" cy="142800"/>
            </a:xfrm>
            <a:prstGeom prst="rect">
              <a:avLst/>
            </a:prstGeom>
            <a:solidFill>
              <a:schemeClr val="accent1"/>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135" name="Google Shape;135;p27"/>
            <p:cNvSpPr txBox="1"/>
            <p:nvPr/>
          </p:nvSpPr>
          <p:spPr>
            <a:xfrm>
              <a:off x="1856000" y="0"/>
              <a:ext cx="1856100" cy="142800"/>
            </a:xfrm>
            <a:prstGeom prst="rect">
              <a:avLst/>
            </a:prstGeom>
            <a:solidFill>
              <a:srgbClr val="EE343A"/>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136" name="Google Shape;136;p27"/>
            <p:cNvSpPr txBox="1"/>
            <p:nvPr/>
          </p:nvSpPr>
          <p:spPr>
            <a:xfrm>
              <a:off x="5431900" y="0"/>
              <a:ext cx="1856100" cy="142800"/>
            </a:xfrm>
            <a:prstGeom prst="rect">
              <a:avLst/>
            </a:prstGeom>
            <a:solidFill>
              <a:srgbClr val="F6851F"/>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137" name="Google Shape;137;p27"/>
            <p:cNvSpPr txBox="1"/>
            <p:nvPr/>
          </p:nvSpPr>
          <p:spPr>
            <a:xfrm>
              <a:off x="7287900" y="0"/>
              <a:ext cx="1856100" cy="142800"/>
            </a:xfrm>
            <a:prstGeom prst="rect">
              <a:avLst/>
            </a:prstGeom>
            <a:solidFill>
              <a:srgbClr val="D6DF23"/>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138" name="Google Shape;138;p27"/>
            <p:cNvSpPr txBox="1"/>
            <p:nvPr/>
          </p:nvSpPr>
          <p:spPr>
            <a:xfrm>
              <a:off x="0" y="0"/>
              <a:ext cx="1856100" cy="142800"/>
            </a:xfrm>
            <a:prstGeom prst="rect">
              <a:avLst/>
            </a:prstGeom>
            <a:solidFill>
              <a:schemeClr val="lt1"/>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a:ea typeface="Roboto"/>
                <a:cs typeface="Roboto"/>
                <a:sym typeface="Roboto"/>
              </a:endParaRPr>
            </a:p>
          </p:txBody>
        </p:sp>
      </p:grpSp>
      <p:pic>
        <p:nvPicPr>
          <p:cNvPr id="3" name="Picture 2">
            <a:extLst>
              <a:ext uri="{FF2B5EF4-FFF2-40B4-BE49-F238E27FC236}">
                <a16:creationId xmlns:a16="http://schemas.microsoft.com/office/drawing/2014/main" id="{D8662FCF-163D-4DA4-92D0-8A678A2B15A5}"/>
              </a:ext>
            </a:extLst>
          </p:cNvPr>
          <p:cNvPicPr>
            <a:picLocks noChangeAspect="1"/>
          </p:cNvPicPr>
          <p:nvPr/>
        </p:nvPicPr>
        <p:blipFill>
          <a:blip r:embed="rId4"/>
          <a:stretch>
            <a:fillRect/>
          </a:stretch>
        </p:blipFill>
        <p:spPr>
          <a:xfrm>
            <a:off x="710489" y="873395"/>
            <a:ext cx="7811911" cy="3809512"/>
          </a:xfrm>
          <a:prstGeom prst="rect">
            <a:avLst/>
          </a:prstGeom>
        </p:spPr>
      </p:pic>
    </p:spTree>
    <p:extLst>
      <p:ext uri="{BB962C8B-B14F-4D97-AF65-F5344CB8AC3E}">
        <p14:creationId xmlns:p14="http://schemas.microsoft.com/office/powerpoint/2010/main" val="41019918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7"/>
          <p:cNvSpPr txBox="1">
            <a:spLocks noGrp="1"/>
          </p:cNvSpPr>
          <p:nvPr>
            <p:ph type="body" idx="1"/>
          </p:nvPr>
        </p:nvSpPr>
        <p:spPr>
          <a:xfrm>
            <a:off x="1332089" y="169050"/>
            <a:ext cx="6649155" cy="598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3500" dirty="0">
                <a:solidFill>
                  <a:srgbClr val="243168"/>
                </a:solidFill>
                <a:latin typeface="Nunito ExtraBold"/>
                <a:ea typeface="Nunito ExtraBold"/>
                <a:cs typeface="Nunito ExtraBold"/>
                <a:sym typeface="Nunito ExtraBold"/>
              </a:rPr>
              <a:t>Two tail test</a:t>
            </a:r>
            <a:endParaRPr lang="en-IN" sz="3500" dirty="0">
              <a:solidFill>
                <a:srgbClr val="243168"/>
              </a:solidFill>
              <a:latin typeface="Nunito ExtraBold"/>
              <a:ea typeface="Nunito ExtraBold"/>
              <a:cs typeface="Nunito ExtraBold"/>
              <a:sym typeface="Nunito ExtraBold"/>
            </a:endParaRPr>
          </a:p>
        </p:txBody>
      </p:sp>
      <p:pic>
        <p:nvPicPr>
          <p:cNvPr id="131" name="Google Shape;131;p27"/>
          <p:cNvPicPr preferRelativeResize="0"/>
          <p:nvPr/>
        </p:nvPicPr>
        <p:blipFill rotWithShape="1">
          <a:blip r:embed="rId3">
            <a:alphaModFix/>
          </a:blip>
          <a:srcRect l="2114" t="21749" r="82984" b="31447"/>
          <a:stretch/>
        </p:blipFill>
        <p:spPr>
          <a:xfrm>
            <a:off x="8522400" y="0"/>
            <a:ext cx="621599" cy="466200"/>
          </a:xfrm>
          <a:prstGeom prst="rect">
            <a:avLst/>
          </a:prstGeom>
          <a:noFill/>
          <a:ln>
            <a:noFill/>
          </a:ln>
        </p:spPr>
      </p:pic>
      <p:sp>
        <p:nvSpPr>
          <p:cNvPr id="132" name="Google Shape;132;p27"/>
          <p:cNvSpPr txBox="1"/>
          <p:nvPr/>
        </p:nvSpPr>
        <p:spPr>
          <a:xfrm>
            <a:off x="6193675" y="4753100"/>
            <a:ext cx="2933100" cy="3147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000">
                <a:solidFill>
                  <a:srgbClr val="EE343A"/>
                </a:solidFill>
              </a:rPr>
              <a:t>www.skillslash.com</a:t>
            </a:r>
            <a:endParaRPr sz="1300">
              <a:solidFill>
                <a:srgbClr val="EE343A"/>
              </a:solidFill>
            </a:endParaRPr>
          </a:p>
          <a:p>
            <a:pPr marL="0" lvl="0" indent="0" algn="l" rtl="0">
              <a:spcBef>
                <a:spcPts val="0"/>
              </a:spcBef>
              <a:spcAft>
                <a:spcPts val="0"/>
              </a:spcAft>
              <a:buNone/>
            </a:pPr>
            <a:endParaRPr>
              <a:solidFill>
                <a:srgbClr val="FFFFFF"/>
              </a:solidFill>
              <a:latin typeface="Roboto"/>
              <a:ea typeface="Roboto"/>
              <a:cs typeface="Roboto"/>
              <a:sym typeface="Roboto"/>
            </a:endParaRPr>
          </a:p>
        </p:txBody>
      </p:sp>
      <p:grpSp>
        <p:nvGrpSpPr>
          <p:cNvPr id="133" name="Google Shape;133;p27"/>
          <p:cNvGrpSpPr/>
          <p:nvPr/>
        </p:nvGrpSpPr>
        <p:grpSpPr>
          <a:xfrm>
            <a:off x="0" y="5000700"/>
            <a:ext cx="9144000" cy="142800"/>
            <a:chOff x="0" y="0"/>
            <a:chExt cx="9144000" cy="142800"/>
          </a:xfrm>
        </p:grpSpPr>
        <p:sp>
          <p:nvSpPr>
            <p:cNvPr id="134" name="Google Shape;134;p27"/>
            <p:cNvSpPr txBox="1"/>
            <p:nvPr/>
          </p:nvSpPr>
          <p:spPr>
            <a:xfrm>
              <a:off x="3575800" y="0"/>
              <a:ext cx="1856100" cy="142800"/>
            </a:xfrm>
            <a:prstGeom prst="rect">
              <a:avLst/>
            </a:prstGeom>
            <a:solidFill>
              <a:schemeClr val="accent1"/>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135" name="Google Shape;135;p27"/>
            <p:cNvSpPr txBox="1"/>
            <p:nvPr/>
          </p:nvSpPr>
          <p:spPr>
            <a:xfrm>
              <a:off x="1856000" y="0"/>
              <a:ext cx="1856100" cy="142800"/>
            </a:xfrm>
            <a:prstGeom prst="rect">
              <a:avLst/>
            </a:prstGeom>
            <a:solidFill>
              <a:srgbClr val="EE343A"/>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136" name="Google Shape;136;p27"/>
            <p:cNvSpPr txBox="1"/>
            <p:nvPr/>
          </p:nvSpPr>
          <p:spPr>
            <a:xfrm>
              <a:off x="5431900" y="0"/>
              <a:ext cx="1856100" cy="142800"/>
            </a:xfrm>
            <a:prstGeom prst="rect">
              <a:avLst/>
            </a:prstGeom>
            <a:solidFill>
              <a:srgbClr val="F6851F"/>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137" name="Google Shape;137;p27"/>
            <p:cNvSpPr txBox="1"/>
            <p:nvPr/>
          </p:nvSpPr>
          <p:spPr>
            <a:xfrm>
              <a:off x="7287900" y="0"/>
              <a:ext cx="1856100" cy="142800"/>
            </a:xfrm>
            <a:prstGeom prst="rect">
              <a:avLst/>
            </a:prstGeom>
            <a:solidFill>
              <a:srgbClr val="D6DF23"/>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138" name="Google Shape;138;p27"/>
            <p:cNvSpPr txBox="1"/>
            <p:nvPr/>
          </p:nvSpPr>
          <p:spPr>
            <a:xfrm>
              <a:off x="0" y="0"/>
              <a:ext cx="1856100" cy="142800"/>
            </a:xfrm>
            <a:prstGeom prst="rect">
              <a:avLst/>
            </a:prstGeom>
            <a:solidFill>
              <a:schemeClr val="lt1"/>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a:ea typeface="Roboto"/>
                <a:cs typeface="Roboto"/>
                <a:sym typeface="Roboto"/>
              </a:endParaRPr>
            </a:p>
          </p:txBody>
        </p:sp>
      </p:grpSp>
      <p:sp>
        <p:nvSpPr>
          <p:cNvPr id="13" name="Google Shape;117;p26">
            <a:extLst>
              <a:ext uri="{FF2B5EF4-FFF2-40B4-BE49-F238E27FC236}">
                <a16:creationId xmlns:a16="http://schemas.microsoft.com/office/drawing/2014/main" id="{0BB2F390-67F2-47A6-9EA7-290D48800D9E}"/>
              </a:ext>
            </a:extLst>
          </p:cNvPr>
          <p:cNvSpPr txBox="1">
            <a:spLocks/>
          </p:cNvSpPr>
          <p:nvPr/>
        </p:nvSpPr>
        <p:spPr>
          <a:xfrm>
            <a:off x="499399" y="975236"/>
            <a:ext cx="8238201" cy="334840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chemeClr val="dk1"/>
              </a:buClr>
              <a:buSzPts val="1800"/>
              <a:buFont typeface="Roboto Slab"/>
              <a:buNone/>
              <a:defRPr sz="1800" b="0" i="0" u="none" strike="noStrike" cap="none">
                <a:solidFill>
                  <a:schemeClr val="dk1"/>
                </a:solidFill>
                <a:latin typeface="Roboto Slab"/>
                <a:ea typeface="Roboto Slab"/>
                <a:cs typeface="Roboto Slab"/>
                <a:sym typeface="Roboto Slab"/>
              </a:defRPr>
            </a:lvl1pPr>
            <a:lvl2pPr marL="914400" marR="0" lvl="1" indent="-317500" algn="l" rtl="0">
              <a:lnSpc>
                <a:spcPct val="115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2pPr>
            <a:lvl3pPr marL="1371600" marR="0" lvl="2" indent="-317500" algn="l" rtl="0">
              <a:lnSpc>
                <a:spcPct val="115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3pPr>
            <a:lvl4pPr marL="1828800" marR="0" lvl="3" indent="-317500" algn="l" rtl="0">
              <a:lnSpc>
                <a:spcPct val="115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4pPr>
            <a:lvl5pPr marL="2286000" marR="0" lvl="4" indent="-317500" algn="l" rtl="0">
              <a:lnSpc>
                <a:spcPct val="115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5pPr>
            <a:lvl6pPr marL="2743200" marR="0" lvl="5" indent="-317500" algn="l" rtl="0">
              <a:lnSpc>
                <a:spcPct val="115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6pPr>
            <a:lvl7pPr marL="3200400" marR="0" lvl="6" indent="-317500" algn="l" rtl="0">
              <a:lnSpc>
                <a:spcPct val="115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7pPr>
            <a:lvl8pPr marL="3657600" marR="0" lvl="7" indent="-317500" algn="l" rtl="0">
              <a:lnSpc>
                <a:spcPct val="115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8pPr>
            <a:lvl9pPr marL="4114800" marR="0" lvl="8" indent="-317500" algn="l" rtl="0">
              <a:lnSpc>
                <a:spcPct val="115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9pPr>
          </a:lstStyle>
          <a:p>
            <a:pPr marL="228600" indent="0" rtl="0"/>
            <a:endParaRPr lang="en-US" sz="1600" i="0" dirty="0">
              <a:solidFill>
                <a:srgbClr val="212529"/>
              </a:solidFill>
              <a:effectLst/>
              <a:latin typeface="+mn-lt"/>
            </a:endParaRPr>
          </a:p>
        </p:txBody>
      </p:sp>
      <p:pic>
        <p:nvPicPr>
          <p:cNvPr id="4" name="Picture 3">
            <a:extLst>
              <a:ext uri="{FF2B5EF4-FFF2-40B4-BE49-F238E27FC236}">
                <a16:creationId xmlns:a16="http://schemas.microsoft.com/office/drawing/2014/main" id="{0DF27860-17C5-491A-8F9C-CDA54581F793}"/>
              </a:ext>
            </a:extLst>
          </p:cNvPr>
          <p:cNvPicPr>
            <a:picLocks noChangeAspect="1"/>
          </p:cNvPicPr>
          <p:nvPr/>
        </p:nvPicPr>
        <p:blipFill>
          <a:blip r:embed="rId4"/>
          <a:stretch>
            <a:fillRect/>
          </a:stretch>
        </p:blipFill>
        <p:spPr>
          <a:xfrm>
            <a:off x="1829143" y="904879"/>
            <a:ext cx="5485714" cy="3657143"/>
          </a:xfrm>
          <a:prstGeom prst="rect">
            <a:avLst/>
          </a:prstGeom>
        </p:spPr>
      </p:pic>
    </p:spTree>
    <p:extLst>
      <p:ext uri="{BB962C8B-B14F-4D97-AF65-F5344CB8AC3E}">
        <p14:creationId xmlns:p14="http://schemas.microsoft.com/office/powerpoint/2010/main" val="608347882"/>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4795</TotalTime>
  <Words>903</Words>
  <Application>Microsoft Macintosh PowerPoint</Application>
  <PresentationFormat>On-screen Show (16:9)</PresentationFormat>
  <Paragraphs>104</Paragraphs>
  <Slides>28</Slides>
  <Notes>18</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28</vt:i4>
      </vt:variant>
    </vt:vector>
  </HeadingPairs>
  <TitlesOfParts>
    <vt:vector size="37" baseType="lpstr">
      <vt:lpstr>Nunito ExtraBold</vt:lpstr>
      <vt:lpstr>Nunito</vt:lpstr>
      <vt:lpstr>Montserrat</vt:lpstr>
      <vt:lpstr>Roboto</vt:lpstr>
      <vt:lpstr>Roboto Slab</vt:lpstr>
      <vt:lpstr>Arial</vt:lpstr>
      <vt:lpstr>Arial</vt:lpstr>
      <vt:lpstr>Simple Light</vt:lpstr>
      <vt:lpstr>Marina</vt:lpstr>
      <vt:lpstr>BASIC STATISTICS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STATISTICS</dc:title>
  <dc:creator>HP</dc:creator>
  <cp:lastModifiedBy>Microsoft Office User</cp:lastModifiedBy>
  <cp:revision>89</cp:revision>
  <dcterms:modified xsi:type="dcterms:W3CDTF">2021-10-25T02:32:20Z</dcterms:modified>
</cp:coreProperties>
</file>