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Century Gothic"/>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hS98x2UVeS57rslCGjT+Y+l6ZV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CenturyGothic-italic.fntdata"/><Relationship Id="rId10" Type="http://schemas.openxmlformats.org/officeDocument/2006/relationships/font" Target="fonts/CenturyGothic-bold.fntdata"/><Relationship Id="rId13" Type="http://customschemas.google.com/relationships/presentationmetadata" Target="metadata"/><Relationship Id="rId12"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CenturyGothic-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6"/>
          <p:cNvGrpSpPr/>
          <p:nvPr/>
        </p:nvGrpSpPr>
        <p:grpSpPr>
          <a:xfrm>
            <a:off x="0" y="0"/>
            <a:ext cx="12192000" cy="6858000"/>
            <a:chOff x="0" y="0"/>
            <a:chExt cx="12192000" cy="6858000"/>
          </a:xfrm>
        </p:grpSpPr>
        <p:sp>
          <p:nvSpPr>
            <p:cNvPr id="24" name="Google Shape;24;p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6"/>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6"/>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15"/>
          <p:cNvGrpSpPr/>
          <p:nvPr/>
        </p:nvGrpSpPr>
        <p:grpSpPr>
          <a:xfrm>
            <a:off x="0" y="0"/>
            <a:ext cx="12192000" cy="6858000"/>
            <a:chOff x="0" y="0"/>
            <a:chExt cx="12192000" cy="6858000"/>
          </a:xfrm>
        </p:grpSpPr>
        <p:sp>
          <p:nvSpPr>
            <p:cNvPr id="122" name="Google Shape;122;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5"/>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5"/>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3" name="Google Shape;133;p15"/>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16"/>
          <p:cNvGrpSpPr/>
          <p:nvPr/>
        </p:nvGrpSpPr>
        <p:grpSpPr>
          <a:xfrm>
            <a:off x="0" y="0"/>
            <a:ext cx="12192000" cy="6858000"/>
            <a:chOff x="0" y="0"/>
            <a:chExt cx="12192000" cy="6858000"/>
          </a:xfrm>
        </p:grpSpPr>
        <p:sp>
          <p:nvSpPr>
            <p:cNvPr id="140" name="Google Shape;140;p1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6"/>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17"/>
          <p:cNvGrpSpPr/>
          <p:nvPr/>
        </p:nvGrpSpPr>
        <p:grpSpPr>
          <a:xfrm>
            <a:off x="0" y="0"/>
            <a:ext cx="12192000" cy="6858000"/>
            <a:chOff x="0" y="0"/>
            <a:chExt cx="12192000" cy="6858000"/>
          </a:xfrm>
        </p:grpSpPr>
        <p:sp>
          <p:nvSpPr>
            <p:cNvPr id="157" name="Google Shape;157;p1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7"/>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7" name="Google Shape;167;p17"/>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8" name="Google Shape;168;p17"/>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7"/>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17"/>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1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18"/>
          <p:cNvGrpSpPr/>
          <p:nvPr/>
        </p:nvGrpSpPr>
        <p:grpSpPr>
          <a:xfrm>
            <a:off x="0" y="0"/>
            <a:ext cx="12192000" cy="6858000"/>
            <a:chOff x="0" y="0"/>
            <a:chExt cx="12192000" cy="6858000"/>
          </a:xfrm>
        </p:grpSpPr>
        <p:sp>
          <p:nvSpPr>
            <p:cNvPr id="177" name="Google Shape;177;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8"/>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8"/>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1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19"/>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9"/>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19"/>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19"/>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19"/>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19"/>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19"/>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19"/>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19"/>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1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20"/>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0"/>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20"/>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09" name="Google Shape;209;p20"/>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20"/>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20"/>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2" name="Google Shape;212;p20"/>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20"/>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20"/>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5" name="Google Shape;215;p20"/>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20"/>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20"/>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2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20"/>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21"/>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1"/>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21"/>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22"/>
          <p:cNvGrpSpPr/>
          <p:nvPr/>
        </p:nvGrpSpPr>
        <p:grpSpPr>
          <a:xfrm>
            <a:off x="0" y="0"/>
            <a:ext cx="12192000" cy="6858000"/>
            <a:chOff x="0" y="0"/>
            <a:chExt cx="12192000" cy="6858000"/>
          </a:xfrm>
        </p:grpSpPr>
        <p:sp>
          <p:nvSpPr>
            <p:cNvPr id="229" name="Google Shape;229;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22"/>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22"/>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22"/>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2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8"/>
          <p:cNvGrpSpPr/>
          <p:nvPr/>
        </p:nvGrpSpPr>
        <p:grpSpPr>
          <a:xfrm>
            <a:off x="0" y="0"/>
            <a:ext cx="12192000" cy="6858000"/>
            <a:chOff x="0" y="0"/>
            <a:chExt cx="12192000" cy="6858000"/>
          </a:xfrm>
        </p:grpSpPr>
        <p:sp>
          <p:nvSpPr>
            <p:cNvPr id="40" name="Google Shape;40;p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8"/>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8"/>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9"/>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10"/>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0"/>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10"/>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13"/>
          <p:cNvGrpSpPr/>
          <p:nvPr/>
        </p:nvGrpSpPr>
        <p:grpSpPr>
          <a:xfrm>
            <a:off x="0" y="0"/>
            <a:ext cx="12192000" cy="6858000"/>
            <a:chOff x="0" y="0"/>
            <a:chExt cx="12192000" cy="6858000"/>
          </a:xfrm>
        </p:grpSpPr>
        <p:sp>
          <p:nvSpPr>
            <p:cNvPr id="84" name="Google Shape;84;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13"/>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13"/>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4"/>
          <p:cNvGrpSpPr/>
          <p:nvPr/>
        </p:nvGrpSpPr>
        <p:grpSpPr>
          <a:xfrm>
            <a:off x="0" y="0"/>
            <a:ext cx="12192000" cy="6858000"/>
            <a:chOff x="0" y="0"/>
            <a:chExt cx="12192000" cy="6858000"/>
          </a:xfrm>
        </p:grpSpPr>
        <p:sp>
          <p:nvSpPr>
            <p:cNvPr id="103" name="Google Shape;103;p1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4"/>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5" name="Google Shape;115;p14"/>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5"/>
          <p:cNvGrpSpPr/>
          <p:nvPr/>
        </p:nvGrpSpPr>
        <p:grpSpPr>
          <a:xfrm>
            <a:off x="0" y="0"/>
            <a:ext cx="12192000" cy="6858000"/>
            <a:chOff x="0" y="0"/>
            <a:chExt cx="12192000" cy="6858000"/>
          </a:xfrm>
        </p:grpSpPr>
        <p:sp>
          <p:nvSpPr>
            <p:cNvPr id="7" name="Google Shape;7;p5"/>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5"/>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5"/>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5"/>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mc:Choice Requires="p14">
      <p:transition spd="slow" p14:dur="12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Century Gothic"/>
              <a:buNone/>
            </a:pPr>
            <a:r>
              <a:rPr lang="en-US"/>
              <a:t>Loan Eligibility Prediction:Consumer Creditworthiness Analysis</a:t>
            </a:r>
            <a:endParaRPr/>
          </a:p>
        </p:txBody>
      </p:sp>
      <p:sp>
        <p:nvSpPr>
          <p:cNvPr id="250" name="Google Shape;250;p1"/>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MACHINE LEARNING PROJECT</a:t>
            </a:r>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ph type="title"/>
          </p:nvPr>
        </p:nvSpPr>
        <p:spPr>
          <a:xfrm>
            <a:off x="470020" y="973668"/>
            <a:ext cx="9446348"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Scenario &amp; Objective</a:t>
            </a:r>
            <a:endParaRPr/>
          </a:p>
        </p:txBody>
      </p:sp>
      <p:sp>
        <p:nvSpPr>
          <p:cNvPr id="256" name="Google Shape;256;p2"/>
          <p:cNvSpPr txBox="1"/>
          <p:nvPr>
            <p:ph idx="1" type="body"/>
          </p:nvPr>
        </p:nvSpPr>
        <p:spPr>
          <a:xfrm>
            <a:off x="0" y="2603500"/>
            <a:ext cx="12192000" cy="4254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Scenario:</a:t>
            </a:r>
            <a:endParaRPr/>
          </a:p>
          <a:p>
            <a:pPr indent="-342900" lvl="0" marL="342900" rtl="0" algn="l">
              <a:spcBef>
                <a:spcPts val="1000"/>
              </a:spcBef>
              <a:spcAft>
                <a:spcPts val="0"/>
              </a:spcAft>
              <a:buSzPts val="1440"/>
              <a:buChar char="►"/>
            </a:pPr>
            <a:r>
              <a:rPr lang="en-US"/>
              <a:t>It is a machine learning project in the banking domain. It is a banking data which contains information about the status of loan approval. Since bank receives many loans applications on the daily basis. So, the higher management notices that this takes significant amount of time of employees and also since the number of applications for loan approval are also very high that is why they are not able to filter the appropriate candidature for loan approval. </a:t>
            </a:r>
            <a:endParaRPr/>
          </a:p>
          <a:p>
            <a:pPr indent="0" lvl="0" marL="0" rtl="0" algn="l">
              <a:spcBef>
                <a:spcPts val="1000"/>
              </a:spcBef>
              <a:spcAft>
                <a:spcPts val="0"/>
              </a:spcAft>
              <a:buSzPts val="1440"/>
              <a:buNone/>
            </a:pPr>
            <a:r>
              <a:rPr lang="en-US"/>
              <a:t>Objective:</a:t>
            </a:r>
            <a:endParaRPr/>
          </a:p>
          <a:p>
            <a:pPr indent="-342900" lvl="0" marL="342900" rtl="0" algn="l">
              <a:spcBef>
                <a:spcPts val="1000"/>
              </a:spcBef>
              <a:spcAft>
                <a:spcPts val="0"/>
              </a:spcAft>
              <a:buSzPts val="1440"/>
              <a:buChar char="►"/>
            </a:pPr>
            <a:r>
              <a:rPr lang="en-US"/>
              <a:t>The objective of this exercise is to build a machine model, using historical banking data that will help the bank employees to determine appropriate candidature for the loan approval.</a:t>
            </a:r>
            <a:endParaRPr/>
          </a:p>
          <a:p>
            <a:pPr indent="-251459" lvl="0" marL="342900" rtl="0" algn="l">
              <a:spcBef>
                <a:spcPts val="1000"/>
              </a:spcBef>
              <a:spcAft>
                <a:spcPts val="0"/>
              </a:spcAft>
              <a:buSzPts val="1440"/>
              <a:buNone/>
            </a:pPr>
            <a:r>
              <a:t/>
            </a:r>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
          <p:cNvSpPr txBox="1"/>
          <p:nvPr>
            <p:ph type="title"/>
          </p:nvPr>
        </p:nvSpPr>
        <p:spPr>
          <a:xfrm>
            <a:off x="393108" y="973668"/>
            <a:ext cx="9523260"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Data Dictionary</a:t>
            </a:r>
            <a:endParaRPr/>
          </a:p>
        </p:txBody>
      </p:sp>
      <p:sp>
        <p:nvSpPr>
          <p:cNvPr id="262" name="Google Shape;262;p3"/>
          <p:cNvSpPr txBox="1"/>
          <p:nvPr>
            <p:ph idx="1" type="body"/>
          </p:nvPr>
        </p:nvSpPr>
        <p:spPr>
          <a:xfrm>
            <a:off x="0" y="2264637"/>
            <a:ext cx="12192000" cy="459336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Loan_ID: Unique Loan ID issued on every loan for a applicant, dtype: Object.</a:t>
            </a:r>
            <a:endParaRPr/>
          </a:p>
          <a:p>
            <a:pPr indent="-342900" lvl="0" marL="342900" rtl="0" algn="l">
              <a:spcBef>
                <a:spcPts val="1000"/>
              </a:spcBef>
              <a:spcAft>
                <a:spcPts val="0"/>
              </a:spcAft>
              <a:buSzPts val="1440"/>
              <a:buChar char="►"/>
            </a:pPr>
            <a:r>
              <a:rPr lang="en-US"/>
              <a:t>Gender: Gender of a applicant whether male or female, dtype: string.</a:t>
            </a:r>
            <a:endParaRPr/>
          </a:p>
          <a:p>
            <a:pPr indent="-342900" lvl="0" marL="342900" rtl="0" algn="l">
              <a:spcBef>
                <a:spcPts val="1000"/>
              </a:spcBef>
              <a:spcAft>
                <a:spcPts val="0"/>
              </a:spcAft>
              <a:buSzPts val="1440"/>
              <a:buChar char="►"/>
            </a:pPr>
            <a:r>
              <a:rPr lang="en-US"/>
              <a:t>Married: Martial status of a applicant i.e., Yes for married and NO for single, dtype: string.</a:t>
            </a:r>
            <a:endParaRPr/>
          </a:p>
          <a:p>
            <a:pPr indent="-342900" lvl="0" marL="342900" rtl="0" algn="l">
              <a:spcBef>
                <a:spcPts val="1000"/>
              </a:spcBef>
              <a:spcAft>
                <a:spcPts val="0"/>
              </a:spcAft>
              <a:buSzPts val="1440"/>
              <a:buChar char="►"/>
            </a:pPr>
            <a:r>
              <a:rPr lang="en-US"/>
              <a:t>Dependents: Number of individuals who are financially dependent on applicant, dtype: integer.</a:t>
            </a:r>
            <a:endParaRPr/>
          </a:p>
          <a:p>
            <a:pPr indent="-342900" lvl="0" marL="342900" rtl="0" algn="l">
              <a:spcBef>
                <a:spcPts val="1000"/>
              </a:spcBef>
              <a:spcAft>
                <a:spcPts val="0"/>
              </a:spcAft>
              <a:buSzPts val="1440"/>
              <a:buChar char="►"/>
            </a:pPr>
            <a:r>
              <a:rPr lang="en-US"/>
              <a:t>Education: Highest Education of applicant i.e, Bachelor, Post Graduation etc, dtype: string.</a:t>
            </a:r>
            <a:endParaRPr/>
          </a:p>
          <a:p>
            <a:pPr indent="-342900" lvl="0" marL="342900" rtl="0" algn="l">
              <a:spcBef>
                <a:spcPts val="1000"/>
              </a:spcBef>
              <a:spcAft>
                <a:spcPts val="0"/>
              </a:spcAft>
              <a:buSzPts val="1440"/>
              <a:buChar char="►"/>
            </a:pPr>
            <a:r>
              <a:rPr lang="en-US"/>
              <a:t>Self_employed: Whether the applicant is self employed or not i.e, Yes for self employed or else NO, dtype: string.</a:t>
            </a:r>
            <a:endParaRPr/>
          </a:p>
          <a:p>
            <a:pPr indent="-342900" lvl="0" marL="342900" rtl="0" algn="l">
              <a:spcBef>
                <a:spcPts val="1000"/>
              </a:spcBef>
              <a:spcAft>
                <a:spcPts val="0"/>
              </a:spcAft>
              <a:buSzPts val="1440"/>
              <a:buChar char="►"/>
            </a:pPr>
            <a:r>
              <a:rPr lang="en-US"/>
              <a:t>ApplicantIncome: Income of the applicant, dtype: integer.</a:t>
            </a:r>
            <a:endParaRPr/>
          </a:p>
          <a:p>
            <a:pPr indent="-342900" lvl="0" marL="342900" rtl="0" algn="l">
              <a:spcBef>
                <a:spcPts val="1000"/>
              </a:spcBef>
              <a:spcAft>
                <a:spcPts val="0"/>
              </a:spcAft>
              <a:buSzPts val="1440"/>
              <a:buChar char="►"/>
            </a:pPr>
            <a:r>
              <a:rPr lang="en-US"/>
              <a:t>CoApplicantIncome: Applicant have to put one nominee name that is called CoApplicant. So, it is column releated to coapplicant income, dtype: Integer.</a:t>
            </a:r>
            <a:endParaRPr/>
          </a:p>
          <a:p>
            <a:pPr indent="-342900" lvl="0" marL="342900" rtl="0" algn="l">
              <a:spcBef>
                <a:spcPts val="1000"/>
              </a:spcBef>
              <a:spcAft>
                <a:spcPts val="0"/>
              </a:spcAft>
              <a:buSzPts val="1440"/>
              <a:buChar char="►"/>
            </a:pPr>
            <a:r>
              <a:rPr lang="en-US"/>
              <a:t>Loan Amount: Amount of loan applicant wants to issue from the bank.</a:t>
            </a:r>
            <a:endParaRPr/>
          </a:p>
          <a:p>
            <a:pPr indent="-342900" lvl="0" marL="342900" rtl="0" algn="l">
              <a:spcBef>
                <a:spcPts val="1000"/>
              </a:spcBef>
              <a:spcAft>
                <a:spcPts val="0"/>
              </a:spcAft>
              <a:buSzPts val="1440"/>
              <a:buChar char="►"/>
            </a:pPr>
            <a:r>
              <a:rPr lang="en-US"/>
              <a:t>Loan_Amount_Term: The amount of time the lender gives you to repay your whole loan, dtype: float.</a:t>
            </a:r>
            <a:endParaRPr/>
          </a:p>
          <a:p>
            <a:pPr indent="0" lvl="0" marL="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
          <p:cNvSpPr txBox="1"/>
          <p:nvPr>
            <p:ph idx="1" type="body"/>
          </p:nvPr>
        </p:nvSpPr>
        <p:spPr>
          <a:xfrm>
            <a:off x="0" y="2281727"/>
            <a:ext cx="12192000" cy="45762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Credit_History: It tells about the credit done in the past by the applicant, dtype: Integer.</a:t>
            </a:r>
            <a:endParaRPr/>
          </a:p>
          <a:p>
            <a:pPr indent="-342900" lvl="0" marL="342900" rtl="0" algn="l">
              <a:spcBef>
                <a:spcPts val="1000"/>
              </a:spcBef>
              <a:spcAft>
                <a:spcPts val="0"/>
              </a:spcAft>
              <a:buSzPts val="1440"/>
              <a:buChar char="►"/>
            </a:pPr>
            <a:r>
              <a:rPr lang="en-US"/>
              <a:t>Property_Area: This tells about the applicant property is in which area i.e., Rural or Urban, dtype: String.</a:t>
            </a:r>
            <a:endParaRPr/>
          </a:p>
          <a:p>
            <a:pPr indent="-342900" lvl="0" marL="342900" rtl="0" algn="l">
              <a:spcBef>
                <a:spcPts val="1000"/>
              </a:spcBef>
              <a:spcAft>
                <a:spcPts val="0"/>
              </a:spcAft>
              <a:buSzPts val="1440"/>
              <a:buChar char="►"/>
            </a:pPr>
            <a:r>
              <a:rPr lang="en-US"/>
              <a:t>Loan_status: It is a target variable column which tells about whether the applicant application for loan approval is passed or not, dtype: String.</a:t>
            </a:r>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2022-09-08T09:35:42Z</dcterms:created>
  <dc:creator>Microsoft account</dc:creator>
</cp:coreProperties>
</file>