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56" r:id="rId3"/>
    <p:sldId id="257" r:id="rId4"/>
    <p:sldId id="259" r:id="rId5"/>
    <p:sldId id="264" r:id="rId6"/>
    <p:sldId id="322" r:id="rId7"/>
    <p:sldId id="323" r:id="rId8"/>
    <p:sldId id="324" r:id="rId9"/>
    <p:sldId id="325" r:id="rId10"/>
    <p:sldId id="258" r:id="rId11"/>
    <p:sldId id="260" r:id="rId12"/>
    <p:sldId id="261" r:id="rId13"/>
    <p:sldId id="263" r:id="rId14"/>
    <p:sldId id="262" r:id="rId15"/>
    <p:sldId id="326" r:id="rId16"/>
    <p:sldId id="327" r:id="rId17"/>
    <p:sldId id="329" r:id="rId18"/>
    <p:sldId id="328" r:id="rId19"/>
    <p:sldId id="330" r:id="rId20"/>
    <p:sldId id="331" r:id="rId21"/>
    <p:sldId id="332" r:id="rId22"/>
    <p:sldId id="333" r:id="rId23"/>
    <p:sldId id="337" r:id="rId24"/>
    <p:sldId id="334" r:id="rId25"/>
    <p:sldId id="335" r:id="rId26"/>
    <p:sldId id="336" r:id="rId27"/>
    <p:sldId id="338" r:id="rId28"/>
    <p:sldId id="339" r:id="rId29"/>
    <p:sldId id="340" r:id="rId30"/>
    <p:sldId id="343" r:id="rId31"/>
    <p:sldId id="341" r:id="rId32"/>
    <p:sldId id="34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gbb7183f9ea_0_1779"/>
          <p:cNvSpPr/>
          <p:nvPr/>
        </p:nvSpPr>
        <p:spPr>
          <a:xfrm rot="5400000">
            <a:off x="10000500" y="673"/>
            <a:ext cx="2191500" cy="2191500"/>
          </a:xfrm>
          <a:prstGeom prst="diagStripe">
            <a:avLst>
              <a:gd name="adj" fmla="val 0"/>
            </a:avLst>
          </a:prstGeom>
          <a:solidFill>
            <a:schemeClr val="lt1">
              <a:alpha val="2745"/>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gbb7183f9ea_0_1779"/>
          <p:cNvGrpSpPr/>
          <p:nvPr/>
        </p:nvGrpSpPr>
        <p:grpSpPr>
          <a:xfrm>
            <a:off x="0" y="654"/>
            <a:ext cx="6871435" cy="6845694"/>
            <a:chOff x="0" y="75"/>
            <a:chExt cx="5153705" cy="5152950"/>
          </a:xfrm>
        </p:grpSpPr>
        <p:sp>
          <p:nvSpPr>
            <p:cNvPr id="12" name="Google Shape;12;gbb7183f9ea_0_1779"/>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bb7183f9ea_0_1779"/>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gbb7183f9ea_0_1779"/>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bb7183f9ea_0_1779"/>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gbb7183f9ea_0_1779"/>
          <p:cNvSpPr txBox="1">
            <a:spLocks noGrp="1"/>
          </p:cNvSpPr>
          <p:nvPr>
            <p:ph type="ctrTitle"/>
          </p:nvPr>
        </p:nvSpPr>
        <p:spPr>
          <a:xfrm>
            <a:off x="4716200" y="2104533"/>
            <a:ext cx="6690000" cy="21051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5300"/>
              <a:buNone/>
              <a:defRPr sz="5300"/>
            </a:lvl1pPr>
            <a:lvl2pPr lvl="1" algn="l">
              <a:lnSpc>
                <a:spcPct val="100000"/>
              </a:lnSpc>
              <a:spcBef>
                <a:spcPts val="0"/>
              </a:spcBef>
              <a:spcAft>
                <a:spcPts val="0"/>
              </a:spcAft>
              <a:buSzPts val="5300"/>
              <a:buNone/>
              <a:defRPr sz="5300"/>
            </a:lvl2pPr>
            <a:lvl3pPr lvl="2" algn="l">
              <a:lnSpc>
                <a:spcPct val="100000"/>
              </a:lnSpc>
              <a:spcBef>
                <a:spcPts val="0"/>
              </a:spcBef>
              <a:spcAft>
                <a:spcPts val="0"/>
              </a:spcAft>
              <a:buSzPts val="5300"/>
              <a:buNone/>
              <a:defRPr sz="5300"/>
            </a:lvl3pPr>
            <a:lvl4pPr lvl="3" algn="l">
              <a:lnSpc>
                <a:spcPct val="100000"/>
              </a:lnSpc>
              <a:spcBef>
                <a:spcPts val="0"/>
              </a:spcBef>
              <a:spcAft>
                <a:spcPts val="0"/>
              </a:spcAft>
              <a:buSzPts val="5300"/>
              <a:buNone/>
              <a:defRPr sz="5300"/>
            </a:lvl4pPr>
            <a:lvl5pPr lvl="4" algn="l">
              <a:lnSpc>
                <a:spcPct val="100000"/>
              </a:lnSpc>
              <a:spcBef>
                <a:spcPts val="0"/>
              </a:spcBef>
              <a:spcAft>
                <a:spcPts val="0"/>
              </a:spcAft>
              <a:buSzPts val="5300"/>
              <a:buNone/>
              <a:defRPr sz="5300"/>
            </a:lvl5pPr>
            <a:lvl6pPr lvl="5" algn="l">
              <a:lnSpc>
                <a:spcPct val="100000"/>
              </a:lnSpc>
              <a:spcBef>
                <a:spcPts val="0"/>
              </a:spcBef>
              <a:spcAft>
                <a:spcPts val="0"/>
              </a:spcAft>
              <a:buSzPts val="5300"/>
              <a:buNone/>
              <a:defRPr sz="5300"/>
            </a:lvl6pPr>
            <a:lvl7pPr lvl="6" algn="l">
              <a:lnSpc>
                <a:spcPct val="100000"/>
              </a:lnSpc>
              <a:spcBef>
                <a:spcPts val="0"/>
              </a:spcBef>
              <a:spcAft>
                <a:spcPts val="0"/>
              </a:spcAft>
              <a:buSzPts val="5300"/>
              <a:buNone/>
              <a:defRPr sz="5300"/>
            </a:lvl7pPr>
            <a:lvl8pPr lvl="7" algn="l">
              <a:lnSpc>
                <a:spcPct val="100000"/>
              </a:lnSpc>
              <a:spcBef>
                <a:spcPts val="0"/>
              </a:spcBef>
              <a:spcAft>
                <a:spcPts val="0"/>
              </a:spcAft>
              <a:buSzPts val="5300"/>
              <a:buNone/>
              <a:defRPr sz="5300"/>
            </a:lvl8pPr>
            <a:lvl9pPr lvl="8" algn="l">
              <a:lnSpc>
                <a:spcPct val="100000"/>
              </a:lnSpc>
              <a:spcBef>
                <a:spcPts val="0"/>
              </a:spcBef>
              <a:spcAft>
                <a:spcPts val="0"/>
              </a:spcAft>
              <a:buSzPts val="5300"/>
              <a:buNone/>
              <a:defRPr sz="5300"/>
            </a:lvl9pPr>
          </a:lstStyle>
          <a:p>
            <a:endParaRPr/>
          </a:p>
        </p:txBody>
      </p:sp>
      <p:sp>
        <p:nvSpPr>
          <p:cNvPr id="17" name="Google Shape;17;gbb7183f9ea_0_1779"/>
          <p:cNvSpPr txBox="1">
            <a:spLocks noGrp="1"/>
          </p:cNvSpPr>
          <p:nvPr>
            <p:ph type="subTitle" idx="1"/>
          </p:nvPr>
        </p:nvSpPr>
        <p:spPr>
          <a:xfrm>
            <a:off x="6778600" y="5233233"/>
            <a:ext cx="4627500" cy="674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a:endParaRPr/>
          </a:p>
        </p:txBody>
      </p:sp>
      <p:sp>
        <p:nvSpPr>
          <p:cNvPr id="18" name="Google Shape;18;gbb7183f9ea_0_177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340358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5"/>
        <p:cNvGrpSpPr/>
        <p:nvPr/>
      </p:nvGrpSpPr>
      <p:grpSpPr>
        <a:xfrm>
          <a:off x="0" y="0"/>
          <a:ext cx="0" cy="0"/>
          <a:chOff x="0" y="0"/>
          <a:chExt cx="0" cy="0"/>
        </a:xfrm>
      </p:grpSpPr>
      <p:grpSp>
        <p:nvGrpSpPr>
          <p:cNvPr id="106" name="Google Shape;106;gbb7183f9ea_0_1869"/>
          <p:cNvGrpSpPr/>
          <p:nvPr/>
        </p:nvGrpSpPr>
        <p:grpSpPr>
          <a:xfrm>
            <a:off x="0" y="5504636"/>
            <a:ext cx="931877" cy="912853"/>
            <a:chOff x="0" y="3785672"/>
            <a:chExt cx="698925" cy="684657"/>
          </a:xfrm>
        </p:grpSpPr>
        <p:sp>
          <p:nvSpPr>
            <p:cNvPr id="107" name="Google Shape;107;gbb7183f9ea_0_1869"/>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bb7183f9ea_0_1869"/>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gbb7183f9ea_0_1869"/>
          <p:cNvSpPr txBox="1">
            <a:spLocks noGrp="1"/>
          </p:cNvSpPr>
          <p:nvPr>
            <p:ph type="body" idx="1"/>
          </p:nvPr>
        </p:nvSpPr>
        <p:spPr>
          <a:xfrm>
            <a:off x="1083633" y="5740500"/>
            <a:ext cx="9248100" cy="6984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1700"/>
              <a:buNone/>
              <a:defRPr/>
            </a:lvl1pPr>
          </a:lstStyle>
          <a:p>
            <a:endParaRPr/>
          </a:p>
        </p:txBody>
      </p:sp>
      <p:sp>
        <p:nvSpPr>
          <p:cNvPr id="110" name="Google Shape;110;gbb7183f9ea_0_186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269074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11"/>
        <p:cNvGrpSpPr/>
        <p:nvPr/>
      </p:nvGrpSpPr>
      <p:grpSpPr>
        <a:xfrm>
          <a:off x="0" y="0"/>
          <a:ext cx="0" cy="0"/>
          <a:chOff x="0" y="0"/>
          <a:chExt cx="0" cy="0"/>
        </a:xfrm>
      </p:grpSpPr>
      <p:grpSp>
        <p:nvGrpSpPr>
          <p:cNvPr id="112" name="Google Shape;112;gbb7183f9ea_0_1875"/>
          <p:cNvGrpSpPr/>
          <p:nvPr/>
        </p:nvGrpSpPr>
        <p:grpSpPr>
          <a:xfrm>
            <a:off x="5875053" y="0"/>
            <a:ext cx="6316642" cy="6857248"/>
            <a:chOff x="4406400" y="0"/>
            <a:chExt cx="4737600" cy="5143065"/>
          </a:xfrm>
        </p:grpSpPr>
        <p:sp>
          <p:nvSpPr>
            <p:cNvPr id="113" name="Google Shape;113;gbb7183f9ea_0_1875"/>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bb7183f9ea_0_1875"/>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bb7183f9ea_0_1875"/>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bb7183f9ea_0_1875"/>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bb7183f9ea_0_1875"/>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bb7183f9ea_0_1875"/>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bb7183f9ea_0_1875"/>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bb7183f9ea_0_187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bb7183f9ea_0_1875"/>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bb7183f9ea_0_1875"/>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bb7183f9ea_0_1875"/>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bb7183f9ea_0_1875"/>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bb7183f9ea_0_1875"/>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gbb7183f9ea_0_187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bb7183f9ea_0_1875"/>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bb7183f9ea_0_1875"/>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bb7183f9ea_0_1875"/>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bb7183f9ea_0_1875"/>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 name="Google Shape;131;gbb7183f9ea_0_1875"/>
          <p:cNvSpPr txBox="1">
            <a:spLocks noGrp="1"/>
          </p:cNvSpPr>
          <p:nvPr>
            <p:ph type="title" hasCustomPrompt="1"/>
          </p:nvPr>
        </p:nvSpPr>
        <p:spPr>
          <a:xfrm>
            <a:off x="1098467" y="1712900"/>
            <a:ext cx="6368100" cy="17343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10700"/>
              <a:buNone/>
              <a:defRPr sz="10700"/>
            </a:lvl1pPr>
            <a:lvl2pPr lvl="1" algn="l">
              <a:lnSpc>
                <a:spcPct val="100000"/>
              </a:lnSpc>
              <a:spcBef>
                <a:spcPts val="0"/>
              </a:spcBef>
              <a:spcAft>
                <a:spcPts val="0"/>
              </a:spcAft>
              <a:buSzPts val="10700"/>
              <a:buNone/>
              <a:defRPr sz="10700"/>
            </a:lvl2pPr>
            <a:lvl3pPr lvl="2" algn="l">
              <a:lnSpc>
                <a:spcPct val="100000"/>
              </a:lnSpc>
              <a:spcBef>
                <a:spcPts val="0"/>
              </a:spcBef>
              <a:spcAft>
                <a:spcPts val="0"/>
              </a:spcAft>
              <a:buSzPts val="10700"/>
              <a:buNone/>
              <a:defRPr sz="10700"/>
            </a:lvl3pPr>
            <a:lvl4pPr lvl="3" algn="l">
              <a:lnSpc>
                <a:spcPct val="100000"/>
              </a:lnSpc>
              <a:spcBef>
                <a:spcPts val="0"/>
              </a:spcBef>
              <a:spcAft>
                <a:spcPts val="0"/>
              </a:spcAft>
              <a:buSzPts val="10700"/>
              <a:buNone/>
              <a:defRPr sz="10700"/>
            </a:lvl4pPr>
            <a:lvl5pPr lvl="4" algn="l">
              <a:lnSpc>
                <a:spcPct val="100000"/>
              </a:lnSpc>
              <a:spcBef>
                <a:spcPts val="0"/>
              </a:spcBef>
              <a:spcAft>
                <a:spcPts val="0"/>
              </a:spcAft>
              <a:buSzPts val="10700"/>
              <a:buNone/>
              <a:defRPr sz="10700"/>
            </a:lvl5pPr>
            <a:lvl6pPr lvl="5" algn="l">
              <a:lnSpc>
                <a:spcPct val="100000"/>
              </a:lnSpc>
              <a:spcBef>
                <a:spcPts val="0"/>
              </a:spcBef>
              <a:spcAft>
                <a:spcPts val="0"/>
              </a:spcAft>
              <a:buSzPts val="10700"/>
              <a:buNone/>
              <a:defRPr sz="10700"/>
            </a:lvl6pPr>
            <a:lvl7pPr lvl="6" algn="l">
              <a:lnSpc>
                <a:spcPct val="100000"/>
              </a:lnSpc>
              <a:spcBef>
                <a:spcPts val="0"/>
              </a:spcBef>
              <a:spcAft>
                <a:spcPts val="0"/>
              </a:spcAft>
              <a:buSzPts val="10700"/>
              <a:buNone/>
              <a:defRPr sz="10700"/>
            </a:lvl7pPr>
            <a:lvl8pPr lvl="7" algn="l">
              <a:lnSpc>
                <a:spcPct val="100000"/>
              </a:lnSpc>
              <a:spcBef>
                <a:spcPts val="0"/>
              </a:spcBef>
              <a:spcAft>
                <a:spcPts val="0"/>
              </a:spcAft>
              <a:buSzPts val="10700"/>
              <a:buNone/>
              <a:defRPr sz="10700"/>
            </a:lvl8pPr>
            <a:lvl9pPr lvl="8" algn="l">
              <a:lnSpc>
                <a:spcPct val="100000"/>
              </a:lnSpc>
              <a:spcBef>
                <a:spcPts val="0"/>
              </a:spcBef>
              <a:spcAft>
                <a:spcPts val="0"/>
              </a:spcAft>
              <a:buSzPts val="10700"/>
              <a:buNone/>
              <a:defRPr sz="10700"/>
            </a:lvl9pPr>
          </a:lstStyle>
          <a:p>
            <a:r>
              <a:t>xx%</a:t>
            </a:r>
          </a:p>
        </p:txBody>
      </p:sp>
      <p:sp>
        <p:nvSpPr>
          <p:cNvPr id="132" name="Google Shape;132;gbb7183f9ea_0_1875"/>
          <p:cNvSpPr txBox="1">
            <a:spLocks noGrp="1"/>
          </p:cNvSpPr>
          <p:nvPr>
            <p:ph type="body" idx="1"/>
          </p:nvPr>
        </p:nvSpPr>
        <p:spPr>
          <a:xfrm>
            <a:off x="1098467" y="3524166"/>
            <a:ext cx="6368100" cy="16251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133" name="Google Shape;133;gbb7183f9ea_0_187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2280856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gbb7183f9ea_0_189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2055740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gbb7183f9ea_0_1779"/>
          <p:cNvSpPr/>
          <p:nvPr/>
        </p:nvSpPr>
        <p:spPr>
          <a:xfrm rot="5400000">
            <a:off x="10000500" y="673"/>
            <a:ext cx="2191500" cy="2191500"/>
          </a:xfrm>
          <a:prstGeom prst="diagStripe">
            <a:avLst>
              <a:gd name="adj" fmla="val 0"/>
            </a:avLst>
          </a:prstGeom>
          <a:solidFill>
            <a:schemeClr val="lt1">
              <a:alpha val="2745"/>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gbb7183f9ea_0_1779"/>
          <p:cNvGrpSpPr/>
          <p:nvPr/>
        </p:nvGrpSpPr>
        <p:grpSpPr>
          <a:xfrm>
            <a:off x="0" y="654"/>
            <a:ext cx="6871435" cy="6845694"/>
            <a:chOff x="0" y="75"/>
            <a:chExt cx="5153705" cy="5152950"/>
          </a:xfrm>
        </p:grpSpPr>
        <p:sp>
          <p:nvSpPr>
            <p:cNvPr id="12" name="Google Shape;12;gbb7183f9ea_0_1779"/>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bb7183f9ea_0_1779"/>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gbb7183f9ea_0_1779"/>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bb7183f9ea_0_1779"/>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gbb7183f9ea_0_1779"/>
          <p:cNvSpPr txBox="1">
            <a:spLocks noGrp="1"/>
          </p:cNvSpPr>
          <p:nvPr>
            <p:ph type="ctrTitle"/>
          </p:nvPr>
        </p:nvSpPr>
        <p:spPr>
          <a:xfrm>
            <a:off x="4716200" y="2104533"/>
            <a:ext cx="6690000" cy="21051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5300"/>
              <a:buNone/>
              <a:defRPr sz="5300"/>
            </a:lvl1pPr>
            <a:lvl2pPr lvl="1" algn="l">
              <a:lnSpc>
                <a:spcPct val="100000"/>
              </a:lnSpc>
              <a:spcBef>
                <a:spcPts val="0"/>
              </a:spcBef>
              <a:spcAft>
                <a:spcPts val="0"/>
              </a:spcAft>
              <a:buSzPts val="5300"/>
              <a:buNone/>
              <a:defRPr sz="5300"/>
            </a:lvl2pPr>
            <a:lvl3pPr lvl="2" algn="l">
              <a:lnSpc>
                <a:spcPct val="100000"/>
              </a:lnSpc>
              <a:spcBef>
                <a:spcPts val="0"/>
              </a:spcBef>
              <a:spcAft>
                <a:spcPts val="0"/>
              </a:spcAft>
              <a:buSzPts val="5300"/>
              <a:buNone/>
              <a:defRPr sz="5300"/>
            </a:lvl3pPr>
            <a:lvl4pPr lvl="3" algn="l">
              <a:lnSpc>
                <a:spcPct val="100000"/>
              </a:lnSpc>
              <a:spcBef>
                <a:spcPts val="0"/>
              </a:spcBef>
              <a:spcAft>
                <a:spcPts val="0"/>
              </a:spcAft>
              <a:buSzPts val="5300"/>
              <a:buNone/>
              <a:defRPr sz="5300"/>
            </a:lvl4pPr>
            <a:lvl5pPr lvl="4" algn="l">
              <a:lnSpc>
                <a:spcPct val="100000"/>
              </a:lnSpc>
              <a:spcBef>
                <a:spcPts val="0"/>
              </a:spcBef>
              <a:spcAft>
                <a:spcPts val="0"/>
              </a:spcAft>
              <a:buSzPts val="5300"/>
              <a:buNone/>
              <a:defRPr sz="5300"/>
            </a:lvl5pPr>
            <a:lvl6pPr lvl="5" algn="l">
              <a:lnSpc>
                <a:spcPct val="100000"/>
              </a:lnSpc>
              <a:spcBef>
                <a:spcPts val="0"/>
              </a:spcBef>
              <a:spcAft>
                <a:spcPts val="0"/>
              </a:spcAft>
              <a:buSzPts val="5300"/>
              <a:buNone/>
              <a:defRPr sz="5300"/>
            </a:lvl6pPr>
            <a:lvl7pPr lvl="6" algn="l">
              <a:lnSpc>
                <a:spcPct val="100000"/>
              </a:lnSpc>
              <a:spcBef>
                <a:spcPts val="0"/>
              </a:spcBef>
              <a:spcAft>
                <a:spcPts val="0"/>
              </a:spcAft>
              <a:buSzPts val="5300"/>
              <a:buNone/>
              <a:defRPr sz="5300"/>
            </a:lvl7pPr>
            <a:lvl8pPr lvl="7" algn="l">
              <a:lnSpc>
                <a:spcPct val="100000"/>
              </a:lnSpc>
              <a:spcBef>
                <a:spcPts val="0"/>
              </a:spcBef>
              <a:spcAft>
                <a:spcPts val="0"/>
              </a:spcAft>
              <a:buSzPts val="5300"/>
              <a:buNone/>
              <a:defRPr sz="5300"/>
            </a:lvl8pPr>
            <a:lvl9pPr lvl="8" algn="l">
              <a:lnSpc>
                <a:spcPct val="100000"/>
              </a:lnSpc>
              <a:spcBef>
                <a:spcPts val="0"/>
              </a:spcBef>
              <a:spcAft>
                <a:spcPts val="0"/>
              </a:spcAft>
              <a:buSzPts val="5300"/>
              <a:buNone/>
              <a:defRPr sz="5300"/>
            </a:lvl9pPr>
          </a:lstStyle>
          <a:p>
            <a:endParaRPr/>
          </a:p>
        </p:txBody>
      </p:sp>
      <p:sp>
        <p:nvSpPr>
          <p:cNvPr id="17" name="Google Shape;17;gbb7183f9ea_0_1779"/>
          <p:cNvSpPr txBox="1">
            <a:spLocks noGrp="1"/>
          </p:cNvSpPr>
          <p:nvPr>
            <p:ph type="subTitle" idx="1"/>
          </p:nvPr>
        </p:nvSpPr>
        <p:spPr>
          <a:xfrm>
            <a:off x="6778600" y="5233233"/>
            <a:ext cx="4627500" cy="674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a:endParaRPr/>
          </a:p>
        </p:txBody>
      </p:sp>
      <p:sp>
        <p:nvSpPr>
          <p:cNvPr id="18" name="Google Shape;18;gbb7183f9ea_0_177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2011504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grpSp>
        <p:nvGrpSpPr>
          <p:cNvPr id="26" name="Google Shape;26;gbb7183f9ea_0_1789"/>
          <p:cNvGrpSpPr/>
          <p:nvPr/>
        </p:nvGrpSpPr>
        <p:grpSpPr>
          <a:xfrm>
            <a:off x="5875053" y="0"/>
            <a:ext cx="6316642" cy="6857248"/>
            <a:chOff x="4406400" y="0"/>
            <a:chExt cx="4737600" cy="5143065"/>
          </a:xfrm>
        </p:grpSpPr>
        <p:sp>
          <p:nvSpPr>
            <p:cNvPr id="27" name="Google Shape;27;gbb7183f9ea_0_1789"/>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gbb7183f9ea_0_1789"/>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gbb7183f9ea_0_1789"/>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gbb7183f9ea_0_1789"/>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gbb7183f9ea_0_1789"/>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bb7183f9ea_0_1789"/>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bb7183f9ea_0_1789"/>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gbb7183f9ea_0_1789"/>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gbb7183f9ea_0_1789"/>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gbb7183f9ea_0_1789"/>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gbb7183f9ea_0_1789"/>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bb7183f9ea_0_1789"/>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bb7183f9ea_0_1789"/>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bb7183f9ea_0_1789"/>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bb7183f9ea_0_1789"/>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bb7183f9ea_0_1789"/>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bb7183f9ea_0_1789"/>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bb7183f9ea_0_1789"/>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gbb7183f9ea_0_1789"/>
          <p:cNvSpPr txBox="1">
            <a:spLocks noGrp="1"/>
          </p:cNvSpPr>
          <p:nvPr>
            <p:ph type="title"/>
          </p:nvPr>
        </p:nvSpPr>
        <p:spPr>
          <a:xfrm>
            <a:off x="1098467" y="2737333"/>
            <a:ext cx="6116100" cy="15315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6" name="Google Shape;46;gbb7183f9ea_0_178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33547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7"/>
        <p:cNvGrpSpPr/>
        <p:nvPr/>
      </p:nvGrpSpPr>
      <p:grpSpPr>
        <a:xfrm>
          <a:off x="0" y="0"/>
          <a:ext cx="0" cy="0"/>
          <a:chOff x="0" y="0"/>
          <a:chExt cx="0" cy="0"/>
        </a:xfrm>
      </p:grpSpPr>
      <p:grpSp>
        <p:nvGrpSpPr>
          <p:cNvPr id="48" name="Google Shape;48;gbb7183f9ea_0_1811"/>
          <p:cNvGrpSpPr/>
          <p:nvPr/>
        </p:nvGrpSpPr>
        <p:grpSpPr>
          <a:xfrm>
            <a:off x="0" y="507989"/>
            <a:ext cx="1383765" cy="1355017"/>
            <a:chOff x="0" y="381001"/>
            <a:chExt cx="1037850" cy="1016288"/>
          </a:xfrm>
        </p:grpSpPr>
        <p:sp>
          <p:nvSpPr>
            <p:cNvPr id="49" name="Google Shape;49;gbb7183f9ea_0_181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gbb7183f9ea_0_181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gbb7183f9ea_0_1811"/>
          <p:cNvSpPr txBox="1">
            <a:spLocks noGrp="1"/>
          </p:cNvSpPr>
          <p:nvPr>
            <p:ph type="title"/>
          </p:nvPr>
        </p:nvSpPr>
        <p:spPr>
          <a:xfrm>
            <a:off x="1730000" y="525000"/>
            <a:ext cx="9385200" cy="1218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52" name="Google Shape;52;gbb7183f9ea_0_1811"/>
          <p:cNvSpPr txBox="1">
            <a:spLocks noGrp="1"/>
          </p:cNvSpPr>
          <p:nvPr>
            <p:ph type="body" idx="1"/>
          </p:nvPr>
        </p:nvSpPr>
        <p:spPr>
          <a:xfrm>
            <a:off x="1730000" y="2090067"/>
            <a:ext cx="9385200" cy="3881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53" name="Google Shape;53;gbb7183f9ea_0_18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397630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4"/>
        <p:cNvGrpSpPr/>
        <p:nvPr/>
      </p:nvGrpSpPr>
      <p:grpSpPr>
        <a:xfrm>
          <a:off x="0" y="0"/>
          <a:ext cx="0" cy="0"/>
          <a:chOff x="0" y="0"/>
          <a:chExt cx="0" cy="0"/>
        </a:xfrm>
      </p:grpSpPr>
      <p:grpSp>
        <p:nvGrpSpPr>
          <p:cNvPr id="55" name="Google Shape;55;gbb7183f9ea_0_1818"/>
          <p:cNvGrpSpPr/>
          <p:nvPr/>
        </p:nvGrpSpPr>
        <p:grpSpPr>
          <a:xfrm>
            <a:off x="0" y="507989"/>
            <a:ext cx="1383765" cy="1355017"/>
            <a:chOff x="0" y="381001"/>
            <a:chExt cx="1037850" cy="1016288"/>
          </a:xfrm>
        </p:grpSpPr>
        <p:sp>
          <p:nvSpPr>
            <p:cNvPr id="56" name="Google Shape;56;gbb7183f9ea_0_181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gbb7183f9ea_0_181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 name="Google Shape;58;gbb7183f9ea_0_1818"/>
          <p:cNvSpPr txBox="1">
            <a:spLocks noGrp="1"/>
          </p:cNvSpPr>
          <p:nvPr>
            <p:ph type="title"/>
          </p:nvPr>
        </p:nvSpPr>
        <p:spPr>
          <a:xfrm>
            <a:off x="1730000" y="525000"/>
            <a:ext cx="9385200" cy="1218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59" name="Google Shape;59;gbb7183f9ea_0_1818"/>
          <p:cNvSpPr txBox="1">
            <a:spLocks noGrp="1"/>
          </p:cNvSpPr>
          <p:nvPr>
            <p:ph type="body" idx="1"/>
          </p:nvPr>
        </p:nvSpPr>
        <p:spPr>
          <a:xfrm>
            <a:off x="1730000" y="2090067"/>
            <a:ext cx="4537500" cy="3881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60" name="Google Shape;60;gbb7183f9ea_0_1818"/>
          <p:cNvSpPr txBox="1">
            <a:spLocks noGrp="1"/>
          </p:cNvSpPr>
          <p:nvPr>
            <p:ph type="body" idx="2"/>
          </p:nvPr>
        </p:nvSpPr>
        <p:spPr>
          <a:xfrm>
            <a:off x="6577628" y="2090067"/>
            <a:ext cx="4537500" cy="3881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61" name="Google Shape;61;gbb7183f9ea_0_181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459439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2"/>
        <p:cNvGrpSpPr/>
        <p:nvPr/>
      </p:nvGrpSpPr>
      <p:grpSpPr>
        <a:xfrm>
          <a:off x="0" y="0"/>
          <a:ext cx="0" cy="0"/>
          <a:chOff x="0" y="0"/>
          <a:chExt cx="0" cy="0"/>
        </a:xfrm>
      </p:grpSpPr>
      <p:grpSp>
        <p:nvGrpSpPr>
          <p:cNvPr id="63" name="Google Shape;63;gbb7183f9ea_0_1826"/>
          <p:cNvGrpSpPr/>
          <p:nvPr/>
        </p:nvGrpSpPr>
        <p:grpSpPr>
          <a:xfrm>
            <a:off x="0" y="507989"/>
            <a:ext cx="1383765" cy="1355017"/>
            <a:chOff x="0" y="381001"/>
            <a:chExt cx="1037850" cy="1016288"/>
          </a:xfrm>
        </p:grpSpPr>
        <p:sp>
          <p:nvSpPr>
            <p:cNvPr id="64" name="Google Shape;64;gbb7183f9ea_0_182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gbb7183f9ea_0_182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gbb7183f9ea_0_1826"/>
          <p:cNvSpPr txBox="1">
            <a:spLocks noGrp="1"/>
          </p:cNvSpPr>
          <p:nvPr>
            <p:ph type="title"/>
          </p:nvPr>
        </p:nvSpPr>
        <p:spPr>
          <a:xfrm>
            <a:off x="1730000" y="525000"/>
            <a:ext cx="9385200" cy="1218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67" name="Google Shape;67;gbb7183f9ea_0_182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23048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8"/>
        <p:cNvGrpSpPr/>
        <p:nvPr/>
      </p:nvGrpSpPr>
      <p:grpSpPr>
        <a:xfrm>
          <a:off x="0" y="0"/>
          <a:ext cx="0" cy="0"/>
          <a:chOff x="0" y="0"/>
          <a:chExt cx="0" cy="0"/>
        </a:xfrm>
      </p:grpSpPr>
      <p:grpSp>
        <p:nvGrpSpPr>
          <p:cNvPr id="69" name="Google Shape;69;gbb7183f9ea_0_1832"/>
          <p:cNvGrpSpPr/>
          <p:nvPr/>
        </p:nvGrpSpPr>
        <p:grpSpPr>
          <a:xfrm>
            <a:off x="0" y="507989"/>
            <a:ext cx="1383765" cy="1355017"/>
            <a:chOff x="0" y="381001"/>
            <a:chExt cx="1037850" cy="1016288"/>
          </a:xfrm>
        </p:grpSpPr>
        <p:sp>
          <p:nvSpPr>
            <p:cNvPr id="70" name="Google Shape;70;gbb7183f9ea_0_1832"/>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bb7183f9ea_0_1832"/>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 name="Google Shape;72;gbb7183f9ea_0_1832"/>
          <p:cNvSpPr txBox="1">
            <a:spLocks noGrp="1"/>
          </p:cNvSpPr>
          <p:nvPr>
            <p:ph type="title"/>
          </p:nvPr>
        </p:nvSpPr>
        <p:spPr>
          <a:xfrm>
            <a:off x="1730000" y="525000"/>
            <a:ext cx="5065200" cy="19908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73" name="Google Shape;73;gbb7183f9ea_0_1832"/>
          <p:cNvSpPr txBox="1">
            <a:spLocks noGrp="1"/>
          </p:cNvSpPr>
          <p:nvPr>
            <p:ph type="body" idx="1"/>
          </p:nvPr>
        </p:nvSpPr>
        <p:spPr>
          <a:xfrm>
            <a:off x="1730000" y="2630067"/>
            <a:ext cx="5065200" cy="32211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74" name="Google Shape;74;gbb7183f9ea_0_183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20669497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5"/>
        <p:cNvGrpSpPr/>
        <p:nvPr/>
      </p:nvGrpSpPr>
      <p:grpSpPr>
        <a:xfrm>
          <a:off x="0" y="0"/>
          <a:ext cx="0" cy="0"/>
          <a:chOff x="0" y="0"/>
          <a:chExt cx="0" cy="0"/>
        </a:xfrm>
      </p:grpSpPr>
      <p:grpSp>
        <p:nvGrpSpPr>
          <p:cNvPr id="76" name="Google Shape;76;gbb7183f9ea_0_1839"/>
          <p:cNvGrpSpPr/>
          <p:nvPr/>
        </p:nvGrpSpPr>
        <p:grpSpPr>
          <a:xfrm>
            <a:off x="5875053" y="0"/>
            <a:ext cx="6316642" cy="6857829"/>
            <a:chOff x="4406400" y="0"/>
            <a:chExt cx="4737600" cy="5143500"/>
          </a:xfrm>
        </p:grpSpPr>
        <p:sp>
          <p:nvSpPr>
            <p:cNvPr id="77" name="Google Shape;77;gbb7183f9ea_0_1839"/>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bb7183f9ea_0_1839"/>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gbb7183f9ea_0_1839"/>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gbb7183f9ea_0_1839"/>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gbb7183f9ea_0_1839"/>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bb7183f9ea_0_1839"/>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bb7183f9ea_0_1839"/>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bb7183f9ea_0_1839"/>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bb7183f9ea_0_1839"/>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gbb7183f9ea_0_1839"/>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bb7183f9ea_0_1839"/>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bb7183f9ea_0_1839"/>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gbb7183f9ea_0_1839"/>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gbb7183f9ea_0_1839"/>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bb7183f9ea_0_1839"/>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bb7183f9ea_0_1839"/>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gbb7183f9ea_0_1839"/>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bb7183f9ea_0_1839"/>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gbb7183f9ea_0_1839"/>
          <p:cNvSpPr txBox="1">
            <a:spLocks noGrp="1"/>
          </p:cNvSpPr>
          <p:nvPr>
            <p:ph type="title"/>
          </p:nvPr>
        </p:nvSpPr>
        <p:spPr>
          <a:xfrm>
            <a:off x="1098467" y="1155700"/>
            <a:ext cx="6116100" cy="46947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96" name="Google Shape;96;gbb7183f9ea_0_183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141880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gbb7183f9ea_0_1900"/>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1" name="Google Shape;21;gbb7183f9ea_0_1900"/>
          <p:cNvSpPr txBox="1">
            <a:spLocks noGrp="1"/>
          </p:cNvSpPr>
          <p:nvPr>
            <p:ph type="body" idx="1"/>
          </p:nvPr>
        </p:nvSpPr>
        <p:spPr>
          <a:xfrm>
            <a:off x="1069848" y="2121408"/>
            <a:ext cx="10058400" cy="40509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16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22" name="Google Shape;22;gbb7183f9ea_0_1900"/>
          <p:cNvSpPr txBox="1">
            <a:spLocks noGrp="1"/>
          </p:cNvSpPr>
          <p:nvPr>
            <p:ph type="dt" idx="10"/>
          </p:nvPr>
        </p:nvSpPr>
        <p:spPr>
          <a:xfrm>
            <a:off x="7964424" y="6272784"/>
            <a:ext cx="32736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fld id="{1E25F91B-90DA-4511-96D9-681A8C942F1D}" type="datetimeFigureOut">
              <a:rPr lang="en-US" smtClean="0"/>
              <a:t>3/8/2022</a:t>
            </a:fld>
            <a:endParaRPr lang="en-US"/>
          </a:p>
        </p:txBody>
      </p:sp>
      <p:sp>
        <p:nvSpPr>
          <p:cNvPr id="23" name="Google Shape;23;gbb7183f9ea_0_1900"/>
          <p:cNvSpPr txBox="1">
            <a:spLocks noGrp="1"/>
          </p:cNvSpPr>
          <p:nvPr>
            <p:ph type="ftr" idx="11"/>
          </p:nvPr>
        </p:nvSpPr>
        <p:spPr>
          <a:xfrm>
            <a:off x="1088136" y="6272784"/>
            <a:ext cx="6327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lang="en-US"/>
          </a:p>
        </p:txBody>
      </p:sp>
      <p:sp>
        <p:nvSpPr>
          <p:cNvPr id="24" name="Google Shape;24;gbb7183f9ea_0_1900"/>
          <p:cNvSpPr txBox="1">
            <a:spLocks noGrp="1"/>
          </p:cNvSpPr>
          <p:nvPr>
            <p:ph type="sldNum" idx="12"/>
          </p:nvPr>
        </p:nvSpPr>
        <p:spPr>
          <a:xfrm>
            <a:off x="11311128" y="6272784"/>
            <a:ext cx="640200" cy="3651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3463554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7"/>
        <p:cNvGrpSpPr/>
        <p:nvPr/>
      </p:nvGrpSpPr>
      <p:grpSpPr>
        <a:xfrm>
          <a:off x="0" y="0"/>
          <a:ext cx="0" cy="0"/>
          <a:chOff x="0" y="0"/>
          <a:chExt cx="0" cy="0"/>
        </a:xfrm>
      </p:grpSpPr>
      <p:grpSp>
        <p:nvGrpSpPr>
          <p:cNvPr id="98" name="Google Shape;98;gbb7183f9ea_0_1861"/>
          <p:cNvGrpSpPr/>
          <p:nvPr/>
        </p:nvGrpSpPr>
        <p:grpSpPr>
          <a:xfrm>
            <a:off x="0" y="507989"/>
            <a:ext cx="1383765" cy="1355017"/>
            <a:chOff x="0" y="381001"/>
            <a:chExt cx="1037850" cy="1016288"/>
          </a:xfrm>
        </p:grpSpPr>
        <p:sp>
          <p:nvSpPr>
            <p:cNvPr id="99" name="Google Shape;99;gbb7183f9ea_0_186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bb7183f9ea_0_186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gbb7183f9ea_0_1861"/>
          <p:cNvSpPr txBox="1">
            <a:spLocks noGrp="1"/>
          </p:cNvSpPr>
          <p:nvPr>
            <p:ph type="title"/>
          </p:nvPr>
        </p:nvSpPr>
        <p:spPr>
          <a:xfrm>
            <a:off x="1730000" y="2211100"/>
            <a:ext cx="4048500" cy="2335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102" name="Google Shape;102;gbb7183f9ea_0_1861"/>
          <p:cNvSpPr txBox="1">
            <a:spLocks noGrp="1"/>
          </p:cNvSpPr>
          <p:nvPr>
            <p:ph type="subTitle" idx="1"/>
          </p:nvPr>
        </p:nvSpPr>
        <p:spPr>
          <a:xfrm>
            <a:off x="1730000" y="4717333"/>
            <a:ext cx="4048500" cy="674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a:endParaRPr/>
          </a:p>
        </p:txBody>
      </p:sp>
      <p:sp>
        <p:nvSpPr>
          <p:cNvPr id="103" name="Google Shape;103;gbb7183f9ea_0_1861"/>
          <p:cNvSpPr txBox="1">
            <a:spLocks noGrp="1"/>
          </p:cNvSpPr>
          <p:nvPr>
            <p:ph type="body" idx="2"/>
          </p:nvPr>
        </p:nvSpPr>
        <p:spPr>
          <a:xfrm>
            <a:off x="6197600" y="2262133"/>
            <a:ext cx="4902300" cy="31299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104" name="Google Shape;104;gbb7183f9ea_0_186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3292083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5"/>
        <p:cNvGrpSpPr/>
        <p:nvPr/>
      </p:nvGrpSpPr>
      <p:grpSpPr>
        <a:xfrm>
          <a:off x="0" y="0"/>
          <a:ext cx="0" cy="0"/>
          <a:chOff x="0" y="0"/>
          <a:chExt cx="0" cy="0"/>
        </a:xfrm>
      </p:grpSpPr>
      <p:grpSp>
        <p:nvGrpSpPr>
          <p:cNvPr id="106" name="Google Shape;106;gbb7183f9ea_0_1869"/>
          <p:cNvGrpSpPr/>
          <p:nvPr/>
        </p:nvGrpSpPr>
        <p:grpSpPr>
          <a:xfrm>
            <a:off x="0" y="5504636"/>
            <a:ext cx="931877" cy="912853"/>
            <a:chOff x="0" y="3785672"/>
            <a:chExt cx="698925" cy="684657"/>
          </a:xfrm>
        </p:grpSpPr>
        <p:sp>
          <p:nvSpPr>
            <p:cNvPr id="107" name="Google Shape;107;gbb7183f9ea_0_1869"/>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bb7183f9ea_0_1869"/>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gbb7183f9ea_0_1869"/>
          <p:cNvSpPr txBox="1">
            <a:spLocks noGrp="1"/>
          </p:cNvSpPr>
          <p:nvPr>
            <p:ph type="body" idx="1"/>
          </p:nvPr>
        </p:nvSpPr>
        <p:spPr>
          <a:xfrm>
            <a:off x="1083633" y="5740500"/>
            <a:ext cx="9248100" cy="6984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1700"/>
              <a:buNone/>
              <a:defRPr/>
            </a:lvl1pPr>
          </a:lstStyle>
          <a:p>
            <a:endParaRPr/>
          </a:p>
        </p:txBody>
      </p:sp>
      <p:sp>
        <p:nvSpPr>
          <p:cNvPr id="110" name="Google Shape;110;gbb7183f9ea_0_186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3265641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11"/>
        <p:cNvGrpSpPr/>
        <p:nvPr/>
      </p:nvGrpSpPr>
      <p:grpSpPr>
        <a:xfrm>
          <a:off x="0" y="0"/>
          <a:ext cx="0" cy="0"/>
          <a:chOff x="0" y="0"/>
          <a:chExt cx="0" cy="0"/>
        </a:xfrm>
      </p:grpSpPr>
      <p:grpSp>
        <p:nvGrpSpPr>
          <p:cNvPr id="112" name="Google Shape;112;gbb7183f9ea_0_1875"/>
          <p:cNvGrpSpPr/>
          <p:nvPr/>
        </p:nvGrpSpPr>
        <p:grpSpPr>
          <a:xfrm>
            <a:off x="5875053" y="0"/>
            <a:ext cx="6316642" cy="6857248"/>
            <a:chOff x="4406400" y="0"/>
            <a:chExt cx="4737600" cy="5143065"/>
          </a:xfrm>
        </p:grpSpPr>
        <p:sp>
          <p:nvSpPr>
            <p:cNvPr id="113" name="Google Shape;113;gbb7183f9ea_0_1875"/>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bb7183f9ea_0_1875"/>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bb7183f9ea_0_1875"/>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bb7183f9ea_0_1875"/>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bb7183f9ea_0_1875"/>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bb7183f9ea_0_1875"/>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bb7183f9ea_0_1875"/>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bb7183f9ea_0_187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bb7183f9ea_0_1875"/>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bb7183f9ea_0_1875"/>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bb7183f9ea_0_1875"/>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bb7183f9ea_0_1875"/>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bb7183f9ea_0_1875"/>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gbb7183f9ea_0_187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bb7183f9ea_0_1875"/>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bb7183f9ea_0_1875"/>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bb7183f9ea_0_1875"/>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bb7183f9ea_0_1875"/>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 name="Google Shape;131;gbb7183f9ea_0_1875"/>
          <p:cNvSpPr txBox="1">
            <a:spLocks noGrp="1"/>
          </p:cNvSpPr>
          <p:nvPr>
            <p:ph type="title" hasCustomPrompt="1"/>
          </p:nvPr>
        </p:nvSpPr>
        <p:spPr>
          <a:xfrm>
            <a:off x="1098467" y="1712900"/>
            <a:ext cx="6368100" cy="17343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10700"/>
              <a:buNone/>
              <a:defRPr sz="10700"/>
            </a:lvl1pPr>
            <a:lvl2pPr lvl="1" algn="l">
              <a:lnSpc>
                <a:spcPct val="100000"/>
              </a:lnSpc>
              <a:spcBef>
                <a:spcPts val="0"/>
              </a:spcBef>
              <a:spcAft>
                <a:spcPts val="0"/>
              </a:spcAft>
              <a:buSzPts val="10700"/>
              <a:buNone/>
              <a:defRPr sz="10700"/>
            </a:lvl2pPr>
            <a:lvl3pPr lvl="2" algn="l">
              <a:lnSpc>
                <a:spcPct val="100000"/>
              </a:lnSpc>
              <a:spcBef>
                <a:spcPts val="0"/>
              </a:spcBef>
              <a:spcAft>
                <a:spcPts val="0"/>
              </a:spcAft>
              <a:buSzPts val="10700"/>
              <a:buNone/>
              <a:defRPr sz="10700"/>
            </a:lvl3pPr>
            <a:lvl4pPr lvl="3" algn="l">
              <a:lnSpc>
                <a:spcPct val="100000"/>
              </a:lnSpc>
              <a:spcBef>
                <a:spcPts val="0"/>
              </a:spcBef>
              <a:spcAft>
                <a:spcPts val="0"/>
              </a:spcAft>
              <a:buSzPts val="10700"/>
              <a:buNone/>
              <a:defRPr sz="10700"/>
            </a:lvl4pPr>
            <a:lvl5pPr lvl="4" algn="l">
              <a:lnSpc>
                <a:spcPct val="100000"/>
              </a:lnSpc>
              <a:spcBef>
                <a:spcPts val="0"/>
              </a:spcBef>
              <a:spcAft>
                <a:spcPts val="0"/>
              </a:spcAft>
              <a:buSzPts val="10700"/>
              <a:buNone/>
              <a:defRPr sz="10700"/>
            </a:lvl5pPr>
            <a:lvl6pPr lvl="5" algn="l">
              <a:lnSpc>
                <a:spcPct val="100000"/>
              </a:lnSpc>
              <a:spcBef>
                <a:spcPts val="0"/>
              </a:spcBef>
              <a:spcAft>
                <a:spcPts val="0"/>
              </a:spcAft>
              <a:buSzPts val="10700"/>
              <a:buNone/>
              <a:defRPr sz="10700"/>
            </a:lvl6pPr>
            <a:lvl7pPr lvl="6" algn="l">
              <a:lnSpc>
                <a:spcPct val="100000"/>
              </a:lnSpc>
              <a:spcBef>
                <a:spcPts val="0"/>
              </a:spcBef>
              <a:spcAft>
                <a:spcPts val="0"/>
              </a:spcAft>
              <a:buSzPts val="10700"/>
              <a:buNone/>
              <a:defRPr sz="10700"/>
            </a:lvl7pPr>
            <a:lvl8pPr lvl="7" algn="l">
              <a:lnSpc>
                <a:spcPct val="100000"/>
              </a:lnSpc>
              <a:spcBef>
                <a:spcPts val="0"/>
              </a:spcBef>
              <a:spcAft>
                <a:spcPts val="0"/>
              </a:spcAft>
              <a:buSzPts val="10700"/>
              <a:buNone/>
              <a:defRPr sz="10700"/>
            </a:lvl8pPr>
            <a:lvl9pPr lvl="8" algn="l">
              <a:lnSpc>
                <a:spcPct val="100000"/>
              </a:lnSpc>
              <a:spcBef>
                <a:spcPts val="0"/>
              </a:spcBef>
              <a:spcAft>
                <a:spcPts val="0"/>
              </a:spcAft>
              <a:buSzPts val="10700"/>
              <a:buNone/>
              <a:defRPr sz="10700"/>
            </a:lvl9pPr>
          </a:lstStyle>
          <a:p>
            <a:r>
              <a:t>xx%</a:t>
            </a:r>
          </a:p>
        </p:txBody>
      </p:sp>
      <p:sp>
        <p:nvSpPr>
          <p:cNvPr id="132" name="Google Shape;132;gbb7183f9ea_0_1875"/>
          <p:cNvSpPr txBox="1">
            <a:spLocks noGrp="1"/>
          </p:cNvSpPr>
          <p:nvPr>
            <p:ph type="body" idx="1"/>
          </p:nvPr>
        </p:nvSpPr>
        <p:spPr>
          <a:xfrm>
            <a:off x="1098467" y="3524166"/>
            <a:ext cx="6368100" cy="16251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133" name="Google Shape;133;gbb7183f9ea_0_187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253151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gbb7183f9ea_0_189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425309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grpSp>
        <p:nvGrpSpPr>
          <p:cNvPr id="26" name="Google Shape;26;gbb7183f9ea_0_1789"/>
          <p:cNvGrpSpPr/>
          <p:nvPr/>
        </p:nvGrpSpPr>
        <p:grpSpPr>
          <a:xfrm>
            <a:off x="5875053" y="0"/>
            <a:ext cx="6316642" cy="6857248"/>
            <a:chOff x="4406400" y="0"/>
            <a:chExt cx="4737600" cy="5143065"/>
          </a:xfrm>
        </p:grpSpPr>
        <p:sp>
          <p:nvSpPr>
            <p:cNvPr id="27" name="Google Shape;27;gbb7183f9ea_0_1789"/>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gbb7183f9ea_0_1789"/>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gbb7183f9ea_0_1789"/>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gbb7183f9ea_0_1789"/>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gbb7183f9ea_0_1789"/>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bb7183f9ea_0_1789"/>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bb7183f9ea_0_1789"/>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gbb7183f9ea_0_1789"/>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gbb7183f9ea_0_1789"/>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gbb7183f9ea_0_1789"/>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gbb7183f9ea_0_1789"/>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bb7183f9ea_0_1789"/>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bb7183f9ea_0_1789"/>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bb7183f9ea_0_1789"/>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bb7183f9ea_0_1789"/>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bb7183f9ea_0_1789"/>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bb7183f9ea_0_1789"/>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bb7183f9ea_0_1789"/>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gbb7183f9ea_0_1789"/>
          <p:cNvSpPr txBox="1">
            <a:spLocks noGrp="1"/>
          </p:cNvSpPr>
          <p:nvPr>
            <p:ph type="title"/>
          </p:nvPr>
        </p:nvSpPr>
        <p:spPr>
          <a:xfrm>
            <a:off x="1098467" y="2737333"/>
            <a:ext cx="6116100" cy="15315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6" name="Google Shape;46;gbb7183f9ea_0_178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344370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7"/>
        <p:cNvGrpSpPr/>
        <p:nvPr/>
      </p:nvGrpSpPr>
      <p:grpSpPr>
        <a:xfrm>
          <a:off x="0" y="0"/>
          <a:ext cx="0" cy="0"/>
          <a:chOff x="0" y="0"/>
          <a:chExt cx="0" cy="0"/>
        </a:xfrm>
      </p:grpSpPr>
      <p:grpSp>
        <p:nvGrpSpPr>
          <p:cNvPr id="48" name="Google Shape;48;gbb7183f9ea_0_1811"/>
          <p:cNvGrpSpPr/>
          <p:nvPr/>
        </p:nvGrpSpPr>
        <p:grpSpPr>
          <a:xfrm>
            <a:off x="0" y="507989"/>
            <a:ext cx="1383765" cy="1355017"/>
            <a:chOff x="0" y="381001"/>
            <a:chExt cx="1037850" cy="1016288"/>
          </a:xfrm>
        </p:grpSpPr>
        <p:sp>
          <p:nvSpPr>
            <p:cNvPr id="49" name="Google Shape;49;gbb7183f9ea_0_181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gbb7183f9ea_0_181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gbb7183f9ea_0_1811"/>
          <p:cNvSpPr txBox="1">
            <a:spLocks noGrp="1"/>
          </p:cNvSpPr>
          <p:nvPr>
            <p:ph type="title"/>
          </p:nvPr>
        </p:nvSpPr>
        <p:spPr>
          <a:xfrm>
            <a:off x="1730000" y="525000"/>
            <a:ext cx="9385200" cy="1218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52" name="Google Shape;52;gbb7183f9ea_0_1811"/>
          <p:cNvSpPr txBox="1">
            <a:spLocks noGrp="1"/>
          </p:cNvSpPr>
          <p:nvPr>
            <p:ph type="body" idx="1"/>
          </p:nvPr>
        </p:nvSpPr>
        <p:spPr>
          <a:xfrm>
            <a:off x="1730000" y="2090067"/>
            <a:ext cx="9385200" cy="3881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53" name="Google Shape;53;gbb7183f9ea_0_18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365221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4"/>
        <p:cNvGrpSpPr/>
        <p:nvPr/>
      </p:nvGrpSpPr>
      <p:grpSpPr>
        <a:xfrm>
          <a:off x="0" y="0"/>
          <a:ext cx="0" cy="0"/>
          <a:chOff x="0" y="0"/>
          <a:chExt cx="0" cy="0"/>
        </a:xfrm>
      </p:grpSpPr>
      <p:grpSp>
        <p:nvGrpSpPr>
          <p:cNvPr id="55" name="Google Shape;55;gbb7183f9ea_0_1818"/>
          <p:cNvGrpSpPr/>
          <p:nvPr/>
        </p:nvGrpSpPr>
        <p:grpSpPr>
          <a:xfrm>
            <a:off x="0" y="507989"/>
            <a:ext cx="1383765" cy="1355017"/>
            <a:chOff x="0" y="381001"/>
            <a:chExt cx="1037850" cy="1016288"/>
          </a:xfrm>
        </p:grpSpPr>
        <p:sp>
          <p:nvSpPr>
            <p:cNvPr id="56" name="Google Shape;56;gbb7183f9ea_0_181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gbb7183f9ea_0_181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 name="Google Shape;58;gbb7183f9ea_0_1818"/>
          <p:cNvSpPr txBox="1">
            <a:spLocks noGrp="1"/>
          </p:cNvSpPr>
          <p:nvPr>
            <p:ph type="title"/>
          </p:nvPr>
        </p:nvSpPr>
        <p:spPr>
          <a:xfrm>
            <a:off x="1730000" y="525000"/>
            <a:ext cx="9385200" cy="1218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59" name="Google Shape;59;gbb7183f9ea_0_1818"/>
          <p:cNvSpPr txBox="1">
            <a:spLocks noGrp="1"/>
          </p:cNvSpPr>
          <p:nvPr>
            <p:ph type="body" idx="1"/>
          </p:nvPr>
        </p:nvSpPr>
        <p:spPr>
          <a:xfrm>
            <a:off x="1730000" y="2090067"/>
            <a:ext cx="4537500" cy="3881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60" name="Google Shape;60;gbb7183f9ea_0_1818"/>
          <p:cNvSpPr txBox="1">
            <a:spLocks noGrp="1"/>
          </p:cNvSpPr>
          <p:nvPr>
            <p:ph type="body" idx="2"/>
          </p:nvPr>
        </p:nvSpPr>
        <p:spPr>
          <a:xfrm>
            <a:off x="6577628" y="2090067"/>
            <a:ext cx="4537500" cy="3881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61" name="Google Shape;61;gbb7183f9ea_0_181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42235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2"/>
        <p:cNvGrpSpPr/>
        <p:nvPr/>
      </p:nvGrpSpPr>
      <p:grpSpPr>
        <a:xfrm>
          <a:off x="0" y="0"/>
          <a:ext cx="0" cy="0"/>
          <a:chOff x="0" y="0"/>
          <a:chExt cx="0" cy="0"/>
        </a:xfrm>
      </p:grpSpPr>
      <p:grpSp>
        <p:nvGrpSpPr>
          <p:cNvPr id="63" name="Google Shape;63;gbb7183f9ea_0_1826"/>
          <p:cNvGrpSpPr/>
          <p:nvPr/>
        </p:nvGrpSpPr>
        <p:grpSpPr>
          <a:xfrm>
            <a:off x="0" y="507989"/>
            <a:ext cx="1383765" cy="1355017"/>
            <a:chOff x="0" y="381001"/>
            <a:chExt cx="1037850" cy="1016288"/>
          </a:xfrm>
        </p:grpSpPr>
        <p:sp>
          <p:nvSpPr>
            <p:cNvPr id="64" name="Google Shape;64;gbb7183f9ea_0_182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gbb7183f9ea_0_182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gbb7183f9ea_0_1826"/>
          <p:cNvSpPr txBox="1">
            <a:spLocks noGrp="1"/>
          </p:cNvSpPr>
          <p:nvPr>
            <p:ph type="title"/>
          </p:nvPr>
        </p:nvSpPr>
        <p:spPr>
          <a:xfrm>
            <a:off x="1730000" y="525000"/>
            <a:ext cx="9385200" cy="1218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67" name="Google Shape;67;gbb7183f9ea_0_182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151365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8"/>
        <p:cNvGrpSpPr/>
        <p:nvPr/>
      </p:nvGrpSpPr>
      <p:grpSpPr>
        <a:xfrm>
          <a:off x="0" y="0"/>
          <a:ext cx="0" cy="0"/>
          <a:chOff x="0" y="0"/>
          <a:chExt cx="0" cy="0"/>
        </a:xfrm>
      </p:grpSpPr>
      <p:grpSp>
        <p:nvGrpSpPr>
          <p:cNvPr id="69" name="Google Shape;69;gbb7183f9ea_0_1832"/>
          <p:cNvGrpSpPr/>
          <p:nvPr/>
        </p:nvGrpSpPr>
        <p:grpSpPr>
          <a:xfrm>
            <a:off x="0" y="507989"/>
            <a:ext cx="1383765" cy="1355017"/>
            <a:chOff x="0" y="381001"/>
            <a:chExt cx="1037850" cy="1016288"/>
          </a:xfrm>
        </p:grpSpPr>
        <p:sp>
          <p:nvSpPr>
            <p:cNvPr id="70" name="Google Shape;70;gbb7183f9ea_0_1832"/>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bb7183f9ea_0_1832"/>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 name="Google Shape;72;gbb7183f9ea_0_1832"/>
          <p:cNvSpPr txBox="1">
            <a:spLocks noGrp="1"/>
          </p:cNvSpPr>
          <p:nvPr>
            <p:ph type="title"/>
          </p:nvPr>
        </p:nvSpPr>
        <p:spPr>
          <a:xfrm>
            <a:off x="1730000" y="525000"/>
            <a:ext cx="5065200" cy="19908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73" name="Google Shape;73;gbb7183f9ea_0_1832"/>
          <p:cNvSpPr txBox="1">
            <a:spLocks noGrp="1"/>
          </p:cNvSpPr>
          <p:nvPr>
            <p:ph type="body" idx="1"/>
          </p:nvPr>
        </p:nvSpPr>
        <p:spPr>
          <a:xfrm>
            <a:off x="1730000" y="2630067"/>
            <a:ext cx="5065200" cy="32211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74" name="Google Shape;74;gbb7183f9ea_0_183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250526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5"/>
        <p:cNvGrpSpPr/>
        <p:nvPr/>
      </p:nvGrpSpPr>
      <p:grpSpPr>
        <a:xfrm>
          <a:off x="0" y="0"/>
          <a:ext cx="0" cy="0"/>
          <a:chOff x="0" y="0"/>
          <a:chExt cx="0" cy="0"/>
        </a:xfrm>
      </p:grpSpPr>
      <p:grpSp>
        <p:nvGrpSpPr>
          <p:cNvPr id="76" name="Google Shape;76;gbb7183f9ea_0_1839"/>
          <p:cNvGrpSpPr/>
          <p:nvPr/>
        </p:nvGrpSpPr>
        <p:grpSpPr>
          <a:xfrm>
            <a:off x="5875053" y="0"/>
            <a:ext cx="6316642" cy="6857829"/>
            <a:chOff x="4406400" y="0"/>
            <a:chExt cx="4737600" cy="5143500"/>
          </a:xfrm>
        </p:grpSpPr>
        <p:sp>
          <p:nvSpPr>
            <p:cNvPr id="77" name="Google Shape;77;gbb7183f9ea_0_1839"/>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bb7183f9ea_0_1839"/>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gbb7183f9ea_0_1839"/>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gbb7183f9ea_0_1839"/>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gbb7183f9ea_0_1839"/>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bb7183f9ea_0_1839"/>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bb7183f9ea_0_1839"/>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bb7183f9ea_0_1839"/>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bb7183f9ea_0_1839"/>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gbb7183f9ea_0_1839"/>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bb7183f9ea_0_1839"/>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bb7183f9ea_0_1839"/>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gbb7183f9ea_0_1839"/>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gbb7183f9ea_0_1839"/>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bb7183f9ea_0_1839"/>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bb7183f9ea_0_1839"/>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gbb7183f9ea_0_1839"/>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bb7183f9ea_0_1839"/>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gbb7183f9ea_0_1839"/>
          <p:cNvSpPr txBox="1">
            <a:spLocks noGrp="1"/>
          </p:cNvSpPr>
          <p:nvPr>
            <p:ph type="title"/>
          </p:nvPr>
        </p:nvSpPr>
        <p:spPr>
          <a:xfrm>
            <a:off x="1098467" y="1155700"/>
            <a:ext cx="6116100" cy="46947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96" name="Google Shape;96;gbb7183f9ea_0_183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205263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7"/>
        <p:cNvGrpSpPr/>
        <p:nvPr/>
      </p:nvGrpSpPr>
      <p:grpSpPr>
        <a:xfrm>
          <a:off x="0" y="0"/>
          <a:ext cx="0" cy="0"/>
          <a:chOff x="0" y="0"/>
          <a:chExt cx="0" cy="0"/>
        </a:xfrm>
      </p:grpSpPr>
      <p:grpSp>
        <p:nvGrpSpPr>
          <p:cNvPr id="98" name="Google Shape;98;gbb7183f9ea_0_1861"/>
          <p:cNvGrpSpPr/>
          <p:nvPr/>
        </p:nvGrpSpPr>
        <p:grpSpPr>
          <a:xfrm>
            <a:off x="0" y="507989"/>
            <a:ext cx="1383765" cy="1355017"/>
            <a:chOff x="0" y="381001"/>
            <a:chExt cx="1037850" cy="1016288"/>
          </a:xfrm>
        </p:grpSpPr>
        <p:sp>
          <p:nvSpPr>
            <p:cNvPr id="99" name="Google Shape;99;gbb7183f9ea_0_186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bb7183f9ea_0_186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gbb7183f9ea_0_1861"/>
          <p:cNvSpPr txBox="1">
            <a:spLocks noGrp="1"/>
          </p:cNvSpPr>
          <p:nvPr>
            <p:ph type="title"/>
          </p:nvPr>
        </p:nvSpPr>
        <p:spPr>
          <a:xfrm>
            <a:off x="1730000" y="2211100"/>
            <a:ext cx="4048500" cy="2335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102" name="Google Shape;102;gbb7183f9ea_0_1861"/>
          <p:cNvSpPr txBox="1">
            <a:spLocks noGrp="1"/>
          </p:cNvSpPr>
          <p:nvPr>
            <p:ph type="subTitle" idx="1"/>
          </p:nvPr>
        </p:nvSpPr>
        <p:spPr>
          <a:xfrm>
            <a:off x="1730000" y="4717333"/>
            <a:ext cx="4048500" cy="674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a:endParaRPr/>
          </a:p>
        </p:txBody>
      </p:sp>
      <p:sp>
        <p:nvSpPr>
          <p:cNvPr id="103" name="Google Shape;103;gbb7183f9ea_0_1861"/>
          <p:cNvSpPr txBox="1">
            <a:spLocks noGrp="1"/>
          </p:cNvSpPr>
          <p:nvPr>
            <p:ph type="body" idx="2"/>
          </p:nvPr>
        </p:nvSpPr>
        <p:spPr>
          <a:xfrm>
            <a:off x="6197600" y="2262133"/>
            <a:ext cx="4902300" cy="31299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104" name="Google Shape;104;gbb7183f9ea_0_186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4117084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gbb7183f9ea_0_1775"/>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9pPr>
          </a:lstStyle>
          <a:p>
            <a:endParaRPr/>
          </a:p>
        </p:txBody>
      </p:sp>
      <p:sp>
        <p:nvSpPr>
          <p:cNvPr id="7" name="Google Shape;7;gbb7183f9ea_0_1775"/>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36550" algn="l" rtl="0">
              <a:lnSpc>
                <a:spcPct val="115000"/>
              </a:lnSpc>
              <a:spcBef>
                <a:spcPts val="0"/>
              </a:spcBef>
              <a:spcAft>
                <a:spcPts val="0"/>
              </a:spcAft>
              <a:buClr>
                <a:schemeClr val="lt1"/>
              </a:buClr>
              <a:buSzPts val="1700"/>
              <a:buFont typeface="Lato"/>
              <a:buChar char="●"/>
              <a:defRPr sz="1700" b="0" i="0" u="none" strike="noStrike" cap="none">
                <a:solidFill>
                  <a:schemeClr val="lt1"/>
                </a:solidFill>
                <a:latin typeface="Lato"/>
                <a:ea typeface="Lato"/>
                <a:cs typeface="Lato"/>
                <a:sym typeface="Lato"/>
              </a:defRPr>
            </a:lvl1pPr>
            <a:lvl2pPr marL="914400" marR="0" lvl="1"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2pPr>
            <a:lvl3pPr marL="1371600" marR="0" lvl="2"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3pPr>
            <a:lvl4pPr marL="1828800" marR="0" lvl="3"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4pPr>
            <a:lvl5pPr marL="2286000" marR="0" lvl="4"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5pPr>
            <a:lvl6pPr marL="2743200" marR="0" lvl="5"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6pPr>
            <a:lvl7pPr marL="3200400" marR="0" lvl="6"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7pPr>
            <a:lvl8pPr marL="3657600" marR="0" lvl="7"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8pPr>
            <a:lvl9pPr marL="4114800" marR="0" lvl="8"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9pPr>
          </a:lstStyle>
          <a:p>
            <a:endParaRPr/>
          </a:p>
        </p:txBody>
      </p:sp>
      <p:sp>
        <p:nvSpPr>
          <p:cNvPr id="8" name="Google Shape;8;gbb7183f9ea_0_177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273402189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gbb7183f9ea_0_1775"/>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9pPr>
          </a:lstStyle>
          <a:p>
            <a:endParaRPr/>
          </a:p>
        </p:txBody>
      </p:sp>
      <p:sp>
        <p:nvSpPr>
          <p:cNvPr id="7" name="Google Shape;7;gbb7183f9ea_0_1775"/>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36550" algn="l" rtl="0">
              <a:lnSpc>
                <a:spcPct val="115000"/>
              </a:lnSpc>
              <a:spcBef>
                <a:spcPts val="0"/>
              </a:spcBef>
              <a:spcAft>
                <a:spcPts val="0"/>
              </a:spcAft>
              <a:buClr>
                <a:schemeClr val="lt1"/>
              </a:buClr>
              <a:buSzPts val="1700"/>
              <a:buFont typeface="Lato"/>
              <a:buChar char="●"/>
              <a:defRPr sz="1700" b="0" i="0" u="none" strike="noStrike" cap="none">
                <a:solidFill>
                  <a:schemeClr val="lt1"/>
                </a:solidFill>
                <a:latin typeface="Lato"/>
                <a:ea typeface="Lato"/>
                <a:cs typeface="Lato"/>
                <a:sym typeface="Lato"/>
              </a:defRPr>
            </a:lvl1pPr>
            <a:lvl2pPr marL="914400" marR="0" lvl="1"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2pPr>
            <a:lvl3pPr marL="1371600" marR="0" lvl="2"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3pPr>
            <a:lvl4pPr marL="1828800" marR="0" lvl="3"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4pPr>
            <a:lvl5pPr marL="2286000" marR="0" lvl="4"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5pPr>
            <a:lvl6pPr marL="2743200" marR="0" lvl="5"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6pPr>
            <a:lvl7pPr marL="3200400" marR="0" lvl="6"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7pPr>
            <a:lvl8pPr marL="3657600" marR="0" lvl="7"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8pPr>
            <a:lvl9pPr marL="4114800" marR="0" lvl="8" indent="-323850" algn="l" rtl="0">
              <a:lnSpc>
                <a:spcPct val="115000"/>
              </a:lnSpc>
              <a:spcBef>
                <a:spcPts val="0"/>
              </a:spcBef>
              <a:spcAft>
                <a:spcPts val="0"/>
              </a:spcAft>
              <a:buClr>
                <a:schemeClr val="lt1"/>
              </a:buClr>
              <a:buSzPts val="1500"/>
              <a:buFont typeface="Lato"/>
              <a:buChar char="■"/>
              <a:defRPr sz="1500" b="0" i="0" u="none" strike="noStrike" cap="none">
                <a:solidFill>
                  <a:schemeClr val="lt1"/>
                </a:solidFill>
                <a:latin typeface="Lato"/>
                <a:ea typeface="Lato"/>
                <a:cs typeface="Lato"/>
                <a:sym typeface="Lato"/>
              </a:defRPr>
            </a:lvl9pPr>
          </a:lstStyle>
          <a:p>
            <a:endParaRPr/>
          </a:p>
        </p:txBody>
      </p:sp>
      <p:sp>
        <p:nvSpPr>
          <p:cNvPr id="8" name="Google Shape;8;gbb7183f9ea_0_177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fld id="{CBCB7EFC-42B3-4A30-869D-5E74E7DA1A38}" type="slidenum">
              <a:rPr lang="en-US" smtClean="0"/>
              <a:t>‹#›</a:t>
            </a:fld>
            <a:endParaRPr lang="en-US"/>
          </a:p>
        </p:txBody>
      </p:sp>
    </p:spTree>
    <p:extLst>
      <p:ext uri="{BB962C8B-B14F-4D97-AF65-F5344CB8AC3E}">
        <p14:creationId xmlns:p14="http://schemas.microsoft.com/office/powerpoint/2010/main" val="3823192096"/>
      </p:ext>
    </p:extLst>
  </p:cSld>
  <p:clrMap bg1="lt1" tx1="dk1" bg2="dk2" tx2="lt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8741-CC64-438F-8557-7962B603E111}"/>
              </a:ext>
            </a:extLst>
          </p:cNvPr>
          <p:cNvSpPr>
            <a:spLocks noGrp="1"/>
          </p:cNvSpPr>
          <p:nvPr>
            <p:ph type="ctrTitle"/>
          </p:nvPr>
        </p:nvSpPr>
        <p:spPr/>
        <p:txBody>
          <a:bodyPr/>
          <a:lstStyle/>
          <a:p>
            <a:r>
              <a:rPr lang="en-US" dirty="0"/>
              <a:t>Marketing and Sales analytics</a:t>
            </a:r>
          </a:p>
        </p:txBody>
      </p:sp>
      <p:sp>
        <p:nvSpPr>
          <p:cNvPr id="3" name="Subtitle 2">
            <a:extLst>
              <a:ext uri="{FF2B5EF4-FFF2-40B4-BE49-F238E27FC236}">
                <a16:creationId xmlns:a16="http://schemas.microsoft.com/office/drawing/2014/main" id="{44FCAAD6-6197-4791-B344-6062F6979F12}"/>
              </a:ext>
            </a:extLst>
          </p:cNvPr>
          <p:cNvSpPr>
            <a:spLocks noGrp="1"/>
          </p:cNvSpPr>
          <p:nvPr>
            <p:ph type="subTitle" idx="1"/>
          </p:nvPr>
        </p:nvSpPr>
        <p:spPr>
          <a:xfrm>
            <a:off x="1524000" y="3509963"/>
            <a:ext cx="9144000" cy="1655762"/>
          </a:xfrm>
        </p:spPr>
        <p:txBody>
          <a:bodyPr/>
          <a:lstStyle/>
          <a:p>
            <a:r>
              <a:rPr lang="en-US" dirty="0"/>
              <a:t>-by Parikshit Sohoni</a:t>
            </a:r>
          </a:p>
        </p:txBody>
      </p:sp>
    </p:spTree>
    <p:extLst>
      <p:ext uri="{BB962C8B-B14F-4D97-AF65-F5344CB8AC3E}">
        <p14:creationId xmlns:p14="http://schemas.microsoft.com/office/powerpoint/2010/main" val="2164914035"/>
      </p:ext>
    </p:extLst>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96CB-25FE-47E2-935D-CFB146422D79}"/>
              </a:ext>
            </a:extLst>
          </p:cNvPr>
          <p:cNvSpPr>
            <a:spLocks noGrp="1"/>
          </p:cNvSpPr>
          <p:nvPr>
            <p:ph type="title"/>
          </p:nvPr>
        </p:nvSpPr>
        <p:spPr/>
        <p:txBody>
          <a:bodyPr/>
          <a:lstStyle/>
          <a:p>
            <a:r>
              <a:rPr lang="en-US" dirty="0"/>
              <a:t>RFM</a:t>
            </a:r>
          </a:p>
        </p:txBody>
      </p:sp>
      <p:sp>
        <p:nvSpPr>
          <p:cNvPr id="3" name="Content Placeholder 2">
            <a:extLst>
              <a:ext uri="{FF2B5EF4-FFF2-40B4-BE49-F238E27FC236}">
                <a16:creationId xmlns:a16="http://schemas.microsoft.com/office/drawing/2014/main" id="{7B0DCDF1-2F7B-47BA-BEB1-589A48711270}"/>
              </a:ext>
            </a:extLst>
          </p:cNvPr>
          <p:cNvSpPr>
            <a:spLocks noGrp="1"/>
          </p:cNvSpPr>
          <p:nvPr>
            <p:ph type="body" idx="1"/>
          </p:nvPr>
        </p:nvSpPr>
        <p:spPr/>
        <p:txBody>
          <a:bodyPr>
            <a:normAutofit fontScale="77500" lnSpcReduction="20000"/>
          </a:bodyPr>
          <a:lstStyle/>
          <a:p>
            <a:r>
              <a:rPr lang="en-US" sz="2500" dirty="0"/>
              <a:t>RFM stands for</a:t>
            </a:r>
          </a:p>
          <a:p>
            <a:pPr lvl="1"/>
            <a:r>
              <a:rPr lang="en-US" sz="2500" dirty="0"/>
              <a:t>R- Recency</a:t>
            </a:r>
          </a:p>
          <a:p>
            <a:pPr lvl="1"/>
            <a:r>
              <a:rPr lang="en-US" sz="2500" dirty="0"/>
              <a:t>F- Frequency</a:t>
            </a:r>
          </a:p>
          <a:p>
            <a:pPr lvl="1"/>
            <a:r>
              <a:rPr lang="en-US" sz="2500" dirty="0"/>
              <a:t>M- Monetary value</a:t>
            </a:r>
          </a:p>
          <a:p>
            <a:r>
              <a:rPr lang="en-US" sz="2500" dirty="0"/>
              <a:t>After generating an RFM score we can have categories like follows:</a:t>
            </a:r>
          </a:p>
          <a:p>
            <a:pPr lvl="1"/>
            <a:r>
              <a:rPr lang="en-US" sz="2500" dirty="0"/>
              <a:t>Low Value: Customers who are less active than others, not very frequent buyer/visitor and generates very low - zero - maybe negative revenue</a:t>
            </a:r>
          </a:p>
          <a:p>
            <a:pPr lvl="1"/>
            <a:r>
              <a:rPr lang="en-US" sz="2500" dirty="0"/>
              <a:t>Mid Value: In the middle of everything. Often using our platform (but not as much as our High Values), fairly frequent and generates moderate revenue.</a:t>
            </a:r>
          </a:p>
          <a:p>
            <a:pPr lvl="1"/>
            <a:r>
              <a:rPr lang="en-US" sz="2500" dirty="0"/>
              <a:t>High Value: The group we don’t want to lose. High Revenue, Frequency and low Inactivity.</a:t>
            </a:r>
          </a:p>
          <a:p>
            <a:pPr lvl="1"/>
            <a:endParaRPr lang="en-US" dirty="0"/>
          </a:p>
          <a:p>
            <a:pPr lvl="1"/>
            <a:endParaRPr lang="en-US" dirty="0"/>
          </a:p>
        </p:txBody>
      </p:sp>
    </p:spTree>
    <p:extLst>
      <p:ext uri="{BB962C8B-B14F-4D97-AF65-F5344CB8AC3E}">
        <p14:creationId xmlns:p14="http://schemas.microsoft.com/office/powerpoint/2010/main" val="2304697449"/>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DCBC-5725-4F4E-8A68-BF976D6F9BE4}"/>
              </a:ext>
            </a:extLst>
          </p:cNvPr>
          <p:cNvSpPr>
            <a:spLocks noGrp="1"/>
          </p:cNvSpPr>
          <p:nvPr>
            <p:ph type="title"/>
          </p:nvPr>
        </p:nvSpPr>
        <p:spPr/>
        <p:txBody>
          <a:bodyPr/>
          <a:lstStyle/>
          <a:p>
            <a:r>
              <a:rPr lang="en-US" dirty="0"/>
              <a:t>RFM</a:t>
            </a:r>
          </a:p>
        </p:txBody>
      </p:sp>
      <p:sp>
        <p:nvSpPr>
          <p:cNvPr id="3" name="Content Placeholder 2">
            <a:extLst>
              <a:ext uri="{FF2B5EF4-FFF2-40B4-BE49-F238E27FC236}">
                <a16:creationId xmlns:a16="http://schemas.microsoft.com/office/drawing/2014/main" id="{490E0AA3-901C-415D-9EB5-4160388037A3}"/>
              </a:ext>
            </a:extLst>
          </p:cNvPr>
          <p:cNvSpPr>
            <a:spLocks noGrp="1"/>
          </p:cNvSpPr>
          <p:nvPr>
            <p:ph type="body" idx="1"/>
          </p:nvPr>
        </p:nvSpPr>
        <p:spPr>
          <a:xfrm>
            <a:off x="1275121" y="1897473"/>
            <a:ext cx="10058400" cy="4050900"/>
          </a:xfrm>
        </p:spPr>
        <p:txBody>
          <a:bodyPr/>
          <a:lstStyle/>
          <a:p>
            <a:pPr lvl="1"/>
            <a:r>
              <a:rPr lang="en-US" sz="2500" dirty="0"/>
              <a:t>As the methodology, we need to calculate Recency, Frequency and Monetary Value (we will call it Revenue from now on) and apply unsupervised machine learning to identify different groups (clusters) for each. </a:t>
            </a:r>
          </a:p>
        </p:txBody>
      </p:sp>
    </p:spTree>
    <p:extLst>
      <p:ext uri="{BB962C8B-B14F-4D97-AF65-F5344CB8AC3E}">
        <p14:creationId xmlns:p14="http://schemas.microsoft.com/office/powerpoint/2010/main" val="1593657944"/>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2FB7-4C4F-4F60-BC9F-FFDE6B7EF3E3}"/>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FFFF6F23-9ABB-40FF-8BF7-6D7CCF07CD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1621909"/>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FD33-1B0E-4CE6-9BF2-2F5148437A6D}"/>
              </a:ext>
            </a:extLst>
          </p:cNvPr>
          <p:cNvSpPr>
            <a:spLocks noGrp="1"/>
          </p:cNvSpPr>
          <p:nvPr>
            <p:ph type="title"/>
          </p:nvPr>
        </p:nvSpPr>
        <p:spPr/>
        <p:txBody>
          <a:bodyPr/>
          <a:lstStyle/>
          <a:p>
            <a:r>
              <a:rPr lang="en-US" dirty="0"/>
              <a:t>RFM calculation </a:t>
            </a:r>
          </a:p>
        </p:txBody>
      </p:sp>
      <p:sp>
        <p:nvSpPr>
          <p:cNvPr id="3" name="Content Placeholder 2">
            <a:extLst>
              <a:ext uri="{FF2B5EF4-FFF2-40B4-BE49-F238E27FC236}">
                <a16:creationId xmlns:a16="http://schemas.microsoft.com/office/drawing/2014/main" id="{4B8CEDF0-8CFA-4028-801E-A9DF102051A0}"/>
              </a:ext>
            </a:extLst>
          </p:cNvPr>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1183472185"/>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67F2-340B-4914-9FB2-1C39121ADB89}"/>
              </a:ext>
            </a:extLst>
          </p:cNvPr>
          <p:cNvSpPr>
            <a:spLocks noGrp="1"/>
          </p:cNvSpPr>
          <p:nvPr>
            <p:ph type="title"/>
          </p:nvPr>
        </p:nvSpPr>
        <p:spPr>
          <a:xfrm>
            <a:off x="1066800" y="2624400"/>
            <a:ext cx="10058400" cy="1609200"/>
          </a:xfrm>
        </p:spPr>
        <p:txBody>
          <a:bodyPr/>
          <a:lstStyle/>
          <a:p>
            <a:pPr algn="ctr"/>
            <a:r>
              <a:rPr lang="en-US" dirty="0"/>
              <a:t>CUSTOMER LIFETIME VALUE</a:t>
            </a:r>
          </a:p>
        </p:txBody>
      </p:sp>
    </p:spTree>
    <p:extLst>
      <p:ext uri="{BB962C8B-B14F-4D97-AF65-F5344CB8AC3E}">
        <p14:creationId xmlns:p14="http://schemas.microsoft.com/office/powerpoint/2010/main" val="517112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C73A-272C-421C-A3D8-7FBA24A38CEB}"/>
              </a:ext>
            </a:extLst>
          </p:cNvPr>
          <p:cNvSpPr>
            <a:spLocks noGrp="1"/>
          </p:cNvSpPr>
          <p:nvPr>
            <p:ph type="title"/>
          </p:nvPr>
        </p:nvSpPr>
        <p:spPr>
          <a:xfrm>
            <a:off x="1069848" y="0"/>
            <a:ext cx="10058400" cy="1609200"/>
          </a:xfrm>
        </p:spPr>
        <p:txBody>
          <a:bodyPr/>
          <a:lstStyle/>
          <a:p>
            <a:r>
              <a:rPr lang="en-US" dirty="0"/>
              <a:t>What is CLV</a:t>
            </a:r>
          </a:p>
        </p:txBody>
      </p:sp>
      <p:sp>
        <p:nvSpPr>
          <p:cNvPr id="3" name="Text Placeholder 2">
            <a:extLst>
              <a:ext uri="{FF2B5EF4-FFF2-40B4-BE49-F238E27FC236}">
                <a16:creationId xmlns:a16="http://schemas.microsoft.com/office/drawing/2014/main" id="{DA992317-E35C-4D99-9A56-0B5EB5F14A67}"/>
              </a:ext>
            </a:extLst>
          </p:cNvPr>
          <p:cNvSpPr>
            <a:spLocks noGrp="1"/>
          </p:cNvSpPr>
          <p:nvPr>
            <p:ph type="body" idx="1"/>
          </p:nvPr>
        </p:nvSpPr>
        <p:spPr>
          <a:xfrm>
            <a:off x="1069848" y="1609200"/>
            <a:ext cx="10058400" cy="4563108"/>
          </a:xfrm>
        </p:spPr>
        <p:txBody>
          <a:bodyPr>
            <a:normAutofit lnSpcReduction="10000"/>
          </a:bodyPr>
          <a:lstStyle/>
          <a:p>
            <a:r>
              <a:rPr lang="en-US" sz="1900" dirty="0"/>
              <a:t>Customers are key assets to any business</a:t>
            </a:r>
          </a:p>
          <a:p>
            <a:r>
              <a:rPr lang="en-US" sz="1900" dirty="0"/>
              <a:t>Customer Loyalty can be determined by using the phases of a customer's relationship life cycle with the firm</a:t>
            </a:r>
          </a:p>
          <a:p>
            <a:endParaRPr lang="en-US" sz="2200" dirty="0"/>
          </a:p>
          <a:p>
            <a:r>
              <a:rPr lang="en-US" sz="1900" dirty="0"/>
              <a:t>Case Study of Netflix:</a:t>
            </a:r>
          </a:p>
          <a:p>
            <a:pPr lvl="1"/>
            <a:r>
              <a:rPr lang="en-US" sz="1900" dirty="0"/>
              <a:t>The market cap of Netflix is around $165 Billion dollars</a:t>
            </a:r>
          </a:p>
          <a:p>
            <a:pPr lvl="1"/>
            <a:r>
              <a:rPr lang="en-US" sz="1900" dirty="0"/>
              <a:t>Netflix is a company that has attributing a lot of their success to understanding customer relationships</a:t>
            </a:r>
          </a:p>
          <a:p>
            <a:pPr lvl="1"/>
            <a:r>
              <a:rPr lang="en-US" sz="1900" dirty="0"/>
              <a:t>Netflix’s biggest innovation was to change the business model and start a subscription service</a:t>
            </a:r>
          </a:p>
          <a:p>
            <a:pPr lvl="1"/>
            <a:r>
              <a:rPr lang="en-US" sz="1900" dirty="0"/>
              <a:t>A key factor of the subscription model, is that you need to understand customer relationships and keep the customers for a longer time</a:t>
            </a:r>
          </a:p>
          <a:p>
            <a:pPr lvl="1"/>
            <a:endParaRPr lang="en-US" dirty="0"/>
          </a:p>
          <a:p>
            <a:pPr lvl="1"/>
            <a:endParaRPr lang="en-US" dirty="0"/>
          </a:p>
        </p:txBody>
      </p:sp>
    </p:spTree>
    <p:extLst>
      <p:ext uri="{BB962C8B-B14F-4D97-AF65-F5344CB8AC3E}">
        <p14:creationId xmlns:p14="http://schemas.microsoft.com/office/powerpoint/2010/main" val="355460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E4A903-BED3-4FD7-BC83-27AB93C8ED67}"/>
              </a:ext>
            </a:extLst>
          </p:cNvPr>
          <p:cNvPicPr>
            <a:picLocks noChangeAspect="1"/>
          </p:cNvPicPr>
          <p:nvPr/>
        </p:nvPicPr>
        <p:blipFill>
          <a:blip r:embed="rId2"/>
          <a:stretch>
            <a:fillRect/>
          </a:stretch>
        </p:blipFill>
        <p:spPr>
          <a:xfrm>
            <a:off x="2387437" y="1614196"/>
            <a:ext cx="7269748" cy="4719141"/>
          </a:xfrm>
          <a:prstGeom prst="rect">
            <a:avLst/>
          </a:prstGeom>
        </p:spPr>
      </p:pic>
      <p:sp>
        <p:nvSpPr>
          <p:cNvPr id="6" name="Title 1">
            <a:extLst>
              <a:ext uri="{FF2B5EF4-FFF2-40B4-BE49-F238E27FC236}">
                <a16:creationId xmlns:a16="http://schemas.microsoft.com/office/drawing/2014/main" id="{F6160134-8F2B-4015-9414-958B1F1C684D}"/>
              </a:ext>
            </a:extLst>
          </p:cNvPr>
          <p:cNvSpPr>
            <a:spLocks noGrp="1"/>
          </p:cNvSpPr>
          <p:nvPr>
            <p:ph type="title"/>
          </p:nvPr>
        </p:nvSpPr>
        <p:spPr>
          <a:xfrm>
            <a:off x="1069848" y="0"/>
            <a:ext cx="10058400" cy="1614196"/>
          </a:xfrm>
        </p:spPr>
        <p:txBody>
          <a:bodyPr/>
          <a:lstStyle/>
          <a:p>
            <a:r>
              <a:rPr lang="en-US" dirty="0"/>
              <a:t>Customer Retention for Netflix</a:t>
            </a:r>
          </a:p>
        </p:txBody>
      </p:sp>
    </p:spTree>
    <p:extLst>
      <p:ext uri="{BB962C8B-B14F-4D97-AF65-F5344CB8AC3E}">
        <p14:creationId xmlns:p14="http://schemas.microsoft.com/office/powerpoint/2010/main" val="3902888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82DF4-D11C-4CC5-9EF5-BD2D70D06598}"/>
              </a:ext>
            </a:extLst>
          </p:cNvPr>
          <p:cNvPicPr>
            <a:picLocks noChangeAspect="1"/>
          </p:cNvPicPr>
          <p:nvPr/>
        </p:nvPicPr>
        <p:blipFill>
          <a:blip r:embed="rId2"/>
          <a:stretch>
            <a:fillRect/>
          </a:stretch>
        </p:blipFill>
        <p:spPr>
          <a:xfrm>
            <a:off x="1557896" y="1401904"/>
            <a:ext cx="9076207" cy="4054191"/>
          </a:xfrm>
          <a:prstGeom prst="rect">
            <a:avLst/>
          </a:prstGeom>
        </p:spPr>
      </p:pic>
    </p:spTree>
    <p:extLst>
      <p:ext uri="{BB962C8B-B14F-4D97-AF65-F5344CB8AC3E}">
        <p14:creationId xmlns:p14="http://schemas.microsoft.com/office/powerpoint/2010/main" val="185833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4DCE-09C7-4711-BF4C-CDCD9CD66465}"/>
              </a:ext>
            </a:extLst>
          </p:cNvPr>
          <p:cNvSpPr>
            <a:spLocks noGrp="1"/>
          </p:cNvSpPr>
          <p:nvPr>
            <p:ph type="title"/>
          </p:nvPr>
        </p:nvSpPr>
        <p:spPr/>
        <p:txBody>
          <a:bodyPr/>
          <a:lstStyle/>
          <a:p>
            <a:r>
              <a:rPr lang="en-US" dirty="0"/>
              <a:t>What did Netflix do right?</a:t>
            </a:r>
          </a:p>
        </p:txBody>
      </p:sp>
      <p:sp>
        <p:nvSpPr>
          <p:cNvPr id="3" name="Text Placeholder 2">
            <a:extLst>
              <a:ext uri="{FF2B5EF4-FFF2-40B4-BE49-F238E27FC236}">
                <a16:creationId xmlns:a16="http://schemas.microsoft.com/office/drawing/2014/main" id="{6A9E93D3-F55F-4322-8FE0-EF62B211E01C}"/>
              </a:ext>
            </a:extLst>
          </p:cNvPr>
          <p:cNvSpPr>
            <a:spLocks noGrp="1"/>
          </p:cNvSpPr>
          <p:nvPr>
            <p:ph type="body" idx="1"/>
          </p:nvPr>
        </p:nvSpPr>
        <p:spPr/>
        <p:txBody>
          <a:bodyPr/>
          <a:lstStyle/>
          <a:p>
            <a:r>
              <a:rPr lang="en-US" sz="2000" dirty="0"/>
              <a:t>Even though the customer acquisition rate of Netflix has gone down, they have done a fabulous job in retaining customers. </a:t>
            </a:r>
          </a:p>
          <a:p>
            <a:endParaRPr lang="en-US" sz="2000" dirty="0"/>
          </a:p>
          <a:p>
            <a:r>
              <a:rPr lang="en-US" sz="2000" dirty="0"/>
              <a:t>The current retention rate of Netflix is around 70%</a:t>
            </a:r>
          </a:p>
          <a:p>
            <a:endParaRPr lang="en-US" sz="2000" dirty="0"/>
          </a:p>
          <a:p>
            <a:r>
              <a:rPr lang="en-US" sz="2000" dirty="0"/>
              <a:t>Netflix knows how much money to spend on each customer</a:t>
            </a:r>
          </a:p>
          <a:p>
            <a:endParaRPr lang="en-US" sz="2000" dirty="0"/>
          </a:p>
          <a:p>
            <a:r>
              <a:rPr lang="en-US" sz="2000" dirty="0"/>
              <a:t>This is because Netflix know what is the value of a customer</a:t>
            </a:r>
          </a:p>
          <a:p>
            <a:endParaRPr lang="en-US" dirty="0"/>
          </a:p>
          <a:p>
            <a:endParaRPr lang="en-US" dirty="0"/>
          </a:p>
        </p:txBody>
      </p:sp>
    </p:spTree>
    <p:extLst>
      <p:ext uri="{BB962C8B-B14F-4D97-AF65-F5344CB8AC3E}">
        <p14:creationId xmlns:p14="http://schemas.microsoft.com/office/powerpoint/2010/main" val="374305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D0E3-ECD7-48BC-B66F-3F3B984F38F1}"/>
              </a:ext>
            </a:extLst>
          </p:cNvPr>
          <p:cNvSpPr>
            <a:spLocks noGrp="1"/>
          </p:cNvSpPr>
          <p:nvPr>
            <p:ph type="title"/>
          </p:nvPr>
        </p:nvSpPr>
        <p:spPr/>
        <p:txBody>
          <a:bodyPr/>
          <a:lstStyle/>
          <a:p>
            <a:r>
              <a:rPr lang="en-US" dirty="0"/>
              <a:t>What is CLV ?</a:t>
            </a:r>
          </a:p>
        </p:txBody>
      </p:sp>
      <p:sp>
        <p:nvSpPr>
          <p:cNvPr id="3" name="Text Placeholder 2">
            <a:extLst>
              <a:ext uri="{FF2B5EF4-FFF2-40B4-BE49-F238E27FC236}">
                <a16:creationId xmlns:a16="http://schemas.microsoft.com/office/drawing/2014/main" id="{EBA25962-3B0D-4AA1-AFDE-23160333AEA4}"/>
              </a:ext>
            </a:extLst>
          </p:cNvPr>
          <p:cNvSpPr>
            <a:spLocks noGrp="1"/>
          </p:cNvSpPr>
          <p:nvPr>
            <p:ph type="body" idx="1"/>
          </p:nvPr>
        </p:nvSpPr>
        <p:spPr/>
        <p:txBody>
          <a:bodyPr/>
          <a:lstStyle/>
          <a:p>
            <a:r>
              <a:rPr lang="en-US" sz="1800" dirty="0"/>
              <a:t>Customer Lifetime Value is the amount of value in dollars of a customer's relationship with the firm</a:t>
            </a:r>
          </a:p>
          <a:p>
            <a:r>
              <a:rPr lang="en-US" sz="1800" dirty="0"/>
              <a:t>It is both backward and forward looking</a:t>
            </a:r>
          </a:p>
          <a:p>
            <a:endParaRPr lang="en-US" dirty="0"/>
          </a:p>
        </p:txBody>
      </p:sp>
      <p:sp>
        <p:nvSpPr>
          <p:cNvPr id="4" name="Text Placeholder 2">
            <a:extLst>
              <a:ext uri="{FF2B5EF4-FFF2-40B4-BE49-F238E27FC236}">
                <a16:creationId xmlns:a16="http://schemas.microsoft.com/office/drawing/2014/main" id="{5FB4C4D6-8C7E-436C-89B6-120EA50D7684}"/>
              </a:ext>
            </a:extLst>
          </p:cNvPr>
          <p:cNvSpPr txBox="1">
            <a:spLocks/>
          </p:cNvSpPr>
          <p:nvPr/>
        </p:nvSpPr>
        <p:spPr>
          <a:xfrm>
            <a:off x="1063752" y="4490854"/>
            <a:ext cx="10058400" cy="16092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5755" algn="l" rtl="0">
              <a:lnSpc>
                <a:spcPct val="90000"/>
              </a:lnSpc>
              <a:spcBef>
                <a:spcPts val="1200"/>
              </a:spcBef>
              <a:spcAft>
                <a:spcPts val="0"/>
              </a:spcAft>
              <a:buClr>
                <a:schemeClr val="lt1"/>
              </a:buClr>
              <a:buSzPts val="1530"/>
              <a:buFont typeface="Lato"/>
              <a:buChar char="●"/>
              <a:defRPr sz="1700" b="0" i="0" u="none" strike="noStrike" cap="none">
                <a:solidFill>
                  <a:schemeClr val="lt1"/>
                </a:solidFill>
                <a:latin typeface="Lato"/>
                <a:ea typeface="Lato"/>
                <a:cs typeface="Lato"/>
                <a:sym typeface="Lato"/>
              </a:defRPr>
            </a:lvl1pPr>
            <a:lvl2pPr marL="914400" marR="0" lvl="1" indent="-325755" algn="l" rtl="0">
              <a:lnSpc>
                <a:spcPct val="90000"/>
              </a:lnSpc>
              <a:spcBef>
                <a:spcPts val="1600"/>
              </a:spcBef>
              <a:spcAft>
                <a:spcPts val="0"/>
              </a:spcAft>
              <a:buClr>
                <a:schemeClr val="lt1"/>
              </a:buClr>
              <a:buSzPts val="1530"/>
              <a:buFont typeface="Lato"/>
              <a:buChar char="○"/>
              <a:defRPr sz="1500" b="0" i="0" u="none" strike="noStrike" cap="none">
                <a:solidFill>
                  <a:schemeClr val="lt1"/>
                </a:solidFill>
                <a:latin typeface="Lato"/>
                <a:ea typeface="Lato"/>
                <a:cs typeface="Lato"/>
                <a:sym typeface="Lato"/>
              </a:defRPr>
            </a:lvl2pPr>
            <a:lvl3pPr marL="1371600" marR="0" lvl="2" indent="-325755" algn="l" rtl="0">
              <a:lnSpc>
                <a:spcPct val="90000"/>
              </a:lnSpc>
              <a:spcBef>
                <a:spcPts val="400"/>
              </a:spcBef>
              <a:spcAft>
                <a:spcPts val="0"/>
              </a:spcAft>
              <a:buClr>
                <a:schemeClr val="lt1"/>
              </a:buClr>
              <a:buSzPts val="1530"/>
              <a:buFont typeface="Lato"/>
              <a:buChar char="■"/>
              <a:defRPr sz="1500" b="0" i="0" u="none" strike="noStrike" cap="none">
                <a:solidFill>
                  <a:schemeClr val="lt1"/>
                </a:solidFill>
                <a:latin typeface="Lato"/>
                <a:ea typeface="Lato"/>
                <a:cs typeface="Lato"/>
                <a:sym typeface="Lato"/>
              </a:defRPr>
            </a:lvl3pPr>
            <a:lvl4pPr marL="1828800" marR="0" lvl="3" indent="-325755" algn="l" rtl="0">
              <a:lnSpc>
                <a:spcPct val="90000"/>
              </a:lnSpc>
              <a:spcBef>
                <a:spcPts val="400"/>
              </a:spcBef>
              <a:spcAft>
                <a:spcPts val="0"/>
              </a:spcAft>
              <a:buClr>
                <a:schemeClr val="lt1"/>
              </a:buClr>
              <a:buSzPts val="1530"/>
              <a:buFont typeface="Lato"/>
              <a:buChar char="●"/>
              <a:defRPr sz="1500" b="0" i="0" u="none" strike="noStrike" cap="none">
                <a:solidFill>
                  <a:schemeClr val="lt1"/>
                </a:solidFill>
                <a:latin typeface="Lato"/>
                <a:ea typeface="Lato"/>
                <a:cs typeface="Lato"/>
                <a:sym typeface="Lato"/>
              </a:defRPr>
            </a:lvl4pPr>
            <a:lvl5pPr marL="2286000" marR="0" lvl="4" indent="-325754" algn="l" rtl="0">
              <a:lnSpc>
                <a:spcPct val="90000"/>
              </a:lnSpc>
              <a:spcBef>
                <a:spcPts val="400"/>
              </a:spcBef>
              <a:spcAft>
                <a:spcPts val="0"/>
              </a:spcAft>
              <a:buClr>
                <a:schemeClr val="lt1"/>
              </a:buClr>
              <a:buSzPts val="1530"/>
              <a:buFont typeface="Lato"/>
              <a:buChar char="○"/>
              <a:defRPr sz="1500" b="0" i="0" u="none" strike="noStrike" cap="none">
                <a:solidFill>
                  <a:schemeClr val="lt1"/>
                </a:solidFill>
                <a:latin typeface="Lato"/>
                <a:ea typeface="Lato"/>
                <a:cs typeface="Lato"/>
                <a:sym typeface="Lato"/>
              </a:defRPr>
            </a:lvl5pPr>
            <a:lvl6pPr marL="2743200" marR="0" lvl="5" indent="-325754" algn="l" rtl="0">
              <a:lnSpc>
                <a:spcPct val="90000"/>
              </a:lnSpc>
              <a:spcBef>
                <a:spcPts val="400"/>
              </a:spcBef>
              <a:spcAft>
                <a:spcPts val="0"/>
              </a:spcAft>
              <a:buClr>
                <a:schemeClr val="lt1"/>
              </a:buClr>
              <a:buSzPts val="1530"/>
              <a:buFont typeface="Lato"/>
              <a:buChar char="■"/>
              <a:defRPr sz="1500" b="0" i="0" u="none" strike="noStrike" cap="none">
                <a:solidFill>
                  <a:schemeClr val="lt1"/>
                </a:solidFill>
                <a:latin typeface="Lato"/>
                <a:ea typeface="Lato"/>
                <a:cs typeface="Lato"/>
                <a:sym typeface="Lato"/>
              </a:defRPr>
            </a:lvl6pPr>
            <a:lvl7pPr marL="3200400" marR="0" lvl="6" indent="-325754" algn="l" rtl="0">
              <a:lnSpc>
                <a:spcPct val="90000"/>
              </a:lnSpc>
              <a:spcBef>
                <a:spcPts val="400"/>
              </a:spcBef>
              <a:spcAft>
                <a:spcPts val="0"/>
              </a:spcAft>
              <a:buClr>
                <a:schemeClr val="lt1"/>
              </a:buClr>
              <a:buSzPts val="1530"/>
              <a:buFont typeface="Lato"/>
              <a:buChar char="●"/>
              <a:defRPr sz="1500" b="0" i="0" u="none" strike="noStrike" cap="none">
                <a:solidFill>
                  <a:schemeClr val="lt1"/>
                </a:solidFill>
                <a:latin typeface="Lato"/>
                <a:ea typeface="Lato"/>
                <a:cs typeface="Lato"/>
                <a:sym typeface="Lato"/>
              </a:defRPr>
            </a:lvl7pPr>
            <a:lvl8pPr marL="3657600" marR="0" lvl="7" indent="-325754" algn="l" rtl="0">
              <a:lnSpc>
                <a:spcPct val="90000"/>
              </a:lnSpc>
              <a:spcBef>
                <a:spcPts val="400"/>
              </a:spcBef>
              <a:spcAft>
                <a:spcPts val="0"/>
              </a:spcAft>
              <a:buClr>
                <a:schemeClr val="lt1"/>
              </a:buClr>
              <a:buSzPts val="1530"/>
              <a:buFont typeface="Lato"/>
              <a:buChar char="○"/>
              <a:defRPr sz="1500" b="0" i="0" u="none" strike="noStrike" cap="none">
                <a:solidFill>
                  <a:schemeClr val="lt1"/>
                </a:solidFill>
                <a:latin typeface="Lato"/>
                <a:ea typeface="Lato"/>
                <a:cs typeface="Lato"/>
                <a:sym typeface="Lato"/>
              </a:defRPr>
            </a:lvl8pPr>
            <a:lvl9pPr marL="4114800" marR="0" lvl="8" indent="-325754" algn="l" rtl="0">
              <a:lnSpc>
                <a:spcPct val="90000"/>
              </a:lnSpc>
              <a:spcBef>
                <a:spcPts val="400"/>
              </a:spcBef>
              <a:spcAft>
                <a:spcPts val="200"/>
              </a:spcAft>
              <a:buClr>
                <a:schemeClr val="lt1"/>
              </a:buClr>
              <a:buSzPts val="1530"/>
              <a:buFont typeface="Lato"/>
              <a:buChar char="■"/>
              <a:defRPr sz="1500" b="0" i="0" u="none" strike="noStrike" cap="none">
                <a:solidFill>
                  <a:schemeClr val="lt1"/>
                </a:solidFill>
                <a:latin typeface="Lato"/>
                <a:ea typeface="Lato"/>
                <a:cs typeface="Lato"/>
                <a:sym typeface="Lato"/>
              </a:defRPr>
            </a:lvl9pPr>
          </a:lstStyle>
          <a:p>
            <a:r>
              <a:rPr lang="en-US" sz="1800" kern="0" dirty="0"/>
              <a:t>It is used to determine:</a:t>
            </a:r>
          </a:p>
          <a:p>
            <a:pPr lvl="1"/>
            <a:r>
              <a:rPr lang="en-US" sz="1600" kern="0" dirty="0"/>
              <a:t>How much to spend on acquiring a customer</a:t>
            </a:r>
          </a:p>
          <a:p>
            <a:pPr lvl="1"/>
            <a:r>
              <a:rPr lang="en-US" sz="1600" kern="0" dirty="0"/>
              <a:t>How much to spend on retaining a customer</a:t>
            </a:r>
          </a:p>
          <a:p>
            <a:pPr lvl="1"/>
            <a:endParaRPr lang="en-US" kern="0" dirty="0"/>
          </a:p>
          <a:p>
            <a:pPr lvl="1"/>
            <a:endParaRPr lang="en-US" kern="0" dirty="0"/>
          </a:p>
          <a:p>
            <a:endParaRPr lang="en-US" kern="0" dirty="0"/>
          </a:p>
        </p:txBody>
      </p:sp>
      <p:sp>
        <p:nvSpPr>
          <p:cNvPr id="5" name="Title 1">
            <a:extLst>
              <a:ext uri="{FF2B5EF4-FFF2-40B4-BE49-F238E27FC236}">
                <a16:creationId xmlns:a16="http://schemas.microsoft.com/office/drawing/2014/main" id="{F453C117-B20C-4FB6-B600-32AC44736673}"/>
              </a:ext>
            </a:extLst>
          </p:cNvPr>
          <p:cNvSpPr txBox="1">
            <a:spLocks/>
          </p:cNvSpPr>
          <p:nvPr/>
        </p:nvSpPr>
        <p:spPr>
          <a:xfrm>
            <a:off x="1063752" y="3342258"/>
            <a:ext cx="10058400" cy="160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Montserrat"/>
              <a:buNone/>
              <a:defRPr sz="37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9pPr>
          </a:lstStyle>
          <a:p>
            <a:r>
              <a:rPr lang="en-US" kern="0" dirty="0"/>
              <a:t>What is CLV used for?</a:t>
            </a:r>
          </a:p>
        </p:txBody>
      </p:sp>
    </p:spTree>
    <p:extLst>
      <p:ext uri="{BB962C8B-B14F-4D97-AF65-F5344CB8AC3E}">
        <p14:creationId xmlns:p14="http://schemas.microsoft.com/office/powerpoint/2010/main" val="346570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5838-7E69-4858-AA75-51EF56B900CA}"/>
              </a:ext>
            </a:extLst>
          </p:cNvPr>
          <p:cNvSpPr>
            <a:spLocks noGrp="1"/>
          </p:cNvSpPr>
          <p:nvPr>
            <p:ph type="title"/>
          </p:nvPr>
        </p:nvSpPr>
        <p:spPr/>
        <p:txBody>
          <a:bodyPr/>
          <a:lstStyle/>
          <a:p>
            <a:r>
              <a:rPr lang="en-US" dirty="0"/>
              <a:t>What is Marketing Analytics</a:t>
            </a:r>
          </a:p>
        </p:txBody>
      </p:sp>
      <p:sp>
        <p:nvSpPr>
          <p:cNvPr id="3" name="Content Placeholder 2">
            <a:extLst>
              <a:ext uri="{FF2B5EF4-FFF2-40B4-BE49-F238E27FC236}">
                <a16:creationId xmlns:a16="http://schemas.microsoft.com/office/drawing/2014/main" id="{6B385B11-425F-4DF9-A681-77E26D478239}"/>
              </a:ext>
            </a:extLst>
          </p:cNvPr>
          <p:cNvSpPr>
            <a:spLocks noGrp="1"/>
          </p:cNvSpPr>
          <p:nvPr>
            <p:ph type="body" idx="1"/>
          </p:nvPr>
        </p:nvSpPr>
        <p:spPr/>
        <p:txBody>
          <a:bodyPr/>
          <a:lstStyle/>
          <a:p>
            <a:pPr indent="-387350">
              <a:spcBef>
                <a:spcPts val="0"/>
              </a:spcBef>
              <a:buSzPts val="2500"/>
              <a:buFont typeface="Lato"/>
              <a:buAutoNum type="arabicPeriod"/>
            </a:pPr>
            <a:r>
              <a:rPr lang="en-US" sz="2500" dirty="0"/>
              <a:t>Marketing analytics is the study of data garnered through marketing campaigns in order to discern patterns between such things as how a campaign contributed to conversions, consumer behavior, regional preferences, creative preferences and much more</a:t>
            </a:r>
          </a:p>
          <a:p>
            <a:pPr indent="-387350">
              <a:spcBef>
                <a:spcPts val="0"/>
              </a:spcBef>
              <a:buSzPts val="2500"/>
              <a:buFont typeface="Lato"/>
              <a:buAutoNum type="arabicPeriod"/>
            </a:pPr>
            <a:r>
              <a:rPr lang="en-US" sz="2500" dirty="0"/>
              <a:t>The goal of marketing analytics as a practice is to use these patterns and findings to optimize future campaigns based on what was successful.</a:t>
            </a:r>
          </a:p>
          <a:p>
            <a:pPr indent="-387350">
              <a:spcBef>
                <a:spcPts val="0"/>
              </a:spcBef>
              <a:buSzPts val="2500"/>
              <a:buFont typeface="Lato"/>
              <a:buAutoNum type="arabicPeriod"/>
            </a:pPr>
            <a:r>
              <a:rPr lang="en-US" sz="2500" dirty="0"/>
              <a:t>This analysis allows marketers to achieve higher ROI on marketing investments by understanding what is successful in driving either conversions, brand awareness, or both.</a:t>
            </a:r>
          </a:p>
        </p:txBody>
      </p:sp>
    </p:spTree>
    <p:extLst>
      <p:ext uri="{BB962C8B-B14F-4D97-AF65-F5344CB8AC3E}">
        <p14:creationId xmlns:p14="http://schemas.microsoft.com/office/powerpoint/2010/main" val="4014805305"/>
      </p:ext>
    </p:extLst>
  </p:cSld>
  <p:clrMapOvr>
    <a:overrideClrMapping bg1="lt1" tx1="dk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D70E-3CAD-4E0F-BA96-AE6E1DF344A4}"/>
              </a:ext>
            </a:extLst>
          </p:cNvPr>
          <p:cNvSpPr>
            <a:spLocks noGrp="1"/>
          </p:cNvSpPr>
          <p:nvPr>
            <p:ph type="title"/>
          </p:nvPr>
        </p:nvSpPr>
        <p:spPr/>
        <p:txBody>
          <a:bodyPr/>
          <a:lstStyle/>
          <a:p>
            <a:r>
              <a:rPr lang="en-US" dirty="0"/>
              <a:t>Formula for CLV</a:t>
            </a:r>
          </a:p>
        </p:txBody>
      </p:sp>
      <p:sp>
        <p:nvSpPr>
          <p:cNvPr id="3" name="Text Placeholder 2">
            <a:extLst>
              <a:ext uri="{FF2B5EF4-FFF2-40B4-BE49-F238E27FC236}">
                <a16:creationId xmlns:a16="http://schemas.microsoft.com/office/drawing/2014/main" id="{37521DA8-3D3A-44DB-9585-A0F6A82B72F1}"/>
              </a:ext>
            </a:extLst>
          </p:cNvPr>
          <p:cNvSpPr>
            <a:spLocks noGrp="1"/>
          </p:cNvSpPr>
          <p:nvPr>
            <p:ph type="body" idx="1"/>
          </p:nvPr>
        </p:nvSpPr>
        <p:spPr/>
        <p:txBody>
          <a:bodyPr/>
          <a:lstStyle/>
          <a:p>
            <a:r>
              <a:rPr lang="en-US" dirty="0"/>
              <a:t>AC : Acquisition cost</a:t>
            </a:r>
          </a:p>
          <a:p>
            <a:r>
              <a:rPr lang="en-US" dirty="0"/>
              <a:t>Mn: Margin produced by the customer</a:t>
            </a:r>
          </a:p>
          <a:p>
            <a:r>
              <a:rPr lang="en-US" dirty="0"/>
              <a:t>n: Time period</a:t>
            </a:r>
          </a:p>
          <a:p>
            <a:r>
              <a:rPr lang="en-US" dirty="0"/>
              <a:t>Cn: Amount spent for marketing and servicing the </a:t>
            </a:r>
          </a:p>
          <a:p>
            <a:pPr marL="131445" indent="0">
              <a:buNone/>
            </a:pPr>
            <a:r>
              <a:rPr lang="en-US" dirty="0"/>
              <a:t>            customer </a:t>
            </a:r>
          </a:p>
          <a:p>
            <a:r>
              <a:rPr lang="en-US" dirty="0"/>
              <a:t>p: Probability that the customer will not churn</a:t>
            </a:r>
          </a:p>
          <a:p>
            <a:r>
              <a:rPr lang="en-US" dirty="0"/>
              <a:t>N: Total number of years to calculate CLTV</a:t>
            </a:r>
          </a:p>
          <a:p>
            <a:r>
              <a:rPr lang="en-US" dirty="0"/>
              <a:t>r: Discount offered for each customer</a:t>
            </a:r>
          </a:p>
          <a:p>
            <a:endParaRPr lang="en-US" dirty="0"/>
          </a:p>
        </p:txBody>
      </p:sp>
      <p:pic>
        <p:nvPicPr>
          <p:cNvPr id="5" name="Picture 4">
            <a:extLst>
              <a:ext uri="{FF2B5EF4-FFF2-40B4-BE49-F238E27FC236}">
                <a16:creationId xmlns:a16="http://schemas.microsoft.com/office/drawing/2014/main" id="{5C2AFDEC-7AA0-47B4-B7FA-FE60C03150AF}"/>
              </a:ext>
            </a:extLst>
          </p:cNvPr>
          <p:cNvPicPr>
            <a:picLocks noChangeAspect="1"/>
          </p:cNvPicPr>
          <p:nvPr/>
        </p:nvPicPr>
        <p:blipFill>
          <a:blip r:embed="rId2"/>
          <a:stretch>
            <a:fillRect/>
          </a:stretch>
        </p:blipFill>
        <p:spPr>
          <a:xfrm>
            <a:off x="6866767" y="2294879"/>
            <a:ext cx="4000847" cy="1484019"/>
          </a:xfrm>
          <a:prstGeom prst="rect">
            <a:avLst/>
          </a:prstGeom>
        </p:spPr>
      </p:pic>
    </p:spTree>
    <p:extLst>
      <p:ext uri="{BB962C8B-B14F-4D97-AF65-F5344CB8AC3E}">
        <p14:creationId xmlns:p14="http://schemas.microsoft.com/office/powerpoint/2010/main" val="1717772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1EBD-3A94-4D2B-BAE2-F2B5608E09A7}"/>
              </a:ext>
            </a:extLst>
          </p:cNvPr>
          <p:cNvSpPr>
            <a:spLocks noGrp="1"/>
          </p:cNvSpPr>
          <p:nvPr>
            <p:ph type="title"/>
          </p:nvPr>
        </p:nvSpPr>
        <p:spPr>
          <a:xfrm>
            <a:off x="1066800" y="102077"/>
            <a:ext cx="10058400" cy="1609200"/>
          </a:xfrm>
        </p:spPr>
        <p:txBody>
          <a:bodyPr/>
          <a:lstStyle/>
          <a:p>
            <a:r>
              <a:rPr lang="en-US" dirty="0"/>
              <a:t>Netflix Case study</a:t>
            </a:r>
          </a:p>
        </p:txBody>
      </p:sp>
      <p:sp>
        <p:nvSpPr>
          <p:cNvPr id="3" name="Text Placeholder 2">
            <a:extLst>
              <a:ext uri="{FF2B5EF4-FFF2-40B4-BE49-F238E27FC236}">
                <a16:creationId xmlns:a16="http://schemas.microsoft.com/office/drawing/2014/main" id="{C9FE4238-9977-438E-A596-D3AB3CEE781C}"/>
              </a:ext>
            </a:extLst>
          </p:cNvPr>
          <p:cNvSpPr>
            <a:spLocks noGrp="1"/>
          </p:cNvSpPr>
          <p:nvPr>
            <p:ph type="body" idx="1"/>
          </p:nvPr>
        </p:nvSpPr>
        <p:spPr>
          <a:xfrm>
            <a:off x="1066800" y="2121408"/>
            <a:ext cx="10058400" cy="4050900"/>
          </a:xfrm>
        </p:spPr>
        <p:txBody>
          <a:bodyPr/>
          <a:lstStyle/>
          <a:p>
            <a:r>
              <a:rPr lang="en-US" dirty="0"/>
              <a:t>Following metrics are overserved using historical data of Netflix</a:t>
            </a:r>
          </a:p>
          <a:p>
            <a:endParaRPr lang="en-US" dirty="0"/>
          </a:p>
        </p:txBody>
      </p:sp>
      <p:graphicFrame>
        <p:nvGraphicFramePr>
          <p:cNvPr id="4" name="Table 4">
            <a:extLst>
              <a:ext uri="{FF2B5EF4-FFF2-40B4-BE49-F238E27FC236}">
                <a16:creationId xmlns:a16="http://schemas.microsoft.com/office/drawing/2014/main" id="{D4F5F420-7700-4731-9F45-F392C0F3C3A6}"/>
              </a:ext>
            </a:extLst>
          </p:cNvPr>
          <p:cNvGraphicFramePr>
            <a:graphicFrameLocks noGrp="1"/>
          </p:cNvGraphicFramePr>
          <p:nvPr>
            <p:extLst>
              <p:ext uri="{D42A27DB-BD31-4B8C-83A1-F6EECF244321}">
                <p14:modId xmlns:p14="http://schemas.microsoft.com/office/powerpoint/2010/main" val="3265140685"/>
              </p:ext>
            </p:extLst>
          </p:nvPr>
        </p:nvGraphicFramePr>
        <p:xfrm>
          <a:off x="1427583" y="2873830"/>
          <a:ext cx="8154956" cy="2948472"/>
        </p:xfrm>
        <a:graphic>
          <a:graphicData uri="http://schemas.openxmlformats.org/drawingml/2006/table">
            <a:tbl>
              <a:tblPr firstRow="1" bandRow="1">
                <a:tableStyleId>{5C22544A-7EE6-4342-B048-85BDC9FD1C3A}</a:tableStyleId>
              </a:tblPr>
              <a:tblGrid>
                <a:gridCol w="5476730">
                  <a:extLst>
                    <a:ext uri="{9D8B030D-6E8A-4147-A177-3AD203B41FA5}">
                      <a16:colId xmlns:a16="http://schemas.microsoft.com/office/drawing/2014/main" val="2190958347"/>
                    </a:ext>
                  </a:extLst>
                </a:gridCol>
                <a:gridCol w="2678226">
                  <a:extLst>
                    <a:ext uri="{9D8B030D-6E8A-4147-A177-3AD203B41FA5}">
                      <a16:colId xmlns:a16="http://schemas.microsoft.com/office/drawing/2014/main" val="3020124658"/>
                    </a:ext>
                  </a:extLst>
                </a:gridCol>
              </a:tblGrid>
              <a:tr h="688950">
                <a:tc>
                  <a:txBody>
                    <a:bodyPr/>
                    <a:lstStyle/>
                    <a:p>
                      <a:r>
                        <a:rPr lang="en-US" sz="1800" b="1" dirty="0">
                          <a:solidFill>
                            <a:schemeClr val="tx1"/>
                          </a:solidFill>
                        </a:rPr>
                        <a:t>Expected Customer Lifetime in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dirty="0">
                          <a:solidFill>
                            <a:schemeClr val="tx1"/>
                          </a:solidFill>
                        </a:rPr>
                        <a:t>20M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6713045"/>
                  </a:ext>
                </a:extLst>
              </a:tr>
              <a:tr h="60096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Average Gross Margin per customer</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8879404"/>
                  </a:ext>
                </a:extLst>
              </a:tr>
              <a:tr h="5753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Average Marketing costs per 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3539453"/>
                  </a:ext>
                </a:extLst>
              </a:tr>
              <a:tr h="541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Average net margin per 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8603075"/>
                  </a:ext>
                </a:extLst>
              </a:tr>
              <a:tr h="541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Customer Lifetime Value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725524"/>
                  </a:ext>
                </a:extLst>
              </a:tr>
            </a:tbl>
          </a:graphicData>
        </a:graphic>
      </p:graphicFrame>
    </p:spTree>
    <p:extLst>
      <p:ext uri="{BB962C8B-B14F-4D97-AF65-F5344CB8AC3E}">
        <p14:creationId xmlns:p14="http://schemas.microsoft.com/office/powerpoint/2010/main" val="229089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AE17-D701-458F-9964-AA84E0626737}"/>
              </a:ext>
            </a:extLst>
          </p:cNvPr>
          <p:cNvSpPr>
            <a:spLocks noGrp="1"/>
          </p:cNvSpPr>
          <p:nvPr>
            <p:ph type="title"/>
          </p:nvPr>
        </p:nvSpPr>
        <p:spPr>
          <a:xfrm>
            <a:off x="1063753" y="0"/>
            <a:ext cx="10058400" cy="1008888"/>
          </a:xfrm>
        </p:spPr>
        <p:txBody>
          <a:bodyPr/>
          <a:lstStyle/>
          <a:p>
            <a:r>
              <a:rPr lang="en-US" dirty="0"/>
              <a:t>Basic CLV Model</a:t>
            </a:r>
          </a:p>
        </p:txBody>
      </p:sp>
      <p:sp>
        <p:nvSpPr>
          <p:cNvPr id="3" name="Text Placeholder 2">
            <a:extLst>
              <a:ext uri="{FF2B5EF4-FFF2-40B4-BE49-F238E27FC236}">
                <a16:creationId xmlns:a16="http://schemas.microsoft.com/office/drawing/2014/main" id="{D58C6719-BD41-4ADC-A8AE-94E211EB4406}"/>
              </a:ext>
            </a:extLst>
          </p:cNvPr>
          <p:cNvSpPr>
            <a:spLocks noGrp="1"/>
          </p:cNvSpPr>
          <p:nvPr>
            <p:ph type="body" idx="1"/>
          </p:nvPr>
        </p:nvSpPr>
        <p:spPr>
          <a:xfrm>
            <a:off x="1069848" y="838764"/>
            <a:ext cx="10058400" cy="5333544"/>
          </a:xfrm>
        </p:spPr>
        <p:txBody>
          <a:bodyPr/>
          <a:lstStyle/>
          <a:p>
            <a:r>
              <a:rPr lang="en-US" dirty="0"/>
              <a:t>Net Margin per Netflix Customer = M-R = $50</a:t>
            </a:r>
          </a:p>
          <a:p>
            <a:r>
              <a:rPr lang="en-US" dirty="0"/>
              <a:t>Retention rate = r = 80%</a:t>
            </a:r>
          </a:p>
          <a:p>
            <a:r>
              <a:rPr lang="en-US" dirty="0"/>
              <a:t>Number of customers who joined Netflix in June 2021 = 100</a:t>
            </a:r>
          </a:p>
        </p:txBody>
      </p:sp>
      <p:graphicFrame>
        <p:nvGraphicFramePr>
          <p:cNvPr id="4" name="Table 4">
            <a:extLst>
              <a:ext uri="{FF2B5EF4-FFF2-40B4-BE49-F238E27FC236}">
                <a16:creationId xmlns:a16="http://schemas.microsoft.com/office/drawing/2014/main" id="{76B87C83-9798-4CE8-8CA0-BCC7F7C2CFA1}"/>
              </a:ext>
            </a:extLst>
          </p:cNvPr>
          <p:cNvGraphicFramePr>
            <a:graphicFrameLocks noGrp="1"/>
          </p:cNvGraphicFramePr>
          <p:nvPr>
            <p:extLst>
              <p:ext uri="{D42A27DB-BD31-4B8C-83A1-F6EECF244321}">
                <p14:modId xmlns:p14="http://schemas.microsoft.com/office/powerpoint/2010/main" val="765268310"/>
              </p:ext>
            </p:extLst>
          </p:nvPr>
        </p:nvGraphicFramePr>
        <p:xfrm>
          <a:off x="1427583" y="2873830"/>
          <a:ext cx="9694570" cy="3145406"/>
        </p:xfrm>
        <a:graphic>
          <a:graphicData uri="http://schemas.openxmlformats.org/drawingml/2006/table">
            <a:tbl>
              <a:tblPr firstRow="1" bandRow="1">
                <a:tableStyleId>{5C22544A-7EE6-4342-B048-85BDC9FD1C3A}</a:tableStyleId>
              </a:tblPr>
              <a:tblGrid>
                <a:gridCol w="3279538">
                  <a:extLst>
                    <a:ext uri="{9D8B030D-6E8A-4147-A177-3AD203B41FA5}">
                      <a16:colId xmlns:a16="http://schemas.microsoft.com/office/drawing/2014/main" val="2190958347"/>
                    </a:ext>
                  </a:extLst>
                </a:gridCol>
                <a:gridCol w="1603758">
                  <a:extLst>
                    <a:ext uri="{9D8B030D-6E8A-4147-A177-3AD203B41FA5}">
                      <a16:colId xmlns:a16="http://schemas.microsoft.com/office/drawing/2014/main" val="3020124658"/>
                    </a:ext>
                  </a:extLst>
                </a:gridCol>
                <a:gridCol w="1603758">
                  <a:extLst>
                    <a:ext uri="{9D8B030D-6E8A-4147-A177-3AD203B41FA5}">
                      <a16:colId xmlns:a16="http://schemas.microsoft.com/office/drawing/2014/main" val="4272265297"/>
                    </a:ext>
                  </a:extLst>
                </a:gridCol>
                <a:gridCol w="1603758">
                  <a:extLst>
                    <a:ext uri="{9D8B030D-6E8A-4147-A177-3AD203B41FA5}">
                      <a16:colId xmlns:a16="http://schemas.microsoft.com/office/drawing/2014/main" val="3609653506"/>
                    </a:ext>
                  </a:extLst>
                </a:gridCol>
                <a:gridCol w="1603758">
                  <a:extLst>
                    <a:ext uri="{9D8B030D-6E8A-4147-A177-3AD203B41FA5}">
                      <a16:colId xmlns:a16="http://schemas.microsoft.com/office/drawing/2014/main" val="967105464"/>
                    </a:ext>
                  </a:extLst>
                </a:gridCol>
              </a:tblGrid>
              <a:tr h="688950">
                <a:tc>
                  <a:txBody>
                    <a:bodyPr/>
                    <a:lstStyle/>
                    <a:p>
                      <a:r>
                        <a:rPr lang="en-US" sz="1800" b="1" dirty="0">
                          <a:solidFill>
                            <a:schemeClr val="tx1"/>
                          </a:solidFill>
                        </a:rPr>
                        <a:t>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dirty="0">
                          <a:solidFill>
                            <a:schemeClr val="tx1"/>
                          </a:solidFill>
                        </a:rPr>
                        <a:t>Number of Customers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dirty="0">
                          <a:solidFill>
                            <a:schemeClr val="tx1"/>
                          </a:solidFill>
                        </a:rPr>
                        <a:t>Total Net Profit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dirty="0">
                          <a:solidFill>
                            <a:schemeClr val="tx1"/>
                          </a:solidFill>
                        </a:rPr>
                        <a:t>Total Net Profit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dirty="0">
                          <a:solidFill>
                            <a:schemeClr val="tx1"/>
                          </a:solidFill>
                        </a:rPr>
                        <a:t> Present Value of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6713045"/>
                  </a:ext>
                </a:extLst>
              </a:tr>
              <a:tr h="60096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June 2021</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[M-R]*100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50*100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8879404"/>
                  </a:ext>
                </a:extLst>
              </a:tr>
              <a:tr h="5753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July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r*100 = 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r*100*[M-R]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80*50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3539453"/>
                  </a:ext>
                </a:extLst>
              </a:tr>
              <a:tr h="541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August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r*(r*100) = 80% of 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r</a:t>
                      </a:r>
                      <a:r>
                        <a:rPr lang="en-US" sz="1800" b="1" baseline="30000" dirty="0">
                          <a:solidFill>
                            <a:schemeClr val="tx1"/>
                          </a:solidFill>
                        </a:rPr>
                        <a:t>2</a:t>
                      </a:r>
                      <a:r>
                        <a:rPr lang="en-US" sz="1800" b="1" baseline="0" dirty="0">
                          <a:solidFill>
                            <a:schemeClr val="tx1"/>
                          </a:solidFill>
                        </a:rPr>
                        <a:t>*100*[M-R]</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8603075"/>
                  </a:ext>
                </a:extLst>
              </a:tr>
              <a:tr h="541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September 2021</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r*(r*(r*100)=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r</a:t>
                      </a:r>
                      <a:r>
                        <a:rPr lang="en-US" sz="1800" b="1" baseline="30000" dirty="0">
                          <a:solidFill>
                            <a:schemeClr val="tx1"/>
                          </a:solidFill>
                        </a:rPr>
                        <a:t>3</a:t>
                      </a:r>
                      <a:r>
                        <a:rPr lang="en-US" sz="1800" b="1" baseline="0" dirty="0">
                          <a:solidFill>
                            <a:schemeClr val="tx1"/>
                          </a:solidFill>
                        </a:rPr>
                        <a:t>*100*[M-R]</a:t>
                      </a:r>
                      <a:endParaRPr lang="en-US" sz="1800" b="1" dirty="0">
                        <a:solidFill>
                          <a:schemeClr val="tx1"/>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725524"/>
                  </a:ext>
                </a:extLst>
              </a:tr>
            </a:tbl>
          </a:graphicData>
        </a:graphic>
      </p:graphicFrame>
    </p:spTree>
    <p:extLst>
      <p:ext uri="{BB962C8B-B14F-4D97-AF65-F5344CB8AC3E}">
        <p14:creationId xmlns:p14="http://schemas.microsoft.com/office/powerpoint/2010/main" val="3034076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AE17-D701-458F-9964-AA84E0626737}"/>
              </a:ext>
            </a:extLst>
          </p:cNvPr>
          <p:cNvSpPr>
            <a:spLocks noGrp="1"/>
          </p:cNvSpPr>
          <p:nvPr>
            <p:ph type="title"/>
          </p:nvPr>
        </p:nvSpPr>
        <p:spPr>
          <a:xfrm>
            <a:off x="1063753" y="503853"/>
            <a:ext cx="10058400" cy="1008888"/>
          </a:xfrm>
        </p:spPr>
        <p:txBody>
          <a:bodyPr/>
          <a:lstStyle/>
          <a:p>
            <a:r>
              <a:rPr lang="en-US" dirty="0"/>
              <a:t>Basic CLV Model</a:t>
            </a:r>
          </a:p>
        </p:txBody>
      </p:sp>
      <p:graphicFrame>
        <p:nvGraphicFramePr>
          <p:cNvPr id="4" name="Table 4">
            <a:extLst>
              <a:ext uri="{FF2B5EF4-FFF2-40B4-BE49-F238E27FC236}">
                <a16:creationId xmlns:a16="http://schemas.microsoft.com/office/drawing/2014/main" id="{76B87C83-9798-4CE8-8CA0-BCC7F7C2CFA1}"/>
              </a:ext>
            </a:extLst>
          </p:cNvPr>
          <p:cNvGraphicFramePr>
            <a:graphicFrameLocks noGrp="1"/>
          </p:cNvGraphicFramePr>
          <p:nvPr>
            <p:extLst>
              <p:ext uri="{D42A27DB-BD31-4B8C-83A1-F6EECF244321}">
                <p14:modId xmlns:p14="http://schemas.microsoft.com/office/powerpoint/2010/main" val="937308571"/>
              </p:ext>
            </p:extLst>
          </p:nvPr>
        </p:nvGraphicFramePr>
        <p:xfrm>
          <a:off x="1312724" y="1847652"/>
          <a:ext cx="9560458" cy="3013222"/>
        </p:xfrm>
        <a:graphic>
          <a:graphicData uri="http://schemas.openxmlformats.org/drawingml/2006/table">
            <a:tbl>
              <a:tblPr firstRow="1" bandRow="1">
                <a:tableStyleId>{5C22544A-7EE6-4342-B048-85BDC9FD1C3A}</a:tableStyleId>
              </a:tblPr>
              <a:tblGrid>
                <a:gridCol w="2214778">
                  <a:extLst>
                    <a:ext uri="{9D8B030D-6E8A-4147-A177-3AD203B41FA5}">
                      <a16:colId xmlns:a16="http://schemas.microsoft.com/office/drawing/2014/main" val="2190958347"/>
                    </a:ext>
                  </a:extLst>
                </a:gridCol>
                <a:gridCol w="7345680">
                  <a:extLst>
                    <a:ext uri="{9D8B030D-6E8A-4147-A177-3AD203B41FA5}">
                      <a16:colId xmlns:a16="http://schemas.microsoft.com/office/drawing/2014/main" val="3020124658"/>
                    </a:ext>
                  </a:extLst>
                </a:gridCol>
              </a:tblGrid>
              <a:tr h="688950">
                <a:tc>
                  <a:txBody>
                    <a:bodyPr/>
                    <a:lstStyle/>
                    <a:p>
                      <a:r>
                        <a:rPr lang="en-US" sz="1800" b="1"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dirty="0">
                          <a:solidFill>
                            <a:schemeClr val="tx1"/>
                          </a:solidFill>
                        </a:rPr>
                        <a:t>Contribution per period from active customer. Contribution = Sales Price= Variable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6713045"/>
                  </a:ext>
                </a:extLst>
              </a:tr>
              <a:tr h="60096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$R</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Retention Spending per period per active 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8879404"/>
                  </a:ext>
                </a:extLst>
              </a:tr>
              <a:tr h="5753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Retention rate (fraction of current customers retained each 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3539453"/>
                  </a:ext>
                </a:extLst>
              </a:tr>
              <a:tr h="541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Discount rate per 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8603075"/>
                  </a:ext>
                </a:extLst>
              </a:tr>
              <a:tr h="541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Final Formula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CLV = [$M-$R]x[(1+d)/(1+d-r)]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725524"/>
                  </a:ext>
                </a:extLst>
              </a:tr>
            </a:tbl>
          </a:graphicData>
        </a:graphic>
      </p:graphicFrame>
    </p:spTree>
    <p:extLst>
      <p:ext uri="{BB962C8B-B14F-4D97-AF65-F5344CB8AC3E}">
        <p14:creationId xmlns:p14="http://schemas.microsoft.com/office/powerpoint/2010/main" val="2062028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6EA7-70AA-47FD-9B5B-B0C4BAFBA673}"/>
              </a:ext>
            </a:extLst>
          </p:cNvPr>
          <p:cNvSpPr>
            <a:spLocks noGrp="1"/>
          </p:cNvSpPr>
          <p:nvPr>
            <p:ph type="title"/>
          </p:nvPr>
        </p:nvSpPr>
        <p:spPr>
          <a:xfrm>
            <a:off x="1069848" y="0"/>
            <a:ext cx="10058400" cy="1609200"/>
          </a:xfrm>
        </p:spPr>
        <p:txBody>
          <a:bodyPr/>
          <a:lstStyle/>
          <a:p>
            <a:r>
              <a:rPr lang="en-US" dirty="0"/>
              <a:t>How to use the CLV model</a:t>
            </a:r>
          </a:p>
        </p:txBody>
      </p:sp>
      <p:sp>
        <p:nvSpPr>
          <p:cNvPr id="3" name="Text Placeholder 2">
            <a:extLst>
              <a:ext uri="{FF2B5EF4-FFF2-40B4-BE49-F238E27FC236}">
                <a16:creationId xmlns:a16="http://schemas.microsoft.com/office/drawing/2014/main" id="{AAF24918-2919-43B2-A0BA-C92FFB56C236}"/>
              </a:ext>
            </a:extLst>
          </p:cNvPr>
          <p:cNvSpPr>
            <a:spLocks noGrp="1"/>
          </p:cNvSpPr>
          <p:nvPr>
            <p:ph type="body" idx="1"/>
          </p:nvPr>
        </p:nvSpPr>
        <p:spPr>
          <a:xfrm>
            <a:off x="1069848" y="1249680"/>
            <a:ext cx="10058400" cy="5608320"/>
          </a:xfrm>
        </p:spPr>
        <p:txBody>
          <a:bodyPr>
            <a:normAutofit/>
          </a:bodyPr>
          <a:lstStyle/>
          <a:p>
            <a:r>
              <a:rPr lang="en-US" sz="2000" dirty="0"/>
              <a:t>The CLV model is looked  in two components</a:t>
            </a:r>
          </a:p>
          <a:p>
            <a:endParaRPr lang="en-US" sz="2000" dirty="0"/>
          </a:p>
          <a:p>
            <a:r>
              <a:rPr lang="en-US" sz="2000" dirty="0"/>
              <a:t>Short Term Margin: Margin you get each period (one month for Netflix)</a:t>
            </a:r>
          </a:p>
          <a:p>
            <a:endParaRPr lang="en-US" sz="2000" dirty="0"/>
          </a:p>
          <a:p>
            <a:r>
              <a:rPr lang="en-US" sz="2000" dirty="0"/>
              <a:t>Long term Multiplier: Short term margin X Number of periods it recurs</a:t>
            </a:r>
          </a:p>
          <a:p>
            <a:r>
              <a:rPr lang="en-US" sz="2000" dirty="0"/>
              <a:t>CLV = [$M-$R]x[(1+d)/(1+d-r)]</a:t>
            </a:r>
          </a:p>
          <a:p>
            <a:r>
              <a:rPr lang="en-US" sz="2000" dirty="0"/>
              <a:t> [$M-$R] : Short term Margin</a:t>
            </a:r>
          </a:p>
          <a:p>
            <a:r>
              <a:rPr lang="en-US" sz="2000" dirty="0"/>
              <a:t>[(1+d)/(1+d-r)]: Long Term Multiplier</a:t>
            </a:r>
          </a:p>
          <a:p>
            <a:endParaRPr lang="en-US" sz="2000" dirty="0"/>
          </a:p>
          <a:p>
            <a:r>
              <a:rPr lang="en-US" sz="2000" dirty="0"/>
              <a:t>If Retention Increases:</a:t>
            </a:r>
          </a:p>
          <a:p>
            <a:pPr lvl="1"/>
            <a:r>
              <a:rPr lang="en-US" sz="1800" dirty="0"/>
              <a:t>Long Term Multiplier Goes Up</a:t>
            </a:r>
          </a:p>
          <a:p>
            <a:pPr lvl="1"/>
            <a:r>
              <a:rPr lang="en-US" sz="1800" dirty="0"/>
              <a:t>If a person is retained for longer, the retention rate goes up and so does the CLV</a:t>
            </a:r>
          </a:p>
          <a:p>
            <a:pPr marL="588645" lvl="1" indent="0">
              <a:buNone/>
            </a:pPr>
            <a:endParaRPr lang="en-US" sz="1800" dirty="0"/>
          </a:p>
        </p:txBody>
      </p:sp>
    </p:spTree>
    <p:extLst>
      <p:ext uri="{BB962C8B-B14F-4D97-AF65-F5344CB8AC3E}">
        <p14:creationId xmlns:p14="http://schemas.microsoft.com/office/powerpoint/2010/main" val="328694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BF7C-88F6-4DB9-860B-6784B1F01806}"/>
              </a:ext>
            </a:extLst>
          </p:cNvPr>
          <p:cNvSpPr>
            <a:spLocks noGrp="1"/>
          </p:cNvSpPr>
          <p:nvPr>
            <p:ph type="title"/>
          </p:nvPr>
        </p:nvSpPr>
        <p:spPr>
          <a:xfrm>
            <a:off x="1066800" y="-46654"/>
            <a:ext cx="10058400" cy="1609200"/>
          </a:xfrm>
        </p:spPr>
        <p:txBody>
          <a:bodyPr/>
          <a:lstStyle/>
          <a:p>
            <a:r>
              <a:rPr lang="en-US" dirty="0"/>
              <a:t>Problem statement</a:t>
            </a:r>
          </a:p>
        </p:txBody>
      </p:sp>
      <p:sp>
        <p:nvSpPr>
          <p:cNvPr id="3" name="Text Placeholder 2">
            <a:extLst>
              <a:ext uri="{FF2B5EF4-FFF2-40B4-BE49-F238E27FC236}">
                <a16:creationId xmlns:a16="http://schemas.microsoft.com/office/drawing/2014/main" id="{87D8881D-47FF-4E1B-96A9-5F90139DA618}"/>
              </a:ext>
            </a:extLst>
          </p:cNvPr>
          <p:cNvSpPr>
            <a:spLocks noGrp="1"/>
          </p:cNvSpPr>
          <p:nvPr>
            <p:ph type="body" idx="1"/>
          </p:nvPr>
        </p:nvSpPr>
        <p:spPr/>
        <p:txBody>
          <a:bodyPr>
            <a:normAutofit lnSpcReduction="10000"/>
          </a:bodyPr>
          <a:lstStyle/>
          <a:p>
            <a:r>
              <a:rPr lang="en-US" sz="2000" dirty="0"/>
              <a:t>Netflix changes $19.95 per month. </a:t>
            </a:r>
          </a:p>
          <a:p>
            <a:r>
              <a:rPr lang="en-US" sz="2000" dirty="0"/>
              <a:t>Variable costs are $1.50 per month</a:t>
            </a:r>
          </a:p>
          <a:p>
            <a:r>
              <a:rPr lang="en-US" sz="2000" dirty="0"/>
              <a:t>Marketing Spending is $6 per month</a:t>
            </a:r>
          </a:p>
          <a:p>
            <a:r>
              <a:rPr lang="en-US" sz="2000" dirty="0"/>
              <a:t>Attrition rate is 1% per month</a:t>
            </a:r>
          </a:p>
          <a:p>
            <a:r>
              <a:rPr lang="en-US" sz="2000" dirty="0"/>
              <a:t>Monthly Discount rate is 1% </a:t>
            </a:r>
          </a:p>
          <a:p>
            <a:r>
              <a:rPr lang="en-US" sz="2000" dirty="0"/>
              <a:t>What is the CLV?</a:t>
            </a:r>
          </a:p>
          <a:p>
            <a:endParaRPr lang="en-US" sz="2000" dirty="0"/>
          </a:p>
          <a:p>
            <a:endParaRPr lang="en-US" sz="2000" dirty="0"/>
          </a:p>
          <a:p>
            <a:r>
              <a:rPr lang="en-US" sz="2000" dirty="0"/>
              <a:t>If Netflix decides to cut marketing Spending from $6 to $3, their attrition rate is expected to go up by 1%. Should they, do it?</a:t>
            </a:r>
          </a:p>
        </p:txBody>
      </p:sp>
      <p:graphicFrame>
        <p:nvGraphicFramePr>
          <p:cNvPr id="4" name="Table 4">
            <a:extLst>
              <a:ext uri="{FF2B5EF4-FFF2-40B4-BE49-F238E27FC236}">
                <a16:creationId xmlns:a16="http://schemas.microsoft.com/office/drawing/2014/main" id="{E2E7F091-BD05-4267-A7CD-F58A71765E4A}"/>
              </a:ext>
            </a:extLst>
          </p:cNvPr>
          <p:cNvGraphicFramePr>
            <a:graphicFrameLocks noGrp="1"/>
          </p:cNvGraphicFramePr>
          <p:nvPr>
            <p:extLst>
              <p:ext uri="{D42A27DB-BD31-4B8C-83A1-F6EECF244321}">
                <p14:modId xmlns:p14="http://schemas.microsoft.com/office/powerpoint/2010/main" val="4225750623"/>
              </p:ext>
            </p:extLst>
          </p:nvPr>
        </p:nvGraphicFramePr>
        <p:xfrm>
          <a:off x="6096000" y="2224045"/>
          <a:ext cx="4064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94026365"/>
                    </a:ext>
                  </a:extLst>
                </a:gridCol>
              </a:tblGrid>
              <a:tr h="370840">
                <a:tc>
                  <a:txBody>
                    <a:bodyPr/>
                    <a:lstStyle/>
                    <a:p>
                      <a:r>
                        <a:rPr lang="en-US" b="1" dirty="0">
                          <a:solidFill>
                            <a:schemeClr val="tx1"/>
                          </a:solidFill>
                        </a:rPr>
                        <a:t>$ M = 19.95-1.50 = $18.45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1735071"/>
                  </a:ext>
                </a:extLst>
              </a:tr>
              <a:tr h="370840">
                <a:tc>
                  <a:txBody>
                    <a:bodyPr/>
                    <a:lstStyle/>
                    <a:p>
                      <a:r>
                        <a:rPr lang="en-US" b="1" dirty="0"/>
                        <a:t>$R = 6/12 = $0.5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9438410"/>
                  </a:ext>
                </a:extLst>
              </a:tr>
              <a:tr h="370840">
                <a:tc>
                  <a:txBody>
                    <a:bodyPr/>
                    <a:lstStyle/>
                    <a:p>
                      <a:r>
                        <a:rPr lang="en-US" b="1" dirty="0"/>
                        <a:t>R = 0.995 = 1-0.05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1579290"/>
                  </a:ext>
                </a:extLst>
              </a:tr>
              <a:tr h="370840">
                <a:tc>
                  <a:txBody>
                    <a:bodyPr/>
                    <a:lstStyle/>
                    <a:p>
                      <a:r>
                        <a:rPr lang="en-US" b="1" dirty="0"/>
                        <a:t>d = 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323023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CLV = [$M-$R]x[(1+d)/(1+d-r)]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6558122"/>
                  </a:ext>
                </a:extLst>
              </a:tr>
              <a:tr h="370840">
                <a:tc>
                  <a:txBody>
                    <a:bodyPr/>
                    <a:lstStyle/>
                    <a:p>
                      <a:r>
                        <a:rPr lang="en-US" b="1" dirty="0"/>
                        <a:t>CLV = [18.45-0.5]x[(1+0.1)/1_0.01-0.995)]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3298926"/>
                  </a:ext>
                </a:extLst>
              </a:tr>
              <a:tr h="370840">
                <a:tc>
                  <a:txBody>
                    <a:bodyPr/>
                    <a:lstStyle/>
                    <a:p>
                      <a:r>
                        <a:rPr lang="en-US" b="1" dirty="0"/>
                        <a:t>CLV = [17.95]x[67.33]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763760"/>
                  </a:ext>
                </a:extLst>
              </a:tr>
              <a:tr h="370840">
                <a:tc>
                  <a:txBody>
                    <a:bodyPr/>
                    <a:lstStyle/>
                    <a:p>
                      <a:r>
                        <a:rPr lang="en-US" b="1" dirty="0"/>
                        <a:t>CLV = $1209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40069556"/>
                  </a:ext>
                </a:extLst>
              </a:tr>
            </a:tbl>
          </a:graphicData>
        </a:graphic>
      </p:graphicFrame>
    </p:spTree>
    <p:extLst>
      <p:ext uri="{BB962C8B-B14F-4D97-AF65-F5344CB8AC3E}">
        <p14:creationId xmlns:p14="http://schemas.microsoft.com/office/powerpoint/2010/main" val="2083581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D8881D-47FF-4E1B-96A9-5F90139DA618}"/>
              </a:ext>
            </a:extLst>
          </p:cNvPr>
          <p:cNvSpPr>
            <a:spLocks noGrp="1"/>
          </p:cNvSpPr>
          <p:nvPr>
            <p:ph type="body" idx="1"/>
          </p:nvPr>
        </p:nvSpPr>
        <p:spPr/>
        <p:txBody>
          <a:bodyPr/>
          <a:lstStyle/>
          <a:p>
            <a:r>
              <a:rPr lang="en-US" sz="2000" dirty="0"/>
              <a:t>Netflix changes $19.95 per month. </a:t>
            </a:r>
          </a:p>
          <a:p>
            <a:r>
              <a:rPr lang="en-US" sz="2000" dirty="0"/>
              <a:t>Variable costs are $1.50 per month</a:t>
            </a:r>
          </a:p>
          <a:p>
            <a:r>
              <a:rPr lang="en-US" sz="2000" dirty="0"/>
              <a:t>Marketing Spending is </a:t>
            </a:r>
            <a:r>
              <a:rPr lang="en-US" sz="2000" dirty="0">
                <a:solidFill>
                  <a:srgbClr val="FF0000"/>
                </a:solidFill>
              </a:rPr>
              <a:t>$3</a:t>
            </a:r>
            <a:r>
              <a:rPr lang="en-US" sz="2000" dirty="0"/>
              <a:t> per month</a:t>
            </a:r>
          </a:p>
          <a:p>
            <a:r>
              <a:rPr lang="en-US" sz="2000" dirty="0"/>
              <a:t>Attrition rate is 0.05% per month</a:t>
            </a:r>
          </a:p>
          <a:p>
            <a:r>
              <a:rPr lang="en-US" sz="2000" dirty="0"/>
              <a:t>Monthly Discount rate is 1% </a:t>
            </a:r>
          </a:p>
          <a:p>
            <a:pPr marL="131445" indent="0">
              <a:buNone/>
            </a:pPr>
            <a:endParaRPr lang="en-US" dirty="0"/>
          </a:p>
          <a:p>
            <a:pPr marL="131445" indent="0">
              <a:buNone/>
            </a:pPr>
            <a:endParaRPr lang="en-US" dirty="0"/>
          </a:p>
        </p:txBody>
      </p:sp>
      <p:graphicFrame>
        <p:nvGraphicFramePr>
          <p:cNvPr id="4" name="Table 4">
            <a:extLst>
              <a:ext uri="{FF2B5EF4-FFF2-40B4-BE49-F238E27FC236}">
                <a16:creationId xmlns:a16="http://schemas.microsoft.com/office/drawing/2014/main" id="{E2E7F091-BD05-4267-A7CD-F58A71765E4A}"/>
              </a:ext>
            </a:extLst>
          </p:cNvPr>
          <p:cNvGraphicFramePr>
            <a:graphicFrameLocks noGrp="1"/>
          </p:cNvGraphicFramePr>
          <p:nvPr>
            <p:extLst>
              <p:ext uri="{D42A27DB-BD31-4B8C-83A1-F6EECF244321}">
                <p14:modId xmlns:p14="http://schemas.microsoft.com/office/powerpoint/2010/main" val="3540395364"/>
              </p:ext>
            </p:extLst>
          </p:nvPr>
        </p:nvGraphicFramePr>
        <p:xfrm>
          <a:off x="6096000" y="2224045"/>
          <a:ext cx="4064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94026365"/>
                    </a:ext>
                  </a:extLst>
                </a:gridCol>
              </a:tblGrid>
              <a:tr h="370840">
                <a:tc>
                  <a:txBody>
                    <a:bodyPr/>
                    <a:lstStyle/>
                    <a:p>
                      <a:r>
                        <a:rPr lang="en-US" b="1" dirty="0">
                          <a:solidFill>
                            <a:schemeClr val="tx1"/>
                          </a:solidFill>
                        </a:rPr>
                        <a:t>$ M = 19.95-1.50 = $18.45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1735071"/>
                  </a:ext>
                </a:extLst>
              </a:tr>
              <a:tr h="370840">
                <a:tc>
                  <a:txBody>
                    <a:bodyPr/>
                    <a:lstStyle/>
                    <a:p>
                      <a:r>
                        <a:rPr lang="en-US" b="1" dirty="0"/>
                        <a:t>$R = </a:t>
                      </a:r>
                      <a:r>
                        <a:rPr lang="en-US" b="1" dirty="0">
                          <a:solidFill>
                            <a:srgbClr val="FF0000"/>
                          </a:solidFill>
                        </a:rPr>
                        <a:t>3</a:t>
                      </a:r>
                      <a:r>
                        <a:rPr lang="en-US" b="1" dirty="0"/>
                        <a:t>/12 = $0.25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9438410"/>
                  </a:ext>
                </a:extLst>
              </a:tr>
              <a:tr h="370840">
                <a:tc>
                  <a:txBody>
                    <a:bodyPr/>
                    <a:lstStyle/>
                    <a:p>
                      <a:r>
                        <a:rPr lang="en-US" b="1" dirty="0"/>
                        <a:t>R = 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1579290"/>
                  </a:ext>
                </a:extLst>
              </a:tr>
              <a:tr h="370840">
                <a:tc>
                  <a:txBody>
                    <a:bodyPr/>
                    <a:lstStyle/>
                    <a:p>
                      <a:r>
                        <a:rPr lang="en-US" b="1" dirty="0"/>
                        <a:t>d = 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323023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CLV = [$M-$R]x[(1+d)/(1+d-r)]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6558122"/>
                  </a:ext>
                </a:extLst>
              </a:tr>
              <a:tr h="370840">
                <a:tc>
                  <a:txBody>
                    <a:bodyPr/>
                    <a:lstStyle/>
                    <a:p>
                      <a:r>
                        <a:rPr lang="en-US" b="1" dirty="0"/>
                        <a:t>CLV = [18.45-</a:t>
                      </a:r>
                      <a:r>
                        <a:rPr lang="en-US" b="1" dirty="0">
                          <a:solidFill>
                            <a:srgbClr val="FF0000"/>
                          </a:solidFill>
                        </a:rPr>
                        <a:t>0.25</a:t>
                      </a:r>
                      <a:r>
                        <a:rPr lang="en-US" b="1" dirty="0"/>
                        <a:t>]x[(1+0.1)/1_0.01-</a:t>
                      </a:r>
                      <a:r>
                        <a:rPr lang="en-US" b="1" dirty="0">
                          <a:solidFill>
                            <a:srgbClr val="FF0000"/>
                          </a:solidFill>
                        </a:rPr>
                        <a:t>0.99</a:t>
                      </a:r>
                      <a:r>
                        <a:rPr lang="en-US"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3298926"/>
                  </a:ext>
                </a:extLst>
              </a:tr>
              <a:tr h="370840">
                <a:tc>
                  <a:txBody>
                    <a:bodyPr/>
                    <a:lstStyle/>
                    <a:p>
                      <a:r>
                        <a:rPr lang="en-US" b="1" dirty="0"/>
                        <a:t>CLV = [18.20]x[50.5]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39993141"/>
                  </a:ext>
                </a:extLst>
              </a:tr>
              <a:tr h="370840">
                <a:tc>
                  <a:txBody>
                    <a:bodyPr/>
                    <a:lstStyle/>
                    <a:p>
                      <a:r>
                        <a:rPr lang="en-US" b="1" dirty="0"/>
                        <a:t>CLV </a:t>
                      </a:r>
                      <a:r>
                        <a:rPr lang="en-US" b="1"/>
                        <a:t>= $900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40069556"/>
                  </a:ext>
                </a:extLst>
              </a:tr>
            </a:tbl>
          </a:graphicData>
        </a:graphic>
      </p:graphicFrame>
    </p:spTree>
    <p:extLst>
      <p:ext uri="{BB962C8B-B14F-4D97-AF65-F5344CB8AC3E}">
        <p14:creationId xmlns:p14="http://schemas.microsoft.com/office/powerpoint/2010/main" val="3713160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BF7C-88F6-4DB9-860B-6784B1F01806}"/>
              </a:ext>
            </a:extLst>
          </p:cNvPr>
          <p:cNvSpPr>
            <a:spLocks noGrp="1"/>
          </p:cNvSpPr>
          <p:nvPr>
            <p:ph type="title"/>
          </p:nvPr>
        </p:nvSpPr>
        <p:spPr>
          <a:xfrm>
            <a:off x="1066800" y="-46654"/>
            <a:ext cx="10058400" cy="1609200"/>
          </a:xfrm>
        </p:spPr>
        <p:txBody>
          <a:bodyPr/>
          <a:lstStyle/>
          <a:p>
            <a:r>
              <a:rPr lang="en-US" dirty="0"/>
              <a:t>Learning from CLV</a:t>
            </a:r>
          </a:p>
        </p:txBody>
      </p:sp>
      <p:sp>
        <p:nvSpPr>
          <p:cNvPr id="3" name="Text Placeholder 2">
            <a:extLst>
              <a:ext uri="{FF2B5EF4-FFF2-40B4-BE49-F238E27FC236}">
                <a16:creationId xmlns:a16="http://schemas.microsoft.com/office/drawing/2014/main" id="{87D8881D-47FF-4E1B-96A9-5F90139DA618}"/>
              </a:ext>
            </a:extLst>
          </p:cNvPr>
          <p:cNvSpPr>
            <a:spLocks noGrp="1"/>
          </p:cNvSpPr>
          <p:nvPr>
            <p:ph type="body" idx="1"/>
          </p:nvPr>
        </p:nvSpPr>
        <p:spPr/>
        <p:txBody>
          <a:bodyPr>
            <a:normAutofit/>
          </a:bodyPr>
          <a:lstStyle/>
          <a:p>
            <a:r>
              <a:rPr lang="en-US" sz="2400" dirty="0"/>
              <a:t>In old CLV the short-term margin was ~$17</a:t>
            </a:r>
          </a:p>
          <a:p>
            <a:r>
              <a:rPr lang="en-US" sz="2400" dirty="0"/>
              <a:t>After reducing the marketing spending, the short-term margin is $18.20</a:t>
            </a:r>
          </a:p>
          <a:p>
            <a:r>
              <a:rPr lang="en-US" sz="2400" dirty="0"/>
              <a:t>Long term multiplier has gone down from 67 months to 50 months</a:t>
            </a:r>
          </a:p>
          <a:p>
            <a:r>
              <a:rPr lang="en-US" sz="2400" dirty="0"/>
              <a:t>CLV reduced from $1209 to $919</a:t>
            </a:r>
          </a:p>
          <a:p>
            <a:r>
              <a:rPr lang="en-US" sz="2400" dirty="0"/>
              <a:t>It is not advisable to cut marketing spending to increase the CLV</a:t>
            </a:r>
          </a:p>
          <a:p>
            <a:r>
              <a:rPr lang="en-US" sz="2400" dirty="0"/>
              <a:t>Using the CLV formula, we can now see the effectiveness of marketing actions and also get and idea about how much to spend on retention</a:t>
            </a:r>
          </a:p>
        </p:txBody>
      </p:sp>
    </p:spTree>
    <p:extLst>
      <p:ext uri="{BB962C8B-B14F-4D97-AF65-F5344CB8AC3E}">
        <p14:creationId xmlns:p14="http://schemas.microsoft.com/office/powerpoint/2010/main" val="4105781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BF7C-88F6-4DB9-860B-6784B1F01806}"/>
              </a:ext>
            </a:extLst>
          </p:cNvPr>
          <p:cNvSpPr>
            <a:spLocks noGrp="1"/>
          </p:cNvSpPr>
          <p:nvPr>
            <p:ph type="title"/>
          </p:nvPr>
        </p:nvSpPr>
        <p:spPr>
          <a:xfrm>
            <a:off x="1066800" y="-46654"/>
            <a:ext cx="10058400" cy="1609200"/>
          </a:xfrm>
        </p:spPr>
        <p:txBody>
          <a:bodyPr/>
          <a:lstStyle/>
          <a:p>
            <a:r>
              <a:rPr lang="en-US" dirty="0"/>
              <a:t>CLTV Model Building</a:t>
            </a:r>
          </a:p>
        </p:txBody>
      </p:sp>
      <p:sp>
        <p:nvSpPr>
          <p:cNvPr id="3" name="Text Placeholder 2">
            <a:extLst>
              <a:ext uri="{FF2B5EF4-FFF2-40B4-BE49-F238E27FC236}">
                <a16:creationId xmlns:a16="http://schemas.microsoft.com/office/drawing/2014/main" id="{87D8881D-47FF-4E1B-96A9-5F90139DA618}"/>
              </a:ext>
            </a:extLst>
          </p:cNvPr>
          <p:cNvSpPr>
            <a:spLocks noGrp="1"/>
          </p:cNvSpPr>
          <p:nvPr>
            <p:ph type="body" idx="1"/>
          </p:nvPr>
        </p:nvSpPr>
        <p:spPr/>
        <p:txBody>
          <a:bodyPr>
            <a:normAutofit fontScale="92500" lnSpcReduction="20000"/>
          </a:bodyPr>
          <a:lstStyle/>
          <a:p>
            <a:pPr algn="l">
              <a:buFont typeface="Arial" panose="020B0604020202020204" pitchFamily="34" charset="0"/>
              <a:buChar char="•"/>
            </a:pPr>
            <a:r>
              <a:rPr lang="en-US" sz="2800" b="0" i="0" dirty="0">
                <a:solidFill>
                  <a:schemeClr val="bg1"/>
                </a:solidFill>
                <a:effectLst/>
                <a:latin typeface="charter"/>
              </a:rPr>
              <a:t>Define an appropriate time frame for Customer Lifetime Value calculation</a:t>
            </a:r>
          </a:p>
          <a:p>
            <a:pPr algn="l">
              <a:buFont typeface="Arial" panose="020B0604020202020204" pitchFamily="34" charset="0"/>
              <a:buChar char="•"/>
            </a:pPr>
            <a:r>
              <a:rPr lang="en-US" sz="2800" b="0" i="0" dirty="0">
                <a:solidFill>
                  <a:schemeClr val="bg1"/>
                </a:solidFill>
                <a:effectLst/>
                <a:latin typeface="charter"/>
              </a:rPr>
              <a:t>Identify the features we are going to use to predict future and create them</a:t>
            </a:r>
          </a:p>
          <a:p>
            <a:pPr algn="l">
              <a:buFont typeface="Arial" panose="020B0604020202020204" pitchFamily="34" charset="0"/>
              <a:buChar char="•"/>
            </a:pPr>
            <a:r>
              <a:rPr lang="en-US" sz="2800" b="0" i="0" dirty="0">
                <a:solidFill>
                  <a:schemeClr val="bg1"/>
                </a:solidFill>
                <a:effectLst/>
                <a:latin typeface="charter"/>
              </a:rPr>
              <a:t>Calculate lifetime value (LTV) for training the machine learning model</a:t>
            </a:r>
          </a:p>
          <a:p>
            <a:pPr algn="l">
              <a:buFont typeface="Arial" panose="020B0604020202020204" pitchFamily="34" charset="0"/>
              <a:buChar char="•"/>
            </a:pPr>
            <a:r>
              <a:rPr lang="en-US" sz="2800" b="0" i="0" dirty="0">
                <a:solidFill>
                  <a:schemeClr val="bg1"/>
                </a:solidFill>
                <a:effectLst/>
                <a:latin typeface="charter"/>
              </a:rPr>
              <a:t>Build and run the machine learning model</a:t>
            </a:r>
          </a:p>
          <a:p>
            <a:pPr algn="l">
              <a:buFont typeface="Arial" panose="020B0604020202020204" pitchFamily="34" charset="0"/>
              <a:buChar char="•"/>
            </a:pPr>
            <a:r>
              <a:rPr lang="en-US" sz="2800" b="0" i="0" dirty="0">
                <a:solidFill>
                  <a:schemeClr val="bg1"/>
                </a:solidFill>
                <a:effectLst/>
                <a:latin typeface="charter"/>
              </a:rPr>
              <a:t>Check if the model is useful</a:t>
            </a:r>
          </a:p>
          <a:p>
            <a:pPr algn="l">
              <a:buFont typeface="Arial" panose="020B0604020202020204" pitchFamily="34" charset="0"/>
              <a:buChar char="•"/>
            </a:pPr>
            <a:r>
              <a:rPr lang="en-US" sz="2800" dirty="0">
                <a:solidFill>
                  <a:schemeClr val="bg1"/>
                </a:solidFill>
                <a:latin typeface="charter"/>
              </a:rPr>
              <a:t>To implement it correctly, we need to split our dataset. We will take 3 months of data, calculate RFM and use it for predicting next 6 months.</a:t>
            </a:r>
          </a:p>
        </p:txBody>
      </p:sp>
    </p:spTree>
    <p:extLst>
      <p:ext uri="{BB962C8B-B14F-4D97-AF65-F5344CB8AC3E}">
        <p14:creationId xmlns:p14="http://schemas.microsoft.com/office/powerpoint/2010/main" val="2701960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BF7C-88F6-4DB9-860B-6784B1F01806}"/>
              </a:ext>
            </a:extLst>
          </p:cNvPr>
          <p:cNvSpPr>
            <a:spLocks noGrp="1"/>
          </p:cNvSpPr>
          <p:nvPr>
            <p:ph type="title"/>
          </p:nvPr>
        </p:nvSpPr>
        <p:spPr>
          <a:xfrm>
            <a:off x="1066800" y="-46654"/>
            <a:ext cx="10058400" cy="1609200"/>
          </a:xfrm>
        </p:spPr>
        <p:txBody>
          <a:bodyPr/>
          <a:lstStyle/>
          <a:p>
            <a:r>
              <a:rPr lang="en-US" dirty="0"/>
              <a:t>What is Random Forest</a:t>
            </a:r>
          </a:p>
        </p:txBody>
      </p:sp>
      <p:sp>
        <p:nvSpPr>
          <p:cNvPr id="3" name="Text Placeholder 2">
            <a:extLst>
              <a:ext uri="{FF2B5EF4-FFF2-40B4-BE49-F238E27FC236}">
                <a16:creationId xmlns:a16="http://schemas.microsoft.com/office/drawing/2014/main" id="{87D8881D-47FF-4E1B-96A9-5F90139DA618}"/>
              </a:ext>
            </a:extLst>
          </p:cNvPr>
          <p:cNvSpPr>
            <a:spLocks noGrp="1"/>
          </p:cNvSpPr>
          <p:nvPr>
            <p:ph type="body" idx="1"/>
          </p:nvPr>
        </p:nvSpPr>
        <p:spPr>
          <a:xfrm>
            <a:off x="1066800" y="1562545"/>
            <a:ext cx="10058400" cy="4614319"/>
          </a:xfrm>
        </p:spPr>
        <p:txBody>
          <a:bodyPr>
            <a:normAutofit fontScale="92500"/>
          </a:bodyPr>
          <a:lstStyle/>
          <a:p>
            <a:pPr algn="l">
              <a:buFont typeface="Arial" panose="020B0604020202020204" pitchFamily="34" charset="0"/>
              <a:buChar char="•"/>
            </a:pPr>
            <a:r>
              <a:rPr lang="en-US" sz="2600" dirty="0">
                <a:solidFill>
                  <a:schemeClr val="bg1"/>
                </a:solidFill>
                <a:latin typeface="charter"/>
              </a:rPr>
              <a:t>Random forest works on building multiple trees and then voting to see what is the majority output</a:t>
            </a:r>
          </a:p>
          <a:p>
            <a:pPr algn="l">
              <a:buFont typeface="Arial" panose="020B0604020202020204" pitchFamily="34" charset="0"/>
              <a:buChar char="•"/>
            </a:pPr>
            <a:r>
              <a:rPr lang="en-US" sz="2600" dirty="0">
                <a:solidFill>
                  <a:schemeClr val="bg1"/>
                </a:solidFill>
                <a:latin typeface="charter"/>
              </a:rPr>
              <a:t>For random forests to work, these multiple trees must be uncorrelated</a:t>
            </a:r>
          </a:p>
          <a:p>
            <a:pPr algn="l">
              <a:buFont typeface="Arial" panose="020B0604020202020204" pitchFamily="34" charset="0"/>
              <a:buChar char="•"/>
            </a:pPr>
            <a:r>
              <a:rPr lang="en-US" sz="2600" dirty="0">
                <a:solidFill>
                  <a:schemeClr val="bg1"/>
                </a:solidFill>
                <a:latin typeface="charter"/>
              </a:rPr>
              <a:t>To make sure that the trees are uncorrelated, following things are done</a:t>
            </a:r>
          </a:p>
          <a:p>
            <a:pPr algn="l">
              <a:buFont typeface="Arial" panose="020B0604020202020204" pitchFamily="34" charset="0"/>
              <a:buChar char="•"/>
            </a:pPr>
            <a:r>
              <a:rPr lang="en-US" sz="2600" dirty="0">
                <a:solidFill>
                  <a:schemeClr val="bg1"/>
                </a:solidFill>
                <a:latin typeface="charter"/>
              </a:rPr>
              <a:t>Random Forest Tree Building:</a:t>
            </a:r>
          </a:p>
          <a:p>
            <a:pPr lvl="1">
              <a:buFont typeface="Arial" panose="020B0604020202020204" pitchFamily="34" charset="0"/>
              <a:buChar char="•"/>
            </a:pPr>
            <a:r>
              <a:rPr lang="en-US" sz="2600" dirty="0">
                <a:solidFill>
                  <a:schemeClr val="bg1"/>
                </a:solidFill>
                <a:latin typeface="charter"/>
              </a:rPr>
              <a:t>Bootstrapping/Bagging </a:t>
            </a:r>
          </a:p>
          <a:p>
            <a:pPr lvl="2">
              <a:buFont typeface="Arial" panose="020B0604020202020204" pitchFamily="34" charset="0"/>
              <a:buChar char="•"/>
            </a:pPr>
            <a:r>
              <a:rPr lang="en-US" sz="2600" dirty="0">
                <a:solidFill>
                  <a:schemeClr val="bg1"/>
                </a:solidFill>
                <a:latin typeface="charter"/>
              </a:rPr>
              <a:t>The subset of data used for building a tree is randomly selected</a:t>
            </a:r>
          </a:p>
          <a:p>
            <a:pPr lvl="1">
              <a:buFont typeface="Arial" panose="020B0604020202020204" pitchFamily="34" charset="0"/>
              <a:buChar char="•"/>
            </a:pPr>
            <a:r>
              <a:rPr lang="en-US" sz="2600" dirty="0">
                <a:solidFill>
                  <a:schemeClr val="bg1"/>
                </a:solidFill>
                <a:latin typeface="charter"/>
              </a:rPr>
              <a:t>Feature Randomness</a:t>
            </a:r>
          </a:p>
          <a:p>
            <a:pPr lvl="2">
              <a:buFont typeface="Arial" panose="020B0604020202020204" pitchFamily="34" charset="0"/>
              <a:buChar char="•"/>
            </a:pPr>
            <a:r>
              <a:rPr lang="en-US" sz="2600" dirty="0">
                <a:solidFill>
                  <a:schemeClr val="bg1"/>
                </a:solidFill>
                <a:latin typeface="charter"/>
              </a:rPr>
              <a:t>The features which a tree can use is randomly selected</a:t>
            </a:r>
          </a:p>
          <a:p>
            <a:pPr algn="l">
              <a:buFont typeface="Arial" panose="020B0604020202020204" pitchFamily="34" charset="0"/>
              <a:buChar char="•"/>
            </a:pPr>
            <a:endParaRPr lang="en-US" dirty="0">
              <a:solidFill>
                <a:srgbClr val="555555"/>
              </a:solidFill>
              <a:latin typeface="Helvetica Neue"/>
            </a:endParaRPr>
          </a:p>
          <a:p>
            <a:pPr algn="l">
              <a:buFont typeface="Arial" panose="020B0604020202020204" pitchFamily="34" charset="0"/>
              <a:buChar char="•"/>
            </a:pPr>
            <a:endParaRPr lang="en-US" dirty="0">
              <a:solidFill>
                <a:schemeClr val="bg1"/>
              </a:solidFill>
              <a:latin typeface="charter"/>
            </a:endParaRPr>
          </a:p>
        </p:txBody>
      </p:sp>
    </p:spTree>
    <p:extLst>
      <p:ext uri="{BB962C8B-B14F-4D97-AF65-F5344CB8AC3E}">
        <p14:creationId xmlns:p14="http://schemas.microsoft.com/office/powerpoint/2010/main" val="234569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CF48-D80C-4C7D-87E3-E92E753974D6}"/>
              </a:ext>
            </a:extLst>
          </p:cNvPr>
          <p:cNvSpPr>
            <a:spLocks noGrp="1"/>
          </p:cNvSpPr>
          <p:nvPr>
            <p:ph type="title"/>
          </p:nvPr>
        </p:nvSpPr>
        <p:spPr/>
        <p:txBody>
          <a:bodyPr/>
          <a:lstStyle/>
          <a:p>
            <a:r>
              <a:rPr lang="en-US" dirty="0"/>
              <a:t>Machine Learning for Marketing	</a:t>
            </a:r>
          </a:p>
        </p:txBody>
      </p:sp>
      <p:sp>
        <p:nvSpPr>
          <p:cNvPr id="3" name="Content Placeholder 2">
            <a:extLst>
              <a:ext uri="{FF2B5EF4-FFF2-40B4-BE49-F238E27FC236}">
                <a16:creationId xmlns:a16="http://schemas.microsoft.com/office/drawing/2014/main" id="{6662E3BB-930E-4391-AE0E-AC20AED86AB7}"/>
              </a:ext>
            </a:extLst>
          </p:cNvPr>
          <p:cNvSpPr>
            <a:spLocks noGrp="1"/>
          </p:cNvSpPr>
          <p:nvPr>
            <p:ph type="body" idx="1"/>
          </p:nvPr>
        </p:nvSpPr>
        <p:spPr/>
        <p:txBody>
          <a:bodyPr>
            <a:normAutofit fontScale="92500" lnSpcReduction="10000"/>
          </a:bodyPr>
          <a:lstStyle/>
          <a:p>
            <a:r>
              <a:rPr lang="en-US" sz="2500" dirty="0"/>
              <a:t>Digital Marketing </a:t>
            </a:r>
          </a:p>
          <a:p>
            <a:pPr lvl="1"/>
            <a:r>
              <a:rPr lang="en-US" sz="2500" dirty="0"/>
              <a:t>Personalized ads</a:t>
            </a:r>
          </a:p>
          <a:p>
            <a:pPr lvl="1"/>
            <a:r>
              <a:rPr lang="en-US" sz="2500" dirty="0"/>
              <a:t>Automated email campaigns</a:t>
            </a:r>
          </a:p>
          <a:p>
            <a:pPr lvl="1"/>
            <a:r>
              <a:rPr lang="en-US" sz="2500" dirty="0"/>
              <a:t>Recommendation engine</a:t>
            </a:r>
          </a:p>
          <a:p>
            <a:r>
              <a:rPr lang="en-US" sz="2500" dirty="0"/>
              <a:t>Offline Marketing </a:t>
            </a:r>
          </a:p>
          <a:p>
            <a:pPr lvl="1"/>
            <a:r>
              <a:rPr lang="en-US" sz="2500" dirty="0"/>
              <a:t>RFM score for customer segmentation</a:t>
            </a:r>
          </a:p>
          <a:p>
            <a:pPr lvl="1"/>
            <a:r>
              <a:rPr lang="en-US" sz="2500" dirty="0"/>
              <a:t>Customer lifetime value prediction</a:t>
            </a:r>
          </a:p>
          <a:p>
            <a:pPr lvl="1"/>
            <a:r>
              <a:rPr lang="en-US" sz="2500" dirty="0"/>
              <a:t>Propensity models</a:t>
            </a:r>
          </a:p>
          <a:p>
            <a:pPr lvl="1"/>
            <a:endParaRPr lang="en-US" dirty="0"/>
          </a:p>
        </p:txBody>
      </p:sp>
    </p:spTree>
    <p:extLst>
      <p:ext uri="{BB962C8B-B14F-4D97-AF65-F5344CB8AC3E}">
        <p14:creationId xmlns:p14="http://schemas.microsoft.com/office/powerpoint/2010/main" val="3571476158"/>
      </p:ext>
    </p:extLst>
  </p:cSld>
  <p:clrMapOvr>
    <a:overrideClrMapping bg1="lt1" tx1="dk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BF7C-88F6-4DB9-860B-6784B1F01806}"/>
              </a:ext>
            </a:extLst>
          </p:cNvPr>
          <p:cNvSpPr>
            <a:spLocks noGrp="1"/>
          </p:cNvSpPr>
          <p:nvPr>
            <p:ph type="title"/>
          </p:nvPr>
        </p:nvSpPr>
        <p:spPr>
          <a:xfrm>
            <a:off x="1066800" y="-46654"/>
            <a:ext cx="10058400" cy="1609200"/>
          </a:xfrm>
        </p:spPr>
        <p:txBody>
          <a:bodyPr/>
          <a:lstStyle/>
          <a:p>
            <a:r>
              <a:rPr lang="en-US" dirty="0"/>
              <a:t>What is Gradient Boosting</a:t>
            </a:r>
          </a:p>
        </p:txBody>
      </p:sp>
      <p:sp>
        <p:nvSpPr>
          <p:cNvPr id="3" name="Text Placeholder 2">
            <a:extLst>
              <a:ext uri="{FF2B5EF4-FFF2-40B4-BE49-F238E27FC236}">
                <a16:creationId xmlns:a16="http://schemas.microsoft.com/office/drawing/2014/main" id="{87D8881D-47FF-4E1B-96A9-5F90139DA618}"/>
              </a:ext>
            </a:extLst>
          </p:cNvPr>
          <p:cNvSpPr>
            <a:spLocks noGrp="1"/>
          </p:cNvSpPr>
          <p:nvPr>
            <p:ph type="body" idx="1"/>
          </p:nvPr>
        </p:nvSpPr>
        <p:spPr>
          <a:xfrm>
            <a:off x="1069848" y="1418253"/>
            <a:ext cx="10058400" cy="5187820"/>
          </a:xfrm>
        </p:spPr>
        <p:txBody>
          <a:bodyPr>
            <a:normAutofit/>
          </a:bodyPr>
          <a:lstStyle/>
          <a:p>
            <a:pPr>
              <a:lnSpc>
                <a:spcPct val="70000"/>
              </a:lnSpc>
              <a:buFont typeface="Arial" panose="020B0604020202020204" pitchFamily="34" charset="0"/>
              <a:buChar char="•"/>
            </a:pPr>
            <a:r>
              <a:rPr lang="en-US" sz="2600" dirty="0">
                <a:solidFill>
                  <a:schemeClr val="bg1"/>
                </a:solidFill>
                <a:latin typeface="charter"/>
              </a:rPr>
              <a:t>Boosting is an ensemble technique where new models are added to correct the errors made by existing models</a:t>
            </a:r>
          </a:p>
          <a:p>
            <a:pPr>
              <a:lnSpc>
                <a:spcPct val="70000"/>
              </a:lnSpc>
              <a:buFont typeface="Arial" panose="020B0604020202020204" pitchFamily="34" charset="0"/>
              <a:buChar char="•"/>
            </a:pPr>
            <a:endParaRPr lang="en-US" sz="2600" dirty="0">
              <a:solidFill>
                <a:schemeClr val="bg1"/>
              </a:solidFill>
              <a:latin typeface="charter"/>
            </a:endParaRPr>
          </a:p>
          <a:p>
            <a:pPr>
              <a:lnSpc>
                <a:spcPct val="70000"/>
              </a:lnSpc>
              <a:buFont typeface="Arial" panose="020B0604020202020204" pitchFamily="34" charset="0"/>
              <a:buChar char="•"/>
            </a:pPr>
            <a:r>
              <a:rPr lang="en-US" sz="2600" dirty="0">
                <a:solidFill>
                  <a:schemeClr val="bg1"/>
                </a:solidFill>
                <a:latin typeface="charter"/>
              </a:rPr>
              <a:t>Boosting combines weak learners sequentially so that each new tree corrects the error of the previous one</a:t>
            </a:r>
          </a:p>
          <a:p>
            <a:pPr>
              <a:lnSpc>
                <a:spcPct val="70000"/>
              </a:lnSpc>
              <a:buFont typeface="Arial" panose="020B0604020202020204" pitchFamily="34" charset="0"/>
              <a:buChar char="•"/>
            </a:pPr>
            <a:endParaRPr lang="en-US" sz="2600" dirty="0">
              <a:solidFill>
                <a:schemeClr val="bg1"/>
              </a:solidFill>
              <a:latin typeface="charter"/>
            </a:endParaRPr>
          </a:p>
          <a:p>
            <a:pPr>
              <a:lnSpc>
                <a:spcPct val="70000"/>
              </a:lnSpc>
              <a:buFont typeface="Arial" panose="020B0604020202020204" pitchFamily="34" charset="0"/>
              <a:buChar char="•"/>
            </a:pPr>
            <a:r>
              <a:rPr lang="en-US" sz="2600" dirty="0">
                <a:solidFill>
                  <a:schemeClr val="bg1"/>
                </a:solidFill>
                <a:latin typeface="charter"/>
              </a:rPr>
              <a:t>Weak learners are usually decision trees with only one split called as decision stump</a:t>
            </a:r>
          </a:p>
          <a:p>
            <a:pPr>
              <a:lnSpc>
                <a:spcPct val="70000"/>
              </a:lnSpc>
              <a:buFont typeface="Arial" panose="020B0604020202020204" pitchFamily="34" charset="0"/>
              <a:buChar char="•"/>
            </a:pPr>
            <a:endParaRPr lang="en-US" sz="2600" dirty="0">
              <a:solidFill>
                <a:schemeClr val="bg1"/>
              </a:solidFill>
              <a:latin typeface="charter"/>
            </a:endParaRPr>
          </a:p>
          <a:p>
            <a:pPr>
              <a:lnSpc>
                <a:spcPct val="70000"/>
              </a:lnSpc>
              <a:buFont typeface="Arial" panose="020B0604020202020204" pitchFamily="34" charset="0"/>
              <a:buChar char="•"/>
            </a:pPr>
            <a:r>
              <a:rPr lang="en-US" sz="2600" dirty="0">
                <a:solidFill>
                  <a:schemeClr val="bg1"/>
                </a:solidFill>
                <a:latin typeface="charter"/>
              </a:rPr>
              <a:t>How well a decision tree does is calculated using a loss function</a:t>
            </a:r>
          </a:p>
          <a:p>
            <a:pPr algn="l">
              <a:buFont typeface="Arial" panose="020B0604020202020204" pitchFamily="34" charset="0"/>
              <a:buChar char="•"/>
            </a:pPr>
            <a:endParaRPr lang="en-US" dirty="0">
              <a:solidFill>
                <a:schemeClr val="bg1"/>
              </a:solidFill>
              <a:latin typeface="charter"/>
            </a:endParaRPr>
          </a:p>
        </p:txBody>
      </p:sp>
    </p:spTree>
    <p:extLst>
      <p:ext uri="{BB962C8B-B14F-4D97-AF65-F5344CB8AC3E}">
        <p14:creationId xmlns:p14="http://schemas.microsoft.com/office/powerpoint/2010/main" val="1045138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BF7C-88F6-4DB9-860B-6784B1F01806}"/>
              </a:ext>
            </a:extLst>
          </p:cNvPr>
          <p:cNvSpPr>
            <a:spLocks noGrp="1"/>
          </p:cNvSpPr>
          <p:nvPr>
            <p:ph type="title"/>
          </p:nvPr>
        </p:nvSpPr>
        <p:spPr>
          <a:xfrm>
            <a:off x="1066800" y="-46654"/>
            <a:ext cx="10058400" cy="1609200"/>
          </a:xfrm>
        </p:spPr>
        <p:txBody>
          <a:bodyPr/>
          <a:lstStyle/>
          <a:p>
            <a:r>
              <a:rPr lang="en-US" dirty="0"/>
              <a:t>What is </a:t>
            </a:r>
            <a:r>
              <a:rPr lang="en-US" dirty="0" err="1"/>
              <a:t>XGboost</a:t>
            </a:r>
            <a:endParaRPr lang="en-US" dirty="0"/>
          </a:p>
        </p:txBody>
      </p:sp>
      <p:sp>
        <p:nvSpPr>
          <p:cNvPr id="3" name="Text Placeholder 2">
            <a:extLst>
              <a:ext uri="{FF2B5EF4-FFF2-40B4-BE49-F238E27FC236}">
                <a16:creationId xmlns:a16="http://schemas.microsoft.com/office/drawing/2014/main" id="{87D8881D-47FF-4E1B-96A9-5F90139DA618}"/>
              </a:ext>
            </a:extLst>
          </p:cNvPr>
          <p:cNvSpPr>
            <a:spLocks noGrp="1"/>
          </p:cNvSpPr>
          <p:nvPr>
            <p:ph type="body" idx="1"/>
          </p:nvPr>
        </p:nvSpPr>
        <p:spPr>
          <a:xfrm>
            <a:off x="1066800" y="1309645"/>
            <a:ext cx="10058400" cy="4050900"/>
          </a:xfrm>
        </p:spPr>
        <p:txBody>
          <a:bodyPr/>
          <a:lstStyle/>
          <a:p>
            <a:pPr algn="l">
              <a:buFont typeface="Arial" panose="020B0604020202020204" pitchFamily="34" charset="0"/>
              <a:buChar char="•"/>
            </a:pPr>
            <a:r>
              <a:rPr lang="en-US" sz="2400" dirty="0" err="1">
                <a:solidFill>
                  <a:schemeClr val="bg1"/>
                </a:solidFill>
                <a:latin typeface="charter"/>
              </a:rPr>
              <a:t>XGBoost</a:t>
            </a:r>
            <a:r>
              <a:rPr lang="en-US" sz="2400" dirty="0">
                <a:solidFill>
                  <a:schemeClr val="bg1"/>
                </a:solidFill>
                <a:latin typeface="charter"/>
              </a:rPr>
              <a:t> is an implementation of gradient boosted decision trees designed for speed and performance.</a:t>
            </a:r>
          </a:p>
          <a:p>
            <a:pPr algn="l">
              <a:buFont typeface="Arial" panose="020B0604020202020204" pitchFamily="34" charset="0"/>
              <a:buChar char="•"/>
            </a:pPr>
            <a:r>
              <a:rPr lang="en-US" sz="2400" dirty="0" err="1">
                <a:solidFill>
                  <a:schemeClr val="bg1"/>
                </a:solidFill>
                <a:latin typeface="charter"/>
              </a:rPr>
              <a:t>XGBoost</a:t>
            </a:r>
            <a:r>
              <a:rPr lang="en-US" sz="2400" dirty="0">
                <a:solidFill>
                  <a:schemeClr val="bg1"/>
                </a:solidFill>
                <a:latin typeface="charter"/>
              </a:rPr>
              <a:t> stands for extreme Gradient Boosting.</a:t>
            </a:r>
          </a:p>
        </p:txBody>
      </p:sp>
    </p:spTree>
    <p:extLst>
      <p:ext uri="{BB962C8B-B14F-4D97-AF65-F5344CB8AC3E}">
        <p14:creationId xmlns:p14="http://schemas.microsoft.com/office/powerpoint/2010/main" val="184043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C8F3-1536-417A-B36A-7D7A81AA14A8}"/>
              </a:ext>
            </a:extLst>
          </p:cNvPr>
          <p:cNvSpPr>
            <a:spLocks noGrp="1"/>
          </p:cNvSpPr>
          <p:nvPr>
            <p:ph type="title"/>
          </p:nvPr>
        </p:nvSpPr>
        <p:spPr/>
        <p:txBody>
          <a:bodyPr/>
          <a:lstStyle/>
          <a:p>
            <a:r>
              <a:rPr lang="en-US" dirty="0"/>
              <a:t>Propensity Models</a:t>
            </a:r>
          </a:p>
        </p:txBody>
      </p:sp>
      <p:sp>
        <p:nvSpPr>
          <p:cNvPr id="3" name="Content Placeholder 2">
            <a:extLst>
              <a:ext uri="{FF2B5EF4-FFF2-40B4-BE49-F238E27FC236}">
                <a16:creationId xmlns:a16="http://schemas.microsoft.com/office/drawing/2014/main" id="{3223B13C-CEAC-4F8C-90B1-A4619C35FCD0}"/>
              </a:ext>
            </a:extLst>
          </p:cNvPr>
          <p:cNvSpPr>
            <a:spLocks noGrp="1"/>
          </p:cNvSpPr>
          <p:nvPr>
            <p:ph type="body" idx="1"/>
          </p:nvPr>
        </p:nvSpPr>
        <p:spPr/>
        <p:txBody>
          <a:bodyPr>
            <a:normAutofit fontScale="92500" lnSpcReduction="10000"/>
          </a:bodyPr>
          <a:lstStyle/>
          <a:p>
            <a:r>
              <a:rPr lang="en-US" sz="2500" dirty="0"/>
              <a:t>Propensity models give us the probability of a customer to buy in the next X months</a:t>
            </a:r>
          </a:p>
          <a:p>
            <a:r>
              <a:rPr lang="en-US" sz="2500" dirty="0"/>
              <a:t>Consider an ecommerce platform selling hand made jewelry</a:t>
            </a:r>
          </a:p>
          <a:p>
            <a:r>
              <a:rPr lang="en-US" sz="2500" dirty="0"/>
              <a:t>You have access to 2 years of their data, such as you know the following attributes of a customer</a:t>
            </a:r>
          </a:p>
          <a:p>
            <a:pPr lvl="1"/>
            <a:r>
              <a:rPr lang="en-US" sz="2500" dirty="0"/>
              <a:t>Age</a:t>
            </a:r>
          </a:p>
          <a:p>
            <a:pPr lvl="1"/>
            <a:r>
              <a:rPr lang="en-US" sz="2500" dirty="0"/>
              <a:t>Location</a:t>
            </a:r>
          </a:p>
          <a:p>
            <a:pPr lvl="1"/>
            <a:r>
              <a:rPr lang="en-US" sz="2500" dirty="0"/>
              <a:t>Education background</a:t>
            </a:r>
          </a:p>
          <a:p>
            <a:pPr lvl="1"/>
            <a:r>
              <a:rPr lang="en-US" sz="2500" dirty="0"/>
              <a:t>Products bough  </a:t>
            </a:r>
          </a:p>
        </p:txBody>
      </p:sp>
    </p:spTree>
    <p:extLst>
      <p:ext uri="{BB962C8B-B14F-4D97-AF65-F5344CB8AC3E}">
        <p14:creationId xmlns:p14="http://schemas.microsoft.com/office/powerpoint/2010/main" val="2107828105"/>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DD98-42E3-44BE-872D-2F08902576E6}"/>
              </a:ext>
            </a:extLst>
          </p:cNvPr>
          <p:cNvSpPr>
            <a:spLocks noGrp="1"/>
          </p:cNvSpPr>
          <p:nvPr>
            <p:ph type="title"/>
          </p:nvPr>
        </p:nvSpPr>
        <p:spPr>
          <a:xfrm>
            <a:off x="1069848" y="92746"/>
            <a:ext cx="10058400" cy="1609200"/>
          </a:xfrm>
        </p:spPr>
        <p:txBody>
          <a:bodyPr/>
          <a:lstStyle/>
          <a:p>
            <a:r>
              <a:rPr lang="en-US" dirty="0"/>
              <a:t>Data preparation</a:t>
            </a:r>
          </a:p>
        </p:txBody>
      </p:sp>
      <p:sp>
        <p:nvSpPr>
          <p:cNvPr id="3" name="Content Placeholder 2">
            <a:extLst>
              <a:ext uri="{FF2B5EF4-FFF2-40B4-BE49-F238E27FC236}">
                <a16:creationId xmlns:a16="http://schemas.microsoft.com/office/drawing/2014/main" id="{B4F4440C-7FC7-4E67-94C7-F532DA4687C7}"/>
              </a:ext>
            </a:extLst>
          </p:cNvPr>
          <p:cNvSpPr>
            <a:spLocks noGrp="1"/>
          </p:cNvSpPr>
          <p:nvPr>
            <p:ph type="body" idx="1"/>
          </p:nvPr>
        </p:nvSpPr>
        <p:spPr>
          <a:xfrm>
            <a:off x="1066800" y="1701946"/>
            <a:ext cx="10058400" cy="4050900"/>
          </a:xfrm>
        </p:spPr>
        <p:txBody>
          <a:bodyPr/>
          <a:lstStyle/>
          <a:p>
            <a:r>
              <a:rPr lang="en-US" sz="2500" dirty="0"/>
              <a:t>We need to split the data into two windows called as performance window and observation window</a:t>
            </a:r>
          </a:p>
          <a:p>
            <a:endParaRPr lang="en-US" dirty="0"/>
          </a:p>
        </p:txBody>
      </p:sp>
      <p:pic>
        <p:nvPicPr>
          <p:cNvPr id="4" name="Picture 3" descr="Diagram&#10;&#10;Description automatically generated">
            <a:extLst>
              <a:ext uri="{FF2B5EF4-FFF2-40B4-BE49-F238E27FC236}">
                <a16:creationId xmlns:a16="http://schemas.microsoft.com/office/drawing/2014/main" id="{60DA6D95-BB71-4998-9D1F-DADAE2596AC3}"/>
              </a:ext>
            </a:extLst>
          </p:cNvPr>
          <p:cNvPicPr>
            <a:picLocks noChangeAspect="1"/>
          </p:cNvPicPr>
          <p:nvPr/>
        </p:nvPicPr>
        <p:blipFill>
          <a:blip r:embed="rId3"/>
          <a:stretch>
            <a:fillRect/>
          </a:stretch>
        </p:blipFill>
        <p:spPr>
          <a:xfrm>
            <a:off x="1942756" y="2780521"/>
            <a:ext cx="7285220" cy="3255153"/>
          </a:xfrm>
          <a:prstGeom prst="rect">
            <a:avLst/>
          </a:prstGeom>
        </p:spPr>
      </p:pic>
    </p:spTree>
    <p:extLst>
      <p:ext uri="{BB962C8B-B14F-4D97-AF65-F5344CB8AC3E}">
        <p14:creationId xmlns:p14="http://schemas.microsoft.com/office/powerpoint/2010/main" val="1252367154"/>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919E-A85E-45FC-B4DB-3353D78F2B45}"/>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2CB9D23B-70DC-4615-9FE4-0B55F39A55C7}"/>
              </a:ext>
            </a:extLst>
          </p:cNvPr>
          <p:cNvSpPr>
            <a:spLocks noGrp="1"/>
          </p:cNvSpPr>
          <p:nvPr>
            <p:ph type="body" idx="1"/>
          </p:nvPr>
        </p:nvSpPr>
        <p:spPr/>
        <p:txBody>
          <a:bodyPr/>
          <a:lstStyle/>
          <a:p>
            <a:r>
              <a:rPr lang="en-US" sz="2500" dirty="0"/>
              <a:t>Performance window gives us the dependent variable</a:t>
            </a:r>
          </a:p>
          <a:p>
            <a:r>
              <a:rPr lang="en-US" sz="2500" dirty="0"/>
              <a:t>Observation window gives us the independent variables</a:t>
            </a:r>
          </a:p>
          <a:p>
            <a:r>
              <a:rPr lang="en-US" sz="2500" dirty="0"/>
              <a:t>The performance and observation windows can vary based on the application</a:t>
            </a:r>
          </a:p>
          <a:p>
            <a:r>
              <a:rPr lang="en-US" sz="2500" dirty="0"/>
              <a:t>It can be as short as one week and as long as a year</a:t>
            </a:r>
          </a:p>
        </p:txBody>
      </p:sp>
    </p:spTree>
    <p:extLst>
      <p:ext uri="{BB962C8B-B14F-4D97-AF65-F5344CB8AC3E}">
        <p14:creationId xmlns:p14="http://schemas.microsoft.com/office/powerpoint/2010/main" val="3159506760"/>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91D1-3AFB-4247-AD93-C22372E7A2A8}"/>
              </a:ext>
            </a:extLst>
          </p:cNvPr>
          <p:cNvSpPr>
            <a:spLocks noGrp="1"/>
          </p:cNvSpPr>
          <p:nvPr>
            <p:ph type="title"/>
          </p:nvPr>
        </p:nvSpPr>
        <p:spPr/>
        <p:txBody>
          <a:bodyPr/>
          <a:lstStyle/>
          <a:p>
            <a:r>
              <a:rPr lang="en-US" dirty="0"/>
              <a:t>Modelling </a:t>
            </a:r>
          </a:p>
        </p:txBody>
      </p:sp>
      <p:sp>
        <p:nvSpPr>
          <p:cNvPr id="3" name="Content Placeholder 2">
            <a:extLst>
              <a:ext uri="{FF2B5EF4-FFF2-40B4-BE49-F238E27FC236}">
                <a16:creationId xmlns:a16="http://schemas.microsoft.com/office/drawing/2014/main" id="{09C70409-6E43-43F3-AB63-2193A8A62659}"/>
              </a:ext>
            </a:extLst>
          </p:cNvPr>
          <p:cNvSpPr>
            <a:spLocks noGrp="1"/>
          </p:cNvSpPr>
          <p:nvPr>
            <p:ph type="body" idx="1"/>
          </p:nvPr>
        </p:nvSpPr>
        <p:spPr/>
        <p:txBody>
          <a:bodyPr/>
          <a:lstStyle/>
          <a:p>
            <a:r>
              <a:rPr lang="en-US" sz="2500" dirty="0"/>
              <a:t>Variable selection is done based on Information value and correlation</a:t>
            </a:r>
          </a:p>
          <a:p>
            <a:r>
              <a:rPr lang="en-US" sz="2500" dirty="0"/>
              <a:t>Selected variables are used for building a model</a:t>
            </a:r>
          </a:p>
          <a:p>
            <a:endParaRPr lang="en-US" sz="2500" dirty="0"/>
          </a:p>
          <a:p>
            <a:r>
              <a:rPr lang="en-US" sz="2500" dirty="0"/>
              <a:t>The model is built to classify a customer as “will buy again” or “will not buy again”</a:t>
            </a:r>
          </a:p>
          <a:p>
            <a:r>
              <a:rPr lang="en-US" sz="2500" dirty="0"/>
              <a:t>Each customer is assigned a probability to buy</a:t>
            </a:r>
          </a:p>
          <a:p>
            <a:r>
              <a:rPr lang="en-US" sz="2500" dirty="0"/>
              <a:t>This probability to buy is then divided into 10 bins</a:t>
            </a:r>
          </a:p>
          <a:p>
            <a:endParaRPr lang="en-US" dirty="0"/>
          </a:p>
        </p:txBody>
      </p:sp>
    </p:spTree>
    <p:extLst>
      <p:ext uri="{BB962C8B-B14F-4D97-AF65-F5344CB8AC3E}">
        <p14:creationId xmlns:p14="http://schemas.microsoft.com/office/powerpoint/2010/main" val="877590917"/>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8E28-DBDA-42D4-A928-3873BA17A495}"/>
              </a:ext>
            </a:extLst>
          </p:cNvPr>
          <p:cNvSpPr>
            <a:spLocks noGrp="1"/>
          </p:cNvSpPr>
          <p:nvPr>
            <p:ph type="title"/>
          </p:nvPr>
        </p:nvSpPr>
        <p:spPr/>
        <p:txBody>
          <a:bodyPr/>
          <a:lstStyle/>
          <a:p>
            <a:r>
              <a:rPr lang="en-US" dirty="0"/>
              <a:t>Propensity Model Output</a:t>
            </a:r>
          </a:p>
        </p:txBody>
      </p:sp>
      <p:graphicFrame>
        <p:nvGraphicFramePr>
          <p:cNvPr id="8" name="Content Placeholder 7">
            <a:extLst>
              <a:ext uri="{FF2B5EF4-FFF2-40B4-BE49-F238E27FC236}">
                <a16:creationId xmlns:a16="http://schemas.microsoft.com/office/drawing/2014/main" id="{852D5C92-A25E-4D98-8B1D-72D5DB3A48F7}"/>
              </a:ext>
            </a:extLst>
          </p:cNvPr>
          <p:cNvGraphicFramePr>
            <a:graphicFrameLocks noGrp="1"/>
          </p:cNvGraphicFramePr>
          <p:nvPr>
            <p:ph idx="4294967295"/>
            <p:extLst>
              <p:ext uri="{D42A27DB-BD31-4B8C-83A1-F6EECF244321}">
                <p14:modId xmlns:p14="http://schemas.microsoft.com/office/powerpoint/2010/main" val="1478603042"/>
              </p:ext>
            </p:extLst>
          </p:nvPr>
        </p:nvGraphicFramePr>
        <p:xfrm>
          <a:off x="1771650" y="2093832"/>
          <a:ext cx="8648699" cy="3741420"/>
        </p:xfrm>
        <a:graphic>
          <a:graphicData uri="http://schemas.openxmlformats.org/drawingml/2006/table">
            <a:tbl>
              <a:tblPr>
                <a:tableStyleId>{5C22544A-7EE6-4342-B048-85BDC9FD1C3A}</a:tableStyleId>
              </a:tblPr>
              <a:tblGrid>
                <a:gridCol w="1006917">
                  <a:extLst>
                    <a:ext uri="{9D8B030D-6E8A-4147-A177-3AD203B41FA5}">
                      <a16:colId xmlns:a16="http://schemas.microsoft.com/office/drawing/2014/main" val="3902605721"/>
                    </a:ext>
                  </a:extLst>
                </a:gridCol>
                <a:gridCol w="1276627">
                  <a:extLst>
                    <a:ext uri="{9D8B030D-6E8A-4147-A177-3AD203B41FA5}">
                      <a16:colId xmlns:a16="http://schemas.microsoft.com/office/drawing/2014/main" val="2040648001"/>
                    </a:ext>
                  </a:extLst>
                </a:gridCol>
                <a:gridCol w="1897931">
                  <a:extLst>
                    <a:ext uri="{9D8B030D-6E8A-4147-A177-3AD203B41FA5}">
                      <a16:colId xmlns:a16="http://schemas.microsoft.com/office/drawing/2014/main" val="3823159639"/>
                    </a:ext>
                  </a:extLst>
                </a:gridCol>
                <a:gridCol w="2502354">
                  <a:extLst>
                    <a:ext uri="{9D8B030D-6E8A-4147-A177-3AD203B41FA5}">
                      <a16:colId xmlns:a16="http://schemas.microsoft.com/office/drawing/2014/main" val="3954060540"/>
                    </a:ext>
                  </a:extLst>
                </a:gridCol>
                <a:gridCol w="1964870">
                  <a:extLst>
                    <a:ext uri="{9D8B030D-6E8A-4147-A177-3AD203B41FA5}">
                      <a16:colId xmlns:a16="http://schemas.microsoft.com/office/drawing/2014/main" val="3221228616"/>
                    </a:ext>
                  </a:extLst>
                </a:gridCol>
              </a:tblGrid>
              <a:tr h="277019">
                <a:tc>
                  <a:txBody>
                    <a:bodyPr/>
                    <a:lstStyle/>
                    <a:p>
                      <a:pPr algn="l" fontAlgn="b"/>
                      <a:r>
                        <a:rPr lang="en-US" sz="2000" u="none" strike="noStrike">
                          <a:effectLst/>
                        </a:rPr>
                        <a:t>Rank Group</a:t>
                      </a:r>
                      <a:endParaRPr lang="en-US"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dirty="0">
                          <a:effectLst/>
                        </a:rPr>
                        <a:t># of customers</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Custoemrs who bought again</a:t>
                      </a:r>
                      <a:endParaRPr lang="en-US"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Customers who didn’t buy again</a:t>
                      </a:r>
                      <a:endParaRPr lang="en-US"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 bought again</a:t>
                      </a:r>
                      <a:endParaRPr lang="en-US" sz="20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1593443"/>
                  </a:ext>
                </a:extLst>
              </a:tr>
              <a:tr h="277019">
                <a:tc>
                  <a:txBody>
                    <a:bodyPr/>
                    <a:lstStyle/>
                    <a:p>
                      <a:pPr algn="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1000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402</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598</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40%</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67115"/>
                  </a:ext>
                </a:extLst>
              </a:tr>
              <a:tr h="277019">
                <a:tc>
                  <a:txBody>
                    <a:bodyPr/>
                    <a:lstStyle/>
                    <a:p>
                      <a:pPr algn="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1000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370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630</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37%</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10187902"/>
                  </a:ext>
                </a:extLst>
              </a:tr>
              <a:tr h="277019">
                <a:tc>
                  <a:txBody>
                    <a:bodyPr/>
                    <a:lstStyle/>
                    <a:p>
                      <a:pPr algn="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1000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320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680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32%</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7807575"/>
                  </a:ext>
                </a:extLst>
              </a:tr>
              <a:tr h="277019">
                <a:tc>
                  <a:txBody>
                    <a:bodyPr/>
                    <a:lstStyle/>
                    <a:p>
                      <a:pPr algn="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1000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290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710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29%</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2391038"/>
                  </a:ext>
                </a:extLst>
              </a:tr>
              <a:tr h="277019">
                <a:tc>
                  <a:txBody>
                    <a:bodyPr/>
                    <a:lstStyle/>
                    <a:p>
                      <a:pPr algn="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1000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180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820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18%</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53608225"/>
                  </a:ext>
                </a:extLst>
              </a:tr>
              <a:tr h="277019">
                <a:tc>
                  <a:txBody>
                    <a:bodyPr/>
                    <a:lstStyle/>
                    <a:p>
                      <a:pPr algn="r" fontAlgn="b"/>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1000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165</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835</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17%</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5814496"/>
                  </a:ext>
                </a:extLst>
              </a:tr>
              <a:tr h="277019">
                <a:tc>
                  <a:txBody>
                    <a:bodyPr/>
                    <a:lstStyle/>
                    <a:p>
                      <a:pPr algn="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1000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125</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875</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13%</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9093910"/>
                  </a:ext>
                </a:extLst>
              </a:tr>
              <a:tr h="277019">
                <a:tc>
                  <a:txBody>
                    <a:bodyPr/>
                    <a:lstStyle/>
                    <a:p>
                      <a:pPr algn="r" fontAlgn="b"/>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1000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80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920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476417"/>
                  </a:ext>
                </a:extLst>
              </a:tr>
              <a:tr h="277019">
                <a:tc>
                  <a:txBody>
                    <a:bodyPr/>
                    <a:lstStyle/>
                    <a:p>
                      <a:pPr algn="r" fontAlgn="b"/>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1000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60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940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84719"/>
                  </a:ext>
                </a:extLst>
              </a:tr>
              <a:tr h="277019">
                <a:tc>
                  <a:txBody>
                    <a:bodyPr/>
                    <a:lstStyle/>
                    <a:p>
                      <a:pPr algn="r" fontAlgn="b"/>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1000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16</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984</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17701375"/>
                  </a:ext>
                </a:extLst>
              </a:tr>
            </a:tbl>
          </a:graphicData>
        </a:graphic>
      </p:graphicFrame>
    </p:spTree>
    <p:extLst>
      <p:ext uri="{BB962C8B-B14F-4D97-AF65-F5344CB8AC3E}">
        <p14:creationId xmlns:p14="http://schemas.microsoft.com/office/powerpoint/2010/main" val="1436490524"/>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37099-4511-4CA0-8C55-E867A52F8B79}"/>
              </a:ext>
            </a:extLst>
          </p:cNvPr>
          <p:cNvSpPr>
            <a:spLocks noGrp="1"/>
          </p:cNvSpPr>
          <p:nvPr>
            <p:ph type="title"/>
          </p:nvPr>
        </p:nvSpPr>
        <p:spPr/>
        <p:txBody>
          <a:bodyPr/>
          <a:lstStyle/>
          <a:p>
            <a:r>
              <a:rPr lang="en-US" dirty="0"/>
              <a:t>RFM and customer segmentation</a:t>
            </a:r>
          </a:p>
        </p:txBody>
      </p:sp>
      <p:sp>
        <p:nvSpPr>
          <p:cNvPr id="3" name="Content Placeholder 2">
            <a:extLst>
              <a:ext uri="{FF2B5EF4-FFF2-40B4-BE49-F238E27FC236}">
                <a16:creationId xmlns:a16="http://schemas.microsoft.com/office/drawing/2014/main" id="{0F3F93EF-E526-486A-AE99-19956844E3E5}"/>
              </a:ext>
            </a:extLst>
          </p:cNvPr>
          <p:cNvSpPr>
            <a:spLocks noGrp="1"/>
          </p:cNvSpPr>
          <p:nvPr>
            <p:ph type="body" idx="1"/>
          </p:nvPr>
        </p:nvSpPr>
        <p:spPr/>
        <p:txBody>
          <a:bodyPr>
            <a:normAutofit lnSpcReduction="10000"/>
          </a:bodyPr>
          <a:lstStyle/>
          <a:p>
            <a:r>
              <a:rPr lang="en-US" sz="2500" dirty="0"/>
              <a:t>Why do we need customer segmentation?</a:t>
            </a:r>
          </a:p>
          <a:p>
            <a:r>
              <a:rPr lang="en-US" sz="2500" dirty="0"/>
              <a:t>Segmentation using business logic:</a:t>
            </a:r>
          </a:p>
          <a:p>
            <a:pPr lvl="1"/>
            <a:r>
              <a:rPr lang="en-US" sz="2500" dirty="0"/>
              <a:t>Segmentation based on product</a:t>
            </a:r>
          </a:p>
          <a:p>
            <a:pPr lvl="1"/>
            <a:r>
              <a:rPr lang="en-US" sz="2500" dirty="0"/>
              <a:t>Segmentation based on High value customers</a:t>
            </a:r>
          </a:p>
          <a:p>
            <a:pPr lvl="1"/>
            <a:r>
              <a:rPr lang="en-US" sz="2500" dirty="0"/>
              <a:t>Segmentation based on location</a:t>
            </a:r>
          </a:p>
          <a:p>
            <a:pPr lvl="1"/>
            <a:r>
              <a:rPr lang="en-US" sz="2500" dirty="0"/>
              <a:t>Segmentation based on Churn</a:t>
            </a:r>
          </a:p>
          <a:p>
            <a:endParaRPr lang="en-US" sz="2500" dirty="0"/>
          </a:p>
          <a:p>
            <a:r>
              <a:rPr lang="en-US" sz="2500" dirty="0"/>
              <a:t>Segmentation using RFM</a:t>
            </a:r>
          </a:p>
          <a:p>
            <a:pPr lvl="1"/>
            <a:endParaRPr lang="en-US" dirty="0">
              <a:solidFill>
                <a:srgbClr val="000000"/>
              </a:solidFill>
              <a:latin typeface="proxima-nova"/>
            </a:endParaRPr>
          </a:p>
          <a:p>
            <a:pPr lvl="1"/>
            <a:endParaRPr lang="en-US" dirty="0">
              <a:solidFill>
                <a:srgbClr val="000000"/>
              </a:solidFill>
              <a:latin typeface="proxima-nova"/>
            </a:endParaRPr>
          </a:p>
          <a:p>
            <a:pPr marL="457200" lvl="1" indent="0">
              <a:buNone/>
            </a:pPr>
            <a:endParaRPr lang="en-US" dirty="0">
              <a:solidFill>
                <a:srgbClr val="000000"/>
              </a:solidFill>
              <a:latin typeface="proxima-nova"/>
            </a:endParaRPr>
          </a:p>
        </p:txBody>
      </p:sp>
    </p:spTree>
    <p:extLst>
      <p:ext uri="{BB962C8B-B14F-4D97-AF65-F5344CB8AC3E}">
        <p14:creationId xmlns:p14="http://schemas.microsoft.com/office/powerpoint/2010/main" val="3770685660"/>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ppt/theme/themeOverride10.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ppt/theme/themeOverride11.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ppt/theme/themeOverride12.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ppt/theme/themeOverride13.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ppt/theme/themeOverride2.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ppt/theme/themeOverride3.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ppt/theme/themeOverride4.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ppt/theme/themeOverride5.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ppt/theme/themeOverride6.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ppt/theme/themeOverride7.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ppt/theme/themeOverride8.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ppt/theme/themeOverride9.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docProps/app.xml><?xml version="1.0" encoding="utf-8"?>
<Properties xmlns="http://schemas.openxmlformats.org/officeDocument/2006/extended-properties" xmlns:vt="http://schemas.openxmlformats.org/officeDocument/2006/docPropsVTypes">
  <TotalTime>1551</TotalTime>
  <Words>1712</Words>
  <Application>Microsoft Office PowerPoint</Application>
  <PresentationFormat>Widescreen</PresentationFormat>
  <Paragraphs>278</Paragraphs>
  <Slides>31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charter</vt:lpstr>
      <vt:lpstr>Helvetica Neue</vt:lpstr>
      <vt:lpstr>Lato</vt:lpstr>
      <vt:lpstr>Montserrat</vt:lpstr>
      <vt:lpstr>proxima-nova</vt:lpstr>
      <vt:lpstr>Focus</vt:lpstr>
      <vt:lpstr>1_Focus</vt:lpstr>
      <vt:lpstr>Marketing and Sales analytics</vt:lpstr>
      <vt:lpstr>What is Marketing Analytics</vt:lpstr>
      <vt:lpstr>Machine Learning for Marketing </vt:lpstr>
      <vt:lpstr>Propensity Models</vt:lpstr>
      <vt:lpstr>Data preparation</vt:lpstr>
      <vt:lpstr>Data preparation</vt:lpstr>
      <vt:lpstr>Modelling </vt:lpstr>
      <vt:lpstr>Propensity Model Output</vt:lpstr>
      <vt:lpstr>RFM and customer segmentation</vt:lpstr>
      <vt:lpstr>RFM</vt:lpstr>
      <vt:lpstr>RFM</vt:lpstr>
      <vt:lpstr>Data Exploration</vt:lpstr>
      <vt:lpstr>RFM calculation </vt:lpstr>
      <vt:lpstr>CUSTOMER LIFETIME VALUE</vt:lpstr>
      <vt:lpstr>What is CLV</vt:lpstr>
      <vt:lpstr>Customer Retention for Netflix</vt:lpstr>
      <vt:lpstr>PowerPoint Presentation</vt:lpstr>
      <vt:lpstr>What did Netflix do right?</vt:lpstr>
      <vt:lpstr>What is CLV ?</vt:lpstr>
      <vt:lpstr>Formula for CLV</vt:lpstr>
      <vt:lpstr>Netflix Case study</vt:lpstr>
      <vt:lpstr>Basic CLV Model</vt:lpstr>
      <vt:lpstr>Basic CLV Model</vt:lpstr>
      <vt:lpstr>How to use the CLV model</vt:lpstr>
      <vt:lpstr>Problem statement</vt:lpstr>
      <vt:lpstr>PowerPoint Presentation</vt:lpstr>
      <vt:lpstr>Learning from CLV</vt:lpstr>
      <vt:lpstr>CLTV Model Building</vt:lpstr>
      <vt:lpstr>What is Random Forest</vt:lpstr>
      <vt:lpstr>What is Gradient Boosting</vt:lpstr>
      <vt:lpstr>What is XGboost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and Sales analytics</dc:title>
  <dc:creator>Parikshit Sohoni</dc:creator>
  <cp:lastModifiedBy>Parikshit Sohoni</cp:lastModifiedBy>
  <cp:revision>11</cp:revision>
  <dcterms:created xsi:type="dcterms:W3CDTF">2022-02-26T11:38:37Z</dcterms:created>
  <dcterms:modified xsi:type="dcterms:W3CDTF">2022-03-08T06:31:45Z</dcterms:modified>
</cp:coreProperties>
</file>