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handoutMasterIdLst>
    <p:handoutMasterId r:id="rId151"/>
  </p:handoutMasterIdLst>
  <p:sldIdLst>
    <p:sldId id="494" r:id="rId2"/>
    <p:sldId id="455" r:id="rId3"/>
    <p:sldId id="456" r:id="rId4"/>
    <p:sldId id="476" r:id="rId5"/>
    <p:sldId id="477" r:id="rId6"/>
    <p:sldId id="478" r:id="rId7"/>
    <p:sldId id="479" r:id="rId8"/>
    <p:sldId id="480" r:id="rId9"/>
    <p:sldId id="481" r:id="rId10"/>
    <p:sldId id="490" r:id="rId11"/>
    <p:sldId id="491" r:id="rId12"/>
    <p:sldId id="492" r:id="rId13"/>
    <p:sldId id="493" r:id="rId14"/>
    <p:sldId id="460" r:id="rId15"/>
    <p:sldId id="461" r:id="rId16"/>
    <p:sldId id="462" r:id="rId17"/>
    <p:sldId id="463" r:id="rId18"/>
    <p:sldId id="464" r:id="rId19"/>
    <p:sldId id="465" r:id="rId20"/>
    <p:sldId id="466" r:id="rId21"/>
    <p:sldId id="467" r:id="rId22"/>
    <p:sldId id="468" r:id="rId23"/>
    <p:sldId id="496" r:id="rId24"/>
    <p:sldId id="470" r:id="rId25"/>
    <p:sldId id="471" r:id="rId26"/>
    <p:sldId id="421" r:id="rId27"/>
    <p:sldId id="298" r:id="rId28"/>
    <p:sldId id="422" r:id="rId29"/>
    <p:sldId id="423" r:id="rId30"/>
    <p:sldId id="424" r:id="rId31"/>
    <p:sldId id="258" r:id="rId32"/>
    <p:sldId id="272" r:id="rId33"/>
    <p:sldId id="271" r:id="rId34"/>
    <p:sldId id="301" r:id="rId35"/>
    <p:sldId id="302" r:id="rId36"/>
    <p:sldId id="304" r:id="rId37"/>
    <p:sldId id="401" r:id="rId38"/>
    <p:sldId id="321" r:id="rId39"/>
    <p:sldId id="307" r:id="rId40"/>
    <p:sldId id="316" r:id="rId41"/>
    <p:sldId id="317" r:id="rId42"/>
    <p:sldId id="328" r:id="rId43"/>
    <p:sldId id="318" r:id="rId44"/>
    <p:sldId id="319" r:id="rId45"/>
    <p:sldId id="299" r:id="rId46"/>
    <p:sldId id="273" r:id="rId47"/>
    <p:sldId id="329" r:id="rId48"/>
    <p:sldId id="425" r:id="rId49"/>
    <p:sldId id="426" r:id="rId50"/>
    <p:sldId id="330" r:id="rId51"/>
    <p:sldId id="331" r:id="rId52"/>
    <p:sldId id="338" r:id="rId53"/>
    <p:sldId id="339" r:id="rId54"/>
    <p:sldId id="340" r:id="rId55"/>
    <p:sldId id="332" r:id="rId56"/>
    <p:sldId id="333" r:id="rId57"/>
    <p:sldId id="334" r:id="rId58"/>
    <p:sldId id="427" r:id="rId59"/>
    <p:sldId id="428" r:id="rId60"/>
    <p:sldId id="429" r:id="rId61"/>
    <p:sldId id="335" r:id="rId62"/>
    <p:sldId id="336" r:id="rId63"/>
    <p:sldId id="337" r:id="rId64"/>
    <p:sldId id="345" r:id="rId65"/>
    <p:sldId id="341" r:id="rId66"/>
    <p:sldId id="346" r:id="rId67"/>
    <p:sldId id="347" r:id="rId68"/>
    <p:sldId id="342" r:id="rId69"/>
    <p:sldId id="343" r:id="rId70"/>
    <p:sldId id="344" r:id="rId71"/>
    <p:sldId id="348" r:id="rId72"/>
    <p:sldId id="349" r:id="rId73"/>
    <p:sldId id="350" r:id="rId74"/>
    <p:sldId id="353" r:id="rId75"/>
    <p:sldId id="404" r:id="rId76"/>
    <p:sldId id="354" r:id="rId77"/>
    <p:sldId id="355" r:id="rId78"/>
    <p:sldId id="405" r:id="rId79"/>
    <p:sldId id="430" r:id="rId80"/>
    <p:sldId id="431" r:id="rId81"/>
    <p:sldId id="433" r:id="rId82"/>
    <p:sldId id="434" r:id="rId83"/>
    <p:sldId id="351" r:id="rId84"/>
    <p:sldId id="352" r:id="rId85"/>
    <p:sldId id="356" r:id="rId86"/>
    <p:sldId id="357" r:id="rId87"/>
    <p:sldId id="358" r:id="rId88"/>
    <p:sldId id="359" r:id="rId89"/>
    <p:sldId id="360" r:id="rId90"/>
    <p:sldId id="361" r:id="rId91"/>
    <p:sldId id="362" r:id="rId92"/>
    <p:sldId id="364" r:id="rId93"/>
    <p:sldId id="363" r:id="rId94"/>
    <p:sldId id="432" r:id="rId95"/>
    <p:sldId id="406" r:id="rId96"/>
    <p:sldId id="365" r:id="rId97"/>
    <p:sldId id="367" r:id="rId98"/>
    <p:sldId id="435" r:id="rId99"/>
    <p:sldId id="436" r:id="rId100"/>
    <p:sldId id="437" r:id="rId101"/>
    <p:sldId id="370" r:id="rId102"/>
    <p:sldId id="371" r:id="rId103"/>
    <p:sldId id="373" r:id="rId104"/>
    <p:sldId id="374" r:id="rId105"/>
    <p:sldId id="375" r:id="rId106"/>
    <p:sldId id="376" r:id="rId107"/>
    <p:sldId id="377" r:id="rId108"/>
    <p:sldId id="378" r:id="rId109"/>
    <p:sldId id="379" r:id="rId110"/>
    <p:sldId id="420" r:id="rId111"/>
    <p:sldId id="369" r:id="rId112"/>
    <p:sldId id="380" r:id="rId113"/>
    <p:sldId id="381" r:id="rId114"/>
    <p:sldId id="382" r:id="rId115"/>
    <p:sldId id="383" r:id="rId116"/>
    <p:sldId id="384" r:id="rId117"/>
    <p:sldId id="386" r:id="rId118"/>
    <p:sldId id="387" r:id="rId119"/>
    <p:sldId id="388" r:id="rId120"/>
    <p:sldId id="390" r:id="rId121"/>
    <p:sldId id="391" r:id="rId122"/>
    <p:sldId id="392" r:id="rId123"/>
    <p:sldId id="393" r:id="rId124"/>
    <p:sldId id="394" r:id="rId125"/>
    <p:sldId id="395" r:id="rId126"/>
    <p:sldId id="410" r:id="rId127"/>
    <p:sldId id="412" r:id="rId128"/>
    <p:sldId id="413" r:id="rId129"/>
    <p:sldId id="415" r:id="rId130"/>
    <p:sldId id="416" r:id="rId131"/>
    <p:sldId id="417" r:id="rId132"/>
    <p:sldId id="418" r:id="rId133"/>
    <p:sldId id="414" r:id="rId134"/>
    <p:sldId id="409" r:id="rId135"/>
    <p:sldId id="411" r:id="rId136"/>
    <p:sldId id="419" r:id="rId137"/>
    <p:sldId id="483" r:id="rId138"/>
    <p:sldId id="484" r:id="rId139"/>
    <p:sldId id="485" r:id="rId140"/>
    <p:sldId id="486" r:id="rId141"/>
    <p:sldId id="487" r:id="rId142"/>
    <p:sldId id="495" r:id="rId143"/>
    <p:sldId id="489" r:id="rId144"/>
    <p:sldId id="399" r:id="rId145"/>
    <p:sldId id="400" r:id="rId146"/>
    <p:sldId id="274" r:id="rId147"/>
    <p:sldId id="497" r:id="rId148"/>
    <p:sldId id="283"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BEF0FF"/>
    <a:srgbClr val="C9F2FF"/>
    <a:srgbClr val="C4F1FF"/>
    <a:srgbClr val="29E3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69" d="100"/>
          <a:sy n="69" d="100"/>
        </p:scale>
        <p:origin x="1422"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97</a:t>
            </a:fld>
            <a:endParaRPr lang="en-US"/>
          </a:p>
        </p:txBody>
      </p:sp>
    </p:spTree>
    <p:extLst>
      <p:ext uri="{BB962C8B-B14F-4D97-AF65-F5344CB8AC3E}">
        <p14:creationId xmlns:p14="http://schemas.microsoft.com/office/powerpoint/2010/main" val="3667579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A58AEE-3796-4C23-9F90-FD5F5952F1A8}"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7358E0-CFFC-4B0E-AEC0-0D4B8C7B9CF8}"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C83D28-28A3-4FAE-9063-6DEB3E8577C8}"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427CB6-5DB7-47C1-94FD-CB33E6D6AD0B}"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extLst>
      <p:ext uri="{BB962C8B-B14F-4D97-AF65-F5344CB8AC3E}">
        <p14:creationId xmlns:p14="http://schemas.microsoft.com/office/powerpoint/2010/main" val="210161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extLst>
      <p:ext uri="{BB962C8B-B14F-4D97-AF65-F5344CB8AC3E}">
        <p14:creationId xmlns:p14="http://schemas.microsoft.com/office/powerpoint/2010/main" val="719679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28</a:t>
            </a:fld>
            <a:endParaRPr lang="en-US"/>
          </a:p>
        </p:txBody>
      </p:sp>
    </p:spTree>
    <p:extLst>
      <p:ext uri="{BB962C8B-B14F-4D97-AF65-F5344CB8AC3E}">
        <p14:creationId xmlns:p14="http://schemas.microsoft.com/office/powerpoint/2010/main" val="640729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4E4844-6E1D-465F-8448-6DBE29C9FDD2}"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1501A-FCEB-4518-9C63-E65ED5ABAB5D}"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706C5-F6B6-46FB-8631-C57F5FE2BF65}"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12E517E-56C4-4E4C-B53D-D230429AAA27}"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F43A3-7FBA-45DD-A494-735B1D76B68E}"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27E51E-85BA-4239-9DEF-2037CC41C1A3}" type="datetime1">
              <a:rPr lang="en-US" smtClean="0"/>
              <a:pPr/>
              <a:t>1/21/2022</a:t>
            </a:fld>
            <a:endParaRPr lang="en-US"/>
          </a:p>
        </p:txBody>
      </p:sp>
      <p:sp>
        <p:nvSpPr>
          <p:cNvPr id="6" name="Footer Placeholder 5"/>
          <p:cNvSpPr>
            <a:spLocks noGrp="1"/>
          </p:cNvSpPr>
          <p:nvPr>
            <p:ph type="ftr" sz="quarter" idx="11"/>
          </p:nvPr>
        </p:nvSpPr>
        <p:spPr/>
        <p:txBody>
          <a:bodyPr/>
          <a:lstStyle/>
          <a:p>
            <a:r>
              <a:rPr lang="sv-SE" smtClean="0"/>
              <a:t>Ram Kumar Sharma      KCS 501   DBMS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F9B419-9084-4534-A201-5415C8D8DCD1}" type="datetime1">
              <a:rPr lang="en-US" smtClean="0"/>
              <a:pPr/>
              <a:t>1/21/2022</a:t>
            </a:fld>
            <a:endParaRPr lang="en-US"/>
          </a:p>
        </p:txBody>
      </p:sp>
      <p:sp>
        <p:nvSpPr>
          <p:cNvPr id="8" name="Footer Placeholder 7"/>
          <p:cNvSpPr>
            <a:spLocks noGrp="1"/>
          </p:cNvSpPr>
          <p:nvPr>
            <p:ph type="ftr" sz="quarter" idx="11"/>
          </p:nvPr>
        </p:nvSpPr>
        <p:spPr/>
        <p:txBody>
          <a:bodyPr/>
          <a:lstStyle/>
          <a:p>
            <a:r>
              <a:rPr lang="sv-SE" smtClean="0"/>
              <a:t>Ram Kumar Sharma      KCS 501   DBMS                    Unit 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6639A702-04A2-4B38-AF2D-E32950F3E128}" type="datetime1">
              <a:rPr lang="en-US" smtClean="0"/>
              <a:pPr/>
              <a:t>1/21/2022</a:t>
            </a:fld>
            <a:endParaRPr lang="en-US"/>
          </a:p>
        </p:txBody>
      </p:sp>
      <p:sp>
        <p:nvSpPr>
          <p:cNvPr id="4" name="Footer Placeholder 3"/>
          <p:cNvSpPr>
            <a:spLocks noGrp="1"/>
          </p:cNvSpPr>
          <p:nvPr>
            <p:ph type="ftr" sz="quarter" idx="11"/>
          </p:nvPr>
        </p:nvSpPr>
        <p:spPr/>
        <p:txBody>
          <a:bodyPr/>
          <a:lstStyle/>
          <a:p>
            <a:r>
              <a:rPr lang="sv-SE" smtClean="0"/>
              <a:t>Ram Kumar Sharma      KCS 501   DBMS                    Unit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243D5-A26E-410D-B2B7-C2D7F48298B2}" type="datetime1">
              <a:rPr lang="en-US" smtClean="0"/>
              <a:pPr/>
              <a:t>1/21/2022</a:t>
            </a:fld>
            <a:endParaRPr lang="en-US"/>
          </a:p>
        </p:txBody>
      </p:sp>
      <p:sp>
        <p:nvSpPr>
          <p:cNvPr id="3" name="Footer Placeholder 2"/>
          <p:cNvSpPr>
            <a:spLocks noGrp="1"/>
          </p:cNvSpPr>
          <p:nvPr>
            <p:ph type="ftr" sz="quarter" idx="11"/>
          </p:nvPr>
        </p:nvSpPr>
        <p:spPr/>
        <p:txBody>
          <a:bodyPr/>
          <a:lstStyle/>
          <a:p>
            <a:r>
              <a:rPr lang="sv-SE" smtClean="0"/>
              <a:t>Ram Kumar Sharma      KCS 501   DBMS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A8B999-17EA-4970-A195-24EF9395CBCF}" type="datetime1">
              <a:rPr lang="en-US" smtClean="0"/>
              <a:pPr/>
              <a:t>1/21/2022</a:t>
            </a:fld>
            <a:endParaRPr lang="en-US"/>
          </a:p>
        </p:txBody>
      </p:sp>
      <p:sp>
        <p:nvSpPr>
          <p:cNvPr id="6" name="Footer Placeholder 5"/>
          <p:cNvSpPr>
            <a:spLocks noGrp="1"/>
          </p:cNvSpPr>
          <p:nvPr>
            <p:ph type="ftr" sz="quarter" idx="11"/>
          </p:nvPr>
        </p:nvSpPr>
        <p:spPr/>
        <p:txBody>
          <a:bodyPr/>
          <a:lstStyle/>
          <a:p>
            <a:r>
              <a:rPr lang="sv-SE" smtClean="0"/>
              <a:t>Ram Kumar Sharma      KCS 501   DBMS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3CC574-F4F2-42CB-9167-975C7FA1269C}" type="datetime1">
              <a:rPr lang="en-US" smtClean="0"/>
              <a:pPr/>
              <a:t>1/21/2022</a:t>
            </a:fld>
            <a:endParaRPr lang="en-US"/>
          </a:p>
        </p:txBody>
      </p:sp>
      <p:sp>
        <p:nvSpPr>
          <p:cNvPr id="6" name="Footer Placeholder 5"/>
          <p:cNvSpPr>
            <a:spLocks noGrp="1"/>
          </p:cNvSpPr>
          <p:nvPr>
            <p:ph type="ftr" sz="quarter" idx="11"/>
          </p:nvPr>
        </p:nvSpPr>
        <p:spPr/>
        <p:txBody>
          <a:bodyPr/>
          <a:lstStyle/>
          <a:p>
            <a:r>
              <a:rPr lang="sv-SE" smtClean="0"/>
              <a:t>Ram Kumar Sharma      KCS 501   DBMS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C6412-A639-4CAD-9258-47C793923476}" type="datetime1">
              <a:rPr lang="en-US" smtClean="0"/>
              <a:pPr/>
              <a:t>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Ram Kumar Sharma      KCS 501   DBMS                    Unit 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itle 1">
            <a:extLst>
              <a:ext uri="{FF2B5EF4-FFF2-40B4-BE49-F238E27FC236}">
                <a16:creationId xmlns:a16="http://schemas.microsoft.com/office/drawing/2014/main" id="{1B2CD839-065E-4117-8725-09CF48D79C8D}"/>
              </a:ext>
            </a:extLst>
          </p:cNvPr>
          <p:cNvSpPr txBox="1">
            <a:spLocks/>
          </p:cNvSpPr>
          <p:nvPr userDrawn="1"/>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8" name="Picture 2" descr="E:\NIET\Project\xLogo11.png.pagespeed.ic.pydHLuCQEZ.png">
            <a:extLst>
              <a:ext uri="{FF2B5EF4-FFF2-40B4-BE49-F238E27FC236}">
                <a16:creationId xmlns:a16="http://schemas.microsoft.com/office/drawing/2014/main" id="{ABFED216-2775-482D-A179-7AB520BADE66}"/>
              </a:ext>
            </a:extLst>
          </p:cNvPr>
          <p:cNvPicPr>
            <a:picLocks noChangeAspect="1" noChangeArrowheads="1"/>
          </p:cNvPicPr>
          <p:nvPr userDrawn="1"/>
        </p:nvPicPr>
        <p:blipFill>
          <a:blip r:embed="rId13" cstate="print"/>
          <a:srcRect/>
          <a:stretch>
            <a:fillRect/>
          </a:stretch>
        </p:blipFill>
        <p:spPr bwMode="auto">
          <a:xfrm>
            <a:off x="34047" y="0"/>
            <a:ext cx="1447800" cy="81716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s://www.youtube.com/watch?v=Wv1c9K4788A"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s://forms.gle/ooM16K5jcFbDDvM46"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s://www.youtube.com/watch?v=Wv1c9K4788A&amp;list=PLEbnTDJUr_Ic_9b4PcKmlae41cyxEefot&amp;index=3" TargetMode="External"/><Relationship Id="rId2" Type="http://schemas.openxmlformats.org/officeDocument/2006/relationships/hyperlink" Target="https://nptel.ac.in/courses/106105175/"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drive.google.com/drive/u/0/folders/1gWUEwo7Ztpxs4smy34fl9jWQrx4AKpkC"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www.aktuonline.com/papers/btech-cs-5-sem-database-management-system-rcs-501-2018-19.pdf" TargetMode="External"/><Relationship Id="rId2" Type="http://schemas.openxmlformats.org/officeDocument/2006/relationships/hyperlink" Target="http://www.aktuonline.com/papers/btech-cs-5-sem-data-base-management-system-rcs501-2020.pdf"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www.aktuonline.com/papers/btech-cs-5-sem-database-management-system-ncs-502-2016-17.pdf" TargetMode="External"/><Relationship Id="rId4" Type="http://schemas.openxmlformats.org/officeDocument/2006/relationships/hyperlink" Target="http://www.aktuonline.com/papers/btech-cs-5-sem-database-management-system-ncs-502-2017-18.pdf"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nptel.ac.in/courses/106106220/" TargetMode="External"/><Relationship Id="rId2" Type="http://schemas.openxmlformats.org/officeDocument/2006/relationships/hyperlink" Target="https://nptel.ac.in/courses/106/104/106104135/" TargetMode="External"/><Relationship Id="rId1" Type="http://schemas.openxmlformats.org/officeDocument/2006/relationships/slideLayout" Target="../slideLayouts/slideLayout2.xml"/><Relationship Id="rId4" Type="http://schemas.openxmlformats.org/officeDocument/2006/relationships/hyperlink" Target="https://www.youtube.com/watch?v=1057YmExS-I"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i1.wp.com/www.edugrabs.com/wp-content/uploads/2015/07/Database-SystemCOmponents-of-Database.jp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docs.google.com/forms/d/e/1FAIpQLSeS6o22-VOd4TNHrGIyZpsrX5OJ1RbLhmSb9-w2eLcXeXFOiA/viewform?usp=sf_link"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docs.google.com/forms/d/e/1FAIpQLSe9KzGTbkYpGaE0bevUtvtG7Rt5u2T4j4hEJI7V3jWcQx_nMw/viewform?usp=sf_link"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beginnersbook.com/2014/05/sql-drop-database-statement/" TargetMode="External"/><Relationship Id="rId2" Type="http://schemas.openxmlformats.org/officeDocument/2006/relationships/hyperlink" Target="https://beginnersbook.com/2014/05/sql-create-database-statement/"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beginnersbook.com/2014/05/update-query-in-sql/" TargetMode="External"/><Relationship Id="rId2" Type="http://schemas.openxmlformats.org/officeDocument/2006/relationships/hyperlink" Target="https://beginnersbook.com/2014/05/sql-select-query/" TargetMode="External"/><Relationship Id="rId1" Type="http://schemas.openxmlformats.org/officeDocument/2006/relationships/slideLayout" Target="../slideLayouts/slideLayout2.xml"/><Relationship Id="rId4" Type="http://schemas.openxmlformats.org/officeDocument/2006/relationships/hyperlink" Target="https://beginnersbook.com/2014/05/delete-query-in-sql/"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docs.google.com/forms/d/e/1FAIpQLSf8VFC0DpsPXCdLR5GnIHwZJ75VOUAwAWOvQgbsOrkcRaY6UQ/viewform?usp=sf_link"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docs.google.com/forms/d/e/1FAIpQLSe9KzGTbkYpGaE0bevUtvtG7Rt5u2T4j4hEJI7V3jWcQx_nMw/viewform?usp=sf_link"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www.youtube.com/watch?v=CZfmqC9dMJA" TargetMode="External"/><Relationship Id="rId2" Type="http://schemas.openxmlformats.org/officeDocument/2006/relationships/hyperlink" Target="https://nptel.ac.in/courses/106105175/"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rPr>
              <a:t>KCS 501 </a:t>
            </a:r>
          </a:p>
          <a:p>
            <a:r>
              <a:rPr lang="en-US" sz="2500" b="1" dirty="0" smtClean="0">
                <a:solidFill>
                  <a:schemeClr val="tx1"/>
                </a:solidFill>
              </a:rPr>
              <a:t>Database </a:t>
            </a:r>
            <a:r>
              <a:rPr lang="en-US" sz="2500" b="1" dirty="0">
                <a:solidFill>
                  <a:schemeClr val="tx1"/>
                </a:solidFill>
              </a:rPr>
              <a:t>Management System</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smtClean="0">
                <a:solidFill>
                  <a:prstClr val="black"/>
                </a:solidFill>
                <a:latin typeface="Calibri"/>
              </a:rPr>
              <a:t>Ram Kumar Sharma</a:t>
            </a:r>
            <a:endParaRPr lang="en-US" sz="2400" dirty="0">
              <a:solidFill>
                <a:prstClr val="black"/>
              </a:solidFill>
              <a:latin typeface="Calibri"/>
            </a:endParaRPr>
          </a:p>
          <a:p>
            <a:pPr algn="ctr">
              <a:spcBef>
                <a:spcPct val="20000"/>
              </a:spcBef>
              <a:defRPr/>
            </a:pPr>
            <a:r>
              <a:rPr lang="en-US" sz="2400" dirty="0">
                <a:solidFill>
                  <a:prstClr val="black"/>
                </a:solidFill>
                <a:latin typeface="Calibri"/>
              </a:rPr>
              <a:t>Assistant Prof </a:t>
            </a:r>
            <a:r>
              <a:rPr lang="en-US" sz="2400" dirty="0" smtClean="0">
                <a:solidFill>
                  <a:prstClr val="black"/>
                </a:solidFill>
                <a:latin typeface="Calibri"/>
              </a:rPr>
              <a:t>IT </a:t>
            </a:r>
            <a:r>
              <a:rPr lang="en-US" sz="2400" dirty="0" err="1">
                <a:solidFill>
                  <a:prstClr val="black"/>
                </a:solidFill>
                <a:latin typeface="Calibri"/>
              </a:rPr>
              <a:t>Deptt</a:t>
            </a:r>
            <a:r>
              <a:rPr lang="en-US" sz="2400" dirty="0">
                <a:solidFill>
                  <a:prstClr val="black"/>
                </a:solidFill>
                <a:latin typeface="Calibri"/>
              </a:rPr>
              <a:t>.</a:t>
            </a:r>
          </a:p>
          <a:p>
            <a:pPr algn="ctr">
              <a:spcBef>
                <a:spcPct val="20000"/>
              </a:spcBef>
              <a:defRPr/>
            </a:pPr>
            <a:r>
              <a:rPr lang="en-US" sz="2400" dirty="0">
                <a:solidFill>
                  <a:prstClr val="black"/>
                </a:solidFill>
                <a:latin typeface="Calibri"/>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7"/>
            <a:ext cx="2133600" cy="365125"/>
          </a:xfrm>
        </p:spPr>
        <p:txBody>
          <a:bodyPr/>
          <a:lstStyle/>
          <a:p>
            <a:fld id="{9AA3F64C-CB90-42E1-80FE-4AA8A7771096}" type="datetime1">
              <a:rPr lang="en-US" smtClean="0">
                <a:solidFill>
                  <a:prstClr val="black">
                    <a:tint val="75000"/>
                  </a:prstClr>
                </a:solidFill>
                <a:latin typeface="Calibri"/>
              </a:rPr>
              <a:pPr/>
              <a:t>1/21/2022</a:t>
            </a:fld>
            <a:endParaRPr lang="en-US" dirty="0">
              <a:solidFill>
                <a:prstClr val="black">
                  <a:tint val="75000"/>
                </a:prstClr>
              </a:solidFill>
              <a:latin typeface="Calibri"/>
            </a:endParaRPr>
          </a:p>
        </p:txBody>
      </p:sp>
      <p:sp>
        <p:nvSpPr>
          <p:cNvPr id="10" name="Slide Number Placeholder 9"/>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a:t>
            </a:fld>
            <a:endParaRPr lang="en-US">
              <a:solidFill>
                <a:prstClr val="black">
                  <a:tint val="75000"/>
                </a:prstClr>
              </a:solidFill>
              <a:latin typeface="Calibri"/>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prstClr val="black"/>
                </a:solidFill>
                <a:latin typeface="Calibri"/>
              </a:rPr>
              <a:t>Unit: </a:t>
            </a:r>
            <a:r>
              <a:rPr lang="en-US" sz="2500" dirty="0" smtClean="0">
                <a:solidFill>
                  <a:prstClr val="black"/>
                </a:solidFill>
                <a:latin typeface="Calibri"/>
              </a:rPr>
              <a:t>1</a:t>
            </a:r>
            <a:endParaRPr lang="en-US" sz="2500" dirty="0">
              <a:solidFill>
                <a:prstClr val="black"/>
              </a:solidFill>
              <a:latin typeface="Calibri"/>
            </a:endParaRPr>
          </a:p>
        </p:txBody>
      </p:sp>
      <p:sp>
        <p:nvSpPr>
          <p:cNvPr id="13" name="Footer Placeholder 12"/>
          <p:cNvSpPr>
            <a:spLocks noGrp="1"/>
          </p:cNvSpPr>
          <p:nvPr>
            <p:ph type="ftr" sz="quarter" idx="11"/>
          </p:nvPr>
        </p:nvSpPr>
        <p:spPr>
          <a:xfrm>
            <a:off x="2286000" y="6248402"/>
            <a:ext cx="5029200" cy="365125"/>
          </a:xfrm>
        </p:spPr>
        <p:txBody>
          <a:bodyPr/>
          <a:lstStyle/>
          <a:p>
            <a:r>
              <a:rPr lang="sv-SE" smtClean="0">
                <a:solidFill>
                  <a:prstClr val="black">
                    <a:tint val="75000"/>
                  </a:prstClr>
                </a:solidFill>
                <a:latin typeface="Calibri"/>
              </a:rPr>
              <a:t>Ram Kumar Sharma      KCS 501   DBMS                    Unit 1</a:t>
            </a:r>
            <a:endParaRPr lang="en-US" dirty="0">
              <a:solidFill>
                <a:prstClr val="black">
                  <a:tint val="75000"/>
                </a:prstClr>
              </a:solidFill>
              <a:latin typeface="Calibri"/>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r>
              <a:rPr lang="en-US" sz="2000" dirty="0" smtClean="0">
                <a:solidFill>
                  <a:schemeClr val="tx1"/>
                </a:solidFill>
              </a:rPr>
              <a:t>Introduction &amp; Data Modeling using the Entity Relationship Model </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prstClr val="black"/>
                </a:solidFill>
                <a:latin typeface="Calibri"/>
              </a:rPr>
              <a:t>B.Tech. </a:t>
            </a:r>
            <a:r>
              <a:rPr lang="en-US" sz="2000" dirty="0" smtClean="0">
                <a:solidFill>
                  <a:prstClr val="black"/>
                </a:solidFill>
                <a:latin typeface="Calibri"/>
              </a:rPr>
              <a:t>(IT) </a:t>
            </a:r>
            <a:r>
              <a:rPr lang="en-US" sz="2000" dirty="0">
                <a:solidFill>
                  <a:prstClr val="black"/>
                </a:solidFill>
                <a:latin typeface="Calibri"/>
              </a:rPr>
              <a:t>5</a:t>
            </a:r>
            <a:r>
              <a:rPr lang="en-US" sz="2000" baseline="30000" dirty="0">
                <a:solidFill>
                  <a:prstClr val="black"/>
                </a:solidFill>
                <a:latin typeface="Calibri"/>
              </a:rPr>
              <a:t>th</a:t>
            </a:r>
            <a:r>
              <a:rPr lang="en-US" sz="2000" dirty="0">
                <a:solidFill>
                  <a:prstClr val="black"/>
                </a:solidFill>
                <a:latin typeface="Calibri"/>
              </a:rPr>
              <a:t> Sem</a:t>
            </a:r>
          </a:p>
        </p:txBody>
      </p:sp>
      <p:pic>
        <p:nvPicPr>
          <p:cNvPr id="16" name="Picture 2" descr="E:\NIET\Project\xLogo11.png.pagespeed.ic.pydHLuCQEZ.png"/>
          <p:cNvPicPr>
            <a:picLocks noChangeAspect="1" noChangeArrowheads="1"/>
          </p:cNvPicPr>
          <p:nvPr/>
        </p:nvPicPr>
        <p:blipFill>
          <a:blip r:embed="rId4" cstate="print"/>
          <a:srcRect/>
          <a:stretch>
            <a:fillRect/>
          </a:stretch>
        </p:blipFill>
        <p:spPr bwMode="auto">
          <a:xfrm>
            <a:off x="5508104" y="2852936"/>
            <a:ext cx="2952328" cy="108012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762000" y="2209800"/>
            <a:ext cx="7924800" cy="461963"/>
          </a:xfrm>
          <a:prstGeom prst="rect">
            <a:avLst/>
          </a:prstGeom>
          <a:noFill/>
          <a:ln w="9525">
            <a:noFill/>
            <a:miter lim="800000"/>
            <a:headEnd/>
            <a:tailEnd/>
          </a:ln>
        </p:spPr>
        <p:txBody>
          <a:bodyPr>
            <a:spAutoFit/>
          </a:bodyPr>
          <a:lstStyle/>
          <a:p>
            <a:endParaRPr lang="en-US" sz="2400">
              <a:latin typeface="Calibri" pitchFamily="34" charset="0"/>
            </a:endParaRPr>
          </a:p>
        </p:txBody>
      </p:sp>
      <p:sp>
        <p:nvSpPr>
          <p:cNvPr id="8" name="Rectangle 7"/>
          <p:cNvSpPr/>
          <p:nvPr/>
        </p:nvSpPr>
        <p:spPr>
          <a:xfrm flipV="1">
            <a:off x="0" y="914400"/>
            <a:ext cx="9144000" cy="46038"/>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sz="1400" dirty="0"/>
          </a:p>
        </p:txBody>
      </p:sp>
      <p:sp>
        <p:nvSpPr>
          <p:cNvPr id="3" name="Date Placeholder 2"/>
          <p:cNvSpPr>
            <a:spLocks noGrp="1"/>
          </p:cNvSpPr>
          <p:nvPr>
            <p:ph type="dt" sz="quarter" idx="10"/>
          </p:nvPr>
        </p:nvSpPr>
        <p:spPr/>
        <p:txBody>
          <a:bodyPr/>
          <a:lstStyle/>
          <a:p>
            <a:pPr>
              <a:defRPr/>
            </a:pPr>
            <a:fld id="{573E3DA7-794C-47A3-9C48-ADA6EADACEA1}" type="datetime1">
              <a:rPr lang="en-US" smtClean="0"/>
              <a:pPr>
                <a:defRPr/>
              </a:pPr>
              <a:t>1/21/2022</a:t>
            </a:fld>
            <a:endParaRPr lang="en-IN" dirty="0"/>
          </a:p>
        </p:txBody>
      </p:sp>
      <p:sp>
        <p:nvSpPr>
          <p:cNvPr id="4" name="Footer Placeholder 3"/>
          <p:cNvSpPr>
            <a:spLocks noGrp="1"/>
          </p:cNvSpPr>
          <p:nvPr>
            <p:ph type="ftr" sz="quarter" idx="11"/>
          </p:nvPr>
        </p:nvSpPr>
        <p:spPr>
          <a:xfrm>
            <a:off x="1676400" y="6356350"/>
            <a:ext cx="5486400" cy="365125"/>
          </a:xfrm>
        </p:spPr>
        <p:txBody>
          <a:bodyPr/>
          <a:lstStyle/>
          <a:p>
            <a:pPr>
              <a:defRPr/>
            </a:pPr>
            <a:r>
              <a:rPr lang="sv-SE" smtClean="0"/>
              <a:t>Ram Kumar Sharma      KCS 501   DBMS                    Unit 1</a:t>
            </a:r>
            <a:endParaRPr lang="en-IN" dirty="0"/>
          </a:p>
        </p:txBody>
      </p:sp>
      <p:sp>
        <p:nvSpPr>
          <p:cNvPr id="6" name="Slide Number Placeholder 5"/>
          <p:cNvSpPr>
            <a:spLocks noGrp="1"/>
          </p:cNvSpPr>
          <p:nvPr>
            <p:ph type="sldNum" sz="quarter" idx="12"/>
          </p:nvPr>
        </p:nvSpPr>
        <p:spPr/>
        <p:txBody>
          <a:bodyPr/>
          <a:lstStyle/>
          <a:p>
            <a:pPr>
              <a:defRPr/>
            </a:pPr>
            <a:fld id="{E8207873-C0EC-48DB-8EC6-839943589CB7}" type="slidenum">
              <a:rPr lang="en-IN"/>
              <a:pPr>
                <a:defRPr/>
              </a:pPr>
              <a:t>10</a:t>
            </a:fld>
            <a:endParaRPr lang="en-IN"/>
          </a:p>
        </p:txBody>
      </p:sp>
      <p:sp>
        <p:nvSpPr>
          <p:cNvPr id="7175" name="AutoShape 2"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7176" name="AutoShape 4"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7177" name="AutoShape 6"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13" name="TextBox 12"/>
          <p:cNvSpPr txBox="1"/>
          <p:nvPr/>
        </p:nvSpPr>
        <p:spPr>
          <a:xfrm>
            <a:off x="838200" y="914400"/>
            <a:ext cx="7924800" cy="5238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fontAlgn="auto">
              <a:spcBef>
                <a:spcPts val="0"/>
              </a:spcBef>
              <a:spcAft>
                <a:spcPts val="0"/>
              </a:spcAft>
              <a:defRPr/>
            </a:pPr>
            <a:r>
              <a:rPr lang="en-US" sz="2800" b="1" dirty="0"/>
              <a:t>Program Outcomes</a:t>
            </a:r>
          </a:p>
        </p:txBody>
      </p:sp>
      <p:sp>
        <p:nvSpPr>
          <p:cNvPr id="7179" name="TextBox 14"/>
          <p:cNvSpPr txBox="1">
            <a:spLocks noChangeArrowheads="1"/>
          </p:cNvSpPr>
          <p:nvPr/>
        </p:nvSpPr>
        <p:spPr bwMode="auto">
          <a:xfrm>
            <a:off x="762000" y="1524000"/>
            <a:ext cx="7924800" cy="4862513"/>
          </a:xfrm>
          <a:prstGeom prst="rect">
            <a:avLst/>
          </a:prstGeom>
          <a:noFill/>
          <a:ln w="9525">
            <a:noFill/>
            <a:miter lim="800000"/>
            <a:headEnd/>
            <a:tailEnd/>
          </a:ln>
        </p:spPr>
        <p:txBody>
          <a:bodyPr>
            <a:spAutoFit/>
          </a:bodyPr>
          <a:lstStyle/>
          <a:p>
            <a:r>
              <a:rPr lang="en-US" b="1">
                <a:latin typeface="Calibri" pitchFamily="34" charset="0"/>
              </a:rPr>
              <a:t>[PO1] Engineering Knowledge:</a:t>
            </a:r>
          </a:p>
          <a:p>
            <a:pPr lvl="1" algn="just"/>
            <a:r>
              <a:rPr lang="en-US" sz="2000">
                <a:solidFill>
                  <a:srgbClr val="0070C0"/>
                </a:solidFill>
                <a:latin typeface="Calibri" pitchFamily="34" charset="0"/>
              </a:rPr>
              <a:t>Apply the knowledge of mathematics, science, engineering Fundamentals and an engineering specialization to the solution of complex engineering problem</a:t>
            </a:r>
          </a:p>
          <a:p>
            <a:pPr lvl="1" algn="just"/>
            <a:endParaRPr lang="en-US" b="1">
              <a:solidFill>
                <a:srgbClr val="0070C0"/>
              </a:solidFill>
              <a:latin typeface="Calibri" pitchFamily="34" charset="0"/>
            </a:endParaRPr>
          </a:p>
          <a:p>
            <a:r>
              <a:rPr lang="en-US" b="1">
                <a:latin typeface="Calibri" pitchFamily="34" charset="0"/>
              </a:rPr>
              <a:t>[PO2] Problem Analysis</a:t>
            </a:r>
          </a:p>
          <a:p>
            <a:pPr lvl="1"/>
            <a:r>
              <a:rPr lang="en-US" sz="2000">
                <a:solidFill>
                  <a:srgbClr val="0070C0"/>
                </a:solidFill>
                <a:latin typeface="Calibri" pitchFamily="34" charset="0"/>
              </a:rPr>
              <a:t>An ability to analyze a problem, and identify and define the computing requirements appropriate to its solution.</a:t>
            </a:r>
          </a:p>
          <a:p>
            <a:pPr lvl="1"/>
            <a:endParaRPr lang="en-US" b="1">
              <a:solidFill>
                <a:srgbClr val="0070C0"/>
              </a:solidFill>
              <a:latin typeface="Calibri" pitchFamily="34" charset="0"/>
            </a:endParaRPr>
          </a:p>
          <a:p>
            <a:r>
              <a:rPr lang="en-US" b="1">
                <a:latin typeface="Calibri" pitchFamily="34" charset="0"/>
              </a:rPr>
              <a:t>[PO 3] Design Development of solution:</a:t>
            </a:r>
          </a:p>
          <a:p>
            <a:pPr lvl="1"/>
            <a:r>
              <a:rPr lang="en-US" sz="2000">
                <a:solidFill>
                  <a:srgbClr val="0070C0"/>
                </a:solidFill>
                <a:latin typeface="Calibri" pitchFamily="34" charset="0"/>
              </a:rPr>
              <a:t>an ability to design, implement, and evaluate a software or a sw/hw system, component, or process to meet desired needs within realistic constraints such as memory, runtime efficiency, as well as appropriate constraints related to economic, environmental, social, political, ethical, health and safety, manufacturability, and sustainability considerations;</a:t>
            </a:r>
            <a:endParaRPr lang="en-US" sz="2000">
              <a:latin typeface="Calibri" pitchFamily="34" charset="0"/>
            </a:endParaRPr>
          </a:p>
        </p:txBody>
      </p:sp>
      <p:sp>
        <p:nvSpPr>
          <p:cNvPr id="15"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t>Program </a:t>
            </a:r>
            <a:r>
              <a:rPr lang="en-US" sz="3200" b="1" dirty="0" smtClean="0"/>
              <a:t>Outcome’s (PO’s)</a:t>
            </a:r>
            <a:endParaRPr lang="en-US" sz="3200" b="1" dirty="0"/>
          </a:p>
        </p:txBody>
      </p:sp>
      <p:pic>
        <p:nvPicPr>
          <p:cNvPr id="7181" name="Picture 2" descr="E:\NIET\Project\xLogo11.png.pagespeed.ic.pydHLuCQEZ.png"/>
          <p:cNvPicPr>
            <a:picLocks noChangeAspect="1" noChangeArrowheads="1"/>
          </p:cNvPicPr>
          <p:nvPr/>
        </p:nvPicPr>
        <p:blipFill>
          <a:blip r:embed="rId3"/>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8D8144-D21D-4586-A13E-85AE7AA9CC5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524000" y="-5862"/>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Objectives </a:t>
            </a:r>
          </a:p>
        </p:txBody>
      </p:sp>
      <p:graphicFrame>
        <p:nvGraphicFramePr>
          <p:cNvPr id="9" name="Table 2">
            <a:extLst>
              <a:ext uri="{FF2B5EF4-FFF2-40B4-BE49-F238E27FC236}">
                <a16:creationId xmlns:a16="http://schemas.microsoft.com/office/drawing/2014/main" id="{CB30FA4D-57DC-4908-A29B-071AD3857B56}"/>
              </a:ext>
            </a:extLst>
          </p:cNvPr>
          <p:cNvGraphicFramePr>
            <a:graphicFrameLocks noGrp="1"/>
          </p:cNvGraphicFramePr>
          <p:nvPr>
            <p:extLst>
              <p:ext uri="{D42A27DB-BD31-4B8C-83A1-F6EECF244321}">
                <p14:modId xmlns:p14="http://schemas.microsoft.com/office/powerpoint/2010/main" val="4147144187"/>
              </p:ext>
            </p:extLst>
          </p:nvPr>
        </p:nvGraphicFramePr>
        <p:xfrm>
          <a:off x="762000" y="1018197"/>
          <a:ext cx="8305800" cy="4976203"/>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556603">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kumimoji="0" lang="en-US" sz="1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Objectives </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6446852"/>
                  </a:ext>
                </a:extLst>
              </a:tr>
              <a:tr h="370840">
                <a:tc>
                  <a: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Entity Relationship Model</a:t>
                      </a:r>
                    </a:p>
                  </a:txBody>
                  <a:tcPr/>
                </a:tc>
                <a:tc>
                  <a:txBody>
                    <a:bodyPr/>
                    <a:lstStyle/>
                    <a:p>
                      <a:pPr algn="l"/>
                      <a:r>
                        <a:rPr lang="en-IN" sz="1600" dirty="0">
                          <a:latin typeface="Times New Roman" panose="02020603050405020304" pitchFamily="18" charset="0"/>
                          <a:cs typeface="Times New Roman" panose="02020603050405020304" pitchFamily="18" charset="0"/>
                        </a:rPr>
                        <a:t>Students will understand basic ER model to design a data base </a:t>
                      </a:r>
                    </a:p>
                  </a:txBody>
                  <a:tcPr/>
                </a:tc>
                <a:extLst>
                  <a:ext uri="{0D108BD9-81ED-4DB2-BD59-A6C34878D82A}">
                    <a16:rowId xmlns:a16="http://schemas.microsoft.com/office/drawing/2014/main" val="2588274677"/>
                  </a:ext>
                </a:extLst>
              </a:tr>
              <a:tr h="0">
                <a:tc>
                  <a: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ER Model Basic</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Entity</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Entity Type</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Attribute</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Attribute Type</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Key and Key Attributes</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Relationship</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Relationship Type</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Notation</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 Diagram Example</a:t>
                      </a:r>
                    </a:p>
                  </a:txBody>
                  <a:tcPr/>
                </a:tc>
                <a:tc>
                  <a:txBody>
                    <a:bodyPr/>
                    <a:lstStyle/>
                    <a:p>
                      <a:pPr algn="l"/>
                      <a:r>
                        <a:rPr lang="en-IN" sz="1600" dirty="0">
                          <a:latin typeface="Times New Roman" panose="02020603050405020304" pitchFamily="18" charset="0"/>
                          <a:cs typeface="Times New Roman" panose="02020603050405020304" pitchFamily="18" charset="0"/>
                        </a:rPr>
                        <a:t>Students will be able to different terminologies and their symbolic representations to draw a ER model </a:t>
                      </a:r>
                    </a:p>
                  </a:txBody>
                  <a:tcPr/>
                </a:tc>
                <a:extLst>
                  <a:ext uri="{0D108BD9-81ED-4DB2-BD59-A6C34878D82A}">
                    <a16:rowId xmlns:a16="http://schemas.microsoft.com/office/drawing/2014/main" val="4182974875"/>
                  </a:ext>
                </a:extLst>
              </a:tr>
              <a:tr h="0">
                <a:tc>
                  <a:txBody>
                    <a:bodyPr/>
                    <a:lstStyle/>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Mapping Cardinality</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It will represent the relationships among different entities used in ER diagram </a:t>
                      </a:r>
                    </a:p>
                  </a:txBody>
                  <a:tcPr/>
                </a:tc>
                <a:extLst>
                  <a:ext uri="{0D108BD9-81ED-4DB2-BD59-A6C34878D82A}">
                    <a16:rowId xmlns:a16="http://schemas.microsoft.com/office/drawing/2014/main" val="1981820267"/>
                  </a:ext>
                </a:extLst>
              </a:tr>
            </a:tbl>
          </a:graphicData>
        </a:graphic>
      </p:graphicFrame>
    </p:spTree>
    <p:extLst>
      <p:ext uri="{BB962C8B-B14F-4D97-AF65-F5344CB8AC3E}">
        <p14:creationId xmlns:p14="http://schemas.microsoft.com/office/powerpoint/2010/main" val="14000551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5C693C-B448-4A74-BFC9-AF951E635890}"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Entity Relationship Model     </a:t>
            </a:r>
            <a:r>
              <a:rPr lang="en-US" altLang="en-US" sz="2000" b="1" dirty="0"/>
              <a:t>(CO2)</a:t>
            </a:r>
            <a:endParaRPr lang="en-US" sz="3400" b="1"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5A82C86E-EFBB-4C77-8396-A30DE371089A}"/>
              </a:ext>
            </a:extLst>
          </p:cNvPr>
          <p:cNvSpPr>
            <a:spLocks noGrp="1"/>
          </p:cNvSpPr>
          <p:nvPr>
            <p:ph idx="1"/>
          </p:nvPr>
        </p:nvSpPr>
        <p:spPr>
          <a:xfrm>
            <a:off x="723900" y="1323775"/>
            <a:ext cx="8229600" cy="4901211"/>
          </a:xfrm>
        </p:spPr>
        <p:txBody>
          <a:bodyPr>
            <a:normAutofit fontScale="77500" lnSpcReduction="20000"/>
          </a:bodyPr>
          <a:lstStyle/>
          <a:p>
            <a:pPr eaLnBrk="1" hangingPunct="1"/>
            <a:r>
              <a:rPr lang="en-US" altLang="en-US" sz="3600" b="1" dirty="0"/>
              <a:t>E-R model of real world</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sz="2600" dirty="0"/>
          </a:p>
          <a:p>
            <a:pPr lvl="1"/>
            <a:r>
              <a:rPr lang="en-US" altLang="en-US" sz="3100" dirty="0"/>
              <a:t>Entities (objects) </a:t>
            </a:r>
          </a:p>
          <a:p>
            <a:pPr lvl="2"/>
            <a:r>
              <a:rPr lang="en-US" altLang="en-US" sz="3100" dirty="0"/>
              <a:t>E.g. customers, accounts, bank branch</a:t>
            </a:r>
          </a:p>
          <a:p>
            <a:pPr marL="457200" lvl="1" indent="0" eaLnBrk="1" hangingPunct="1">
              <a:buNone/>
            </a:pPr>
            <a:endParaRPr lang="en-US" altLang="en-US" sz="3100" dirty="0"/>
          </a:p>
          <a:p>
            <a:pPr lvl="1" eaLnBrk="1" hangingPunct="1"/>
            <a:r>
              <a:rPr lang="en-US" altLang="en-US" sz="3100" dirty="0"/>
              <a:t>Relationships between entities</a:t>
            </a:r>
          </a:p>
          <a:p>
            <a:pPr lvl="2" eaLnBrk="1" hangingPunct="1"/>
            <a:r>
              <a:rPr lang="en-US" altLang="en-US" sz="3100" dirty="0"/>
              <a:t>E.g. Account A-101 is held by customer Johnson</a:t>
            </a:r>
          </a:p>
          <a:p>
            <a:pPr lvl="2" eaLnBrk="1" hangingPunct="1"/>
            <a:r>
              <a:rPr lang="en-US" altLang="en-US" sz="3100" dirty="0"/>
              <a:t>Relationship set </a:t>
            </a:r>
            <a:r>
              <a:rPr lang="en-US" altLang="en-US" sz="3100" i="1" dirty="0"/>
              <a:t>depositor</a:t>
            </a:r>
            <a:r>
              <a:rPr lang="en-US" altLang="en-US" sz="3100" dirty="0"/>
              <a:t> associates customers with accounts</a:t>
            </a:r>
          </a:p>
          <a:p>
            <a:pPr eaLnBrk="1" hangingPunct="1">
              <a:buFont typeface="Arial" panose="020B0604020202020204" pitchFamily="34" charset="0"/>
              <a:buNone/>
            </a:pPr>
            <a:endParaRPr lang="en-US" altLang="en-US" dirty="0"/>
          </a:p>
        </p:txBody>
      </p:sp>
      <p:pic>
        <p:nvPicPr>
          <p:cNvPr id="12" name="Picture 11" descr="A close up of a sign&#10;&#10;Description automatically generated">
            <a:extLst>
              <a:ext uri="{FF2B5EF4-FFF2-40B4-BE49-F238E27FC236}">
                <a16:creationId xmlns:a16="http://schemas.microsoft.com/office/drawing/2014/main" id="{C7678A55-13CC-4635-922D-41ECCA81FC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905000"/>
            <a:ext cx="5305425" cy="1447800"/>
          </a:xfrm>
          <a:prstGeom prst="rect">
            <a:avLst/>
          </a:prstGeom>
        </p:spPr>
      </p:pic>
    </p:spTree>
    <p:extLst>
      <p:ext uri="{BB962C8B-B14F-4D97-AF65-F5344CB8AC3E}">
        <p14:creationId xmlns:p14="http://schemas.microsoft.com/office/powerpoint/2010/main" val="31977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8AE1AA-04BC-41E5-A7CB-54125B9FE326}"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ER Model Basics        </a:t>
            </a:r>
            <a:r>
              <a:rPr lang="en-US" altLang="en-US" sz="2000" b="1" dirty="0"/>
              <a:t>(CO2)</a:t>
            </a:r>
            <a:endParaRPr lang="en-US" sz="3400" b="1"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E688F216-2700-48FC-9744-86A537193064}"/>
              </a:ext>
            </a:extLst>
          </p:cNvPr>
          <p:cNvSpPr>
            <a:spLocks noGrp="1"/>
          </p:cNvSpPr>
          <p:nvPr>
            <p:ph idx="1"/>
          </p:nvPr>
        </p:nvSpPr>
        <p:spPr>
          <a:xfrm>
            <a:off x="609600" y="1066800"/>
            <a:ext cx="8229600" cy="4525963"/>
          </a:xfrm>
        </p:spPr>
        <p:txBody>
          <a:bodyPr>
            <a:normAutofit fontScale="92500" lnSpcReduction="20000"/>
          </a:bodyPr>
          <a:lstStyle/>
          <a:p>
            <a:pPr eaLnBrk="1" hangingPunct="1"/>
            <a:r>
              <a:rPr lang="en-US" altLang="en-US" sz="3000" b="1" u="sng" dirty="0"/>
              <a:t>Entity</a:t>
            </a:r>
            <a:r>
              <a:rPr lang="en-US" altLang="en-US" sz="3000" b="1" dirty="0"/>
              <a:t>:</a:t>
            </a:r>
            <a:r>
              <a:rPr lang="en-US" altLang="en-US" b="1" dirty="0"/>
              <a:t>  </a:t>
            </a:r>
          </a:p>
          <a:p>
            <a:pPr lvl="1"/>
            <a:r>
              <a:rPr lang="en-US" altLang="en-US" sz="2600" dirty="0"/>
              <a:t>Real-world object distinguishable from other objects. </a:t>
            </a:r>
          </a:p>
          <a:p>
            <a:pPr lvl="1"/>
            <a:r>
              <a:rPr lang="en-US" altLang="en-US" sz="2600" dirty="0"/>
              <a:t>E.g. customers, </a:t>
            </a:r>
            <a:r>
              <a:rPr lang="en-US" altLang="en-US" sz="2600" b="1" dirty="0"/>
              <a:t>accounts</a:t>
            </a:r>
            <a:r>
              <a:rPr lang="en-US" altLang="en-US" sz="2600" dirty="0"/>
              <a:t>, bank branch</a:t>
            </a:r>
          </a:p>
          <a:p>
            <a:pPr marL="457200" lvl="1" indent="0">
              <a:buNone/>
            </a:pPr>
            <a:endParaRPr lang="en-US" altLang="en-US" sz="2600" dirty="0"/>
          </a:p>
          <a:p>
            <a:pPr marL="457200" lvl="1" indent="0">
              <a:buNone/>
            </a:pPr>
            <a:r>
              <a:rPr lang="en-US" altLang="en-US" sz="2600" dirty="0"/>
              <a:t>An entity can usually be classified by </a:t>
            </a:r>
            <a:r>
              <a:rPr lang="en-US" altLang="en-US" sz="3000" b="1" i="1" u="sng" dirty="0">
                <a:solidFill>
                  <a:srgbClr val="002060"/>
                </a:solidFill>
              </a:rPr>
              <a:t>Entity Type </a:t>
            </a:r>
          </a:p>
          <a:p>
            <a:pPr marL="457200" lvl="1" indent="0">
              <a:buNone/>
            </a:pPr>
            <a:endParaRPr lang="en-US" altLang="en-US" sz="2600" i="1" u="sng" dirty="0">
              <a:solidFill>
                <a:schemeClr val="accent2"/>
              </a:solidFill>
            </a:endParaRPr>
          </a:p>
          <a:p>
            <a:pPr marL="457200" lvl="1" indent="0">
              <a:buNone/>
            </a:pPr>
            <a:r>
              <a:rPr lang="en-US" altLang="en-US" sz="2600" b="1" i="1" u="sng" dirty="0">
                <a:solidFill>
                  <a:srgbClr val="002060"/>
                </a:solidFill>
              </a:rPr>
              <a:t>Ex. </a:t>
            </a:r>
          </a:p>
          <a:p>
            <a:pPr marL="457200" lvl="1" indent="0">
              <a:buNone/>
            </a:pPr>
            <a:r>
              <a:rPr lang="en-US" altLang="en-US" sz="2600" dirty="0"/>
              <a:t> All customers are the instance of </a:t>
            </a:r>
            <a:r>
              <a:rPr lang="en-US" altLang="en-US" sz="2600" b="1" dirty="0"/>
              <a:t>Customer </a:t>
            </a:r>
            <a:r>
              <a:rPr lang="en-US" altLang="en-US" sz="2600" dirty="0"/>
              <a:t>entity type.</a:t>
            </a:r>
            <a:endParaRPr lang="en-US" altLang="en-US" sz="2600" dirty="0">
              <a:solidFill>
                <a:schemeClr val="accent2"/>
              </a:solidFill>
            </a:endParaRPr>
          </a:p>
          <a:p>
            <a:pPr eaLnBrk="1" hangingPunct="1"/>
            <a:endParaRPr lang="en-US" altLang="en-US" sz="2600" i="1" u="sng" dirty="0">
              <a:solidFill>
                <a:schemeClr val="accent2"/>
              </a:solidFill>
            </a:endParaRPr>
          </a:p>
          <a:p>
            <a:pPr eaLnBrk="1" hangingPunct="1"/>
            <a:r>
              <a:rPr lang="en-US" altLang="en-US" sz="3000" b="1" u="sng" dirty="0"/>
              <a:t>Entity Set</a:t>
            </a:r>
            <a:r>
              <a:rPr lang="en-US" altLang="en-US" sz="3000" dirty="0"/>
              <a:t>:  </a:t>
            </a:r>
          </a:p>
          <a:p>
            <a:pPr lvl="1"/>
            <a:r>
              <a:rPr lang="en-US" altLang="en-US" sz="2600" dirty="0"/>
              <a:t>A collection of similar entities.  E.g., all employees. </a:t>
            </a:r>
            <a:r>
              <a:rPr lang="en-US" altLang="en-US" sz="2200" dirty="0"/>
              <a:t> </a:t>
            </a:r>
          </a:p>
          <a:p>
            <a:pPr eaLnBrk="1" hangingPunct="1"/>
            <a:endParaRPr lang="en-US" altLang="en-US" dirty="0"/>
          </a:p>
        </p:txBody>
      </p:sp>
    </p:spTree>
    <p:extLst>
      <p:ext uri="{BB962C8B-B14F-4D97-AF65-F5344CB8AC3E}">
        <p14:creationId xmlns:p14="http://schemas.microsoft.com/office/powerpoint/2010/main" val="126567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5D5F66-BD51-4367-B23A-975382EB9351}"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2800" b="1" dirty="0">
                <a:latin typeface="Times New Roman" panose="02020603050405020304" pitchFamily="18" charset="0"/>
                <a:cs typeface="Times New Roman" panose="02020603050405020304" pitchFamily="18" charset="0"/>
              </a:rPr>
              <a:t>ER Model Basics</a:t>
            </a:r>
            <a:r>
              <a:rPr lang="en-US" altLang="en-US" sz="2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 2)           contd..</a:t>
            </a:r>
            <a:endParaRPr lang="en-US" sz="2400" b="1"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7147E222-0585-4B69-8D82-C333463D7108}"/>
              </a:ext>
            </a:extLst>
          </p:cNvPr>
          <p:cNvSpPr>
            <a:spLocks noGrp="1"/>
          </p:cNvSpPr>
          <p:nvPr>
            <p:ph idx="1"/>
          </p:nvPr>
        </p:nvSpPr>
        <p:spPr>
          <a:xfrm>
            <a:off x="609600" y="914400"/>
            <a:ext cx="8305800" cy="5310586"/>
          </a:xfrm>
        </p:spPr>
        <p:txBody>
          <a:bodyPr>
            <a:normAutofit fontScale="25000" lnSpcReduction="20000"/>
          </a:bodyPr>
          <a:lstStyle/>
          <a:p>
            <a:pPr marL="0" indent="0">
              <a:lnSpc>
                <a:spcPct val="90000"/>
              </a:lnSpc>
              <a:buNone/>
            </a:pPr>
            <a:r>
              <a:rPr lang="en-US" altLang="en-US" sz="11200" b="1" dirty="0">
                <a:latin typeface="Times New Roman" panose="02020603050405020304" pitchFamily="18" charset="0"/>
                <a:cs typeface="Times New Roman" panose="02020603050405020304" pitchFamily="18" charset="0"/>
              </a:rPr>
              <a:t>Attributes</a:t>
            </a:r>
            <a:endParaRPr lang="en-US" sz="11200" dirty="0">
              <a:latin typeface="Times New Roman" panose="02020603050405020304" pitchFamily="18" charset="0"/>
              <a:cs typeface="Times New Roman" panose="02020603050405020304" pitchFamily="18" charset="0"/>
            </a:endParaRPr>
          </a:p>
          <a:p>
            <a:pPr eaLnBrk="1" hangingPunct="1">
              <a:lnSpc>
                <a:spcPct val="170000"/>
              </a:lnSpc>
              <a:buFont typeface="Wingdings" panose="05000000000000000000" pitchFamily="2" charset="2"/>
              <a:buChar char="Ø"/>
            </a:pPr>
            <a:r>
              <a:rPr lang="en-US" altLang="en-US" sz="9600" dirty="0"/>
              <a:t>Attribute describe the property of entity and relationship.</a:t>
            </a:r>
          </a:p>
          <a:p>
            <a:pPr eaLnBrk="1" hangingPunct="1">
              <a:lnSpc>
                <a:spcPct val="170000"/>
              </a:lnSpc>
              <a:buFont typeface="Wingdings" panose="05000000000000000000" pitchFamily="2" charset="2"/>
              <a:buChar char="Ø"/>
            </a:pPr>
            <a:r>
              <a:rPr lang="en-US" altLang="en-US" sz="9600" dirty="0"/>
              <a:t>An instance of an attribute is called </a:t>
            </a:r>
            <a:r>
              <a:rPr lang="en-US" altLang="en-US" sz="9600" dirty="0">
                <a:solidFill>
                  <a:srgbClr val="0070C0"/>
                </a:solidFill>
              </a:rPr>
              <a:t>value</a:t>
            </a:r>
            <a:r>
              <a:rPr lang="en-US" altLang="en-US" sz="9600" dirty="0"/>
              <a:t>, which is drawn from </a:t>
            </a:r>
            <a:r>
              <a:rPr lang="en-US" altLang="en-US" sz="9600" dirty="0">
                <a:solidFill>
                  <a:srgbClr val="0070C0"/>
                </a:solidFill>
              </a:rPr>
              <a:t>domain</a:t>
            </a:r>
            <a:r>
              <a:rPr lang="en-US" altLang="en-US" sz="9600" dirty="0"/>
              <a:t>.</a:t>
            </a:r>
          </a:p>
          <a:p>
            <a:pPr marL="0" indent="0" eaLnBrk="1" hangingPunct="1">
              <a:lnSpc>
                <a:spcPct val="90000"/>
              </a:lnSpc>
              <a:buNone/>
            </a:pPr>
            <a:endParaRPr lang="en-US" altLang="en-US" sz="5900" b="1" dirty="0">
              <a:solidFill>
                <a:srgbClr val="002060"/>
              </a:solidFill>
            </a:endParaRPr>
          </a:p>
          <a:p>
            <a:pPr marL="0" indent="0" eaLnBrk="1" hangingPunct="1">
              <a:lnSpc>
                <a:spcPct val="90000"/>
              </a:lnSpc>
              <a:buNone/>
            </a:pPr>
            <a:r>
              <a:rPr lang="en-US" altLang="en-US" sz="11200" b="1" dirty="0"/>
              <a:t>Attribute types:</a:t>
            </a:r>
          </a:p>
          <a:p>
            <a:pPr lvl="1" eaLnBrk="1" hangingPunct="1">
              <a:lnSpc>
                <a:spcPct val="90000"/>
              </a:lnSpc>
              <a:buFont typeface="Wingdings" panose="05000000000000000000" pitchFamily="2" charset="2"/>
              <a:buChar char="§"/>
            </a:pPr>
            <a:r>
              <a:rPr lang="en-US" altLang="en-US" sz="9600" i="1" dirty="0"/>
              <a:t>Simple</a:t>
            </a:r>
            <a:r>
              <a:rPr lang="en-US" altLang="en-US" sz="9600" dirty="0"/>
              <a:t> and </a:t>
            </a:r>
            <a:r>
              <a:rPr lang="en-US" altLang="en-US" sz="9600" i="1" dirty="0"/>
              <a:t>composite</a:t>
            </a:r>
            <a:r>
              <a:rPr lang="en-US" altLang="en-US" sz="9600" dirty="0"/>
              <a:t> attributes.</a:t>
            </a:r>
          </a:p>
          <a:p>
            <a:pPr marL="914400" lvl="2" indent="0">
              <a:buNone/>
            </a:pPr>
            <a:r>
              <a:rPr lang="en-US" altLang="en-US" sz="8800" dirty="0"/>
              <a:t>E.g. Composite Attribute : Address of </a:t>
            </a:r>
            <a:r>
              <a:rPr lang="en-US" altLang="en-US" sz="8800" dirty="0" err="1"/>
              <a:t>FlatNo</a:t>
            </a:r>
            <a:r>
              <a:rPr lang="en-US" altLang="en-US" sz="8800" dirty="0"/>
              <a:t>, Street, City, Sate.</a:t>
            </a:r>
          </a:p>
          <a:p>
            <a:pPr marL="457200" lvl="1" indent="0" eaLnBrk="1" hangingPunct="1">
              <a:lnSpc>
                <a:spcPct val="90000"/>
              </a:lnSpc>
              <a:buNone/>
            </a:pPr>
            <a:r>
              <a:rPr lang="en-US" altLang="en-US" sz="3300" dirty="0"/>
              <a:t>		</a:t>
            </a:r>
          </a:p>
          <a:p>
            <a:pPr lvl="1">
              <a:lnSpc>
                <a:spcPct val="90000"/>
              </a:lnSpc>
              <a:buFont typeface="Wingdings" panose="05000000000000000000" pitchFamily="2" charset="2"/>
              <a:buChar char="§"/>
            </a:pPr>
            <a:r>
              <a:rPr lang="en-US" altLang="en-US" sz="9600" i="1" dirty="0"/>
              <a:t>Single-valued</a:t>
            </a:r>
            <a:r>
              <a:rPr lang="en-US" altLang="en-US" sz="9600" dirty="0"/>
              <a:t> and </a:t>
            </a:r>
            <a:r>
              <a:rPr lang="en-US" altLang="en-US" sz="9600" i="1" dirty="0"/>
              <a:t>multi-valued</a:t>
            </a:r>
            <a:r>
              <a:rPr lang="en-US" altLang="en-US" sz="9600" dirty="0"/>
              <a:t> attributes</a:t>
            </a:r>
          </a:p>
          <a:p>
            <a:pPr marL="914400" lvl="2" indent="0" eaLnBrk="1" hangingPunct="1">
              <a:lnSpc>
                <a:spcPct val="90000"/>
              </a:lnSpc>
              <a:buNone/>
            </a:pPr>
            <a:r>
              <a:rPr lang="en-US" altLang="en-US" sz="8800" dirty="0"/>
              <a:t>E.g. multivalued attribute: </a:t>
            </a:r>
            <a:r>
              <a:rPr lang="en-US" altLang="en-US" sz="8800" i="1" dirty="0"/>
              <a:t>phone-numbers</a:t>
            </a:r>
          </a:p>
          <a:p>
            <a:pPr marL="914400" lvl="2" indent="0" eaLnBrk="1" hangingPunct="1">
              <a:lnSpc>
                <a:spcPct val="90000"/>
              </a:lnSpc>
              <a:buNone/>
            </a:pPr>
            <a:endParaRPr lang="en-US" altLang="en-US" sz="3300" i="1" dirty="0"/>
          </a:p>
          <a:p>
            <a:pPr lvl="1" eaLnBrk="1" hangingPunct="1">
              <a:lnSpc>
                <a:spcPct val="90000"/>
              </a:lnSpc>
              <a:buFont typeface="Wingdings" panose="05000000000000000000" pitchFamily="2" charset="2"/>
              <a:buChar char="§"/>
            </a:pPr>
            <a:r>
              <a:rPr lang="en-US" altLang="en-US" sz="9600" i="1" dirty="0"/>
              <a:t>Derived</a:t>
            </a:r>
            <a:r>
              <a:rPr lang="en-US" altLang="en-US" sz="9600" dirty="0"/>
              <a:t> attributes</a:t>
            </a:r>
          </a:p>
          <a:p>
            <a:pPr marL="914400" lvl="2" indent="0" eaLnBrk="1" hangingPunct="1">
              <a:lnSpc>
                <a:spcPct val="90000"/>
              </a:lnSpc>
              <a:buNone/>
            </a:pPr>
            <a:r>
              <a:rPr lang="en-US" altLang="en-US" sz="8800" dirty="0"/>
              <a:t>Can be computed from other attributes</a:t>
            </a:r>
          </a:p>
          <a:p>
            <a:pPr marL="914400" lvl="2" indent="0" eaLnBrk="1" hangingPunct="1">
              <a:lnSpc>
                <a:spcPct val="90000"/>
              </a:lnSpc>
              <a:buNone/>
            </a:pPr>
            <a:r>
              <a:rPr lang="en-US" altLang="en-US" sz="8800" dirty="0"/>
              <a:t>E.g.  </a:t>
            </a:r>
            <a:r>
              <a:rPr lang="en-US" altLang="en-US" sz="8800" i="1" dirty="0"/>
              <a:t>age</a:t>
            </a:r>
            <a:r>
              <a:rPr lang="en-US" altLang="en-US" sz="8800" dirty="0"/>
              <a:t>, given date of birth</a:t>
            </a:r>
          </a:p>
          <a:p>
            <a:pPr eaLnBrk="1" hangingPunct="1"/>
            <a:endParaRPr lang="en-US" altLang="en-US" dirty="0"/>
          </a:p>
        </p:txBody>
      </p:sp>
    </p:spTree>
    <p:extLst>
      <p:ext uri="{BB962C8B-B14F-4D97-AF65-F5344CB8AC3E}">
        <p14:creationId xmlns:p14="http://schemas.microsoft.com/office/powerpoint/2010/main" val="383463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BFB3E-E0FC-4AB0-A614-37F245D0901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2800" b="1" dirty="0">
                <a:latin typeface="Times New Roman" panose="02020603050405020304" pitchFamily="18" charset="0"/>
                <a:cs typeface="Times New Roman" panose="02020603050405020304" pitchFamily="18" charset="0"/>
              </a:rPr>
              <a:t>ER Model Basics</a:t>
            </a:r>
            <a:r>
              <a:rPr lang="en-US" altLang="en-US" sz="2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 2)           contd..</a:t>
            </a:r>
            <a:endParaRPr lang="en-US" sz="2400" b="1"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C572B749-5D50-42FA-BA82-00D77CEEC6B6}"/>
              </a:ext>
            </a:extLst>
          </p:cNvPr>
          <p:cNvSpPr>
            <a:spLocks noGrp="1"/>
          </p:cNvSpPr>
          <p:nvPr>
            <p:ph idx="1"/>
          </p:nvPr>
        </p:nvSpPr>
        <p:spPr>
          <a:xfrm>
            <a:off x="533400" y="1192411"/>
            <a:ext cx="8229600" cy="4827389"/>
          </a:xfrm>
        </p:spPr>
        <p:txBody>
          <a:bodyPr rtlCol="0">
            <a:normAutofit lnSpcReduction="10000"/>
          </a:bodyPr>
          <a:lstStyle/>
          <a:p>
            <a:pPr>
              <a:defRPr/>
            </a:pPr>
            <a:r>
              <a:rPr lang="en-US" sz="2800" b="1" u="sng" dirty="0"/>
              <a:t>Key and key attributes</a:t>
            </a:r>
            <a:r>
              <a:rPr lang="en-US" sz="2800" b="1" dirty="0"/>
              <a:t>:</a:t>
            </a:r>
          </a:p>
          <a:p>
            <a:pPr lvl="1">
              <a:defRPr/>
            </a:pPr>
            <a:r>
              <a:rPr lang="en-US" sz="2400" dirty="0">
                <a:solidFill>
                  <a:srgbClr val="002060"/>
                </a:solidFill>
              </a:rPr>
              <a:t>Key: </a:t>
            </a:r>
            <a:r>
              <a:rPr lang="en-US" sz="2400" dirty="0"/>
              <a:t>a unique value for an entity</a:t>
            </a:r>
          </a:p>
          <a:p>
            <a:pPr lvl="1">
              <a:defRPr/>
            </a:pPr>
            <a:r>
              <a:rPr lang="en-US" sz="2400" dirty="0">
                <a:solidFill>
                  <a:srgbClr val="002060"/>
                </a:solidFill>
              </a:rPr>
              <a:t>Key attributes: </a:t>
            </a:r>
            <a:r>
              <a:rPr lang="en-US" sz="2400" dirty="0"/>
              <a:t>a group of one or more attributes that uniquely identify an entity in the entity set</a:t>
            </a:r>
          </a:p>
          <a:p>
            <a:pPr marL="457200" lvl="1" indent="0">
              <a:buNone/>
              <a:defRPr/>
            </a:pPr>
            <a:endParaRPr lang="en-US" sz="2600" dirty="0"/>
          </a:p>
          <a:p>
            <a:pPr>
              <a:defRPr/>
            </a:pPr>
            <a:r>
              <a:rPr lang="en-US" sz="2800" b="1" u="sng" dirty="0"/>
              <a:t>Super key, candidate key, and primary key</a:t>
            </a:r>
            <a:r>
              <a:rPr lang="en-US" sz="2800" dirty="0"/>
              <a:t>  </a:t>
            </a:r>
          </a:p>
          <a:p>
            <a:pPr lvl="1">
              <a:buSzPct val="75000"/>
              <a:defRPr/>
            </a:pPr>
            <a:r>
              <a:rPr lang="en-US" sz="2400" dirty="0">
                <a:solidFill>
                  <a:srgbClr val="002060"/>
                </a:solidFill>
              </a:rPr>
              <a:t>Super key:</a:t>
            </a:r>
            <a:r>
              <a:rPr lang="en-US" sz="2400" dirty="0"/>
              <a:t> a set of attributes that allows to identify an entity uniquely in the entity set </a:t>
            </a:r>
          </a:p>
          <a:p>
            <a:pPr lvl="1">
              <a:buSzPct val="75000"/>
              <a:defRPr/>
            </a:pPr>
            <a:r>
              <a:rPr lang="en-US" sz="2400" dirty="0">
                <a:solidFill>
                  <a:srgbClr val="002060"/>
                </a:solidFill>
              </a:rPr>
              <a:t>Candidate key:</a:t>
            </a:r>
            <a:r>
              <a:rPr lang="en-US" sz="2400" dirty="0"/>
              <a:t> minimal super key</a:t>
            </a:r>
          </a:p>
          <a:p>
            <a:pPr lvl="2">
              <a:buSzPct val="75000"/>
              <a:defRPr/>
            </a:pPr>
            <a:r>
              <a:rPr lang="en-US" dirty="0"/>
              <a:t>There can be many candidate keys</a:t>
            </a:r>
          </a:p>
          <a:p>
            <a:pPr lvl="1">
              <a:buSzPct val="75000"/>
              <a:defRPr/>
            </a:pPr>
            <a:r>
              <a:rPr lang="en-US" sz="2400" dirty="0">
                <a:solidFill>
                  <a:srgbClr val="002060"/>
                </a:solidFill>
              </a:rPr>
              <a:t>Primary key: </a:t>
            </a:r>
            <a:r>
              <a:rPr lang="en-US" sz="2400" dirty="0"/>
              <a:t>a candidate key chosen by the designer</a:t>
            </a:r>
          </a:p>
        </p:txBody>
      </p:sp>
    </p:spTree>
    <p:extLst>
      <p:ext uri="{BB962C8B-B14F-4D97-AF65-F5344CB8AC3E}">
        <p14:creationId xmlns:p14="http://schemas.microsoft.com/office/powerpoint/2010/main" val="369306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A59BBA-7561-4D20-9FB9-A7C58EC17B7F}"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2800" b="1" dirty="0">
                <a:latin typeface="Times New Roman" panose="02020603050405020304" pitchFamily="18" charset="0"/>
                <a:cs typeface="Times New Roman" panose="02020603050405020304" pitchFamily="18" charset="0"/>
              </a:rPr>
              <a:t>ER Model Basics</a:t>
            </a:r>
            <a:r>
              <a:rPr lang="en-US" altLang="en-US" sz="2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 2)           contd..</a:t>
            </a:r>
            <a:endParaRPr lang="en-US" sz="2400" b="1" dirty="0">
              <a:latin typeface="Times New Roman" panose="02020603050405020304" pitchFamily="18" charset="0"/>
              <a:cs typeface="Times New Roman" panose="02020603050405020304" pitchFamily="18" charset="0"/>
            </a:endParaRPr>
          </a:p>
        </p:txBody>
      </p:sp>
      <p:pic>
        <p:nvPicPr>
          <p:cNvPr id="10" name="Picture 9" descr="A close up of text on a white background&#10;&#10;Description automatically generated">
            <a:extLst>
              <a:ext uri="{FF2B5EF4-FFF2-40B4-BE49-F238E27FC236}">
                <a16:creationId xmlns:a16="http://schemas.microsoft.com/office/drawing/2014/main" id="{D6F8A0E1-E6A9-490D-9D6B-4E1966FC0D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779" y="1828800"/>
            <a:ext cx="7372441" cy="4012848"/>
          </a:xfrm>
          <a:prstGeom prst="rect">
            <a:avLst/>
          </a:prstGeom>
        </p:spPr>
      </p:pic>
      <p:sp>
        <p:nvSpPr>
          <p:cNvPr id="9" name="Rectangle 8">
            <a:extLst>
              <a:ext uri="{FF2B5EF4-FFF2-40B4-BE49-F238E27FC236}">
                <a16:creationId xmlns:a16="http://schemas.microsoft.com/office/drawing/2014/main" id="{7F8D21B2-67B7-41B7-9EE2-A9A08298C8CB}"/>
              </a:ext>
            </a:extLst>
          </p:cNvPr>
          <p:cNvSpPr/>
          <p:nvPr/>
        </p:nvSpPr>
        <p:spPr>
          <a:xfrm>
            <a:off x="1828800" y="1016352"/>
            <a:ext cx="6248400" cy="480131"/>
          </a:xfrm>
          <a:prstGeom prst="rect">
            <a:avLst/>
          </a:prstGeom>
        </p:spPr>
        <p:txBody>
          <a:bodyPr wrap="square">
            <a:spAutoFit/>
          </a:bodyPr>
          <a:lstStyle/>
          <a:p>
            <a:pPr algn="ctr">
              <a:lnSpc>
                <a:spcPct val="90000"/>
              </a:lnSpc>
            </a:pPr>
            <a:r>
              <a:rPr lang="en-US" altLang="en-US" sz="2800" b="1" dirty="0"/>
              <a:t>Attribute Types</a:t>
            </a:r>
          </a:p>
        </p:txBody>
      </p:sp>
    </p:spTree>
    <p:extLst>
      <p:ext uri="{BB962C8B-B14F-4D97-AF65-F5344CB8AC3E}">
        <p14:creationId xmlns:p14="http://schemas.microsoft.com/office/powerpoint/2010/main" val="37257331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EFC0D8-D735-452D-BB89-A708642CF4A8}"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2800" b="1" dirty="0">
                <a:latin typeface="Times New Roman" panose="02020603050405020304" pitchFamily="18" charset="0"/>
                <a:cs typeface="Times New Roman" panose="02020603050405020304" pitchFamily="18" charset="0"/>
              </a:rPr>
              <a:t>ER Model Basics</a:t>
            </a:r>
            <a:r>
              <a:rPr lang="en-US" altLang="en-US" sz="2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 2)           contd..</a:t>
            </a:r>
            <a:endParaRPr lang="en-US" sz="24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F8D21B2-67B7-41B7-9EE2-A9A08298C8CB}"/>
              </a:ext>
            </a:extLst>
          </p:cNvPr>
          <p:cNvSpPr/>
          <p:nvPr/>
        </p:nvSpPr>
        <p:spPr>
          <a:xfrm>
            <a:off x="1828800" y="1016352"/>
            <a:ext cx="6248400" cy="867930"/>
          </a:xfrm>
          <a:prstGeom prst="rect">
            <a:avLst/>
          </a:prstGeom>
        </p:spPr>
        <p:txBody>
          <a:bodyPr wrap="square">
            <a:spAutoFit/>
          </a:bodyPr>
          <a:lstStyle/>
          <a:p>
            <a:pPr algn="ctr">
              <a:lnSpc>
                <a:spcPct val="90000"/>
              </a:lnSpc>
            </a:pPr>
            <a:r>
              <a:rPr lang="en-US" sz="2800" b="1" dirty="0"/>
              <a:t>Entity With Composite, Multi valued, and Derived Attributes</a:t>
            </a:r>
            <a:endParaRPr lang="en-US" altLang="en-US" sz="2800" b="1" dirty="0"/>
          </a:p>
        </p:txBody>
      </p:sp>
      <p:pic>
        <p:nvPicPr>
          <p:cNvPr id="11" name="Picture 10" descr="A picture containing text&#10;&#10;Description automatically generated">
            <a:extLst>
              <a:ext uri="{FF2B5EF4-FFF2-40B4-BE49-F238E27FC236}">
                <a16:creationId xmlns:a16="http://schemas.microsoft.com/office/drawing/2014/main" id="{5F40C8D1-FF49-4A67-8DDA-95CEF068F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057400"/>
            <a:ext cx="7622280" cy="3540266"/>
          </a:xfrm>
          <a:prstGeom prst="rect">
            <a:avLst/>
          </a:prstGeom>
        </p:spPr>
      </p:pic>
    </p:spTree>
    <p:extLst>
      <p:ext uri="{BB962C8B-B14F-4D97-AF65-F5344CB8AC3E}">
        <p14:creationId xmlns:p14="http://schemas.microsoft.com/office/powerpoint/2010/main" val="37055112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B47EB8-DA56-4C7F-9E66-15928469E46F}"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2800" b="1" dirty="0">
                <a:latin typeface="Times New Roman" panose="02020603050405020304" pitchFamily="18" charset="0"/>
                <a:cs typeface="Times New Roman" panose="02020603050405020304" pitchFamily="18" charset="0"/>
              </a:rPr>
              <a:t>ER Model Basics</a:t>
            </a:r>
            <a:r>
              <a:rPr lang="en-US" altLang="en-US" sz="2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 2)           contd..</a:t>
            </a:r>
            <a:endParaRPr lang="en-US" sz="24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F8D21B2-67B7-41B7-9EE2-A9A08298C8CB}"/>
              </a:ext>
            </a:extLst>
          </p:cNvPr>
          <p:cNvSpPr/>
          <p:nvPr/>
        </p:nvSpPr>
        <p:spPr>
          <a:xfrm>
            <a:off x="1828800" y="1016352"/>
            <a:ext cx="6248400" cy="867930"/>
          </a:xfrm>
          <a:prstGeom prst="rect">
            <a:avLst/>
          </a:prstGeom>
        </p:spPr>
        <p:txBody>
          <a:bodyPr wrap="square">
            <a:spAutoFit/>
          </a:bodyPr>
          <a:lstStyle/>
          <a:p>
            <a:pPr algn="ctr">
              <a:lnSpc>
                <a:spcPct val="90000"/>
              </a:lnSpc>
            </a:pPr>
            <a:r>
              <a:rPr lang="en-US" sz="2800" b="1" dirty="0"/>
              <a:t>Entity With Composite, Multi valued, and Derived Attributes</a:t>
            </a:r>
            <a:endParaRPr lang="en-US" altLang="en-US" sz="2800" b="1" dirty="0"/>
          </a:p>
        </p:txBody>
      </p:sp>
      <p:pic>
        <p:nvPicPr>
          <p:cNvPr id="11" name="Picture 10" descr="A picture containing text&#10;&#10;Description automatically generated">
            <a:extLst>
              <a:ext uri="{FF2B5EF4-FFF2-40B4-BE49-F238E27FC236}">
                <a16:creationId xmlns:a16="http://schemas.microsoft.com/office/drawing/2014/main" id="{5F40C8D1-FF49-4A67-8DDA-95CEF068F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057400"/>
            <a:ext cx="7622280" cy="3540266"/>
          </a:xfrm>
          <a:prstGeom prst="rect">
            <a:avLst/>
          </a:prstGeom>
        </p:spPr>
      </p:pic>
    </p:spTree>
    <p:extLst>
      <p:ext uri="{BB962C8B-B14F-4D97-AF65-F5344CB8AC3E}">
        <p14:creationId xmlns:p14="http://schemas.microsoft.com/office/powerpoint/2010/main" val="41127900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F43D6F-9069-4F6A-972F-0B545C59286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2800" b="1" dirty="0">
                <a:latin typeface="Times New Roman" panose="02020603050405020304" pitchFamily="18" charset="0"/>
                <a:cs typeface="Times New Roman" panose="02020603050405020304" pitchFamily="18" charset="0"/>
              </a:rPr>
              <a:t>ER Model Basics</a:t>
            </a:r>
            <a:r>
              <a:rPr lang="en-US" altLang="en-US" sz="2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 2)           contd..</a:t>
            </a:r>
            <a:endParaRPr lang="en-US" sz="24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F8D21B2-67B7-41B7-9EE2-A9A08298C8CB}"/>
              </a:ext>
            </a:extLst>
          </p:cNvPr>
          <p:cNvSpPr/>
          <p:nvPr/>
        </p:nvSpPr>
        <p:spPr>
          <a:xfrm>
            <a:off x="990600" y="1016352"/>
            <a:ext cx="7696200" cy="1957459"/>
          </a:xfrm>
          <a:prstGeom prst="rect">
            <a:avLst/>
          </a:prstGeom>
        </p:spPr>
        <p:txBody>
          <a:bodyPr wrap="square">
            <a:spAutoFit/>
          </a:bodyPr>
          <a:lstStyle/>
          <a:p>
            <a:pPr>
              <a:lnSpc>
                <a:spcPct val="90000"/>
              </a:lnSpc>
            </a:pPr>
            <a:r>
              <a:rPr lang="en-US" altLang="en-US" sz="2800" b="1" dirty="0"/>
              <a:t>Relationship</a:t>
            </a:r>
          </a:p>
          <a:p>
            <a:pPr marL="800100" lvl="1" indent="-342900">
              <a:buFont typeface="Wingdings" panose="05000000000000000000" pitchFamily="2" charset="2"/>
              <a:buChar char="v"/>
            </a:pPr>
            <a:r>
              <a:rPr lang="en-US" altLang="en-US" sz="2400" dirty="0"/>
              <a:t>Association among two or more entities.  </a:t>
            </a:r>
          </a:p>
          <a:p>
            <a:pPr marL="800100" lvl="1" indent="-342900">
              <a:buFont typeface="Wingdings" panose="05000000000000000000" pitchFamily="2" charset="2"/>
              <a:buChar char="v"/>
            </a:pPr>
            <a:r>
              <a:rPr lang="en-US" altLang="en-US" sz="2400" i="1" u="sng" dirty="0">
                <a:solidFill>
                  <a:srgbClr val="002060"/>
                </a:solidFill>
              </a:rPr>
              <a:t>i.e</a:t>
            </a:r>
            <a:r>
              <a:rPr lang="en-US" altLang="en-US" sz="2400" i="1" u="sng" dirty="0">
                <a:solidFill>
                  <a:schemeClr val="accent2"/>
                </a:solidFill>
              </a:rPr>
              <a:t>. </a:t>
            </a:r>
            <a:r>
              <a:rPr lang="en-US" altLang="en-US" sz="2400" dirty="0"/>
              <a:t>Any entity can be related to other entities via relationships.</a:t>
            </a:r>
            <a:endParaRPr lang="en-US" altLang="en-US" sz="2400" i="1" u="sng" dirty="0"/>
          </a:p>
          <a:p>
            <a:pPr marL="800100" lvl="1" indent="-342900">
              <a:buFont typeface="Wingdings" panose="05000000000000000000" pitchFamily="2" charset="2"/>
              <a:buChar char="v"/>
            </a:pPr>
            <a:r>
              <a:rPr lang="en-US" altLang="en-US" sz="2400" i="1" dirty="0">
                <a:solidFill>
                  <a:srgbClr val="002060"/>
                </a:solidFill>
              </a:rPr>
              <a:t>	Ex. </a:t>
            </a:r>
            <a:r>
              <a:rPr lang="en-US" altLang="en-US" sz="2400" i="1" dirty="0"/>
              <a:t>A supplier may </a:t>
            </a:r>
            <a:r>
              <a:rPr lang="en-US" altLang="en-US" sz="2400" i="1" dirty="0">
                <a:solidFill>
                  <a:srgbClr val="002060"/>
                </a:solidFill>
              </a:rPr>
              <a:t>supply </a:t>
            </a:r>
            <a:r>
              <a:rPr lang="en-US" altLang="en-US" sz="2400" i="1" dirty="0"/>
              <a:t>some part.</a:t>
            </a:r>
            <a:endParaRPr lang="en-US" altLang="en-US" sz="2400" b="1" dirty="0"/>
          </a:p>
        </p:txBody>
      </p:sp>
      <p:sp>
        <p:nvSpPr>
          <p:cNvPr id="10" name="Content Placeholder 2">
            <a:extLst>
              <a:ext uri="{FF2B5EF4-FFF2-40B4-BE49-F238E27FC236}">
                <a16:creationId xmlns:a16="http://schemas.microsoft.com/office/drawing/2014/main" id="{EC74CB8E-B2B3-451A-BBD6-E1EF5E870EB6}"/>
              </a:ext>
            </a:extLst>
          </p:cNvPr>
          <p:cNvSpPr>
            <a:spLocks noGrp="1"/>
          </p:cNvSpPr>
          <p:nvPr>
            <p:ph idx="1"/>
          </p:nvPr>
        </p:nvSpPr>
        <p:spPr>
          <a:xfrm>
            <a:off x="914400" y="2973811"/>
            <a:ext cx="7772400" cy="3198389"/>
          </a:xfrm>
        </p:spPr>
        <p:txBody>
          <a:bodyPr>
            <a:normAutofit/>
          </a:bodyPr>
          <a:lstStyle/>
          <a:p>
            <a:pPr marL="0" indent="0" eaLnBrk="1" hangingPunct="1">
              <a:buNone/>
            </a:pPr>
            <a:r>
              <a:rPr lang="en-US" altLang="en-US" sz="2800" b="1" dirty="0"/>
              <a:t>Relationship Type</a:t>
            </a:r>
          </a:p>
          <a:p>
            <a:pPr eaLnBrk="1" hangingPunct="1">
              <a:buFont typeface="Wingdings" panose="05000000000000000000" pitchFamily="2" charset="2"/>
              <a:buChar char="v"/>
            </a:pPr>
            <a:r>
              <a:rPr lang="en-US" altLang="en-US" sz="2400" dirty="0">
                <a:solidFill>
                  <a:srgbClr val="002060"/>
                </a:solidFill>
              </a:rPr>
              <a:t>Relationship </a:t>
            </a:r>
            <a:r>
              <a:rPr lang="en-US" altLang="en-US" sz="2400" dirty="0"/>
              <a:t>can</a:t>
            </a:r>
            <a:r>
              <a:rPr lang="en-US" altLang="en-US" sz="2400" dirty="0">
                <a:solidFill>
                  <a:srgbClr val="002060"/>
                </a:solidFill>
              </a:rPr>
              <a:t> </a:t>
            </a:r>
            <a:r>
              <a:rPr lang="en-US" altLang="en-US" sz="2400" dirty="0"/>
              <a:t>usefully be classified into </a:t>
            </a:r>
            <a:r>
              <a:rPr lang="en-US" altLang="en-US" sz="2400" dirty="0">
                <a:solidFill>
                  <a:srgbClr val="002060"/>
                </a:solidFill>
              </a:rPr>
              <a:t>Relationship Type</a:t>
            </a:r>
          </a:p>
          <a:p>
            <a:pPr eaLnBrk="1" hangingPunct="1">
              <a:buFont typeface="Wingdings" panose="05000000000000000000" pitchFamily="2" charset="2"/>
              <a:buChar char="v"/>
            </a:pPr>
            <a:r>
              <a:rPr lang="en-US" altLang="en-US" sz="2400" b="1" i="1" u="sng" dirty="0">
                <a:solidFill>
                  <a:srgbClr val="002060"/>
                </a:solidFill>
              </a:rPr>
              <a:t> e.g. </a:t>
            </a:r>
            <a:r>
              <a:rPr lang="en-US" altLang="en-US" sz="2400" dirty="0"/>
              <a:t>“AS1 Supplier Supply P1”  and “S1 supply P2” are instances of  SUPPLY relationship Type</a:t>
            </a:r>
          </a:p>
          <a:p>
            <a:pPr marL="0" indent="0" eaLnBrk="1" hangingPunct="1">
              <a:buNone/>
            </a:pPr>
            <a:endParaRPr lang="en-US" altLang="en-US" sz="1050" b="1" dirty="0"/>
          </a:p>
          <a:p>
            <a:pPr marL="0" indent="0" eaLnBrk="1" hangingPunct="1">
              <a:buNone/>
            </a:pPr>
            <a:r>
              <a:rPr lang="en-US" altLang="en-US" sz="2800" b="1" dirty="0"/>
              <a:t>Relationship Set:  </a:t>
            </a:r>
            <a:r>
              <a:rPr lang="en-US" altLang="en-US" sz="2400" dirty="0"/>
              <a:t>Collection of similar relationships.</a:t>
            </a:r>
          </a:p>
        </p:txBody>
      </p:sp>
    </p:spTree>
    <p:extLst>
      <p:ext uri="{BB962C8B-B14F-4D97-AF65-F5344CB8AC3E}">
        <p14:creationId xmlns:p14="http://schemas.microsoft.com/office/powerpoint/2010/main" val="22643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EF7C98-232A-4808-A7C0-1867456286A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2800" b="1" dirty="0">
                <a:latin typeface="Times New Roman" panose="02020603050405020304" pitchFamily="18" charset="0"/>
                <a:cs typeface="Times New Roman" panose="02020603050405020304" pitchFamily="18" charset="0"/>
              </a:rPr>
              <a:t>ER Model Basics</a:t>
            </a:r>
            <a:r>
              <a:rPr lang="en-US" altLang="en-US" sz="2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 2)           contd..</a:t>
            </a:r>
            <a:endParaRPr lang="en-US" sz="24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F8D21B2-67B7-41B7-9EE2-A9A08298C8CB}"/>
              </a:ext>
            </a:extLst>
          </p:cNvPr>
          <p:cNvSpPr/>
          <p:nvPr/>
        </p:nvSpPr>
        <p:spPr>
          <a:xfrm>
            <a:off x="1828800" y="1016352"/>
            <a:ext cx="6248400" cy="480131"/>
          </a:xfrm>
          <a:prstGeom prst="rect">
            <a:avLst/>
          </a:prstGeom>
        </p:spPr>
        <p:txBody>
          <a:bodyPr wrap="square">
            <a:spAutoFit/>
          </a:bodyPr>
          <a:lstStyle/>
          <a:p>
            <a:pPr algn="ctr">
              <a:lnSpc>
                <a:spcPct val="90000"/>
              </a:lnSpc>
            </a:pPr>
            <a:r>
              <a:rPr lang="en-US" altLang="en-US" sz="2800" b="1" dirty="0"/>
              <a:t>Notations</a:t>
            </a:r>
          </a:p>
        </p:txBody>
      </p:sp>
      <p:pic>
        <p:nvPicPr>
          <p:cNvPr id="10" name="Picture 9">
            <a:extLst>
              <a:ext uri="{FF2B5EF4-FFF2-40B4-BE49-F238E27FC236}">
                <a16:creationId xmlns:a16="http://schemas.microsoft.com/office/drawing/2014/main" id="{5465AA5B-6C4B-4648-A867-BCA788ECB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952" y="1600200"/>
            <a:ext cx="6458526" cy="4344827"/>
          </a:xfrm>
          <a:prstGeom prst="rect">
            <a:avLst/>
          </a:prstGeom>
        </p:spPr>
      </p:pic>
    </p:spTree>
    <p:extLst>
      <p:ext uri="{BB962C8B-B14F-4D97-AF65-F5344CB8AC3E}">
        <p14:creationId xmlns:p14="http://schemas.microsoft.com/office/powerpoint/2010/main" val="226435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762000" y="2209800"/>
            <a:ext cx="7924800" cy="461963"/>
          </a:xfrm>
          <a:prstGeom prst="rect">
            <a:avLst/>
          </a:prstGeom>
          <a:noFill/>
          <a:ln w="9525">
            <a:noFill/>
            <a:miter lim="800000"/>
            <a:headEnd/>
            <a:tailEnd/>
          </a:ln>
        </p:spPr>
        <p:txBody>
          <a:bodyPr>
            <a:spAutoFit/>
          </a:bodyPr>
          <a:lstStyle/>
          <a:p>
            <a:endParaRPr lang="en-US" sz="2400">
              <a:latin typeface="Calibri" pitchFamily="34" charset="0"/>
            </a:endParaRPr>
          </a:p>
        </p:txBody>
      </p:sp>
      <p:sp>
        <p:nvSpPr>
          <p:cNvPr id="8" name="Rectangle 7"/>
          <p:cNvSpPr/>
          <p:nvPr/>
        </p:nvSpPr>
        <p:spPr>
          <a:xfrm flipV="1">
            <a:off x="0" y="914400"/>
            <a:ext cx="9144000" cy="46038"/>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sz="1400" dirty="0"/>
          </a:p>
        </p:txBody>
      </p:sp>
      <p:sp>
        <p:nvSpPr>
          <p:cNvPr id="3" name="Date Placeholder 2"/>
          <p:cNvSpPr>
            <a:spLocks noGrp="1"/>
          </p:cNvSpPr>
          <p:nvPr>
            <p:ph type="dt" sz="quarter" idx="10"/>
          </p:nvPr>
        </p:nvSpPr>
        <p:spPr/>
        <p:txBody>
          <a:bodyPr/>
          <a:lstStyle/>
          <a:p>
            <a:pPr>
              <a:defRPr/>
            </a:pPr>
            <a:fld id="{E2BB5E98-A1D2-463E-9A96-DA0A51F08208}" type="datetime1">
              <a:rPr lang="en-US" smtClean="0"/>
              <a:pPr>
                <a:defRPr/>
              </a:pPr>
              <a:t>1/21/2022</a:t>
            </a:fld>
            <a:endParaRPr lang="en-IN" dirty="0"/>
          </a:p>
        </p:txBody>
      </p:sp>
      <p:sp>
        <p:nvSpPr>
          <p:cNvPr id="4" name="Footer Placeholder 3"/>
          <p:cNvSpPr>
            <a:spLocks noGrp="1"/>
          </p:cNvSpPr>
          <p:nvPr>
            <p:ph type="ftr" sz="quarter" idx="11"/>
          </p:nvPr>
        </p:nvSpPr>
        <p:spPr>
          <a:xfrm>
            <a:off x="2057400" y="6356350"/>
            <a:ext cx="5562600" cy="365125"/>
          </a:xfrm>
        </p:spPr>
        <p:txBody>
          <a:bodyPr/>
          <a:lstStyle/>
          <a:p>
            <a:pPr>
              <a:defRPr/>
            </a:pPr>
            <a:r>
              <a:rPr lang="sv-SE" smtClean="0"/>
              <a:t>Ram Kumar Sharma      KCS 501   DBMS                    Unit 1</a:t>
            </a:r>
            <a:endParaRPr lang="en-IN" dirty="0"/>
          </a:p>
        </p:txBody>
      </p:sp>
      <p:sp>
        <p:nvSpPr>
          <p:cNvPr id="6" name="Slide Number Placeholder 5"/>
          <p:cNvSpPr>
            <a:spLocks noGrp="1"/>
          </p:cNvSpPr>
          <p:nvPr>
            <p:ph type="sldNum" sz="quarter" idx="12"/>
          </p:nvPr>
        </p:nvSpPr>
        <p:spPr/>
        <p:txBody>
          <a:bodyPr/>
          <a:lstStyle/>
          <a:p>
            <a:pPr>
              <a:defRPr/>
            </a:pPr>
            <a:fld id="{E1479E3F-D13C-48A1-B85B-3F2F92A4A171}" type="slidenum">
              <a:rPr lang="en-IN"/>
              <a:pPr>
                <a:defRPr/>
              </a:pPr>
              <a:t>11</a:t>
            </a:fld>
            <a:endParaRPr lang="en-IN"/>
          </a:p>
        </p:txBody>
      </p:sp>
      <p:sp>
        <p:nvSpPr>
          <p:cNvPr id="8199" name="AutoShape 2"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8200" name="AutoShape 4"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8201" name="AutoShape 6"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13" name="TextBox 12"/>
          <p:cNvSpPr txBox="1"/>
          <p:nvPr/>
        </p:nvSpPr>
        <p:spPr>
          <a:xfrm>
            <a:off x="838200" y="914400"/>
            <a:ext cx="7924800" cy="5238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fontAlgn="auto">
              <a:spcBef>
                <a:spcPts val="0"/>
              </a:spcBef>
              <a:spcAft>
                <a:spcPts val="0"/>
              </a:spcAft>
              <a:defRPr/>
            </a:pPr>
            <a:r>
              <a:rPr lang="en-US" sz="2800" b="1" dirty="0"/>
              <a:t>Program Outcomes</a:t>
            </a:r>
          </a:p>
        </p:txBody>
      </p:sp>
      <p:sp>
        <p:nvSpPr>
          <p:cNvPr id="5134" name="TextBox 14"/>
          <p:cNvSpPr txBox="1">
            <a:spLocks noChangeArrowheads="1"/>
          </p:cNvSpPr>
          <p:nvPr/>
        </p:nvSpPr>
        <p:spPr bwMode="auto">
          <a:xfrm>
            <a:off x="762000" y="1524000"/>
            <a:ext cx="7924800" cy="5016500"/>
          </a:xfrm>
          <a:prstGeom prst="rect">
            <a:avLst/>
          </a:prstGeom>
          <a:noFill/>
          <a:ln w="9525">
            <a:noFill/>
            <a:miter lim="800000"/>
            <a:headEnd/>
            <a:tailEnd/>
          </a:ln>
        </p:spPr>
        <p:txBody>
          <a:bodyPr>
            <a:spAutoFit/>
          </a:bodyPr>
          <a:lstStyle/>
          <a:p>
            <a:pPr marL="342900" lvl="1" indent="-342900" algn="just" fontAlgn="auto">
              <a:spcBef>
                <a:spcPts val="0"/>
              </a:spcBef>
              <a:spcAft>
                <a:spcPts val="0"/>
              </a:spcAft>
              <a:buFont typeface="Arial" pitchFamily="34" charset="0"/>
              <a:buChar char="•"/>
              <a:defRPr/>
            </a:pPr>
            <a:r>
              <a:rPr lang="en-US" sz="2000" b="1" dirty="0">
                <a:latin typeface="Calibri" pitchFamily="34" charset="0"/>
                <a:cs typeface="+mn-cs"/>
              </a:rPr>
              <a:t>[PO 4] Conduct investigations of complex problems</a:t>
            </a:r>
          </a:p>
          <a:p>
            <a:pPr marL="742950" lvl="2" indent="-342900" algn="just" fontAlgn="auto">
              <a:spcBef>
                <a:spcPts val="0"/>
              </a:spcBef>
              <a:spcAft>
                <a:spcPts val="0"/>
              </a:spcAft>
              <a:defRPr/>
            </a:pPr>
            <a:r>
              <a:rPr lang="en-US" sz="2000" dirty="0">
                <a:solidFill>
                  <a:srgbClr val="0070C0"/>
                </a:solidFill>
                <a:latin typeface="Calibri" pitchFamily="34" charset="0"/>
                <a:cs typeface="+mn-cs"/>
              </a:rPr>
              <a:t>an ability to design and conduct experiments, as well as to analyze</a:t>
            </a:r>
          </a:p>
          <a:p>
            <a:pPr marL="742950" lvl="2" indent="-342900" algn="just" fontAlgn="auto">
              <a:spcBef>
                <a:spcPts val="0"/>
              </a:spcBef>
              <a:spcAft>
                <a:spcPts val="0"/>
              </a:spcAft>
              <a:defRPr/>
            </a:pPr>
            <a:r>
              <a:rPr lang="en-US" sz="2000" dirty="0">
                <a:solidFill>
                  <a:srgbClr val="0070C0"/>
                </a:solidFill>
                <a:latin typeface="Calibri" pitchFamily="34" charset="0"/>
                <a:cs typeface="+mn-cs"/>
              </a:rPr>
              <a:t>and interpret data using  research based knowledge and research</a:t>
            </a:r>
          </a:p>
          <a:p>
            <a:pPr marL="742950" lvl="2" indent="-342900" algn="just" fontAlgn="auto">
              <a:spcBef>
                <a:spcPts val="0"/>
              </a:spcBef>
              <a:spcAft>
                <a:spcPts val="0"/>
              </a:spcAft>
              <a:defRPr/>
            </a:pPr>
            <a:r>
              <a:rPr lang="en-US" sz="2000" dirty="0">
                <a:solidFill>
                  <a:srgbClr val="0070C0"/>
                </a:solidFill>
                <a:latin typeface="Calibri" pitchFamily="34" charset="0"/>
                <a:cs typeface="+mn-cs"/>
              </a:rPr>
              <a:t>method;</a:t>
            </a:r>
          </a:p>
          <a:p>
            <a:pPr marL="742950" lvl="2" indent="-342900" algn="just" fontAlgn="auto">
              <a:spcBef>
                <a:spcPts val="0"/>
              </a:spcBef>
              <a:spcAft>
                <a:spcPts val="0"/>
              </a:spcAft>
              <a:defRPr/>
            </a:pPr>
            <a:endParaRPr lang="en-US" sz="2000" dirty="0">
              <a:solidFill>
                <a:srgbClr val="0070C0"/>
              </a:solidFill>
              <a:latin typeface="Calibri" pitchFamily="34" charset="0"/>
              <a:cs typeface="+mn-cs"/>
            </a:endParaRPr>
          </a:p>
          <a:p>
            <a:pPr marL="342900" lvl="1" indent="-342900" algn="just" fontAlgn="auto">
              <a:spcBef>
                <a:spcPts val="0"/>
              </a:spcBef>
              <a:spcAft>
                <a:spcPts val="0"/>
              </a:spcAft>
              <a:buFont typeface="Arial" pitchFamily="34" charset="0"/>
              <a:buChar char="•"/>
              <a:defRPr/>
            </a:pPr>
            <a:r>
              <a:rPr lang="en-US" sz="2000" b="1" dirty="0">
                <a:latin typeface="Calibri" pitchFamily="34" charset="0"/>
                <a:cs typeface="+mn-cs"/>
              </a:rPr>
              <a:t>[PO 5] Modern tool usage</a:t>
            </a:r>
          </a:p>
          <a:p>
            <a:pPr marL="342900" lvl="1" indent="-342900" algn="just" fontAlgn="auto">
              <a:spcBef>
                <a:spcPts val="0"/>
              </a:spcBef>
              <a:spcAft>
                <a:spcPts val="0"/>
              </a:spcAft>
              <a:defRPr/>
            </a:pPr>
            <a:r>
              <a:rPr lang="en-US" sz="2000" b="1" dirty="0">
                <a:solidFill>
                  <a:srgbClr val="0070C0"/>
                </a:solidFill>
                <a:latin typeface="Calibri" pitchFamily="34" charset="0"/>
                <a:cs typeface="+mn-cs"/>
              </a:rPr>
              <a:t>	</a:t>
            </a:r>
            <a:r>
              <a:rPr lang="en-US" sz="2000" dirty="0">
                <a:solidFill>
                  <a:srgbClr val="0070C0"/>
                </a:solidFill>
                <a:latin typeface="Calibri" pitchFamily="34" charset="0"/>
                <a:cs typeface="+mn-cs"/>
              </a:rPr>
              <a:t>an ability to use the techniques, skills, and modern engineering tools necessary for practice as a engineering professional;</a:t>
            </a:r>
          </a:p>
          <a:p>
            <a:pPr marL="342900" lvl="1" indent="-342900" algn="just" fontAlgn="auto">
              <a:spcBef>
                <a:spcPts val="0"/>
              </a:spcBef>
              <a:spcAft>
                <a:spcPts val="0"/>
              </a:spcAft>
              <a:defRPr/>
            </a:pPr>
            <a:endParaRPr lang="en-US" sz="2000" dirty="0">
              <a:solidFill>
                <a:srgbClr val="0070C0"/>
              </a:solidFill>
              <a:latin typeface="Calibri" pitchFamily="34" charset="0"/>
              <a:cs typeface="+mn-cs"/>
            </a:endParaRPr>
          </a:p>
          <a:p>
            <a:pPr marL="342900" lvl="1" indent="-342900" algn="just" fontAlgn="auto">
              <a:spcBef>
                <a:spcPts val="0"/>
              </a:spcBef>
              <a:spcAft>
                <a:spcPts val="0"/>
              </a:spcAft>
              <a:buFont typeface="Arial" pitchFamily="34" charset="0"/>
              <a:buChar char="•"/>
              <a:defRPr/>
            </a:pPr>
            <a:r>
              <a:rPr lang="en-US" sz="2000" b="1" dirty="0">
                <a:latin typeface="Calibri" pitchFamily="34" charset="0"/>
                <a:cs typeface="+mn-cs"/>
              </a:rPr>
              <a:t>[PO 6] The Engineer and Society</a:t>
            </a:r>
          </a:p>
          <a:p>
            <a:pPr marL="342900" lvl="1" indent="-342900" algn="just" fontAlgn="auto">
              <a:spcBef>
                <a:spcPts val="0"/>
              </a:spcBef>
              <a:spcAft>
                <a:spcPts val="0"/>
              </a:spcAft>
              <a:defRPr/>
            </a:pPr>
            <a:r>
              <a:rPr lang="en-US" sz="2000" b="1" dirty="0">
                <a:latin typeface="Calibri" pitchFamily="34" charset="0"/>
                <a:cs typeface="+mn-cs"/>
              </a:rPr>
              <a:t>	</a:t>
            </a:r>
            <a:r>
              <a:rPr lang="en-US" sz="2000" dirty="0">
                <a:solidFill>
                  <a:srgbClr val="0070C0"/>
                </a:solidFill>
                <a:latin typeface="Calibri" pitchFamily="34" charset="0"/>
                <a:cs typeface="+mn-cs"/>
              </a:rPr>
              <a:t>an understanding of professional, ethical, legal, security and social issues and responsibilities;</a:t>
            </a:r>
          </a:p>
          <a:p>
            <a:pPr marL="342900" lvl="1" indent="-342900" algn="just" fontAlgn="auto">
              <a:spcBef>
                <a:spcPts val="0"/>
              </a:spcBef>
              <a:spcAft>
                <a:spcPts val="0"/>
              </a:spcAft>
              <a:buFont typeface="Arial" pitchFamily="34" charset="0"/>
              <a:buChar char="•"/>
              <a:defRPr/>
            </a:pPr>
            <a:r>
              <a:rPr lang="en-US" sz="2000" b="1" dirty="0">
                <a:latin typeface="Calibri" pitchFamily="34" charset="0"/>
                <a:cs typeface="+mn-cs"/>
              </a:rPr>
              <a:t>[PO 7] Environment and sustainability</a:t>
            </a:r>
          </a:p>
          <a:p>
            <a:pPr marL="800100" lvl="2" indent="-342900" algn="just" fontAlgn="auto">
              <a:spcBef>
                <a:spcPts val="0"/>
              </a:spcBef>
              <a:spcAft>
                <a:spcPts val="0"/>
              </a:spcAft>
              <a:defRPr/>
            </a:pPr>
            <a:r>
              <a:rPr lang="en-US" sz="2000" dirty="0">
                <a:solidFill>
                  <a:srgbClr val="0070C0"/>
                </a:solidFill>
                <a:latin typeface="Calibri" pitchFamily="34" charset="0"/>
                <a:cs typeface="+mn-cs"/>
              </a:rPr>
              <a:t>Recognition of the need of professional engineering solution for</a:t>
            </a:r>
          </a:p>
          <a:p>
            <a:pPr marL="800100" lvl="2" indent="-342900" algn="just" fontAlgn="auto">
              <a:spcBef>
                <a:spcPts val="0"/>
              </a:spcBef>
              <a:spcAft>
                <a:spcPts val="0"/>
              </a:spcAft>
              <a:defRPr/>
            </a:pPr>
            <a:r>
              <a:rPr lang="en-US" sz="2000" dirty="0">
                <a:solidFill>
                  <a:srgbClr val="0070C0"/>
                </a:solidFill>
                <a:latin typeface="Calibri" pitchFamily="34" charset="0"/>
                <a:cs typeface="+mn-cs"/>
              </a:rPr>
              <a:t>societal and environmental development.</a:t>
            </a:r>
          </a:p>
          <a:p>
            <a:pPr marL="342900" lvl="1" indent="-342900" algn="just" fontAlgn="auto">
              <a:spcBef>
                <a:spcPts val="0"/>
              </a:spcBef>
              <a:spcAft>
                <a:spcPts val="0"/>
              </a:spcAft>
              <a:defRPr/>
            </a:pPr>
            <a:endParaRPr lang="en-US" sz="2000" dirty="0">
              <a:solidFill>
                <a:srgbClr val="0070C0"/>
              </a:solidFill>
              <a:latin typeface="Calibri" pitchFamily="34" charset="0"/>
              <a:cs typeface="+mn-cs"/>
            </a:endParaRPr>
          </a:p>
        </p:txBody>
      </p:sp>
      <p:sp>
        <p:nvSpPr>
          <p:cNvPr id="15"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t>Conti…</a:t>
            </a:r>
          </a:p>
        </p:txBody>
      </p:sp>
      <p:pic>
        <p:nvPicPr>
          <p:cNvPr id="8205" name="Picture 2" descr="E:\NIET\Project\xLogo11.png.pagespeed.ic.pydHLuCQEZ.png"/>
          <p:cNvPicPr>
            <a:picLocks noChangeAspect="1" noChangeArrowheads="1"/>
          </p:cNvPicPr>
          <p:nvPr/>
        </p:nvPicPr>
        <p:blipFill>
          <a:blip r:embed="rId3"/>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91155-BA21-49EC-8169-A80B1F1751D6}"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2800" b="1" dirty="0">
                <a:latin typeface="Times New Roman" panose="02020603050405020304" pitchFamily="18" charset="0"/>
                <a:cs typeface="Times New Roman" panose="02020603050405020304" pitchFamily="18" charset="0"/>
              </a:rPr>
              <a:t>ER Model Basics</a:t>
            </a:r>
            <a:r>
              <a:rPr lang="en-US" altLang="en-US" sz="2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 2)           contd..</a:t>
            </a:r>
            <a:endParaRPr lang="en-US"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2362200" y="706581"/>
            <a:ext cx="4800600" cy="6361212"/>
          </a:xfrm>
          <a:prstGeom prst="rect">
            <a:avLst/>
          </a:prstGeom>
        </p:spPr>
      </p:pic>
    </p:spTree>
    <p:extLst>
      <p:ext uri="{BB962C8B-B14F-4D97-AF65-F5344CB8AC3E}">
        <p14:creationId xmlns:p14="http://schemas.microsoft.com/office/powerpoint/2010/main" val="6895890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80109-FBF9-4676-97C9-0F714E5D0D45}"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E R Diagram – Example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pic>
        <p:nvPicPr>
          <p:cNvPr id="12" name="Picture 4">
            <a:extLst>
              <a:ext uri="{FF2B5EF4-FFF2-40B4-BE49-F238E27FC236}">
                <a16:creationId xmlns:a16="http://schemas.microsoft.com/office/drawing/2014/main" id="{F59F9EE1-F9B6-459A-AB19-7B7C39F6063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1100" t="28851" r="1651" b="28606"/>
          <a:stretch>
            <a:fillRect/>
          </a:stretch>
        </p:blipFill>
        <p:spPr>
          <a:xfrm>
            <a:off x="609600" y="2133600"/>
            <a:ext cx="8229600" cy="3155950"/>
          </a:xfrm>
          <a:noFill/>
          <a:ln w="76200" cmpd="tri">
            <a:solidFill>
              <a:schemeClr val="tx2"/>
            </a:solidFill>
            <a:miter lim="800000"/>
            <a:headEnd/>
            <a:tailEnd/>
          </a:ln>
        </p:spPr>
      </p:pic>
      <p:sp>
        <p:nvSpPr>
          <p:cNvPr id="13" name="Rectangle 12">
            <a:extLst>
              <a:ext uri="{FF2B5EF4-FFF2-40B4-BE49-F238E27FC236}">
                <a16:creationId xmlns:a16="http://schemas.microsoft.com/office/drawing/2014/main" id="{FC8AD428-0039-492D-9778-1994312B2271}"/>
              </a:ext>
            </a:extLst>
          </p:cNvPr>
          <p:cNvSpPr/>
          <p:nvPr/>
        </p:nvSpPr>
        <p:spPr>
          <a:xfrm>
            <a:off x="1828800" y="1016352"/>
            <a:ext cx="6248400" cy="480131"/>
          </a:xfrm>
          <a:prstGeom prst="rect">
            <a:avLst/>
          </a:prstGeom>
        </p:spPr>
        <p:txBody>
          <a:bodyPr wrap="square">
            <a:spAutoFit/>
          </a:bodyPr>
          <a:lstStyle/>
          <a:p>
            <a:pPr algn="ctr">
              <a:lnSpc>
                <a:spcPct val="90000"/>
              </a:lnSpc>
            </a:pPr>
            <a:r>
              <a:rPr lang="en-US" altLang="en-US" sz="2800" b="1" dirty="0"/>
              <a:t>Bank Information System </a:t>
            </a:r>
          </a:p>
        </p:txBody>
      </p:sp>
    </p:spTree>
    <p:extLst>
      <p:ext uri="{BB962C8B-B14F-4D97-AF65-F5344CB8AC3E}">
        <p14:creationId xmlns:p14="http://schemas.microsoft.com/office/powerpoint/2010/main" val="32811585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52C61E-7D1F-4D38-8DA1-32599DDFFEF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Mapping Cardinality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4D719F-6EE0-4DF3-9E2F-C4397443BE1D}"/>
              </a:ext>
            </a:extLst>
          </p:cNvPr>
          <p:cNvSpPr>
            <a:spLocks noGrp="1"/>
          </p:cNvSpPr>
          <p:nvPr>
            <p:ph idx="1"/>
          </p:nvPr>
        </p:nvSpPr>
        <p:spPr>
          <a:xfrm>
            <a:off x="457200" y="1600200"/>
            <a:ext cx="8229600" cy="4525963"/>
          </a:xfrm>
        </p:spPr>
        <p:txBody>
          <a:bodyPr>
            <a:normAutofit fontScale="92500" lnSpcReduction="10000"/>
          </a:bodyPr>
          <a:lstStyle/>
          <a:p>
            <a:pPr>
              <a:buFont typeface="Wingdings" panose="05000000000000000000" pitchFamily="2" charset="2"/>
              <a:buChar char="v"/>
            </a:pPr>
            <a:r>
              <a:rPr lang="en-US" sz="2600" dirty="0"/>
              <a:t>Express the number of entities to which another entity can be associated via a relationship set.</a:t>
            </a:r>
          </a:p>
          <a:p>
            <a:pPr lvl="2"/>
            <a:r>
              <a:rPr lang="en-US" b="1" dirty="0"/>
              <a:t>Binary</a:t>
            </a:r>
          </a:p>
          <a:p>
            <a:pPr lvl="2"/>
            <a:r>
              <a:rPr lang="en-US" dirty="0"/>
              <a:t>Ternary</a:t>
            </a:r>
          </a:p>
          <a:p>
            <a:pPr lvl="2"/>
            <a:r>
              <a:rPr lang="en-US" dirty="0"/>
              <a:t>N-</a:t>
            </a:r>
            <a:r>
              <a:rPr lang="en-US" dirty="0" err="1"/>
              <a:t>ary</a:t>
            </a:r>
            <a:endParaRPr lang="en-US" dirty="0"/>
          </a:p>
          <a:p>
            <a:pPr lvl="2"/>
            <a:endParaRPr lang="en-US" dirty="0"/>
          </a:p>
          <a:p>
            <a:pPr>
              <a:buFont typeface="Wingdings" panose="05000000000000000000" pitchFamily="2" charset="2"/>
              <a:buChar char="v"/>
              <a:defRPr/>
            </a:pPr>
            <a:r>
              <a:rPr lang="en-US" sz="2600" dirty="0"/>
              <a:t>For a </a:t>
            </a:r>
            <a:r>
              <a:rPr lang="en-US" sz="2600" b="1" dirty="0"/>
              <a:t>binary relationship </a:t>
            </a:r>
            <a:r>
              <a:rPr lang="en-US" sz="2600" dirty="0"/>
              <a:t>set the mapping cardinality must be one of the following types:</a:t>
            </a:r>
          </a:p>
          <a:p>
            <a:pPr lvl="1">
              <a:defRPr/>
            </a:pPr>
            <a:r>
              <a:rPr lang="en-US" sz="2400" dirty="0"/>
              <a:t>One to one</a:t>
            </a:r>
          </a:p>
          <a:p>
            <a:pPr lvl="1">
              <a:defRPr/>
            </a:pPr>
            <a:r>
              <a:rPr lang="en-US" sz="2400" dirty="0"/>
              <a:t>One to many</a:t>
            </a:r>
          </a:p>
          <a:p>
            <a:pPr lvl="1">
              <a:defRPr/>
            </a:pPr>
            <a:r>
              <a:rPr lang="en-US" sz="2400" dirty="0"/>
              <a:t>Many to one</a:t>
            </a:r>
          </a:p>
          <a:p>
            <a:pPr lvl="1">
              <a:defRPr/>
            </a:pPr>
            <a:r>
              <a:rPr lang="en-US" sz="2400" dirty="0"/>
              <a:t>Many to many</a:t>
            </a:r>
          </a:p>
        </p:txBody>
      </p:sp>
    </p:spTree>
    <p:extLst>
      <p:ext uri="{BB962C8B-B14F-4D97-AF65-F5344CB8AC3E}">
        <p14:creationId xmlns:p14="http://schemas.microsoft.com/office/powerpoint/2010/main" val="375474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FCB267-00DC-408C-8A45-7E895933DA25}"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Mapping Cardinality      </a:t>
            </a:r>
            <a:r>
              <a:rPr lang="en-US" altLang="en-US" sz="2400" dirty="0">
                <a:latin typeface="Times New Roman" panose="02020603050405020304" pitchFamily="18" charset="0"/>
                <a:cs typeface="Times New Roman" panose="02020603050405020304" pitchFamily="18" charset="0"/>
              </a:rPr>
              <a:t>(CO 2)     contd..</a:t>
            </a:r>
            <a:endParaRPr lang="en-US" sz="3400" b="1" dirty="0">
              <a:latin typeface="Times New Roman" panose="02020603050405020304" pitchFamily="18" charset="0"/>
              <a:cs typeface="Times New Roman" panose="02020603050405020304" pitchFamily="18" charset="0"/>
            </a:endParaRPr>
          </a:p>
        </p:txBody>
      </p:sp>
      <p:pic>
        <p:nvPicPr>
          <p:cNvPr id="10" name="Picture 3">
            <a:extLst>
              <a:ext uri="{FF2B5EF4-FFF2-40B4-BE49-F238E27FC236}">
                <a16:creationId xmlns:a16="http://schemas.microsoft.com/office/drawing/2014/main" id="{99566960-5F06-4A69-8D27-AB5E560E1B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100" t="10025" r="1834" b="10269"/>
          <a:stretch>
            <a:fillRect/>
          </a:stretch>
        </p:blipFill>
        <p:spPr bwMode="auto">
          <a:xfrm>
            <a:off x="1193800" y="1034015"/>
            <a:ext cx="6756400" cy="4160838"/>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1" name="Text Box 4">
            <a:extLst>
              <a:ext uri="{FF2B5EF4-FFF2-40B4-BE49-F238E27FC236}">
                <a16:creationId xmlns:a16="http://schemas.microsoft.com/office/drawing/2014/main" id="{00A77ED2-05D7-4534-B798-E49ACC012FF8}"/>
              </a:ext>
            </a:extLst>
          </p:cNvPr>
          <p:cNvSpPr txBox="1">
            <a:spLocks noChangeArrowheads="1"/>
          </p:cNvSpPr>
          <p:nvPr/>
        </p:nvSpPr>
        <p:spPr bwMode="auto">
          <a:xfrm>
            <a:off x="2362200" y="52832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latin typeface="Calibri" panose="020F0502020204030204" pitchFamily="34" charset="0"/>
              </a:rPr>
              <a:t>One to one</a:t>
            </a:r>
          </a:p>
        </p:txBody>
      </p:sp>
      <p:sp>
        <p:nvSpPr>
          <p:cNvPr id="12" name="Text Box 5">
            <a:extLst>
              <a:ext uri="{FF2B5EF4-FFF2-40B4-BE49-F238E27FC236}">
                <a16:creationId xmlns:a16="http://schemas.microsoft.com/office/drawing/2014/main" id="{8E221037-B6A0-4A61-B89D-5548070D1A95}"/>
              </a:ext>
            </a:extLst>
          </p:cNvPr>
          <p:cNvSpPr txBox="1">
            <a:spLocks noChangeArrowheads="1"/>
          </p:cNvSpPr>
          <p:nvPr/>
        </p:nvSpPr>
        <p:spPr bwMode="auto">
          <a:xfrm>
            <a:off x="5668963" y="5283200"/>
            <a:ext cx="1487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latin typeface="Calibri" panose="020F0502020204030204" pitchFamily="34" charset="0"/>
              </a:rPr>
              <a:t>One to many</a:t>
            </a:r>
          </a:p>
        </p:txBody>
      </p:sp>
      <p:sp>
        <p:nvSpPr>
          <p:cNvPr id="13" name="Text Box 6">
            <a:extLst>
              <a:ext uri="{FF2B5EF4-FFF2-40B4-BE49-F238E27FC236}">
                <a16:creationId xmlns:a16="http://schemas.microsoft.com/office/drawing/2014/main" id="{DFDA0F17-B2F6-45B6-9CE6-6366DA6ADF62}"/>
              </a:ext>
            </a:extLst>
          </p:cNvPr>
          <p:cNvSpPr txBox="1">
            <a:spLocks noChangeArrowheads="1"/>
          </p:cNvSpPr>
          <p:nvPr/>
        </p:nvSpPr>
        <p:spPr bwMode="auto">
          <a:xfrm>
            <a:off x="1025525" y="5651500"/>
            <a:ext cx="6321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Calibri" panose="020F0502020204030204" pitchFamily="34" charset="0"/>
              </a:rPr>
              <a:t>Note: Some elements in A and B may not be mapped to any </a:t>
            </a:r>
          </a:p>
          <a:p>
            <a:pPr eaLnBrk="1" hangingPunct="1"/>
            <a:r>
              <a:rPr lang="en-US" altLang="en-US" dirty="0">
                <a:latin typeface="Calibri" panose="020F0502020204030204" pitchFamily="34" charset="0"/>
              </a:rPr>
              <a:t>elements in the other set</a:t>
            </a:r>
          </a:p>
        </p:txBody>
      </p:sp>
    </p:spTree>
    <p:extLst>
      <p:ext uri="{BB962C8B-B14F-4D97-AF65-F5344CB8AC3E}">
        <p14:creationId xmlns:p14="http://schemas.microsoft.com/office/powerpoint/2010/main" val="34656247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C5C7C5-AD1E-49E2-AFB3-DBBD20A300C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Mapping Cardinality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pic>
        <p:nvPicPr>
          <p:cNvPr id="10" name="Picture 3">
            <a:extLst>
              <a:ext uri="{FF2B5EF4-FFF2-40B4-BE49-F238E27FC236}">
                <a16:creationId xmlns:a16="http://schemas.microsoft.com/office/drawing/2014/main" id="{FA468327-DC13-4248-8D48-5EC6596F34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472" t="10165" r="1236" b="8791"/>
          <a:stretch>
            <a:fillRect/>
          </a:stretch>
        </p:blipFill>
        <p:spPr bwMode="auto">
          <a:xfrm>
            <a:off x="1324768" y="946149"/>
            <a:ext cx="6494463" cy="4098925"/>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1" name="Text Box 4">
            <a:extLst>
              <a:ext uri="{FF2B5EF4-FFF2-40B4-BE49-F238E27FC236}">
                <a16:creationId xmlns:a16="http://schemas.microsoft.com/office/drawing/2014/main" id="{0EE5AD34-5713-4032-8EFF-80CC421FF7D0}"/>
              </a:ext>
            </a:extLst>
          </p:cNvPr>
          <p:cNvSpPr txBox="1">
            <a:spLocks noChangeArrowheads="1"/>
          </p:cNvSpPr>
          <p:nvPr/>
        </p:nvSpPr>
        <p:spPr bwMode="auto">
          <a:xfrm>
            <a:off x="2021681" y="5048249"/>
            <a:ext cx="1436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panose="020F0502020204030204" pitchFamily="34" charset="0"/>
              </a:rPr>
              <a:t>Many to one</a:t>
            </a:r>
          </a:p>
        </p:txBody>
      </p:sp>
      <p:sp>
        <p:nvSpPr>
          <p:cNvPr id="12" name="Text Box 5">
            <a:extLst>
              <a:ext uri="{FF2B5EF4-FFF2-40B4-BE49-F238E27FC236}">
                <a16:creationId xmlns:a16="http://schemas.microsoft.com/office/drawing/2014/main" id="{0E6F5C9A-AF8B-4B10-B3E2-7312F99A7022}"/>
              </a:ext>
            </a:extLst>
          </p:cNvPr>
          <p:cNvSpPr txBox="1">
            <a:spLocks noChangeArrowheads="1"/>
          </p:cNvSpPr>
          <p:nvPr/>
        </p:nvSpPr>
        <p:spPr bwMode="auto">
          <a:xfrm>
            <a:off x="5618956" y="5048249"/>
            <a:ext cx="160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panose="020F0502020204030204" pitchFamily="34" charset="0"/>
              </a:rPr>
              <a:t>Many to many</a:t>
            </a:r>
          </a:p>
        </p:txBody>
      </p:sp>
      <p:sp>
        <p:nvSpPr>
          <p:cNvPr id="13" name="Text Box 7">
            <a:extLst>
              <a:ext uri="{FF2B5EF4-FFF2-40B4-BE49-F238E27FC236}">
                <a16:creationId xmlns:a16="http://schemas.microsoft.com/office/drawing/2014/main" id="{D07D826C-BAF8-4356-A3BD-11C977FD1F6E}"/>
              </a:ext>
            </a:extLst>
          </p:cNvPr>
          <p:cNvSpPr txBox="1">
            <a:spLocks noChangeArrowheads="1"/>
          </p:cNvSpPr>
          <p:nvPr/>
        </p:nvSpPr>
        <p:spPr bwMode="auto">
          <a:xfrm>
            <a:off x="1207293" y="5454649"/>
            <a:ext cx="6321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Note: Some elements in A and B may not be mapped to any </a:t>
            </a:r>
          </a:p>
          <a:p>
            <a:pPr eaLnBrk="1" hangingPunct="1"/>
            <a:r>
              <a:rPr lang="en-US" altLang="en-US">
                <a:latin typeface="Calibri" panose="020F0502020204030204" pitchFamily="34" charset="0"/>
              </a:rPr>
              <a:t>elements in the other set</a:t>
            </a:r>
          </a:p>
        </p:txBody>
      </p:sp>
    </p:spTree>
    <p:extLst>
      <p:ext uri="{BB962C8B-B14F-4D97-AF65-F5344CB8AC3E}">
        <p14:creationId xmlns:p14="http://schemas.microsoft.com/office/powerpoint/2010/main" val="16628342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03B88-F266-47BF-8DBF-60AA470AFA16}"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Participation of an Entity Set in a Relationship Set </a:t>
            </a:r>
            <a:r>
              <a:rPr lang="en-US" altLang="en-US" sz="2400" dirty="0">
                <a:latin typeface="Times New Roman" panose="02020603050405020304" pitchFamily="18" charset="0"/>
                <a:cs typeface="Times New Roman" panose="02020603050405020304" pitchFamily="18" charset="0"/>
              </a:rPr>
              <a:t>(CO 2)     contd..</a:t>
            </a:r>
            <a:endParaRPr lang="en-US" sz="34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EEAAB85-D571-4234-998A-6500B5EF8A7C}"/>
              </a:ext>
            </a:extLst>
          </p:cNvPr>
          <p:cNvSpPr/>
          <p:nvPr/>
        </p:nvSpPr>
        <p:spPr>
          <a:xfrm>
            <a:off x="723900" y="914207"/>
            <a:ext cx="3848100" cy="4752070"/>
          </a:xfrm>
          <a:prstGeom prst="rect">
            <a:avLst/>
          </a:prstGeom>
        </p:spPr>
        <p:txBody>
          <a:bodyPr wrap="square">
            <a:spAutoFit/>
          </a:bodyPr>
          <a:lstStyle/>
          <a:p>
            <a:pPr marL="342900" indent="-342900">
              <a:spcBef>
                <a:spcPct val="35000"/>
              </a:spcBef>
              <a:buClr>
                <a:schemeClr val="tx2"/>
              </a:buClr>
              <a:buSzPct val="90000"/>
              <a:buFont typeface="Wingdings" panose="05000000000000000000" pitchFamily="2" charset="2"/>
              <a:buChar char="v"/>
              <a:defRPr/>
            </a:pPr>
            <a:r>
              <a:rPr kumimoji="1" lang="en-US" sz="2800" b="1" dirty="0"/>
              <a:t>Total participation </a:t>
            </a:r>
            <a:r>
              <a:rPr kumimoji="1" lang="en-US" sz="2400" dirty="0"/>
              <a:t>every entity in the entity set participates in at least one relationship in the relationship set</a:t>
            </a:r>
          </a:p>
          <a:p>
            <a:pPr marL="800100" lvl="1" indent="-342900">
              <a:spcBef>
                <a:spcPct val="35000"/>
              </a:spcBef>
              <a:buClr>
                <a:schemeClr val="tx2"/>
              </a:buClr>
              <a:buSzPct val="90000"/>
              <a:buFont typeface="Wingdings" panose="05000000000000000000" pitchFamily="2" charset="2"/>
              <a:buChar char="v"/>
              <a:defRPr/>
            </a:pPr>
            <a:r>
              <a:rPr kumimoji="1" lang="en-US" sz="2400" dirty="0"/>
              <a:t>E.g. participation of </a:t>
            </a:r>
            <a:r>
              <a:rPr kumimoji="1" lang="en-US" sz="2400" i="1" dirty="0"/>
              <a:t>loan</a:t>
            </a:r>
            <a:r>
              <a:rPr kumimoji="1" lang="en-US" sz="2400" dirty="0"/>
              <a:t> in </a:t>
            </a:r>
            <a:r>
              <a:rPr kumimoji="1" lang="en-US" sz="2400" i="1" dirty="0"/>
              <a:t>borrower</a:t>
            </a:r>
            <a:r>
              <a:rPr kumimoji="1" lang="en-US" sz="2400" dirty="0"/>
              <a:t> is total</a:t>
            </a:r>
          </a:p>
          <a:p>
            <a:pPr marL="1428750" lvl="2" indent="-342900">
              <a:spcBef>
                <a:spcPct val="35000"/>
              </a:spcBef>
              <a:buClr>
                <a:schemeClr val="tx2"/>
              </a:buClr>
              <a:buSzPct val="90000"/>
              <a:buFont typeface="Wingdings" panose="05000000000000000000" pitchFamily="2" charset="2"/>
              <a:buChar char="v"/>
              <a:defRPr/>
            </a:pPr>
            <a:r>
              <a:rPr kumimoji="1" lang="en-US" sz="2400" dirty="0"/>
              <a:t> </a:t>
            </a:r>
            <a:r>
              <a:rPr kumimoji="1" lang="en-US" sz="2200" dirty="0"/>
              <a:t>every loan must have a customer associated to it via borrower</a:t>
            </a:r>
          </a:p>
        </p:txBody>
      </p:sp>
      <p:sp>
        <p:nvSpPr>
          <p:cNvPr id="3" name="Rectangle 2">
            <a:extLst>
              <a:ext uri="{FF2B5EF4-FFF2-40B4-BE49-F238E27FC236}">
                <a16:creationId xmlns:a16="http://schemas.microsoft.com/office/drawing/2014/main" id="{29771886-2C09-4DB5-8DF6-FFC02CA9BF54}"/>
              </a:ext>
            </a:extLst>
          </p:cNvPr>
          <p:cNvSpPr/>
          <p:nvPr/>
        </p:nvSpPr>
        <p:spPr>
          <a:xfrm>
            <a:off x="4343400" y="951989"/>
            <a:ext cx="4572000" cy="2868478"/>
          </a:xfrm>
          <a:prstGeom prst="rect">
            <a:avLst/>
          </a:prstGeom>
        </p:spPr>
        <p:txBody>
          <a:bodyPr>
            <a:spAutoFit/>
          </a:bodyPr>
          <a:lstStyle/>
          <a:p>
            <a:pPr marL="342900" indent="-342900">
              <a:spcBef>
                <a:spcPct val="35000"/>
              </a:spcBef>
              <a:buClr>
                <a:schemeClr val="tx2"/>
              </a:buClr>
              <a:buSzPct val="90000"/>
              <a:buFont typeface="Wingdings" panose="05000000000000000000" pitchFamily="2" charset="2"/>
              <a:buChar char="v"/>
              <a:defRPr/>
            </a:pPr>
            <a:r>
              <a:rPr kumimoji="1" lang="en-US" sz="2800" b="1" dirty="0"/>
              <a:t>Partial participation:  </a:t>
            </a:r>
            <a:r>
              <a:rPr kumimoji="1" lang="en-US" sz="2400" dirty="0"/>
              <a:t>some entities may not participate in any relationship in the relationship set</a:t>
            </a:r>
          </a:p>
          <a:p>
            <a:pPr marL="800100" lvl="1" indent="-342900">
              <a:spcBef>
                <a:spcPct val="35000"/>
              </a:spcBef>
              <a:buClr>
                <a:schemeClr val="tx2"/>
              </a:buClr>
              <a:buSzPct val="90000"/>
              <a:buFont typeface="Wingdings" panose="05000000000000000000" pitchFamily="2" charset="2"/>
              <a:buChar char="v"/>
              <a:defRPr/>
            </a:pPr>
            <a:r>
              <a:rPr kumimoji="1" lang="en-US" sz="2400" dirty="0"/>
              <a:t>E.g. participation of </a:t>
            </a:r>
            <a:r>
              <a:rPr kumimoji="1" lang="en-US" sz="2400" i="1" dirty="0"/>
              <a:t>customer</a:t>
            </a:r>
            <a:r>
              <a:rPr kumimoji="1" lang="en-US" sz="2400" dirty="0"/>
              <a:t> in </a:t>
            </a:r>
            <a:r>
              <a:rPr kumimoji="1" lang="en-US" sz="2400" i="1" dirty="0"/>
              <a:t>borrower</a:t>
            </a:r>
            <a:r>
              <a:rPr kumimoji="1" lang="en-US" sz="2400" dirty="0"/>
              <a:t> is partial</a:t>
            </a:r>
          </a:p>
        </p:txBody>
      </p:sp>
    </p:spTree>
    <p:extLst>
      <p:ext uri="{BB962C8B-B14F-4D97-AF65-F5344CB8AC3E}">
        <p14:creationId xmlns:p14="http://schemas.microsoft.com/office/powerpoint/2010/main" val="192102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2524F4-88E1-4C5E-82F2-0E482B1EE1B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Participation of an Entity Set in a Relationship Set </a:t>
            </a:r>
            <a:r>
              <a:rPr lang="en-US" altLang="en-US" sz="2400" dirty="0">
                <a:latin typeface="Times New Roman" panose="02020603050405020304" pitchFamily="18" charset="0"/>
                <a:cs typeface="Times New Roman" panose="02020603050405020304" pitchFamily="18" charset="0"/>
              </a:rPr>
              <a:t>(CO 2)     </a:t>
            </a:r>
            <a:r>
              <a:rPr lang="en-US" altLang="en-US" sz="2800" dirty="0">
                <a:latin typeface="Times New Roman" panose="02020603050405020304" pitchFamily="18" charset="0"/>
                <a:cs typeface="Times New Roman" panose="02020603050405020304" pitchFamily="18" charset="0"/>
              </a:rPr>
              <a:t>contd..</a:t>
            </a:r>
            <a:endParaRPr lang="en-US" sz="28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BB43C08-F04F-4CD4-8285-EFF08E0D89C2}"/>
              </a:ext>
            </a:extLst>
          </p:cNvPr>
          <p:cNvSpPr/>
          <p:nvPr/>
        </p:nvSpPr>
        <p:spPr>
          <a:xfrm>
            <a:off x="947518" y="1509541"/>
            <a:ext cx="3529492" cy="461665"/>
          </a:xfrm>
          <a:prstGeom prst="rect">
            <a:avLst/>
          </a:prstGeom>
        </p:spPr>
        <p:txBody>
          <a:bodyPr wrap="none">
            <a:spAutoFit/>
          </a:bodyPr>
          <a:lstStyle/>
          <a:p>
            <a:pPr marL="285750" indent="-285750">
              <a:buFont typeface="Arial" panose="020B0604020202020204" pitchFamily="34" charset="0"/>
              <a:buChar char="•"/>
            </a:pPr>
            <a:r>
              <a:rPr kumimoji="1" lang="en-US" sz="2400" dirty="0"/>
              <a:t>indicated by double line </a:t>
            </a:r>
            <a:endParaRPr lang="en-US" sz="2400" dirty="0"/>
          </a:p>
        </p:txBody>
      </p:sp>
      <p:pic>
        <p:nvPicPr>
          <p:cNvPr id="14" name="Picture 3">
            <a:extLst>
              <a:ext uri="{FF2B5EF4-FFF2-40B4-BE49-F238E27FC236}">
                <a16:creationId xmlns:a16="http://schemas.microsoft.com/office/drawing/2014/main" id="{F9328998-37DE-4EE6-B763-DF99063D10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141" t="32826" r="978" b="34566"/>
          <a:stretch>
            <a:fillRect/>
          </a:stretch>
        </p:blipFill>
        <p:spPr>
          <a:xfrm>
            <a:off x="609424" y="2097312"/>
            <a:ext cx="8382175" cy="4074888"/>
          </a:xfrm>
          <a:prstGeom prst="rect">
            <a:avLst/>
          </a:prstGeom>
          <a:noFill/>
          <a:ln w="76200" cmpd="tri">
            <a:solidFill>
              <a:schemeClr val="tx2"/>
            </a:solidFill>
            <a:miter lim="800000"/>
            <a:headEnd/>
            <a:tailEnd/>
          </a:ln>
        </p:spPr>
      </p:pic>
      <p:sp>
        <p:nvSpPr>
          <p:cNvPr id="3" name="Rectangle 2">
            <a:extLst>
              <a:ext uri="{FF2B5EF4-FFF2-40B4-BE49-F238E27FC236}">
                <a16:creationId xmlns:a16="http://schemas.microsoft.com/office/drawing/2014/main" id="{0863DA16-C927-40E8-9F34-D5BF25E7669F}"/>
              </a:ext>
            </a:extLst>
          </p:cNvPr>
          <p:cNvSpPr/>
          <p:nvPr/>
        </p:nvSpPr>
        <p:spPr>
          <a:xfrm>
            <a:off x="609424" y="990600"/>
            <a:ext cx="2990499" cy="523220"/>
          </a:xfrm>
          <a:prstGeom prst="rect">
            <a:avLst/>
          </a:prstGeom>
        </p:spPr>
        <p:txBody>
          <a:bodyPr wrap="none">
            <a:spAutoFit/>
          </a:bodyPr>
          <a:lstStyle/>
          <a:p>
            <a:r>
              <a:rPr kumimoji="1" lang="en-US" sz="2800" b="1" dirty="0"/>
              <a:t>Total participation </a:t>
            </a:r>
            <a:endParaRPr lang="en-US" sz="2800" dirty="0"/>
          </a:p>
        </p:txBody>
      </p:sp>
      <p:sp>
        <p:nvSpPr>
          <p:cNvPr id="9" name="Rectangle 8">
            <a:extLst>
              <a:ext uri="{FF2B5EF4-FFF2-40B4-BE49-F238E27FC236}">
                <a16:creationId xmlns:a16="http://schemas.microsoft.com/office/drawing/2014/main" id="{568ABDC1-EB9C-4BFB-B7B9-5F6B50D9D27C}"/>
              </a:ext>
            </a:extLst>
          </p:cNvPr>
          <p:cNvSpPr/>
          <p:nvPr/>
        </p:nvSpPr>
        <p:spPr>
          <a:xfrm>
            <a:off x="5160164" y="1060261"/>
            <a:ext cx="3332259" cy="523220"/>
          </a:xfrm>
          <a:prstGeom prst="rect">
            <a:avLst/>
          </a:prstGeom>
        </p:spPr>
        <p:txBody>
          <a:bodyPr wrap="none">
            <a:spAutoFit/>
          </a:bodyPr>
          <a:lstStyle/>
          <a:p>
            <a:r>
              <a:rPr kumimoji="1" lang="en-US" sz="2800" b="1" dirty="0"/>
              <a:t>Partial participation: </a:t>
            </a:r>
            <a:endParaRPr lang="en-US" sz="2800" dirty="0"/>
          </a:p>
        </p:txBody>
      </p:sp>
    </p:spTree>
    <p:extLst>
      <p:ext uri="{BB962C8B-B14F-4D97-AF65-F5344CB8AC3E}">
        <p14:creationId xmlns:p14="http://schemas.microsoft.com/office/powerpoint/2010/main" val="13455568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A504B5-1CAA-4520-A10D-93F214B4550F}"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Weak Entity Sets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3EE9AC8-C570-4EF7-BDB2-7E1F7D1D0BAB}"/>
              </a:ext>
            </a:extLst>
          </p:cNvPr>
          <p:cNvSpPr/>
          <p:nvPr/>
        </p:nvSpPr>
        <p:spPr>
          <a:xfrm>
            <a:off x="1110574" y="1676400"/>
            <a:ext cx="7772399" cy="2908489"/>
          </a:xfrm>
          <a:prstGeom prst="rect">
            <a:avLst/>
          </a:prstGeom>
        </p:spPr>
        <p:txBody>
          <a:bodyPr wrap="square">
            <a:spAutoFit/>
          </a:bodyPr>
          <a:lstStyle/>
          <a:p>
            <a:pPr marL="342900" indent="-342900">
              <a:buFont typeface="Wingdings" panose="05000000000000000000" pitchFamily="2" charset="2"/>
              <a:buChar char="v"/>
              <a:defRPr/>
            </a:pPr>
            <a:r>
              <a:rPr lang="en-US" sz="2400" dirty="0"/>
              <a:t>An entity set that does not have a primary key is referred to as a </a:t>
            </a:r>
            <a:r>
              <a:rPr lang="en-US" sz="2400" b="1" i="1" dirty="0"/>
              <a:t>weak entity set</a:t>
            </a:r>
            <a:r>
              <a:rPr lang="en-US" sz="2400" dirty="0"/>
              <a:t>.</a:t>
            </a:r>
          </a:p>
          <a:p>
            <a:pPr marL="342900" indent="-342900">
              <a:buFont typeface="Wingdings" panose="05000000000000000000" pitchFamily="2" charset="2"/>
              <a:buChar char="v"/>
              <a:defRPr/>
            </a:pPr>
            <a:endParaRPr lang="en-US" sz="1100" dirty="0"/>
          </a:p>
          <a:p>
            <a:pPr marL="342900" indent="-342900" algn="just">
              <a:buFont typeface="Wingdings" panose="05000000000000000000" pitchFamily="2" charset="2"/>
              <a:buChar char="v"/>
              <a:defRPr/>
            </a:pPr>
            <a:r>
              <a:rPr lang="en-US" sz="2400" dirty="0"/>
              <a:t>A weak entity must participate in an </a:t>
            </a:r>
            <a:r>
              <a:rPr lang="en-US" sz="2400" b="1" i="1" dirty="0"/>
              <a:t>identifying relationship type</a:t>
            </a:r>
            <a:r>
              <a:rPr lang="en-US" sz="2400" dirty="0"/>
              <a:t> with an owner or identifying entity type </a:t>
            </a:r>
          </a:p>
          <a:p>
            <a:pPr algn="just">
              <a:defRPr/>
            </a:pPr>
            <a:endParaRPr lang="en-US" sz="1400" dirty="0"/>
          </a:p>
          <a:p>
            <a:pPr marL="342900" indent="-342900">
              <a:buFont typeface="Wingdings" panose="05000000000000000000" pitchFamily="2" charset="2"/>
              <a:buChar char="v"/>
              <a:defRPr/>
            </a:pPr>
            <a:r>
              <a:rPr lang="en-US" sz="2400" dirty="0"/>
              <a:t>Weak entity set must have total participation in this </a:t>
            </a:r>
            <a:r>
              <a:rPr lang="en-US" sz="2400" b="1" i="1" dirty="0"/>
              <a:t>identifying</a:t>
            </a:r>
            <a:r>
              <a:rPr lang="en-US" sz="2400" i="1" dirty="0">
                <a:solidFill>
                  <a:schemeClr val="accent2"/>
                </a:solidFill>
              </a:rPr>
              <a:t> </a:t>
            </a:r>
            <a:r>
              <a:rPr lang="en-US" sz="2400" dirty="0"/>
              <a:t>relationship set.  </a:t>
            </a:r>
          </a:p>
          <a:p>
            <a:pPr marL="342900" indent="-342900">
              <a:buFont typeface="Wingdings" panose="05000000000000000000" pitchFamily="2" charset="2"/>
              <a:buChar char="v"/>
              <a:defRPr/>
            </a:pPr>
            <a:endParaRPr lang="en-US" sz="1400" dirty="0"/>
          </a:p>
        </p:txBody>
      </p:sp>
    </p:spTree>
    <p:extLst>
      <p:ext uri="{BB962C8B-B14F-4D97-AF65-F5344CB8AC3E}">
        <p14:creationId xmlns:p14="http://schemas.microsoft.com/office/powerpoint/2010/main" val="27197186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C253AB-ECAE-4386-B321-C0BF7EA577F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Weak Entity Sets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pic>
        <p:nvPicPr>
          <p:cNvPr id="11" name="Picture 5">
            <a:extLst>
              <a:ext uri="{FF2B5EF4-FFF2-40B4-BE49-F238E27FC236}">
                <a16:creationId xmlns:a16="http://schemas.microsoft.com/office/drawing/2014/main" id="{1163962A-491F-42B9-AF63-B9F6214A3F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00" t="27867" r="1082" b="27628"/>
          <a:stretch>
            <a:fillRect/>
          </a:stretch>
        </p:blipFill>
        <p:spPr bwMode="auto">
          <a:xfrm>
            <a:off x="476655" y="3429000"/>
            <a:ext cx="8475663" cy="2886075"/>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EE25E10-006D-4F0B-A54D-69EFB61D4478}"/>
              </a:ext>
            </a:extLst>
          </p:cNvPr>
          <p:cNvSpPr/>
          <p:nvPr/>
        </p:nvSpPr>
        <p:spPr>
          <a:xfrm>
            <a:off x="1066800" y="923925"/>
            <a:ext cx="7772400" cy="2215991"/>
          </a:xfrm>
          <a:prstGeom prst="rect">
            <a:avLst/>
          </a:prstGeom>
        </p:spPr>
        <p:txBody>
          <a:bodyPr wrap="square">
            <a:spAutoFit/>
          </a:bodyPr>
          <a:lstStyle/>
          <a:p>
            <a:pPr marL="342900" indent="-342900">
              <a:buFont typeface="Wingdings" panose="05000000000000000000" pitchFamily="2" charset="2"/>
              <a:buChar char="v"/>
              <a:defRPr/>
            </a:pPr>
            <a:r>
              <a:rPr lang="en-US" sz="2400" b="1" dirty="0"/>
              <a:t>Example: </a:t>
            </a:r>
          </a:p>
          <a:p>
            <a:pPr marL="800100" lvl="1" indent="-342900">
              <a:buFont typeface="Wingdings" panose="05000000000000000000" pitchFamily="2" charset="2"/>
              <a:buChar char="v"/>
              <a:defRPr/>
            </a:pPr>
            <a:r>
              <a:rPr lang="en-US" sz="2400" dirty="0"/>
              <a:t> </a:t>
            </a:r>
            <a:r>
              <a:rPr lang="en-US" dirty="0"/>
              <a:t>A </a:t>
            </a:r>
            <a:r>
              <a:rPr lang="en-US" b="1" dirty="0"/>
              <a:t>PAYMENT</a:t>
            </a:r>
            <a:r>
              <a:rPr lang="en-US" dirty="0"/>
              <a:t> entity is identified by the payment-number, and the specific </a:t>
            </a:r>
            <a:r>
              <a:rPr lang="en-US" b="1" dirty="0"/>
              <a:t>LOAN </a:t>
            </a:r>
            <a:r>
              <a:rPr lang="en-US" dirty="0"/>
              <a:t>with whom the payment is related</a:t>
            </a:r>
          </a:p>
          <a:p>
            <a:pPr marL="800100" lvl="1" indent="-342900">
              <a:buFont typeface="Wingdings" panose="05000000000000000000" pitchFamily="2" charset="2"/>
              <a:buChar char="v"/>
              <a:defRPr/>
            </a:pPr>
            <a:r>
              <a:rPr lang="en-US" dirty="0"/>
              <a:t> payment-number  of </a:t>
            </a:r>
            <a:r>
              <a:rPr lang="en-US" b="1" dirty="0"/>
              <a:t>PAYMENT</a:t>
            </a:r>
            <a:r>
              <a:rPr lang="en-US" dirty="0"/>
              <a:t> is the partial key </a:t>
            </a:r>
          </a:p>
          <a:p>
            <a:pPr marL="800100" lvl="1" indent="-342900">
              <a:buFont typeface="Wingdings" panose="05000000000000000000" pitchFamily="2" charset="2"/>
              <a:buChar char="v"/>
              <a:defRPr/>
            </a:pPr>
            <a:r>
              <a:rPr lang="en-US" b="1" dirty="0"/>
              <a:t>PAYMENT</a:t>
            </a:r>
            <a:r>
              <a:rPr lang="en-US" dirty="0"/>
              <a:t> is a weak entity type</a:t>
            </a:r>
          </a:p>
          <a:p>
            <a:pPr marL="800100" lvl="1" indent="-342900">
              <a:buFont typeface="Wingdings" panose="05000000000000000000" pitchFamily="2" charset="2"/>
              <a:buChar char="v"/>
              <a:defRPr/>
            </a:pPr>
            <a:r>
              <a:rPr lang="en-US" b="1" dirty="0"/>
              <a:t>LOAN  </a:t>
            </a:r>
            <a:r>
              <a:rPr lang="en-US" dirty="0"/>
              <a:t>is its identifying entity type via the identifying relationship type </a:t>
            </a:r>
            <a:r>
              <a:rPr lang="en-US" b="1" dirty="0" err="1"/>
              <a:t>Loan_Payment</a:t>
            </a:r>
            <a:endParaRPr lang="en-US" b="1" dirty="0"/>
          </a:p>
        </p:txBody>
      </p:sp>
    </p:spTree>
    <p:extLst>
      <p:ext uri="{BB962C8B-B14F-4D97-AF65-F5344CB8AC3E}">
        <p14:creationId xmlns:p14="http://schemas.microsoft.com/office/powerpoint/2010/main" val="4292143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ADD749-0B9A-422F-A67C-9A2F1BE6E55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Specialization</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29E6162-375A-4BA2-AE6C-DFC0FB48DCCA}"/>
              </a:ext>
            </a:extLst>
          </p:cNvPr>
          <p:cNvSpPr/>
          <p:nvPr/>
        </p:nvSpPr>
        <p:spPr>
          <a:xfrm>
            <a:off x="990600" y="1219201"/>
            <a:ext cx="7772400" cy="9417963"/>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entity is divided into sub-entities based on their characteristics.</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a top-down approach where higher level entity is specialized into two or more lower level entities.</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Attribute inheritance</a:t>
            </a:r>
            <a:r>
              <a:rPr lang="en-US" sz="2400" dirty="0">
                <a:latin typeface="Times New Roman" panose="02020603050405020304" pitchFamily="18" charset="0"/>
                <a:cs typeface="Times New Roman" panose="02020603050405020304" pitchFamily="18" charset="0"/>
              </a:rPr>
              <a:t> – a lower-level entity set inherits all the attributes and relationship participation of the higher-level entity set to which it is linked.</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t>Depicted by a </a:t>
            </a:r>
            <a:r>
              <a:rPr lang="en-US" sz="2400" i="1" dirty="0"/>
              <a:t>triangle</a:t>
            </a:r>
            <a:r>
              <a:rPr lang="en-US" sz="2400" dirty="0"/>
              <a:t> component labeled ISA (E.g. </a:t>
            </a:r>
            <a:r>
              <a:rPr lang="en-US" sz="2400" i="1" dirty="0"/>
              <a:t>customer</a:t>
            </a:r>
            <a:r>
              <a:rPr lang="en-US" sz="2400" dirty="0"/>
              <a:t> “is a” </a:t>
            </a:r>
            <a:r>
              <a:rPr lang="en-US" sz="2400" i="1" dirty="0"/>
              <a:t>person</a:t>
            </a:r>
            <a:r>
              <a:rPr lang="en-US" sz="2400" dirty="0"/>
              <a:t>).</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a:p>
            <a:endParaRPr lang="en-US" dirty="0">
              <a:latin typeface="Roboto"/>
            </a:endParaRPr>
          </a:p>
        </p:txBody>
      </p:sp>
    </p:spTree>
    <p:extLst>
      <p:ext uri="{BB962C8B-B14F-4D97-AF65-F5344CB8AC3E}">
        <p14:creationId xmlns:p14="http://schemas.microsoft.com/office/powerpoint/2010/main" val="116665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762000" y="2209800"/>
            <a:ext cx="7924800" cy="461963"/>
          </a:xfrm>
          <a:prstGeom prst="rect">
            <a:avLst/>
          </a:prstGeom>
          <a:noFill/>
          <a:ln w="9525">
            <a:noFill/>
            <a:miter lim="800000"/>
            <a:headEnd/>
            <a:tailEnd/>
          </a:ln>
        </p:spPr>
        <p:txBody>
          <a:bodyPr>
            <a:spAutoFit/>
          </a:bodyPr>
          <a:lstStyle/>
          <a:p>
            <a:endParaRPr lang="en-US" sz="2400">
              <a:latin typeface="Calibri" pitchFamily="34" charset="0"/>
            </a:endParaRPr>
          </a:p>
        </p:txBody>
      </p:sp>
      <p:sp>
        <p:nvSpPr>
          <p:cNvPr id="8" name="Rectangle 7"/>
          <p:cNvSpPr/>
          <p:nvPr/>
        </p:nvSpPr>
        <p:spPr>
          <a:xfrm flipV="1">
            <a:off x="0" y="914400"/>
            <a:ext cx="9144000" cy="46038"/>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sz="1400" dirty="0"/>
          </a:p>
        </p:txBody>
      </p:sp>
      <p:sp>
        <p:nvSpPr>
          <p:cNvPr id="3" name="Date Placeholder 2"/>
          <p:cNvSpPr>
            <a:spLocks noGrp="1"/>
          </p:cNvSpPr>
          <p:nvPr>
            <p:ph type="dt" sz="quarter" idx="10"/>
          </p:nvPr>
        </p:nvSpPr>
        <p:spPr/>
        <p:txBody>
          <a:bodyPr/>
          <a:lstStyle/>
          <a:p>
            <a:pPr>
              <a:defRPr/>
            </a:pPr>
            <a:fld id="{039157FB-E6C1-4D74-959C-2C3378562B8D}" type="datetime1">
              <a:rPr lang="en-US" smtClean="0"/>
              <a:pPr>
                <a:defRPr/>
              </a:pPr>
              <a:t>1/21/2022</a:t>
            </a:fld>
            <a:endParaRPr lang="en-IN" dirty="0"/>
          </a:p>
        </p:txBody>
      </p:sp>
      <p:sp>
        <p:nvSpPr>
          <p:cNvPr id="4" name="Footer Placeholder 3"/>
          <p:cNvSpPr>
            <a:spLocks noGrp="1"/>
          </p:cNvSpPr>
          <p:nvPr>
            <p:ph type="ftr" sz="quarter" idx="11"/>
          </p:nvPr>
        </p:nvSpPr>
        <p:spPr>
          <a:xfrm>
            <a:off x="2133600" y="6356350"/>
            <a:ext cx="5105400" cy="365125"/>
          </a:xfrm>
        </p:spPr>
        <p:txBody>
          <a:bodyPr/>
          <a:lstStyle/>
          <a:p>
            <a:pPr>
              <a:defRPr/>
            </a:pPr>
            <a:r>
              <a:rPr lang="sv-SE" smtClean="0"/>
              <a:t>Ram Kumar Sharma      KCS 501   DBMS                    Unit 1</a:t>
            </a:r>
            <a:endParaRPr lang="en-IN" dirty="0"/>
          </a:p>
        </p:txBody>
      </p:sp>
      <p:sp>
        <p:nvSpPr>
          <p:cNvPr id="6" name="Slide Number Placeholder 5"/>
          <p:cNvSpPr>
            <a:spLocks noGrp="1"/>
          </p:cNvSpPr>
          <p:nvPr>
            <p:ph type="sldNum" sz="quarter" idx="12"/>
          </p:nvPr>
        </p:nvSpPr>
        <p:spPr/>
        <p:txBody>
          <a:bodyPr/>
          <a:lstStyle/>
          <a:p>
            <a:pPr>
              <a:defRPr/>
            </a:pPr>
            <a:fld id="{4042F4DC-D9B5-4452-AEC4-FC606C4A70D7}" type="slidenum">
              <a:rPr lang="en-IN"/>
              <a:pPr>
                <a:defRPr/>
              </a:pPr>
              <a:t>12</a:t>
            </a:fld>
            <a:endParaRPr lang="en-IN"/>
          </a:p>
        </p:txBody>
      </p:sp>
      <p:sp>
        <p:nvSpPr>
          <p:cNvPr id="9223" name="AutoShape 2"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9224" name="AutoShape 4"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9225" name="AutoShape 6"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13" name="TextBox 12"/>
          <p:cNvSpPr txBox="1"/>
          <p:nvPr/>
        </p:nvSpPr>
        <p:spPr>
          <a:xfrm>
            <a:off x="838200" y="914400"/>
            <a:ext cx="7924800" cy="5238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fontAlgn="auto">
              <a:spcBef>
                <a:spcPts val="0"/>
              </a:spcBef>
              <a:spcAft>
                <a:spcPts val="0"/>
              </a:spcAft>
              <a:defRPr/>
            </a:pPr>
            <a:r>
              <a:rPr lang="en-US" sz="2800" b="1" dirty="0"/>
              <a:t>Program Outcomes</a:t>
            </a:r>
          </a:p>
        </p:txBody>
      </p:sp>
      <p:sp>
        <p:nvSpPr>
          <p:cNvPr id="5134" name="TextBox 14"/>
          <p:cNvSpPr txBox="1">
            <a:spLocks noChangeArrowheads="1"/>
          </p:cNvSpPr>
          <p:nvPr/>
        </p:nvSpPr>
        <p:spPr bwMode="auto">
          <a:xfrm>
            <a:off x="762000" y="1524000"/>
            <a:ext cx="7924800" cy="4062413"/>
          </a:xfrm>
          <a:prstGeom prst="rect">
            <a:avLst/>
          </a:prstGeom>
          <a:noFill/>
          <a:ln w="9525">
            <a:noFill/>
            <a:miter lim="800000"/>
            <a:headEnd/>
            <a:tailEnd/>
          </a:ln>
        </p:spPr>
        <p:txBody>
          <a:bodyPr>
            <a:spAutoFit/>
          </a:bodyPr>
          <a:lstStyle/>
          <a:p>
            <a:pPr marL="342900" lvl="1" indent="-342900" fontAlgn="auto">
              <a:spcBef>
                <a:spcPts val="0"/>
              </a:spcBef>
              <a:spcAft>
                <a:spcPts val="0"/>
              </a:spcAft>
              <a:buFont typeface="Arial" pitchFamily="34" charset="0"/>
              <a:buChar char="•"/>
              <a:defRPr/>
            </a:pPr>
            <a:r>
              <a:rPr lang="en-US" sz="2000" b="1" dirty="0">
                <a:latin typeface="Calibri" pitchFamily="34" charset="0"/>
                <a:cs typeface="+mn-cs"/>
              </a:rPr>
              <a:t>[PO 8] Ethics </a:t>
            </a:r>
          </a:p>
          <a:p>
            <a:pPr marL="1200150" lvl="3" indent="-342900" algn="just" fontAlgn="auto">
              <a:spcBef>
                <a:spcPts val="0"/>
              </a:spcBef>
              <a:spcAft>
                <a:spcPts val="0"/>
              </a:spcAft>
              <a:defRPr/>
            </a:pPr>
            <a:r>
              <a:rPr lang="en-US" sz="2000" dirty="0">
                <a:solidFill>
                  <a:srgbClr val="0070C0"/>
                </a:solidFill>
                <a:latin typeface="Calibri" pitchFamily="34" charset="0"/>
                <a:cs typeface="+mn-cs"/>
              </a:rPr>
              <a:t>Apply ethical principles and commit to professional ethics and</a:t>
            </a:r>
          </a:p>
          <a:p>
            <a:pPr marL="1200150" lvl="3" indent="-342900" algn="just" fontAlgn="auto">
              <a:spcBef>
                <a:spcPts val="0"/>
              </a:spcBef>
              <a:spcAft>
                <a:spcPts val="0"/>
              </a:spcAft>
              <a:defRPr/>
            </a:pPr>
            <a:r>
              <a:rPr lang="en-US" sz="2000" dirty="0">
                <a:solidFill>
                  <a:srgbClr val="0070C0"/>
                </a:solidFill>
                <a:latin typeface="Calibri" pitchFamily="34" charset="0"/>
                <a:cs typeface="+mn-cs"/>
              </a:rPr>
              <a:t>responsibilities and norms of the engineering practice.</a:t>
            </a:r>
          </a:p>
          <a:p>
            <a:pPr marL="1200150" lvl="3" indent="-342900" algn="just" fontAlgn="auto">
              <a:spcBef>
                <a:spcPts val="0"/>
              </a:spcBef>
              <a:spcAft>
                <a:spcPts val="0"/>
              </a:spcAft>
              <a:defRPr/>
            </a:pPr>
            <a:endParaRPr lang="en-US" sz="2000" dirty="0">
              <a:solidFill>
                <a:srgbClr val="0070C0"/>
              </a:solidFill>
              <a:latin typeface="Calibri" pitchFamily="34" charset="0"/>
              <a:cs typeface="+mn-cs"/>
            </a:endParaRPr>
          </a:p>
          <a:p>
            <a:pPr marL="342900" lvl="1" indent="-342900" fontAlgn="auto">
              <a:spcBef>
                <a:spcPts val="0"/>
              </a:spcBef>
              <a:spcAft>
                <a:spcPts val="0"/>
              </a:spcAft>
              <a:buFont typeface="Arial" pitchFamily="34" charset="0"/>
              <a:buChar char="•"/>
              <a:defRPr/>
            </a:pPr>
            <a:r>
              <a:rPr lang="en-US" sz="2000" b="1" dirty="0">
                <a:latin typeface="Calibri" pitchFamily="34" charset="0"/>
                <a:cs typeface="+mn-cs"/>
              </a:rPr>
              <a:t>[PO 9] Individual and Team work</a:t>
            </a:r>
          </a:p>
          <a:p>
            <a:pPr marL="1200150" lvl="3" indent="-342900" algn="just" fontAlgn="auto">
              <a:spcBef>
                <a:spcPts val="0"/>
              </a:spcBef>
              <a:spcAft>
                <a:spcPts val="0"/>
              </a:spcAft>
              <a:defRPr/>
            </a:pPr>
            <a:r>
              <a:rPr lang="en-US" sz="2000" dirty="0">
                <a:solidFill>
                  <a:srgbClr val="0070C0"/>
                </a:solidFill>
                <a:latin typeface="Calibri" pitchFamily="34" charset="0"/>
                <a:cs typeface="+mn-cs"/>
              </a:rPr>
              <a:t>An ability to function effectively individually or in teams to</a:t>
            </a:r>
          </a:p>
          <a:p>
            <a:pPr marL="1200150" lvl="3" indent="-342900" algn="just" fontAlgn="auto">
              <a:spcBef>
                <a:spcPts val="0"/>
              </a:spcBef>
              <a:spcAft>
                <a:spcPts val="0"/>
              </a:spcAft>
              <a:defRPr/>
            </a:pPr>
            <a:r>
              <a:rPr lang="en-US" sz="2000" dirty="0">
                <a:solidFill>
                  <a:srgbClr val="0070C0"/>
                </a:solidFill>
                <a:latin typeface="Calibri" pitchFamily="34" charset="0"/>
                <a:cs typeface="+mn-cs"/>
              </a:rPr>
              <a:t>accomplish a common goal.</a:t>
            </a:r>
          </a:p>
          <a:p>
            <a:pPr marL="1200150" lvl="3" indent="-342900" algn="just" fontAlgn="auto">
              <a:spcBef>
                <a:spcPts val="0"/>
              </a:spcBef>
              <a:spcAft>
                <a:spcPts val="0"/>
              </a:spcAft>
              <a:defRPr/>
            </a:pPr>
            <a:endParaRPr lang="en-US" sz="2000" dirty="0">
              <a:solidFill>
                <a:srgbClr val="0070C0"/>
              </a:solidFill>
              <a:latin typeface="Calibri" pitchFamily="34" charset="0"/>
              <a:cs typeface="+mn-cs"/>
            </a:endParaRPr>
          </a:p>
          <a:p>
            <a:pPr marL="342900" lvl="1" indent="-342900" fontAlgn="auto">
              <a:spcBef>
                <a:spcPts val="0"/>
              </a:spcBef>
              <a:spcAft>
                <a:spcPts val="0"/>
              </a:spcAft>
              <a:buFont typeface="Arial" pitchFamily="34" charset="0"/>
              <a:buChar char="•"/>
              <a:defRPr/>
            </a:pPr>
            <a:r>
              <a:rPr lang="en-US" sz="2000" b="1" dirty="0">
                <a:latin typeface="Calibri" pitchFamily="34" charset="0"/>
                <a:cs typeface="+mn-cs"/>
              </a:rPr>
              <a:t>[PO 10] Communication</a:t>
            </a:r>
          </a:p>
          <a:p>
            <a:pPr marL="1200150" lvl="3" indent="-342900" algn="just" fontAlgn="auto">
              <a:spcBef>
                <a:spcPts val="0"/>
              </a:spcBef>
              <a:spcAft>
                <a:spcPts val="0"/>
              </a:spcAft>
              <a:defRPr/>
            </a:pPr>
            <a:r>
              <a:rPr lang="en-US" sz="2000" dirty="0">
                <a:solidFill>
                  <a:srgbClr val="0070C0"/>
                </a:solidFill>
                <a:latin typeface="Calibri" pitchFamily="34" charset="0"/>
                <a:cs typeface="+mn-cs"/>
              </a:rPr>
              <a:t>an ability to communicate effectively with a range of audiences by writing reports, documentation and presentation;</a:t>
            </a:r>
          </a:p>
          <a:p>
            <a:pPr marL="1200150" lvl="3" indent="-342900" algn="just" fontAlgn="auto">
              <a:spcBef>
                <a:spcPts val="0"/>
              </a:spcBef>
              <a:spcAft>
                <a:spcPts val="0"/>
              </a:spcAft>
              <a:defRPr/>
            </a:pPr>
            <a:endParaRPr lang="en-US" sz="2000" dirty="0">
              <a:solidFill>
                <a:srgbClr val="0070C0"/>
              </a:solidFill>
              <a:latin typeface="Calibri" pitchFamily="34" charset="0"/>
              <a:cs typeface="+mn-cs"/>
            </a:endParaRPr>
          </a:p>
          <a:p>
            <a:pPr lvl="1" fontAlgn="auto">
              <a:spcBef>
                <a:spcPts val="0"/>
              </a:spcBef>
              <a:spcAft>
                <a:spcPts val="0"/>
              </a:spcAft>
              <a:defRPr/>
            </a:pPr>
            <a:endParaRPr lang="en-US" b="1" dirty="0">
              <a:solidFill>
                <a:srgbClr val="0070C0"/>
              </a:solidFill>
              <a:latin typeface="Calibri" pitchFamily="34" charset="0"/>
              <a:cs typeface="+mn-cs"/>
            </a:endParaRPr>
          </a:p>
        </p:txBody>
      </p:sp>
      <p:sp>
        <p:nvSpPr>
          <p:cNvPr id="15"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t>Conti…</a:t>
            </a:r>
          </a:p>
        </p:txBody>
      </p:sp>
      <p:pic>
        <p:nvPicPr>
          <p:cNvPr id="9229" name="Picture 2" descr="E:\NIET\Project\xLogo11.png.pagespeed.ic.pydHLuCQEZ.png"/>
          <p:cNvPicPr>
            <a:picLocks noChangeAspect="1" noChangeArrowheads="1"/>
          </p:cNvPicPr>
          <p:nvPr/>
        </p:nvPicPr>
        <p:blipFill>
          <a:blip r:embed="rId3"/>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417F0-95D8-4BBA-AE54-76039DF41A30}"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Specialization Example</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8FB55514-0CE0-4D97-9624-19E0B478AFF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12401" t="1050" r="12599" b="787"/>
          <a:stretch>
            <a:fillRect/>
          </a:stretch>
        </p:blipFill>
        <p:spPr>
          <a:xfrm>
            <a:off x="1074906" y="990600"/>
            <a:ext cx="7696200" cy="5234386"/>
          </a:xfrm>
          <a:noFill/>
          <a:ln w="76200" cmpd="tri">
            <a:solidFill>
              <a:schemeClr val="tx2"/>
            </a:solidFill>
            <a:miter lim="800000"/>
            <a:headEnd/>
            <a:tailEnd/>
          </a:ln>
        </p:spPr>
      </p:pic>
    </p:spTree>
    <p:extLst>
      <p:ext uri="{BB962C8B-B14F-4D97-AF65-F5344CB8AC3E}">
        <p14:creationId xmlns:p14="http://schemas.microsoft.com/office/powerpoint/2010/main" val="2121103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A994B2-A8F4-4948-9626-04D02BCC946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600" b="1" dirty="0"/>
              <a:t>Generalization</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29E6162-375A-4BA2-AE6C-DFC0FB48DCCA}"/>
              </a:ext>
            </a:extLst>
          </p:cNvPr>
          <p:cNvSpPr/>
          <p:nvPr/>
        </p:nvSpPr>
        <p:spPr>
          <a:xfrm>
            <a:off x="1066800" y="914400"/>
            <a:ext cx="7772400" cy="5262979"/>
          </a:xfrm>
          <a:prstGeom prst="rect">
            <a:avLst/>
          </a:prstGeom>
        </p:spPr>
        <p:txBody>
          <a:bodyPr wrap="square">
            <a:spAutoFit/>
          </a:bodyPr>
          <a:lstStyle/>
          <a:p>
            <a:pPr marL="342900" indent="-342900" algn="just">
              <a:buFont typeface="Wingdings" panose="05000000000000000000" pitchFamily="2" charset="2"/>
              <a:buChar char="v"/>
            </a:pPr>
            <a:r>
              <a:rPr lang="en-US" sz="2400" dirty="0"/>
              <a:t>Generalization is the process of extracting common properties from a set of entities and create a generalized entity from it.</a:t>
            </a:r>
          </a:p>
          <a:p>
            <a:pPr marL="342900" indent="-342900" algn="just">
              <a:buFont typeface="Wingdings" panose="05000000000000000000" pitchFamily="2" charset="2"/>
              <a:buChar char="v"/>
            </a:pPr>
            <a:endParaRPr lang="en-US" sz="2400" dirty="0"/>
          </a:p>
          <a:p>
            <a:pPr marL="342900" indent="-342900" algn="just">
              <a:buFont typeface="Wingdings" panose="05000000000000000000" pitchFamily="2" charset="2"/>
              <a:buChar char="v"/>
            </a:pPr>
            <a:r>
              <a:rPr lang="en-US" altLang="en-US" sz="2400" dirty="0"/>
              <a:t>A bottom-up design process – combine a number of entity sets that share the same features into a higher-level entity set.</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altLang="en-US" sz="2400" dirty="0"/>
              <a:t>Specialization and generalization are simple inversions of each other; they are represented in an E-R diagram in the same way.</a:t>
            </a:r>
          </a:p>
          <a:p>
            <a:pPr algn="just"/>
            <a:endParaRPr lang="en-US" altLang="en-US" sz="2400" dirty="0"/>
          </a:p>
          <a:p>
            <a:pPr marL="342900" indent="-342900" algn="just">
              <a:buFont typeface="Wingdings" panose="05000000000000000000" pitchFamily="2" charset="2"/>
              <a:buChar char="v"/>
            </a:pPr>
            <a:r>
              <a:rPr lang="en-US" altLang="en-US" sz="2400" dirty="0"/>
              <a:t>The terms specialization and generalization are used interchangeably</a:t>
            </a:r>
            <a:endParaRPr lang="en-US" dirty="0">
              <a:latin typeface="Roboto"/>
            </a:endParaRPr>
          </a:p>
        </p:txBody>
      </p:sp>
    </p:spTree>
    <p:extLst>
      <p:ext uri="{BB962C8B-B14F-4D97-AF65-F5344CB8AC3E}">
        <p14:creationId xmlns:p14="http://schemas.microsoft.com/office/powerpoint/2010/main" val="3865743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D1C015-2A56-41DC-A61E-208184256798}"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Generalization</a:t>
            </a:r>
            <a:r>
              <a:rPr lang="en-US" altLang="en-US" sz="3400" b="1" dirty="0"/>
              <a:t> Example</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9C86338-9A35-44DE-9471-64BAC692A5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674" y="984700"/>
            <a:ext cx="8167688" cy="5204112"/>
          </a:xfrm>
          <a:prstGeom prst="rect">
            <a:avLst/>
          </a:prstGeom>
        </p:spPr>
      </p:pic>
    </p:spTree>
    <p:extLst>
      <p:ext uri="{BB962C8B-B14F-4D97-AF65-F5344CB8AC3E}">
        <p14:creationId xmlns:p14="http://schemas.microsoft.com/office/powerpoint/2010/main" val="11115109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8B9B1-AF56-4EC3-8F41-528FE78BB743}"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400" b="1" dirty="0"/>
              <a:t>Aggregation</a:t>
            </a:r>
            <a:r>
              <a:rPr lang="en-US" altLang="en-US" sz="32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FCB4F43-5EA2-4A2F-AF9E-2DC241933378}"/>
              </a:ext>
            </a:extLst>
          </p:cNvPr>
          <p:cNvSpPr/>
          <p:nvPr/>
        </p:nvSpPr>
        <p:spPr>
          <a:xfrm>
            <a:off x="890081" y="1387475"/>
            <a:ext cx="7848600" cy="3046988"/>
          </a:xfrm>
          <a:prstGeom prst="rect">
            <a:avLst/>
          </a:prstGeom>
        </p:spPr>
        <p:txBody>
          <a:bodyPr wrap="square">
            <a:spAutoFit/>
          </a:bodyPr>
          <a:lstStyle/>
          <a:p>
            <a:pPr marL="342900" indent="-342900">
              <a:buFont typeface="Wingdings" panose="05000000000000000000" pitchFamily="2" charset="2"/>
              <a:buChar char="v"/>
            </a:pPr>
            <a:r>
              <a:rPr lang="en-US" sz="2400" dirty="0">
                <a:solidFill>
                  <a:srgbClr val="333333"/>
                </a:solidFill>
                <a:latin typeface="+mj-lt"/>
              </a:rPr>
              <a:t>Aggregation is a process when relation between two entities is treated as a </a:t>
            </a:r>
            <a:r>
              <a:rPr lang="en-US" sz="2400" b="1" dirty="0">
                <a:solidFill>
                  <a:srgbClr val="333333"/>
                </a:solidFill>
                <a:latin typeface="+mj-lt"/>
              </a:rPr>
              <a:t>single entity</a:t>
            </a:r>
            <a:r>
              <a:rPr lang="en-US" sz="2400" dirty="0">
                <a:solidFill>
                  <a:srgbClr val="333333"/>
                </a:solidFill>
                <a:latin typeface="+mj-lt"/>
              </a:rPr>
              <a:t>.</a:t>
            </a:r>
          </a:p>
          <a:p>
            <a:pPr marL="342900" indent="-342900">
              <a:buFont typeface="Wingdings" panose="05000000000000000000" pitchFamily="2" charset="2"/>
              <a:buChar char="v"/>
            </a:pPr>
            <a:endParaRPr lang="en-US" sz="2400" dirty="0">
              <a:solidFill>
                <a:srgbClr val="333333"/>
              </a:solidFill>
              <a:latin typeface="+mj-lt"/>
            </a:endParaRPr>
          </a:p>
          <a:p>
            <a:pPr marL="342900" indent="-342900">
              <a:buFont typeface="Wingdings" panose="05000000000000000000" pitchFamily="2" charset="2"/>
              <a:buChar char="v"/>
            </a:pPr>
            <a:r>
              <a:rPr lang="en-US" sz="2400" dirty="0">
                <a:latin typeface="+mj-lt"/>
              </a:rPr>
              <a:t>An ER diagram is not capable of representing relationship between an entity and a relationship which may be required in some scenarios.</a:t>
            </a:r>
          </a:p>
          <a:p>
            <a:pPr marL="342900" indent="-342900">
              <a:buFont typeface="Wingdings" panose="05000000000000000000" pitchFamily="2" charset="2"/>
              <a:buChar char="v"/>
            </a:pPr>
            <a:r>
              <a:rPr lang="en-US" sz="2400" dirty="0">
                <a:latin typeface="+mj-lt"/>
              </a:rPr>
              <a:t> In those cases, a relationship with its corresponding entities is aggregated into a higher level entity.</a:t>
            </a:r>
          </a:p>
        </p:txBody>
      </p:sp>
    </p:spTree>
    <p:extLst>
      <p:ext uri="{BB962C8B-B14F-4D97-AF65-F5344CB8AC3E}">
        <p14:creationId xmlns:p14="http://schemas.microsoft.com/office/powerpoint/2010/main" val="308089085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0DFD22-3E4B-436C-8103-E543181CDF0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Aggregation</a:t>
            </a:r>
            <a:r>
              <a:rPr lang="en-US" altLang="en-US" sz="3400" b="1" dirty="0"/>
              <a:t> Example</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pic>
        <p:nvPicPr>
          <p:cNvPr id="9" name="Picture 1027">
            <a:extLst>
              <a:ext uri="{FF2B5EF4-FFF2-40B4-BE49-F238E27FC236}">
                <a16:creationId xmlns:a16="http://schemas.microsoft.com/office/drawing/2014/main" id="{E83CA641-1D96-4101-A77A-29F48AB06D3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2745" t="1308" r="2942" b="1569"/>
          <a:stretch>
            <a:fillRect/>
          </a:stretch>
        </p:blipFill>
        <p:spPr>
          <a:xfrm>
            <a:off x="1905000" y="1731431"/>
            <a:ext cx="5861050" cy="4525963"/>
          </a:xfrm>
          <a:noFill/>
          <a:ln w="76200" cmpd="tri">
            <a:solidFill>
              <a:schemeClr val="tx2"/>
            </a:solidFill>
            <a:miter lim="800000"/>
            <a:headEnd/>
            <a:tailEnd/>
          </a:ln>
        </p:spPr>
      </p:pic>
      <p:sp>
        <p:nvSpPr>
          <p:cNvPr id="2" name="Rectangle 1">
            <a:extLst>
              <a:ext uri="{FF2B5EF4-FFF2-40B4-BE49-F238E27FC236}">
                <a16:creationId xmlns:a16="http://schemas.microsoft.com/office/drawing/2014/main" id="{D940480F-EA6B-4B4C-927C-CAA2752AE9DB}"/>
              </a:ext>
            </a:extLst>
          </p:cNvPr>
          <p:cNvSpPr/>
          <p:nvPr/>
        </p:nvSpPr>
        <p:spPr>
          <a:xfrm>
            <a:off x="1363494" y="758623"/>
            <a:ext cx="7551906" cy="830997"/>
          </a:xfrm>
          <a:prstGeom prst="rect">
            <a:avLst/>
          </a:prstGeom>
        </p:spPr>
        <p:txBody>
          <a:bodyPr wrap="square">
            <a:spAutoFit/>
          </a:bodyPr>
          <a:lstStyle/>
          <a:p>
            <a:r>
              <a:rPr kumimoji="1" lang="en-US" altLang="en-US" sz="2400" b="1" dirty="0"/>
              <a:t>Suppose we want to record managers for tasks performed by an employee at a branch</a:t>
            </a:r>
            <a:endParaRPr lang="en-US" sz="2400" b="1" dirty="0"/>
          </a:p>
        </p:txBody>
      </p:sp>
    </p:spTree>
    <p:extLst>
      <p:ext uri="{BB962C8B-B14F-4D97-AF65-F5344CB8AC3E}">
        <p14:creationId xmlns:p14="http://schemas.microsoft.com/office/powerpoint/2010/main" val="4878757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DE8B67-A0C6-4373-886E-D22DF776C7A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–On Line Book Shop</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pic>
        <p:nvPicPr>
          <p:cNvPr id="11" name="Picture 3">
            <a:extLst>
              <a:ext uri="{FF2B5EF4-FFF2-40B4-BE49-F238E27FC236}">
                <a16:creationId xmlns:a16="http://schemas.microsoft.com/office/drawing/2014/main" id="{9D7A6F1D-2294-443A-A3FC-47404EE2B9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953" t="1422" r="10309" b="1186"/>
          <a:stretch>
            <a:fillRect/>
          </a:stretch>
        </p:blipFill>
        <p:spPr bwMode="auto">
          <a:xfrm>
            <a:off x="691474" y="920567"/>
            <a:ext cx="8153400" cy="52578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6880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F8AD61-07AE-4208-AC45-E06D6AB57CC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–Exercise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990600" y="990600"/>
            <a:ext cx="75438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Construct an E-R diagram for a car-insurance company whose customers own one or more cars each. Each car has associated with it zero to any number of recorded accidents.</a:t>
            </a:r>
            <a:endParaRPr kumimoji="0" lang="en-US" altLang="en-US" sz="2200" b="1" i="0"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578575" y="2514600"/>
            <a:ext cx="7997389" cy="3505200"/>
          </a:xfrm>
          <a:prstGeom prst="rect">
            <a:avLst/>
          </a:prstGeom>
        </p:spPr>
      </p:pic>
    </p:spTree>
    <p:extLst>
      <p:ext uri="{BB962C8B-B14F-4D97-AF65-F5344CB8AC3E}">
        <p14:creationId xmlns:p14="http://schemas.microsoft.com/office/powerpoint/2010/main" val="10258680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005D23-AB79-4484-8A50-93A22B198CF9}"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–Exercise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990600" y="990600"/>
            <a:ext cx="75438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Construct an E-R diagram for a car-insurance company whose customers own one or more cars each. Each car has associated with it zero to any number of recorded accidents.</a:t>
            </a:r>
            <a:endParaRPr kumimoji="0" lang="en-US" altLang="en-US" sz="2200" b="1" i="0"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578575" y="2514600"/>
            <a:ext cx="7997389" cy="3505200"/>
          </a:xfrm>
          <a:prstGeom prst="rect">
            <a:avLst/>
          </a:prstGeom>
        </p:spPr>
      </p:pic>
    </p:spTree>
    <p:extLst>
      <p:ext uri="{BB962C8B-B14F-4D97-AF65-F5344CB8AC3E}">
        <p14:creationId xmlns:p14="http://schemas.microsoft.com/office/powerpoint/2010/main" val="2803226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3A6676-0DBB-401E-B77A-454D626233C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–Exercise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9" name="Rectangle 2"/>
          <p:cNvSpPr>
            <a:spLocks noChangeArrowheads="1"/>
          </p:cNvSpPr>
          <p:nvPr/>
        </p:nvSpPr>
        <p:spPr bwMode="auto">
          <a:xfrm>
            <a:off x="381000" y="1041583"/>
            <a:ext cx="83058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Construct an E-R diagram for a hospital with a set of patients and a set of medical doctors. Associate with each patient a log of the various tests and examinations conducted.</a:t>
            </a:r>
            <a:endParaRPr kumimoji="0" lang="en-US" altLang="en-US" sz="2200" b="1" i="0"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cstate="print"/>
          <a:stretch>
            <a:fillRect/>
          </a:stretch>
        </p:blipFill>
        <p:spPr>
          <a:xfrm>
            <a:off x="990600" y="2286000"/>
            <a:ext cx="7790274" cy="4070350"/>
          </a:xfrm>
          <a:prstGeom prst="rect">
            <a:avLst/>
          </a:prstGeom>
        </p:spPr>
      </p:pic>
    </p:spTree>
    <p:extLst>
      <p:ext uri="{BB962C8B-B14F-4D97-AF65-F5344CB8AC3E}">
        <p14:creationId xmlns:p14="http://schemas.microsoft.com/office/powerpoint/2010/main" val="42575296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7EFC06-E366-48E2-AE40-6883411F0978}"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–Company Database</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0" y="1143000"/>
            <a:ext cx="8915400" cy="501675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We need to create a database schema design based on the following (simplified) requirements of the COMPANY Database: </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company is organized into DEPARTMENTs. Each department has a name, number and an employee who manages the department. We keep track of the start date of the department manager. A department may have several locations. </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Each department controls a number of PROJECTs. Each project has a unique name, unique number and is located at a single location.</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We store each EMPLOYEE’s social security number, address, salary, sex, and birthdate. </a:t>
            </a:r>
          </a:p>
          <a:p>
            <a:pPr marL="800100" lvl="1"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Each employee works for one department but may work on several projects. </a:t>
            </a:r>
          </a:p>
          <a:p>
            <a:pPr marL="800100" lvl="1"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We keep track of the number of hours per week that an employee currently works on each project. </a:t>
            </a:r>
          </a:p>
          <a:p>
            <a:pPr marL="800100" lvl="1"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also keep track of the direct supervisor of each employee</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Each employee may have a number of DEPENDENTs.</a:t>
            </a:r>
          </a:p>
          <a:p>
            <a:pPr marL="800100" lvl="1"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For each dependent, we keep track of their name, sex, birthdate, and relationship to the employee.</a:t>
            </a:r>
          </a:p>
        </p:txBody>
      </p:sp>
    </p:spTree>
    <p:extLst>
      <p:ext uri="{BB962C8B-B14F-4D97-AF65-F5344CB8AC3E}">
        <p14:creationId xmlns:p14="http://schemas.microsoft.com/office/powerpoint/2010/main" val="2472196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762000" y="2209800"/>
            <a:ext cx="7924800" cy="461963"/>
          </a:xfrm>
          <a:prstGeom prst="rect">
            <a:avLst/>
          </a:prstGeom>
          <a:noFill/>
          <a:ln w="9525">
            <a:noFill/>
            <a:miter lim="800000"/>
            <a:headEnd/>
            <a:tailEnd/>
          </a:ln>
        </p:spPr>
        <p:txBody>
          <a:bodyPr>
            <a:spAutoFit/>
          </a:bodyPr>
          <a:lstStyle/>
          <a:p>
            <a:endParaRPr lang="en-US" sz="2400">
              <a:latin typeface="Calibri" pitchFamily="34" charset="0"/>
            </a:endParaRPr>
          </a:p>
        </p:txBody>
      </p:sp>
      <p:sp>
        <p:nvSpPr>
          <p:cNvPr id="8" name="Rectangle 7"/>
          <p:cNvSpPr/>
          <p:nvPr/>
        </p:nvSpPr>
        <p:spPr>
          <a:xfrm flipV="1">
            <a:off x="0" y="914400"/>
            <a:ext cx="9144000" cy="46038"/>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sz="1400" dirty="0"/>
          </a:p>
        </p:txBody>
      </p:sp>
      <p:sp>
        <p:nvSpPr>
          <p:cNvPr id="3" name="Date Placeholder 2"/>
          <p:cNvSpPr>
            <a:spLocks noGrp="1"/>
          </p:cNvSpPr>
          <p:nvPr>
            <p:ph type="dt" sz="quarter" idx="10"/>
          </p:nvPr>
        </p:nvSpPr>
        <p:spPr/>
        <p:txBody>
          <a:bodyPr/>
          <a:lstStyle/>
          <a:p>
            <a:pPr>
              <a:defRPr/>
            </a:pPr>
            <a:fld id="{42296AF7-A51E-4A01-A30E-41357D396819}" type="datetime1">
              <a:rPr lang="en-US" smtClean="0"/>
              <a:pPr>
                <a:defRPr/>
              </a:pPr>
              <a:t>1/21/2022</a:t>
            </a:fld>
            <a:endParaRPr lang="en-IN" dirty="0"/>
          </a:p>
        </p:txBody>
      </p:sp>
      <p:sp>
        <p:nvSpPr>
          <p:cNvPr id="4" name="Footer Placeholder 3"/>
          <p:cNvSpPr>
            <a:spLocks noGrp="1"/>
          </p:cNvSpPr>
          <p:nvPr>
            <p:ph type="ftr" sz="quarter" idx="11"/>
          </p:nvPr>
        </p:nvSpPr>
        <p:spPr/>
        <p:txBody>
          <a:bodyPr/>
          <a:lstStyle/>
          <a:p>
            <a:pPr>
              <a:defRPr/>
            </a:pPr>
            <a:r>
              <a:rPr lang="sv-SE" smtClean="0"/>
              <a:t>Ram Kumar Sharma      KCS 501   DBMS                    Unit 1</a:t>
            </a:r>
            <a:endParaRPr lang="en-IN"/>
          </a:p>
        </p:txBody>
      </p:sp>
      <p:sp>
        <p:nvSpPr>
          <p:cNvPr id="6" name="Slide Number Placeholder 5"/>
          <p:cNvSpPr>
            <a:spLocks noGrp="1"/>
          </p:cNvSpPr>
          <p:nvPr>
            <p:ph type="sldNum" sz="quarter" idx="12"/>
          </p:nvPr>
        </p:nvSpPr>
        <p:spPr/>
        <p:txBody>
          <a:bodyPr/>
          <a:lstStyle/>
          <a:p>
            <a:pPr>
              <a:defRPr/>
            </a:pPr>
            <a:fld id="{734C6EAB-E17A-4F2D-B522-12FB0C8F8658}" type="slidenum">
              <a:rPr lang="en-IN"/>
              <a:pPr>
                <a:defRPr/>
              </a:pPr>
              <a:t>13</a:t>
            </a:fld>
            <a:endParaRPr lang="en-IN"/>
          </a:p>
        </p:txBody>
      </p:sp>
      <p:sp>
        <p:nvSpPr>
          <p:cNvPr id="10247" name="AutoShape 2"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10248" name="AutoShape 4"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10249" name="AutoShape 6" descr="Image result for dbms"/>
          <p:cNvSpPr>
            <a:spLocks noChangeAspect="1" noChangeArrowheads="1"/>
          </p:cNvSpPr>
          <p:nvPr/>
        </p:nvSpPr>
        <p:spPr bwMode="auto">
          <a:xfrm>
            <a:off x="115888" y="-144463"/>
            <a:ext cx="228600" cy="304801"/>
          </a:xfrm>
          <a:prstGeom prst="rect">
            <a:avLst/>
          </a:prstGeom>
          <a:noFill/>
          <a:ln w="9525">
            <a:noFill/>
            <a:miter lim="800000"/>
            <a:headEnd/>
            <a:tailEnd/>
          </a:ln>
        </p:spPr>
        <p:txBody>
          <a:bodyPr/>
          <a:lstStyle/>
          <a:p>
            <a:endParaRPr lang="en-US">
              <a:latin typeface="Calibri" pitchFamily="34" charset="0"/>
            </a:endParaRPr>
          </a:p>
        </p:txBody>
      </p:sp>
      <p:sp>
        <p:nvSpPr>
          <p:cNvPr id="13" name="TextBox 12"/>
          <p:cNvSpPr txBox="1"/>
          <p:nvPr/>
        </p:nvSpPr>
        <p:spPr>
          <a:xfrm>
            <a:off x="838200" y="914400"/>
            <a:ext cx="7924800" cy="5238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fontAlgn="auto">
              <a:spcBef>
                <a:spcPts val="0"/>
              </a:spcBef>
              <a:spcAft>
                <a:spcPts val="0"/>
              </a:spcAft>
              <a:defRPr/>
            </a:pPr>
            <a:r>
              <a:rPr lang="en-US" sz="2800" b="1" dirty="0"/>
              <a:t>Program Outcomes</a:t>
            </a:r>
          </a:p>
        </p:txBody>
      </p:sp>
      <p:sp>
        <p:nvSpPr>
          <p:cNvPr id="5134" name="TextBox 14"/>
          <p:cNvSpPr txBox="1">
            <a:spLocks noChangeArrowheads="1"/>
          </p:cNvSpPr>
          <p:nvPr/>
        </p:nvSpPr>
        <p:spPr bwMode="auto">
          <a:xfrm>
            <a:off x="762000" y="1524000"/>
            <a:ext cx="7924800" cy="3754438"/>
          </a:xfrm>
          <a:prstGeom prst="rect">
            <a:avLst/>
          </a:prstGeom>
          <a:noFill/>
          <a:ln w="9525">
            <a:noFill/>
            <a:miter lim="800000"/>
            <a:headEnd/>
            <a:tailEnd/>
          </a:ln>
        </p:spPr>
        <p:txBody>
          <a:bodyPr>
            <a:spAutoFit/>
          </a:bodyPr>
          <a:lstStyle/>
          <a:p>
            <a:pPr marL="342900" lvl="1" indent="-342900" fontAlgn="auto">
              <a:spcBef>
                <a:spcPts val="0"/>
              </a:spcBef>
              <a:spcAft>
                <a:spcPts val="0"/>
              </a:spcAft>
              <a:buFont typeface="Arial" pitchFamily="34" charset="0"/>
              <a:buChar char="•"/>
              <a:defRPr/>
            </a:pPr>
            <a:r>
              <a:rPr lang="en-US" sz="2000" b="1" dirty="0">
                <a:latin typeface="Calibri" pitchFamily="34" charset="0"/>
                <a:cs typeface="+mn-cs"/>
              </a:rPr>
              <a:t>[PO 11] Project Management and Finance</a:t>
            </a:r>
          </a:p>
          <a:p>
            <a:pPr marL="342900" lvl="1" indent="-342900" fontAlgn="auto">
              <a:spcBef>
                <a:spcPts val="0"/>
              </a:spcBef>
              <a:spcAft>
                <a:spcPts val="0"/>
              </a:spcAft>
              <a:buFont typeface="Arial" pitchFamily="34" charset="0"/>
              <a:buChar char="•"/>
              <a:defRPr/>
            </a:pPr>
            <a:endParaRPr lang="en-US" sz="2000" b="1" dirty="0">
              <a:latin typeface="Calibri" pitchFamily="34" charset="0"/>
              <a:cs typeface="+mn-cs"/>
            </a:endParaRPr>
          </a:p>
          <a:p>
            <a:pPr marL="1200150" lvl="3" indent="-342900" algn="just" fontAlgn="auto">
              <a:spcBef>
                <a:spcPts val="0"/>
              </a:spcBef>
              <a:spcAft>
                <a:spcPts val="0"/>
              </a:spcAft>
              <a:defRPr/>
            </a:pPr>
            <a:r>
              <a:rPr lang="en-US" sz="2000" dirty="0">
                <a:solidFill>
                  <a:srgbClr val="0070C0"/>
                </a:solidFill>
                <a:latin typeface="Calibri" pitchFamily="34" charset="0"/>
                <a:cs typeface="+mn-cs"/>
              </a:rPr>
              <a:t>Demonstrate knowledge and understanding of engineering and</a:t>
            </a:r>
          </a:p>
          <a:p>
            <a:pPr marL="1200150" lvl="3" indent="-342900" algn="just" fontAlgn="auto">
              <a:spcBef>
                <a:spcPts val="0"/>
              </a:spcBef>
              <a:spcAft>
                <a:spcPts val="0"/>
              </a:spcAft>
              <a:defRPr/>
            </a:pPr>
            <a:r>
              <a:rPr lang="en-US" sz="2000" dirty="0">
                <a:solidFill>
                  <a:srgbClr val="0070C0"/>
                </a:solidFill>
                <a:latin typeface="Calibri" pitchFamily="34" charset="0"/>
                <a:cs typeface="+mn-cs"/>
              </a:rPr>
              <a:t>management principles and apply these to one’s own work, as a</a:t>
            </a:r>
          </a:p>
          <a:p>
            <a:pPr marL="1200150" lvl="3" indent="-342900" algn="just" fontAlgn="auto">
              <a:spcBef>
                <a:spcPts val="0"/>
              </a:spcBef>
              <a:spcAft>
                <a:spcPts val="0"/>
              </a:spcAft>
              <a:defRPr/>
            </a:pPr>
            <a:r>
              <a:rPr lang="en-US" sz="2000" dirty="0">
                <a:solidFill>
                  <a:srgbClr val="0070C0"/>
                </a:solidFill>
                <a:latin typeface="Calibri" pitchFamily="34" charset="0"/>
                <a:cs typeface="+mn-cs"/>
              </a:rPr>
              <a:t>member and leader in a team, to manage projects and in</a:t>
            </a:r>
          </a:p>
          <a:p>
            <a:pPr marL="1200150" lvl="3" indent="-342900" algn="just" fontAlgn="auto">
              <a:spcBef>
                <a:spcPts val="0"/>
              </a:spcBef>
              <a:spcAft>
                <a:spcPts val="0"/>
              </a:spcAft>
              <a:defRPr/>
            </a:pPr>
            <a:r>
              <a:rPr lang="en-US" sz="2000" dirty="0">
                <a:solidFill>
                  <a:srgbClr val="0070C0"/>
                </a:solidFill>
                <a:latin typeface="Calibri" pitchFamily="34" charset="0"/>
                <a:cs typeface="+mn-cs"/>
              </a:rPr>
              <a:t>multidisciplinary environments</a:t>
            </a:r>
          </a:p>
          <a:p>
            <a:pPr marL="1200150" lvl="3" indent="-342900" algn="just" fontAlgn="auto">
              <a:spcBef>
                <a:spcPts val="0"/>
              </a:spcBef>
              <a:spcAft>
                <a:spcPts val="0"/>
              </a:spcAft>
              <a:defRPr/>
            </a:pPr>
            <a:endParaRPr lang="en-US" sz="2000" dirty="0">
              <a:solidFill>
                <a:srgbClr val="0070C0"/>
              </a:solidFill>
              <a:latin typeface="Calibri" pitchFamily="34" charset="0"/>
              <a:cs typeface="+mn-cs"/>
            </a:endParaRPr>
          </a:p>
          <a:p>
            <a:pPr marL="342900" lvl="1" indent="-342900" fontAlgn="auto">
              <a:spcBef>
                <a:spcPts val="0"/>
              </a:spcBef>
              <a:spcAft>
                <a:spcPts val="0"/>
              </a:spcAft>
              <a:buFont typeface="Arial" pitchFamily="34" charset="0"/>
              <a:buChar char="•"/>
              <a:defRPr/>
            </a:pPr>
            <a:r>
              <a:rPr lang="en-US" sz="2000" b="1" dirty="0">
                <a:latin typeface="Calibri" pitchFamily="34" charset="0"/>
                <a:cs typeface="+mn-cs"/>
              </a:rPr>
              <a:t>[PO 12] Life Long Learning</a:t>
            </a:r>
          </a:p>
          <a:p>
            <a:pPr marL="342900" lvl="1" indent="-342900" fontAlgn="auto">
              <a:spcBef>
                <a:spcPts val="0"/>
              </a:spcBef>
              <a:spcAft>
                <a:spcPts val="0"/>
              </a:spcAft>
              <a:buFont typeface="Arial" pitchFamily="34" charset="0"/>
              <a:buChar char="•"/>
              <a:defRPr/>
            </a:pPr>
            <a:endParaRPr lang="en-US" sz="2000" b="1" dirty="0">
              <a:latin typeface="Calibri" pitchFamily="34" charset="0"/>
              <a:cs typeface="+mn-cs"/>
            </a:endParaRPr>
          </a:p>
          <a:p>
            <a:pPr marL="1200150" lvl="3" indent="-342900" algn="just" fontAlgn="auto">
              <a:spcBef>
                <a:spcPts val="0"/>
              </a:spcBef>
              <a:spcAft>
                <a:spcPts val="0"/>
              </a:spcAft>
              <a:defRPr/>
            </a:pPr>
            <a:r>
              <a:rPr lang="en-US" sz="2000" dirty="0">
                <a:solidFill>
                  <a:srgbClr val="0070C0"/>
                </a:solidFill>
                <a:latin typeface="Calibri" pitchFamily="34" charset="0"/>
                <a:cs typeface="+mn-cs"/>
              </a:rPr>
              <a:t>a recognition of the need for, and an ability to engage in life-long learning and continuing professional development;</a:t>
            </a:r>
          </a:p>
          <a:p>
            <a:pPr lvl="1" fontAlgn="auto">
              <a:spcBef>
                <a:spcPts val="0"/>
              </a:spcBef>
              <a:spcAft>
                <a:spcPts val="0"/>
              </a:spcAft>
              <a:defRPr/>
            </a:pPr>
            <a:endParaRPr lang="en-US" b="1" dirty="0">
              <a:solidFill>
                <a:srgbClr val="0070C0"/>
              </a:solidFill>
              <a:latin typeface="Calibri" pitchFamily="34" charset="0"/>
              <a:cs typeface="+mn-cs"/>
            </a:endParaRPr>
          </a:p>
        </p:txBody>
      </p:sp>
      <p:sp>
        <p:nvSpPr>
          <p:cNvPr id="15"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t>Conti…</a:t>
            </a:r>
          </a:p>
        </p:txBody>
      </p:sp>
      <p:pic>
        <p:nvPicPr>
          <p:cNvPr id="10253" name="Picture 2" descr="E:\NIET\Project\xLogo11.png.pagespeed.ic.pydHLuCQEZ.png"/>
          <p:cNvPicPr>
            <a:picLocks noChangeAspect="1" noChangeArrowheads="1"/>
          </p:cNvPicPr>
          <p:nvPr/>
        </p:nvPicPr>
        <p:blipFill>
          <a:blip r:embed="rId3"/>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D8C8D9-9DB7-4988-8CEA-264F7DA1CD2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–Company Database</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1066800" y="722744"/>
            <a:ext cx="8001000" cy="1323439"/>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Initial Design of Entity Types for the COMPANY Database Schema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Identify initial entity types in the COMPANY database: </a:t>
            </a:r>
          </a:p>
          <a:p>
            <a:r>
              <a:rPr lang="en-US" sz="2000" dirty="0">
                <a:latin typeface="Times New Roman" panose="02020603050405020304" pitchFamily="18" charset="0"/>
                <a:cs typeface="Times New Roman" panose="02020603050405020304" pitchFamily="18" charset="0"/>
              </a:rPr>
              <a:t> DEPARTMENT  PROJECT  EMPLOYEE  DEPENDENT</a:t>
            </a:r>
          </a:p>
        </p:txBody>
      </p:sp>
      <p:pic>
        <p:nvPicPr>
          <p:cNvPr id="3" name="Picture 2"/>
          <p:cNvPicPr>
            <a:picLocks noChangeAspect="1"/>
          </p:cNvPicPr>
          <p:nvPr/>
        </p:nvPicPr>
        <p:blipFill>
          <a:blip r:embed="rId2" cstate="print"/>
          <a:stretch>
            <a:fillRect/>
          </a:stretch>
        </p:blipFill>
        <p:spPr>
          <a:xfrm>
            <a:off x="909637" y="2514600"/>
            <a:ext cx="3209925" cy="1238250"/>
          </a:xfrm>
          <a:prstGeom prst="rect">
            <a:avLst/>
          </a:prstGeom>
        </p:spPr>
      </p:pic>
      <p:pic>
        <p:nvPicPr>
          <p:cNvPr id="8" name="Picture 7"/>
          <p:cNvPicPr>
            <a:picLocks noChangeAspect="1"/>
          </p:cNvPicPr>
          <p:nvPr/>
        </p:nvPicPr>
        <p:blipFill>
          <a:blip r:embed="rId3" cstate="print"/>
          <a:stretch>
            <a:fillRect/>
          </a:stretch>
        </p:blipFill>
        <p:spPr>
          <a:xfrm>
            <a:off x="5334000" y="2266108"/>
            <a:ext cx="2847975" cy="1457325"/>
          </a:xfrm>
          <a:prstGeom prst="rect">
            <a:avLst/>
          </a:prstGeom>
        </p:spPr>
      </p:pic>
      <p:pic>
        <p:nvPicPr>
          <p:cNvPr id="10" name="Picture 9"/>
          <p:cNvPicPr>
            <a:picLocks noChangeAspect="1"/>
          </p:cNvPicPr>
          <p:nvPr/>
        </p:nvPicPr>
        <p:blipFill>
          <a:blip r:embed="rId4" cstate="print"/>
          <a:stretch>
            <a:fillRect/>
          </a:stretch>
        </p:blipFill>
        <p:spPr>
          <a:xfrm>
            <a:off x="984539" y="4038600"/>
            <a:ext cx="4048125" cy="2124075"/>
          </a:xfrm>
          <a:prstGeom prst="rect">
            <a:avLst/>
          </a:prstGeom>
        </p:spPr>
      </p:pic>
      <p:pic>
        <p:nvPicPr>
          <p:cNvPr id="11" name="Picture 10"/>
          <p:cNvPicPr>
            <a:picLocks noChangeAspect="1"/>
          </p:cNvPicPr>
          <p:nvPr/>
        </p:nvPicPr>
        <p:blipFill>
          <a:blip r:embed="rId5" cstate="print"/>
          <a:stretch>
            <a:fillRect/>
          </a:stretch>
        </p:blipFill>
        <p:spPr>
          <a:xfrm>
            <a:off x="5329382" y="4223425"/>
            <a:ext cx="3609975" cy="1266825"/>
          </a:xfrm>
          <a:prstGeom prst="rect">
            <a:avLst/>
          </a:prstGeom>
        </p:spPr>
      </p:pic>
    </p:spTree>
    <p:extLst>
      <p:ext uri="{BB962C8B-B14F-4D97-AF65-F5344CB8AC3E}">
        <p14:creationId xmlns:p14="http://schemas.microsoft.com/office/powerpoint/2010/main" val="353563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21792E-055A-4AA1-B180-35B9B780C89D}"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–Company Database</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1094509" y="1295400"/>
            <a:ext cx="7620000" cy="3816429"/>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Now examine the relationship between the entities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As per the requirement following are the relationship with their participating Entity types</a:t>
            </a:r>
          </a:p>
          <a:p>
            <a:pPr marL="285750" indent="-285750">
              <a:buFont typeface="Wingdings" panose="05000000000000000000" pitchFamily="2" charset="2"/>
              <a:buChar char="Ø"/>
            </a:pPr>
            <a:r>
              <a:rPr lang="en-US" sz="2200" b="1" dirty="0"/>
              <a:t>WORKS_FOR</a:t>
            </a:r>
            <a:r>
              <a:rPr lang="en-US" sz="2200" dirty="0"/>
              <a:t> (between EMPLOYEE, DEPARTMENT)</a:t>
            </a:r>
          </a:p>
          <a:p>
            <a:pPr marL="285750" indent="-285750">
              <a:buFont typeface="Wingdings" panose="05000000000000000000" pitchFamily="2" charset="2"/>
              <a:buChar char="Ø"/>
            </a:pPr>
            <a:r>
              <a:rPr lang="en-US" sz="2200" b="1" dirty="0"/>
              <a:t>MANAGES</a:t>
            </a:r>
            <a:r>
              <a:rPr lang="en-US" sz="2200" dirty="0"/>
              <a:t> (also between EMPLOYEE, DEPARTMENT)</a:t>
            </a:r>
          </a:p>
          <a:p>
            <a:pPr marL="285750" indent="-285750">
              <a:buFont typeface="Wingdings" panose="05000000000000000000" pitchFamily="2" charset="2"/>
              <a:buChar char="Ø"/>
            </a:pPr>
            <a:r>
              <a:rPr lang="en-US" sz="2200" b="1" dirty="0"/>
              <a:t>CONTROLS</a:t>
            </a:r>
            <a:r>
              <a:rPr lang="en-US" sz="2200" dirty="0"/>
              <a:t> (between DEPARTMENT, PROJECT)</a:t>
            </a:r>
          </a:p>
          <a:p>
            <a:pPr marL="285750" indent="-285750">
              <a:buFont typeface="Wingdings" panose="05000000000000000000" pitchFamily="2" charset="2"/>
              <a:buChar char="Ø"/>
            </a:pPr>
            <a:r>
              <a:rPr lang="en-US" sz="2200" b="1" dirty="0"/>
              <a:t>WORKS_ON</a:t>
            </a:r>
            <a:r>
              <a:rPr lang="en-US" sz="2200" dirty="0"/>
              <a:t> (between EMPLOYEE, PROJECT)</a:t>
            </a:r>
          </a:p>
          <a:p>
            <a:pPr marL="285750" indent="-285750">
              <a:buFont typeface="Wingdings" panose="05000000000000000000" pitchFamily="2" charset="2"/>
              <a:buChar char="Ø"/>
            </a:pPr>
            <a:r>
              <a:rPr lang="en-US" sz="2200" b="1" dirty="0"/>
              <a:t>SUPERVISION</a:t>
            </a:r>
            <a:r>
              <a:rPr lang="en-US" sz="2200" dirty="0"/>
              <a:t> (between EMPLOYEE (as subordinate),EMPLOYEE (as supervisor))</a:t>
            </a:r>
          </a:p>
          <a:p>
            <a:pPr marL="285750" indent="-285750">
              <a:buFont typeface="Wingdings" panose="05000000000000000000" pitchFamily="2" charset="2"/>
              <a:buChar char="Ø"/>
            </a:pPr>
            <a:r>
              <a:rPr lang="en-US" sz="2200" b="1" dirty="0"/>
              <a:t>DEPENDENTS_OF</a:t>
            </a:r>
            <a:r>
              <a:rPr lang="en-US" sz="2200" dirty="0"/>
              <a:t> (between EMPLOYEE, DEPENDENT)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8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4ABFAC-7C7C-488F-9A40-0E5A56C81EE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–Company Database</a:t>
            </a:r>
            <a:r>
              <a:rPr lang="en-US" altLang="en-US" sz="3600" dirty="0"/>
              <a:t>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1219200" y="711199"/>
            <a:ext cx="7772399" cy="5774847"/>
          </a:xfrm>
          <a:prstGeom prst="rect">
            <a:avLst/>
          </a:prstGeom>
        </p:spPr>
      </p:pic>
    </p:spTree>
    <p:extLst>
      <p:ext uri="{BB962C8B-B14F-4D97-AF65-F5344CB8AC3E}">
        <p14:creationId xmlns:p14="http://schemas.microsoft.com/office/powerpoint/2010/main" val="17503723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AD7835-C032-460D-AA1B-ACF7964656E4}"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–Exercise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990600" y="773834"/>
            <a:ext cx="7772400" cy="1446550"/>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Consider a database used to record the marks that students get in different exams of different course offerings. Construct an E-R diagram that models exams as entities, and uses a ternary relationship, for the above database.</a:t>
            </a:r>
          </a:p>
        </p:txBody>
      </p:sp>
      <p:pic>
        <p:nvPicPr>
          <p:cNvPr id="3" name="Picture 2"/>
          <p:cNvPicPr>
            <a:picLocks noChangeAspect="1"/>
          </p:cNvPicPr>
          <p:nvPr/>
        </p:nvPicPr>
        <p:blipFill>
          <a:blip r:embed="rId2" cstate="print"/>
          <a:stretch>
            <a:fillRect/>
          </a:stretch>
        </p:blipFill>
        <p:spPr>
          <a:xfrm>
            <a:off x="1600200" y="2129103"/>
            <a:ext cx="6324600" cy="4318528"/>
          </a:xfrm>
          <a:prstGeom prst="rect">
            <a:avLst/>
          </a:prstGeom>
        </p:spPr>
      </p:pic>
    </p:spTree>
    <p:extLst>
      <p:ext uri="{BB962C8B-B14F-4D97-AF65-F5344CB8AC3E}">
        <p14:creationId xmlns:p14="http://schemas.microsoft.com/office/powerpoint/2010/main" val="408957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F3F399-A8CE-4C14-9B80-209E2A25DE6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–Exercise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914400" y="897523"/>
            <a:ext cx="7772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Suppose you are given the following requirements for a simple database for the National Hockey League (NHL):</a:t>
            </a:r>
            <a:endParaRPr kumimoji="0" lang="en-US" altLang="en-US" sz="2200" b="0" i="0" strike="noStrike" cap="none" normalizeH="0" baseline="0" dirty="0">
              <a:ln>
                <a:noFill/>
              </a:ln>
              <a:effectLst/>
            </a:endParaRPr>
          </a:p>
          <a:p>
            <a:pPr lvl="1" algn="just">
              <a:buFontTx/>
              <a:buChar char="•"/>
            </a:pP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The NHL has many teams,</a:t>
            </a:r>
            <a:endParaRPr kumimoji="0" lang="en-US" altLang="en-US" sz="2200" b="0" i="0" strike="noStrike" cap="none" normalizeH="0" baseline="0" dirty="0">
              <a:ln>
                <a:noFill/>
              </a:ln>
              <a:effectLst/>
            </a:endParaRPr>
          </a:p>
          <a:p>
            <a:pPr lvl="1" algn="just">
              <a:buFontTx/>
              <a:buChar char="•"/>
            </a:pP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each team has a name, a city, a coach, a captain, and a set of players,</a:t>
            </a:r>
            <a:endParaRPr kumimoji="0" lang="en-US" altLang="en-US" sz="2200" b="0" i="0" strike="noStrike" cap="none" normalizeH="0" baseline="0" dirty="0">
              <a:ln>
                <a:noFill/>
              </a:ln>
              <a:effectLst/>
            </a:endParaRPr>
          </a:p>
          <a:p>
            <a:pPr lvl="1" algn="just">
              <a:buFontTx/>
              <a:buChar char="•"/>
            </a:pP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each player belongs to only one team,</a:t>
            </a:r>
            <a:endParaRPr kumimoji="0" lang="en-US" altLang="en-US" sz="2200" b="0" i="0" strike="noStrike" cap="none" normalizeH="0" baseline="0" dirty="0">
              <a:ln>
                <a:noFill/>
              </a:ln>
              <a:effectLst/>
            </a:endParaRPr>
          </a:p>
          <a:p>
            <a:pPr lvl="1" algn="just">
              <a:buFontTx/>
              <a:buChar char="•"/>
            </a:pP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each player has a name, a position (such as left wing or goalie), a skill level, and a set of injury records,</a:t>
            </a:r>
            <a:endParaRPr kumimoji="0" lang="en-US" altLang="en-US" sz="2200" b="0" i="0" strike="noStrike" cap="none" normalizeH="0" baseline="0" dirty="0">
              <a:ln>
                <a:noFill/>
              </a:ln>
              <a:effectLst/>
            </a:endParaRPr>
          </a:p>
          <a:p>
            <a:pPr lvl="1" algn="just">
              <a:buFontTx/>
              <a:buChar char="•"/>
            </a:pP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a team captain is also a player,</a:t>
            </a:r>
            <a:endParaRPr kumimoji="0" lang="en-US" altLang="en-US" sz="2200" b="0" i="0" strike="noStrike" cap="none" normalizeH="0" baseline="0" dirty="0">
              <a:ln>
                <a:noFill/>
              </a:ln>
              <a:effectLst/>
            </a:endParaRPr>
          </a:p>
          <a:p>
            <a:pPr lvl="1" algn="just">
              <a:buFontTx/>
              <a:buChar char="•"/>
            </a:pP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a game is played between two teams (referred to as </a:t>
            </a:r>
            <a:r>
              <a:rPr kumimoji="0" lang="en-US" altLang="en-US" sz="2200" b="0" i="0" strike="noStrike" cap="none" normalizeH="0" baseline="0" dirty="0" err="1">
                <a:ln>
                  <a:noFill/>
                </a:ln>
                <a:effectLst/>
                <a:latin typeface="Calibri" panose="020F0502020204030204" pitchFamily="34" charset="0"/>
                <a:ea typeface="Times New Roman" panose="02020603050405020304" pitchFamily="18" charset="0"/>
                <a:cs typeface="Times New Roman" panose="02020603050405020304" pitchFamily="18" charset="0"/>
              </a:rPr>
              <a:t>host_team</a:t>
            </a: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and </a:t>
            </a:r>
            <a:r>
              <a:rPr kumimoji="0" lang="en-US" altLang="en-US" sz="2200" b="0" i="0" strike="noStrike" cap="none" normalizeH="0" baseline="0" dirty="0" err="1">
                <a:ln>
                  <a:noFill/>
                </a:ln>
                <a:effectLst/>
                <a:latin typeface="Calibri" panose="020F0502020204030204" pitchFamily="34" charset="0"/>
                <a:ea typeface="Times New Roman" panose="02020603050405020304" pitchFamily="18" charset="0"/>
                <a:cs typeface="Times New Roman" panose="02020603050405020304" pitchFamily="18" charset="0"/>
              </a:rPr>
              <a:t>guest_team</a:t>
            </a: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and has a date (such as May 11th, 1999) and a score (such as 4 to 2).</a:t>
            </a:r>
          </a:p>
          <a:p>
            <a:pPr lvl="1" algn="just"/>
            <a:endParaRPr kumimoji="0" lang="en-US" altLang="en-US" sz="2200" b="0" i="0"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2200" b="0" i="0"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Construct a clean and concise ER diagram for the NHL database.</a:t>
            </a:r>
            <a:endParaRPr kumimoji="0" lang="en-US" altLang="en-US" sz="2200" b="0" i="0" strike="noStrike" cap="none" normalizeH="0" baseline="0" dirty="0">
              <a:ln>
                <a:noFill/>
              </a:ln>
              <a:effectLst/>
            </a:endParaRPr>
          </a:p>
        </p:txBody>
      </p:sp>
    </p:spTree>
    <p:extLst>
      <p:ext uri="{BB962C8B-B14F-4D97-AF65-F5344CB8AC3E}">
        <p14:creationId xmlns:p14="http://schemas.microsoft.com/office/powerpoint/2010/main" val="37430598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4DCCC3-F66D-4319-9472-6CF127A3AD3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–Solution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304800" y="1143000"/>
            <a:ext cx="8686800" cy="4419600"/>
          </a:xfrm>
          <a:prstGeom prst="rect">
            <a:avLst/>
          </a:prstGeom>
        </p:spPr>
      </p:pic>
    </p:spTree>
    <p:extLst>
      <p:ext uri="{BB962C8B-B14F-4D97-AF65-F5344CB8AC3E}">
        <p14:creationId xmlns:p14="http://schemas.microsoft.com/office/powerpoint/2010/main" val="24124327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BB454B-BFCF-45DC-B40C-DC25849A93C3}"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ER Diagram –Student Information System</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685799"/>
            <a:ext cx="6629400" cy="5751044"/>
          </a:xfrm>
          <a:prstGeom prst="rect">
            <a:avLst/>
          </a:prstGeom>
        </p:spPr>
      </p:pic>
    </p:spTree>
    <p:extLst>
      <p:ext uri="{BB962C8B-B14F-4D97-AF65-F5344CB8AC3E}">
        <p14:creationId xmlns:p14="http://schemas.microsoft.com/office/powerpoint/2010/main" val="8536898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smtClean="0"/>
              <a:t>Self Made Video Link:</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err="1" smtClean="0"/>
              <a:t>Youtube</a:t>
            </a:r>
            <a:r>
              <a:rPr lang="en-US" sz="2000" dirty="0" smtClean="0"/>
              <a:t>/other  Video Links</a:t>
            </a:r>
          </a:p>
          <a:p>
            <a:pPr lvl="1"/>
            <a:r>
              <a:rPr lang="en-US" sz="1800" dirty="0" smtClean="0">
                <a:hlinkClick r:id="rId2"/>
              </a:rPr>
              <a:t>https://www.youtube.com/watch?v=Wv1c9K4788A</a:t>
            </a:r>
            <a:endParaRPr lang="en-US" sz="1800" dirty="0" smtClean="0"/>
          </a:p>
        </p:txBody>
      </p:sp>
      <p:sp>
        <p:nvSpPr>
          <p:cNvPr id="4" name="Date Placeholder 3"/>
          <p:cNvSpPr>
            <a:spLocks noGrp="1"/>
          </p:cNvSpPr>
          <p:nvPr>
            <p:ph type="dt" sz="half" idx="10"/>
          </p:nvPr>
        </p:nvSpPr>
        <p:spPr/>
        <p:txBody>
          <a:bodyPr/>
          <a:lstStyle/>
          <a:p>
            <a:fld id="{AE25859A-B364-4370-B773-AC1C4C68EEA5}"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Faculty Video</a:t>
            </a:r>
            <a:r>
              <a:rPr kumimoji="0" lang="en-US" sz="2400" b="0" i="0" u="none" strike="noStrike" kern="1200" cap="none" spc="0" normalizeH="0" noProof="0" dirty="0" smtClean="0">
                <a:ln>
                  <a:noFill/>
                </a:ln>
                <a:solidFill>
                  <a:schemeClr val="dk1"/>
                </a:solidFill>
                <a:effectLst/>
                <a:uLnTx/>
                <a:uFillTx/>
                <a:latin typeface="+mn-lt"/>
                <a:ea typeface="+mn-ea"/>
                <a:cs typeface="+mn-cs"/>
              </a:rPr>
              <a:t> Links, </a:t>
            </a:r>
            <a:r>
              <a:rPr kumimoji="0" lang="en-US" sz="2400" b="0" i="0" u="none" strike="noStrike" kern="1200" cap="none" spc="0" normalizeH="0" noProof="0" dirty="0" err="1" smtClean="0">
                <a:ln>
                  <a:noFill/>
                </a:ln>
                <a:solidFill>
                  <a:schemeClr val="dk1"/>
                </a:solidFill>
                <a:effectLst/>
                <a:uLnTx/>
                <a:uFillTx/>
                <a:latin typeface="+mn-lt"/>
                <a:ea typeface="+mn-ea"/>
                <a:cs typeface="+mn-cs"/>
              </a:rPr>
              <a:t>Youtube</a:t>
            </a:r>
            <a:r>
              <a:rPr kumimoji="0" lang="en-US" sz="2400" b="0" i="0" u="none" strike="noStrike" kern="1200" cap="none" spc="0" normalizeH="0" noProof="0" dirty="0" smtClean="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200" dirty="0" smtClean="0"/>
              <a:t>Define Database System.</a:t>
            </a:r>
          </a:p>
          <a:p>
            <a:pPr algn="just"/>
            <a:r>
              <a:rPr lang="en-IN" sz="2200" dirty="0" smtClean="0"/>
              <a:t>What do you understand by data independence?</a:t>
            </a:r>
          </a:p>
          <a:p>
            <a:pPr algn="just"/>
            <a:r>
              <a:rPr lang="en-US" sz="2200" dirty="0" smtClean="0"/>
              <a:t>Explain types of attributes in ER diagram.</a:t>
            </a:r>
          </a:p>
          <a:p>
            <a:pPr algn="just"/>
            <a:r>
              <a:rPr lang="en-US" sz="2200" dirty="0" smtClean="0"/>
              <a:t>What is generalization.</a:t>
            </a:r>
          </a:p>
          <a:p>
            <a:pPr algn="just"/>
            <a:r>
              <a:rPr lang="en-US" sz="2200" dirty="0" smtClean="0"/>
              <a:t>What do you understand by primary key?</a:t>
            </a:r>
          </a:p>
          <a:p>
            <a:pPr algn="just"/>
            <a:r>
              <a:rPr lang="en-US" sz="2200" dirty="0" smtClean="0"/>
              <a:t>Explain participation </a:t>
            </a:r>
            <a:r>
              <a:rPr lang="en-US" sz="2200" dirty="0" err="1" smtClean="0"/>
              <a:t>cardainility</a:t>
            </a:r>
            <a:r>
              <a:rPr lang="en-US" sz="2200" dirty="0" smtClean="0"/>
              <a:t>.</a:t>
            </a:r>
          </a:p>
          <a:p>
            <a:pPr algn="just"/>
            <a:endParaRPr lang="en-US" sz="2200" dirty="0"/>
          </a:p>
        </p:txBody>
      </p:sp>
      <p:sp>
        <p:nvSpPr>
          <p:cNvPr id="4" name="Date Placeholder 3"/>
          <p:cNvSpPr>
            <a:spLocks noGrp="1"/>
          </p:cNvSpPr>
          <p:nvPr>
            <p:ph type="dt" sz="half" idx="10"/>
          </p:nvPr>
        </p:nvSpPr>
        <p:spPr/>
        <p:txBody>
          <a:bodyPr/>
          <a:lstStyle/>
          <a:p>
            <a:fld id="{39FB3F21-EFC0-419B-A120-0A317F694A5D}"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Daily Quiz</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354178124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200" dirty="0" smtClean="0"/>
              <a:t>Define: Data, Database, and Database System.</a:t>
            </a:r>
          </a:p>
          <a:p>
            <a:pPr algn="just"/>
            <a:r>
              <a:rPr lang="en-IN" sz="2200" dirty="0" smtClean="0"/>
              <a:t>What is data independence? What are differences between Logical Data Independence and Physical Data Independence? </a:t>
            </a:r>
          </a:p>
          <a:p>
            <a:pPr algn="just"/>
            <a:r>
              <a:rPr lang="en-IN" sz="2200" dirty="0" smtClean="0"/>
              <a:t>Give example of Simple, Composite, Single –valued and Multi-valued attributes of an entity. 	</a:t>
            </a:r>
          </a:p>
          <a:p>
            <a:pPr lvl="0" algn="just"/>
            <a:r>
              <a:rPr lang="en-IN" sz="2200" dirty="0" smtClean="0"/>
              <a:t> What is the difference between Generalization &amp; Specialization with respect to Database?</a:t>
            </a:r>
          </a:p>
          <a:p>
            <a:pPr lvl="0" algn="just"/>
            <a:r>
              <a:rPr lang="en-GB" sz="2200" dirty="0" smtClean="0"/>
              <a:t>What is difference between total and partial participation? Explain by suitable example. </a:t>
            </a:r>
          </a:p>
          <a:p>
            <a:pPr algn="just"/>
            <a:r>
              <a:rPr lang="en-IN" sz="2200" dirty="0" smtClean="0"/>
              <a:t>Construct an E-R diagram for a hospital with a set of patients and a set of medical doctors. Associated with each patient, a log of the various tests and examinations conducted.</a:t>
            </a:r>
            <a:endParaRPr lang="en-US" sz="2200" dirty="0" smtClean="0"/>
          </a:p>
          <a:p>
            <a:pPr lvl="0" algn="just"/>
            <a:endParaRPr lang="en-US" sz="2200" dirty="0" smtClean="0"/>
          </a:p>
          <a:p>
            <a:pPr algn="just"/>
            <a:endParaRPr lang="en-US" sz="2200" dirty="0"/>
          </a:p>
        </p:txBody>
      </p:sp>
      <p:sp>
        <p:nvSpPr>
          <p:cNvPr id="4" name="Date Placeholder 3"/>
          <p:cNvSpPr>
            <a:spLocks noGrp="1"/>
          </p:cNvSpPr>
          <p:nvPr>
            <p:ph type="dt" sz="half" idx="10"/>
          </p:nvPr>
        </p:nvSpPr>
        <p:spPr/>
        <p:txBody>
          <a:bodyPr/>
          <a:lstStyle/>
          <a:p>
            <a:fld id="{29650BEA-52E2-48A3-A774-5BBC25754919}"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Weekly</a:t>
            </a:r>
            <a:r>
              <a:rPr kumimoji="0" lang="en-US" sz="3200" b="1"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371600" y="1492250"/>
          <a:ext cx="6781803" cy="2096255"/>
        </p:xfrm>
        <a:graphic>
          <a:graphicData uri="http://schemas.openxmlformats.org/drawingml/2006/table">
            <a:tbl>
              <a:tblPr firstRow="1" firstCol="1" bandRow="1">
                <a:tableStyleId>{5C22544A-7EE6-4342-B048-85BDC9FD1C3A}</a:tableStyleId>
              </a:tblPr>
              <a:tblGrid>
                <a:gridCol w="886224">
                  <a:extLst>
                    <a:ext uri="{9D8B030D-6E8A-4147-A177-3AD203B41FA5}">
                      <a16:colId xmlns:a16="http://schemas.microsoft.com/office/drawing/2014/main" val="20000"/>
                    </a:ext>
                  </a:extLst>
                </a:gridCol>
                <a:gridCol w="469253">
                  <a:extLst>
                    <a:ext uri="{9D8B030D-6E8A-4147-A177-3AD203B41FA5}">
                      <a16:colId xmlns:a16="http://schemas.microsoft.com/office/drawing/2014/main" val="20001"/>
                    </a:ext>
                  </a:extLst>
                </a:gridCol>
                <a:gridCol w="469253">
                  <a:extLst>
                    <a:ext uri="{9D8B030D-6E8A-4147-A177-3AD203B41FA5}">
                      <a16:colId xmlns:a16="http://schemas.microsoft.com/office/drawing/2014/main" val="20002"/>
                    </a:ext>
                  </a:extLst>
                </a:gridCol>
                <a:gridCol w="469253">
                  <a:extLst>
                    <a:ext uri="{9D8B030D-6E8A-4147-A177-3AD203B41FA5}">
                      <a16:colId xmlns:a16="http://schemas.microsoft.com/office/drawing/2014/main" val="20003"/>
                    </a:ext>
                  </a:extLst>
                </a:gridCol>
                <a:gridCol w="469253">
                  <a:extLst>
                    <a:ext uri="{9D8B030D-6E8A-4147-A177-3AD203B41FA5}">
                      <a16:colId xmlns:a16="http://schemas.microsoft.com/office/drawing/2014/main" val="20004"/>
                    </a:ext>
                  </a:extLst>
                </a:gridCol>
                <a:gridCol w="469253">
                  <a:extLst>
                    <a:ext uri="{9D8B030D-6E8A-4147-A177-3AD203B41FA5}">
                      <a16:colId xmlns:a16="http://schemas.microsoft.com/office/drawing/2014/main" val="20005"/>
                    </a:ext>
                  </a:extLst>
                </a:gridCol>
                <a:gridCol w="469253">
                  <a:extLst>
                    <a:ext uri="{9D8B030D-6E8A-4147-A177-3AD203B41FA5}">
                      <a16:colId xmlns:a16="http://schemas.microsoft.com/office/drawing/2014/main" val="20006"/>
                    </a:ext>
                  </a:extLst>
                </a:gridCol>
                <a:gridCol w="469253">
                  <a:extLst>
                    <a:ext uri="{9D8B030D-6E8A-4147-A177-3AD203B41FA5}">
                      <a16:colId xmlns:a16="http://schemas.microsoft.com/office/drawing/2014/main" val="20007"/>
                    </a:ext>
                  </a:extLst>
                </a:gridCol>
                <a:gridCol w="469253">
                  <a:extLst>
                    <a:ext uri="{9D8B030D-6E8A-4147-A177-3AD203B41FA5}">
                      <a16:colId xmlns:a16="http://schemas.microsoft.com/office/drawing/2014/main" val="20008"/>
                    </a:ext>
                  </a:extLst>
                </a:gridCol>
                <a:gridCol w="469253">
                  <a:extLst>
                    <a:ext uri="{9D8B030D-6E8A-4147-A177-3AD203B41FA5}">
                      <a16:colId xmlns:a16="http://schemas.microsoft.com/office/drawing/2014/main" val="20009"/>
                    </a:ext>
                  </a:extLst>
                </a:gridCol>
                <a:gridCol w="557434">
                  <a:extLst>
                    <a:ext uri="{9D8B030D-6E8A-4147-A177-3AD203B41FA5}">
                      <a16:colId xmlns:a16="http://schemas.microsoft.com/office/drawing/2014/main" val="20010"/>
                    </a:ext>
                  </a:extLst>
                </a:gridCol>
                <a:gridCol w="557434">
                  <a:extLst>
                    <a:ext uri="{9D8B030D-6E8A-4147-A177-3AD203B41FA5}">
                      <a16:colId xmlns:a16="http://schemas.microsoft.com/office/drawing/2014/main" val="20011"/>
                    </a:ext>
                  </a:extLst>
                </a:gridCol>
                <a:gridCol w="557434">
                  <a:extLst>
                    <a:ext uri="{9D8B030D-6E8A-4147-A177-3AD203B41FA5}">
                      <a16:colId xmlns:a16="http://schemas.microsoft.com/office/drawing/2014/main" val="20012"/>
                    </a:ext>
                  </a:extLst>
                </a:gridCol>
              </a:tblGrid>
              <a:tr h="467663">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71432">
                <a:tc>
                  <a:txBody>
                    <a:bodyPr/>
                    <a:lstStyle/>
                    <a:p>
                      <a:pPr algn="just">
                        <a:lnSpc>
                          <a:spcPct val="115000"/>
                        </a:lnSpc>
                        <a:spcAft>
                          <a:spcPts val="0"/>
                        </a:spcAft>
                      </a:pPr>
                      <a:r>
                        <a:rPr lang="en-US" sz="1400" dirty="0" smtClean="0">
                          <a:effectLst/>
                        </a:rPr>
                        <a:t>KCS501.1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val="10001"/>
                  </a:ext>
                </a:extLst>
              </a:tr>
              <a:tr h="271432">
                <a:tc>
                  <a:txBody>
                    <a:bodyPr/>
                    <a:lstStyle/>
                    <a:p>
                      <a:pPr>
                        <a:lnSpc>
                          <a:spcPct val="115000"/>
                        </a:lnSpc>
                        <a:spcAft>
                          <a:spcPts val="0"/>
                        </a:spcAft>
                      </a:pPr>
                      <a:r>
                        <a:rPr lang="en-US" sz="1400" dirty="0" smtClean="0">
                          <a:effectLst/>
                        </a:rPr>
                        <a:t>KCS501.2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0002"/>
                  </a:ext>
                </a:extLst>
              </a:tr>
              <a:tr h="271432">
                <a:tc>
                  <a:txBody>
                    <a:bodyPr/>
                    <a:lstStyle/>
                    <a:p>
                      <a:pPr>
                        <a:lnSpc>
                          <a:spcPct val="115000"/>
                        </a:lnSpc>
                        <a:spcAft>
                          <a:spcPts val="0"/>
                        </a:spcAft>
                      </a:pPr>
                      <a:r>
                        <a:rPr lang="en-US" sz="1400" dirty="0" smtClean="0">
                          <a:effectLst/>
                        </a:rPr>
                        <a:t>KCS501.3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71432">
                <a:tc>
                  <a:txBody>
                    <a:bodyPr/>
                    <a:lstStyle/>
                    <a:p>
                      <a:pPr>
                        <a:lnSpc>
                          <a:spcPct val="115000"/>
                        </a:lnSpc>
                        <a:spcAft>
                          <a:spcPts val="0"/>
                        </a:spcAft>
                      </a:pPr>
                      <a:r>
                        <a:rPr lang="en-US" sz="1400" dirty="0" smtClean="0">
                          <a:effectLst/>
                        </a:rPr>
                        <a:t>KCS501.4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71432">
                <a:tc>
                  <a:txBody>
                    <a:bodyPr/>
                    <a:lstStyle/>
                    <a:p>
                      <a:pPr>
                        <a:lnSpc>
                          <a:spcPct val="115000"/>
                        </a:lnSpc>
                        <a:spcAft>
                          <a:spcPts val="0"/>
                        </a:spcAft>
                      </a:pPr>
                      <a:r>
                        <a:rPr lang="en-US" sz="1400" dirty="0" smtClean="0">
                          <a:effectLst/>
                        </a:rPr>
                        <a:t>KCS501.5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271432">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2.60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quarter" idx="10"/>
          </p:nvPr>
        </p:nvSpPr>
        <p:spPr/>
        <p:txBody>
          <a:bodyPr/>
          <a:lstStyle/>
          <a:p>
            <a:pPr>
              <a:defRPr/>
            </a:pPr>
            <a:fld id="{FB5D71CA-8886-41D8-B746-5B97DE4D6AFE}" type="datetime1">
              <a:rPr lang="en-US" smtClean="0"/>
              <a:pPr>
                <a:defRPr/>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pPr>
              <a:defRPr/>
            </a:pPr>
            <a:fld id="{7AE2E134-6CDE-4AD6-A778-3E19E895CE48}" type="slidenum">
              <a:rPr lang="en-US"/>
              <a:pPr>
                <a:defRPr/>
              </a:pPr>
              <a:t>14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CO-PO and PSO Mapping</a:t>
            </a:r>
          </a:p>
        </p:txBody>
      </p:sp>
      <p:sp>
        <p:nvSpPr>
          <p:cNvPr id="4217" name="Rectangle 8"/>
          <p:cNvSpPr>
            <a:spLocks noChangeArrowheads="1"/>
          </p:cNvSpPr>
          <p:nvPr/>
        </p:nvSpPr>
        <p:spPr bwMode="auto">
          <a:xfrm>
            <a:off x="495300" y="1006475"/>
            <a:ext cx="8229600" cy="430213"/>
          </a:xfrm>
          <a:prstGeom prst="rect">
            <a:avLst/>
          </a:prstGeom>
          <a:noFill/>
          <a:ln w="9525">
            <a:noFill/>
            <a:miter lim="800000"/>
            <a:headEnd/>
            <a:tailEnd/>
          </a:ln>
        </p:spPr>
        <p:txBody>
          <a:bodyPr>
            <a:spAutoFit/>
          </a:bodyPr>
          <a:lstStyle/>
          <a:p>
            <a:pPr algn="ctr"/>
            <a:r>
              <a:rPr lang="en-US" sz="2200" b="1">
                <a:latin typeface="Calibri" pitchFamily="34" charset="0"/>
              </a:rPr>
              <a:t>CO-PO correlation matrix of DBMS(KCS 501)</a:t>
            </a:r>
            <a:endParaRPr lang="en-US" sz="2200">
              <a:latin typeface="Calibri" pitchFamily="3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dirty="0"/>
              <a:t>The entity relationship set is represented in E-R diagram as</a:t>
            </a:r>
            <a:br>
              <a:rPr lang="en-IN" sz="2200" dirty="0"/>
            </a:br>
            <a:r>
              <a:rPr lang="en-IN" sz="2200" dirty="0"/>
              <a:t>a) Double diamonds</a:t>
            </a:r>
            <a:br>
              <a:rPr lang="en-IN" sz="2200" dirty="0"/>
            </a:br>
            <a:r>
              <a:rPr lang="en-IN" sz="2200" dirty="0"/>
              <a:t>b) Undivided rectangles</a:t>
            </a:r>
            <a:br>
              <a:rPr lang="en-IN" sz="2200" dirty="0"/>
            </a:br>
            <a:r>
              <a:rPr lang="en-IN" sz="2200" dirty="0"/>
              <a:t>c) Dashed lines</a:t>
            </a:r>
            <a:br>
              <a:rPr lang="en-IN" sz="2200" dirty="0"/>
            </a:br>
            <a:r>
              <a:rPr lang="en-IN" sz="2200" b="1" dirty="0"/>
              <a:t>d) </a:t>
            </a:r>
            <a:r>
              <a:rPr lang="en-IN" sz="2200" b="1" dirty="0" smtClean="0"/>
              <a:t>Diamond</a:t>
            </a:r>
          </a:p>
          <a:p>
            <a:endParaRPr lang="en-US" sz="2200" b="1" dirty="0"/>
          </a:p>
          <a:p>
            <a:r>
              <a:rPr lang="en-IN" sz="2200" dirty="0"/>
              <a:t>The Rectangles divided into two parts represents</a:t>
            </a:r>
            <a:br>
              <a:rPr lang="en-IN" sz="2200" dirty="0"/>
            </a:br>
            <a:r>
              <a:rPr lang="en-IN" sz="2200" b="1" dirty="0"/>
              <a:t>a) Entity set</a:t>
            </a:r>
            <a:r>
              <a:rPr lang="en-IN" sz="2200" dirty="0"/>
              <a:t/>
            </a:r>
            <a:br>
              <a:rPr lang="en-IN" sz="2200" dirty="0"/>
            </a:br>
            <a:r>
              <a:rPr lang="en-IN" sz="2200" dirty="0"/>
              <a:t>b) Relationship set</a:t>
            </a:r>
            <a:br>
              <a:rPr lang="en-IN" sz="2200" dirty="0"/>
            </a:br>
            <a:r>
              <a:rPr lang="en-IN" sz="2200" dirty="0"/>
              <a:t>c) Attributes of a relationship set</a:t>
            </a:r>
            <a:br>
              <a:rPr lang="en-IN" sz="2200" dirty="0"/>
            </a:br>
            <a:r>
              <a:rPr lang="en-IN" sz="2200" dirty="0"/>
              <a:t>d) Primary key</a:t>
            </a:r>
            <a:endParaRPr lang="en-US" sz="2200" b="1" dirty="0"/>
          </a:p>
        </p:txBody>
      </p:sp>
      <p:sp>
        <p:nvSpPr>
          <p:cNvPr id="4" name="Date Placeholder 3"/>
          <p:cNvSpPr>
            <a:spLocks noGrp="1"/>
          </p:cNvSpPr>
          <p:nvPr>
            <p:ph type="dt" sz="half" idx="10"/>
          </p:nvPr>
        </p:nvSpPr>
        <p:spPr/>
        <p:txBody>
          <a:bodyPr/>
          <a:lstStyle/>
          <a:p>
            <a:fld id="{7E30B7CA-2070-470F-AA5E-BA1B03685736}" type="datetime1">
              <a:rPr lang="en-US" smtClean="0"/>
              <a:pPr/>
              <a:t>1/21/2022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IN" sz="2200" dirty="0"/>
              <a:t>An entity set that does not have sufficient attributes to form a primary key is termed a __________</a:t>
            </a:r>
            <a:br>
              <a:rPr lang="en-IN" sz="2200" dirty="0"/>
            </a:br>
            <a:r>
              <a:rPr lang="en-IN" sz="2200" dirty="0"/>
              <a:t>a) Strong entity set</a:t>
            </a:r>
            <a:br>
              <a:rPr lang="en-IN" sz="2200" dirty="0"/>
            </a:br>
            <a:r>
              <a:rPr lang="en-IN" sz="2200" dirty="0"/>
              <a:t>b) Variant set</a:t>
            </a:r>
            <a:br>
              <a:rPr lang="en-IN" sz="2200" dirty="0"/>
            </a:br>
            <a:r>
              <a:rPr lang="en-IN" sz="2200" b="1" dirty="0"/>
              <a:t>c) Weak entity set</a:t>
            </a:r>
            <a:r>
              <a:rPr lang="en-IN" sz="2200" dirty="0"/>
              <a:t/>
            </a:r>
            <a:br>
              <a:rPr lang="en-IN" sz="2200" dirty="0"/>
            </a:br>
            <a:r>
              <a:rPr lang="en-IN" sz="2200" dirty="0"/>
              <a:t>d) Variable </a:t>
            </a:r>
            <a:r>
              <a:rPr lang="en-IN" sz="2200" dirty="0" smtClean="0"/>
              <a:t>set</a:t>
            </a:r>
          </a:p>
          <a:p>
            <a:endParaRPr lang="en-US" sz="2200" dirty="0"/>
          </a:p>
          <a:p>
            <a:r>
              <a:rPr lang="en-IN" sz="2200" dirty="0"/>
              <a:t>What term is used to refer to a specific record in your music database; for instance; information stored about a specific album?</a:t>
            </a:r>
            <a:br>
              <a:rPr lang="en-IN" sz="2200" dirty="0"/>
            </a:br>
            <a:r>
              <a:rPr lang="en-IN" sz="2200" dirty="0"/>
              <a:t>a) Relation</a:t>
            </a:r>
            <a:br>
              <a:rPr lang="en-IN" sz="2200" dirty="0"/>
            </a:br>
            <a:r>
              <a:rPr lang="en-IN" sz="2200" b="1" dirty="0"/>
              <a:t>b) Instance</a:t>
            </a:r>
            <a:r>
              <a:rPr lang="en-IN" sz="2200" dirty="0"/>
              <a:t/>
            </a:r>
            <a:br>
              <a:rPr lang="en-IN" sz="2200" dirty="0"/>
            </a:br>
            <a:r>
              <a:rPr lang="en-IN" sz="2200" dirty="0"/>
              <a:t>c) Table</a:t>
            </a:r>
            <a:br>
              <a:rPr lang="en-IN" sz="2200" dirty="0"/>
            </a:br>
            <a:r>
              <a:rPr lang="en-IN" sz="2200" dirty="0"/>
              <a:t>d) Column</a:t>
            </a:r>
            <a:endParaRPr lang="en-US" sz="2200" dirty="0"/>
          </a:p>
        </p:txBody>
      </p:sp>
      <p:sp>
        <p:nvSpPr>
          <p:cNvPr id="4" name="Date Placeholder 3"/>
          <p:cNvSpPr>
            <a:spLocks noGrp="1"/>
          </p:cNvSpPr>
          <p:nvPr>
            <p:ph type="dt" sz="half" idx="10"/>
          </p:nvPr>
        </p:nvSpPr>
        <p:spPr/>
        <p:txBody>
          <a:bodyPr/>
          <a:lstStyle/>
          <a:p>
            <a:fld id="{84B541EF-0376-4C2B-A74A-F7FEE542AEAD}" type="datetime1">
              <a:rPr lang="en-US" smtClean="0"/>
              <a:pPr/>
              <a:t>1/21/2022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913767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Fill in the blanks using given keywords </a:t>
            </a:r>
          </a:p>
          <a:p>
            <a:pPr>
              <a:buNone/>
            </a:pPr>
            <a:r>
              <a:rPr lang="en-IN" dirty="0" smtClean="0"/>
              <a:t>(Metadata, Table, weak entity set, instance, Diamond)</a:t>
            </a:r>
          </a:p>
          <a:p>
            <a:pPr lvl="0"/>
            <a:r>
              <a:rPr lang="en-IN" dirty="0" smtClean="0"/>
              <a:t>The entity relationship set is represented in E-R diagram as___________.</a:t>
            </a:r>
          </a:p>
          <a:p>
            <a:pPr lvl="0"/>
            <a:r>
              <a:rPr lang="en-IN" dirty="0" smtClean="0"/>
              <a:t>An entity set that does not have sufficient attributes to form a primary key is termed a __________</a:t>
            </a:r>
          </a:p>
          <a:p>
            <a:pPr lvl="0"/>
            <a:r>
              <a:rPr lang="en-IN" dirty="0" smtClean="0"/>
              <a:t>___________ is used to refer to a specific record in your music database; for instance; information stored about a specific album.</a:t>
            </a:r>
          </a:p>
          <a:p>
            <a:pPr lvl="0"/>
            <a:r>
              <a:rPr lang="en-IN" dirty="0" smtClean="0"/>
              <a:t>Data is stored in the database management system in _________ form.</a:t>
            </a:r>
          </a:p>
          <a:p>
            <a:pPr lvl="0"/>
            <a:r>
              <a:rPr lang="en-IN" dirty="0" smtClean="0"/>
              <a:t>Information about data called __________.</a:t>
            </a:r>
          </a:p>
          <a:p>
            <a:pPr>
              <a:buNone/>
            </a:pPr>
            <a:endParaRPr lang="en-IN" dirty="0"/>
          </a:p>
        </p:txBody>
      </p:sp>
      <p:sp>
        <p:nvSpPr>
          <p:cNvPr id="4" name="Date Placeholder 3"/>
          <p:cNvSpPr>
            <a:spLocks noGrp="1"/>
          </p:cNvSpPr>
          <p:nvPr>
            <p:ph type="dt" sz="half" idx="10"/>
          </p:nvPr>
        </p:nvSpPr>
        <p:spPr/>
        <p:txBody>
          <a:bodyPr/>
          <a:lstStyle/>
          <a:p>
            <a:fld id="{5D8F3093-9908-45AA-BC12-7655E768D795}" type="datetime1">
              <a:rPr lang="en-US" smtClean="0"/>
              <a:pPr/>
              <a:t>1/21/2022</a:t>
            </a:fld>
            <a:endParaRPr lang="en-US"/>
          </a:p>
        </p:txBody>
      </p:sp>
      <p:sp>
        <p:nvSpPr>
          <p:cNvPr id="5" name="Footer Placeholder 4"/>
          <p:cNvSpPr>
            <a:spLocks noGrp="1"/>
          </p:cNvSpPr>
          <p:nvPr>
            <p:ph type="ftr" sz="quarter" idx="11"/>
          </p:nvPr>
        </p:nvSpPr>
        <p:spPr/>
        <p:txBody>
          <a:bodyPr/>
          <a:lstStyle/>
          <a:p>
            <a:r>
              <a:rPr lang="en-IN" dirty="0" smtClean="0"/>
              <a:t>Ram </a:t>
            </a:r>
            <a:r>
              <a:rPr lang="en-IN" dirty="0" err="1" smtClean="0"/>
              <a:t>kumar</a:t>
            </a:r>
            <a:r>
              <a:rPr lang="en-IN" dirty="0" smtClean="0"/>
              <a:t> Sharma KCS-501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dirty="0"/>
          </a:p>
        </p:txBody>
      </p:sp>
      <p:sp>
        <p:nvSpPr>
          <p:cNvPr id="7" name="Title 1"/>
          <p:cNvSpPr txBox="1">
            <a:spLocks/>
          </p:cNvSpPr>
          <p:nvPr/>
        </p:nvSpPr>
        <p:spPr>
          <a:xfrm>
            <a:off x="1371600" y="0"/>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effectLst>
                  <a:outerShdw blurRad="38100" dist="38100" dir="2700000" algn="tl">
                    <a:srgbClr val="000000">
                      <a:alpha val="43137"/>
                    </a:srgbClr>
                  </a:outerShdw>
                </a:effectLst>
              </a:rPr>
              <a:t>Glossary Questions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BA435-86AF-4C88-8DBF-2B5FB618CF62}" type="datetime1">
              <a:rPr lang="en-US" smtClean="0"/>
              <a:pPr/>
              <a:t>1/21/2022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Summary</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29600" cy="4525963"/>
          </a:xfrm>
        </p:spPr>
        <p:txBody>
          <a:bodyPr>
            <a:normAutofit/>
          </a:bodyPr>
          <a:lstStyle/>
          <a:p>
            <a:pPr algn="just"/>
            <a:r>
              <a:rPr lang="en-US" sz="2000" dirty="0" smtClean="0"/>
              <a:t>Knowledge of database architecture.</a:t>
            </a:r>
          </a:p>
          <a:p>
            <a:pPr algn="just"/>
            <a:endParaRPr lang="en-US" sz="2000" dirty="0"/>
          </a:p>
          <a:p>
            <a:pPr algn="just"/>
            <a:r>
              <a:rPr lang="en-US" sz="2000" dirty="0" smtClean="0"/>
              <a:t>Knowledge of Entity Relationship model and its concepts.</a:t>
            </a:r>
          </a:p>
          <a:p>
            <a:pPr algn="just"/>
            <a:endParaRPr lang="en-US" sz="2000" dirty="0"/>
          </a:p>
          <a:p>
            <a:pPr algn="just"/>
            <a:r>
              <a:rPr lang="en-US" sz="2000" dirty="0" err="1" smtClean="0"/>
              <a:t>Databse</a:t>
            </a:r>
            <a:r>
              <a:rPr lang="en-US" sz="2000" dirty="0" smtClean="0"/>
              <a:t> V/S File system.</a:t>
            </a:r>
          </a:p>
          <a:p>
            <a:pPr algn="just"/>
            <a:endParaRPr lang="en-US" sz="2000" dirty="0"/>
          </a:p>
          <a:p>
            <a:pPr algn="just"/>
            <a:endParaRPr lang="en-US" sz="20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F50350-95FD-42FE-BCAB-4F169E1982F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MCQ   </a:t>
            </a:r>
            <a:r>
              <a:rPr lang="en-US" altLang="en-US" sz="2400" dirty="0">
                <a:latin typeface="Times New Roman" panose="02020603050405020304" pitchFamily="18" charset="0"/>
                <a:cs typeface="Times New Roman" panose="02020603050405020304" pitchFamily="18" charset="0"/>
              </a:rPr>
              <a:t>(CO 2)</a:t>
            </a:r>
            <a:endParaRPr lang="en-US" sz="34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567AEDF-480E-40DA-8A9A-F58B801AD9C8}"/>
              </a:ext>
            </a:extLst>
          </p:cNvPr>
          <p:cNvSpPr/>
          <p:nvPr/>
        </p:nvSpPr>
        <p:spPr>
          <a:xfrm>
            <a:off x="1905000" y="2362200"/>
            <a:ext cx="6172200" cy="954107"/>
          </a:xfrm>
          <a:prstGeom prst="rect">
            <a:avLst/>
          </a:prstGeom>
        </p:spPr>
        <p:txBody>
          <a:bodyPr wrap="square">
            <a:spAutoFit/>
          </a:bodyPr>
          <a:lstStyle/>
          <a:p>
            <a:r>
              <a:rPr lang="en-US" sz="2800" dirty="0">
                <a:hlinkClick r:id="rId2"/>
              </a:rPr>
              <a:t>https://</a:t>
            </a:r>
            <a:r>
              <a:rPr lang="en-US" sz="2800" dirty="0" smtClean="0">
                <a:hlinkClick r:id="rId2"/>
              </a:rPr>
              <a:t>forms.gle/ooM16K5jcFbDDvM46</a:t>
            </a:r>
            <a:endParaRPr lang="en-US" sz="2800" dirty="0" smtClean="0"/>
          </a:p>
          <a:p>
            <a:endParaRPr lang="en-US" sz="2800" dirty="0"/>
          </a:p>
        </p:txBody>
      </p:sp>
    </p:spTree>
    <p:extLst>
      <p:ext uri="{BB962C8B-B14F-4D97-AF65-F5344CB8AC3E}">
        <p14:creationId xmlns:p14="http://schemas.microsoft.com/office/powerpoint/2010/main" val="42325948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A0F6F1-3D0B-4100-873A-064DFAF73BB6}"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Faculty Video Links, </a:t>
            </a:r>
            <a:r>
              <a:rPr lang="en-US" sz="2800" dirty="0" err="1"/>
              <a:t>Youtube</a:t>
            </a:r>
            <a:r>
              <a:rPr lang="en-US" sz="2800" dirty="0"/>
              <a:t> &amp; NPTEL Video Links and Online Courses Details  </a:t>
            </a:r>
          </a:p>
        </p:txBody>
      </p:sp>
      <p:sp>
        <p:nvSpPr>
          <p:cNvPr id="9" name="Content Placeholder 2">
            <a:extLst>
              <a:ext uri="{FF2B5EF4-FFF2-40B4-BE49-F238E27FC236}">
                <a16:creationId xmlns:a16="http://schemas.microsoft.com/office/drawing/2014/main" id="{283538DA-7F16-4B6B-97AD-61ED4C9F9D8D}"/>
              </a:ext>
            </a:extLst>
          </p:cNvPr>
          <p:cNvSpPr>
            <a:spLocks noGrp="1"/>
          </p:cNvSpPr>
          <p:nvPr>
            <p:ph idx="1"/>
          </p:nvPr>
        </p:nvSpPr>
        <p:spPr>
          <a:xfrm>
            <a:off x="723900" y="1573411"/>
            <a:ext cx="8229600" cy="3763963"/>
          </a:xfrm>
        </p:spPr>
        <p:txBody>
          <a:bodyPr>
            <a:normAutofit/>
          </a:bodyPr>
          <a:lstStyle/>
          <a:p>
            <a:endParaRPr lang="en-US" dirty="0"/>
          </a:p>
          <a:p>
            <a:r>
              <a:rPr lang="en-US" sz="2400" dirty="0"/>
              <a:t>You tube /other  Video Link</a:t>
            </a:r>
          </a:p>
          <a:p>
            <a:r>
              <a:rPr lang="en-US" sz="2400" dirty="0">
                <a:hlinkClick r:id="rId2"/>
              </a:rPr>
              <a:t>https://nptel.ac.in/courses/106105175/</a:t>
            </a:r>
            <a:r>
              <a:rPr lang="en-US" sz="2400" dirty="0"/>
              <a:t>       (Lecture 13,14,15</a:t>
            </a:r>
            <a:endParaRPr lang="en-US" sz="2400" dirty="0">
              <a:hlinkClick r:id="rId2"/>
            </a:endParaRPr>
          </a:p>
          <a:p>
            <a:r>
              <a:rPr lang="en-US" sz="2400" dirty="0">
                <a:hlinkClick r:id="rId3"/>
              </a:rPr>
              <a:t>https://www.youtube.com/watch?v=Wv1c9K4788A&amp;list=PLEbnTDJUr_Ic_9b4PcKmlae41cyxEefot&amp;index=3</a:t>
            </a:r>
            <a:endParaRPr lang="en-US" sz="2400" dirty="0"/>
          </a:p>
        </p:txBody>
      </p:sp>
    </p:spTree>
    <p:extLst>
      <p:ext uri="{BB962C8B-B14F-4D97-AF65-F5344CB8AC3E}">
        <p14:creationId xmlns:p14="http://schemas.microsoft.com/office/powerpoint/2010/main" val="39329421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983E45-25FB-411B-80E5-A05C3C1BE8F9}" type="datetime1">
              <a:rPr lang="en-US" smtClean="0"/>
              <a:pPr/>
              <a:t>1/21/2022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a:t>
            </a:r>
            <a:r>
              <a:rPr kumimoji="0" lang="en-US" sz="3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Question Papers</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B05A00C3-D41D-49D0-B15D-6761A25EC3F4}"/>
              </a:ext>
            </a:extLst>
          </p:cNvPr>
          <p:cNvSpPr>
            <a:spLocks noGrp="1"/>
          </p:cNvSpPr>
          <p:nvPr>
            <p:ph idx="1"/>
          </p:nvPr>
        </p:nvSpPr>
        <p:spPr>
          <a:xfrm>
            <a:off x="609600" y="1928020"/>
            <a:ext cx="8229600" cy="1630361"/>
          </a:xfrm>
        </p:spPr>
        <p:txBody>
          <a:bodyPr/>
          <a:lstStyle/>
          <a:p>
            <a:r>
              <a:rPr lang="en-US" dirty="0">
                <a:hlinkClick r:id="rId2"/>
              </a:rPr>
              <a:t>https://drive.google.com/drive/u/0/folders/1gWUEwo7Ztpxs4smy34fl9jWQrx4AKpkC</a:t>
            </a:r>
            <a:endParaRPr lang="en-US" dirty="0"/>
          </a:p>
          <a:p>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Content Placeholder 2"/>
          <p:cNvSpPr>
            <a:spLocks noGrp="1"/>
          </p:cNvSpPr>
          <p:nvPr>
            <p:ph idx="1"/>
          </p:nvPr>
        </p:nvSpPr>
        <p:spPr>
          <a:xfrm>
            <a:off x="533400" y="1143000"/>
            <a:ext cx="8229600" cy="4525963"/>
          </a:xfrm>
        </p:spPr>
        <p:txBody>
          <a:bodyPr/>
          <a:lstStyle/>
          <a:p>
            <a:pPr algn="just"/>
            <a:r>
              <a:rPr lang="en-US" sz="2200" smtClean="0">
                <a:hlinkClick r:id="rId2"/>
              </a:rPr>
              <a:t>http://www.aktuonline.com/papers/btech-cs-5-sem-data-base-management-system-KCS501-2020.pdf</a:t>
            </a:r>
            <a:endParaRPr lang="en-US" sz="2200" smtClean="0">
              <a:hlinkClick r:id="rId3"/>
            </a:endParaRPr>
          </a:p>
          <a:p>
            <a:pPr algn="just"/>
            <a:r>
              <a:rPr lang="en-US" sz="2200" smtClean="0">
                <a:hlinkClick r:id="rId3"/>
              </a:rPr>
              <a:t>http://www.aktuonline.com/papers/btech-cs-5-sem-database-management-system-rcs-501-2018-19.pdf</a:t>
            </a:r>
            <a:endParaRPr lang="en-US" sz="2200" smtClean="0"/>
          </a:p>
          <a:p>
            <a:pPr algn="just"/>
            <a:r>
              <a:rPr lang="en-US" sz="2200" smtClean="0">
                <a:hlinkClick r:id="rId4"/>
              </a:rPr>
              <a:t>http://www.aktuonline.com/papers/btech-cs-5-sem-database-management-system-ncs-502-2017-18.pdf</a:t>
            </a:r>
            <a:endParaRPr lang="en-US" sz="2200" smtClean="0"/>
          </a:p>
          <a:p>
            <a:pPr algn="just"/>
            <a:r>
              <a:rPr lang="en-US" sz="2200" smtClean="0">
                <a:hlinkClick r:id="rId5"/>
              </a:rPr>
              <a:t>http://www.aktuonline.com/papers/btech-cs-5-sem-database-management-system-ncs-502-2016-17.pdf</a:t>
            </a:r>
            <a:endParaRPr lang="en-US" sz="2200" smtClean="0"/>
          </a:p>
        </p:txBody>
      </p:sp>
      <p:sp>
        <p:nvSpPr>
          <p:cNvPr id="4" name="Date Placeholder 3"/>
          <p:cNvSpPr>
            <a:spLocks noGrp="1"/>
          </p:cNvSpPr>
          <p:nvPr>
            <p:ph type="dt" sz="quarter" idx="10"/>
          </p:nvPr>
        </p:nvSpPr>
        <p:spPr/>
        <p:txBody>
          <a:bodyPr/>
          <a:lstStyle/>
          <a:p>
            <a:pPr>
              <a:defRPr/>
            </a:pPr>
            <a:fld id="{6D54748A-32F9-4A9D-84EA-D16F876D1011}" type="datetime1">
              <a:rPr lang="en-US"/>
              <a:pPr>
                <a:defRPr/>
              </a:pPr>
              <a:t>1/21/2022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pPr>
              <a:defRPr/>
            </a:pPr>
            <a:r>
              <a:rPr lang="en-US" dirty="0"/>
              <a:t>Ram Kumar Sharma          KCS-501 and DBMS       </a:t>
            </a:r>
            <a:r>
              <a:rPr lang="en-US" dirty="0" smtClean="0"/>
              <a:t>  Unit-1</a:t>
            </a:r>
            <a:endParaRPr lang="en-US" dirty="0"/>
          </a:p>
        </p:txBody>
      </p:sp>
      <p:sp>
        <p:nvSpPr>
          <p:cNvPr id="6" name="Slide Number Placeholder 5"/>
          <p:cNvSpPr>
            <a:spLocks noGrp="1"/>
          </p:cNvSpPr>
          <p:nvPr>
            <p:ph type="sldNum" sz="quarter" idx="12"/>
          </p:nvPr>
        </p:nvSpPr>
        <p:spPr/>
        <p:txBody>
          <a:bodyPr/>
          <a:lstStyle/>
          <a:p>
            <a:pPr>
              <a:defRPr/>
            </a:pPr>
            <a:fld id="{AF00DBA1-636D-4EFA-BB12-D00265F820CE}" type="slidenum">
              <a:rPr lang="en-US" smtClean="0"/>
              <a:pPr>
                <a:defRPr/>
              </a:pPr>
              <a:t>147</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Old Question Papers</a:t>
            </a:r>
          </a:p>
        </p:txBody>
      </p:sp>
      <p:pic>
        <p:nvPicPr>
          <p:cNvPr id="299015" name="Picture 2" descr="E:\NIET\Project\xLogo11.png.pagespeed.ic.pydHLuCQEZ.png"/>
          <p:cNvPicPr>
            <a:picLocks noChangeAspect="1" noChangeArrowheads="1"/>
          </p:cNvPicPr>
          <p:nvPr/>
        </p:nvPicPr>
        <p:blipFill>
          <a:blip r:embed="rId6"/>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870D42-9ECE-40E0-82B3-0C77BF5E4C35}" type="datetime1">
              <a:rPr lang="en-US" smtClean="0"/>
              <a:pPr/>
              <a:t>1/21/2022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p:cNvSpPr>
          <p:nvPr/>
        </p:nvSpPr>
        <p:spPr>
          <a:xfrm>
            <a:off x="1371600" y="7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t>References</a:t>
            </a:r>
            <a:endParaRPr kumimoji="0" lang="en-US" sz="36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838200" y="1143000"/>
            <a:ext cx="8229600" cy="4524315"/>
          </a:xfrm>
          <a:prstGeom prst="rect">
            <a:avLst/>
          </a:prstGeom>
          <a:noFill/>
        </p:spPr>
        <p:txBody>
          <a:bodyPr wrap="square" lIns="91440" tIns="45720" rIns="91440" bIns="45720">
            <a:spAutoFit/>
          </a:bodyPr>
          <a:lstStyle/>
          <a:p>
            <a:pPr marL="457200" indent="-457200" algn="ctr">
              <a:buAutoNum type="arabicPeriod"/>
            </a:pPr>
            <a:r>
              <a:rPr lang="en-US" sz="2400" dirty="0" err="1"/>
              <a:t>Korth</a:t>
            </a:r>
            <a:r>
              <a:rPr lang="en-US" sz="2400" dirty="0"/>
              <a:t>, </a:t>
            </a:r>
            <a:r>
              <a:rPr lang="en-US" sz="2400" dirty="0" err="1"/>
              <a:t>Silbertz</a:t>
            </a:r>
            <a:r>
              <a:rPr lang="en-US" sz="2400" dirty="0"/>
              <a:t>, Sudarshan,” Database Concepts”, McGraw Hill</a:t>
            </a:r>
          </a:p>
          <a:p>
            <a:pPr marL="457200" indent="-457200">
              <a:buFont typeface="+mj-lt"/>
              <a:buAutoNum type="arabicPeriod"/>
            </a:pPr>
            <a:r>
              <a:rPr lang="en-US" sz="2400" dirty="0"/>
              <a:t>Date C J, “An Introduction to Database Systems”, </a:t>
            </a:r>
            <a:r>
              <a:rPr lang="en-US" sz="2400" dirty="0" err="1"/>
              <a:t>Addision</a:t>
            </a:r>
            <a:r>
              <a:rPr lang="en-US" sz="2400" dirty="0"/>
              <a:t> Wesley </a:t>
            </a:r>
          </a:p>
          <a:p>
            <a:pPr marL="457200" indent="-457200">
              <a:buFont typeface="+mj-lt"/>
              <a:buAutoNum type="arabicPeriod"/>
            </a:pPr>
            <a:r>
              <a:rPr lang="en-US" sz="2400" dirty="0" err="1"/>
              <a:t>Elmasri</a:t>
            </a:r>
            <a:r>
              <a:rPr lang="en-US" sz="2400" dirty="0"/>
              <a:t>, </a:t>
            </a:r>
            <a:r>
              <a:rPr lang="en-US" sz="2400" dirty="0" err="1"/>
              <a:t>Navathe</a:t>
            </a:r>
            <a:r>
              <a:rPr lang="en-US" sz="2400" dirty="0"/>
              <a:t>, “ Fundamentals of Database Systems”, </a:t>
            </a:r>
            <a:r>
              <a:rPr lang="en-US" sz="2400" dirty="0" err="1"/>
              <a:t>Addision</a:t>
            </a:r>
            <a:r>
              <a:rPr lang="en-US" sz="2400" dirty="0"/>
              <a:t> Wesley </a:t>
            </a:r>
          </a:p>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255522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a:buNone/>
            </a:pPr>
            <a:r>
              <a:rPr lang="en-US" sz="2000" dirty="0" smtClean="0"/>
              <a:t>	</a:t>
            </a:r>
            <a:r>
              <a:rPr lang="en-US" sz="2000" b="1" dirty="0" smtClean="0"/>
              <a:t>On successful completion of B. Tech. (I.T.) Program, the Information Technology graduates will be able to:</a:t>
            </a:r>
          </a:p>
          <a:p>
            <a:pPr>
              <a:buNone/>
            </a:pPr>
            <a:r>
              <a:rPr lang="en-US" sz="2000" dirty="0" smtClean="0"/>
              <a:t> </a:t>
            </a:r>
          </a:p>
          <a:p>
            <a:pPr lvl="0"/>
            <a:r>
              <a:rPr lang="en-US" sz="2000" b="1" dirty="0" smtClean="0"/>
              <a:t>PSO1:-</a:t>
            </a:r>
            <a:r>
              <a:rPr lang="en-US" sz="2000" dirty="0" smtClean="0"/>
              <a:t> Work as a software developer, database administrator, tester or networking engineer for providing solutions to the real world and industrial problems.</a:t>
            </a:r>
          </a:p>
          <a:p>
            <a:pPr lvl="0"/>
            <a:r>
              <a:rPr lang="en-US" sz="2000" b="1" dirty="0" smtClean="0"/>
              <a:t>PSO2:</a:t>
            </a:r>
            <a:r>
              <a:rPr lang="en-US" sz="2000" dirty="0" smtClean="0"/>
              <a:t>- Apply core subjects of information technology related to data structure and algorithm, software engineering, web technology, operating system, database and networking to solve complex IT problems.</a:t>
            </a:r>
          </a:p>
          <a:p>
            <a:pPr lvl="0"/>
            <a:r>
              <a:rPr lang="en-US" sz="2000" b="1" dirty="0" smtClean="0"/>
              <a:t>PSO3:</a:t>
            </a:r>
            <a:r>
              <a:rPr lang="en-US" sz="2000" dirty="0" smtClean="0"/>
              <a:t>-Practice multi-disciplinary and modern computing techniques by lifelong learning to establish innovative career.</a:t>
            </a:r>
          </a:p>
          <a:p>
            <a:pPr lvl="0"/>
            <a:r>
              <a:rPr lang="en-US" sz="2000" b="1" dirty="0" smtClean="0"/>
              <a:t>PSO4:-</a:t>
            </a:r>
            <a:r>
              <a:rPr lang="en-US" sz="2000" dirty="0" smtClean="0"/>
              <a:t>Work in a team or individual to manage projects with ethical concern to be a successful employee or employer in IT industry. 	</a:t>
            </a:r>
          </a:p>
          <a:p>
            <a:pPr algn="just"/>
            <a:endParaRPr lang="en-US" sz="2000" dirty="0" smtClean="0"/>
          </a:p>
          <a:p>
            <a:endParaRPr lang="en-IN" sz="2000" dirty="0"/>
          </a:p>
        </p:txBody>
      </p:sp>
      <p:sp>
        <p:nvSpPr>
          <p:cNvPr id="4" name="Date Placeholder 3"/>
          <p:cNvSpPr>
            <a:spLocks noGrp="1"/>
          </p:cNvSpPr>
          <p:nvPr>
            <p:ph type="dt" sz="half" idx="10"/>
          </p:nvPr>
        </p:nvSpPr>
        <p:spPr/>
        <p:txBody>
          <a:bodyPr/>
          <a:lstStyle/>
          <a:p>
            <a:fld id="{95D6C879-7E28-41B0-87AB-C6FB6063603D}"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noGrp="1"/>
          </p:cNvSpPr>
          <p:nvPr>
            <p:ph type="title"/>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1" dirty="0">
                <a:latin typeface="Times New Roman" panose="02020603050405020304" pitchFamily="18" charset="0"/>
                <a:cs typeface="Times New Roman" panose="02020603050405020304" pitchFamily="18" charset="0"/>
              </a:rPr>
              <a:t>Program Specific Outcomes</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47F4A602-143A-4CCA-B411-943C4295D4A9}"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7" name="Content Placeholder 8"/>
          <p:cNvGraphicFramePr>
            <a:graphicFrameLocks/>
          </p:cNvGraphicFramePr>
          <p:nvPr/>
        </p:nvGraphicFramePr>
        <p:xfrm>
          <a:off x="539550" y="1600200"/>
          <a:ext cx="7994849" cy="4495799"/>
        </p:xfrm>
        <a:graphic>
          <a:graphicData uri="http://schemas.openxmlformats.org/drawingml/2006/table">
            <a:tbl>
              <a:tblPr firstRow="1" firstCol="1" bandRow="1">
                <a:tableStyleId>{5C22544A-7EE6-4342-B048-85BDC9FD1C3A}</a:tableStyleId>
              </a:tblPr>
              <a:tblGrid>
                <a:gridCol w="2536019">
                  <a:extLst>
                    <a:ext uri="{9D8B030D-6E8A-4147-A177-3AD203B41FA5}">
                      <a16:colId xmlns:a16="http://schemas.microsoft.com/office/drawing/2014/main" val="20000"/>
                    </a:ext>
                  </a:extLst>
                </a:gridCol>
                <a:gridCol w="1417650">
                  <a:extLst>
                    <a:ext uri="{9D8B030D-6E8A-4147-A177-3AD203B41FA5}">
                      <a16:colId xmlns:a16="http://schemas.microsoft.com/office/drawing/2014/main" val="20001"/>
                    </a:ext>
                  </a:extLst>
                </a:gridCol>
                <a:gridCol w="1417650">
                  <a:extLst>
                    <a:ext uri="{9D8B030D-6E8A-4147-A177-3AD203B41FA5}">
                      <a16:colId xmlns:a16="http://schemas.microsoft.com/office/drawing/2014/main" val="20002"/>
                    </a:ext>
                  </a:extLst>
                </a:gridCol>
                <a:gridCol w="1311765">
                  <a:extLst>
                    <a:ext uri="{9D8B030D-6E8A-4147-A177-3AD203B41FA5}">
                      <a16:colId xmlns:a16="http://schemas.microsoft.com/office/drawing/2014/main" val="20003"/>
                    </a:ext>
                  </a:extLst>
                </a:gridCol>
                <a:gridCol w="1311765">
                  <a:extLst>
                    <a:ext uri="{9D8B030D-6E8A-4147-A177-3AD203B41FA5}">
                      <a16:colId xmlns:a16="http://schemas.microsoft.com/office/drawing/2014/main" val="20004"/>
                    </a:ext>
                  </a:extLst>
                </a:gridCol>
              </a:tblGrid>
              <a:tr h="539606">
                <a:tc rowSpan="2">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marL="457200" algn="ctr">
                        <a:lnSpc>
                          <a:spcPct val="115000"/>
                        </a:lnSpc>
                        <a:spcAft>
                          <a:spcPts val="1000"/>
                        </a:spcAft>
                      </a:pPr>
                      <a:r>
                        <a:rPr lang="en-US" sz="1400" dirty="0">
                          <a:effectLst/>
                        </a:rPr>
                        <a:t>Program Specific Outcomes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39606">
                <a:tc vMerge="1">
                  <a:txBody>
                    <a:bodyPr/>
                    <a:lstStyle/>
                    <a:p>
                      <a:endParaRPr lang="en-IN"/>
                    </a:p>
                  </a:txBody>
                  <a:tcPr/>
                </a:tc>
                <a:tc>
                  <a:txBody>
                    <a:bodyPr/>
                    <a:lstStyle/>
                    <a:p>
                      <a:pPr algn="ctr">
                        <a:lnSpc>
                          <a:spcPct val="115000"/>
                        </a:lnSpc>
                        <a:spcAft>
                          <a:spcPts val="0"/>
                        </a:spcAft>
                      </a:pPr>
                      <a:r>
                        <a:rPr lang="en-US" sz="1400" dirty="0">
                          <a:effectLst/>
                        </a:rPr>
                        <a:t>PSO1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83595">
                <a:tc>
                  <a:txBody>
                    <a:bodyPr/>
                    <a:lstStyle/>
                    <a:p>
                      <a:pPr algn="ctr">
                        <a:lnSpc>
                          <a:spcPct val="115000"/>
                        </a:lnSpc>
                        <a:spcAft>
                          <a:spcPts val="0"/>
                        </a:spcAft>
                      </a:pPr>
                      <a:r>
                        <a:rPr lang="en-US" sz="1400" cap="small" dirty="0" smtClean="0">
                          <a:effectLst/>
                        </a:rPr>
                        <a:t>KCS-501.1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val="10002"/>
                  </a:ext>
                </a:extLst>
              </a:tr>
              <a:tr h="574568">
                <a:tc>
                  <a:txBody>
                    <a:bodyPr/>
                    <a:lstStyle/>
                    <a:p>
                      <a:pPr algn="ctr">
                        <a:lnSpc>
                          <a:spcPct val="115000"/>
                        </a:lnSpc>
                        <a:spcAft>
                          <a:spcPts val="0"/>
                        </a:spcAft>
                      </a:pPr>
                      <a:r>
                        <a:rPr lang="en-US" sz="1400" cap="small" dirty="0" smtClean="0">
                          <a:effectLst/>
                        </a:rPr>
                        <a:t>KCS-501.2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0003"/>
                  </a:ext>
                </a:extLst>
              </a:tr>
              <a:tr h="539606">
                <a:tc>
                  <a:txBody>
                    <a:bodyPr/>
                    <a:lstStyle/>
                    <a:p>
                      <a:pPr algn="ctr">
                        <a:lnSpc>
                          <a:spcPct val="115000"/>
                        </a:lnSpc>
                        <a:spcAft>
                          <a:spcPts val="0"/>
                        </a:spcAft>
                      </a:pPr>
                      <a:r>
                        <a:rPr lang="en-US" sz="1400" cap="small" dirty="0" smtClean="0">
                          <a:effectLst/>
                        </a:rPr>
                        <a:t>KCS-501.3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539606">
                <a:tc>
                  <a:txBody>
                    <a:bodyPr/>
                    <a:lstStyle/>
                    <a:p>
                      <a:pPr algn="ctr">
                        <a:lnSpc>
                          <a:spcPct val="115000"/>
                        </a:lnSpc>
                        <a:spcAft>
                          <a:spcPts val="0"/>
                        </a:spcAft>
                      </a:pPr>
                      <a:r>
                        <a:rPr lang="en-US" sz="1400" cap="small" dirty="0" smtClean="0">
                          <a:effectLst/>
                        </a:rPr>
                        <a:t>KCS-501.4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539606">
                <a:tc>
                  <a:txBody>
                    <a:bodyPr/>
                    <a:lstStyle/>
                    <a:p>
                      <a:pPr algn="ctr">
                        <a:lnSpc>
                          <a:spcPct val="115000"/>
                        </a:lnSpc>
                        <a:spcAft>
                          <a:spcPts val="0"/>
                        </a:spcAft>
                      </a:pPr>
                      <a:r>
                        <a:rPr lang="en-US" sz="1400" cap="small" dirty="0" smtClean="0">
                          <a:effectLst/>
                        </a:rPr>
                        <a:t>KCS-501.5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539606">
                <a:tc>
                  <a:txBody>
                    <a:bodyPr/>
                    <a:lstStyle/>
                    <a:p>
                      <a:pPr algn="ctr">
                        <a:lnSpc>
                          <a:spcPct val="115000"/>
                        </a:lnSpc>
                        <a:spcAft>
                          <a:spcPts val="0"/>
                        </a:spcAft>
                      </a:pPr>
                      <a:r>
                        <a:rPr lang="en-US" sz="1400" cap="small">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bl>
          </a:graphicData>
        </a:graphic>
      </p:graphicFrame>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1" dirty="0" smtClean="0">
                <a:latin typeface="Times New Roman" panose="02020603050405020304" pitchFamily="18" charset="0"/>
                <a:cs typeface="Times New Roman" panose="02020603050405020304" pitchFamily="18" charset="0"/>
              </a:rPr>
              <a:t>CO-PSO Mapping</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b="1" dirty="0" smtClean="0"/>
              <a:t>PEO1:</a:t>
            </a:r>
            <a:r>
              <a:rPr lang="en-US" sz="2000" dirty="0" smtClean="0"/>
              <a:t>Apply sound knowledge in the field of information technology to fulfill the needs of IT industry.</a:t>
            </a:r>
          </a:p>
          <a:p>
            <a:r>
              <a:rPr lang="en-US" sz="2000" b="1" dirty="0" smtClean="0"/>
              <a:t>PEO2:</a:t>
            </a:r>
            <a:r>
              <a:rPr lang="en-US" sz="2000" dirty="0" smtClean="0"/>
              <a:t>Design innovative and interdisciplinary systems through latest digital technologies.</a:t>
            </a:r>
          </a:p>
          <a:p>
            <a:r>
              <a:rPr lang="en-US" sz="2000" b="1" dirty="0" smtClean="0"/>
              <a:t>PEO3:</a:t>
            </a:r>
            <a:r>
              <a:rPr lang="en-US" sz="2000" dirty="0" smtClean="0"/>
              <a:t>Inculcate professional – social ethics, team work and leadership for serving the society. </a:t>
            </a:r>
          </a:p>
          <a:p>
            <a:r>
              <a:rPr lang="en-US" sz="2000" b="1" dirty="0" smtClean="0"/>
              <a:t>PEO4:</a:t>
            </a:r>
            <a:r>
              <a:rPr lang="en-US" sz="2000" dirty="0" smtClean="0"/>
              <a:t>Inculcate lifelong learning in the field of computing for successful career in organizations and R&amp;D sectors.</a:t>
            </a:r>
          </a:p>
          <a:p>
            <a:endParaRPr lang="en-IN" dirty="0"/>
          </a:p>
        </p:txBody>
      </p:sp>
      <p:sp>
        <p:nvSpPr>
          <p:cNvPr id="4" name="Date Placeholder 3"/>
          <p:cNvSpPr>
            <a:spLocks noGrp="1"/>
          </p:cNvSpPr>
          <p:nvPr>
            <p:ph type="dt" sz="half" idx="10"/>
          </p:nvPr>
        </p:nvSpPr>
        <p:spPr/>
        <p:txBody>
          <a:bodyPr/>
          <a:lstStyle/>
          <a:p>
            <a:fld id="{7AFE2458-9FB1-444A-8674-6EA13E06F633}"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9087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1" dirty="0" smtClean="0">
                <a:latin typeface="Times New Roman" panose="02020603050405020304" pitchFamily="18" charset="0"/>
                <a:cs typeface="Times New Roman" panose="02020603050405020304" pitchFamily="18" charset="0"/>
              </a:rPr>
              <a:t>Program Educational Objectives (PEOs)</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FCC649-6287-4F21-A66C-334CFA8A7E16}"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effectLst>
                  <a:outerShdw blurRad="38100" dist="38100" dir="2700000" algn="tl">
                    <a:srgbClr val="000000">
                      <a:alpha val="43137"/>
                    </a:srgbClr>
                  </a:outerShdw>
                </a:effectLst>
              </a:rPr>
              <a:t>Department &amp; Subject wise Result Analysis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
        <p:nvSpPr>
          <p:cNvPr id="9" name="Content Placeholder 8"/>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228600" y="1066800"/>
            <a:ext cx="8686799"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9" name="Content Placeholder 8"/>
          <p:cNvGraphicFramePr>
            <a:graphicFrameLocks noGrp="1"/>
          </p:cNvGraphicFramePr>
          <p:nvPr>
            <p:ph idx="1"/>
          </p:nvPr>
        </p:nvGraphicFramePr>
        <p:xfrm>
          <a:off x="457200" y="1600200"/>
          <a:ext cx="7787208" cy="1112520"/>
        </p:xfrm>
        <a:graphic>
          <a:graphicData uri="http://schemas.openxmlformats.org/drawingml/2006/table">
            <a:tbl>
              <a:tblPr firstRow="1" bandRow="1">
                <a:tableStyleId>{5C22544A-7EE6-4342-B048-85BDC9FD1C3A}</a:tableStyleId>
              </a:tblPr>
              <a:tblGrid>
                <a:gridCol w="2595736">
                  <a:extLst>
                    <a:ext uri="{9D8B030D-6E8A-4147-A177-3AD203B41FA5}">
                      <a16:colId xmlns:a16="http://schemas.microsoft.com/office/drawing/2014/main" val="20000"/>
                    </a:ext>
                  </a:extLst>
                </a:gridCol>
                <a:gridCol w="2595736">
                  <a:extLst>
                    <a:ext uri="{9D8B030D-6E8A-4147-A177-3AD203B41FA5}">
                      <a16:colId xmlns:a16="http://schemas.microsoft.com/office/drawing/2014/main" val="20001"/>
                    </a:ext>
                  </a:extLst>
                </a:gridCol>
                <a:gridCol w="2595736">
                  <a:extLst>
                    <a:ext uri="{9D8B030D-6E8A-4147-A177-3AD203B41FA5}">
                      <a16:colId xmlns:a16="http://schemas.microsoft.com/office/drawing/2014/main" val="20002"/>
                    </a:ext>
                  </a:extLst>
                </a:gridCol>
              </a:tblGrid>
              <a:tr h="370840">
                <a:tc>
                  <a:txBody>
                    <a:bodyPr/>
                    <a:lstStyle/>
                    <a:p>
                      <a:r>
                        <a:rPr lang="en-US" dirty="0" smtClean="0"/>
                        <a:t>Semester</a:t>
                      </a:r>
                      <a:r>
                        <a:rPr lang="en-US" baseline="0" dirty="0" smtClean="0"/>
                        <a:t> &amp; Section</a:t>
                      </a:r>
                      <a:endParaRPr lang="en-IN" dirty="0"/>
                    </a:p>
                  </a:txBody>
                  <a:tcPr/>
                </a:tc>
                <a:tc>
                  <a:txBody>
                    <a:bodyPr/>
                    <a:lstStyle/>
                    <a:p>
                      <a:r>
                        <a:rPr lang="en-US" dirty="0" smtClean="0"/>
                        <a:t>Subject Code</a:t>
                      </a:r>
                      <a:endParaRPr lang="en-IN" dirty="0"/>
                    </a:p>
                  </a:txBody>
                  <a:tcPr/>
                </a:tc>
                <a:tc>
                  <a:txBody>
                    <a:bodyPr/>
                    <a:lstStyle/>
                    <a:p>
                      <a:r>
                        <a:rPr lang="en-US" dirty="0" smtClean="0"/>
                        <a:t>Result</a:t>
                      </a:r>
                      <a:endParaRPr lang="en-IN" dirty="0"/>
                    </a:p>
                  </a:txBody>
                  <a:tcPr/>
                </a:tc>
                <a:extLst>
                  <a:ext uri="{0D108BD9-81ED-4DB2-BD59-A6C34878D82A}">
                    <a16:rowId xmlns:a16="http://schemas.microsoft.com/office/drawing/2014/main" val="10000"/>
                  </a:ext>
                </a:extLst>
              </a:tr>
              <a:tr h="370840">
                <a:tc>
                  <a:txBody>
                    <a:bodyPr/>
                    <a:lstStyle/>
                    <a:p>
                      <a:r>
                        <a:rPr lang="en-US" dirty="0" smtClean="0"/>
                        <a:t>IT</a:t>
                      </a:r>
                      <a:r>
                        <a:rPr lang="en-US" baseline="0" dirty="0" smtClean="0"/>
                        <a:t> </a:t>
                      </a:r>
                      <a:r>
                        <a:rPr lang="en-US" dirty="0" smtClean="0"/>
                        <a:t>-V A</a:t>
                      </a:r>
                      <a:endParaRPr lang="en-IN" dirty="0"/>
                    </a:p>
                  </a:txBody>
                  <a:tcPr/>
                </a:tc>
                <a:tc>
                  <a:txBody>
                    <a:bodyPr/>
                    <a:lstStyle/>
                    <a:p>
                      <a:r>
                        <a:rPr lang="en-US" dirty="0" smtClean="0"/>
                        <a:t>KCS-501</a:t>
                      </a:r>
                      <a:endParaRPr lang="en-IN" dirty="0"/>
                    </a:p>
                  </a:txBody>
                  <a:tcPr/>
                </a:tc>
                <a:tc>
                  <a:txBody>
                    <a:bodyPr/>
                    <a:lstStyle/>
                    <a:p>
                      <a:endParaRPr lang="en-IN" dirty="0"/>
                    </a:p>
                  </a:txBody>
                  <a:tcPr/>
                </a:tc>
                <a:extLst>
                  <a:ext uri="{0D108BD9-81ED-4DB2-BD59-A6C34878D82A}">
                    <a16:rowId xmlns:a16="http://schemas.microsoft.com/office/drawing/2014/main" val="10001"/>
                  </a:ext>
                </a:extLst>
              </a:tr>
              <a:tr h="370840">
                <a:tc>
                  <a:txBody>
                    <a:bodyPr/>
                    <a:lstStyle/>
                    <a:p>
                      <a:r>
                        <a:rPr lang="en-US" dirty="0" smtClean="0"/>
                        <a:t>IT-V</a:t>
                      </a:r>
                      <a:r>
                        <a:rPr lang="en-US" baseline="0" dirty="0" smtClean="0"/>
                        <a:t> B</a:t>
                      </a:r>
                      <a:endParaRPr lang="en-IN" dirty="0"/>
                    </a:p>
                  </a:txBody>
                  <a:tcPr/>
                </a:tc>
                <a:tc>
                  <a:txBody>
                    <a:bodyPr/>
                    <a:lstStyle/>
                    <a:p>
                      <a:r>
                        <a:rPr lang="en-US" dirty="0" smtClean="0"/>
                        <a:t>KCS-501</a:t>
                      </a:r>
                      <a:endParaRPr lang="en-IN" dirty="0"/>
                    </a:p>
                  </a:txBody>
                  <a:tcPr/>
                </a:tc>
                <a:tc>
                  <a:txBody>
                    <a:bodyPr/>
                    <a:lstStyle/>
                    <a:p>
                      <a:endParaRPr lang="en-IN" dirty="0"/>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95057619-4830-415C-B7C2-81F52C0E831F}"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9087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Faculty</a:t>
            </a:r>
            <a:r>
              <a:rPr kumimoji="0" lang="en-US" sz="3200" b="1"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 wise Result Analysis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D79BD9-4581-45C4-B1CD-5D0E70328C8F}"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a:spLocks noGrp="1"/>
          </p:cNvSpPr>
          <p:nvPr>
            <p:ph type="title"/>
          </p:nvPr>
        </p:nvSpPr>
        <p:spPr>
          <a:xfrm>
            <a:off x="1979712" y="0"/>
            <a:ext cx="7164288" cy="922114"/>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smtClean="0"/>
              <a:t>Introduction of Faculty</a:t>
            </a:r>
            <a:endParaRPr lang="en-US" sz="2400" dirty="0"/>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324544" y="0"/>
            <a:ext cx="2520280" cy="1080120"/>
          </a:xfrm>
          <a:prstGeom prst="rect">
            <a:avLst/>
          </a:prstGeom>
          <a:noFill/>
        </p:spPr>
      </p:pic>
      <p:sp>
        <p:nvSpPr>
          <p:cNvPr id="10" name="TextBox 9"/>
          <p:cNvSpPr txBox="1"/>
          <p:nvPr/>
        </p:nvSpPr>
        <p:spPr>
          <a:xfrm>
            <a:off x="467544" y="1484785"/>
            <a:ext cx="6120680" cy="477053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tx1"/>
                </a:solidFill>
              </a:rPr>
              <a:t>Name:</a:t>
            </a:r>
            <a:r>
              <a:rPr lang="en-US" sz="1600" dirty="0" smtClean="0">
                <a:solidFill>
                  <a:schemeClr val="tx1"/>
                </a:solidFill>
              </a:rPr>
              <a:t>             Mr. Ram Kumar  Sharma</a:t>
            </a:r>
          </a:p>
          <a:p>
            <a:r>
              <a:rPr lang="en-US" sz="1600" b="1" dirty="0" smtClean="0">
                <a:solidFill>
                  <a:schemeClr val="tx1"/>
                </a:solidFill>
              </a:rPr>
              <a:t>Designation:   </a:t>
            </a:r>
            <a:r>
              <a:rPr lang="en-US" sz="1600" dirty="0" smtClean="0">
                <a:solidFill>
                  <a:schemeClr val="tx1"/>
                </a:solidFill>
              </a:rPr>
              <a:t>Assistant Professor, IT Department</a:t>
            </a:r>
          </a:p>
          <a:p>
            <a:r>
              <a:rPr lang="en-US" sz="1600" b="1" dirty="0" smtClean="0">
                <a:solidFill>
                  <a:schemeClr val="tx1"/>
                </a:solidFill>
              </a:rPr>
              <a:t>Qualification:</a:t>
            </a:r>
            <a:r>
              <a:rPr lang="en-US" sz="1600" dirty="0" smtClean="0">
                <a:solidFill>
                  <a:schemeClr val="tx1"/>
                </a:solidFill>
              </a:rPr>
              <a:t>  </a:t>
            </a:r>
            <a:r>
              <a:rPr lang="en-US" sz="1600" dirty="0" err="1" smtClean="0">
                <a:solidFill>
                  <a:schemeClr val="tx1"/>
                </a:solidFill>
              </a:rPr>
              <a:t>M.Tech</a:t>
            </a:r>
            <a:r>
              <a:rPr lang="en-US" sz="1600" dirty="0" smtClean="0">
                <a:solidFill>
                  <a:schemeClr val="tx1"/>
                </a:solidFill>
              </a:rPr>
              <a:t>(CSE) From UPTU, </a:t>
            </a:r>
            <a:r>
              <a:rPr lang="en-US" sz="1600" dirty="0" err="1" smtClean="0">
                <a:solidFill>
                  <a:schemeClr val="tx1"/>
                </a:solidFill>
              </a:rPr>
              <a:t>Luknow</a:t>
            </a:r>
            <a:r>
              <a:rPr lang="en-US" sz="1600" dirty="0" smtClean="0">
                <a:solidFill>
                  <a:schemeClr val="tx1"/>
                </a:solidFill>
              </a:rPr>
              <a:t> in 2014.</a:t>
            </a:r>
          </a:p>
          <a:p>
            <a:r>
              <a:rPr lang="en-US" sz="1600" dirty="0" smtClean="0">
                <a:solidFill>
                  <a:schemeClr val="tx1"/>
                </a:solidFill>
              </a:rPr>
              <a:t>                           </a:t>
            </a:r>
            <a:endParaRPr lang="en-US" sz="1600" b="1" dirty="0" smtClean="0">
              <a:solidFill>
                <a:schemeClr val="tx1"/>
              </a:solidFill>
            </a:endParaRPr>
          </a:p>
          <a:p>
            <a:r>
              <a:rPr lang="en-US" sz="1600" b="1" dirty="0" smtClean="0">
                <a:solidFill>
                  <a:schemeClr val="tx1"/>
                </a:solidFill>
              </a:rPr>
              <a:t>Teaching Experience: 11</a:t>
            </a:r>
            <a:r>
              <a:rPr lang="en-US" sz="1600" dirty="0" smtClean="0">
                <a:solidFill>
                  <a:schemeClr val="tx1"/>
                </a:solidFill>
              </a:rPr>
              <a:t> Years</a:t>
            </a:r>
          </a:p>
          <a:p>
            <a:r>
              <a:rPr lang="en-US" sz="1600" b="1" dirty="0" smtClean="0">
                <a:solidFill>
                  <a:schemeClr val="tx1"/>
                </a:solidFill>
              </a:rPr>
              <a:t>Industry Experience </a:t>
            </a:r>
            <a:r>
              <a:rPr lang="en-US" sz="1600" dirty="0" smtClean="0">
                <a:solidFill>
                  <a:schemeClr val="tx1"/>
                </a:solidFill>
              </a:rPr>
              <a:t>:- </a:t>
            </a:r>
            <a:r>
              <a:rPr lang="en-US" sz="1600" b="1" dirty="0" smtClean="0">
                <a:solidFill>
                  <a:schemeClr val="tx1"/>
                </a:solidFill>
              </a:rPr>
              <a:t>1</a:t>
            </a:r>
            <a:r>
              <a:rPr lang="en-US" sz="1600" dirty="0" smtClean="0">
                <a:solidFill>
                  <a:schemeClr val="tx1"/>
                </a:solidFill>
              </a:rPr>
              <a:t> year and 8 Months</a:t>
            </a:r>
          </a:p>
          <a:p>
            <a:pPr algn="just"/>
            <a:r>
              <a:rPr lang="en-US" sz="1600" b="1" dirty="0" smtClean="0"/>
              <a:t>Organization: Tech Mahindra Pvt. Ltd. </a:t>
            </a:r>
            <a:r>
              <a:rPr lang="en-US" sz="1600" b="1" dirty="0" err="1" smtClean="0"/>
              <a:t>Noida</a:t>
            </a:r>
            <a:r>
              <a:rPr lang="en-US" sz="1600" b="1" dirty="0" smtClean="0"/>
              <a:t>.  </a:t>
            </a:r>
            <a:endParaRPr lang="en-US" sz="1600" dirty="0" smtClean="0"/>
          </a:p>
          <a:p>
            <a:pPr lvl="0" algn="just"/>
            <a:r>
              <a:rPr lang="en-US" sz="1600" dirty="0" smtClean="0"/>
              <a:t>5 months work as a </a:t>
            </a:r>
            <a:r>
              <a:rPr lang="en-US" sz="1600" b="1" dirty="0" smtClean="0"/>
              <a:t>IT Trainer</a:t>
            </a:r>
            <a:r>
              <a:rPr lang="en-US" sz="1600" dirty="0" smtClean="0"/>
              <a:t> cum </a:t>
            </a:r>
            <a:r>
              <a:rPr lang="en-US" sz="1600" b="1" dirty="0" smtClean="0"/>
              <a:t>Software Developer </a:t>
            </a:r>
            <a:r>
              <a:rPr lang="en-US" sz="1600" dirty="0" smtClean="0"/>
              <a:t>from</a:t>
            </a:r>
            <a:r>
              <a:rPr lang="en-US" sz="1600" b="1" dirty="0" smtClean="0"/>
              <a:t> </a:t>
            </a:r>
            <a:r>
              <a:rPr lang="en-US" sz="1600" dirty="0" smtClean="0"/>
              <a:t>September 2009 to Feb 2010 on </a:t>
            </a:r>
            <a:r>
              <a:rPr lang="en-US" sz="1600" b="1" dirty="0" smtClean="0"/>
              <a:t>JAVA Platform.</a:t>
            </a:r>
          </a:p>
          <a:p>
            <a:pPr lvl="0" algn="just"/>
            <a:endParaRPr lang="en-US" sz="1600" dirty="0" smtClean="0"/>
          </a:p>
          <a:p>
            <a:pPr algn="just"/>
            <a:r>
              <a:rPr lang="en-US" sz="1600" b="1" dirty="0" smtClean="0"/>
              <a:t>Organization: </a:t>
            </a:r>
            <a:r>
              <a:rPr lang="en-US" sz="1600" b="1" dirty="0" err="1" smtClean="0"/>
              <a:t>Cynex</a:t>
            </a:r>
            <a:r>
              <a:rPr lang="en-US" sz="1600" b="1" dirty="0" smtClean="0"/>
              <a:t> Global </a:t>
            </a:r>
            <a:r>
              <a:rPr lang="en-US" sz="1600" b="1" dirty="0" err="1" smtClean="0"/>
              <a:t>Pvt</a:t>
            </a:r>
            <a:r>
              <a:rPr lang="en-US" sz="1600" b="1" dirty="0" smtClean="0"/>
              <a:t> Ltd, New -Delhi.</a:t>
            </a:r>
            <a:endParaRPr lang="en-US" sz="1600" dirty="0" smtClean="0"/>
          </a:p>
          <a:p>
            <a:pPr lvl="0" algn="just"/>
            <a:r>
              <a:rPr lang="en-US" sz="1600" dirty="0" smtClean="0"/>
              <a:t>1 year and 3 month Experience as a </a:t>
            </a:r>
            <a:r>
              <a:rPr lang="en-US" sz="1600" b="1" dirty="0" smtClean="0"/>
              <a:t>software Developer </a:t>
            </a:r>
            <a:r>
              <a:rPr lang="en-US" sz="1600" dirty="0" smtClean="0"/>
              <a:t>from June 2008 to August 2009 on </a:t>
            </a:r>
            <a:r>
              <a:rPr lang="en-US" sz="1600" b="1" dirty="0" smtClean="0"/>
              <a:t>JAVA Platform</a:t>
            </a:r>
            <a:r>
              <a:rPr lang="en-US" sz="1600" dirty="0" smtClean="0"/>
              <a:t>.</a:t>
            </a:r>
          </a:p>
          <a:p>
            <a:pPr algn="just"/>
            <a:r>
              <a:rPr lang="en-US" sz="1600" b="1" dirty="0" smtClean="0">
                <a:latin typeface="Times New Roman" panose="02020603050405020304" pitchFamily="18" charset="0"/>
                <a:cs typeface="Times New Roman" panose="02020603050405020304" pitchFamily="18" charset="0"/>
              </a:rPr>
              <a:t>Research Publications:</a:t>
            </a:r>
          </a:p>
          <a:p>
            <a:pPr lvl="0" algn="just"/>
            <a:endParaRPr lang="en-US" sz="1600" dirty="0" smtClean="0"/>
          </a:p>
          <a:p>
            <a:pPr lvl="0" algn="just"/>
            <a:endParaRPr lang="en-US" sz="1600" dirty="0" smtClean="0"/>
          </a:p>
          <a:p>
            <a:pPr lvl="0" algn="just"/>
            <a:endParaRPr lang="en-US" sz="1600" dirty="0" smtClean="0"/>
          </a:p>
          <a:p>
            <a:endParaRPr lang="en-IN" sz="1600" dirty="0" smtClean="0">
              <a:solidFill>
                <a:schemeClr val="tx1"/>
              </a:solidFill>
            </a:endParaRPr>
          </a:p>
          <a:p>
            <a:endParaRPr lang="en-IN" sz="1600" dirty="0">
              <a:solidFill>
                <a:schemeClr val="tx1"/>
              </a:solidFill>
            </a:endParaRPr>
          </a:p>
        </p:txBody>
      </p:sp>
      <p:pic>
        <p:nvPicPr>
          <p:cNvPr id="1026" name="Picture 2" descr="F:\F drive data\SOFTWARE\xyz\ram Kumar Sharma photo1.JPG"/>
          <p:cNvPicPr>
            <a:picLocks noGrp="1" noChangeAspect="1" noChangeArrowheads="1"/>
          </p:cNvPicPr>
          <p:nvPr>
            <p:ph idx="1"/>
          </p:nvPr>
        </p:nvPicPr>
        <p:blipFill>
          <a:blip r:embed="rId3"/>
          <a:srcRect/>
          <a:stretch>
            <a:fillRect/>
          </a:stretch>
        </p:blipFill>
        <p:spPr bwMode="auto">
          <a:xfrm>
            <a:off x="6705600" y="1524000"/>
            <a:ext cx="2286000" cy="2286000"/>
          </a:xfrm>
          <a:prstGeom prst="rect">
            <a:avLst/>
          </a:prstGeom>
          <a:noFill/>
        </p:spPr>
      </p:pic>
      <p:graphicFrame>
        <p:nvGraphicFramePr>
          <p:cNvPr id="11" name="Table 8">
            <a:extLst>
              <a:ext uri="{FF2B5EF4-FFF2-40B4-BE49-F238E27FC236}">
                <a16:creationId xmlns:a16="http://schemas.microsoft.com/office/drawing/2014/main" id="{B7BDED5B-6D93-4F4D-BD7D-D19069FCFCAE}"/>
              </a:ext>
            </a:extLst>
          </p:cNvPr>
          <p:cNvGraphicFramePr>
            <a:graphicFrameLocks noGrp="1"/>
          </p:cNvGraphicFramePr>
          <p:nvPr>
            <p:extLst>
              <p:ext uri="{D42A27DB-BD31-4B8C-83A1-F6EECF244321}">
                <p14:modId xmlns:p14="http://schemas.microsoft.com/office/powerpoint/2010/main" val="2653945018"/>
              </p:ext>
            </p:extLst>
          </p:nvPr>
        </p:nvGraphicFramePr>
        <p:xfrm>
          <a:off x="533400" y="5334000"/>
          <a:ext cx="5943600" cy="74168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365995195"/>
                    </a:ext>
                  </a:extLst>
                </a:gridCol>
                <a:gridCol w="1981200">
                  <a:extLst>
                    <a:ext uri="{9D8B030D-6E8A-4147-A177-3AD203B41FA5}">
                      <a16:colId xmlns:a16="http://schemas.microsoft.com/office/drawing/2014/main" val="2729013040"/>
                    </a:ext>
                  </a:extLst>
                </a:gridCol>
                <a:gridCol w="1981200">
                  <a:extLst>
                    <a:ext uri="{9D8B030D-6E8A-4147-A177-3AD203B41FA5}">
                      <a16:colId xmlns:a16="http://schemas.microsoft.com/office/drawing/2014/main" val="409829895"/>
                    </a:ext>
                  </a:extLst>
                </a:gridCol>
              </a:tblGrid>
              <a:tr h="370840">
                <a:tc>
                  <a:txBody>
                    <a:bodyPr/>
                    <a:lstStyle/>
                    <a:p>
                      <a:r>
                        <a:rPr lang="en-US" dirty="0"/>
                        <a:t>Particulars</a:t>
                      </a:r>
                      <a:endParaRPr lang="en-IN" dirty="0"/>
                    </a:p>
                  </a:txBody>
                  <a:tcPr/>
                </a:tc>
                <a:tc>
                  <a:txBody>
                    <a:bodyPr/>
                    <a:lstStyle/>
                    <a:p>
                      <a:r>
                        <a:rPr lang="en-US" dirty="0" smtClean="0"/>
                        <a:t>Journals</a:t>
                      </a:r>
                      <a:endParaRPr lang="en-IN" dirty="0"/>
                    </a:p>
                  </a:txBody>
                  <a:tcPr/>
                </a:tc>
                <a:tc>
                  <a:txBody>
                    <a:bodyPr/>
                    <a:lstStyle/>
                    <a:p>
                      <a:r>
                        <a:rPr lang="en-US" dirty="0"/>
                        <a:t>Conference(IEEE)</a:t>
                      </a:r>
                      <a:endParaRPr lang="en-IN" dirty="0"/>
                    </a:p>
                  </a:txBody>
                  <a:tcPr/>
                </a:tc>
                <a:extLst>
                  <a:ext uri="{0D108BD9-81ED-4DB2-BD59-A6C34878D82A}">
                    <a16:rowId xmlns:a16="http://schemas.microsoft.com/office/drawing/2014/main" val="671891855"/>
                  </a:ext>
                </a:extLst>
              </a:tr>
              <a:tr h="370840">
                <a:tc>
                  <a:txBody>
                    <a:bodyPr/>
                    <a:lstStyle/>
                    <a:p>
                      <a:r>
                        <a:rPr lang="en-US" dirty="0"/>
                        <a:t>International</a:t>
                      </a:r>
                      <a:endParaRPr lang="en-IN" dirty="0"/>
                    </a:p>
                  </a:txBody>
                  <a:tcPr/>
                </a:tc>
                <a:tc>
                  <a:txBody>
                    <a:bodyPr/>
                    <a:lstStyle/>
                    <a:p>
                      <a:r>
                        <a:rPr lang="en-US" dirty="0" smtClean="0"/>
                        <a:t>12</a:t>
                      </a:r>
                      <a:endParaRPr lang="en-IN" dirty="0"/>
                    </a:p>
                  </a:txBody>
                  <a:tcPr/>
                </a:tc>
                <a:tc>
                  <a:txBody>
                    <a:bodyPr/>
                    <a:lstStyle/>
                    <a:p>
                      <a:r>
                        <a:rPr lang="en-US" dirty="0" smtClean="0"/>
                        <a:t>00</a:t>
                      </a:r>
                      <a:endParaRPr lang="en-IN" dirty="0"/>
                    </a:p>
                  </a:txBody>
                  <a:tcPr/>
                </a:tc>
                <a:extLst>
                  <a:ext uri="{0D108BD9-81ED-4DB2-BD59-A6C34878D82A}">
                    <a16:rowId xmlns:a16="http://schemas.microsoft.com/office/drawing/2014/main" val="3107661749"/>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aper 1.png"/>
          <p:cNvPicPr>
            <a:picLocks noGrp="1" noChangeAspect="1"/>
          </p:cNvPicPr>
          <p:nvPr>
            <p:ph idx="1"/>
          </p:nvPr>
        </p:nvPicPr>
        <p:blipFill>
          <a:blip r:embed="rId2" cstate="print"/>
          <a:stretch>
            <a:fillRect/>
          </a:stretch>
        </p:blipFill>
        <p:spPr>
          <a:xfrm>
            <a:off x="1" y="1600200"/>
            <a:ext cx="8964488" cy="4525963"/>
          </a:xfrm>
        </p:spPr>
      </p:pic>
      <p:sp>
        <p:nvSpPr>
          <p:cNvPr id="4" name="Date Placeholder 3"/>
          <p:cNvSpPr>
            <a:spLocks noGrp="1"/>
          </p:cNvSpPr>
          <p:nvPr>
            <p:ph type="dt" sz="half" idx="10"/>
          </p:nvPr>
        </p:nvSpPr>
        <p:spPr/>
        <p:txBody>
          <a:bodyPr/>
          <a:lstStyle/>
          <a:p>
            <a:fld id="{F0DCAEE2-C203-448E-B6EF-93D707FF8BA1}"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noGrp="1"/>
          </p:cNvSpPr>
          <p:nvPr>
            <p:ph type="title"/>
          </p:nvPr>
        </p:nvSpPr>
        <p:spPr>
          <a:xfrm>
            <a:off x="1371600" y="0"/>
            <a:ext cx="7772400" cy="9087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effectLst>
                  <a:outerShdw blurRad="38100" dist="38100" dir="2700000" algn="tl">
                    <a:srgbClr val="000000">
                      <a:alpha val="43137"/>
                    </a:srgbClr>
                  </a:outerShdw>
                </a:effectLst>
              </a:rPr>
              <a:t>End Semester Question Paper</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descr="paper1.2.png"/>
          <p:cNvPicPr>
            <a:picLocks noGrp="1" noChangeAspect="1"/>
          </p:cNvPicPr>
          <p:nvPr>
            <p:ph idx="1"/>
          </p:nvPr>
        </p:nvPicPr>
        <p:blipFill>
          <a:blip r:embed="rId2" cstate="print"/>
          <a:stretch>
            <a:fillRect/>
          </a:stretch>
        </p:blipFill>
        <p:spPr>
          <a:xfrm>
            <a:off x="0" y="0"/>
            <a:ext cx="9144000" cy="5805264"/>
          </a:xfrm>
        </p:spPr>
      </p:pic>
      <p:sp>
        <p:nvSpPr>
          <p:cNvPr id="4" name="Date Placeholder 3"/>
          <p:cNvSpPr>
            <a:spLocks noGrp="1"/>
          </p:cNvSpPr>
          <p:nvPr>
            <p:ph type="dt" sz="half" idx="10"/>
          </p:nvPr>
        </p:nvSpPr>
        <p:spPr/>
        <p:txBody>
          <a:bodyPr/>
          <a:lstStyle/>
          <a:p>
            <a:fld id="{5252E02A-101E-406D-9D30-BA558192DF27}"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39FE9E66-479C-46F7-B53A-61D39B2B1E7F}"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6" descr="paper 1.3.png"/>
          <p:cNvPicPr>
            <a:picLocks noChangeAspect="1"/>
          </p:cNvPicPr>
          <p:nvPr/>
        </p:nvPicPr>
        <p:blipFill>
          <a:blip r:embed="rId2" cstate="print"/>
          <a:stretch>
            <a:fillRect/>
          </a:stretch>
        </p:blipFill>
        <p:spPr>
          <a:xfrm>
            <a:off x="228600" y="0"/>
            <a:ext cx="8663880" cy="6248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71F9B73-10EA-4329-8A4F-085BE666FB99}" type="datetime1">
              <a:rPr lang="en-US"/>
              <a:pPr>
                <a:defRPr/>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a:t>Ram Kumar Sharma          KCS-501 and DBMS                Unit-1</a:t>
            </a:r>
            <a:endParaRPr lang="en-US" dirty="0"/>
          </a:p>
        </p:txBody>
      </p:sp>
      <p:sp>
        <p:nvSpPr>
          <p:cNvPr id="6" name="Slide Number Placeholder 5"/>
          <p:cNvSpPr>
            <a:spLocks noGrp="1"/>
          </p:cNvSpPr>
          <p:nvPr>
            <p:ph type="sldNum" sz="quarter" idx="12"/>
          </p:nvPr>
        </p:nvSpPr>
        <p:spPr/>
        <p:txBody>
          <a:bodyPr/>
          <a:lstStyle/>
          <a:p>
            <a:pPr>
              <a:defRPr/>
            </a:pPr>
            <a:fld id="{9043C08A-4032-4208-8721-2494619F2B89}" type="slidenum">
              <a:rPr lang="en-US"/>
              <a:pPr>
                <a:defRPr/>
              </a:pPr>
              <a:t>23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effectLst>
                  <a:outerShdw blurRad="38100" dist="38100" dir="2700000" algn="tl">
                    <a:srgbClr val="000000">
                      <a:alpha val="43137"/>
                    </a:srgbClr>
                  </a:outerShdw>
                </a:effectLst>
              </a:rPr>
              <a:t>Prerequisite and Recap</a:t>
            </a:r>
          </a:p>
        </p:txBody>
      </p:sp>
      <p:pic>
        <p:nvPicPr>
          <p:cNvPr id="410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4103" name="Content Placeholder 2"/>
          <p:cNvSpPr>
            <a:spLocks noGrp="1"/>
          </p:cNvSpPr>
          <p:nvPr>
            <p:ph idx="1"/>
          </p:nvPr>
        </p:nvSpPr>
        <p:spPr>
          <a:xfrm>
            <a:off x="533400" y="1143000"/>
            <a:ext cx="8229600" cy="4525963"/>
          </a:xfrm>
        </p:spPr>
        <p:txBody>
          <a:bodyPr/>
          <a:lstStyle/>
          <a:p>
            <a:pPr algn="just" eaLnBrk="1" hangingPunct="1"/>
            <a:r>
              <a:rPr lang="en-US" sz="2200" smtClean="0"/>
              <a:t>The student should have basic knowledge of discrete mathematics.</a:t>
            </a:r>
          </a:p>
          <a:p>
            <a:pPr algn="just" eaLnBrk="1" hangingPunct="1"/>
            <a:endParaRPr lang="en-US" sz="2200" smtClean="0"/>
          </a:p>
          <a:p>
            <a:pPr algn="just" eaLnBrk="1" hangingPunct="1"/>
            <a:r>
              <a:rPr lang="en-US" sz="2200" smtClean="0"/>
              <a:t>The proper understanding of data structures and algorithms will help you to understand the DBMS quickly.</a:t>
            </a:r>
          </a:p>
          <a:p>
            <a:pPr algn="just" eaLnBrk="1" hangingPunct="1">
              <a:buFont typeface="Arial" pitchFamily="34" charset="0"/>
              <a:buNone/>
            </a:pPr>
            <a:endParaRPr lang="en-US" sz="2200" smtClean="0"/>
          </a:p>
          <a:p>
            <a:pPr algn="just" eaLnBrk="1" hangingPunct="1"/>
            <a:r>
              <a:rPr lang="en-US" sz="2200" smtClean="0"/>
              <a:t>The Student should also be capable of implementing a large, complex system on UNIX in C or C++.</a:t>
            </a:r>
          </a:p>
          <a:p>
            <a:pPr algn="just" eaLnBrk="1" hangingPunct="1">
              <a:buFont typeface="Arial" pitchFamily="34" charset="0"/>
              <a:buNone/>
            </a:pPr>
            <a:endParaRPr lang="en-US" sz="22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A very large, integrated collection of data.</a:t>
            </a:r>
          </a:p>
          <a:p>
            <a:r>
              <a:rPr lang="en-US" altLang="en-US" sz="2200" dirty="0"/>
              <a:t>Models real-world </a:t>
            </a:r>
            <a:r>
              <a:rPr lang="en-US" altLang="en-US" sz="2200" i="1" u="sng" dirty="0"/>
              <a:t>enterprise.</a:t>
            </a:r>
          </a:p>
          <a:p>
            <a:pPr lvl="1">
              <a:buSzPct val="75000"/>
            </a:pPr>
            <a:r>
              <a:rPr lang="en-US" altLang="en-US" sz="2200" dirty="0"/>
              <a:t> Entities (e.g., students, courses)</a:t>
            </a:r>
          </a:p>
          <a:p>
            <a:pPr lvl="1">
              <a:buSzPct val="75000"/>
            </a:pPr>
            <a:r>
              <a:rPr lang="en-US" altLang="en-US" sz="2200" dirty="0"/>
              <a:t> Relationships (e.g., Madonna is taking CS564)</a:t>
            </a:r>
          </a:p>
          <a:p>
            <a:r>
              <a:rPr lang="en-US" altLang="en-US" sz="2200" dirty="0"/>
              <a:t>A </a:t>
            </a:r>
            <a:r>
              <a:rPr lang="en-US" altLang="en-US" sz="2200" i="1" u="sng" dirty="0"/>
              <a:t>Database Management System (</a:t>
            </a:r>
            <a:r>
              <a:rPr lang="en-US" altLang="en-US" sz="2200" i="1" u="sng" dirty="0" smtClean="0"/>
              <a:t>DBMS)</a:t>
            </a:r>
            <a:r>
              <a:rPr lang="en-US" altLang="en-US" sz="2200" i="1" dirty="0" smtClean="0"/>
              <a:t> </a:t>
            </a:r>
            <a:r>
              <a:rPr lang="en-US" altLang="en-US" sz="2200" dirty="0"/>
              <a:t>is a software package designed to store and manage databases.</a:t>
            </a:r>
          </a:p>
          <a:p>
            <a:pPr algn="just"/>
            <a:endParaRPr lang="en-US" sz="2200" dirty="0"/>
          </a:p>
        </p:txBody>
      </p:sp>
      <p:sp>
        <p:nvSpPr>
          <p:cNvPr id="4" name="Date Placeholder 3"/>
          <p:cNvSpPr>
            <a:spLocks noGrp="1"/>
          </p:cNvSpPr>
          <p:nvPr>
            <p:ph type="dt" sz="half" idx="10"/>
          </p:nvPr>
        </p:nvSpPr>
        <p:spPr/>
        <p:txBody>
          <a:bodyPr/>
          <a:lstStyle/>
          <a:p>
            <a:fld id="{49A4950F-6122-4231-BF9D-A23641D5AE8F}"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smtClean="0">
                <a:effectLst>
                  <a:outerShdw blurRad="38100" dist="38100" dir="2700000" algn="tl">
                    <a:srgbClr val="000000">
                      <a:alpha val="43137"/>
                    </a:srgbClr>
                  </a:outerShdw>
                </a:effectLst>
              </a:rPr>
              <a:t>Brief Introduction of DBMS (CO1)</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822325"/>
            <a:ext cx="7772400" cy="5213350"/>
          </a:xfrm>
        </p:spPr>
        <p:txBody>
          <a:bodyPr>
            <a:noAutofit/>
          </a:bodyPr>
          <a:lstStyle/>
          <a:p>
            <a:pPr marL="285744" indent="-285744"/>
            <a:r>
              <a:rPr lang="en-US" sz="1800" dirty="0">
                <a:latin typeface="Times New Roman" panose="02020603050405020304" pitchFamily="18" charset="0"/>
                <a:cs typeface="Times New Roman" panose="02020603050405020304" pitchFamily="18" charset="0"/>
              </a:rPr>
              <a:t>Introduction</a:t>
            </a:r>
          </a:p>
          <a:p>
            <a:pPr marL="285744" indent="-285744"/>
            <a:r>
              <a:rPr lang="en-US" sz="1800" dirty="0">
                <a:latin typeface="Times New Roman" panose="02020603050405020304" pitchFamily="18" charset="0"/>
                <a:cs typeface="Times New Roman" panose="02020603050405020304" pitchFamily="18" charset="0"/>
              </a:rPr>
              <a:t>Syllabus</a:t>
            </a:r>
          </a:p>
          <a:p>
            <a:pPr marL="285744" indent="-285744"/>
            <a:r>
              <a:rPr lang="en-US" sz="1800" dirty="0">
                <a:latin typeface="Times New Roman" panose="02020603050405020304" pitchFamily="18" charset="0"/>
                <a:cs typeface="Times New Roman" panose="02020603050405020304" pitchFamily="18" charset="0"/>
              </a:rPr>
              <a:t>Course Objective</a:t>
            </a:r>
          </a:p>
          <a:p>
            <a:pPr marL="285744" indent="-285744"/>
            <a:r>
              <a:rPr lang="en-US" sz="1800" dirty="0">
                <a:latin typeface="Times New Roman" panose="02020603050405020304" pitchFamily="18" charset="0"/>
                <a:cs typeface="Times New Roman" panose="02020603050405020304" pitchFamily="18" charset="0"/>
              </a:rPr>
              <a:t>Course Outcomes</a:t>
            </a:r>
          </a:p>
          <a:p>
            <a:pPr marL="285744" indent="-285744"/>
            <a:r>
              <a:rPr lang="en-US" sz="1800" dirty="0">
                <a:latin typeface="Times New Roman" panose="02020603050405020304" pitchFamily="18" charset="0"/>
                <a:cs typeface="Times New Roman" panose="02020603050405020304" pitchFamily="18" charset="0"/>
              </a:rPr>
              <a:t>Program Outcome</a:t>
            </a:r>
          </a:p>
          <a:p>
            <a:pPr marL="285744" indent="-285744"/>
            <a:r>
              <a:rPr lang="en-US" sz="1800" dirty="0">
                <a:latin typeface="Times New Roman" panose="02020603050405020304" pitchFamily="18" charset="0"/>
                <a:cs typeface="Times New Roman" panose="02020603050405020304" pitchFamily="18" charset="0"/>
              </a:rPr>
              <a:t>Program Specific Outcomes</a:t>
            </a:r>
          </a:p>
          <a:p>
            <a:pPr marL="285744" indent="-285744"/>
            <a:r>
              <a:rPr lang="en-US" sz="1800" dirty="0">
                <a:latin typeface="Times New Roman" panose="02020603050405020304" pitchFamily="18" charset="0"/>
                <a:cs typeface="Times New Roman" panose="02020603050405020304" pitchFamily="18" charset="0"/>
              </a:rPr>
              <a:t>CO-PO Mapping</a:t>
            </a:r>
          </a:p>
          <a:p>
            <a:pPr marL="285744" indent="-285744"/>
            <a:r>
              <a:rPr lang="en-US" sz="1800" dirty="0">
                <a:latin typeface="Times New Roman" panose="02020603050405020304" pitchFamily="18" charset="0"/>
                <a:cs typeface="Times New Roman" panose="02020603050405020304" pitchFamily="18" charset="0"/>
              </a:rPr>
              <a:t>Unit-1 (Lecture 1)</a:t>
            </a:r>
          </a:p>
          <a:p>
            <a:pPr marL="742944" lvl="1" indent="-285744">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Introduction to DBMS</a:t>
            </a:r>
          </a:p>
          <a:p>
            <a:pPr marL="742944" lvl="1" indent="-285744">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Earlier Existing System</a:t>
            </a:r>
          </a:p>
          <a:p>
            <a:pPr marL="742944" lvl="1" indent="-285744">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Database System Vs File Processing System</a:t>
            </a:r>
          </a:p>
          <a:p>
            <a:pPr marL="742944" lvl="1" indent="-285744">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Disadvantage of DBMS</a:t>
            </a:r>
          </a:p>
          <a:p>
            <a:pPr marL="742944" lvl="1" indent="-285744">
              <a:buFont typeface="Arial" panose="020B0604020202020204" pitchFamily="34" charset="0"/>
              <a:buChar char="•"/>
            </a:pPr>
            <a:r>
              <a:rPr lang="en-US" sz="1800" dirty="0">
                <a:solidFill>
                  <a:schemeClr val="dk1"/>
                </a:solidFill>
                <a:latin typeface="Times New Roman" panose="02020603050405020304" pitchFamily="18" charset="0"/>
                <a:cs typeface="Times New Roman" panose="02020603050405020304" pitchFamily="18" charset="0"/>
              </a:rPr>
              <a:t>Faculty Video Links, </a:t>
            </a:r>
            <a:r>
              <a:rPr lang="en-US" sz="1800" dirty="0" err="1">
                <a:solidFill>
                  <a:schemeClr val="dk1"/>
                </a:solidFill>
                <a:latin typeface="Times New Roman" panose="02020603050405020304" pitchFamily="18" charset="0"/>
                <a:cs typeface="Times New Roman" panose="02020603050405020304" pitchFamily="18" charset="0"/>
              </a:rPr>
              <a:t>Youtube</a:t>
            </a:r>
            <a:r>
              <a:rPr lang="en-US" sz="1800" dirty="0">
                <a:solidFill>
                  <a:schemeClr val="dk1"/>
                </a:solidFill>
                <a:latin typeface="Times New Roman" panose="02020603050405020304" pitchFamily="18" charset="0"/>
                <a:cs typeface="Times New Roman" panose="02020603050405020304" pitchFamily="18" charset="0"/>
              </a:rPr>
              <a:t> &amp; NPTEL Video Links and Online Courses Details  </a:t>
            </a:r>
          </a:p>
          <a:p>
            <a:pPr marL="742944" lvl="1" indent="-285744">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Daily Quiz</a:t>
            </a:r>
          </a:p>
          <a:p>
            <a:pPr marL="742944" lvl="1" indent="-285744">
              <a:buFont typeface="Arial" panose="020B0604020202020204" pitchFamily="34" charset="0"/>
              <a:buChar char="•"/>
            </a:pPr>
            <a:r>
              <a:rPr lang="en-US" sz="1800" dirty="0">
                <a:solidFill>
                  <a:schemeClr val="dk1"/>
                </a:solidFill>
                <a:latin typeface="Times New Roman" panose="02020603050405020304" pitchFamily="18" charset="0"/>
                <a:cs typeface="Times New Roman" panose="02020603050405020304" pitchFamily="18" charset="0"/>
              </a:rPr>
              <a:t>Weekly Assignment 1.1</a:t>
            </a:r>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712DAEB-7513-471F-A7E1-682045E72692}" type="datetime1">
              <a:rPr lang="en-US" smtClean="0"/>
              <a:pPr/>
              <a:t>1/21/2022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Content</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3121"/>
            <a:ext cx="7772400" cy="5213350"/>
          </a:xfrm>
        </p:spPr>
        <p:txBody>
          <a:bodyPr>
            <a:noAutofit/>
          </a:bodyPr>
          <a:lstStyle/>
          <a:p>
            <a:pPr marL="342900" marR="12700" lvl="0" indent="-342900" algn="just" hangingPunct="0">
              <a:lnSpc>
                <a:spcPct val="92000"/>
              </a:lnSpc>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Students should be familiar with basic concepts of Database management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 lvl="0" indent="-342900" algn="just" hangingPunct="0">
              <a:lnSpc>
                <a:spcPct val="92000"/>
              </a:lnSpc>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They will be able to create database by using DBMS software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 lvl="0" indent="-342900" algn="just" hangingPunct="0">
              <a:lnSpc>
                <a:spcPct val="92000"/>
              </a:lnSpc>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Student will come to know how to Maintains the database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 lvl="0" indent="-342900" algn="just" hangingPunct="0">
              <a:lnSpc>
                <a:spcPct val="92000"/>
              </a:lnSpc>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Students will learn writing SQL queries which are useful in various applications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 lvl="0" indent="-342900" algn="just" hangingPunct="0">
              <a:lnSpc>
                <a:spcPct val="92000"/>
              </a:lnSpc>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Any Software development needs the data base for storing and managing data efficiently by using a database management system so students will able to create backend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 lvl="0" indent="-342900" algn="just" hangingPunct="0">
              <a:lnSpc>
                <a:spcPct val="92000"/>
              </a:lnSpc>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Practical implementation of ORACLE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 lvl="0" indent="-342900" algn="just" hangingPunct="0">
              <a:lnSpc>
                <a:spcPct val="92000"/>
              </a:lnSpc>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Students will know how Transaction management take places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12700" indent="0" algn="just" hangingPunct="0">
              <a:lnSpc>
                <a:spcPct val="92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12700" indent="0" algn="just" hangingPunct="0">
              <a:lnSpc>
                <a:spcPct val="92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44" indent="-285744"/>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45A91E3-1220-49CA-AB86-1392265CCF83}" type="datetime1">
              <a:rPr lang="en-US" smtClean="0"/>
              <a:pPr/>
              <a:t>1/21/2022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Course Objective of DBMS  </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Tree>
    <p:extLst>
      <p:ext uri="{BB962C8B-B14F-4D97-AF65-F5344CB8AC3E}">
        <p14:creationId xmlns:p14="http://schemas.microsoft.com/office/powerpoint/2010/main" val="2002685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822325"/>
            <a:ext cx="7772400" cy="5213350"/>
          </a:xfrm>
        </p:spPr>
        <p:txBody>
          <a:bodyPr>
            <a:noAutofit/>
          </a:bodyPr>
          <a:lstStyle/>
          <a:p>
            <a:pPr marL="285744" indent="-285744"/>
            <a:r>
              <a:rPr lang="en-US" sz="2000" b="1" dirty="0">
                <a:latin typeface="Times New Roman" panose="02020603050405020304" pitchFamily="18" charset="0"/>
                <a:cs typeface="Times New Roman" panose="02020603050405020304" pitchFamily="18" charset="0"/>
              </a:rPr>
              <a:t>Unit-1 </a:t>
            </a:r>
            <a:r>
              <a:rPr kumimoji="0" lang="en-US" sz="2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(Lecture 1)</a:t>
            </a:r>
            <a:endParaRPr lang="en-US" sz="2000" b="1" dirty="0">
              <a:latin typeface="Times New Roman" panose="02020603050405020304" pitchFamily="18" charset="0"/>
              <a:cs typeface="Times New Roman" panose="02020603050405020304" pitchFamily="18" charset="0"/>
            </a:endParaRPr>
          </a:p>
          <a:p>
            <a:pPr marL="742944" lvl="1" indent="-285744">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 to DBMS</a:t>
            </a:r>
          </a:p>
          <a:p>
            <a:pPr marL="742944" lvl="1" indent="-285744">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Earlier Existing System</a:t>
            </a:r>
          </a:p>
          <a:p>
            <a:pPr marL="742944" lvl="1" indent="-285744">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Database System Vs File Processing System</a:t>
            </a:r>
          </a:p>
          <a:p>
            <a:pPr marL="742944" lvl="1" indent="-285744">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Disadvantage of DBMS</a:t>
            </a:r>
          </a:p>
          <a:p>
            <a:pPr marL="742944" lvl="1" indent="-285744">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Faculty Video Links, </a:t>
            </a:r>
            <a:r>
              <a:rPr lang="en-US" sz="2000" dirty="0" err="1">
                <a:solidFill>
                  <a:schemeClr val="dk1"/>
                </a:solidFill>
                <a:latin typeface="Times New Roman" panose="02020603050405020304" pitchFamily="18" charset="0"/>
                <a:cs typeface="Times New Roman" panose="02020603050405020304" pitchFamily="18" charset="0"/>
              </a:rPr>
              <a:t>Youtube</a:t>
            </a:r>
            <a:r>
              <a:rPr lang="en-US" sz="2000" dirty="0">
                <a:solidFill>
                  <a:schemeClr val="dk1"/>
                </a:solidFill>
                <a:latin typeface="Times New Roman" panose="02020603050405020304" pitchFamily="18" charset="0"/>
                <a:cs typeface="Times New Roman" panose="02020603050405020304" pitchFamily="18" charset="0"/>
              </a:rPr>
              <a:t> &amp; NPTEL Video Links and Online Courses Details  </a:t>
            </a:r>
          </a:p>
          <a:p>
            <a:pPr marL="742944" lvl="1" indent="-285744">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Daily Quiz</a:t>
            </a:r>
          </a:p>
          <a:p>
            <a:pPr marL="742944" lvl="1" indent="-285744">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Weekly Assignment 1.1</a:t>
            </a:r>
            <a:endParaRPr lang="en-US"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F7E427B-C721-4728-8F41-520A0D3E5AA7}" type="datetime1">
              <a:rPr lang="en-US" smtClean="0"/>
              <a:pPr/>
              <a:t>1/21/2022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Content Unit 1(Lecture 1)</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Tree>
    <p:extLst>
      <p:ext uri="{BB962C8B-B14F-4D97-AF65-F5344CB8AC3E}">
        <p14:creationId xmlns:p14="http://schemas.microsoft.com/office/powerpoint/2010/main" val="157381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3121"/>
            <a:ext cx="7772400" cy="5213350"/>
          </a:xfrm>
        </p:spPr>
        <p:txBody>
          <a:bodyPr>
            <a:noAutofit/>
          </a:bodyPr>
          <a:lstStyle/>
          <a:p>
            <a:pPr marL="628650" marR="12700" indent="-285750" algn="just" hangingPunct="0">
              <a:lnSpc>
                <a:spcPct val="92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Students will be familiar with basic concepts of Database management system and its architecture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28650" marR="12700" indent="-285750" algn="just" hangingPunct="0">
              <a:lnSpc>
                <a:spcPct val="92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Students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should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 familiar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Use of different data models for implementation of data base and use of data base languages  </a:t>
            </a:r>
          </a:p>
          <a:p>
            <a:pPr marL="628650" marR="12700" indent="-285750" algn="just" hangingPunct="0">
              <a:lnSpc>
                <a:spcPct val="92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Students should be able to draw ER diagram for designing the data base graphically </a:t>
            </a:r>
          </a:p>
          <a:p>
            <a:pPr marL="0" marR="12700" indent="0" algn="just" hangingPunct="0">
              <a:lnSpc>
                <a:spcPct val="92000"/>
              </a:lnSpc>
              <a:spcAft>
                <a:spcPts val="1000"/>
              </a:spcAf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44" indent="-285744"/>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097EDD6-5CEA-4F8A-A365-E851B95F391A}" type="datetime1">
              <a:rPr lang="en-US" smtClean="0"/>
              <a:pPr/>
              <a:t>1/21/2022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 Objective of Unit 1 </a:t>
            </a:r>
          </a:p>
        </p:txBody>
      </p:sp>
      <p:sp>
        <p:nvSpPr>
          <p:cNvPr id="10" name="Footer Placeholder 9"/>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Tree>
    <p:extLst>
      <p:ext uri="{BB962C8B-B14F-4D97-AF65-F5344CB8AC3E}">
        <p14:creationId xmlns:p14="http://schemas.microsoft.com/office/powerpoint/2010/main" val="2422083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A72775-FC8A-4A48-B927-69FEA19115B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mapping with CO </a:t>
            </a:r>
          </a:p>
        </p:txBody>
      </p:sp>
      <p:sp>
        <p:nvSpPr>
          <p:cNvPr id="8" name="TextBox 7">
            <a:extLst>
              <a:ext uri="{FF2B5EF4-FFF2-40B4-BE49-F238E27FC236}">
                <a16:creationId xmlns:a16="http://schemas.microsoft.com/office/drawing/2014/main" id="{BDDAA517-83A9-400A-87C9-22D637F7FA64}"/>
              </a:ext>
            </a:extLst>
          </p:cNvPr>
          <p:cNvSpPr txBox="1"/>
          <p:nvPr/>
        </p:nvSpPr>
        <p:spPr>
          <a:xfrm>
            <a:off x="762000" y="1305082"/>
            <a:ext cx="6781800" cy="1200329"/>
          </a:xfrm>
          <a:prstGeom prst="rect">
            <a:avLst/>
          </a:prstGeom>
          <a:noFill/>
        </p:spPr>
        <p:txBody>
          <a:bodyPr wrap="square">
            <a:spAutoFit/>
          </a:bodyPr>
          <a:lstStyle/>
          <a:p>
            <a:pPr marL="742944" lvl="1" indent="-285744"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 to DBMS			 (CO1)</a:t>
            </a:r>
          </a:p>
          <a:p>
            <a:pPr marL="742944" lvl="1" indent="-285744"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Earlier Existing System     			 (CO1)</a:t>
            </a:r>
          </a:p>
          <a:p>
            <a:pPr marL="742944" lvl="1" indent="-285744"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System Vs File Processing System             (CO1)</a:t>
            </a:r>
          </a:p>
          <a:p>
            <a:pPr marL="742944" lvl="1" indent="-285744"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Disadvantage of DBMS                                              (CO1)</a:t>
            </a:r>
          </a:p>
        </p:txBody>
      </p:sp>
    </p:spTree>
    <p:extLst>
      <p:ext uri="{BB962C8B-B14F-4D97-AF65-F5344CB8AC3E}">
        <p14:creationId xmlns:p14="http://schemas.microsoft.com/office/powerpoint/2010/main" val="83638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28FD335A-139C-42FB-A4EF-E8F9EC600ED1}" type="datetime1">
              <a:rPr lang="en-US" smtClean="0"/>
              <a:pPr/>
              <a:t>1/21/2022</a:t>
            </a:fld>
            <a:endParaRPr lang="en-US"/>
          </a:p>
        </p:txBody>
      </p:sp>
      <p:sp>
        <p:nvSpPr>
          <p:cNvPr id="5" name="Footer Placeholder 4"/>
          <p:cNvSpPr>
            <a:spLocks noGrp="1"/>
          </p:cNvSpPr>
          <p:nvPr>
            <p:ph type="ftr" sz="quarter" idx="11"/>
          </p:nvPr>
        </p:nvSpPr>
        <p:spPr/>
        <p:txBody>
          <a:bodyPr/>
          <a:lstStyle/>
          <a:p>
            <a:r>
              <a:rPr lang="sv-SE" smtClean="0"/>
              <a:t>Ram Kumar Sharma      KCS 501   DBMS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979712" y="0"/>
            <a:ext cx="7164288" cy="92211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Evaluation Scheme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324544" y="0"/>
            <a:ext cx="2520280" cy="1080120"/>
          </a:xfrm>
          <a:prstGeom prst="rect">
            <a:avLst/>
          </a:prstGeom>
          <a:noFill/>
        </p:spPr>
      </p:pic>
      <p:sp>
        <p:nvSpPr>
          <p:cNvPr id="10" name="Content Placeholder 9"/>
          <p:cNvSpPr>
            <a:spLocks noGrp="1"/>
          </p:cNvSpPr>
          <p:nvPr>
            <p:ph idx="1"/>
          </p:nvPr>
        </p:nvSpPr>
        <p:spPr/>
        <p:txBody>
          <a:bodyPr/>
          <a:lstStyle/>
          <a:p>
            <a:endParaRPr lang="en-US" dirty="0"/>
          </a:p>
        </p:txBody>
      </p:sp>
      <p:pic>
        <p:nvPicPr>
          <p:cNvPr id="2052" name="Picture 4"/>
          <p:cNvPicPr>
            <a:picLocks noChangeAspect="1" noChangeArrowheads="1"/>
          </p:cNvPicPr>
          <p:nvPr/>
        </p:nvPicPr>
        <p:blipFill>
          <a:blip r:embed="rId3"/>
          <a:srcRect/>
          <a:stretch>
            <a:fillRect/>
          </a:stretch>
        </p:blipFill>
        <p:spPr bwMode="auto">
          <a:xfrm>
            <a:off x="533400" y="990600"/>
            <a:ext cx="79248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00FD6C-1738-4303-B68C-FBCD9589A7C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Objectives </a:t>
            </a:r>
          </a:p>
        </p:txBody>
      </p:sp>
      <p:graphicFrame>
        <p:nvGraphicFramePr>
          <p:cNvPr id="2" name="Table 2">
            <a:extLst>
              <a:ext uri="{FF2B5EF4-FFF2-40B4-BE49-F238E27FC236}">
                <a16:creationId xmlns:a16="http://schemas.microsoft.com/office/drawing/2014/main" id="{EE1BE5AC-BBD8-45A0-A63F-D343CF1BE0F2}"/>
              </a:ext>
            </a:extLst>
          </p:cNvPr>
          <p:cNvGraphicFramePr>
            <a:graphicFrameLocks noGrp="1"/>
          </p:cNvGraphicFramePr>
          <p:nvPr>
            <p:extLst>
              <p:ext uri="{D42A27DB-BD31-4B8C-83A1-F6EECF244321}">
                <p14:modId xmlns:p14="http://schemas.microsoft.com/office/powerpoint/2010/main" val="1102442340"/>
              </p:ext>
            </p:extLst>
          </p:nvPr>
        </p:nvGraphicFramePr>
        <p:xfrm>
          <a:off x="533400" y="1371600"/>
          <a:ext cx="8229600" cy="360172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Objective </a:t>
                      </a:r>
                    </a:p>
                  </a:txBody>
                  <a:tcPr/>
                </a:tc>
                <a:extLst>
                  <a:ext uri="{0D108BD9-81ED-4DB2-BD59-A6C34878D82A}">
                    <a16:rowId xmlns:a16="http://schemas.microsoft.com/office/drawing/2014/main" val="2356446852"/>
                  </a:ext>
                </a:extLst>
              </a:tr>
              <a:tr h="3708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Students will be able to </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84912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Introduction to DBMS</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understand the basic concepts of DBMS </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274677"/>
                  </a:ext>
                </a:extLst>
              </a:tr>
              <a:tr h="370840">
                <a:tc>
                  <a:txBody>
                    <a:bodyPr/>
                    <a:lstStyle/>
                    <a:p>
                      <a:r>
                        <a:rPr lang="en-US" dirty="0">
                          <a:latin typeface="Times New Roman" panose="02020603050405020304" pitchFamily="18" charset="0"/>
                          <a:cs typeface="Times New Roman" panose="02020603050405020304" pitchFamily="18" charset="0"/>
                        </a:rPr>
                        <a:t>Earlier Existing System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Compare the existing systems with modern data base system </a:t>
                      </a:r>
                    </a:p>
                  </a:txBody>
                  <a:tcPr/>
                </a:tc>
                <a:extLst>
                  <a:ext uri="{0D108BD9-81ED-4DB2-BD59-A6C34878D82A}">
                    <a16:rowId xmlns:a16="http://schemas.microsoft.com/office/drawing/2014/main" val="4182974875"/>
                  </a:ext>
                </a:extLst>
              </a:tr>
              <a:tr h="370840">
                <a:tc>
                  <a:txBody>
                    <a:bodyPr/>
                    <a:lstStyle/>
                    <a:p>
                      <a:r>
                        <a:rPr lang="en-US" dirty="0">
                          <a:latin typeface="Times New Roman" panose="02020603050405020304" pitchFamily="18" charset="0"/>
                          <a:cs typeface="Times New Roman" panose="02020603050405020304" pitchFamily="18" charset="0"/>
                        </a:rPr>
                        <a:t>Database System Vs File Processing System</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Analyse the advantages of DBMS over  </a:t>
                      </a:r>
                      <a:r>
                        <a:rPr lang="en-US" dirty="0">
                          <a:latin typeface="Times New Roman" panose="02020603050405020304" pitchFamily="18" charset="0"/>
                          <a:cs typeface="Times New Roman" panose="02020603050405020304" pitchFamily="18" charset="0"/>
                        </a:rPr>
                        <a:t>File Processing System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7971365"/>
                  </a:ext>
                </a:extLst>
              </a:tr>
              <a:tr h="370840">
                <a:tc>
                  <a:txBody>
                    <a:bodyPr/>
                    <a:lstStyle/>
                    <a:p>
                      <a:r>
                        <a:rPr lang="en-US" dirty="0">
                          <a:latin typeface="Times New Roman" panose="02020603050405020304" pitchFamily="18" charset="0"/>
                          <a:cs typeface="Times New Roman" panose="02020603050405020304" pitchFamily="18" charset="0"/>
                        </a:rPr>
                        <a:t>Disadvantage of DBMS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Know the drawback of DBMS and in subsequent unit he will be able to resolve these drawbacks </a:t>
                      </a:r>
                    </a:p>
                  </a:txBody>
                  <a:tcPr/>
                </a:tc>
                <a:extLst>
                  <a:ext uri="{0D108BD9-81ED-4DB2-BD59-A6C34878D82A}">
                    <a16:rowId xmlns:a16="http://schemas.microsoft.com/office/drawing/2014/main" val="2274506207"/>
                  </a:ext>
                </a:extLst>
              </a:tr>
            </a:tbl>
          </a:graphicData>
        </a:graphic>
      </p:graphicFrame>
    </p:spTree>
    <p:extLst>
      <p:ext uri="{BB962C8B-B14F-4D97-AF65-F5344CB8AC3E}">
        <p14:creationId xmlns:p14="http://schemas.microsoft.com/office/powerpoint/2010/main" val="349279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2E53CB-B8D0-44C3-9F6C-EC4D2D1B387D}" type="datetime1">
              <a:rPr lang="en-US" smtClean="0"/>
              <a:pPr/>
              <a:t>1/21/2022</a:t>
            </a:fld>
            <a:endParaRPr lang="en-US"/>
          </a:p>
        </p:txBody>
      </p:sp>
      <p:sp>
        <p:nvSpPr>
          <p:cNvPr id="5" name="Footer Placeholder 4"/>
          <p:cNvSpPr>
            <a:spLocks noGrp="1"/>
          </p:cNvSpPr>
          <p:nvPr>
            <p:ph type="ftr" sz="quarter" idx="11"/>
          </p:nvPr>
        </p:nvSpPr>
        <p:spPr>
          <a:xfrm>
            <a:off x="1981200" y="6248400"/>
            <a:ext cx="55626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Introduction</a:t>
            </a:r>
          </a:p>
        </p:txBody>
      </p:sp>
      <p:pic>
        <p:nvPicPr>
          <p:cNvPr id="10" name="Picture 9" descr="A close up of a logo&#10;&#10;Description automatically generated">
            <a:extLst>
              <a:ext uri="{FF2B5EF4-FFF2-40B4-BE49-F238E27FC236}">
                <a16:creationId xmlns:a16="http://schemas.microsoft.com/office/drawing/2014/main" id="{FD8A6CBC-EDE7-467C-A940-715960024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287546"/>
            <a:ext cx="2461260" cy="2598420"/>
          </a:xfrm>
          <a:prstGeom prst="rect">
            <a:avLst/>
          </a:prstGeom>
        </p:spPr>
      </p:pic>
      <p:pic>
        <p:nvPicPr>
          <p:cNvPr id="11" name="Picture 10" descr="A close up of a logo&#10;&#10;Description automatically generated">
            <a:extLst>
              <a:ext uri="{FF2B5EF4-FFF2-40B4-BE49-F238E27FC236}">
                <a16:creationId xmlns:a16="http://schemas.microsoft.com/office/drawing/2014/main" id="{6A9156E5-89C4-41FD-99D1-215CCDBDAE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7047" y="2870291"/>
            <a:ext cx="1127760" cy="107442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42FEEA8-19FD-4E9C-802F-60D667649E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9244" y="2381693"/>
            <a:ext cx="1318260" cy="1996440"/>
          </a:xfrm>
          <a:prstGeom prst="rect">
            <a:avLst/>
          </a:prstGeom>
        </p:spPr>
      </p:pic>
      <p:pic>
        <p:nvPicPr>
          <p:cNvPr id="13" name="Picture 12" descr="A close up of a logo&#10;&#10;Description automatically generated">
            <a:extLst>
              <a:ext uri="{FF2B5EF4-FFF2-40B4-BE49-F238E27FC236}">
                <a16:creationId xmlns:a16="http://schemas.microsoft.com/office/drawing/2014/main" id="{0637A771-B28A-4F05-9034-84A80D3B6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789" y="2870291"/>
            <a:ext cx="1127760" cy="1074420"/>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BD319CAC-B33F-42C1-8429-DFC9250343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4549" y="2721701"/>
            <a:ext cx="2133600" cy="1371600"/>
          </a:xfrm>
          <a:prstGeom prst="rect">
            <a:avLst/>
          </a:prstGeom>
        </p:spPr>
      </p:pic>
      <p:sp>
        <p:nvSpPr>
          <p:cNvPr id="15" name="TextBox 14">
            <a:extLst>
              <a:ext uri="{FF2B5EF4-FFF2-40B4-BE49-F238E27FC236}">
                <a16:creationId xmlns:a16="http://schemas.microsoft.com/office/drawing/2014/main" id="{76E089E1-89D6-4ECB-8010-6EF5B5C3E6EE}"/>
              </a:ext>
            </a:extLst>
          </p:cNvPr>
          <p:cNvSpPr txBox="1"/>
          <p:nvPr/>
        </p:nvSpPr>
        <p:spPr>
          <a:xfrm>
            <a:off x="2142241" y="1272136"/>
            <a:ext cx="5401559" cy="523220"/>
          </a:xfrm>
          <a:prstGeom prst="rect">
            <a:avLst/>
          </a:prstGeom>
          <a:solidFill>
            <a:schemeClr val="accent6">
              <a:lumMod val="40000"/>
              <a:lumOff val="60000"/>
            </a:schemeClr>
          </a:solidFill>
        </p:spPr>
        <p:txBody>
          <a:bodyPr wrap="square" rtlCol="0">
            <a:spAutoFit/>
          </a:bodyPr>
          <a:lstStyle/>
          <a:p>
            <a:pPr algn="ctr"/>
            <a:r>
              <a:rPr lang="en-US" sz="2800" b="1" dirty="0">
                <a:solidFill>
                  <a:srgbClr val="002060"/>
                </a:solidFill>
              </a:rPr>
              <a:t>Data Base Management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ACAF52-4FF3-4E30-B42F-80BB686A3E82}"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600" b="1" dirty="0">
                <a:solidFill>
                  <a:schemeClr val="tx1"/>
                </a:solidFill>
              </a:rPr>
              <a:t>Introduction to DBMS (</a:t>
            </a:r>
            <a:r>
              <a:rPr lang="en-US" sz="2800" b="1" dirty="0">
                <a:solidFill>
                  <a:schemeClr val="tx1"/>
                </a:solidFill>
              </a:rPr>
              <a:t>CO 1</a:t>
            </a:r>
            <a:r>
              <a:rPr lang="en-US" sz="3600" b="1" dirty="0">
                <a:solidFill>
                  <a:schemeClr val="tx1"/>
                </a:solidFill>
              </a:rPr>
              <a:t>)</a:t>
            </a:r>
          </a:p>
        </p:txBody>
      </p:sp>
      <p:sp>
        <p:nvSpPr>
          <p:cNvPr id="9" name="Rectangle 2">
            <a:extLst>
              <a:ext uri="{FF2B5EF4-FFF2-40B4-BE49-F238E27FC236}">
                <a16:creationId xmlns:a16="http://schemas.microsoft.com/office/drawing/2014/main" id="{797DF92B-223D-4ACE-802A-575E4CB9A3FC}"/>
              </a:ext>
            </a:extLst>
          </p:cNvPr>
          <p:cNvSpPr txBox="1">
            <a:spLocks noChangeArrowheads="1"/>
          </p:cNvSpPr>
          <p:nvPr/>
        </p:nvSpPr>
        <p:spPr>
          <a:xfrm>
            <a:off x="723900" y="1096207"/>
            <a:ext cx="8153400" cy="990600"/>
          </a:xfrm>
          <a:prstGeom prst="rect">
            <a:avLst/>
          </a:prstGeom>
          <a:noFill/>
        </p:spPr>
        <p:txBody>
          <a:bodyPr vert="horz" lIns="91440" tIns="45720" rIns="91440" bIns="45720" rtlCol="0">
            <a:normAutofit/>
          </a:bodyPr>
          <a:lstStyle/>
          <a:p>
            <a:pPr algn="ctr">
              <a:spcBef>
                <a:spcPct val="20000"/>
              </a:spcBef>
              <a:defRPr/>
            </a:pPr>
            <a:r>
              <a:rPr lang="en-US" sz="2800" dirty="0">
                <a:solidFill>
                  <a:srgbClr val="7030A0"/>
                </a:solidFill>
                <a:latin typeface="Times New Roman" panose="02020603050405020304" pitchFamily="18" charset="0"/>
                <a:cs typeface="Times New Roman" panose="02020603050405020304" pitchFamily="18" charset="0"/>
              </a:rPr>
              <a:t>Good data management is an essential prerequisite to corporate success.</a:t>
            </a:r>
          </a:p>
        </p:txBody>
      </p:sp>
      <p:grpSp>
        <p:nvGrpSpPr>
          <p:cNvPr id="11" name="Group 10">
            <a:extLst>
              <a:ext uri="{FF2B5EF4-FFF2-40B4-BE49-F238E27FC236}">
                <a16:creationId xmlns:a16="http://schemas.microsoft.com/office/drawing/2014/main" id="{C55F8D30-B272-4CFA-95C9-5C7F3DF71BB0}"/>
              </a:ext>
            </a:extLst>
          </p:cNvPr>
          <p:cNvGrpSpPr/>
          <p:nvPr/>
        </p:nvGrpSpPr>
        <p:grpSpPr>
          <a:xfrm>
            <a:off x="3124200" y="2590800"/>
            <a:ext cx="2438400" cy="1447800"/>
            <a:chOff x="3390900" y="2476500"/>
            <a:chExt cx="1828800" cy="1079500"/>
          </a:xfrm>
        </p:grpSpPr>
        <p:sp>
          <p:nvSpPr>
            <p:cNvPr id="12" name="Line 4">
              <a:extLst>
                <a:ext uri="{FF2B5EF4-FFF2-40B4-BE49-F238E27FC236}">
                  <a16:creationId xmlns:a16="http://schemas.microsoft.com/office/drawing/2014/main" id="{17E2D8F4-D80C-4490-B530-BAC3FC90E0EE}"/>
                </a:ext>
              </a:extLst>
            </p:cNvPr>
            <p:cNvSpPr>
              <a:spLocks noChangeShapeType="1"/>
            </p:cNvSpPr>
            <p:nvPr/>
          </p:nvSpPr>
          <p:spPr bwMode="auto">
            <a:xfrm>
              <a:off x="3390900" y="2476500"/>
              <a:ext cx="182880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13" name="Line 5">
              <a:extLst>
                <a:ext uri="{FF2B5EF4-FFF2-40B4-BE49-F238E27FC236}">
                  <a16:creationId xmlns:a16="http://schemas.microsoft.com/office/drawing/2014/main" id="{F1BF5C0B-5840-4860-9E5B-51251D13DB1D}"/>
                </a:ext>
              </a:extLst>
            </p:cNvPr>
            <p:cNvSpPr>
              <a:spLocks noChangeShapeType="1"/>
            </p:cNvSpPr>
            <p:nvPr/>
          </p:nvSpPr>
          <p:spPr bwMode="auto">
            <a:xfrm>
              <a:off x="4051300" y="2768600"/>
              <a:ext cx="91440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14" name="Line 6">
              <a:extLst>
                <a:ext uri="{FF2B5EF4-FFF2-40B4-BE49-F238E27FC236}">
                  <a16:creationId xmlns:a16="http://schemas.microsoft.com/office/drawing/2014/main" id="{27D25A70-F020-4F81-92DA-E13E5078948F}"/>
                </a:ext>
              </a:extLst>
            </p:cNvPr>
            <p:cNvSpPr>
              <a:spLocks noChangeShapeType="1"/>
            </p:cNvSpPr>
            <p:nvPr/>
          </p:nvSpPr>
          <p:spPr bwMode="auto">
            <a:xfrm>
              <a:off x="3949700" y="3009900"/>
              <a:ext cx="91440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15" name="Line 8">
              <a:extLst>
                <a:ext uri="{FF2B5EF4-FFF2-40B4-BE49-F238E27FC236}">
                  <a16:creationId xmlns:a16="http://schemas.microsoft.com/office/drawing/2014/main" id="{0E7374D7-1512-4ED4-ABFB-CACF92C782A2}"/>
                </a:ext>
              </a:extLst>
            </p:cNvPr>
            <p:cNvSpPr>
              <a:spLocks noChangeShapeType="1"/>
            </p:cNvSpPr>
            <p:nvPr/>
          </p:nvSpPr>
          <p:spPr bwMode="auto">
            <a:xfrm>
              <a:off x="3835400" y="3263900"/>
              <a:ext cx="111760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16" name="Line 9">
              <a:extLst>
                <a:ext uri="{FF2B5EF4-FFF2-40B4-BE49-F238E27FC236}">
                  <a16:creationId xmlns:a16="http://schemas.microsoft.com/office/drawing/2014/main" id="{CE3A1866-344B-4955-B2A7-45BBE8E85E25}"/>
                </a:ext>
              </a:extLst>
            </p:cNvPr>
            <p:cNvSpPr>
              <a:spLocks noChangeShapeType="1"/>
            </p:cNvSpPr>
            <p:nvPr/>
          </p:nvSpPr>
          <p:spPr bwMode="auto">
            <a:xfrm>
              <a:off x="3619500" y="3556000"/>
              <a:ext cx="1320800" cy="0"/>
            </a:xfrm>
            <a:prstGeom prst="line">
              <a:avLst/>
            </a:prstGeom>
            <a:noFill/>
            <a:ln w="50800">
              <a:solidFill>
                <a:schemeClr val="hlink"/>
              </a:solidFill>
              <a:round/>
              <a:headEnd type="none" w="sm" len="sm"/>
              <a:tailEnd type="stealth" w="med" len="lg"/>
            </a:ln>
          </p:spPr>
          <p:txBody>
            <a:bodyPr wrap="none" anchor="ctr"/>
            <a:lstStyle/>
            <a:p>
              <a:endParaRPr lang="en-US"/>
            </a:p>
          </p:txBody>
        </p:sp>
      </p:grpSp>
      <p:sp>
        <p:nvSpPr>
          <p:cNvPr id="17" name="Rectangle 3">
            <a:extLst>
              <a:ext uri="{FF2B5EF4-FFF2-40B4-BE49-F238E27FC236}">
                <a16:creationId xmlns:a16="http://schemas.microsoft.com/office/drawing/2014/main" id="{80AFB3D1-2BE0-4261-AC6A-71DF39F3991F}"/>
              </a:ext>
            </a:extLst>
          </p:cNvPr>
          <p:cNvSpPr>
            <a:spLocks noChangeArrowheads="1"/>
          </p:cNvSpPr>
          <p:nvPr/>
        </p:nvSpPr>
        <p:spPr bwMode="auto">
          <a:xfrm>
            <a:off x="2130155" y="2330593"/>
            <a:ext cx="6255290" cy="1939637"/>
          </a:xfrm>
          <a:prstGeom prst="rect">
            <a:avLst/>
          </a:prstGeom>
          <a:noFill/>
          <a:ln w="9525">
            <a:noFill/>
            <a:miter lim="800000"/>
            <a:headEnd/>
            <a:tailEnd/>
          </a:ln>
        </p:spPr>
        <p:txBody>
          <a:bodyPr wrap="square" lIns="92075" tIns="46039" rIns="92075" bIns="46039">
            <a:spAutoFit/>
          </a:bodyPr>
          <a:lstStyle/>
          <a:p>
            <a:pPr eaLnBrk="0" hangingPunct="0"/>
            <a:r>
              <a:rPr lang="en-US" sz="2400" b="1" dirty="0">
                <a:solidFill>
                  <a:schemeClr val="accent1"/>
                </a:solidFill>
              </a:rPr>
              <a:t>Data			           Information</a:t>
            </a:r>
          </a:p>
          <a:p>
            <a:pPr eaLnBrk="0" hangingPunct="0"/>
            <a:r>
              <a:rPr lang="en-US" sz="2400" b="1" dirty="0">
                <a:solidFill>
                  <a:schemeClr val="accent1"/>
                </a:solidFill>
              </a:rPr>
              <a:t>Information		           Knowledge</a:t>
            </a:r>
          </a:p>
          <a:p>
            <a:pPr eaLnBrk="0" hangingPunct="0"/>
            <a:r>
              <a:rPr lang="en-US" sz="2400" b="1" dirty="0">
                <a:solidFill>
                  <a:schemeClr val="accent1"/>
                </a:solidFill>
              </a:rPr>
              <a:t>Knowledge		           Judgment</a:t>
            </a:r>
          </a:p>
          <a:p>
            <a:pPr eaLnBrk="0" hangingPunct="0"/>
            <a:r>
              <a:rPr lang="en-US" sz="2400" b="1" dirty="0">
                <a:solidFill>
                  <a:schemeClr val="accent1"/>
                </a:solidFill>
              </a:rPr>
              <a:t>Judgment		           Decision</a:t>
            </a:r>
          </a:p>
          <a:p>
            <a:pPr eaLnBrk="0" hangingPunct="0"/>
            <a:r>
              <a:rPr lang="en-US" sz="2400" b="1" dirty="0">
                <a:solidFill>
                  <a:schemeClr val="accent1"/>
                </a:solidFill>
              </a:rPr>
              <a:t>Decision		           Success</a:t>
            </a:r>
          </a:p>
        </p:txBody>
      </p:sp>
      <p:sp>
        <p:nvSpPr>
          <p:cNvPr id="18" name="Rectangle 7">
            <a:extLst>
              <a:ext uri="{FF2B5EF4-FFF2-40B4-BE49-F238E27FC236}">
                <a16:creationId xmlns:a16="http://schemas.microsoft.com/office/drawing/2014/main" id="{01DCCAED-3110-4526-8BF8-B33EB5ECCDFD}"/>
              </a:ext>
            </a:extLst>
          </p:cNvPr>
          <p:cNvSpPr>
            <a:spLocks noChangeArrowheads="1"/>
          </p:cNvSpPr>
          <p:nvPr/>
        </p:nvSpPr>
        <p:spPr bwMode="auto">
          <a:xfrm>
            <a:off x="647700" y="4430358"/>
            <a:ext cx="6138333" cy="1785748"/>
          </a:xfrm>
          <a:prstGeom prst="rect">
            <a:avLst/>
          </a:prstGeom>
          <a:noFill/>
          <a:ln w="9525">
            <a:noFill/>
            <a:miter lim="800000"/>
            <a:headEnd/>
            <a:tailEnd/>
          </a:ln>
        </p:spPr>
        <p:txBody>
          <a:bodyPr lIns="92075" tIns="46039" rIns="92075" bIns="46039">
            <a:spAutoFit/>
          </a:bodyPr>
          <a:lstStyle/>
          <a:p>
            <a:pPr marL="228594" indent="-228594" eaLnBrk="0" hangingPunct="0"/>
            <a:r>
              <a:rPr lang="en-US" sz="2200" b="1" dirty="0">
                <a:solidFill>
                  <a:schemeClr val="accent1"/>
                </a:solidFill>
                <a:latin typeface="Times New Roman" panose="02020603050405020304" pitchFamily="18" charset="0"/>
                <a:cs typeface="Times New Roman" panose="02020603050405020304" pitchFamily="18" charset="0"/>
              </a:rPr>
              <a:t>provided that data is:</a:t>
            </a:r>
          </a:p>
          <a:p>
            <a:pPr marL="228594" indent="-228594" eaLnBrk="0" hangingPunct="0">
              <a:buFontTx/>
              <a:buChar char="•"/>
            </a:pPr>
            <a:r>
              <a:rPr lang="en-US" sz="2200" b="1" dirty="0">
                <a:solidFill>
                  <a:schemeClr val="accent2"/>
                </a:solidFill>
                <a:latin typeface="Times New Roman" panose="02020603050405020304" pitchFamily="18" charset="0"/>
                <a:cs typeface="Times New Roman" panose="02020603050405020304" pitchFamily="18" charset="0"/>
              </a:rPr>
              <a:t>complete</a:t>
            </a:r>
          </a:p>
          <a:p>
            <a:pPr marL="228594" indent="-228594" eaLnBrk="0" hangingPunct="0">
              <a:buFontTx/>
              <a:buChar char="•"/>
            </a:pPr>
            <a:r>
              <a:rPr lang="en-US" sz="2200" b="1" dirty="0">
                <a:solidFill>
                  <a:schemeClr val="accent2"/>
                </a:solidFill>
                <a:latin typeface="Times New Roman" panose="02020603050405020304" pitchFamily="18" charset="0"/>
                <a:cs typeface="Times New Roman" panose="02020603050405020304" pitchFamily="18" charset="0"/>
              </a:rPr>
              <a:t>accurate</a:t>
            </a:r>
          </a:p>
          <a:p>
            <a:pPr marL="228594" indent="-228594" eaLnBrk="0" hangingPunct="0">
              <a:buFontTx/>
              <a:buChar char="•"/>
            </a:pPr>
            <a:r>
              <a:rPr lang="en-US" sz="2200" b="1" dirty="0">
                <a:solidFill>
                  <a:schemeClr val="accent2"/>
                </a:solidFill>
                <a:latin typeface="Times New Roman" panose="02020603050405020304" pitchFamily="18" charset="0"/>
                <a:cs typeface="Times New Roman" panose="02020603050405020304" pitchFamily="18" charset="0"/>
              </a:rPr>
              <a:t>timely</a:t>
            </a:r>
          </a:p>
          <a:p>
            <a:pPr marL="228594" indent="-228594" eaLnBrk="0" hangingPunct="0">
              <a:buFontTx/>
              <a:buChar char="•"/>
            </a:pPr>
            <a:r>
              <a:rPr lang="en-US" sz="2200" b="1" dirty="0">
                <a:solidFill>
                  <a:schemeClr val="accent2"/>
                </a:solidFill>
                <a:latin typeface="Times New Roman" panose="02020603050405020304" pitchFamily="18" charset="0"/>
                <a:cs typeface="Times New Roman" panose="02020603050405020304" pitchFamily="18" charset="0"/>
              </a:rPr>
              <a:t>easily available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2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2000" fill="hold"/>
                                        <p:tgtEl>
                                          <p:spTgt spid="17"/>
                                        </p:tgtEl>
                                        <p:attrNameLst>
                                          <p:attrName>ppt_x</p:attrName>
                                        </p:attrNameLst>
                                      </p:cBhvr>
                                      <p:tavLst>
                                        <p:tav tm="0">
                                          <p:val>
                                            <p:strVal val="0-#ppt_w/2"/>
                                          </p:val>
                                        </p:tav>
                                        <p:tav tm="100000">
                                          <p:val>
                                            <p:strVal val="#ppt_x"/>
                                          </p:val>
                                        </p:tav>
                                      </p:tavLst>
                                    </p:anim>
                                    <p:anim calcmode="lin" valueType="num">
                                      <p:cBhvr additive="base">
                                        <p:cTn id="19" dur="2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BB253-93C7-45FE-8479-05D4C6B57119}"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Introduction to DBMS (CO 1)        </a:t>
            </a:r>
            <a:r>
              <a:rPr lang="en-US" sz="28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54FB7BFA-1E4A-47B9-AC75-E2C250FF3574}"/>
              </a:ext>
            </a:extLst>
          </p:cNvPr>
          <p:cNvSpPr txBox="1">
            <a:spLocks noChangeArrowheads="1"/>
          </p:cNvSpPr>
          <p:nvPr/>
        </p:nvSpPr>
        <p:spPr>
          <a:xfrm>
            <a:off x="567813" y="1130757"/>
            <a:ext cx="8153400" cy="675087"/>
          </a:xfrm>
          <a:prstGeom prst="rect">
            <a:avLst/>
          </a:prstGeom>
          <a:noFill/>
        </p:spPr>
        <p:txBody>
          <a:bodyPr vert="horz" lIns="91440" tIns="45720" rIns="91440" bIns="45720" rtlCol="0">
            <a:normAutofit/>
          </a:bodyPr>
          <a:lstStyle/>
          <a:p>
            <a:pPr lvl="0"/>
            <a:r>
              <a:rPr lang="en-US" sz="2400" b="1" dirty="0"/>
              <a:t>What is Data ?</a:t>
            </a:r>
          </a:p>
        </p:txBody>
      </p:sp>
      <p:sp>
        <p:nvSpPr>
          <p:cNvPr id="10" name="Rectangle 9">
            <a:extLst>
              <a:ext uri="{FF2B5EF4-FFF2-40B4-BE49-F238E27FC236}">
                <a16:creationId xmlns:a16="http://schemas.microsoft.com/office/drawing/2014/main" id="{2580F8B8-290A-48C0-8378-E886D06A3D6D}"/>
              </a:ext>
            </a:extLst>
          </p:cNvPr>
          <p:cNvSpPr/>
          <p:nvPr/>
        </p:nvSpPr>
        <p:spPr>
          <a:xfrm>
            <a:off x="1143000" y="1706940"/>
            <a:ext cx="7924800" cy="1938992"/>
          </a:xfrm>
          <a:prstGeom prst="rect">
            <a:avLst/>
          </a:prstGeom>
        </p:spPr>
        <p:txBody>
          <a:bodyPr wrap="square">
            <a:spAutoFit/>
          </a:bodyPr>
          <a:lstStyle/>
          <a:p>
            <a:r>
              <a:rPr lang="en-US" sz="2400" b="1" dirty="0"/>
              <a:t>Data : </a:t>
            </a:r>
            <a:r>
              <a:rPr lang="en-US" sz="2400" dirty="0">
                <a:solidFill>
                  <a:srgbClr val="7030A0"/>
                </a:solidFill>
              </a:rPr>
              <a:t>is the raw facts and figures. It is represented with the help of characters like alphabets(A-Z), digits(0-9) and special characters (+,-,/,*,&lt;,&gt;,= etc.)</a:t>
            </a:r>
          </a:p>
          <a:p>
            <a:r>
              <a:rPr lang="en-US" sz="2400" b="1" dirty="0">
                <a:solidFill>
                  <a:srgbClr val="00B050"/>
                </a:solidFill>
              </a:rPr>
              <a:t>Example :  36 , Ravi, </a:t>
            </a:r>
          </a:p>
          <a:p>
            <a:pPr lvl="0"/>
            <a:endParaRPr lang="en-US" sz="2400" dirty="0"/>
          </a:p>
        </p:txBody>
      </p:sp>
      <p:sp>
        <p:nvSpPr>
          <p:cNvPr id="11" name="Rectangle 10">
            <a:extLst>
              <a:ext uri="{FF2B5EF4-FFF2-40B4-BE49-F238E27FC236}">
                <a16:creationId xmlns:a16="http://schemas.microsoft.com/office/drawing/2014/main" id="{F1F4F359-B82B-48F1-B5BB-D4A260652C4F}"/>
              </a:ext>
            </a:extLst>
          </p:cNvPr>
          <p:cNvSpPr/>
          <p:nvPr/>
        </p:nvSpPr>
        <p:spPr>
          <a:xfrm>
            <a:off x="567813" y="3674612"/>
            <a:ext cx="7924800" cy="461665"/>
          </a:xfrm>
          <a:prstGeom prst="rect">
            <a:avLst/>
          </a:prstGeom>
        </p:spPr>
        <p:txBody>
          <a:bodyPr wrap="square">
            <a:spAutoFit/>
          </a:bodyPr>
          <a:lstStyle/>
          <a:p>
            <a:pPr lvl="0"/>
            <a:r>
              <a:rPr lang="en-US" sz="2400" b="1" dirty="0"/>
              <a:t>What is Information ?</a:t>
            </a:r>
          </a:p>
        </p:txBody>
      </p:sp>
      <p:sp>
        <p:nvSpPr>
          <p:cNvPr id="12" name="Rectangle 11">
            <a:extLst>
              <a:ext uri="{FF2B5EF4-FFF2-40B4-BE49-F238E27FC236}">
                <a16:creationId xmlns:a16="http://schemas.microsoft.com/office/drawing/2014/main" id="{236E63EF-A166-4596-BB26-E37713CF54A2}"/>
              </a:ext>
            </a:extLst>
          </p:cNvPr>
          <p:cNvSpPr/>
          <p:nvPr/>
        </p:nvSpPr>
        <p:spPr>
          <a:xfrm>
            <a:off x="1219200" y="4164957"/>
            <a:ext cx="7620000" cy="1569660"/>
          </a:xfrm>
          <a:prstGeom prst="rect">
            <a:avLst/>
          </a:prstGeom>
        </p:spPr>
        <p:txBody>
          <a:bodyPr wrap="square">
            <a:spAutoFit/>
          </a:bodyPr>
          <a:lstStyle/>
          <a:p>
            <a:r>
              <a:rPr lang="en-US" sz="2400" b="1" dirty="0"/>
              <a:t>Information </a:t>
            </a:r>
            <a:r>
              <a:rPr lang="en-US" sz="2400" dirty="0">
                <a:solidFill>
                  <a:srgbClr val="7030A0"/>
                </a:solidFill>
              </a:rPr>
              <a:t>.  Processed data is called information.</a:t>
            </a:r>
          </a:p>
          <a:p>
            <a:r>
              <a:rPr lang="en-US" sz="2400" b="1" dirty="0"/>
              <a:t> </a:t>
            </a:r>
            <a:r>
              <a:rPr lang="en-US" sz="2400" b="1" dirty="0">
                <a:solidFill>
                  <a:srgbClr val="7030A0"/>
                </a:solidFill>
              </a:rPr>
              <a:t>it  </a:t>
            </a:r>
            <a:r>
              <a:rPr lang="en-US" sz="2400" dirty="0">
                <a:solidFill>
                  <a:srgbClr val="7030A0"/>
                </a:solidFill>
              </a:rPr>
              <a:t>is  a set of organized or classified data so that it has some meaningful values.</a:t>
            </a:r>
          </a:p>
          <a:p>
            <a:r>
              <a:rPr lang="en-US" sz="2400" b="1" dirty="0">
                <a:solidFill>
                  <a:srgbClr val="00B050"/>
                </a:solidFill>
              </a:rPr>
              <a:t>Example :  Age 36  is information,  Name of Person is Ravi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2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000" fill="hold"/>
                                        <p:tgtEl>
                                          <p:spTgt spid="10"/>
                                        </p:tgtEl>
                                        <p:attrNameLst>
                                          <p:attrName>ppt_x</p:attrName>
                                        </p:attrNameLst>
                                      </p:cBhvr>
                                      <p:tavLst>
                                        <p:tav tm="0">
                                          <p:val>
                                            <p:strVal val="#ppt_x"/>
                                          </p:val>
                                        </p:tav>
                                        <p:tav tm="100000">
                                          <p:val>
                                            <p:strVal val="#ppt_x"/>
                                          </p:val>
                                        </p:tav>
                                      </p:tavLst>
                                    </p:anim>
                                    <p:anim calcmode="lin" valueType="num">
                                      <p:cBhvr additive="base">
                                        <p:cTn id="14"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2000" fill="hold"/>
                                        <p:tgtEl>
                                          <p:spTgt spid="11"/>
                                        </p:tgtEl>
                                        <p:attrNameLst>
                                          <p:attrName>ppt_x</p:attrName>
                                        </p:attrNameLst>
                                      </p:cBhvr>
                                      <p:tavLst>
                                        <p:tav tm="0">
                                          <p:val>
                                            <p:strVal val="#ppt_x"/>
                                          </p:val>
                                        </p:tav>
                                        <p:tav tm="100000">
                                          <p:val>
                                            <p:strVal val="#ppt_x"/>
                                          </p:val>
                                        </p:tav>
                                      </p:tavLst>
                                    </p:anim>
                                    <p:anim calcmode="lin" valueType="num">
                                      <p:cBhvr additive="base">
                                        <p:cTn id="20" dur="20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2387B0-EEAE-4299-8217-06FA5E31836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Introduction to DBMS (CO 1)        </a:t>
            </a:r>
            <a:r>
              <a:rPr lang="en-US" sz="28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71742C8B-5502-4716-8DA2-7C9263CE2135}"/>
              </a:ext>
            </a:extLst>
          </p:cNvPr>
          <p:cNvSpPr txBox="1">
            <a:spLocks noChangeArrowheads="1"/>
          </p:cNvSpPr>
          <p:nvPr/>
        </p:nvSpPr>
        <p:spPr>
          <a:xfrm>
            <a:off x="546652" y="1489424"/>
            <a:ext cx="8153400" cy="576895"/>
          </a:xfrm>
          <a:prstGeom prst="rect">
            <a:avLst/>
          </a:prstGeom>
          <a:noFill/>
        </p:spPr>
        <p:txBody>
          <a:bodyPr vert="horz" lIns="91440" tIns="45720" rIns="91440" bIns="45720" rtlCol="0">
            <a:normAutofit/>
          </a:bodyPr>
          <a:lstStyle/>
          <a:p>
            <a:pPr>
              <a:spcBef>
                <a:spcPct val="20000"/>
              </a:spcBef>
              <a:defRPr/>
            </a:pPr>
            <a:r>
              <a:rPr lang="en-US" sz="2800" b="1" dirty="0">
                <a:latin typeface="Times New Roman" panose="02020603050405020304" pitchFamily="18" charset="0"/>
                <a:cs typeface="Times New Roman" panose="02020603050405020304" pitchFamily="18" charset="0"/>
              </a:rPr>
              <a:t>What is Data Base?</a:t>
            </a:r>
          </a:p>
          <a:p>
            <a:pPr>
              <a:spcBef>
                <a:spcPct val="20000"/>
              </a:spcBef>
              <a:defRPr/>
            </a:pPr>
            <a:endParaRPr lang="en-US" sz="2400" dirty="0">
              <a:solidFill>
                <a:srgbClr val="7030A0"/>
              </a:solidFill>
              <a:latin typeface="Arial" charset="0"/>
            </a:endParaRPr>
          </a:p>
        </p:txBody>
      </p:sp>
      <p:sp>
        <p:nvSpPr>
          <p:cNvPr id="14" name="Rectangle 13">
            <a:extLst>
              <a:ext uri="{FF2B5EF4-FFF2-40B4-BE49-F238E27FC236}">
                <a16:creationId xmlns:a16="http://schemas.microsoft.com/office/drawing/2014/main" id="{40D17153-2A70-42D9-AD6B-F40249CF6A08}"/>
              </a:ext>
            </a:extLst>
          </p:cNvPr>
          <p:cNvSpPr/>
          <p:nvPr/>
        </p:nvSpPr>
        <p:spPr>
          <a:xfrm>
            <a:off x="1023730" y="2357286"/>
            <a:ext cx="7924800" cy="1200329"/>
          </a:xfrm>
          <a:prstGeom prst="rect">
            <a:avLst/>
          </a:prstGeom>
        </p:spPr>
        <p:txBody>
          <a:bodyPr wrap="square">
            <a:spAutoFit/>
          </a:bodyPr>
          <a:lstStyle/>
          <a:p>
            <a:pPr marL="342900" indent="-342900" algn="just">
              <a:buFont typeface="Wingdings" panose="05000000000000000000" pitchFamily="2" charset="2"/>
              <a:buChar char="v"/>
            </a:pPr>
            <a:r>
              <a:rPr lang="en-US" sz="2400" dirty="0"/>
              <a:t>Database made up of two  separate words, i.e. Data and base means database is a</a:t>
            </a:r>
            <a:r>
              <a:rPr lang="en-US" sz="2400" b="1" dirty="0">
                <a:solidFill>
                  <a:srgbClr val="0070C0"/>
                </a:solidFill>
              </a:rPr>
              <a:t> base of data</a:t>
            </a:r>
            <a:r>
              <a:rPr lang="en-US" sz="2400" dirty="0"/>
              <a:t>. </a:t>
            </a:r>
            <a:r>
              <a:rPr lang="en-US" sz="2400" b="1" dirty="0">
                <a:solidFill>
                  <a:srgbClr val="00B050"/>
                </a:solidFill>
              </a:rPr>
              <a:t> </a:t>
            </a:r>
          </a:p>
          <a:p>
            <a:pPr lvl="0"/>
            <a:endParaRPr lang="en-US" sz="2400" dirty="0"/>
          </a:p>
        </p:txBody>
      </p:sp>
      <p:sp>
        <p:nvSpPr>
          <p:cNvPr id="15" name="Rectangle 14">
            <a:extLst>
              <a:ext uri="{FF2B5EF4-FFF2-40B4-BE49-F238E27FC236}">
                <a16:creationId xmlns:a16="http://schemas.microsoft.com/office/drawing/2014/main" id="{EA0B70C8-1946-4D89-A507-B98427820D20}"/>
              </a:ext>
            </a:extLst>
          </p:cNvPr>
          <p:cNvSpPr/>
          <p:nvPr/>
        </p:nvSpPr>
        <p:spPr>
          <a:xfrm>
            <a:off x="987287" y="3557615"/>
            <a:ext cx="7924800" cy="830997"/>
          </a:xfrm>
          <a:prstGeom prst="rect">
            <a:avLst/>
          </a:prstGeom>
        </p:spPr>
        <p:txBody>
          <a:bodyPr wrap="square">
            <a:spAutoFit/>
          </a:bodyPr>
          <a:lstStyle/>
          <a:p>
            <a:pPr marL="342900" lvl="0" indent="-342900" algn="just">
              <a:buFont typeface="Wingdings" panose="05000000000000000000" pitchFamily="2" charset="2"/>
              <a:buChar char="v"/>
            </a:pPr>
            <a:r>
              <a:rPr lang="en-US" sz="2400" dirty="0"/>
              <a:t>Database is a collection of related data organized in a way that data can be easily accessed, managed and updated.</a:t>
            </a:r>
            <a:endParaRPr lang="en-US" sz="2400" b="1" dirty="0"/>
          </a:p>
        </p:txBody>
      </p:sp>
      <p:sp>
        <p:nvSpPr>
          <p:cNvPr id="16" name="Rectangle 15">
            <a:extLst>
              <a:ext uri="{FF2B5EF4-FFF2-40B4-BE49-F238E27FC236}">
                <a16:creationId xmlns:a16="http://schemas.microsoft.com/office/drawing/2014/main" id="{DD57F73F-19BA-4290-95E1-BA5582ACC8D1}"/>
              </a:ext>
            </a:extLst>
          </p:cNvPr>
          <p:cNvSpPr/>
          <p:nvPr/>
        </p:nvSpPr>
        <p:spPr>
          <a:xfrm>
            <a:off x="1023730" y="4610952"/>
            <a:ext cx="7620000" cy="1200329"/>
          </a:xfrm>
          <a:prstGeom prst="rect">
            <a:avLst/>
          </a:prstGeom>
        </p:spPr>
        <p:txBody>
          <a:bodyPr wrap="square">
            <a:spAutoFit/>
          </a:bodyPr>
          <a:lstStyle/>
          <a:p>
            <a:pPr marL="342900" indent="-342900" algn="just">
              <a:buFont typeface="Wingdings" panose="05000000000000000000" pitchFamily="2" charset="2"/>
              <a:buChar char="v"/>
            </a:pPr>
            <a:r>
              <a:rPr lang="en-US" sz="2400" dirty="0"/>
              <a:t>Database actually a place where related piece of information is stored and perform various operation can be performed on it.</a:t>
            </a:r>
          </a:p>
        </p:txBody>
      </p:sp>
    </p:spTree>
    <p:extLst>
      <p:ext uri="{BB962C8B-B14F-4D97-AF65-F5344CB8AC3E}">
        <p14:creationId xmlns:p14="http://schemas.microsoft.com/office/powerpoint/2010/main" val="12501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20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2000" fill="hold"/>
                                        <p:tgtEl>
                                          <p:spTgt spid="14"/>
                                        </p:tgtEl>
                                        <p:attrNameLst>
                                          <p:attrName>ppt_x</p:attrName>
                                        </p:attrNameLst>
                                      </p:cBhvr>
                                      <p:tavLst>
                                        <p:tav tm="0">
                                          <p:val>
                                            <p:strVal val="0-#ppt_w/2"/>
                                          </p:val>
                                        </p:tav>
                                        <p:tav tm="100000">
                                          <p:val>
                                            <p:strVal val="#ppt_x"/>
                                          </p:val>
                                        </p:tav>
                                      </p:tavLst>
                                    </p:anim>
                                    <p:anim calcmode="lin" valueType="num">
                                      <p:cBhvr additive="base">
                                        <p:cTn id="14" dur="2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2000" fill="hold"/>
                                        <p:tgtEl>
                                          <p:spTgt spid="15"/>
                                        </p:tgtEl>
                                        <p:attrNameLst>
                                          <p:attrName>ppt_x</p:attrName>
                                        </p:attrNameLst>
                                      </p:cBhvr>
                                      <p:tavLst>
                                        <p:tav tm="0">
                                          <p:val>
                                            <p:strVal val="0-#ppt_w/2"/>
                                          </p:val>
                                        </p:tav>
                                        <p:tav tm="100000">
                                          <p:val>
                                            <p:strVal val="#ppt_x"/>
                                          </p:val>
                                        </p:tav>
                                      </p:tavLst>
                                    </p:anim>
                                    <p:anim calcmode="lin" valueType="num">
                                      <p:cBhvr additive="base">
                                        <p:cTn id="20" dur="2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61CD26-1AFE-4345-BA70-B93CC6B05583}"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Introduction to DBMS (CO 1)        </a:t>
            </a:r>
            <a:r>
              <a:rPr lang="en-US" sz="28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71742C8B-5502-4716-8DA2-7C9263CE2135}"/>
              </a:ext>
            </a:extLst>
          </p:cNvPr>
          <p:cNvSpPr txBox="1">
            <a:spLocks noChangeArrowheads="1"/>
          </p:cNvSpPr>
          <p:nvPr/>
        </p:nvSpPr>
        <p:spPr>
          <a:xfrm>
            <a:off x="528484" y="1034096"/>
            <a:ext cx="8153400" cy="576895"/>
          </a:xfrm>
          <a:prstGeom prst="rect">
            <a:avLst/>
          </a:prstGeom>
          <a:noFill/>
        </p:spPr>
        <p:txBody>
          <a:bodyPr vert="horz" lIns="91440" tIns="45720" rIns="91440" bIns="45720" rtlCol="0">
            <a:normAutofit/>
          </a:bodyPr>
          <a:lstStyle/>
          <a:p>
            <a:pPr>
              <a:spcBef>
                <a:spcPct val="20000"/>
              </a:spcBef>
              <a:defRPr/>
            </a:pPr>
            <a:r>
              <a:rPr lang="en-US" sz="2800" b="1" dirty="0">
                <a:latin typeface="Times New Roman" panose="02020603050405020304" pitchFamily="18" charset="0"/>
                <a:cs typeface="Times New Roman" panose="02020603050405020304" pitchFamily="18" charset="0"/>
              </a:rPr>
              <a:t>What is Data Base Management System (DBMS)?</a:t>
            </a:r>
          </a:p>
          <a:p>
            <a:pPr>
              <a:spcBef>
                <a:spcPct val="20000"/>
              </a:spcBef>
              <a:defRPr/>
            </a:pPr>
            <a:endParaRPr lang="en-US" sz="2400" dirty="0">
              <a:solidFill>
                <a:srgbClr val="7030A0"/>
              </a:solidFill>
              <a:latin typeface="Arial" charset="0"/>
            </a:endParaRPr>
          </a:p>
        </p:txBody>
      </p:sp>
      <p:sp>
        <p:nvSpPr>
          <p:cNvPr id="2" name="Rectangle 1">
            <a:extLst>
              <a:ext uri="{FF2B5EF4-FFF2-40B4-BE49-F238E27FC236}">
                <a16:creationId xmlns:a16="http://schemas.microsoft.com/office/drawing/2014/main" id="{8B46C899-0374-4F4C-9474-948FA3723727}"/>
              </a:ext>
            </a:extLst>
          </p:cNvPr>
          <p:cNvSpPr/>
          <p:nvPr/>
        </p:nvSpPr>
        <p:spPr>
          <a:xfrm>
            <a:off x="723900" y="2209800"/>
            <a:ext cx="8153400" cy="2308324"/>
          </a:xfrm>
          <a:prstGeom prst="rect">
            <a:avLst/>
          </a:prstGeom>
        </p:spPr>
        <p:txBody>
          <a:bodyPr wrap="square">
            <a:spAutoFit/>
          </a:bodyPr>
          <a:lstStyle/>
          <a:p>
            <a:pPr marL="285750" indent="-285750"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A database Management System is a </a:t>
            </a:r>
            <a:r>
              <a:rPr lang="en-US" sz="2400" b="1" dirty="0">
                <a:solidFill>
                  <a:srgbClr val="0070C0"/>
                </a:solidFill>
                <a:latin typeface="Times New Roman" panose="02020603050405020304" pitchFamily="18" charset="0"/>
                <a:cs typeface="Times New Roman" panose="02020603050405020304" pitchFamily="18" charset="0"/>
              </a:rPr>
              <a:t>collection of programs </a:t>
            </a:r>
            <a:r>
              <a:rPr lang="en-US" sz="2400" dirty="0">
                <a:latin typeface="Times New Roman" panose="02020603050405020304" pitchFamily="18" charset="0"/>
                <a:cs typeface="Times New Roman" panose="02020603050405020304" pitchFamily="18" charset="0"/>
              </a:rPr>
              <a:t>that enables users to create and maintain a database.</a:t>
            </a:r>
          </a:p>
          <a:p>
            <a:pPr algn="just">
              <a:defRP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DBMS is a general purpose software system that facilitate the process of </a:t>
            </a:r>
            <a:r>
              <a:rPr lang="en-US" sz="2400" b="1" i="1" dirty="0">
                <a:solidFill>
                  <a:srgbClr val="0070C0"/>
                </a:solidFill>
                <a:latin typeface="Times New Roman" panose="02020603050405020304" pitchFamily="18" charset="0"/>
                <a:cs typeface="Times New Roman" panose="02020603050405020304" pitchFamily="18" charset="0"/>
              </a:rPr>
              <a:t>defining ,</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i="1" dirty="0">
                <a:solidFill>
                  <a:srgbClr val="0070C0"/>
                </a:solidFill>
                <a:latin typeface="Times New Roman" panose="02020603050405020304" pitchFamily="18" charset="0"/>
                <a:cs typeface="Times New Roman" panose="02020603050405020304" pitchFamily="18" charset="0"/>
              </a:rPr>
              <a:t>constructing , manipulation and sharing</a:t>
            </a:r>
            <a:r>
              <a:rPr lang="en-US" sz="2400" b="1" i="1" dirty="0">
                <a:solidFill>
                  <a:srgbClr val="00206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database among various users and application.</a:t>
            </a:r>
          </a:p>
        </p:txBody>
      </p:sp>
    </p:spTree>
    <p:extLst>
      <p:ext uri="{BB962C8B-B14F-4D97-AF65-F5344CB8AC3E}">
        <p14:creationId xmlns:p14="http://schemas.microsoft.com/office/powerpoint/2010/main" val="274374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20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FEB788-E6B8-40D8-82D9-75ED4D8B8523}"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Introduction to DBMS (CO 1)        </a:t>
            </a:r>
            <a:r>
              <a:rPr lang="en-US" sz="28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B46C899-0374-4F4C-9474-948FA3723727}"/>
              </a:ext>
            </a:extLst>
          </p:cNvPr>
          <p:cNvSpPr/>
          <p:nvPr/>
        </p:nvSpPr>
        <p:spPr>
          <a:xfrm>
            <a:off x="609600" y="1862112"/>
            <a:ext cx="8305800" cy="3785652"/>
          </a:xfrm>
          <a:prstGeom prst="rect">
            <a:avLst/>
          </a:prstGeom>
        </p:spPr>
        <p:txBody>
          <a:bodyPr wrap="square">
            <a:spAutoFit/>
          </a:bodyPr>
          <a:lstStyle/>
          <a:p>
            <a:pPr marL="285750" indent="-285750" algn="just">
              <a:buFont typeface="Wingdings" panose="05000000000000000000" pitchFamily="2" charset="2"/>
              <a:buChar char="v"/>
              <a:defRPr/>
            </a:pPr>
            <a:r>
              <a:rPr lang="en-US" sz="2400" b="1" dirty="0">
                <a:solidFill>
                  <a:srgbClr val="002060"/>
                </a:solidFill>
              </a:rPr>
              <a:t>Defining</a:t>
            </a:r>
            <a:r>
              <a:rPr lang="en-US" sz="2400" dirty="0"/>
              <a:t> a database involves specifying the data types, structures and constraints for the data to be stored in the database.</a:t>
            </a:r>
          </a:p>
          <a:p>
            <a:pPr marL="285750" indent="-285750" algn="just">
              <a:buFont typeface="Wingdings" panose="05000000000000000000" pitchFamily="2" charset="2"/>
              <a:buChar char="v"/>
              <a:defRPr/>
            </a:pPr>
            <a:r>
              <a:rPr lang="en-US" sz="2400" b="1" dirty="0">
                <a:solidFill>
                  <a:srgbClr val="002060"/>
                </a:solidFill>
              </a:rPr>
              <a:t>Constructing</a:t>
            </a:r>
            <a:r>
              <a:rPr lang="en-US" sz="2400" dirty="0"/>
              <a:t> the database is the process of storing the data itself on some storage medium.</a:t>
            </a:r>
          </a:p>
          <a:p>
            <a:pPr marL="285750" indent="-285750" algn="just">
              <a:buFont typeface="Wingdings" panose="05000000000000000000" pitchFamily="2" charset="2"/>
              <a:buChar char="v"/>
              <a:defRPr/>
            </a:pPr>
            <a:r>
              <a:rPr lang="en-US" sz="2400" b="1" dirty="0">
                <a:solidFill>
                  <a:srgbClr val="002060"/>
                </a:solidFill>
              </a:rPr>
              <a:t>Manipulating</a:t>
            </a:r>
            <a:r>
              <a:rPr lang="en-US" sz="2400" dirty="0"/>
              <a:t> a database includes querying the database to retrieve the information, updating the database and generating the report form</a:t>
            </a:r>
          </a:p>
          <a:p>
            <a:pPr marL="285750" indent="-285750" algn="just">
              <a:buFont typeface="Wingdings" panose="05000000000000000000" pitchFamily="2" charset="2"/>
              <a:buChar char="v"/>
              <a:defRPr/>
            </a:pPr>
            <a:r>
              <a:rPr lang="en-US" sz="2400" dirty="0"/>
              <a:t>S</a:t>
            </a:r>
            <a:r>
              <a:rPr lang="en-US" sz="2400" b="1" dirty="0">
                <a:solidFill>
                  <a:srgbClr val="002060"/>
                </a:solidFill>
              </a:rPr>
              <a:t>haring</a:t>
            </a:r>
            <a:r>
              <a:rPr lang="en-US" sz="2400" dirty="0"/>
              <a:t> a database allows multiple users and programs to access the database concurrently</a:t>
            </a:r>
          </a:p>
        </p:txBody>
      </p:sp>
      <p:sp>
        <p:nvSpPr>
          <p:cNvPr id="3" name="Rectangle 2">
            <a:extLst>
              <a:ext uri="{FF2B5EF4-FFF2-40B4-BE49-F238E27FC236}">
                <a16:creationId xmlns:a16="http://schemas.microsoft.com/office/drawing/2014/main" id="{0CB06190-E35A-42CF-9575-A40DD61C1E94}"/>
              </a:ext>
            </a:extLst>
          </p:cNvPr>
          <p:cNvSpPr/>
          <p:nvPr/>
        </p:nvSpPr>
        <p:spPr>
          <a:xfrm>
            <a:off x="913782" y="1078028"/>
            <a:ext cx="1324402"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Contd..</a:t>
            </a:r>
            <a:endParaRPr lang="en-US" sz="2800" dirty="0"/>
          </a:p>
        </p:txBody>
      </p:sp>
    </p:spTree>
    <p:extLst>
      <p:ext uri="{BB962C8B-B14F-4D97-AF65-F5344CB8AC3E}">
        <p14:creationId xmlns:p14="http://schemas.microsoft.com/office/powerpoint/2010/main" val="2865761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100BA4-1AD5-4C33-A0B3-218B17AEBFC3}"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DBMS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0CB06190-E35A-42CF-9575-A40DD61C1E94}"/>
              </a:ext>
            </a:extLst>
          </p:cNvPr>
          <p:cNvSpPr/>
          <p:nvPr/>
        </p:nvSpPr>
        <p:spPr>
          <a:xfrm>
            <a:off x="1078247" y="746186"/>
            <a:ext cx="2178802"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EXAMPLES</a:t>
            </a:r>
            <a:endParaRPr lang="en-US" sz="2800" dirty="0"/>
          </a:p>
        </p:txBody>
      </p:sp>
      <p:pic>
        <p:nvPicPr>
          <p:cNvPr id="2" name="Picture 1"/>
          <p:cNvPicPr>
            <a:picLocks noChangeAspect="1"/>
          </p:cNvPicPr>
          <p:nvPr/>
        </p:nvPicPr>
        <p:blipFill>
          <a:blip r:embed="rId2" cstate="print"/>
          <a:stretch>
            <a:fillRect/>
          </a:stretch>
        </p:blipFill>
        <p:spPr>
          <a:xfrm>
            <a:off x="1219200" y="1573539"/>
            <a:ext cx="2266950" cy="676275"/>
          </a:xfrm>
          <a:prstGeom prst="rect">
            <a:avLst/>
          </a:prstGeom>
        </p:spPr>
      </p:pic>
      <p:pic>
        <p:nvPicPr>
          <p:cNvPr id="8" name="Picture 7"/>
          <p:cNvPicPr>
            <a:picLocks noChangeAspect="1"/>
          </p:cNvPicPr>
          <p:nvPr/>
        </p:nvPicPr>
        <p:blipFill>
          <a:blip r:embed="rId3" cstate="print"/>
          <a:stretch>
            <a:fillRect/>
          </a:stretch>
        </p:blipFill>
        <p:spPr>
          <a:xfrm>
            <a:off x="4007278" y="1573539"/>
            <a:ext cx="1290638" cy="763019"/>
          </a:xfrm>
          <a:prstGeom prst="rect">
            <a:avLst/>
          </a:prstGeom>
        </p:spPr>
      </p:pic>
      <p:pic>
        <p:nvPicPr>
          <p:cNvPr id="10" name="Picture 9"/>
          <p:cNvPicPr>
            <a:picLocks noChangeAspect="1"/>
          </p:cNvPicPr>
          <p:nvPr/>
        </p:nvPicPr>
        <p:blipFill>
          <a:blip r:embed="rId4" cstate="print"/>
          <a:stretch>
            <a:fillRect/>
          </a:stretch>
        </p:blipFill>
        <p:spPr>
          <a:xfrm>
            <a:off x="6134100" y="1573539"/>
            <a:ext cx="1409700" cy="657225"/>
          </a:xfrm>
          <a:prstGeom prst="rect">
            <a:avLst/>
          </a:prstGeom>
        </p:spPr>
      </p:pic>
      <p:pic>
        <p:nvPicPr>
          <p:cNvPr id="11" name="Picture 10"/>
          <p:cNvPicPr>
            <a:picLocks noChangeAspect="1"/>
          </p:cNvPicPr>
          <p:nvPr/>
        </p:nvPicPr>
        <p:blipFill>
          <a:blip r:embed="rId5" cstate="print"/>
          <a:stretch>
            <a:fillRect/>
          </a:stretch>
        </p:blipFill>
        <p:spPr>
          <a:xfrm>
            <a:off x="3877169" y="2692399"/>
            <a:ext cx="1809750" cy="552450"/>
          </a:xfrm>
          <a:prstGeom prst="rect">
            <a:avLst/>
          </a:prstGeom>
        </p:spPr>
      </p:pic>
      <p:sp>
        <p:nvSpPr>
          <p:cNvPr id="12" name="Rectangle 11"/>
          <p:cNvSpPr/>
          <p:nvPr/>
        </p:nvSpPr>
        <p:spPr>
          <a:xfrm>
            <a:off x="1219200" y="2837300"/>
            <a:ext cx="2381806" cy="369332"/>
          </a:xfrm>
          <a:prstGeom prst="rect">
            <a:avLst/>
          </a:prstGeom>
        </p:spPr>
        <p:txBody>
          <a:bodyPr wrap="none">
            <a:spAutoFit/>
          </a:bodyPr>
          <a:lstStyle/>
          <a:p>
            <a:r>
              <a:rPr lang="en-US" dirty="0">
                <a:solidFill>
                  <a:srgbClr val="FF6600"/>
                </a:solidFill>
                <a:latin typeface="Work Sans"/>
              </a:rPr>
              <a:t>Microsoft SQL Server</a:t>
            </a:r>
            <a:endParaRPr lang="en-US" b="0" i="0" dirty="0">
              <a:solidFill>
                <a:srgbClr val="3A3A3A"/>
              </a:solidFill>
              <a:effectLst/>
              <a:latin typeface="Work Sans"/>
            </a:endParaRPr>
          </a:p>
        </p:txBody>
      </p:sp>
      <p:sp>
        <p:nvSpPr>
          <p:cNvPr id="13" name="Rectangle 12"/>
          <p:cNvSpPr/>
          <p:nvPr/>
        </p:nvSpPr>
        <p:spPr>
          <a:xfrm>
            <a:off x="6019800" y="2802248"/>
            <a:ext cx="1988750" cy="369332"/>
          </a:xfrm>
          <a:prstGeom prst="rect">
            <a:avLst/>
          </a:prstGeom>
        </p:spPr>
        <p:txBody>
          <a:bodyPr wrap="none">
            <a:spAutoFit/>
          </a:bodyPr>
          <a:lstStyle/>
          <a:p>
            <a:r>
              <a:rPr lang="en-US" dirty="0">
                <a:solidFill>
                  <a:srgbClr val="FF6600"/>
                </a:solidFill>
                <a:latin typeface="Work Sans"/>
              </a:rPr>
              <a:t>SAP Sybase ASE</a:t>
            </a:r>
            <a:endParaRPr lang="en-US" b="0" i="0" dirty="0">
              <a:solidFill>
                <a:srgbClr val="3A3A3A"/>
              </a:solidFill>
              <a:effectLst/>
              <a:latin typeface="Work Sans"/>
            </a:endParaRPr>
          </a:p>
        </p:txBody>
      </p:sp>
      <p:pic>
        <p:nvPicPr>
          <p:cNvPr id="14" name="Picture 13"/>
          <p:cNvPicPr>
            <a:picLocks noChangeAspect="1"/>
          </p:cNvPicPr>
          <p:nvPr/>
        </p:nvPicPr>
        <p:blipFill>
          <a:blip r:embed="rId6" cstate="print"/>
          <a:stretch>
            <a:fillRect/>
          </a:stretch>
        </p:blipFill>
        <p:spPr>
          <a:xfrm>
            <a:off x="6685562" y="3096451"/>
            <a:ext cx="657225" cy="333375"/>
          </a:xfrm>
          <a:prstGeom prst="rect">
            <a:avLst/>
          </a:prstGeom>
        </p:spPr>
      </p:pic>
      <p:pic>
        <p:nvPicPr>
          <p:cNvPr id="15" name="Picture 14"/>
          <p:cNvPicPr>
            <a:picLocks noChangeAspect="1"/>
          </p:cNvPicPr>
          <p:nvPr/>
        </p:nvPicPr>
        <p:blipFill>
          <a:blip r:embed="rId7" cstate="print"/>
          <a:stretch>
            <a:fillRect/>
          </a:stretch>
        </p:blipFill>
        <p:spPr>
          <a:xfrm>
            <a:off x="1575378" y="2595075"/>
            <a:ext cx="1524000" cy="342900"/>
          </a:xfrm>
          <a:prstGeom prst="rect">
            <a:avLst/>
          </a:prstGeom>
        </p:spPr>
      </p:pic>
      <p:sp>
        <p:nvSpPr>
          <p:cNvPr id="16" name="Rectangle 15"/>
          <p:cNvSpPr/>
          <p:nvPr/>
        </p:nvSpPr>
        <p:spPr>
          <a:xfrm>
            <a:off x="6134100" y="1306864"/>
            <a:ext cx="1208687" cy="369332"/>
          </a:xfrm>
          <a:prstGeom prst="rect">
            <a:avLst/>
          </a:prstGeom>
        </p:spPr>
        <p:txBody>
          <a:bodyPr wrap="square">
            <a:spAutoFit/>
          </a:bodyPr>
          <a:lstStyle/>
          <a:p>
            <a:r>
              <a:rPr lang="en-US" dirty="0"/>
              <a:t>IBM DB2</a:t>
            </a:r>
          </a:p>
        </p:txBody>
      </p:sp>
      <p:sp>
        <p:nvSpPr>
          <p:cNvPr id="17" name="Rectangle 16"/>
          <p:cNvSpPr/>
          <p:nvPr/>
        </p:nvSpPr>
        <p:spPr>
          <a:xfrm>
            <a:off x="1597964" y="3613367"/>
            <a:ext cx="992836" cy="369332"/>
          </a:xfrm>
          <a:prstGeom prst="rect">
            <a:avLst/>
          </a:prstGeom>
        </p:spPr>
        <p:txBody>
          <a:bodyPr wrap="none">
            <a:spAutoFit/>
          </a:bodyPr>
          <a:lstStyle/>
          <a:p>
            <a:r>
              <a:rPr lang="en-US" dirty="0"/>
              <a:t>Teradata</a:t>
            </a:r>
          </a:p>
        </p:txBody>
      </p:sp>
      <p:pic>
        <p:nvPicPr>
          <p:cNvPr id="18" name="Picture 17"/>
          <p:cNvPicPr>
            <a:picLocks noChangeAspect="1"/>
          </p:cNvPicPr>
          <p:nvPr/>
        </p:nvPicPr>
        <p:blipFill>
          <a:blip r:embed="rId8" cstate="print"/>
          <a:stretch>
            <a:fillRect/>
          </a:stretch>
        </p:blipFill>
        <p:spPr>
          <a:xfrm>
            <a:off x="1462798" y="3950656"/>
            <a:ext cx="1409700" cy="352425"/>
          </a:xfrm>
          <a:prstGeom prst="rect">
            <a:avLst/>
          </a:prstGeom>
        </p:spPr>
      </p:pic>
      <p:sp>
        <p:nvSpPr>
          <p:cNvPr id="20" name="Rectangle 19"/>
          <p:cNvSpPr/>
          <p:nvPr/>
        </p:nvSpPr>
        <p:spPr>
          <a:xfrm>
            <a:off x="3851564" y="3872183"/>
            <a:ext cx="1120820" cy="369332"/>
          </a:xfrm>
          <a:prstGeom prst="rect">
            <a:avLst/>
          </a:prstGeom>
        </p:spPr>
        <p:txBody>
          <a:bodyPr wrap="none">
            <a:spAutoFit/>
          </a:bodyPr>
          <a:lstStyle/>
          <a:p>
            <a:r>
              <a:rPr lang="en-US" dirty="0">
                <a:solidFill>
                  <a:srgbClr val="FF6600"/>
                </a:solidFill>
                <a:latin typeface="Work Sans"/>
              </a:rPr>
              <a:t>ADABAS</a:t>
            </a:r>
            <a:endParaRPr lang="en-US" b="0" i="0" dirty="0">
              <a:solidFill>
                <a:srgbClr val="3A3A3A"/>
              </a:solidFill>
              <a:effectLst/>
              <a:latin typeface="Work Sans"/>
            </a:endParaRPr>
          </a:p>
        </p:txBody>
      </p:sp>
      <p:sp>
        <p:nvSpPr>
          <p:cNvPr id="21" name="Rectangle 20"/>
          <p:cNvSpPr/>
          <p:nvPr/>
        </p:nvSpPr>
        <p:spPr>
          <a:xfrm>
            <a:off x="5756094" y="3870644"/>
            <a:ext cx="954107" cy="369332"/>
          </a:xfrm>
          <a:prstGeom prst="rect">
            <a:avLst/>
          </a:prstGeom>
        </p:spPr>
        <p:txBody>
          <a:bodyPr wrap="none">
            <a:spAutoFit/>
          </a:bodyPr>
          <a:lstStyle/>
          <a:p>
            <a:r>
              <a:rPr lang="en-US" dirty="0">
                <a:solidFill>
                  <a:srgbClr val="FF6600"/>
                </a:solidFill>
                <a:latin typeface="Work Sans"/>
              </a:rPr>
              <a:t>MySQL</a:t>
            </a:r>
            <a:endParaRPr lang="en-US" b="0" i="0" dirty="0">
              <a:solidFill>
                <a:srgbClr val="3A3A3A"/>
              </a:solidFill>
              <a:effectLst/>
              <a:latin typeface="Work Sans"/>
            </a:endParaRPr>
          </a:p>
        </p:txBody>
      </p:sp>
      <p:sp>
        <p:nvSpPr>
          <p:cNvPr id="22" name="Rectangle 21"/>
          <p:cNvSpPr/>
          <p:nvPr/>
        </p:nvSpPr>
        <p:spPr>
          <a:xfrm>
            <a:off x="7066746" y="3870644"/>
            <a:ext cx="1197764" cy="369332"/>
          </a:xfrm>
          <a:prstGeom prst="rect">
            <a:avLst/>
          </a:prstGeom>
        </p:spPr>
        <p:txBody>
          <a:bodyPr wrap="none">
            <a:spAutoFit/>
          </a:bodyPr>
          <a:lstStyle/>
          <a:p>
            <a:r>
              <a:rPr lang="en-US" dirty="0">
                <a:solidFill>
                  <a:srgbClr val="FF6600"/>
                </a:solidFill>
                <a:latin typeface="Work Sans"/>
              </a:rPr>
              <a:t>FileMaker</a:t>
            </a:r>
            <a:endParaRPr lang="en-US" b="0" i="0" dirty="0">
              <a:solidFill>
                <a:srgbClr val="3A3A3A"/>
              </a:solidFill>
              <a:effectLst/>
              <a:latin typeface="Work Sans"/>
            </a:endParaRPr>
          </a:p>
        </p:txBody>
      </p:sp>
      <p:sp>
        <p:nvSpPr>
          <p:cNvPr id="23" name="Rectangle 22"/>
          <p:cNvSpPr/>
          <p:nvPr/>
        </p:nvSpPr>
        <p:spPr>
          <a:xfrm>
            <a:off x="1386318" y="4947076"/>
            <a:ext cx="1915974" cy="369332"/>
          </a:xfrm>
          <a:prstGeom prst="rect">
            <a:avLst/>
          </a:prstGeom>
        </p:spPr>
        <p:txBody>
          <a:bodyPr wrap="none">
            <a:spAutoFit/>
          </a:bodyPr>
          <a:lstStyle/>
          <a:p>
            <a:r>
              <a:rPr lang="en-US">
                <a:solidFill>
                  <a:srgbClr val="FF6600"/>
                </a:solidFill>
                <a:latin typeface="Work Sans"/>
              </a:rPr>
              <a:t>Microsoft Access</a:t>
            </a:r>
            <a:endParaRPr lang="en-US" b="0" i="0" dirty="0">
              <a:solidFill>
                <a:srgbClr val="3A3A3A"/>
              </a:solidFill>
              <a:effectLst/>
              <a:latin typeface="Work Sans"/>
            </a:endParaRPr>
          </a:p>
        </p:txBody>
      </p:sp>
      <p:sp>
        <p:nvSpPr>
          <p:cNvPr id="24" name="Rectangle 23"/>
          <p:cNvSpPr/>
          <p:nvPr/>
        </p:nvSpPr>
        <p:spPr>
          <a:xfrm>
            <a:off x="3928984" y="4868144"/>
            <a:ext cx="1005403" cy="369332"/>
          </a:xfrm>
          <a:prstGeom prst="rect">
            <a:avLst/>
          </a:prstGeom>
        </p:spPr>
        <p:txBody>
          <a:bodyPr wrap="none">
            <a:spAutoFit/>
          </a:bodyPr>
          <a:lstStyle/>
          <a:p>
            <a:r>
              <a:rPr lang="en-US" dirty="0">
                <a:solidFill>
                  <a:srgbClr val="FF6600"/>
                </a:solidFill>
                <a:latin typeface="Work Sans"/>
              </a:rPr>
              <a:t>Informix</a:t>
            </a:r>
            <a:endParaRPr lang="en-US" b="0" i="0" dirty="0">
              <a:solidFill>
                <a:srgbClr val="3A3A3A"/>
              </a:solidFill>
              <a:effectLst/>
              <a:latin typeface="Work Sans"/>
            </a:endParaRPr>
          </a:p>
        </p:txBody>
      </p:sp>
      <p:sp>
        <p:nvSpPr>
          <p:cNvPr id="25" name="Rectangle 24"/>
          <p:cNvSpPr/>
          <p:nvPr/>
        </p:nvSpPr>
        <p:spPr>
          <a:xfrm>
            <a:off x="5447176" y="4862601"/>
            <a:ext cx="889987" cy="369332"/>
          </a:xfrm>
          <a:prstGeom prst="rect">
            <a:avLst/>
          </a:prstGeom>
        </p:spPr>
        <p:txBody>
          <a:bodyPr wrap="none">
            <a:spAutoFit/>
          </a:bodyPr>
          <a:lstStyle/>
          <a:p>
            <a:r>
              <a:rPr lang="en-US" dirty="0">
                <a:solidFill>
                  <a:srgbClr val="FF6600"/>
                </a:solidFill>
                <a:latin typeface="Work Sans"/>
              </a:rPr>
              <a:t>SQLite</a:t>
            </a:r>
            <a:endParaRPr lang="en-US" b="0" i="0" dirty="0">
              <a:solidFill>
                <a:srgbClr val="3A3A3A"/>
              </a:solidFill>
              <a:effectLst/>
              <a:latin typeface="Work Sans"/>
            </a:endParaRPr>
          </a:p>
        </p:txBody>
      </p:sp>
      <p:sp>
        <p:nvSpPr>
          <p:cNvPr id="26" name="Rectangle 25"/>
          <p:cNvSpPr/>
          <p:nvPr/>
        </p:nvSpPr>
        <p:spPr>
          <a:xfrm>
            <a:off x="6823090" y="4891552"/>
            <a:ext cx="1441420" cy="369332"/>
          </a:xfrm>
          <a:prstGeom prst="rect">
            <a:avLst/>
          </a:prstGeom>
        </p:spPr>
        <p:txBody>
          <a:bodyPr wrap="none">
            <a:spAutoFit/>
          </a:bodyPr>
          <a:lstStyle/>
          <a:p>
            <a:r>
              <a:rPr lang="en-US" dirty="0">
                <a:solidFill>
                  <a:srgbClr val="FF6600"/>
                </a:solidFill>
                <a:latin typeface="Work Sans"/>
              </a:rPr>
              <a:t>PostgreSQL</a:t>
            </a:r>
            <a:endParaRPr lang="en-US" b="0" i="0" dirty="0">
              <a:solidFill>
                <a:srgbClr val="3A3A3A"/>
              </a:solidFill>
              <a:effectLst/>
              <a:latin typeface="Work Sans"/>
            </a:endParaRPr>
          </a:p>
        </p:txBody>
      </p:sp>
      <p:sp>
        <p:nvSpPr>
          <p:cNvPr id="27" name="Rectangle 26"/>
          <p:cNvSpPr/>
          <p:nvPr/>
        </p:nvSpPr>
        <p:spPr>
          <a:xfrm>
            <a:off x="1411019" y="5633431"/>
            <a:ext cx="1582484" cy="369332"/>
          </a:xfrm>
          <a:prstGeom prst="rect">
            <a:avLst/>
          </a:prstGeom>
        </p:spPr>
        <p:txBody>
          <a:bodyPr wrap="none">
            <a:spAutoFit/>
          </a:bodyPr>
          <a:lstStyle/>
          <a:p>
            <a:r>
              <a:rPr lang="en-US">
                <a:solidFill>
                  <a:srgbClr val="FF6600"/>
                </a:solidFill>
                <a:latin typeface="Work Sans"/>
              </a:rPr>
              <a:t>Amazon RDS</a:t>
            </a:r>
            <a:endParaRPr lang="en-US" b="0" i="0">
              <a:solidFill>
                <a:srgbClr val="3A3A3A"/>
              </a:solidFill>
              <a:effectLst/>
              <a:latin typeface="Work Sans"/>
            </a:endParaRPr>
          </a:p>
        </p:txBody>
      </p:sp>
      <p:sp>
        <p:nvSpPr>
          <p:cNvPr id="28" name="Rectangle 27"/>
          <p:cNvSpPr/>
          <p:nvPr/>
        </p:nvSpPr>
        <p:spPr>
          <a:xfrm>
            <a:off x="3851564" y="5568981"/>
            <a:ext cx="1210588" cy="369332"/>
          </a:xfrm>
          <a:prstGeom prst="rect">
            <a:avLst/>
          </a:prstGeom>
        </p:spPr>
        <p:txBody>
          <a:bodyPr wrap="none">
            <a:spAutoFit/>
          </a:bodyPr>
          <a:lstStyle/>
          <a:p>
            <a:r>
              <a:rPr lang="en-US" dirty="0">
                <a:solidFill>
                  <a:srgbClr val="FF6600"/>
                </a:solidFill>
                <a:latin typeface="Work Sans"/>
              </a:rPr>
              <a:t>MongoDB</a:t>
            </a:r>
            <a:endParaRPr lang="en-US" b="0" i="0" dirty="0">
              <a:solidFill>
                <a:srgbClr val="3A3A3A"/>
              </a:solidFill>
              <a:effectLst/>
              <a:latin typeface="Work Sans"/>
            </a:endParaRPr>
          </a:p>
        </p:txBody>
      </p:sp>
      <p:sp>
        <p:nvSpPr>
          <p:cNvPr id="29" name="Rectangle 28"/>
          <p:cNvSpPr/>
          <p:nvPr/>
        </p:nvSpPr>
        <p:spPr>
          <a:xfrm>
            <a:off x="5504885" y="5567238"/>
            <a:ext cx="774571" cy="369332"/>
          </a:xfrm>
          <a:prstGeom prst="rect">
            <a:avLst/>
          </a:prstGeom>
        </p:spPr>
        <p:txBody>
          <a:bodyPr wrap="none">
            <a:spAutoFit/>
          </a:bodyPr>
          <a:lstStyle/>
          <a:p>
            <a:r>
              <a:rPr lang="en-US" dirty="0" err="1">
                <a:solidFill>
                  <a:srgbClr val="FF6600"/>
                </a:solidFill>
                <a:latin typeface="Work Sans"/>
              </a:rPr>
              <a:t>Redis</a:t>
            </a:r>
            <a:endParaRPr lang="en-US" b="0" i="0" dirty="0">
              <a:solidFill>
                <a:srgbClr val="3A3A3A"/>
              </a:solidFill>
              <a:effectLst/>
              <a:latin typeface="Work Sans"/>
            </a:endParaRPr>
          </a:p>
        </p:txBody>
      </p:sp>
      <p:sp>
        <p:nvSpPr>
          <p:cNvPr id="30" name="Rectangle 29"/>
          <p:cNvSpPr/>
          <p:nvPr/>
        </p:nvSpPr>
        <p:spPr>
          <a:xfrm>
            <a:off x="6838950" y="5564826"/>
            <a:ext cx="1172116" cy="369332"/>
          </a:xfrm>
          <a:prstGeom prst="rect">
            <a:avLst/>
          </a:prstGeom>
        </p:spPr>
        <p:txBody>
          <a:bodyPr wrap="none">
            <a:spAutoFit/>
          </a:bodyPr>
          <a:lstStyle/>
          <a:p>
            <a:r>
              <a:rPr lang="en-US">
                <a:solidFill>
                  <a:srgbClr val="FF6600"/>
                </a:solidFill>
                <a:latin typeface="Work Sans"/>
              </a:rPr>
              <a:t>CouchDB</a:t>
            </a:r>
            <a:endParaRPr lang="en-US" b="0" i="0" dirty="0">
              <a:solidFill>
                <a:srgbClr val="3A3A3A"/>
              </a:solidFill>
              <a:effectLst/>
              <a:latin typeface="Work Sans"/>
            </a:endParaRPr>
          </a:p>
        </p:txBody>
      </p:sp>
    </p:spTree>
    <p:extLst>
      <p:ext uri="{BB962C8B-B14F-4D97-AF65-F5344CB8AC3E}">
        <p14:creationId xmlns:p14="http://schemas.microsoft.com/office/powerpoint/2010/main" val="226573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20" grpId="0"/>
      <p:bldP spid="21" grpId="0"/>
      <p:bldP spid="22" grpId="0"/>
      <p:bldP spid="23" grpId="0"/>
      <p:bldP spid="24" grpId="0"/>
      <p:bldP spid="25" grpId="0"/>
      <p:bldP spid="26" grpId="0"/>
      <p:bldP spid="27" grpId="0"/>
      <p:bldP spid="28" grpId="0"/>
      <p:bldP spid="29"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43BB18-1843-4C61-9568-26D9D8C09031}"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600" b="1" dirty="0"/>
              <a:t>Database Applications   </a:t>
            </a:r>
            <a:r>
              <a:rPr lang="en-US" sz="3400" b="1" dirty="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3738CC3C-528A-4C72-A752-12D78BD61911}"/>
              </a:ext>
            </a:extLst>
          </p:cNvPr>
          <p:cNvSpPr/>
          <p:nvPr/>
        </p:nvSpPr>
        <p:spPr>
          <a:xfrm>
            <a:off x="609600" y="1447800"/>
            <a:ext cx="8229600" cy="3903954"/>
          </a:xfrm>
          <a:prstGeom prst="rect">
            <a:avLst/>
          </a:prstGeom>
        </p:spPr>
        <p:txBody>
          <a:bodyPr wrap="square">
            <a:spAutoFit/>
          </a:bodyPr>
          <a:lstStyle/>
          <a:p>
            <a:pPr lvl="1">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Banking: all transactions</a:t>
            </a:r>
          </a:p>
          <a:p>
            <a:pPr lvl="1">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Airlines: reservations, schedules</a:t>
            </a:r>
          </a:p>
          <a:p>
            <a:pPr lvl="1">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Universities:  registration, grades</a:t>
            </a:r>
          </a:p>
          <a:p>
            <a:pPr lvl="1">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Sales: customers, products, purchases</a:t>
            </a:r>
          </a:p>
          <a:p>
            <a:pPr lvl="1">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Manufacturing: production, inventory, orders, supply chain</a:t>
            </a:r>
          </a:p>
          <a:p>
            <a:pPr lvl="1">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Human resources:  employee records, salaries, tax deductions</a:t>
            </a:r>
          </a:p>
        </p:txBody>
      </p:sp>
    </p:spTree>
    <p:extLst>
      <p:ext uri="{BB962C8B-B14F-4D97-AF65-F5344CB8AC3E}">
        <p14:creationId xmlns:p14="http://schemas.microsoft.com/office/powerpoint/2010/main" val="2266434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01BF5B-DCDC-4554-9315-51800461F2F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600" b="1" dirty="0">
                <a:solidFill>
                  <a:schemeClr val="tx1"/>
                </a:solidFill>
              </a:rPr>
              <a:t>Earlier Existing System  </a:t>
            </a:r>
            <a:r>
              <a:rPr lang="en-US" sz="34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A010E6B5-CF13-408B-B328-52FAAAE486D9}"/>
              </a:ext>
            </a:extLst>
          </p:cNvPr>
          <p:cNvSpPr/>
          <p:nvPr/>
        </p:nvSpPr>
        <p:spPr>
          <a:xfrm>
            <a:off x="1143000" y="1219201"/>
            <a:ext cx="4114800" cy="533400"/>
          </a:xfrm>
          <a:prstGeom prst="rect">
            <a:avLst/>
          </a:prstGeom>
        </p:spPr>
        <p:txBody>
          <a:bodyPr wrap="square">
            <a:spAutoFit/>
          </a:bodyPr>
          <a:lstStyle/>
          <a:p>
            <a:r>
              <a:rPr lang="en-US" sz="2800" b="1" u="sng" dirty="0">
                <a:solidFill>
                  <a:srgbClr val="0070C0"/>
                </a:solidFill>
                <a:latin typeface="Times New Roman" panose="02020603050405020304" pitchFamily="18" charset="0"/>
                <a:cs typeface="Times New Roman" panose="02020603050405020304" pitchFamily="18" charset="0"/>
              </a:rPr>
              <a:t>File Processing System</a:t>
            </a:r>
          </a:p>
        </p:txBody>
      </p:sp>
      <p:sp>
        <p:nvSpPr>
          <p:cNvPr id="10" name="TextBox 9">
            <a:extLst>
              <a:ext uri="{FF2B5EF4-FFF2-40B4-BE49-F238E27FC236}">
                <a16:creationId xmlns:a16="http://schemas.microsoft.com/office/drawing/2014/main" id="{B23BA785-E13D-4C2D-A9A6-CC3A29DBA353}"/>
              </a:ext>
            </a:extLst>
          </p:cNvPr>
          <p:cNvSpPr txBox="1"/>
          <p:nvPr/>
        </p:nvSpPr>
        <p:spPr>
          <a:xfrm>
            <a:off x="990600" y="2179531"/>
            <a:ext cx="7620000" cy="3108543"/>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dirty="0"/>
              <a:t>A file processing system is a </a:t>
            </a:r>
            <a:r>
              <a:rPr lang="en-US" sz="2800" b="1" dirty="0">
                <a:solidFill>
                  <a:srgbClr val="0070C0"/>
                </a:solidFill>
              </a:rPr>
              <a:t>collection of files and programs </a:t>
            </a:r>
            <a:r>
              <a:rPr lang="en-US" sz="2800" dirty="0"/>
              <a:t>that access/modify these files. </a:t>
            </a:r>
          </a:p>
          <a:p>
            <a:pPr marL="457200" indent="-457200" algn="just">
              <a:buFont typeface="Wingdings" panose="05000000000000000000" pitchFamily="2" charset="2"/>
              <a:buChar char="v"/>
            </a:pPr>
            <a:endParaRPr lang="en-US" sz="2800" dirty="0"/>
          </a:p>
          <a:p>
            <a:pPr marL="457200" indent="-457200" algn="just">
              <a:buFont typeface="Wingdings" panose="05000000000000000000" pitchFamily="2" charset="2"/>
              <a:buChar char="v"/>
            </a:pPr>
            <a:r>
              <a:rPr lang="en-US" sz="2800" dirty="0"/>
              <a:t>Typically, new files and programs are added over time (by different programmers) as new information needs to be stored and new ways to access information are needed.</a:t>
            </a:r>
          </a:p>
        </p:txBody>
      </p:sp>
    </p:spTree>
    <p:extLst>
      <p:ext uri="{BB962C8B-B14F-4D97-AF65-F5344CB8AC3E}">
        <p14:creationId xmlns:p14="http://schemas.microsoft.com/office/powerpoint/2010/main" val="25936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17C089-5277-42CF-9C33-BE842E7AC01F}" type="datetime1">
              <a:rPr lang="en-US" smtClean="0"/>
              <a:pPr/>
              <a:t>1/21/2022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Syllabus</a:t>
            </a:r>
          </a:p>
        </p:txBody>
      </p:sp>
      <p:sp>
        <p:nvSpPr>
          <p:cNvPr id="16" name="TextBox 15">
            <a:extLst>
              <a:ext uri="{FF2B5EF4-FFF2-40B4-BE49-F238E27FC236}">
                <a16:creationId xmlns:a16="http://schemas.microsoft.com/office/drawing/2014/main" id="{CB849DD9-AA61-4BF7-93F9-E2AB85E7EC36}"/>
              </a:ext>
            </a:extLst>
          </p:cNvPr>
          <p:cNvSpPr txBox="1"/>
          <p:nvPr/>
        </p:nvSpPr>
        <p:spPr>
          <a:xfrm>
            <a:off x="727143" y="1670110"/>
            <a:ext cx="7848600" cy="4524315"/>
          </a:xfrm>
          <a:prstGeom prst="rect">
            <a:avLst/>
          </a:prstGeom>
          <a:noFill/>
        </p:spPr>
        <p:txBody>
          <a:bodyPr wrap="square" rtlCol="0">
            <a:spAutoFit/>
          </a:bodyPr>
          <a:lstStyle/>
          <a:p>
            <a:pPr algn="just"/>
            <a:r>
              <a:rPr lang="en-US" sz="2400" b="1" dirty="0">
                <a:solidFill>
                  <a:srgbClr val="0070C0"/>
                </a:solidFill>
              </a:rPr>
              <a:t>Introduction: </a:t>
            </a:r>
            <a:r>
              <a:rPr lang="en-US" sz="2400" dirty="0"/>
              <a:t>Overview, Database System </a:t>
            </a:r>
            <a:r>
              <a:rPr lang="en-US" sz="2400" dirty="0" err="1"/>
              <a:t>vs</a:t>
            </a:r>
            <a:r>
              <a:rPr lang="en-US" sz="2400" dirty="0"/>
              <a:t> File System, Database System Concept and Architecture, Data Model Schema and Instances, Data Independence and Database Language and Interfaces, Data Definitions Language, DML, Overall Database Structure. Data Modeling Using the Entity </a:t>
            </a:r>
          </a:p>
          <a:p>
            <a:pPr algn="just"/>
            <a:endParaRPr lang="en-US" sz="2400" b="1" dirty="0">
              <a:solidFill>
                <a:srgbClr val="002060"/>
              </a:solidFill>
            </a:endParaRPr>
          </a:p>
          <a:p>
            <a:pPr algn="just"/>
            <a:r>
              <a:rPr lang="en-US" sz="2400" b="1" dirty="0">
                <a:solidFill>
                  <a:srgbClr val="0070C0"/>
                </a:solidFill>
              </a:rPr>
              <a:t>Relationship Model: </a:t>
            </a:r>
            <a:r>
              <a:rPr lang="en-US" sz="2400" dirty="0"/>
              <a:t>ER Model Concepts, Notation for ER Diagram, Mapping Constraints, Keys, Concepts of Super Key, Candidate Key, Primary Key, Generalization, Aggregation, Reduction of an ER Diagrams to Tables, Extended ER Model, Relationship of Higher Degree.</a:t>
            </a:r>
          </a:p>
          <a:p>
            <a:pPr algn="just"/>
            <a:endParaRPr lang="en-US" sz="2400" dirty="0"/>
          </a:p>
        </p:txBody>
      </p:sp>
      <p:sp>
        <p:nvSpPr>
          <p:cNvPr id="21" name="TextBox 20">
            <a:extLst>
              <a:ext uri="{FF2B5EF4-FFF2-40B4-BE49-F238E27FC236}">
                <a16:creationId xmlns:a16="http://schemas.microsoft.com/office/drawing/2014/main" id="{CF653625-9D5A-4327-BB71-9852683BA52D}"/>
              </a:ext>
            </a:extLst>
          </p:cNvPr>
          <p:cNvSpPr txBox="1"/>
          <p:nvPr/>
        </p:nvSpPr>
        <p:spPr>
          <a:xfrm>
            <a:off x="800100" y="1065928"/>
            <a:ext cx="1295400" cy="523220"/>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2800" b="1" dirty="0"/>
              <a:t>UNIT 1</a:t>
            </a:r>
          </a:p>
        </p:txBody>
      </p:sp>
    </p:spTree>
    <p:extLst>
      <p:ext uri="{BB962C8B-B14F-4D97-AF65-F5344CB8AC3E}">
        <p14:creationId xmlns:p14="http://schemas.microsoft.com/office/powerpoint/2010/main" val="3232115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6BBDF5-999B-47B3-996F-5EA666DA19B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600" b="1" dirty="0">
                <a:solidFill>
                  <a:schemeClr val="tx1"/>
                </a:solidFill>
              </a:rPr>
              <a:t>Database System Vs. File System</a:t>
            </a:r>
            <a:r>
              <a:rPr lang="en-US" sz="34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87D7002E-AEFC-4835-88AD-8A5893F576CC}"/>
              </a:ext>
            </a:extLst>
          </p:cNvPr>
          <p:cNvSpPr txBox="1"/>
          <p:nvPr/>
        </p:nvSpPr>
        <p:spPr>
          <a:xfrm>
            <a:off x="1028700" y="948690"/>
            <a:ext cx="8001000" cy="5909310"/>
          </a:xfrm>
          <a:prstGeom prst="rect">
            <a:avLst/>
          </a:prstGeom>
          <a:noFill/>
        </p:spPr>
        <p:txBody>
          <a:bodyPr wrap="square" rtlCol="0">
            <a:spAutoFit/>
          </a:bodyPr>
          <a:lstStyle/>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Data Redundancy problem</a:t>
            </a:r>
          </a:p>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Data consistency problem</a:t>
            </a:r>
          </a:p>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Data Isolation problem</a:t>
            </a:r>
          </a:p>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Integrity Problem</a:t>
            </a:r>
          </a:p>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Sharing of Data</a:t>
            </a:r>
          </a:p>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Atomicity Problem</a:t>
            </a:r>
          </a:p>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Concurrent Access Problem</a:t>
            </a:r>
          </a:p>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Backup and Recovery Procedures Problem</a:t>
            </a:r>
          </a:p>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 Data Independence </a:t>
            </a:r>
          </a:p>
          <a:p>
            <a:pPr marL="514338" indent="-514338">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Data Security problem</a:t>
            </a:r>
          </a:p>
          <a:p>
            <a:endParaRPr lang="en-US" dirty="0"/>
          </a:p>
        </p:txBody>
      </p:sp>
    </p:spTree>
    <p:extLst>
      <p:ext uri="{BB962C8B-B14F-4D97-AF65-F5344CB8AC3E}">
        <p14:creationId xmlns:p14="http://schemas.microsoft.com/office/powerpoint/2010/main" val="330874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E43B2B-EF37-4406-A911-6368CE32ADD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DBMS Advantages over File System </a:t>
            </a:r>
            <a:r>
              <a:rPr lang="en-US" sz="3200" b="1"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CO 1</a:t>
            </a:r>
            <a:r>
              <a:rPr lang="en-US" sz="3200" b="1" dirty="0">
                <a:solidFill>
                  <a:schemeClr val="tx1"/>
                </a:solidFill>
                <a:latin typeface="Times New Roman" panose="02020603050405020304" pitchFamily="18" charset="0"/>
                <a:cs typeface="Times New Roman" panose="02020603050405020304" pitchFamily="18" charset="0"/>
              </a:rPr>
              <a:t>)</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2027647-9A00-4CB1-915A-81BB714A6E42}"/>
              </a:ext>
            </a:extLst>
          </p:cNvPr>
          <p:cNvSpPr/>
          <p:nvPr/>
        </p:nvSpPr>
        <p:spPr>
          <a:xfrm>
            <a:off x="1360602" y="847150"/>
            <a:ext cx="6682819" cy="5019131"/>
          </a:xfrm>
          <a:prstGeom prst="rect">
            <a:avLst/>
          </a:prstGeom>
        </p:spPr>
        <p:txBody>
          <a:bodyPr wrap="square">
            <a:spAutoFit/>
          </a:bodyPr>
          <a:lstStyle/>
          <a:p>
            <a:pPr marL="457200" indent="-457200" algn="just">
              <a:lnSpc>
                <a:spcPct val="150000"/>
              </a:lnSpc>
              <a:buFont typeface="Wingdings" panose="05000000000000000000" pitchFamily="2" charset="2"/>
              <a:buChar char="ü"/>
              <a:defRPr/>
            </a:pPr>
            <a:r>
              <a:rPr lang="en-US" sz="2400" b="1" dirty="0">
                <a:latin typeface="Times New Roman" panose="02020603050405020304" pitchFamily="18" charset="0"/>
                <a:cs typeface="Times New Roman" pitchFamily="18" charset="0"/>
              </a:rPr>
              <a:t>Controlling Data Redundancy </a:t>
            </a: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ü"/>
              <a:defRPr/>
            </a:pPr>
            <a:r>
              <a:rPr lang="en-US" sz="2400" b="1" dirty="0">
                <a:latin typeface="Times New Roman" panose="02020603050405020304" pitchFamily="18" charset="0"/>
                <a:cs typeface="Times New Roman" pitchFamily="18" charset="0"/>
              </a:rPr>
              <a:t>Data Consistency </a:t>
            </a:r>
          </a:p>
          <a:p>
            <a:pPr marL="457200" indent="-457200" algn="just">
              <a:lnSpc>
                <a:spcPct val="150000"/>
              </a:lnSpc>
              <a:buFont typeface="Wingdings" panose="05000000000000000000" pitchFamily="2" charset="2"/>
              <a:buChar char="ü"/>
              <a:defRPr/>
            </a:pPr>
            <a:r>
              <a:rPr lang="en-US" sz="2400" b="1" dirty="0">
                <a:latin typeface="Times New Roman" panose="02020603050405020304" pitchFamily="18" charset="0"/>
                <a:cs typeface="Times New Roman" pitchFamily="18" charset="0"/>
              </a:rPr>
              <a:t>Data Isolation Problem</a:t>
            </a:r>
          </a:p>
          <a:p>
            <a:pPr marL="457200" indent="-457200" algn="just">
              <a:lnSpc>
                <a:spcPct val="150000"/>
              </a:lnSpc>
              <a:buFont typeface="Wingdings" panose="05000000000000000000" pitchFamily="2" charset="2"/>
              <a:buChar char="ü"/>
              <a:defRPr/>
            </a:pPr>
            <a:r>
              <a:rPr lang="en-US" sz="2400" b="1" dirty="0">
                <a:latin typeface="Times New Roman" panose="02020603050405020304" pitchFamily="18" charset="0"/>
                <a:cs typeface="Times New Roman" pitchFamily="18" charset="0"/>
              </a:rPr>
              <a:t>Integration of Data</a:t>
            </a:r>
          </a:p>
          <a:p>
            <a:pPr marL="457200" indent="-457200" algn="just">
              <a:lnSpc>
                <a:spcPct val="150000"/>
              </a:lnSpc>
              <a:buFont typeface="Wingdings" panose="05000000000000000000" pitchFamily="2" charset="2"/>
              <a:buChar char="ü"/>
              <a:defRPr/>
            </a:pPr>
            <a:r>
              <a:rPr lang="en-US" sz="2400" b="1" dirty="0">
                <a:latin typeface="Times New Roman" panose="02020603050405020304" pitchFamily="18" charset="0"/>
                <a:cs typeface="Times New Roman" pitchFamily="18" charset="0"/>
              </a:rPr>
              <a:t>Sharing of Data</a:t>
            </a:r>
          </a:p>
          <a:p>
            <a:pPr marL="457200" indent="-457200" algn="just">
              <a:lnSpc>
                <a:spcPct val="150000"/>
              </a:lnSpc>
              <a:buFont typeface="Wingdings" panose="05000000000000000000" pitchFamily="2" charset="2"/>
              <a:buChar char="ü"/>
              <a:defRPr/>
            </a:pPr>
            <a:r>
              <a:rPr lang="en-US" sz="2400" b="1" dirty="0">
                <a:latin typeface="Times New Roman" panose="02020603050405020304" pitchFamily="18" charset="0"/>
                <a:cs typeface="Times New Roman" pitchFamily="18" charset="0"/>
              </a:rPr>
              <a:t>Atomicity Problem</a:t>
            </a:r>
          </a:p>
          <a:p>
            <a:pPr marL="457200" indent="-457200" algn="just">
              <a:lnSpc>
                <a:spcPct val="150000"/>
              </a:lnSpc>
              <a:buFont typeface="Wingdings" panose="05000000000000000000" pitchFamily="2" charset="2"/>
              <a:buChar char="ü"/>
              <a:defRPr/>
            </a:pPr>
            <a:r>
              <a:rPr lang="en-US" sz="2400" b="1" dirty="0">
                <a:latin typeface="Times New Roman" panose="02020603050405020304" pitchFamily="18" charset="0"/>
                <a:cs typeface="Times New Roman" pitchFamily="18" charset="0"/>
              </a:rPr>
              <a:t>Control Over Concurrency</a:t>
            </a:r>
          </a:p>
          <a:p>
            <a:pPr marL="457200" indent="-457200" algn="just">
              <a:lnSpc>
                <a:spcPct val="150000"/>
              </a:lnSpc>
              <a:buFont typeface="Wingdings" panose="05000000000000000000" pitchFamily="2" charset="2"/>
              <a:buChar char="ü"/>
              <a:defRPr/>
            </a:pPr>
            <a:r>
              <a:rPr lang="en-US" sz="2400" b="1" dirty="0">
                <a:latin typeface="Times New Roman" panose="02020603050405020304" pitchFamily="18" charset="0"/>
                <a:cs typeface="Times New Roman" pitchFamily="18" charset="0"/>
              </a:rPr>
              <a:t>Backup and Recovery Procedures</a:t>
            </a:r>
          </a:p>
          <a:p>
            <a:pPr marL="457200" indent="-457200" algn="just">
              <a:lnSpc>
                <a:spcPct val="150000"/>
              </a:lnSpc>
              <a:buFont typeface="Wingdings" panose="05000000000000000000" pitchFamily="2" charset="2"/>
              <a:buChar char="ü"/>
              <a:defRPr/>
            </a:pPr>
            <a:r>
              <a:rPr lang="en-US" sz="2400" b="1" dirty="0">
                <a:latin typeface="Times New Roman" panose="02020603050405020304" pitchFamily="18" charset="0"/>
                <a:cs typeface="Times New Roman" pitchFamily="18" charset="0"/>
              </a:rPr>
              <a:t>Data Independence</a:t>
            </a:r>
          </a:p>
        </p:txBody>
      </p:sp>
    </p:spTree>
    <p:extLst>
      <p:ext uri="{BB962C8B-B14F-4D97-AF65-F5344CB8AC3E}">
        <p14:creationId xmlns:p14="http://schemas.microsoft.com/office/powerpoint/2010/main" val="32563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4AFF57-5BBA-4BFE-8C03-0C4B2FCC5935}"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600" b="1" dirty="0">
                <a:solidFill>
                  <a:schemeClr val="tx1"/>
                </a:solidFill>
              </a:rPr>
              <a:t>Database System Vs. File System   </a:t>
            </a:r>
            <a:r>
              <a:rPr lang="en-US" sz="3200" b="1"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CO 1</a:t>
            </a:r>
            <a:r>
              <a:rPr lang="en-US" sz="3200" b="1" dirty="0">
                <a:solidFill>
                  <a:schemeClr val="tx1"/>
                </a:solidFill>
                <a:latin typeface="Times New Roman" panose="02020603050405020304" pitchFamily="18" charset="0"/>
                <a:cs typeface="Times New Roman" panose="02020603050405020304" pitchFamily="18" charset="0"/>
              </a:rPr>
              <a:t>)</a:t>
            </a:r>
            <a:endParaRPr lang="en-US" sz="3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184C62F1-64FA-4992-A112-CDCA4FE28821}"/>
              </a:ext>
            </a:extLst>
          </p:cNvPr>
          <p:cNvGraphicFramePr>
            <a:graphicFrameLocks noGrp="1"/>
          </p:cNvGraphicFramePr>
          <p:nvPr>
            <p:extLst>
              <p:ext uri="{D42A27DB-BD31-4B8C-83A1-F6EECF244321}">
                <p14:modId xmlns:p14="http://schemas.microsoft.com/office/powerpoint/2010/main" val="2807793354"/>
              </p:ext>
            </p:extLst>
          </p:nvPr>
        </p:nvGraphicFramePr>
        <p:xfrm>
          <a:off x="609600" y="1295400"/>
          <a:ext cx="8077200" cy="501011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3664973">
                  <a:extLst>
                    <a:ext uri="{9D8B030D-6E8A-4147-A177-3AD203B41FA5}">
                      <a16:colId xmlns:a16="http://schemas.microsoft.com/office/drawing/2014/main" val="20001"/>
                    </a:ext>
                  </a:extLst>
                </a:gridCol>
                <a:gridCol w="3269227">
                  <a:extLst>
                    <a:ext uri="{9D8B030D-6E8A-4147-A177-3AD203B41FA5}">
                      <a16:colId xmlns:a16="http://schemas.microsoft.com/office/drawing/2014/main" val="20002"/>
                    </a:ext>
                  </a:extLst>
                </a:gridCol>
              </a:tblGrid>
              <a:tr h="506771">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Database</a:t>
                      </a:r>
                      <a:r>
                        <a:rPr lang="en-US" sz="2400" baseline="0" dirty="0">
                          <a:solidFill>
                            <a:schemeClr val="tx1"/>
                          </a:solidFill>
                          <a:latin typeface="Times New Roman" panose="02020603050405020304" pitchFamily="18" charset="0"/>
                          <a:cs typeface="Times New Roman" panose="02020603050405020304" pitchFamily="18" charset="0"/>
                        </a:rPr>
                        <a:t> System</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File</a:t>
                      </a:r>
                      <a:r>
                        <a:rPr lang="en-US" sz="2400" baseline="0" dirty="0">
                          <a:solidFill>
                            <a:schemeClr val="tx1"/>
                          </a:solidFill>
                          <a:latin typeface="Times New Roman" panose="02020603050405020304" pitchFamily="18" charset="0"/>
                          <a:cs typeface="Times New Roman" panose="02020603050405020304" pitchFamily="18" charset="0"/>
                        </a:rPr>
                        <a:t>  System</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extLst>
                  <a:ext uri="{0D108BD9-81ED-4DB2-BD59-A6C34878D82A}">
                    <a16:rowId xmlns:a16="http://schemas.microsoft.com/office/drawing/2014/main" val="10000"/>
                  </a:ext>
                </a:extLst>
              </a:tr>
              <a:tr h="560029">
                <a:tc>
                  <a:txBody>
                    <a:bodyPr/>
                    <a:lstStyle/>
                    <a:p>
                      <a:pPr algn="ctr"/>
                      <a:r>
                        <a:rPr lang="en-US" sz="1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Data</a:t>
                      </a:r>
                      <a:r>
                        <a:rPr lang="en-US" sz="1800" baseline="0" dirty="0">
                          <a:latin typeface="Times New Roman" panose="02020603050405020304" pitchFamily="18" charset="0"/>
                          <a:cs typeface="Times New Roman" panose="02020603050405020304" pitchFamily="18" charset="0"/>
                        </a:rPr>
                        <a:t> redundancy problem is not found</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Here Redundancy Problem Exist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6771">
                <a:tc>
                  <a:txBody>
                    <a:bodyPr/>
                    <a:lstStyle/>
                    <a:p>
                      <a:pPr algn="ctr"/>
                      <a:r>
                        <a:rPr lang="en-US" sz="18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Data Consistency</a:t>
                      </a:r>
                      <a:r>
                        <a:rPr lang="en-US" sz="1800" baseline="0" dirty="0">
                          <a:latin typeface="Times New Roman" panose="02020603050405020304" pitchFamily="18" charset="0"/>
                          <a:cs typeface="Times New Roman" panose="02020603050405020304" pitchFamily="18" charset="0"/>
                        </a:rPr>
                        <a:t> exists</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Data Consistency</a:t>
                      </a:r>
                      <a:r>
                        <a:rPr lang="en-US" sz="1800" baseline="0" dirty="0">
                          <a:latin typeface="Times New Roman" panose="02020603050405020304" pitchFamily="18" charset="0"/>
                          <a:cs typeface="Times New Roman" panose="02020603050405020304" pitchFamily="18" charset="0"/>
                        </a:rPr>
                        <a:t> does not exists</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6771">
                <a:tc>
                  <a:txBody>
                    <a:bodyPr/>
                    <a:lstStyle/>
                    <a:p>
                      <a:pPr algn="ctr"/>
                      <a:r>
                        <a:rPr lang="en-US" sz="18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Accessing Database is easier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Accessing</a:t>
                      </a:r>
                      <a:r>
                        <a:rPr lang="en-US" sz="1800" baseline="0" dirty="0">
                          <a:latin typeface="Times New Roman" panose="02020603050405020304" pitchFamily="18" charset="0"/>
                          <a:cs typeface="Times New Roman" panose="02020603050405020304" pitchFamily="18" charset="0"/>
                        </a:rPr>
                        <a:t> database is difficult</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68418">
                <a:tc>
                  <a:txBody>
                    <a:bodyPr/>
                    <a:lstStyle/>
                    <a:p>
                      <a:pPr algn="ctr"/>
                      <a:r>
                        <a:rPr lang="en-US" sz="18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The problem of data isolation not found</a:t>
                      </a:r>
                      <a:r>
                        <a:rPr lang="en-US" sz="1800" baseline="0" dirty="0">
                          <a:latin typeface="Times New Roman" panose="02020603050405020304" pitchFamily="18" charset="0"/>
                          <a:cs typeface="Times New Roman" panose="02020603050405020304" pitchFamily="18" charset="0"/>
                        </a:rPr>
                        <a:t> on it</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Data are scattered in various file in different format writing new program</a:t>
                      </a:r>
                      <a:r>
                        <a:rPr lang="en-US" sz="1800" baseline="0" dirty="0">
                          <a:latin typeface="Times New Roman" panose="02020603050405020304" pitchFamily="18" charset="0"/>
                          <a:cs typeface="Times New Roman" panose="02020603050405020304" pitchFamily="18" charset="0"/>
                        </a:rPr>
                        <a:t> for accessing them</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7264">
                <a:tc>
                  <a:txBody>
                    <a:bodyPr/>
                    <a:lstStyle/>
                    <a:p>
                      <a:pPr algn="ctr"/>
                      <a:r>
                        <a:rPr lang="en-US" sz="18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Concurrent access and crash Recovery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Here</a:t>
                      </a:r>
                      <a:r>
                        <a:rPr lang="en-US" sz="1800" baseline="0" dirty="0">
                          <a:latin typeface="Times New Roman" panose="02020603050405020304" pitchFamily="18" charset="0"/>
                          <a:cs typeface="Times New Roman" panose="02020603050405020304" pitchFamily="18" charset="0"/>
                        </a:rPr>
                        <a:t> There is no concurrent access and recovery</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87264">
                <a:tc>
                  <a:txBody>
                    <a:bodyPr/>
                    <a:lstStyle/>
                    <a:p>
                      <a:pPr algn="ctr"/>
                      <a:r>
                        <a:rPr lang="en-US" sz="18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Atomicity</a:t>
                      </a:r>
                      <a:r>
                        <a:rPr lang="en-US" sz="1800" baseline="0" dirty="0">
                          <a:latin typeface="Times New Roman" panose="02020603050405020304" pitchFamily="18" charset="0"/>
                          <a:cs typeface="Times New Roman" panose="02020603050405020304" pitchFamily="18" charset="0"/>
                        </a:rPr>
                        <a:t> and integration problem are not found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Atomicity</a:t>
                      </a:r>
                      <a:r>
                        <a:rPr lang="en-US" sz="1800" baseline="0" dirty="0">
                          <a:latin typeface="Times New Roman" panose="02020603050405020304" pitchFamily="18" charset="0"/>
                          <a:cs typeface="Times New Roman" panose="02020603050405020304" pitchFamily="18" charset="0"/>
                        </a:rPr>
                        <a:t> and integration problem are found</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06771">
                <a:tc>
                  <a:txBody>
                    <a:bodyPr/>
                    <a:lstStyle/>
                    <a:p>
                      <a:pPr algn="ctr"/>
                      <a:r>
                        <a:rPr lang="en-US" sz="18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Security of</a:t>
                      </a:r>
                      <a:r>
                        <a:rPr lang="en-US" sz="1800" baseline="0" dirty="0">
                          <a:latin typeface="Times New Roman" panose="02020603050405020304" pitchFamily="18" charset="0"/>
                          <a:cs typeface="Times New Roman" panose="02020603050405020304" pitchFamily="18" charset="0"/>
                        </a:rPr>
                        <a:t> database good in DBMS</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Here is not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96871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E156DD-AC27-4BE7-BC3A-E228B29FFDFD}" type="datetime1">
              <a:rPr lang="en-US" smtClean="0"/>
              <a:pPr/>
              <a:t>1/21/2022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600" b="1" dirty="0">
                <a:solidFill>
                  <a:schemeClr val="tx1"/>
                </a:solidFill>
              </a:rPr>
              <a:t>Disadvantages of DBMS </a:t>
            </a:r>
            <a:r>
              <a:rPr lang="en-US" sz="34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7B715967-A57D-4AF5-B267-1B3849D8BB20}"/>
              </a:ext>
            </a:extLst>
          </p:cNvPr>
          <p:cNvSpPr/>
          <p:nvPr/>
        </p:nvSpPr>
        <p:spPr>
          <a:xfrm>
            <a:off x="1295400" y="1752600"/>
            <a:ext cx="7315200" cy="2611292"/>
          </a:xfrm>
          <a:prstGeom prst="rect">
            <a:avLst/>
          </a:prstGeom>
        </p:spPr>
        <p:txBody>
          <a:bodyPr wrap="square">
            <a:spAutoFit/>
          </a:bodyPr>
          <a:lstStyle/>
          <a:p>
            <a:pPr>
              <a:buFont typeface="Wingdings 2" pitchFamily="18" charset="2"/>
              <a:buNone/>
              <a:defRPr/>
            </a:pPr>
            <a:r>
              <a:rPr lang="en-US" sz="2400" b="1" dirty="0">
                <a:latin typeface="Times New Roman" panose="02020603050405020304" pitchFamily="18" charset="0"/>
                <a:cs typeface="Times New Roman" panose="02020603050405020304" pitchFamily="18" charset="0"/>
              </a:rPr>
              <a:t>There are various disadvantages of DBMS are:-</a:t>
            </a:r>
          </a:p>
          <a:p>
            <a:pPr marL="914389" lvl="1" indent="-457189">
              <a:lnSpc>
                <a:spcPct val="150000"/>
              </a:lnSpc>
              <a:buFont typeface="Wingdings 2" pitchFamily="18" charset="2"/>
              <a:buAutoNum type="arabicPeriod"/>
              <a:defRPr/>
            </a:pPr>
            <a:r>
              <a:rPr lang="en-US" sz="2400" dirty="0">
                <a:latin typeface="Times New Roman" panose="02020603050405020304" pitchFamily="18" charset="0"/>
                <a:cs typeface="Times New Roman" panose="02020603050405020304" pitchFamily="18" charset="0"/>
              </a:rPr>
              <a:t>Cost of Hardware and Software</a:t>
            </a:r>
          </a:p>
          <a:p>
            <a:pPr marL="914389" lvl="1" indent="-457189">
              <a:lnSpc>
                <a:spcPct val="150000"/>
              </a:lnSpc>
              <a:buFont typeface="Wingdings 2" pitchFamily="18" charset="2"/>
              <a:buAutoNum type="arabicPeriod"/>
              <a:defRPr/>
            </a:pPr>
            <a:r>
              <a:rPr lang="en-US" sz="2400" dirty="0">
                <a:latin typeface="Times New Roman" panose="02020603050405020304" pitchFamily="18" charset="0"/>
                <a:cs typeface="Times New Roman" panose="02020603050405020304" pitchFamily="18" charset="0"/>
              </a:rPr>
              <a:t>Complexity of Backup and  recovery</a:t>
            </a:r>
          </a:p>
          <a:p>
            <a:pPr marL="914389" lvl="1" indent="-457189">
              <a:lnSpc>
                <a:spcPct val="150000"/>
              </a:lnSpc>
              <a:buFont typeface="Wingdings 2" pitchFamily="18" charset="2"/>
              <a:buAutoNum type="arabicPeriod"/>
              <a:defRPr/>
            </a:pPr>
            <a:r>
              <a:rPr lang="en-US" sz="2400" dirty="0">
                <a:latin typeface="Times New Roman" panose="02020603050405020304" pitchFamily="18" charset="0"/>
                <a:cs typeface="Times New Roman" panose="02020603050405020304" pitchFamily="18" charset="0"/>
              </a:rPr>
              <a:t>Cost of Staff training</a:t>
            </a:r>
          </a:p>
          <a:p>
            <a:pPr marL="914389" lvl="1" indent="-457189">
              <a:lnSpc>
                <a:spcPct val="150000"/>
              </a:lnSpc>
              <a:buFont typeface="Wingdings 2" pitchFamily="18" charset="2"/>
              <a:buAutoNum type="arabicPeriod"/>
              <a:defRPr/>
            </a:pPr>
            <a:r>
              <a:rPr lang="en-US" sz="2400" dirty="0">
                <a:latin typeface="Times New Roman" panose="02020603050405020304" pitchFamily="18" charset="0"/>
                <a:cs typeface="Times New Roman" panose="02020603050405020304" pitchFamily="18" charset="0"/>
              </a:rPr>
              <a:t>Cost of Data conversion</a:t>
            </a:r>
          </a:p>
        </p:txBody>
      </p:sp>
    </p:spTree>
    <p:extLst>
      <p:ext uri="{BB962C8B-B14F-4D97-AF65-F5344CB8AC3E}">
        <p14:creationId xmlns:p14="http://schemas.microsoft.com/office/powerpoint/2010/main" val="1187598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38E420-371C-4D93-8C1B-CBBCCEBBA1A1}"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38943" y="0"/>
            <a:ext cx="7772400" cy="90973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Faculty Video Links, </a:t>
            </a:r>
            <a:r>
              <a:rPr lang="en-US" sz="2800" b="1" dirty="0" err="1">
                <a:latin typeface="Times New Roman" panose="02020603050405020304" pitchFamily="18" charset="0"/>
                <a:cs typeface="Times New Roman" panose="02020603050405020304" pitchFamily="18" charset="0"/>
              </a:rPr>
              <a:t>Youtube</a:t>
            </a:r>
            <a:r>
              <a:rPr lang="en-US" sz="2800" b="1" dirty="0">
                <a:latin typeface="Times New Roman" panose="02020603050405020304" pitchFamily="18" charset="0"/>
                <a:cs typeface="Times New Roman" panose="02020603050405020304" pitchFamily="18" charset="0"/>
              </a:rPr>
              <a:t> &amp; NPTEL Video Links and Online Courses Details  </a:t>
            </a:r>
          </a:p>
        </p:txBody>
      </p:sp>
      <p:sp>
        <p:nvSpPr>
          <p:cNvPr id="9" name="Content Placeholder 2">
            <a:extLst>
              <a:ext uri="{FF2B5EF4-FFF2-40B4-BE49-F238E27FC236}">
                <a16:creationId xmlns:a16="http://schemas.microsoft.com/office/drawing/2014/main" id="{F11CDD64-6B6C-4C3E-8AA4-9161FF87A72D}"/>
              </a:ext>
            </a:extLst>
          </p:cNvPr>
          <p:cNvSpPr>
            <a:spLocks noGrp="1"/>
          </p:cNvSpPr>
          <p:nvPr>
            <p:ph idx="1"/>
          </p:nvPr>
        </p:nvSpPr>
        <p:spPr>
          <a:xfrm>
            <a:off x="609600" y="1543594"/>
            <a:ext cx="8229600" cy="3763963"/>
          </a:xfrm>
        </p:spPr>
        <p:txBody>
          <a:bodyPr>
            <a:normAutofit/>
          </a:bodyPr>
          <a:lstStyle/>
          <a:p>
            <a:r>
              <a:rPr lang="en-US" sz="2200" dirty="0">
                <a:hlinkClick r:id="rId2"/>
              </a:rPr>
              <a:t>https://nptel.ac.in/courses/106/104/106104135/</a:t>
            </a:r>
            <a:endParaRPr lang="en-US" sz="2200" dirty="0"/>
          </a:p>
          <a:p>
            <a:r>
              <a:rPr lang="en-US" sz="2200" dirty="0">
                <a:hlinkClick r:id="rId3"/>
              </a:rPr>
              <a:t>https://nptel.ac.in/courses/106106220/</a:t>
            </a:r>
            <a:endParaRPr lang="en-US" sz="2200" dirty="0"/>
          </a:p>
          <a:p>
            <a:r>
              <a:rPr lang="en-US" sz="2400" dirty="0">
                <a:hlinkClick r:id="rId4"/>
              </a:rPr>
              <a:t>https://www.youtube.com/watch?v=1057YmExS-I</a:t>
            </a:r>
            <a:endParaRPr lang="en-US" sz="2200" dirty="0"/>
          </a:p>
        </p:txBody>
      </p:sp>
    </p:spTree>
    <p:extLst>
      <p:ext uri="{BB962C8B-B14F-4D97-AF65-F5344CB8AC3E}">
        <p14:creationId xmlns:p14="http://schemas.microsoft.com/office/powerpoint/2010/main" val="2931636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057400"/>
            <a:ext cx="5609303" cy="1828800"/>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Importance of DBMS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Application of DBMS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Outcomes of Course</a:t>
            </a:r>
          </a:p>
        </p:txBody>
      </p:sp>
      <p:sp>
        <p:nvSpPr>
          <p:cNvPr id="4" name="Date Placeholder 3"/>
          <p:cNvSpPr>
            <a:spLocks noGrp="1"/>
          </p:cNvSpPr>
          <p:nvPr>
            <p:ph type="dt" sz="half" idx="10"/>
          </p:nvPr>
        </p:nvSpPr>
        <p:spPr/>
        <p:txBody>
          <a:bodyPr/>
          <a:lstStyle/>
          <a:p>
            <a:fld id="{7FFF8349-A002-4C06-9D49-785D66FFDFC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1" dirty="0">
                <a:latin typeface="Times New Roman" panose="02020603050405020304" pitchFamily="18" charset="0"/>
                <a:cs typeface="Times New Roman" panose="02020603050405020304" pitchFamily="18" charset="0"/>
              </a:rPr>
              <a:t>Daily Quiz</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329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576267-F6EA-493F-9AFF-CAF8F7827926}"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 1.1</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13">
            <a:extLst>
              <a:ext uri="{FF2B5EF4-FFF2-40B4-BE49-F238E27FC236}">
                <a16:creationId xmlns:a16="http://schemas.microsoft.com/office/drawing/2014/main" id="{C553BF3F-F668-4C8B-8D03-D1BDA44A0FC0}"/>
              </a:ext>
            </a:extLst>
          </p:cNvPr>
          <p:cNvSpPr txBox="1">
            <a:spLocks/>
          </p:cNvSpPr>
          <p:nvPr/>
        </p:nvSpPr>
        <p:spPr>
          <a:xfrm>
            <a:off x="514755" y="180909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hangingPunct="0">
              <a:lnSpc>
                <a:spcPct val="115000"/>
              </a:lnSpc>
              <a:spcBef>
                <a:spcPts val="0"/>
              </a:spcBef>
              <a:buFont typeface="+mj-lt"/>
              <a:buAutoNum type="arabicPeriod"/>
            </a:pPr>
            <a:r>
              <a:rPr lang="en-IN" sz="2200" dirty="0">
                <a:latin typeface="Times New Roman" panose="02020603050405020304" pitchFamily="18" charset="0"/>
                <a:ea typeface="Calibri" panose="020F0502020204030204" pitchFamily="34" charset="0"/>
                <a:cs typeface="Times New Roman" panose="02020603050405020304" pitchFamily="18" charset="0"/>
              </a:rPr>
              <a:t>What are the advantages of DBMS over file system? 		  CO1</a:t>
            </a:r>
          </a:p>
          <a:p>
            <a:pPr algn="just" hangingPunct="0">
              <a:lnSpc>
                <a:spcPct val="115000"/>
              </a:lnSpc>
              <a:buFont typeface="+mj-lt"/>
              <a:buAutoNum type="arabicPeriod"/>
            </a:pPr>
            <a:r>
              <a:rPr lang="en-IN" sz="2200" dirty="0">
                <a:latin typeface="Times New Roman" panose="02020603050405020304" pitchFamily="18" charset="0"/>
                <a:cs typeface="Times New Roman" panose="02020603050405020304" pitchFamily="18" charset="0"/>
              </a:rPr>
              <a:t>What is primary goal of DBMS?		                             CO1</a:t>
            </a:r>
          </a:p>
          <a:p>
            <a:pPr algn="just" hangingPunct="0">
              <a:lnSpc>
                <a:spcPct val="115000"/>
              </a:lnSpc>
              <a:buFont typeface="+mj-lt"/>
              <a:buAutoNum type="arabicPeriod"/>
            </a:pPr>
            <a:r>
              <a:rPr lang="en-IN" sz="2200" dirty="0">
                <a:latin typeface="Times New Roman" panose="02020603050405020304" pitchFamily="18" charset="0"/>
                <a:cs typeface="Times New Roman" panose="02020603050405020304" pitchFamily="18" charset="0"/>
              </a:rPr>
              <a:t>What are the advantage and drawback of DBMS?	              CO1</a:t>
            </a:r>
          </a:p>
          <a:p>
            <a:pPr algn="just" hangingPunct="0">
              <a:lnSpc>
                <a:spcPct val="115000"/>
              </a:lnSpc>
              <a:buFont typeface="+mj-lt"/>
              <a:buAutoNum type="arabicPeriod"/>
            </a:pPr>
            <a:r>
              <a:rPr lang="en-IN" sz="2200" dirty="0">
                <a:latin typeface="Times New Roman" panose="02020603050405020304" pitchFamily="18" charset="0"/>
                <a:cs typeface="Times New Roman" panose="02020603050405020304" pitchFamily="18" charset="0"/>
              </a:rPr>
              <a:t>Explain the term metadata.		                                 CO1,CO2</a:t>
            </a:r>
          </a:p>
          <a:p>
            <a:pPr algn="just" hangingPunct="0">
              <a:lnSpc>
                <a:spcPct val="115000"/>
              </a:lnSpc>
              <a:buFont typeface="+mj-lt"/>
              <a:buAutoNum type="arabicPeriod"/>
            </a:pPr>
            <a:r>
              <a:rPr lang="en-IN" sz="2200" dirty="0">
                <a:latin typeface="Times New Roman" panose="02020603050405020304" pitchFamily="18" charset="0"/>
                <a:cs typeface="Times New Roman" panose="02020603050405020304" pitchFamily="18" charset="0"/>
              </a:rPr>
              <a:t>What do you mean by big data? What are the software to handle big data?                                                                                           CO1</a:t>
            </a:r>
            <a:endParaRPr lang="en-US" sz="22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594BF8-94C5-4F85-A0A0-A01BD3914B39}"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1" dirty="0">
                <a:latin typeface="Times New Roman" panose="02020603050405020304" pitchFamily="18" charset="0"/>
                <a:cs typeface="Times New Roman" panose="02020603050405020304" pitchFamily="18" charset="0"/>
              </a:rPr>
              <a:t>Content Unit 1 (Lecture 2)</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2B42D85-F0E3-40FE-B885-02BC8E653019}"/>
              </a:ext>
            </a:extLst>
          </p:cNvPr>
          <p:cNvSpPr>
            <a:spLocks noGrp="1"/>
          </p:cNvSpPr>
          <p:nvPr>
            <p:ph idx="1"/>
          </p:nvPr>
        </p:nvSpPr>
        <p:spPr>
          <a:xfrm>
            <a:off x="685800" y="1600200"/>
            <a:ext cx="7772400" cy="2679679"/>
          </a:xfrm>
        </p:spPr>
        <p:txBody>
          <a:bodyPr>
            <a:normAutofit/>
          </a:bodyPr>
          <a:lstStyle/>
          <a:p>
            <a:r>
              <a:rPr lang="en-US" sz="2400" b="1" dirty="0">
                <a:latin typeface="Times New Roman" panose="02020603050405020304" pitchFamily="18" charset="0"/>
                <a:cs typeface="Times New Roman" panose="02020603050405020304" pitchFamily="18" charset="0"/>
              </a:rPr>
              <a:t>Unit 1 (Continued…)</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Components of DBMS</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Characteristics of DBMS</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Actors of DBMS</a:t>
            </a:r>
          </a:p>
          <a:p>
            <a:endParaRPr lang="en-US" sz="2400" dirty="0">
              <a:solidFill>
                <a:schemeClr val="dk1"/>
              </a:solidFill>
            </a:endParaRPr>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551782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A2E2EE-C47E-4BC7-ACAE-B1EB0E8BF2F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05B54D70-3E94-4F79-864E-11D4437BB464}"/>
              </a:ext>
            </a:extLst>
          </p:cNvPr>
          <p:cNvGraphicFramePr>
            <a:graphicFrameLocks noGrp="1"/>
          </p:cNvGraphicFramePr>
          <p:nvPr>
            <p:extLst>
              <p:ext uri="{D42A27DB-BD31-4B8C-83A1-F6EECF244321}">
                <p14:modId xmlns:p14="http://schemas.microsoft.com/office/powerpoint/2010/main" val="2388365047"/>
              </p:ext>
            </p:extLst>
          </p:nvPr>
        </p:nvGraphicFramePr>
        <p:xfrm>
          <a:off x="533400" y="1887220"/>
          <a:ext cx="8305800" cy="19507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a:tc>
                <a:extLst>
                  <a:ext uri="{0D108BD9-81ED-4DB2-BD59-A6C34878D82A}">
                    <a16:rowId xmlns:a16="http://schemas.microsoft.com/office/drawing/2014/main" val="2356446852"/>
                  </a:ext>
                </a:extLst>
              </a:tr>
              <a:tr h="370840">
                <a:tc>
                  <a:txBody>
                    <a:bodyPr/>
                    <a:lstStyle/>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Components of DBMS</a:t>
                      </a:r>
                    </a:p>
                  </a:txBody>
                  <a:tcPr/>
                </a:tc>
                <a:tc>
                  <a:txBody>
                    <a:bodyPr/>
                    <a:lstStyle/>
                    <a:p>
                      <a:pPr algn="ctr"/>
                      <a:r>
                        <a:rPr lang="en-IN" dirty="0">
                          <a:latin typeface="Times New Roman" panose="02020603050405020304" pitchFamily="18" charset="0"/>
                          <a:cs typeface="Times New Roman" panose="02020603050405020304" pitchFamily="18" charset="0"/>
                        </a:rPr>
                        <a:t> CO1</a:t>
                      </a:r>
                    </a:p>
                  </a:txBody>
                  <a:tcPr/>
                </a:tc>
                <a:extLst>
                  <a:ext uri="{0D108BD9-81ED-4DB2-BD59-A6C34878D82A}">
                    <a16:rowId xmlns:a16="http://schemas.microsoft.com/office/drawing/2014/main" val="2588274677"/>
                  </a:ext>
                </a:extLst>
              </a:tr>
              <a:tr h="0">
                <a:tc>
                  <a:txBody>
                    <a:bodyPr/>
                    <a:lstStyle/>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Characteristics of DBMS</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CO1</a:t>
                      </a:r>
                    </a:p>
                  </a:txBody>
                  <a:tcPr/>
                </a:tc>
                <a:extLst>
                  <a:ext uri="{0D108BD9-81ED-4DB2-BD59-A6C34878D82A}">
                    <a16:rowId xmlns:a16="http://schemas.microsoft.com/office/drawing/2014/main" val="4182974875"/>
                  </a:ext>
                </a:extLst>
              </a:tr>
              <a:tr h="370840">
                <a:tc>
                  <a:txBody>
                    <a:bodyPr/>
                    <a:lstStyle/>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Actors of DBMS</a:t>
                      </a:r>
                    </a:p>
                  </a:txBody>
                  <a:tcPr/>
                </a:tc>
                <a:tc>
                  <a:txBody>
                    <a:bodyPr/>
                    <a:lstStyle/>
                    <a:p>
                      <a:pPr algn="ctr"/>
                      <a:r>
                        <a:rPr lang="en-IN" dirty="0">
                          <a:latin typeface="Times New Roman" panose="02020603050405020304" pitchFamily="18" charset="0"/>
                          <a:cs typeface="Times New Roman" panose="02020603050405020304" pitchFamily="18" charset="0"/>
                        </a:rPr>
                        <a:t>CO1</a:t>
                      </a:r>
                    </a:p>
                  </a:txBody>
                  <a:tcPr/>
                </a:tc>
                <a:extLst>
                  <a:ext uri="{0D108BD9-81ED-4DB2-BD59-A6C34878D82A}">
                    <a16:rowId xmlns:a16="http://schemas.microsoft.com/office/drawing/2014/main" val="1937971365"/>
                  </a:ext>
                </a:extLst>
              </a:tr>
            </a:tbl>
          </a:graphicData>
        </a:graphic>
      </p:graphicFrame>
    </p:spTree>
    <p:extLst>
      <p:ext uri="{BB962C8B-B14F-4D97-AF65-F5344CB8AC3E}">
        <p14:creationId xmlns:p14="http://schemas.microsoft.com/office/powerpoint/2010/main" val="3140965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CE2CED-1543-455D-AAE1-12B8736A4EB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Objectives </a:t>
            </a:r>
          </a:p>
        </p:txBody>
      </p:sp>
      <p:graphicFrame>
        <p:nvGraphicFramePr>
          <p:cNvPr id="2" name="Table 2">
            <a:extLst>
              <a:ext uri="{FF2B5EF4-FFF2-40B4-BE49-F238E27FC236}">
                <a16:creationId xmlns:a16="http://schemas.microsoft.com/office/drawing/2014/main" id="{EE1BE5AC-BBD8-45A0-A63F-D343CF1BE0F2}"/>
              </a:ext>
            </a:extLst>
          </p:cNvPr>
          <p:cNvGraphicFramePr>
            <a:graphicFrameLocks noGrp="1"/>
          </p:cNvGraphicFramePr>
          <p:nvPr>
            <p:extLst>
              <p:ext uri="{D42A27DB-BD31-4B8C-83A1-F6EECF244321}">
                <p14:modId xmlns:p14="http://schemas.microsoft.com/office/powerpoint/2010/main" val="1420544840"/>
              </p:ext>
            </p:extLst>
          </p:nvPr>
        </p:nvGraphicFramePr>
        <p:xfrm>
          <a:off x="457200" y="1371600"/>
          <a:ext cx="8305800" cy="30835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Objective </a:t>
                      </a:r>
                    </a:p>
                  </a:txBody>
                  <a:tcPr/>
                </a:tc>
                <a:extLst>
                  <a:ext uri="{0D108BD9-81ED-4DB2-BD59-A6C34878D82A}">
                    <a16:rowId xmlns:a16="http://schemas.microsoft.com/office/drawing/2014/main" val="2356446852"/>
                  </a:ext>
                </a:extLst>
              </a:tr>
              <a:tr h="3708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Students will be able to </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8491241"/>
                  </a:ext>
                </a:extLst>
              </a:tr>
              <a:tr h="370840">
                <a:tc>
                  <a:txBody>
                    <a:bodyPr/>
                    <a:lstStyle/>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Components of DBMS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understand the components of DBMS </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274677"/>
                  </a:ext>
                </a:extLst>
              </a:tr>
              <a:tr h="370840">
                <a:tc>
                  <a:txBody>
                    <a:bodyPr/>
                    <a:lstStyle/>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Characteristics of DBMS</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Know the properties of DBMS</a:t>
                      </a:r>
                    </a:p>
                  </a:txBody>
                  <a:tcPr/>
                </a:tc>
                <a:extLst>
                  <a:ext uri="{0D108BD9-81ED-4DB2-BD59-A6C34878D82A}">
                    <a16:rowId xmlns:a16="http://schemas.microsoft.com/office/drawing/2014/main" val="4182974875"/>
                  </a:ext>
                </a:extLst>
              </a:tr>
              <a:tr h="370840">
                <a:tc>
                  <a:txBody>
                    <a:bodyPr/>
                    <a:lstStyle/>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Actors of DBMS</a:t>
                      </a:r>
                    </a:p>
                  </a:txBody>
                  <a:tcPr/>
                </a:tc>
                <a:tc>
                  <a:txBody>
                    <a:bodyPr/>
                    <a:lstStyle/>
                    <a:p>
                      <a:pPr algn="just"/>
                      <a:r>
                        <a:rPr lang="en-IN" dirty="0">
                          <a:latin typeface="Times New Roman" panose="02020603050405020304" pitchFamily="18" charset="0"/>
                          <a:cs typeface="Times New Roman" panose="02020603050405020304" pitchFamily="18" charset="0"/>
                        </a:rPr>
                        <a:t>Understand that how a data base is handled by different persons like data base designer , developer  and different type of users </a:t>
                      </a:r>
                    </a:p>
                  </a:txBody>
                  <a:tcPr/>
                </a:tc>
                <a:extLst>
                  <a:ext uri="{0D108BD9-81ED-4DB2-BD59-A6C34878D82A}">
                    <a16:rowId xmlns:a16="http://schemas.microsoft.com/office/drawing/2014/main" val="1937971365"/>
                  </a:ext>
                </a:extLst>
              </a:tr>
            </a:tbl>
          </a:graphicData>
        </a:graphic>
      </p:graphicFrame>
    </p:spTree>
    <p:extLst>
      <p:ext uri="{BB962C8B-B14F-4D97-AF65-F5344CB8AC3E}">
        <p14:creationId xmlns:p14="http://schemas.microsoft.com/office/powerpoint/2010/main" val="114198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87FE2A-0A26-4F92-AB28-01A9F2BE69EE}" type="datetime1">
              <a:rPr lang="en-US" smtClean="0"/>
              <a:pPr/>
              <a:t>1/21/2022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Syllabus</a:t>
            </a:r>
          </a:p>
        </p:txBody>
      </p:sp>
      <p:sp>
        <p:nvSpPr>
          <p:cNvPr id="9" name="Rectangle 8">
            <a:extLst>
              <a:ext uri="{FF2B5EF4-FFF2-40B4-BE49-F238E27FC236}">
                <a16:creationId xmlns:a16="http://schemas.microsoft.com/office/drawing/2014/main" id="{5B4CC85C-D7CA-4756-A98F-D968828A5D39}"/>
              </a:ext>
            </a:extLst>
          </p:cNvPr>
          <p:cNvSpPr/>
          <p:nvPr/>
        </p:nvSpPr>
        <p:spPr>
          <a:xfrm>
            <a:off x="800100" y="1853004"/>
            <a:ext cx="7924800" cy="3785652"/>
          </a:xfrm>
          <a:prstGeom prst="rect">
            <a:avLst/>
          </a:prstGeom>
        </p:spPr>
        <p:txBody>
          <a:bodyPr wrap="square">
            <a:spAutoFit/>
          </a:bodyPr>
          <a:lstStyle/>
          <a:p>
            <a:pPr algn="just"/>
            <a:r>
              <a:rPr lang="en-US" sz="2400" b="1" dirty="0">
                <a:solidFill>
                  <a:srgbClr val="0070C0"/>
                </a:solidFill>
              </a:rPr>
              <a:t>Relational data Model and Language: </a:t>
            </a:r>
            <a:r>
              <a:rPr lang="en-US" sz="2400" dirty="0"/>
              <a:t>Relational Data Model Concepts, Integrity Constraints, Entity Integrity, Referential Integrity, Keys Constraints, Domain Constraints, Relational Algebra, Relational Calculus, Tuple and Domain Calculus. </a:t>
            </a:r>
            <a:r>
              <a:rPr lang="en-US" sz="2400" b="1" dirty="0"/>
              <a:t>Introduction on SQL: </a:t>
            </a:r>
            <a:r>
              <a:rPr lang="en-US" sz="2400" dirty="0"/>
              <a:t>Characteristics of SQL, Advantage of SQL. </a:t>
            </a:r>
            <a:r>
              <a:rPr lang="en-US" sz="2400" dirty="0" err="1"/>
              <a:t>SQl</a:t>
            </a:r>
            <a:r>
              <a:rPr lang="en-US" sz="2400" dirty="0"/>
              <a:t> Data Type and Literals. Types of SQL Commands. SQL Operators and Their Procedure. Tables, Views and Indexes. Queries and Sub Queries. Aggregate Functions. Insert, Update and Delete Operations, Joins, Unions, Intersection, Minus, Cursors, Triggers, Procedures in SQL/PL SQL</a:t>
            </a:r>
          </a:p>
        </p:txBody>
      </p:sp>
      <p:sp>
        <p:nvSpPr>
          <p:cNvPr id="10" name="TextBox 9">
            <a:extLst>
              <a:ext uri="{FF2B5EF4-FFF2-40B4-BE49-F238E27FC236}">
                <a16:creationId xmlns:a16="http://schemas.microsoft.com/office/drawing/2014/main" id="{6C5665B9-1FE0-43CB-ADA5-D514C80A0455}"/>
              </a:ext>
            </a:extLst>
          </p:cNvPr>
          <p:cNvSpPr txBox="1"/>
          <p:nvPr/>
        </p:nvSpPr>
        <p:spPr>
          <a:xfrm>
            <a:off x="876300" y="1196800"/>
            <a:ext cx="1295400" cy="523220"/>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2800" b="1" dirty="0"/>
              <a:t>UNIT 2</a:t>
            </a:r>
          </a:p>
        </p:txBody>
      </p:sp>
    </p:spTree>
    <p:extLst>
      <p:ext uri="{BB962C8B-B14F-4D97-AF65-F5344CB8AC3E}">
        <p14:creationId xmlns:p14="http://schemas.microsoft.com/office/powerpoint/2010/main" val="27515868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0606A4-7AF8-408D-991A-1FEC0034B063}"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rPr>
              <a:t>Components of DBMS     </a:t>
            </a:r>
            <a:r>
              <a:rPr lang="en-US" sz="3600" b="1" dirty="0">
                <a:solidFill>
                  <a:schemeClr val="tx1"/>
                </a:solidFill>
              </a:rPr>
              <a:t> </a:t>
            </a:r>
            <a:r>
              <a:rPr lang="en-US" sz="3400" b="1" dirty="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9" name="Rectangle 3">
            <a:extLst>
              <a:ext uri="{FF2B5EF4-FFF2-40B4-BE49-F238E27FC236}">
                <a16:creationId xmlns:a16="http://schemas.microsoft.com/office/drawing/2014/main" id="{69C21387-9D31-478D-B3A5-C5BB84D67B48}"/>
              </a:ext>
            </a:extLst>
          </p:cNvPr>
          <p:cNvSpPr txBox="1">
            <a:spLocks noChangeArrowheads="1"/>
          </p:cNvSpPr>
          <p:nvPr/>
        </p:nvSpPr>
        <p:spPr>
          <a:xfrm>
            <a:off x="152400" y="1146833"/>
            <a:ext cx="9067800" cy="817163"/>
          </a:xfrm>
          <a:prstGeom prst="rect">
            <a:avLst/>
          </a:prstGeom>
        </p:spPr>
        <p:txBody>
          <a:bodyPr vert="horz" lIns="91440" tIns="45720" rIns="91440" bIns="45720" rtlCol="0">
            <a:noAutofit/>
          </a:bodyPr>
          <a:lstStyle/>
          <a:p>
            <a:pPr marL="342900" indent="-342900" algn="ctr">
              <a:spcBef>
                <a:spcPct val="20000"/>
              </a:spcBef>
              <a:defRPr/>
            </a:pPr>
            <a:r>
              <a:rPr lang="en-US" sz="2600" b="1" dirty="0">
                <a:solidFill>
                  <a:srgbClr val="002060"/>
                </a:solidFill>
                <a:latin typeface="Times New Roman" panose="02020603050405020304" pitchFamily="18" charset="0"/>
                <a:cs typeface="Times New Roman" panose="02020603050405020304" pitchFamily="18" charset="0"/>
              </a:rPr>
              <a:t>Database and DBMS software together is Database system</a:t>
            </a:r>
          </a:p>
        </p:txBody>
      </p:sp>
      <p:sp>
        <p:nvSpPr>
          <p:cNvPr id="10" name="Rectangle 3">
            <a:extLst>
              <a:ext uri="{FF2B5EF4-FFF2-40B4-BE49-F238E27FC236}">
                <a16:creationId xmlns:a16="http://schemas.microsoft.com/office/drawing/2014/main" id="{EAE3826D-0CD3-4D75-AAAC-C47BF8F2DA6C}"/>
              </a:ext>
            </a:extLst>
          </p:cNvPr>
          <p:cNvSpPr>
            <a:spLocks noGrp="1" noChangeArrowheads="1"/>
          </p:cNvSpPr>
          <p:nvPr>
            <p:ph idx="1"/>
          </p:nvPr>
        </p:nvSpPr>
        <p:spPr>
          <a:xfrm>
            <a:off x="571500" y="1963996"/>
            <a:ext cx="8229600" cy="4038600"/>
          </a:xfrm>
        </p:spPr>
        <p:txBody>
          <a:bodyPr/>
          <a:lstStyle/>
          <a:p>
            <a:pPr>
              <a:buFont typeface="Wingdings 2" pitchFamily="18" charset="2"/>
              <a:buNone/>
              <a:defRPr/>
            </a:pPr>
            <a:r>
              <a:rPr lang="en-US" sz="2800" dirty="0">
                <a:latin typeface="Times New Roman" panose="02020603050405020304" pitchFamily="18" charset="0"/>
                <a:cs typeface="Times New Roman" panose="02020603050405020304" pitchFamily="18" charset="0"/>
              </a:rPr>
              <a:t>A database System involves four major components</a:t>
            </a:r>
          </a:p>
          <a:p>
            <a:pPr marL="514350" indent="-514350">
              <a:buFont typeface="+mj-lt"/>
              <a:buAutoNum type="romanUcPeriod"/>
              <a:defRPr/>
            </a:pPr>
            <a:endParaRPr lang="en-US" sz="2000" b="1" dirty="0"/>
          </a:p>
          <a:p>
            <a:pPr marL="514350" indent="-514350">
              <a:buFont typeface="+mj-lt"/>
              <a:buAutoNum type="romanUcPeriod"/>
              <a:defRPr/>
            </a:pPr>
            <a:r>
              <a:rPr lang="en-US" sz="2400" b="1" dirty="0"/>
              <a:t>Data</a:t>
            </a:r>
          </a:p>
          <a:p>
            <a:pPr marL="514350" indent="-514350">
              <a:buFont typeface="+mj-lt"/>
              <a:buAutoNum type="romanUcPeriod"/>
              <a:defRPr/>
            </a:pPr>
            <a:r>
              <a:rPr lang="en-US" sz="2400" b="1" dirty="0"/>
              <a:t>Hardware </a:t>
            </a:r>
          </a:p>
          <a:p>
            <a:pPr marL="514350" indent="-514350">
              <a:buFont typeface="+mj-lt"/>
              <a:buAutoNum type="romanUcPeriod"/>
              <a:defRPr/>
            </a:pPr>
            <a:r>
              <a:rPr lang="en-US" sz="2400" b="1" dirty="0"/>
              <a:t>Software</a:t>
            </a:r>
          </a:p>
          <a:p>
            <a:pPr marL="514350" indent="-514350">
              <a:buFont typeface="+mj-lt"/>
              <a:buAutoNum type="romanUcPeriod"/>
              <a:defRPr/>
            </a:pPr>
            <a:r>
              <a:rPr lang="en-US" sz="2400" b="1" dirty="0"/>
              <a:t>Users</a:t>
            </a:r>
          </a:p>
          <a:p>
            <a:pPr>
              <a:buFont typeface="Wingdings 2" pitchFamily="18" charset="2"/>
              <a:buNone/>
              <a:defRPr/>
            </a:pPr>
            <a:endParaRPr lang="en-US" sz="2000" dirty="0"/>
          </a:p>
        </p:txBody>
      </p:sp>
      <p:pic>
        <p:nvPicPr>
          <p:cNvPr id="11" name="Picture 3" descr="Database System(Components of Database)">
            <a:hlinkClick r:id="rId2"/>
            <a:extLst>
              <a:ext uri="{FF2B5EF4-FFF2-40B4-BE49-F238E27FC236}">
                <a16:creationId xmlns:a16="http://schemas.microsoft.com/office/drawing/2014/main" id="{86533E61-51C0-478C-BC92-06589F293CE8}"/>
              </a:ext>
            </a:extLst>
          </p:cNvPr>
          <p:cNvPicPr>
            <a:picLocks noChangeAspect="1" noChangeArrowheads="1"/>
          </p:cNvPicPr>
          <p:nvPr/>
        </p:nvPicPr>
        <p:blipFill>
          <a:blip r:embed="rId3" cstate="print"/>
          <a:srcRect/>
          <a:stretch>
            <a:fillRect/>
          </a:stretch>
        </p:blipFill>
        <p:spPr bwMode="auto">
          <a:xfrm>
            <a:off x="2590800" y="2895600"/>
            <a:ext cx="6324599" cy="2960450"/>
          </a:xfrm>
          <a:prstGeom prst="rect">
            <a:avLst/>
          </a:prstGeom>
          <a:noFill/>
          <a:ln w="9525">
            <a:noFill/>
            <a:miter lim="800000"/>
            <a:headEnd/>
            <a:tailEnd/>
          </a:ln>
        </p:spPr>
      </p:pic>
    </p:spTree>
    <p:extLst>
      <p:ext uri="{BB962C8B-B14F-4D97-AF65-F5344CB8AC3E}">
        <p14:creationId xmlns:p14="http://schemas.microsoft.com/office/powerpoint/2010/main" val="81523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5BF5D1-755E-41D3-8050-4C268ACBA2E0}"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Characteristics of DBMS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9" name="Rectangle 3">
            <a:extLst>
              <a:ext uri="{FF2B5EF4-FFF2-40B4-BE49-F238E27FC236}">
                <a16:creationId xmlns:a16="http://schemas.microsoft.com/office/drawing/2014/main" id="{BC65AD2F-EB33-432E-B543-19894249FB2E}"/>
              </a:ext>
            </a:extLst>
          </p:cNvPr>
          <p:cNvSpPr>
            <a:spLocks noGrp="1" noChangeArrowheads="1"/>
          </p:cNvSpPr>
          <p:nvPr>
            <p:ph idx="1"/>
          </p:nvPr>
        </p:nvSpPr>
        <p:spPr>
          <a:xfrm>
            <a:off x="990600" y="1447800"/>
            <a:ext cx="7391400" cy="3733800"/>
          </a:xfrm>
        </p:spPr>
        <p:txBody>
          <a:bodyPr>
            <a:normAutofit/>
          </a:bodyPr>
          <a:lstStyle/>
          <a:p>
            <a:pPr algn="just">
              <a:lnSpc>
                <a:spcPct val="150000"/>
              </a:lnSpc>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Self describing nature of a database.</a:t>
            </a:r>
          </a:p>
          <a:p>
            <a:pPr algn="just">
              <a:lnSpc>
                <a:spcPct val="150000"/>
              </a:lnSpc>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Insulation between programs and data, and data abstraction.</a:t>
            </a:r>
          </a:p>
          <a:p>
            <a:pPr algn="just">
              <a:lnSpc>
                <a:spcPct val="150000"/>
              </a:lnSpc>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Support of multiple views of the data</a:t>
            </a:r>
          </a:p>
          <a:p>
            <a:pPr algn="just">
              <a:lnSpc>
                <a:spcPct val="150000"/>
              </a:lnSpc>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Sharing of data and multiuser transaction processing</a:t>
            </a:r>
          </a:p>
          <a:p>
            <a:pPr>
              <a:defRPr/>
            </a:pPr>
            <a:endParaRPr lang="en-US" sz="2000" dirty="0"/>
          </a:p>
        </p:txBody>
      </p:sp>
    </p:spTree>
    <p:extLst>
      <p:ext uri="{BB962C8B-B14F-4D97-AF65-F5344CB8AC3E}">
        <p14:creationId xmlns:p14="http://schemas.microsoft.com/office/powerpoint/2010/main" val="637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073E78-367D-4108-82B8-7B75E8C91043}"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Characteristics of DBMS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6EA9D7-9FF8-4307-AE71-D7C34997385C}"/>
              </a:ext>
            </a:extLst>
          </p:cNvPr>
          <p:cNvSpPr>
            <a:spLocks noGrp="1"/>
          </p:cNvSpPr>
          <p:nvPr>
            <p:ph idx="1"/>
          </p:nvPr>
        </p:nvSpPr>
        <p:spPr>
          <a:xfrm>
            <a:off x="1143000" y="1600200"/>
            <a:ext cx="7543800" cy="4525963"/>
          </a:xfrm>
        </p:spPr>
        <p:txBody>
          <a:bodyPr>
            <a:normAutofit/>
          </a:bodyPr>
          <a:lstStyle/>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The database system contains not only the database itself but also a complete definition or description of the database structure and constraints</a:t>
            </a:r>
          </a:p>
          <a:p>
            <a:pPr marL="0" indent="0" algn="just">
              <a:buNone/>
              <a:defRP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This definition stored in </a:t>
            </a:r>
            <a:r>
              <a:rPr lang="en-US" sz="2400" b="1" dirty="0">
                <a:solidFill>
                  <a:srgbClr val="002060"/>
                </a:solidFill>
                <a:latin typeface="Times New Roman" panose="02020603050405020304" pitchFamily="18" charset="0"/>
                <a:cs typeface="Times New Roman" panose="02020603050405020304" pitchFamily="18" charset="0"/>
              </a:rPr>
              <a:t>DBMS catalog, </a:t>
            </a:r>
            <a:r>
              <a:rPr lang="en-US" sz="2400" dirty="0">
                <a:latin typeface="Times New Roman" panose="02020603050405020304" pitchFamily="18" charset="0"/>
                <a:cs typeface="Times New Roman" panose="02020603050405020304" pitchFamily="18" charset="0"/>
              </a:rPr>
              <a:t>which contains information of structure, type and storage format of each data items and various constraints</a:t>
            </a:r>
          </a:p>
          <a:p>
            <a:pPr marL="0" indent="0" algn="just">
              <a:buNone/>
              <a:defRPr/>
            </a:pPr>
            <a:endParaRPr lang="en-US" sz="2400" b="1"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The information stored in the catalog is called  </a:t>
            </a:r>
            <a:r>
              <a:rPr lang="en-US" sz="2400" b="1" dirty="0">
                <a:solidFill>
                  <a:srgbClr val="002060"/>
                </a:solidFill>
                <a:latin typeface="Times New Roman" panose="02020603050405020304" pitchFamily="18" charset="0"/>
                <a:cs typeface="Times New Roman" panose="02020603050405020304" pitchFamily="18" charset="0"/>
              </a:rPr>
              <a:t>Metadata.</a:t>
            </a:r>
          </a:p>
          <a:p>
            <a:pPr algn="ctr">
              <a:buFont typeface="Wingdings" panose="05000000000000000000" pitchFamily="2" charset="2"/>
              <a:buChar char="v"/>
              <a:defRPr/>
            </a:pPr>
            <a:r>
              <a:rPr lang="en-US" sz="2400" b="1" dirty="0">
                <a:solidFill>
                  <a:srgbClr val="002060"/>
                </a:solidFill>
                <a:latin typeface="Times New Roman" panose="02020603050405020304" pitchFamily="18" charset="0"/>
                <a:cs typeface="Times New Roman" panose="02020603050405020304" pitchFamily="18" charset="0"/>
              </a:rPr>
              <a:t>Data about data is called Metadata</a:t>
            </a:r>
          </a:p>
          <a:p>
            <a:endParaRPr lang="en-US" dirty="0"/>
          </a:p>
        </p:txBody>
      </p:sp>
      <p:sp>
        <p:nvSpPr>
          <p:cNvPr id="10" name="Rectangle 9">
            <a:extLst>
              <a:ext uri="{FF2B5EF4-FFF2-40B4-BE49-F238E27FC236}">
                <a16:creationId xmlns:a16="http://schemas.microsoft.com/office/drawing/2014/main" id="{68C42F00-83F9-4029-A39A-82481B710F3C}"/>
              </a:ext>
            </a:extLst>
          </p:cNvPr>
          <p:cNvSpPr/>
          <p:nvPr/>
        </p:nvSpPr>
        <p:spPr>
          <a:xfrm>
            <a:off x="694403" y="817163"/>
            <a:ext cx="5829300" cy="523220"/>
          </a:xfrm>
          <a:prstGeom prst="rect">
            <a:avLst/>
          </a:prstGeom>
          <a:solidFill>
            <a:srgbClr val="C4F1FF"/>
          </a:solidFill>
        </p:spPr>
        <p:txBody>
          <a:bodyPr wrap="square">
            <a:spAutoFit/>
          </a:bodyPr>
          <a:lstStyle/>
          <a:p>
            <a:r>
              <a:rPr lang="en-US" sz="2800" b="1" dirty="0">
                <a:latin typeface="Times New Roman" panose="02020603050405020304" pitchFamily="18" charset="0"/>
                <a:cs typeface="Times New Roman" panose="02020603050405020304" pitchFamily="18" charset="0"/>
              </a:rPr>
              <a:t>Self Describing Nature of a Database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60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DF1A6F-6B55-401B-96D8-2B2F26C8EB5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Characteristics of DBMS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6EA9D7-9FF8-4307-AE71-D7C34997385C}"/>
              </a:ext>
            </a:extLst>
          </p:cNvPr>
          <p:cNvSpPr>
            <a:spLocks noGrp="1"/>
          </p:cNvSpPr>
          <p:nvPr>
            <p:ph idx="1"/>
          </p:nvPr>
        </p:nvSpPr>
        <p:spPr>
          <a:xfrm>
            <a:off x="1066800" y="2083439"/>
            <a:ext cx="7543800" cy="3916363"/>
          </a:xfrm>
        </p:spPr>
        <p:txBody>
          <a:bodyPr>
            <a:normAutofit lnSpcReduction="10000"/>
          </a:bodyPr>
          <a:lstStyle/>
          <a:p>
            <a:pPr algn="just">
              <a:buFont typeface="Wingdings" pitchFamily="2" charset="2"/>
              <a:buChar char="q"/>
              <a:defRPr/>
            </a:pPr>
            <a:r>
              <a:rPr lang="en-US" sz="2400" dirty="0">
                <a:latin typeface="Times New Roman" panose="02020603050405020304" pitchFamily="18" charset="0"/>
                <a:cs typeface="Times New Roman" panose="02020603050405020304" pitchFamily="18" charset="0"/>
              </a:rPr>
              <a:t>The structure of the data files is stored in DBMS catalog separately from the access program, known as </a:t>
            </a:r>
            <a:r>
              <a:rPr lang="en-US" sz="2400" b="1" dirty="0">
                <a:solidFill>
                  <a:srgbClr val="002060"/>
                </a:solidFill>
                <a:latin typeface="Times New Roman" panose="02020603050405020304" pitchFamily="18" charset="0"/>
                <a:cs typeface="Times New Roman" panose="02020603050405020304" pitchFamily="18" charset="0"/>
              </a:rPr>
              <a:t>Program-Data Independence.</a:t>
            </a:r>
          </a:p>
          <a:p>
            <a:pPr marL="0" indent="0" algn="just">
              <a:buNone/>
              <a:defRPr/>
            </a:pPr>
            <a:endParaRPr lang="en-US" sz="2000" b="1" dirty="0">
              <a:solidFill>
                <a:srgbClr val="002060"/>
              </a:solidFill>
              <a:latin typeface="Times New Roman" panose="02020603050405020304" pitchFamily="18" charset="0"/>
              <a:cs typeface="Times New Roman" panose="02020603050405020304" pitchFamily="18" charset="0"/>
            </a:endParaRPr>
          </a:p>
          <a:p>
            <a:pPr algn="just">
              <a:buFont typeface="Wingdings" pitchFamily="2" charset="2"/>
              <a:buChar char="q"/>
              <a:defRPr/>
            </a:pPr>
            <a:r>
              <a:rPr lang="en-US" sz="2400" dirty="0">
                <a:latin typeface="Times New Roman" panose="02020603050405020304" pitchFamily="18" charset="0"/>
                <a:cs typeface="Times New Roman" panose="02020603050405020304" pitchFamily="18" charset="0"/>
              </a:rPr>
              <a:t>Similarly , Database system supports </a:t>
            </a:r>
            <a:r>
              <a:rPr lang="en-US" sz="2400" b="1" dirty="0">
                <a:solidFill>
                  <a:srgbClr val="002060"/>
                </a:solidFill>
                <a:latin typeface="Times New Roman" panose="02020603050405020304" pitchFamily="18" charset="0"/>
                <a:cs typeface="Times New Roman" panose="02020603050405020304" pitchFamily="18" charset="0"/>
              </a:rPr>
              <a:t>Program-Operation Independence</a:t>
            </a:r>
          </a:p>
          <a:p>
            <a:pPr marL="0" indent="0" algn="just">
              <a:buNone/>
              <a:defRPr/>
            </a:pPr>
            <a:endParaRPr lang="en-US" sz="2400" b="1" dirty="0">
              <a:solidFill>
                <a:srgbClr val="002060"/>
              </a:solidFill>
              <a:latin typeface="Times New Roman" panose="02020603050405020304" pitchFamily="18" charset="0"/>
              <a:cs typeface="Times New Roman" panose="02020603050405020304" pitchFamily="18" charset="0"/>
            </a:endParaRPr>
          </a:p>
          <a:p>
            <a:pPr algn="just">
              <a:buFont typeface="Wingdings" pitchFamily="2" charset="2"/>
              <a:buChar char="q"/>
              <a:defRPr/>
            </a:pPr>
            <a:r>
              <a:rPr lang="en-US" sz="2400" dirty="0">
                <a:latin typeface="Times New Roman" panose="02020603050405020304" pitchFamily="18" charset="0"/>
                <a:cs typeface="Times New Roman" panose="02020603050405020304" pitchFamily="18" charset="0"/>
              </a:rPr>
              <a:t>The characteristics that allows Program-Data Independence and Program-Operation Independence is called </a:t>
            </a:r>
            <a:r>
              <a:rPr lang="en-US" sz="2400" b="1" dirty="0">
                <a:solidFill>
                  <a:srgbClr val="002060"/>
                </a:solidFill>
                <a:latin typeface="Times New Roman" panose="02020603050405020304" pitchFamily="18" charset="0"/>
                <a:cs typeface="Times New Roman" panose="02020603050405020304" pitchFamily="18" charset="0"/>
              </a:rPr>
              <a:t>Data Abstraction</a:t>
            </a:r>
          </a:p>
        </p:txBody>
      </p:sp>
      <p:sp>
        <p:nvSpPr>
          <p:cNvPr id="10" name="Rectangle 9">
            <a:extLst>
              <a:ext uri="{FF2B5EF4-FFF2-40B4-BE49-F238E27FC236}">
                <a16:creationId xmlns:a16="http://schemas.microsoft.com/office/drawing/2014/main" id="{68C42F00-83F9-4029-A39A-82481B710F3C}"/>
              </a:ext>
            </a:extLst>
          </p:cNvPr>
          <p:cNvSpPr/>
          <p:nvPr/>
        </p:nvSpPr>
        <p:spPr>
          <a:xfrm>
            <a:off x="694082" y="881389"/>
            <a:ext cx="7992717" cy="954107"/>
          </a:xfrm>
          <a:prstGeom prst="rect">
            <a:avLst/>
          </a:prstGeom>
          <a:solidFill>
            <a:srgbClr val="C4F1FF"/>
          </a:solidFill>
        </p:spPr>
        <p:txBody>
          <a:bodyPr wrap="square">
            <a:spAutoFit/>
          </a:bodyPr>
          <a:lstStyle/>
          <a:p>
            <a:r>
              <a:rPr lang="en-US" sz="2800" b="1" dirty="0">
                <a:latin typeface="Times New Roman" panose="02020603050405020304" pitchFamily="18" charset="0"/>
                <a:cs typeface="Times New Roman" panose="02020603050405020304" pitchFamily="18" charset="0"/>
              </a:rPr>
              <a:t>Insulation between programs and data, and data abstraction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05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782BC1-AD7E-41FB-8ABD-B740C3CF75CD}"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Characteristics of DBMS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6EA9D7-9FF8-4307-AE71-D7C34997385C}"/>
              </a:ext>
            </a:extLst>
          </p:cNvPr>
          <p:cNvSpPr>
            <a:spLocks noGrp="1"/>
          </p:cNvSpPr>
          <p:nvPr>
            <p:ph idx="1"/>
          </p:nvPr>
        </p:nvSpPr>
        <p:spPr>
          <a:xfrm>
            <a:off x="813353" y="1468836"/>
            <a:ext cx="7992717" cy="4756150"/>
          </a:xfrm>
        </p:spPr>
        <p:txBody>
          <a:bodyPr>
            <a:normAutofit fontScale="77500" lnSpcReduction="20000"/>
          </a:bodyPr>
          <a:lstStyle/>
          <a:p>
            <a:pPr algn="just">
              <a:lnSpc>
                <a:spcPct val="120000"/>
              </a:lnSpc>
              <a:buFont typeface="Wingdings" panose="05000000000000000000" pitchFamily="2" charset="2"/>
              <a:buChar char="v"/>
              <a:defRPr/>
            </a:pPr>
            <a:r>
              <a:rPr lang="en-US" sz="3100" dirty="0">
                <a:latin typeface="Times New Roman" pitchFamily="18" charset="0"/>
                <a:cs typeface="Times New Roman" pitchFamily="18" charset="0"/>
              </a:rPr>
              <a:t>A database system is a collection of interrelated files(data) and a set of programs that allow users to access and modifies these (files)data. A major purpose of a database system is to provides users with an abstract view of the data. That is</a:t>
            </a:r>
            <a:r>
              <a:rPr lang="en-US" sz="3100" dirty="0">
                <a:solidFill>
                  <a:srgbClr val="002060"/>
                </a:solidFill>
                <a:latin typeface="Times New Roman" pitchFamily="18" charset="0"/>
                <a:cs typeface="Times New Roman" pitchFamily="18" charset="0"/>
              </a:rPr>
              <a:t>, the system hides certain details of how the data are stored and maintained.</a:t>
            </a:r>
          </a:p>
          <a:p>
            <a:pPr algn="just">
              <a:buFont typeface="Wingdings" panose="05000000000000000000" pitchFamily="2" charset="2"/>
              <a:buChar char="v"/>
              <a:defRPr/>
            </a:pPr>
            <a:endParaRPr lang="en-US" sz="2800" b="1"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defRPr/>
            </a:pPr>
            <a:r>
              <a:rPr lang="en-US" sz="2800" dirty="0">
                <a:latin typeface="Times New Roman" pitchFamily="18" charset="0"/>
                <a:cs typeface="Times New Roman" pitchFamily="18" charset="0"/>
              </a:rPr>
              <a:t>	</a:t>
            </a:r>
            <a:r>
              <a:rPr lang="en-US" sz="3400" dirty="0">
                <a:latin typeface="Times New Roman" pitchFamily="18" charset="0"/>
                <a:cs typeface="Times New Roman" pitchFamily="18" charset="0"/>
              </a:rPr>
              <a:t>Three level of abstraction</a:t>
            </a:r>
          </a:p>
          <a:p>
            <a:pPr marL="1771650" lvl="3" indent="-514350" algn="just">
              <a:buFont typeface="+mj-lt"/>
              <a:buAutoNum type="arabicPeriod"/>
              <a:defRPr/>
            </a:pPr>
            <a:r>
              <a:rPr lang="en-US" sz="3400" dirty="0">
                <a:latin typeface="Times New Roman" pitchFamily="18" charset="0"/>
                <a:cs typeface="Times New Roman" pitchFamily="18" charset="0"/>
              </a:rPr>
              <a:t>Physical level</a:t>
            </a:r>
          </a:p>
          <a:p>
            <a:pPr marL="1771650" lvl="3" indent="-514350" algn="just">
              <a:buFont typeface="+mj-lt"/>
              <a:buAutoNum type="arabicPeriod"/>
              <a:defRPr/>
            </a:pPr>
            <a:r>
              <a:rPr lang="en-US" sz="3400" dirty="0">
                <a:latin typeface="Times New Roman" pitchFamily="18" charset="0"/>
                <a:cs typeface="Times New Roman" pitchFamily="18" charset="0"/>
              </a:rPr>
              <a:t>Logical level</a:t>
            </a:r>
          </a:p>
          <a:p>
            <a:pPr marL="1771650" lvl="3" indent="-514350">
              <a:buFont typeface="+mj-lt"/>
              <a:buAutoNum type="arabicPeriod"/>
              <a:defRPr/>
            </a:pPr>
            <a:r>
              <a:rPr lang="en-US" sz="3400" dirty="0">
                <a:latin typeface="Times New Roman" pitchFamily="18" charset="0"/>
                <a:cs typeface="Times New Roman" pitchFamily="18" charset="0"/>
              </a:rPr>
              <a:t>View Level</a:t>
            </a:r>
          </a:p>
        </p:txBody>
      </p:sp>
      <p:sp>
        <p:nvSpPr>
          <p:cNvPr id="10" name="Rectangle 9">
            <a:extLst>
              <a:ext uri="{FF2B5EF4-FFF2-40B4-BE49-F238E27FC236}">
                <a16:creationId xmlns:a16="http://schemas.microsoft.com/office/drawing/2014/main" id="{68C42F00-83F9-4029-A39A-82481B710F3C}"/>
              </a:ext>
            </a:extLst>
          </p:cNvPr>
          <p:cNvSpPr/>
          <p:nvPr/>
        </p:nvSpPr>
        <p:spPr>
          <a:xfrm>
            <a:off x="694082" y="881389"/>
            <a:ext cx="7992717" cy="523220"/>
          </a:xfrm>
          <a:prstGeom prst="rect">
            <a:avLst/>
          </a:prstGeom>
          <a:solidFill>
            <a:srgbClr val="C9F2FF"/>
          </a:solidFill>
        </p:spPr>
        <p:txBody>
          <a:bodyPr wrap="square">
            <a:spAutoFit/>
          </a:bodyPr>
          <a:lstStyle/>
          <a:p>
            <a:r>
              <a:rPr lang="en-US" sz="2800" b="1" dirty="0"/>
              <a:t>Data Abstraction</a:t>
            </a:r>
          </a:p>
        </p:txBody>
      </p:sp>
    </p:spTree>
    <p:extLst>
      <p:ext uri="{BB962C8B-B14F-4D97-AF65-F5344CB8AC3E}">
        <p14:creationId xmlns:p14="http://schemas.microsoft.com/office/powerpoint/2010/main" val="74146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BDB31804-6A02-4894-8DEA-45DC4E5AFD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9261" y="1661983"/>
            <a:ext cx="6307769" cy="4604783"/>
          </a:xfrm>
          <a:prstGeom prst="rect">
            <a:avLst/>
          </a:prstGeom>
        </p:spPr>
      </p:pic>
      <p:sp>
        <p:nvSpPr>
          <p:cNvPr id="4" name="Date Placeholder 3"/>
          <p:cNvSpPr>
            <a:spLocks noGrp="1"/>
          </p:cNvSpPr>
          <p:nvPr>
            <p:ph type="dt" sz="half" idx="10"/>
          </p:nvPr>
        </p:nvSpPr>
        <p:spPr/>
        <p:txBody>
          <a:bodyPr/>
          <a:lstStyle/>
          <a:p>
            <a:fld id="{B60F4D1B-DD03-4257-8BCC-324E8CB4077F}"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Abstraction in DBMS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10" name="Rectangle 9">
            <a:extLst>
              <a:ext uri="{FF2B5EF4-FFF2-40B4-BE49-F238E27FC236}">
                <a16:creationId xmlns:a16="http://schemas.microsoft.com/office/drawing/2014/main" id="{3043426E-8602-4CAA-9211-AA45D245A257}"/>
              </a:ext>
            </a:extLst>
          </p:cNvPr>
          <p:cNvSpPr/>
          <p:nvPr/>
        </p:nvSpPr>
        <p:spPr>
          <a:xfrm>
            <a:off x="253448" y="1336147"/>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External Level</a:t>
            </a:r>
          </a:p>
        </p:txBody>
      </p:sp>
      <p:sp>
        <p:nvSpPr>
          <p:cNvPr id="12" name="Rectangle 11">
            <a:extLst>
              <a:ext uri="{FF2B5EF4-FFF2-40B4-BE49-F238E27FC236}">
                <a16:creationId xmlns:a16="http://schemas.microsoft.com/office/drawing/2014/main" id="{8CCF7DEB-F024-4B95-8B7E-0B1FE759A9D0}"/>
              </a:ext>
            </a:extLst>
          </p:cNvPr>
          <p:cNvSpPr/>
          <p:nvPr/>
        </p:nvSpPr>
        <p:spPr>
          <a:xfrm>
            <a:off x="381000" y="4891041"/>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Internal Level</a:t>
            </a:r>
          </a:p>
        </p:txBody>
      </p:sp>
      <p:sp>
        <p:nvSpPr>
          <p:cNvPr id="15" name="TextBox 14">
            <a:extLst>
              <a:ext uri="{FF2B5EF4-FFF2-40B4-BE49-F238E27FC236}">
                <a16:creationId xmlns:a16="http://schemas.microsoft.com/office/drawing/2014/main" id="{5D04ED45-6C98-456F-8BC7-184915FAF2D8}"/>
              </a:ext>
            </a:extLst>
          </p:cNvPr>
          <p:cNvSpPr txBox="1"/>
          <p:nvPr/>
        </p:nvSpPr>
        <p:spPr>
          <a:xfrm>
            <a:off x="7361450" y="1830217"/>
            <a:ext cx="1775791" cy="646332"/>
          </a:xfrm>
          <a:prstGeom prst="rect">
            <a:avLst/>
          </a:prstGeom>
          <a:noFill/>
        </p:spPr>
        <p:txBody>
          <a:bodyPr wrap="square" rtlCol="0">
            <a:spAutoFit/>
          </a:bodyPr>
          <a:lstStyle/>
          <a:p>
            <a:r>
              <a:rPr lang="en-US" dirty="0"/>
              <a:t>Provides view of the database</a:t>
            </a:r>
          </a:p>
        </p:txBody>
      </p:sp>
      <p:sp>
        <p:nvSpPr>
          <p:cNvPr id="11" name="Rectangle 10">
            <a:extLst>
              <a:ext uri="{FF2B5EF4-FFF2-40B4-BE49-F238E27FC236}">
                <a16:creationId xmlns:a16="http://schemas.microsoft.com/office/drawing/2014/main" id="{B3FC1E12-B8C5-4EE1-8771-A5E3B2CE1D16}"/>
              </a:ext>
            </a:extLst>
          </p:cNvPr>
          <p:cNvSpPr/>
          <p:nvPr/>
        </p:nvSpPr>
        <p:spPr>
          <a:xfrm>
            <a:off x="256761" y="3360412"/>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Conceptual  Level</a:t>
            </a:r>
          </a:p>
        </p:txBody>
      </p:sp>
      <p:sp>
        <p:nvSpPr>
          <p:cNvPr id="13" name="TextBox 12">
            <a:extLst>
              <a:ext uri="{FF2B5EF4-FFF2-40B4-BE49-F238E27FC236}">
                <a16:creationId xmlns:a16="http://schemas.microsoft.com/office/drawing/2014/main" id="{B7698396-CAB7-416F-B5FE-657C0620C9B4}"/>
              </a:ext>
            </a:extLst>
          </p:cNvPr>
          <p:cNvSpPr txBox="1"/>
          <p:nvPr/>
        </p:nvSpPr>
        <p:spPr>
          <a:xfrm>
            <a:off x="6294783" y="4882270"/>
            <a:ext cx="2819400" cy="369332"/>
          </a:xfrm>
          <a:prstGeom prst="rect">
            <a:avLst/>
          </a:prstGeom>
          <a:noFill/>
        </p:spPr>
        <p:txBody>
          <a:bodyPr wrap="square" rtlCol="0">
            <a:spAutoFit/>
          </a:bodyPr>
          <a:lstStyle/>
          <a:p>
            <a:r>
              <a:rPr lang="en-US" dirty="0"/>
              <a:t>How data are stored</a:t>
            </a:r>
          </a:p>
        </p:txBody>
      </p:sp>
      <p:sp>
        <p:nvSpPr>
          <p:cNvPr id="14" name="TextBox 13">
            <a:extLst>
              <a:ext uri="{FF2B5EF4-FFF2-40B4-BE49-F238E27FC236}">
                <a16:creationId xmlns:a16="http://schemas.microsoft.com/office/drawing/2014/main" id="{53BA3E27-49AC-4ADF-B808-2EB86E67ABB8}"/>
              </a:ext>
            </a:extLst>
          </p:cNvPr>
          <p:cNvSpPr txBox="1"/>
          <p:nvPr/>
        </p:nvSpPr>
        <p:spPr>
          <a:xfrm>
            <a:off x="6515099" y="3129567"/>
            <a:ext cx="2372139" cy="923330"/>
          </a:xfrm>
          <a:prstGeom prst="rect">
            <a:avLst/>
          </a:prstGeom>
          <a:noFill/>
        </p:spPr>
        <p:txBody>
          <a:bodyPr wrap="square" rtlCol="0">
            <a:spAutoFit/>
          </a:bodyPr>
          <a:lstStyle/>
          <a:p>
            <a:r>
              <a:rPr lang="en-US" dirty="0"/>
              <a:t>What data are to be stored and relationship among data</a:t>
            </a:r>
          </a:p>
        </p:txBody>
      </p:sp>
    </p:spTree>
    <p:extLst>
      <p:ext uri="{BB962C8B-B14F-4D97-AF65-F5344CB8AC3E}">
        <p14:creationId xmlns:p14="http://schemas.microsoft.com/office/powerpoint/2010/main" val="2044157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23A73CE-213E-4947-AFB6-54B9B6BDFAC0}"/>
              </a:ext>
            </a:extLst>
          </p:cNvPr>
          <p:cNvSpPr>
            <a:spLocks noGrp="1"/>
          </p:cNvSpPr>
          <p:nvPr>
            <p:ph idx="1"/>
          </p:nvPr>
        </p:nvSpPr>
        <p:spPr>
          <a:xfrm>
            <a:off x="1143000" y="1600200"/>
            <a:ext cx="7543799" cy="1981200"/>
          </a:xfrm>
        </p:spPr>
        <p:txBody>
          <a:bodyPr>
            <a:normAutofit/>
          </a:bodyPr>
          <a:lstStyle/>
          <a:p>
            <a:pPr algn="just">
              <a:buFont typeface="Wingdings" panose="05000000000000000000" pitchFamily="2" charset="2"/>
              <a:buChar char="v"/>
              <a:defRPr/>
            </a:pPr>
            <a:r>
              <a:rPr lang="en-US" sz="2400" dirty="0">
                <a:latin typeface="Times New Roman" pitchFamily="18" charset="0"/>
                <a:cs typeface="Times New Roman" pitchFamily="18" charset="0"/>
              </a:rPr>
              <a:t>A database system has many users , each of whom require a different perspective of the database.</a:t>
            </a:r>
          </a:p>
          <a:p>
            <a:pPr algn="just">
              <a:buFont typeface="Wingdings" panose="05000000000000000000" pitchFamily="2" charset="2"/>
              <a:buChar char="v"/>
              <a:defRPr/>
            </a:pPr>
            <a:r>
              <a:rPr lang="en-US" sz="2400" dirty="0">
                <a:solidFill>
                  <a:srgbClr val="002060"/>
                </a:solidFill>
                <a:latin typeface="Times New Roman" pitchFamily="18" charset="0"/>
                <a:cs typeface="Times New Roman" pitchFamily="18" charset="0"/>
              </a:rPr>
              <a:t>A view maybe a subset of database or it may contain virtual data that is derived from the data base file.</a:t>
            </a:r>
          </a:p>
          <a:p>
            <a:endParaRPr lang="en-US" dirty="0"/>
          </a:p>
        </p:txBody>
      </p:sp>
      <p:sp>
        <p:nvSpPr>
          <p:cNvPr id="4" name="Date Placeholder 3"/>
          <p:cNvSpPr>
            <a:spLocks noGrp="1"/>
          </p:cNvSpPr>
          <p:nvPr>
            <p:ph type="dt" sz="half" idx="10"/>
          </p:nvPr>
        </p:nvSpPr>
        <p:spPr/>
        <p:txBody>
          <a:bodyPr/>
          <a:lstStyle/>
          <a:p>
            <a:fld id="{4E31DCFB-6AD6-4899-808E-EFEF61989EB8}"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37187"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Characteristics of DBMS     </a:t>
            </a:r>
            <a:r>
              <a:rPr lang="en-US" sz="3200" b="1"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CO 1</a:t>
            </a:r>
            <a:r>
              <a:rPr lang="en-US" sz="3200"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Contd..</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6409D54-9E2E-430B-A62B-A43685F63A9C}"/>
              </a:ext>
            </a:extLst>
          </p:cNvPr>
          <p:cNvSpPr/>
          <p:nvPr/>
        </p:nvSpPr>
        <p:spPr>
          <a:xfrm>
            <a:off x="694083" y="881389"/>
            <a:ext cx="5829300" cy="523220"/>
          </a:xfrm>
          <a:prstGeom prst="rect">
            <a:avLst/>
          </a:prstGeom>
          <a:solidFill>
            <a:srgbClr val="C9F2FF"/>
          </a:solidFill>
        </p:spPr>
        <p:txBody>
          <a:bodyPr wrap="square">
            <a:spAutoFit/>
          </a:bodyPr>
          <a:lstStyle/>
          <a:p>
            <a:pPr algn="ctr">
              <a:defRPr/>
            </a:pPr>
            <a:r>
              <a:rPr lang="en-US" sz="2800" b="1" dirty="0">
                <a:latin typeface="Times New Roman" panose="02020603050405020304" pitchFamily="18" charset="0"/>
                <a:cs typeface="Times New Roman" panose="02020603050405020304" pitchFamily="18" charset="0"/>
              </a:rPr>
              <a:t>Support of multiple views of the data</a:t>
            </a:r>
          </a:p>
        </p:txBody>
      </p:sp>
      <p:sp>
        <p:nvSpPr>
          <p:cNvPr id="11" name="Rectangle 10">
            <a:extLst>
              <a:ext uri="{FF2B5EF4-FFF2-40B4-BE49-F238E27FC236}">
                <a16:creationId xmlns:a16="http://schemas.microsoft.com/office/drawing/2014/main" id="{19D926B4-E805-4F23-A977-B57FCBFAFEB4}"/>
              </a:ext>
            </a:extLst>
          </p:cNvPr>
          <p:cNvSpPr/>
          <p:nvPr/>
        </p:nvSpPr>
        <p:spPr>
          <a:xfrm>
            <a:off x="723899" y="3776991"/>
            <a:ext cx="8385687" cy="523220"/>
          </a:xfrm>
          <a:prstGeom prst="rect">
            <a:avLst/>
          </a:prstGeom>
          <a:solidFill>
            <a:srgbClr val="BEF0FF"/>
          </a:solidFill>
        </p:spPr>
        <p:txBody>
          <a:bodyPr wrap="square">
            <a:spAutoFit/>
          </a:bodyPr>
          <a:lstStyle/>
          <a:p>
            <a:pPr>
              <a:defRPr/>
            </a:pPr>
            <a:r>
              <a:rPr lang="en-US" sz="2800" b="1" dirty="0">
                <a:latin typeface="Times New Roman" panose="02020603050405020304" pitchFamily="18" charset="0"/>
                <a:cs typeface="Times New Roman" panose="02020603050405020304" pitchFamily="18" charset="0"/>
              </a:rPr>
              <a:t>Sharing of data and multiuser transaction processing</a:t>
            </a:r>
          </a:p>
        </p:txBody>
      </p:sp>
      <p:sp>
        <p:nvSpPr>
          <p:cNvPr id="12" name="Rectangle 11">
            <a:extLst>
              <a:ext uri="{FF2B5EF4-FFF2-40B4-BE49-F238E27FC236}">
                <a16:creationId xmlns:a16="http://schemas.microsoft.com/office/drawing/2014/main" id="{0FADEA4E-F5E6-4811-9A1B-B922362A73C1}"/>
              </a:ext>
            </a:extLst>
          </p:cNvPr>
          <p:cNvSpPr/>
          <p:nvPr/>
        </p:nvSpPr>
        <p:spPr>
          <a:xfrm>
            <a:off x="1447800" y="4479649"/>
            <a:ext cx="7315200" cy="830997"/>
          </a:xfrm>
          <a:prstGeom prst="rect">
            <a:avLst/>
          </a:prstGeom>
        </p:spPr>
        <p:txBody>
          <a:bodyPr wrap="squar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Allows multiple users to access the database at the same time.</a:t>
            </a:r>
          </a:p>
        </p:txBody>
      </p:sp>
    </p:spTree>
    <p:extLst>
      <p:ext uri="{BB962C8B-B14F-4D97-AF65-F5344CB8AC3E}">
        <p14:creationId xmlns:p14="http://schemas.microsoft.com/office/powerpoint/2010/main" val="67946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8162DE-FFD3-4D12-BEE2-FD3BA3343D8D}"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Actors of DBMS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9" name="Rectangle 3">
            <a:extLst>
              <a:ext uri="{FF2B5EF4-FFF2-40B4-BE49-F238E27FC236}">
                <a16:creationId xmlns:a16="http://schemas.microsoft.com/office/drawing/2014/main" id="{B58F5206-7BB3-4188-B5C1-43C9A2036206}"/>
              </a:ext>
            </a:extLst>
          </p:cNvPr>
          <p:cNvSpPr>
            <a:spLocks noGrp="1" noChangeArrowheads="1"/>
          </p:cNvSpPr>
          <p:nvPr>
            <p:ph idx="1"/>
          </p:nvPr>
        </p:nvSpPr>
        <p:spPr>
          <a:xfrm>
            <a:off x="990600" y="1219200"/>
            <a:ext cx="7696200" cy="3733800"/>
          </a:xfrm>
        </p:spPr>
        <p:txBody>
          <a:bodyPr>
            <a:normAutofit lnSpcReduction="10000"/>
          </a:bodyPr>
          <a:lstStyle/>
          <a:p>
            <a:pPr>
              <a:buFont typeface="Wingdings 2" pitchFamily="18" charset="2"/>
              <a:buNone/>
              <a:defRPr/>
            </a:pPr>
            <a:endParaRPr lang="en-US" sz="2100" b="1" dirty="0"/>
          </a:p>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Database Administrator</a:t>
            </a:r>
          </a:p>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Database Designers</a:t>
            </a:r>
          </a:p>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End Users</a:t>
            </a:r>
          </a:p>
          <a:p>
            <a:pPr lvl="2" algn="just">
              <a:buFont typeface="Wingdings" panose="05000000000000000000" pitchFamily="2" charset="2"/>
              <a:buChar char="v"/>
              <a:defRPr/>
            </a:pPr>
            <a:r>
              <a:rPr lang="en-US" sz="2200" dirty="0">
                <a:latin typeface="Times New Roman" panose="02020603050405020304" pitchFamily="18" charset="0"/>
                <a:cs typeface="Times New Roman" panose="02020603050405020304" pitchFamily="18" charset="0"/>
              </a:rPr>
              <a:t>Casual End Users</a:t>
            </a:r>
          </a:p>
          <a:p>
            <a:pPr lvl="2" algn="just">
              <a:buFont typeface="Wingdings" panose="05000000000000000000" pitchFamily="2" charset="2"/>
              <a:buChar char="v"/>
              <a:defRPr/>
            </a:pPr>
            <a:r>
              <a:rPr lang="en-US" sz="2200" dirty="0">
                <a:latin typeface="Times New Roman" panose="02020603050405020304" pitchFamily="18" charset="0"/>
                <a:cs typeface="Times New Roman" panose="02020603050405020304" pitchFamily="18" charset="0"/>
              </a:rPr>
              <a:t>Naïve or parametric End Users</a:t>
            </a:r>
          </a:p>
          <a:p>
            <a:pPr lvl="2" algn="just">
              <a:buFont typeface="Wingdings" panose="05000000000000000000" pitchFamily="2" charset="2"/>
              <a:buChar char="v"/>
              <a:defRPr/>
            </a:pPr>
            <a:r>
              <a:rPr lang="en-US" sz="2200" dirty="0">
                <a:latin typeface="Times New Roman" panose="02020603050405020304" pitchFamily="18" charset="0"/>
                <a:cs typeface="Times New Roman" panose="02020603050405020304" pitchFamily="18" charset="0"/>
              </a:rPr>
              <a:t>Sophisticated End Users</a:t>
            </a:r>
          </a:p>
          <a:p>
            <a:pPr lvl="2" algn="just">
              <a:buFont typeface="Wingdings" panose="05000000000000000000" pitchFamily="2" charset="2"/>
              <a:buChar char="v"/>
              <a:defRPr/>
            </a:pPr>
            <a:r>
              <a:rPr lang="en-US" sz="2200" dirty="0">
                <a:latin typeface="Times New Roman" panose="02020603050405020304" pitchFamily="18" charset="0"/>
                <a:cs typeface="Times New Roman" panose="02020603050405020304" pitchFamily="18" charset="0"/>
              </a:rPr>
              <a:t>Stand Alone Users</a:t>
            </a:r>
          </a:p>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System Analyst and Application Programmers</a:t>
            </a:r>
          </a:p>
          <a:p>
            <a:pPr>
              <a:defRPr/>
            </a:pPr>
            <a:endParaRPr lang="en-US" sz="2000" dirty="0"/>
          </a:p>
        </p:txBody>
      </p:sp>
    </p:spTree>
    <p:extLst>
      <p:ext uri="{BB962C8B-B14F-4D97-AF65-F5344CB8AC3E}">
        <p14:creationId xmlns:p14="http://schemas.microsoft.com/office/powerpoint/2010/main" val="296647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A89336-2AB6-47E1-A90A-7B2C4A936DA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Content Unit 1 Lecture 3 and lecture 4</a:t>
            </a:r>
          </a:p>
        </p:txBody>
      </p:sp>
      <p:sp>
        <p:nvSpPr>
          <p:cNvPr id="9" name="Rectangle 3">
            <a:extLst>
              <a:ext uri="{FF2B5EF4-FFF2-40B4-BE49-F238E27FC236}">
                <a16:creationId xmlns:a16="http://schemas.microsoft.com/office/drawing/2014/main" id="{B58F5206-7BB3-4188-B5C1-43C9A2036206}"/>
              </a:ext>
            </a:extLst>
          </p:cNvPr>
          <p:cNvSpPr>
            <a:spLocks noGrp="1" noChangeArrowheads="1"/>
          </p:cNvSpPr>
          <p:nvPr>
            <p:ph idx="1"/>
          </p:nvPr>
        </p:nvSpPr>
        <p:spPr>
          <a:xfrm>
            <a:off x="990600" y="1219200"/>
            <a:ext cx="7696200" cy="3733800"/>
          </a:xfrm>
        </p:spPr>
        <p:txBody>
          <a:bodyPr>
            <a:normAutofit fontScale="55000" lnSpcReduction="20000"/>
          </a:bodyPr>
          <a:lstStyle/>
          <a:p>
            <a:pPr>
              <a:buFont typeface="Wingdings 2" pitchFamily="18" charset="2"/>
              <a:buNone/>
              <a:defRPr/>
            </a:pPr>
            <a:endParaRPr lang="en-US" sz="2100" b="1" dirty="0"/>
          </a:p>
          <a:p>
            <a:pPr lvl="1">
              <a:buFont typeface="Wingdings" panose="05000000000000000000" pitchFamily="2" charset="2"/>
              <a:buChar char="§"/>
            </a:pPr>
            <a:r>
              <a:rPr lang="en-US" sz="5100" dirty="0">
                <a:latin typeface="Times New Roman" panose="02020603050405020304" pitchFamily="18" charset="0"/>
                <a:cs typeface="Times New Roman" panose="02020603050405020304" pitchFamily="18" charset="0"/>
              </a:rPr>
              <a:t>Data Model</a:t>
            </a:r>
          </a:p>
          <a:p>
            <a:pPr lvl="1">
              <a:buFont typeface="Wingdings" panose="05000000000000000000" pitchFamily="2" charset="2"/>
              <a:buChar char="§"/>
            </a:pPr>
            <a:r>
              <a:rPr lang="en-US" sz="5100" dirty="0">
                <a:latin typeface="Times New Roman" panose="02020603050405020304" pitchFamily="18" charset="0"/>
                <a:cs typeface="Times New Roman" panose="02020603050405020304" pitchFamily="18" charset="0"/>
              </a:rPr>
              <a:t>Categories of Data Model</a:t>
            </a:r>
          </a:p>
          <a:p>
            <a:pPr lvl="1">
              <a:buFont typeface="Wingdings" panose="05000000000000000000" pitchFamily="2" charset="2"/>
              <a:buChar char="§"/>
            </a:pPr>
            <a:r>
              <a:rPr lang="en-US" sz="5100" dirty="0">
                <a:latin typeface="Times New Roman" panose="02020603050405020304" pitchFamily="18" charset="0"/>
                <a:cs typeface="Times New Roman" panose="02020603050405020304" pitchFamily="18" charset="0"/>
              </a:rPr>
              <a:t>Schema</a:t>
            </a:r>
          </a:p>
          <a:p>
            <a:pPr lvl="1">
              <a:buFont typeface="Wingdings" panose="05000000000000000000" pitchFamily="2" charset="2"/>
              <a:buChar char="§"/>
            </a:pPr>
            <a:r>
              <a:rPr lang="en-US" sz="5100" dirty="0">
                <a:latin typeface="Times New Roman" panose="02020603050405020304" pitchFamily="18" charset="0"/>
                <a:cs typeface="Times New Roman" panose="02020603050405020304" pitchFamily="18" charset="0"/>
              </a:rPr>
              <a:t>Instance</a:t>
            </a:r>
          </a:p>
          <a:p>
            <a:pPr lvl="1">
              <a:buFont typeface="Wingdings" panose="05000000000000000000" pitchFamily="2" charset="2"/>
              <a:buChar char="§"/>
            </a:pPr>
            <a:r>
              <a:rPr lang="en-US" sz="5100" dirty="0">
                <a:latin typeface="Times New Roman" panose="02020603050405020304" pitchFamily="18" charset="0"/>
                <a:cs typeface="Times New Roman" panose="02020603050405020304" pitchFamily="18" charset="0"/>
              </a:rPr>
              <a:t>Architecture of DBMS</a:t>
            </a:r>
          </a:p>
          <a:p>
            <a:pPr lvl="2">
              <a:buFont typeface="Wingdings" panose="05000000000000000000" pitchFamily="2" charset="2"/>
              <a:buChar char="§"/>
            </a:pPr>
            <a:r>
              <a:rPr lang="en-US" sz="5100" dirty="0">
                <a:latin typeface="Times New Roman" panose="02020603050405020304" pitchFamily="18" charset="0"/>
                <a:cs typeface="Times New Roman" panose="02020603050405020304" pitchFamily="18" charset="0"/>
              </a:rPr>
              <a:t>2Tier Architecture</a:t>
            </a:r>
          </a:p>
          <a:p>
            <a:pPr lvl="2">
              <a:buFont typeface="Wingdings" panose="05000000000000000000" pitchFamily="2" charset="2"/>
              <a:buChar char="§"/>
            </a:pPr>
            <a:r>
              <a:rPr lang="en-US" sz="5100" dirty="0">
                <a:latin typeface="Times New Roman" panose="02020603050405020304" pitchFamily="18" charset="0"/>
                <a:cs typeface="Times New Roman" panose="02020603050405020304" pitchFamily="18" charset="0"/>
              </a:rPr>
              <a:t>3Tier Architecture (Three Level Architecture)</a:t>
            </a:r>
            <a:endParaRPr lang="en-US" sz="5100" dirty="0"/>
          </a:p>
        </p:txBody>
      </p:sp>
    </p:spTree>
    <p:extLst>
      <p:ext uri="{BB962C8B-B14F-4D97-AF65-F5344CB8AC3E}">
        <p14:creationId xmlns:p14="http://schemas.microsoft.com/office/powerpoint/2010/main" val="3001237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B29613-8BEB-425E-B262-0BBA566F3B99}"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05B54D70-3E94-4F79-864E-11D4437BB464}"/>
              </a:ext>
            </a:extLst>
          </p:cNvPr>
          <p:cNvGraphicFramePr>
            <a:graphicFrameLocks noGrp="1"/>
          </p:cNvGraphicFramePr>
          <p:nvPr>
            <p:extLst>
              <p:ext uri="{D42A27DB-BD31-4B8C-83A1-F6EECF244321}">
                <p14:modId xmlns:p14="http://schemas.microsoft.com/office/powerpoint/2010/main" val="1842139529"/>
              </p:ext>
            </p:extLst>
          </p:nvPr>
        </p:nvGraphicFramePr>
        <p:xfrm>
          <a:off x="533400" y="1887220"/>
          <a:ext cx="8305800" cy="3588512"/>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a:tc>
                <a:extLst>
                  <a:ext uri="{0D108BD9-81ED-4DB2-BD59-A6C34878D82A}">
                    <a16:rowId xmlns:a16="http://schemas.microsoft.com/office/drawing/2014/main" val="2356446852"/>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Model</a:t>
                      </a:r>
                    </a:p>
                  </a:txBody>
                  <a:tcPr/>
                </a:tc>
                <a:tc>
                  <a:txBody>
                    <a:bodyPr/>
                    <a:lstStyle/>
                    <a:p>
                      <a:pPr algn="ctr"/>
                      <a:r>
                        <a:rPr lang="en-IN" dirty="0">
                          <a:latin typeface="Times New Roman" panose="02020603050405020304" pitchFamily="18" charset="0"/>
                          <a:cs typeface="Times New Roman" panose="02020603050405020304" pitchFamily="18" charset="0"/>
                        </a:rPr>
                        <a:t> CO1</a:t>
                      </a:r>
                    </a:p>
                  </a:txBody>
                  <a:tcPr/>
                </a:tc>
                <a:extLst>
                  <a:ext uri="{0D108BD9-81ED-4DB2-BD59-A6C34878D82A}">
                    <a16:rowId xmlns:a16="http://schemas.microsoft.com/office/drawing/2014/main" val="2588274677"/>
                  </a:ext>
                </a:extLst>
              </a:tr>
              <a:tr h="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Categories of Data Model</a:t>
                      </a:r>
                    </a:p>
                  </a:txBody>
                  <a:tcPr/>
                </a:tc>
                <a:tc>
                  <a:txBody>
                    <a:bodyPr/>
                    <a:lstStyle/>
                    <a:p>
                      <a:pPr algn="ctr"/>
                      <a:r>
                        <a:rPr lang="en-IN" dirty="0">
                          <a:latin typeface="Times New Roman" panose="02020603050405020304" pitchFamily="18" charset="0"/>
                          <a:cs typeface="Times New Roman" panose="02020603050405020304" pitchFamily="18" charset="0"/>
                        </a:rPr>
                        <a:t>CO1</a:t>
                      </a:r>
                    </a:p>
                  </a:txBody>
                  <a:tcPr/>
                </a:tc>
                <a:extLst>
                  <a:ext uri="{0D108BD9-81ED-4DB2-BD59-A6C34878D82A}">
                    <a16:rowId xmlns:a16="http://schemas.microsoft.com/office/drawing/2014/main" val="4182974875"/>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Schema</a:t>
                      </a:r>
                    </a:p>
                  </a:txBody>
                  <a:tcPr/>
                </a:tc>
                <a:tc>
                  <a:txBody>
                    <a:bodyPr/>
                    <a:lstStyle/>
                    <a:p>
                      <a:pPr algn="ctr"/>
                      <a:r>
                        <a:rPr lang="en-IN" dirty="0">
                          <a:latin typeface="Times New Roman" panose="02020603050405020304" pitchFamily="18" charset="0"/>
                          <a:cs typeface="Times New Roman" panose="02020603050405020304" pitchFamily="18" charset="0"/>
                        </a:rPr>
                        <a:t>CO1</a:t>
                      </a:r>
                    </a:p>
                  </a:txBody>
                  <a:tcPr/>
                </a:tc>
                <a:extLst>
                  <a:ext uri="{0D108BD9-81ED-4DB2-BD59-A6C34878D82A}">
                    <a16:rowId xmlns:a16="http://schemas.microsoft.com/office/drawing/2014/main" val="1937971365"/>
                  </a:ext>
                </a:extLst>
              </a:tr>
              <a:tr h="370840">
                <a:tc>
                  <a:txBody>
                    <a:bodyPr/>
                    <a:lstStyle/>
                    <a:p>
                      <a:pPr marL="914400" marR="0" lvl="2"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Instance</a:t>
                      </a:r>
                    </a:p>
                    <a:p>
                      <a:pPr marL="914400" marR="0" lvl="2" indent="0" algn="l" defTabSz="914400" rtl="0" eaLnBrk="1" fontAlgn="auto" latinLnBrk="0" hangingPunct="1">
                        <a:lnSpc>
                          <a:spcPct val="100000"/>
                        </a:lnSpc>
                        <a:spcBef>
                          <a:spcPct val="2000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algn="ctr"/>
                      <a:r>
                        <a:rPr lang="en-IN" dirty="0">
                          <a:latin typeface="Times New Roman" panose="02020603050405020304" pitchFamily="18" charset="0"/>
                          <a:cs typeface="Times New Roman" panose="02020603050405020304" pitchFamily="18" charset="0"/>
                        </a:rPr>
                        <a:t>CO1</a:t>
                      </a:r>
                    </a:p>
                  </a:txBody>
                  <a:tcPr/>
                </a:tc>
                <a:extLst>
                  <a:ext uri="{0D108BD9-81ED-4DB2-BD59-A6C34878D82A}">
                    <a16:rowId xmlns:a16="http://schemas.microsoft.com/office/drawing/2014/main" val="1688554634"/>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Architecture of DBMS</a:t>
                      </a:r>
                    </a:p>
                    <a:p>
                      <a:pPr marL="914400" marR="0" lvl="2"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2Tier Architecture</a:t>
                      </a:r>
                    </a:p>
                    <a:p>
                      <a:pPr marL="914400" marR="0" lvl="2"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3Tier Architecture (Three Level Architecture)</a:t>
                      </a:r>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914400" marR="0" lvl="2" indent="0" algn="l" defTabSz="914400" rtl="0" eaLnBrk="1" fontAlgn="auto" latinLnBrk="0" hangingPunct="1">
                        <a:lnSpc>
                          <a:spcPct val="100000"/>
                        </a:lnSpc>
                        <a:spcBef>
                          <a:spcPct val="2000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algn="ctr"/>
                      <a:r>
                        <a:rPr lang="en-IN" dirty="0">
                          <a:latin typeface="Times New Roman" panose="02020603050405020304" pitchFamily="18" charset="0"/>
                          <a:cs typeface="Times New Roman" panose="02020603050405020304" pitchFamily="18" charset="0"/>
                        </a:rPr>
                        <a:t>CO1</a:t>
                      </a:r>
                    </a:p>
                  </a:txBody>
                  <a:tcPr/>
                </a:tc>
                <a:extLst>
                  <a:ext uri="{0D108BD9-81ED-4DB2-BD59-A6C34878D82A}">
                    <a16:rowId xmlns:a16="http://schemas.microsoft.com/office/drawing/2014/main" val="2930602069"/>
                  </a:ext>
                </a:extLst>
              </a:tr>
            </a:tbl>
          </a:graphicData>
        </a:graphic>
      </p:graphicFrame>
    </p:spTree>
    <p:extLst>
      <p:ext uri="{BB962C8B-B14F-4D97-AF65-F5344CB8AC3E}">
        <p14:creationId xmlns:p14="http://schemas.microsoft.com/office/powerpoint/2010/main" val="218881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3E7103-E718-40B6-B8B6-E8598BAB8708}" type="datetime1">
              <a:rPr lang="en-US" smtClean="0"/>
              <a:pPr/>
              <a:t>1/21/2022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Syllabus</a:t>
            </a:r>
          </a:p>
        </p:txBody>
      </p:sp>
      <p:sp>
        <p:nvSpPr>
          <p:cNvPr id="9" name="TextBox 8">
            <a:extLst>
              <a:ext uri="{FF2B5EF4-FFF2-40B4-BE49-F238E27FC236}">
                <a16:creationId xmlns:a16="http://schemas.microsoft.com/office/drawing/2014/main" id="{3ED59C41-C877-4344-B249-3040BA20F46A}"/>
              </a:ext>
            </a:extLst>
          </p:cNvPr>
          <p:cNvSpPr txBox="1"/>
          <p:nvPr/>
        </p:nvSpPr>
        <p:spPr>
          <a:xfrm>
            <a:off x="990600" y="990600"/>
            <a:ext cx="1295400" cy="523220"/>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2800" b="1" dirty="0"/>
              <a:t>UNIT 3</a:t>
            </a:r>
          </a:p>
        </p:txBody>
      </p:sp>
      <p:sp>
        <p:nvSpPr>
          <p:cNvPr id="10" name="Rectangle 9">
            <a:extLst>
              <a:ext uri="{FF2B5EF4-FFF2-40B4-BE49-F238E27FC236}">
                <a16:creationId xmlns:a16="http://schemas.microsoft.com/office/drawing/2014/main" id="{7CEF2A70-45E2-4695-B41D-F1961F96F842}"/>
              </a:ext>
            </a:extLst>
          </p:cNvPr>
          <p:cNvSpPr/>
          <p:nvPr/>
        </p:nvSpPr>
        <p:spPr>
          <a:xfrm>
            <a:off x="1066800" y="1480064"/>
            <a:ext cx="7696200" cy="1446550"/>
          </a:xfrm>
          <a:prstGeom prst="rect">
            <a:avLst/>
          </a:prstGeom>
        </p:spPr>
        <p:txBody>
          <a:bodyPr wrap="square">
            <a:spAutoFit/>
          </a:bodyPr>
          <a:lstStyle/>
          <a:p>
            <a:pPr algn="just"/>
            <a:r>
              <a:rPr lang="en-US" sz="2200" b="1" dirty="0">
                <a:solidFill>
                  <a:srgbClr val="0070C0"/>
                </a:solidFill>
              </a:rPr>
              <a:t>Data Base Design &amp; Normalization: </a:t>
            </a:r>
            <a:r>
              <a:rPr lang="en-US" sz="2200" dirty="0"/>
              <a:t>Functional dependencies, normal forms, first, second, 8 third normal forms, BCNF, inclusion dependence, loss less join decompositions, normalization using FD, MVD, and JDs, alternative approaches to database design</a:t>
            </a:r>
          </a:p>
        </p:txBody>
      </p:sp>
      <p:sp>
        <p:nvSpPr>
          <p:cNvPr id="11" name="TextBox 10">
            <a:extLst>
              <a:ext uri="{FF2B5EF4-FFF2-40B4-BE49-F238E27FC236}">
                <a16:creationId xmlns:a16="http://schemas.microsoft.com/office/drawing/2014/main" id="{D2CF675D-0D4C-47E0-B4CD-E4417FB82D99}"/>
              </a:ext>
            </a:extLst>
          </p:cNvPr>
          <p:cNvSpPr txBox="1"/>
          <p:nvPr/>
        </p:nvSpPr>
        <p:spPr>
          <a:xfrm>
            <a:off x="1104900" y="3803492"/>
            <a:ext cx="7620000" cy="2123658"/>
          </a:xfrm>
          <a:prstGeom prst="rect">
            <a:avLst/>
          </a:prstGeom>
          <a:noFill/>
        </p:spPr>
        <p:txBody>
          <a:bodyPr wrap="square" rtlCol="0">
            <a:spAutoFit/>
          </a:bodyPr>
          <a:lstStyle/>
          <a:p>
            <a:pPr algn="just"/>
            <a:r>
              <a:rPr lang="en-US" sz="2200" b="1" dirty="0">
                <a:solidFill>
                  <a:srgbClr val="0070C0"/>
                </a:solidFill>
              </a:rPr>
              <a:t>Transaction Processing Concept: </a:t>
            </a:r>
            <a:r>
              <a:rPr lang="en-US" sz="2200" dirty="0"/>
              <a:t>Transaction System, Testing of </a:t>
            </a:r>
            <a:r>
              <a:rPr lang="en-US" sz="2200" dirty="0" err="1"/>
              <a:t>Serializability</a:t>
            </a:r>
            <a:r>
              <a:rPr lang="en-US" sz="2200" dirty="0"/>
              <a:t>, </a:t>
            </a:r>
            <a:r>
              <a:rPr lang="en-US" sz="2200" dirty="0" err="1"/>
              <a:t>Serializability</a:t>
            </a:r>
            <a:r>
              <a:rPr lang="en-US" sz="2200" dirty="0"/>
              <a:t> of Schedules, Conflict &amp; View </a:t>
            </a:r>
            <a:r>
              <a:rPr lang="en-US" sz="2200" dirty="0" err="1"/>
              <a:t>Serializable</a:t>
            </a:r>
            <a:r>
              <a:rPr lang="en-US" sz="2200" dirty="0"/>
              <a:t> Schedule, Recoverability, Recovery from Transaction Failures, Log Based Recovery, Checkpoints, Deadlock Handling. Distributed Database: Distributed Data Storage, Concurrency Control, Directory System.</a:t>
            </a:r>
          </a:p>
        </p:txBody>
      </p:sp>
      <p:sp>
        <p:nvSpPr>
          <p:cNvPr id="12" name="TextBox 11">
            <a:extLst>
              <a:ext uri="{FF2B5EF4-FFF2-40B4-BE49-F238E27FC236}">
                <a16:creationId xmlns:a16="http://schemas.microsoft.com/office/drawing/2014/main" id="{EC3617BC-48F8-43C1-BE65-479FA4038C7E}"/>
              </a:ext>
            </a:extLst>
          </p:cNvPr>
          <p:cNvSpPr txBox="1"/>
          <p:nvPr/>
        </p:nvSpPr>
        <p:spPr>
          <a:xfrm>
            <a:off x="1104900" y="3280272"/>
            <a:ext cx="1295400" cy="523220"/>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2800" b="1" dirty="0"/>
              <a:t>UNIT 4</a:t>
            </a:r>
          </a:p>
        </p:txBody>
      </p:sp>
    </p:spTree>
    <p:extLst>
      <p:ext uri="{BB962C8B-B14F-4D97-AF65-F5344CB8AC3E}">
        <p14:creationId xmlns:p14="http://schemas.microsoft.com/office/powerpoint/2010/main" val="37499046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8D8941-54EE-4C70-8A58-C25DDDF9629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Objectives </a:t>
            </a:r>
          </a:p>
        </p:txBody>
      </p:sp>
      <p:graphicFrame>
        <p:nvGraphicFramePr>
          <p:cNvPr id="2" name="Table 2">
            <a:extLst>
              <a:ext uri="{FF2B5EF4-FFF2-40B4-BE49-F238E27FC236}">
                <a16:creationId xmlns:a16="http://schemas.microsoft.com/office/drawing/2014/main" id="{EE1BE5AC-BBD8-45A0-A63F-D343CF1BE0F2}"/>
              </a:ext>
            </a:extLst>
          </p:cNvPr>
          <p:cNvGraphicFramePr>
            <a:graphicFrameLocks noGrp="1"/>
          </p:cNvGraphicFramePr>
          <p:nvPr>
            <p:extLst>
              <p:ext uri="{D42A27DB-BD31-4B8C-83A1-F6EECF244321}">
                <p14:modId xmlns:p14="http://schemas.microsoft.com/office/powerpoint/2010/main" val="1969744631"/>
              </p:ext>
            </p:extLst>
          </p:nvPr>
        </p:nvGraphicFramePr>
        <p:xfrm>
          <a:off x="457200" y="1371600"/>
          <a:ext cx="8305800" cy="3953256"/>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Objective </a:t>
                      </a:r>
                    </a:p>
                  </a:txBody>
                  <a:tcPr/>
                </a:tc>
                <a:extLst>
                  <a:ext uri="{0D108BD9-81ED-4DB2-BD59-A6C34878D82A}">
                    <a16:rowId xmlns:a16="http://schemas.microsoft.com/office/drawing/2014/main" val="2356446852"/>
                  </a:ext>
                </a:extLst>
              </a:tr>
              <a:tr h="3708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Students will be able to </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8491241"/>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Model</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understand the DBMS designing models </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274677"/>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Categories of Data Model</a:t>
                      </a:r>
                    </a:p>
                  </a:txBody>
                  <a:tcPr/>
                </a:tc>
                <a:tc>
                  <a:txBody>
                    <a:bodyPr/>
                    <a:lstStyle/>
                    <a:p>
                      <a:pPr algn="just"/>
                      <a:r>
                        <a:rPr lang="en-IN" dirty="0">
                          <a:latin typeface="Times New Roman" panose="02020603050405020304" pitchFamily="18" charset="0"/>
                          <a:cs typeface="Times New Roman" panose="02020603050405020304" pitchFamily="18" charset="0"/>
                        </a:rPr>
                        <a:t>Categorize data model and can compare them </a:t>
                      </a:r>
                    </a:p>
                  </a:txBody>
                  <a:tcPr/>
                </a:tc>
                <a:extLst>
                  <a:ext uri="{0D108BD9-81ED-4DB2-BD59-A6C34878D82A}">
                    <a16:rowId xmlns:a16="http://schemas.microsoft.com/office/drawing/2014/main" val="4182974875"/>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Schema</a:t>
                      </a:r>
                    </a:p>
                  </a:txBody>
                  <a:tcPr/>
                </a:tc>
                <a:tc>
                  <a:txBody>
                    <a:bodyPr/>
                    <a:lstStyle/>
                    <a:p>
                      <a:pPr algn="just"/>
                      <a:r>
                        <a:rPr lang="en-IN" dirty="0">
                          <a:latin typeface="Times New Roman" panose="02020603050405020304" pitchFamily="18" charset="0"/>
                          <a:cs typeface="Times New Roman" panose="02020603050405020304" pitchFamily="18" charset="0"/>
                        </a:rPr>
                        <a:t>Design overall data structure, data types for data base </a:t>
                      </a:r>
                    </a:p>
                  </a:txBody>
                  <a:tcPr/>
                </a:tc>
                <a:extLst>
                  <a:ext uri="{0D108BD9-81ED-4DB2-BD59-A6C34878D82A}">
                    <a16:rowId xmlns:a16="http://schemas.microsoft.com/office/drawing/2014/main" val="1937971365"/>
                  </a:ext>
                </a:extLst>
              </a:tr>
              <a:tr h="370840">
                <a:tc>
                  <a:txBody>
                    <a:bodyPr/>
                    <a:lstStyle/>
                    <a:p>
                      <a:pPr marL="914400" marR="0" lvl="2"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Instance</a:t>
                      </a:r>
                    </a:p>
                  </a:txBody>
                  <a:tcPr/>
                </a:tc>
                <a:tc>
                  <a:txBody>
                    <a:bodyPr/>
                    <a:lstStyle/>
                    <a:p>
                      <a:pPr algn="just"/>
                      <a:r>
                        <a:rPr lang="en-IN" dirty="0">
                          <a:latin typeface="Times New Roman" panose="02020603050405020304" pitchFamily="18" charset="0"/>
                          <a:cs typeface="Times New Roman" panose="02020603050405020304" pitchFamily="18" charset="0"/>
                        </a:rPr>
                        <a:t>Know that data base values at particular time </a:t>
                      </a:r>
                    </a:p>
                  </a:txBody>
                  <a:tcPr/>
                </a:tc>
                <a:extLst>
                  <a:ext uri="{0D108BD9-81ED-4DB2-BD59-A6C34878D82A}">
                    <a16:rowId xmlns:a16="http://schemas.microsoft.com/office/drawing/2014/main" val="3987153879"/>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Architecture of DBMS</a:t>
                      </a:r>
                    </a:p>
                    <a:p>
                      <a:pPr marL="914400" marR="0" lvl="2"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2Tier Architecture</a:t>
                      </a:r>
                    </a:p>
                    <a:p>
                      <a:pPr marL="914400" marR="0" lvl="2" indent="0" algn="l" defTabSz="914400" rtl="0" eaLnBrk="1" fontAlgn="auto" latinLnBrk="0" hangingPunct="1">
                        <a:lnSpc>
                          <a:spcPct val="100000"/>
                        </a:lnSpc>
                        <a:spcBef>
                          <a:spcPct val="2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3Tier Architecture (Three Level Architecture)</a:t>
                      </a:r>
                      <a:endParaRPr kumimoji="0" lang="en-US" sz="16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just"/>
                      <a:r>
                        <a:rPr lang="en-IN" dirty="0">
                          <a:latin typeface="Times New Roman" panose="02020603050405020304" pitchFamily="18" charset="0"/>
                          <a:cs typeface="Times New Roman" panose="02020603050405020304" pitchFamily="18" charset="0"/>
                        </a:rPr>
                        <a:t>Know the architecture of Data base, its </a:t>
                      </a:r>
                      <a:r>
                        <a:rPr lang="en-IN" dirty="0" err="1">
                          <a:latin typeface="Times New Roman" panose="02020603050405020304" pitchFamily="18" charset="0"/>
                          <a:cs typeface="Times New Roman" panose="02020603050405020304" pitchFamily="18" charset="0"/>
                        </a:rPr>
                        <a:t>componets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9655681"/>
                  </a:ext>
                </a:extLst>
              </a:tr>
            </a:tbl>
          </a:graphicData>
        </a:graphic>
      </p:graphicFrame>
    </p:spTree>
    <p:extLst>
      <p:ext uri="{BB962C8B-B14F-4D97-AF65-F5344CB8AC3E}">
        <p14:creationId xmlns:p14="http://schemas.microsoft.com/office/powerpoint/2010/main" val="694598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015B47-B93F-4EA1-A35F-8575922B858F}"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Data Model  </a:t>
            </a:r>
            <a:r>
              <a:rPr lang="en-US" sz="3400" b="1" dirty="0">
                <a:latin typeface="Times New Roman" panose="02020603050405020304" pitchFamily="18" charset="0"/>
                <a:cs typeface="Times New Roman" panose="02020603050405020304" pitchFamily="18" charset="0"/>
              </a:rPr>
              <a:t>   </a:t>
            </a:r>
            <a:r>
              <a:rPr lang="en-US" sz="3400" b="1" dirty="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9" name="Rectangle 3">
            <a:extLst>
              <a:ext uri="{FF2B5EF4-FFF2-40B4-BE49-F238E27FC236}">
                <a16:creationId xmlns:a16="http://schemas.microsoft.com/office/drawing/2014/main" id="{F2D5AC5D-0B0E-47E1-8B64-C1C531617873}"/>
              </a:ext>
            </a:extLst>
          </p:cNvPr>
          <p:cNvSpPr>
            <a:spLocks noGrp="1" noChangeArrowheads="1"/>
          </p:cNvSpPr>
          <p:nvPr>
            <p:ph idx="1"/>
          </p:nvPr>
        </p:nvSpPr>
        <p:spPr>
          <a:xfrm>
            <a:off x="914400" y="1447800"/>
            <a:ext cx="7543800" cy="3733800"/>
          </a:xfrm>
        </p:spPr>
        <p:txBody>
          <a:bodyPr>
            <a:normAutofit/>
          </a:bodyPr>
          <a:lstStyle/>
          <a:p>
            <a:pPr>
              <a:buFont typeface="Wingdings 2" pitchFamily="18" charset="2"/>
              <a:buNone/>
              <a:defRPr/>
            </a:pPr>
            <a:endParaRPr lang="en-US" sz="2100" b="1" dirty="0"/>
          </a:p>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A collection of concepts that can be used to describe the structure of database</a:t>
            </a:r>
          </a:p>
          <a:p>
            <a:pPr marL="0" indent="0" algn="just">
              <a:buNone/>
              <a:defRP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It provides the necessary means to achievements of data abstraction</a:t>
            </a:r>
          </a:p>
          <a:p>
            <a:pPr marL="0" indent="0" algn="just">
              <a:buNone/>
              <a:defRP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Most data model also include set of basic operations of retrieval and updates</a:t>
            </a:r>
          </a:p>
          <a:p>
            <a:pPr algn="just">
              <a:buNone/>
              <a:defRPr/>
            </a:pPr>
            <a:endParaRPr lang="en-US" sz="2400" dirty="0"/>
          </a:p>
          <a:p>
            <a:pPr>
              <a:defRPr/>
            </a:pPr>
            <a:endParaRPr lang="en-US" sz="2000" dirty="0"/>
          </a:p>
        </p:txBody>
      </p:sp>
    </p:spTree>
    <p:extLst>
      <p:ext uri="{BB962C8B-B14F-4D97-AF65-F5344CB8AC3E}">
        <p14:creationId xmlns:p14="http://schemas.microsoft.com/office/powerpoint/2010/main" val="30190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4B9B2-A722-49EA-BA86-B9D81FAA8008}"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Categories of Data Model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9" name="Rectangle 3">
            <a:extLst>
              <a:ext uri="{FF2B5EF4-FFF2-40B4-BE49-F238E27FC236}">
                <a16:creationId xmlns:a16="http://schemas.microsoft.com/office/drawing/2014/main" id="{AD3C706B-FD90-481A-8C51-011479B7D3D2}"/>
              </a:ext>
            </a:extLst>
          </p:cNvPr>
          <p:cNvSpPr>
            <a:spLocks noGrp="1" noChangeArrowheads="1"/>
          </p:cNvSpPr>
          <p:nvPr>
            <p:ph idx="1"/>
          </p:nvPr>
        </p:nvSpPr>
        <p:spPr>
          <a:xfrm>
            <a:off x="609600" y="990600"/>
            <a:ext cx="8077200" cy="4876800"/>
          </a:xfrm>
        </p:spPr>
        <p:txBody>
          <a:bodyPr>
            <a:normAutofit/>
          </a:bodyPr>
          <a:lstStyle/>
          <a:p>
            <a:pPr>
              <a:buNone/>
              <a:defRPr/>
            </a:pPr>
            <a:r>
              <a:rPr lang="en-US" sz="2800" b="1" dirty="0">
                <a:solidFill>
                  <a:srgbClr val="002060"/>
                </a:solidFill>
                <a:latin typeface="Times New Roman" panose="02020603050405020304" pitchFamily="18" charset="0"/>
                <a:cs typeface="Times New Roman" panose="02020603050405020304" pitchFamily="18" charset="0"/>
              </a:rPr>
              <a:t>	Categorization according to the concepts they used to describe the database structure</a:t>
            </a:r>
          </a:p>
          <a:p>
            <a:pPr lvl="1" algn="just">
              <a:buFont typeface="Wingdings" pitchFamily="2" charset="2"/>
              <a:buChar char="q"/>
              <a:defRPr/>
            </a:pPr>
            <a:r>
              <a:rPr lang="en-US" sz="2400" b="1" dirty="0"/>
              <a:t>High level or conceptual Data Model</a:t>
            </a:r>
          </a:p>
          <a:p>
            <a:pPr lvl="2" algn="just">
              <a:buFont typeface="Wingdings" pitchFamily="2" charset="2"/>
              <a:buChar char="v"/>
              <a:defRPr/>
            </a:pPr>
            <a:r>
              <a:rPr lang="en-US" sz="2200" dirty="0"/>
              <a:t>Provide concepts that describe the way many user perceive the data</a:t>
            </a:r>
          </a:p>
          <a:p>
            <a:pPr lvl="1" algn="just">
              <a:buFont typeface="Wingdings" pitchFamily="2" charset="2"/>
              <a:buChar char="q"/>
              <a:defRPr/>
            </a:pPr>
            <a:r>
              <a:rPr lang="en-US" sz="2400" b="1" dirty="0"/>
              <a:t>Low level or Physical Data Model</a:t>
            </a:r>
          </a:p>
          <a:p>
            <a:pPr lvl="2" algn="just">
              <a:buFont typeface="Wingdings" pitchFamily="2" charset="2"/>
              <a:buChar char="v"/>
              <a:defRPr/>
            </a:pPr>
            <a:r>
              <a:rPr lang="en-US" sz="2200" dirty="0"/>
              <a:t>Provide concepts that describe the details of how data is stored in computer.</a:t>
            </a:r>
          </a:p>
          <a:p>
            <a:pPr lvl="1" algn="just">
              <a:buFont typeface="Wingdings" pitchFamily="2" charset="2"/>
              <a:buChar char="q"/>
              <a:defRPr/>
            </a:pPr>
            <a:r>
              <a:rPr lang="en-US" sz="2400" b="1" dirty="0"/>
              <a:t>Representational Data Model</a:t>
            </a:r>
          </a:p>
          <a:p>
            <a:pPr lvl="2" algn="just">
              <a:buFont typeface="Wingdings" pitchFamily="2" charset="2"/>
              <a:buChar char="v"/>
              <a:defRPr/>
            </a:pPr>
            <a:r>
              <a:rPr lang="en-US" sz="2200" dirty="0"/>
              <a:t>Provide concepts that may be understood by end user but that are not too far  removed from the way data is organized within the system</a:t>
            </a:r>
          </a:p>
          <a:p>
            <a:pPr lvl="2" algn="just">
              <a:buFont typeface="Wingdings" pitchFamily="2" charset="2"/>
              <a:buChar char="q"/>
              <a:defRPr/>
            </a:pPr>
            <a:endParaRPr lang="en-US" sz="2200" dirty="0"/>
          </a:p>
          <a:p>
            <a:pPr>
              <a:defRPr/>
            </a:pPr>
            <a:endParaRPr lang="en-US" sz="2000" dirty="0"/>
          </a:p>
        </p:txBody>
      </p:sp>
    </p:spTree>
    <p:extLst>
      <p:ext uri="{BB962C8B-B14F-4D97-AF65-F5344CB8AC3E}">
        <p14:creationId xmlns:p14="http://schemas.microsoft.com/office/powerpoint/2010/main" val="21293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69D669-FE15-417A-B397-753DACC35F84}"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Categories of Data Model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59665CA5-DDF5-4F59-9221-91D8095EBAEC}"/>
              </a:ext>
            </a:extLst>
          </p:cNvPr>
          <p:cNvSpPr>
            <a:spLocks noGrp="1" noChangeArrowheads="1"/>
          </p:cNvSpPr>
          <p:nvPr>
            <p:ph idx="1"/>
          </p:nvPr>
        </p:nvSpPr>
        <p:spPr>
          <a:xfrm>
            <a:off x="914400" y="1219200"/>
            <a:ext cx="7772400" cy="4191000"/>
          </a:xfrm>
        </p:spPr>
        <p:txBody>
          <a:bodyPr>
            <a:normAutofit/>
          </a:bodyPr>
          <a:lstStyle/>
          <a:p>
            <a:pPr algn="just">
              <a:buNone/>
              <a:defRPr/>
            </a:pPr>
            <a:r>
              <a:rPr lang="en-US" sz="2800" b="1" dirty="0">
                <a:solidFill>
                  <a:srgbClr val="002060"/>
                </a:solidFill>
                <a:latin typeface="Times New Roman" panose="02020603050405020304" pitchFamily="18" charset="0"/>
                <a:cs typeface="Times New Roman" panose="02020603050405020304" pitchFamily="18" charset="0"/>
              </a:rPr>
              <a:t>Categorization according to the Representational or implementation</a:t>
            </a:r>
          </a:p>
          <a:p>
            <a:pPr marL="914400" lvl="1" indent="-514350">
              <a:buFont typeface="+mj-lt"/>
              <a:buAutoNum type="arabicPeriod"/>
            </a:pPr>
            <a:r>
              <a:rPr lang="en-US" sz="2400" dirty="0"/>
              <a:t>Hierarchical Model</a:t>
            </a:r>
          </a:p>
          <a:p>
            <a:pPr marL="914400" lvl="1" indent="-514350">
              <a:buFont typeface="+mj-lt"/>
              <a:buAutoNum type="arabicPeriod"/>
            </a:pPr>
            <a:r>
              <a:rPr lang="en-US" sz="2400" dirty="0"/>
              <a:t>Network Database Model</a:t>
            </a:r>
          </a:p>
          <a:p>
            <a:pPr marL="914400" lvl="1" indent="-514350">
              <a:buFont typeface="+mj-lt"/>
              <a:buAutoNum type="arabicPeriod"/>
            </a:pPr>
            <a:r>
              <a:rPr lang="en-US" sz="2400" dirty="0"/>
              <a:t>Relational Model</a:t>
            </a:r>
          </a:p>
          <a:p>
            <a:pPr marL="914400" lvl="1" indent="-514350">
              <a:buFont typeface="+mj-lt"/>
              <a:buAutoNum type="arabicPeriod"/>
            </a:pPr>
            <a:r>
              <a:rPr lang="en-US" sz="2400" dirty="0"/>
              <a:t>Object Oriented Model</a:t>
            </a:r>
          </a:p>
          <a:p>
            <a:pPr lvl="2" algn="just">
              <a:buNone/>
              <a:defRPr/>
            </a:pPr>
            <a:endParaRPr lang="en-US" sz="1600" dirty="0"/>
          </a:p>
          <a:p>
            <a:pPr>
              <a:defRPr/>
            </a:pPr>
            <a:endParaRPr lang="en-US" sz="2000" dirty="0"/>
          </a:p>
        </p:txBody>
      </p:sp>
    </p:spTree>
    <p:extLst>
      <p:ext uri="{BB962C8B-B14F-4D97-AF65-F5344CB8AC3E}">
        <p14:creationId xmlns:p14="http://schemas.microsoft.com/office/powerpoint/2010/main" val="299788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D0251F-3C36-4AF5-85CA-E80630C55C45}"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Categories of Data Model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09D13B2-B057-4692-9D4D-C45E3FEB7B7A}"/>
              </a:ext>
            </a:extLst>
          </p:cNvPr>
          <p:cNvSpPr txBox="1"/>
          <p:nvPr/>
        </p:nvSpPr>
        <p:spPr>
          <a:xfrm>
            <a:off x="914400" y="1219200"/>
            <a:ext cx="7924800" cy="523220"/>
          </a:xfrm>
          <a:prstGeom prst="rect">
            <a:avLst/>
          </a:prstGeom>
          <a:solidFill>
            <a:srgbClr val="BEF0FF"/>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914400" lvl="1" indent="-514350" algn="ctr">
              <a:buFont typeface="+mj-lt"/>
              <a:buAutoNum type="arabicPeriod"/>
            </a:pPr>
            <a:r>
              <a:rPr lang="en-US" sz="2800" b="1" dirty="0">
                <a:solidFill>
                  <a:schemeClr val="tx1"/>
                </a:solidFill>
              </a:rPr>
              <a:t>Hierarchical Model</a:t>
            </a:r>
          </a:p>
        </p:txBody>
      </p:sp>
      <p:sp>
        <p:nvSpPr>
          <p:cNvPr id="11" name="Rectangle 3">
            <a:extLst>
              <a:ext uri="{FF2B5EF4-FFF2-40B4-BE49-F238E27FC236}">
                <a16:creationId xmlns:a16="http://schemas.microsoft.com/office/drawing/2014/main" id="{734107B5-099D-4DBC-8F14-231E864AAEE3}"/>
              </a:ext>
            </a:extLst>
          </p:cNvPr>
          <p:cNvSpPr>
            <a:spLocks noGrp="1" noChangeArrowheads="1"/>
          </p:cNvSpPr>
          <p:nvPr>
            <p:ph idx="1"/>
          </p:nvPr>
        </p:nvSpPr>
        <p:spPr>
          <a:xfrm>
            <a:off x="762000" y="2286000"/>
            <a:ext cx="4724400" cy="4114800"/>
          </a:xfrm>
        </p:spPr>
        <p:txBody>
          <a:bodyPr>
            <a:normAutofit/>
          </a:bodyPr>
          <a:lstStyle/>
          <a:p>
            <a:pPr marL="404813" indent="-404813" algn="just"/>
            <a:r>
              <a:rPr lang="en-US" sz="2400" dirty="0"/>
              <a:t> In this model, the data is sorted hierarchically.</a:t>
            </a:r>
          </a:p>
          <a:p>
            <a:pPr marL="404813" indent="-404813" algn="just"/>
            <a:r>
              <a:rPr lang="en-US" sz="2400" dirty="0"/>
              <a:t>It represents the data in a hierarchical tree structure.</a:t>
            </a:r>
          </a:p>
          <a:p>
            <a:pPr marL="404813" indent="-404813" algn="just"/>
            <a:r>
              <a:rPr lang="en-US" sz="2400" dirty="0"/>
              <a:t> It uses pointer to navigate between the stored data.</a:t>
            </a:r>
          </a:p>
          <a:p>
            <a:pPr>
              <a:buNone/>
              <a:defRPr/>
            </a:pPr>
            <a:endParaRPr lang="en-US" sz="2000" dirty="0"/>
          </a:p>
        </p:txBody>
      </p:sp>
      <p:pic>
        <p:nvPicPr>
          <p:cNvPr id="12" name="Picture 4" descr="hierarchical model">
            <a:extLst>
              <a:ext uri="{FF2B5EF4-FFF2-40B4-BE49-F238E27FC236}">
                <a16:creationId xmlns:a16="http://schemas.microsoft.com/office/drawing/2014/main" id="{ED53DB7A-B482-4DFC-A1CD-5FFB130CE8A7}"/>
              </a:ext>
            </a:extLst>
          </p:cNvPr>
          <p:cNvPicPr>
            <a:picLocks noChangeAspect="1" noChangeArrowheads="1"/>
          </p:cNvPicPr>
          <p:nvPr/>
        </p:nvPicPr>
        <p:blipFill>
          <a:blip r:embed="rId2" cstate="print"/>
          <a:srcRect/>
          <a:stretch>
            <a:fillRect/>
          </a:stretch>
        </p:blipFill>
        <p:spPr bwMode="auto">
          <a:xfrm>
            <a:off x="5791200" y="2438400"/>
            <a:ext cx="3200400" cy="3962400"/>
          </a:xfrm>
          <a:prstGeom prst="rect">
            <a:avLst/>
          </a:prstGeom>
          <a:noFill/>
        </p:spPr>
      </p:pic>
    </p:spTree>
    <p:extLst>
      <p:ext uri="{BB962C8B-B14F-4D97-AF65-F5344CB8AC3E}">
        <p14:creationId xmlns:p14="http://schemas.microsoft.com/office/powerpoint/2010/main" val="330080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D445DA-3D4E-496E-A54C-8D62CAC3B9C0}"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Categories of Data Model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09D13B2-B057-4692-9D4D-C45E3FEB7B7A}"/>
              </a:ext>
            </a:extLst>
          </p:cNvPr>
          <p:cNvSpPr txBox="1"/>
          <p:nvPr/>
        </p:nvSpPr>
        <p:spPr>
          <a:xfrm>
            <a:off x="1066800" y="815903"/>
            <a:ext cx="7924800" cy="523220"/>
          </a:xfrm>
          <a:prstGeom prst="rect">
            <a:avLst/>
          </a:prstGeom>
          <a:solidFill>
            <a:srgbClr val="BEF0FF"/>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914400" lvl="1" indent="-514350" algn="ctr"/>
            <a:r>
              <a:rPr lang="en-US" sz="2800" b="1" dirty="0">
                <a:solidFill>
                  <a:schemeClr val="tx1"/>
                </a:solidFill>
              </a:rPr>
              <a:t>2. Network Database Model</a:t>
            </a:r>
          </a:p>
        </p:txBody>
      </p:sp>
      <p:sp>
        <p:nvSpPr>
          <p:cNvPr id="11" name="Rectangle 3">
            <a:extLst>
              <a:ext uri="{FF2B5EF4-FFF2-40B4-BE49-F238E27FC236}">
                <a16:creationId xmlns:a16="http://schemas.microsoft.com/office/drawing/2014/main" id="{734107B5-099D-4DBC-8F14-231E864AAEE3}"/>
              </a:ext>
            </a:extLst>
          </p:cNvPr>
          <p:cNvSpPr>
            <a:spLocks noGrp="1" noChangeArrowheads="1"/>
          </p:cNvSpPr>
          <p:nvPr>
            <p:ph idx="1"/>
          </p:nvPr>
        </p:nvSpPr>
        <p:spPr>
          <a:xfrm>
            <a:off x="685800" y="1469227"/>
            <a:ext cx="5410200" cy="4887123"/>
          </a:xfrm>
        </p:spPr>
        <p:txBody>
          <a:bodyPr>
            <a:normAutofit fontScale="32500" lnSpcReduction="20000"/>
          </a:bodyPr>
          <a:lstStyle/>
          <a:p>
            <a:pPr algn="just"/>
            <a:r>
              <a:rPr lang="en-US" sz="7400" dirty="0">
                <a:latin typeface="Times New Roman" panose="02020603050405020304" pitchFamily="18" charset="0"/>
                <a:cs typeface="Times New Roman" panose="02020603050405020304" pitchFamily="18" charset="0"/>
              </a:rPr>
              <a:t>Network Database Model is same like Hierarchical Model, but the only difference is that it allows a record to have more than one parent.</a:t>
            </a:r>
          </a:p>
          <a:p>
            <a:pPr algn="just"/>
            <a:endParaRPr lang="en-US" sz="2200" dirty="0">
              <a:latin typeface="Times New Roman" panose="02020603050405020304" pitchFamily="18" charset="0"/>
              <a:cs typeface="Times New Roman" panose="02020603050405020304" pitchFamily="18" charset="0"/>
            </a:endParaRPr>
          </a:p>
          <a:p>
            <a:pPr algn="just"/>
            <a:r>
              <a:rPr lang="en-US" sz="7400" dirty="0">
                <a:latin typeface="Times New Roman" panose="02020603050405020304" pitchFamily="18" charset="0"/>
                <a:cs typeface="Times New Roman" panose="02020603050405020304" pitchFamily="18" charset="0"/>
              </a:rPr>
              <a:t>In this model, there is no need of parent to child association like the hierarchical model.</a:t>
            </a:r>
          </a:p>
          <a:p>
            <a:pPr algn="just"/>
            <a:endParaRPr lang="en-US" sz="2500" dirty="0">
              <a:latin typeface="Times New Roman" panose="02020603050405020304" pitchFamily="18" charset="0"/>
              <a:cs typeface="Times New Roman" panose="02020603050405020304" pitchFamily="18" charset="0"/>
            </a:endParaRPr>
          </a:p>
          <a:p>
            <a:pPr algn="just"/>
            <a:r>
              <a:rPr lang="en-US" sz="7400" dirty="0">
                <a:latin typeface="Times New Roman" panose="02020603050405020304" pitchFamily="18" charset="0"/>
                <a:cs typeface="Times New Roman" panose="02020603050405020304" pitchFamily="18" charset="0"/>
              </a:rPr>
              <a:t>It replaces the hierarchical tree with a graph.</a:t>
            </a:r>
          </a:p>
          <a:p>
            <a:pPr algn="just"/>
            <a:endParaRPr lang="en-US" sz="2500" dirty="0">
              <a:latin typeface="Times New Roman" panose="02020603050405020304" pitchFamily="18" charset="0"/>
              <a:cs typeface="Times New Roman" panose="02020603050405020304" pitchFamily="18" charset="0"/>
            </a:endParaRPr>
          </a:p>
          <a:p>
            <a:pPr algn="just"/>
            <a:r>
              <a:rPr lang="en-US" sz="7400" dirty="0">
                <a:latin typeface="Times New Roman" panose="02020603050405020304" pitchFamily="18" charset="0"/>
                <a:cs typeface="Times New Roman" panose="02020603050405020304" pitchFamily="18" charset="0"/>
              </a:rPr>
              <a:t>It represents the data as record types and one-to-many relationship.</a:t>
            </a:r>
          </a:p>
          <a:p>
            <a:pPr algn="just"/>
            <a:endParaRPr lang="en-US" sz="5500" dirty="0">
              <a:latin typeface="Times New Roman" panose="02020603050405020304" pitchFamily="18" charset="0"/>
              <a:cs typeface="Times New Roman" panose="02020603050405020304" pitchFamily="18" charset="0"/>
            </a:endParaRPr>
          </a:p>
          <a:p>
            <a:pPr algn="just"/>
            <a:r>
              <a:rPr lang="en-US" sz="7400" dirty="0">
                <a:latin typeface="Times New Roman" panose="02020603050405020304" pitchFamily="18" charset="0"/>
                <a:cs typeface="Times New Roman" panose="02020603050405020304" pitchFamily="18" charset="0"/>
              </a:rPr>
              <a:t>This model is easy to design and understand.</a:t>
            </a:r>
          </a:p>
          <a:p>
            <a:pPr>
              <a:buNone/>
              <a:defRPr/>
            </a:pPr>
            <a:endParaRPr lang="en-US" sz="2000" dirty="0"/>
          </a:p>
        </p:txBody>
      </p:sp>
      <p:pic>
        <p:nvPicPr>
          <p:cNvPr id="13" name="Picture 2" descr="network model">
            <a:extLst>
              <a:ext uri="{FF2B5EF4-FFF2-40B4-BE49-F238E27FC236}">
                <a16:creationId xmlns:a16="http://schemas.microsoft.com/office/drawing/2014/main" id="{8D062019-C332-4EB9-8453-6E3164E6CD04}"/>
              </a:ext>
            </a:extLst>
          </p:cNvPr>
          <p:cNvPicPr>
            <a:picLocks noChangeAspect="1" noChangeArrowheads="1"/>
          </p:cNvPicPr>
          <p:nvPr/>
        </p:nvPicPr>
        <p:blipFill>
          <a:blip r:embed="rId2" cstate="print"/>
          <a:srcRect/>
          <a:stretch>
            <a:fillRect/>
          </a:stretch>
        </p:blipFill>
        <p:spPr bwMode="auto">
          <a:xfrm>
            <a:off x="6285271" y="1829665"/>
            <a:ext cx="2514600" cy="3962400"/>
          </a:xfrm>
          <a:prstGeom prst="rect">
            <a:avLst/>
          </a:prstGeom>
          <a:noFill/>
        </p:spPr>
      </p:pic>
    </p:spTree>
    <p:extLst>
      <p:ext uri="{BB962C8B-B14F-4D97-AF65-F5344CB8AC3E}">
        <p14:creationId xmlns:p14="http://schemas.microsoft.com/office/powerpoint/2010/main" val="418809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 calcmode="lin" valueType="num">
                                      <p:cBhvr additive="base">
                                        <p:cTn id="3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CE09C4-E958-4B50-B6CD-3710E15292B2}"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Categories of Data Model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09D13B2-B057-4692-9D4D-C45E3FEB7B7A}"/>
              </a:ext>
            </a:extLst>
          </p:cNvPr>
          <p:cNvSpPr txBox="1"/>
          <p:nvPr/>
        </p:nvSpPr>
        <p:spPr>
          <a:xfrm>
            <a:off x="914400" y="1219200"/>
            <a:ext cx="7924800" cy="523220"/>
          </a:xfrm>
          <a:prstGeom prst="rect">
            <a:avLst/>
          </a:prstGeom>
          <a:solidFill>
            <a:srgbClr val="BEF0FF"/>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400050" lvl="1" algn="ctr"/>
            <a:r>
              <a:rPr lang="en-US" sz="2800" b="1" dirty="0">
                <a:solidFill>
                  <a:schemeClr val="tx1"/>
                </a:solidFill>
              </a:rPr>
              <a:t>3.  Relational Model</a:t>
            </a:r>
          </a:p>
        </p:txBody>
      </p:sp>
      <p:sp>
        <p:nvSpPr>
          <p:cNvPr id="11" name="Rectangle 3">
            <a:extLst>
              <a:ext uri="{FF2B5EF4-FFF2-40B4-BE49-F238E27FC236}">
                <a16:creationId xmlns:a16="http://schemas.microsoft.com/office/drawing/2014/main" id="{734107B5-099D-4DBC-8F14-231E864AAEE3}"/>
              </a:ext>
            </a:extLst>
          </p:cNvPr>
          <p:cNvSpPr>
            <a:spLocks noGrp="1" noChangeArrowheads="1"/>
          </p:cNvSpPr>
          <p:nvPr>
            <p:ph idx="1"/>
          </p:nvPr>
        </p:nvSpPr>
        <p:spPr>
          <a:xfrm>
            <a:off x="762000" y="2286000"/>
            <a:ext cx="4724400" cy="4114800"/>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model was first proposed by E. F. Codd.</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represents data as relations or tables.</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Relational database simplifies the database structure by making use of tables and columns.</a:t>
            </a:r>
          </a:p>
          <a:p>
            <a:pPr marL="404813" indent="-404813" algn="just"/>
            <a:endParaRPr lang="en-US" sz="2000" dirty="0"/>
          </a:p>
        </p:txBody>
      </p:sp>
      <p:pic>
        <p:nvPicPr>
          <p:cNvPr id="13" name="Picture 2" descr="relational model">
            <a:extLst>
              <a:ext uri="{FF2B5EF4-FFF2-40B4-BE49-F238E27FC236}">
                <a16:creationId xmlns:a16="http://schemas.microsoft.com/office/drawing/2014/main" id="{13179BFC-53E9-4432-8579-59F29D78F0A9}"/>
              </a:ext>
            </a:extLst>
          </p:cNvPr>
          <p:cNvPicPr>
            <a:picLocks noChangeAspect="1" noChangeArrowheads="1"/>
          </p:cNvPicPr>
          <p:nvPr/>
        </p:nvPicPr>
        <p:blipFill>
          <a:blip r:embed="rId2" cstate="print"/>
          <a:srcRect/>
          <a:stretch>
            <a:fillRect/>
          </a:stretch>
        </p:blipFill>
        <p:spPr bwMode="auto">
          <a:xfrm>
            <a:off x="5631426" y="2310581"/>
            <a:ext cx="3505200" cy="3629026"/>
          </a:xfrm>
          <a:prstGeom prst="rect">
            <a:avLst/>
          </a:prstGeom>
          <a:noFill/>
        </p:spPr>
      </p:pic>
    </p:spTree>
    <p:extLst>
      <p:ext uri="{BB962C8B-B14F-4D97-AF65-F5344CB8AC3E}">
        <p14:creationId xmlns:p14="http://schemas.microsoft.com/office/powerpoint/2010/main" val="120811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038ADF-0204-4C27-A0D3-ADAB52B6EC84}"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Categories of Data Model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09D13B2-B057-4692-9D4D-C45E3FEB7B7A}"/>
              </a:ext>
            </a:extLst>
          </p:cNvPr>
          <p:cNvSpPr txBox="1"/>
          <p:nvPr/>
        </p:nvSpPr>
        <p:spPr>
          <a:xfrm>
            <a:off x="924232" y="916109"/>
            <a:ext cx="7924800" cy="523220"/>
          </a:xfrm>
          <a:prstGeom prst="rect">
            <a:avLst/>
          </a:prstGeom>
          <a:solidFill>
            <a:srgbClr val="BEF0FF"/>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400050" lvl="1" algn="ctr"/>
            <a:r>
              <a:rPr lang="en-US" sz="2800" b="1" dirty="0">
                <a:solidFill>
                  <a:schemeClr val="tx1"/>
                </a:solidFill>
              </a:rPr>
              <a:t>4. Object Oriented Model</a:t>
            </a:r>
          </a:p>
        </p:txBody>
      </p:sp>
      <p:sp>
        <p:nvSpPr>
          <p:cNvPr id="11" name="Rectangle 3">
            <a:extLst>
              <a:ext uri="{FF2B5EF4-FFF2-40B4-BE49-F238E27FC236}">
                <a16:creationId xmlns:a16="http://schemas.microsoft.com/office/drawing/2014/main" id="{734107B5-099D-4DBC-8F14-231E864AAEE3}"/>
              </a:ext>
            </a:extLst>
          </p:cNvPr>
          <p:cNvSpPr>
            <a:spLocks noGrp="1" noChangeArrowheads="1"/>
          </p:cNvSpPr>
          <p:nvPr>
            <p:ph idx="1"/>
          </p:nvPr>
        </p:nvSpPr>
        <p:spPr>
          <a:xfrm>
            <a:off x="762000" y="1538275"/>
            <a:ext cx="8087032" cy="4326155"/>
          </a:xfrm>
        </p:spPr>
        <p:txBody>
          <a:bodyPr>
            <a:normAutofit fontScale="62500" lnSpcReduction="20000"/>
          </a:bodyPr>
          <a:lstStyle/>
          <a:p>
            <a:pPr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Object model stores the data in the form of objects, classes and feature of object oriented model like inheritance.</a:t>
            </a:r>
          </a:p>
          <a:p>
            <a:pPr algn="just">
              <a:buFont typeface="Wingdings" panose="05000000000000000000" pitchFamily="2" charset="2"/>
              <a:buChar char="v"/>
            </a:pPr>
            <a:endParaRPr lang="en-US" sz="3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This model handles more complex applications, such as Geographic Information System (GIS), scientific experiments, engineering design and manufacturing.</a:t>
            </a:r>
          </a:p>
          <a:p>
            <a:pPr algn="just">
              <a:buFont typeface="Wingdings" panose="05000000000000000000" pitchFamily="2" charset="2"/>
              <a:buChar char="v"/>
            </a:pPr>
            <a:endParaRPr lang="en-US" sz="3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It is used in File Management System.</a:t>
            </a:r>
          </a:p>
          <a:p>
            <a:pPr algn="just">
              <a:buFont typeface="Wingdings" panose="05000000000000000000" pitchFamily="2" charset="2"/>
              <a:buChar char="v"/>
            </a:pPr>
            <a:endParaRPr lang="en-US" sz="3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It represents real world objects, attributes and behaviors.</a:t>
            </a:r>
          </a:p>
          <a:p>
            <a:pPr algn="just">
              <a:buFont typeface="Wingdings" panose="05000000000000000000" pitchFamily="2" charset="2"/>
              <a:buChar char="v"/>
            </a:pPr>
            <a:endParaRPr lang="en-US" sz="3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It provides a clear modular structure.</a:t>
            </a:r>
          </a:p>
          <a:p>
            <a:pPr algn="just">
              <a:buFont typeface="Wingdings" panose="05000000000000000000" pitchFamily="2" charset="2"/>
              <a:buChar char="v"/>
            </a:pPr>
            <a:endParaRPr lang="en-US" sz="3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It is easy to maintain and modify the existing code.</a:t>
            </a:r>
          </a:p>
          <a:p>
            <a:pPr marL="404813" indent="-404813" algn="just"/>
            <a:endParaRPr lang="en-US" sz="2000" dirty="0"/>
          </a:p>
        </p:txBody>
      </p:sp>
    </p:spTree>
    <p:extLst>
      <p:ext uri="{BB962C8B-B14F-4D97-AF65-F5344CB8AC3E}">
        <p14:creationId xmlns:p14="http://schemas.microsoft.com/office/powerpoint/2010/main" val="260485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 calcmode="lin" valueType="num">
                                      <p:cBhvr additive="base">
                                        <p:cTn id="3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 calcmode="lin" valueType="num">
                                      <p:cBhvr additive="base">
                                        <p:cTn id="37"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D95273-E612-4D9D-83D3-F6477C56A238}"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Schema</a:t>
            </a:r>
            <a:r>
              <a:rPr lang="en-US" sz="3600" b="1" dirty="0">
                <a:solidFill>
                  <a:schemeClr val="tx1"/>
                </a:solidFill>
              </a:rPr>
              <a:t>      </a:t>
            </a:r>
            <a:r>
              <a:rPr lang="en-US" sz="3400" b="1" dirty="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9" name="Rectangle 3">
            <a:extLst>
              <a:ext uri="{FF2B5EF4-FFF2-40B4-BE49-F238E27FC236}">
                <a16:creationId xmlns:a16="http://schemas.microsoft.com/office/drawing/2014/main" id="{59665CA5-DDF5-4F59-9221-91D8095EBAEC}"/>
              </a:ext>
            </a:extLst>
          </p:cNvPr>
          <p:cNvSpPr>
            <a:spLocks noGrp="1" noChangeArrowheads="1"/>
          </p:cNvSpPr>
          <p:nvPr>
            <p:ph idx="1"/>
          </p:nvPr>
        </p:nvSpPr>
        <p:spPr>
          <a:xfrm>
            <a:off x="762000" y="1066800"/>
            <a:ext cx="7924800" cy="4191000"/>
          </a:xfrm>
        </p:spPr>
        <p:txBody>
          <a:bodyPr>
            <a:normAutofit fontScale="85000" lnSpcReduction="10000"/>
          </a:bodyPr>
          <a:lstStyle/>
          <a:p>
            <a:pPr algn="just">
              <a:lnSpc>
                <a:spcPct val="120000"/>
              </a:lnSpc>
              <a:buFont typeface="Wingdings" pitchFamily="2" charset="2"/>
              <a:buChar char="Ø"/>
              <a:defRPr/>
            </a:pPr>
            <a:r>
              <a:rPr lang="en-US" sz="2600" dirty="0"/>
              <a:t>A database schema is the skeleton structure that represents the logical view of the entire database.</a:t>
            </a:r>
          </a:p>
          <a:p>
            <a:pPr algn="just">
              <a:lnSpc>
                <a:spcPct val="120000"/>
              </a:lnSpc>
              <a:buFont typeface="Wingdings" pitchFamily="2" charset="2"/>
              <a:buChar char="Ø"/>
              <a:defRPr/>
            </a:pPr>
            <a:r>
              <a:rPr lang="en-US" sz="2600" dirty="0"/>
              <a:t>It is not expected to change frequently.</a:t>
            </a:r>
          </a:p>
          <a:p>
            <a:pPr algn="just">
              <a:lnSpc>
                <a:spcPct val="120000"/>
              </a:lnSpc>
              <a:buFont typeface="Wingdings" pitchFamily="2" charset="2"/>
              <a:buChar char="Ø"/>
              <a:defRPr/>
            </a:pPr>
            <a:r>
              <a:rPr lang="en-US" sz="2600" dirty="0"/>
              <a:t>When we define a new database we specify its database schema.</a:t>
            </a:r>
          </a:p>
          <a:p>
            <a:pPr>
              <a:lnSpc>
                <a:spcPct val="120000"/>
              </a:lnSpc>
              <a:buFont typeface="Wingdings" pitchFamily="2" charset="2"/>
              <a:buChar char="Ø"/>
            </a:pPr>
            <a:r>
              <a:rPr lang="en-US" sz="2600" dirty="0"/>
              <a:t>It defines how the data is organized and how the relations among them are associated. </a:t>
            </a:r>
          </a:p>
          <a:p>
            <a:pPr>
              <a:lnSpc>
                <a:spcPct val="120000"/>
              </a:lnSpc>
              <a:buFont typeface="Wingdings" pitchFamily="2" charset="2"/>
              <a:buChar char="Ø"/>
            </a:pPr>
            <a:r>
              <a:rPr lang="en-US" sz="2600" dirty="0"/>
              <a:t>It formulates all the constraints that are to be applied on the data. </a:t>
            </a:r>
          </a:p>
          <a:p>
            <a:pPr>
              <a:buFont typeface="Wingdings" pitchFamily="2" charset="2"/>
              <a:buChar char="Ø"/>
            </a:pPr>
            <a:endParaRPr lang="en-US" sz="2800" dirty="0"/>
          </a:p>
          <a:p>
            <a:r>
              <a:rPr lang="en-US" sz="2800" b="1" dirty="0"/>
              <a:t>Example:</a:t>
            </a:r>
          </a:p>
          <a:p>
            <a:pPr>
              <a:defRPr/>
            </a:pPr>
            <a:endParaRPr lang="en-US" sz="2000" dirty="0"/>
          </a:p>
        </p:txBody>
      </p:sp>
      <p:graphicFrame>
        <p:nvGraphicFramePr>
          <p:cNvPr id="10" name="Table 9">
            <a:extLst>
              <a:ext uri="{FF2B5EF4-FFF2-40B4-BE49-F238E27FC236}">
                <a16:creationId xmlns:a16="http://schemas.microsoft.com/office/drawing/2014/main" id="{B4DC5DE1-B754-47F2-B6CF-0CF27D285AC5}"/>
              </a:ext>
            </a:extLst>
          </p:cNvPr>
          <p:cNvGraphicFramePr>
            <a:graphicFrameLocks noGrp="1"/>
          </p:cNvGraphicFramePr>
          <p:nvPr>
            <p:extLst>
              <p:ext uri="{D42A27DB-BD31-4B8C-83A1-F6EECF244321}">
                <p14:modId xmlns:p14="http://schemas.microsoft.com/office/powerpoint/2010/main" val="2911400798"/>
              </p:ext>
            </p:extLst>
          </p:nvPr>
        </p:nvGraphicFramePr>
        <p:xfrm>
          <a:off x="1981200" y="5246698"/>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err="1">
                          <a:solidFill>
                            <a:schemeClr val="tx1"/>
                          </a:solidFill>
                        </a:rPr>
                        <a:t>Studen</a:t>
                      </a:r>
                      <a:r>
                        <a:rPr lang="en-US" dirty="0">
                          <a:solidFill>
                            <a:schemeClr val="tx1"/>
                          </a:solidFill>
                        </a:rPr>
                        <a: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rPr>
                        <a:t>SName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Branch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061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2051DB-D179-44D7-9F29-D856BF3BB97E}"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Instance  </a:t>
            </a:r>
            <a:r>
              <a:rPr lang="en-US" sz="3600" b="1" dirty="0">
                <a:solidFill>
                  <a:schemeClr val="tx1"/>
                </a:solidFill>
              </a:rPr>
              <a:t>  </a:t>
            </a:r>
            <a:r>
              <a:rPr lang="en-US" sz="3400" b="1" dirty="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10" name="Rectangle 3">
            <a:extLst>
              <a:ext uri="{FF2B5EF4-FFF2-40B4-BE49-F238E27FC236}">
                <a16:creationId xmlns:a16="http://schemas.microsoft.com/office/drawing/2014/main" id="{EC8ADF92-68F0-41E4-9670-A97D2FC5304F}"/>
              </a:ext>
            </a:extLst>
          </p:cNvPr>
          <p:cNvSpPr>
            <a:spLocks noGrp="1" noChangeArrowheads="1"/>
          </p:cNvSpPr>
          <p:nvPr>
            <p:ph idx="1"/>
          </p:nvPr>
        </p:nvSpPr>
        <p:spPr>
          <a:xfrm>
            <a:off x="762000" y="981718"/>
            <a:ext cx="8229600" cy="4495800"/>
          </a:xfrm>
        </p:spPr>
        <p:txBody>
          <a:bodyPr>
            <a:normAutofit/>
          </a:bodyPr>
          <a:lstStyle/>
          <a:p>
            <a:pPr algn="just">
              <a:defRPr/>
            </a:pPr>
            <a:r>
              <a:rPr lang="en-US" sz="2400" dirty="0"/>
              <a:t>Database change overtime as information is inserted and deleted. The collection of information stored in the database at a particular moments is called an instances of the database.</a:t>
            </a:r>
          </a:p>
          <a:p>
            <a:pPr algn="just">
              <a:defRPr/>
            </a:pPr>
            <a:r>
              <a:rPr lang="en-US" sz="2400" dirty="0"/>
              <a:t>It is also called </a:t>
            </a:r>
            <a:r>
              <a:rPr lang="en-US" sz="2400" b="1" dirty="0">
                <a:solidFill>
                  <a:schemeClr val="tx2"/>
                </a:solidFill>
              </a:rPr>
              <a:t>database state or snapshot.</a:t>
            </a:r>
          </a:p>
          <a:p>
            <a:pPr algn="ctr">
              <a:buFont typeface="Wingdings 2" pitchFamily="18" charset="2"/>
              <a:buNone/>
              <a:defRPr/>
            </a:pPr>
            <a:r>
              <a:rPr lang="en-US" sz="2400" dirty="0">
                <a:latin typeface="Bookman Old Style" pitchFamily="18" charset="0"/>
              </a:rPr>
              <a:t>( </a:t>
            </a:r>
            <a:r>
              <a:rPr lang="en-US" sz="2400" b="1" dirty="0">
                <a:latin typeface="Bookman Old Style" pitchFamily="18" charset="0"/>
              </a:rPr>
              <a:t>actual content of the database at a particular point in time</a:t>
            </a:r>
            <a:r>
              <a:rPr lang="en-US" sz="2400" dirty="0">
                <a:latin typeface="Bookman Old Style" pitchFamily="18" charset="0"/>
              </a:rPr>
              <a:t>)</a:t>
            </a:r>
          </a:p>
          <a:p>
            <a:pPr algn="just">
              <a:buFont typeface="Wingdings 2" pitchFamily="18" charset="2"/>
              <a:buNone/>
              <a:defRPr/>
            </a:pPr>
            <a:endParaRPr lang="en-US" sz="2000" dirty="0">
              <a:latin typeface="Bookman Old Style" pitchFamily="18" charset="0"/>
            </a:endParaRPr>
          </a:p>
        </p:txBody>
      </p:sp>
      <p:graphicFrame>
        <p:nvGraphicFramePr>
          <p:cNvPr id="11" name="Table 10">
            <a:extLst>
              <a:ext uri="{FF2B5EF4-FFF2-40B4-BE49-F238E27FC236}">
                <a16:creationId xmlns:a16="http://schemas.microsoft.com/office/drawing/2014/main" id="{F1B48462-6010-4915-A906-E22F4DBD8192}"/>
              </a:ext>
            </a:extLst>
          </p:cNvPr>
          <p:cNvGraphicFramePr>
            <a:graphicFrameLocks noGrp="1"/>
          </p:cNvGraphicFramePr>
          <p:nvPr>
            <p:extLst>
              <p:ext uri="{D42A27DB-BD31-4B8C-83A1-F6EECF244321}">
                <p14:modId xmlns:p14="http://schemas.microsoft.com/office/powerpoint/2010/main" val="2637532643"/>
              </p:ext>
            </p:extLst>
          </p:nvPr>
        </p:nvGraphicFramePr>
        <p:xfrm>
          <a:off x="952500" y="3628382"/>
          <a:ext cx="7467600" cy="2026395"/>
        </p:xfrm>
        <a:graphic>
          <a:graphicData uri="http://schemas.openxmlformats.org/drawingml/2006/table">
            <a:tbl>
              <a:tblPr firstRow="1" bandRow="1">
                <a:tableStyleId>{5C22544A-7EE6-4342-B048-85BDC9FD1C3A}</a:tableStyleId>
              </a:tblPr>
              <a:tblGrid>
                <a:gridCol w="1493520">
                  <a:extLst>
                    <a:ext uri="{9D8B030D-6E8A-4147-A177-3AD203B41FA5}">
                      <a16:colId xmlns:a16="http://schemas.microsoft.com/office/drawing/2014/main" val="981100116"/>
                    </a:ext>
                  </a:extLst>
                </a:gridCol>
                <a:gridCol w="1493520">
                  <a:extLst>
                    <a:ext uri="{9D8B030D-6E8A-4147-A177-3AD203B41FA5}">
                      <a16:colId xmlns:a16="http://schemas.microsoft.com/office/drawing/2014/main" val="1591509450"/>
                    </a:ext>
                  </a:extLst>
                </a:gridCol>
                <a:gridCol w="1493520">
                  <a:extLst>
                    <a:ext uri="{9D8B030D-6E8A-4147-A177-3AD203B41FA5}">
                      <a16:colId xmlns:a16="http://schemas.microsoft.com/office/drawing/2014/main" val="2210418991"/>
                    </a:ext>
                  </a:extLst>
                </a:gridCol>
                <a:gridCol w="1493520">
                  <a:extLst>
                    <a:ext uri="{9D8B030D-6E8A-4147-A177-3AD203B41FA5}">
                      <a16:colId xmlns:a16="http://schemas.microsoft.com/office/drawing/2014/main" val="2170579651"/>
                    </a:ext>
                  </a:extLst>
                </a:gridCol>
                <a:gridCol w="1493520">
                  <a:extLst>
                    <a:ext uri="{9D8B030D-6E8A-4147-A177-3AD203B41FA5}">
                      <a16:colId xmlns:a16="http://schemas.microsoft.com/office/drawing/2014/main" val="2584556582"/>
                    </a:ext>
                  </a:extLst>
                </a:gridCol>
              </a:tblGrid>
              <a:tr h="563355">
                <a:tc>
                  <a:txBody>
                    <a:bodyPr/>
                    <a:lstStyle/>
                    <a:p>
                      <a:r>
                        <a:rPr lang="en-US" dirty="0" err="1">
                          <a:solidFill>
                            <a:schemeClr val="tx1"/>
                          </a:solidFill>
                        </a:rPr>
                        <a:t>Studen</a:t>
                      </a:r>
                      <a:r>
                        <a:rPr lang="en-US" dirty="0">
                          <a:solidFill>
                            <a:schemeClr val="tx1"/>
                          </a:solidFill>
                        </a:rPr>
                        <a:t> ID</a:t>
                      </a:r>
                    </a:p>
                  </a:txBody>
                  <a:tcPr/>
                </a:tc>
                <a:tc>
                  <a:txBody>
                    <a:bodyPr/>
                    <a:lstStyle/>
                    <a:p>
                      <a:r>
                        <a:rPr lang="en-US" dirty="0" err="1">
                          <a:solidFill>
                            <a:schemeClr val="tx1"/>
                          </a:solidFill>
                        </a:rPr>
                        <a:t>SName</a:t>
                      </a:r>
                      <a:endParaRPr lang="en-US" dirty="0">
                        <a:solidFill>
                          <a:schemeClr val="tx1"/>
                        </a:solidFill>
                      </a:endParaRPr>
                    </a:p>
                  </a:txBody>
                  <a:tcPr/>
                </a:tc>
                <a:tc>
                  <a:txBody>
                    <a:bodyPr/>
                    <a:lstStyle/>
                    <a:p>
                      <a:r>
                        <a:rPr lang="en-US" dirty="0">
                          <a:solidFill>
                            <a:schemeClr val="tx1"/>
                          </a:solidFill>
                        </a:rPr>
                        <a:t>Age</a:t>
                      </a:r>
                    </a:p>
                  </a:txBody>
                  <a:tcPr/>
                </a:tc>
                <a:tc>
                  <a:txBody>
                    <a:bodyPr/>
                    <a:lstStyle/>
                    <a:p>
                      <a:r>
                        <a:rPr lang="en-US" dirty="0">
                          <a:solidFill>
                            <a:schemeClr val="tx1"/>
                          </a:solidFill>
                        </a:rPr>
                        <a:t>Branch</a:t>
                      </a:r>
                    </a:p>
                  </a:txBody>
                  <a:tcPr/>
                </a:tc>
                <a:tc>
                  <a:txBody>
                    <a:bodyPr/>
                    <a:lstStyle/>
                    <a:p>
                      <a:r>
                        <a:rPr lang="en-US" dirty="0">
                          <a:solidFill>
                            <a:schemeClr val="tx1"/>
                          </a:solidFill>
                        </a:rPr>
                        <a:t>Address</a:t>
                      </a:r>
                    </a:p>
                  </a:txBody>
                  <a:tcPr/>
                </a:tc>
                <a:extLst>
                  <a:ext uri="{0D108BD9-81ED-4DB2-BD59-A6C34878D82A}">
                    <a16:rowId xmlns:a16="http://schemas.microsoft.com/office/drawing/2014/main" val="2782919129"/>
                  </a:ext>
                </a:extLst>
              </a:tr>
              <a:tr h="326388">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99540674"/>
                  </a:ext>
                </a:extLst>
              </a:tr>
              <a:tr h="326388">
                <a:tc>
                  <a:txBody>
                    <a:bodyPr/>
                    <a:lstStyle/>
                    <a:p>
                      <a:r>
                        <a:rPr lang="en-US" dirty="0"/>
                        <a:t>123</a:t>
                      </a:r>
                    </a:p>
                  </a:txBody>
                  <a:tcPr/>
                </a:tc>
                <a:tc>
                  <a:txBody>
                    <a:bodyPr/>
                    <a:lstStyle/>
                    <a:p>
                      <a:r>
                        <a:rPr lang="en-US" dirty="0"/>
                        <a:t>Aman</a:t>
                      </a:r>
                    </a:p>
                  </a:txBody>
                  <a:tcPr/>
                </a:tc>
                <a:tc>
                  <a:txBody>
                    <a:bodyPr/>
                    <a:lstStyle/>
                    <a:p>
                      <a:r>
                        <a:rPr lang="en-US" dirty="0"/>
                        <a:t>25</a:t>
                      </a:r>
                    </a:p>
                  </a:txBody>
                  <a:tcPr/>
                </a:tc>
                <a:tc>
                  <a:txBody>
                    <a:bodyPr/>
                    <a:lstStyle/>
                    <a:p>
                      <a:r>
                        <a:rPr lang="en-US" dirty="0"/>
                        <a:t>CSE</a:t>
                      </a:r>
                    </a:p>
                  </a:txBody>
                  <a:tcPr/>
                </a:tc>
                <a:tc>
                  <a:txBody>
                    <a:bodyPr/>
                    <a:lstStyle/>
                    <a:p>
                      <a:r>
                        <a:rPr lang="en-US" dirty="0"/>
                        <a:t>KP 2 Gr Noida</a:t>
                      </a:r>
                    </a:p>
                  </a:txBody>
                  <a:tcPr/>
                </a:tc>
                <a:extLst>
                  <a:ext uri="{0D108BD9-81ED-4DB2-BD59-A6C34878D82A}">
                    <a16:rowId xmlns:a16="http://schemas.microsoft.com/office/drawing/2014/main" val="4007398808"/>
                  </a:ext>
                </a:extLst>
              </a:tr>
              <a:tr h="326388">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78270329"/>
                  </a:ext>
                </a:extLst>
              </a:tr>
              <a:tr h="326388">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387873829"/>
                  </a:ext>
                </a:extLst>
              </a:tr>
            </a:tbl>
          </a:graphicData>
        </a:graphic>
      </p:graphicFrame>
    </p:spTree>
    <p:extLst>
      <p:ext uri="{BB962C8B-B14F-4D97-AF65-F5344CB8AC3E}">
        <p14:creationId xmlns:p14="http://schemas.microsoft.com/office/powerpoint/2010/main" val="409034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52FECC-AAFF-4CD1-A64D-ADFD4B804760}" type="datetime1">
              <a:rPr lang="en-US" smtClean="0"/>
              <a:pPr/>
              <a:t>1/21/2022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Syllabus</a:t>
            </a:r>
          </a:p>
        </p:txBody>
      </p:sp>
      <p:sp>
        <p:nvSpPr>
          <p:cNvPr id="13" name="Rectangle 12">
            <a:extLst>
              <a:ext uri="{FF2B5EF4-FFF2-40B4-BE49-F238E27FC236}">
                <a16:creationId xmlns:a16="http://schemas.microsoft.com/office/drawing/2014/main" id="{B17DA78D-25EC-427D-A9C5-AA8E15ABF957}"/>
              </a:ext>
            </a:extLst>
          </p:cNvPr>
          <p:cNvSpPr/>
          <p:nvPr/>
        </p:nvSpPr>
        <p:spPr>
          <a:xfrm>
            <a:off x="762000" y="1447799"/>
            <a:ext cx="7924800" cy="1938992"/>
          </a:xfrm>
          <a:prstGeom prst="rect">
            <a:avLst/>
          </a:prstGeom>
        </p:spPr>
        <p:txBody>
          <a:bodyPr wrap="square">
            <a:spAutoFit/>
          </a:bodyPr>
          <a:lstStyle/>
          <a:p>
            <a:pPr algn="just"/>
            <a:r>
              <a:rPr lang="en-US" sz="2400" b="1" dirty="0">
                <a:solidFill>
                  <a:srgbClr val="0070C0"/>
                </a:solidFill>
              </a:rPr>
              <a:t>Concurrency Control Techniques: </a:t>
            </a:r>
            <a:r>
              <a:rPr lang="en-US" sz="2400" dirty="0"/>
              <a:t>Concurrency Control, Locking Techniques for Concurrency Control, Time Stamping Protocols for Concurrency Control, Validation Based Protocol, Multiple Granularity, Multi Version Schemes, Recovery with Concurrent Transaction, Case Study of Oracle.</a:t>
            </a:r>
          </a:p>
        </p:txBody>
      </p:sp>
      <p:sp>
        <p:nvSpPr>
          <p:cNvPr id="14" name="TextBox 13">
            <a:extLst>
              <a:ext uri="{FF2B5EF4-FFF2-40B4-BE49-F238E27FC236}">
                <a16:creationId xmlns:a16="http://schemas.microsoft.com/office/drawing/2014/main" id="{6ED6A615-239F-403B-9EB6-79EEDD6F207A}"/>
              </a:ext>
            </a:extLst>
          </p:cNvPr>
          <p:cNvSpPr txBox="1"/>
          <p:nvPr/>
        </p:nvSpPr>
        <p:spPr>
          <a:xfrm>
            <a:off x="762000" y="990600"/>
            <a:ext cx="1295400" cy="523220"/>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2800" b="1" dirty="0"/>
              <a:t>UNIT 5</a:t>
            </a:r>
          </a:p>
        </p:txBody>
      </p:sp>
      <p:sp>
        <p:nvSpPr>
          <p:cNvPr id="15" name="TextBox 14">
            <a:extLst>
              <a:ext uri="{FF2B5EF4-FFF2-40B4-BE49-F238E27FC236}">
                <a16:creationId xmlns:a16="http://schemas.microsoft.com/office/drawing/2014/main" id="{993E161B-D2A8-48EF-A172-69B1C66130F9}"/>
              </a:ext>
            </a:extLst>
          </p:cNvPr>
          <p:cNvSpPr txBox="1"/>
          <p:nvPr/>
        </p:nvSpPr>
        <p:spPr>
          <a:xfrm>
            <a:off x="685800" y="3719248"/>
            <a:ext cx="8001000" cy="2062103"/>
          </a:xfrm>
          <a:prstGeom prst="rect">
            <a:avLst/>
          </a:prstGeom>
          <a:noFill/>
        </p:spPr>
        <p:txBody>
          <a:bodyPr wrap="square" rtlCol="0">
            <a:spAutoFit/>
          </a:bodyPr>
          <a:lstStyle/>
          <a:p>
            <a:r>
              <a:rPr lang="en-US" sz="2800" b="1" dirty="0">
                <a:solidFill>
                  <a:srgbClr val="002060"/>
                </a:solidFill>
              </a:rPr>
              <a:t>References: </a:t>
            </a:r>
          </a:p>
          <a:p>
            <a:r>
              <a:rPr lang="en-US" dirty="0"/>
              <a:t>1. </a:t>
            </a:r>
            <a:r>
              <a:rPr lang="en-US" sz="2000" dirty="0" err="1"/>
              <a:t>Korth</a:t>
            </a:r>
            <a:r>
              <a:rPr lang="en-US" sz="2000" dirty="0"/>
              <a:t>, </a:t>
            </a:r>
            <a:r>
              <a:rPr lang="en-US" sz="2000" dirty="0" err="1"/>
              <a:t>Silbertz</a:t>
            </a:r>
            <a:r>
              <a:rPr lang="en-US" sz="2000" dirty="0"/>
              <a:t>, </a:t>
            </a:r>
            <a:r>
              <a:rPr lang="en-US" sz="2000" dirty="0" err="1"/>
              <a:t>Sudarshan</a:t>
            </a:r>
            <a:r>
              <a:rPr lang="en-US" sz="2000" dirty="0"/>
              <a:t>,” Database Concepts”, McGraw Hill </a:t>
            </a:r>
          </a:p>
          <a:p>
            <a:r>
              <a:rPr lang="en-US" sz="2000" dirty="0"/>
              <a:t>2. Date C J, “An Introduction to Database Systems”, </a:t>
            </a:r>
            <a:r>
              <a:rPr lang="en-US" sz="2000" dirty="0" err="1"/>
              <a:t>Addision</a:t>
            </a:r>
            <a:r>
              <a:rPr lang="en-US" sz="2000" dirty="0"/>
              <a:t> Wesley </a:t>
            </a:r>
          </a:p>
          <a:p>
            <a:r>
              <a:rPr lang="en-US" sz="2000" dirty="0"/>
              <a:t>3. </a:t>
            </a:r>
            <a:r>
              <a:rPr lang="en-US" sz="2000" dirty="0" err="1"/>
              <a:t>Elmasri</a:t>
            </a:r>
            <a:r>
              <a:rPr lang="en-US" sz="2000" dirty="0"/>
              <a:t>, </a:t>
            </a:r>
            <a:r>
              <a:rPr lang="en-US" sz="2000" dirty="0" err="1"/>
              <a:t>Navathe</a:t>
            </a:r>
            <a:r>
              <a:rPr lang="en-US" sz="2000" dirty="0"/>
              <a:t>, “ Fundamentals of Database Systems”, </a:t>
            </a:r>
            <a:r>
              <a:rPr lang="en-US" sz="2000" dirty="0" err="1"/>
              <a:t>Addision</a:t>
            </a:r>
            <a:r>
              <a:rPr lang="en-US" sz="2000" dirty="0"/>
              <a:t> Wesley </a:t>
            </a:r>
          </a:p>
          <a:p>
            <a:r>
              <a:rPr lang="en-US" sz="2000" dirty="0"/>
              <a:t>4.Bipin C. Desai, “ An Introduction to Database Systems”, </a:t>
            </a:r>
            <a:r>
              <a:rPr lang="en-US" sz="2000" dirty="0" err="1"/>
              <a:t>Galgotia</a:t>
            </a:r>
            <a:r>
              <a:rPr lang="en-US" sz="2000" dirty="0"/>
              <a:t> Publications</a:t>
            </a:r>
          </a:p>
        </p:txBody>
      </p:sp>
    </p:spTree>
    <p:extLst>
      <p:ext uri="{BB962C8B-B14F-4D97-AF65-F5344CB8AC3E}">
        <p14:creationId xmlns:p14="http://schemas.microsoft.com/office/powerpoint/2010/main" val="14014981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B3F53B-45D6-42A6-9CC8-63501150F0B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rPr>
              <a:t>More Concepts on Database Schema</a:t>
            </a:r>
            <a:r>
              <a:rPr lang="en-US" sz="34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10" name="Rectangle 3">
            <a:extLst>
              <a:ext uri="{FF2B5EF4-FFF2-40B4-BE49-F238E27FC236}">
                <a16:creationId xmlns:a16="http://schemas.microsoft.com/office/drawing/2014/main" id="{D6A4FFF9-15E1-472A-9204-39E78C9EF980}"/>
              </a:ext>
            </a:extLst>
          </p:cNvPr>
          <p:cNvSpPr>
            <a:spLocks noGrp="1" noChangeArrowheads="1"/>
          </p:cNvSpPr>
          <p:nvPr>
            <p:ph idx="1"/>
          </p:nvPr>
        </p:nvSpPr>
        <p:spPr>
          <a:xfrm>
            <a:off x="609600" y="1409700"/>
            <a:ext cx="8229600" cy="4038600"/>
          </a:xfrm>
        </p:spPr>
        <p:txBody>
          <a:bodyPr>
            <a:normAutofit lnSpcReduction="10000"/>
          </a:bodyPr>
          <a:lstStyle/>
          <a:p>
            <a:pPr algn="just">
              <a:buFont typeface="Wingdings" panose="05000000000000000000" pitchFamily="2" charset="2"/>
              <a:buChar char="q"/>
            </a:pPr>
            <a:r>
              <a:rPr lang="en-US" sz="2400" dirty="0"/>
              <a:t>A </a:t>
            </a:r>
            <a:r>
              <a:rPr lang="en-US" sz="2400" b="1" dirty="0">
                <a:solidFill>
                  <a:schemeClr val="tx2"/>
                </a:solidFill>
              </a:rPr>
              <a:t>database schema </a:t>
            </a:r>
            <a:r>
              <a:rPr lang="en-US" sz="2400" dirty="0"/>
              <a:t>describes the structure and organization of data in a database system, while a table is a data set in which the data is organized in to a set of vertical columns and horizontal rows. </a:t>
            </a:r>
          </a:p>
          <a:p>
            <a:pPr algn="just">
              <a:buFont typeface="Wingdings" panose="05000000000000000000" pitchFamily="2" charset="2"/>
              <a:buChar char="q"/>
            </a:pPr>
            <a:r>
              <a:rPr lang="en-US" sz="2400" dirty="0"/>
              <a:t>The database schema defines the tables in a database, the columns and their types. </a:t>
            </a:r>
          </a:p>
          <a:p>
            <a:pPr algn="just">
              <a:buFont typeface="Wingdings" panose="05000000000000000000" pitchFamily="2" charset="2"/>
              <a:buChar char="q"/>
            </a:pPr>
            <a:r>
              <a:rPr lang="en-US" sz="2400" dirty="0"/>
              <a:t>In addition the schema also defines what columns are defined as the primary key of a table. </a:t>
            </a:r>
          </a:p>
          <a:p>
            <a:pPr algn="just">
              <a:buFont typeface="Wingdings" panose="05000000000000000000" pitchFamily="2" charset="2"/>
              <a:buChar char="q"/>
            </a:pPr>
            <a:r>
              <a:rPr lang="en-US" sz="2400" dirty="0"/>
              <a:t>Understandably, the schema of a database keeps constant once created, while the actual data in the database tables may change all the time.</a:t>
            </a:r>
          </a:p>
        </p:txBody>
      </p:sp>
    </p:spTree>
    <p:extLst>
      <p:ext uri="{BB962C8B-B14F-4D97-AF65-F5344CB8AC3E}">
        <p14:creationId xmlns:p14="http://schemas.microsoft.com/office/powerpoint/2010/main" val="334214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DD3FF6-8507-4B36-9298-ACDD1328ADE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Architecture of DBMS (</a:t>
            </a:r>
            <a:r>
              <a:rPr lang="en-US" sz="2000" b="1" dirty="0">
                <a:solidFill>
                  <a:schemeClr val="tx1"/>
                </a:solidFill>
                <a:latin typeface="Times New Roman" panose="02020603050405020304" pitchFamily="18" charset="0"/>
                <a:cs typeface="Times New Roman" panose="02020603050405020304" pitchFamily="18" charset="0"/>
              </a:rPr>
              <a:t>CO 1</a:t>
            </a:r>
            <a:r>
              <a:rPr lang="en-US" sz="3400" b="1" dirty="0">
                <a:solidFill>
                  <a:schemeClr val="tx1"/>
                </a:solidFill>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id="{4667B956-FD96-433A-AC12-B8E7E7ABCF31}"/>
              </a:ext>
            </a:extLst>
          </p:cNvPr>
          <p:cNvSpPr/>
          <p:nvPr/>
        </p:nvSpPr>
        <p:spPr>
          <a:xfrm>
            <a:off x="914400" y="1295400"/>
            <a:ext cx="7772400" cy="1200329"/>
          </a:xfrm>
          <a:prstGeom prst="rect">
            <a:avLst/>
          </a:prstGeom>
        </p:spPr>
        <p:txBody>
          <a:bodyPr wrap="square">
            <a:spAutoFit/>
          </a:bodyPr>
          <a:lstStyle/>
          <a:p>
            <a:pPr>
              <a:buFont typeface="Wingdings 2" pitchFamily="18" charset="2"/>
              <a:buNone/>
              <a:defRPr/>
            </a:pPr>
            <a:r>
              <a:rPr lang="en-US" sz="2400" b="1" dirty="0">
                <a:latin typeface="Times New Roman" pitchFamily="18" charset="0"/>
                <a:cs typeface="Times New Roman" pitchFamily="18" charset="0"/>
              </a:rPr>
              <a:t>There are two types of application Architecture of DBMS</a:t>
            </a:r>
          </a:p>
          <a:p>
            <a:pPr marL="457200" indent="-457200">
              <a:buFont typeface="Wingdings 2" pitchFamily="18" charset="2"/>
              <a:buAutoNum type="arabicPeriod"/>
              <a:defRPr/>
            </a:pPr>
            <a:r>
              <a:rPr lang="en-US" sz="2400" dirty="0">
                <a:latin typeface="Times New Roman" pitchFamily="18" charset="0"/>
                <a:cs typeface="Times New Roman" pitchFamily="18" charset="0"/>
              </a:rPr>
              <a:t>Two Tier Architecture</a:t>
            </a:r>
          </a:p>
          <a:p>
            <a:pPr marL="457200" indent="-457200">
              <a:buFont typeface="Wingdings 2" pitchFamily="18" charset="2"/>
              <a:buAutoNum type="arabicPeriod"/>
              <a:defRPr/>
            </a:pPr>
            <a:r>
              <a:rPr lang="en-US" sz="2400" dirty="0">
                <a:latin typeface="Times New Roman" pitchFamily="18" charset="0"/>
                <a:cs typeface="Times New Roman" pitchFamily="18" charset="0"/>
              </a:rPr>
              <a:t>Three Tier Architecture</a:t>
            </a:r>
          </a:p>
        </p:txBody>
      </p:sp>
      <p:sp>
        <p:nvSpPr>
          <p:cNvPr id="12" name="Rectangle 3">
            <a:extLst>
              <a:ext uri="{FF2B5EF4-FFF2-40B4-BE49-F238E27FC236}">
                <a16:creationId xmlns:a16="http://schemas.microsoft.com/office/drawing/2014/main" id="{FFE8F1A2-35A2-4D2D-A3B9-4E4AD19204FE}"/>
              </a:ext>
            </a:extLst>
          </p:cNvPr>
          <p:cNvSpPr>
            <a:spLocks noGrp="1" noChangeArrowheads="1"/>
          </p:cNvSpPr>
          <p:nvPr>
            <p:ph idx="1"/>
          </p:nvPr>
        </p:nvSpPr>
        <p:spPr>
          <a:xfrm>
            <a:off x="838200" y="2743200"/>
            <a:ext cx="3733800" cy="3481786"/>
          </a:xfrm>
        </p:spPr>
        <p:txBody>
          <a:bodyPr>
            <a:normAutofit lnSpcReduction="10000"/>
          </a:bodyPr>
          <a:lstStyle/>
          <a:p>
            <a:pPr marL="0" indent="0">
              <a:buNone/>
            </a:pPr>
            <a:r>
              <a:rPr lang="en-US" sz="2400" b="1" dirty="0">
                <a:solidFill>
                  <a:schemeClr val="tx2"/>
                </a:solidFill>
                <a:latin typeface="Times New Roman" pitchFamily="18" charset="0"/>
                <a:cs typeface="Times New Roman" pitchFamily="18" charset="0"/>
              </a:rPr>
              <a:t>Two Tier Architecture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Client –Server Based Architecture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Direct Communication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Heavy load on Server</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Potential Congestion on Network</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Presentation and Logic Layer Still tightly coupled </a:t>
            </a:r>
          </a:p>
        </p:txBody>
      </p:sp>
      <p:pic>
        <p:nvPicPr>
          <p:cNvPr id="13" name="Picture 12" descr="A close up of a computer&#10;&#10;Description automatically generated">
            <a:extLst>
              <a:ext uri="{FF2B5EF4-FFF2-40B4-BE49-F238E27FC236}">
                <a16:creationId xmlns:a16="http://schemas.microsoft.com/office/drawing/2014/main" id="{FB4D02DD-92D7-4FA4-BA17-BFA2152E1E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4116" y="2970266"/>
            <a:ext cx="3733800" cy="2936863"/>
          </a:xfrm>
          <a:prstGeom prst="rect">
            <a:avLst/>
          </a:prstGeom>
        </p:spPr>
      </p:pic>
    </p:spTree>
    <p:extLst>
      <p:ext uri="{BB962C8B-B14F-4D97-AF65-F5344CB8AC3E}">
        <p14:creationId xmlns:p14="http://schemas.microsoft.com/office/powerpoint/2010/main" val="17536102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13A252-C4E7-498A-9259-959CD01E846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Three Tier Architecture    </a:t>
            </a:r>
            <a:r>
              <a:rPr lang="en-US" b="1" dirty="0">
                <a:solidFill>
                  <a:schemeClr val="tx1"/>
                </a:solidFill>
                <a:latin typeface="Times New Roman" panose="02020603050405020304" pitchFamily="18" charset="0"/>
                <a:cs typeface="Times New Roman" panose="02020603050405020304" pitchFamily="18" charset="0"/>
              </a:rPr>
              <a:t>(CO 1)</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659955A-D067-4B68-A308-66F7D02DF16C}"/>
              </a:ext>
            </a:extLst>
          </p:cNvPr>
          <p:cNvSpPr/>
          <p:nvPr/>
        </p:nvSpPr>
        <p:spPr>
          <a:xfrm>
            <a:off x="879987" y="1256847"/>
            <a:ext cx="7772400" cy="1569660"/>
          </a:xfrm>
          <a:prstGeom prst="rect">
            <a:avLst/>
          </a:prstGeom>
        </p:spPr>
        <p:txBody>
          <a:bodyPr wrap="square">
            <a:spAutoFit/>
          </a:bodyPr>
          <a:lstStyle/>
          <a:p>
            <a:pPr marL="342900" indent="-342900"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It is the most widely used architecture to design a DBMS.</a:t>
            </a:r>
          </a:p>
          <a:p>
            <a:pPr marL="342900" indent="-342900"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The objective of the three level architecture is to separate each user's view of the database from the Way the database is physically represented.</a:t>
            </a:r>
          </a:p>
        </p:txBody>
      </p:sp>
      <p:pic>
        <p:nvPicPr>
          <p:cNvPr id="12" name="Picture 11" descr="A screenshot of a cell phone&#10;&#10;Description automatically generated">
            <a:extLst>
              <a:ext uri="{FF2B5EF4-FFF2-40B4-BE49-F238E27FC236}">
                <a16:creationId xmlns:a16="http://schemas.microsoft.com/office/drawing/2014/main" id="{21996A5E-6BE7-49BC-89B7-589185EAE0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440709"/>
            <a:ext cx="6585475" cy="2655291"/>
          </a:xfrm>
          <a:prstGeom prst="rect">
            <a:avLst/>
          </a:prstGeom>
        </p:spPr>
      </p:pic>
    </p:spTree>
    <p:extLst>
      <p:ext uri="{BB962C8B-B14F-4D97-AF65-F5344CB8AC3E}">
        <p14:creationId xmlns:p14="http://schemas.microsoft.com/office/powerpoint/2010/main" val="1921909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340976-0181-4FED-AD20-1C0E410BF6BD}"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Architecture of DBMS- Three Level Architecture</a:t>
            </a:r>
            <a:endParaRPr lang="en-US" sz="2400" b="1" dirty="0">
              <a:solidFill>
                <a:schemeClr val="tx1"/>
              </a:solidFill>
            </a:endParaRPr>
          </a:p>
        </p:txBody>
      </p:sp>
      <p:pic>
        <p:nvPicPr>
          <p:cNvPr id="10" name="Picture 2" descr="three levels database architecture">
            <a:extLst>
              <a:ext uri="{FF2B5EF4-FFF2-40B4-BE49-F238E27FC236}">
                <a16:creationId xmlns:a16="http://schemas.microsoft.com/office/drawing/2014/main" id="{AE4FEC6E-CE68-40EA-9B98-A3BBEA89CF5E}"/>
              </a:ext>
            </a:extLst>
          </p:cNvPr>
          <p:cNvPicPr>
            <a:picLocks noChangeAspect="1" noChangeArrowheads="1"/>
          </p:cNvPicPr>
          <p:nvPr/>
        </p:nvPicPr>
        <p:blipFill>
          <a:blip r:embed="rId2" cstate="print"/>
          <a:srcRect/>
          <a:stretch>
            <a:fillRect/>
          </a:stretch>
        </p:blipFill>
        <p:spPr bwMode="auto">
          <a:xfrm>
            <a:off x="1295400" y="760089"/>
            <a:ext cx="6830221" cy="5653336"/>
          </a:xfrm>
          <a:prstGeom prst="rect">
            <a:avLst/>
          </a:prstGeom>
          <a:noFill/>
        </p:spPr>
      </p:pic>
      <p:sp>
        <p:nvSpPr>
          <p:cNvPr id="2" name="TextBox 1">
            <a:extLst>
              <a:ext uri="{FF2B5EF4-FFF2-40B4-BE49-F238E27FC236}">
                <a16:creationId xmlns:a16="http://schemas.microsoft.com/office/drawing/2014/main" id="{AFFD5B51-349C-4E9A-A67F-4A4F4FAA0600}"/>
              </a:ext>
            </a:extLst>
          </p:cNvPr>
          <p:cNvSpPr txBox="1"/>
          <p:nvPr/>
        </p:nvSpPr>
        <p:spPr>
          <a:xfrm>
            <a:off x="7772400" y="684564"/>
            <a:ext cx="1752600" cy="461665"/>
          </a:xfrm>
          <a:prstGeom prst="rect">
            <a:avLst/>
          </a:prstGeom>
          <a:noFill/>
        </p:spPr>
        <p:txBody>
          <a:bodyPr wrap="square" rtlCol="0">
            <a:spAutoFit/>
          </a:bodyPr>
          <a:lstStyle/>
          <a:p>
            <a:r>
              <a:rPr lang="en-US" sz="2400" b="1" dirty="0" err="1"/>
              <a:t>Contd</a:t>
            </a:r>
            <a:r>
              <a:rPr lang="en-US" sz="2400" b="1" dirty="0"/>
              <a:t>…</a:t>
            </a:r>
          </a:p>
        </p:txBody>
      </p:sp>
    </p:spTree>
    <p:extLst>
      <p:ext uri="{BB962C8B-B14F-4D97-AF65-F5344CB8AC3E}">
        <p14:creationId xmlns:p14="http://schemas.microsoft.com/office/powerpoint/2010/main" val="2179542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CE89D-F68E-4E74-9FFC-07EC4693905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Architecture of DBMS- Three Level Architecture</a:t>
            </a:r>
            <a:endParaRPr lang="en-US" sz="2400" b="1" dirty="0">
              <a:solidFill>
                <a:schemeClr val="tx1"/>
              </a:solidFill>
            </a:endParaRPr>
          </a:p>
        </p:txBody>
      </p:sp>
      <p:sp>
        <p:nvSpPr>
          <p:cNvPr id="2" name="TextBox 1">
            <a:extLst>
              <a:ext uri="{FF2B5EF4-FFF2-40B4-BE49-F238E27FC236}">
                <a16:creationId xmlns:a16="http://schemas.microsoft.com/office/drawing/2014/main" id="{AFFD5B51-349C-4E9A-A67F-4A4F4FAA0600}"/>
              </a:ext>
            </a:extLst>
          </p:cNvPr>
          <p:cNvSpPr txBox="1"/>
          <p:nvPr/>
        </p:nvSpPr>
        <p:spPr>
          <a:xfrm>
            <a:off x="7772400" y="684564"/>
            <a:ext cx="1752600" cy="461665"/>
          </a:xfrm>
          <a:prstGeom prst="rect">
            <a:avLst/>
          </a:prstGeom>
          <a:noFill/>
        </p:spPr>
        <p:txBody>
          <a:bodyPr wrap="square" rtlCol="0">
            <a:spAutoFit/>
          </a:bodyPr>
          <a:lstStyle/>
          <a:p>
            <a:r>
              <a:rPr lang="en-US" sz="2400" b="1" dirty="0" err="1"/>
              <a:t>Contd</a:t>
            </a:r>
            <a:r>
              <a:rPr lang="en-US" sz="2400" b="1" dirty="0"/>
              <a:t>…</a:t>
            </a:r>
          </a:p>
        </p:txBody>
      </p:sp>
      <p:sp>
        <p:nvSpPr>
          <p:cNvPr id="3" name="Rectangle 2">
            <a:extLst>
              <a:ext uri="{FF2B5EF4-FFF2-40B4-BE49-F238E27FC236}">
                <a16:creationId xmlns:a16="http://schemas.microsoft.com/office/drawing/2014/main" id="{B767346D-F50B-46DD-B1C6-8C2F794D4A59}"/>
              </a:ext>
            </a:extLst>
          </p:cNvPr>
          <p:cNvSpPr/>
          <p:nvPr/>
        </p:nvSpPr>
        <p:spPr>
          <a:xfrm>
            <a:off x="990600" y="1059121"/>
            <a:ext cx="3200400"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1. Physical Level</a:t>
            </a:r>
          </a:p>
        </p:txBody>
      </p:sp>
      <p:sp>
        <p:nvSpPr>
          <p:cNvPr id="9" name="Rectangle 8">
            <a:extLst>
              <a:ext uri="{FF2B5EF4-FFF2-40B4-BE49-F238E27FC236}">
                <a16:creationId xmlns:a16="http://schemas.microsoft.com/office/drawing/2014/main" id="{9C5332ED-7473-4AED-90E2-7BFE75D28EC9}"/>
              </a:ext>
            </a:extLst>
          </p:cNvPr>
          <p:cNvSpPr/>
          <p:nvPr/>
        </p:nvSpPr>
        <p:spPr>
          <a:xfrm>
            <a:off x="1066800" y="1470774"/>
            <a:ext cx="7620000" cy="5011949"/>
          </a:xfrm>
          <a:prstGeom prst="rect">
            <a:avLst/>
          </a:prstGeom>
        </p:spPr>
        <p:txBody>
          <a:bodyPr wrap="square">
            <a:sp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Physical level describes the physical storage structure of data in database.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also known as Internal Level.</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level is very close to physical storage of data.</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lowest level, it is stored in the form of bits with the physical addresses on the secondary storage device.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highest level, it can be viewed in the form of files.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internal schema defines the various stored data types. It uses a physical data model.</a:t>
            </a:r>
          </a:p>
        </p:txBody>
      </p:sp>
    </p:spTree>
    <p:extLst>
      <p:ext uri="{BB962C8B-B14F-4D97-AF65-F5344CB8AC3E}">
        <p14:creationId xmlns:p14="http://schemas.microsoft.com/office/powerpoint/2010/main" val="3848605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3FD8F9-CE35-493E-9658-25326265C12E}"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1" dirty="0">
                <a:latin typeface="Times New Roman" panose="02020603050405020304" pitchFamily="18" charset="0"/>
                <a:cs typeface="Times New Roman" panose="02020603050405020304" pitchFamily="18" charset="0"/>
              </a:rPr>
              <a:t>Daily Quiz</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371600" y="2438400"/>
            <a:ext cx="7162800" cy="923330"/>
          </a:xfrm>
          <a:prstGeom prst="rect">
            <a:avLst/>
          </a:prstGeom>
          <a:noFill/>
        </p:spPr>
        <p:txBody>
          <a:bodyPr wrap="square" rtlCol="0">
            <a:spAutoFit/>
          </a:bodyPr>
          <a:lstStyle/>
          <a:p>
            <a:r>
              <a:rPr lang="en-US" dirty="0">
                <a:hlinkClick r:id="rId2"/>
              </a:rPr>
              <a:t>https://</a:t>
            </a:r>
            <a:r>
              <a:rPr lang="en-US" dirty="0" smtClean="0">
                <a:hlinkClick r:id="rId2"/>
              </a:rPr>
              <a:t>docs.google.com/forms/d/e/1FAIpQLSeS6o22-VOd4TNHrGIyZpsrX5OJ1RbLhmSb9-w2eLcXeXFOiA/viewform?usp=sf_link</a:t>
            </a:r>
            <a:endParaRPr lang="en-US" dirty="0" smtClean="0"/>
          </a:p>
          <a:p>
            <a:endParaRPr lang="en-US" dirty="0"/>
          </a:p>
        </p:txBody>
      </p:sp>
    </p:spTree>
    <p:extLst>
      <p:ext uri="{BB962C8B-B14F-4D97-AF65-F5344CB8AC3E}">
        <p14:creationId xmlns:p14="http://schemas.microsoft.com/office/powerpoint/2010/main" val="1926839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A7C9FB-2302-4093-9FFE-B73498FB74D8}"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Architecture of DBMS- Three Level Architecture</a:t>
            </a:r>
            <a:endParaRPr lang="en-US" sz="2400" b="1" dirty="0">
              <a:solidFill>
                <a:schemeClr val="tx1"/>
              </a:solidFill>
            </a:endParaRPr>
          </a:p>
        </p:txBody>
      </p:sp>
      <p:sp>
        <p:nvSpPr>
          <p:cNvPr id="2" name="TextBox 1">
            <a:extLst>
              <a:ext uri="{FF2B5EF4-FFF2-40B4-BE49-F238E27FC236}">
                <a16:creationId xmlns:a16="http://schemas.microsoft.com/office/drawing/2014/main" id="{AFFD5B51-349C-4E9A-A67F-4A4F4FAA0600}"/>
              </a:ext>
            </a:extLst>
          </p:cNvPr>
          <p:cNvSpPr txBox="1"/>
          <p:nvPr/>
        </p:nvSpPr>
        <p:spPr>
          <a:xfrm>
            <a:off x="7772400" y="684564"/>
            <a:ext cx="1752600" cy="461665"/>
          </a:xfrm>
          <a:prstGeom prst="rect">
            <a:avLst/>
          </a:prstGeom>
          <a:noFill/>
        </p:spPr>
        <p:txBody>
          <a:bodyPr wrap="square" rtlCol="0">
            <a:spAutoFit/>
          </a:bodyPr>
          <a:lstStyle/>
          <a:p>
            <a:r>
              <a:rPr lang="en-US" sz="2400" b="1" dirty="0" err="1"/>
              <a:t>Contd</a:t>
            </a:r>
            <a:r>
              <a:rPr lang="en-US" sz="2400" b="1" dirty="0"/>
              <a:t>…</a:t>
            </a:r>
          </a:p>
        </p:txBody>
      </p:sp>
      <p:sp>
        <p:nvSpPr>
          <p:cNvPr id="3" name="Rectangle 2">
            <a:extLst>
              <a:ext uri="{FF2B5EF4-FFF2-40B4-BE49-F238E27FC236}">
                <a16:creationId xmlns:a16="http://schemas.microsoft.com/office/drawing/2014/main" id="{2C95DEC4-2B1B-43F1-9BBB-2AAFC16B975E}"/>
              </a:ext>
            </a:extLst>
          </p:cNvPr>
          <p:cNvSpPr/>
          <p:nvPr/>
        </p:nvSpPr>
        <p:spPr>
          <a:xfrm>
            <a:off x="1219200" y="1146229"/>
            <a:ext cx="322556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2. Conceptual Level</a:t>
            </a:r>
          </a:p>
        </p:txBody>
      </p:sp>
      <p:sp>
        <p:nvSpPr>
          <p:cNvPr id="9" name="Rectangle 8">
            <a:extLst>
              <a:ext uri="{FF2B5EF4-FFF2-40B4-BE49-F238E27FC236}">
                <a16:creationId xmlns:a16="http://schemas.microsoft.com/office/drawing/2014/main" id="{7C347908-9DC3-4528-B80A-8CBA4DCCABBB}"/>
              </a:ext>
            </a:extLst>
          </p:cNvPr>
          <p:cNvSpPr/>
          <p:nvPr/>
        </p:nvSpPr>
        <p:spPr>
          <a:xfrm>
            <a:off x="1600200" y="1825409"/>
            <a:ext cx="7162800" cy="4457952"/>
          </a:xfrm>
          <a:prstGeom prst="rect">
            <a:avLst/>
          </a:prstGeom>
        </p:spPr>
        <p:txBody>
          <a:bodyPr wrap="square">
            <a:sp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Conceptual level describes the structure of the whole database for a group of users.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also called as the data model.</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Conceptual schema is a representation of the entire content of the database.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schema contains all the information to build relevant external records.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hides the internal details of physical storage.</a:t>
            </a:r>
            <a:endParaRPr lang="en-US" sz="24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1583919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4D1DE1-A2FB-4BD8-A296-A3D9AA7F8526}"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Architecture of DBMS- Three Level Architecture</a:t>
            </a:r>
            <a:endParaRPr lang="en-US" sz="2400" b="1" dirty="0">
              <a:solidFill>
                <a:schemeClr val="tx1"/>
              </a:solidFill>
            </a:endParaRPr>
          </a:p>
        </p:txBody>
      </p:sp>
      <p:sp>
        <p:nvSpPr>
          <p:cNvPr id="2" name="TextBox 1">
            <a:extLst>
              <a:ext uri="{FF2B5EF4-FFF2-40B4-BE49-F238E27FC236}">
                <a16:creationId xmlns:a16="http://schemas.microsoft.com/office/drawing/2014/main" id="{AFFD5B51-349C-4E9A-A67F-4A4F4FAA0600}"/>
              </a:ext>
            </a:extLst>
          </p:cNvPr>
          <p:cNvSpPr txBox="1"/>
          <p:nvPr/>
        </p:nvSpPr>
        <p:spPr>
          <a:xfrm>
            <a:off x="7772400" y="684564"/>
            <a:ext cx="1752600" cy="461665"/>
          </a:xfrm>
          <a:prstGeom prst="rect">
            <a:avLst/>
          </a:prstGeom>
          <a:noFill/>
        </p:spPr>
        <p:txBody>
          <a:bodyPr wrap="square" rtlCol="0">
            <a:spAutoFit/>
          </a:bodyPr>
          <a:lstStyle/>
          <a:p>
            <a:r>
              <a:rPr lang="en-US" sz="2400" b="1" dirty="0" err="1"/>
              <a:t>Contd</a:t>
            </a:r>
            <a:r>
              <a:rPr lang="en-US" sz="2400" b="1" dirty="0"/>
              <a:t>…</a:t>
            </a:r>
          </a:p>
        </p:txBody>
      </p:sp>
      <p:sp>
        <p:nvSpPr>
          <p:cNvPr id="3" name="Rectangle 2">
            <a:extLst>
              <a:ext uri="{FF2B5EF4-FFF2-40B4-BE49-F238E27FC236}">
                <a16:creationId xmlns:a16="http://schemas.microsoft.com/office/drawing/2014/main" id="{044C94A9-C1A5-4E24-BE4E-F2D67CA21CFA}"/>
              </a:ext>
            </a:extLst>
          </p:cNvPr>
          <p:cNvSpPr/>
          <p:nvPr/>
        </p:nvSpPr>
        <p:spPr>
          <a:xfrm>
            <a:off x="1143000" y="1146229"/>
            <a:ext cx="7543800" cy="5786199"/>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3. External Level</a:t>
            </a:r>
          </a:p>
          <a:p>
            <a:endParaRPr lang="en-US" sz="1050" b="1"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400" dirty="0"/>
              <a:t>External level is related to the data which is viewed by individual end users.</a:t>
            </a:r>
          </a:p>
          <a:p>
            <a:pPr lvl="1">
              <a:lnSpc>
                <a:spcPct val="150000"/>
              </a:lnSpc>
              <a:buFont typeface="Wingdings" panose="05000000000000000000" pitchFamily="2" charset="2"/>
              <a:buChar char="Ø"/>
            </a:pPr>
            <a:r>
              <a:rPr lang="en-US" sz="2400" dirty="0"/>
              <a:t>This level includes a no. of user views or external schemas.</a:t>
            </a:r>
          </a:p>
          <a:p>
            <a:pPr lvl="1">
              <a:lnSpc>
                <a:spcPct val="150000"/>
              </a:lnSpc>
              <a:buFont typeface="Wingdings" panose="05000000000000000000" pitchFamily="2" charset="2"/>
              <a:buChar char="Ø"/>
            </a:pPr>
            <a:r>
              <a:rPr lang="en-US" sz="2400" dirty="0"/>
              <a:t>This level is closest to the user.</a:t>
            </a:r>
          </a:p>
          <a:p>
            <a:pPr lvl="1">
              <a:lnSpc>
                <a:spcPct val="150000"/>
              </a:lnSpc>
              <a:buFont typeface="Wingdings" panose="05000000000000000000" pitchFamily="2" charset="2"/>
              <a:buChar char="Ø"/>
            </a:pPr>
            <a:r>
              <a:rPr lang="en-US" sz="2400" dirty="0"/>
              <a:t>External view describes the segment of the database that is required for a particular user group and hides the rest of the database from that user group.</a:t>
            </a:r>
          </a:p>
          <a:p>
            <a:pPr marL="457200" indent="-457200">
              <a:buFont typeface="Wingdings 2" pitchFamily="18" charset="2"/>
              <a:buAutoNum type="arabicPeriod"/>
              <a:defRPr/>
            </a:pPr>
            <a:endParaRPr lang="en-US" sz="2400" dirty="0">
              <a:latin typeface="Times New Roman" pitchFamily="18" charset="0"/>
              <a:cs typeface="Times New Roman" pitchFamily="18" charset="0"/>
            </a:endParaRPr>
          </a:p>
          <a:p>
            <a:pPr marL="457200" indent="-457200">
              <a:buFont typeface="Wingdings 2" pitchFamily="18" charset="2"/>
              <a:buAutoNum type="arabicPeriod"/>
              <a:defRPr/>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2944796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04B79D-44DF-47A5-83D3-457B9BF051AD}"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Daily Quiz </a:t>
            </a:r>
            <a:endParaRPr lang="en-US" sz="2400" b="1" dirty="0">
              <a:solidFill>
                <a:schemeClr val="tx1"/>
              </a:solidFill>
            </a:endParaRPr>
          </a:p>
        </p:txBody>
      </p:sp>
      <p:sp>
        <p:nvSpPr>
          <p:cNvPr id="3" name="Rectangle 2">
            <a:extLst>
              <a:ext uri="{FF2B5EF4-FFF2-40B4-BE49-F238E27FC236}">
                <a16:creationId xmlns:a16="http://schemas.microsoft.com/office/drawing/2014/main" id="{044C94A9-C1A5-4E24-BE4E-F2D67CA21CFA}"/>
              </a:ext>
            </a:extLst>
          </p:cNvPr>
          <p:cNvSpPr/>
          <p:nvPr/>
        </p:nvSpPr>
        <p:spPr>
          <a:xfrm>
            <a:off x="381000" y="2362200"/>
            <a:ext cx="8382000" cy="203132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hlinkClick r:id="rId2"/>
              </a:rPr>
              <a:t>https://</a:t>
            </a:r>
            <a:r>
              <a:rPr lang="en-US" sz="2800" b="1" dirty="0" smtClean="0">
                <a:latin typeface="Times New Roman" panose="02020603050405020304" pitchFamily="18" charset="0"/>
                <a:cs typeface="Times New Roman" panose="02020603050405020304" pitchFamily="18" charset="0"/>
                <a:hlinkClick r:id="rId2"/>
              </a:rPr>
              <a:t>docs.google.com/forms/d/e/1FAIpQLSe9KzGTbkYpGaE0bevUtvtG7Rt5u2T4j4hEJI7V3jWcQx_nMw/viewform?usp=sf_link</a:t>
            </a:r>
            <a:endParaRPr lang="en-US" sz="2800" b="1" dirty="0" smtClean="0">
              <a:latin typeface="Times New Roman" panose="02020603050405020304" pitchFamily="18" charset="0"/>
              <a:cs typeface="Times New Roman" panose="02020603050405020304" pitchFamily="18" charset="0"/>
            </a:endParaRPr>
          </a:p>
          <a:p>
            <a:endParaRPr lang="en-US" sz="2400" dirty="0">
              <a:latin typeface="Times New Roman" pitchFamily="18" charset="0"/>
              <a:cs typeface="Times New Roman" pitchFamily="18" charset="0"/>
            </a:endParaRPr>
          </a:p>
          <a:p>
            <a:pPr marL="457200" indent="-457200">
              <a:buFont typeface="Wingdings 2" pitchFamily="18" charset="2"/>
              <a:buAutoNum type="arabicPeriod"/>
              <a:defRPr/>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336391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6C6B3B-C4ED-4B06-BB7F-1B7756774D6E}"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Content           Unit 1 Lecture 5</a:t>
            </a:r>
            <a:endParaRPr lang="en-US" sz="2400" b="1" dirty="0">
              <a:solidFill>
                <a:schemeClr val="tx1"/>
              </a:solidFill>
            </a:endParaRPr>
          </a:p>
        </p:txBody>
      </p:sp>
      <p:sp>
        <p:nvSpPr>
          <p:cNvPr id="3" name="Rectangle 2">
            <a:extLst>
              <a:ext uri="{FF2B5EF4-FFF2-40B4-BE49-F238E27FC236}">
                <a16:creationId xmlns:a16="http://schemas.microsoft.com/office/drawing/2014/main" id="{044C94A9-C1A5-4E24-BE4E-F2D67CA21CFA}"/>
              </a:ext>
            </a:extLst>
          </p:cNvPr>
          <p:cNvSpPr/>
          <p:nvPr/>
        </p:nvSpPr>
        <p:spPr>
          <a:xfrm>
            <a:off x="800100" y="1371600"/>
            <a:ext cx="7543800" cy="3477875"/>
          </a:xfrm>
          <a:prstGeom prst="rect">
            <a:avLst/>
          </a:prstGeom>
        </p:spPr>
        <p:txBody>
          <a:bodyPr wrap="square">
            <a:spAutoFit/>
          </a:bodyPr>
          <a:lstStyle/>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DBMS LANGUAGE</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DDL</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DML</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DCL</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TCL</a:t>
            </a:r>
          </a:p>
          <a:p>
            <a:pPr lvl="2"/>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Overall System Structure </a:t>
            </a:r>
          </a:p>
          <a:p>
            <a:pPr marL="800100" lvl="1" indent="-34290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Faculty Video Links, </a:t>
            </a:r>
            <a:r>
              <a:rPr lang="en-US" sz="2000" dirty="0" err="1">
                <a:solidFill>
                  <a:schemeClr val="dk1"/>
                </a:solidFill>
                <a:latin typeface="Times New Roman" panose="02020603050405020304" pitchFamily="18" charset="0"/>
                <a:cs typeface="Times New Roman" panose="02020603050405020304" pitchFamily="18" charset="0"/>
              </a:rPr>
              <a:t>Youtube</a:t>
            </a:r>
            <a:r>
              <a:rPr lang="en-US" sz="2000" dirty="0">
                <a:solidFill>
                  <a:schemeClr val="dk1"/>
                </a:solidFill>
                <a:latin typeface="Times New Roman" panose="02020603050405020304" pitchFamily="18" charset="0"/>
                <a:cs typeface="Times New Roman" panose="02020603050405020304" pitchFamily="18" charset="0"/>
              </a:rPr>
              <a:t> &amp; NPTEL Video Links and Online Courses Details  </a:t>
            </a:r>
          </a:p>
          <a:p>
            <a:pPr marL="800100" lvl="1" indent="-34290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Weekly Assignment 1.2</a:t>
            </a:r>
            <a:endParaRPr lang="en-US" sz="2000" dirty="0">
              <a:solidFill>
                <a:schemeClr val="dk1"/>
              </a:solidFill>
            </a:endParaRPr>
          </a:p>
          <a:p>
            <a:pPr marL="457200" indent="-457200">
              <a:buFont typeface="Wingdings 2" pitchFamily="18" charset="2"/>
              <a:buAutoNum type="arabicPeriod"/>
              <a:defRP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6739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BD9092-5951-432A-9687-F95698B670A6}" type="datetime1">
              <a:rPr lang="en-US" smtClean="0"/>
              <a:pPr/>
              <a:t>1/21/2022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Course</a:t>
            </a:r>
            <a:r>
              <a:rPr kumimoji="0" lang="en-US" sz="3200" b="1"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 Objective</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
        <p:nvSpPr>
          <p:cNvPr id="9" name="Content Placeholder 2"/>
          <p:cNvSpPr>
            <a:spLocks noGrp="1"/>
          </p:cNvSpPr>
          <p:nvPr>
            <p:ph idx="1"/>
          </p:nvPr>
        </p:nvSpPr>
        <p:spPr>
          <a:xfrm>
            <a:off x="533400" y="1143000"/>
            <a:ext cx="8229600" cy="4525963"/>
          </a:xfrm>
        </p:spPr>
        <p:txBody>
          <a:bodyPr>
            <a:noAutofit/>
          </a:bodyPr>
          <a:lstStyle/>
          <a:p>
            <a:pPr algn="just"/>
            <a:r>
              <a:rPr lang="en-US" sz="2200" dirty="0" smtClean="0"/>
              <a:t>List and explain the fundamental concepts of a relational database system</a:t>
            </a:r>
          </a:p>
          <a:p>
            <a:pPr algn="just"/>
            <a:r>
              <a:rPr lang="en-US" sz="2200" dirty="0" smtClean="0"/>
              <a:t>Knowledge of DBMS, both in terms of use and implementation/design.</a:t>
            </a:r>
          </a:p>
          <a:p>
            <a:pPr algn="just"/>
            <a:r>
              <a:rPr lang="en-US" sz="2200" dirty="0" smtClean="0"/>
              <a:t>Experience with SQL and Manipulate a database using SQL</a:t>
            </a:r>
          </a:p>
          <a:p>
            <a:pPr algn="just"/>
            <a:r>
              <a:rPr lang="en-US" sz="2200" dirty="0" smtClean="0"/>
              <a:t>Increased proficiency with the programming language C++.</a:t>
            </a:r>
          </a:p>
          <a:p>
            <a:pPr algn="just"/>
            <a:r>
              <a:rPr lang="en-US" sz="2200" dirty="0" smtClean="0"/>
              <a:t>Experience working as part of team v Experience with analysis and design of (DB) software </a:t>
            </a:r>
          </a:p>
          <a:p>
            <a:pPr algn="just"/>
            <a:r>
              <a:rPr lang="en-US" sz="2200" dirty="0" smtClean="0"/>
              <a:t>Assess the quality and ease of use of data modeling and diagramming tools</a:t>
            </a:r>
          </a:p>
          <a:p>
            <a:pPr algn="just"/>
            <a:r>
              <a:rPr lang="en-US" sz="2200" dirty="0" smtClean="0"/>
              <a:t>Utilize a wide range of features available in a DBMS package.</a:t>
            </a:r>
            <a:br>
              <a:rPr lang="en-US" sz="2200" dirty="0" smtClean="0"/>
            </a:br>
            <a:endParaRPr lang="en-US" sz="2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629D3E-3EF0-407E-BE39-3AF071487EFE}"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Prerequisite Unit 1 Lecture 5</a:t>
            </a:r>
            <a:endParaRPr lang="en-US" sz="2400" b="1" dirty="0">
              <a:solidFill>
                <a:schemeClr val="tx1"/>
              </a:solidFill>
            </a:endParaRPr>
          </a:p>
        </p:txBody>
      </p:sp>
      <p:sp>
        <p:nvSpPr>
          <p:cNvPr id="3" name="Rectangle 2">
            <a:extLst>
              <a:ext uri="{FF2B5EF4-FFF2-40B4-BE49-F238E27FC236}">
                <a16:creationId xmlns:a16="http://schemas.microsoft.com/office/drawing/2014/main" id="{044C94A9-C1A5-4E24-BE4E-F2D67CA21CFA}"/>
              </a:ext>
            </a:extLst>
          </p:cNvPr>
          <p:cNvSpPr/>
          <p:nvPr/>
        </p:nvSpPr>
        <p:spPr>
          <a:xfrm>
            <a:off x="762000" y="2362200"/>
            <a:ext cx="7543800" cy="166199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Mathematical functions </a:t>
            </a:r>
          </a:p>
          <a:p>
            <a:r>
              <a:rPr lang="en-US" sz="2800" b="1" dirty="0">
                <a:latin typeface="Times New Roman" panose="02020603050405020304" pitchFamily="18" charset="0"/>
                <a:cs typeface="Times New Roman" panose="02020603050405020304" pitchFamily="18" charset="0"/>
              </a:rPr>
              <a:t>Operating system </a:t>
            </a:r>
          </a:p>
          <a:p>
            <a:r>
              <a:rPr lang="en-US" sz="2800" b="1" dirty="0">
                <a:latin typeface="Times New Roman" panose="02020603050405020304" pitchFamily="18" charset="0"/>
                <a:cs typeface="Times New Roman" panose="02020603050405020304" pitchFamily="18" charset="0"/>
              </a:rPr>
              <a:t>Data structures</a:t>
            </a:r>
            <a:endParaRPr lang="en-US" sz="2400" dirty="0">
              <a:latin typeface="Times New Roman" pitchFamily="18" charset="0"/>
              <a:cs typeface="Times New Roman" pitchFamily="18" charset="0"/>
            </a:endParaRPr>
          </a:p>
          <a:p>
            <a:pPr marL="457200" indent="-457200">
              <a:buFont typeface="Wingdings 2" pitchFamily="18" charset="2"/>
              <a:buAutoNum type="arabicPeriod"/>
              <a:defRPr/>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4848855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3EC1F2-5042-40B0-BCCB-9A02BFABAD8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05B54D70-3E94-4F79-864E-11D4437BB464}"/>
              </a:ext>
            </a:extLst>
          </p:cNvPr>
          <p:cNvGraphicFramePr>
            <a:graphicFrameLocks noGrp="1"/>
          </p:cNvGraphicFramePr>
          <p:nvPr>
            <p:extLst>
              <p:ext uri="{D42A27DB-BD31-4B8C-83A1-F6EECF244321}">
                <p14:modId xmlns:p14="http://schemas.microsoft.com/office/powerpoint/2010/main" val="1384997914"/>
              </p:ext>
            </p:extLst>
          </p:nvPr>
        </p:nvGraphicFramePr>
        <p:xfrm>
          <a:off x="533400" y="1887220"/>
          <a:ext cx="8305800" cy="27127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a:tc>
                <a:extLst>
                  <a:ext uri="{0D108BD9-81ED-4DB2-BD59-A6C34878D82A}">
                    <a16:rowId xmlns:a16="http://schemas.microsoft.com/office/drawing/2014/main" val="2356446852"/>
                  </a:ext>
                </a:extLst>
              </a:tr>
              <a:tr h="370840">
                <a:tc>
                  <a:txBody>
                    <a:bodyPr/>
                    <a:lstStyle/>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DBMS LANGUAGE</a:t>
                      </a:r>
                    </a:p>
                    <a:p>
                      <a:pPr marL="12573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DDL</a:t>
                      </a:r>
                    </a:p>
                    <a:p>
                      <a:pPr marL="12573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DML</a:t>
                      </a:r>
                    </a:p>
                    <a:p>
                      <a:pPr marL="12573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DCL</a:t>
                      </a:r>
                    </a:p>
                    <a:p>
                      <a:pPr marL="12573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TCL</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 CO1, CO2 </a:t>
                      </a:r>
                    </a:p>
                  </a:txBody>
                  <a:tcPr/>
                </a:tc>
                <a:extLst>
                  <a:ext uri="{0D108BD9-81ED-4DB2-BD59-A6C34878D82A}">
                    <a16:rowId xmlns:a16="http://schemas.microsoft.com/office/drawing/2014/main" val="2588274677"/>
                  </a:ext>
                </a:extLst>
              </a:tr>
              <a:tr h="0">
                <a:tc>
                  <a:txBody>
                    <a:bodyPr/>
                    <a:lstStyle/>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Overall System Structure </a:t>
                      </a:r>
                    </a:p>
                  </a:txBody>
                  <a:tcPr/>
                </a:tc>
                <a:tc>
                  <a:txBody>
                    <a:bodyPr/>
                    <a:lstStyle/>
                    <a:p>
                      <a:pPr algn="ctr"/>
                      <a:r>
                        <a:rPr lang="en-IN" dirty="0">
                          <a:latin typeface="Times New Roman" panose="02020603050405020304" pitchFamily="18" charset="0"/>
                          <a:cs typeface="Times New Roman" panose="02020603050405020304" pitchFamily="18" charset="0"/>
                        </a:rPr>
                        <a:t>CO1</a:t>
                      </a:r>
                    </a:p>
                  </a:txBody>
                  <a:tcPr/>
                </a:tc>
                <a:extLst>
                  <a:ext uri="{0D108BD9-81ED-4DB2-BD59-A6C34878D82A}">
                    <a16:rowId xmlns:a16="http://schemas.microsoft.com/office/drawing/2014/main" val="4182974875"/>
                  </a:ext>
                </a:extLst>
              </a:tr>
            </a:tbl>
          </a:graphicData>
        </a:graphic>
      </p:graphicFrame>
    </p:spTree>
    <p:extLst>
      <p:ext uri="{BB962C8B-B14F-4D97-AF65-F5344CB8AC3E}">
        <p14:creationId xmlns:p14="http://schemas.microsoft.com/office/powerpoint/2010/main" val="16602497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8369C2-BD5C-4BAA-8E20-35B39E333518}"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Objectives </a:t>
            </a:r>
          </a:p>
        </p:txBody>
      </p:sp>
      <p:graphicFrame>
        <p:nvGraphicFramePr>
          <p:cNvPr id="8" name="Table 2">
            <a:extLst>
              <a:ext uri="{FF2B5EF4-FFF2-40B4-BE49-F238E27FC236}">
                <a16:creationId xmlns:a16="http://schemas.microsoft.com/office/drawing/2014/main" id="{B0569AD4-8F59-4E76-B121-AE4C0DD54D11}"/>
              </a:ext>
            </a:extLst>
          </p:cNvPr>
          <p:cNvGraphicFramePr>
            <a:graphicFrameLocks noGrp="1"/>
          </p:cNvGraphicFramePr>
          <p:nvPr>
            <p:extLst>
              <p:ext uri="{D42A27DB-BD31-4B8C-83A1-F6EECF244321}">
                <p14:modId xmlns:p14="http://schemas.microsoft.com/office/powerpoint/2010/main" val="2882977925"/>
              </p:ext>
            </p:extLst>
          </p:nvPr>
        </p:nvGraphicFramePr>
        <p:xfrm>
          <a:off x="814754" y="1447800"/>
          <a:ext cx="8305800" cy="27127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Objective </a:t>
                      </a:r>
                    </a:p>
                  </a:txBody>
                  <a:tcPr/>
                </a:tc>
                <a:extLst>
                  <a:ext uri="{0D108BD9-81ED-4DB2-BD59-A6C34878D82A}">
                    <a16:rowId xmlns:a16="http://schemas.microsoft.com/office/drawing/2014/main" val="2356446852"/>
                  </a:ext>
                </a:extLst>
              </a:tr>
              <a:tr h="370840">
                <a:tc>
                  <a:txBody>
                    <a:bodyPr/>
                    <a:lstStyle/>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DBMS LANGUAGE</a:t>
                      </a:r>
                    </a:p>
                    <a:p>
                      <a:pPr marL="12573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DDL</a:t>
                      </a:r>
                    </a:p>
                    <a:p>
                      <a:pPr marL="12573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DML</a:t>
                      </a:r>
                    </a:p>
                    <a:p>
                      <a:pPr marL="12573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DCL</a:t>
                      </a:r>
                    </a:p>
                    <a:p>
                      <a:pPr marL="12573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TCL</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 CO1, CO2 </a:t>
                      </a:r>
                    </a:p>
                  </a:txBody>
                  <a:tcPr/>
                </a:tc>
                <a:extLst>
                  <a:ext uri="{0D108BD9-81ED-4DB2-BD59-A6C34878D82A}">
                    <a16:rowId xmlns:a16="http://schemas.microsoft.com/office/drawing/2014/main" val="2588274677"/>
                  </a:ext>
                </a:extLst>
              </a:tr>
              <a:tr h="0">
                <a:tc>
                  <a:txBody>
                    <a:bodyPr/>
                    <a:lstStyle/>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Overall System Structure </a:t>
                      </a:r>
                    </a:p>
                  </a:txBody>
                  <a:tcPr>
                    <a:solidFill>
                      <a:schemeClr val="tx2">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CO1</a:t>
                      </a:r>
                    </a:p>
                  </a:txBody>
                  <a:tcPr>
                    <a:solidFill>
                      <a:schemeClr val="tx2">
                        <a:lumMod val="40000"/>
                        <a:lumOff val="60000"/>
                      </a:schemeClr>
                    </a:solidFill>
                  </a:tcPr>
                </a:tc>
                <a:extLst>
                  <a:ext uri="{0D108BD9-81ED-4DB2-BD59-A6C34878D82A}">
                    <a16:rowId xmlns:a16="http://schemas.microsoft.com/office/drawing/2014/main" val="4182974875"/>
                  </a:ext>
                </a:extLst>
              </a:tr>
            </a:tbl>
          </a:graphicData>
        </a:graphic>
      </p:graphicFrame>
    </p:spTree>
    <p:extLst>
      <p:ext uri="{BB962C8B-B14F-4D97-AF65-F5344CB8AC3E}">
        <p14:creationId xmlns:p14="http://schemas.microsoft.com/office/powerpoint/2010/main" val="2727926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704718-84CC-4D4D-B6D9-2B2FB8AD548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543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DBMS LANGUAGE    </a:t>
            </a:r>
            <a:r>
              <a:rPr lang="en-US" b="1" dirty="0">
                <a:solidFill>
                  <a:schemeClr val="tx1"/>
                </a:solidFill>
                <a:latin typeface="Times New Roman" panose="02020603050405020304" pitchFamily="18" charset="0"/>
                <a:cs typeface="Times New Roman" panose="02020603050405020304" pitchFamily="18" charset="0"/>
              </a:rPr>
              <a:t>(CO 1)</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29D71A0-4791-400B-8C7E-67BACAF03AEC}"/>
              </a:ext>
            </a:extLst>
          </p:cNvPr>
          <p:cNvSpPr/>
          <p:nvPr/>
        </p:nvSpPr>
        <p:spPr>
          <a:xfrm>
            <a:off x="2590800" y="1544443"/>
            <a:ext cx="4495800" cy="685799"/>
          </a:xfrm>
          <a:prstGeom prst="rect">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DBMS LANGUAGE</a:t>
            </a:r>
          </a:p>
        </p:txBody>
      </p:sp>
      <p:sp>
        <p:nvSpPr>
          <p:cNvPr id="11" name="Rectangle 10">
            <a:extLst>
              <a:ext uri="{FF2B5EF4-FFF2-40B4-BE49-F238E27FC236}">
                <a16:creationId xmlns:a16="http://schemas.microsoft.com/office/drawing/2014/main" id="{D580AE55-64C7-49A3-B12D-550B5B30FC14}"/>
              </a:ext>
            </a:extLst>
          </p:cNvPr>
          <p:cNvSpPr/>
          <p:nvPr/>
        </p:nvSpPr>
        <p:spPr>
          <a:xfrm>
            <a:off x="381000" y="2750910"/>
            <a:ext cx="3017274" cy="523221"/>
          </a:xfrm>
          <a:prstGeom prst="rect">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DEFINITION LANGUAGE</a:t>
            </a:r>
          </a:p>
          <a:p>
            <a:pPr algn="ctr"/>
            <a:r>
              <a:rPr lang="en-US" b="1" dirty="0">
                <a:solidFill>
                  <a:schemeClr val="tx1"/>
                </a:solidFill>
              </a:rPr>
              <a:t>(DDL)</a:t>
            </a:r>
          </a:p>
        </p:txBody>
      </p:sp>
      <p:sp>
        <p:nvSpPr>
          <p:cNvPr id="12" name="Rectangle 11">
            <a:extLst>
              <a:ext uri="{FF2B5EF4-FFF2-40B4-BE49-F238E27FC236}">
                <a16:creationId xmlns:a16="http://schemas.microsoft.com/office/drawing/2014/main" id="{E215F29A-B917-4218-B69E-63B8C5D6CC6D}"/>
              </a:ext>
            </a:extLst>
          </p:cNvPr>
          <p:cNvSpPr/>
          <p:nvPr/>
        </p:nvSpPr>
        <p:spPr>
          <a:xfrm>
            <a:off x="2090337" y="3446694"/>
            <a:ext cx="3017274" cy="523221"/>
          </a:xfrm>
          <a:prstGeom prst="rect">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MANIPULATION LANGUAGE</a:t>
            </a:r>
          </a:p>
          <a:p>
            <a:pPr algn="ctr"/>
            <a:r>
              <a:rPr lang="en-US" sz="1600" b="1" dirty="0">
                <a:solidFill>
                  <a:schemeClr val="tx1"/>
                </a:solidFill>
              </a:rPr>
              <a:t>(DML)</a:t>
            </a:r>
          </a:p>
        </p:txBody>
      </p:sp>
      <p:sp>
        <p:nvSpPr>
          <p:cNvPr id="13" name="Rectangle 12">
            <a:extLst>
              <a:ext uri="{FF2B5EF4-FFF2-40B4-BE49-F238E27FC236}">
                <a16:creationId xmlns:a16="http://schemas.microsoft.com/office/drawing/2014/main" id="{FFDEA9C2-43D4-4D6B-BC34-58ADB348D47C}"/>
              </a:ext>
            </a:extLst>
          </p:cNvPr>
          <p:cNvSpPr/>
          <p:nvPr/>
        </p:nvSpPr>
        <p:spPr>
          <a:xfrm>
            <a:off x="4191000" y="4153921"/>
            <a:ext cx="3017274" cy="523221"/>
          </a:xfrm>
          <a:prstGeom prst="rect">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CONTROL LANGUAGE</a:t>
            </a:r>
          </a:p>
          <a:p>
            <a:pPr algn="ctr"/>
            <a:r>
              <a:rPr lang="en-US" sz="1600" b="1" dirty="0">
                <a:solidFill>
                  <a:schemeClr val="tx1"/>
                </a:solidFill>
              </a:rPr>
              <a:t>(DCL)</a:t>
            </a:r>
          </a:p>
        </p:txBody>
      </p:sp>
      <p:sp>
        <p:nvSpPr>
          <p:cNvPr id="14" name="Rectangle 13">
            <a:extLst>
              <a:ext uri="{FF2B5EF4-FFF2-40B4-BE49-F238E27FC236}">
                <a16:creationId xmlns:a16="http://schemas.microsoft.com/office/drawing/2014/main" id="{2D298F19-8D41-4EC0-AEA0-751D928B5C5B}"/>
              </a:ext>
            </a:extLst>
          </p:cNvPr>
          <p:cNvSpPr/>
          <p:nvPr/>
        </p:nvSpPr>
        <p:spPr>
          <a:xfrm>
            <a:off x="6035163" y="4790336"/>
            <a:ext cx="3017274" cy="523221"/>
          </a:xfrm>
          <a:prstGeom prst="rect">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TRANSACTION CONTROL LANGUAGE</a:t>
            </a:r>
          </a:p>
          <a:p>
            <a:pPr algn="ctr"/>
            <a:r>
              <a:rPr lang="en-US" sz="1600" b="1" dirty="0">
                <a:solidFill>
                  <a:schemeClr val="tx1"/>
                </a:solidFill>
              </a:rPr>
              <a:t>(TCL)</a:t>
            </a:r>
          </a:p>
        </p:txBody>
      </p:sp>
      <p:cxnSp>
        <p:nvCxnSpPr>
          <p:cNvPr id="15" name="Straight Arrow Connector 14">
            <a:extLst>
              <a:ext uri="{FF2B5EF4-FFF2-40B4-BE49-F238E27FC236}">
                <a16:creationId xmlns:a16="http://schemas.microsoft.com/office/drawing/2014/main" id="{61A2CE50-3762-42BB-B323-EF2A1DAA0FC6}"/>
              </a:ext>
            </a:extLst>
          </p:cNvPr>
          <p:cNvCxnSpPr>
            <a:endCxn id="11" idx="0"/>
          </p:cNvCxnSpPr>
          <p:nvPr/>
        </p:nvCxnSpPr>
        <p:spPr>
          <a:xfrm flipH="1">
            <a:off x="1889637" y="2230242"/>
            <a:ext cx="2453763" cy="5206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A7D7EDC-465D-4CBF-A531-7D29193E5CDD}"/>
              </a:ext>
            </a:extLst>
          </p:cNvPr>
          <p:cNvCxnSpPr>
            <a:cxnSpLocks/>
          </p:cNvCxnSpPr>
          <p:nvPr/>
        </p:nvCxnSpPr>
        <p:spPr>
          <a:xfrm flipH="1">
            <a:off x="3893574" y="2260661"/>
            <a:ext cx="411727" cy="11506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EF52B4C-3E58-4871-96F3-CEB6F8D44B7F}"/>
              </a:ext>
            </a:extLst>
          </p:cNvPr>
          <p:cNvCxnSpPr>
            <a:cxnSpLocks/>
          </p:cNvCxnSpPr>
          <p:nvPr/>
        </p:nvCxnSpPr>
        <p:spPr>
          <a:xfrm>
            <a:off x="4305301" y="2238453"/>
            <a:ext cx="4381499" cy="25518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1C1A0CE-0D92-4AF1-BD7A-4B61F7123AA0}"/>
              </a:ext>
            </a:extLst>
          </p:cNvPr>
          <p:cNvCxnSpPr>
            <a:cxnSpLocks/>
          </p:cNvCxnSpPr>
          <p:nvPr/>
        </p:nvCxnSpPr>
        <p:spPr>
          <a:xfrm>
            <a:off x="4305302" y="2260661"/>
            <a:ext cx="1790698" cy="18818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1691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68652-441E-4DC6-80DA-678A05971FA4}"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rPr>
              <a:t>Data Definition Language (DDL) </a:t>
            </a:r>
            <a:r>
              <a:rPr lang="en-US" b="1" dirty="0">
                <a:solidFill>
                  <a:schemeClr val="tx1"/>
                </a:solidFill>
                <a:latin typeface="Times New Roman" panose="02020603050405020304" pitchFamily="18" charset="0"/>
                <a:cs typeface="Times New Roman" panose="02020603050405020304" pitchFamily="18" charset="0"/>
              </a:rPr>
              <a:t>(CO 1)</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ADD2AAA-ACD1-4460-A6EF-129545829BB2}"/>
              </a:ext>
            </a:extLst>
          </p:cNvPr>
          <p:cNvSpPr/>
          <p:nvPr/>
        </p:nvSpPr>
        <p:spPr>
          <a:xfrm>
            <a:off x="877529" y="1393468"/>
            <a:ext cx="7772400" cy="4524315"/>
          </a:xfrm>
          <a:prstGeom prst="rect">
            <a:avLst/>
          </a:prstGeom>
        </p:spPr>
        <p:txBody>
          <a:bodyPr wrap="square">
            <a:spAutoFit/>
          </a:bodyPr>
          <a:lstStyle/>
          <a:p>
            <a:pPr marL="342900" indent="-342900">
              <a:buFont typeface="Wingdings" panose="05000000000000000000" pitchFamily="2" charset="2"/>
              <a:buChar char="v"/>
            </a:pPr>
            <a:r>
              <a:rPr lang="en-US" sz="2400" dirty="0"/>
              <a:t>DDL is used for specifying the database schema. It is used for creating tables, schema, indexes, constraints etc. in database. </a:t>
            </a:r>
          </a:p>
          <a:p>
            <a:endParaRPr lang="en-US" sz="2400" dirty="0"/>
          </a:p>
          <a:p>
            <a:pPr marL="342900" indent="-342900">
              <a:buFont typeface="Wingdings" panose="05000000000000000000" pitchFamily="2" charset="2"/>
              <a:buChar char="v"/>
            </a:pPr>
            <a:r>
              <a:rPr lang="en-US" sz="2400" dirty="0"/>
              <a:t>Operations that we can perform on database using DDL:</a:t>
            </a:r>
          </a:p>
          <a:p>
            <a:pPr lvl="1">
              <a:buFont typeface="Wingdings" panose="05000000000000000000" pitchFamily="2" charset="2"/>
              <a:buChar char="Ø"/>
            </a:pPr>
            <a:r>
              <a:rPr lang="en-US" sz="2400" dirty="0"/>
              <a:t>To create the database instance – </a:t>
            </a:r>
            <a:r>
              <a:rPr lang="en-US" sz="2400" b="1" dirty="0">
                <a:hlinkClick r:id="rId2"/>
              </a:rPr>
              <a:t>CREATE</a:t>
            </a:r>
            <a:endParaRPr lang="en-US" sz="2400" dirty="0"/>
          </a:p>
          <a:p>
            <a:pPr lvl="1">
              <a:buFont typeface="Wingdings" panose="05000000000000000000" pitchFamily="2" charset="2"/>
              <a:buChar char="Ø"/>
            </a:pPr>
            <a:r>
              <a:rPr lang="en-US" sz="2400" dirty="0"/>
              <a:t>To alter the structure of database – </a:t>
            </a:r>
            <a:r>
              <a:rPr lang="en-US" sz="2400" b="1" dirty="0"/>
              <a:t>ALTER</a:t>
            </a:r>
            <a:endParaRPr lang="en-US" sz="2400" dirty="0"/>
          </a:p>
          <a:p>
            <a:pPr lvl="1">
              <a:buFont typeface="Wingdings" panose="05000000000000000000" pitchFamily="2" charset="2"/>
              <a:buChar char="Ø"/>
            </a:pPr>
            <a:r>
              <a:rPr lang="en-US" sz="2400" dirty="0"/>
              <a:t>To drop database instances – </a:t>
            </a:r>
            <a:r>
              <a:rPr lang="en-US" sz="2400" b="1" dirty="0">
                <a:hlinkClick r:id="rId3"/>
              </a:rPr>
              <a:t>DROP</a:t>
            </a:r>
            <a:endParaRPr lang="en-US" sz="2400" dirty="0"/>
          </a:p>
          <a:p>
            <a:pPr lvl="1">
              <a:buFont typeface="Wingdings" panose="05000000000000000000" pitchFamily="2" charset="2"/>
              <a:buChar char="Ø"/>
            </a:pPr>
            <a:r>
              <a:rPr lang="en-US" sz="2400" dirty="0"/>
              <a:t>To delete tables in a database instance – </a:t>
            </a:r>
            <a:r>
              <a:rPr lang="en-US" sz="2400" b="1" dirty="0"/>
              <a:t>TRUNCATE</a:t>
            </a:r>
            <a:endParaRPr lang="en-US" sz="2400" dirty="0"/>
          </a:p>
          <a:p>
            <a:pPr lvl="1">
              <a:buFont typeface="Wingdings" panose="05000000000000000000" pitchFamily="2" charset="2"/>
              <a:buChar char="Ø"/>
            </a:pPr>
            <a:r>
              <a:rPr lang="en-US" sz="2400" dirty="0"/>
              <a:t>To rename database instances – </a:t>
            </a:r>
            <a:r>
              <a:rPr lang="en-US" sz="2400" b="1" dirty="0"/>
              <a:t>RENAME</a:t>
            </a:r>
            <a:endParaRPr lang="en-US" sz="2400" dirty="0"/>
          </a:p>
          <a:p>
            <a:pPr lvl="1">
              <a:buFont typeface="Wingdings" panose="05000000000000000000" pitchFamily="2" charset="2"/>
              <a:buChar char="Ø"/>
            </a:pPr>
            <a:r>
              <a:rPr lang="en-US" sz="2400" dirty="0"/>
              <a:t>To drop objects from database such as tables – </a:t>
            </a:r>
            <a:r>
              <a:rPr lang="en-US" sz="2400" b="1" dirty="0"/>
              <a:t>DROP</a:t>
            </a:r>
            <a:endParaRPr lang="en-US" sz="2400" dirty="0"/>
          </a:p>
          <a:p>
            <a:pPr lvl="1">
              <a:buFont typeface="Wingdings" panose="05000000000000000000" pitchFamily="2" charset="2"/>
              <a:buChar char="Ø"/>
            </a:pPr>
            <a:r>
              <a:rPr lang="en-US" sz="2400" dirty="0"/>
              <a:t>To Comment – </a:t>
            </a:r>
            <a:r>
              <a:rPr lang="en-US" sz="2400" b="1" dirty="0"/>
              <a:t>Comment</a:t>
            </a:r>
            <a:endParaRPr lang="en-US" sz="2400" dirty="0"/>
          </a:p>
        </p:txBody>
      </p:sp>
    </p:spTree>
    <p:extLst>
      <p:ext uri="{BB962C8B-B14F-4D97-AF65-F5344CB8AC3E}">
        <p14:creationId xmlns:p14="http://schemas.microsoft.com/office/powerpoint/2010/main" val="35974554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E9BCC2-3672-4E4D-A650-7BBD7CC2B96D}"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rPr>
              <a:t>Data Manipulation Language (DML) </a:t>
            </a:r>
            <a:r>
              <a:rPr lang="en-US" b="1" dirty="0">
                <a:solidFill>
                  <a:schemeClr val="tx1"/>
                </a:solidFill>
                <a:latin typeface="Times New Roman" panose="02020603050405020304" pitchFamily="18" charset="0"/>
                <a:cs typeface="Times New Roman" panose="02020603050405020304" pitchFamily="18" charset="0"/>
              </a:rPr>
              <a:t>(CO 1)</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ADD2AAA-ACD1-4460-A6EF-129545829BB2}"/>
              </a:ext>
            </a:extLst>
          </p:cNvPr>
          <p:cNvSpPr/>
          <p:nvPr/>
        </p:nvSpPr>
        <p:spPr>
          <a:xfrm>
            <a:off x="838200" y="1419001"/>
            <a:ext cx="8077200" cy="4154984"/>
          </a:xfrm>
          <a:prstGeom prst="rect">
            <a:avLst/>
          </a:prstGeom>
        </p:spPr>
        <p:txBody>
          <a:bodyPr wrap="square">
            <a:spAutoFit/>
          </a:bodyPr>
          <a:lstStyle/>
          <a:p>
            <a:pPr marL="342900" indent="-342900">
              <a:buFont typeface="Wingdings" panose="05000000000000000000" pitchFamily="2" charset="2"/>
              <a:buChar char="v"/>
            </a:pPr>
            <a:r>
              <a:rPr lang="en-US" sz="2400" dirty="0"/>
              <a:t>DML is used for accessing and manipulating data in a database.</a:t>
            </a:r>
          </a:p>
          <a:p>
            <a:endParaRPr lang="en-US" sz="2400" dirty="0"/>
          </a:p>
          <a:p>
            <a:pPr marL="342900" indent="-342900">
              <a:buFont typeface="Wingdings" panose="05000000000000000000" pitchFamily="2" charset="2"/>
              <a:buChar char="v"/>
            </a:pPr>
            <a:r>
              <a:rPr lang="en-US" sz="2400" dirty="0"/>
              <a:t> The following operations on database comes under DML:</a:t>
            </a:r>
          </a:p>
          <a:p>
            <a:pPr marL="800100" lvl="1" indent="-342900">
              <a:buFont typeface="Wingdings" panose="05000000000000000000" pitchFamily="2" charset="2"/>
              <a:buChar char="v"/>
            </a:pPr>
            <a:r>
              <a:rPr lang="en-US" sz="2400" dirty="0"/>
              <a:t>To read records from table(s) – </a:t>
            </a:r>
            <a:r>
              <a:rPr lang="en-US" sz="2400" b="1" dirty="0">
                <a:hlinkClick r:id="rId2"/>
              </a:rPr>
              <a:t>SELECT</a:t>
            </a:r>
            <a:endParaRPr lang="en-US" sz="2400" b="1" dirty="0"/>
          </a:p>
          <a:p>
            <a:pPr lvl="1"/>
            <a:endParaRPr lang="en-US" sz="2400" dirty="0"/>
          </a:p>
          <a:p>
            <a:pPr marL="800100" lvl="1" indent="-342900">
              <a:buFont typeface="Wingdings" panose="05000000000000000000" pitchFamily="2" charset="2"/>
              <a:buChar char="v"/>
            </a:pPr>
            <a:r>
              <a:rPr lang="en-US" sz="2400" dirty="0"/>
              <a:t>To insert record(s) into the table(s) – </a:t>
            </a:r>
            <a:r>
              <a:rPr lang="en-US" sz="2400" b="1" dirty="0"/>
              <a:t>INSERT</a:t>
            </a:r>
          </a:p>
          <a:p>
            <a:pPr lvl="1"/>
            <a:endParaRPr lang="en-US" sz="2400" dirty="0"/>
          </a:p>
          <a:p>
            <a:pPr marL="800100" lvl="1" indent="-342900">
              <a:buFont typeface="Wingdings" panose="05000000000000000000" pitchFamily="2" charset="2"/>
              <a:buChar char="v"/>
            </a:pPr>
            <a:r>
              <a:rPr lang="en-US" sz="2400" dirty="0"/>
              <a:t>Update the data in table(s) – </a:t>
            </a:r>
            <a:r>
              <a:rPr lang="en-US" sz="2400" b="1" dirty="0">
                <a:hlinkClick r:id="rId3"/>
              </a:rPr>
              <a:t>UPDATE</a:t>
            </a:r>
            <a:endParaRPr lang="en-US" sz="2400" b="1" dirty="0"/>
          </a:p>
          <a:p>
            <a:pPr lvl="1"/>
            <a:endParaRPr lang="en-US" sz="2400" dirty="0"/>
          </a:p>
          <a:p>
            <a:pPr marL="800100" lvl="1" indent="-342900">
              <a:buFont typeface="Wingdings" panose="05000000000000000000" pitchFamily="2" charset="2"/>
              <a:buChar char="v"/>
            </a:pPr>
            <a:r>
              <a:rPr lang="en-US" sz="2400" dirty="0"/>
              <a:t>Delete all the records from the table – </a:t>
            </a:r>
            <a:r>
              <a:rPr lang="en-US" sz="2400" b="1" dirty="0">
                <a:hlinkClick r:id="rId4"/>
              </a:rPr>
              <a:t>DELETE</a:t>
            </a:r>
            <a:endParaRPr lang="en-US" sz="2400" dirty="0"/>
          </a:p>
        </p:txBody>
      </p:sp>
    </p:spTree>
    <p:extLst>
      <p:ext uri="{BB962C8B-B14F-4D97-AF65-F5344CB8AC3E}">
        <p14:creationId xmlns:p14="http://schemas.microsoft.com/office/powerpoint/2010/main" val="2387470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7BAB7D-DE0C-4687-807C-33CCE51E0660}"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rPr>
              <a:t>Data Control Language (DCL) </a:t>
            </a:r>
            <a:r>
              <a:rPr lang="en-US" b="1" dirty="0">
                <a:solidFill>
                  <a:schemeClr val="tx1"/>
                </a:solidFill>
                <a:latin typeface="Times New Roman" panose="02020603050405020304" pitchFamily="18" charset="0"/>
                <a:cs typeface="Times New Roman" panose="02020603050405020304" pitchFamily="18" charset="0"/>
              </a:rPr>
              <a:t>(CO 1)</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ADD2AAA-ACD1-4460-A6EF-129545829BB2}"/>
              </a:ext>
            </a:extLst>
          </p:cNvPr>
          <p:cNvSpPr/>
          <p:nvPr/>
        </p:nvSpPr>
        <p:spPr>
          <a:xfrm>
            <a:off x="877529" y="1393468"/>
            <a:ext cx="7772400" cy="2677656"/>
          </a:xfrm>
          <a:prstGeom prst="rect">
            <a:avLst/>
          </a:prstGeom>
        </p:spPr>
        <p:txBody>
          <a:bodyPr wrap="square">
            <a:spAutoFit/>
          </a:bodyPr>
          <a:lstStyle/>
          <a:p>
            <a:pPr marL="342900" indent="-342900">
              <a:buFont typeface="Wingdings" panose="05000000000000000000" pitchFamily="2" charset="2"/>
              <a:buChar char="v"/>
            </a:pPr>
            <a:r>
              <a:rPr lang="en-US" sz="2400" dirty="0"/>
              <a:t>DCL is used for granting and revoking user access on a database –</a:t>
            </a:r>
          </a:p>
          <a:p>
            <a:endParaRPr lang="en-US" sz="2400" dirty="0"/>
          </a:p>
          <a:p>
            <a:pPr marL="800100" lvl="1" indent="-342900">
              <a:buFont typeface="Wingdings" panose="05000000000000000000" pitchFamily="2" charset="2"/>
              <a:buChar char="v"/>
            </a:pPr>
            <a:r>
              <a:rPr lang="en-US" sz="2400" dirty="0"/>
              <a:t>To grant access to user – </a:t>
            </a:r>
            <a:r>
              <a:rPr lang="en-US" sz="2400" b="1" dirty="0"/>
              <a:t>GRANT</a:t>
            </a:r>
          </a:p>
          <a:p>
            <a:pPr lvl="1"/>
            <a:endParaRPr lang="en-US" sz="2400" dirty="0"/>
          </a:p>
          <a:p>
            <a:pPr marL="800100" lvl="1" indent="-342900">
              <a:buFont typeface="Wingdings" panose="05000000000000000000" pitchFamily="2" charset="2"/>
              <a:buChar char="v"/>
            </a:pPr>
            <a:r>
              <a:rPr lang="en-US" sz="2400" dirty="0"/>
              <a:t>To revoke access from user </a:t>
            </a:r>
            <a:r>
              <a:rPr lang="en-US" sz="2400" b="1" dirty="0"/>
              <a:t>– REVOKE</a:t>
            </a:r>
          </a:p>
          <a:p>
            <a:endParaRPr lang="en-US" sz="2400" dirty="0"/>
          </a:p>
        </p:txBody>
      </p:sp>
    </p:spTree>
    <p:extLst>
      <p:ext uri="{BB962C8B-B14F-4D97-AF65-F5344CB8AC3E}">
        <p14:creationId xmlns:p14="http://schemas.microsoft.com/office/powerpoint/2010/main" val="2470417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DB6BE2-8D59-454F-AC94-45E787C2A9B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rPr>
              <a:t>Transaction Control Language (TCL) </a:t>
            </a:r>
            <a:r>
              <a:rPr lang="en-US" b="1" dirty="0">
                <a:solidFill>
                  <a:schemeClr val="tx1"/>
                </a:solidFill>
                <a:latin typeface="Times New Roman" panose="02020603050405020304" pitchFamily="18" charset="0"/>
                <a:cs typeface="Times New Roman" panose="02020603050405020304" pitchFamily="18" charset="0"/>
              </a:rPr>
              <a:t>(CO 1)</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ADD2AAA-ACD1-4460-A6EF-129545829BB2}"/>
              </a:ext>
            </a:extLst>
          </p:cNvPr>
          <p:cNvSpPr/>
          <p:nvPr/>
        </p:nvSpPr>
        <p:spPr>
          <a:xfrm>
            <a:off x="877529" y="1393468"/>
            <a:ext cx="7772400" cy="3416320"/>
          </a:xfrm>
          <a:prstGeom prst="rect">
            <a:avLst/>
          </a:prstGeom>
        </p:spPr>
        <p:txBody>
          <a:bodyPr wrap="square">
            <a:spAutoFit/>
          </a:bodyPr>
          <a:lstStyle/>
          <a:p>
            <a:pPr marL="342900" indent="-342900">
              <a:buFont typeface="Wingdings" panose="05000000000000000000" pitchFamily="2" charset="2"/>
              <a:buChar char="v"/>
            </a:pPr>
            <a:r>
              <a:rPr lang="en-US" sz="2400" dirty="0"/>
              <a:t>The changes in the database that we made using DML commands are either performed or rollbacked using TCL.</a:t>
            </a:r>
          </a:p>
          <a:p>
            <a:endParaRPr lang="en-US" sz="2400" dirty="0"/>
          </a:p>
          <a:p>
            <a:pPr marL="800100" lvl="1" indent="-342900">
              <a:buFont typeface="Wingdings" panose="05000000000000000000" pitchFamily="2" charset="2"/>
              <a:buChar char="v"/>
            </a:pPr>
            <a:r>
              <a:rPr lang="en-US" sz="2400" dirty="0"/>
              <a:t>To persist the changes made by DML commands in database – </a:t>
            </a:r>
            <a:r>
              <a:rPr lang="en-US" sz="2400" b="1" dirty="0"/>
              <a:t>COMMIT</a:t>
            </a:r>
          </a:p>
          <a:p>
            <a:pPr lvl="1"/>
            <a:endParaRPr lang="en-US" sz="2400" dirty="0"/>
          </a:p>
          <a:p>
            <a:pPr marL="800100" lvl="1" indent="-342900">
              <a:buFont typeface="Wingdings" panose="05000000000000000000" pitchFamily="2" charset="2"/>
              <a:buChar char="v"/>
            </a:pPr>
            <a:r>
              <a:rPr lang="en-US" sz="2400" dirty="0"/>
              <a:t>To rollback the changes made to the database – </a:t>
            </a:r>
            <a:r>
              <a:rPr lang="en-US" sz="2400" b="1" dirty="0"/>
              <a:t>ROLLBACK</a:t>
            </a:r>
          </a:p>
          <a:p>
            <a:endParaRPr lang="en-US" sz="2400" dirty="0"/>
          </a:p>
        </p:txBody>
      </p:sp>
    </p:spTree>
    <p:extLst>
      <p:ext uri="{BB962C8B-B14F-4D97-AF65-F5344CB8AC3E}">
        <p14:creationId xmlns:p14="http://schemas.microsoft.com/office/powerpoint/2010/main" val="2848842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2D9FE3-50E9-4EF1-9ECF-3C900FF09082}"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400" b="1" dirty="0">
                <a:latin typeface="Times New Roman" panose="02020603050405020304" pitchFamily="18" charset="0"/>
                <a:cs typeface="Times New Roman" panose="02020603050405020304" pitchFamily="18" charset="0"/>
              </a:rPr>
              <a:t>Overall System Structure </a:t>
            </a:r>
            <a:r>
              <a:rPr lang="en-US" sz="3400"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 1)</a:t>
            </a:r>
            <a:endParaRPr lang="en-US" sz="3400" b="1"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537F56C-6D6C-4927-A2EB-536680D76A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1374" y="716725"/>
            <a:ext cx="6781800" cy="5608699"/>
          </a:xfrm>
          <a:prstGeom prst="rect">
            <a:avLst/>
          </a:prstGeom>
        </p:spPr>
      </p:pic>
    </p:spTree>
    <p:extLst>
      <p:ext uri="{BB962C8B-B14F-4D97-AF65-F5344CB8AC3E}">
        <p14:creationId xmlns:p14="http://schemas.microsoft.com/office/powerpoint/2010/main" val="13285222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0283C7-B2F1-43BD-90E0-7BDE35C915D2}"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400" b="1" dirty="0">
                <a:latin typeface="Times New Roman" panose="02020603050405020304" pitchFamily="18" charset="0"/>
                <a:cs typeface="Times New Roman" panose="02020603050405020304" pitchFamily="18" charset="0"/>
              </a:rPr>
              <a:t>Overall System Structure </a:t>
            </a:r>
            <a:r>
              <a:rPr lang="en-US" sz="3400"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 1)         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E31DDA0-852A-4DA8-B611-36B84ECEE1AA}"/>
              </a:ext>
            </a:extLst>
          </p:cNvPr>
          <p:cNvSpPr/>
          <p:nvPr/>
        </p:nvSpPr>
        <p:spPr>
          <a:xfrm>
            <a:off x="1219200" y="1720840"/>
            <a:ext cx="7239000" cy="3416320"/>
          </a:xfrm>
          <a:prstGeom prst="rect">
            <a:avLst/>
          </a:prstGeom>
        </p:spPr>
        <p:txBody>
          <a:bodyPr wrap="square">
            <a:spAutoFit/>
          </a:bodyPr>
          <a:lstStyle/>
          <a:p>
            <a:pPr marL="342900" indent="-342900" algn="just">
              <a:buFont typeface="Wingdings" panose="05000000000000000000" pitchFamily="2" charset="2"/>
              <a:buChar char="v"/>
              <a:defRPr/>
            </a:pPr>
            <a:r>
              <a:rPr lang="en-US" sz="2400" dirty="0"/>
              <a:t>Storage manager is a program module that provides the interface between the low-level data stored in the database and the application programs and queries submitted to the system.</a:t>
            </a:r>
          </a:p>
          <a:p>
            <a:pPr algn="just">
              <a:defRPr/>
            </a:pPr>
            <a:endParaRPr lang="en-US" sz="2400" dirty="0"/>
          </a:p>
          <a:p>
            <a:pPr marL="342900" indent="-342900" algn="just">
              <a:buFont typeface="Wingdings" panose="05000000000000000000" pitchFamily="2" charset="2"/>
              <a:buChar char="v"/>
              <a:defRPr/>
            </a:pPr>
            <a:r>
              <a:rPr lang="en-US" sz="2400" dirty="0"/>
              <a:t>The storage manager is responsible to the following tasks: </a:t>
            </a:r>
          </a:p>
          <a:p>
            <a:pPr marL="800100" lvl="1" indent="-342900" algn="just">
              <a:buFont typeface="Wingdings" panose="05000000000000000000" pitchFamily="2" charset="2"/>
              <a:buChar char="v"/>
              <a:defRPr/>
            </a:pPr>
            <a:r>
              <a:rPr lang="en-US" sz="2400" dirty="0"/>
              <a:t>interaction with the file manager </a:t>
            </a:r>
          </a:p>
          <a:p>
            <a:pPr marL="800100" lvl="1" indent="-342900" algn="just">
              <a:buFont typeface="Wingdings" panose="05000000000000000000" pitchFamily="2" charset="2"/>
              <a:buChar char="v"/>
              <a:defRPr/>
            </a:pPr>
            <a:r>
              <a:rPr lang="en-US" sz="2400" dirty="0"/>
              <a:t>efficient storing, retrieving and updating of data</a:t>
            </a:r>
          </a:p>
        </p:txBody>
      </p:sp>
      <p:sp>
        <p:nvSpPr>
          <p:cNvPr id="9" name="Rectangle 8">
            <a:extLst>
              <a:ext uri="{FF2B5EF4-FFF2-40B4-BE49-F238E27FC236}">
                <a16:creationId xmlns:a16="http://schemas.microsoft.com/office/drawing/2014/main" id="{60957992-2A80-4D75-8657-6F2415DCB1EF}"/>
              </a:ext>
            </a:extLst>
          </p:cNvPr>
          <p:cNvSpPr/>
          <p:nvPr/>
        </p:nvSpPr>
        <p:spPr>
          <a:xfrm>
            <a:off x="781594" y="1033784"/>
            <a:ext cx="3466012" cy="523220"/>
          </a:xfrm>
          <a:prstGeom prst="rect">
            <a:avLst/>
          </a:prstGeom>
        </p:spPr>
        <p:txBody>
          <a:bodyPr wrap="none">
            <a:spAutoFit/>
          </a:bodyPr>
          <a:lstStyle/>
          <a:p>
            <a:pPr algn="ctr"/>
            <a:r>
              <a:rPr lang="en-US" altLang="en-US" sz="2800" b="1" dirty="0">
                <a:latin typeface="Times New Roman" panose="02020603050405020304" pitchFamily="18" charset="0"/>
                <a:cs typeface="Times New Roman" panose="02020603050405020304" pitchFamily="18" charset="0"/>
              </a:rPr>
              <a:t>Storage Management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92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533400" y="1066800"/>
          <a:ext cx="8229599" cy="5000526"/>
        </p:xfrm>
        <a:graphic>
          <a:graphicData uri="http://schemas.openxmlformats.org/drawingml/2006/table">
            <a:tbl>
              <a:tblPr firstRow="1" firstCol="1" bandRow="1">
                <a:noFill/>
                <a:tableStyleId>{5C22544A-7EE6-4342-B048-85BDC9FD1C3A}</a:tableStyleId>
              </a:tblPr>
              <a:tblGrid>
                <a:gridCol w="1177733">
                  <a:extLst>
                    <a:ext uri="{9D8B030D-6E8A-4147-A177-3AD203B41FA5}">
                      <a16:colId xmlns:a16="http://schemas.microsoft.com/office/drawing/2014/main" val="20000"/>
                    </a:ext>
                  </a:extLst>
                </a:gridCol>
                <a:gridCol w="5815972">
                  <a:extLst>
                    <a:ext uri="{9D8B030D-6E8A-4147-A177-3AD203B41FA5}">
                      <a16:colId xmlns:a16="http://schemas.microsoft.com/office/drawing/2014/main" val="20001"/>
                    </a:ext>
                  </a:extLst>
                </a:gridCol>
                <a:gridCol w="1235894">
                  <a:extLst>
                    <a:ext uri="{9D8B030D-6E8A-4147-A177-3AD203B41FA5}">
                      <a16:colId xmlns:a16="http://schemas.microsoft.com/office/drawing/2014/main" val="20002"/>
                    </a:ext>
                  </a:extLst>
                </a:gridCol>
              </a:tblGrid>
              <a:tr h="422689">
                <a:tc>
                  <a:txBody>
                    <a:bodyPr/>
                    <a:lstStyle/>
                    <a:p>
                      <a:pPr algn="ctr">
                        <a:lnSpc>
                          <a:spcPct val="115000"/>
                        </a:lnSpc>
                        <a:spcAft>
                          <a:spcPts val="0"/>
                        </a:spcAft>
                        <a:tabLst>
                          <a:tab pos="1546860" algn="l"/>
                        </a:tabLst>
                      </a:pPr>
                      <a:r>
                        <a:rPr lang="en-US" sz="1800" dirty="0">
                          <a:effectLst/>
                        </a:rPr>
                        <a:t>S. 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546860" algn="l"/>
                        </a:tabLst>
                      </a:pPr>
                      <a:r>
                        <a:rPr lang="en-US" sz="1800" dirty="0">
                          <a:effectLst/>
                        </a:rPr>
                        <a:t>Course </a:t>
                      </a:r>
                      <a:r>
                        <a:rPr lang="en-US" sz="1800" dirty="0" smtClean="0">
                          <a:effectLst/>
                        </a:rPr>
                        <a:t>Outcomes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Blooms’ Taxonomy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58170">
                <a:tc>
                  <a:txBody>
                    <a:bodyPr/>
                    <a:lstStyle/>
                    <a:p>
                      <a:pPr algn="ctr">
                        <a:lnSpc>
                          <a:spcPct val="115000"/>
                        </a:lnSpc>
                        <a:spcAft>
                          <a:spcPts val="0"/>
                        </a:spcAft>
                      </a:pPr>
                      <a:r>
                        <a:rPr lang="en-US" sz="1800" dirty="0" smtClean="0">
                          <a:effectLst/>
                        </a:rPr>
                        <a:t>KCS501.1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C000"/>
                    </a:solidFill>
                  </a:tcPr>
                </a:tc>
                <a:tc>
                  <a:txBody>
                    <a:bodyPr/>
                    <a:lstStyle/>
                    <a:p>
                      <a:pPr algn="just">
                        <a:lnSpc>
                          <a:spcPct val="115000"/>
                        </a:lnSpc>
                        <a:spcAft>
                          <a:spcPts val="0"/>
                        </a:spcAft>
                      </a:pPr>
                      <a:r>
                        <a:rPr lang="en-US" sz="1800" dirty="0" smtClean="0"/>
                        <a:t>Apply knowledge of database for real life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C000"/>
                    </a:solidFill>
                  </a:tcPr>
                </a:tc>
                <a:tc>
                  <a:txBody>
                    <a:bodyPr/>
                    <a:lstStyle/>
                    <a:p>
                      <a:pPr algn="ctr">
                        <a:lnSpc>
                          <a:spcPct val="115000"/>
                        </a:lnSpc>
                        <a:spcAft>
                          <a:spcPts val="0"/>
                        </a:spcAft>
                      </a:pPr>
                      <a:r>
                        <a:rPr lang="en-US" sz="1800" dirty="0" smtClean="0"/>
                        <a:t>K3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extLst>
                  <a:ext uri="{0D108BD9-81ED-4DB2-BD59-A6C34878D82A}">
                    <a16:rowId xmlns:a16="http://schemas.microsoft.com/office/drawing/2014/main" val="10001"/>
                  </a:ext>
                </a:extLst>
              </a:tr>
              <a:tr h="858170">
                <a:tc>
                  <a:txBody>
                    <a:bodyPr/>
                    <a:lstStyle/>
                    <a:p>
                      <a:pPr algn="ctr">
                        <a:lnSpc>
                          <a:spcPct val="115000"/>
                        </a:lnSpc>
                        <a:spcAft>
                          <a:spcPts val="0"/>
                        </a:spcAft>
                      </a:pPr>
                      <a:r>
                        <a:rPr lang="en-US" sz="1800" dirty="0">
                          <a:effectLst/>
                        </a:rPr>
                        <a:t>K</a:t>
                      </a:r>
                      <a:r>
                        <a:rPr lang="en-US" sz="1800" dirty="0" smtClean="0">
                          <a:effectLst/>
                        </a:rPr>
                        <a:t>CS501.2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algn="just">
                        <a:lnSpc>
                          <a:spcPct val="115000"/>
                        </a:lnSpc>
                        <a:spcAft>
                          <a:spcPts val="0"/>
                        </a:spcAft>
                      </a:pPr>
                      <a:r>
                        <a:rPr lang="en-US" sz="1800" dirty="0" smtClean="0"/>
                        <a:t>Apply query processing techniques to automate the real time problems of databases.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15000"/>
                        </a:lnSpc>
                        <a:spcAft>
                          <a:spcPts val="0"/>
                        </a:spcAft>
                      </a:pPr>
                      <a:r>
                        <a:rPr lang="en-US" sz="1800" dirty="0" smtClean="0"/>
                        <a:t>K3, K4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2"/>
                  </a:ext>
                </a:extLst>
              </a:tr>
              <a:tr h="1075910">
                <a:tc>
                  <a:txBody>
                    <a:bodyPr/>
                    <a:lstStyle/>
                    <a:p>
                      <a:pPr algn="ctr">
                        <a:lnSpc>
                          <a:spcPct val="115000"/>
                        </a:lnSpc>
                        <a:spcAft>
                          <a:spcPts val="0"/>
                        </a:spcAft>
                      </a:pPr>
                      <a:r>
                        <a:rPr lang="en-US" sz="1800" dirty="0">
                          <a:effectLst/>
                        </a:rPr>
                        <a:t>K</a:t>
                      </a:r>
                      <a:r>
                        <a:rPr lang="en-US" sz="1800" dirty="0" smtClean="0">
                          <a:effectLst/>
                        </a:rPr>
                        <a:t>CS501.3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smtClean="0"/>
                        <a:t>Identify and solve the redundancy problem in database tables using normalization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smtClean="0"/>
                        <a:t>K2, K3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858170">
                <a:tc>
                  <a:txBody>
                    <a:bodyPr/>
                    <a:lstStyle/>
                    <a:p>
                      <a:pPr algn="ctr">
                        <a:lnSpc>
                          <a:spcPct val="115000"/>
                        </a:lnSpc>
                        <a:spcAft>
                          <a:spcPts val="0"/>
                        </a:spcAft>
                      </a:pPr>
                      <a:r>
                        <a:rPr lang="en-US" sz="1800" dirty="0">
                          <a:effectLst/>
                        </a:rPr>
                        <a:t>K</a:t>
                      </a:r>
                      <a:r>
                        <a:rPr lang="en-US" sz="1800" dirty="0" smtClean="0">
                          <a:effectLst/>
                        </a:rPr>
                        <a:t>CS501.4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smtClean="0"/>
                        <a:t>Understand the concepts of transactions, their processing so they will familiar with broad range of database management issues including data integrity, security and recovery.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smtClean="0"/>
                        <a:t>K2, K4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22689">
                <a:tc>
                  <a:txBody>
                    <a:bodyPr/>
                    <a:lstStyle/>
                    <a:p>
                      <a:pPr algn="ctr">
                        <a:lnSpc>
                          <a:spcPct val="115000"/>
                        </a:lnSpc>
                        <a:spcAft>
                          <a:spcPts val="0"/>
                        </a:spcAft>
                      </a:pPr>
                      <a:r>
                        <a:rPr lang="en-US" sz="1800" dirty="0">
                          <a:effectLst/>
                        </a:rPr>
                        <a:t>K</a:t>
                      </a:r>
                      <a:r>
                        <a:rPr lang="en-US" sz="1800" dirty="0" smtClean="0">
                          <a:effectLst/>
                        </a:rPr>
                        <a:t>CS501.5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smtClean="0">
                          <a:effectLst/>
                        </a:rPr>
                        <a:t>D</a:t>
                      </a:r>
                      <a:r>
                        <a:rPr lang="en-US" sz="1800" dirty="0" smtClean="0"/>
                        <a:t>esign, develop and implement a small database project using database tools.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smtClean="0"/>
                        <a:t>K3, K6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quarter" idx="10"/>
          </p:nvPr>
        </p:nvSpPr>
        <p:spPr/>
        <p:txBody>
          <a:bodyPr/>
          <a:lstStyle/>
          <a:p>
            <a:pPr>
              <a:defRPr/>
            </a:pPr>
            <a:fld id="{67ED2DD6-E108-4A45-880F-715E74103513}" type="datetime1">
              <a:rPr lang="en-US" smtClean="0"/>
              <a:pPr>
                <a:defRPr/>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pPr>
              <a:defRPr/>
            </a:pPr>
            <a:fld id="{F56BFFEB-5E12-4BC9-8548-8A60B99B6EFE}" type="slidenum">
              <a:rPr lang="en-US"/>
              <a:pPr>
                <a:defRPr/>
              </a:pPr>
              <a:t>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Outcome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431C9C-E016-440C-8798-9B3DF5BDAAEC}"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400" b="1" dirty="0">
                <a:latin typeface="Times New Roman" panose="02020603050405020304" pitchFamily="18" charset="0"/>
                <a:cs typeface="Times New Roman" panose="02020603050405020304" pitchFamily="18" charset="0"/>
              </a:rPr>
              <a:t>Overall System Structure </a:t>
            </a:r>
            <a:r>
              <a:rPr lang="en-US" sz="3400"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 1)         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515AE169-8B80-48B5-BC67-6CF93D0D5E26}"/>
              </a:ext>
            </a:extLst>
          </p:cNvPr>
          <p:cNvSpPr>
            <a:spLocks noGrp="1"/>
          </p:cNvSpPr>
          <p:nvPr>
            <p:ph idx="1"/>
          </p:nvPr>
        </p:nvSpPr>
        <p:spPr>
          <a:xfrm>
            <a:off x="750938" y="1219201"/>
            <a:ext cx="8316861" cy="4630538"/>
          </a:xfrm>
        </p:spPr>
        <p:txBody>
          <a:bodyPr>
            <a:normAutofit fontScale="92500" lnSpcReduction="20000"/>
          </a:bodyPr>
          <a:lstStyle/>
          <a:p>
            <a:pPr algn="just" eaLnBrk="1" hangingPunct="1"/>
            <a:r>
              <a:rPr lang="en-US" altLang="en-US" sz="2600" b="1" dirty="0"/>
              <a:t>The Buffer manager </a:t>
            </a:r>
            <a:r>
              <a:rPr lang="en-US" altLang="en-US" sz="2600" dirty="0"/>
              <a:t>is responsible for fetching the data from disk storage into main  memory  and deciding what data to cache in main memory. </a:t>
            </a:r>
          </a:p>
          <a:p>
            <a:pPr algn="just" eaLnBrk="1" hangingPunct="1"/>
            <a:endParaRPr lang="en-US" altLang="en-US" sz="2600" dirty="0"/>
          </a:p>
          <a:p>
            <a:pPr algn="just" eaLnBrk="1" hangingPunct="1"/>
            <a:r>
              <a:rPr lang="en-US" altLang="en-US" sz="2600" b="1" dirty="0"/>
              <a:t>The file manager </a:t>
            </a:r>
            <a:r>
              <a:rPr lang="en-US" altLang="en-US" sz="2600" dirty="0"/>
              <a:t>manages the allocation of space on disk storage</a:t>
            </a:r>
          </a:p>
          <a:p>
            <a:pPr algn="just" eaLnBrk="1" hangingPunct="1"/>
            <a:endParaRPr lang="en-US" altLang="en-US" sz="2600" dirty="0"/>
          </a:p>
          <a:p>
            <a:pPr algn="just" eaLnBrk="1" hangingPunct="1"/>
            <a:r>
              <a:rPr lang="en-US" altLang="en-US" sz="2600" b="1" dirty="0"/>
              <a:t>Transaction manager </a:t>
            </a:r>
            <a:r>
              <a:rPr lang="en-US" altLang="en-US" sz="2600" dirty="0"/>
              <a:t>ensures that the database remains in a consistent state and allowing concurrent transactions to proceed without conflicting.</a:t>
            </a:r>
          </a:p>
          <a:p>
            <a:pPr algn="just" eaLnBrk="1" hangingPunct="1"/>
            <a:endParaRPr lang="en-US" altLang="en-US" sz="2600" dirty="0"/>
          </a:p>
          <a:p>
            <a:pPr algn="just" eaLnBrk="1" hangingPunct="1"/>
            <a:r>
              <a:rPr lang="en-US" altLang="en-US" sz="2600" b="1" dirty="0"/>
              <a:t>Authorization and Integrity Manger </a:t>
            </a:r>
            <a:r>
              <a:rPr lang="en-US" altLang="en-US" sz="2600" dirty="0"/>
              <a:t>tests for the satisfaction of integrity constraints and checks the authority of users to access data.</a:t>
            </a:r>
          </a:p>
          <a:p>
            <a:pPr algn="just" eaLnBrk="1" hangingPunct="1"/>
            <a:endParaRPr lang="en-US" altLang="en-US" sz="2400" dirty="0"/>
          </a:p>
          <a:p>
            <a:pPr eaLnBrk="1" hangingPunct="1"/>
            <a:endParaRPr lang="en-US" altLang="en-US" dirty="0"/>
          </a:p>
        </p:txBody>
      </p:sp>
    </p:spTree>
    <p:extLst>
      <p:ext uri="{BB962C8B-B14F-4D97-AF65-F5344CB8AC3E}">
        <p14:creationId xmlns:p14="http://schemas.microsoft.com/office/powerpoint/2010/main" val="428700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4887E5-9DFF-446C-8683-8477156383D1}"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400" b="1" dirty="0">
                <a:latin typeface="Times New Roman" panose="02020603050405020304" pitchFamily="18" charset="0"/>
                <a:cs typeface="Times New Roman" panose="02020603050405020304" pitchFamily="18" charset="0"/>
              </a:rPr>
              <a:t>Overall System Structure </a:t>
            </a:r>
            <a:r>
              <a:rPr lang="en-US" sz="34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 1)         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DA4BE489-F762-472D-A9E1-54CC07386D2A}"/>
              </a:ext>
            </a:extLst>
          </p:cNvPr>
          <p:cNvSpPr>
            <a:spLocks noGrp="1"/>
          </p:cNvSpPr>
          <p:nvPr>
            <p:ph idx="1"/>
          </p:nvPr>
        </p:nvSpPr>
        <p:spPr>
          <a:xfrm>
            <a:off x="800100" y="1411087"/>
            <a:ext cx="7886700" cy="4351338"/>
          </a:xfrm>
        </p:spPr>
        <p:txBody>
          <a:bodyPr/>
          <a:lstStyle/>
          <a:p>
            <a:pPr algn="just" eaLnBrk="1" hangingPunct="1"/>
            <a:r>
              <a:rPr lang="en-US" altLang="en-US" sz="2400" b="1" dirty="0"/>
              <a:t>The DDL interpreter </a:t>
            </a:r>
            <a:r>
              <a:rPr lang="en-US" altLang="en-US" sz="2400" dirty="0"/>
              <a:t>interprets DDL statements and records the definition in the data dictionary</a:t>
            </a:r>
          </a:p>
          <a:p>
            <a:pPr algn="just" eaLnBrk="1" hangingPunct="1"/>
            <a:endParaRPr lang="en-US" altLang="en-US" sz="2400" dirty="0"/>
          </a:p>
          <a:p>
            <a:pPr algn="just" eaLnBrk="1" hangingPunct="1"/>
            <a:r>
              <a:rPr lang="en-US" altLang="en-US" sz="2400" b="1" dirty="0"/>
              <a:t>DML  COMPILER </a:t>
            </a:r>
            <a:r>
              <a:rPr lang="en-US" altLang="en-US" sz="2400" dirty="0"/>
              <a:t> translates DML statements in a query language into low-level instruction that the query evaluation engine can understand.</a:t>
            </a:r>
          </a:p>
          <a:p>
            <a:pPr algn="just" eaLnBrk="1" hangingPunct="1"/>
            <a:endParaRPr lang="en-US" altLang="en-US" sz="2400" dirty="0"/>
          </a:p>
          <a:p>
            <a:pPr algn="just" eaLnBrk="1" hangingPunct="1"/>
            <a:r>
              <a:rPr lang="en-US" altLang="en-US" sz="2400" b="1" dirty="0"/>
              <a:t>Query  evaluation engine</a:t>
            </a:r>
            <a:r>
              <a:rPr lang="en-US" altLang="en-US" sz="2400" dirty="0"/>
              <a:t>:    it  executes low level  instructions generated by compiler </a:t>
            </a:r>
          </a:p>
          <a:p>
            <a:pPr algn="just" eaLnBrk="1" hangingPunct="1"/>
            <a:endParaRPr lang="en-US" altLang="en-US" sz="2000" dirty="0"/>
          </a:p>
          <a:p>
            <a:pPr eaLnBrk="1" hangingPunct="1"/>
            <a:endParaRPr lang="en-US" altLang="en-US" dirty="0"/>
          </a:p>
        </p:txBody>
      </p:sp>
    </p:spTree>
    <p:extLst>
      <p:ext uri="{BB962C8B-B14F-4D97-AF65-F5344CB8AC3E}">
        <p14:creationId xmlns:p14="http://schemas.microsoft.com/office/powerpoint/2010/main" val="8573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C2036F-5694-474E-A0DD-22560A526B04}"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400" b="1" dirty="0">
                <a:latin typeface="Times New Roman" panose="02020603050405020304" pitchFamily="18" charset="0"/>
                <a:cs typeface="Times New Roman" panose="02020603050405020304" pitchFamily="18" charset="0"/>
              </a:rPr>
              <a:t>Overall System Structure </a:t>
            </a:r>
            <a:r>
              <a:rPr lang="en-US" sz="34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 1)         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9F2ACC9F-9C6A-46C6-BC90-099A18D38330}"/>
              </a:ext>
            </a:extLst>
          </p:cNvPr>
          <p:cNvSpPr>
            <a:spLocks noGrp="1"/>
          </p:cNvSpPr>
          <p:nvPr>
            <p:ph idx="1"/>
          </p:nvPr>
        </p:nvSpPr>
        <p:spPr>
          <a:xfrm>
            <a:off x="800100" y="1381590"/>
            <a:ext cx="8115300" cy="4351338"/>
          </a:xfrm>
        </p:spPr>
        <p:txBody>
          <a:bodyPr/>
          <a:lstStyle/>
          <a:p>
            <a:pPr algn="just" eaLnBrk="1" hangingPunct="1">
              <a:buFont typeface="Wingdings" panose="05000000000000000000" pitchFamily="2" charset="2"/>
              <a:buChar char="v"/>
            </a:pPr>
            <a:r>
              <a:rPr lang="en-US" altLang="en-US" sz="2400" dirty="0"/>
              <a:t>A </a:t>
            </a:r>
            <a:r>
              <a:rPr lang="en-US" altLang="en-US" sz="2400" b="1" dirty="0"/>
              <a:t>data dictionary </a:t>
            </a:r>
            <a:r>
              <a:rPr lang="en-US" altLang="en-US" sz="2400" dirty="0"/>
              <a:t>is a file or a set of files that contains a database's metadata. The data dictionary contains records about other objects in the database, such as data ownership, data relationships to other objects, and other data.</a:t>
            </a:r>
          </a:p>
          <a:p>
            <a:pPr eaLnBrk="1" hangingPunct="1">
              <a:buFont typeface="Wingdings" panose="05000000000000000000" pitchFamily="2" charset="2"/>
              <a:buChar char="v"/>
            </a:pPr>
            <a:r>
              <a:rPr lang="en-US" altLang="en-US" sz="2400" dirty="0"/>
              <a:t>The data dictionary is a crucial component of any relational database. Typically, only database administrators interact with the data dictionary</a:t>
            </a:r>
            <a:r>
              <a:rPr lang="en-US" altLang="en-US" sz="2000" dirty="0"/>
              <a:t>.</a:t>
            </a:r>
          </a:p>
          <a:p>
            <a:pPr algn="just" eaLnBrk="1" hangingPunct="1">
              <a:buFont typeface="Wingdings" panose="05000000000000000000" pitchFamily="2" charset="2"/>
              <a:buChar char="v"/>
            </a:pPr>
            <a:r>
              <a:rPr lang="en-US" altLang="en-US" sz="2400" b="1" dirty="0"/>
              <a:t>Indices</a:t>
            </a:r>
            <a:r>
              <a:rPr lang="en-US" altLang="en-US" sz="2400" dirty="0"/>
              <a:t>: provide fast access to data items holding particular values.</a:t>
            </a:r>
          </a:p>
          <a:p>
            <a:pPr algn="just" eaLnBrk="1" hangingPunct="1"/>
            <a:endParaRPr lang="en-US" altLang="en-US" sz="2000"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32274855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AF659A-5D56-45DE-AEBC-DB5CC1D02254}"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Daily quiz </a:t>
            </a:r>
          </a:p>
        </p:txBody>
      </p:sp>
      <p:sp>
        <p:nvSpPr>
          <p:cNvPr id="9" name="Content Placeholder 2">
            <a:extLst>
              <a:ext uri="{FF2B5EF4-FFF2-40B4-BE49-F238E27FC236}">
                <a16:creationId xmlns:a16="http://schemas.microsoft.com/office/drawing/2014/main" id="{283538DA-7F16-4B6B-97AD-61ED4C9F9D8D}"/>
              </a:ext>
            </a:extLst>
          </p:cNvPr>
          <p:cNvSpPr>
            <a:spLocks noGrp="1"/>
          </p:cNvSpPr>
          <p:nvPr>
            <p:ph idx="1"/>
          </p:nvPr>
        </p:nvSpPr>
        <p:spPr>
          <a:xfrm>
            <a:off x="723900" y="1573411"/>
            <a:ext cx="8229600" cy="3763963"/>
          </a:xfrm>
        </p:spPr>
        <p:txBody>
          <a:bodyPr>
            <a:normAutofit/>
          </a:bodyPr>
          <a:lstStyle/>
          <a:p>
            <a:r>
              <a:rPr lang="en-US" dirty="0">
                <a:hlinkClick r:id="rId2"/>
              </a:rPr>
              <a:t>https://</a:t>
            </a:r>
            <a:r>
              <a:rPr lang="en-US" dirty="0" smtClean="0">
                <a:hlinkClick r:id="rId2"/>
              </a:rPr>
              <a:t>docs.google.com/forms/d/e/1FAIpQLSf8VFC0DpsPXCdLR5GnIHwZJ75VOUAwAWOvQgbsOrkcRaY6UQ/viewform?usp=sf_link</a:t>
            </a:r>
            <a:endParaRPr lang="en-US" dirty="0" smtClean="0"/>
          </a:p>
          <a:p>
            <a:endParaRPr lang="en-US" sz="2400" dirty="0"/>
          </a:p>
        </p:txBody>
      </p:sp>
    </p:spTree>
    <p:extLst>
      <p:ext uri="{BB962C8B-B14F-4D97-AF65-F5344CB8AC3E}">
        <p14:creationId xmlns:p14="http://schemas.microsoft.com/office/powerpoint/2010/main" val="42013123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3B9C92-E429-4030-A1E3-C1682275683E}"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Daily Quiz </a:t>
            </a:r>
            <a:endParaRPr lang="en-US" sz="2400" b="1" dirty="0">
              <a:solidFill>
                <a:schemeClr val="tx1"/>
              </a:solidFill>
            </a:endParaRPr>
          </a:p>
        </p:txBody>
      </p:sp>
      <p:sp>
        <p:nvSpPr>
          <p:cNvPr id="3" name="Rectangle 2">
            <a:extLst>
              <a:ext uri="{FF2B5EF4-FFF2-40B4-BE49-F238E27FC236}">
                <a16:creationId xmlns:a16="http://schemas.microsoft.com/office/drawing/2014/main" id="{044C94A9-C1A5-4E24-BE4E-F2D67CA21CFA}"/>
              </a:ext>
            </a:extLst>
          </p:cNvPr>
          <p:cNvSpPr/>
          <p:nvPr/>
        </p:nvSpPr>
        <p:spPr>
          <a:xfrm>
            <a:off x="762000" y="2362200"/>
            <a:ext cx="7543800" cy="203132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hlinkClick r:id="rId2"/>
              </a:rPr>
              <a:t>https://</a:t>
            </a:r>
            <a:r>
              <a:rPr lang="en-US" sz="2800" b="1" dirty="0" smtClean="0">
                <a:latin typeface="Times New Roman" panose="02020603050405020304" pitchFamily="18" charset="0"/>
                <a:cs typeface="Times New Roman" panose="02020603050405020304" pitchFamily="18" charset="0"/>
                <a:hlinkClick r:id="rId2"/>
              </a:rPr>
              <a:t>docs.google.com/forms/d/e/1FAIpQLSe9KzGTbkYpGaE0bevUtvtG7Rt5u2T4j4hEJI7V3jWcQx_nMw/viewform?usp=sf_link</a:t>
            </a:r>
            <a:endParaRPr lang="en-US" sz="2800" b="1" dirty="0" smtClean="0">
              <a:latin typeface="Times New Roman" panose="02020603050405020304" pitchFamily="18" charset="0"/>
              <a:cs typeface="Times New Roman" panose="02020603050405020304" pitchFamily="18" charset="0"/>
            </a:endParaRPr>
          </a:p>
          <a:p>
            <a:endParaRPr lang="en-US" sz="2400" dirty="0">
              <a:latin typeface="Times New Roman" pitchFamily="18" charset="0"/>
              <a:cs typeface="Times New Roman" pitchFamily="18" charset="0"/>
            </a:endParaRPr>
          </a:p>
          <a:p>
            <a:pPr marL="457200" indent="-457200">
              <a:buFont typeface="Wingdings 2" pitchFamily="18" charset="2"/>
              <a:buAutoNum type="arabicPeriod"/>
              <a:defRPr/>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9500349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E85426-A568-451B-BE5A-922CF4B9626A}"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Faculty Video Links, </a:t>
            </a:r>
            <a:r>
              <a:rPr lang="en-US" sz="2800" dirty="0" err="1"/>
              <a:t>Youtube</a:t>
            </a:r>
            <a:r>
              <a:rPr lang="en-US" sz="2800" dirty="0"/>
              <a:t> &amp; NPTEL Video Links and Online Courses Details  </a:t>
            </a:r>
          </a:p>
        </p:txBody>
      </p:sp>
      <p:sp>
        <p:nvSpPr>
          <p:cNvPr id="9" name="Content Placeholder 2">
            <a:extLst>
              <a:ext uri="{FF2B5EF4-FFF2-40B4-BE49-F238E27FC236}">
                <a16:creationId xmlns:a16="http://schemas.microsoft.com/office/drawing/2014/main" id="{283538DA-7F16-4B6B-97AD-61ED4C9F9D8D}"/>
              </a:ext>
            </a:extLst>
          </p:cNvPr>
          <p:cNvSpPr>
            <a:spLocks noGrp="1"/>
          </p:cNvSpPr>
          <p:nvPr>
            <p:ph idx="1"/>
          </p:nvPr>
        </p:nvSpPr>
        <p:spPr>
          <a:xfrm>
            <a:off x="723900" y="1573411"/>
            <a:ext cx="8229600" cy="3763963"/>
          </a:xfrm>
        </p:spPr>
        <p:txBody>
          <a:bodyPr>
            <a:normAutofit/>
          </a:bodyPr>
          <a:lstStyle/>
          <a:p>
            <a:r>
              <a:rPr lang="en-US" sz="2400" dirty="0"/>
              <a:t>You tube /other  Video Link</a:t>
            </a:r>
          </a:p>
          <a:p>
            <a:r>
              <a:rPr lang="en-US" sz="2400" dirty="0">
                <a:hlinkClick r:id="rId2"/>
              </a:rPr>
              <a:t>https://nptel.ac.in/courses/106105175/</a:t>
            </a:r>
            <a:endParaRPr lang="en-US" sz="2400" dirty="0"/>
          </a:p>
          <a:p>
            <a:r>
              <a:rPr lang="en-US" sz="2400" dirty="0">
                <a:hlinkClick r:id="rId3"/>
              </a:rPr>
              <a:t>https://www.youtube.com/watch?v=CZfmqC9dMJA</a:t>
            </a:r>
            <a:endParaRPr lang="en-US" sz="2400" dirty="0"/>
          </a:p>
        </p:txBody>
      </p:sp>
    </p:spTree>
    <p:extLst>
      <p:ext uri="{BB962C8B-B14F-4D97-AF65-F5344CB8AC3E}">
        <p14:creationId xmlns:p14="http://schemas.microsoft.com/office/powerpoint/2010/main" val="2798134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3B6AC6-A906-41ED-BF9F-4EA3818DA14B}"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latin typeface="Times New Roman" panose="02020603050405020304" pitchFamily="18" charset="0"/>
                <a:cs typeface="Times New Roman" panose="02020603050405020304" pitchFamily="18" charset="0"/>
              </a:rPr>
              <a:t>Weekly Assignment 1.2</a:t>
            </a:r>
          </a:p>
        </p:txBody>
      </p:sp>
      <p:sp>
        <p:nvSpPr>
          <p:cNvPr id="11" name="Content Placeholder 13">
            <a:extLst>
              <a:ext uri="{FF2B5EF4-FFF2-40B4-BE49-F238E27FC236}">
                <a16:creationId xmlns:a16="http://schemas.microsoft.com/office/drawing/2014/main" id="{B3355DBD-CA5E-468B-B551-A36B956222FA}"/>
              </a:ext>
            </a:extLst>
          </p:cNvPr>
          <p:cNvSpPr>
            <a:spLocks noGrp="1"/>
          </p:cNvSpPr>
          <p:nvPr>
            <p:ph idx="1"/>
          </p:nvPr>
        </p:nvSpPr>
        <p:spPr>
          <a:xfrm>
            <a:off x="609600" y="1066800"/>
            <a:ext cx="8229600" cy="4681071"/>
          </a:xfrm>
        </p:spPr>
        <p:txBody>
          <a:bodyPr>
            <a:normAutofit fontScale="25000" lnSpcReduction="20000"/>
          </a:bodyPr>
          <a:lstStyle/>
          <a:p>
            <a:pPr marL="1371600" indent="-1371600" hangingPunct="0">
              <a:buFont typeface="+mj-lt"/>
              <a:buAutoNum type="arabicPeriod"/>
            </a:pPr>
            <a:r>
              <a:rPr lang="en-IN" sz="8800" dirty="0"/>
              <a:t>What are the different types of data base users? Discuss their activities.	                                                     CO1</a:t>
            </a:r>
            <a:endParaRPr lang="en-US" sz="8800" dirty="0"/>
          </a:p>
          <a:p>
            <a:pPr marL="1371600" indent="-1371600" hangingPunct="0">
              <a:buFont typeface="+mj-lt"/>
              <a:buAutoNum type="arabicPeriod"/>
            </a:pPr>
            <a:r>
              <a:rPr lang="en-IN" sz="8800" dirty="0"/>
              <a:t>What are the five main functions of DBA? 	         CO1</a:t>
            </a:r>
            <a:endParaRPr lang="en-US" sz="8800" dirty="0"/>
          </a:p>
          <a:p>
            <a:pPr marL="1371600" indent="-1371600" hangingPunct="0">
              <a:buFont typeface="+mj-lt"/>
              <a:buAutoNum type="arabicPeriod"/>
            </a:pPr>
            <a:r>
              <a:rPr lang="en-IN" sz="8800" dirty="0"/>
              <a:t>What are the different database languages?	         CO1</a:t>
            </a:r>
            <a:endParaRPr lang="en-US" sz="8800" dirty="0"/>
          </a:p>
          <a:p>
            <a:pPr marL="1371600" indent="-1371600" hangingPunct="0">
              <a:buFont typeface="+mj-lt"/>
              <a:buAutoNum type="arabicPeriod"/>
            </a:pPr>
            <a:r>
              <a:rPr lang="en-IN" sz="8800" dirty="0"/>
              <a:t>What are the components of query processor in DBMS architecture?	                                                   CO1</a:t>
            </a:r>
            <a:endParaRPr lang="en-US" sz="8800" dirty="0"/>
          </a:p>
          <a:p>
            <a:pPr marL="1371600" indent="-1371600">
              <a:buFont typeface="+mj-lt"/>
              <a:buAutoNum type="arabicPeriod"/>
            </a:pPr>
            <a:r>
              <a:rPr lang="en-IN" sz="8800" dirty="0"/>
              <a:t>List two reasons why do we have several levels of abstractions. Also explain the three levels.	       CO1</a:t>
            </a:r>
            <a:endParaRPr lang="en-US" sz="8800" dirty="0"/>
          </a:p>
          <a:p>
            <a:pPr marL="1371600" indent="-1371600" hangingPunct="0">
              <a:buFont typeface="+mj-lt"/>
              <a:buAutoNum type="arabicPeriod"/>
            </a:pPr>
            <a:r>
              <a:rPr lang="en-IN" sz="8800" dirty="0"/>
              <a:t>What do you mean by database schema and database instance?                                                	      CO1,CO2</a:t>
            </a:r>
            <a:endParaRPr lang="en-US" sz="8800" dirty="0"/>
          </a:p>
          <a:p>
            <a:pPr marL="1371600" indent="-1371600" hangingPunct="0">
              <a:buFont typeface="+mj-lt"/>
              <a:buAutoNum type="arabicPeriod"/>
            </a:pPr>
            <a:r>
              <a:rPr lang="en-IN" sz="8800" dirty="0"/>
              <a:t>Explain the physical and logical level data independence.  							CO1</a:t>
            </a:r>
            <a:endParaRPr lang="en-US" sz="8800" dirty="0"/>
          </a:p>
          <a:p>
            <a:pPr marL="1371600" indent="-1371600" hangingPunct="0">
              <a:buFont typeface="+mj-lt"/>
              <a:buAutoNum type="arabicPeriod"/>
            </a:pPr>
            <a:r>
              <a:rPr lang="en-IN" sz="8800" dirty="0"/>
              <a:t>Differentiate between hierarchical and network data model.					CO1</a:t>
            </a:r>
            <a:endParaRPr lang="en-US" sz="8800" dirty="0"/>
          </a:p>
          <a:p>
            <a:pPr marL="514350" indent="-514350">
              <a:buFont typeface="+mj-lt"/>
              <a:buAutoNum type="arabicPeriod"/>
            </a:pPr>
            <a:endParaRPr lang="en-US" dirty="0"/>
          </a:p>
        </p:txBody>
      </p:sp>
    </p:spTree>
    <p:extLst>
      <p:ext uri="{BB962C8B-B14F-4D97-AF65-F5344CB8AC3E}">
        <p14:creationId xmlns:p14="http://schemas.microsoft.com/office/powerpoint/2010/main" val="577573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CF95FB-6CD6-44D2-B111-63DD5501E3BE}"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latin typeface="Times New Roman" panose="02020603050405020304" pitchFamily="18" charset="0"/>
                <a:cs typeface="Times New Roman" panose="02020603050405020304" pitchFamily="18" charset="0"/>
              </a:rPr>
              <a:t>Content  Unit 1 (Lecture 6 and lecture 7)</a:t>
            </a:r>
          </a:p>
        </p:txBody>
      </p:sp>
      <p:sp>
        <p:nvSpPr>
          <p:cNvPr id="9" name="Rectangle 8">
            <a:extLst>
              <a:ext uri="{FF2B5EF4-FFF2-40B4-BE49-F238E27FC236}">
                <a16:creationId xmlns:a16="http://schemas.microsoft.com/office/drawing/2014/main" id="{9225CD90-C6F0-4199-8650-3F9AB53F3FB5}"/>
              </a:ext>
            </a:extLst>
          </p:cNvPr>
          <p:cNvSpPr/>
          <p:nvPr/>
        </p:nvSpPr>
        <p:spPr>
          <a:xfrm>
            <a:off x="1371600" y="1105028"/>
            <a:ext cx="6958553" cy="4832092"/>
          </a:xfrm>
          <a:prstGeom prst="rect">
            <a:avLst/>
          </a:prstGeom>
        </p:spPr>
        <p:txBody>
          <a:bodyPr wrap="square">
            <a:spAutoFit/>
          </a:bodyPr>
          <a:lstStyle/>
          <a:p>
            <a:pPr marL="285750" indent="-285750">
              <a:spcBef>
                <a:spcPct val="0"/>
              </a:spcBef>
              <a:buFont typeface="Wingdings" panose="05000000000000000000" pitchFamily="2" charset="2"/>
              <a:buChar char="§"/>
              <a:defRPr/>
            </a:pPr>
            <a:r>
              <a:rPr lang="en-US" altLang="en-US" sz="2200" dirty="0">
                <a:latin typeface="+mj-lt"/>
              </a:rPr>
              <a:t>Entity Relationship Model</a:t>
            </a:r>
          </a:p>
          <a:p>
            <a:pPr marL="285750"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ER Model Basic</a:t>
            </a:r>
          </a:p>
          <a:p>
            <a:pPr marL="742950" lvl="1"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Entity</a:t>
            </a:r>
          </a:p>
          <a:p>
            <a:pPr marL="742950" lvl="1"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Entity Type</a:t>
            </a:r>
          </a:p>
          <a:p>
            <a:pPr marL="742950" lvl="1"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Attribute</a:t>
            </a:r>
          </a:p>
          <a:p>
            <a:pPr marL="742950" lvl="1"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Attribute Type</a:t>
            </a:r>
          </a:p>
          <a:p>
            <a:pPr marL="742950" lvl="1"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Key and Key Attributes</a:t>
            </a:r>
          </a:p>
          <a:p>
            <a:pPr marL="742950" lvl="1"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Relationship</a:t>
            </a:r>
          </a:p>
          <a:p>
            <a:pPr marL="742950" lvl="1"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Relationship Type</a:t>
            </a:r>
          </a:p>
          <a:p>
            <a:pPr marL="742950" lvl="1"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Notation</a:t>
            </a:r>
          </a:p>
          <a:p>
            <a:pPr marL="742950" lvl="1"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ER Diagram Example</a:t>
            </a:r>
          </a:p>
          <a:p>
            <a:pPr marL="285750"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Mapping Cardinality</a:t>
            </a:r>
          </a:p>
          <a:p>
            <a:pPr marL="285750"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Old Question Paper</a:t>
            </a:r>
          </a:p>
          <a:p>
            <a:pPr marL="285750" indent="-285750">
              <a:spcBef>
                <a:spcPct val="0"/>
              </a:spcBef>
              <a:buFont typeface="Wingdings" panose="05000000000000000000" pitchFamily="2" charset="2"/>
              <a:buChar char="§"/>
              <a:defRPr/>
            </a:pPr>
            <a:r>
              <a:rPr lang="en-US" sz="2200" dirty="0">
                <a:latin typeface="+mj-lt"/>
                <a:cs typeface="Times New Roman" panose="02020603050405020304" pitchFamily="18" charset="0"/>
              </a:rPr>
              <a:t>References</a:t>
            </a:r>
          </a:p>
        </p:txBody>
      </p:sp>
    </p:spTree>
    <p:extLst>
      <p:ext uri="{BB962C8B-B14F-4D97-AF65-F5344CB8AC3E}">
        <p14:creationId xmlns:p14="http://schemas.microsoft.com/office/powerpoint/2010/main" val="10742214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2C068C-E2E3-4757-A16C-D2768BFBA571}"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Prerequisite Unit 1 Lect. 6 and Lect. 7</a:t>
            </a:r>
            <a:endParaRPr lang="en-US" sz="2400" b="1" dirty="0">
              <a:solidFill>
                <a:schemeClr val="tx1"/>
              </a:solidFill>
            </a:endParaRPr>
          </a:p>
        </p:txBody>
      </p:sp>
      <p:sp>
        <p:nvSpPr>
          <p:cNvPr id="3" name="Rectangle 2">
            <a:extLst>
              <a:ext uri="{FF2B5EF4-FFF2-40B4-BE49-F238E27FC236}">
                <a16:creationId xmlns:a16="http://schemas.microsoft.com/office/drawing/2014/main" id="{044C94A9-C1A5-4E24-BE4E-F2D67CA21CFA}"/>
              </a:ext>
            </a:extLst>
          </p:cNvPr>
          <p:cNvSpPr/>
          <p:nvPr/>
        </p:nvSpPr>
        <p:spPr>
          <a:xfrm>
            <a:off x="762000" y="1295400"/>
            <a:ext cx="7543800" cy="1169551"/>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Set theory </a:t>
            </a:r>
          </a:p>
          <a:p>
            <a:endParaRPr lang="en-US" sz="2400" dirty="0">
              <a:latin typeface="Times New Roman" pitchFamily="18" charset="0"/>
              <a:cs typeface="Times New Roman" pitchFamily="18" charset="0"/>
            </a:endParaRPr>
          </a:p>
          <a:p>
            <a:pPr marL="457200" indent="-457200">
              <a:buFont typeface="Wingdings 2" pitchFamily="18" charset="2"/>
              <a:buAutoNum type="arabicPeriod"/>
              <a:defRPr/>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747682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5938A7-C601-4A70-8892-C58FE97F22B7}" type="datetime1">
              <a:rPr lang="en-US" smtClean="0"/>
              <a:pPr/>
              <a:t>1/21/2022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05B54D70-3E94-4F79-864E-11D4437BB464}"/>
              </a:ext>
            </a:extLst>
          </p:cNvPr>
          <p:cNvGraphicFramePr>
            <a:graphicFrameLocks noGrp="1"/>
          </p:cNvGraphicFramePr>
          <p:nvPr>
            <p:extLst>
              <p:ext uri="{D42A27DB-BD31-4B8C-83A1-F6EECF244321}">
                <p14:modId xmlns:p14="http://schemas.microsoft.com/office/powerpoint/2010/main" val="3412192915"/>
              </p:ext>
            </p:extLst>
          </p:nvPr>
        </p:nvGraphicFramePr>
        <p:xfrm>
          <a:off x="465992" y="838200"/>
          <a:ext cx="8305800" cy="50292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a:tc>
                <a:extLst>
                  <a:ext uri="{0D108BD9-81ED-4DB2-BD59-A6C34878D82A}">
                    <a16:rowId xmlns:a16="http://schemas.microsoft.com/office/drawing/2014/main" val="2356446852"/>
                  </a:ext>
                </a:extLst>
              </a:tr>
              <a:tr h="370840">
                <a:tc>
                  <a: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Calibri"/>
                          <a:ea typeface="+mn-ea"/>
                          <a:cs typeface="+mn-cs"/>
                        </a:rPr>
                        <a:t>Entity Relationship Model</a:t>
                      </a:r>
                    </a:p>
                  </a:txBody>
                  <a:tcPr/>
                </a:tc>
                <a:tc>
                  <a:txBody>
                    <a:bodyPr/>
                    <a:lstStyle/>
                    <a:p>
                      <a:pPr algn="ctr"/>
                      <a:r>
                        <a:rPr lang="en-IN" dirty="0">
                          <a:latin typeface="Times New Roman" panose="02020603050405020304" pitchFamily="18" charset="0"/>
                          <a:cs typeface="Times New Roman" panose="02020603050405020304" pitchFamily="18" charset="0"/>
                        </a:rPr>
                        <a:t> CO1 </a:t>
                      </a:r>
                    </a:p>
                  </a:txBody>
                  <a:tcPr/>
                </a:tc>
                <a:extLst>
                  <a:ext uri="{0D108BD9-81ED-4DB2-BD59-A6C34878D82A}">
                    <a16:rowId xmlns:a16="http://schemas.microsoft.com/office/drawing/2014/main" val="2588274677"/>
                  </a:ext>
                </a:extLst>
              </a:tr>
              <a:tr h="0">
                <a:tc>
                  <a: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ER Model Basic</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Entity</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Entity Type</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Attribute</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Attribute Type</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Key and Key Attributes</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Relationship</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Relationship Type</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Notation</a:t>
                      </a:r>
                    </a:p>
                    <a:p>
                      <a:pPr marL="800100" marR="0" lvl="1"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ER Diagram Example</a:t>
                      </a:r>
                      <a:endParaRPr kumimoji="0" lang="en-US" sz="22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CO1</a:t>
                      </a:r>
                    </a:p>
                  </a:txBody>
                  <a:tcPr/>
                </a:tc>
                <a:extLst>
                  <a:ext uri="{0D108BD9-81ED-4DB2-BD59-A6C34878D82A}">
                    <a16:rowId xmlns:a16="http://schemas.microsoft.com/office/drawing/2014/main" val="4182974875"/>
                  </a:ext>
                </a:extLst>
              </a:tr>
              <a:tr h="0">
                <a:tc>
                  <a:txBody>
                    <a:bodyPr/>
                    <a:lstStyle/>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Mapping Cardinality</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CO1</a:t>
                      </a:r>
                    </a:p>
                  </a:txBody>
                  <a:tcPr/>
                </a:tc>
                <a:extLst>
                  <a:ext uri="{0D108BD9-81ED-4DB2-BD59-A6C34878D82A}">
                    <a16:rowId xmlns:a16="http://schemas.microsoft.com/office/drawing/2014/main" val="1981820267"/>
                  </a:ext>
                </a:extLst>
              </a:tr>
            </a:tbl>
          </a:graphicData>
        </a:graphic>
      </p:graphicFrame>
    </p:spTree>
    <p:extLst>
      <p:ext uri="{BB962C8B-B14F-4D97-AF65-F5344CB8AC3E}">
        <p14:creationId xmlns:p14="http://schemas.microsoft.com/office/powerpoint/2010/main" val="962717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21634</TotalTime>
  <Words>7926</Words>
  <Application>Microsoft Office PowerPoint</Application>
  <PresentationFormat>On-screen Show (4:3)</PresentationFormat>
  <Paragraphs>1653</Paragraphs>
  <Slides>148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148</vt:i4>
      </vt:variant>
    </vt:vector>
  </HeadingPairs>
  <TitlesOfParts>
    <vt:vector size="157" baseType="lpstr">
      <vt:lpstr>Arial</vt:lpstr>
      <vt:lpstr>Bookman Old Style</vt:lpstr>
      <vt:lpstr>Calibri</vt:lpstr>
      <vt:lpstr>Roboto</vt:lpstr>
      <vt:lpstr>Times New Roman</vt:lpstr>
      <vt:lpstr>Wingdings</vt:lpstr>
      <vt:lpstr>Wingdings 2</vt:lpstr>
      <vt:lpstr>Work Sans</vt:lpstr>
      <vt:lpstr>Office Theme</vt:lpstr>
      <vt:lpstr>Noida Institute of Engineering and Technology, Greater Noida</vt:lpstr>
      <vt:lpstr>Introduction of Faculty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Specific Outcomes</vt:lpstr>
      <vt:lpstr>PowerPoint Presentation</vt:lpstr>
      <vt:lpstr>PowerPoint Presentation</vt:lpstr>
      <vt:lpstr>Department &amp; Subject wise Result Analysis</vt:lpstr>
      <vt:lpstr>PowerPoint Presentation</vt:lpstr>
      <vt:lpstr>End Semester Question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Aman Nigam</cp:lastModifiedBy>
  <cp:revision>181</cp:revision>
  <dcterms:created xsi:type="dcterms:W3CDTF">2006-08-16T00:00:00Z</dcterms:created>
  <dcterms:modified xsi:type="dcterms:W3CDTF">2022-01-21T06:59:19Z</dcterms:modified>
</cp:coreProperties>
</file>