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3"/>
  </p:notesMasterIdLst>
  <p:sldIdLst>
    <p:sldId id="257" r:id="rId2"/>
    <p:sldId id="258" r:id="rId3"/>
    <p:sldId id="407" r:id="rId4"/>
    <p:sldId id="348" r:id="rId5"/>
    <p:sldId id="285" r:id="rId6"/>
    <p:sldId id="412" r:id="rId7"/>
    <p:sldId id="413" r:id="rId8"/>
    <p:sldId id="268" r:id="rId9"/>
    <p:sldId id="419" r:id="rId10"/>
    <p:sldId id="472" r:id="rId11"/>
    <p:sldId id="473" r:id="rId12"/>
    <p:sldId id="474" r:id="rId13"/>
    <p:sldId id="475" r:id="rId14"/>
    <p:sldId id="286" r:id="rId15"/>
    <p:sldId id="287" r:id="rId16"/>
    <p:sldId id="288" r:id="rId17"/>
    <p:sldId id="289" r:id="rId18"/>
    <p:sldId id="293" r:id="rId19"/>
    <p:sldId id="290" r:id="rId20"/>
    <p:sldId id="291" r:id="rId21"/>
    <p:sldId id="260" r:id="rId22"/>
    <p:sldId id="420" r:id="rId23"/>
    <p:sldId id="421" r:id="rId24"/>
    <p:sldId id="426" r:id="rId25"/>
    <p:sldId id="427" r:id="rId26"/>
    <p:sldId id="428" r:id="rId27"/>
    <p:sldId id="429" r:id="rId28"/>
    <p:sldId id="430" r:id="rId29"/>
    <p:sldId id="422" r:id="rId30"/>
    <p:sldId id="423" r:id="rId31"/>
    <p:sldId id="431" r:id="rId32"/>
    <p:sldId id="432" r:id="rId33"/>
    <p:sldId id="433" r:id="rId34"/>
    <p:sldId id="434" r:id="rId35"/>
    <p:sldId id="435" r:id="rId36"/>
    <p:sldId id="436" r:id="rId37"/>
    <p:sldId id="425" r:id="rId38"/>
    <p:sldId id="437" r:id="rId39"/>
    <p:sldId id="438" r:id="rId40"/>
    <p:sldId id="439" r:id="rId41"/>
    <p:sldId id="440" r:id="rId42"/>
    <p:sldId id="441" r:id="rId43"/>
    <p:sldId id="442" r:id="rId44"/>
    <p:sldId id="443" r:id="rId45"/>
    <p:sldId id="444" r:id="rId46"/>
    <p:sldId id="445" r:id="rId47"/>
    <p:sldId id="446" r:id="rId48"/>
    <p:sldId id="447" r:id="rId49"/>
    <p:sldId id="478" r:id="rId50"/>
    <p:sldId id="479" r:id="rId51"/>
    <p:sldId id="292" r:id="rId52"/>
    <p:sldId id="449" r:id="rId53"/>
    <p:sldId id="448"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8" r:id="rId68"/>
    <p:sldId id="309" r:id="rId69"/>
    <p:sldId id="311" r:id="rId70"/>
    <p:sldId id="312" r:id="rId71"/>
    <p:sldId id="313" r:id="rId72"/>
    <p:sldId id="314" r:id="rId73"/>
    <p:sldId id="315" r:id="rId74"/>
    <p:sldId id="316" r:id="rId75"/>
    <p:sldId id="317" r:id="rId76"/>
    <p:sldId id="325" r:id="rId77"/>
    <p:sldId id="318" r:id="rId78"/>
    <p:sldId id="319" r:id="rId79"/>
    <p:sldId id="320" r:id="rId80"/>
    <p:sldId id="321" r:id="rId81"/>
    <p:sldId id="322" r:id="rId82"/>
    <p:sldId id="323" r:id="rId83"/>
    <p:sldId id="329" r:id="rId84"/>
    <p:sldId id="409" r:id="rId85"/>
    <p:sldId id="324" r:id="rId86"/>
    <p:sldId id="327" r:id="rId87"/>
    <p:sldId id="331" r:id="rId88"/>
    <p:sldId id="334" r:id="rId89"/>
    <p:sldId id="332" r:id="rId90"/>
    <p:sldId id="450" r:id="rId91"/>
    <p:sldId id="451" r:id="rId92"/>
    <p:sldId id="452" r:id="rId93"/>
    <p:sldId id="453" r:id="rId94"/>
    <p:sldId id="454" r:id="rId95"/>
    <p:sldId id="471" r:id="rId96"/>
    <p:sldId id="470" r:id="rId97"/>
    <p:sldId id="455" r:id="rId98"/>
    <p:sldId id="456" r:id="rId99"/>
    <p:sldId id="457" r:id="rId100"/>
    <p:sldId id="333" r:id="rId101"/>
    <p:sldId id="335" r:id="rId102"/>
    <p:sldId id="336" r:id="rId103"/>
    <p:sldId id="337" r:id="rId104"/>
    <p:sldId id="338" r:id="rId105"/>
    <p:sldId id="339" r:id="rId106"/>
    <p:sldId id="340" r:id="rId107"/>
    <p:sldId id="342" r:id="rId108"/>
    <p:sldId id="343" r:id="rId109"/>
    <p:sldId id="345" r:id="rId110"/>
    <p:sldId id="346" r:id="rId111"/>
    <p:sldId id="344" r:id="rId112"/>
    <p:sldId id="349" r:id="rId113"/>
    <p:sldId id="350" r:id="rId114"/>
    <p:sldId id="351" r:id="rId115"/>
    <p:sldId id="352" r:id="rId116"/>
    <p:sldId id="353" r:id="rId117"/>
    <p:sldId id="458" r:id="rId118"/>
    <p:sldId id="464" r:id="rId119"/>
    <p:sldId id="459" r:id="rId120"/>
    <p:sldId id="354" r:id="rId121"/>
    <p:sldId id="461" r:id="rId122"/>
    <p:sldId id="460" r:id="rId123"/>
    <p:sldId id="462" r:id="rId124"/>
    <p:sldId id="463" r:id="rId125"/>
    <p:sldId id="357" r:id="rId126"/>
    <p:sldId id="358" r:id="rId127"/>
    <p:sldId id="359" r:id="rId128"/>
    <p:sldId id="361" r:id="rId129"/>
    <p:sldId id="362" r:id="rId130"/>
    <p:sldId id="360" r:id="rId131"/>
    <p:sldId id="465" r:id="rId132"/>
    <p:sldId id="466" r:id="rId133"/>
    <p:sldId id="363" r:id="rId134"/>
    <p:sldId id="467" r:id="rId135"/>
    <p:sldId id="364" r:id="rId136"/>
    <p:sldId id="365" r:id="rId137"/>
    <p:sldId id="374" r:id="rId138"/>
    <p:sldId id="373" r:id="rId139"/>
    <p:sldId id="375" r:id="rId140"/>
    <p:sldId id="376" r:id="rId141"/>
    <p:sldId id="372" r:id="rId142"/>
    <p:sldId id="377" r:id="rId143"/>
    <p:sldId id="371" r:id="rId144"/>
    <p:sldId id="370" r:id="rId145"/>
    <p:sldId id="369" r:id="rId146"/>
    <p:sldId id="378" r:id="rId147"/>
    <p:sldId id="368" r:id="rId148"/>
    <p:sldId id="367" r:id="rId149"/>
    <p:sldId id="379" r:id="rId150"/>
    <p:sldId id="366" r:id="rId151"/>
    <p:sldId id="380" r:id="rId152"/>
    <p:sldId id="381" r:id="rId153"/>
    <p:sldId id="356" r:id="rId154"/>
    <p:sldId id="385" r:id="rId155"/>
    <p:sldId id="384" r:id="rId156"/>
    <p:sldId id="383" r:id="rId157"/>
    <p:sldId id="382" r:id="rId158"/>
    <p:sldId id="386" r:id="rId159"/>
    <p:sldId id="387" r:id="rId160"/>
    <p:sldId id="388" r:id="rId161"/>
    <p:sldId id="389" r:id="rId162"/>
    <p:sldId id="395" r:id="rId163"/>
    <p:sldId id="394" r:id="rId164"/>
    <p:sldId id="393" r:id="rId165"/>
    <p:sldId id="392" r:id="rId166"/>
    <p:sldId id="391" r:id="rId167"/>
    <p:sldId id="390" r:id="rId168"/>
    <p:sldId id="396" r:id="rId169"/>
    <p:sldId id="468" r:id="rId170"/>
    <p:sldId id="469" r:id="rId171"/>
    <p:sldId id="397" r:id="rId172"/>
    <p:sldId id="398" r:id="rId173"/>
    <p:sldId id="400" r:id="rId174"/>
    <p:sldId id="399" r:id="rId175"/>
    <p:sldId id="401" r:id="rId176"/>
    <p:sldId id="404" r:id="rId177"/>
    <p:sldId id="402" r:id="rId178"/>
    <p:sldId id="405" r:id="rId179"/>
    <p:sldId id="403" r:id="rId180"/>
    <p:sldId id="492" r:id="rId181"/>
    <p:sldId id="274" r:id="rId182"/>
    <p:sldId id="481" r:id="rId183"/>
    <p:sldId id="482" r:id="rId184"/>
    <p:sldId id="483" r:id="rId185"/>
    <p:sldId id="484" r:id="rId186"/>
    <p:sldId id="485" r:id="rId187"/>
    <p:sldId id="486" r:id="rId188"/>
    <p:sldId id="487" r:id="rId189"/>
    <p:sldId id="488" r:id="rId190"/>
    <p:sldId id="489" r:id="rId191"/>
    <p:sldId id="490" r:id="rId1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73" d="100"/>
          <a:sy n="73" d="100"/>
        </p:scale>
        <p:origin x="1200" y="78"/>
      </p:cViewPr>
      <p:guideLst>
        <p:guide orient="horz" pos="2160"/>
        <p:guide pos="29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a:t>RULE 8</a:t>
          </a:r>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a:t>LOGICAL DATA INDEPENDENCE</a:t>
          </a:r>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BD914AF0-567A-4949-A9BA-5E2AB49E3456}" type="presOf" srcId="{98A79265-DB18-4041-8500-1BB3E16D93B0}" destId="{758C1989-8D44-4DA7-8978-62A57BA4E00C}"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ACED1842-1DB6-403B-A709-16C864253B67}" type="presOf" srcId="{AF4F026A-3BD6-49C2-AAEF-E49F57E9DD58}" destId="{10DB14C0-BB47-40C2-8766-888CE06EA023}" srcOrd="0" destOrd="0" presId="urn:microsoft.com/office/officeart/2005/8/layout/chevron2"/>
    <dgm:cxn modelId="{E286AEBA-1A90-4FB7-8B0F-2B0BAFA6B7A2}" type="presOf" srcId="{47794A0C-EFA1-4E43-8F2E-EED1FD0F32E7}" destId="{736B6969-0BDC-4182-ACB3-513F4EA74893}" srcOrd="0" destOrd="0" presId="urn:microsoft.com/office/officeart/2005/8/layout/chevron2"/>
    <dgm:cxn modelId="{4D1C1B11-EC5E-4614-9ACF-290058056AD7}" srcId="{98A79265-DB18-4041-8500-1BB3E16D93B0}" destId="{47794A0C-EFA1-4E43-8F2E-EED1FD0F32E7}" srcOrd="0" destOrd="0" parTransId="{E859AE2B-2E86-4E00-B695-EA9A59B63BE9}" sibTransId="{4841D6A4-13BC-4EA5-BF70-62A67E5965C6}"/>
    <dgm:cxn modelId="{472E1540-38CA-4F2D-8EBA-1F9B021AFFC8}" type="presParOf" srcId="{10DB14C0-BB47-40C2-8766-888CE06EA023}" destId="{5CEBA999-399B-4561-A1BC-37A31F27BF51}" srcOrd="0" destOrd="0" presId="urn:microsoft.com/office/officeart/2005/8/layout/chevron2"/>
    <dgm:cxn modelId="{54DCF52A-5552-4B27-A9BD-003070944068}" type="presParOf" srcId="{5CEBA999-399B-4561-A1BC-37A31F27BF51}" destId="{758C1989-8D44-4DA7-8978-62A57BA4E00C}" srcOrd="0" destOrd="0" presId="urn:microsoft.com/office/officeart/2005/8/layout/chevron2"/>
    <dgm:cxn modelId="{AA65A9C6-0B5F-435F-BE58-88AB840BFB73}"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42822ED1-DA03-491E-B49D-0418128BAD6F}">
      <dgm:prSet custT="1"/>
      <dgm:spPr/>
      <dgm:t>
        <a:bodyPr/>
        <a:lstStyle/>
        <a:p>
          <a:r>
            <a:rPr lang="en-US" sz="2000" dirty="0"/>
            <a:t>PHYSICAL DATA INDEPENDENCE</a:t>
          </a:r>
        </a:p>
      </dgm:t>
    </dgm:pt>
    <dgm:pt modelId="{DD48F918-2A5A-4CF4-A594-9FFC9220437F}" type="parTrans" cxnId="{3606EA87-72E5-49C4-A382-B4CACD4EE318}">
      <dgm:prSet/>
      <dgm:spPr/>
      <dgm:t>
        <a:bodyPr/>
        <a:lstStyle/>
        <a:p>
          <a:endParaRPr lang="en-US"/>
        </a:p>
      </dgm:t>
    </dgm:pt>
    <dgm:pt modelId="{E0195002-05BA-4441-8532-6529116CF99E}" type="sibTrans" cxnId="{3606EA87-72E5-49C4-A382-B4CACD4EE318}">
      <dgm:prSet/>
      <dgm:spPr/>
      <dgm:t>
        <a:bodyPr/>
        <a:lstStyle/>
        <a:p>
          <a:endParaRPr lang="en-US"/>
        </a:p>
      </dgm:t>
    </dgm:pt>
    <dgm:pt modelId="{98A79265-DB18-4041-8500-1BB3E16D93B0}">
      <dgm:prSet/>
      <dgm:spPr/>
      <dgm:t>
        <a:bodyPr/>
        <a:lstStyle/>
        <a:p>
          <a:pPr rtl="0"/>
          <a:r>
            <a:rPr lang="en-US" b="1" dirty="0"/>
            <a:t>RULE 9</a:t>
          </a:r>
        </a:p>
      </dgm:t>
    </dgm:pt>
    <dgm:pt modelId="{D0C6F05F-D16C-4587-8ABD-7143A8539982}" type="sibTrans" cxnId="{FA159A28-DE3B-44C7-A4D9-B2874297A325}">
      <dgm:prSet/>
      <dgm:spPr/>
      <dgm:t>
        <a:bodyPr/>
        <a:lstStyle/>
        <a:p>
          <a:endParaRPr lang="en-US"/>
        </a:p>
      </dgm:t>
    </dgm:pt>
    <dgm:pt modelId="{5776C6BA-572A-40AB-813F-37FD965AB0E3}" type="parTrans" cxnId="{FA159A28-DE3B-44C7-A4D9-B2874297A325}">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067208AF-0F36-4711-A882-F5BCE2ACBC44}" type="presOf" srcId="{98A79265-DB18-4041-8500-1BB3E16D93B0}" destId="{758C1989-8D44-4DA7-8978-62A57BA4E00C}" srcOrd="0" destOrd="0" presId="urn:microsoft.com/office/officeart/2005/8/layout/chevron2"/>
    <dgm:cxn modelId="{3606EA87-72E5-49C4-A382-B4CACD4EE318}" srcId="{98A79265-DB18-4041-8500-1BB3E16D93B0}" destId="{42822ED1-DA03-491E-B49D-0418128BAD6F}" srcOrd="0" destOrd="0" parTransId="{DD48F918-2A5A-4CF4-A594-9FFC9220437F}" sibTransId="{E0195002-05BA-4441-8532-6529116CF99E}"/>
    <dgm:cxn modelId="{FA159A28-DE3B-44C7-A4D9-B2874297A325}" srcId="{AF4F026A-3BD6-49C2-AAEF-E49F57E9DD58}" destId="{98A79265-DB18-4041-8500-1BB3E16D93B0}" srcOrd="0" destOrd="0" parTransId="{5776C6BA-572A-40AB-813F-37FD965AB0E3}" sibTransId="{D0C6F05F-D16C-4587-8ABD-7143A8539982}"/>
    <dgm:cxn modelId="{E33263FE-8140-4EA8-BE5A-B32DB18C4D92}" type="presOf" srcId="{42822ED1-DA03-491E-B49D-0418128BAD6F}" destId="{736B6969-0BDC-4182-ACB3-513F4EA74893}" srcOrd="0" destOrd="0" presId="urn:microsoft.com/office/officeart/2005/8/layout/chevron2"/>
    <dgm:cxn modelId="{B5B390CD-8DF9-4B10-B2B8-93E585E2E375}" type="presOf" srcId="{AF4F026A-3BD6-49C2-AAEF-E49F57E9DD58}" destId="{10DB14C0-BB47-40C2-8766-888CE06EA023}" srcOrd="0" destOrd="0" presId="urn:microsoft.com/office/officeart/2005/8/layout/chevron2"/>
    <dgm:cxn modelId="{4E5B917C-E34E-43F5-8875-4299081D5A8F}" type="presParOf" srcId="{10DB14C0-BB47-40C2-8766-888CE06EA023}" destId="{5CEBA999-399B-4561-A1BC-37A31F27BF51}" srcOrd="0" destOrd="0" presId="urn:microsoft.com/office/officeart/2005/8/layout/chevron2"/>
    <dgm:cxn modelId="{D1269455-D6A3-4980-AC75-55FA1500AADB}" type="presParOf" srcId="{5CEBA999-399B-4561-A1BC-37A31F27BF51}" destId="{758C1989-8D44-4DA7-8978-62A57BA4E00C}" srcOrd="0" destOrd="0" presId="urn:microsoft.com/office/officeart/2005/8/layout/chevron2"/>
    <dgm:cxn modelId="{D93AAB61-A588-4AAD-8275-52B13D54AC07}"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a:t>RULE 10</a:t>
          </a:r>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a:t>INTEGRITY INDEPENDENCE RULE</a:t>
          </a:r>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E213EF4B-2E70-4FA5-A8BE-4059EFC63C13}" type="presOf" srcId="{47794A0C-EFA1-4E43-8F2E-EED1FD0F32E7}" destId="{736B6969-0BDC-4182-ACB3-513F4EA74893}" srcOrd="0" destOrd="0" presId="urn:microsoft.com/office/officeart/2005/8/layout/chevron2"/>
    <dgm:cxn modelId="{5D68B967-89CE-4041-8363-A5B3556189C2}" type="presOf" srcId="{98A79265-DB18-4041-8500-1BB3E16D93B0}" destId="{758C1989-8D44-4DA7-8978-62A57BA4E00C}"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2B370DB3-B9AA-4182-A81E-B3437926DE64}" type="presOf" srcId="{AF4F026A-3BD6-49C2-AAEF-E49F57E9DD58}" destId="{10DB14C0-BB47-40C2-8766-888CE06EA023}" srcOrd="0" destOrd="0" presId="urn:microsoft.com/office/officeart/2005/8/layout/chevron2"/>
    <dgm:cxn modelId="{4D1C1B11-EC5E-4614-9ACF-290058056AD7}" srcId="{98A79265-DB18-4041-8500-1BB3E16D93B0}" destId="{47794A0C-EFA1-4E43-8F2E-EED1FD0F32E7}" srcOrd="0" destOrd="0" parTransId="{E859AE2B-2E86-4E00-B695-EA9A59B63BE9}" sibTransId="{4841D6A4-13BC-4EA5-BF70-62A67E5965C6}"/>
    <dgm:cxn modelId="{A68B7AB5-9012-4A4F-AE01-A2F25AFA05A6}" type="presParOf" srcId="{10DB14C0-BB47-40C2-8766-888CE06EA023}" destId="{5CEBA999-399B-4561-A1BC-37A31F27BF51}" srcOrd="0" destOrd="0" presId="urn:microsoft.com/office/officeart/2005/8/layout/chevron2"/>
    <dgm:cxn modelId="{AC322968-55C9-4856-9BBB-6B5146C00355}" type="presParOf" srcId="{5CEBA999-399B-4561-A1BC-37A31F27BF51}" destId="{758C1989-8D44-4DA7-8978-62A57BA4E00C}" srcOrd="0" destOrd="0" presId="urn:microsoft.com/office/officeart/2005/8/layout/chevron2"/>
    <dgm:cxn modelId="{A5D4DEBC-0B71-4B07-B0EB-1B7383DD3CBC}"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a:t>RULE 11</a:t>
          </a:r>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a:t>DISTRIBUTION INDEPENDENCE RULE</a:t>
          </a:r>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246" custLinFactNeighborY="-1758">
        <dgm:presLayoutVars>
          <dgm:bulletEnabled val="1"/>
        </dgm:presLayoutVars>
      </dgm:prSet>
      <dgm:spPr/>
      <dgm:t>
        <a:bodyPr/>
        <a:lstStyle/>
        <a:p>
          <a:endParaRPr lang="en-US"/>
        </a:p>
      </dgm:t>
    </dgm:pt>
  </dgm:ptLst>
  <dgm:cxnLst>
    <dgm:cxn modelId="{BA91EC96-96AD-4309-9BB0-5AD440874E82}" type="presOf" srcId="{47794A0C-EFA1-4E43-8F2E-EED1FD0F32E7}" destId="{736B6969-0BDC-4182-ACB3-513F4EA74893}"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58447E74-2105-44DA-A3B3-C6EBDF7ECFB9}" type="presOf" srcId="{AF4F026A-3BD6-49C2-AAEF-E49F57E9DD58}" destId="{10DB14C0-BB47-40C2-8766-888CE06EA023}" srcOrd="0" destOrd="0" presId="urn:microsoft.com/office/officeart/2005/8/layout/chevron2"/>
    <dgm:cxn modelId="{C6651A1A-40DE-4A0B-8B1E-512D11C558B6}" type="presOf" srcId="{98A79265-DB18-4041-8500-1BB3E16D93B0}" destId="{758C1989-8D44-4DA7-8978-62A57BA4E00C}" srcOrd="0" destOrd="0" presId="urn:microsoft.com/office/officeart/2005/8/layout/chevron2"/>
    <dgm:cxn modelId="{4D1C1B11-EC5E-4614-9ACF-290058056AD7}" srcId="{98A79265-DB18-4041-8500-1BB3E16D93B0}" destId="{47794A0C-EFA1-4E43-8F2E-EED1FD0F32E7}" srcOrd="0" destOrd="0" parTransId="{E859AE2B-2E86-4E00-B695-EA9A59B63BE9}" sibTransId="{4841D6A4-13BC-4EA5-BF70-62A67E5965C6}"/>
    <dgm:cxn modelId="{8C486D80-70DF-440D-82FF-87FEDB336811}" type="presParOf" srcId="{10DB14C0-BB47-40C2-8766-888CE06EA023}" destId="{5CEBA999-399B-4561-A1BC-37A31F27BF51}" srcOrd="0" destOrd="0" presId="urn:microsoft.com/office/officeart/2005/8/layout/chevron2"/>
    <dgm:cxn modelId="{379FB9CC-6C2D-4767-922B-ABBAD2DA5E19}" type="presParOf" srcId="{5CEBA999-399B-4561-A1BC-37A31F27BF51}" destId="{758C1989-8D44-4DA7-8978-62A57BA4E00C}" srcOrd="0" destOrd="0" presId="urn:microsoft.com/office/officeart/2005/8/layout/chevron2"/>
    <dgm:cxn modelId="{FBEF3F40-43CD-47BF-9AF1-D3D2E4E1DE39}"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a:t>RULE 12</a:t>
          </a:r>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a:t>NON-SUBVERSION RULE</a:t>
          </a:r>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EA063DC4-D7A0-4063-BD43-590A012DA877}" type="presOf" srcId="{AF4F026A-3BD6-49C2-AAEF-E49F57E9DD58}" destId="{10DB14C0-BB47-40C2-8766-888CE06EA023}" srcOrd="0" destOrd="0" presId="urn:microsoft.com/office/officeart/2005/8/layout/chevron2"/>
    <dgm:cxn modelId="{D7DA3657-E94F-42AD-9CB1-0C4E713B0601}" type="presOf" srcId="{98A79265-DB18-4041-8500-1BB3E16D93B0}" destId="{758C1989-8D44-4DA7-8978-62A57BA4E00C}" srcOrd="0" destOrd="0" presId="urn:microsoft.com/office/officeart/2005/8/layout/chevron2"/>
    <dgm:cxn modelId="{DDA1BCE2-9197-4B27-BDA2-4419C95B9A38}" type="presOf" srcId="{47794A0C-EFA1-4E43-8F2E-EED1FD0F32E7}" destId="{736B6969-0BDC-4182-ACB3-513F4EA74893}"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4D1C1B11-EC5E-4614-9ACF-290058056AD7}" srcId="{98A79265-DB18-4041-8500-1BB3E16D93B0}" destId="{47794A0C-EFA1-4E43-8F2E-EED1FD0F32E7}" srcOrd="0" destOrd="0" parTransId="{E859AE2B-2E86-4E00-B695-EA9A59B63BE9}" sibTransId="{4841D6A4-13BC-4EA5-BF70-62A67E5965C6}"/>
    <dgm:cxn modelId="{8B34EFB3-C77B-42D8-B5AA-089FF2759E6B}" type="presParOf" srcId="{10DB14C0-BB47-40C2-8766-888CE06EA023}" destId="{5CEBA999-399B-4561-A1BC-37A31F27BF51}" srcOrd="0" destOrd="0" presId="urn:microsoft.com/office/officeart/2005/8/layout/chevron2"/>
    <dgm:cxn modelId="{C0908F9D-314B-4958-8CBA-63DDB98FBF22}" type="presParOf" srcId="{5CEBA999-399B-4561-A1BC-37A31F27BF51}" destId="{758C1989-8D44-4DA7-8978-62A57BA4E00C}" srcOrd="0" destOrd="0" presId="urn:microsoft.com/office/officeart/2005/8/layout/chevron2"/>
    <dgm:cxn modelId="{A8CE0CE8-E781-4287-9317-C107BF520946}"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CB099D-E3AB-4A72-87BC-327A3E4CE533}" type="doc">
      <dgm:prSet loTypeId="urn:microsoft.com/office/officeart/2005/8/layout/hierarchy6" loCatId="hierarchy" qsTypeId="urn:microsoft.com/office/officeart/2005/8/quickstyle/3d4" qsCatId="3D" csTypeId="urn:microsoft.com/office/officeart/2005/8/colors/accent1_2" csCatId="accent1" phldr="1"/>
      <dgm:spPr/>
      <dgm:t>
        <a:bodyPr/>
        <a:lstStyle/>
        <a:p>
          <a:endParaRPr lang="en-US"/>
        </a:p>
      </dgm:t>
    </dgm:pt>
    <dgm:pt modelId="{EC47C74D-AE0A-432B-9DD8-E2031FFCDA41}">
      <dgm:prSet phldrT="[Text]" custT="1"/>
      <dgm:spPr/>
      <dgm:t>
        <a:bodyPr/>
        <a:lstStyle/>
        <a:p>
          <a:r>
            <a:rPr lang="en-US" sz="3200" dirty="0">
              <a:solidFill>
                <a:srgbClr val="002060"/>
              </a:solidFill>
            </a:rPr>
            <a:t>Join</a:t>
          </a:r>
        </a:p>
      </dgm:t>
    </dgm:pt>
    <dgm:pt modelId="{A07F2C38-3AE1-4DE1-A371-57D1CF3FD0AC}" type="parTrans" cxnId="{9C209DE4-48C0-4DA0-8CD1-1205934DF5ED}">
      <dgm:prSet/>
      <dgm:spPr/>
      <dgm:t>
        <a:bodyPr/>
        <a:lstStyle/>
        <a:p>
          <a:endParaRPr lang="en-US" sz="2400">
            <a:solidFill>
              <a:srgbClr val="002060"/>
            </a:solidFill>
          </a:endParaRPr>
        </a:p>
      </dgm:t>
    </dgm:pt>
    <dgm:pt modelId="{24666A53-CCF8-4914-81B8-30D5F8EE71FB}" type="sibTrans" cxnId="{9C209DE4-48C0-4DA0-8CD1-1205934DF5ED}">
      <dgm:prSet/>
      <dgm:spPr/>
      <dgm:t>
        <a:bodyPr/>
        <a:lstStyle/>
        <a:p>
          <a:endParaRPr lang="en-US" sz="2400">
            <a:solidFill>
              <a:srgbClr val="002060"/>
            </a:solidFill>
          </a:endParaRPr>
        </a:p>
      </dgm:t>
    </dgm:pt>
    <dgm:pt modelId="{AFB99B6A-D51E-4CA2-A729-4EBA23EE7BB2}">
      <dgm:prSet phldrT="[Text]" custT="1"/>
      <dgm:spPr/>
      <dgm:t>
        <a:bodyPr/>
        <a:lstStyle/>
        <a:p>
          <a:r>
            <a:rPr lang="en-US" sz="1800" dirty="0">
              <a:solidFill>
                <a:srgbClr val="002060"/>
              </a:solidFill>
            </a:rPr>
            <a:t>Inner Join</a:t>
          </a:r>
        </a:p>
      </dgm:t>
    </dgm:pt>
    <dgm:pt modelId="{F43449CC-786F-4EA2-93C5-FC6BA279410B}" type="parTrans" cxnId="{499440CF-5A2C-44D7-8DA9-0E9A383EBA74}">
      <dgm:prSet/>
      <dgm:spPr/>
      <dgm:t>
        <a:bodyPr/>
        <a:lstStyle/>
        <a:p>
          <a:endParaRPr lang="en-US" sz="2400">
            <a:solidFill>
              <a:srgbClr val="002060"/>
            </a:solidFill>
          </a:endParaRPr>
        </a:p>
      </dgm:t>
    </dgm:pt>
    <dgm:pt modelId="{8A9C5393-AA24-4BDD-800A-78031C04DD3A}" type="sibTrans" cxnId="{499440CF-5A2C-44D7-8DA9-0E9A383EBA74}">
      <dgm:prSet/>
      <dgm:spPr/>
      <dgm:t>
        <a:bodyPr/>
        <a:lstStyle/>
        <a:p>
          <a:endParaRPr lang="en-US" sz="2400">
            <a:solidFill>
              <a:srgbClr val="002060"/>
            </a:solidFill>
          </a:endParaRPr>
        </a:p>
      </dgm:t>
    </dgm:pt>
    <dgm:pt modelId="{B66C3142-DEB1-45FA-863B-77A19E669C3A}">
      <dgm:prSet phldrT="[Text]" custT="1"/>
      <dgm:spPr/>
      <dgm:t>
        <a:bodyPr/>
        <a:lstStyle/>
        <a:p>
          <a:r>
            <a:rPr lang="en-US" sz="1800" dirty="0">
              <a:solidFill>
                <a:srgbClr val="002060"/>
              </a:solidFill>
            </a:rPr>
            <a:t>Outer Join</a:t>
          </a:r>
        </a:p>
      </dgm:t>
    </dgm:pt>
    <dgm:pt modelId="{3F62C788-5E7B-480A-BC65-3F81402FA17D}" type="parTrans" cxnId="{B696A9C7-AA10-41C7-8278-ADAD32CDF48C}">
      <dgm:prSet/>
      <dgm:spPr/>
      <dgm:t>
        <a:bodyPr/>
        <a:lstStyle/>
        <a:p>
          <a:endParaRPr lang="en-US" sz="2400">
            <a:solidFill>
              <a:srgbClr val="002060"/>
            </a:solidFill>
          </a:endParaRPr>
        </a:p>
      </dgm:t>
    </dgm:pt>
    <dgm:pt modelId="{04CDB20C-0BC2-4B92-8334-76B77E3453FF}" type="sibTrans" cxnId="{B696A9C7-AA10-41C7-8278-ADAD32CDF48C}">
      <dgm:prSet/>
      <dgm:spPr/>
      <dgm:t>
        <a:bodyPr/>
        <a:lstStyle/>
        <a:p>
          <a:endParaRPr lang="en-US" sz="2400">
            <a:solidFill>
              <a:srgbClr val="002060"/>
            </a:solidFill>
          </a:endParaRPr>
        </a:p>
      </dgm:t>
    </dgm:pt>
    <dgm:pt modelId="{79CDC551-5388-4F54-B3F3-21EBCEF46540}">
      <dgm:prSet phldrT="[Text]" custT="1"/>
      <dgm:spPr/>
      <dgm:t>
        <a:bodyPr/>
        <a:lstStyle/>
        <a:p>
          <a:r>
            <a:rPr lang="en-US" sz="1800" dirty="0">
              <a:solidFill>
                <a:srgbClr val="002060"/>
              </a:solidFill>
            </a:rPr>
            <a:t>Natural Join</a:t>
          </a:r>
        </a:p>
      </dgm:t>
    </dgm:pt>
    <dgm:pt modelId="{6E165877-CD7F-4993-B59D-08FEFC583823}" type="parTrans" cxnId="{B007B29E-BF91-495A-BA3F-C5512CE6549E}">
      <dgm:prSet/>
      <dgm:spPr/>
      <dgm:t>
        <a:bodyPr/>
        <a:lstStyle/>
        <a:p>
          <a:endParaRPr lang="en-US" sz="2400">
            <a:solidFill>
              <a:srgbClr val="002060"/>
            </a:solidFill>
          </a:endParaRPr>
        </a:p>
      </dgm:t>
    </dgm:pt>
    <dgm:pt modelId="{AAB3D6F8-EFFF-4A87-8473-D118C80EDF44}" type="sibTrans" cxnId="{B007B29E-BF91-495A-BA3F-C5512CE6549E}">
      <dgm:prSet/>
      <dgm:spPr/>
      <dgm:t>
        <a:bodyPr/>
        <a:lstStyle/>
        <a:p>
          <a:endParaRPr lang="en-US" sz="2400">
            <a:solidFill>
              <a:srgbClr val="002060"/>
            </a:solidFill>
          </a:endParaRPr>
        </a:p>
      </dgm:t>
    </dgm:pt>
    <dgm:pt modelId="{4E84B782-6AA2-4C19-954B-46A7751C7707}">
      <dgm:prSet phldrT="[Text]" custT="1"/>
      <dgm:spPr/>
      <dgm:t>
        <a:bodyPr/>
        <a:lstStyle/>
        <a:p>
          <a:r>
            <a:rPr lang="en-US" sz="1800" dirty="0">
              <a:solidFill>
                <a:srgbClr val="002060"/>
              </a:solidFill>
            </a:rPr>
            <a:t>Theta Join</a:t>
          </a:r>
        </a:p>
      </dgm:t>
    </dgm:pt>
    <dgm:pt modelId="{6C4FFF65-95BE-4023-B6AB-42D5FA273A06}" type="parTrans" cxnId="{68412A88-AAEA-4024-9815-91F0174C8971}">
      <dgm:prSet/>
      <dgm:spPr/>
      <dgm:t>
        <a:bodyPr/>
        <a:lstStyle/>
        <a:p>
          <a:endParaRPr lang="en-US" sz="2400">
            <a:solidFill>
              <a:srgbClr val="002060"/>
            </a:solidFill>
          </a:endParaRPr>
        </a:p>
      </dgm:t>
    </dgm:pt>
    <dgm:pt modelId="{3A414E4C-5CB7-443D-9C22-A2EBA2CD146A}" type="sibTrans" cxnId="{68412A88-AAEA-4024-9815-91F0174C8971}">
      <dgm:prSet/>
      <dgm:spPr/>
      <dgm:t>
        <a:bodyPr/>
        <a:lstStyle/>
        <a:p>
          <a:endParaRPr lang="en-US" sz="2400">
            <a:solidFill>
              <a:srgbClr val="002060"/>
            </a:solidFill>
          </a:endParaRPr>
        </a:p>
      </dgm:t>
    </dgm:pt>
    <dgm:pt modelId="{44735275-AF9C-4FC9-84AA-C7F21A9B84D7}">
      <dgm:prSet phldrT="[Text]" custT="1"/>
      <dgm:spPr/>
      <dgm:t>
        <a:bodyPr/>
        <a:lstStyle/>
        <a:p>
          <a:r>
            <a:rPr lang="en-US" sz="1800" dirty="0" err="1">
              <a:solidFill>
                <a:srgbClr val="002060"/>
              </a:solidFill>
            </a:rPr>
            <a:t>Equi</a:t>
          </a:r>
          <a:r>
            <a:rPr lang="en-US" sz="1800" dirty="0">
              <a:solidFill>
                <a:srgbClr val="002060"/>
              </a:solidFill>
            </a:rPr>
            <a:t> Join</a:t>
          </a:r>
        </a:p>
      </dgm:t>
    </dgm:pt>
    <dgm:pt modelId="{C36480B6-362D-47F7-8654-C245AC35F329}" type="parTrans" cxnId="{CBFD2BB4-F27F-4321-BDB1-A054B2DCF7DE}">
      <dgm:prSet/>
      <dgm:spPr/>
      <dgm:t>
        <a:bodyPr/>
        <a:lstStyle/>
        <a:p>
          <a:endParaRPr lang="en-US" sz="2400">
            <a:solidFill>
              <a:srgbClr val="002060"/>
            </a:solidFill>
          </a:endParaRPr>
        </a:p>
      </dgm:t>
    </dgm:pt>
    <dgm:pt modelId="{086A9243-B2BE-4928-895D-C82DC816CE8A}" type="sibTrans" cxnId="{CBFD2BB4-F27F-4321-BDB1-A054B2DCF7DE}">
      <dgm:prSet/>
      <dgm:spPr/>
      <dgm:t>
        <a:bodyPr/>
        <a:lstStyle/>
        <a:p>
          <a:endParaRPr lang="en-US" sz="2400">
            <a:solidFill>
              <a:srgbClr val="002060"/>
            </a:solidFill>
          </a:endParaRPr>
        </a:p>
      </dgm:t>
    </dgm:pt>
    <dgm:pt modelId="{4EEC9EA5-7B8D-4A4E-94E3-FB3CE15C3544}">
      <dgm:prSet phldrT="[Text]" custT="1"/>
      <dgm:spPr/>
      <dgm:t>
        <a:bodyPr/>
        <a:lstStyle/>
        <a:p>
          <a:r>
            <a:rPr lang="en-US" sz="1800" dirty="0">
              <a:solidFill>
                <a:srgbClr val="002060"/>
              </a:solidFill>
            </a:rPr>
            <a:t>Left Outer Join</a:t>
          </a:r>
        </a:p>
      </dgm:t>
    </dgm:pt>
    <dgm:pt modelId="{7AC2C714-5284-4E9B-9EC8-C43CA1012AC7}" type="parTrans" cxnId="{5B4C45AE-032E-4180-BE17-0862AF400F83}">
      <dgm:prSet/>
      <dgm:spPr/>
      <dgm:t>
        <a:bodyPr/>
        <a:lstStyle/>
        <a:p>
          <a:endParaRPr lang="en-US" sz="2400">
            <a:solidFill>
              <a:srgbClr val="002060"/>
            </a:solidFill>
          </a:endParaRPr>
        </a:p>
      </dgm:t>
    </dgm:pt>
    <dgm:pt modelId="{5E538E5A-BFCF-4F7D-8440-4BB829F8D100}" type="sibTrans" cxnId="{5B4C45AE-032E-4180-BE17-0862AF400F83}">
      <dgm:prSet/>
      <dgm:spPr/>
      <dgm:t>
        <a:bodyPr/>
        <a:lstStyle/>
        <a:p>
          <a:endParaRPr lang="en-US" sz="2400">
            <a:solidFill>
              <a:srgbClr val="002060"/>
            </a:solidFill>
          </a:endParaRPr>
        </a:p>
      </dgm:t>
    </dgm:pt>
    <dgm:pt modelId="{E3F99B1F-2DA1-4C56-BCED-2EBE7653828B}">
      <dgm:prSet phldrT="[Text]" custT="1"/>
      <dgm:spPr/>
      <dgm:t>
        <a:bodyPr/>
        <a:lstStyle/>
        <a:p>
          <a:r>
            <a:rPr lang="en-US" sz="1800" dirty="0">
              <a:solidFill>
                <a:srgbClr val="002060"/>
              </a:solidFill>
            </a:rPr>
            <a:t>Right Outer Join</a:t>
          </a:r>
        </a:p>
      </dgm:t>
    </dgm:pt>
    <dgm:pt modelId="{B0BEF344-02BE-4127-A0D0-B94C726B9BA3}" type="parTrans" cxnId="{CD0277EF-3D4D-495A-B572-4BFB2E08C73F}">
      <dgm:prSet/>
      <dgm:spPr/>
      <dgm:t>
        <a:bodyPr/>
        <a:lstStyle/>
        <a:p>
          <a:endParaRPr lang="en-US" sz="2400">
            <a:solidFill>
              <a:srgbClr val="002060"/>
            </a:solidFill>
          </a:endParaRPr>
        </a:p>
      </dgm:t>
    </dgm:pt>
    <dgm:pt modelId="{BB991AE1-374F-4AD7-A147-2B9C0ACCF989}" type="sibTrans" cxnId="{CD0277EF-3D4D-495A-B572-4BFB2E08C73F}">
      <dgm:prSet/>
      <dgm:spPr/>
      <dgm:t>
        <a:bodyPr/>
        <a:lstStyle/>
        <a:p>
          <a:endParaRPr lang="en-US" sz="2400">
            <a:solidFill>
              <a:srgbClr val="002060"/>
            </a:solidFill>
          </a:endParaRPr>
        </a:p>
      </dgm:t>
    </dgm:pt>
    <dgm:pt modelId="{F32B98A4-C0E0-4EE0-A11A-EEF03BAF7C7D}">
      <dgm:prSet phldrT="[Text]" custT="1"/>
      <dgm:spPr/>
      <dgm:t>
        <a:bodyPr/>
        <a:lstStyle/>
        <a:p>
          <a:r>
            <a:rPr lang="en-US" sz="1800" dirty="0">
              <a:solidFill>
                <a:srgbClr val="002060"/>
              </a:solidFill>
            </a:rPr>
            <a:t>Full Outer Join</a:t>
          </a:r>
        </a:p>
      </dgm:t>
    </dgm:pt>
    <dgm:pt modelId="{3E25CF94-4581-4C74-961F-05223545C2C8}" type="parTrans" cxnId="{F61033B2-1FC5-42E3-9EFD-D1E22AC7A441}">
      <dgm:prSet/>
      <dgm:spPr/>
      <dgm:t>
        <a:bodyPr/>
        <a:lstStyle/>
        <a:p>
          <a:endParaRPr lang="en-US" sz="2400">
            <a:solidFill>
              <a:srgbClr val="002060"/>
            </a:solidFill>
          </a:endParaRPr>
        </a:p>
      </dgm:t>
    </dgm:pt>
    <dgm:pt modelId="{8BD0417F-91C8-45EF-949D-F230E4938D14}" type="sibTrans" cxnId="{F61033B2-1FC5-42E3-9EFD-D1E22AC7A441}">
      <dgm:prSet/>
      <dgm:spPr/>
      <dgm:t>
        <a:bodyPr/>
        <a:lstStyle/>
        <a:p>
          <a:endParaRPr lang="en-US" sz="2400">
            <a:solidFill>
              <a:srgbClr val="002060"/>
            </a:solidFill>
          </a:endParaRPr>
        </a:p>
      </dgm:t>
    </dgm:pt>
    <dgm:pt modelId="{05DF7EBE-A543-4C05-83D0-C531F9661309}" type="pres">
      <dgm:prSet presAssocID="{8FCB099D-E3AB-4A72-87BC-327A3E4CE533}" presName="mainComposite" presStyleCnt="0">
        <dgm:presLayoutVars>
          <dgm:chPref val="1"/>
          <dgm:dir/>
          <dgm:animOne val="branch"/>
          <dgm:animLvl val="lvl"/>
          <dgm:resizeHandles val="exact"/>
        </dgm:presLayoutVars>
      </dgm:prSet>
      <dgm:spPr/>
      <dgm:t>
        <a:bodyPr/>
        <a:lstStyle/>
        <a:p>
          <a:endParaRPr lang="en-US"/>
        </a:p>
      </dgm:t>
    </dgm:pt>
    <dgm:pt modelId="{8EBBBFC1-AA1A-4E68-8A31-B551B2237125}" type="pres">
      <dgm:prSet presAssocID="{8FCB099D-E3AB-4A72-87BC-327A3E4CE533}" presName="hierFlow" presStyleCnt="0"/>
      <dgm:spPr/>
    </dgm:pt>
    <dgm:pt modelId="{FE7D0317-9591-453C-873A-DF847F1E1038}" type="pres">
      <dgm:prSet presAssocID="{8FCB099D-E3AB-4A72-87BC-327A3E4CE533}" presName="hierChild1" presStyleCnt="0">
        <dgm:presLayoutVars>
          <dgm:chPref val="1"/>
          <dgm:animOne val="branch"/>
          <dgm:animLvl val="lvl"/>
        </dgm:presLayoutVars>
      </dgm:prSet>
      <dgm:spPr/>
    </dgm:pt>
    <dgm:pt modelId="{0E9CD2EE-E0F3-4BE4-9713-BDB6149DFFA4}" type="pres">
      <dgm:prSet presAssocID="{EC47C74D-AE0A-432B-9DD8-E2031FFCDA41}" presName="Name14" presStyleCnt="0"/>
      <dgm:spPr/>
    </dgm:pt>
    <dgm:pt modelId="{1BF9F415-A9E6-4C74-9A66-ED816A8EAEB7}" type="pres">
      <dgm:prSet presAssocID="{EC47C74D-AE0A-432B-9DD8-E2031FFCDA41}" presName="level1Shape" presStyleLbl="node0" presStyleIdx="0" presStyleCnt="1" custScaleX="184873" custScaleY="80666">
        <dgm:presLayoutVars>
          <dgm:chPref val="3"/>
        </dgm:presLayoutVars>
      </dgm:prSet>
      <dgm:spPr/>
      <dgm:t>
        <a:bodyPr/>
        <a:lstStyle/>
        <a:p>
          <a:endParaRPr lang="en-US"/>
        </a:p>
      </dgm:t>
    </dgm:pt>
    <dgm:pt modelId="{36A10E4B-EDA9-4C34-8C7C-D7C6540BC3C0}" type="pres">
      <dgm:prSet presAssocID="{EC47C74D-AE0A-432B-9DD8-E2031FFCDA41}" presName="hierChild2" presStyleCnt="0"/>
      <dgm:spPr/>
    </dgm:pt>
    <dgm:pt modelId="{A561502E-4B5A-41B4-8050-4AB8EB5C9D48}" type="pres">
      <dgm:prSet presAssocID="{F43449CC-786F-4EA2-93C5-FC6BA279410B}" presName="Name19" presStyleLbl="parChTrans1D2" presStyleIdx="0" presStyleCnt="2"/>
      <dgm:spPr/>
      <dgm:t>
        <a:bodyPr/>
        <a:lstStyle/>
        <a:p>
          <a:endParaRPr lang="en-US"/>
        </a:p>
      </dgm:t>
    </dgm:pt>
    <dgm:pt modelId="{86294867-FAE4-4A7F-A1A4-15823472E658}" type="pres">
      <dgm:prSet presAssocID="{AFB99B6A-D51E-4CA2-A729-4EBA23EE7BB2}" presName="Name21" presStyleCnt="0"/>
      <dgm:spPr/>
    </dgm:pt>
    <dgm:pt modelId="{D357199D-154F-4172-AD26-CA2FF45D6F6E}" type="pres">
      <dgm:prSet presAssocID="{AFB99B6A-D51E-4CA2-A729-4EBA23EE7BB2}" presName="level2Shape" presStyleLbl="node2" presStyleIdx="0" presStyleCnt="2"/>
      <dgm:spPr/>
      <dgm:t>
        <a:bodyPr/>
        <a:lstStyle/>
        <a:p>
          <a:endParaRPr lang="en-US"/>
        </a:p>
      </dgm:t>
    </dgm:pt>
    <dgm:pt modelId="{B0D6F131-3309-4E16-BB1B-6A474818533A}" type="pres">
      <dgm:prSet presAssocID="{AFB99B6A-D51E-4CA2-A729-4EBA23EE7BB2}" presName="hierChild3" presStyleCnt="0"/>
      <dgm:spPr/>
    </dgm:pt>
    <dgm:pt modelId="{A8473147-062E-4D59-9272-49CA84C98A07}" type="pres">
      <dgm:prSet presAssocID="{6E165877-CD7F-4993-B59D-08FEFC583823}" presName="Name19" presStyleLbl="parChTrans1D3" presStyleIdx="0" presStyleCnt="6"/>
      <dgm:spPr/>
      <dgm:t>
        <a:bodyPr/>
        <a:lstStyle/>
        <a:p>
          <a:endParaRPr lang="en-US"/>
        </a:p>
      </dgm:t>
    </dgm:pt>
    <dgm:pt modelId="{116DC853-F7B0-45C5-BCB1-C07BF4EBD399}" type="pres">
      <dgm:prSet presAssocID="{79CDC551-5388-4F54-B3F3-21EBCEF46540}" presName="Name21" presStyleCnt="0"/>
      <dgm:spPr/>
    </dgm:pt>
    <dgm:pt modelId="{03172D05-647F-4CE6-8AE0-4C73C660195C}" type="pres">
      <dgm:prSet presAssocID="{79CDC551-5388-4F54-B3F3-21EBCEF46540}" presName="level2Shape" presStyleLbl="node3" presStyleIdx="0" presStyleCnt="6"/>
      <dgm:spPr/>
      <dgm:t>
        <a:bodyPr/>
        <a:lstStyle/>
        <a:p>
          <a:endParaRPr lang="en-US"/>
        </a:p>
      </dgm:t>
    </dgm:pt>
    <dgm:pt modelId="{61AF016B-D585-41D9-AA14-27F4D5CADBFB}" type="pres">
      <dgm:prSet presAssocID="{79CDC551-5388-4F54-B3F3-21EBCEF46540}" presName="hierChild3" presStyleCnt="0"/>
      <dgm:spPr/>
    </dgm:pt>
    <dgm:pt modelId="{B24864A1-BBDD-4EC6-A03E-762509CF885D}" type="pres">
      <dgm:prSet presAssocID="{6C4FFF65-95BE-4023-B6AB-42D5FA273A06}" presName="Name19" presStyleLbl="parChTrans1D3" presStyleIdx="1" presStyleCnt="6"/>
      <dgm:spPr/>
      <dgm:t>
        <a:bodyPr/>
        <a:lstStyle/>
        <a:p>
          <a:endParaRPr lang="en-US"/>
        </a:p>
      </dgm:t>
    </dgm:pt>
    <dgm:pt modelId="{89DD9349-BDFD-44BA-BF9A-41CB4FFA0B87}" type="pres">
      <dgm:prSet presAssocID="{4E84B782-6AA2-4C19-954B-46A7751C7707}" presName="Name21" presStyleCnt="0"/>
      <dgm:spPr/>
    </dgm:pt>
    <dgm:pt modelId="{F052861D-FC60-4C8C-837D-F1E3482D0821}" type="pres">
      <dgm:prSet presAssocID="{4E84B782-6AA2-4C19-954B-46A7751C7707}" presName="level2Shape" presStyleLbl="node3" presStyleIdx="1" presStyleCnt="6"/>
      <dgm:spPr/>
      <dgm:t>
        <a:bodyPr/>
        <a:lstStyle/>
        <a:p>
          <a:endParaRPr lang="en-US"/>
        </a:p>
      </dgm:t>
    </dgm:pt>
    <dgm:pt modelId="{5F1CC4DA-5803-4EB3-85A5-4E64743B60DC}" type="pres">
      <dgm:prSet presAssocID="{4E84B782-6AA2-4C19-954B-46A7751C7707}" presName="hierChild3" presStyleCnt="0"/>
      <dgm:spPr/>
    </dgm:pt>
    <dgm:pt modelId="{86FA8A3C-BC2E-4F9D-8861-58716F88A76E}" type="pres">
      <dgm:prSet presAssocID="{C36480B6-362D-47F7-8654-C245AC35F329}" presName="Name19" presStyleLbl="parChTrans1D3" presStyleIdx="2" presStyleCnt="6"/>
      <dgm:spPr/>
      <dgm:t>
        <a:bodyPr/>
        <a:lstStyle/>
        <a:p>
          <a:endParaRPr lang="en-US"/>
        </a:p>
      </dgm:t>
    </dgm:pt>
    <dgm:pt modelId="{EE1F162E-9952-4B6B-8D96-25EFB505627F}" type="pres">
      <dgm:prSet presAssocID="{44735275-AF9C-4FC9-84AA-C7F21A9B84D7}" presName="Name21" presStyleCnt="0"/>
      <dgm:spPr/>
    </dgm:pt>
    <dgm:pt modelId="{7956F24B-50AE-411D-A772-9CD7CF4A3029}" type="pres">
      <dgm:prSet presAssocID="{44735275-AF9C-4FC9-84AA-C7F21A9B84D7}" presName="level2Shape" presStyleLbl="node3" presStyleIdx="2" presStyleCnt="6"/>
      <dgm:spPr/>
      <dgm:t>
        <a:bodyPr/>
        <a:lstStyle/>
        <a:p>
          <a:endParaRPr lang="en-US"/>
        </a:p>
      </dgm:t>
    </dgm:pt>
    <dgm:pt modelId="{609C80D7-F026-4A17-BDFB-71BCA38305B1}" type="pres">
      <dgm:prSet presAssocID="{44735275-AF9C-4FC9-84AA-C7F21A9B84D7}" presName="hierChild3" presStyleCnt="0"/>
      <dgm:spPr/>
    </dgm:pt>
    <dgm:pt modelId="{7D9EC6A9-3F20-462F-BC90-2806B0534CC1}" type="pres">
      <dgm:prSet presAssocID="{3F62C788-5E7B-480A-BC65-3F81402FA17D}" presName="Name19" presStyleLbl="parChTrans1D2" presStyleIdx="1" presStyleCnt="2"/>
      <dgm:spPr/>
      <dgm:t>
        <a:bodyPr/>
        <a:lstStyle/>
        <a:p>
          <a:endParaRPr lang="en-US"/>
        </a:p>
      </dgm:t>
    </dgm:pt>
    <dgm:pt modelId="{AA0FC7B1-80C0-418A-8A66-8C951A8487F1}" type="pres">
      <dgm:prSet presAssocID="{B66C3142-DEB1-45FA-863B-77A19E669C3A}" presName="Name21" presStyleCnt="0"/>
      <dgm:spPr/>
    </dgm:pt>
    <dgm:pt modelId="{5317D905-41AB-48D7-A061-4A8A5F5DAD4D}" type="pres">
      <dgm:prSet presAssocID="{B66C3142-DEB1-45FA-863B-77A19E669C3A}" presName="level2Shape" presStyleLbl="node2" presStyleIdx="1" presStyleCnt="2"/>
      <dgm:spPr/>
      <dgm:t>
        <a:bodyPr/>
        <a:lstStyle/>
        <a:p>
          <a:endParaRPr lang="en-US"/>
        </a:p>
      </dgm:t>
    </dgm:pt>
    <dgm:pt modelId="{FFC0C07E-0506-465D-AB1F-F6186CECB473}" type="pres">
      <dgm:prSet presAssocID="{B66C3142-DEB1-45FA-863B-77A19E669C3A}" presName="hierChild3" presStyleCnt="0"/>
      <dgm:spPr/>
    </dgm:pt>
    <dgm:pt modelId="{3CE50A7A-F062-4E59-A01F-F148F0629A13}" type="pres">
      <dgm:prSet presAssocID="{7AC2C714-5284-4E9B-9EC8-C43CA1012AC7}" presName="Name19" presStyleLbl="parChTrans1D3" presStyleIdx="3" presStyleCnt="6"/>
      <dgm:spPr/>
      <dgm:t>
        <a:bodyPr/>
        <a:lstStyle/>
        <a:p>
          <a:endParaRPr lang="en-US"/>
        </a:p>
      </dgm:t>
    </dgm:pt>
    <dgm:pt modelId="{FD093C4B-CC63-474B-8B65-93845E5274EF}" type="pres">
      <dgm:prSet presAssocID="{4EEC9EA5-7B8D-4A4E-94E3-FB3CE15C3544}" presName="Name21" presStyleCnt="0"/>
      <dgm:spPr/>
    </dgm:pt>
    <dgm:pt modelId="{A9049491-6E80-4BF4-8522-0F641F03CD71}" type="pres">
      <dgm:prSet presAssocID="{4EEC9EA5-7B8D-4A4E-94E3-FB3CE15C3544}" presName="level2Shape" presStyleLbl="node3" presStyleIdx="3" presStyleCnt="6" custScaleX="165880" custScaleY="113204" custLinFactNeighborX="-22897" custLinFactNeighborY="-8721"/>
      <dgm:spPr/>
      <dgm:t>
        <a:bodyPr/>
        <a:lstStyle/>
        <a:p>
          <a:endParaRPr lang="en-US"/>
        </a:p>
      </dgm:t>
    </dgm:pt>
    <dgm:pt modelId="{ABF05030-8EDB-4736-8CBD-5B52075B74F7}" type="pres">
      <dgm:prSet presAssocID="{4EEC9EA5-7B8D-4A4E-94E3-FB3CE15C3544}" presName="hierChild3" presStyleCnt="0"/>
      <dgm:spPr/>
    </dgm:pt>
    <dgm:pt modelId="{12FF560B-57FF-4110-A9D6-A813CBCC6966}" type="pres">
      <dgm:prSet presAssocID="{B0BEF344-02BE-4127-A0D0-B94C726B9BA3}" presName="Name19" presStyleLbl="parChTrans1D3" presStyleIdx="4" presStyleCnt="6"/>
      <dgm:spPr/>
      <dgm:t>
        <a:bodyPr/>
        <a:lstStyle/>
        <a:p>
          <a:endParaRPr lang="en-US"/>
        </a:p>
      </dgm:t>
    </dgm:pt>
    <dgm:pt modelId="{1B49B4B8-A37E-4928-8F82-9FBFC5AA4505}" type="pres">
      <dgm:prSet presAssocID="{E3F99B1F-2DA1-4C56-BCED-2EBE7653828B}" presName="Name21" presStyleCnt="0"/>
      <dgm:spPr/>
    </dgm:pt>
    <dgm:pt modelId="{BB0C2CF3-D2F2-4EF8-84DC-F1F1CD12BF97}" type="pres">
      <dgm:prSet presAssocID="{E3F99B1F-2DA1-4C56-BCED-2EBE7653828B}" presName="level2Shape" presStyleLbl="node3" presStyleIdx="4" presStyleCnt="6" custScaleX="173240" custScaleY="115294" custLinFactNeighborX="-11630" custLinFactNeighborY="-1661"/>
      <dgm:spPr/>
      <dgm:t>
        <a:bodyPr/>
        <a:lstStyle/>
        <a:p>
          <a:endParaRPr lang="en-US"/>
        </a:p>
      </dgm:t>
    </dgm:pt>
    <dgm:pt modelId="{61502092-863D-4A70-8AA0-3332A3660E72}" type="pres">
      <dgm:prSet presAssocID="{E3F99B1F-2DA1-4C56-BCED-2EBE7653828B}" presName="hierChild3" presStyleCnt="0"/>
      <dgm:spPr/>
    </dgm:pt>
    <dgm:pt modelId="{34DAA72B-FD88-4D71-BB61-4835FEC54E97}" type="pres">
      <dgm:prSet presAssocID="{3E25CF94-4581-4C74-961F-05223545C2C8}" presName="Name19" presStyleLbl="parChTrans1D3" presStyleIdx="5" presStyleCnt="6"/>
      <dgm:spPr/>
      <dgm:t>
        <a:bodyPr/>
        <a:lstStyle/>
        <a:p>
          <a:endParaRPr lang="en-US"/>
        </a:p>
      </dgm:t>
    </dgm:pt>
    <dgm:pt modelId="{D72FBA67-703E-4F06-9544-AA4E4C433721}" type="pres">
      <dgm:prSet presAssocID="{F32B98A4-C0E0-4EE0-A11A-EEF03BAF7C7D}" presName="Name21" presStyleCnt="0"/>
      <dgm:spPr/>
    </dgm:pt>
    <dgm:pt modelId="{ED232B90-D6FC-429B-A7F7-C9C7332CAB11}" type="pres">
      <dgm:prSet presAssocID="{F32B98A4-C0E0-4EE0-A11A-EEF03BAF7C7D}" presName="level2Shape" presStyleLbl="node3" presStyleIdx="5" presStyleCnt="6" custScaleX="143468" custScaleY="98523"/>
      <dgm:spPr/>
      <dgm:t>
        <a:bodyPr/>
        <a:lstStyle/>
        <a:p>
          <a:endParaRPr lang="en-US"/>
        </a:p>
      </dgm:t>
    </dgm:pt>
    <dgm:pt modelId="{8517F423-C010-4D8C-9201-43AC1E4B99BC}" type="pres">
      <dgm:prSet presAssocID="{F32B98A4-C0E0-4EE0-A11A-EEF03BAF7C7D}" presName="hierChild3" presStyleCnt="0"/>
      <dgm:spPr/>
    </dgm:pt>
    <dgm:pt modelId="{410C9765-4A68-41E6-9025-9F0E213856E7}" type="pres">
      <dgm:prSet presAssocID="{8FCB099D-E3AB-4A72-87BC-327A3E4CE533}" presName="bgShapesFlow" presStyleCnt="0"/>
      <dgm:spPr/>
    </dgm:pt>
  </dgm:ptLst>
  <dgm:cxnLst>
    <dgm:cxn modelId="{42730556-0FA3-4CD6-B9B5-3FFA1C0C8F4C}" type="presOf" srcId="{44735275-AF9C-4FC9-84AA-C7F21A9B84D7}" destId="{7956F24B-50AE-411D-A772-9CD7CF4A3029}" srcOrd="0" destOrd="0" presId="urn:microsoft.com/office/officeart/2005/8/layout/hierarchy6"/>
    <dgm:cxn modelId="{F61033B2-1FC5-42E3-9EFD-D1E22AC7A441}" srcId="{B66C3142-DEB1-45FA-863B-77A19E669C3A}" destId="{F32B98A4-C0E0-4EE0-A11A-EEF03BAF7C7D}" srcOrd="2" destOrd="0" parTransId="{3E25CF94-4581-4C74-961F-05223545C2C8}" sibTransId="{8BD0417F-91C8-45EF-949D-F230E4938D14}"/>
    <dgm:cxn modelId="{A32E77CC-7B9E-4CE5-8C4D-0F10172836B1}" type="presOf" srcId="{B0BEF344-02BE-4127-A0D0-B94C726B9BA3}" destId="{12FF560B-57FF-4110-A9D6-A813CBCC6966}" srcOrd="0" destOrd="0" presId="urn:microsoft.com/office/officeart/2005/8/layout/hierarchy6"/>
    <dgm:cxn modelId="{68412A88-AAEA-4024-9815-91F0174C8971}" srcId="{AFB99B6A-D51E-4CA2-A729-4EBA23EE7BB2}" destId="{4E84B782-6AA2-4C19-954B-46A7751C7707}" srcOrd="1" destOrd="0" parTransId="{6C4FFF65-95BE-4023-B6AB-42D5FA273A06}" sibTransId="{3A414E4C-5CB7-443D-9C22-A2EBA2CD146A}"/>
    <dgm:cxn modelId="{9C209DE4-48C0-4DA0-8CD1-1205934DF5ED}" srcId="{8FCB099D-E3AB-4A72-87BC-327A3E4CE533}" destId="{EC47C74D-AE0A-432B-9DD8-E2031FFCDA41}" srcOrd="0" destOrd="0" parTransId="{A07F2C38-3AE1-4DE1-A371-57D1CF3FD0AC}" sibTransId="{24666A53-CCF8-4914-81B8-30D5F8EE71FB}"/>
    <dgm:cxn modelId="{22D5DB78-BDEB-40F1-BBD6-AA04FE8EC4F6}" type="presOf" srcId="{EC47C74D-AE0A-432B-9DD8-E2031FFCDA41}" destId="{1BF9F415-A9E6-4C74-9A66-ED816A8EAEB7}" srcOrd="0" destOrd="0" presId="urn:microsoft.com/office/officeart/2005/8/layout/hierarchy6"/>
    <dgm:cxn modelId="{CBFD2BB4-F27F-4321-BDB1-A054B2DCF7DE}" srcId="{AFB99B6A-D51E-4CA2-A729-4EBA23EE7BB2}" destId="{44735275-AF9C-4FC9-84AA-C7F21A9B84D7}" srcOrd="2" destOrd="0" parTransId="{C36480B6-362D-47F7-8654-C245AC35F329}" sibTransId="{086A9243-B2BE-4928-895D-C82DC816CE8A}"/>
    <dgm:cxn modelId="{B007B29E-BF91-495A-BA3F-C5512CE6549E}" srcId="{AFB99B6A-D51E-4CA2-A729-4EBA23EE7BB2}" destId="{79CDC551-5388-4F54-B3F3-21EBCEF46540}" srcOrd="0" destOrd="0" parTransId="{6E165877-CD7F-4993-B59D-08FEFC583823}" sibTransId="{AAB3D6F8-EFFF-4A87-8473-D118C80EDF44}"/>
    <dgm:cxn modelId="{E128A5C2-B77B-42DF-BE33-A936677B247D}" type="presOf" srcId="{AFB99B6A-D51E-4CA2-A729-4EBA23EE7BB2}" destId="{D357199D-154F-4172-AD26-CA2FF45D6F6E}" srcOrd="0" destOrd="0" presId="urn:microsoft.com/office/officeart/2005/8/layout/hierarchy6"/>
    <dgm:cxn modelId="{B696A9C7-AA10-41C7-8278-ADAD32CDF48C}" srcId="{EC47C74D-AE0A-432B-9DD8-E2031FFCDA41}" destId="{B66C3142-DEB1-45FA-863B-77A19E669C3A}" srcOrd="1" destOrd="0" parTransId="{3F62C788-5E7B-480A-BC65-3F81402FA17D}" sibTransId="{04CDB20C-0BC2-4B92-8334-76B77E3453FF}"/>
    <dgm:cxn modelId="{4F93F85D-0A09-4B05-8F5F-8CA131EC381C}" type="presOf" srcId="{4EEC9EA5-7B8D-4A4E-94E3-FB3CE15C3544}" destId="{A9049491-6E80-4BF4-8522-0F641F03CD71}" srcOrd="0" destOrd="0" presId="urn:microsoft.com/office/officeart/2005/8/layout/hierarchy6"/>
    <dgm:cxn modelId="{F28096B2-CA95-4A90-A299-8BDCBEFF7F7D}" type="presOf" srcId="{F43449CC-786F-4EA2-93C5-FC6BA279410B}" destId="{A561502E-4B5A-41B4-8050-4AB8EB5C9D48}" srcOrd="0" destOrd="0" presId="urn:microsoft.com/office/officeart/2005/8/layout/hierarchy6"/>
    <dgm:cxn modelId="{9A6FBD26-0BE2-4BBA-8152-99B56D0277A6}" type="presOf" srcId="{6C4FFF65-95BE-4023-B6AB-42D5FA273A06}" destId="{B24864A1-BBDD-4EC6-A03E-762509CF885D}" srcOrd="0" destOrd="0" presId="urn:microsoft.com/office/officeart/2005/8/layout/hierarchy6"/>
    <dgm:cxn modelId="{38D5CAAE-0EC4-44C8-BABC-D522B1C6DDAA}" type="presOf" srcId="{E3F99B1F-2DA1-4C56-BCED-2EBE7653828B}" destId="{BB0C2CF3-D2F2-4EF8-84DC-F1F1CD12BF97}" srcOrd="0" destOrd="0" presId="urn:microsoft.com/office/officeart/2005/8/layout/hierarchy6"/>
    <dgm:cxn modelId="{6CBCE223-A601-430C-9F18-408CB1607D29}" type="presOf" srcId="{F32B98A4-C0E0-4EE0-A11A-EEF03BAF7C7D}" destId="{ED232B90-D6FC-429B-A7F7-C9C7332CAB11}" srcOrd="0" destOrd="0" presId="urn:microsoft.com/office/officeart/2005/8/layout/hierarchy6"/>
    <dgm:cxn modelId="{499440CF-5A2C-44D7-8DA9-0E9A383EBA74}" srcId="{EC47C74D-AE0A-432B-9DD8-E2031FFCDA41}" destId="{AFB99B6A-D51E-4CA2-A729-4EBA23EE7BB2}" srcOrd="0" destOrd="0" parTransId="{F43449CC-786F-4EA2-93C5-FC6BA279410B}" sibTransId="{8A9C5393-AA24-4BDD-800A-78031C04DD3A}"/>
    <dgm:cxn modelId="{A9317A27-C438-40A4-95B0-997CA513EA2B}" type="presOf" srcId="{3F62C788-5E7B-480A-BC65-3F81402FA17D}" destId="{7D9EC6A9-3F20-462F-BC90-2806B0534CC1}" srcOrd="0" destOrd="0" presId="urn:microsoft.com/office/officeart/2005/8/layout/hierarchy6"/>
    <dgm:cxn modelId="{F0672729-C3E0-4ADE-829F-EE2359A60247}" type="presOf" srcId="{79CDC551-5388-4F54-B3F3-21EBCEF46540}" destId="{03172D05-647F-4CE6-8AE0-4C73C660195C}" srcOrd="0" destOrd="0" presId="urn:microsoft.com/office/officeart/2005/8/layout/hierarchy6"/>
    <dgm:cxn modelId="{939B346C-4A29-4C6C-94B9-73199BF6E116}" type="presOf" srcId="{B66C3142-DEB1-45FA-863B-77A19E669C3A}" destId="{5317D905-41AB-48D7-A061-4A8A5F5DAD4D}" srcOrd="0" destOrd="0" presId="urn:microsoft.com/office/officeart/2005/8/layout/hierarchy6"/>
    <dgm:cxn modelId="{A3623821-CF2D-464A-A290-1BB74A5898C1}" type="presOf" srcId="{8FCB099D-E3AB-4A72-87BC-327A3E4CE533}" destId="{05DF7EBE-A543-4C05-83D0-C531F9661309}" srcOrd="0" destOrd="0" presId="urn:microsoft.com/office/officeart/2005/8/layout/hierarchy6"/>
    <dgm:cxn modelId="{5B4C45AE-032E-4180-BE17-0862AF400F83}" srcId="{B66C3142-DEB1-45FA-863B-77A19E669C3A}" destId="{4EEC9EA5-7B8D-4A4E-94E3-FB3CE15C3544}" srcOrd="0" destOrd="0" parTransId="{7AC2C714-5284-4E9B-9EC8-C43CA1012AC7}" sibTransId="{5E538E5A-BFCF-4F7D-8440-4BB829F8D100}"/>
    <dgm:cxn modelId="{B0F3251B-D58B-4B47-811B-90EC38DB4717}" type="presOf" srcId="{4E84B782-6AA2-4C19-954B-46A7751C7707}" destId="{F052861D-FC60-4C8C-837D-F1E3482D0821}" srcOrd="0" destOrd="0" presId="urn:microsoft.com/office/officeart/2005/8/layout/hierarchy6"/>
    <dgm:cxn modelId="{A8E439F4-87A4-4B6E-A2B1-3D99FE07424A}" type="presOf" srcId="{7AC2C714-5284-4E9B-9EC8-C43CA1012AC7}" destId="{3CE50A7A-F062-4E59-A01F-F148F0629A13}" srcOrd="0" destOrd="0" presId="urn:microsoft.com/office/officeart/2005/8/layout/hierarchy6"/>
    <dgm:cxn modelId="{8FFFE0B7-F726-4378-9FD2-993D270B42CA}" type="presOf" srcId="{6E165877-CD7F-4993-B59D-08FEFC583823}" destId="{A8473147-062E-4D59-9272-49CA84C98A07}" srcOrd="0" destOrd="0" presId="urn:microsoft.com/office/officeart/2005/8/layout/hierarchy6"/>
    <dgm:cxn modelId="{32085B2B-8D2A-41F7-A264-181930D4BE22}" type="presOf" srcId="{C36480B6-362D-47F7-8654-C245AC35F329}" destId="{86FA8A3C-BC2E-4F9D-8861-58716F88A76E}" srcOrd="0" destOrd="0" presId="urn:microsoft.com/office/officeart/2005/8/layout/hierarchy6"/>
    <dgm:cxn modelId="{0DC0849F-26F9-402E-93DC-B47D4C1C66CE}" type="presOf" srcId="{3E25CF94-4581-4C74-961F-05223545C2C8}" destId="{34DAA72B-FD88-4D71-BB61-4835FEC54E97}" srcOrd="0" destOrd="0" presId="urn:microsoft.com/office/officeart/2005/8/layout/hierarchy6"/>
    <dgm:cxn modelId="{CD0277EF-3D4D-495A-B572-4BFB2E08C73F}" srcId="{B66C3142-DEB1-45FA-863B-77A19E669C3A}" destId="{E3F99B1F-2DA1-4C56-BCED-2EBE7653828B}" srcOrd="1" destOrd="0" parTransId="{B0BEF344-02BE-4127-A0D0-B94C726B9BA3}" sibTransId="{BB991AE1-374F-4AD7-A147-2B9C0ACCF989}"/>
    <dgm:cxn modelId="{0B74C426-49B7-4E5A-8549-9D5D69F69026}" type="presParOf" srcId="{05DF7EBE-A543-4C05-83D0-C531F9661309}" destId="{8EBBBFC1-AA1A-4E68-8A31-B551B2237125}" srcOrd="0" destOrd="0" presId="urn:microsoft.com/office/officeart/2005/8/layout/hierarchy6"/>
    <dgm:cxn modelId="{1BBA8D8A-E4E5-48BF-AB70-D023572DAF68}" type="presParOf" srcId="{8EBBBFC1-AA1A-4E68-8A31-B551B2237125}" destId="{FE7D0317-9591-453C-873A-DF847F1E1038}" srcOrd="0" destOrd="0" presId="urn:microsoft.com/office/officeart/2005/8/layout/hierarchy6"/>
    <dgm:cxn modelId="{0A02E8F5-DE48-441C-9A69-11C06063BD3A}" type="presParOf" srcId="{FE7D0317-9591-453C-873A-DF847F1E1038}" destId="{0E9CD2EE-E0F3-4BE4-9713-BDB6149DFFA4}" srcOrd="0" destOrd="0" presId="urn:microsoft.com/office/officeart/2005/8/layout/hierarchy6"/>
    <dgm:cxn modelId="{4399488C-5AB2-49F7-B8CB-E8369FCFDF56}" type="presParOf" srcId="{0E9CD2EE-E0F3-4BE4-9713-BDB6149DFFA4}" destId="{1BF9F415-A9E6-4C74-9A66-ED816A8EAEB7}" srcOrd="0" destOrd="0" presId="urn:microsoft.com/office/officeart/2005/8/layout/hierarchy6"/>
    <dgm:cxn modelId="{A5C35B3C-441D-4EA9-9ECC-6603FFE673F4}" type="presParOf" srcId="{0E9CD2EE-E0F3-4BE4-9713-BDB6149DFFA4}" destId="{36A10E4B-EDA9-4C34-8C7C-D7C6540BC3C0}" srcOrd="1" destOrd="0" presId="urn:microsoft.com/office/officeart/2005/8/layout/hierarchy6"/>
    <dgm:cxn modelId="{DBB30E9E-9BEC-41E6-B2E2-C54435AA0C7E}" type="presParOf" srcId="{36A10E4B-EDA9-4C34-8C7C-D7C6540BC3C0}" destId="{A561502E-4B5A-41B4-8050-4AB8EB5C9D48}" srcOrd="0" destOrd="0" presId="urn:microsoft.com/office/officeart/2005/8/layout/hierarchy6"/>
    <dgm:cxn modelId="{92C3A894-F826-49EB-8702-ACB8AB849457}" type="presParOf" srcId="{36A10E4B-EDA9-4C34-8C7C-D7C6540BC3C0}" destId="{86294867-FAE4-4A7F-A1A4-15823472E658}" srcOrd="1" destOrd="0" presId="urn:microsoft.com/office/officeart/2005/8/layout/hierarchy6"/>
    <dgm:cxn modelId="{AE2DE62B-7B3F-4D81-816F-D46283E3D6E6}" type="presParOf" srcId="{86294867-FAE4-4A7F-A1A4-15823472E658}" destId="{D357199D-154F-4172-AD26-CA2FF45D6F6E}" srcOrd="0" destOrd="0" presId="urn:microsoft.com/office/officeart/2005/8/layout/hierarchy6"/>
    <dgm:cxn modelId="{E6864257-4B80-4C07-9920-1FAF9093DA34}" type="presParOf" srcId="{86294867-FAE4-4A7F-A1A4-15823472E658}" destId="{B0D6F131-3309-4E16-BB1B-6A474818533A}" srcOrd="1" destOrd="0" presId="urn:microsoft.com/office/officeart/2005/8/layout/hierarchy6"/>
    <dgm:cxn modelId="{57F1AB18-4446-40A2-ACE5-E99B960616A8}" type="presParOf" srcId="{B0D6F131-3309-4E16-BB1B-6A474818533A}" destId="{A8473147-062E-4D59-9272-49CA84C98A07}" srcOrd="0" destOrd="0" presId="urn:microsoft.com/office/officeart/2005/8/layout/hierarchy6"/>
    <dgm:cxn modelId="{8EAC0014-9B35-4A02-9963-48B26F4B4BD0}" type="presParOf" srcId="{B0D6F131-3309-4E16-BB1B-6A474818533A}" destId="{116DC853-F7B0-45C5-BCB1-C07BF4EBD399}" srcOrd="1" destOrd="0" presId="urn:microsoft.com/office/officeart/2005/8/layout/hierarchy6"/>
    <dgm:cxn modelId="{C325F822-0059-4A07-9383-E6A8CDF6CB0C}" type="presParOf" srcId="{116DC853-F7B0-45C5-BCB1-C07BF4EBD399}" destId="{03172D05-647F-4CE6-8AE0-4C73C660195C}" srcOrd="0" destOrd="0" presId="urn:microsoft.com/office/officeart/2005/8/layout/hierarchy6"/>
    <dgm:cxn modelId="{2DA92D94-346A-44A3-90EA-3F131A1A5A3C}" type="presParOf" srcId="{116DC853-F7B0-45C5-BCB1-C07BF4EBD399}" destId="{61AF016B-D585-41D9-AA14-27F4D5CADBFB}" srcOrd="1" destOrd="0" presId="urn:microsoft.com/office/officeart/2005/8/layout/hierarchy6"/>
    <dgm:cxn modelId="{A4BBAA04-1979-441C-A313-24E5C7A39B56}" type="presParOf" srcId="{B0D6F131-3309-4E16-BB1B-6A474818533A}" destId="{B24864A1-BBDD-4EC6-A03E-762509CF885D}" srcOrd="2" destOrd="0" presId="urn:microsoft.com/office/officeart/2005/8/layout/hierarchy6"/>
    <dgm:cxn modelId="{EADD079A-D0FE-4D54-B35A-2819960306C3}" type="presParOf" srcId="{B0D6F131-3309-4E16-BB1B-6A474818533A}" destId="{89DD9349-BDFD-44BA-BF9A-41CB4FFA0B87}" srcOrd="3" destOrd="0" presId="urn:microsoft.com/office/officeart/2005/8/layout/hierarchy6"/>
    <dgm:cxn modelId="{0CD9AF9F-835F-477C-9604-7598974071EB}" type="presParOf" srcId="{89DD9349-BDFD-44BA-BF9A-41CB4FFA0B87}" destId="{F052861D-FC60-4C8C-837D-F1E3482D0821}" srcOrd="0" destOrd="0" presId="urn:microsoft.com/office/officeart/2005/8/layout/hierarchy6"/>
    <dgm:cxn modelId="{37F1D13A-07E6-41AD-8AEA-4C9CDEBBAD62}" type="presParOf" srcId="{89DD9349-BDFD-44BA-BF9A-41CB4FFA0B87}" destId="{5F1CC4DA-5803-4EB3-85A5-4E64743B60DC}" srcOrd="1" destOrd="0" presId="urn:microsoft.com/office/officeart/2005/8/layout/hierarchy6"/>
    <dgm:cxn modelId="{93646E0D-F8C7-48CE-BD80-F34B30DF68BA}" type="presParOf" srcId="{B0D6F131-3309-4E16-BB1B-6A474818533A}" destId="{86FA8A3C-BC2E-4F9D-8861-58716F88A76E}" srcOrd="4" destOrd="0" presId="urn:microsoft.com/office/officeart/2005/8/layout/hierarchy6"/>
    <dgm:cxn modelId="{2A452D7A-F611-4703-9F73-545A5370F0A3}" type="presParOf" srcId="{B0D6F131-3309-4E16-BB1B-6A474818533A}" destId="{EE1F162E-9952-4B6B-8D96-25EFB505627F}" srcOrd="5" destOrd="0" presId="urn:microsoft.com/office/officeart/2005/8/layout/hierarchy6"/>
    <dgm:cxn modelId="{44423A65-6677-4401-A77E-8E04F46AAAC4}" type="presParOf" srcId="{EE1F162E-9952-4B6B-8D96-25EFB505627F}" destId="{7956F24B-50AE-411D-A772-9CD7CF4A3029}" srcOrd="0" destOrd="0" presId="urn:microsoft.com/office/officeart/2005/8/layout/hierarchy6"/>
    <dgm:cxn modelId="{87FC9838-D0E9-41AE-A3F9-DFC6E2691211}" type="presParOf" srcId="{EE1F162E-9952-4B6B-8D96-25EFB505627F}" destId="{609C80D7-F026-4A17-BDFB-71BCA38305B1}" srcOrd="1" destOrd="0" presId="urn:microsoft.com/office/officeart/2005/8/layout/hierarchy6"/>
    <dgm:cxn modelId="{A69639C1-7E0A-4128-9890-483796F723FE}" type="presParOf" srcId="{36A10E4B-EDA9-4C34-8C7C-D7C6540BC3C0}" destId="{7D9EC6A9-3F20-462F-BC90-2806B0534CC1}" srcOrd="2" destOrd="0" presId="urn:microsoft.com/office/officeart/2005/8/layout/hierarchy6"/>
    <dgm:cxn modelId="{08A58C2E-5CA9-41DD-B4A8-0EE32DA46F2D}" type="presParOf" srcId="{36A10E4B-EDA9-4C34-8C7C-D7C6540BC3C0}" destId="{AA0FC7B1-80C0-418A-8A66-8C951A8487F1}" srcOrd="3" destOrd="0" presId="urn:microsoft.com/office/officeart/2005/8/layout/hierarchy6"/>
    <dgm:cxn modelId="{3C57E154-182E-4F59-9A67-A9D9B673B394}" type="presParOf" srcId="{AA0FC7B1-80C0-418A-8A66-8C951A8487F1}" destId="{5317D905-41AB-48D7-A061-4A8A5F5DAD4D}" srcOrd="0" destOrd="0" presId="urn:microsoft.com/office/officeart/2005/8/layout/hierarchy6"/>
    <dgm:cxn modelId="{4A550EDC-BC95-442D-AB52-428303BBC9CF}" type="presParOf" srcId="{AA0FC7B1-80C0-418A-8A66-8C951A8487F1}" destId="{FFC0C07E-0506-465D-AB1F-F6186CECB473}" srcOrd="1" destOrd="0" presId="urn:microsoft.com/office/officeart/2005/8/layout/hierarchy6"/>
    <dgm:cxn modelId="{366D076E-80A2-48AC-9691-41B0D5A96AF8}" type="presParOf" srcId="{FFC0C07E-0506-465D-AB1F-F6186CECB473}" destId="{3CE50A7A-F062-4E59-A01F-F148F0629A13}" srcOrd="0" destOrd="0" presId="urn:microsoft.com/office/officeart/2005/8/layout/hierarchy6"/>
    <dgm:cxn modelId="{BA5F40FB-941E-4C8C-BFF8-1A539D8A1F11}" type="presParOf" srcId="{FFC0C07E-0506-465D-AB1F-F6186CECB473}" destId="{FD093C4B-CC63-474B-8B65-93845E5274EF}" srcOrd="1" destOrd="0" presId="urn:microsoft.com/office/officeart/2005/8/layout/hierarchy6"/>
    <dgm:cxn modelId="{2EF19DB2-79C5-4E32-A315-237DEC698D0D}" type="presParOf" srcId="{FD093C4B-CC63-474B-8B65-93845E5274EF}" destId="{A9049491-6E80-4BF4-8522-0F641F03CD71}" srcOrd="0" destOrd="0" presId="urn:microsoft.com/office/officeart/2005/8/layout/hierarchy6"/>
    <dgm:cxn modelId="{9AB90DD1-2086-4FFC-B75F-776FEE5595BA}" type="presParOf" srcId="{FD093C4B-CC63-474B-8B65-93845E5274EF}" destId="{ABF05030-8EDB-4736-8CBD-5B52075B74F7}" srcOrd="1" destOrd="0" presId="urn:microsoft.com/office/officeart/2005/8/layout/hierarchy6"/>
    <dgm:cxn modelId="{AEA9630D-EADD-444F-B150-E344402E6BED}" type="presParOf" srcId="{FFC0C07E-0506-465D-AB1F-F6186CECB473}" destId="{12FF560B-57FF-4110-A9D6-A813CBCC6966}" srcOrd="2" destOrd="0" presId="urn:microsoft.com/office/officeart/2005/8/layout/hierarchy6"/>
    <dgm:cxn modelId="{7224D3A1-CA30-499A-8B64-DB48ACA64648}" type="presParOf" srcId="{FFC0C07E-0506-465D-AB1F-F6186CECB473}" destId="{1B49B4B8-A37E-4928-8F82-9FBFC5AA4505}" srcOrd="3" destOrd="0" presId="urn:microsoft.com/office/officeart/2005/8/layout/hierarchy6"/>
    <dgm:cxn modelId="{14228141-0606-4DE4-98E8-09B7590A27DA}" type="presParOf" srcId="{1B49B4B8-A37E-4928-8F82-9FBFC5AA4505}" destId="{BB0C2CF3-D2F2-4EF8-84DC-F1F1CD12BF97}" srcOrd="0" destOrd="0" presId="urn:microsoft.com/office/officeart/2005/8/layout/hierarchy6"/>
    <dgm:cxn modelId="{4A6779B5-8FA3-4467-AC32-374E22E12905}" type="presParOf" srcId="{1B49B4B8-A37E-4928-8F82-9FBFC5AA4505}" destId="{61502092-863D-4A70-8AA0-3332A3660E72}" srcOrd="1" destOrd="0" presId="urn:microsoft.com/office/officeart/2005/8/layout/hierarchy6"/>
    <dgm:cxn modelId="{F077C82D-7EE6-41C0-B057-2FEE59468768}" type="presParOf" srcId="{FFC0C07E-0506-465D-AB1F-F6186CECB473}" destId="{34DAA72B-FD88-4D71-BB61-4835FEC54E97}" srcOrd="4" destOrd="0" presId="urn:microsoft.com/office/officeart/2005/8/layout/hierarchy6"/>
    <dgm:cxn modelId="{E7E5CA6C-E295-4C5A-906D-C0B348D32BB0}" type="presParOf" srcId="{FFC0C07E-0506-465D-AB1F-F6186CECB473}" destId="{D72FBA67-703E-4F06-9544-AA4E4C433721}" srcOrd="5" destOrd="0" presId="urn:microsoft.com/office/officeart/2005/8/layout/hierarchy6"/>
    <dgm:cxn modelId="{17B83997-CC83-4772-9351-300045ECBDB0}" type="presParOf" srcId="{D72FBA67-703E-4F06-9544-AA4E4C433721}" destId="{ED232B90-D6FC-429B-A7F7-C9C7332CAB11}" srcOrd="0" destOrd="0" presId="urn:microsoft.com/office/officeart/2005/8/layout/hierarchy6"/>
    <dgm:cxn modelId="{69511BFA-542B-48AE-89DF-1E1D4A01619D}" type="presParOf" srcId="{D72FBA67-703E-4F06-9544-AA4E4C433721}" destId="{8517F423-C010-4D8C-9201-43AC1E4B99BC}" srcOrd="1" destOrd="0" presId="urn:microsoft.com/office/officeart/2005/8/layout/hierarchy6"/>
    <dgm:cxn modelId="{09C0E370-EA5B-48BE-BC11-606A5A1B4F7E}" type="presParOf" srcId="{05DF7EBE-A543-4C05-83D0-C531F9661309}" destId="{410C9765-4A68-41E6-9025-9F0E213856E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b="1" kern="1200" dirty="0"/>
            <a:t>RULE 8</a:t>
          </a:r>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a:t>LOGICAL DATA INDEPENDENCE</a:t>
          </a:r>
        </a:p>
      </dsp:txBody>
      <dsp:txXfrm rot="-5400000">
        <a:off x="1577003" y="72536"/>
        <a:ext cx="4651864" cy="1340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b="1" kern="1200" dirty="0"/>
            <a:t>RULE 9</a:t>
          </a:r>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PHYSICAL DATA INDEPENDENCE</a:t>
          </a:r>
        </a:p>
      </dsp:txBody>
      <dsp:txXfrm rot="-5400000">
        <a:off x="1577003" y="72536"/>
        <a:ext cx="4651864" cy="1340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rtl="0">
            <a:lnSpc>
              <a:spcPct val="90000"/>
            </a:lnSpc>
            <a:spcBef>
              <a:spcPct val="0"/>
            </a:spcBef>
            <a:spcAft>
              <a:spcPct val="35000"/>
            </a:spcAft>
          </a:pPr>
          <a:r>
            <a:rPr lang="en-US" sz="3600" b="1" kern="1200" dirty="0"/>
            <a:t>RULE 10</a:t>
          </a:r>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a:t>INTEGRITY INDEPENDENCE RULE</a:t>
          </a:r>
        </a:p>
      </dsp:txBody>
      <dsp:txXfrm rot="-5400000">
        <a:off x="1577003" y="72536"/>
        <a:ext cx="4651864" cy="1340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rtl="0">
            <a:lnSpc>
              <a:spcPct val="90000"/>
            </a:lnSpc>
            <a:spcBef>
              <a:spcPct val="0"/>
            </a:spcBef>
            <a:spcAft>
              <a:spcPct val="35000"/>
            </a:spcAft>
          </a:pPr>
          <a:r>
            <a:rPr lang="en-US" sz="3600" b="1" kern="1200" dirty="0"/>
            <a:t>RULE 11</a:t>
          </a:r>
        </a:p>
      </dsp:txBody>
      <dsp:txXfrm rot="-5400000">
        <a:off x="1" y="800099"/>
        <a:ext cx="1600200" cy="685800"/>
      </dsp:txXfrm>
    </dsp:sp>
    <dsp:sp modelId="{736B6969-0BDC-4182-ACB3-513F4EA74893}">
      <dsp:nvSpPr>
        <dsp:cNvPr id="0" name=""/>
        <dsp:cNvSpPr/>
      </dsp:nvSpPr>
      <dsp:spPr>
        <a:xfrm rot="5400000">
          <a:off x="3219450" y="-1619250"/>
          <a:ext cx="1485900" cy="4724400"/>
        </a:xfrm>
        <a:prstGeom prst="round2Same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a:t>DISTRIBUTION INDEPENDENCE RULE</a:t>
          </a:r>
        </a:p>
      </dsp:txBody>
      <dsp:txXfrm rot="-5400000">
        <a:off x="1600200" y="72536"/>
        <a:ext cx="4651864" cy="13408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rtl="0">
            <a:lnSpc>
              <a:spcPct val="90000"/>
            </a:lnSpc>
            <a:spcBef>
              <a:spcPct val="0"/>
            </a:spcBef>
            <a:spcAft>
              <a:spcPct val="35000"/>
            </a:spcAft>
          </a:pPr>
          <a:r>
            <a:rPr lang="en-US" sz="3600" b="1" kern="1200" dirty="0"/>
            <a:t>RULE 12</a:t>
          </a:r>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a:t>NON-SUBVERSION RULE</a:t>
          </a:r>
        </a:p>
      </dsp:txBody>
      <dsp:txXfrm rot="-5400000">
        <a:off x="1577003" y="72536"/>
        <a:ext cx="4651864" cy="13408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9F415-A9E6-4C74-9A66-ED816A8EAEB7}">
      <dsp:nvSpPr>
        <dsp:cNvPr id="0" name=""/>
        <dsp:cNvSpPr/>
      </dsp:nvSpPr>
      <dsp:spPr>
        <a:xfrm>
          <a:off x="2625850" y="654352"/>
          <a:ext cx="1478083" cy="429956"/>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a:solidFill>
                <a:srgbClr val="002060"/>
              </a:solidFill>
            </a:rPr>
            <a:t>Join</a:t>
          </a:r>
        </a:p>
      </dsp:txBody>
      <dsp:txXfrm>
        <a:off x="2638443" y="666945"/>
        <a:ext cx="1452897" cy="404770"/>
      </dsp:txXfrm>
    </dsp:sp>
    <dsp:sp modelId="{A561502E-4B5A-41B4-8050-4AB8EB5C9D48}">
      <dsp:nvSpPr>
        <dsp:cNvPr id="0" name=""/>
        <dsp:cNvSpPr/>
      </dsp:nvSpPr>
      <dsp:spPr>
        <a:xfrm>
          <a:off x="1440888" y="1084309"/>
          <a:ext cx="1924003" cy="213203"/>
        </a:xfrm>
        <a:custGeom>
          <a:avLst/>
          <a:gdLst/>
          <a:ahLst/>
          <a:cxnLst/>
          <a:rect l="0" t="0" r="0" b="0"/>
          <a:pathLst>
            <a:path>
              <a:moveTo>
                <a:pt x="1924003" y="0"/>
              </a:moveTo>
              <a:lnTo>
                <a:pt x="1924003" y="106601"/>
              </a:lnTo>
              <a:lnTo>
                <a:pt x="0" y="106601"/>
              </a:lnTo>
              <a:lnTo>
                <a:pt x="0" y="21320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357199D-154F-4172-AD26-CA2FF45D6F6E}">
      <dsp:nvSpPr>
        <dsp:cNvPr id="0" name=""/>
        <dsp:cNvSpPr/>
      </dsp:nvSpPr>
      <dsp:spPr>
        <a:xfrm>
          <a:off x="1041132" y="1297512"/>
          <a:ext cx="799512" cy="53300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rgbClr val="002060"/>
              </a:solidFill>
            </a:rPr>
            <a:t>Inner Join</a:t>
          </a:r>
        </a:p>
      </dsp:txBody>
      <dsp:txXfrm>
        <a:off x="1056743" y="1313123"/>
        <a:ext cx="768290" cy="501786"/>
      </dsp:txXfrm>
    </dsp:sp>
    <dsp:sp modelId="{A8473147-062E-4D59-9272-49CA84C98A07}">
      <dsp:nvSpPr>
        <dsp:cNvPr id="0" name=""/>
        <dsp:cNvSpPr/>
      </dsp:nvSpPr>
      <dsp:spPr>
        <a:xfrm>
          <a:off x="401521" y="1830521"/>
          <a:ext cx="1039366" cy="213203"/>
        </a:xfrm>
        <a:custGeom>
          <a:avLst/>
          <a:gdLst/>
          <a:ahLst/>
          <a:cxnLst/>
          <a:rect l="0" t="0" r="0" b="0"/>
          <a:pathLst>
            <a:path>
              <a:moveTo>
                <a:pt x="1039366" y="0"/>
              </a:moveTo>
              <a:lnTo>
                <a:pt x="1039366" y="106601"/>
              </a:lnTo>
              <a:lnTo>
                <a:pt x="0" y="106601"/>
              </a:lnTo>
              <a:lnTo>
                <a:pt x="0" y="21320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3172D05-647F-4CE6-8AE0-4C73C660195C}">
      <dsp:nvSpPr>
        <dsp:cNvPr id="0" name=""/>
        <dsp:cNvSpPr/>
      </dsp:nvSpPr>
      <dsp:spPr>
        <a:xfrm>
          <a:off x="1765" y="2043724"/>
          <a:ext cx="799512" cy="53300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rgbClr val="002060"/>
              </a:solidFill>
            </a:rPr>
            <a:t>Natural Join</a:t>
          </a:r>
        </a:p>
      </dsp:txBody>
      <dsp:txXfrm>
        <a:off x="17376" y="2059335"/>
        <a:ext cx="768290" cy="501786"/>
      </dsp:txXfrm>
    </dsp:sp>
    <dsp:sp modelId="{B24864A1-BBDD-4EC6-A03E-762509CF885D}">
      <dsp:nvSpPr>
        <dsp:cNvPr id="0" name=""/>
        <dsp:cNvSpPr/>
      </dsp:nvSpPr>
      <dsp:spPr>
        <a:xfrm>
          <a:off x="1395168" y="1830521"/>
          <a:ext cx="91440" cy="213203"/>
        </a:xfrm>
        <a:custGeom>
          <a:avLst/>
          <a:gdLst/>
          <a:ahLst/>
          <a:cxnLst/>
          <a:rect l="0" t="0" r="0" b="0"/>
          <a:pathLst>
            <a:path>
              <a:moveTo>
                <a:pt x="45720" y="0"/>
              </a:moveTo>
              <a:lnTo>
                <a:pt x="45720" y="21320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052861D-FC60-4C8C-837D-F1E3482D0821}">
      <dsp:nvSpPr>
        <dsp:cNvPr id="0" name=""/>
        <dsp:cNvSpPr/>
      </dsp:nvSpPr>
      <dsp:spPr>
        <a:xfrm>
          <a:off x="1041132" y="2043724"/>
          <a:ext cx="799512" cy="53300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rgbClr val="002060"/>
              </a:solidFill>
            </a:rPr>
            <a:t>Theta Join</a:t>
          </a:r>
        </a:p>
      </dsp:txBody>
      <dsp:txXfrm>
        <a:off x="1056743" y="2059335"/>
        <a:ext cx="768290" cy="501786"/>
      </dsp:txXfrm>
    </dsp:sp>
    <dsp:sp modelId="{86FA8A3C-BC2E-4F9D-8861-58716F88A76E}">
      <dsp:nvSpPr>
        <dsp:cNvPr id="0" name=""/>
        <dsp:cNvSpPr/>
      </dsp:nvSpPr>
      <dsp:spPr>
        <a:xfrm>
          <a:off x="1440888" y="1830521"/>
          <a:ext cx="1039366" cy="213203"/>
        </a:xfrm>
        <a:custGeom>
          <a:avLst/>
          <a:gdLst/>
          <a:ahLst/>
          <a:cxnLst/>
          <a:rect l="0" t="0" r="0" b="0"/>
          <a:pathLst>
            <a:path>
              <a:moveTo>
                <a:pt x="0" y="0"/>
              </a:moveTo>
              <a:lnTo>
                <a:pt x="0" y="106601"/>
              </a:lnTo>
              <a:lnTo>
                <a:pt x="1039366" y="106601"/>
              </a:lnTo>
              <a:lnTo>
                <a:pt x="1039366" y="21320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956F24B-50AE-411D-A772-9CD7CF4A3029}">
      <dsp:nvSpPr>
        <dsp:cNvPr id="0" name=""/>
        <dsp:cNvSpPr/>
      </dsp:nvSpPr>
      <dsp:spPr>
        <a:xfrm>
          <a:off x="2080498" y="2043724"/>
          <a:ext cx="799512" cy="53300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a:solidFill>
                <a:srgbClr val="002060"/>
              </a:solidFill>
            </a:rPr>
            <a:t>Equi</a:t>
          </a:r>
          <a:r>
            <a:rPr lang="en-US" sz="1800" kern="1200" dirty="0">
              <a:solidFill>
                <a:srgbClr val="002060"/>
              </a:solidFill>
            </a:rPr>
            <a:t> Join</a:t>
          </a:r>
        </a:p>
      </dsp:txBody>
      <dsp:txXfrm>
        <a:off x="2096109" y="2059335"/>
        <a:ext cx="768290" cy="501786"/>
      </dsp:txXfrm>
    </dsp:sp>
    <dsp:sp modelId="{7D9EC6A9-3F20-462F-BC90-2806B0534CC1}">
      <dsp:nvSpPr>
        <dsp:cNvPr id="0" name=""/>
        <dsp:cNvSpPr/>
      </dsp:nvSpPr>
      <dsp:spPr>
        <a:xfrm>
          <a:off x="3364892" y="1084309"/>
          <a:ext cx="1924003" cy="213203"/>
        </a:xfrm>
        <a:custGeom>
          <a:avLst/>
          <a:gdLst/>
          <a:ahLst/>
          <a:cxnLst/>
          <a:rect l="0" t="0" r="0" b="0"/>
          <a:pathLst>
            <a:path>
              <a:moveTo>
                <a:pt x="0" y="0"/>
              </a:moveTo>
              <a:lnTo>
                <a:pt x="0" y="106601"/>
              </a:lnTo>
              <a:lnTo>
                <a:pt x="1924003" y="106601"/>
              </a:lnTo>
              <a:lnTo>
                <a:pt x="1924003" y="213203"/>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17D905-41AB-48D7-A061-4A8A5F5DAD4D}">
      <dsp:nvSpPr>
        <dsp:cNvPr id="0" name=""/>
        <dsp:cNvSpPr/>
      </dsp:nvSpPr>
      <dsp:spPr>
        <a:xfrm>
          <a:off x="4889139" y="1297512"/>
          <a:ext cx="799512" cy="53300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rgbClr val="002060"/>
              </a:solidFill>
            </a:rPr>
            <a:t>Outer Join</a:t>
          </a:r>
        </a:p>
      </dsp:txBody>
      <dsp:txXfrm>
        <a:off x="4904750" y="1313123"/>
        <a:ext cx="768290" cy="501786"/>
      </dsp:txXfrm>
    </dsp:sp>
    <dsp:sp modelId="{3CE50A7A-F062-4E59-A01F-F148F0629A13}">
      <dsp:nvSpPr>
        <dsp:cNvPr id="0" name=""/>
        <dsp:cNvSpPr/>
      </dsp:nvSpPr>
      <dsp:spPr>
        <a:xfrm>
          <a:off x="3599917" y="1830521"/>
          <a:ext cx="1688978" cy="166719"/>
        </a:xfrm>
        <a:custGeom>
          <a:avLst/>
          <a:gdLst/>
          <a:ahLst/>
          <a:cxnLst/>
          <a:rect l="0" t="0" r="0" b="0"/>
          <a:pathLst>
            <a:path>
              <a:moveTo>
                <a:pt x="1688978" y="0"/>
              </a:moveTo>
              <a:lnTo>
                <a:pt x="1688978" y="83359"/>
              </a:lnTo>
              <a:lnTo>
                <a:pt x="0" y="83359"/>
              </a:lnTo>
              <a:lnTo>
                <a:pt x="0" y="16671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9049491-6E80-4BF4-8522-0F641F03CD71}">
      <dsp:nvSpPr>
        <dsp:cNvPr id="0" name=""/>
        <dsp:cNvSpPr/>
      </dsp:nvSpPr>
      <dsp:spPr>
        <a:xfrm>
          <a:off x="2936801" y="1997240"/>
          <a:ext cx="1326231" cy="603387"/>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rgbClr val="002060"/>
              </a:solidFill>
            </a:rPr>
            <a:t>Left Outer Join</a:t>
          </a:r>
        </a:p>
      </dsp:txBody>
      <dsp:txXfrm>
        <a:off x="2954474" y="2014913"/>
        <a:ext cx="1290885" cy="568041"/>
      </dsp:txXfrm>
    </dsp:sp>
    <dsp:sp modelId="{12FF560B-57FF-4110-A9D6-A813CBCC6966}">
      <dsp:nvSpPr>
        <dsp:cNvPr id="0" name=""/>
        <dsp:cNvSpPr/>
      </dsp:nvSpPr>
      <dsp:spPr>
        <a:xfrm>
          <a:off x="5239786" y="1830521"/>
          <a:ext cx="91440" cy="204350"/>
        </a:xfrm>
        <a:custGeom>
          <a:avLst/>
          <a:gdLst/>
          <a:ahLst/>
          <a:cxnLst/>
          <a:rect l="0" t="0" r="0" b="0"/>
          <a:pathLst>
            <a:path>
              <a:moveTo>
                <a:pt x="49109" y="0"/>
              </a:moveTo>
              <a:lnTo>
                <a:pt x="49109" y="102175"/>
              </a:lnTo>
              <a:lnTo>
                <a:pt x="45720" y="102175"/>
              </a:lnTo>
              <a:lnTo>
                <a:pt x="45720" y="20435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B0C2CF3-D2F2-4EF8-84DC-F1F1CD12BF97}">
      <dsp:nvSpPr>
        <dsp:cNvPr id="0" name=""/>
        <dsp:cNvSpPr/>
      </dsp:nvSpPr>
      <dsp:spPr>
        <a:xfrm>
          <a:off x="4592968" y="2034871"/>
          <a:ext cx="1385076" cy="614526"/>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rgbClr val="002060"/>
              </a:solidFill>
            </a:rPr>
            <a:t>Right Outer Join</a:t>
          </a:r>
        </a:p>
      </dsp:txBody>
      <dsp:txXfrm>
        <a:off x="4610967" y="2052870"/>
        <a:ext cx="1349078" cy="578528"/>
      </dsp:txXfrm>
    </dsp:sp>
    <dsp:sp modelId="{34DAA72B-FD88-4D71-BB61-4835FEC54E97}">
      <dsp:nvSpPr>
        <dsp:cNvPr id="0" name=""/>
        <dsp:cNvSpPr/>
      </dsp:nvSpPr>
      <dsp:spPr>
        <a:xfrm>
          <a:off x="5288896" y="1830521"/>
          <a:ext cx="1595507" cy="213203"/>
        </a:xfrm>
        <a:custGeom>
          <a:avLst/>
          <a:gdLst/>
          <a:ahLst/>
          <a:cxnLst/>
          <a:rect l="0" t="0" r="0" b="0"/>
          <a:pathLst>
            <a:path>
              <a:moveTo>
                <a:pt x="0" y="0"/>
              </a:moveTo>
              <a:lnTo>
                <a:pt x="0" y="106601"/>
              </a:lnTo>
              <a:lnTo>
                <a:pt x="1595507" y="106601"/>
              </a:lnTo>
              <a:lnTo>
                <a:pt x="1595507" y="21320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ED232B90-D6FC-429B-A7F7-C9C7332CAB11}">
      <dsp:nvSpPr>
        <dsp:cNvPr id="0" name=""/>
        <dsp:cNvSpPr/>
      </dsp:nvSpPr>
      <dsp:spPr>
        <a:xfrm>
          <a:off x="6310881" y="2043724"/>
          <a:ext cx="1147045" cy="525136"/>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rgbClr val="002060"/>
              </a:solidFill>
            </a:rPr>
            <a:t>Full Outer Join</a:t>
          </a:r>
        </a:p>
      </dsp:txBody>
      <dsp:txXfrm>
        <a:off x="6326262" y="2059105"/>
        <a:ext cx="1116283" cy="4943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529FC-E63C-4F4C-A350-F5A3E020BAD5}" type="datetimeFigureOut">
              <a:rPr lang="en-US" smtClean="0"/>
              <a:pPr/>
              <a:t>6/11/2022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5535D-B6DF-4CE8-A2A2-D764A4708567}" type="slidenum">
              <a:rPr lang="en-US" smtClean="0"/>
              <a:pPr/>
              <a:t>‹#›</a:t>
            </a:fld>
            <a:endParaRPr lang="en-US"/>
          </a:p>
        </p:txBody>
      </p:sp>
    </p:spTree>
    <p:extLst>
      <p:ext uri="{BB962C8B-B14F-4D97-AF65-F5344CB8AC3E}">
        <p14:creationId xmlns:p14="http://schemas.microsoft.com/office/powerpoint/2010/main" val="282100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17376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366757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FCBCAF-79B7-49C3-8DD1-FA66651EA912}" type="slidenum">
              <a:rPr lang="en-US" smtClean="0"/>
              <a:pPr/>
              <a:t>39</a:t>
            </a:fld>
            <a:endParaRPr lang="en-US" dirty="0"/>
          </a:p>
        </p:txBody>
      </p:sp>
    </p:spTree>
    <p:extLst>
      <p:ext uri="{BB962C8B-B14F-4D97-AF65-F5344CB8AC3E}">
        <p14:creationId xmlns:p14="http://schemas.microsoft.com/office/powerpoint/2010/main" val="2820102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EDBE36-B40A-4B0F-836D-E630FEB042A9}" type="slidenum">
              <a:rPr lang="en-US" smtClean="0"/>
              <a:pPr/>
              <a:t>40</a:t>
            </a:fld>
            <a:endParaRPr lang="en-US"/>
          </a:p>
        </p:txBody>
      </p:sp>
    </p:spTree>
    <p:extLst>
      <p:ext uri="{BB962C8B-B14F-4D97-AF65-F5344CB8AC3E}">
        <p14:creationId xmlns:p14="http://schemas.microsoft.com/office/powerpoint/2010/main" val="1830514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FCBCAF-79B7-49C3-8DD1-FA66651EA912}" type="slidenum">
              <a:rPr lang="en-US" smtClean="0"/>
              <a:pPr/>
              <a:t>46</a:t>
            </a:fld>
            <a:endParaRPr lang="en-US" dirty="0"/>
          </a:p>
        </p:txBody>
      </p:sp>
    </p:spTree>
    <p:extLst>
      <p:ext uri="{BB962C8B-B14F-4D97-AF65-F5344CB8AC3E}">
        <p14:creationId xmlns:p14="http://schemas.microsoft.com/office/powerpoint/2010/main" val="132739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3D6DB7-20F8-4185-BCB5-F38A19B73012}" type="datetime1">
              <a:rPr lang="en-US" smtClean="0"/>
              <a:pPr/>
              <a:t>6/11/2022</a:t>
            </a:fld>
            <a:endParaRPr lang="en-US"/>
          </a:p>
        </p:txBody>
      </p:sp>
      <p:sp>
        <p:nvSpPr>
          <p:cNvPr id="5" name="Footer Placeholder 4"/>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1674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CA94C5-CE92-477E-A3CD-0BC765E94F25}" type="datetime1">
              <a:rPr lang="en-US" smtClean="0"/>
              <a:pPr/>
              <a:t>6/11/2022</a:t>
            </a:fld>
            <a:endParaRPr lang="en-US"/>
          </a:p>
        </p:txBody>
      </p:sp>
      <p:sp>
        <p:nvSpPr>
          <p:cNvPr id="5" name="Footer Placeholder 4"/>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700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8BBA8A-1CE9-48BD-8048-46CF8F1B4225}" type="datetime1">
              <a:rPr lang="en-US" smtClean="0"/>
              <a:pPr/>
              <a:t>6/11/2022</a:t>
            </a:fld>
            <a:endParaRPr lang="en-US"/>
          </a:p>
        </p:txBody>
      </p:sp>
      <p:sp>
        <p:nvSpPr>
          <p:cNvPr id="5" name="Footer Placeholder 4"/>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400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FA4D42-CC07-47F9-9775-DCE6DDD41C7D}" type="datetime1">
              <a:rPr lang="en-US" smtClean="0"/>
              <a:pPr/>
              <a:t>6/11/2022</a:t>
            </a:fld>
            <a:endParaRPr lang="en-US"/>
          </a:p>
        </p:txBody>
      </p:sp>
      <p:sp>
        <p:nvSpPr>
          <p:cNvPr id="5" name="Footer Placeholder 4"/>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43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6739A-3395-432C-8954-EF40FA6B261A}" type="datetime1">
              <a:rPr lang="en-US" smtClean="0"/>
              <a:pPr/>
              <a:t>6/11/2022</a:t>
            </a:fld>
            <a:endParaRPr lang="en-US"/>
          </a:p>
        </p:txBody>
      </p:sp>
      <p:sp>
        <p:nvSpPr>
          <p:cNvPr id="5" name="Footer Placeholder 4"/>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807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7EDEEF-C518-4148-A2A7-530322E0B907}" type="datetime1">
              <a:rPr lang="en-US" smtClean="0"/>
              <a:pPr/>
              <a:t>6/11/2022</a:t>
            </a:fld>
            <a:endParaRPr lang="en-US"/>
          </a:p>
        </p:txBody>
      </p:sp>
      <p:sp>
        <p:nvSpPr>
          <p:cNvPr id="6" name="Footer Placeholder 5"/>
          <p:cNvSpPr>
            <a:spLocks noGrp="1"/>
          </p:cNvSpPr>
          <p:nvPr>
            <p:ph type="ftr" sz="quarter" idx="11"/>
          </p:nvPr>
        </p:nvSpPr>
        <p:spPr/>
        <p:txBody>
          <a:bodyPr/>
          <a:lstStyle/>
          <a:p>
            <a:r>
              <a:rPr lang="sv-SE" smtClean="0"/>
              <a:t>Ram Kumar Sharma      KCS 501   DBMS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2924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484D6-1680-4CF3-8595-D05AA3E00D5F}" type="datetime1">
              <a:rPr lang="en-US" smtClean="0"/>
              <a:pPr/>
              <a:t>6/11/2022</a:t>
            </a:fld>
            <a:endParaRPr lang="en-US"/>
          </a:p>
        </p:txBody>
      </p:sp>
      <p:sp>
        <p:nvSpPr>
          <p:cNvPr id="8" name="Footer Placeholder 7"/>
          <p:cNvSpPr>
            <a:spLocks noGrp="1"/>
          </p:cNvSpPr>
          <p:nvPr>
            <p:ph type="ftr" sz="quarter" idx="11"/>
          </p:nvPr>
        </p:nvSpPr>
        <p:spPr/>
        <p:txBody>
          <a:bodyPr/>
          <a:lstStyle/>
          <a:p>
            <a:r>
              <a:rPr lang="sv-SE" smtClean="0"/>
              <a:t>Ram Kumar Sharma      KCS 501   DBMS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022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F634322A-3D2E-419C-817E-286F2A9A535B}" type="datetime1">
              <a:rPr lang="en-US" smtClean="0"/>
              <a:pPr/>
              <a:t>6/11/2022</a:t>
            </a:fld>
            <a:endParaRPr lang="en-US"/>
          </a:p>
        </p:txBody>
      </p:sp>
      <p:sp>
        <p:nvSpPr>
          <p:cNvPr id="4" name="Footer Placeholder 3"/>
          <p:cNvSpPr>
            <a:spLocks noGrp="1"/>
          </p:cNvSpPr>
          <p:nvPr>
            <p:ph type="ftr" sz="quarter" idx="11"/>
          </p:nvPr>
        </p:nvSpPr>
        <p:spPr/>
        <p:txBody>
          <a:bodyPr/>
          <a:lstStyle/>
          <a:p>
            <a:r>
              <a:rPr lang="sv-SE" smtClean="0"/>
              <a:t>Ram Kumar Sharma      KCS 501   DBMS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15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E76E4-80BF-49A8-9526-64C12A74D34E}" type="datetime1">
              <a:rPr lang="en-US" smtClean="0"/>
              <a:pPr/>
              <a:t>6/11/2022</a:t>
            </a:fld>
            <a:endParaRPr lang="en-US"/>
          </a:p>
        </p:txBody>
      </p:sp>
      <p:sp>
        <p:nvSpPr>
          <p:cNvPr id="3" name="Footer Placeholder 2"/>
          <p:cNvSpPr>
            <a:spLocks noGrp="1"/>
          </p:cNvSpPr>
          <p:nvPr>
            <p:ph type="ftr" sz="quarter" idx="11"/>
          </p:nvPr>
        </p:nvSpPr>
        <p:spPr/>
        <p:txBody>
          <a:bodyPr/>
          <a:lstStyle/>
          <a:p>
            <a:r>
              <a:rPr lang="sv-SE" smtClean="0"/>
              <a:t>Ram Kumar Sharma      KCS 501   DBMS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705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75A1BB-B22F-442D-BA3C-2CC1236F04F1}" type="datetime1">
              <a:rPr lang="en-US" smtClean="0"/>
              <a:pPr/>
              <a:t>6/11/2022</a:t>
            </a:fld>
            <a:endParaRPr lang="en-US"/>
          </a:p>
        </p:txBody>
      </p:sp>
      <p:sp>
        <p:nvSpPr>
          <p:cNvPr id="6" name="Footer Placeholder 5"/>
          <p:cNvSpPr>
            <a:spLocks noGrp="1"/>
          </p:cNvSpPr>
          <p:nvPr>
            <p:ph type="ftr" sz="quarter" idx="11"/>
          </p:nvPr>
        </p:nvSpPr>
        <p:spPr/>
        <p:txBody>
          <a:bodyPr/>
          <a:lstStyle/>
          <a:p>
            <a:r>
              <a:rPr lang="sv-SE" smtClean="0"/>
              <a:t>Ram Kumar Sharma      KCS 501   DBMS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589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8751-15C6-4143-A191-76A30CEAF46D}" type="datetime1">
              <a:rPr lang="en-US" smtClean="0"/>
              <a:pPr/>
              <a:t>6/11/2022</a:t>
            </a:fld>
            <a:endParaRPr lang="en-US"/>
          </a:p>
        </p:txBody>
      </p:sp>
      <p:sp>
        <p:nvSpPr>
          <p:cNvPr id="6" name="Footer Placeholder 5"/>
          <p:cNvSpPr>
            <a:spLocks noGrp="1"/>
          </p:cNvSpPr>
          <p:nvPr>
            <p:ph type="ftr" sz="quarter" idx="11"/>
          </p:nvPr>
        </p:nvSpPr>
        <p:spPr/>
        <p:txBody>
          <a:bodyPr/>
          <a:lstStyle/>
          <a:p>
            <a:r>
              <a:rPr lang="sv-SE" smtClean="0"/>
              <a:t>Ram Kumar Sharma      KCS 501   DBMS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01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527D9-D498-4EFE-B118-01F079050345}" type="datetime1">
              <a:rPr lang="en-US" smtClean="0"/>
              <a:pPr/>
              <a:t>6/11/2022</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Ram Kumar Sharma      KCS 501   DBMS                    Unit 2</a:t>
            </a:r>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itle 1">
            <a:extLst>
              <a:ext uri="{FF2B5EF4-FFF2-40B4-BE49-F238E27FC236}">
                <a16:creationId xmlns:a16="http://schemas.microsoft.com/office/drawing/2014/main" id="{1B2CD839-065E-4117-8725-09CF48D79C8D}"/>
              </a:ext>
            </a:extLst>
          </p:cNvPr>
          <p:cNvSpPr txBox="1">
            <a:spLocks/>
          </p:cNvSpPr>
          <p:nvPr userDrawn="1"/>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8" name="Picture 2" descr="E:\NIET\Project\xLogo11.png.pagespeed.ic.pydHLuCQEZ.png">
            <a:extLst>
              <a:ext uri="{FF2B5EF4-FFF2-40B4-BE49-F238E27FC236}">
                <a16:creationId xmlns:a16="http://schemas.microsoft.com/office/drawing/2014/main" id="{ABFED216-2775-482D-A179-7AB520BADE66}"/>
              </a:ext>
            </a:extLst>
          </p:cNvPr>
          <p:cNvPicPr>
            <a:picLocks noChangeAspect="1" noChangeArrowheads="1"/>
          </p:cNvPicPr>
          <p:nvPr userDrawn="1"/>
        </p:nvPicPr>
        <p:blipFill>
          <a:blip r:embed="rId13" cstate="print"/>
          <a:srcRect/>
          <a:stretch>
            <a:fillRect/>
          </a:stretch>
        </p:blipFill>
        <p:spPr bwMode="auto">
          <a:xfrm>
            <a:off x="34047" y="2"/>
            <a:ext cx="1447800" cy="817163"/>
          </a:xfrm>
          <a:prstGeom prst="rect">
            <a:avLst/>
          </a:prstGeom>
          <a:noFill/>
        </p:spPr>
      </p:pic>
    </p:spTree>
    <p:extLst>
      <p:ext uri="{BB962C8B-B14F-4D97-AF65-F5344CB8AC3E}">
        <p14:creationId xmlns:p14="http://schemas.microsoft.com/office/powerpoint/2010/main" val="1567744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s://www.w3schools.com/sql/sql_unique.asp" TargetMode="External"/><Relationship Id="rId7" Type="http://schemas.openxmlformats.org/officeDocument/2006/relationships/hyperlink" Target="https://www.w3schools.com/sql/sql_default.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2.xml"/><Relationship Id="rId6" Type="http://schemas.openxmlformats.org/officeDocument/2006/relationships/hyperlink" Target="https://www.w3schools.com/sql/sql_check.asp" TargetMode="External"/><Relationship Id="rId5" Type="http://schemas.openxmlformats.org/officeDocument/2006/relationships/hyperlink" Target="https://www.w3schools.com/sql/sql_foreignkey.asp" TargetMode="External"/><Relationship Id="rId4" Type="http://schemas.openxmlformats.org/officeDocument/2006/relationships/hyperlink" Target="https://www.w3schools.com/sql/sql_primarykey.asp"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hyperlink" Target="https://www.edureka.co/blog/like-in-sql/"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hyperlink" Target="https://www.sqltutorial.org/sql-not/"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www.youtube.com/watch?v=Wv1c9K4788A&amp;list=PLEbnTDJUr_Ic_9b4PcKmlae41cyxEefot&amp;index=3" TargetMode="External"/><Relationship Id="rId2" Type="http://schemas.openxmlformats.org/officeDocument/2006/relationships/hyperlink" Target="https://nptel.ac.in/courses/10610517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hyperlink" Target="https://drive.google.com/drive/u/0/folders/1gWUEwo7Ztpxs4smy34fl9jWQrx4AKpkC" TargetMode="Externa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hyperlink" Target="http://www.aktuonline.com/papers/btech-cs-5-sem-database-management-system-rcs-501-2018-19.pdf" TargetMode="External"/><Relationship Id="rId2" Type="http://schemas.openxmlformats.org/officeDocument/2006/relationships/hyperlink" Target="http://www.aktuonline.com/papers/btech-cs-5-sem-data-base-management-system-rcs501-2020.pdf"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www.aktuonline.com/papers/btech-cs-5-sem-database-management-system-ncs-502-2016-17.pdf" TargetMode="External"/><Relationship Id="rId4" Type="http://schemas.openxmlformats.org/officeDocument/2006/relationships/hyperlink" Target="http://www.aktuonline.com/papers/btech-cs-5-sem-database-management-system-ncs-502-2017-18.pdf" TargetMode="External"/></Relationships>
</file>

<file path=ppt/slides/_rels/slide1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google.co.in/url?sa=i&amp;rct=j&amp;q=&amp;esrc=s&amp;frm=1&amp;source=images&amp;cd=&amp;cad=rja&amp;docid=tUdwl-WA8z3SbM&amp;tbnid=TxWAJDF76SIWaM:&amp;ved=0CAUQjRw&amp;url=http://bccampus.pressbooks.com/dbdesign/chapter/chapter-5-data-modelling/&amp;ei=oq42UtT6CpHRrQfz8oCgCw&amp;bvm=bv.52164340,d.aGc&amp;psig=AFQjCNEFwDWTrRdeoJDM6U9UcnAyggQGNw&amp;ust=1379401668236121"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a:solidFill>
                  <a:schemeClr val="tx1"/>
                </a:solidFill>
              </a:rPr>
              <a:t>KCS 501 </a:t>
            </a:r>
          </a:p>
          <a:p>
            <a:r>
              <a:rPr lang="en-US" sz="2500" b="1" smtClean="0">
                <a:solidFill>
                  <a:schemeClr val="tx1"/>
                </a:solidFill>
              </a:rPr>
              <a:t>Database Management System</a:t>
            </a:r>
            <a:endParaRPr lang="en-US" sz="2500" b="1"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smtClean="0">
                <a:solidFill>
                  <a:prstClr val="black"/>
                </a:solidFill>
                <a:latin typeface="Calibri"/>
              </a:rPr>
              <a:t>Ram Kumar Sharma</a:t>
            </a:r>
            <a:endParaRPr lang="en-US" sz="2400" dirty="0">
              <a:solidFill>
                <a:prstClr val="black"/>
              </a:solidFill>
              <a:latin typeface="Calibri"/>
            </a:endParaRPr>
          </a:p>
          <a:p>
            <a:pPr algn="ctr">
              <a:spcBef>
                <a:spcPct val="20000"/>
              </a:spcBef>
              <a:defRPr/>
            </a:pPr>
            <a:r>
              <a:rPr lang="en-US" sz="2400" dirty="0">
                <a:solidFill>
                  <a:prstClr val="black"/>
                </a:solidFill>
                <a:latin typeface="Calibri"/>
              </a:rPr>
              <a:t>Assistant Prof </a:t>
            </a:r>
            <a:r>
              <a:rPr lang="en-US" sz="2400" dirty="0" smtClean="0">
                <a:solidFill>
                  <a:prstClr val="black"/>
                </a:solidFill>
                <a:latin typeface="Calibri"/>
              </a:rPr>
              <a:t>IT </a:t>
            </a:r>
            <a:r>
              <a:rPr lang="en-US" sz="2400" dirty="0" err="1">
                <a:solidFill>
                  <a:prstClr val="black"/>
                </a:solidFill>
                <a:latin typeface="Calibri"/>
              </a:rPr>
              <a:t>Deptt</a:t>
            </a:r>
            <a:r>
              <a:rPr lang="en-US" sz="2400" dirty="0">
                <a:solidFill>
                  <a:prstClr val="black"/>
                </a:solidFill>
                <a:latin typeface="Calibri"/>
              </a:rPr>
              <a:t>.</a:t>
            </a:r>
          </a:p>
          <a:p>
            <a:pPr algn="ctr">
              <a:spcBef>
                <a:spcPct val="20000"/>
              </a:spcBef>
              <a:defRPr/>
            </a:pPr>
            <a:r>
              <a:rPr lang="en-US" sz="2400" dirty="0">
                <a:solidFill>
                  <a:prstClr val="black"/>
                </a:solidFill>
                <a:latin typeface="Calibri"/>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7"/>
            <a:ext cx="2133600" cy="365125"/>
          </a:xfrm>
        </p:spPr>
        <p:txBody>
          <a:bodyPr/>
          <a:lstStyle/>
          <a:p>
            <a:fld id="{BD29943F-28D2-446A-ADE7-2C4C6D07EF3F}" type="datetime1">
              <a:rPr lang="en-US" smtClean="0">
                <a:solidFill>
                  <a:prstClr val="black">
                    <a:tint val="75000"/>
                  </a:prstClr>
                </a:solidFill>
                <a:latin typeface="Calibri"/>
              </a:rPr>
              <a:pPr/>
              <a:t>6/11/2022</a:t>
            </a:fld>
            <a:endParaRPr lang="en-US" dirty="0">
              <a:solidFill>
                <a:prstClr val="black">
                  <a:tint val="75000"/>
                </a:prstClr>
              </a:solidFill>
              <a:latin typeface="Calibri"/>
            </a:endParaRPr>
          </a:p>
        </p:txBody>
      </p:sp>
      <p:sp>
        <p:nvSpPr>
          <p:cNvPr id="10" name="Slide Number Placeholder 9"/>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a:t>
            </a:fld>
            <a:endParaRPr lang="en-US">
              <a:solidFill>
                <a:prstClr val="black">
                  <a:tint val="75000"/>
                </a:prstClr>
              </a:solidFill>
              <a:latin typeface="Calibri"/>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prstClr val="black"/>
                </a:solidFill>
                <a:latin typeface="Calibri"/>
              </a:rPr>
              <a:t>Unit: 2</a:t>
            </a:r>
          </a:p>
        </p:txBody>
      </p:sp>
      <p:sp>
        <p:nvSpPr>
          <p:cNvPr id="13" name="Footer Placeholder 12"/>
          <p:cNvSpPr>
            <a:spLocks noGrp="1"/>
          </p:cNvSpPr>
          <p:nvPr>
            <p:ph type="ftr" sz="quarter" idx="11"/>
          </p:nvPr>
        </p:nvSpPr>
        <p:spPr>
          <a:xfrm>
            <a:off x="2286000" y="6248402"/>
            <a:ext cx="50292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r>
              <a:rPr lang="en-US" sz="2000" dirty="0">
                <a:solidFill>
                  <a:schemeClr val="tx1"/>
                </a:solidFill>
              </a:rPr>
              <a:t>Relational data Model and Language</a:t>
            </a:r>
            <a:endParaRPr lang="en-US" sz="2000" dirty="0">
              <a:solidFill>
                <a:schemeClr val="tx1"/>
              </a:solidFill>
              <a:latin typeface="Calibri"/>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prstClr val="black"/>
                </a:solidFill>
                <a:latin typeface="Calibri"/>
              </a:rPr>
              <a:t>B.Tech. </a:t>
            </a:r>
            <a:r>
              <a:rPr lang="en-US" sz="2000" dirty="0" smtClean="0">
                <a:solidFill>
                  <a:prstClr val="black"/>
                </a:solidFill>
                <a:latin typeface="Calibri"/>
              </a:rPr>
              <a:t>(IT) </a:t>
            </a:r>
            <a:r>
              <a:rPr lang="en-US" sz="2000" dirty="0">
                <a:solidFill>
                  <a:prstClr val="black"/>
                </a:solidFill>
                <a:latin typeface="Calibri"/>
              </a:rPr>
              <a:t>5</a:t>
            </a:r>
            <a:r>
              <a:rPr lang="en-US" sz="2000" baseline="30000" dirty="0">
                <a:solidFill>
                  <a:prstClr val="black"/>
                </a:solidFill>
                <a:latin typeface="Calibri"/>
              </a:rPr>
              <a:t>th</a:t>
            </a:r>
            <a:r>
              <a:rPr lang="en-US" sz="2000" dirty="0">
                <a:solidFill>
                  <a:prstClr val="black"/>
                </a:solidFill>
                <a:latin typeface="Calibri"/>
              </a:rPr>
              <a:t> Sem</a:t>
            </a:r>
          </a:p>
        </p:txBody>
      </p:sp>
      <p:pic>
        <p:nvPicPr>
          <p:cNvPr id="16" name="Picture 2" descr="E:\NIET\Project\xLogo11.png.pagespeed.ic.pydHLuCQEZ.png"/>
          <p:cNvPicPr>
            <a:picLocks noChangeAspect="1" noChangeArrowheads="1"/>
          </p:cNvPicPr>
          <p:nvPr/>
        </p:nvPicPr>
        <p:blipFill>
          <a:blip r:embed="rId4" cstate="print"/>
          <a:srcRect/>
          <a:stretch>
            <a:fillRect/>
          </a:stretch>
        </p:blipFill>
        <p:spPr bwMode="auto">
          <a:xfrm>
            <a:off x="5508104" y="2852936"/>
            <a:ext cx="2952328" cy="108012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4D5E65-C802-43B6-A456-C3794B46DD29}"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b="1" dirty="0">
                <a:latin typeface="Times New Roman" panose="02020603050405020304" pitchFamily="18" charset="0"/>
                <a:cs typeface="Times New Roman" panose="02020603050405020304" pitchFamily="18" charset="0"/>
              </a:rPr>
              <a:t>Content  Unit 2 (Lecture 8)</a:t>
            </a:r>
          </a:p>
        </p:txBody>
      </p:sp>
      <p:sp>
        <p:nvSpPr>
          <p:cNvPr id="8" name="TextBox 7">
            <a:extLst>
              <a:ext uri="{FF2B5EF4-FFF2-40B4-BE49-F238E27FC236}">
                <a16:creationId xmlns:a16="http://schemas.microsoft.com/office/drawing/2014/main" id="{13A99390-3FCC-4C04-9AFE-979678D999C9}"/>
              </a:ext>
            </a:extLst>
          </p:cNvPr>
          <p:cNvSpPr txBox="1"/>
          <p:nvPr/>
        </p:nvSpPr>
        <p:spPr>
          <a:xfrm>
            <a:off x="727969" y="1390494"/>
            <a:ext cx="4598632" cy="1631216"/>
          </a:xfrm>
          <a:prstGeom prst="rect">
            <a:avLst/>
          </a:prstGeom>
          <a:noFill/>
        </p:spPr>
        <p:txBody>
          <a:bodyPr wrap="square">
            <a:spAutoFit/>
          </a:bodyPr>
          <a:lstStyle/>
          <a:p>
            <a:pPr marL="342900" indent="-342900">
              <a:buFont typeface="Arial" panose="020B0604020202020204" pitchFamily="34" charset="0"/>
              <a:buChar char="•"/>
            </a:pPr>
            <a:r>
              <a:rPr lang="en-US" sz="2000" b="1" dirty="0">
                <a:cs typeface="Times New Roman" panose="02020603050405020304" pitchFamily="18" charset="0"/>
              </a:rPr>
              <a:t>Relational Integrity Constraint</a:t>
            </a:r>
          </a:p>
          <a:p>
            <a:pPr marL="742950" lvl="1" indent="-342900">
              <a:buFont typeface="Arial" panose="020B0604020202020204" pitchFamily="34" charset="0"/>
              <a:buChar char="•"/>
            </a:pPr>
            <a:r>
              <a:rPr lang="en-US" sz="2000" dirty="0">
                <a:cs typeface="Times New Roman" panose="02020603050405020304" pitchFamily="18" charset="0"/>
              </a:rPr>
              <a:t>Entity Integrity Constraint</a:t>
            </a:r>
          </a:p>
          <a:p>
            <a:pPr marL="742950" lvl="1" indent="-342900">
              <a:buFont typeface="Arial" panose="020B0604020202020204" pitchFamily="34" charset="0"/>
              <a:buChar char="•"/>
            </a:pPr>
            <a:r>
              <a:rPr lang="en-US" sz="2000" dirty="0">
                <a:cs typeface="Times New Roman" panose="02020603050405020304" pitchFamily="18" charset="0"/>
              </a:rPr>
              <a:t>Referential Integrity Constraint</a:t>
            </a:r>
          </a:p>
          <a:p>
            <a:pPr marL="742950" lvl="1" indent="-342900">
              <a:buFont typeface="Arial" panose="020B0604020202020204" pitchFamily="34" charset="0"/>
              <a:buChar char="•"/>
            </a:pPr>
            <a:r>
              <a:rPr lang="en-US" sz="2000" dirty="0">
                <a:cs typeface="Times New Roman" panose="02020603050405020304" pitchFamily="18" charset="0"/>
              </a:rPr>
              <a:t>Key Constraint</a:t>
            </a:r>
          </a:p>
          <a:p>
            <a:pPr marL="742950" lvl="1" indent="-342900">
              <a:buFont typeface="Arial" panose="020B0604020202020204" pitchFamily="34" charset="0"/>
              <a:buChar char="•"/>
            </a:pPr>
            <a:r>
              <a:rPr lang="en-US" sz="2000" dirty="0">
                <a:cs typeface="Times New Roman" panose="02020603050405020304" pitchFamily="18" charset="0"/>
              </a:rPr>
              <a:t>Domain Constraint</a:t>
            </a:r>
          </a:p>
        </p:txBody>
      </p:sp>
    </p:spTree>
    <p:extLst>
      <p:ext uri="{BB962C8B-B14F-4D97-AF65-F5344CB8AC3E}">
        <p14:creationId xmlns:p14="http://schemas.microsoft.com/office/powerpoint/2010/main" val="10742214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1818EA-3738-4CAA-A017-E76942E2ADC9}"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100</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Modification of the Database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8" name="Rectangle 3">
            <a:extLst>
              <a:ext uri="{FF2B5EF4-FFF2-40B4-BE49-F238E27FC236}">
                <a16:creationId xmlns:a16="http://schemas.microsoft.com/office/drawing/2014/main" id="{52E2180F-A12F-4F8B-9854-D5127B380918}"/>
              </a:ext>
            </a:extLst>
          </p:cNvPr>
          <p:cNvSpPr txBox="1">
            <a:spLocks noChangeArrowheads="1"/>
          </p:cNvSpPr>
          <p:nvPr/>
        </p:nvSpPr>
        <p:spPr>
          <a:xfrm>
            <a:off x="798513" y="1077913"/>
            <a:ext cx="7165975" cy="4597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The content of the database may be modified using the following operations:</a:t>
            </a:r>
          </a:p>
          <a:p>
            <a:pPr lvl="1"/>
            <a:r>
              <a:rPr lang="en-US" altLang="en-US" sz="2400" dirty="0"/>
              <a:t>Deletion</a:t>
            </a:r>
          </a:p>
          <a:p>
            <a:pPr lvl="1"/>
            <a:r>
              <a:rPr lang="en-US" altLang="en-US" sz="2400" dirty="0"/>
              <a:t>Insertion</a:t>
            </a:r>
          </a:p>
          <a:p>
            <a:pPr lvl="1"/>
            <a:r>
              <a:rPr lang="en-US" altLang="en-US" sz="2400" dirty="0"/>
              <a:t>Updating</a:t>
            </a:r>
          </a:p>
          <a:p>
            <a:r>
              <a:rPr lang="en-US" altLang="en-US" sz="2400" dirty="0"/>
              <a:t>All these operations are expressed using the assignment operator.</a:t>
            </a:r>
          </a:p>
        </p:txBody>
      </p:sp>
    </p:spTree>
    <p:extLst>
      <p:ext uri="{BB962C8B-B14F-4D97-AF65-F5344CB8AC3E}">
        <p14:creationId xmlns:p14="http://schemas.microsoft.com/office/powerpoint/2010/main" val="40322183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39FD6DE1-5566-433E-8EAB-277578962B2D}" type="datetime1">
              <a:rPr lang="en-US" smtClean="0"/>
              <a:pPr/>
              <a:t>6/11/2022</a:t>
            </a:fld>
            <a:endParaRPr lang="en-US"/>
          </a:p>
        </p:txBody>
      </p:sp>
      <p:sp>
        <p:nvSpPr>
          <p:cNvPr id="5" name="Footer Placeholder 4"/>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DFA533-BB05-4AD1-94E3-681AF62CC746}"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102</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solidFill>
                  <a:schemeClr val="tx1"/>
                </a:solidFill>
              </a:rPr>
              <a:t>Relational Calculus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9" name="Content Placeholder 2">
            <a:extLst>
              <a:ext uri="{FF2B5EF4-FFF2-40B4-BE49-F238E27FC236}">
                <a16:creationId xmlns:a16="http://schemas.microsoft.com/office/drawing/2014/main" id="{89E9F4B5-AB5A-4839-BABE-86A1400AC20C}"/>
              </a:ext>
            </a:extLst>
          </p:cNvPr>
          <p:cNvSpPr>
            <a:spLocks noGrp="1"/>
          </p:cNvSpPr>
          <p:nvPr>
            <p:ph idx="1"/>
          </p:nvPr>
        </p:nvSpPr>
        <p:spPr>
          <a:xfrm>
            <a:off x="700743" y="972365"/>
            <a:ext cx="6454987" cy="2548712"/>
          </a:xfrm>
        </p:spPr>
        <p:txBody>
          <a:bodyPr>
            <a:normAutofit/>
          </a:bodyPr>
          <a:lstStyle/>
          <a:p>
            <a:pPr algn="just">
              <a:buFont typeface="Wingdings" panose="05000000000000000000" pitchFamily="2" charset="2"/>
              <a:buChar char="Ø"/>
            </a:pPr>
            <a:r>
              <a:rPr lang="en-US" sz="2400" dirty="0"/>
              <a:t>Relational calculus is a non-procedural query language. </a:t>
            </a:r>
          </a:p>
          <a:p>
            <a:pPr algn="just">
              <a:buFont typeface="Wingdings" panose="05000000000000000000" pitchFamily="2" charset="2"/>
              <a:buChar char="Ø"/>
            </a:pPr>
            <a:r>
              <a:rPr lang="en-US" sz="2400" dirty="0"/>
              <a:t>In the non-procedural query language, the user is concerned with the details of how to obtain the end results.</a:t>
            </a:r>
          </a:p>
          <a:p>
            <a:pPr algn="just">
              <a:buFont typeface="Wingdings" panose="05000000000000000000" pitchFamily="2" charset="2"/>
              <a:buChar char="Ø"/>
            </a:pPr>
            <a:r>
              <a:rPr lang="en-US" sz="2400" dirty="0"/>
              <a:t>It uses the predicate calculus</a:t>
            </a:r>
          </a:p>
        </p:txBody>
      </p:sp>
      <p:pic>
        <p:nvPicPr>
          <p:cNvPr id="10" name="Picture 2" descr="DBMS Relational Calculus">
            <a:extLst>
              <a:ext uri="{FF2B5EF4-FFF2-40B4-BE49-F238E27FC236}">
                <a16:creationId xmlns:a16="http://schemas.microsoft.com/office/drawing/2014/main" id="{8FC56C4E-2BBD-4CA5-B25F-D59EEA5E5B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914171" y="3255859"/>
            <a:ext cx="4100243" cy="2778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77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E1DB50-F4E3-496C-99B6-1ED6CB9FCE0C}"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103</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solidFill>
                  <a:schemeClr val="tx1"/>
                </a:solidFill>
              </a:rPr>
              <a:t>Tuple Relational Calculus</a:t>
            </a:r>
            <a:r>
              <a:rPr lang="en-US" altLang="en-US" sz="3200" b="1" dirty="0">
                <a:solidFill>
                  <a:schemeClr val="tx1"/>
                </a:solidFill>
              </a:rPr>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9" name="Content Placeholder 2">
            <a:extLst>
              <a:ext uri="{FF2B5EF4-FFF2-40B4-BE49-F238E27FC236}">
                <a16:creationId xmlns:a16="http://schemas.microsoft.com/office/drawing/2014/main" id="{05503BDE-0DEA-47C3-BE57-12B475BBBCA7}"/>
              </a:ext>
            </a:extLst>
          </p:cNvPr>
          <p:cNvSpPr>
            <a:spLocks noGrp="1"/>
          </p:cNvSpPr>
          <p:nvPr>
            <p:ph idx="1"/>
          </p:nvPr>
        </p:nvSpPr>
        <p:spPr>
          <a:xfrm>
            <a:off x="1036024" y="1197664"/>
            <a:ext cx="7543800" cy="4023360"/>
          </a:xfrm>
        </p:spPr>
        <p:txBody>
          <a:bodyPr>
            <a:normAutofit fontScale="92500" lnSpcReduction="10000"/>
          </a:bodyPr>
          <a:lstStyle/>
          <a:p>
            <a:pPr algn="just"/>
            <a:r>
              <a:rPr lang="en-US" sz="2600" dirty="0"/>
              <a:t>The tuple relational calculus is specified to select the tuples in a relation for which predicate is true.</a:t>
            </a:r>
          </a:p>
          <a:p>
            <a:pPr algn="just"/>
            <a:r>
              <a:rPr lang="en-US" sz="2600" b="1" dirty="0"/>
              <a:t>Notation</a:t>
            </a:r>
          </a:p>
          <a:p>
            <a:pPr lvl="2" algn="just"/>
            <a:r>
              <a:rPr lang="fr-FR" sz="2600" dirty="0">
                <a:solidFill>
                  <a:srgbClr val="7030A0"/>
                </a:solidFill>
              </a:rPr>
              <a:t>{T | P (T)}   or {T | Condition (T)} </a:t>
            </a:r>
            <a:endParaRPr lang="en-US" sz="2600" dirty="0">
              <a:solidFill>
                <a:srgbClr val="7030A0"/>
              </a:solidFill>
            </a:endParaRPr>
          </a:p>
          <a:p>
            <a:pPr lvl="3" algn="just"/>
            <a:r>
              <a:rPr lang="en-US" sz="2600" dirty="0">
                <a:solidFill>
                  <a:srgbClr val="7030A0"/>
                </a:solidFill>
              </a:rPr>
              <a:t>Where T is tuple Variable and P(T) is predicate or condition used to fetch T</a:t>
            </a:r>
          </a:p>
          <a:p>
            <a:pPr algn="just"/>
            <a:r>
              <a:rPr lang="en-US" sz="2600" dirty="0"/>
              <a:t>The calculus is dependent on the use of tuple variables. </a:t>
            </a:r>
          </a:p>
          <a:p>
            <a:pPr algn="just"/>
            <a:r>
              <a:rPr lang="en-US" sz="2600" dirty="0"/>
              <a:t>A tuple variable is a variable that 'ranges over' a named relation: i.e., a variable whose only permitted values are tuples of the relation.</a:t>
            </a:r>
            <a:r>
              <a:rPr lang="en-US" dirty="0"/>
              <a:t>  </a:t>
            </a:r>
          </a:p>
          <a:p>
            <a:endParaRPr lang="en-US" dirty="0"/>
          </a:p>
        </p:txBody>
      </p:sp>
    </p:spTree>
    <p:extLst>
      <p:ext uri="{BB962C8B-B14F-4D97-AF65-F5344CB8AC3E}">
        <p14:creationId xmlns:p14="http://schemas.microsoft.com/office/powerpoint/2010/main" val="298159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E02BAD-52A9-4311-9351-5C8038359B3E}"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104</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solidFill>
                  <a:schemeClr val="tx1"/>
                </a:solidFill>
              </a:rPr>
              <a:t>Tuple Relational Calculus- Example</a:t>
            </a:r>
            <a:r>
              <a:rPr lang="en-US" altLang="en-US" sz="3200" b="1" dirty="0">
                <a:solidFill>
                  <a:schemeClr val="tx1"/>
                </a:solidFill>
              </a:rPr>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10" name="Content Placeholder 2">
            <a:extLst>
              <a:ext uri="{FF2B5EF4-FFF2-40B4-BE49-F238E27FC236}">
                <a16:creationId xmlns:a16="http://schemas.microsoft.com/office/drawing/2014/main" id="{BB2FF690-3832-4D79-BEE4-BDA3CE02D8F9}"/>
              </a:ext>
            </a:extLst>
          </p:cNvPr>
          <p:cNvSpPr>
            <a:spLocks noGrp="1"/>
          </p:cNvSpPr>
          <p:nvPr>
            <p:ph idx="1"/>
          </p:nvPr>
        </p:nvSpPr>
        <p:spPr>
          <a:xfrm>
            <a:off x="914400" y="1455422"/>
            <a:ext cx="7543800" cy="4023360"/>
          </a:xfrm>
        </p:spPr>
        <p:txBody>
          <a:bodyPr>
            <a:normAutofit fontScale="92500" lnSpcReduction="20000"/>
          </a:bodyPr>
          <a:lstStyle/>
          <a:p>
            <a:r>
              <a:rPr lang="en-US" sz="2600" dirty="0"/>
              <a:t>Let    </a:t>
            </a:r>
            <a:r>
              <a:rPr lang="en-US" sz="2600" dirty="0">
                <a:solidFill>
                  <a:srgbClr val="0070C0"/>
                </a:solidFill>
              </a:rPr>
              <a:t>Employee(</a:t>
            </a:r>
            <a:r>
              <a:rPr lang="en-US" sz="2600" u="sng" dirty="0">
                <a:solidFill>
                  <a:srgbClr val="0070C0"/>
                </a:solidFill>
              </a:rPr>
              <a:t>EID</a:t>
            </a:r>
            <a:r>
              <a:rPr lang="en-US" sz="2600" dirty="0">
                <a:solidFill>
                  <a:srgbClr val="0070C0"/>
                </a:solidFill>
              </a:rPr>
              <a:t>, ENAME, Gender, Age, Salary, </a:t>
            </a:r>
            <a:r>
              <a:rPr lang="en-US" sz="2600" dirty="0" err="1">
                <a:solidFill>
                  <a:srgbClr val="0070C0"/>
                </a:solidFill>
              </a:rPr>
              <a:t>Dno</a:t>
            </a:r>
            <a:r>
              <a:rPr lang="en-US" sz="2600" dirty="0">
                <a:solidFill>
                  <a:srgbClr val="0070C0"/>
                </a:solidFill>
              </a:rPr>
              <a:t>) </a:t>
            </a:r>
            <a:r>
              <a:rPr lang="en-US" sz="2600" dirty="0"/>
              <a:t>is a relational schema</a:t>
            </a:r>
          </a:p>
          <a:p>
            <a:r>
              <a:rPr lang="en-US" sz="2800" dirty="0">
                <a:solidFill>
                  <a:srgbClr val="FF0000"/>
                </a:solidFill>
              </a:rPr>
              <a:t>Q. </a:t>
            </a:r>
            <a:r>
              <a:rPr lang="en-US" sz="2800" dirty="0"/>
              <a:t>write the tuple relational calculus to find the all employee whose salary is greater than Rs 10000.</a:t>
            </a:r>
          </a:p>
          <a:p>
            <a:pPr lvl="3"/>
            <a:r>
              <a:rPr lang="en-US" sz="2400" dirty="0">
                <a:solidFill>
                  <a:srgbClr val="C00000"/>
                </a:solidFill>
              </a:rPr>
              <a:t>{t | Employee(t) and </a:t>
            </a:r>
            <a:r>
              <a:rPr lang="en-US" sz="2400" dirty="0" err="1">
                <a:solidFill>
                  <a:srgbClr val="C00000"/>
                </a:solidFill>
              </a:rPr>
              <a:t>t.salary</a:t>
            </a:r>
            <a:r>
              <a:rPr lang="en-US" sz="2400" dirty="0">
                <a:solidFill>
                  <a:srgbClr val="C00000"/>
                </a:solidFill>
              </a:rPr>
              <a:t> &gt; 10000}</a:t>
            </a:r>
          </a:p>
          <a:p>
            <a:pPr marL="201168" lvl="1" indent="0">
              <a:buNone/>
            </a:pPr>
            <a:endParaRPr lang="en-US" sz="2800" dirty="0"/>
          </a:p>
          <a:p>
            <a:pPr marL="201168" lvl="1" indent="0">
              <a:buNone/>
            </a:pPr>
            <a:r>
              <a:rPr lang="en-US" sz="2800" dirty="0">
                <a:solidFill>
                  <a:srgbClr val="FF0000"/>
                </a:solidFill>
              </a:rPr>
              <a:t>Q. </a:t>
            </a:r>
            <a:r>
              <a:rPr lang="en-US" sz="2800" dirty="0"/>
              <a:t>write the tuple relational calculus to find the name ,id and gender of employee whose salary is greater than Rs 10000.</a:t>
            </a:r>
          </a:p>
          <a:p>
            <a:pPr lvl="2"/>
            <a:r>
              <a:rPr lang="en-US" sz="2400" dirty="0">
                <a:solidFill>
                  <a:srgbClr val="C00000"/>
                </a:solidFill>
              </a:rPr>
              <a:t>{</a:t>
            </a:r>
            <a:r>
              <a:rPr lang="en-US" sz="2400" dirty="0" err="1">
                <a:solidFill>
                  <a:srgbClr val="C00000"/>
                </a:solidFill>
              </a:rPr>
              <a:t>t.Ename</a:t>
            </a:r>
            <a:r>
              <a:rPr lang="en-US" sz="2400" dirty="0">
                <a:solidFill>
                  <a:srgbClr val="C00000"/>
                </a:solidFill>
              </a:rPr>
              <a:t>, </a:t>
            </a:r>
            <a:r>
              <a:rPr lang="en-US" sz="2400" dirty="0" err="1">
                <a:solidFill>
                  <a:srgbClr val="C00000"/>
                </a:solidFill>
              </a:rPr>
              <a:t>t.eid,t.gender</a:t>
            </a:r>
            <a:r>
              <a:rPr lang="en-US" sz="2400" dirty="0">
                <a:solidFill>
                  <a:srgbClr val="C00000"/>
                </a:solidFill>
              </a:rPr>
              <a:t> | Employee(t) and </a:t>
            </a:r>
            <a:r>
              <a:rPr lang="en-US" sz="2400" dirty="0" err="1">
                <a:solidFill>
                  <a:srgbClr val="C00000"/>
                </a:solidFill>
              </a:rPr>
              <a:t>t.salary</a:t>
            </a:r>
            <a:r>
              <a:rPr lang="en-US" sz="2400" dirty="0">
                <a:solidFill>
                  <a:srgbClr val="C00000"/>
                </a:solidFill>
              </a:rPr>
              <a:t> &gt; 10000}</a:t>
            </a:r>
          </a:p>
          <a:p>
            <a:pPr lvl="1"/>
            <a:endParaRPr lang="en-US" sz="2800" dirty="0"/>
          </a:p>
        </p:txBody>
      </p:sp>
    </p:spTree>
    <p:extLst>
      <p:ext uri="{BB962C8B-B14F-4D97-AF65-F5344CB8AC3E}">
        <p14:creationId xmlns:p14="http://schemas.microsoft.com/office/powerpoint/2010/main" val="22373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0547AB-43C9-4C1A-9270-FC6344EDCE48}"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105</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solidFill>
                  <a:schemeClr val="tx1"/>
                </a:solidFill>
              </a:rPr>
              <a:t>AN ATOM in TRC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10" name="Content Placeholder 2">
            <a:extLst>
              <a:ext uri="{FF2B5EF4-FFF2-40B4-BE49-F238E27FC236}">
                <a16:creationId xmlns:a16="http://schemas.microsoft.com/office/drawing/2014/main" id="{7EF8764D-C3DF-41F5-8AF2-2B906086512C}"/>
              </a:ext>
            </a:extLst>
          </p:cNvPr>
          <p:cNvSpPr>
            <a:spLocks noGrp="1"/>
          </p:cNvSpPr>
          <p:nvPr>
            <p:ph idx="1"/>
          </p:nvPr>
        </p:nvSpPr>
        <p:spPr>
          <a:xfrm>
            <a:off x="1268915" y="1171759"/>
            <a:ext cx="7209260" cy="2041957"/>
          </a:xfrm>
        </p:spPr>
        <p:txBody>
          <a:bodyPr>
            <a:noAutofit/>
          </a:bodyPr>
          <a:lstStyle/>
          <a:p>
            <a:pPr>
              <a:buFont typeface="Wingdings" panose="05000000000000000000" pitchFamily="2" charset="2"/>
              <a:buChar char="q"/>
            </a:pPr>
            <a:r>
              <a:rPr lang="en-US" altLang="en-US" sz="2200" dirty="0"/>
              <a:t>R(t) is an atom in TRC where R is a relation and t is a tuple variable ranges in R</a:t>
            </a:r>
          </a:p>
          <a:p>
            <a:pPr>
              <a:buFont typeface="Wingdings" panose="05000000000000000000" pitchFamily="2" charset="2"/>
              <a:buChar char="q"/>
            </a:pPr>
            <a:r>
              <a:rPr lang="en-US" altLang="en-US" sz="2200" dirty="0" err="1"/>
              <a:t>t.A</a:t>
            </a:r>
            <a:r>
              <a:rPr lang="en-US" altLang="en-US" sz="2200" dirty="0"/>
              <a:t>  op </a:t>
            </a:r>
            <a:r>
              <a:rPr lang="en-US" altLang="en-US" sz="2200" dirty="0" err="1"/>
              <a:t>t.B</a:t>
            </a:r>
            <a:r>
              <a:rPr lang="en-US" altLang="en-US" sz="2200" dirty="0"/>
              <a:t> is an atom where op ={&gt;,&lt;,&gt;=,&lt;=,=,&lt;&gt; } and A is an attribute of a relation R on which t ranges while B is an attribute of relation R on which t ranges </a:t>
            </a:r>
          </a:p>
          <a:p>
            <a:pPr>
              <a:buFont typeface="Wingdings" panose="05000000000000000000" pitchFamily="2" charset="2"/>
              <a:buChar char="q"/>
            </a:pPr>
            <a:r>
              <a:rPr lang="en-US" altLang="en-US" sz="2200" dirty="0"/>
              <a:t>c op </a:t>
            </a:r>
            <a:r>
              <a:rPr lang="en-US" altLang="en-US" sz="2200" dirty="0" err="1"/>
              <a:t>t.A</a:t>
            </a:r>
            <a:r>
              <a:rPr lang="en-US" altLang="en-US" sz="2200" dirty="0"/>
              <a:t> or </a:t>
            </a:r>
            <a:r>
              <a:rPr lang="en-US" altLang="en-US" sz="2200" dirty="0" err="1"/>
              <a:t>t.B</a:t>
            </a:r>
            <a:r>
              <a:rPr lang="en-US" altLang="en-US" sz="2200" dirty="0"/>
              <a:t> op c is an atom in TRC where op ={&gt;,&lt;,&gt;=,&lt;=,=,&lt;&gt; } and c is constant</a:t>
            </a:r>
          </a:p>
        </p:txBody>
      </p:sp>
    </p:spTree>
    <p:extLst>
      <p:ext uri="{BB962C8B-B14F-4D97-AF65-F5344CB8AC3E}">
        <p14:creationId xmlns:p14="http://schemas.microsoft.com/office/powerpoint/2010/main" val="383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47A024-583B-4355-A2BC-0159C5C4227C}"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106</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2800" b="1" dirty="0">
                <a:solidFill>
                  <a:schemeClr val="tx1"/>
                </a:solidFill>
              </a:rPr>
              <a:t>The Existential and Universal Quantifi</a:t>
            </a:r>
            <a:r>
              <a:rPr lang="en-US" altLang="en-US" sz="2800" dirty="0">
                <a:solidFill>
                  <a:schemeClr val="tx1"/>
                </a:solidFill>
              </a:rPr>
              <a:t>ers</a:t>
            </a:r>
            <a:r>
              <a:rPr lang="en-US" altLang="en-US" sz="3200" dirty="0">
                <a:solidFill>
                  <a:srgbClr val="C00000"/>
                </a:solidFill>
              </a:rPr>
              <a:t> </a:t>
            </a:r>
            <a:endParaRPr lang="en-US" sz="3200" dirty="0">
              <a:solidFill>
                <a:srgbClr val="C00000"/>
              </a:solidFill>
            </a:endParaRPr>
          </a:p>
          <a:p>
            <a:pPr algn="ct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9" name="Content Placeholder 2">
            <a:extLst>
              <a:ext uri="{FF2B5EF4-FFF2-40B4-BE49-F238E27FC236}">
                <a16:creationId xmlns:a16="http://schemas.microsoft.com/office/drawing/2014/main" id="{7E5A0DE5-7974-4C69-BDC6-E66D995AB4BB}"/>
              </a:ext>
            </a:extLst>
          </p:cNvPr>
          <p:cNvSpPr txBox="1">
            <a:spLocks/>
          </p:cNvSpPr>
          <p:nvPr/>
        </p:nvSpPr>
        <p:spPr>
          <a:xfrm>
            <a:off x="1456826" y="1512727"/>
            <a:ext cx="6985210" cy="12027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altLang="en-US" sz="2400" b="1" dirty="0">
                <a:solidFill>
                  <a:srgbClr val="FF0000"/>
                </a:solidFill>
                <a:latin typeface="Symbol" panose="05050102010706020507" pitchFamily="18" charset="2"/>
              </a:rPr>
              <a:t></a:t>
            </a:r>
            <a:r>
              <a:rPr lang="en-US" altLang="en-US" sz="2400" dirty="0"/>
              <a:t> is called the universal or “for all” quantifier </a:t>
            </a:r>
          </a:p>
          <a:p>
            <a:pPr>
              <a:buFont typeface="Wingdings" panose="05000000000000000000" pitchFamily="2" charset="2"/>
              <a:buChar char="q"/>
            </a:pPr>
            <a:r>
              <a:rPr lang="en-US" altLang="en-US" sz="2400" b="1" dirty="0">
                <a:solidFill>
                  <a:srgbClr val="FF0000"/>
                </a:solidFill>
                <a:latin typeface="Symbol" panose="05050102010706020507" pitchFamily="18" charset="2"/>
              </a:rPr>
              <a:t></a:t>
            </a:r>
            <a:r>
              <a:rPr lang="en-US" altLang="en-US" sz="2400" b="1" dirty="0">
                <a:solidFill>
                  <a:srgbClr val="FF0000"/>
                </a:solidFill>
              </a:rPr>
              <a:t> </a:t>
            </a:r>
            <a:r>
              <a:rPr lang="en-US" altLang="en-US" sz="2400" dirty="0"/>
              <a:t>is called the existential or “there exists” quantifier</a:t>
            </a:r>
            <a:endParaRPr lang="en-US" sz="2400" dirty="0"/>
          </a:p>
        </p:txBody>
      </p:sp>
    </p:spTree>
    <p:extLst>
      <p:ext uri="{BB962C8B-B14F-4D97-AF65-F5344CB8AC3E}">
        <p14:creationId xmlns:p14="http://schemas.microsoft.com/office/powerpoint/2010/main" val="396745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47E38D-6101-478D-BCE5-6DE21012CCEC}"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107</a:t>
            </a:fld>
            <a:endParaRPr lang="en-US">
              <a:solidFill>
                <a:prstClr val="black">
                  <a:tint val="75000"/>
                </a:prstClr>
              </a:solidFill>
              <a:latin typeface="Calibri"/>
            </a:endParaRPr>
          </a:p>
        </p:txBody>
      </p:sp>
      <p:sp>
        <p:nvSpPr>
          <p:cNvPr id="7" name="Title 1"/>
          <p:cNvSpPr txBox="1">
            <a:spLocks/>
          </p:cNvSpPr>
          <p:nvPr/>
        </p:nvSpPr>
        <p:spPr>
          <a:xfrm>
            <a:off x="1371600" y="477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solidFill>
                  <a:schemeClr val="tx1"/>
                </a:solidFill>
              </a:rPr>
              <a:t>Domain Relational Calculus (DRC)</a:t>
            </a:r>
            <a:r>
              <a:rPr lang="en-US" altLang="en-US" sz="3200" dirty="0">
                <a:solidFill>
                  <a:schemeClr val="tx1"/>
                </a:solidFill>
              </a:rPr>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8" name="Content Placeholder 2">
            <a:extLst>
              <a:ext uri="{FF2B5EF4-FFF2-40B4-BE49-F238E27FC236}">
                <a16:creationId xmlns:a16="http://schemas.microsoft.com/office/drawing/2014/main" id="{13F21620-8BEE-4320-A57F-4762955225F7}"/>
              </a:ext>
            </a:extLst>
          </p:cNvPr>
          <p:cNvSpPr>
            <a:spLocks noGrp="1"/>
          </p:cNvSpPr>
          <p:nvPr>
            <p:ph idx="1"/>
          </p:nvPr>
        </p:nvSpPr>
        <p:spPr>
          <a:xfrm>
            <a:off x="727825" y="1033209"/>
            <a:ext cx="7889702" cy="4841118"/>
          </a:xfrm>
        </p:spPr>
        <p:txBody>
          <a:bodyPr>
            <a:normAutofit lnSpcReduction="1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domain relational calculus, filtering variable uses the domain of attributes.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Domain relational calculus uses the same operators as tuple calculus</a:t>
            </a:r>
          </a:p>
          <a:p>
            <a:pPr marL="0" indent="0" eaLnBrk="0" fontAlgn="base" hangingPunct="0">
              <a:lnSpc>
                <a:spcPct val="100000"/>
              </a:lnSpc>
              <a:spcBef>
                <a:spcPct val="0"/>
              </a:spcBef>
              <a:spcAft>
                <a:spcPct val="0"/>
              </a:spcAft>
              <a:buClrTx/>
              <a:buSzTx/>
              <a:buNone/>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None/>
            </a:pPr>
            <a:r>
              <a:rPr lang="en-US" altLang="en-US" sz="2400" dirty="0">
                <a:solidFill>
                  <a:srgbClr val="000000"/>
                </a:solidFill>
                <a:latin typeface="Times New Roman" panose="02020603050405020304" pitchFamily="18" charset="0"/>
                <a:cs typeface="Times New Roman" panose="02020603050405020304" pitchFamily="18" charset="0"/>
              </a:rPr>
              <a:t>     A domain relational calculus expression has the following general format:</a:t>
            </a:r>
          </a:p>
          <a:p>
            <a:pPr marL="0" indent="0" eaLnBrk="0" fontAlgn="base" hangingPunct="0">
              <a:lnSpc>
                <a:spcPct val="100000"/>
              </a:lnSpc>
              <a:spcBef>
                <a:spcPct val="0"/>
              </a:spcBef>
              <a:spcAft>
                <a:spcPct val="0"/>
              </a:spcAft>
              <a:buClrTx/>
              <a:buSzTx/>
              <a:buNone/>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None/>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b="1" dirty="0">
                <a:solidFill>
                  <a:srgbClr val="0070C0"/>
                </a:solidFill>
                <a:latin typeface="Times New Roman" panose="02020603050405020304" pitchFamily="18" charset="0"/>
                <a:cs typeface="Times New Roman" panose="02020603050405020304" pitchFamily="18" charset="0"/>
              </a:rPr>
              <a:t>{d1, d2, . . . , </a:t>
            </a:r>
            <a:r>
              <a:rPr lang="en-US" altLang="en-US" sz="2400" b="1" dirty="0" err="1">
                <a:solidFill>
                  <a:srgbClr val="0070C0"/>
                </a:solidFill>
                <a:latin typeface="Times New Roman" panose="02020603050405020304" pitchFamily="18" charset="0"/>
                <a:cs typeface="Times New Roman" panose="02020603050405020304" pitchFamily="18" charset="0"/>
              </a:rPr>
              <a:t>dn</a:t>
            </a:r>
            <a:r>
              <a:rPr lang="en-US" altLang="en-US" sz="2400" b="1" dirty="0">
                <a:solidFill>
                  <a:srgbClr val="0070C0"/>
                </a:solidFill>
                <a:latin typeface="Times New Roman" panose="02020603050405020304" pitchFamily="18" charset="0"/>
                <a:cs typeface="Times New Roman" panose="02020603050405020304" pitchFamily="18" charset="0"/>
              </a:rPr>
              <a:t> | F(d1, d2, . . . , dm)} </a:t>
            </a:r>
          </a:p>
          <a:p>
            <a:pPr marL="0" indent="0" eaLnBrk="0" fontAlgn="base" hangingPunct="0">
              <a:lnSpc>
                <a:spcPct val="100000"/>
              </a:lnSpc>
              <a:spcBef>
                <a:spcPct val="0"/>
              </a:spcBef>
              <a:spcAft>
                <a:spcPct val="0"/>
              </a:spcAft>
              <a:buClrTx/>
              <a:buSzTx/>
              <a:buNone/>
            </a:pPr>
            <a:r>
              <a:rPr lang="en-US" altLang="en-US" sz="2400" dirty="0">
                <a:solidFill>
                  <a:srgbClr val="000000"/>
                </a:solidFill>
                <a:latin typeface="Times New Roman" panose="02020603050405020304" pitchFamily="18" charset="0"/>
                <a:cs typeface="Times New Roman" panose="02020603050405020304" pitchFamily="18" charset="0"/>
              </a:rPr>
              <a:t>						m ≥ n</a:t>
            </a:r>
            <a:r>
              <a:rPr lang="en-US" altLang="en-US" sz="2400" dirty="0">
                <a:solidFill>
                  <a:schemeClr val="tx1"/>
                </a:solidFill>
                <a:latin typeface="Times New Roman" panose="02020603050405020304" pitchFamily="18" charset="0"/>
                <a:cs typeface="Times New Roman" panose="02020603050405020304" pitchFamily="18" charset="0"/>
              </a:rPr>
              <a:t> </a:t>
            </a:r>
          </a:p>
          <a:p>
            <a:pPr marL="0" indent="0" algn="just" eaLnBrk="0" fontAlgn="base" hangingPunct="0">
              <a:lnSpc>
                <a:spcPct val="100000"/>
              </a:lnSpc>
              <a:spcBef>
                <a:spcPct val="0"/>
              </a:spcBef>
              <a:spcAft>
                <a:spcPct val="0"/>
              </a:spcAft>
              <a:buClrTx/>
              <a:buSzTx/>
              <a:buNone/>
            </a:pPr>
            <a:r>
              <a:rPr lang="en-US" sz="2400" dirty="0">
                <a:latin typeface="Times New Roman" panose="02020603050405020304" pitchFamily="18" charset="0"/>
                <a:cs typeface="Times New Roman" panose="02020603050405020304" pitchFamily="18" charset="0"/>
              </a:rPr>
              <a:t>	where d1, d2, . . . , </a:t>
            </a:r>
            <a:r>
              <a:rPr lang="en-US" sz="2400" dirty="0" err="1">
                <a:latin typeface="Times New Roman" panose="02020603050405020304" pitchFamily="18" charset="0"/>
                <a:cs typeface="Times New Roman" panose="02020603050405020304" pitchFamily="18" charset="0"/>
              </a:rPr>
              <a:t>dn</a:t>
            </a:r>
            <a:r>
              <a:rPr lang="en-US" sz="2400" dirty="0">
                <a:latin typeface="Times New Roman" panose="02020603050405020304" pitchFamily="18" charset="0"/>
                <a:cs typeface="Times New Roman" panose="02020603050405020304" pitchFamily="18" charset="0"/>
              </a:rPr>
              <a:t>, . . . , dm stand for domain variables and F(d1, d2, . . . , dm) stands 	for a predicate formula composed of atoms</a:t>
            </a:r>
            <a:r>
              <a:rPr lang="en-US" dirty="0"/>
              <a:t>.</a:t>
            </a:r>
            <a:endParaRPr lang="en-US" altLang="en-US" sz="32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9775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B20B91-BC92-4154-BEEA-14A9D835B727}"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108</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2800" kern="0" dirty="0">
                <a:solidFill>
                  <a:schemeClr val="tx1"/>
                </a:solidFill>
                <a:latin typeface="Arial"/>
              </a:rPr>
              <a:t>Database State for COMPANY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pic>
        <p:nvPicPr>
          <p:cNvPr id="8" name="Picture 6" descr="fig05_07">
            <a:extLst>
              <a:ext uri="{FF2B5EF4-FFF2-40B4-BE49-F238E27FC236}">
                <a16:creationId xmlns:a16="http://schemas.microsoft.com/office/drawing/2014/main" id="{2DAD68A3-3C7B-40D0-AB6E-394681FB85D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826656" y="1158878"/>
            <a:ext cx="8082814" cy="481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4615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7A8A9A-770E-46C3-9AD7-EB689D04A968}"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109</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Query</a:t>
            </a:r>
            <a:r>
              <a:rPr lang="en-US" altLang="en-US" sz="3200" kern="0" dirty="0">
                <a:solidFill>
                  <a:schemeClr val="tx1"/>
                </a:solidFill>
                <a:latin typeface="Times New Roman" panose="02020603050405020304" pitchFamily="18" charset="0"/>
                <a:cs typeface="Times New Roman" panose="02020603050405020304" pitchFamily="18" charset="0"/>
              </a:rPr>
              <a:t> </a:t>
            </a:r>
            <a:r>
              <a:rPr lang="en-US" altLang="en-US" sz="2800" kern="0" dirty="0">
                <a:solidFill>
                  <a:schemeClr val="tx1"/>
                </a:solidFill>
                <a:latin typeface="Arial"/>
              </a:rPr>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9" name="Content Placeholder 2">
            <a:extLst>
              <a:ext uri="{FF2B5EF4-FFF2-40B4-BE49-F238E27FC236}">
                <a16:creationId xmlns:a16="http://schemas.microsoft.com/office/drawing/2014/main" id="{05E0D50D-E8D2-4D1A-A271-233ABAF7286E}"/>
              </a:ext>
            </a:extLst>
          </p:cNvPr>
          <p:cNvSpPr>
            <a:spLocks noGrp="1"/>
          </p:cNvSpPr>
          <p:nvPr>
            <p:ph idx="1"/>
          </p:nvPr>
        </p:nvSpPr>
        <p:spPr>
          <a:xfrm>
            <a:off x="457200" y="1082963"/>
            <a:ext cx="8545485" cy="2346037"/>
          </a:xfrm>
        </p:spPr>
        <p:txBody>
          <a:bodyPr>
            <a:normAutofit lnSpcReduction="10000"/>
          </a:bodyPr>
          <a:lstStyle/>
          <a:p>
            <a:pPr>
              <a:lnSpc>
                <a:spcPct val="80000"/>
              </a:lnSpc>
            </a:pPr>
            <a:r>
              <a:rPr lang="en-US" altLang="en-US" sz="2800" b="1" dirty="0">
                <a:solidFill>
                  <a:srgbClr val="002060"/>
                </a:solidFill>
              </a:rPr>
              <a:t>Write the TRC to retrieve the name and address of all employees who work for the ‘Research’ department. </a:t>
            </a:r>
          </a:p>
          <a:p>
            <a:pPr>
              <a:lnSpc>
                <a:spcPct val="80000"/>
              </a:lnSpc>
            </a:pPr>
            <a:endParaRPr lang="en-US" altLang="en-US" dirty="0"/>
          </a:p>
          <a:p>
            <a:pPr>
              <a:lnSpc>
                <a:spcPct val="80000"/>
              </a:lnSpc>
              <a:buFont typeface="Wingdings" panose="05000000000000000000" pitchFamily="2" charset="2"/>
              <a:buNone/>
            </a:pPr>
            <a:r>
              <a:rPr lang="en-US" altLang="en-US" sz="2800" b="1" dirty="0"/>
              <a:t>{</a:t>
            </a:r>
            <a:r>
              <a:rPr lang="en-US" altLang="en-US" sz="2800" b="1" dirty="0" err="1"/>
              <a:t>t.FNAME</a:t>
            </a:r>
            <a:r>
              <a:rPr lang="en-US" altLang="en-US" sz="2800" b="1" dirty="0"/>
              <a:t>, </a:t>
            </a:r>
            <a:r>
              <a:rPr lang="en-US" altLang="en-US" sz="2800" b="1" dirty="0" err="1"/>
              <a:t>t.LNAME</a:t>
            </a:r>
            <a:r>
              <a:rPr lang="en-US" altLang="en-US" sz="2800" b="1" dirty="0"/>
              <a:t>, </a:t>
            </a:r>
            <a:r>
              <a:rPr lang="en-US" altLang="en-US" sz="2800" b="1" dirty="0" err="1"/>
              <a:t>t.ADDRESS</a:t>
            </a:r>
            <a:r>
              <a:rPr lang="en-US" altLang="en-US" sz="2800" b="1" dirty="0"/>
              <a:t> | EMPLOYEE(t) and </a:t>
            </a:r>
            <a:r>
              <a:rPr lang="en-US" altLang="en-US" sz="2800" b="1" dirty="0">
                <a:latin typeface="Symbol" panose="05050102010706020507" pitchFamily="18" charset="2"/>
              </a:rPr>
              <a:t>(</a:t>
            </a:r>
            <a:r>
              <a:rPr lang="en-US" altLang="en-US" sz="2800" b="1" dirty="0"/>
              <a:t> d) (DEPARTMENT(d) and </a:t>
            </a:r>
            <a:r>
              <a:rPr lang="en-US" altLang="en-US" sz="2800" b="1" dirty="0" err="1"/>
              <a:t>d.DNAME</a:t>
            </a:r>
            <a:r>
              <a:rPr lang="en-US" altLang="en-US" sz="2800" b="1" dirty="0"/>
              <a:t>=‘Research’ and </a:t>
            </a:r>
            <a:r>
              <a:rPr lang="en-US" altLang="en-US" sz="2800" b="1" dirty="0" err="1"/>
              <a:t>d.DNUMBER</a:t>
            </a:r>
            <a:r>
              <a:rPr lang="en-US" altLang="en-US" sz="2800" b="1" dirty="0"/>
              <a:t>=</a:t>
            </a:r>
            <a:r>
              <a:rPr lang="en-US" altLang="en-US" sz="2800" b="1" dirty="0" err="1"/>
              <a:t>t.DNO</a:t>
            </a:r>
            <a:r>
              <a:rPr lang="en-US" altLang="en-US" sz="2800" b="1" dirty="0"/>
              <a:t>)  }</a:t>
            </a:r>
            <a:endParaRPr lang="en-US" altLang="en-US" sz="2800" dirty="0"/>
          </a:p>
          <a:p>
            <a:endParaRPr lang="en-US" dirty="0"/>
          </a:p>
        </p:txBody>
      </p:sp>
      <p:sp>
        <p:nvSpPr>
          <p:cNvPr id="10" name="Content Placeholder 2">
            <a:extLst>
              <a:ext uri="{FF2B5EF4-FFF2-40B4-BE49-F238E27FC236}">
                <a16:creationId xmlns:a16="http://schemas.microsoft.com/office/drawing/2014/main" id="{73B75F8F-FA42-4284-9855-EF069F62611F}"/>
              </a:ext>
            </a:extLst>
          </p:cNvPr>
          <p:cNvSpPr txBox="1">
            <a:spLocks/>
          </p:cNvSpPr>
          <p:nvPr/>
        </p:nvSpPr>
        <p:spPr>
          <a:xfrm>
            <a:off x="591509" y="3298336"/>
            <a:ext cx="8095291" cy="284211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en-US" sz="2800" b="1" dirty="0">
                <a:solidFill>
                  <a:srgbClr val="002060"/>
                </a:solidFill>
              </a:rPr>
              <a:t>Write the TRC to Find the names of employees who work on </a:t>
            </a:r>
            <a:r>
              <a:rPr lang="en-US" altLang="en-US" sz="2800" b="1" i="1" dirty="0">
                <a:solidFill>
                  <a:srgbClr val="002060"/>
                </a:solidFill>
              </a:rPr>
              <a:t>all</a:t>
            </a:r>
            <a:r>
              <a:rPr lang="en-US" altLang="en-US" sz="2800" b="1" dirty="0">
                <a:solidFill>
                  <a:srgbClr val="002060"/>
                </a:solidFill>
              </a:rPr>
              <a:t> the projects controlled by department number 5. The query can be: </a:t>
            </a:r>
          </a:p>
          <a:p>
            <a:pPr>
              <a:lnSpc>
                <a:spcPct val="80000"/>
              </a:lnSpc>
              <a:buFont typeface="Wingdings" panose="05000000000000000000" pitchFamily="2" charset="2"/>
              <a:buNone/>
            </a:pPr>
            <a:endParaRPr lang="en-US" altLang="en-US" sz="2800" b="1" dirty="0"/>
          </a:p>
          <a:p>
            <a:pPr>
              <a:lnSpc>
                <a:spcPct val="80000"/>
              </a:lnSpc>
              <a:buFont typeface="Wingdings" panose="05000000000000000000" pitchFamily="2" charset="2"/>
              <a:buNone/>
            </a:pPr>
            <a:r>
              <a:rPr lang="en-US" altLang="en-US" sz="2800" b="1" dirty="0"/>
              <a:t>{</a:t>
            </a:r>
            <a:r>
              <a:rPr lang="en-US" altLang="en-US" sz="2800" b="1" dirty="0" err="1"/>
              <a:t>e.LNAME</a:t>
            </a:r>
            <a:r>
              <a:rPr lang="en-US" altLang="en-US" sz="2800" b="1" dirty="0"/>
              <a:t>, </a:t>
            </a:r>
            <a:r>
              <a:rPr lang="en-US" altLang="en-US" sz="2800" b="1" dirty="0" err="1"/>
              <a:t>e.FNAME</a:t>
            </a:r>
            <a:r>
              <a:rPr lang="en-US" altLang="en-US" sz="2800" b="1" dirty="0"/>
              <a:t> | EMPLOYEE(e) and </a:t>
            </a:r>
            <a:r>
              <a:rPr lang="en-US" altLang="en-US" sz="2800" b="1" dirty="0">
                <a:latin typeface="Symbol" panose="05050102010706020507" pitchFamily="18" charset="2"/>
              </a:rPr>
              <a:t>( (</a:t>
            </a:r>
            <a:r>
              <a:rPr lang="en-US" altLang="en-US" sz="2800" b="1" dirty="0"/>
              <a:t> x)(not(PROJECT(x)) or not(</a:t>
            </a:r>
            <a:r>
              <a:rPr lang="en-US" altLang="en-US" sz="2800" b="1" dirty="0" err="1"/>
              <a:t>x.DNUM</a:t>
            </a:r>
            <a:r>
              <a:rPr lang="en-US" altLang="en-US" sz="2800" b="1" dirty="0"/>
              <a:t>=5)OR </a:t>
            </a:r>
            <a:r>
              <a:rPr lang="en-US" altLang="en-US" sz="2800" b="1" dirty="0">
                <a:latin typeface="Symbol" panose="05050102010706020507" pitchFamily="18" charset="2"/>
              </a:rPr>
              <a:t>( (</a:t>
            </a:r>
            <a:r>
              <a:rPr lang="en-US" altLang="en-US" sz="2800" b="1" dirty="0"/>
              <a:t> w)(WORKS_ON(w) and </a:t>
            </a:r>
            <a:r>
              <a:rPr lang="en-US" altLang="en-US" sz="2800" b="1" dirty="0" err="1"/>
              <a:t>w.ESSN</a:t>
            </a:r>
            <a:r>
              <a:rPr lang="en-US" altLang="en-US" sz="2800" b="1" dirty="0"/>
              <a:t>=</a:t>
            </a:r>
            <a:r>
              <a:rPr lang="en-US" altLang="en-US" sz="2800" b="1" dirty="0" err="1"/>
              <a:t>e.SSN</a:t>
            </a:r>
            <a:r>
              <a:rPr lang="en-US" altLang="en-US" sz="2800" b="1" dirty="0"/>
              <a:t> and </a:t>
            </a:r>
            <a:r>
              <a:rPr lang="en-US" altLang="en-US" sz="2800" b="1" dirty="0" err="1"/>
              <a:t>x.PNUMBER</a:t>
            </a:r>
            <a:r>
              <a:rPr lang="en-US" altLang="en-US" sz="2800" b="1" dirty="0"/>
              <a:t>=</a:t>
            </a:r>
            <a:r>
              <a:rPr lang="en-US" altLang="en-US" sz="2800" b="1" dirty="0" err="1"/>
              <a:t>w.PNO</a:t>
            </a:r>
            <a:r>
              <a:rPr lang="en-US" altLang="en-US" sz="2800" b="1" dirty="0"/>
              <a:t>))))}</a:t>
            </a:r>
          </a:p>
          <a:p>
            <a:endParaRPr lang="en-US" dirty="0"/>
          </a:p>
        </p:txBody>
      </p:sp>
    </p:spTree>
    <p:extLst>
      <p:ext uri="{BB962C8B-B14F-4D97-AF65-F5344CB8AC3E}">
        <p14:creationId xmlns:p14="http://schemas.microsoft.com/office/powerpoint/2010/main" val="49633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55E90D-FE88-49B3-A27C-3AD0114B5E30}"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latin typeface="Arial" pitchFamily="34" charset="0"/>
                <a:cs typeface="Arial" pitchFamily="34" charset="0"/>
              </a:rPr>
              <a:t>Prerequisite Unit 2 Lect. 8</a:t>
            </a:r>
            <a:endParaRPr lang="en-US" sz="2400" b="1" dirty="0">
              <a:solidFill>
                <a:schemeClr val="tx1"/>
              </a:solidFill>
            </a:endParaRPr>
          </a:p>
        </p:txBody>
      </p:sp>
      <p:sp>
        <p:nvSpPr>
          <p:cNvPr id="3" name="Rectangle 2">
            <a:extLst>
              <a:ext uri="{FF2B5EF4-FFF2-40B4-BE49-F238E27FC236}">
                <a16:creationId xmlns:a16="http://schemas.microsoft.com/office/drawing/2014/main" id="{044C94A9-C1A5-4E24-BE4E-F2D67CA21CFA}"/>
              </a:ext>
            </a:extLst>
          </p:cNvPr>
          <p:cNvSpPr/>
          <p:nvPr/>
        </p:nvSpPr>
        <p:spPr>
          <a:xfrm>
            <a:off x="762000" y="1295400"/>
            <a:ext cx="7543800" cy="246221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Set theory </a:t>
            </a:r>
          </a:p>
          <a:p>
            <a:r>
              <a:rPr lang="en-US" sz="2800" b="1" dirty="0">
                <a:latin typeface="Times New Roman" panose="02020603050405020304" pitchFamily="18" charset="0"/>
                <a:cs typeface="Times New Roman" panose="02020603050405020304" pitchFamily="18" charset="0"/>
              </a:rPr>
              <a:t>Mathematical operations </a:t>
            </a:r>
          </a:p>
          <a:p>
            <a:r>
              <a:rPr lang="en-US" sz="2800" b="1" dirty="0">
                <a:latin typeface="Times New Roman" panose="02020603050405020304" pitchFamily="18" charset="0"/>
                <a:cs typeface="Times New Roman" panose="02020603050405020304" pitchFamily="18" charset="0"/>
              </a:rPr>
              <a:t>Discrete Mathematics </a:t>
            </a:r>
          </a:p>
          <a:p>
            <a:endParaRPr lang="en-US" sz="2800" b="1" dirty="0">
              <a:latin typeface="Times New Roman" panose="02020603050405020304" pitchFamily="18" charset="0"/>
              <a:cs typeface="Times New Roman" panose="02020603050405020304" pitchFamily="18" charset="0"/>
            </a:endParaRPr>
          </a:p>
          <a:p>
            <a:endParaRPr lang="en-US" sz="2400" dirty="0">
              <a:latin typeface="Times New Roman" pitchFamily="18" charset="0"/>
              <a:cs typeface="Times New Roman" pitchFamily="18" charset="0"/>
            </a:endParaRPr>
          </a:p>
          <a:p>
            <a:pPr marL="457200" indent="-457200">
              <a:buFont typeface="Wingdings 2" pitchFamily="18" charset="2"/>
              <a:buAutoNum type="arabicPeriod"/>
              <a:defRPr/>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747682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5BEE16-8BA9-479F-B181-3E541F544D48}"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110</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Query</a:t>
            </a:r>
            <a:r>
              <a:rPr lang="en-US" altLang="en-US" sz="3200" kern="0" dirty="0">
                <a:solidFill>
                  <a:schemeClr val="tx1"/>
                </a:solidFill>
                <a:latin typeface="Times New Roman" panose="02020603050405020304" pitchFamily="18" charset="0"/>
                <a:cs typeface="Times New Roman" panose="02020603050405020304" pitchFamily="18" charset="0"/>
              </a:rPr>
              <a:t> </a:t>
            </a:r>
            <a:r>
              <a:rPr lang="en-US" altLang="en-US" sz="2800" kern="0" dirty="0">
                <a:solidFill>
                  <a:schemeClr val="tx1"/>
                </a:solidFill>
                <a:latin typeface="Arial"/>
              </a:rPr>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9" name="Content Placeholder 2">
            <a:extLst>
              <a:ext uri="{FF2B5EF4-FFF2-40B4-BE49-F238E27FC236}">
                <a16:creationId xmlns:a16="http://schemas.microsoft.com/office/drawing/2014/main" id="{05E0D50D-E8D2-4D1A-A271-233ABAF7286E}"/>
              </a:ext>
            </a:extLst>
          </p:cNvPr>
          <p:cNvSpPr>
            <a:spLocks noGrp="1"/>
          </p:cNvSpPr>
          <p:nvPr>
            <p:ph idx="1"/>
          </p:nvPr>
        </p:nvSpPr>
        <p:spPr>
          <a:xfrm>
            <a:off x="457200" y="1082963"/>
            <a:ext cx="8571390" cy="4820687"/>
          </a:xfrm>
        </p:spPr>
        <p:txBody>
          <a:bodyPr>
            <a:normAutofit fontScale="85000" lnSpcReduction="20000"/>
          </a:bodyPr>
          <a:lstStyle/>
          <a:p>
            <a:pPr>
              <a:lnSpc>
                <a:spcPct val="80000"/>
              </a:lnSpc>
            </a:pPr>
            <a:r>
              <a:rPr lang="en-US" altLang="en-US" sz="3400" dirty="0">
                <a:solidFill>
                  <a:srgbClr val="002060"/>
                </a:solidFill>
                <a:latin typeface="Times New Roman" panose="02020603050405020304" pitchFamily="18" charset="0"/>
                <a:cs typeface="Times New Roman" panose="02020603050405020304" pitchFamily="18" charset="0"/>
              </a:rPr>
              <a:t>Write DRC to retrieve the birthdate and address of the employee whose name is ‘John B. Smith’.</a:t>
            </a:r>
          </a:p>
          <a:p>
            <a:pPr>
              <a:lnSpc>
                <a:spcPct val="80000"/>
              </a:lnSpc>
            </a:pPr>
            <a:endParaRPr lang="en-US" altLang="en-US" sz="2800" dirty="0"/>
          </a:p>
          <a:p>
            <a:pPr>
              <a:lnSpc>
                <a:spcPct val="80000"/>
              </a:lnSpc>
            </a:pPr>
            <a:r>
              <a:rPr lang="en-US" altLang="en-US" sz="2800" dirty="0"/>
              <a:t>Query :</a:t>
            </a:r>
          </a:p>
          <a:p>
            <a:pPr marL="0" indent="0">
              <a:lnSpc>
                <a:spcPct val="80000"/>
              </a:lnSpc>
              <a:buNone/>
            </a:pPr>
            <a:r>
              <a:rPr lang="en-US" altLang="en-US" sz="2800" dirty="0"/>
              <a:t> </a:t>
            </a:r>
          </a:p>
          <a:p>
            <a:pPr>
              <a:lnSpc>
                <a:spcPct val="80000"/>
              </a:lnSpc>
              <a:buFont typeface="Wingdings" panose="05000000000000000000" pitchFamily="2" charset="2"/>
              <a:buNone/>
            </a:pPr>
            <a:r>
              <a:rPr lang="en-US" altLang="en-US" sz="2800" b="1" dirty="0"/>
              <a:t>		{</a:t>
            </a:r>
            <a:r>
              <a:rPr lang="en-US" altLang="en-US" sz="2800" b="1" dirty="0" err="1"/>
              <a:t>uv</a:t>
            </a:r>
            <a:r>
              <a:rPr lang="en-US" altLang="en-US" sz="2800" b="1" dirty="0"/>
              <a:t> | (</a:t>
            </a:r>
            <a:r>
              <a:rPr lang="en-US" altLang="en-US" sz="2800" b="1" dirty="0">
                <a:latin typeface="Symbol" panose="05050102010706020507" pitchFamily="18" charset="2"/>
              </a:rPr>
              <a:t> </a:t>
            </a:r>
            <a:r>
              <a:rPr lang="en-US" altLang="en-US" sz="2800" b="1" dirty="0"/>
              <a:t>q) (</a:t>
            </a:r>
            <a:r>
              <a:rPr lang="en-US" altLang="en-US" sz="2800" b="1" dirty="0">
                <a:latin typeface="Symbol" panose="05050102010706020507" pitchFamily="18" charset="2"/>
              </a:rPr>
              <a:t> </a:t>
            </a:r>
            <a:r>
              <a:rPr lang="en-US" altLang="en-US" sz="2800" b="1" dirty="0"/>
              <a:t>r) (</a:t>
            </a:r>
            <a:r>
              <a:rPr lang="en-US" altLang="en-US" sz="2800" b="1" dirty="0">
                <a:latin typeface="Symbol" panose="05050102010706020507" pitchFamily="18" charset="2"/>
              </a:rPr>
              <a:t> </a:t>
            </a:r>
            <a:r>
              <a:rPr lang="en-US" altLang="en-US" sz="2800" b="1" dirty="0"/>
              <a:t>s) (</a:t>
            </a:r>
            <a:r>
              <a:rPr lang="en-US" altLang="en-US" sz="2800" b="1" dirty="0">
                <a:latin typeface="Symbol" panose="05050102010706020507" pitchFamily="18" charset="2"/>
              </a:rPr>
              <a:t> </a:t>
            </a:r>
            <a:r>
              <a:rPr lang="en-US" altLang="en-US" sz="2800" b="1" dirty="0"/>
              <a:t>t) (</a:t>
            </a:r>
            <a:r>
              <a:rPr lang="en-US" altLang="en-US" sz="2800" b="1" dirty="0">
                <a:latin typeface="Symbol" panose="05050102010706020507" pitchFamily="18" charset="2"/>
              </a:rPr>
              <a:t> </a:t>
            </a:r>
            <a:r>
              <a:rPr lang="en-US" altLang="en-US" sz="2800" b="1" dirty="0"/>
              <a:t>w) (</a:t>
            </a:r>
            <a:r>
              <a:rPr lang="en-US" altLang="en-US" sz="2800" b="1" dirty="0">
                <a:latin typeface="Symbol" panose="05050102010706020507" pitchFamily="18" charset="2"/>
              </a:rPr>
              <a:t> </a:t>
            </a:r>
            <a:r>
              <a:rPr lang="en-US" altLang="en-US" sz="2800" b="1" dirty="0"/>
              <a:t>x) (</a:t>
            </a:r>
            <a:r>
              <a:rPr lang="en-US" altLang="en-US" sz="2800" b="1" dirty="0">
                <a:latin typeface="Symbol" panose="05050102010706020507" pitchFamily="18" charset="2"/>
              </a:rPr>
              <a:t> </a:t>
            </a:r>
            <a:r>
              <a:rPr lang="en-US" altLang="en-US" sz="2800" b="1" dirty="0"/>
              <a:t>y) (</a:t>
            </a:r>
            <a:r>
              <a:rPr lang="en-US" altLang="en-US" sz="2800" b="1" dirty="0">
                <a:latin typeface="Symbol" panose="05050102010706020507" pitchFamily="18" charset="2"/>
              </a:rPr>
              <a:t> </a:t>
            </a:r>
            <a:r>
              <a:rPr lang="en-US" altLang="en-US" sz="2800" b="1" dirty="0"/>
              <a:t>z)       (EMPLOYEE(</a:t>
            </a:r>
            <a:r>
              <a:rPr lang="en-US" altLang="en-US" sz="2800" b="1" dirty="0" err="1"/>
              <a:t>qrstuvwxyz</a:t>
            </a:r>
            <a:r>
              <a:rPr lang="en-US" altLang="en-US" sz="2800" b="1" dirty="0"/>
              <a:t>) and q=’John’ and r=’B’ and 				s=’Smith’)}	}</a:t>
            </a:r>
          </a:p>
          <a:p>
            <a:pPr>
              <a:lnSpc>
                <a:spcPct val="80000"/>
              </a:lnSpc>
              <a:buFont typeface="Wingdings" panose="05000000000000000000" pitchFamily="2" charset="2"/>
              <a:buNone/>
            </a:pPr>
            <a:endParaRPr lang="en-US" altLang="en-US" sz="2800" dirty="0"/>
          </a:p>
          <a:p>
            <a:pPr eaLnBrk="0" fontAlgn="base" hangingPunct="0">
              <a:spcBef>
                <a:spcPct val="0"/>
              </a:spcBef>
              <a:spcAft>
                <a:spcPct val="0"/>
              </a:spcAft>
            </a:pPr>
            <a:r>
              <a:rPr lang="en-US" altLang="en-US" sz="3400" dirty="0">
                <a:solidFill>
                  <a:srgbClr val="002060"/>
                </a:solidFill>
                <a:latin typeface="Times New Roman" panose="02020603050405020304" pitchFamily="18" charset="0"/>
                <a:cs typeface="Times New Roman" panose="02020603050405020304" pitchFamily="18" charset="0"/>
              </a:rPr>
              <a:t>Write DRC to select TCHR_ID and TCHR_NAME of teachers who work for department 10, </a:t>
            </a:r>
          </a:p>
          <a:p>
            <a:pPr marL="0" indent="0" eaLnBrk="0" fontAlgn="base" hangingPunct="0">
              <a:lnSpc>
                <a:spcPct val="100000"/>
              </a:lnSpc>
              <a:spcBef>
                <a:spcPct val="0"/>
              </a:spcBef>
              <a:spcAft>
                <a:spcPct val="0"/>
              </a:spcAft>
              <a:buClrTx/>
              <a:buSzTx/>
              <a:buNone/>
            </a:pPr>
            <a:endParaRPr lang="en-US" altLang="en-US" sz="2000" dirty="0">
              <a:solidFill>
                <a:srgbClr val="000000"/>
              </a:solidFill>
              <a:latin typeface="Source Code Pro"/>
            </a:endParaRPr>
          </a:p>
          <a:p>
            <a:pPr marL="0" indent="0" eaLnBrk="0" fontAlgn="base" hangingPunct="0">
              <a:lnSpc>
                <a:spcPct val="100000"/>
              </a:lnSpc>
              <a:spcBef>
                <a:spcPct val="0"/>
              </a:spcBef>
              <a:spcAft>
                <a:spcPct val="0"/>
              </a:spcAft>
              <a:buClrTx/>
              <a:buSzTx/>
              <a:buNone/>
            </a:pPr>
            <a:endParaRPr lang="en-US" altLang="en-US" sz="28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None/>
            </a:pPr>
            <a:r>
              <a:rPr lang="en-US" altLang="en-US" sz="2800" b="1" dirty="0">
                <a:latin typeface="Times New Roman" panose="02020603050405020304" pitchFamily="18" charset="0"/>
                <a:cs typeface="Times New Roman" panose="02020603050405020304" pitchFamily="18" charset="0"/>
              </a:rPr>
              <a:t>	{&lt;</a:t>
            </a:r>
            <a:r>
              <a:rPr lang="en-US" altLang="en-US" sz="2800" b="1" dirty="0" err="1">
                <a:latin typeface="Times New Roman" panose="02020603050405020304" pitchFamily="18" charset="0"/>
                <a:cs typeface="Times New Roman" panose="02020603050405020304" pitchFamily="18" charset="0"/>
              </a:rPr>
              <a:t>tchr_id</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tchr_name</a:t>
            </a:r>
            <a:r>
              <a:rPr lang="en-US" altLang="en-US" sz="2800" b="1" dirty="0">
                <a:latin typeface="Times New Roman" panose="02020603050405020304" pitchFamily="18" charset="0"/>
                <a:cs typeface="Times New Roman" panose="02020603050405020304" pitchFamily="18" charset="0"/>
              </a:rPr>
              <a:t>&gt; | Teacher(</a:t>
            </a:r>
            <a:r>
              <a:rPr lang="en-US" altLang="en-US" sz="2800" b="1" dirty="0" err="1">
                <a:latin typeface="Times New Roman" panose="02020603050405020304" pitchFamily="18" charset="0"/>
                <a:cs typeface="Times New Roman" panose="02020603050405020304" pitchFamily="18" charset="0"/>
              </a:rPr>
              <a:t>tchr_id</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tchr_name</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dept_id</a:t>
            </a:r>
            <a:r>
              <a:rPr lang="en-US" altLang="en-US" sz="2800" b="1" dirty="0">
                <a:latin typeface="Times New Roman" panose="02020603050405020304" pitchFamily="18" charset="0"/>
                <a:cs typeface="Times New Roman" panose="02020603050405020304" pitchFamily="18" charset="0"/>
              </a:rPr>
              <a:t>, age address) Λ DEPT_ID = 10} </a:t>
            </a:r>
          </a:p>
          <a:p>
            <a:endParaRPr lang="en-US" dirty="0"/>
          </a:p>
        </p:txBody>
      </p:sp>
    </p:spTree>
    <p:extLst>
      <p:ext uri="{BB962C8B-B14F-4D97-AF65-F5344CB8AC3E}">
        <p14:creationId xmlns:p14="http://schemas.microsoft.com/office/powerpoint/2010/main" val="16574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023CE9-42F2-441B-B1D7-619A4330EFC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111</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solidFill>
                  <a:schemeClr val="tx1"/>
                </a:solidFill>
              </a:rPr>
              <a:t>Safe Expression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2" name="Rectangle 1">
            <a:extLst>
              <a:ext uri="{FF2B5EF4-FFF2-40B4-BE49-F238E27FC236}">
                <a16:creationId xmlns:a16="http://schemas.microsoft.com/office/drawing/2014/main" id="{8C9B4158-98AF-4BD2-A9F3-80546AF270F1}"/>
              </a:ext>
            </a:extLst>
          </p:cNvPr>
          <p:cNvSpPr/>
          <p:nvPr/>
        </p:nvSpPr>
        <p:spPr>
          <a:xfrm>
            <a:off x="1669002" y="1411550"/>
            <a:ext cx="6942338" cy="1477328"/>
          </a:xfrm>
          <a:prstGeom prst="rect">
            <a:avLst/>
          </a:prstGeom>
        </p:spPr>
        <p:txBody>
          <a:bodyPr wrap="square">
            <a:spAutoFit/>
          </a:bodyPr>
          <a:lstStyle/>
          <a:p>
            <a:pPr marL="285750" indent="-285750">
              <a:buFont typeface="Wingdings" panose="05000000000000000000" pitchFamily="2" charset="2"/>
              <a:buChar char="v"/>
            </a:pPr>
            <a:r>
              <a:rPr lang="en-US" b="0" i="0" dirty="0">
                <a:solidFill>
                  <a:srgbClr val="333333"/>
                </a:solidFill>
                <a:effectLst/>
                <a:latin typeface="Helvetica Neue"/>
              </a:rPr>
              <a:t>A SAFE EXPRESSION is one that is guaranteed to yield a finite number of tuples as its results. Otherwise, it is called UNSAFE. </a:t>
            </a:r>
            <a:r>
              <a:rPr lang="en-US" dirty="0"/>
              <a:t/>
            </a:r>
            <a:br>
              <a:rPr lang="en-US" dirty="0"/>
            </a:br>
            <a:r>
              <a:rPr lang="en-US" dirty="0"/>
              <a:t/>
            </a:r>
            <a:br>
              <a:rPr lang="en-US" dirty="0"/>
            </a:br>
            <a:r>
              <a:rPr lang="en-US" b="0" i="0" dirty="0">
                <a:solidFill>
                  <a:srgbClr val="333333"/>
                </a:solidFill>
                <a:effectLst/>
                <a:latin typeface="Helvetica Neue"/>
              </a:rPr>
              <a:t>{ t | not(EMPLOYEE) } </a:t>
            </a:r>
            <a:r>
              <a:rPr lang="en-US" dirty="0"/>
              <a:t/>
            </a:r>
            <a:br>
              <a:rPr lang="en-US" dirty="0"/>
            </a:br>
            <a:r>
              <a:rPr lang="en-US" b="0" i="0" dirty="0">
                <a:solidFill>
                  <a:srgbClr val="333333"/>
                </a:solidFill>
                <a:effectLst/>
                <a:latin typeface="Helvetica Neue"/>
              </a:rPr>
              <a:t>is UNSAFE! </a:t>
            </a:r>
            <a:endParaRPr lang="en-US" dirty="0"/>
          </a:p>
        </p:txBody>
      </p:sp>
    </p:spTree>
    <p:extLst>
      <p:ext uri="{BB962C8B-B14F-4D97-AF65-F5344CB8AC3E}">
        <p14:creationId xmlns:p14="http://schemas.microsoft.com/office/powerpoint/2010/main" val="39589911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132B9-EE9C-46F1-9AD7-28719636E312}"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112</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solidFill>
                  <a:prstClr val="black"/>
                </a:solidFill>
              </a:rPr>
              <a:t>Introduction on SQL: </a:t>
            </a:r>
            <a:r>
              <a:rPr lang="en-US" sz="2000" b="1" dirty="0">
                <a:solidFill>
                  <a:prstClr val="black"/>
                </a:solidFill>
              </a:rPr>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3">
            <a:extLst>
              <a:ext uri="{FF2B5EF4-FFF2-40B4-BE49-F238E27FC236}">
                <a16:creationId xmlns:a16="http://schemas.microsoft.com/office/drawing/2014/main" id="{56B09864-E81F-4916-9308-1B786C22A3FF}"/>
              </a:ext>
            </a:extLst>
          </p:cNvPr>
          <p:cNvSpPr txBox="1">
            <a:spLocks noChangeArrowheads="1"/>
          </p:cNvSpPr>
          <p:nvPr/>
        </p:nvSpPr>
        <p:spPr>
          <a:xfrm>
            <a:off x="893762" y="1064166"/>
            <a:ext cx="7661275" cy="4903787"/>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t>IBM Sequel language developed as part of System R project at the IBM San Jose Research Laboratory</a:t>
            </a:r>
          </a:p>
          <a:p>
            <a:r>
              <a:rPr lang="en-US" altLang="en-US" dirty="0"/>
              <a:t>Renamed Structured Query Language (SQL)</a:t>
            </a:r>
          </a:p>
          <a:p>
            <a:r>
              <a:rPr lang="en-US" altLang="en-US" dirty="0"/>
              <a:t>ANSI and ISO standard SQL:</a:t>
            </a:r>
          </a:p>
          <a:p>
            <a:pPr lvl="1"/>
            <a:r>
              <a:rPr lang="en-US" altLang="en-US" dirty="0"/>
              <a:t>SQL-86</a:t>
            </a:r>
          </a:p>
          <a:p>
            <a:pPr lvl="1"/>
            <a:r>
              <a:rPr lang="en-US" altLang="en-US" dirty="0"/>
              <a:t>SQL-89</a:t>
            </a:r>
          </a:p>
          <a:p>
            <a:pPr lvl="1"/>
            <a:r>
              <a:rPr lang="en-US" altLang="en-US" dirty="0"/>
              <a:t>SQL-92 </a:t>
            </a:r>
          </a:p>
          <a:p>
            <a:pPr lvl="1"/>
            <a:r>
              <a:rPr lang="en-US" altLang="en-US" dirty="0"/>
              <a:t>SQL:1999 (language name became Y2K compliant!)</a:t>
            </a:r>
          </a:p>
          <a:p>
            <a:pPr lvl="1"/>
            <a:r>
              <a:rPr lang="en-US" altLang="en-US" dirty="0"/>
              <a:t>SQL:2003</a:t>
            </a:r>
          </a:p>
          <a:p>
            <a:r>
              <a:rPr lang="en-US" altLang="en-US" dirty="0"/>
              <a:t>Commercial systems offer most, if not all, SQL-92 features, plus varying feature sets from later standards and special proprietary features.  </a:t>
            </a:r>
          </a:p>
          <a:p>
            <a:pPr lvl="1"/>
            <a:r>
              <a:rPr lang="en-US" altLang="en-US" dirty="0"/>
              <a:t>Not all examples here may work on your particular system.</a:t>
            </a:r>
          </a:p>
        </p:txBody>
      </p:sp>
    </p:spTree>
    <p:extLst>
      <p:ext uri="{BB962C8B-B14F-4D97-AF65-F5344CB8AC3E}">
        <p14:creationId xmlns:p14="http://schemas.microsoft.com/office/powerpoint/2010/main" val="3802497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3AB4E9-C86E-4CA8-AB6E-0AA50970B72F}"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113</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Data Definition Language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Text Box 4">
            <a:extLst>
              <a:ext uri="{FF2B5EF4-FFF2-40B4-BE49-F238E27FC236}">
                <a16:creationId xmlns:a16="http://schemas.microsoft.com/office/drawing/2014/main" id="{EBF1A368-6496-4792-9AAA-52F6575BF22A}"/>
              </a:ext>
            </a:extLst>
          </p:cNvPr>
          <p:cNvSpPr txBox="1">
            <a:spLocks noChangeArrowheads="1"/>
          </p:cNvSpPr>
          <p:nvPr/>
        </p:nvSpPr>
        <p:spPr bwMode="auto">
          <a:xfrm>
            <a:off x="1104900" y="1088733"/>
            <a:ext cx="7239000" cy="7694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dirty="0"/>
              <a:t>Allows the specification of not only a set of relations but also information about each relation, including:</a:t>
            </a:r>
          </a:p>
        </p:txBody>
      </p:sp>
      <p:sp>
        <p:nvSpPr>
          <p:cNvPr id="11" name="Rectangle 3">
            <a:extLst>
              <a:ext uri="{FF2B5EF4-FFF2-40B4-BE49-F238E27FC236}">
                <a16:creationId xmlns:a16="http://schemas.microsoft.com/office/drawing/2014/main" id="{57F63A8C-6074-4817-86E1-94B7FC3AE88D}"/>
              </a:ext>
            </a:extLst>
          </p:cNvPr>
          <p:cNvSpPr txBox="1">
            <a:spLocks noChangeArrowheads="1"/>
          </p:cNvSpPr>
          <p:nvPr/>
        </p:nvSpPr>
        <p:spPr>
          <a:xfrm>
            <a:off x="1371600" y="2081280"/>
            <a:ext cx="7554685" cy="397988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t>The schema for each relation.</a:t>
            </a:r>
          </a:p>
          <a:p>
            <a:r>
              <a:rPr lang="en-US" altLang="en-US" dirty="0"/>
              <a:t>The domain of values associated with each attribute.</a:t>
            </a:r>
          </a:p>
          <a:p>
            <a:r>
              <a:rPr lang="en-US" altLang="en-US" dirty="0"/>
              <a:t>Integrity constraints</a:t>
            </a:r>
          </a:p>
          <a:p>
            <a:r>
              <a:rPr lang="en-US" altLang="en-US" dirty="0"/>
              <a:t>The set of indices to be maintained for each relations.</a:t>
            </a:r>
          </a:p>
          <a:p>
            <a:r>
              <a:rPr lang="en-US" altLang="en-US" dirty="0"/>
              <a:t>Security and authorization information for each relation.</a:t>
            </a:r>
          </a:p>
          <a:p>
            <a:r>
              <a:rPr lang="en-US" altLang="en-US" dirty="0"/>
              <a:t>The physical storage structure of each relation on </a:t>
            </a:r>
            <a:r>
              <a:rPr lang="en-US" altLang="en-US" dirty="0" err="1"/>
              <a:t>disk.c</a:t>
            </a:r>
            <a:endParaRPr lang="en-US" altLang="en-US" dirty="0"/>
          </a:p>
        </p:txBody>
      </p:sp>
    </p:spTree>
    <p:extLst>
      <p:ext uri="{BB962C8B-B14F-4D97-AF65-F5344CB8AC3E}">
        <p14:creationId xmlns:p14="http://schemas.microsoft.com/office/powerpoint/2010/main" val="40494173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66E6A6-0794-4268-9805-FE1FD7ACE102}"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114</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solidFill>
                  <a:schemeClr val="tx1"/>
                </a:solidFill>
              </a:rPr>
              <a:t>Domain Types in SQL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3">
            <a:extLst>
              <a:ext uri="{FF2B5EF4-FFF2-40B4-BE49-F238E27FC236}">
                <a16:creationId xmlns:a16="http://schemas.microsoft.com/office/drawing/2014/main" id="{F1844CAD-844D-46CC-BBDD-7C8297A5D96E}"/>
              </a:ext>
            </a:extLst>
          </p:cNvPr>
          <p:cNvSpPr txBox="1">
            <a:spLocks noChangeArrowheads="1"/>
          </p:cNvSpPr>
          <p:nvPr/>
        </p:nvSpPr>
        <p:spPr>
          <a:xfrm>
            <a:off x="739774" y="685799"/>
            <a:ext cx="8195219" cy="567055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pPr>
            <a:r>
              <a:rPr lang="en-US" altLang="en-US" sz="4200" b="1" dirty="0">
                <a:solidFill>
                  <a:schemeClr val="tx2"/>
                </a:solidFill>
              </a:rPr>
              <a:t>char(n).</a:t>
            </a:r>
            <a:r>
              <a:rPr lang="en-US" altLang="en-US" sz="4200" dirty="0"/>
              <a:t>  Fixed length character string, with user-specified length </a:t>
            </a:r>
            <a:r>
              <a:rPr lang="en-US" altLang="en-US" sz="4200" i="1" dirty="0"/>
              <a:t>n.</a:t>
            </a:r>
            <a:endParaRPr lang="en-US" altLang="en-US" sz="4200" dirty="0"/>
          </a:p>
          <a:p>
            <a:pPr algn="just">
              <a:lnSpc>
                <a:spcPct val="90000"/>
              </a:lnSpc>
            </a:pPr>
            <a:r>
              <a:rPr lang="en-US" altLang="en-US" sz="4200" b="1" dirty="0">
                <a:solidFill>
                  <a:schemeClr val="tx2"/>
                </a:solidFill>
              </a:rPr>
              <a:t>varchar(n).</a:t>
            </a:r>
            <a:r>
              <a:rPr lang="en-US" altLang="en-US" sz="4200" b="1" dirty="0"/>
              <a:t> </a:t>
            </a:r>
            <a:r>
              <a:rPr lang="en-US" altLang="en-US" sz="4200" dirty="0"/>
              <a:t> Variable length character strings, with user-specified maximum length </a:t>
            </a:r>
            <a:r>
              <a:rPr lang="en-US" altLang="en-US" sz="4200" i="1" dirty="0"/>
              <a:t>n.</a:t>
            </a:r>
          </a:p>
          <a:p>
            <a:pPr algn="just">
              <a:lnSpc>
                <a:spcPct val="90000"/>
              </a:lnSpc>
            </a:pPr>
            <a:r>
              <a:rPr lang="en-US" altLang="en-US" sz="4200" b="1" dirty="0">
                <a:solidFill>
                  <a:schemeClr val="tx2"/>
                </a:solidFill>
              </a:rPr>
              <a:t>int.</a:t>
            </a:r>
            <a:r>
              <a:rPr lang="en-US" altLang="en-US" sz="4200" b="1" dirty="0"/>
              <a:t>  </a:t>
            </a:r>
            <a:r>
              <a:rPr lang="en-US" altLang="en-US" sz="4200" dirty="0"/>
              <a:t>Integer (a finite subset of the integers that is machine-dependent).</a:t>
            </a:r>
          </a:p>
          <a:p>
            <a:pPr algn="just">
              <a:lnSpc>
                <a:spcPct val="90000"/>
              </a:lnSpc>
            </a:pPr>
            <a:r>
              <a:rPr lang="en-US" altLang="en-US" sz="4200" b="1" dirty="0" err="1">
                <a:solidFill>
                  <a:schemeClr val="tx2"/>
                </a:solidFill>
              </a:rPr>
              <a:t>smallint</a:t>
            </a:r>
            <a:r>
              <a:rPr lang="en-US" altLang="en-US" sz="4200" b="1" dirty="0">
                <a:solidFill>
                  <a:schemeClr val="tx2"/>
                </a:solidFill>
              </a:rPr>
              <a:t>.</a:t>
            </a:r>
            <a:r>
              <a:rPr lang="en-US" altLang="en-US" sz="4200" dirty="0"/>
              <a:t>  Small integer (a machine-dependent subset of the integer domain type).</a:t>
            </a:r>
          </a:p>
          <a:p>
            <a:pPr algn="just">
              <a:lnSpc>
                <a:spcPct val="90000"/>
              </a:lnSpc>
            </a:pPr>
            <a:r>
              <a:rPr lang="en-US" altLang="en-US" sz="4200" b="1" dirty="0">
                <a:solidFill>
                  <a:schemeClr val="tx2"/>
                </a:solidFill>
              </a:rPr>
              <a:t>numeric(</a:t>
            </a:r>
            <a:r>
              <a:rPr lang="en-US" altLang="en-US" sz="4200" b="1" dirty="0" err="1">
                <a:solidFill>
                  <a:schemeClr val="tx2"/>
                </a:solidFill>
              </a:rPr>
              <a:t>p,d</a:t>
            </a:r>
            <a:r>
              <a:rPr lang="en-US" altLang="en-US" sz="4200" b="1" dirty="0">
                <a:solidFill>
                  <a:schemeClr val="tx2"/>
                </a:solidFill>
              </a:rPr>
              <a:t>).</a:t>
            </a:r>
            <a:r>
              <a:rPr lang="en-US" altLang="en-US" sz="4200" dirty="0"/>
              <a:t>  Fixed point number, with user-specified precision of </a:t>
            </a:r>
            <a:r>
              <a:rPr lang="en-US" altLang="en-US" sz="4200" i="1" dirty="0"/>
              <a:t>p</a:t>
            </a:r>
            <a:r>
              <a:rPr lang="en-US" altLang="en-US" sz="4200" dirty="0"/>
              <a:t> digits, with </a:t>
            </a:r>
            <a:r>
              <a:rPr lang="en-US" altLang="en-US" sz="4200" i="1" dirty="0"/>
              <a:t>n</a:t>
            </a:r>
            <a:r>
              <a:rPr lang="en-US" altLang="en-US" sz="4200" dirty="0"/>
              <a:t> digits to the right of decimal point. </a:t>
            </a:r>
          </a:p>
          <a:p>
            <a:pPr algn="just">
              <a:lnSpc>
                <a:spcPct val="90000"/>
              </a:lnSpc>
            </a:pPr>
            <a:r>
              <a:rPr lang="en-US" altLang="en-US" sz="4200" b="1" dirty="0">
                <a:solidFill>
                  <a:schemeClr val="tx2"/>
                </a:solidFill>
              </a:rPr>
              <a:t>real, double precision.</a:t>
            </a:r>
            <a:r>
              <a:rPr lang="en-US" altLang="en-US" sz="4200" dirty="0"/>
              <a:t>  Floating point and double-precision floating point numbers, with machine-dependent precision.</a:t>
            </a:r>
          </a:p>
          <a:p>
            <a:pPr algn="just">
              <a:lnSpc>
                <a:spcPct val="90000"/>
              </a:lnSpc>
            </a:pPr>
            <a:r>
              <a:rPr lang="en-US" altLang="en-US" sz="4200" b="1" dirty="0">
                <a:solidFill>
                  <a:schemeClr val="tx2"/>
                </a:solidFill>
              </a:rPr>
              <a:t>float(n).</a:t>
            </a:r>
            <a:r>
              <a:rPr lang="en-US" altLang="en-US" sz="4200" dirty="0"/>
              <a:t>  Floating point number, with user-specified precision of at least </a:t>
            </a:r>
            <a:r>
              <a:rPr lang="en-US" altLang="en-US" sz="4200" i="1" dirty="0"/>
              <a:t>n</a:t>
            </a:r>
            <a:r>
              <a:rPr lang="en-US" altLang="en-US" sz="4200" dirty="0"/>
              <a:t> digits.</a:t>
            </a:r>
          </a:p>
          <a:p>
            <a:pPr>
              <a:lnSpc>
                <a:spcPct val="90000"/>
              </a:lnSpc>
              <a:buFont typeface="Monotype Sorts" pitchFamily="2" charset="2"/>
              <a:buNone/>
            </a:pPr>
            <a:endParaRPr lang="en-US" altLang="en-US" dirty="0"/>
          </a:p>
          <a:p>
            <a:pPr>
              <a:lnSpc>
                <a:spcPct val="90000"/>
              </a:lnSpc>
              <a:buFont typeface="Monotype Sorts" pitchFamily="2" charset="2"/>
              <a:buNone/>
            </a:pPr>
            <a:endParaRPr lang="en-US" altLang="en-US" b="1" dirty="0"/>
          </a:p>
        </p:txBody>
      </p:sp>
    </p:spTree>
    <p:extLst>
      <p:ext uri="{BB962C8B-B14F-4D97-AF65-F5344CB8AC3E}">
        <p14:creationId xmlns:p14="http://schemas.microsoft.com/office/powerpoint/2010/main" val="3785866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104A6C-2CF4-4159-85EE-7BA711BE85E9}"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115</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Create Table Construct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8D293268-1B7A-4D3B-8370-7DBC970DAE5A}"/>
              </a:ext>
            </a:extLst>
          </p:cNvPr>
          <p:cNvSpPr txBox="1">
            <a:spLocks noChangeArrowheads="1"/>
          </p:cNvSpPr>
          <p:nvPr/>
        </p:nvSpPr>
        <p:spPr>
          <a:xfrm>
            <a:off x="1223407" y="888275"/>
            <a:ext cx="7607083" cy="536012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tabLst>
                <a:tab pos="1489075" algn="l"/>
                <a:tab pos="1949450" algn="l"/>
                <a:tab pos="3036888" algn="l"/>
              </a:tabLst>
            </a:pPr>
            <a:r>
              <a:rPr lang="en-US" altLang="en-US" dirty="0"/>
              <a:t>An SQL relation is defined using the </a:t>
            </a:r>
            <a:r>
              <a:rPr lang="en-US" altLang="en-US" b="1" dirty="0">
                <a:solidFill>
                  <a:schemeClr val="tx2"/>
                </a:solidFill>
              </a:rPr>
              <a:t>create table</a:t>
            </a:r>
            <a:r>
              <a:rPr lang="en-US" altLang="en-US" b="1" dirty="0"/>
              <a:t> </a:t>
            </a:r>
            <a:r>
              <a:rPr lang="en-US" altLang="en-US" dirty="0"/>
              <a:t>command:</a:t>
            </a:r>
          </a:p>
          <a:p>
            <a:pPr>
              <a:lnSpc>
                <a:spcPct val="90000"/>
              </a:lnSpc>
              <a:buFont typeface="Monotype Sorts" pitchFamily="2" charset="2"/>
              <a:buNone/>
              <a:tabLst>
                <a:tab pos="1489075" algn="l"/>
                <a:tab pos="1949450" algn="l"/>
                <a:tab pos="3036888" algn="l"/>
              </a:tabLst>
            </a:pPr>
            <a:r>
              <a:rPr lang="en-US" altLang="en-US" dirty="0"/>
              <a:t>		</a:t>
            </a:r>
            <a:r>
              <a:rPr lang="en-US" altLang="en-US" b="1" dirty="0"/>
              <a:t>create table </a:t>
            </a:r>
            <a:r>
              <a:rPr lang="en-US" altLang="en-US" i="1" dirty="0"/>
              <a:t>r </a:t>
            </a:r>
            <a:r>
              <a:rPr lang="en-US" altLang="en-US" dirty="0"/>
              <a:t>(</a:t>
            </a:r>
            <a:r>
              <a:rPr lang="en-US" altLang="en-US" i="1" dirty="0"/>
              <a:t>A</a:t>
            </a:r>
            <a:r>
              <a:rPr lang="en-US" altLang="en-US" baseline="-25000" dirty="0"/>
              <a:t>1</a:t>
            </a:r>
            <a:r>
              <a:rPr lang="en-US" altLang="en-US" dirty="0"/>
              <a:t> </a:t>
            </a:r>
            <a:r>
              <a:rPr lang="en-US" altLang="en-US" i="1" dirty="0"/>
              <a:t>D</a:t>
            </a:r>
            <a:r>
              <a:rPr lang="en-US" altLang="en-US" baseline="-25000" dirty="0"/>
              <a:t>1</a:t>
            </a:r>
            <a:r>
              <a:rPr lang="en-US" altLang="en-US" dirty="0"/>
              <a:t>, </a:t>
            </a:r>
            <a:r>
              <a:rPr lang="en-US" altLang="en-US" i="1" dirty="0"/>
              <a:t>A</a:t>
            </a:r>
            <a:r>
              <a:rPr lang="en-US" altLang="en-US" baseline="-25000" dirty="0"/>
              <a:t>2</a:t>
            </a:r>
            <a:r>
              <a:rPr lang="en-US" altLang="en-US" dirty="0"/>
              <a:t> </a:t>
            </a:r>
            <a:r>
              <a:rPr lang="en-US" altLang="en-US" i="1" dirty="0"/>
              <a:t>D</a:t>
            </a:r>
            <a:r>
              <a:rPr lang="en-US" altLang="en-US" baseline="-25000" dirty="0"/>
              <a:t>2</a:t>
            </a:r>
            <a:r>
              <a:rPr lang="en-US" altLang="en-US" dirty="0"/>
              <a:t>, ..., </a:t>
            </a:r>
            <a:r>
              <a:rPr lang="en-US" altLang="en-US" i="1" dirty="0"/>
              <a:t>A</a:t>
            </a:r>
            <a:r>
              <a:rPr lang="en-US" altLang="en-US" i="1" baseline="-25000" dirty="0"/>
              <a:t>n</a:t>
            </a:r>
            <a:r>
              <a:rPr lang="en-US" altLang="en-US" i="1" dirty="0"/>
              <a:t> </a:t>
            </a:r>
            <a:r>
              <a:rPr lang="en-US" altLang="en-US" i="1" dirty="0" err="1"/>
              <a:t>D</a:t>
            </a:r>
            <a:r>
              <a:rPr lang="en-US" altLang="en-US" i="1" baseline="-25000" dirty="0" err="1"/>
              <a:t>n</a:t>
            </a:r>
            <a:r>
              <a:rPr lang="en-US" altLang="en-US" i="1" dirty="0"/>
              <a:t>,</a:t>
            </a:r>
            <a:br>
              <a:rPr lang="en-US" altLang="en-US" i="1" dirty="0"/>
            </a:br>
            <a:r>
              <a:rPr lang="en-US" altLang="en-US" i="1" dirty="0"/>
              <a:t>			</a:t>
            </a:r>
            <a:r>
              <a:rPr lang="en-US" altLang="en-US" dirty="0"/>
              <a:t>(integrity-constraint</a:t>
            </a:r>
            <a:r>
              <a:rPr lang="en-US" altLang="en-US" baseline="-25000" dirty="0"/>
              <a:t>1</a:t>
            </a:r>
            <a:r>
              <a:rPr lang="en-US" altLang="en-US" dirty="0"/>
              <a:t>),</a:t>
            </a:r>
            <a:br>
              <a:rPr lang="en-US" altLang="en-US" dirty="0"/>
            </a:br>
            <a:r>
              <a:rPr lang="en-US" altLang="en-US" dirty="0"/>
              <a:t>			...,</a:t>
            </a:r>
            <a:br>
              <a:rPr lang="en-US" altLang="en-US" dirty="0"/>
            </a:br>
            <a:r>
              <a:rPr lang="en-US" altLang="en-US" dirty="0"/>
              <a:t>			(integrity-</a:t>
            </a:r>
            <a:r>
              <a:rPr lang="en-US" altLang="en-US" dirty="0" err="1"/>
              <a:t>constraint</a:t>
            </a:r>
            <a:r>
              <a:rPr lang="en-US" altLang="en-US" baseline="-25000" dirty="0" err="1"/>
              <a:t>k</a:t>
            </a:r>
            <a:r>
              <a:rPr lang="en-US" altLang="en-US" dirty="0"/>
              <a:t>))</a:t>
            </a:r>
          </a:p>
          <a:p>
            <a:pPr lvl="1">
              <a:lnSpc>
                <a:spcPct val="90000"/>
              </a:lnSpc>
              <a:tabLst>
                <a:tab pos="1489075" algn="l"/>
                <a:tab pos="1949450" algn="l"/>
                <a:tab pos="3036888" algn="l"/>
              </a:tabLst>
            </a:pPr>
            <a:r>
              <a:rPr lang="en-US" altLang="en-US" i="1" dirty="0"/>
              <a:t>r</a:t>
            </a:r>
            <a:r>
              <a:rPr lang="en-US" altLang="en-US" dirty="0"/>
              <a:t> is the name of the relation</a:t>
            </a:r>
          </a:p>
          <a:p>
            <a:pPr lvl="1">
              <a:lnSpc>
                <a:spcPct val="90000"/>
              </a:lnSpc>
              <a:tabLst>
                <a:tab pos="1489075" algn="l"/>
                <a:tab pos="1949450" algn="l"/>
                <a:tab pos="3036888" algn="l"/>
              </a:tabLst>
            </a:pPr>
            <a:r>
              <a:rPr lang="en-US" altLang="en-US" dirty="0"/>
              <a:t>each </a:t>
            </a:r>
            <a:r>
              <a:rPr lang="en-US" altLang="en-US" i="1" dirty="0"/>
              <a:t>A</a:t>
            </a:r>
            <a:r>
              <a:rPr lang="en-US" altLang="en-US" i="1" baseline="-25000" dirty="0"/>
              <a:t>i</a:t>
            </a:r>
            <a:r>
              <a:rPr lang="en-US" altLang="en-US" dirty="0"/>
              <a:t> is an attribute name in the schema of relation </a:t>
            </a:r>
            <a:r>
              <a:rPr lang="en-US" altLang="en-US" i="1" dirty="0"/>
              <a:t>r</a:t>
            </a:r>
          </a:p>
          <a:p>
            <a:pPr lvl="1">
              <a:lnSpc>
                <a:spcPct val="90000"/>
              </a:lnSpc>
              <a:tabLst>
                <a:tab pos="1489075" algn="l"/>
                <a:tab pos="1949450" algn="l"/>
                <a:tab pos="3036888" algn="l"/>
              </a:tabLst>
            </a:pPr>
            <a:r>
              <a:rPr lang="en-US" altLang="en-US" i="1" dirty="0"/>
              <a:t>D</a:t>
            </a:r>
            <a:r>
              <a:rPr lang="en-US" altLang="en-US" i="1" baseline="-25000" dirty="0"/>
              <a:t>i</a:t>
            </a:r>
            <a:r>
              <a:rPr lang="en-US" altLang="en-US" dirty="0"/>
              <a:t> is the data type of values in the domain of attribute </a:t>
            </a:r>
            <a:r>
              <a:rPr lang="en-US" altLang="en-US" i="1" dirty="0"/>
              <a:t>A</a:t>
            </a:r>
            <a:r>
              <a:rPr lang="en-US" altLang="en-US" i="1" baseline="-25000" dirty="0"/>
              <a:t>i</a:t>
            </a:r>
          </a:p>
          <a:p>
            <a:pPr lvl="1">
              <a:lnSpc>
                <a:spcPct val="90000"/>
              </a:lnSpc>
              <a:buFont typeface="Monotype Sorts" pitchFamily="2" charset="2"/>
              <a:buNone/>
              <a:tabLst>
                <a:tab pos="1489075" algn="l"/>
                <a:tab pos="1949450" algn="l"/>
                <a:tab pos="3036888" algn="l"/>
              </a:tabLst>
            </a:pPr>
            <a:endParaRPr lang="en-US" altLang="en-US" dirty="0"/>
          </a:p>
          <a:p>
            <a:pPr>
              <a:lnSpc>
                <a:spcPct val="90000"/>
              </a:lnSpc>
              <a:tabLst>
                <a:tab pos="1489075" algn="l"/>
                <a:tab pos="1949450" algn="l"/>
                <a:tab pos="3036888" algn="l"/>
              </a:tabLst>
            </a:pPr>
            <a:r>
              <a:rPr lang="en-US" altLang="en-US" dirty="0"/>
              <a:t>Example:</a:t>
            </a:r>
          </a:p>
          <a:p>
            <a:pPr>
              <a:lnSpc>
                <a:spcPct val="90000"/>
              </a:lnSpc>
              <a:buFont typeface="Monotype Sorts" pitchFamily="2" charset="2"/>
              <a:buNone/>
              <a:tabLst>
                <a:tab pos="1489075" algn="l"/>
                <a:tab pos="1949450" algn="l"/>
                <a:tab pos="3036888" algn="l"/>
              </a:tabLst>
            </a:pPr>
            <a:r>
              <a:rPr lang="en-US" altLang="en-US" dirty="0"/>
              <a:t>		</a:t>
            </a:r>
            <a:r>
              <a:rPr lang="en-US" altLang="en-US" b="1" dirty="0"/>
              <a:t>create table </a:t>
            </a:r>
            <a:r>
              <a:rPr lang="en-US" altLang="en-US" i="1" dirty="0"/>
              <a:t>branch</a:t>
            </a:r>
            <a:r>
              <a:rPr lang="en-US" altLang="en-US" dirty="0"/>
              <a:t/>
            </a:r>
            <a:br>
              <a:rPr lang="en-US" altLang="en-US" dirty="0"/>
            </a:br>
            <a:r>
              <a:rPr lang="en-US" altLang="en-US" dirty="0"/>
              <a:t>		(</a:t>
            </a:r>
            <a:r>
              <a:rPr lang="en-US" altLang="en-US" i="1" dirty="0" err="1"/>
              <a:t>branch_name</a:t>
            </a:r>
            <a:r>
              <a:rPr lang="en-US" altLang="en-US" i="1" dirty="0"/>
              <a:t>	</a:t>
            </a:r>
            <a:r>
              <a:rPr lang="en-US" altLang="en-US" dirty="0"/>
              <a:t>char(15) </a:t>
            </a:r>
            <a:r>
              <a:rPr lang="en-US" altLang="en-US" b="1" dirty="0"/>
              <a:t>not null,</a:t>
            </a:r>
            <a:br>
              <a:rPr lang="en-US" altLang="en-US" b="1" dirty="0"/>
            </a:br>
            <a:r>
              <a:rPr lang="en-US" altLang="en-US" dirty="0"/>
              <a:t>		</a:t>
            </a:r>
            <a:r>
              <a:rPr lang="en-US" altLang="en-US" i="1" dirty="0" err="1"/>
              <a:t>branch_city</a:t>
            </a:r>
            <a:r>
              <a:rPr lang="en-US" altLang="en-US" dirty="0"/>
              <a:t>	char(30),</a:t>
            </a:r>
            <a:br>
              <a:rPr lang="en-US" altLang="en-US" dirty="0"/>
            </a:br>
            <a:r>
              <a:rPr lang="en-US" altLang="en-US" dirty="0"/>
              <a:t>		</a:t>
            </a:r>
            <a:r>
              <a:rPr lang="en-US" altLang="en-US" i="1" dirty="0"/>
              <a:t>assets		</a:t>
            </a:r>
            <a:r>
              <a:rPr lang="en-US" altLang="en-US" dirty="0"/>
              <a:t>integer)</a:t>
            </a:r>
          </a:p>
        </p:txBody>
      </p:sp>
    </p:spTree>
    <p:extLst>
      <p:ext uri="{BB962C8B-B14F-4D97-AF65-F5344CB8AC3E}">
        <p14:creationId xmlns:p14="http://schemas.microsoft.com/office/powerpoint/2010/main" val="15625454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A762C2-09FC-4941-A612-193EFD99516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116</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Integrity Constraints in Create Table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3">
            <a:extLst>
              <a:ext uri="{FF2B5EF4-FFF2-40B4-BE49-F238E27FC236}">
                <a16:creationId xmlns:a16="http://schemas.microsoft.com/office/drawing/2014/main" id="{DCBE037B-8197-4D55-A339-52362AF82ABA}"/>
              </a:ext>
            </a:extLst>
          </p:cNvPr>
          <p:cNvSpPr txBox="1">
            <a:spLocks noChangeArrowheads="1"/>
          </p:cNvSpPr>
          <p:nvPr/>
        </p:nvSpPr>
        <p:spPr>
          <a:xfrm>
            <a:off x="823913" y="1098551"/>
            <a:ext cx="7672017" cy="5704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200" b="1" dirty="0"/>
              <a:t>not null</a:t>
            </a:r>
          </a:p>
          <a:p>
            <a:r>
              <a:rPr lang="en-US" altLang="en-US" sz="2200" b="1" dirty="0"/>
              <a:t>primary key</a:t>
            </a:r>
            <a:r>
              <a:rPr lang="en-US" altLang="en-US" sz="2200" dirty="0"/>
              <a:t> (</a:t>
            </a:r>
            <a:r>
              <a:rPr lang="en-US" altLang="en-US" sz="2200" i="1" dirty="0"/>
              <a:t>A</a:t>
            </a:r>
            <a:r>
              <a:rPr lang="en-US" altLang="en-US" sz="2200" baseline="-25000" dirty="0"/>
              <a:t>1</a:t>
            </a:r>
            <a:r>
              <a:rPr lang="en-US" altLang="en-US" sz="2200" dirty="0"/>
              <a:t>, ..., </a:t>
            </a:r>
            <a:r>
              <a:rPr lang="en-US" altLang="en-US" sz="2200" i="1" dirty="0"/>
              <a:t>A</a:t>
            </a:r>
            <a:r>
              <a:rPr lang="en-US" altLang="en-US" sz="2200" i="1" baseline="-25000" dirty="0"/>
              <a:t>n </a:t>
            </a:r>
            <a:r>
              <a:rPr lang="en-US" altLang="en-US" sz="2200" dirty="0"/>
              <a:t>)</a:t>
            </a:r>
          </a:p>
        </p:txBody>
      </p:sp>
      <p:sp>
        <p:nvSpPr>
          <p:cNvPr id="10" name="Rectangle 4">
            <a:extLst>
              <a:ext uri="{FF2B5EF4-FFF2-40B4-BE49-F238E27FC236}">
                <a16:creationId xmlns:a16="http://schemas.microsoft.com/office/drawing/2014/main" id="{55DA8D6F-3333-42C6-BC8E-B0938371CFC2}"/>
              </a:ext>
            </a:extLst>
          </p:cNvPr>
          <p:cNvSpPr>
            <a:spLocks noChangeArrowheads="1"/>
          </p:cNvSpPr>
          <p:nvPr/>
        </p:nvSpPr>
        <p:spPr bwMode="auto">
          <a:xfrm>
            <a:off x="1454331" y="2181605"/>
            <a:ext cx="6837136" cy="26841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tabLst>
                <a:tab pos="1428750" algn="l"/>
                <a:tab pos="1711325" algn="l"/>
                <a:tab pos="3319463" algn="l"/>
              </a:tabLst>
              <a:defRPr sz="2400">
                <a:solidFill>
                  <a:schemeClr val="tx1"/>
                </a:solidFill>
                <a:latin typeface="Times New Roman" panose="02020603050405020304" pitchFamily="18" charset="0"/>
              </a:defRPr>
            </a:lvl1pPr>
            <a:lvl2pPr>
              <a:tabLst>
                <a:tab pos="1428750" algn="l"/>
                <a:tab pos="1711325" algn="l"/>
                <a:tab pos="3319463" algn="l"/>
              </a:tabLst>
              <a:defRPr sz="2400">
                <a:solidFill>
                  <a:schemeClr val="tx1"/>
                </a:solidFill>
                <a:latin typeface="Times New Roman" panose="02020603050405020304" pitchFamily="18" charset="0"/>
              </a:defRPr>
            </a:lvl2pPr>
            <a:lvl3pPr>
              <a:tabLst>
                <a:tab pos="1428750" algn="l"/>
                <a:tab pos="1711325" algn="l"/>
                <a:tab pos="3319463" algn="l"/>
              </a:tabLst>
              <a:defRPr sz="2400">
                <a:solidFill>
                  <a:schemeClr val="tx1"/>
                </a:solidFill>
                <a:latin typeface="Times New Roman" panose="02020603050405020304" pitchFamily="18" charset="0"/>
              </a:defRPr>
            </a:lvl3pPr>
            <a:lvl4pPr>
              <a:tabLst>
                <a:tab pos="1428750" algn="l"/>
                <a:tab pos="1711325" algn="l"/>
                <a:tab pos="3319463" algn="l"/>
              </a:tabLst>
              <a:defRPr sz="2400">
                <a:solidFill>
                  <a:schemeClr val="tx1"/>
                </a:solidFill>
                <a:latin typeface="Times New Roman" panose="02020603050405020304" pitchFamily="18" charset="0"/>
              </a:defRPr>
            </a:lvl4pPr>
            <a:lvl5pPr>
              <a:tabLst>
                <a:tab pos="1428750" algn="l"/>
                <a:tab pos="1711325" algn="l"/>
                <a:tab pos="33194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428750" algn="l"/>
                <a:tab pos="1711325" algn="l"/>
                <a:tab pos="33194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428750" algn="l"/>
                <a:tab pos="1711325" algn="l"/>
                <a:tab pos="33194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428750" algn="l"/>
                <a:tab pos="1711325" algn="l"/>
                <a:tab pos="33194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428750" algn="l"/>
                <a:tab pos="1711325" algn="l"/>
                <a:tab pos="3319463" algn="l"/>
              </a:tabLst>
              <a:defRPr sz="2400">
                <a:solidFill>
                  <a:schemeClr val="tx1"/>
                </a:solidFill>
                <a:latin typeface="Times New Roman" panose="02020603050405020304" pitchFamily="18" charset="0"/>
              </a:defRPr>
            </a:lvl9pPr>
          </a:lstStyle>
          <a:p>
            <a:r>
              <a:rPr lang="en-US" altLang="en-US" sz="1800" dirty="0">
                <a:latin typeface="Helvetica" panose="020B0604020202020204" pitchFamily="34" charset="0"/>
              </a:rPr>
              <a:t>Example:  Declare </a:t>
            </a:r>
            <a:r>
              <a:rPr lang="en-US" altLang="en-US" sz="1800" i="1" dirty="0" err="1">
                <a:latin typeface="Helvetica" panose="020B0604020202020204" pitchFamily="34" charset="0"/>
              </a:rPr>
              <a:t>branch_name</a:t>
            </a:r>
            <a:r>
              <a:rPr lang="en-US" altLang="en-US" sz="1800" dirty="0">
                <a:latin typeface="Helvetica" panose="020B0604020202020204" pitchFamily="34" charset="0"/>
              </a:rPr>
              <a:t> as the primary key for </a:t>
            </a:r>
            <a:r>
              <a:rPr lang="en-US" altLang="en-US" sz="1800" i="1" dirty="0">
                <a:latin typeface="Helvetica" panose="020B0604020202020204" pitchFamily="34" charset="0"/>
              </a:rPr>
              <a:t>branch</a:t>
            </a:r>
          </a:p>
          <a:p>
            <a:r>
              <a:rPr lang="en-US" altLang="en-US" sz="1800" dirty="0">
                <a:latin typeface="Helvetica" panose="020B0604020202020204" pitchFamily="34" charset="0"/>
              </a:rPr>
              <a:t>.</a:t>
            </a:r>
            <a:endParaRPr lang="en-US" altLang="en-US" sz="1800" b="1" dirty="0">
              <a:latin typeface="Helvetica" panose="020B0604020202020204" pitchFamily="34" charset="0"/>
            </a:endParaRPr>
          </a:p>
          <a:p>
            <a:r>
              <a:rPr lang="en-US" altLang="en-US" sz="1800" dirty="0">
                <a:latin typeface="Helvetica" panose="020B0604020202020204" pitchFamily="34" charset="0"/>
              </a:rPr>
              <a:t>	</a:t>
            </a:r>
            <a:r>
              <a:rPr lang="en-US" altLang="en-US" sz="1800" b="1" dirty="0">
                <a:latin typeface="Helvetica" panose="020B0604020202020204" pitchFamily="34" charset="0"/>
              </a:rPr>
              <a:t>create table </a:t>
            </a:r>
            <a:r>
              <a:rPr lang="en-US" altLang="en-US" sz="1800" i="1" dirty="0">
                <a:latin typeface="Helvetica" panose="020B0604020202020204" pitchFamily="34" charset="0"/>
              </a:rPr>
              <a:t>branch</a:t>
            </a:r>
            <a:br>
              <a:rPr lang="en-US" altLang="en-US" sz="1800" i="1" dirty="0">
                <a:latin typeface="Helvetica" panose="020B0604020202020204" pitchFamily="34" charset="0"/>
              </a:rPr>
            </a:br>
            <a:r>
              <a:rPr lang="en-US" altLang="en-US" sz="1800" i="1" dirty="0">
                <a:latin typeface="Helvetica" panose="020B0604020202020204" pitchFamily="34" charset="0"/>
              </a:rPr>
              <a:t>		      </a:t>
            </a:r>
            <a:r>
              <a:rPr kumimoji="1" lang="en-US" altLang="en-US" sz="1800" dirty="0">
                <a:latin typeface="Helvetica" panose="020B0604020202020204" pitchFamily="34" charset="0"/>
              </a:rPr>
              <a:t>(</a:t>
            </a:r>
            <a:r>
              <a:rPr lang="en-US" altLang="en-US" sz="1800" i="1" dirty="0" err="1">
                <a:latin typeface="Helvetica" panose="020B0604020202020204" pitchFamily="34" charset="0"/>
              </a:rPr>
              <a:t>branch_name</a:t>
            </a:r>
            <a:r>
              <a:rPr lang="en-US" altLang="en-US" sz="1800" i="1" dirty="0">
                <a:latin typeface="Helvetica" panose="020B0604020202020204" pitchFamily="34" charset="0"/>
              </a:rPr>
              <a:t>	</a:t>
            </a:r>
            <a:r>
              <a:rPr lang="en-US" altLang="en-US" sz="1800" dirty="0">
                <a:latin typeface="Helvetica" panose="020B0604020202020204" pitchFamily="34" charset="0"/>
              </a:rPr>
              <a:t>char(15)</a:t>
            </a:r>
            <a:r>
              <a:rPr lang="en-US" altLang="en-US" sz="1800" b="1" dirty="0">
                <a:latin typeface="Helvetica" panose="020B0604020202020204" pitchFamily="34" charset="0"/>
              </a:rPr>
              <a:t>,</a:t>
            </a:r>
            <a:br>
              <a:rPr lang="en-US" altLang="en-US" sz="1800" b="1" dirty="0">
                <a:latin typeface="Helvetica" panose="020B0604020202020204" pitchFamily="34" charset="0"/>
              </a:rPr>
            </a:br>
            <a:r>
              <a:rPr lang="en-US" altLang="en-US" sz="1800" b="1" dirty="0">
                <a:latin typeface="Helvetica" panose="020B0604020202020204" pitchFamily="34" charset="0"/>
              </a:rPr>
              <a:t>		       </a:t>
            </a:r>
            <a:r>
              <a:rPr lang="en-US" altLang="en-US" sz="1800" i="1" dirty="0" err="1">
                <a:latin typeface="Helvetica" panose="020B0604020202020204" pitchFamily="34" charset="0"/>
              </a:rPr>
              <a:t>branch_city</a:t>
            </a:r>
            <a:r>
              <a:rPr lang="en-US" altLang="en-US" sz="1800" i="1" dirty="0">
                <a:latin typeface="Helvetica" panose="020B0604020202020204" pitchFamily="34" charset="0"/>
              </a:rPr>
              <a:t>	</a:t>
            </a:r>
            <a:r>
              <a:rPr lang="en-US" altLang="en-US" sz="1800" dirty="0">
                <a:latin typeface="Helvetica" panose="020B0604020202020204" pitchFamily="34" charset="0"/>
              </a:rPr>
              <a:t>char(30),</a:t>
            </a:r>
            <a:br>
              <a:rPr lang="en-US" altLang="en-US" sz="1800" dirty="0">
                <a:latin typeface="Helvetica" panose="020B0604020202020204" pitchFamily="34" charset="0"/>
              </a:rPr>
            </a:br>
            <a:r>
              <a:rPr lang="en-US" altLang="en-US" sz="1800" dirty="0">
                <a:latin typeface="Helvetica" panose="020B0604020202020204" pitchFamily="34" charset="0"/>
              </a:rPr>
              <a:t>		       </a:t>
            </a:r>
            <a:r>
              <a:rPr lang="en-US" altLang="en-US" sz="1800" i="1" dirty="0">
                <a:latin typeface="Helvetica" panose="020B0604020202020204" pitchFamily="34" charset="0"/>
              </a:rPr>
              <a:t>assets		</a:t>
            </a:r>
            <a:r>
              <a:rPr lang="en-US" altLang="en-US" sz="1800" dirty="0">
                <a:latin typeface="Helvetica" panose="020B0604020202020204" pitchFamily="34" charset="0"/>
              </a:rPr>
              <a:t>integer,</a:t>
            </a:r>
            <a:br>
              <a:rPr lang="en-US" altLang="en-US" sz="1800" dirty="0">
                <a:latin typeface="Helvetica" panose="020B0604020202020204" pitchFamily="34" charset="0"/>
              </a:rPr>
            </a:br>
            <a:r>
              <a:rPr lang="en-US" altLang="en-US" sz="1800" dirty="0">
                <a:latin typeface="Helvetica" panose="020B0604020202020204" pitchFamily="34" charset="0"/>
              </a:rPr>
              <a:t>		       </a:t>
            </a:r>
            <a:r>
              <a:rPr lang="en-US" altLang="en-US" sz="1800" b="1" dirty="0">
                <a:latin typeface="Helvetica" panose="020B0604020202020204" pitchFamily="34" charset="0"/>
              </a:rPr>
              <a:t>primary key </a:t>
            </a:r>
            <a:r>
              <a:rPr kumimoji="1" lang="en-US" altLang="en-US" sz="1800" dirty="0">
                <a:latin typeface="Helvetica" panose="020B0604020202020204" pitchFamily="34" charset="0"/>
              </a:rPr>
              <a:t>(</a:t>
            </a:r>
            <a:r>
              <a:rPr lang="en-US" altLang="en-US" sz="1800" i="1" dirty="0" err="1">
                <a:latin typeface="Helvetica" panose="020B0604020202020204" pitchFamily="34" charset="0"/>
              </a:rPr>
              <a:t>branch_name</a:t>
            </a:r>
            <a:r>
              <a:rPr kumimoji="1" lang="en-US" altLang="en-US" sz="1800" dirty="0">
                <a:latin typeface="Helvetica" panose="020B0604020202020204" pitchFamily="34" charset="0"/>
              </a:rPr>
              <a:t>)</a:t>
            </a:r>
            <a:r>
              <a:rPr lang="en-US" altLang="en-US" sz="1800" dirty="0">
                <a:latin typeface="Helvetica" panose="020B0604020202020204" pitchFamily="34" charset="0"/>
              </a:rPr>
              <a:t>)</a:t>
            </a:r>
          </a:p>
        </p:txBody>
      </p:sp>
      <p:sp>
        <p:nvSpPr>
          <p:cNvPr id="11" name="Rectangle 5">
            <a:extLst>
              <a:ext uri="{FF2B5EF4-FFF2-40B4-BE49-F238E27FC236}">
                <a16:creationId xmlns:a16="http://schemas.microsoft.com/office/drawing/2014/main" id="{EA7ABC40-0727-4015-AD97-9358E6B89772}"/>
              </a:ext>
            </a:extLst>
          </p:cNvPr>
          <p:cNvSpPr>
            <a:spLocks noChangeArrowheads="1"/>
          </p:cNvSpPr>
          <p:nvPr/>
        </p:nvSpPr>
        <p:spPr bwMode="auto">
          <a:xfrm>
            <a:off x="1523999" y="5049999"/>
            <a:ext cx="7088777" cy="100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None/>
            </a:pPr>
            <a:r>
              <a:rPr kumimoji="1" lang="en-US" altLang="en-US" sz="1800" b="1" dirty="0">
                <a:latin typeface="Helvetica" panose="020B0604020202020204" pitchFamily="34" charset="0"/>
              </a:rPr>
              <a:t>primary key </a:t>
            </a:r>
            <a:r>
              <a:rPr kumimoji="1" lang="en-US" altLang="en-US" sz="1800" dirty="0">
                <a:latin typeface="Helvetica" panose="020B0604020202020204" pitchFamily="34" charset="0"/>
              </a:rPr>
              <a:t>declaration on an attribute automatically ensures</a:t>
            </a:r>
            <a:r>
              <a:rPr kumimoji="1" lang="en-US" altLang="en-US" sz="1800" b="1" dirty="0">
                <a:latin typeface="Helvetica" panose="020B0604020202020204" pitchFamily="34" charset="0"/>
              </a:rPr>
              <a:t> not null </a:t>
            </a:r>
            <a:r>
              <a:rPr kumimoji="1" lang="en-US" altLang="en-US" sz="1800" dirty="0">
                <a:latin typeface="Helvetica" panose="020B0604020202020204" pitchFamily="34" charset="0"/>
              </a:rPr>
              <a:t>in SQL-92 onwards, needs to be explicitly stated in SQL-89</a:t>
            </a:r>
            <a:endParaRPr kumimoji="1" lang="en-US" altLang="en-US" sz="1800" b="1" dirty="0">
              <a:latin typeface="Helvetica" panose="020B0604020202020204" pitchFamily="34" charset="0"/>
            </a:endParaRPr>
          </a:p>
        </p:txBody>
      </p:sp>
    </p:spTree>
    <p:extLst>
      <p:ext uri="{BB962C8B-B14F-4D97-AF65-F5344CB8AC3E}">
        <p14:creationId xmlns:p14="http://schemas.microsoft.com/office/powerpoint/2010/main" val="26552929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1A66B4-0D10-4CF2-ADC5-9239351D16F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117</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Integrity Constraints in Create Table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3">
            <a:extLst>
              <a:ext uri="{FF2B5EF4-FFF2-40B4-BE49-F238E27FC236}">
                <a16:creationId xmlns:a16="http://schemas.microsoft.com/office/drawing/2014/main" id="{DCBE037B-8197-4D55-A339-52362AF82ABA}"/>
              </a:ext>
            </a:extLst>
          </p:cNvPr>
          <p:cNvSpPr txBox="1">
            <a:spLocks noChangeArrowheads="1"/>
          </p:cNvSpPr>
          <p:nvPr/>
        </p:nvSpPr>
        <p:spPr>
          <a:xfrm>
            <a:off x="1421791" y="1107259"/>
            <a:ext cx="7672017" cy="5704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ct val="50000"/>
              </a:spcBef>
              <a:buFontTx/>
              <a:buAutoNum type="arabicPeriod"/>
              <a:defRPr/>
            </a:pPr>
            <a:r>
              <a:rPr lang="en-US" sz="2400" dirty="0">
                <a:solidFill>
                  <a:srgbClr val="000000"/>
                </a:solidFill>
                <a:cs typeface="Tahoma" pitchFamily="34" charset="0"/>
              </a:rPr>
              <a:t>Identify data types for attributes</a:t>
            </a:r>
          </a:p>
          <a:p>
            <a:pPr marL="457200" indent="-457200">
              <a:spcBef>
                <a:spcPct val="50000"/>
              </a:spcBef>
              <a:buFontTx/>
              <a:buAutoNum type="arabicPeriod"/>
              <a:defRPr/>
            </a:pPr>
            <a:r>
              <a:rPr lang="en-US" sz="2400" dirty="0">
                <a:solidFill>
                  <a:srgbClr val="000000"/>
                </a:solidFill>
                <a:cs typeface="Tahoma" pitchFamily="34" charset="0"/>
              </a:rPr>
              <a:t>Identify columns that can and cannot be null</a:t>
            </a:r>
          </a:p>
          <a:p>
            <a:pPr marL="457200" indent="-457200">
              <a:spcBef>
                <a:spcPct val="50000"/>
              </a:spcBef>
              <a:buFontTx/>
              <a:buAutoNum type="arabicPeriod"/>
              <a:defRPr/>
            </a:pPr>
            <a:r>
              <a:rPr lang="en-US" sz="2400" dirty="0">
                <a:solidFill>
                  <a:srgbClr val="000000"/>
                </a:solidFill>
                <a:cs typeface="Tahoma" pitchFamily="34" charset="0"/>
              </a:rPr>
              <a:t>Identify columns that must be unique (candidate keys)</a:t>
            </a:r>
          </a:p>
          <a:p>
            <a:pPr marL="457200" indent="-457200">
              <a:spcBef>
                <a:spcPct val="50000"/>
              </a:spcBef>
              <a:buFontTx/>
              <a:buAutoNum type="arabicPeriod"/>
              <a:defRPr/>
            </a:pPr>
            <a:r>
              <a:rPr lang="en-US" sz="2400" dirty="0">
                <a:solidFill>
                  <a:srgbClr val="000000"/>
                </a:solidFill>
                <a:cs typeface="Tahoma" pitchFamily="34" charset="0"/>
              </a:rPr>
              <a:t>Identify primary key</a:t>
            </a:r>
            <a:r>
              <a:rPr lang="en-US" sz="2000" dirty="0">
                <a:solidFill>
                  <a:srgbClr val="000000"/>
                </a:solidFill>
                <a:cs typeface="Tahoma" pitchFamily="34" charset="0"/>
              </a:rPr>
              <a:t>–</a:t>
            </a:r>
            <a:r>
              <a:rPr lang="en-US" sz="2400" dirty="0">
                <a:solidFill>
                  <a:srgbClr val="000000"/>
                </a:solidFill>
                <a:cs typeface="Tahoma" pitchFamily="34" charset="0"/>
              </a:rPr>
              <a:t>foreign key mates</a:t>
            </a:r>
          </a:p>
          <a:p>
            <a:pPr marL="457200" indent="-457200">
              <a:spcBef>
                <a:spcPct val="50000"/>
              </a:spcBef>
              <a:buFontTx/>
              <a:buAutoNum type="arabicPeriod"/>
              <a:defRPr/>
            </a:pPr>
            <a:r>
              <a:rPr lang="en-US" sz="2400" dirty="0">
                <a:solidFill>
                  <a:srgbClr val="000000"/>
                </a:solidFill>
                <a:cs typeface="Tahoma" pitchFamily="34" charset="0"/>
              </a:rPr>
              <a:t>Determine default values</a:t>
            </a:r>
          </a:p>
          <a:p>
            <a:pPr marL="457200" indent="-457200">
              <a:spcBef>
                <a:spcPct val="50000"/>
              </a:spcBef>
              <a:buFontTx/>
              <a:buAutoNum type="arabicPeriod"/>
              <a:defRPr/>
            </a:pPr>
            <a:r>
              <a:rPr lang="en-US" sz="2400" dirty="0">
                <a:solidFill>
                  <a:srgbClr val="000000"/>
                </a:solidFill>
                <a:cs typeface="Tahoma" pitchFamily="34" charset="0"/>
              </a:rPr>
              <a:t>Identify constraints on columns (domain specifications)</a:t>
            </a:r>
          </a:p>
          <a:p>
            <a:pPr marL="457200" indent="-457200">
              <a:spcBef>
                <a:spcPct val="50000"/>
              </a:spcBef>
              <a:buFontTx/>
              <a:buAutoNum type="arabicPeriod"/>
              <a:defRPr/>
            </a:pPr>
            <a:r>
              <a:rPr lang="en-US" sz="2400" dirty="0">
                <a:solidFill>
                  <a:srgbClr val="000000"/>
                </a:solidFill>
                <a:cs typeface="Tahoma" pitchFamily="34" charset="0"/>
              </a:rPr>
              <a:t>Create the table and associated indexes</a:t>
            </a:r>
          </a:p>
          <a:p>
            <a:endParaRPr lang="en-US" altLang="en-US" sz="2200" dirty="0"/>
          </a:p>
        </p:txBody>
      </p:sp>
    </p:spTree>
    <p:extLst>
      <p:ext uri="{BB962C8B-B14F-4D97-AF65-F5344CB8AC3E}">
        <p14:creationId xmlns:p14="http://schemas.microsoft.com/office/powerpoint/2010/main" val="25797164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47C3E7-3ACE-400D-BD39-5C4E60F460A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118</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Constraints in Create Table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2" name="Rectangle 1"/>
          <p:cNvSpPr/>
          <p:nvPr/>
        </p:nvSpPr>
        <p:spPr>
          <a:xfrm>
            <a:off x="1140823" y="981919"/>
            <a:ext cx="7384870" cy="5078313"/>
          </a:xfrm>
          <a:prstGeom prst="rect">
            <a:avLst/>
          </a:prstGeom>
        </p:spPr>
        <p:txBody>
          <a:bodyPr wrap="square">
            <a:spAutoFit/>
          </a:bodyPr>
          <a:lstStyle/>
          <a:p>
            <a:pPr>
              <a:buFont typeface="Arial" panose="020B0604020202020204" pitchFamily="34" charset="0"/>
              <a:buChar char="•"/>
            </a:pPr>
            <a:r>
              <a:rPr lang="en-US" b="1" dirty="0">
                <a:solidFill>
                  <a:srgbClr val="000000"/>
                </a:solidFill>
                <a:latin typeface="Verdana" panose="020B0604030504040204" pitchFamily="34" charset="0"/>
                <a:hlinkClick r:id="rId2"/>
              </a:rPr>
              <a:t>NOT NULL</a:t>
            </a:r>
            <a:r>
              <a:rPr lang="en-US" dirty="0">
                <a:solidFill>
                  <a:srgbClr val="000000"/>
                </a:solidFill>
                <a:latin typeface="Verdana" panose="020B0604030504040204" pitchFamily="34" charset="0"/>
              </a:rPr>
              <a:t> - Ensures that a column cannot have a NULL value</a:t>
            </a:r>
          </a:p>
          <a:p>
            <a:pPr>
              <a:buFont typeface="Arial" panose="020B0604020202020204" pitchFamily="34" charset="0"/>
              <a:buChar char="•"/>
            </a:pPr>
            <a:endParaRPr lang="en-US" b="1" dirty="0">
              <a:solidFill>
                <a:srgbClr val="000000"/>
              </a:solidFill>
              <a:latin typeface="Verdana" panose="020B0604030504040204" pitchFamily="34" charset="0"/>
              <a:hlinkClick r:id="rId3"/>
            </a:endParaRPr>
          </a:p>
          <a:p>
            <a:pPr>
              <a:buFont typeface="Arial" panose="020B0604020202020204" pitchFamily="34" charset="0"/>
              <a:buChar char="•"/>
            </a:pPr>
            <a:r>
              <a:rPr lang="en-US" b="1" dirty="0">
                <a:solidFill>
                  <a:srgbClr val="000000"/>
                </a:solidFill>
                <a:latin typeface="Verdana" panose="020B0604030504040204" pitchFamily="34" charset="0"/>
                <a:hlinkClick r:id="rId3"/>
              </a:rPr>
              <a:t>UNIQUE</a:t>
            </a:r>
            <a:r>
              <a:rPr lang="en-US" dirty="0">
                <a:solidFill>
                  <a:srgbClr val="000000"/>
                </a:solidFill>
                <a:latin typeface="Verdana" panose="020B0604030504040204" pitchFamily="34" charset="0"/>
              </a:rPr>
              <a:t> - Ensures that all values in a column are different</a:t>
            </a:r>
          </a:p>
          <a:p>
            <a:pPr>
              <a:buFont typeface="Arial" panose="020B0604020202020204" pitchFamily="34" charset="0"/>
              <a:buChar char="•"/>
            </a:pPr>
            <a:endParaRPr lang="en-US" b="1" dirty="0">
              <a:solidFill>
                <a:srgbClr val="000000"/>
              </a:solidFill>
              <a:latin typeface="Verdana" panose="020B0604030504040204" pitchFamily="34" charset="0"/>
              <a:hlinkClick r:id="rId4"/>
            </a:endParaRPr>
          </a:p>
          <a:p>
            <a:pPr>
              <a:buFont typeface="Arial" panose="020B0604020202020204" pitchFamily="34" charset="0"/>
              <a:buChar char="•"/>
            </a:pPr>
            <a:r>
              <a:rPr lang="en-US" b="1" dirty="0">
                <a:solidFill>
                  <a:srgbClr val="000000"/>
                </a:solidFill>
                <a:latin typeface="Verdana" panose="020B0604030504040204" pitchFamily="34" charset="0"/>
                <a:hlinkClick r:id="rId4"/>
              </a:rPr>
              <a:t>PRIMARY KEY</a:t>
            </a:r>
            <a:r>
              <a:rPr lang="en-US" dirty="0">
                <a:solidFill>
                  <a:srgbClr val="000000"/>
                </a:solidFill>
                <a:latin typeface="Verdana" panose="020B0604030504040204" pitchFamily="34" charset="0"/>
              </a:rPr>
              <a:t> - A combination of a NOT NULL and UNIQUE. Uniquely identifies each row in a table</a:t>
            </a:r>
          </a:p>
          <a:p>
            <a:pPr>
              <a:buFont typeface="Arial" panose="020B0604020202020204" pitchFamily="34" charset="0"/>
              <a:buChar char="•"/>
            </a:pPr>
            <a:endParaRPr lang="en-US" b="1" dirty="0">
              <a:solidFill>
                <a:srgbClr val="000000"/>
              </a:solidFill>
              <a:latin typeface="Verdana" panose="020B0604030504040204" pitchFamily="34" charset="0"/>
              <a:hlinkClick r:id="rId5"/>
            </a:endParaRPr>
          </a:p>
          <a:p>
            <a:pPr>
              <a:buFont typeface="Arial" panose="020B0604020202020204" pitchFamily="34" charset="0"/>
              <a:buChar char="•"/>
            </a:pPr>
            <a:r>
              <a:rPr lang="en-US" b="1" dirty="0">
                <a:solidFill>
                  <a:srgbClr val="000000"/>
                </a:solidFill>
                <a:latin typeface="Verdana" panose="020B0604030504040204" pitchFamily="34" charset="0"/>
                <a:hlinkClick r:id="rId5"/>
              </a:rPr>
              <a:t>FOREIGN KEY</a:t>
            </a:r>
            <a:r>
              <a:rPr lang="en-US" dirty="0">
                <a:solidFill>
                  <a:srgbClr val="000000"/>
                </a:solidFill>
                <a:latin typeface="Verdana" panose="020B0604030504040204" pitchFamily="34" charset="0"/>
              </a:rPr>
              <a:t> - Uniquely identifies a row/record in another table</a:t>
            </a:r>
          </a:p>
          <a:p>
            <a:pPr>
              <a:buFont typeface="Arial" panose="020B0604020202020204" pitchFamily="34" charset="0"/>
              <a:buChar char="•"/>
            </a:pPr>
            <a:endParaRPr lang="en-US" b="1" dirty="0">
              <a:solidFill>
                <a:srgbClr val="000000"/>
              </a:solidFill>
              <a:latin typeface="Verdana" panose="020B0604030504040204" pitchFamily="34" charset="0"/>
              <a:hlinkClick r:id="rId6"/>
            </a:endParaRPr>
          </a:p>
          <a:p>
            <a:pPr>
              <a:buFont typeface="Arial" panose="020B0604020202020204" pitchFamily="34" charset="0"/>
              <a:buChar char="•"/>
            </a:pPr>
            <a:endParaRPr lang="en-US" b="1" dirty="0">
              <a:solidFill>
                <a:srgbClr val="000000"/>
              </a:solidFill>
              <a:latin typeface="Verdana" panose="020B0604030504040204" pitchFamily="34" charset="0"/>
              <a:hlinkClick r:id="rId6"/>
            </a:endParaRPr>
          </a:p>
          <a:p>
            <a:pPr>
              <a:buFont typeface="Arial" panose="020B0604020202020204" pitchFamily="34" charset="0"/>
              <a:buChar char="•"/>
            </a:pPr>
            <a:r>
              <a:rPr lang="en-US" b="1" dirty="0">
                <a:solidFill>
                  <a:srgbClr val="000000"/>
                </a:solidFill>
                <a:latin typeface="Verdana" panose="020B0604030504040204" pitchFamily="34" charset="0"/>
                <a:hlinkClick r:id="rId6"/>
              </a:rPr>
              <a:t>CHECK</a:t>
            </a:r>
            <a:r>
              <a:rPr lang="en-US" dirty="0">
                <a:solidFill>
                  <a:srgbClr val="000000"/>
                </a:solidFill>
                <a:latin typeface="Verdana" panose="020B0604030504040204" pitchFamily="34" charset="0"/>
              </a:rPr>
              <a:t> - Ensures that all values in a column satisfies a specific condition</a:t>
            </a:r>
          </a:p>
          <a:p>
            <a:pPr>
              <a:buFont typeface="Arial" panose="020B0604020202020204" pitchFamily="34" charset="0"/>
              <a:buChar char="•"/>
            </a:pPr>
            <a:endParaRPr lang="en-US" b="1" dirty="0">
              <a:solidFill>
                <a:srgbClr val="000000"/>
              </a:solidFill>
              <a:latin typeface="Verdana" panose="020B0604030504040204" pitchFamily="34" charset="0"/>
              <a:hlinkClick r:id="rId7"/>
            </a:endParaRPr>
          </a:p>
          <a:p>
            <a:pPr>
              <a:buFont typeface="Arial" panose="020B0604020202020204" pitchFamily="34" charset="0"/>
              <a:buChar char="•"/>
            </a:pPr>
            <a:endParaRPr lang="en-US" b="1" dirty="0">
              <a:solidFill>
                <a:srgbClr val="000000"/>
              </a:solidFill>
              <a:latin typeface="Verdana" panose="020B0604030504040204" pitchFamily="34" charset="0"/>
              <a:hlinkClick r:id="rId7"/>
            </a:endParaRPr>
          </a:p>
          <a:p>
            <a:pPr>
              <a:buFont typeface="Arial" panose="020B0604020202020204" pitchFamily="34" charset="0"/>
              <a:buChar char="•"/>
            </a:pPr>
            <a:r>
              <a:rPr lang="en-US" b="1" dirty="0">
                <a:solidFill>
                  <a:srgbClr val="000000"/>
                </a:solidFill>
                <a:latin typeface="Verdana" panose="020B0604030504040204" pitchFamily="34" charset="0"/>
                <a:hlinkClick r:id="rId7"/>
              </a:rPr>
              <a:t>DEFAULT</a:t>
            </a:r>
            <a:r>
              <a:rPr lang="en-US" dirty="0">
                <a:solidFill>
                  <a:srgbClr val="000000"/>
                </a:solidFill>
                <a:latin typeface="Verdana" panose="020B0604030504040204" pitchFamily="34" charset="0"/>
              </a:rPr>
              <a:t> - Sets a default value for a column when no value is specified</a:t>
            </a:r>
          </a:p>
        </p:txBody>
      </p:sp>
    </p:spTree>
    <p:extLst>
      <p:ext uri="{BB962C8B-B14F-4D97-AF65-F5344CB8AC3E}">
        <p14:creationId xmlns:p14="http://schemas.microsoft.com/office/powerpoint/2010/main" val="33786442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AEB752-ADA3-470A-A648-5ECA33C9EA4C}"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119</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Integrity Constraints in Create Table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3">
            <a:extLst>
              <a:ext uri="{FF2B5EF4-FFF2-40B4-BE49-F238E27FC236}">
                <a16:creationId xmlns:a16="http://schemas.microsoft.com/office/drawing/2014/main" id="{DCBE037B-8197-4D55-A339-52362AF82ABA}"/>
              </a:ext>
            </a:extLst>
          </p:cNvPr>
          <p:cNvSpPr txBox="1">
            <a:spLocks noChangeArrowheads="1"/>
          </p:cNvSpPr>
          <p:nvPr/>
        </p:nvSpPr>
        <p:spPr>
          <a:xfrm>
            <a:off x="823913" y="1098551"/>
            <a:ext cx="7672017" cy="5704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200" b="1" dirty="0"/>
              <a:t>not null</a:t>
            </a:r>
          </a:p>
          <a:p>
            <a:r>
              <a:rPr lang="en-US" altLang="en-US" sz="2200" b="1" dirty="0"/>
              <a:t>primary key</a:t>
            </a:r>
            <a:r>
              <a:rPr lang="en-US" altLang="en-US" sz="2200" dirty="0"/>
              <a:t> (</a:t>
            </a:r>
            <a:r>
              <a:rPr lang="en-US" altLang="en-US" sz="2200" i="1" dirty="0"/>
              <a:t>A</a:t>
            </a:r>
            <a:r>
              <a:rPr lang="en-US" altLang="en-US" sz="2200" baseline="-25000" dirty="0"/>
              <a:t>1</a:t>
            </a:r>
            <a:r>
              <a:rPr lang="en-US" altLang="en-US" sz="2200" dirty="0"/>
              <a:t>, ..., </a:t>
            </a:r>
            <a:r>
              <a:rPr lang="en-US" altLang="en-US" sz="2200" i="1" dirty="0"/>
              <a:t>A</a:t>
            </a:r>
            <a:r>
              <a:rPr lang="en-US" altLang="en-US" sz="2200" i="1" baseline="-25000" dirty="0"/>
              <a:t>n </a:t>
            </a:r>
            <a:r>
              <a:rPr lang="en-US" altLang="en-US" sz="2200" dirty="0"/>
              <a:t>)</a:t>
            </a:r>
          </a:p>
        </p:txBody>
      </p:sp>
      <p:sp>
        <p:nvSpPr>
          <p:cNvPr id="10" name="Rectangle 4">
            <a:extLst>
              <a:ext uri="{FF2B5EF4-FFF2-40B4-BE49-F238E27FC236}">
                <a16:creationId xmlns:a16="http://schemas.microsoft.com/office/drawing/2014/main" id="{55DA8D6F-3333-42C6-BC8E-B0938371CFC2}"/>
              </a:ext>
            </a:extLst>
          </p:cNvPr>
          <p:cNvSpPr>
            <a:spLocks noChangeArrowheads="1"/>
          </p:cNvSpPr>
          <p:nvPr/>
        </p:nvSpPr>
        <p:spPr bwMode="auto">
          <a:xfrm>
            <a:off x="1454331" y="2181605"/>
            <a:ext cx="6837136" cy="26841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tabLst>
                <a:tab pos="1428750" algn="l"/>
                <a:tab pos="1711325" algn="l"/>
                <a:tab pos="3319463" algn="l"/>
              </a:tabLst>
              <a:defRPr sz="2400">
                <a:solidFill>
                  <a:schemeClr val="tx1"/>
                </a:solidFill>
                <a:latin typeface="Times New Roman" panose="02020603050405020304" pitchFamily="18" charset="0"/>
              </a:defRPr>
            </a:lvl1pPr>
            <a:lvl2pPr>
              <a:tabLst>
                <a:tab pos="1428750" algn="l"/>
                <a:tab pos="1711325" algn="l"/>
                <a:tab pos="3319463" algn="l"/>
              </a:tabLst>
              <a:defRPr sz="2400">
                <a:solidFill>
                  <a:schemeClr val="tx1"/>
                </a:solidFill>
                <a:latin typeface="Times New Roman" panose="02020603050405020304" pitchFamily="18" charset="0"/>
              </a:defRPr>
            </a:lvl2pPr>
            <a:lvl3pPr>
              <a:tabLst>
                <a:tab pos="1428750" algn="l"/>
                <a:tab pos="1711325" algn="l"/>
                <a:tab pos="3319463" algn="l"/>
              </a:tabLst>
              <a:defRPr sz="2400">
                <a:solidFill>
                  <a:schemeClr val="tx1"/>
                </a:solidFill>
                <a:latin typeface="Times New Roman" panose="02020603050405020304" pitchFamily="18" charset="0"/>
              </a:defRPr>
            </a:lvl3pPr>
            <a:lvl4pPr>
              <a:tabLst>
                <a:tab pos="1428750" algn="l"/>
                <a:tab pos="1711325" algn="l"/>
                <a:tab pos="3319463" algn="l"/>
              </a:tabLst>
              <a:defRPr sz="2400">
                <a:solidFill>
                  <a:schemeClr val="tx1"/>
                </a:solidFill>
                <a:latin typeface="Times New Roman" panose="02020603050405020304" pitchFamily="18" charset="0"/>
              </a:defRPr>
            </a:lvl4pPr>
            <a:lvl5pPr>
              <a:tabLst>
                <a:tab pos="1428750" algn="l"/>
                <a:tab pos="1711325" algn="l"/>
                <a:tab pos="33194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428750" algn="l"/>
                <a:tab pos="1711325" algn="l"/>
                <a:tab pos="33194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428750" algn="l"/>
                <a:tab pos="1711325" algn="l"/>
                <a:tab pos="33194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428750" algn="l"/>
                <a:tab pos="1711325" algn="l"/>
                <a:tab pos="33194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428750" algn="l"/>
                <a:tab pos="1711325" algn="l"/>
                <a:tab pos="3319463" algn="l"/>
              </a:tabLst>
              <a:defRPr sz="2400">
                <a:solidFill>
                  <a:schemeClr val="tx1"/>
                </a:solidFill>
                <a:latin typeface="Times New Roman" panose="02020603050405020304" pitchFamily="18" charset="0"/>
              </a:defRPr>
            </a:lvl9pPr>
          </a:lstStyle>
          <a:p>
            <a:r>
              <a:rPr lang="en-US" altLang="en-US" sz="1800" dirty="0">
                <a:latin typeface="Helvetica" panose="020B0604020202020204" pitchFamily="34" charset="0"/>
              </a:rPr>
              <a:t>Example:  Declare </a:t>
            </a:r>
            <a:r>
              <a:rPr lang="en-US" altLang="en-US" sz="1800" i="1" dirty="0" err="1">
                <a:latin typeface="Helvetica" panose="020B0604020202020204" pitchFamily="34" charset="0"/>
              </a:rPr>
              <a:t>branch_name</a:t>
            </a:r>
            <a:r>
              <a:rPr lang="en-US" altLang="en-US" sz="1800" dirty="0">
                <a:latin typeface="Helvetica" panose="020B0604020202020204" pitchFamily="34" charset="0"/>
              </a:rPr>
              <a:t> as the primary key for </a:t>
            </a:r>
            <a:r>
              <a:rPr lang="en-US" altLang="en-US" sz="1800" i="1" dirty="0">
                <a:latin typeface="Helvetica" panose="020B0604020202020204" pitchFamily="34" charset="0"/>
              </a:rPr>
              <a:t>branch</a:t>
            </a:r>
          </a:p>
          <a:p>
            <a:r>
              <a:rPr lang="en-US" altLang="en-US" sz="1800" dirty="0">
                <a:latin typeface="Helvetica" panose="020B0604020202020204" pitchFamily="34" charset="0"/>
              </a:rPr>
              <a:t>.</a:t>
            </a:r>
            <a:endParaRPr lang="en-US" altLang="en-US" sz="1800" b="1" dirty="0">
              <a:latin typeface="Helvetica" panose="020B0604020202020204" pitchFamily="34" charset="0"/>
            </a:endParaRPr>
          </a:p>
          <a:p>
            <a:r>
              <a:rPr lang="en-US" altLang="en-US" sz="1800" dirty="0">
                <a:latin typeface="Helvetica" panose="020B0604020202020204" pitchFamily="34" charset="0"/>
              </a:rPr>
              <a:t>	</a:t>
            </a:r>
            <a:r>
              <a:rPr lang="en-US" altLang="en-US" sz="1800" b="1" dirty="0">
                <a:latin typeface="Helvetica" panose="020B0604020202020204" pitchFamily="34" charset="0"/>
              </a:rPr>
              <a:t>create table </a:t>
            </a:r>
            <a:r>
              <a:rPr lang="en-US" altLang="en-US" sz="1800" i="1" dirty="0">
                <a:latin typeface="Helvetica" panose="020B0604020202020204" pitchFamily="34" charset="0"/>
              </a:rPr>
              <a:t>branch</a:t>
            </a:r>
            <a:br>
              <a:rPr lang="en-US" altLang="en-US" sz="1800" i="1" dirty="0">
                <a:latin typeface="Helvetica" panose="020B0604020202020204" pitchFamily="34" charset="0"/>
              </a:rPr>
            </a:br>
            <a:r>
              <a:rPr lang="en-US" altLang="en-US" sz="1800" i="1" dirty="0">
                <a:latin typeface="Helvetica" panose="020B0604020202020204" pitchFamily="34" charset="0"/>
              </a:rPr>
              <a:t>		      </a:t>
            </a:r>
            <a:r>
              <a:rPr kumimoji="1" lang="en-US" altLang="en-US" sz="1800" dirty="0">
                <a:latin typeface="Helvetica" panose="020B0604020202020204" pitchFamily="34" charset="0"/>
              </a:rPr>
              <a:t>(</a:t>
            </a:r>
            <a:r>
              <a:rPr lang="en-US" altLang="en-US" sz="1800" i="1" dirty="0" err="1">
                <a:latin typeface="Helvetica" panose="020B0604020202020204" pitchFamily="34" charset="0"/>
              </a:rPr>
              <a:t>branch_name</a:t>
            </a:r>
            <a:r>
              <a:rPr lang="en-US" altLang="en-US" sz="1800" i="1" dirty="0">
                <a:latin typeface="Helvetica" panose="020B0604020202020204" pitchFamily="34" charset="0"/>
              </a:rPr>
              <a:t>	</a:t>
            </a:r>
            <a:r>
              <a:rPr lang="en-US" altLang="en-US" sz="1800" dirty="0">
                <a:latin typeface="Helvetica" panose="020B0604020202020204" pitchFamily="34" charset="0"/>
              </a:rPr>
              <a:t>char(15)</a:t>
            </a:r>
            <a:r>
              <a:rPr lang="en-US" altLang="en-US" sz="1800" b="1" dirty="0">
                <a:latin typeface="Helvetica" panose="020B0604020202020204" pitchFamily="34" charset="0"/>
              </a:rPr>
              <a:t>,</a:t>
            </a:r>
            <a:br>
              <a:rPr lang="en-US" altLang="en-US" sz="1800" b="1" dirty="0">
                <a:latin typeface="Helvetica" panose="020B0604020202020204" pitchFamily="34" charset="0"/>
              </a:rPr>
            </a:br>
            <a:r>
              <a:rPr lang="en-US" altLang="en-US" sz="1800" b="1" dirty="0">
                <a:latin typeface="Helvetica" panose="020B0604020202020204" pitchFamily="34" charset="0"/>
              </a:rPr>
              <a:t>		       </a:t>
            </a:r>
            <a:r>
              <a:rPr lang="en-US" altLang="en-US" sz="1800" i="1" dirty="0" err="1">
                <a:latin typeface="Helvetica" panose="020B0604020202020204" pitchFamily="34" charset="0"/>
              </a:rPr>
              <a:t>branch_city</a:t>
            </a:r>
            <a:r>
              <a:rPr lang="en-US" altLang="en-US" sz="1800" i="1" dirty="0">
                <a:latin typeface="Helvetica" panose="020B0604020202020204" pitchFamily="34" charset="0"/>
              </a:rPr>
              <a:t>	</a:t>
            </a:r>
            <a:r>
              <a:rPr lang="en-US" altLang="en-US" sz="1800" dirty="0">
                <a:latin typeface="Helvetica" panose="020B0604020202020204" pitchFamily="34" charset="0"/>
              </a:rPr>
              <a:t>char(30),</a:t>
            </a:r>
            <a:br>
              <a:rPr lang="en-US" altLang="en-US" sz="1800" dirty="0">
                <a:latin typeface="Helvetica" panose="020B0604020202020204" pitchFamily="34" charset="0"/>
              </a:rPr>
            </a:br>
            <a:r>
              <a:rPr lang="en-US" altLang="en-US" sz="1800" dirty="0">
                <a:latin typeface="Helvetica" panose="020B0604020202020204" pitchFamily="34" charset="0"/>
              </a:rPr>
              <a:t>		       </a:t>
            </a:r>
            <a:r>
              <a:rPr lang="en-US" altLang="en-US" sz="1800" i="1" dirty="0">
                <a:latin typeface="Helvetica" panose="020B0604020202020204" pitchFamily="34" charset="0"/>
              </a:rPr>
              <a:t>assets		</a:t>
            </a:r>
            <a:r>
              <a:rPr lang="en-US" altLang="en-US" sz="1800" dirty="0">
                <a:latin typeface="Helvetica" panose="020B0604020202020204" pitchFamily="34" charset="0"/>
              </a:rPr>
              <a:t>integer,</a:t>
            </a:r>
            <a:br>
              <a:rPr lang="en-US" altLang="en-US" sz="1800" dirty="0">
                <a:latin typeface="Helvetica" panose="020B0604020202020204" pitchFamily="34" charset="0"/>
              </a:rPr>
            </a:br>
            <a:r>
              <a:rPr lang="en-US" altLang="en-US" sz="1800" dirty="0">
                <a:latin typeface="Helvetica" panose="020B0604020202020204" pitchFamily="34" charset="0"/>
              </a:rPr>
              <a:t>		       </a:t>
            </a:r>
            <a:r>
              <a:rPr lang="en-US" altLang="en-US" sz="1800" b="1" dirty="0">
                <a:latin typeface="Helvetica" panose="020B0604020202020204" pitchFamily="34" charset="0"/>
              </a:rPr>
              <a:t>primary key </a:t>
            </a:r>
            <a:r>
              <a:rPr kumimoji="1" lang="en-US" altLang="en-US" sz="1800" dirty="0">
                <a:latin typeface="Helvetica" panose="020B0604020202020204" pitchFamily="34" charset="0"/>
              </a:rPr>
              <a:t>(</a:t>
            </a:r>
            <a:r>
              <a:rPr lang="en-US" altLang="en-US" sz="1800" i="1" dirty="0" err="1">
                <a:latin typeface="Helvetica" panose="020B0604020202020204" pitchFamily="34" charset="0"/>
              </a:rPr>
              <a:t>branch_name</a:t>
            </a:r>
            <a:r>
              <a:rPr kumimoji="1" lang="en-US" altLang="en-US" sz="1800" dirty="0">
                <a:latin typeface="Helvetica" panose="020B0604020202020204" pitchFamily="34" charset="0"/>
              </a:rPr>
              <a:t>)</a:t>
            </a:r>
            <a:r>
              <a:rPr lang="en-US" altLang="en-US" sz="1800" dirty="0">
                <a:latin typeface="Helvetica" panose="020B0604020202020204" pitchFamily="34" charset="0"/>
              </a:rPr>
              <a:t>)</a:t>
            </a:r>
          </a:p>
        </p:txBody>
      </p:sp>
      <p:sp>
        <p:nvSpPr>
          <p:cNvPr id="11" name="Rectangle 5">
            <a:extLst>
              <a:ext uri="{FF2B5EF4-FFF2-40B4-BE49-F238E27FC236}">
                <a16:creationId xmlns:a16="http://schemas.microsoft.com/office/drawing/2014/main" id="{EA7ABC40-0727-4015-AD97-9358E6B89772}"/>
              </a:ext>
            </a:extLst>
          </p:cNvPr>
          <p:cNvSpPr>
            <a:spLocks noChangeArrowheads="1"/>
          </p:cNvSpPr>
          <p:nvPr/>
        </p:nvSpPr>
        <p:spPr bwMode="auto">
          <a:xfrm>
            <a:off x="1523999" y="5049999"/>
            <a:ext cx="7088777" cy="100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None/>
            </a:pPr>
            <a:r>
              <a:rPr kumimoji="1" lang="en-US" altLang="en-US" sz="1800" b="1" dirty="0">
                <a:latin typeface="Helvetica" panose="020B0604020202020204" pitchFamily="34" charset="0"/>
              </a:rPr>
              <a:t>primary key </a:t>
            </a:r>
            <a:r>
              <a:rPr kumimoji="1" lang="en-US" altLang="en-US" sz="1800" dirty="0">
                <a:latin typeface="Helvetica" panose="020B0604020202020204" pitchFamily="34" charset="0"/>
              </a:rPr>
              <a:t>declaration on an attribute automatically ensures</a:t>
            </a:r>
            <a:r>
              <a:rPr kumimoji="1" lang="en-US" altLang="en-US" sz="1800" b="1" dirty="0">
                <a:latin typeface="Helvetica" panose="020B0604020202020204" pitchFamily="34" charset="0"/>
              </a:rPr>
              <a:t> not null </a:t>
            </a:r>
            <a:r>
              <a:rPr kumimoji="1" lang="en-US" altLang="en-US" sz="1800" dirty="0">
                <a:latin typeface="Helvetica" panose="020B0604020202020204" pitchFamily="34" charset="0"/>
              </a:rPr>
              <a:t>in SQL-92 onwards, needs to be explicitly stated in SQL-89</a:t>
            </a:r>
            <a:endParaRPr kumimoji="1" lang="en-US" altLang="en-US" sz="1800" b="1" dirty="0">
              <a:latin typeface="Helvetica" panose="020B0604020202020204" pitchFamily="34" charset="0"/>
            </a:endParaRPr>
          </a:p>
        </p:txBody>
      </p:sp>
    </p:spTree>
    <p:extLst>
      <p:ext uri="{BB962C8B-B14F-4D97-AF65-F5344CB8AC3E}">
        <p14:creationId xmlns:p14="http://schemas.microsoft.com/office/powerpoint/2010/main" val="284784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5FE743-9DA1-4B20-9FCC-002B2851EF90}"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05B54D70-3E94-4F79-864E-11D4437BB464}"/>
              </a:ext>
            </a:extLst>
          </p:cNvPr>
          <p:cNvGraphicFramePr>
            <a:graphicFrameLocks noGrp="1"/>
          </p:cNvGraphicFramePr>
          <p:nvPr>
            <p:extLst>
              <p:ext uri="{D42A27DB-BD31-4B8C-83A1-F6EECF244321}">
                <p14:modId xmlns:p14="http://schemas.microsoft.com/office/powerpoint/2010/main" val="4221844505"/>
              </p:ext>
            </p:extLst>
          </p:nvPr>
        </p:nvGraphicFramePr>
        <p:xfrm>
          <a:off x="465992" y="838200"/>
          <a:ext cx="8305800" cy="30480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a:tc>
                <a:extLst>
                  <a:ext uri="{0D108BD9-81ED-4DB2-BD59-A6C34878D82A}">
                    <a16:rowId xmlns:a16="http://schemas.microsoft.com/office/drawing/2014/main" val="2356446852"/>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Relational Integrity Constraint</a:t>
                      </a:r>
                    </a:p>
                    <a:p>
                      <a:pPr marL="40005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en-US" sz="22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 CO2 , CO3</a:t>
                      </a: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8274677"/>
                  </a:ext>
                </a:extLst>
              </a:tr>
              <a:tr h="0">
                <a:tc>
                  <a:txBody>
                    <a:bodyPr/>
                    <a:lstStyle/>
                    <a:p>
                      <a:pPr marL="40005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Entity Integrity Constraint</a:t>
                      </a:r>
                    </a:p>
                    <a:p>
                      <a:pPr marL="74295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Referential Integrity Constraint</a:t>
                      </a:r>
                    </a:p>
                    <a:p>
                      <a:pPr marL="74295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Key Constraint</a:t>
                      </a:r>
                    </a:p>
                    <a:p>
                      <a:pPr marL="74295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Domain Constraint</a:t>
                      </a:r>
                      <a:endParaRPr kumimoji="0" lang="en-US" sz="22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 CO2 , CO3</a:t>
                      </a: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2974875"/>
                  </a:ext>
                </a:extLst>
              </a:tr>
            </a:tbl>
          </a:graphicData>
        </a:graphic>
      </p:graphicFrame>
    </p:spTree>
    <p:extLst>
      <p:ext uri="{BB962C8B-B14F-4D97-AF65-F5344CB8AC3E}">
        <p14:creationId xmlns:p14="http://schemas.microsoft.com/office/powerpoint/2010/main" val="9627173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AAF346-2AFB-4AE7-8E66-A5A015DC29B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120</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Drop and Alter Table Constructs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3" name="Rectangle 3">
            <a:extLst>
              <a:ext uri="{FF2B5EF4-FFF2-40B4-BE49-F238E27FC236}">
                <a16:creationId xmlns:a16="http://schemas.microsoft.com/office/drawing/2014/main" id="{4723838D-82B0-4307-92F5-CFA3F07B049E}"/>
              </a:ext>
            </a:extLst>
          </p:cNvPr>
          <p:cNvSpPr txBox="1">
            <a:spLocks noChangeArrowheads="1"/>
          </p:cNvSpPr>
          <p:nvPr/>
        </p:nvSpPr>
        <p:spPr>
          <a:xfrm>
            <a:off x="1031875" y="887413"/>
            <a:ext cx="7385050" cy="515937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2232025" algn="l"/>
              </a:tabLst>
            </a:pPr>
            <a:r>
              <a:rPr lang="en-US" altLang="en-US" dirty="0"/>
              <a:t>The </a:t>
            </a:r>
            <a:r>
              <a:rPr lang="en-US" altLang="en-US" b="1" dirty="0">
                <a:solidFill>
                  <a:schemeClr val="tx2"/>
                </a:solidFill>
              </a:rPr>
              <a:t>drop table</a:t>
            </a:r>
            <a:r>
              <a:rPr lang="en-US" altLang="en-US" b="1" dirty="0"/>
              <a:t> </a:t>
            </a:r>
            <a:r>
              <a:rPr lang="en-US" altLang="en-US" dirty="0"/>
              <a:t>command deletes all information about the dropped relation from the database.</a:t>
            </a:r>
          </a:p>
          <a:p>
            <a:r>
              <a:rPr lang="en-IN" b="1" dirty="0">
                <a:solidFill>
                  <a:schemeClr val="tx2">
                    <a:lumMod val="60000"/>
                    <a:lumOff val="40000"/>
                  </a:schemeClr>
                </a:solidFill>
              </a:rPr>
              <a:t>Alter </a:t>
            </a:r>
            <a:r>
              <a:rPr lang="en-IN" dirty="0"/>
              <a:t>command is used to: </a:t>
            </a:r>
            <a:br>
              <a:rPr lang="en-IN" dirty="0"/>
            </a:br>
            <a:r>
              <a:rPr lang="en-IN" dirty="0"/>
              <a:t>1. Add a new column.</a:t>
            </a:r>
            <a:br>
              <a:rPr lang="en-IN" dirty="0"/>
            </a:br>
            <a:r>
              <a:rPr lang="en-IN" dirty="0"/>
              <a:t>2. Modify the existing column definition.</a:t>
            </a:r>
            <a:br>
              <a:rPr lang="en-IN" dirty="0"/>
            </a:br>
            <a:r>
              <a:rPr lang="en-IN" dirty="0"/>
              <a:t>3. To include or drop integrity constraint.</a:t>
            </a:r>
          </a:p>
          <a:p>
            <a:pPr>
              <a:buNone/>
            </a:pPr>
            <a:endParaRPr lang="en-IN" dirty="0"/>
          </a:p>
          <a:p>
            <a:pPr>
              <a:buNone/>
            </a:pPr>
            <a:r>
              <a:rPr lang="en-IN" b="1" dirty="0"/>
              <a:t>Syntax: </a:t>
            </a:r>
            <a:r>
              <a:rPr lang="en-IN" dirty="0">
                <a:solidFill>
                  <a:schemeClr val="accent5">
                    <a:lumMod val="50000"/>
                  </a:schemeClr>
                </a:solidFill>
              </a:rPr>
              <a:t>alter table </a:t>
            </a:r>
            <a:r>
              <a:rPr lang="en-IN" dirty="0" err="1">
                <a:solidFill>
                  <a:schemeClr val="accent5">
                    <a:lumMod val="50000"/>
                  </a:schemeClr>
                </a:solidFill>
              </a:rPr>
              <a:t>tablename</a:t>
            </a:r>
            <a:r>
              <a:rPr lang="en-IN" dirty="0">
                <a:solidFill>
                  <a:schemeClr val="accent5">
                    <a:lumMod val="50000"/>
                  </a:schemeClr>
                </a:solidFill>
              </a:rPr>
              <a:t> </a:t>
            </a:r>
          </a:p>
          <a:p>
            <a:pPr>
              <a:buNone/>
            </a:pPr>
            <a:r>
              <a:rPr lang="en-IN" dirty="0">
                <a:solidFill>
                  <a:schemeClr val="accent5">
                    <a:lumMod val="50000"/>
                  </a:schemeClr>
                </a:solidFill>
              </a:rPr>
              <a:t>		add/ DROP/modify (attribute datatype 						(size));</a:t>
            </a:r>
          </a:p>
          <a:p>
            <a:pPr>
              <a:tabLst>
                <a:tab pos="2232025" algn="l"/>
              </a:tabLst>
            </a:pPr>
            <a:endParaRPr lang="en-US" altLang="en-US" dirty="0"/>
          </a:p>
        </p:txBody>
      </p:sp>
    </p:spTree>
    <p:extLst>
      <p:ext uri="{BB962C8B-B14F-4D97-AF65-F5344CB8AC3E}">
        <p14:creationId xmlns:p14="http://schemas.microsoft.com/office/powerpoint/2010/main" val="37967742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3B304-DC4B-4335-838B-517115D87505}"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121</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Drop and Alter Table Constructs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3" name="Rectangle 3">
            <a:extLst>
              <a:ext uri="{FF2B5EF4-FFF2-40B4-BE49-F238E27FC236}">
                <a16:creationId xmlns:a16="http://schemas.microsoft.com/office/drawing/2014/main" id="{4723838D-82B0-4307-92F5-CFA3F07B049E}"/>
              </a:ext>
            </a:extLst>
          </p:cNvPr>
          <p:cNvSpPr txBox="1">
            <a:spLocks noChangeArrowheads="1"/>
          </p:cNvSpPr>
          <p:nvPr/>
        </p:nvSpPr>
        <p:spPr>
          <a:xfrm>
            <a:off x="1031875" y="887413"/>
            <a:ext cx="7385050" cy="515937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2232025" algn="l"/>
              </a:tabLst>
            </a:pPr>
            <a:r>
              <a:rPr lang="en-US" altLang="en-US" dirty="0"/>
              <a:t>The </a:t>
            </a:r>
            <a:r>
              <a:rPr lang="en-US" altLang="en-US" b="1" dirty="0">
                <a:solidFill>
                  <a:schemeClr val="tx2"/>
                </a:solidFill>
              </a:rPr>
              <a:t>alter table</a:t>
            </a:r>
            <a:r>
              <a:rPr lang="en-US" altLang="en-US" dirty="0"/>
              <a:t> command is used to add attributes to an existing relation: </a:t>
            </a:r>
          </a:p>
          <a:p>
            <a:pPr>
              <a:buFont typeface="Monotype Sorts" pitchFamily="2" charset="2"/>
              <a:buNone/>
              <a:tabLst>
                <a:tab pos="2232025" algn="l"/>
              </a:tabLst>
            </a:pPr>
            <a:r>
              <a:rPr lang="en-US" altLang="en-US" sz="2000" b="1" dirty="0"/>
              <a:t>            	</a:t>
            </a:r>
            <a:r>
              <a:rPr lang="en-US" altLang="en-US" b="1" dirty="0"/>
              <a:t>alter table </a:t>
            </a:r>
            <a:r>
              <a:rPr lang="en-US" altLang="en-US" i="1" dirty="0"/>
              <a:t>r </a:t>
            </a:r>
            <a:r>
              <a:rPr lang="en-US" altLang="en-US" b="1" dirty="0"/>
              <a:t>add </a:t>
            </a:r>
            <a:r>
              <a:rPr lang="en-US" altLang="en-US" i="1" dirty="0"/>
              <a:t>A Datatype(size);</a:t>
            </a:r>
          </a:p>
          <a:p>
            <a:pPr>
              <a:buFont typeface="Monotype Sorts" pitchFamily="2" charset="2"/>
              <a:buNone/>
              <a:tabLst>
                <a:tab pos="2232025" algn="l"/>
              </a:tabLst>
            </a:pPr>
            <a:r>
              <a:rPr lang="en-US" altLang="en-US" i="1" dirty="0"/>
              <a:t>     </a:t>
            </a:r>
            <a:r>
              <a:rPr lang="en-US" altLang="en-US" dirty="0"/>
              <a:t>where </a:t>
            </a:r>
            <a:r>
              <a:rPr lang="en-US" altLang="en-US" i="1" dirty="0"/>
              <a:t>A</a:t>
            </a:r>
            <a:r>
              <a:rPr lang="en-US" altLang="en-US" dirty="0"/>
              <a:t> is the name of the attribute to be added to relation </a:t>
            </a:r>
            <a:r>
              <a:rPr lang="en-US" altLang="en-US" i="1" dirty="0"/>
              <a:t>r.</a:t>
            </a:r>
            <a:endParaRPr lang="en-US" altLang="en-US" dirty="0"/>
          </a:p>
          <a:p>
            <a:pPr lvl="1">
              <a:tabLst>
                <a:tab pos="2232025" algn="l"/>
              </a:tabLst>
            </a:pPr>
            <a:r>
              <a:rPr lang="en-US" altLang="en-US" dirty="0"/>
              <a:t>All tuples in the relation are assigned </a:t>
            </a:r>
            <a:r>
              <a:rPr lang="en-US" altLang="en-US" i="1" dirty="0"/>
              <a:t>null</a:t>
            </a:r>
            <a:r>
              <a:rPr lang="en-US" altLang="en-US" dirty="0"/>
              <a:t> as the value for the new attribute.  </a:t>
            </a:r>
          </a:p>
          <a:p>
            <a:pPr>
              <a:lnSpc>
                <a:spcPct val="110000"/>
              </a:lnSpc>
              <a:tabLst>
                <a:tab pos="2232025" algn="l"/>
              </a:tabLst>
            </a:pPr>
            <a:r>
              <a:rPr lang="en-US" altLang="en-US" dirty="0"/>
              <a:t>The </a:t>
            </a:r>
            <a:r>
              <a:rPr lang="en-US" altLang="en-US" b="1" dirty="0">
                <a:solidFill>
                  <a:schemeClr val="tx2"/>
                </a:solidFill>
              </a:rPr>
              <a:t>alter table</a:t>
            </a:r>
            <a:r>
              <a:rPr lang="en-US" altLang="en-US" dirty="0"/>
              <a:t> command can also be used to drop attributes of a relation:</a:t>
            </a:r>
          </a:p>
          <a:p>
            <a:pPr>
              <a:lnSpc>
                <a:spcPct val="110000"/>
              </a:lnSpc>
              <a:buFont typeface="Monotype Sorts" pitchFamily="2" charset="2"/>
              <a:buNone/>
              <a:tabLst>
                <a:tab pos="2232025" algn="l"/>
              </a:tabLst>
            </a:pPr>
            <a:r>
              <a:rPr lang="en-US" altLang="en-US" dirty="0"/>
              <a:t>		</a:t>
            </a:r>
            <a:r>
              <a:rPr lang="en-US" altLang="en-US" b="1" dirty="0"/>
              <a:t>alter table </a:t>
            </a:r>
            <a:r>
              <a:rPr lang="en-US" altLang="en-US" i="1" dirty="0"/>
              <a:t>r</a:t>
            </a:r>
            <a:r>
              <a:rPr lang="en-US" altLang="en-US" b="1" dirty="0"/>
              <a:t> drop</a:t>
            </a:r>
            <a:r>
              <a:rPr lang="en-US" altLang="en-US" i="1" dirty="0"/>
              <a:t> A;    </a:t>
            </a:r>
          </a:p>
          <a:p>
            <a:pPr>
              <a:lnSpc>
                <a:spcPct val="110000"/>
              </a:lnSpc>
              <a:buFont typeface="Monotype Sorts" pitchFamily="2" charset="2"/>
              <a:buNone/>
              <a:tabLst>
                <a:tab pos="2232025" algn="l"/>
              </a:tabLst>
            </a:pPr>
            <a:r>
              <a:rPr lang="en-US" altLang="en-US" i="1" dirty="0"/>
              <a:t>     </a:t>
            </a:r>
            <a:r>
              <a:rPr lang="en-US" altLang="en-US" dirty="0"/>
              <a:t>where </a:t>
            </a:r>
            <a:r>
              <a:rPr lang="en-US" altLang="en-US" i="1" dirty="0"/>
              <a:t>A</a:t>
            </a:r>
            <a:r>
              <a:rPr lang="en-US" altLang="en-US" dirty="0"/>
              <a:t> is the name of an attribute of relation</a:t>
            </a:r>
            <a:r>
              <a:rPr lang="en-US" altLang="en-US" i="1" dirty="0"/>
              <a:t> r</a:t>
            </a:r>
          </a:p>
          <a:p>
            <a:pPr lvl="1">
              <a:tabLst>
                <a:tab pos="2232025" algn="l"/>
              </a:tabLst>
            </a:pPr>
            <a:r>
              <a:rPr lang="en-US" altLang="en-US" dirty="0"/>
              <a:t>Dropping of attributes not supported by many databases</a:t>
            </a:r>
          </a:p>
        </p:txBody>
      </p:sp>
    </p:spTree>
    <p:extLst>
      <p:ext uri="{BB962C8B-B14F-4D97-AF65-F5344CB8AC3E}">
        <p14:creationId xmlns:p14="http://schemas.microsoft.com/office/powerpoint/2010/main" val="20926084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79D006-2E4F-4552-9CEE-3F57BF9A231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122</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Drop and Alter Table Constructs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3" name="Rectangle 3">
            <a:extLst>
              <a:ext uri="{FF2B5EF4-FFF2-40B4-BE49-F238E27FC236}">
                <a16:creationId xmlns:a16="http://schemas.microsoft.com/office/drawing/2014/main" id="{4723838D-82B0-4307-92F5-CFA3F07B049E}"/>
              </a:ext>
            </a:extLst>
          </p:cNvPr>
          <p:cNvSpPr txBox="1">
            <a:spLocks noChangeArrowheads="1"/>
          </p:cNvSpPr>
          <p:nvPr/>
        </p:nvSpPr>
        <p:spPr>
          <a:xfrm>
            <a:off x="1031875" y="887413"/>
            <a:ext cx="7385050" cy="51593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accent5">
                    <a:lumMod val="50000"/>
                  </a:schemeClr>
                </a:solidFill>
              </a:rPr>
              <a:t>Modifying existing columns</a:t>
            </a:r>
            <a:endParaRPr lang="en-GB" dirty="0">
              <a:solidFill>
                <a:schemeClr val="accent5">
                  <a:lumMod val="50000"/>
                </a:schemeClr>
              </a:solidFill>
            </a:endParaRPr>
          </a:p>
          <a:p>
            <a:pPr>
              <a:buNone/>
            </a:pPr>
            <a:r>
              <a:rPr lang="en-IN" b="1" dirty="0"/>
              <a:t>Syntax:</a:t>
            </a:r>
            <a:endParaRPr lang="en-US" dirty="0">
              <a:latin typeface="Times New Roman" pitchFamily="18" charset="0"/>
              <a:cs typeface="Times New Roman" pitchFamily="18" charset="0"/>
            </a:endParaRPr>
          </a:p>
          <a:p>
            <a:pPr>
              <a:buNone/>
            </a:pPr>
            <a:r>
              <a:rPr lang="en-US" b="1" dirty="0"/>
              <a:t>Alter table </a:t>
            </a:r>
            <a:r>
              <a:rPr lang="en-US" dirty="0"/>
              <a:t>&lt;</a:t>
            </a:r>
            <a:r>
              <a:rPr lang="en-US" dirty="0" err="1"/>
              <a:t>tablename</a:t>
            </a:r>
            <a:r>
              <a:rPr lang="en-US" dirty="0"/>
              <a:t>&gt; </a:t>
            </a:r>
          </a:p>
          <a:p>
            <a:pPr>
              <a:buNone/>
            </a:pPr>
            <a:r>
              <a:rPr lang="en-US" b="1" dirty="0"/>
              <a:t>Modify</a:t>
            </a:r>
            <a:r>
              <a:rPr lang="en-US" dirty="0"/>
              <a:t> (</a:t>
            </a:r>
            <a:r>
              <a:rPr lang="en-US" dirty="0" err="1"/>
              <a:t>Columnname</a:t>
            </a:r>
            <a:r>
              <a:rPr lang="en-US" dirty="0"/>
              <a:t>&gt; &lt;</a:t>
            </a:r>
            <a:r>
              <a:rPr lang="en-US" dirty="0" err="1"/>
              <a:t>NewDatatype</a:t>
            </a:r>
            <a:r>
              <a:rPr lang="en-US" dirty="0"/>
              <a:t>&gt; (&lt;</a:t>
            </a:r>
            <a:r>
              <a:rPr lang="en-US" dirty="0" err="1"/>
              <a:t>Newsize</a:t>
            </a:r>
            <a:r>
              <a:rPr lang="en-US" dirty="0"/>
              <a:t>&gt;))</a:t>
            </a:r>
            <a:br>
              <a:rPr lang="en-US" dirty="0"/>
            </a:br>
            <a:endParaRPr lang="en-US" dirty="0"/>
          </a:p>
          <a:p>
            <a:pPr>
              <a:buNone/>
            </a:pPr>
            <a:r>
              <a:rPr lang="en-US" b="1" dirty="0"/>
              <a:t> Example: </a:t>
            </a:r>
            <a:r>
              <a:rPr lang="en-US" dirty="0"/>
              <a:t> Increase the data size of ENAME column.</a:t>
            </a:r>
            <a:endParaRPr lang="en-GB" dirty="0"/>
          </a:p>
        </p:txBody>
      </p:sp>
    </p:spTree>
    <p:extLst>
      <p:ext uri="{BB962C8B-B14F-4D97-AF65-F5344CB8AC3E}">
        <p14:creationId xmlns:p14="http://schemas.microsoft.com/office/powerpoint/2010/main" val="31377394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FFF0EF-F5D0-4414-96B4-95BFBF051B39}"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123</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u="sng" dirty="0">
                <a:solidFill>
                  <a:schemeClr val="tx1"/>
                </a:solidFill>
                <a:latin typeface="Times New Roman" pitchFamily="18" charset="0"/>
                <a:cs typeface="Times New Roman" pitchFamily="18" charset="0"/>
              </a:rPr>
              <a:t>Truncate Table</a:t>
            </a:r>
            <a:r>
              <a:rPr lang="en-US" altLang="en-US" sz="3200" b="1" dirty="0"/>
              <a:t> Constructs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3" name="Rectangle 3">
            <a:extLst>
              <a:ext uri="{FF2B5EF4-FFF2-40B4-BE49-F238E27FC236}">
                <a16:creationId xmlns:a16="http://schemas.microsoft.com/office/drawing/2014/main" id="{4723838D-82B0-4307-92F5-CFA3F07B049E}"/>
              </a:ext>
            </a:extLst>
          </p:cNvPr>
          <p:cNvSpPr txBox="1">
            <a:spLocks noChangeArrowheads="1"/>
          </p:cNvSpPr>
          <p:nvPr/>
        </p:nvSpPr>
        <p:spPr>
          <a:xfrm>
            <a:off x="1031875" y="887413"/>
            <a:ext cx="7385050" cy="51593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1" dirty="0"/>
              <a:t>TRUNCATE TABLE</a:t>
            </a:r>
          </a:p>
          <a:p>
            <a:pPr>
              <a:buNone/>
            </a:pPr>
            <a:r>
              <a:rPr lang="en-IN" dirty="0"/>
              <a:t>   If there is no further use of records stored in a table and the structure has to be retained then the records alone can be deleted.</a:t>
            </a:r>
          </a:p>
          <a:p>
            <a:pPr>
              <a:buNone/>
            </a:pPr>
            <a:r>
              <a:rPr lang="en-IN" b="1" dirty="0"/>
              <a:t> Syntax: TRUNCATE TABLE &lt;TABLE NAME&gt;;</a:t>
            </a:r>
          </a:p>
        </p:txBody>
      </p:sp>
    </p:spTree>
    <p:extLst>
      <p:ext uri="{BB962C8B-B14F-4D97-AF65-F5344CB8AC3E}">
        <p14:creationId xmlns:p14="http://schemas.microsoft.com/office/powerpoint/2010/main" val="5554065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83AF8D-A40E-41C8-AD3B-146556407536}"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124</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u="sng" dirty="0">
                <a:solidFill>
                  <a:schemeClr val="tx1"/>
                </a:solidFill>
                <a:latin typeface="Times New Roman" pitchFamily="18" charset="0"/>
                <a:cs typeface="Times New Roman" pitchFamily="18" charset="0"/>
              </a:rPr>
              <a:t>RENAME </a:t>
            </a:r>
            <a:r>
              <a:rPr lang="en-US" altLang="en-US" sz="3200" b="1" dirty="0"/>
              <a:t>Constructs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3" name="Rectangle 3">
            <a:extLst>
              <a:ext uri="{FF2B5EF4-FFF2-40B4-BE49-F238E27FC236}">
                <a16:creationId xmlns:a16="http://schemas.microsoft.com/office/drawing/2014/main" id="{4723838D-82B0-4307-92F5-CFA3F07B049E}"/>
              </a:ext>
            </a:extLst>
          </p:cNvPr>
          <p:cNvSpPr txBox="1">
            <a:spLocks noChangeArrowheads="1"/>
          </p:cNvSpPr>
          <p:nvPr/>
        </p:nvSpPr>
        <p:spPr>
          <a:xfrm>
            <a:off x="1031875" y="887413"/>
            <a:ext cx="7385050" cy="51593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b="1" dirty="0"/>
          </a:p>
        </p:txBody>
      </p:sp>
      <p:sp>
        <p:nvSpPr>
          <p:cNvPr id="8" name="Rectangle 7"/>
          <p:cNvSpPr/>
          <p:nvPr/>
        </p:nvSpPr>
        <p:spPr>
          <a:xfrm>
            <a:off x="2351313" y="1827979"/>
            <a:ext cx="6240153" cy="646331"/>
          </a:xfrm>
          <a:prstGeom prst="rect">
            <a:avLst/>
          </a:prstGeom>
        </p:spPr>
        <p:txBody>
          <a:bodyPr wrap="square">
            <a:spAutoFit/>
          </a:bodyPr>
          <a:lstStyle/>
          <a:p>
            <a:pPr lvl="0" eaLnBrk="0" fontAlgn="base" hangingPunct="0">
              <a:spcBef>
                <a:spcPct val="0"/>
              </a:spcBef>
              <a:spcAft>
                <a:spcPct val="0"/>
              </a:spcAft>
            </a:pPr>
            <a:r>
              <a:rPr lang="en-US" altLang="en-US" b="1" dirty="0">
                <a:latin typeface="Consolas" panose="020B0609020204030204" pitchFamily="49" charset="0"/>
              </a:rPr>
              <a:t>ALTER TABLE </a:t>
            </a:r>
            <a:r>
              <a:rPr lang="en-US" altLang="en-US" b="1" dirty="0" err="1">
                <a:latin typeface="Consolas" panose="020B0609020204030204" pitchFamily="49" charset="0"/>
              </a:rPr>
              <a:t>table_name</a:t>
            </a:r>
            <a:endParaRPr lang="en-US" altLang="en-US" b="1" dirty="0">
              <a:latin typeface="Consolas" panose="020B0609020204030204" pitchFamily="49" charset="0"/>
            </a:endParaRPr>
          </a:p>
          <a:p>
            <a:pPr lvl="0" eaLnBrk="0" fontAlgn="base" hangingPunct="0">
              <a:spcBef>
                <a:spcPct val="0"/>
              </a:spcBef>
              <a:spcAft>
                <a:spcPct val="0"/>
              </a:spcAft>
            </a:pPr>
            <a:r>
              <a:rPr lang="en-US" altLang="en-US" b="1" dirty="0">
                <a:latin typeface="Consolas" panose="020B0609020204030204" pitchFamily="49" charset="0"/>
              </a:rPr>
              <a:t> RENAME TO </a:t>
            </a:r>
            <a:r>
              <a:rPr lang="en-US" altLang="en-US" b="1" dirty="0" err="1">
                <a:latin typeface="Consolas" panose="020B0609020204030204" pitchFamily="49" charset="0"/>
              </a:rPr>
              <a:t>new_table_name</a:t>
            </a:r>
            <a:r>
              <a:rPr lang="en-US" altLang="en-US" b="1" dirty="0">
                <a:latin typeface="Consolas" panose="020B0609020204030204" pitchFamily="49" charset="0"/>
              </a:rPr>
              <a:t>;</a:t>
            </a:r>
            <a:r>
              <a:rPr lang="en-US" altLang="en-US" sz="800" dirty="0"/>
              <a:t> </a:t>
            </a:r>
            <a:endParaRPr lang="en-US" altLang="en-US" sz="3200" dirty="0">
              <a:latin typeface="Arial" panose="020B0604020202020204" pitchFamily="34" charset="0"/>
            </a:endParaRPr>
          </a:p>
        </p:txBody>
      </p:sp>
      <p:sp>
        <p:nvSpPr>
          <p:cNvPr id="9" name="Rectangle 2"/>
          <p:cNvSpPr>
            <a:spLocks noGrp="1" noChangeArrowheads="1"/>
          </p:cNvSpPr>
          <p:nvPr>
            <p:ph sz="quarter" idx="1"/>
          </p:nvPr>
        </p:nvSpPr>
        <p:spPr bwMode="auto">
          <a:xfrm>
            <a:off x="1523999" y="1210876"/>
            <a:ext cx="6773763"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Tabele</a:t>
            </a:r>
            <a:r>
              <a:rPr kumimoji="0" lang="en-US" altLang="en-US" sz="1800" b="0" i="0" u="none" strike="noStrike" cap="none" normalizeH="0" baseline="0" dirty="0">
                <a:ln>
                  <a:noFill/>
                </a:ln>
                <a:solidFill>
                  <a:schemeClr val="tx1"/>
                </a:solidFill>
                <a:effectLst/>
                <a:latin typeface="Arial" panose="020B0604020202020204" pitchFamily="34" charset="0"/>
              </a:rPr>
              <a:t> Name can be rename as following syntax</a:t>
            </a:r>
          </a:p>
        </p:txBody>
      </p:sp>
      <p:sp>
        <p:nvSpPr>
          <p:cNvPr id="10" name="Rectangle 9"/>
          <p:cNvSpPr/>
          <p:nvPr/>
        </p:nvSpPr>
        <p:spPr>
          <a:xfrm>
            <a:off x="1414680" y="3532103"/>
            <a:ext cx="6240153" cy="646331"/>
          </a:xfrm>
          <a:prstGeom prst="rect">
            <a:avLst/>
          </a:prstGeom>
        </p:spPr>
        <p:txBody>
          <a:bodyPr wrap="square">
            <a:spAutoFit/>
          </a:bodyPr>
          <a:lstStyle/>
          <a:p>
            <a:pPr lvl="0" eaLnBrk="0" fontAlgn="base" hangingPunct="0">
              <a:spcBef>
                <a:spcPct val="0"/>
              </a:spcBef>
              <a:spcAft>
                <a:spcPct val="0"/>
              </a:spcAft>
            </a:pPr>
            <a:r>
              <a:rPr lang="en-US" altLang="en-US" b="1" dirty="0">
                <a:latin typeface="Consolas" panose="020B0609020204030204" pitchFamily="49" charset="0"/>
              </a:rPr>
              <a:t>ALTER TABLE </a:t>
            </a:r>
            <a:r>
              <a:rPr lang="en-US" altLang="en-US" b="1" dirty="0" err="1">
                <a:latin typeface="Consolas" panose="020B0609020204030204" pitchFamily="49" charset="0"/>
              </a:rPr>
              <a:t>table_name</a:t>
            </a:r>
            <a:r>
              <a:rPr lang="en-US" altLang="en-US" b="1" dirty="0">
                <a:latin typeface="Consolas" panose="020B0609020204030204" pitchFamily="49" charset="0"/>
              </a:rPr>
              <a:t> </a:t>
            </a:r>
          </a:p>
          <a:p>
            <a:pPr lvl="0" eaLnBrk="0" fontAlgn="base" hangingPunct="0">
              <a:spcBef>
                <a:spcPct val="0"/>
              </a:spcBef>
              <a:spcAft>
                <a:spcPct val="0"/>
              </a:spcAft>
            </a:pPr>
            <a:r>
              <a:rPr lang="en-US" altLang="en-US" b="1" dirty="0">
                <a:latin typeface="Consolas" panose="020B0609020204030204" pitchFamily="49" charset="0"/>
              </a:rPr>
              <a:t>RENAME COLUMN </a:t>
            </a:r>
            <a:r>
              <a:rPr lang="en-US" altLang="en-US" b="1" dirty="0" err="1">
                <a:latin typeface="Consolas" panose="020B0609020204030204" pitchFamily="49" charset="0"/>
              </a:rPr>
              <a:t>old_name</a:t>
            </a:r>
            <a:r>
              <a:rPr lang="en-US" altLang="en-US" b="1" dirty="0">
                <a:latin typeface="Consolas" panose="020B0609020204030204" pitchFamily="49" charset="0"/>
              </a:rPr>
              <a:t> TO </a:t>
            </a:r>
            <a:r>
              <a:rPr lang="en-US" altLang="en-US" b="1" dirty="0" err="1">
                <a:latin typeface="Consolas" panose="020B0609020204030204" pitchFamily="49" charset="0"/>
              </a:rPr>
              <a:t>new_name</a:t>
            </a:r>
            <a:r>
              <a:rPr lang="en-US" altLang="en-US" b="1" dirty="0">
                <a:latin typeface="Consolas" panose="020B0609020204030204" pitchFamily="49" charset="0"/>
              </a:rPr>
              <a:t>;</a:t>
            </a:r>
            <a:r>
              <a:rPr lang="en-US" altLang="en-US" sz="800" dirty="0"/>
              <a:t> </a:t>
            </a:r>
            <a:endParaRPr lang="en-US" altLang="en-US" sz="3200" dirty="0">
              <a:latin typeface="Arial" panose="020B0604020202020204" pitchFamily="34" charset="0"/>
            </a:endParaRPr>
          </a:p>
        </p:txBody>
      </p:sp>
      <p:sp>
        <p:nvSpPr>
          <p:cNvPr id="11" name="Rectangle 2"/>
          <p:cNvSpPr txBox="1">
            <a:spLocks noChangeArrowheads="1"/>
          </p:cNvSpPr>
          <p:nvPr/>
        </p:nvSpPr>
        <p:spPr bwMode="auto">
          <a:xfrm>
            <a:off x="1047659" y="3084039"/>
            <a:ext cx="7543807"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eaLnBrk="0" fontAlgn="base" hangingPunct="0">
              <a:spcBef>
                <a:spcPct val="0"/>
              </a:spcBef>
              <a:spcAft>
                <a:spcPct val="0"/>
              </a:spcAft>
              <a:buClrTx/>
              <a:buSzTx/>
              <a:buFontTx/>
              <a:buNone/>
            </a:pPr>
            <a:r>
              <a:rPr lang="en-US" altLang="en-US" sz="1800" dirty="0">
                <a:latin typeface="Arial" panose="020B0604020202020204" pitchFamily="34" charset="0"/>
              </a:rPr>
              <a:t>Column name can also be rename as following syntax</a:t>
            </a:r>
          </a:p>
        </p:txBody>
      </p:sp>
    </p:spTree>
    <p:extLst>
      <p:ext uri="{BB962C8B-B14F-4D97-AF65-F5344CB8AC3E}">
        <p14:creationId xmlns:p14="http://schemas.microsoft.com/office/powerpoint/2010/main" val="25223357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2DC7F9-4831-4260-B7C3-2C2550EE9652}"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125</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Basic Query Structure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4">
            <a:extLst>
              <a:ext uri="{FF2B5EF4-FFF2-40B4-BE49-F238E27FC236}">
                <a16:creationId xmlns:a16="http://schemas.microsoft.com/office/drawing/2014/main" id="{70944618-CAD4-4E3F-811A-0BAFB258216B}"/>
              </a:ext>
            </a:extLst>
          </p:cNvPr>
          <p:cNvSpPr txBox="1">
            <a:spLocks noChangeArrowheads="1"/>
          </p:cNvSpPr>
          <p:nvPr/>
        </p:nvSpPr>
        <p:spPr>
          <a:xfrm>
            <a:off x="1371600" y="1080294"/>
            <a:ext cx="7640638" cy="4881562"/>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tabLst>
                <a:tab pos="2055813" algn="l"/>
              </a:tabLst>
            </a:pPr>
            <a:r>
              <a:rPr lang="en-US" altLang="en-US" dirty="0"/>
              <a:t>SQL is based on set and relational operations with certain modifications and enhancements</a:t>
            </a:r>
          </a:p>
          <a:p>
            <a:pPr>
              <a:lnSpc>
                <a:spcPct val="90000"/>
              </a:lnSpc>
              <a:tabLst>
                <a:tab pos="2055813" algn="l"/>
              </a:tabLst>
            </a:pPr>
            <a:r>
              <a:rPr lang="en-US" altLang="en-US" dirty="0"/>
              <a:t>A typical SQL query has the form:</a:t>
            </a:r>
            <a:br>
              <a:rPr lang="en-US" altLang="en-US" dirty="0"/>
            </a:br>
            <a:r>
              <a:rPr lang="en-US" altLang="en-US" dirty="0"/>
              <a:t/>
            </a:r>
            <a:br>
              <a:rPr lang="en-US" altLang="en-US" dirty="0"/>
            </a:br>
            <a:r>
              <a:rPr lang="en-US" altLang="en-US" dirty="0"/>
              <a:t>	</a:t>
            </a:r>
            <a:r>
              <a:rPr lang="en-US" altLang="en-US" b="1" dirty="0"/>
              <a:t>select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r>
              <a:rPr lang="en-US" altLang="en-US" dirty="0"/>
              <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a:r>
            <a:br>
              <a:rPr lang="en-US" altLang="en-US" dirty="0"/>
            </a:br>
            <a:r>
              <a:rPr lang="en-US" altLang="en-US" dirty="0"/>
              <a:t>	</a:t>
            </a:r>
            <a:r>
              <a:rPr lang="en-US" altLang="en-US" b="1" dirty="0"/>
              <a:t>where </a:t>
            </a:r>
            <a:r>
              <a:rPr lang="en-US" altLang="en-US" i="1" dirty="0"/>
              <a:t>P</a:t>
            </a:r>
            <a:br>
              <a:rPr lang="en-US" altLang="en-US" i="1" dirty="0"/>
            </a:br>
            <a:endParaRPr lang="en-US" altLang="en-US" dirty="0"/>
          </a:p>
          <a:p>
            <a:pPr lvl="1">
              <a:lnSpc>
                <a:spcPct val="90000"/>
              </a:lnSpc>
              <a:buSzPct val="90000"/>
              <a:tabLst>
                <a:tab pos="2055813" algn="l"/>
              </a:tabLst>
            </a:pPr>
            <a:r>
              <a:rPr lang="en-US" altLang="en-US" i="1" dirty="0"/>
              <a:t>A</a:t>
            </a:r>
            <a:r>
              <a:rPr lang="en-US" altLang="en-US" i="1" baseline="-25000" dirty="0"/>
              <a:t>i </a:t>
            </a:r>
            <a:r>
              <a:rPr lang="en-US" altLang="en-US" dirty="0"/>
              <a:t>represents an attribute</a:t>
            </a:r>
          </a:p>
          <a:p>
            <a:pPr lvl="1">
              <a:lnSpc>
                <a:spcPct val="90000"/>
              </a:lnSpc>
              <a:buSzPct val="90000"/>
              <a:tabLst>
                <a:tab pos="2055813" algn="l"/>
              </a:tabLst>
            </a:pPr>
            <a:r>
              <a:rPr lang="en-US" altLang="en-US" i="1" dirty="0"/>
              <a:t>R</a:t>
            </a:r>
            <a:r>
              <a:rPr lang="en-US" altLang="en-US" i="1" baseline="-25000" dirty="0"/>
              <a:t>i </a:t>
            </a:r>
            <a:r>
              <a:rPr lang="en-US" altLang="en-US" dirty="0"/>
              <a:t>represents a relation</a:t>
            </a:r>
          </a:p>
          <a:p>
            <a:pPr lvl="1">
              <a:lnSpc>
                <a:spcPct val="90000"/>
              </a:lnSpc>
              <a:buSzPct val="90000"/>
              <a:tabLst>
                <a:tab pos="2055813" algn="l"/>
              </a:tabLst>
            </a:pPr>
            <a:r>
              <a:rPr lang="en-US" altLang="en-US" i="1" dirty="0"/>
              <a:t>P</a:t>
            </a:r>
            <a:r>
              <a:rPr lang="en-US" altLang="en-US" dirty="0"/>
              <a:t> is a predicate.</a:t>
            </a:r>
          </a:p>
          <a:p>
            <a:pPr>
              <a:lnSpc>
                <a:spcPct val="90000"/>
              </a:lnSpc>
              <a:tabLst>
                <a:tab pos="2055813" algn="l"/>
              </a:tabLst>
            </a:pPr>
            <a:r>
              <a:rPr lang="en-US" altLang="en-US" dirty="0"/>
              <a:t>This query is equivalent to the relational algebra expression.</a:t>
            </a:r>
          </a:p>
          <a:p>
            <a:pPr>
              <a:lnSpc>
                <a:spcPct val="90000"/>
              </a:lnSpc>
              <a:buFont typeface="Monotype Sorts" pitchFamily="2" charset="2"/>
              <a:buNone/>
              <a:tabLst>
                <a:tab pos="2055813" algn="l"/>
              </a:tabLst>
            </a:pPr>
            <a:r>
              <a:rPr lang="en-US" altLang="en-US" dirty="0"/>
              <a:t>		</a:t>
            </a:r>
            <a:br>
              <a:rPr lang="en-US" altLang="en-US" dirty="0"/>
            </a:br>
            <a:endParaRPr lang="en-US" altLang="en-US" dirty="0"/>
          </a:p>
          <a:p>
            <a:pPr>
              <a:lnSpc>
                <a:spcPct val="90000"/>
              </a:lnSpc>
              <a:tabLst>
                <a:tab pos="2055813" algn="l"/>
              </a:tabLst>
            </a:pPr>
            <a:r>
              <a:rPr lang="en-US" altLang="en-US" dirty="0"/>
              <a:t>The result of an SQL query is a relation.</a:t>
            </a:r>
          </a:p>
        </p:txBody>
      </p:sp>
    </p:spTree>
    <p:extLst>
      <p:ext uri="{BB962C8B-B14F-4D97-AF65-F5344CB8AC3E}">
        <p14:creationId xmlns:p14="http://schemas.microsoft.com/office/powerpoint/2010/main" val="16747880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D78A89-80F9-46AE-9D4E-06FF498DE1D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126</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The select Clause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4">
            <a:extLst>
              <a:ext uri="{FF2B5EF4-FFF2-40B4-BE49-F238E27FC236}">
                <a16:creationId xmlns:a16="http://schemas.microsoft.com/office/drawing/2014/main" id="{E5C74582-29D6-4EF3-A528-3F44D92C3F20}"/>
              </a:ext>
            </a:extLst>
          </p:cNvPr>
          <p:cNvSpPr txBox="1">
            <a:spLocks noChangeArrowheads="1"/>
          </p:cNvSpPr>
          <p:nvPr/>
        </p:nvSpPr>
        <p:spPr>
          <a:xfrm>
            <a:off x="917329" y="793749"/>
            <a:ext cx="8066088" cy="5165725"/>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2055813" algn="l"/>
              </a:tabLst>
            </a:pPr>
            <a:r>
              <a:rPr lang="en-US" altLang="en-US" sz="2400" dirty="0"/>
              <a:t>The </a:t>
            </a:r>
            <a:r>
              <a:rPr lang="en-US" altLang="en-US" sz="2400" b="1" dirty="0"/>
              <a:t>select</a:t>
            </a:r>
            <a:r>
              <a:rPr lang="en-US" altLang="en-US" sz="2400" dirty="0"/>
              <a:t> clause list the attributes desired in the result of a query</a:t>
            </a:r>
          </a:p>
          <a:p>
            <a:pPr lvl="1">
              <a:tabLst>
                <a:tab pos="2055813" algn="l"/>
              </a:tabLst>
            </a:pPr>
            <a:r>
              <a:rPr lang="en-US" altLang="en-US" sz="2400" dirty="0"/>
              <a:t>corresponds to the projection operation of the relational algebra</a:t>
            </a:r>
          </a:p>
          <a:p>
            <a:pPr>
              <a:lnSpc>
                <a:spcPct val="110000"/>
              </a:lnSpc>
              <a:tabLst>
                <a:tab pos="2055813" algn="l"/>
              </a:tabLst>
            </a:pPr>
            <a:r>
              <a:rPr lang="en-US" altLang="en-US" sz="2400" dirty="0"/>
              <a:t>Example: find the names of all branches in the </a:t>
            </a:r>
            <a:r>
              <a:rPr lang="en-US" altLang="en-US" sz="2400" i="1" dirty="0"/>
              <a:t>loan</a:t>
            </a:r>
            <a:r>
              <a:rPr lang="en-US" altLang="en-US" sz="2400" dirty="0"/>
              <a:t> relation:</a:t>
            </a:r>
            <a:br>
              <a:rPr lang="en-US" altLang="en-US" sz="2400" dirty="0"/>
            </a:br>
            <a:r>
              <a:rPr lang="en-US" altLang="en-US" sz="2400" dirty="0"/>
              <a:t>		</a:t>
            </a:r>
            <a:r>
              <a:rPr lang="en-US" altLang="en-US" sz="2400" b="1" dirty="0"/>
              <a:t>select </a:t>
            </a:r>
            <a:r>
              <a:rPr lang="en-US" altLang="en-US" sz="2400" i="1" dirty="0" err="1"/>
              <a:t>branch_name</a:t>
            </a:r>
            <a:r>
              <a:rPr lang="en-US" altLang="en-US" sz="2400" dirty="0"/>
              <a:t/>
            </a:r>
            <a:br>
              <a:rPr lang="en-US" altLang="en-US" sz="2400" dirty="0"/>
            </a:br>
            <a:r>
              <a:rPr lang="en-US" altLang="en-US" sz="2400" dirty="0"/>
              <a:t>		</a:t>
            </a:r>
            <a:r>
              <a:rPr lang="en-US" altLang="en-US" sz="2400" b="1" dirty="0"/>
              <a:t>from </a:t>
            </a:r>
            <a:r>
              <a:rPr lang="en-US" altLang="en-US" sz="2400" i="1" dirty="0"/>
              <a:t>loan</a:t>
            </a:r>
          </a:p>
          <a:p>
            <a:pPr>
              <a:tabLst>
                <a:tab pos="2055813" algn="l"/>
              </a:tabLst>
            </a:pPr>
            <a:r>
              <a:rPr lang="en-US" altLang="en-US" sz="2400" dirty="0"/>
              <a:t>In the relational algebra, the query would be: </a:t>
            </a:r>
          </a:p>
          <a:p>
            <a:pPr>
              <a:buFont typeface="Monotype Sorts" pitchFamily="2" charset="2"/>
              <a:buNone/>
              <a:tabLst>
                <a:tab pos="2055813" algn="l"/>
              </a:tabLst>
            </a:pPr>
            <a:r>
              <a:rPr lang="en-US" altLang="en-US" sz="2400" dirty="0"/>
              <a:t>			</a:t>
            </a:r>
            <a:r>
              <a:rPr lang="en-US" altLang="en-US" sz="2400" dirty="0">
                <a:latin typeface="Symbol" panose="05050102010706020507" pitchFamily="18" charset="2"/>
              </a:rPr>
              <a:t></a:t>
            </a:r>
            <a:r>
              <a:rPr lang="en-US" altLang="en-US" sz="2400" i="1" baseline="-25000" dirty="0" err="1"/>
              <a:t>branch_name</a:t>
            </a:r>
            <a:r>
              <a:rPr lang="en-US" altLang="en-US" sz="2400" i="1" baseline="-25000" dirty="0"/>
              <a:t> </a:t>
            </a:r>
            <a:r>
              <a:rPr lang="en-US" altLang="en-US" sz="2400" dirty="0"/>
              <a:t>(</a:t>
            </a:r>
            <a:r>
              <a:rPr lang="en-US" altLang="en-US" sz="2400" i="1" dirty="0"/>
              <a:t>loan</a:t>
            </a:r>
            <a:r>
              <a:rPr lang="en-US" altLang="en-US" sz="2400" dirty="0"/>
              <a:t>)</a:t>
            </a:r>
          </a:p>
          <a:p>
            <a:pPr>
              <a:tabLst>
                <a:tab pos="2055813" algn="l"/>
              </a:tabLst>
            </a:pPr>
            <a:r>
              <a:rPr lang="en-US" altLang="en-US" sz="2400" dirty="0"/>
              <a:t>NOTE:  SQL names are case insensitive (i.e., you may use upper- or lower-case letters.)  </a:t>
            </a:r>
          </a:p>
          <a:p>
            <a:pPr lvl="1">
              <a:tabLst>
                <a:tab pos="2055813" algn="l"/>
              </a:tabLst>
            </a:pPr>
            <a:r>
              <a:rPr lang="en-US" altLang="en-US" sz="2400" dirty="0"/>
              <a:t>E.g.   </a:t>
            </a:r>
            <a:r>
              <a:rPr lang="en-US" altLang="en-US" sz="2400" i="1" dirty="0" err="1"/>
              <a:t>Branch_Name</a:t>
            </a:r>
            <a:r>
              <a:rPr lang="en-US" altLang="en-US" sz="2400" dirty="0"/>
              <a:t> ≡ </a:t>
            </a:r>
            <a:r>
              <a:rPr lang="en-US" altLang="en-US" sz="2400" i="1" dirty="0"/>
              <a:t>BRANCH_NAME</a:t>
            </a:r>
            <a:r>
              <a:rPr lang="en-US" altLang="en-US" sz="2400" dirty="0"/>
              <a:t> ≡ </a:t>
            </a:r>
            <a:r>
              <a:rPr lang="en-US" altLang="en-US" sz="2400" i="1" dirty="0" err="1"/>
              <a:t>branch_name</a:t>
            </a:r>
            <a:endParaRPr lang="en-US" altLang="en-US" sz="2400" i="1" dirty="0"/>
          </a:p>
          <a:p>
            <a:pPr lvl="1">
              <a:tabLst>
                <a:tab pos="2055813" algn="l"/>
              </a:tabLst>
            </a:pPr>
            <a:r>
              <a:rPr lang="en-US" altLang="en-US" sz="2400" dirty="0"/>
              <a:t>Some people use upper case wherever we use bold font.</a:t>
            </a:r>
          </a:p>
        </p:txBody>
      </p:sp>
    </p:spTree>
    <p:extLst>
      <p:ext uri="{BB962C8B-B14F-4D97-AF65-F5344CB8AC3E}">
        <p14:creationId xmlns:p14="http://schemas.microsoft.com/office/powerpoint/2010/main" val="16360876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45E5C6-4356-453C-8D98-633209B54515}"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127</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2800" b="1" dirty="0"/>
              <a:t>The select Clause (Cont.)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4">
            <a:extLst>
              <a:ext uri="{FF2B5EF4-FFF2-40B4-BE49-F238E27FC236}">
                <a16:creationId xmlns:a16="http://schemas.microsoft.com/office/drawing/2014/main" id="{00F033B9-520B-4429-99E0-F955168D8BA7}"/>
              </a:ext>
            </a:extLst>
          </p:cNvPr>
          <p:cNvSpPr txBox="1">
            <a:spLocks noChangeArrowheads="1"/>
          </p:cNvSpPr>
          <p:nvPr/>
        </p:nvSpPr>
        <p:spPr>
          <a:xfrm>
            <a:off x="739775" y="1106488"/>
            <a:ext cx="7848600" cy="4876800"/>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2055813" algn="l"/>
              </a:tabLst>
            </a:pPr>
            <a:r>
              <a:rPr lang="en-US" altLang="en-US" dirty="0"/>
              <a:t>SQL allows duplicates in relations as well as in query results.</a:t>
            </a:r>
          </a:p>
          <a:p>
            <a:pPr>
              <a:tabLst>
                <a:tab pos="2055813" algn="l"/>
              </a:tabLst>
            </a:pPr>
            <a:r>
              <a:rPr lang="en-US" altLang="en-US" dirty="0"/>
              <a:t>To force the elimination of duplicates, insert the keyword </a:t>
            </a:r>
            <a:r>
              <a:rPr lang="en-US" altLang="en-US" b="1" dirty="0">
                <a:solidFill>
                  <a:schemeClr val="tx2"/>
                </a:solidFill>
              </a:rPr>
              <a:t>distinct </a:t>
            </a:r>
            <a:r>
              <a:rPr lang="en-US" altLang="en-US" dirty="0"/>
              <a:t> after select</a:t>
            </a:r>
            <a:r>
              <a:rPr lang="en-US" altLang="en-US" b="1" dirty="0"/>
              <a:t>.</a:t>
            </a:r>
          </a:p>
          <a:p>
            <a:pPr>
              <a:tabLst>
                <a:tab pos="2055813" algn="l"/>
              </a:tabLst>
            </a:pPr>
            <a:r>
              <a:rPr lang="en-US" altLang="en-US" dirty="0"/>
              <a:t>Find the names of all branches in the </a:t>
            </a:r>
            <a:r>
              <a:rPr lang="en-US" altLang="en-US" i="1" dirty="0"/>
              <a:t>loan</a:t>
            </a:r>
            <a:r>
              <a:rPr lang="en-US" altLang="en-US" dirty="0"/>
              <a:t> relations, and remove duplicates</a:t>
            </a:r>
          </a:p>
          <a:p>
            <a:pPr>
              <a:buFont typeface="Monotype Sorts" pitchFamily="2" charset="2"/>
              <a:buNone/>
              <a:tabLst>
                <a:tab pos="2055813" algn="l"/>
              </a:tabLst>
            </a:pPr>
            <a:r>
              <a:rPr lang="en-US" altLang="en-US" dirty="0"/>
              <a:t>		</a:t>
            </a:r>
            <a:r>
              <a:rPr lang="en-US" altLang="en-US" b="1" dirty="0"/>
              <a:t>select distinct </a:t>
            </a:r>
            <a:r>
              <a:rPr lang="en-US" altLang="en-US" i="1" dirty="0" err="1"/>
              <a:t>branch_name</a:t>
            </a:r>
            <a:r>
              <a:rPr lang="en-US" altLang="en-US" dirty="0"/>
              <a:t/>
            </a:r>
            <a:br>
              <a:rPr lang="en-US" altLang="en-US" dirty="0"/>
            </a:br>
            <a:r>
              <a:rPr lang="en-US" altLang="en-US" dirty="0"/>
              <a:t>	</a:t>
            </a:r>
            <a:r>
              <a:rPr lang="en-US" altLang="en-US" b="1" dirty="0"/>
              <a:t>from </a:t>
            </a:r>
            <a:r>
              <a:rPr lang="en-US" altLang="en-US" i="1" dirty="0"/>
              <a:t>loan</a:t>
            </a:r>
            <a:br>
              <a:rPr lang="en-US" altLang="en-US" i="1" dirty="0"/>
            </a:br>
            <a:endParaRPr lang="en-US" altLang="en-US" i="1" dirty="0"/>
          </a:p>
          <a:p>
            <a:pPr>
              <a:tabLst>
                <a:tab pos="2055813" algn="l"/>
              </a:tabLst>
            </a:pPr>
            <a:r>
              <a:rPr lang="en-US" altLang="en-US" dirty="0"/>
              <a:t>The keyword </a:t>
            </a:r>
            <a:r>
              <a:rPr lang="en-US" altLang="en-US" b="1" dirty="0"/>
              <a:t>all </a:t>
            </a:r>
            <a:r>
              <a:rPr lang="en-US" altLang="en-US" dirty="0"/>
              <a:t>specifies that duplicates not be removed.</a:t>
            </a:r>
            <a:br>
              <a:rPr lang="en-US" altLang="en-US" dirty="0"/>
            </a:br>
            <a:endParaRPr lang="en-US" altLang="en-US" dirty="0"/>
          </a:p>
          <a:p>
            <a:pPr>
              <a:buFont typeface="Monotype Sorts" pitchFamily="2" charset="2"/>
              <a:buNone/>
              <a:tabLst>
                <a:tab pos="2055813" algn="l"/>
              </a:tabLst>
            </a:pPr>
            <a:r>
              <a:rPr lang="en-US" altLang="en-US" dirty="0"/>
              <a:t>		</a:t>
            </a:r>
            <a:r>
              <a:rPr lang="en-US" altLang="en-US" b="1" dirty="0"/>
              <a:t>select all</a:t>
            </a:r>
            <a:r>
              <a:rPr lang="en-US" altLang="en-US" dirty="0"/>
              <a:t> </a:t>
            </a:r>
            <a:r>
              <a:rPr lang="en-US" altLang="en-US" i="1" dirty="0" err="1"/>
              <a:t>branch_name</a:t>
            </a:r>
            <a:r>
              <a:rPr lang="en-US" altLang="en-US" i="1" dirty="0"/>
              <a:t/>
            </a:r>
            <a:br>
              <a:rPr lang="en-US" altLang="en-US" i="1" dirty="0"/>
            </a:br>
            <a:r>
              <a:rPr lang="en-US" altLang="en-US" i="1" dirty="0"/>
              <a:t>	</a:t>
            </a:r>
            <a:r>
              <a:rPr lang="en-US" altLang="en-US" b="1" dirty="0"/>
              <a:t>from </a:t>
            </a:r>
            <a:r>
              <a:rPr lang="en-US" altLang="en-US" i="1" dirty="0"/>
              <a:t>loan</a:t>
            </a:r>
          </a:p>
        </p:txBody>
      </p:sp>
    </p:spTree>
    <p:extLst>
      <p:ext uri="{BB962C8B-B14F-4D97-AF65-F5344CB8AC3E}">
        <p14:creationId xmlns:p14="http://schemas.microsoft.com/office/powerpoint/2010/main" val="384889675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CB2DDF-F504-4BB9-8559-7301CF80F698}"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128</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2800" b="1" dirty="0"/>
              <a:t>The select Clause (Cont.)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4">
            <a:extLst>
              <a:ext uri="{FF2B5EF4-FFF2-40B4-BE49-F238E27FC236}">
                <a16:creationId xmlns:a16="http://schemas.microsoft.com/office/drawing/2014/main" id="{81BC3858-64AF-49E7-AA94-E49395025742}"/>
              </a:ext>
            </a:extLst>
          </p:cNvPr>
          <p:cNvSpPr txBox="1">
            <a:spLocks noChangeArrowheads="1"/>
          </p:cNvSpPr>
          <p:nvPr/>
        </p:nvSpPr>
        <p:spPr>
          <a:xfrm>
            <a:off x="1112637" y="1082675"/>
            <a:ext cx="7848600" cy="4876800"/>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2055813" algn="l"/>
              </a:tabLst>
            </a:pPr>
            <a:r>
              <a:rPr lang="en-US" altLang="en-US" dirty="0"/>
              <a:t>SQL allows duplicates in relations as well as in query results.</a:t>
            </a:r>
          </a:p>
          <a:p>
            <a:pPr>
              <a:tabLst>
                <a:tab pos="2055813" algn="l"/>
              </a:tabLst>
            </a:pPr>
            <a:r>
              <a:rPr lang="en-US" altLang="en-US" dirty="0"/>
              <a:t>To force the elimination of duplicates, insert the keyword </a:t>
            </a:r>
            <a:r>
              <a:rPr lang="en-US" altLang="en-US" b="1" dirty="0">
                <a:solidFill>
                  <a:schemeClr val="tx2"/>
                </a:solidFill>
              </a:rPr>
              <a:t>distinct </a:t>
            </a:r>
            <a:r>
              <a:rPr lang="en-US" altLang="en-US" dirty="0"/>
              <a:t> after select</a:t>
            </a:r>
            <a:r>
              <a:rPr lang="en-US" altLang="en-US" b="1" dirty="0"/>
              <a:t>.</a:t>
            </a:r>
          </a:p>
          <a:p>
            <a:pPr>
              <a:tabLst>
                <a:tab pos="2055813" algn="l"/>
              </a:tabLst>
            </a:pPr>
            <a:r>
              <a:rPr lang="en-US" altLang="en-US" dirty="0"/>
              <a:t>Find the names of all branches in the </a:t>
            </a:r>
            <a:r>
              <a:rPr lang="en-US" altLang="en-US" i="1" dirty="0"/>
              <a:t>loan</a:t>
            </a:r>
            <a:r>
              <a:rPr lang="en-US" altLang="en-US" dirty="0"/>
              <a:t> relations, and remove duplicates</a:t>
            </a:r>
          </a:p>
          <a:p>
            <a:pPr>
              <a:buFont typeface="Monotype Sorts" pitchFamily="2" charset="2"/>
              <a:buNone/>
              <a:tabLst>
                <a:tab pos="2055813" algn="l"/>
              </a:tabLst>
            </a:pPr>
            <a:r>
              <a:rPr lang="en-US" altLang="en-US" dirty="0"/>
              <a:t>		</a:t>
            </a:r>
            <a:r>
              <a:rPr lang="en-US" altLang="en-US" b="1" dirty="0"/>
              <a:t>select distinct </a:t>
            </a:r>
            <a:r>
              <a:rPr lang="en-US" altLang="en-US" i="1" dirty="0" err="1"/>
              <a:t>branch_name</a:t>
            </a:r>
            <a:r>
              <a:rPr lang="en-US" altLang="en-US" dirty="0"/>
              <a:t/>
            </a:r>
            <a:br>
              <a:rPr lang="en-US" altLang="en-US" dirty="0"/>
            </a:br>
            <a:r>
              <a:rPr lang="en-US" altLang="en-US" dirty="0"/>
              <a:t>	</a:t>
            </a:r>
            <a:r>
              <a:rPr lang="en-US" altLang="en-US" b="1" dirty="0"/>
              <a:t>from </a:t>
            </a:r>
            <a:r>
              <a:rPr lang="en-US" altLang="en-US" i="1" dirty="0"/>
              <a:t>loan</a:t>
            </a:r>
            <a:br>
              <a:rPr lang="en-US" altLang="en-US" i="1" dirty="0"/>
            </a:br>
            <a:endParaRPr lang="en-US" altLang="en-US" i="1" dirty="0"/>
          </a:p>
          <a:p>
            <a:pPr>
              <a:tabLst>
                <a:tab pos="2055813" algn="l"/>
              </a:tabLst>
            </a:pPr>
            <a:r>
              <a:rPr lang="en-US" altLang="en-US" dirty="0"/>
              <a:t>The keyword </a:t>
            </a:r>
            <a:r>
              <a:rPr lang="en-US" altLang="en-US" b="1" dirty="0"/>
              <a:t>all </a:t>
            </a:r>
            <a:r>
              <a:rPr lang="en-US" altLang="en-US" dirty="0"/>
              <a:t>specifies that duplicates not be removed.</a:t>
            </a:r>
            <a:br>
              <a:rPr lang="en-US" altLang="en-US" dirty="0"/>
            </a:br>
            <a:endParaRPr lang="en-US" altLang="en-US" dirty="0"/>
          </a:p>
          <a:p>
            <a:pPr>
              <a:buFont typeface="Monotype Sorts" pitchFamily="2" charset="2"/>
              <a:buNone/>
              <a:tabLst>
                <a:tab pos="2055813" algn="l"/>
              </a:tabLst>
            </a:pPr>
            <a:r>
              <a:rPr lang="en-US" altLang="en-US" dirty="0"/>
              <a:t>		</a:t>
            </a:r>
            <a:r>
              <a:rPr lang="en-US" altLang="en-US" b="1" dirty="0"/>
              <a:t>select all</a:t>
            </a:r>
            <a:r>
              <a:rPr lang="en-US" altLang="en-US" dirty="0"/>
              <a:t> </a:t>
            </a:r>
            <a:r>
              <a:rPr lang="en-US" altLang="en-US" i="1" dirty="0" err="1"/>
              <a:t>branch_name</a:t>
            </a:r>
            <a:r>
              <a:rPr lang="en-US" altLang="en-US" i="1" dirty="0"/>
              <a:t/>
            </a:r>
            <a:br>
              <a:rPr lang="en-US" altLang="en-US" i="1" dirty="0"/>
            </a:br>
            <a:r>
              <a:rPr lang="en-US" altLang="en-US" i="1" dirty="0"/>
              <a:t>	</a:t>
            </a:r>
            <a:r>
              <a:rPr lang="en-US" altLang="en-US" b="1" dirty="0"/>
              <a:t>from </a:t>
            </a:r>
            <a:r>
              <a:rPr lang="en-US" altLang="en-US" i="1" dirty="0"/>
              <a:t>loan</a:t>
            </a:r>
          </a:p>
        </p:txBody>
      </p:sp>
    </p:spTree>
    <p:extLst>
      <p:ext uri="{BB962C8B-B14F-4D97-AF65-F5344CB8AC3E}">
        <p14:creationId xmlns:p14="http://schemas.microsoft.com/office/powerpoint/2010/main" val="11732217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AD71F6-54F0-43E3-B37F-43644E435B88}"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129</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2800" b="1" dirty="0"/>
              <a:t>The select Clause (Cont.)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4">
            <a:extLst>
              <a:ext uri="{FF2B5EF4-FFF2-40B4-BE49-F238E27FC236}">
                <a16:creationId xmlns:a16="http://schemas.microsoft.com/office/drawing/2014/main" id="{DC420D29-C250-48F4-A283-EBCBA6692C32}"/>
              </a:ext>
            </a:extLst>
          </p:cNvPr>
          <p:cNvSpPr txBox="1">
            <a:spLocks noChangeArrowheads="1"/>
          </p:cNvSpPr>
          <p:nvPr/>
        </p:nvSpPr>
        <p:spPr>
          <a:xfrm>
            <a:off x="739775" y="1106488"/>
            <a:ext cx="7848600" cy="4876800"/>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2055813" algn="l"/>
              </a:tabLst>
            </a:pPr>
            <a:r>
              <a:rPr lang="en-US" altLang="en-US" sz="2600" dirty="0"/>
              <a:t>An asterisk in the select clause denotes “all attributes”</a:t>
            </a:r>
          </a:p>
          <a:p>
            <a:pPr>
              <a:buFont typeface="Monotype Sorts" pitchFamily="2" charset="2"/>
              <a:buNone/>
              <a:tabLst>
                <a:tab pos="2055813" algn="l"/>
              </a:tabLst>
            </a:pPr>
            <a:r>
              <a:rPr lang="en-US" altLang="en-US" sz="2600" b="1" dirty="0"/>
              <a:t>			select </a:t>
            </a:r>
            <a:r>
              <a:rPr lang="en-US" altLang="en-US" sz="2600" dirty="0"/>
              <a:t>*</a:t>
            </a:r>
            <a:br>
              <a:rPr lang="en-US" altLang="en-US" sz="2600" dirty="0"/>
            </a:br>
            <a:r>
              <a:rPr lang="en-US" altLang="en-US" sz="2600" dirty="0"/>
              <a:t>		</a:t>
            </a:r>
            <a:r>
              <a:rPr lang="en-US" altLang="en-US" sz="2600" b="1" dirty="0"/>
              <a:t>from </a:t>
            </a:r>
            <a:r>
              <a:rPr lang="en-US" altLang="en-US" sz="2600" i="1" dirty="0"/>
              <a:t>loan</a:t>
            </a:r>
          </a:p>
          <a:p>
            <a:pPr>
              <a:tabLst>
                <a:tab pos="2055813" algn="l"/>
              </a:tabLst>
            </a:pPr>
            <a:r>
              <a:rPr lang="en-US" altLang="en-US" sz="2600" dirty="0"/>
              <a:t>The </a:t>
            </a:r>
            <a:r>
              <a:rPr lang="en-US" altLang="en-US" sz="2600" b="1" dirty="0">
                <a:solidFill>
                  <a:schemeClr val="tx2"/>
                </a:solidFill>
              </a:rPr>
              <a:t>select</a:t>
            </a:r>
            <a:r>
              <a:rPr lang="en-US" altLang="en-US" sz="2600" dirty="0"/>
              <a:t> clause can contain arithmetic expressions involving the operation, +, –, </a:t>
            </a:r>
            <a:r>
              <a:rPr lang="en-US" altLang="en-US" sz="2600" dirty="0">
                <a:latin typeface="Symbol" panose="05050102010706020507" pitchFamily="18" charset="2"/>
              </a:rPr>
              <a:t></a:t>
            </a:r>
            <a:r>
              <a:rPr lang="en-US" altLang="en-US" sz="2600" dirty="0"/>
              <a:t>, and /, and operating on constants or attributes of tuples.</a:t>
            </a:r>
          </a:p>
          <a:p>
            <a:pPr>
              <a:tabLst>
                <a:tab pos="2055813" algn="l"/>
              </a:tabLst>
            </a:pPr>
            <a:r>
              <a:rPr lang="en-US" altLang="en-US" sz="2600" dirty="0"/>
              <a:t>The query: </a:t>
            </a:r>
          </a:p>
          <a:p>
            <a:pPr>
              <a:buFont typeface="Monotype Sorts" pitchFamily="2" charset="2"/>
              <a:buNone/>
              <a:tabLst>
                <a:tab pos="2055813" algn="l"/>
              </a:tabLst>
            </a:pPr>
            <a:r>
              <a:rPr lang="en-US" altLang="en-US" sz="2600" b="1" dirty="0"/>
              <a:t>	                select</a:t>
            </a:r>
            <a:r>
              <a:rPr lang="en-US" altLang="en-US" sz="2600" dirty="0"/>
              <a:t> </a:t>
            </a:r>
            <a:r>
              <a:rPr lang="en-US" altLang="en-US" sz="2600" i="1" dirty="0" err="1"/>
              <a:t>loan_number</a:t>
            </a:r>
            <a:r>
              <a:rPr lang="en-US" altLang="en-US" sz="2600" i="1" dirty="0"/>
              <a:t>, </a:t>
            </a:r>
            <a:r>
              <a:rPr lang="en-US" altLang="en-US" sz="2600" i="1" dirty="0" err="1"/>
              <a:t>branch_name</a:t>
            </a:r>
            <a:r>
              <a:rPr lang="en-US" altLang="en-US" sz="2600" i="1" dirty="0"/>
              <a:t>, amount </a:t>
            </a:r>
            <a:r>
              <a:rPr lang="en-US" altLang="en-US" sz="2600" dirty="0">
                <a:latin typeface="Symbol" panose="05050102010706020507" pitchFamily="18" charset="2"/>
              </a:rPr>
              <a:t></a:t>
            </a:r>
            <a:r>
              <a:rPr lang="en-US" altLang="en-US" sz="2600" dirty="0"/>
              <a:t> 100</a:t>
            </a:r>
            <a:br>
              <a:rPr lang="en-US" altLang="en-US" sz="2600" dirty="0"/>
            </a:br>
            <a:r>
              <a:rPr lang="en-US" altLang="en-US" sz="2600" dirty="0"/>
              <a:t>                  </a:t>
            </a:r>
            <a:r>
              <a:rPr lang="en-US" altLang="en-US" sz="2600" b="1" dirty="0"/>
              <a:t>from </a:t>
            </a:r>
            <a:r>
              <a:rPr lang="en-US" altLang="en-US" sz="2600" i="1" dirty="0"/>
              <a:t>loan</a:t>
            </a:r>
          </a:p>
          <a:p>
            <a:pPr>
              <a:buFont typeface="Monotype Sorts" pitchFamily="2" charset="2"/>
              <a:buNone/>
              <a:tabLst>
                <a:tab pos="2055813" algn="l"/>
              </a:tabLst>
            </a:pPr>
            <a:r>
              <a:rPr lang="en-US" altLang="en-US" sz="2600" i="1" dirty="0"/>
              <a:t>	</a:t>
            </a:r>
            <a:r>
              <a:rPr lang="en-US" altLang="en-US" sz="2600" dirty="0"/>
              <a:t>would return a relation that is the same as the </a:t>
            </a:r>
            <a:r>
              <a:rPr lang="en-US" altLang="en-US" sz="2600" i="1" dirty="0"/>
              <a:t>loan </a:t>
            </a:r>
            <a:r>
              <a:rPr lang="en-US" altLang="en-US" sz="2600" dirty="0"/>
              <a:t>relation, except that the value of the attribute </a:t>
            </a:r>
            <a:r>
              <a:rPr lang="en-US" altLang="en-US" sz="2600" i="1" dirty="0"/>
              <a:t>amount </a:t>
            </a:r>
            <a:r>
              <a:rPr lang="en-US" altLang="en-US" sz="2600" dirty="0"/>
              <a:t>is multiplied by 100.</a:t>
            </a:r>
          </a:p>
          <a:p>
            <a:pPr>
              <a:buFont typeface="Monotype Sorts" pitchFamily="2" charset="2"/>
              <a:buNone/>
              <a:tabLst>
                <a:tab pos="2055813" algn="l"/>
              </a:tabLst>
            </a:pPr>
            <a:endParaRPr lang="en-US" altLang="en-US" dirty="0"/>
          </a:p>
        </p:txBody>
      </p:sp>
    </p:spTree>
    <p:extLst>
      <p:ext uri="{BB962C8B-B14F-4D97-AF65-F5344CB8AC3E}">
        <p14:creationId xmlns:p14="http://schemas.microsoft.com/office/powerpoint/2010/main" val="371616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A90A08-11D4-482F-8E20-D0CFC8AEBAF9}"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524000" y="-5862"/>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Objectives </a:t>
            </a:r>
          </a:p>
        </p:txBody>
      </p:sp>
      <p:graphicFrame>
        <p:nvGraphicFramePr>
          <p:cNvPr id="9" name="Table 2">
            <a:extLst>
              <a:ext uri="{FF2B5EF4-FFF2-40B4-BE49-F238E27FC236}">
                <a16:creationId xmlns:a16="http://schemas.microsoft.com/office/drawing/2014/main" id="{CB30FA4D-57DC-4908-A29B-071AD3857B56}"/>
              </a:ext>
            </a:extLst>
          </p:cNvPr>
          <p:cNvGraphicFramePr>
            <a:graphicFrameLocks noGrp="1"/>
          </p:cNvGraphicFramePr>
          <p:nvPr>
            <p:extLst>
              <p:ext uri="{D42A27DB-BD31-4B8C-83A1-F6EECF244321}">
                <p14:modId xmlns:p14="http://schemas.microsoft.com/office/powerpoint/2010/main" val="3755271352"/>
              </p:ext>
            </p:extLst>
          </p:nvPr>
        </p:nvGraphicFramePr>
        <p:xfrm>
          <a:off x="762000" y="1018197"/>
          <a:ext cx="8305800" cy="3269323"/>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556603">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kumimoji="0" lang="en-US" sz="1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Objectives </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6446852"/>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Relational Integrity Constraint</a:t>
                      </a:r>
                    </a:p>
                  </a:txBody>
                  <a:tcPr/>
                </a:tc>
                <a:tc>
                  <a:txBody>
                    <a:bodyPr/>
                    <a:lstStyle/>
                    <a:p>
                      <a:pPr algn="l"/>
                      <a:r>
                        <a:rPr lang="en-IN" sz="1600" dirty="0">
                          <a:latin typeface="Times New Roman" panose="02020603050405020304" pitchFamily="18" charset="0"/>
                          <a:cs typeface="Times New Roman" panose="02020603050405020304" pitchFamily="18" charset="0"/>
                        </a:rPr>
                        <a:t>Students will understand basic Relational model model to design a data base </a:t>
                      </a:r>
                    </a:p>
                  </a:txBody>
                  <a:tcPr/>
                </a:tc>
                <a:extLst>
                  <a:ext uri="{0D108BD9-81ED-4DB2-BD59-A6C34878D82A}">
                    <a16:rowId xmlns:a16="http://schemas.microsoft.com/office/drawing/2014/main" val="2588274677"/>
                  </a:ext>
                </a:extLst>
              </a:tr>
              <a:tr h="0">
                <a:tc>
                  <a:txBody>
                    <a:bodyPr/>
                    <a:lstStyle/>
                    <a:p>
                      <a:pPr marL="40005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Entity Integrity Constraint</a:t>
                      </a:r>
                    </a:p>
                    <a:p>
                      <a:pPr marL="74295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Referential Integrity Constraint</a:t>
                      </a:r>
                    </a:p>
                    <a:p>
                      <a:pPr marL="74295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Key Constraint</a:t>
                      </a:r>
                    </a:p>
                    <a:p>
                      <a:pPr marL="74295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Domain Constraint</a:t>
                      </a:r>
                      <a:endParaRPr kumimoji="0" lang="en-US" sz="22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Students will be able to understand that there are some constraints which are need to be consider for a perfect data base management system</a:t>
                      </a:r>
                    </a:p>
                  </a:txBody>
                  <a:tcPr/>
                </a:tc>
                <a:extLst>
                  <a:ext uri="{0D108BD9-81ED-4DB2-BD59-A6C34878D82A}">
                    <a16:rowId xmlns:a16="http://schemas.microsoft.com/office/drawing/2014/main" val="4182974875"/>
                  </a:ext>
                </a:extLst>
              </a:tr>
              <a:tr h="0">
                <a:tc>
                  <a:txBody>
                    <a:bodyPr/>
                    <a:lstStyle/>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1820267"/>
                  </a:ext>
                </a:extLst>
              </a:tr>
            </a:tbl>
          </a:graphicData>
        </a:graphic>
      </p:graphicFrame>
    </p:spTree>
    <p:extLst>
      <p:ext uri="{BB962C8B-B14F-4D97-AF65-F5344CB8AC3E}">
        <p14:creationId xmlns:p14="http://schemas.microsoft.com/office/powerpoint/2010/main" val="14000551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738DF8-97FF-4609-9830-4DAF69F5E101}"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130</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The where Clause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4">
            <a:extLst>
              <a:ext uri="{FF2B5EF4-FFF2-40B4-BE49-F238E27FC236}">
                <a16:creationId xmlns:a16="http://schemas.microsoft.com/office/drawing/2014/main" id="{DAFAFC7C-42C1-47F8-A074-570F520E9864}"/>
              </a:ext>
            </a:extLst>
          </p:cNvPr>
          <p:cNvSpPr txBox="1">
            <a:spLocks noChangeArrowheads="1"/>
          </p:cNvSpPr>
          <p:nvPr/>
        </p:nvSpPr>
        <p:spPr>
          <a:xfrm>
            <a:off x="1077126" y="1082675"/>
            <a:ext cx="7848600" cy="4876800"/>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311275" algn="l"/>
              </a:tabLst>
            </a:pPr>
            <a:r>
              <a:rPr lang="en-US" altLang="en-US" sz="2400" dirty="0"/>
              <a:t>The </a:t>
            </a:r>
            <a:r>
              <a:rPr lang="en-US" altLang="en-US" sz="2400" b="1" dirty="0">
                <a:solidFill>
                  <a:schemeClr val="tx2"/>
                </a:solidFill>
              </a:rPr>
              <a:t>where</a:t>
            </a:r>
            <a:r>
              <a:rPr lang="en-US" altLang="en-US" sz="2400" b="1" dirty="0"/>
              <a:t> </a:t>
            </a:r>
            <a:r>
              <a:rPr lang="en-US" altLang="en-US" sz="2400" dirty="0"/>
              <a:t>clause specifies conditions that the result must satisfy</a:t>
            </a:r>
          </a:p>
          <a:p>
            <a:pPr lvl="1">
              <a:tabLst>
                <a:tab pos="1311275" algn="l"/>
              </a:tabLst>
            </a:pPr>
            <a:r>
              <a:rPr lang="en-US" altLang="en-US" sz="2400" dirty="0"/>
              <a:t>Corresponds to the selection predicate of the relational algebra.  </a:t>
            </a:r>
          </a:p>
          <a:p>
            <a:pPr>
              <a:tabLst>
                <a:tab pos="1311275" algn="l"/>
              </a:tabLst>
            </a:pPr>
            <a:r>
              <a:rPr lang="en-US" altLang="en-US" sz="2400" dirty="0"/>
              <a:t>To find all loan number for loans made at the </a:t>
            </a:r>
            <a:r>
              <a:rPr lang="en-US" altLang="en-US" sz="2400" dirty="0" err="1"/>
              <a:t>Perryridge</a:t>
            </a:r>
            <a:r>
              <a:rPr lang="en-US" altLang="en-US" sz="2400" dirty="0"/>
              <a:t> branch with loan amounts greater than $1200.</a:t>
            </a:r>
          </a:p>
          <a:p>
            <a:pPr>
              <a:buFont typeface="Monotype Sorts" pitchFamily="2" charset="2"/>
              <a:buNone/>
              <a:tabLst>
                <a:tab pos="1311275" algn="l"/>
              </a:tabLst>
            </a:pPr>
            <a:r>
              <a:rPr lang="en-US" altLang="en-US" sz="2400" b="1" dirty="0"/>
              <a:t>		select </a:t>
            </a:r>
            <a:r>
              <a:rPr lang="en-US" altLang="en-US" sz="2400" i="1" dirty="0" err="1"/>
              <a:t>loan_number</a:t>
            </a:r>
            <a:r>
              <a:rPr lang="en-US" altLang="en-US" sz="2400" i="1" dirty="0"/>
              <a:t/>
            </a:r>
            <a:br>
              <a:rPr lang="en-US" altLang="en-US" sz="2400" i="1" dirty="0"/>
            </a:br>
            <a:r>
              <a:rPr lang="en-US" altLang="en-US" sz="2400" i="1" dirty="0"/>
              <a:t>	</a:t>
            </a:r>
            <a:r>
              <a:rPr lang="en-US" altLang="en-US" sz="2400" b="1" dirty="0"/>
              <a:t>from </a:t>
            </a:r>
            <a:r>
              <a:rPr lang="en-US" altLang="en-US" sz="2400" i="1" dirty="0"/>
              <a:t>loan</a:t>
            </a:r>
            <a:br>
              <a:rPr lang="en-US" altLang="en-US" sz="2400" i="1" dirty="0"/>
            </a:br>
            <a:r>
              <a:rPr lang="en-US" altLang="en-US" sz="2400" i="1" dirty="0"/>
              <a:t>	</a:t>
            </a:r>
            <a:r>
              <a:rPr lang="en-US" altLang="en-US" sz="2400" b="1" dirty="0"/>
              <a:t>where </a:t>
            </a:r>
            <a:r>
              <a:rPr lang="en-US" altLang="en-US" sz="2000" i="1" dirty="0" err="1"/>
              <a:t>branch_name</a:t>
            </a:r>
            <a:r>
              <a:rPr lang="en-US" altLang="en-US" sz="2000" i="1" dirty="0"/>
              <a:t> =</a:t>
            </a:r>
            <a:r>
              <a:rPr lang="en-US" altLang="en-US" sz="2000" dirty="0"/>
              <a:t> </a:t>
            </a:r>
            <a:r>
              <a:rPr lang="en-US" altLang="en-US" sz="2000" i="1" dirty="0"/>
              <a:t>'</a:t>
            </a:r>
            <a:r>
              <a:rPr lang="en-US" altLang="en-US" sz="2000" dirty="0" err="1"/>
              <a:t>Perryridge</a:t>
            </a:r>
            <a:r>
              <a:rPr lang="en-US" altLang="en-US" sz="2000" dirty="0"/>
              <a:t>'</a:t>
            </a:r>
            <a:r>
              <a:rPr lang="en-US" altLang="en-US" sz="2000" i="1" dirty="0"/>
              <a:t>  </a:t>
            </a:r>
            <a:r>
              <a:rPr lang="en-US" altLang="en-US" sz="2000" b="1" dirty="0"/>
              <a:t>and </a:t>
            </a:r>
            <a:r>
              <a:rPr lang="en-US" altLang="en-US" sz="2000" i="1" dirty="0"/>
              <a:t>amount </a:t>
            </a:r>
            <a:r>
              <a:rPr lang="en-US" altLang="en-US" sz="2000" dirty="0"/>
              <a:t>&gt; 1200</a:t>
            </a:r>
          </a:p>
          <a:p>
            <a:pPr>
              <a:tabLst>
                <a:tab pos="1311275" algn="l"/>
              </a:tabLst>
            </a:pPr>
            <a:r>
              <a:rPr lang="en-US" altLang="en-US" sz="2400" dirty="0"/>
              <a:t>Comparison results can be combined using the logical connectives </a:t>
            </a:r>
            <a:r>
              <a:rPr lang="en-US" altLang="en-US" sz="2400" b="1" dirty="0"/>
              <a:t>and, or, </a:t>
            </a:r>
            <a:r>
              <a:rPr lang="en-US" altLang="en-US" sz="2400" dirty="0"/>
              <a:t>and </a:t>
            </a:r>
            <a:r>
              <a:rPr lang="en-US" altLang="en-US" sz="2400" b="1" dirty="0"/>
              <a:t>not.</a:t>
            </a:r>
            <a:r>
              <a:rPr lang="en-US" altLang="en-US" sz="2400" dirty="0"/>
              <a:t> </a:t>
            </a:r>
          </a:p>
          <a:p>
            <a:pPr>
              <a:tabLst>
                <a:tab pos="1311275" algn="l"/>
              </a:tabLst>
            </a:pPr>
            <a:r>
              <a:rPr lang="en-US" altLang="en-US" sz="2400" dirty="0"/>
              <a:t>Comparisons can be applied to results of arithmetic expressions.</a:t>
            </a:r>
          </a:p>
        </p:txBody>
      </p:sp>
    </p:spTree>
    <p:extLst>
      <p:ext uri="{BB962C8B-B14F-4D97-AF65-F5344CB8AC3E}">
        <p14:creationId xmlns:p14="http://schemas.microsoft.com/office/powerpoint/2010/main" val="6354950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05D84D-8BCB-4891-B237-A228F8E2B564}"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131</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The where Clause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4">
            <a:extLst>
              <a:ext uri="{FF2B5EF4-FFF2-40B4-BE49-F238E27FC236}">
                <a16:creationId xmlns:a16="http://schemas.microsoft.com/office/drawing/2014/main" id="{DAFAFC7C-42C1-47F8-A074-570F520E9864}"/>
              </a:ext>
            </a:extLst>
          </p:cNvPr>
          <p:cNvSpPr txBox="1">
            <a:spLocks noChangeArrowheads="1"/>
          </p:cNvSpPr>
          <p:nvPr/>
        </p:nvSpPr>
        <p:spPr>
          <a:xfrm>
            <a:off x="1292134" y="1322513"/>
            <a:ext cx="7163889" cy="3940629"/>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tabLst>
                <a:tab pos="1311275" algn="l"/>
              </a:tabLst>
            </a:pPr>
            <a:r>
              <a:rPr lang="en-US" sz="2400" b="1" dirty="0"/>
              <a:t>Arithmetic Operators  </a:t>
            </a:r>
          </a:p>
          <a:p>
            <a:pPr marL="457200" lvl="1" indent="0">
              <a:buNone/>
              <a:tabLst>
                <a:tab pos="1311275" algn="l"/>
              </a:tabLst>
            </a:pPr>
            <a:r>
              <a:rPr lang="en-US" sz="2000" b="1" dirty="0"/>
              <a:t>	 </a:t>
            </a:r>
            <a:r>
              <a:rPr lang="en-US" sz="2000" b="1" dirty="0">
                <a:solidFill>
                  <a:srgbClr val="0070C0"/>
                </a:solidFill>
              </a:rPr>
              <a:t>+, -, * , /, %</a:t>
            </a:r>
            <a:endParaRPr lang="en-US" sz="2000" dirty="0">
              <a:solidFill>
                <a:srgbClr val="0070C0"/>
              </a:solidFill>
            </a:endParaRPr>
          </a:p>
          <a:p>
            <a:pPr>
              <a:buFont typeface="Wingdings" panose="05000000000000000000" pitchFamily="2" charset="2"/>
              <a:buChar char="Ø"/>
              <a:tabLst>
                <a:tab pos="1311275" algn="l"/>
              </a:tabLst>
            </a:pPr>
            <a:r>
              <a:rPr lang="en-US" altLang="en-US" sz="2400" dirty="0"/>
              <a:t>Comparisons can be applied to results of arithmetic expressions. Operators are</a:t>
            </a:r>
          </a:p>
          <a:p>
            <a:pPr marL="0" indent="0">
              <a:buNone/>
              <a:tabLst>
                <a:tab pos="1311275" algn="l"/>
              </a:tabLst>
            </a:pPr>
            <a:r>
              <a:rPr lang="en-US" altLang="en-US" sz="2400" dirty="0">
                <a:solidFill>
                  <a:srgbClr val="0070C0"/>
                </a:solidFill>
              </a:rPr>
              <a:t>  	&gt;, &lt;, &lt;=,&gt;=, =,&lt;&gt;</a:t>
            </a:r>
          </a:p>
          <a:p>
            <a:pPr>
              <a:buFont typeface="Wingdings" panose="05000000000000000000" pitchFamily="2" charset="2"/>
              <a:buChar char="Ø"/>
              <a:tabLst>
                <a:tab pos="1311275" algn="l"/>
              </a:tabLst>
            </a:pPr>
            <a:r>
              <a:rPr lang="en-US" altLang="en-US" sz="2400" dirty="0"/>
              <a:t>Comparison results can be combined using the logical connectives </a:t>
            </a:r>
            <a:r>
              <a:rPr lang="en-US" altLang="en-US" sz="2400" b="1" dirty="0"/>
              <a:t>and, or, </a:t>
            </a:r>
            <a:r>
              <a:rPr lang="en-US" altLang="en-US" sz="2400" dirty="0"/>
              <a:t>and </a:t>
            </a:r>
            <a:r>
              <a:rPr lang="en-US" altLang="en-US" sz="2400" b="1" dirty="0"/>
              <a:t>not.</a:t>
            </a:r>
            <a:r>
              <a:rPr lang="en-US" altLang="en-US" sz="2400" dirty="0"/>
              <a:t> </a:t>
            </a:r>
          </a:p>
          <a:p>
            <a:pPr>
              <a:buFont typeface="Wingdings" panose="05000000000000000000" pitchFamily="2" charset="2"/>
              <a:buChar char="Ø"/>
              <a:tabLst>
                <a:tab pos="1311275" algn="l"/>
              </a:tabLst>
            </a:pPr>
            <a:r>
              <a:rPr lang="en-US" sz="2400" b="1" dirty="0"/>
              <a:t>WHERE clause combined with - </a:t>
            </a:r>
            <a:r>
              <a:rPr lang="en-US" sz="2400" b="1" i="1" dirty="0"/>
              <a:t>IN </a:t>
            </a:r>
            <a:r>
              <a:rPr lang="en-US" sz="2400" b="1" dirty="0"/>
              <a:t>Keyword</a:t>
            </a:r>
          </a:p>
          <a:p>
            <a:pPr marL="0" indent="0">
              <a:buNone/>
              <a:tabLst>
                <a:tab pos="1311275" algn="l"/>
              </a:tabLst>
            </a:pPr>
            <a:r>
              <a:rPr lang="en-US" altLang="en-US" sz="2400" dirty="0">
                <a:solidFill>
                  <a:srgbClr val="0070C0"/>
                </a:solidFill>
              </a:rPr>
              <a:t>                where </a:t>
            </a:r>
            <a:r>
              <a:rPr lang="en-US" altLang="en-US" sz="2400" dirty="0" err="1">
                <a:solidFill>
                  <a:srgbClr val="0070C0"/>
                </a:solidFill>
              </a:rPr>
              <a:t>atr</a:t>
            </a:r>
            <a:r>
              <a:rPr lang="en-US" altLang="en-US" sz="2400" dirty="0">
                <a:solidFill>
                  <a:srgbClr val="0070C0"/>
                </a:solidFill>
              </a:rPr>
              <a:t> in (l1,l2,…ln);</a:t>
            </a:r>
          </a:p>
          <a:p>
            <a:pPr>
              <a:buFont typeface="Wingdings" panose="05000000000000000000" pitchFamily="2" charset="2"/>
              <a:buChar char="Ø"/>
              <a:tabLst>
                <a:tab pos="1311275" algn="l"/>
              </a:tabLst>
            </a:pPr>
            <a:r>
              <a:rPr lang="en-US" sz="2400" b="1" dirty="0"/>
              <a:t>WHERE clause combined with - NOT </a:t>
            </a:r>
            <a:r>
              <a:rPr lang="en-US" sz="2400" b="1" i="1" dirty="0"/>
              <a:t>IN </a:t>
            </a:r>
            <a:r>
              <a:rPr lang="en-US" sz="2400" b="1" dirty="0"/>
              <a:t>Keyword</a:t>
            </a:r>
          </a:p>
          <a:p>
            <a:pPr marL="0" indent="0">
              <a:buNone/>
              <a:tabLst>
                <a:tab pos="1311275" algn="l"/>
              </a:tabLst>
            </a:pPr>
            <a:r>
              <a:rPr lang="en-US" altLang="en-US" sz="2400" dirty="0">
                <a:solidFill>
                  <a:srgbClr val="0070C0"/>
                </a:solidFill>
              </a:rPr>
              <a:t>              where </a:t>
            </a:r>
            <a:r>
              <a:rPr lang="en-US" altLang="en-US" sz="2400" dirty="0" err="1">
                <a:solidFill>
                  <a:srgbClr val="0070C0"/>
                </a:solidFill>
              </a:rPr>
              <a:t>atr</a:t>
            </a:r>
            <a:r>
              <a:rPr lang="en-US" altLang="en-US" sz="2400" dirty="0">
                <a:solidFill>
                  <a:srgbClr val="0070C0"/>
                </a:solidFill>
              </a:rPr>
              <a:t> NOT IN (l1,l2,…ln);</a:t>
            </a:r>
          </a:p>
          <a:p>
            <a:pPr marL="0" indent="0">
              <a:buNone/>
              <a:tabLst>
                <a:tab pos="1311275" algn="l"/>
              </a:tabLst>
            </a:pPr>
            <a:endParaRPr lang="en-US" altLang="en-US" sz="2400" dirty="0">
              <a:solidFill>
                <a:srgbClr val="0070C0"/>
              </a:solidFill>
            </a:endParaRPr>
          </a:p>
        </p:txBody>
      </p:sp>
      <p:sp>
        <p:nvSpPr>
          <p:cNvPr id="2" name="TextBox 1"/>
          <p:cNvSpPr txBox="1"/>
          <p:nvPr/>
        </p:nvSpPr>
        <p:spPr>
          <a:xfrm>
            <a:off x="1959429" y="793749"/>
            <a:ext cx="5669280" cy="523220"/>
          </a:xfrm>
          <a:prstGeom prst="rect">
            <a:avLst/>
          </a:prstGeom>
          <a:noFill/>
        </p:spPr>
        <p:txBody>
          <a:bodyPr wrap="square" rtlCol="0">
            <a:spAutoFit/>
          </a:bodyPr>
          <a:lstStyle/>
          <a:p>
            <a:pPr algn="ctr"/>
            <a:r>
              <a:rPr lang="en-US" sz="2800" b="1" u="sng" dirty="0">
                <a:solidFill>
                  <a:srgbClr val="0070C0"/>
                </a:solidFill>
              </a:rPr>
              <a:t>OPERATORS USED IN WHERE CLAUSE</a:t>
            </a:r>
          </a:p>
        </p:txBody>
      </p:sp>
    </p:spTree>
    <p:extLst>
      <p:ext uri="{BB962C8B-B14F-4D97-AF65-F5344CB8AC3E}">
        <p14:creationId xmlns:p14="http://schemas.microsoft.com/office/powerpoint/2010/main" val="40241010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719FDD-860D-4914-95E4-72D9E6F76A7F}"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132</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The where Clause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2" name="TextBox 1"/>
          <p:cNvSpPr txBox="1"/>
          <p:nvPr/>
        </p:nvSpPr>
        <p:spPr>
          <a:xfrm>
            <a:off x="1045029" y="793749"/>
            <a:ext cx="7289074" cy="523220"/>
          </a:xfrm>
          <a:prstGeom prst="rect">
            <a:avLst/>
          </a:prstGeom>
          <a:noFill/>
        </p:spPr>
        <p:txBody>
          <a:bodyPr wrap="square" rtlCol="0">
            <a:spAutoFit/>
          </a:bodyPr>
          <a:lstStyle/>
          <a:p>
            <a:pPr algn="ctr"/>
            <a:r>
              <a:rPr lang="en-US" sz="2800" b="1" u="sng" dirty="0">
                <a:solidFill>
                  <a:srgbClr val="0070C0"/>
                </a:solidFill>
              </a:rPr>
              <a:t>Logical OPERATORS USED IN WHERE CLAUSE</a:t>
            </a:r>
          </a:p>
        </p:txBody>
      </p:sp>
      <p:graphicFrame>
        <p:nvGraphicFramePr>
          <p:cNvPr id="3" name="Table 2"/>
          <p:cNvGraphicFramePr>
            <a:graphicFrameLocks noGrp="1"/>
          </p:cNvGraphicFramePr>
          <p:nvPr>
            <p:extLst>
              <p:ext uri="{D42A27DB-BD31-4B8C-83A1-F6EECF244321}">
                <p14:modId xmlns:p14="http://schemas.microsoft.com/office/powerpoint/2010/main" val="492745354"/>
              </p:ext>
            </p:extLst>
          </p:nvPr>
        </p:nvGraphicFramePr>
        <p:xfrm>
          <a:off x="931817" y="1931832"/>
          <a:ext cx="7593874" cy="4414330"/>
        </p:xfrm>
        <a:graphic>
          <a:graphicData uri="http://schemas.openxmlformats.org/drawingml/2006/table">
            <a:tbl>
              <a:tblPr/>
              <a:tblGrid>
                <a:gridCol w="1179412">
                  <a:extLst>
                    <a:ext uri="{9D8B030D-6E8A-4147-A177-3AD203B41FA5}">
                      <a16:colId xmlns:a16="http://schemas.microsoft.com/office/drawing/2014/main" val="4149778437"/>
                    </a:ext>
                  </a:extLst>
                </a:gridCol>
                <a:gridCol w="6414462">
                  <a:extLst>
                    <a:ext uri="{9D8B030D-6E8A-4147-A177-3AD203B41FA5}">
                      <a16:colId xmlns:a16="http://schemas.microsoft.com/office/drawing/2014/main" val="4019479343"/>
                    </a:ext>
                  </a:extLst>
                </a:gridCol>
              </a:tblGrid>
              <a:tr h="231032">
                <a:tc>
                  <a:txBody>
                    <a:bodyPr/>
                    <a:lstStyle/>
                    <a:p>
                      <a:r>
                        <a:rPr lang="en-US" sz="1400" b="1">
                          <a:effectLst/>
                        </a:rPr>
                        <a:t>Operator</a:t>
                      </a:r>
                      <a:endParaRPr lang="en-US" sz="1400">
                        <a:effectLst/>
                      </a:endParaRPr>
                    </a:p>
                  </a:txBody>
                  <a:tcPr marL="30416" marR="72999" marT="36500" marB="36500" anchor="ctr">
                    <a:lnL>
                      <a:noFill/>
                    </a:lnL>
                    <a:lnR>
                      <a:noFill/>
                    </a:lnR>
                    <a:lnT>
                      <a:noFill/>
                    </a:lnT>
                    <a:lnB>
                      <a:noFill/>
                    </a:lnB>
                    <a:solidFill>
                      <a:srgbClr val="008DD9"/>
                    </a:solidFill>
                  </a:tcPr>
                </a:tc>
                <a:tc>
                  <a:txBody>
                    <a:bodyPr/>
                    <a:lstStyle/>
                    <a:p>
                      <a:r>
                        <a:rPr lang="en-US" sz="1400" b="1" dirty="0">
                          <a:effectLst/>
                        </a:rPr>
                        <a:t>Description</a:t>
                      </a:r>
                      <a:endParaRPr lang="en-US" sz="1400" dirty="0">
                        <a:effectLst/>
                      </a:endParaRPr>
                    </a:p>
                  </a:txBody>
                  <a:tcPr marL="30416" marR="72999" marT="36500" marB="36500" anchor="ctr">
                    <a:lnL>
                      <a:noFill/>
                    </a:lnL>
                    <a:lnR>
                      <a:noFill/>
                    </a:lnR>
                    <a:lnT>
                      <a:noFill/>
                    </a:lnT>
                    <a:lnB>
                      <a:noFill/>
                    </a:lnB>
                    <a:solidFill>
                      <a:srgbClr val="008DD9"/>
                    </a:solidFill>
                  </a:tcPr>
                </a:tc>
                <a:extLst>
                  <a:ext uri="{0D108BD9-81ED-4DB2-BD59-A6C34878D82A}">
                    <a16:rowId xmlns:a16="http://schemas.microsoft.com/office/drawing/2014/main" val="527036183"/>
                  </a:ext>
                </a:extLst>
              </a:tr>
              <a:tr h="280214">
                <a:tc>
                  <a:txBody>
                    <a:bodyPr/>
                    <a:lstStyle/>
                    <a:p>
                      <a:r>
                        <a:rPr lang="en-US" sz="1800">
                          <a:effectLst/>
                        </a:rPr>
                        <a:t>ALL</a:t>
                      </a:r>
                    </a:p>
                  </a:txBody>
                  <a:tcPr marL="30416" marR="72999" marT="36500" marB="36500" anchor="ctr">
                    <a:lnL>
                      <a:noFill/>
                    </a:lnL>
                    <a:lnR>
                      <a:noFill/>
                    </a:lnR>
                    <a:lnT>
                      <a:noFill/>
                    </a:lnT>
                    <a:lnB>
                      <a:noFill/>
                    </a:lnB>
                  </a:tcPr>
                </a:tc>
                <a:tc>
                  <a:txBody>
                    <a:bodyPr/>
                    <a:lstStyle/>
                    <a:p>
                      <a:r>
                        <a:rPr lang="en-US" sz="1800" dirty="0">
                          <a:effectLst/>
                        </a:rPr>
                        <a:t>Used to compare a specific value to all other values in a set</a:t>
                      </a:r>
                    </a:p>
                  </a:txBody>
                  <a:tcPr marL="30416" marR="72999" marT="36500" marB="36500" anchor="ctr">
                    <a:lnL>
                      <a:noFill/>
                    </a:lnL>
                    <a:lnR>
                      <a:noFill/>
                    </a:lnR>
                    <a:lnT>
                      <a:noFill/>
                    </a:lnT>
                    <a:lnB>
                      <a:noFill/>
                    </a:lnB>
                  </a:tcPr>
                </a:tc>
                <a:extLst>
                  <a:ext uri="{0D108BD9-81ED-4DB2-BD59-A6C34878D82A}">
                    <a16:rowId xmlns:a16="http://schemas.microsoft.com/office/drawing/2014/main" val="4081603052"/>
                  </a:ext>
                </a:extLst>
              </a:tr>
              <a:tr h="280214">
                <a:tc>
                  <a:txBody>
                    <a:bodyPr/>
                    <a:lstStyle/>
                    <a:p>
                      <a:r>
                        <a:rPr lang="en-US" sz="1800">
                          <a:effectLst/>
                        </a:rPr>
                        <a:t>ANY</a:t>
                      </a:r>
                    </a:p>
                  </a:txBody>
                  <a:tcPr marL="30416" marR="72999" marT="36500" marB="36500" anchor="ctr">
                    <a:lnL>
                      <a:noFill/>
                    </a:lnL>
                    <a:lnR>
                      <a:noFill/>
                    </a:lnR>
                    <a:lnT>
                      <a:noFill/>
                    </a:lnT>
                    <a:lnB>
                      <a:noFill/>
                    </a:lnB>
                  </a:tcPr>
                </a:tc>
                <a:tc>
                  <a:txBody>
                    <a:bodyPr/>
                    <a:lstStyle/>
                    <a:p>
                      <a:r>
                        <a:rPr lang="en-US" sz="1800" dirty="0">
                          <a:effectLst/>
                        </a:rPr>
                        <a:t>Compares a specific value to any of the values present in a set.</a:t>
                      </a:r>
                    </a:p>
                  </a:txBody>
                  <a:tcPr marL="30416" marR="72999" marT="36500" marB="36500" anchor="ctr">
                    <a:lnL>
                      <a:noFill/>
                    </a:lnL>
                    <a:lnR>
                      <a:noFill/>
                    </a:lnR>
                    <a:lnT>
                      <a:noFill/>
                    </a:lnT>
                    <a:lnB>
                      <a:noFill/>
                    </a:lnB>
                  </a:tcPr>
                </a:tc>
                <a:extLst>
                  <a:ext uri="{0D108BD9-81ED-4DB2-BD59-A6C34878D82A}">
                    <a16:rowId xmlns:a16="http://schemas.microsoft.com/office/drawing/2014/main" val="2315291465"/>
                  </a:ext>
                </a:extLst>
              </a:tr>
              <a:tr h="280214">
                <a:tc>
                  <a:txBody>
                    <a:bodyPr/>
                    <a:lstStyle/>
                    <a:p>
                      <a:r>
                        <a:rPr lang="en-US" sz="1800">
                          <a:effectLst/>
                        </a:rPr>
                        <a:t>IN</a:t>
                      </a:r>
                    </a:p>
                  </a:txBody>
                  <a:tcPr marL="30416" marR="72999" marT="36500" marB="36500" anchor="ctr">
                    <a:lnL>
                      <a:noFill/>
                    </a:lnL>
                    <a:lnR>
                      <a:noFill/>
                    </a:lnR>
                    <a:lnT>
                      <a:noFill/>
                    </a:lnT>
                    <a:lnB>
                      <a:noFill/>
                    </a:lnB>
                  </a:tcPr>
                </a:tc>
                <a:tc>
                  <a:txBody>
                    <a:bodyPr/>
                    <a:lstStyle/>
                    <a:p>
                      <a:r>
                        <a:rPr lang="en-US" sz="1800">
                          <a:effectLst/>
                        </a:rPr>
                        <a:t>Used to compare a specific value to the literal values mentioned.</a:t>
                      </a:r>
                    </a:p>
                  </a:txBody>
                  <a:tcPr marL="30416" marR="72999" marT="36500" marB="36500" anchor="ctr">
                    <a:lnL>
                      <a:noFill/>
                    </a:lnL>
                    <a:lnR>
                      <a:noFill/>
                    </a:lnR>
                    <a:lnT>
                      <a:noFill/>
                    </a:lnT>
                    <a:lnB>
                      <a:noFill/>
                    </a:lnB>
                  </a:tcPr>
                </a:tc>
                <a:extLst>
                  <a:ext uri="{0D108BD9-81ED-4DB2-BD59-A6C34878D82A}">
                    <a16:rowId xmlns:a16="http://schemas.microsoft.com/office/drawing/2014/main" val="2160718985"/>
                  </a:ext>
                </a:extLst>
              </a:tr>
              <a:tr h="316365">
                <a:tc>
                  <a:txBody>
                    <a:bodyPr/>
                    <a:lstStyle/>
                    <a:p>
                      <a:r>
                        <a:rPr lang="en-US" sz="1800">
                          <a:effectLst/>
                        </a:rPr>
                        <a:t>BETWEEN</a:t>
                      </a:r>
                    </a:p>
                  </a:txBody>
                  <a:tcPr marL="30416" marR="72999" marT="36500" marB="36500" anchor="ctr">
                    <a:lnL>
                      <a:noFill/>
                    </a:lnL>
                    <a:lnR>
                      <a:noFill/>
                    </a:lnR>
                    <a:lnT>
                      <a:noFill/>
                    </a:lnT>
                    <a:lnB>
                      <a:noFill/>
                    </a:lnB>
                  </a:tcPr>
                </a:tc>
                <a:tc>
                  <a:txBody>
                    <a:bodyPr/>
                    <a:lstStyle/>
                    <a:p>
                      <a:r>
                        <a:rPr lang="en-US" sz="1800" dirty="0">
                          <a:effectLst/>
                        </a:rPr>
                        <a:t>Searches for values within the range mentioned.</a:t>
                      </a:r>
                    </a:p>
                  </a:txBody>
                  <a:tcPr marL="30416" marR="72999" marT="36500" marB="36500" anchor="ctr">
                    <a:lnL>
                      <a:noFill/>
                    </a:lnL>
                    <a:lnR>
                      <a:noFill/>
                    </a:lnR>
                    <a:lnT>
                      <a:noFill/>
                    </a:lnT>
                    <a:lnB>
                      <a:noFill/>
                    </a:lnB>
                  </a:tcPr>
                </a:tc>
                <a:extLst>
                  <a:ext uri="{0D108BD9-81ED-4DB2-BD59-A6C34878D82A}">
                    <a16:rowId xmlns:a16="http://schemas.microsoft.com/office/drawing/2014/main" val="3446650329"/>
                  </a:ext>
                </a:extLst>
              </a:tr>
              <a:tr h="453450">
                <a:tc>
                  <a:txBody>
                    <a:bodyPr/>
                    <a:lstStyle/>
                    <a:p>
                      <a:r>
                        <a:rPr lang="en-US" sz="1800" dirty="0">
                          <a:effectLst/>
                        </a:rPr>
                        <a:t>AND</a:t>
                      </a:r>
                    </a:p>
                  </a:txBody>
                  <a:tcPr marL="30416" marR="72999" marT="36500" marB="36500" anchor="ctr">
                    <a:lnL>
                      <a:noFill/>
                    </a:lnL>
                    <a:lnR>
                      <a:noFill/>
                    </a:lnR>
                    <a:lnT>
                      <a:noFill/>
                    </a:lnT>
                    <a:lnB>
                      <a:noFill/>
                    </a:lnB>
                  </a:tcPr>
                </a:tc>
                <a:tc>
                  <a:txBody>
                    <a:bodyPr/>
                    <a:lstStyle/>
                    <a:p>
                      <a:r>
                        <a:rPr lang="en-US" sz="1800" dirty="0">
                          <a:effectLst/>
                        </a:rPr>
                        <a:t>Allows the user to mention multiple conditions in a WHERE clause.</a:t>
                      </a:r>
                    </a:p>
                  </a:txBody>
                  <a:tcPr marL="30416" marR="72999" marT="36500" marB="36500" anchor="ctr">
                    <a:lnL>
                      <a:noFill/>
                    </a:lnL>
                    <a:lnR>
                      <a:noFill/>
                    </a:lnR>
                    <a:lnT>
                      <a:noFill/>
                    </a:lnT>
                    <a:lnB>
                      <a:noFill/>
                    </a:lnB>
                  </a:tcPr>
                </a:tc>
                <a:extLst>
                  <a:ext uri="{0D108BD9-81ED-4DB2-BD59-A6C34878D82A}">
                    <a16:rowId xmlns:a16="http://schemas.microsoft.com/office/drawing/2014/main" val="1974914039"/>
                  </a:ext>
                </a:extLst>
              </a:tr>
              <a:tr h="280214">
                <a:tc>
                  <a:txBody>
                    <a:bodyPr/>
                    <a:lstStyle/>
                    <a:p>
                      <a:r>
                        <a:rPr lang="en-US" sz="1800">
                          <a:effectLst/>
                        </a:rPr>
                        <a:t>OR</a:t>
                      </a:r>
                    </a:p>
                  </a:txBody>
                  <a:tcPr marL="30416" marR="72999" marT="36500" marB="36500" anchor="ctr">
                    <a:lnL>
                      <a:noFill/>
                    </a:lnL>
                    <a:lnR>
                      <a:noFill/>
                    </a:lnR>
                    <a:lnT>
                      <a:noFill/>
                    </a:lnT>
                    <a:lnB>
                      <a:noFill/>
                    </a:lnB>
                  </a:tcPr>
                </a:tc>
                <a:tc>
                  <a:txBody>
                    <a:bodyPr/>
                    <a:lstStyle/>
                    <a:p>
                      <a:r>
                        <a:rPr lang="en-US" sz="1800">
                          <a:effectLst/>
                        </a:rPr>
                        <a:t>Combines multiple conditions in a WHERE clause.</a:t>
                      </a:r>
                    </a:p>
                  </a:txBody>
                  <a:tcPr marL="30416" marR="72999" marT="36500" marB="36500" anchor="ctr">
                    <a:lnL>
                      <a:noFill/>
                    </a:lnL>
                    <a:lnR>
                      <a:noFill/>
                    </a:lnR>
                    <a:lnT>
                      <a:noFill/>
                    </a:lnT>
                    <a:lnB>
                      <a:noFill/>
                    </a:lnB>
                  </a:tcPr>
                </a:tc>
                <a:extLst>
                  <a:ext uri="{0D108BD9-81ED-4DB2-BD59-A6C34878D82A}">
                    <a16:rowId xmlns:a16="http://schemas.microsoft.com/office/drawing/2014/main" val="2307231879"/>
                  </a:ext>
                </a:extLst>
              </a:tr>
              <a:tr h="501533">
                <a:tc>
                  <a:txBody>
                    <a:bodyPr/>
                    <a:lstStyle/>
                    <a:p>
                      <a:r>
                        <a:rPr lang="en-US" sz="1800">
                          <a:effectLst/>
                        </a:rPr>
                        <a:t>NOT</a:t>
                      </a:r>
                    </a:p>
                  </a:txBody>
                  <a:tcPr marL="30416" marR="72999" marT="36500" marB="36500" anchor="ctr">
                    <a:lnL>
                      <a:noFill/>
                    </a:lnL>
                    <a:lnR>
                      <a:noFill/>
                    </a:lnR>
                    <a:lnT>
                      <a:noFill/>
                    </a:lnT>
                    <a:lnB>
                      <a:noFill/>
                    </a:lnB>
                  </a:tcPr>
                </a:tc>
                <a:tc>
                  <a:txBody>
                    <a:bodyPr/>
                    <a:lstStyle/>
                    <a:p>
                      <a:r>
                        <a:rPr lang="en-US" sz="1800">
                          <a:effectLst/>
                        </a:rPr>
                        <a:t>A negate operators, used to reverse the output of the logical operator.</a:t>
                      </a:r>
                    </a:p>
                  </a:txBody>
                  <a:tcPr marL="30416" marR="72999" marT="36500" marB="36500" anchor="ctr">
                    <a:lnL>
                      <a:noFill/>
                    </a:lnL>
                    <a:lnR>
                      <a:noFill/>
                    </a:lnR>
                    <a:lnT>
                      <a:noFill/>
                    </a:lnT>
                    <a:lnB>
                      <a:noFill/>
                    </a:lnB>
                  </a:tcPr>
                </a:tc>
                <a:extLst>
                  <a:ext uri="{0D108BD9-81ED-4DB2-BD59-A6C34878D82A}">
                    <a16:rowId xmlns:a16="http://schemas.microsoft.com/office/drawing/2014/main" val="2108143755"/>
                  </a:ext>
                </a:extLst>
              </a:tr>
              <a:tr h="280214">
                <a:tc>
                  <a:txBody>
                    <a:bodyPr/>
                    <a:lstStyle/>
                    <a:p>
                      <a:r>
                        <a:rPr lang="en-US" sz="1800">
                          <a:effectLst/>
                        </a:rPr>
                        <a:t>EXISTS</a:t>
                      </a:r>
                    </a:p>
                  </a:txBody>
                  <a:tcPr marL="30416" marR="72999" marT="36500" marB="36500" anchor="ctr">
                    <a:lnL>
                      <a:noFill/>
                    </a:lnL>
                    <a:lnR>
                      <a:noFill/>
                    </a:lnR>
                    <a:lnT>
                      <a:noFill/>
                    </a:lnT>
                    <a:lnB>
                      <a:noFill/>
                    </a:lnB>
                  </a:tcPr>
                </a:tc>
                <a:tc>
                  <a:txBody>
                    <a:bodyPr/>
                    <a:lstStyle/>
                    <a:p>
                      <a:r>
                        <a:rPr lang="en-US" sz="1800">
                          <a:effectLst/>
                        </a:rPr>
                        <a:t>Used to search for the row’s presence in the table.</a:t>
                      </a:r>
                    </a:p>
                  </a:txBody>
                  <a:tcPr marL="30416" marR="72999" marT="36500" marB="36500" anchor="ctr">
                    <a:lnL>
                      <a:noFill/>
                    </a:lnL>
                    <a:lnR>
                      <a:noFill/>
                    </a:lnR>
                    <a:lnT>
                      <a:noFill/>
                    </a:lnT>
                    <a:lnB>
                      <a:noFill/>
                    </a:lnB>
                  </a:tcPr>
                </a:tc>
                <a:extLst>
                  <a:ext uri="{0D108BD9-81ED-4DB2-BD59-A6C34878D82A}">
                    <a16:rowId xmlns:a16="http://schemas.microsoft.com/office/drawing/2014/main" val="3751079442"/>
                  </a:ext>
                </a:extLst>
              </a:tr>
              <a:tr h="280214">
                <a:tc>
                  <a:txBody>
                    <a:bodyPr/>
                    <a:lstStyle/>
                    <a:p>
                      <a:r>
                        <a:rPr lang="en-US" sz="1800" u="none" strike="noStrike">
                          <a:solidFill>
                            <a:srgbClr val="007BFF"/>
                          </a:solidFill>
                          <a:effectLst/>
                          <a:hlinkClick r:id="rId2"/>
                        </a:rPr>
                        <a:t>LIKE</a:t>
                      </a:r>
                      <a:endParaRPr lang="en-US" sz="1800">
                        <a:effectLst/>
                      </a:endParaRPr>
                    </a:p>
                  </a:txBody>
                  <a:tcPr marL="30416" marR="72999" marT="36500" marB="36500" anchor="ctr">
                    <a:lnL>
                      <a:noFill/>
                    </a:lnL>
                    <a:lnR>
                      <a:noFill/>
                    </a:lnR>
                    <a:lnT>
                      <a:noFill/>
                    </a:lnT>
                    <a:lnB>
                      <a:noFill/>
                    </a:lnB>
                  </a:tcPr>
                </a:tc>
                <a:tc>
                  <a:txBody>
                    <a:bodyPr/>
                    <a:lstStyle/>
                    <a:p>
                      <a:r>
                        <a:rPr lang="en-US" sz="1800">
                          <a:effectLst/>
                        </a:rPr>
                        <a:t>Compares a pattern using wildcard operators.</a:t>
                      </a:r>
                    </a:p>
                  </a:txBody>
                  <a:tcPr marL="30416" marR="72999" marT="36500" marB="36500" anchor="ctr">
                    <a:lnL>
                      <a:noFill/>
                    </a:lnL>
                    <a:lnR>
                      <a:noFill/>
                    </a:lnR>
                    <a:lnT>
                      <a:noFill/>
                    </a:lnT>
                    <a:lnB>
                      <a:noFill/>
                    </a:lnB>
                  </a:tcPr>
                </a:tc>
                <a:extLst>
                  <a:ext uri="{0D108BD9-81ED-4DB2-BD59-A6C34878D82A}">
                    <a16:rowId xmlns:a16="http://schemas.microsoft.com/office/drawing/2014/main" val="504133857"/>
                  </a:ext>
                </a:extLst>
              </a:tr>
              <a:tr h="501533">
                <a:tc>
                  <a:txBody>
                    <a:bodyPr/>
                    <a:lstStyle/>
                    <a:p>
                      <a:r>
                        <a:rPr lang="en-US" sz="1800">
                          <a:effectLst/>
                        </a:rPr>
                        <a:t>SOME</a:t>
                      </a:r>
                    </a:p>
                  </a:txBody>
                  <a:tcPr marL="30416" marR="72999" marT="36500" marB="36500" anchor="ctr">
                    <a:lnL>
                      <a:noFill/>
                    </a:lnL>
                    <a:lnR>
                      <a:noFill/>
                    </a:lnR>
                    <a:lnT>
                      <a:noFill/>
                    </a:lnT>
                    <a:lnB>
                      <a:noFill/>
                    </a:lnB>
                  </a:tcPr>
                </a:tc>
                <a:tc>
                  <a:txBody>
                    <a:bodyPr/>
                    <a:lstStyle/>
                    <a:p>
                      <a:r>
                        <a:rPr lang="en-US" sz="1800" dirty="0">
                          <a:effectLst/>
                        </a:rPr>
                        <a:t>Similar to the ANY operator, and is used compares a specific value to some of the values present in a set.</a:t>
                      </a:r>
                    </a:p>
                  </a:txBody>
                  <a:tcPr marL="30416" marR="72999" marT="36500" marB="36500" anchor="ctr">
                    <a:lnL>
                      <a:noFill/>
                    </a:lnL>
                    <a:lnR>
                      <a:noFill/>
                    </a:lnR>
                    <a:lnT>
                      <a:noFill/>
                    </a:lnT>
                    <a:lnB>
                      <a:noFill/>
                    </a:lnB>
                  </a:tcPr>
                </a:tc>
                <a:extLst>
                  <a:ext uri="{0D108BD9-81ED-4DB2-BD59-A6C34878D82A}">
                    <a16:rowId xmlns:a16="http://schemas.microsoft.com/office/drawing/2014/main" val="494149730"/>
                  </a:ext>
                </a:extLst>
              </a:tr>
            </a:tbl>
          </a:graphicData>
        </a:graphic>
      </p:graphicFrame>
      <p:sp>
        <p:nvSpPr>
          <p:cNvPr id="9" name="Rectangle 1"/>
          <p:cNvSpPr>
            <a:spLocks noChangeArrowheads="1"/>
          </p:cNvSpPr>
          <p:nvPr/>
        </p:nvSpPr>
        <p:spPr bwMode="auto">
          <a:xfrm>
            <a:off x="1410607" y="1240253"/>
            <a:ext cx="6557917"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A4A4A"/>
                </a:solidFill>
                <a:effectLst/>
                <a:latin typeface="Open Sans"/>
              </a:rPr>
              <a:t>The logical operators are used to perform operations such as ALL, ANY, NOT, BETWEEN etc.</a:t>
            </a:r>
            <a:endParaRPr kumimoji="0" lang="en-US" altLang="en-US"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154121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07EDB8-7172-4531-96A6-A8145E26DE79}"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133</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The where Clause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4">
            <a:extLst>
              <a:ext uri="{FF2B5EF4-FFF2-40B4-BE49-F238E27FC236}">
                <a16:creationId xmlns:a16="http://schemas.microsoft.com/office/drawing/2014/main" id="{9216F835-0B9F-48D1-902C-1FC550E238A2}"/>
              </a:ext>
            </a:extLst>
          </p:cNvPr>
          <p:cNvSpPr txBox="1">
            <a:spLocks noChangeArrowheads="1"/>
          </p:cNvSpPr>
          <p:nvPr/>
        </p:nvSpPr>
        <p:spPr>
          <a:xfrm>
            <a:off x="739775" y="1106488"/>
            <a:ext cx="7751082" cy="5033964"/>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5100" dirty="0">
                <a:latin typeface="Times New Roman" panose="02020603050405020304" pitchFamily="18" charset="0"/>
                <a:cs typeface="Times New Roman" panose="02020603050405020304" pitchFamily="18" charset="0"/>
              </a:rPr>
              <a:t>SQL includes a </a:t>
            </a:r>
            <a:r>
              <a:rPr lang="en-US" altLang="en-US" sz="5100" b="1" dirty="0">
                <a:solidFill>
                  <a:schemeClr val="tx2"/>
                </a:solidFill>
                <a:latin typeface="Times New Roman" panose="02020603050405020304" pitchFamily="18" charset="0"/>
                <a:cs typeface="Times New Roman" panose="02020603050405020304" pitchFamily="18" charset="0"/>
              </a:rPr>
              <a:t>between</a:t>
            </a:r>
            <a:r>
              <a:rPr lang="en-US" altLang="en-US" sz="5100" dirty="0">
                <a:latin typeface="Times New Roman" panose="02020603050405020304" pitchFamily="18" charset="0"/>
                <a:cs typeface="Times New Roman" panose="02020603050405020304" pitchFamily="18" charset="0"/>
              </a:rPr>
              <a:t> comparison operator</a:t>
            </a:r>
          </a:p>
          <a:p>
            <a:r>
              <a:rPr lang="en-US" altLang="en-US" sz="5100" dirty="0">
                <a:latin typeface="Times New Roman" panose="02020603050405020304" pitchFamily="18" charset="0"/>
                <a:cs typeface="Times New Roman" panose="02020603050405020304" pitchFamily="18" charset="0"/>
              </a:rPr>
              <a:t>Example:  Find the loan number of those loans with loan amounts between $90,000 and $100,000 (that is,  $90,000 and  $100,000)</a:t>
            </a:r>
          </a:p>
          <a:p>
            <a:endParaRPr lang="en-US" altLang="en-US" sz="5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5100" dirty="0"/>
              <a:t>The LIKE operator is used in a WHERE clause to search for a specified pattern in a column.</a:t>
            </a:r>
          </a:p>
          <a:p>
            <a:pPr>
              <a:buFont typeface="Wingdings" panose="05000000000000000000" pitchFamily="2" charset="2"/>
              <a:buChar char="Ø"/>
            </a:pPr>
            <a:r>
              <a:rPr lang="en-US" sz="5100" dirty="0"/>
              <a:t>There are two wildcards often used in conjunction with the LIKE operator:</a:t>
            </a:r>
          </a:p>
          <a:p>
            <a:pPr lvl="1"/>
            <a:r>
              <a:rPr lang="en-US" sz="4700" dirty="0"/>
              <a:t>% - The percent sign represents zero, one, or multiple characters</a:t>
            </a:r>
          </a:p>
          <a:p>
            <a:r>
              <a:rPr lang="en-US" sz="5100" dirty="0"/>
              <a:t>_ - The underscore represents a single character</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7120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580DC1-D73B-4901-8A18-3D834A8E223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134</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The where Clause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4">
            <a:extLst>
              <a:ext uri="{FF2B5EF4-FFF2-40B4-BE49-F238E27FC236}">
                <a16:creationId xmlns:a16="http://schemas.microsoft.com/office/drawing/2014/main" id="{9216F835-0B9F-48D1-902C-1FC550E238A2}"/>
              </a:ext>
            </a:extLst>
          </p:cNvPr>
          <p:cNvSpPr txBox="1">
            <a:spLocks noChangeArrowheads="1"/>
          </p:cNvSpPr>
          <p:nvPr/>
        </p:nvSpPr>
        <p:spPr>
          <a:xfrm>
            <a:off x="739775" y="1106489"/>
            <a:ext cx="7751082" cy="2707866"/>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5100" dirty="0"/>
              <a:t>The</a:t>
            </a:r>
            <a:r>
              <a:rPr lang="en-US" sz="5100" dirty="0">
                <a:solidFill>
                  <a:srgbClr val="0070C0"/>
                </a:solidFill>
              </a:rPr>
              <a:t> LIKE </a:t>
            </a:r>
            <a:r>
              <a:rPr lang="en-US" sz="5100" dirty="0"/>
              <a:t>operator is used in a WHERE clause to search for a specified pattern in a column.</a:t>
            </a:r>
          </a:p>
          <a:p>
            <a:pPr>
              <a:buFont typeface="Wingdings" panose="05000000000000000000" pitchFamily="2" charset="2"/>
              <a:buChar char="Ø"/>
            </a:pPr>
            <a:r>
              <a:rPr lang="en-US" sz="5100" dirty="0"/>
              <a:t>There are two wildcards often used in conjunction with the LIKE operator:</a:t>
            </a:r>
          </a:p>
          <a:p>
            <a:pPr lvl="1"/>
            <a:r>
              <a:rPr lang="en-US" sz="4700" dirty="0"/>
              <a:t>% - The percent sign represents zero, one, or multiple characters</a:t>
            </a:r>
          </a:p>
          <a:p>
            <a:r>
              <a:rPr lang="en-US" sz="5100" dirty="0"/>
              <a:t>_ - The underscore represents a single character</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i="1"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1301931" y="4585922"/>
            <a:ext cx="7315200" cy="276999"/>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pple-system"/>
              </a:rPr>
              <a:t>To</a:t>
            </a:r>
            <a:r>
              <a:rPr kumimoji="0" lang="en-US" altLang="en-US" b="0" i="0" u="none" strike="noStrike" cap="none" normalizeH="0" baseline="0" dirty="0">
                <a:ln>
                  <a:noFill/>
                </a:ln>
                <a:solidFill>
                  <a:srgbClr val="000000"/>
                </a:solidFill>
                <a:effectLst/>
                <a:latin typeface="-apple-system"/>
              </a:rPr>
              <a:t> negate the result of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LIKE</a:t>
            </a:r>
            <a:r>
              <a:rPr kumimoji="0" lang="en-US" altLang="en-US" b="0" i="0" u="none" strike="noStrike" cap="none" normalizeH="0" baseline="0" dirty="0">
                <a:ln>
                  <a:noFill/>
                </a:ln>
                <a:solidFill>
                  <a:srgbClr val="000000"/>
                </a:solidFill>
                <a:effectLst/>
                <a:latin typeface="-apple-system"/>
              </a:rPr>
              <a:t> operator, you use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NOT</a:t>
            </a:r>
            <a:r>
              <a:rPr kumimoji="0" lang="en-US" altLang="en-US" b="0" i="0" u="none" strike="noStrike" cap="none" normalizeH="0" baseline="0" dirty="0">
                <a:ln>
                  <a:noFill/>
                </a:ln>
                <a:solidFill>
                  <a:srgbClr val="000000"/>
                </a:solidFill>
                <a:effectLst/>
                <a:latin typeface="-apple-system"/>
              </a:rPr>
              <a:t> operator</a:t>
            </a:r>
            <a:endParaRPr kumimoji="0" lang="en-US" altLang="en-US" b="0" i="0" u="none" strike="noStrike" cap="none" normalizeH="0" baseline="0" dirty="0">
              <a:ln>
                <a:noFill/>
              </a:ln>
              <a:solidFill>
                <a:schemeClr val="tx1"/>
              </a:solidFill>
              <a:effectLst/>
            </a:endParaRPr>
          </a:p>
        </p:txBody>
      </p:sp>
      <p:sp>
        <p:nvSpPr>
          <p:cNvPr id="8" name="Rectangle 7"/>
          <p:cNvSpPr/>
          <p:nvPr/>
        </p:nvSpPr>
        <p:spPr>
          <a:xfrm>
            <a:off x="1101635" y="4166886"/>
            <a:ext cx="4572000" cy="369332"/>
          </a:xfrm>
          <a:prstGeom prst="rect">
            <a:avLst/>
          </a:prstGeom>
        </p:spPr>
        <p:txBody>
          <a:bodyPr>
            <a:spAutoFit/>
          </a:bodyPr>
          <a:lstStyle/>
          <a:p>
            <a:r>
              <a:rPr lang="en-US" b="1" dirty="0">
                <a:solidFill>
                  <a:srgbClr val="0070C0"/>
                </a:solidFill>
              </a:rPr>
              <a:t>NOT LIKE operator</a:t>
            </a:r>
          </a:p>
        </p:txBody>
      </p:sp>
      <p:sp>
        <p:nvSpPr>
          <p:cNvPr id="10" name="Rectangle 9"/>
          <p:cNvSpPr/>
          <p:nvPr/>
        </p:nvSpPr>
        <p:spPr>
          <a:xfrm>
            <a:off x="1301932" y="4912626"/>
            <a:ext cx="7384868" cy="369332"/>
          </a:xfrm>
          <a:prstGeom prst="rect">
            <a:avLst/>
          </a:prstGeom>
        </p:spPr>
        <p:txBody>
          <a:bodyPr wrap="square">
            <a:spAutoFit/>
          </a:bodyPr>
          <a:lstStyle/>
          <a:p>
            <a:r>
              <a:rPr lang="en-US" b="1" dirty="0">
                <a:solidFill>
                  <a:srgbClr val="C00000"/>
                </a:solidFill>
                <a:latin typeface="Courier New" panose="02070309020205020404" pitchFamily="49" charset="0"/>
              </a:rPr>
              <a:t>expression NOT LIKE pattern ESCAPE </a:t>
            </a:r>
            <a:r>
              <a:rPr lang="en-US" b="1" dirty="0" err="1">
                <a:solidFill>
                  <a:srgbClr val="C00000"/>
                </a:solidFill>
                <a:latin typeface="Courier New" panose="02070309020205020404" pitchFamily="49" charset="0"/>
              </a:rPr>
              <a:t>escape_character</a:t>
            </a:r>
            <a:endParaRPr lang="en-US" b="1" dirty="0">
              <a:solidFill>
                <a:srgbClr val="C00000"/>
              </a:solidFill>
            </a:endParaRPr>
          </a:p>
        </p:txBody>
      </p:sp>
    </p:spTree>
    <p:extLst>
      <p:ext uri="{BB962C8B-B14F-4D97-AF65-F5344CB8AC3E}">
        <p14:creationId xmlns:p14="http://schemas.microsoft.com/office/powerpoint/2010/main" val="15674300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E8783F-04FC-49D4-B4E7-B041B476646E}"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135</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The from Clause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4">
            <a:extLst>
              <a:ext uri="{FF2B5EF4-FFF2-40B4-BE49-F238E27FC236}">
                <a16:creationId xmlns:a16="http://schemas.microsoft.com/office/drawing/2014/main" id="{EFA172AA-8388-40EA-AFEB-8476F0226A20}"/>
              </a:ext>
            </a:extLst>
          </p:cNvPr>
          <p:cNvSpPr txBox="1">
            <a:spLocks noChangeArrowheads="1"/>
          </p:cNvSpPr>
          <p:nvPr/>
        </p:nvSpPr>
        <p:spPr>
          <a:xfrm>
            <a:off x="739775" y="1106488"/>
            <a:ext cx="8763000" cy="2249487"/>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635000" algn="l"/>
                <a:tab pos="2403475" algn="l"/>
              </a:tabLst>
            </a:pPr>
            <a:r>
              <a:rPr lang="en-US" altLang="en-US" sz="2400" dirty="0"/>
              <a:t>The </a:t>
            </a:r>
            <a:r>
              <a:rPr lang="en-US" altLang="en-US" sz="2400" b="1" dirty="0">
                <a:solidFill>
                  <a:schemeClr val="tx2"/>
                </a:solidFill>
              </a:rPr>
              <a:t>from</a:t>
            </a:r>
            <a:r>
              <a:rPr lang="en-US" altLang="en-US" sz="2400" b="1" dirty="0"/>
              <a:t> </a:t>
            </a:r>
            <a:r>
              <a:rPr lang="en-US" altLang="en-US" sz="2400" dirty="0"/>
              <a:t>clause lists the relations involved in the query</a:t>
            </a:r>
          </a:p>
          <a:p>
            <a:pPr lvl="1">
              <a:tabLst>
                <a:tab pos="635000" algn="l"/>
                <a:tab pos="2403475" algn="l"/>
              </a:tabLst>
            </a:pPr>
            <a:r>
              <a:rPr lang="en-US" altLang="en-US" sz="2400" dirty="0"/>
              <a:t>Corresponds to the Cartesian product operation of the relational algebra.</a:t>
            </a:r>
          </a:p>
          <a:p>
            <a:pPr>
              <a:tabLst>
                <a:tab pos="635000" algn="l"/>
                <a:tab pos="2403475" algn="l"/>
              </a:tabLst>
            </a:pPr>
            <a:r>
              <a:rPr lang="en-US" altLang="en-US" sz="2400" dirty="0"/>
              <a:t>Find the Cartesian product </a:t>
            </a:r>
            <a:r>
              <a:rPr lang="en-US" altLang="en-US" sz="2400" i="1" dirty="0"/>
              <a:t>borrower X loan</a:t>
            </a:r>
            <a:endParaRPr lang="en-US" altLang="en-US" sz="2400" dirty="0"/>
          </a:p>
          <a:p>
            <a:pPr>
              <a:buFont typeface="Monotype Sorts" pitchFamily="2" charset="2"/>
              <a:buNone/>
              <a:tabLst>
                <a:tab pos="635000" algn="l"/>
                <a:tab pos="2403475" algn="l"/>
              </a:tabLst>
            </a:pPr>
            <a:r>
              <a:rPr lang="en-US" altLang="en-US" sz="2400" b="1" dirty="0"/>
              <a:t>			select </a:t>
            </a:r>
            <a:r>
              <a:rPr lang="en-US" altLang="en-US" sz="2400" dirty="0">
                <a:latin typeface="Symbol" panose="05050102010706020507" pitchFamily="18" charset="2"/>
              </a:rPr>
              <a:t></a:t>
            </a:r>
            <a:r>
              <a:rPr lang="en-US" altLang="en-US" sz="2400" dirty="0"/>
              <a:t/>
            </a:r>
            <a:br>
              <a:rPr lang="en-US" altLang="en-US" sz="2400" dirty="0"/>
            </a:br>
            <a:r>
              <a:rPr lang="en-US" altLang="en-US" sz="2400" dirty="0"/>
              <a:t>		</a:t>
            </a:r>
            <a:r>
              <a:rPr lang="en-US" altLang="en-US" sz="2400" b="1" dirty="0"/>
              <a:t>from </a:t>
            </a:r>
            <a:r>
              <a:rPr lang="en-US" altLang="en-US" sz="2400" i="1" dirty="0"/>
              <a:t>borrower, loan</a:t>
            </a:r>
          </a:p>
        </p:txBody>
      </p:sp>
      <p:sp>
        <p:nvSpPr>
          <p:cNvPr id="10" name="Text Box 5">
            <a:extLst>
              <a:ext uri="{FF2B5EF4-FFF2-40B4-BE49-F238E27FC236}">
                <a16:creationId xmlns:a16="http://schemas.microsoft.com/office/drawing/2014/main" id="{D943D66D-1CF6-4446-9AF5-B9B2CB0363A6}"/>
              </a:ext>
            </a:extLst>
          </p:cNvPr>
          <p:cNvSpPr txBox="1">
            <a:spLocks noChangeArrowheads="1"/>
          </p:cNvSpPr>
          <p:nvPr/>
        </p:nvSpPr>
        <p:spPr bwMode="auto">
          <a:xfrm>
            <a:off x="769938" y="3699589"/>
            <a:ext cx="82518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buClr>
                <a:schemeClr val="tx2"/>
              </a:buClr>
              <a:buSzPct val="90000"/>
              <a:buFont typeface="Monotype Sorts" pitchFamily="2" charset="2"/>
              <a:buChar char="n"/>
            </a:pPr>
            <a:r>
              <a:rPr kumimoji="1" lang="en-US" altLang="en-US" sz="2400" b="1" dirty="0"/>
              <a:t>   Find the name, loan number and loan amount of all customers having a loan at the </a:t>
            </a:r>
            <a:r>
              <a:rPr kumimoji="1" lang="en-US" altLang="en-US" sz="2400" b="1" dirty="0" err="1"/>
              <a:t>Perryridge</a:t>
            </a:r>
            <a:r>
              <a:rPr kumimoji="1" lang="en-US" altLang="en-US" sz="2400" b="1" dirty="0"/>
              <a:t> branch.</a:t>
            </a:r>
            <a:endParaRPr lang="en-US" altLang="en-US" sz="2400" b="1" dirty="0">
              <a:latin typeface="Times New Roman" panose="02020603050405020304" pitchFamily="18" charset="0"/>
            </a:endParaRPr>
          </a:p>
        </p:txBody>
      </p:sp>
      <p:sp>
        <p:nvSpPr>
          <p:cNvPr id="11" name="Text Box 6">
            <a:extLst>
              <a:ext uri="{FF2B5EF4-FFF2-40B4-BE49-F238E27FC236}">
                <a16:creationId xmlns:a16="http://schemas.microsoft.com/office/drawing/2014/main" id="{B5E1BBD4-B19A-4F6B-82D7-184BF439CD61}"/>
              </a:ext>
            </a:extLst>
          </p:cNvPr>
          <p:cNvSpPr txBox="1">
            <a:spLocks noChangeArrowheads="1"/>
          </p:cNvSpPr>
          <p:nvPr/>
        </p:nvSpPr>
        <p:spPr bwMode="auto">
          <a:xfrm>
            <a:off x="1096963" y="4579064"/>
            <a:ext cx="6654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None/>
            </a:pPr>
            <a:r>
              <a:rPr kumimoji="1" lang="en-US" altLang="en-US" sz="1800" b="1" dirty="0"/>
              <a:t>select </a:t>
            </a:r>
            <a:r>
              <a:rPr kumimoji="1" lang="en-US" altLang="en-US" sz="1800" i="1" dirty="0" err="1"/>
              <a:t>customer_name</a:t>
            </a:r>
            <a:r>
              <a:rPr kumimoji="1" lang="en-US" altLang="en-US" sz="1800" i="1" dirty="0"/>
              <a:t>, </a:t>
            </a:r>
            <a:r>
              <a:rPr kumimoji="1" lang="en-US" altLang="en-US" sz="1800" i="1" dirty="0" err="1"/>
              <a:t>borrower.loan_number</a:t>
            </a:r>
            <a:r>
              <a:rPr kumimoji="1" lang="en-US" altLang="en-US" sz="1800" i="1" dirty="0"/>
              <a:t>, amount</a:t>
            </a:r>
            <a:br>
              <a:rPr kumimoji="1" lang="en-US" altLang="en-US" sz="1800" i="1" dirty="0"/>
            </a:br>
            <a:r>
              <a:rPr kumimoji="1" lang="en-US" altLang="en-US" sz="1800" i="1" dirty="0"/>
              <a:t>           </a:t>
            </a:r>
            <a:r>
              <a:rPr kumimoji="1" lang="en-US" altLang="en-US" sz="1800" b="1" dirty="0"/>
              <a:t>from </a:t>
            </a:r>
            <a:r>
              <a:rPr kumimoji="1" lang="en-US" altLang="en-US" sz="1800" i="1" dirty="0"/>
              <a:t>borrower, loan</a:t>
            </a:r>
            <a:br>
              <a:rPr kumimoji="1" lang="en-US" altLang="en-US" sz="1800" i="1" dirty="0"/>
            </a:br>
            <a:r>
              <a:rPr kumimoji="1" lang="en-US" altLang="en-US" sz="1800" i="1" dirty="0"/>
              <a:t>           </a:t>
            </a:r>
            <a:r>
              <a:rPr kumimoji="1" lang="en-US" altLang="en-US" sz="1800" b="1" dirty="0"/>
              <a:t>where  </a:t>
            </a:r>
            <a:r>
              <a:rPr kumimoji="1" lang="en-US" altLang="en-US" sz="1800" b="1" i="1" dirty="0"/>
              <a:t> </a:t>
            </a:r>
            <a:r>
              <a:rPr kumimoji="1" lang="en-US" altLang="en-US" sz="1800" i="1" dirty="0" err="1"/>
              <a:t>borrower.loan_number</a:t>
            </a:r>
            <a:r>
              <a:rPr kumimoji="1" lang="en-US" altLang="en-US" sz="1800" i="1" dirty="0"/>
              <a:t> = </a:t>
            </a:r>
            <a:r>
              <a:rPr kumimoji="1" lang="en-US" altLang="en-US" sz="1800" i="1" dirty="0" err="1"/>
              <a:t>loan.loan_number</a:t>
            </a:r>
            <a:r>
              <a:rPr kumimoji="1" lang="en-US" altLang="en-US" sz="1800" i="1" dirty="0"/>
              <a:t>  </a:t>
            </a:r>
            <a:r>
              <a:rPr kumimoji="1" lang="en-US" altLang="en-US" sz="1800" b="1" dirty="0"/>
              <a:t>and</a:t>
            </a:r>
            <a:br>
              <a:rPr kumimoji="1" lang="en-US" altLang="en-US" sz="1800" b="1" dirty="0"/>
            </a:br>
            <a:r>
              <a:rPr kumimoji="1" lang="en-US" altLang="en-US" sz="1800" b="1" dirty="0"/>
              <a:t>                         </a:t>
            </a:r>
            <a:r>
              <a:rPr kumimoji="1" lang="en-US" altLang="en-US" sz="1800" i="1" dirty="0" err="1"/>
              <a:t>branch_name</a:t>
            </a:r>
            <a:r>
              <a:rPr kumimoji="1" lang="en-US" altLang="en-US" sz="1800" i="1" dirty="0"/>
              <a:t> =</a:t>
            </a:r>
            <a:r>
              <a:rPr kumimoji="1" lang="en-US" altLang="en-US" sz="1800" dirty="0"/>
              <a:t> '</a:t>
            </a:r>
            <a:r>
              <a:rPr kumimoji="1" lang="en-US" altLang="en-US" sz="1800" dirty="0" err="1"/>
              <a:t>Perryridge</a:t>
            </a:r>
            <a:r>
              <a:rPr kumimoji="1" lang="en-US" altLang="en-US" sz="1800" dirty="0"/>
              <a:t>' </a:t>
            </a:r>
          </a:p>
          <a:p>
            <a:endParaRPr lang="en-US" altLang="en-US" sz="1800" dirty="0">
              <a:latin typeface="Times New Roman" panose="02020603050405020304" pitchFamily="18" charset="0"/>
            </a:endParaRPr>
          </a:p>
        </p:txBody>
      </p:sp>
    </p:spTree>
    <p:extLst>
      <p:ext uri="{BB962C8B-B14F-4D97-AF65-F5344CB8AC3E}">
        <p14:creationId xmlns:p14="http://schemas.microsoft.com/office/powerpoint/2010/main" val="122016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F0AC5E-7999-4519-96EB-63261EB27678}"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136</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Set Operations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41FBDBDF-9B70-4B2B-B70D-D4BEA5664278}"/>
              </a:ext>
            </a:extLst>
          </p:cNvPr>
          <p:cNvSpPr txBox="1">
            <a:spLocks noChangeArrowheads="1"/>
          </p:cNvSpPr>
          <p:nvPr/>
        </p:nvSpPr>
        <p:spPr>
          <a:xfrm>
            <a:off x="809625" y="1095375"/>
            <a:ext cx="7661275" cy="49037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The set operations </a:t>
            </a:r>
            <a:r>
              <a:rPr lang="en-US" altLang="en-US" sz="2400" b="1" dirty="0">
                <a:solidFill>
                  <a:schemeClr val="tx2"/>
                </a:solidFill>
              </a:rPr>
              <a:t>union</a:t>
            </a:r>
            <a:r>
              <a:rPr lang="en-US" altLang="en-US" sz="2400" b="1" dirty="0"/>
              <a:t>, </a:t>
            </a:r>
            <a:r>
              <a:rPr lang="en-US" altLang="en-US" sz="2400" b="1" dirty="0">
                <a:solidFill>
                  <a:schemeClr val="tx2"/>
                </a:solidFill>
              </a:rPr>
              <a:t>intersect</a:t>
            </a:r>
            <a:r>
              <a:rPr lang="en-US" altLang="en-US" sz="2400" b="1" dirty="0"/>
              <a:t>, </a:t>
            </a:r>
            <a:r>
              <a:rPr lang="en-US" altLang="en-US" sz="2400" dirty="0"/>
              <a:t>and </a:t>
            </a:r>
            <a:r>
              <a:rPr lang="en-US" altLang="en-US" sz="2400" b="1" dirty="0">
                <a:solidFill>
                  <a:schemeClr val="tx2"/>
                </a:solidFill>
              </a:rPr>
              <a:t>except</a:t>
            </a:r>
            <a:r>
              <a:rPr lang="en-US" altLang="en-US" sz="2400" b="1" dirty="0"/>
              <a:t> </a:t>
            </a:r>
            <a:r>
              <a:rPr lang="en-US" altLang="en-US" sz="2400" dirty="0"/>
              <a:t>operate on relations and correspond to the relational algebra operations </a:t>
            </a:r>
            <a:r>
              <a:rPr lang="en-US" altLang="en-US" sz="2400" dirty="0">
                <a:sym typeface="Symbol" panose="05050102010706020507" pitchFamily="18" charset="2"/>
              </a:rPr>
              <a:t></a:t>
            </a:r>
          </a:p>
          <a:p>
            <a:r>
              <a:rPr lang="en-US" altLang="en-US" sz="2400" dirty="0">
                <a:sym typeface="Symbol" panose="05050102010706020507" pitchFamily="18" charset="2"/>
              </a:rPr>
              <a:t>Each of the above operations automatically eliminates duplicates; to retain all duplicates use the corresponding multiset versions </a:t>
            </a:r>
            <a:r>
              <a:rPr lang="en-US" altLang="en-US" sz="2400" b="1" dirty="0">
                <a:solidFill>
                  <a:schemeClr val="tx2"/>
                </a:solidFill>
                <a:sym typeface="Symbol" panose="05050102010706020507" pitchFamily="18" charset="2"/>
              </a:rPr>
              <a:t>union all</a:t>
            </a:r>
            <a:r>
              <a:rPr lang="en-US" altLang="en-US" sz="2400" b="1" dirty="0">
                <a:sym typeface="Symbol" panose="05050102010706020507" pitchFamily="18" charset="2"/>
              </a:rPr>
              <a:t>, </a:t>
            </a:r>
            <a:r>
              <a:rPr lang="en-US" altLang="en-US" sz="2400" b="1" dirty="0">
                <a:solidFill>
                  <a:schemeClr val="tx2"/>
                </a:solidFill>
                <a:sym typeface="Symbol" panose="05050102010706020507" pitchFamily="18" charset="2"/>
              </a:rPr>
              <a:t>intersect all</a:t>
            </a:r>
            <a:r>
              <a:rPr lang="en-US" altLang="en-US" sz="2400" b="1" dirty="0">
                <a:sym typeface="Symbol" panose="05050102010706020507" pitchFamily="18" charset="2"/>
              </a:rPr>
              <a:t> </a:t>
            </a:r>
            <a:r>
              <a:rPr lang="en-US" altLang="en-US" sz="2400" dirty="0">
                <a:sym typeface="Symbol" panose="05050102010706020507" pitchFamily="18" charset="2"/>
              </a:rPr>
              <a:t>and </a:t>
            </a:r>
            <a:r>
              <a:rPr lang="en-US" altLang="en-US" sz="2400" b="1" dirty="0">
                <a:solidFill>
                  <a:schemeClr val="tx2"/>
                </a:solidFill>
                <a:sym typeface="Symbol" panose="05050102010706020507" pitchFamily="18" charset="2"/>
              </a:rPr>
              <a:t>except all</a:t>
            </a:r>
            <a:r>
              <a:rPr lang="en-US" altLang="en-US" sz="2400" b="1" dirty="0">
                <a:sym typeface="Symbol" panose="05050102010706020507" pitchFamily="18" charset="2"/>
              </a:rPr>
              <a:t>.</a:t>
            </a:r>
            <a:br>
              <a:rPr lang="en-US" altLang="en-US" sz="2400" b="1" dirty="0">
                <a:sym typeface="Symbol" panose="05050102010706020507" pitchFamily="18" charset="2"/>
              </a:rPr>
            </a:br>
            <a:r>
              <a:rPr lang="en-US" altLang="en-US" sz="2400" dirty="0">
                <a:sym typeface="Symbol" panose="05050102010706020507" pitchFamily="18" charset="2"/>
              </a:rPr>
              <a:t/>
            </a:r>
            <a:br>
              <a:rPr lang="en-US" altLang="en-US" sz="2400" dirty="0">
                <a:sym typeface="Symbol" panose="05050102010706020507" pitchFamily="18" charset="2"/>
              </a:rPr>
            </a:br>
            <a:r>
              <a:rPr lang="en-US" altLang="en-US" sz="2400" dirty="0">
                <a:sym typeface="Symbol" panose="05050102010706020507" pitchFamily="18" charset="2"/>
              </a:rPr>
              <a:t>Suppose a tuple occurs </a:t>
            </a:r>
            <a:r>
              <a:rPr lang="en-US" altLang="en-US" sz="2400" i="1" dirty="0">
                <a:sym typeface="Symbol" panose="05050102010706020507" pitchFamily="18" charset="2"/>
              </a:rPr>
              <a:t>m</a:t>
            </a:r>
            <a:r>
              <a:rPr lang="en-US" altLang="en-US" sz="2400" dirty="0">
                <a:sym typeface="Symbol" panose="05050102010706020507" pitchFamily="18" charset="2"/>
              </a:rPr>
              <a:t> times in </a:t>
            </a:r>
            <a:r>
              <a:rPr lang="en-US" altLang="en-US" sz="2400" i="1" dirty="0">
                <a:sym typeface="Symbol" panose="05050102010706020507" pitchFamily="18" charset="2"/>
              </a:rPr>
              <a:t>r</a:t>
            </a:r>
            <a:r>
              <a:rPr lang="en-US" altLang="en-US" sz="2400" dirty="0">
                <a:sym typeface="Symbol" panose="05050102010706020507" pitchFamily="18" charset="2"/>
              </a:rPr>
              <a:t> and </a:t>
            </a:r>
            <a:r>
              <a:rPr lang="en-US" altLang="en-US" sz="2400" i="1" dirty="0">
                <a:sym typeface="Symbol" panose="05050102010706020507" pitchFamily="18" charset="2"/>
              </a:rPr>
              <a:t>n </a:t>
            </a:r>
            <a:r>
              <a:rPr lang="en-US" altLang="en-US" sz="2400" dirty="0">
                <a:sym typeface="Symbol" panose="05050102010706020507" pitchFamily="18" charset="2"/>
              </a:rPr>
              <a:t>times in </a:t>
            </a:r>
            <a:r>
              <a:rPr lang="en-US" altLang="en-US" sz="2400" i="1" dirty="0">
                <a:sym typeface="Symbol" panose="05050102010706020507" pitchFamily="18" charset="2"/>
              </a:rPr>
              <a:t>s, </a:t>
            </a:r>
            <a:r>
              <a:rPr lang="en-US" altLang="en-US" sz="2400" dirty="0">
                <a:sym typeface="Symbol" panose="05050102010706020507" pitchFamily="18" charset="2"/>
              </a:rPr>
              <a:t>then, it occurs:</a:t>
            </a:r>
          </a:p>
          <a:p>
            <a:pPr lvl="1"/>
            <a:r>
              <a:rPr lang="en-US" altLang="en-US" sz="2400" i="1" dirty="0"/>
              <a:t>m </a:t>
            </a:r>
            <a:r>
              <a:rPr lang="en-US" altLang="en-US" sz="2400" i="1" baseline="-25000" dirty="0"/>
              <a:t> </a:t>
            </a:r>
            <a:r>
              <a:rPr lang="en-US" altLang="en-US" sz="2400" i="1" dirty="0"/>
              <a:t>+ n </a:t>
            </a:r>
            <a:r>
              <a:rPr lang="en-US" altLang="en-US" sz="2400" dirty="0"/>
              <a:t>times in </a:t>
            </a:r>
            <a:r>
              <a:rPr lang="en-US" altLang="en-US" sz="2400" i="1" dirty="0"/>
              <a:t>r </a:t>
            </a:r>
            <a:r>
              <a:rPr lang="en-US" altLang="en-US" sz="2400" b="1" dirty="0"/>
              <a:t>union all </a:t>
            </a:r>
            <a:r>
              <a:rPr lang="en-US" altLang="en-US" sz="2400" i="1" dirty="0"/>
              <a:t>s</a:t>
            </a:r>
          </a:p>
          <a:p>
            <a:pPr lvl="1"/>
            <a:r>
              <a:rPr lang="en-US" altLang="en-US" sz="2400" dirty="0"/>
              <a:t>min(</a:t>
            </a:r>
            <a:r>
              <a:rPr lang="en-US" altLang="en-US" sz="2400" i="1" dirty="0" err="1"/>
              <a:t>m,n</a:t>
            </a:r>
            <a:r>
              <a:rPr lang="en-US" altLang="en-US" sz="2400" i="1" dirty="0"/>
              <a:t>)</a:t>
            </a:r>
            <a:r>
              <a:rPr lang="en-US" altLang="en-US" sz="2400" dirty="0"/>
              <a:t> times in </a:t>
            </a:r>
            <a:r>
              <a:rPr lang="en-US" altLang="en-US" sz="2400" i="1" dirty="0"/>
              <a:t>r</a:t>
            </a:r>
            <a:r>
              <a:rPr lang="en-US" altLang="en-US" sz="2400" dirty="0"/>
              <a:t> </a:t>
            </a:r>
            <a:r>
              <a:rPr lang="en-US" altLang="en-US" sz="2400" b="1" dirty="0"/>
              <a:t>intersect all </a:t>
            </a:r>
            <a:r>
              <a:rPr lang="en-US" altLang="en-US" sz="2400" i="1" dirty="0"/>
              <a:t>s</a:t>
            </a:r>
          </a:p>
          <a:p>
            <a:pPr lvl="1"/>
            <a:r>
              <a:rPr lang="en-US" altLang="en-US" sz="2400" dirty="0"/>
              <a:t>max(0, </a:t>
            </a:r>
            <a:r>
              <a:rPr lang="en-US" altLang="en-US" sz="2400" i="1" dirty="0"/>
              <a:t>m – n)</a:t>
            </a:r>
            <a:r>
              <a:rPr lang="en-US" altLang="en-US" sz="2400" dirty="0"/>
              <a:t> times in </a:t>
            </a:r>
            <a:r>
              <a:rPr lang="en-US" altLang="en-US" sz="2400" i="1" dirty="0"/>
              <a:t>r</a:t>
            </a:r>
            <a:r>
              <a:rPr lang="en-US" altLang="en-US" sz="2400" dirty="0"/>
              <a:t> </a:t>
            </a:r>
            <a:r>
              <a:rPr lang="en-US" altLang="en-US" sz="2400" b="1" dirty="0"/>
              <a:t>except all </a:t>
            </a:r>
            <a:r>
              <a:rPr lang="en-US" altLang="en-US" sz="2400" i="1" dirty="0"/>
              <a:t>s</a:t>
            </a:r>
            <a:endParaRPr lang="en-US" altLang="en-US" sz="2400" dirty="0"/>
          </a:p>
        </p:txBody>
      </p:sp>
    </p:spTree>
    <p:extLst>
      <p:ext uri="{BB962C8B-B14F-4D97-AF65-F5344CB8AC3E}">
        <p14:creationId xmlns:p14="http://schemas.microsoft.com/office/powerpoint/2010/main" val="17883812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316BA-B513-4C36-8520-8940BD5492D3}"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137</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Set Operations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5" name="Rectangle 3">
            <a:extLst>
              <a:ext uri="{FF2B5EF4-FFF2-40B4-BE49-F238E27FC236}">
                <a16:creationId xmlns:a16="http://schemas.microsoft.com/office/drawing/2014/main" id="{03753163-65DB-4548-9149-3EEE53E86B5B}"/>
              </a:ext>
            </a:extLst>
          </p:cNvPr>
          <p:cNvSpPr txBox="1">
            <a:spLocks noChangeArrowheads="1"/>
          </p:cNvSpPr>
          <p:nvPr/>
        </p:nvSpPr>
        <p:spPr>
          <a:xfrm>
            <a:off x="814388" y="1108075"/>
            <a:ext cx="7661275" cy="511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481138" algn="l"/>
              </a:tabLst>
            </a:pPr>
            <a:r>
              <a:rPr lang="en-US" altLang="en-US" sz="2400"/>
              <a:t>Find all customers who have a loan, an account, or both:</a:t>
            </a:r>
            <a:endParaRPr lang="en-US" altLang="en-US" sz="2400" dirty="0"/>
          </a:p>
        </p:txBody>
      </p:sp>
      <p:sp>
        <p:nvSpPr>
          <p:cNvPr id="16" name="Text Box 4">
            <a:extLst>
              <a:ext uri="{FF2B5EF4-FFF2-40B4-BE49-F238E27FC236}">
                <a16:creationId xmlns:a16="http://schemas.microsoft.com/office/drawing/2014/main" id="{C4E45B94-CA33-4539-A966-FBFFAA2DE00D}"/>
              </a:ext>
            </a:extLst>
          </p:cNvPr>
          <p:cNvSpPr txBox="1">
            <a:spLocks noChangeArrowheads="1"/>
          </p:cNvSpPr>
          <p:nvPr/>
        </p:nvSpPr>
        <p:spPr bwMode="auto">
          <a:xfrm>
            <a:off x="1574800" y="4706938"/>
            <a:ext cx="6227763" cy="145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35000"/>
              </a:spcBef>
              <a:buClr>
                <a:schemeClr val="tx2"/>
              </a:buClr>
              <a:buSzPct val="90000"/>
              <a:buFont typeface="Monotype Sorts" pitchFamily="2" charset="2"/>
              <a:buNone/>
            </a:pPr>
            <a:r>
              <a:rPr kumimoji="1" lang="en-US" altLang="en-US" sz="2400" dirty="0"/>
              <a:t>(</a:t>
            </a:r>
            <a:r>
              <a:rPr kumimoji="1" lang="en-US" altLang="en-US" sz="2400" b="1" dirty="0"/>
              <a:t>select</a:t>
            </a:r>
            <a:r>
              <a:rPr kumimoji="1" lang="en-US" altLang="en-US" sz="2400" dirty="0"/>
              <a:t> </a:t>
            </a:r>
            <a:r>
              <a:rPr kumimoji="1" lang="en-US" altLang="en-US" sz="2400" i="1" dirty="0" err="1"/>
              <a:t>customer_name</a:t>
            </a:r>
            <a:r>
              <a:rPr kumimoji="1" lang="en-US" altLang="en-US" sz="2400" i="1" dirty="0"/>
              <a:t> </a:t>
            </a:r>
            <a:r>
              <a:rPr kumimoji="1" lang="en-US" altLang="en-US" sz="2400" b="1" dirty="0"/>
              <a:t>from </a:t>
            </a:r>
            <a:r>
              <a:rPr kumimoji="1" lang="en-US" altLang="en-US" sz="2400" i="1" dirty="0"/>
              <a:t>depositor</a:t>
            </a:r>
            <a:r>
              <a:rPr kumimoji="1" lang="en-US" altLang="en-US" sz="2400" dirty="0"/>
              <a:t>)</a:t>
            </a:r>
            <a:br>
              <a:rPr kumimoji="1" lang="en-US" altLang="en-US" sz="2400" dirty="0"/>
            </a:br>
            <a:r>
              <a:rPr kumimoji="1" lang="en-US" altLang="en-US" sz="2400" b="1" dirty="0"/>
              <a:t>minus</a:t>
            </a:r>
            <a:br>
              <a:rPr kumimoji="1" lang="en-US" altLang="en-US" sz="2400" b="1" dirty="0"/>
            </a:br>
            <a:r>
              <a:rPr kumimoji="1" lang="en-US" altLang="en-US" sz="2400" b="1" dirty="0"/>
              <a:t>(select</a:t>
            </a:r>
            <a:r>
              <a:rPr kumimoji="1" lang="en-US" altLang="en-US" sz="2400" dirty="0"/>
              <a:t> </a:t>
            </a:r>
            <a:r>
              <a:rPr kumimoji="1" lang="en-US" altLang="en-US" sz="2400" i="1" dirty="0" err="1"/>
              <a:t>customer_name</a:t>
            </a:r>
            <a:r>
              <a:rPr kumimoji="1" lang="en-US" altLang="en-US" sz="2400" i="1" dirty="0"/>
              <a:t> </a:t>
            </a:r>
            <a:r>
              <a:rPr kumimoji="1" lang="en-US" altLang="en-US" sz="2400" b="1" dirty="0"/>
              <a:t>from</a:t>
            </a:r>
            <a:r>
              <a:rPr kumimoji="1" lang="en-US" altLang="en-US" sz="2400" i="1" dirty="0"/>
              <a:t> borrower)</a:t>
            </a:r>
            <a:endParaRPr kumimoji="1" lang="en-US" altLang="en-US" sz="2400" dirty="0"/>
          </a:p>
          <a:p>
            <a:endParaRPr lang="en-US" altLang="en-US" sz="2400" dirty="0">
              <a:latin typeface="Times New Roman" panose="02020603050405020304" pitchFamily="18" charset="0"/>
            </a:endParaRPr>
          </a:p>
        </p:txBody>
      </p:sp>
      <p:sp>
        <p:nvSpPr>
          <p:cNvPr id="17" name="Text Box 7">
            <a:extLst>
              <a:ext uri="{FF2B5EF4-FFF2-40B4-BE49-F238E27FC236}">
                <a16:creationId xmlns:a16="http://schemas.microsoft.com/office/drawing/2014/main" id="{63AAFC62-167A-4586-BD09-76C0E37ABE91}"/>
              </a:ext>
            </a:extLst>
          </p:cNvPr>
          <p:cNvSpPr txBox="1">
            <a:spLocks noChangeArrowheads="1"/>
          </p:cNvSpPr>
          <p:nvPr/>
        </p:nvSpPr>
        <p:spPr bwMode="auto">
          <a:xfrm>
            <a:off x="1619250" y="3136900"/>
            <a:ext cx="51391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None/>
            </a:pPr>
            <a:r>
              <a:rPr kumimoji="1" lang="en-US" altLang="en-US" sz="2400" dirty="0"/>
              <a:t>(</a:t>
            </a:r>
            <a:r>
              <a:rPr kumimoji="1" lang="en-US" altLang="en-US" sz="2400" b="1" dirty="0"/>
              <a:t>select</a:t>
            </a:r>
            <a:r>
              <a:rPr kumimoji="1" lang="en-US" altLang="en-US" sz="2400" dirty="0"/>
              <a:t> </a:t>
            </a:r>
            <a:r>
              <a:rPr kumimoji="1" lang="en-US" altLang="en-US" sz="2400" i="1" dirty="0" err="1"/>
              <a:t>customer_name</a:t>
            </a:r>
            <a:r>
              <a:rPr kumimoji="1" lang="en-US" altLang="en-US" sz="2400" i="1" dirty="0"/>
              <a:t> </a:t>
            </a:r>
            <a:r>
              <a:rPr kumimoji="1" lang="en-US" altLang="en-US" sz="2400" b="1" dirty="0"/>
              <a:t>from </a:t>
            </a:r>
            <a:r>
              <a:rPr kumimoji="1" lang="en-US" altLang="en-US" sz="2400" i="1" dirty="0"/>
              <a:t>depositor</a:t>
            </a:r>
            <a:r>
              <a:rPr kumimoji="1" lang="en-US" altLang="en-US" sz="2400" dirty="0"/>
              <a:t>)</a:t>
            </a:r>
            <a:br>
              <a:rPr kumimoji="1" lang="en-US" altLang="en-US" sz="2400" dirty="0"/>
            </a:br>
            <a:r>
              <a:rPr kumimoji="1" lang="en-US" altLang="en-US" sz="2400" b="1" dirty="0"/>
              <a:t>intersect</a:t>
            </a:r>
            <a:br>
              <a:rPr kumimoji="1" lang="en-US" altLang="en-US" sz="2400" b="1" dirty="0"/>
            </a:br>
            <a:r>
              <a:rPr kumimoji="1" lang="en-US" altLang="en-US" sz="2400" b="1" dirty="0"/>
              <a:t>(select</a:t>
            </a:r>
            <a:r>
              <a:rPr kumimoji="1" lang="en-US" altLang="en-US" sz="2400" dirty="0"/>
              <a:t> </a:t>
            </a:r>
            <a:r>
              <a:rPr kumimoji="1" lang="en-US" altLang="en-US" sz="2400" i="1" dirty="0" err="1"/>
              <a:t>customer_name</a:t>
            </a:r>
            <a:r>
              <a:rPr kumimoji="1" lang="en-US" altLang="en-US" sz="2400" i="1" dirty="0"/>
              <a:t> </a:t>
            </a:r>
            <a:r>
              <a:rPr kumimoji="1" lang="en-US" altLang="en-US" sz="2400" b="1" dirty="0"/>
              <a:t>from</a:t>
            </a:r>
            <a:r>
              <a:rPr kumimoji="1" lang="en-US" altLang="en-US" sz="2400" i="1" dirty="0"/>
              <a:t> borrower)</a:t>
            </a:r>
            <a:endParaRPr lang="en-US" altLang="en-US" sz="2400" dirty="0">
              <a:latin typeface="Times New Roman" panose="02020603050405020304" pitchFamily="18" charset="0"/>
            </a:endParaRPr>
          </a:p>
        </p:txBody>
      </p:sp>
      <p:sp>
        <p:nvSpPr>
          <p:cNvPr id="18" name="Text Box 9">
            <a:extLst>
              <a:ext uri="{FF2B5EF4-FFF2-40B4-BE49-F238E27FC236}">
                <a16:creationId xmlns:a16="http://schemas.microsoft.com/office/drawing/2014/main" id="{73EC0DAB-D2DB-41DB-8E57-D8FCF5EC88A6}"/>
              </a:ext>
            </a:extLst>
          </p:cNvPr>
          <p:cNvSpPr txBox="1">
            <a:spLocks noChangeArrowheads="1"/>
          </p:cNvSpPr>
          <p:nvPr/>
        </p:nvSpPr>
        <p:spPr bwMode="auto">
          <a:xfrm>
            <a:off x="742950" y="4222750"/>
            <a:ext cx="757130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35000"/>
              </a:spcBef>
              <a:buClr>
                <a:schemeClr val="tx2"/>
              </a:buClr>
              <a:buSzPct val="90000"/>
              <a:buFont typeface="Monotype Sorts" pitchFamily="2" charset="2"/>
              <a:buChar char="n"/>
            </a:pPr>
            <a:r>
              <a:rPr kumimoji="1" lang="en-US" altLang="en-US" sz="2400"/>
              <a:t>  Find all customers who have an account but no loan.	</a:t>
            </a:r>
            <a:endParaRPr lang="en-US" altLang="en-US" sz="2400">
              <a:latin typeface="Times New Roman" panose="02020603050405020304" pitchFamily="18" charset="0"/>
            </a:endParaRPr>
          </a:p>
        </p:txBody>
      </p:sp>
      <p:sp>
        <p:nvSpPr>
          <p:cNvPr id="19" name="Text Box 10">
            <a:extLst>
              <a:ext uri="{FF2B5EF4-FFF2-40B4-BE49-F238E27FC236}">
                <a16:creationId xmlns:a16="http://schemas.microsoft.com/office/drawing/2014/main" id="{82ABCBD4-C116-4060-9E15-93E75093A12F}"/>
              </a:ext>
            </a:extLst>
          </p:cNvPr>
          <p:cNvSpPr txBox="1">
            <a:spLocks noChangeArrowheads="1"/>
          </p:cNvSpPr>
          <p:nvPr/>
        </p:nvSpPr>
        <p:spPr bwMode="auto">
          <a:xfrm>
            <a:off x="1585913" y="1560513"/>
            <a:ext cx="514237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None/>
            </a:pPr>
            <a:r>
              <a:rPr kumimoji="1" lang="en-US" altLang="en-US" sz="2400" b="1"/>
              <a:t>(select</a:t>
            </a:r>
            <a:r>
              <a:rPr kumimoji="1" lang="en-US" altLang="en-US" sz="2400"/>
              <a:t> </a:t>
            </a:r>
            <a:r>
              <a:rPr kumimoji="1" lang="en-US" altLang="en-US" sz="2400" i="1"/>
              <a:t>customer_name </a:t>
            </a:r>
            <a:r>
              <a:rPr kumimoji="1" lang="en-US" altLang="en-US" sz="2400" b="1"/>
              <a:t>from </a:t>
            </a:r>
            <a:r>
              <a:rPr kumimoji="1" lang="en-US" altLang="en-US" sz="2400" i="1"/>
              <a:t>depositor</a:t>
            </a:r>
            <a:r>
              <a:rPr kumimoji="1" lang="en-US" altLang="en-US" sz="2400"/>
              <a:t>)</a:t>
            </a:r>
            <a:br>
              <a:rPr kumimoji="1" lang="en-US" altLang="en-US" sz="2400"/>
            </a:br>
            <a:r>
              <a:rPr kumimoji="1" lang="en-US" altLang="en-US" sz="2400" b="1"/>
              <a:t>union</a:t>
            </a:r>
            <a:br>
              <a:rPr kumimoji="1" lang="en-US" altLang="en-US" sz="2400" b="1"/>
            </a:br>
            <a:r>
              <a:rPr kumimoji="1" lang="en-US" altLang="en-US" sz="2400" b="1"/>
              <a:t>(select</a:t>
            </a:r>
            <a:r>
              <a:rPr kumimoji="1" lang="en-US" altLang="en-US" sz="2400"/>
              <a:t> </a:t>
            </a:r>
            <a:r>
              <a:rPr kumimoji="1" lang="en-US" altLang="en-US" sz="2400" i="1"/>
              <a:t>customer_name </a:t>
            </a:r>
            <a:r>
              <a:rPr kumimoji="1" lang="en-US" altLang="en-US" sz="2400" b="1"/>
              <a:t>from</a:t>
            </a:r>
            <a:r>
              <a:rPr kumimoji="1" lang="en-US" altLang="en-US" sz="2400" i="1"/>
              <a:t> borrower)</a:t>
            </a:r>
            <a:endParaRPr lang="en-US" altLang="en-US" sz="2400">
              <a:latin typeface="Times New Roman" panose="02020603050405020304" pitchFamily="18" charset="0"/>
            </a:endParaRPr>
          </a:p>
        </p:txBody>
      </p:sp>
      <p:sp>
        <p:nvSpPr>
          <p:cNvPr id="20" name="Text Box 11">
            <a:extLst>
              <a:ext uri="{FF2B5EF4-FFF2-40B4-BE49-F238E27FC236}">
                <a16:creationId xmlns:a16="http://schemas.microsoft.com/office/drawing/2014/main" id="{38ED22DB-200A-41D7-AC8E-7C0FE10DC01D}"/>
              </a:ext>
            </a:extLst>
          </p:cNvPr>
          <p:cNvSpPr txBox="1">
            <a:spLocks noChangeArrowheads="1"/>
          </p:cNvSpPr>
          <p:nvPr/>
        </p:nvSpPr>
        <p:spPr bwMode="auto">
          <a:xfrm>
            <a:off x="742950" y="2678113"/>
            <a:ext cx="7570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Char char="n"/>
            </a:pPr>
            <a:r>
              <a:rPr kumimoji="1" lang="en-US" altLang="en-US" sz="2400"/>
              <a:t>  Find all customers who have both a loan and an account.</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426604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9"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D880A6-ED02-40DC-9C18-15903BA48EA5}"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138</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Aggregate Functions</a:t>
            </a:r>
            <a:r>
              <a:rPr lang="en-US" altLang="en-US" sz="2000"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61665A68-AB1A-4566-BB64-6E758E48EF1D}"/>
              </a:ext>
            </a:extLst>
          </p:cNvPr>
          <p:cNvSpPr txBox="1">
            <a:spLocks noChangeArrowheads="1"/>
          </p:cNvSpPr>
          <p:nvPr/>
        </p:nvSpPr>
        <p:spPr>
          <a:xfrm>
            <a:off x="814388" y="1093787"/>
            <a:ext cx="7872412" cy="428750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2222500" algn="l"/>
              </a:tabLst>
            </a:pPr>
            <a:r>
              <a:rPr lang="en-US" altLang="en-US" sz="2400" dirty="0"/>
              <a:t>These functions operate on the multiset of values of a column of a relation, and return a value</a:t>
            </a:r>
          </a:p>
          <a:p>
            <a:pPr>
              <a:buFont typeface="Monotype Sorts" pitchFamily="2" charset="2"/>
              <a:buNone/>
              <a:tabLst>
                <a:tab pos="2222500" algn="l"/>
              </a:tabLst>
            </a:pPr>
            <a:r>
              <a:rPr lang="en-US" altLang="en-US" sz="2400" dirty="0"/>
              <a:t>		</a:t>
            </a:r>
            <a:r>
              <a:rPr lang="en-US" altLang="en-US" sz="2400" b="1" dirty="0"/>
              <a:t>avg: </a:t>
            </a:r>
            <a:r>
              <a:rPr lang="en-US" altLang="en-US" sz="2400" dirty="0"/>
              <a:t>average value</a:t>
            </a:r>
            <a:br>
              <a:rPr lang="en-US" altLang="en-US" sz="2400" dirty="0"/>
            </a:br>
            <a:r>
              <a:rPr lang="en-US" altLang="en-US" sz="2400" dirty="0"/>
              <a:t>	</a:t>
            </a:r>
            <a:r>
              <a:rPr lang="en-US" altLang="en-US" sz="2400" b="1" dirty="0"/>
              <a:t>min:  </a:t>
            </a:r>
            <a:r>
              <a:rPr lang="en-US" altLang="en-US" sz="2400" dirty="0"/>
              <a:t>minimum value</a:t>
            </a:r>
            <a:br>
              <a:rPr lang="en-US" altLang="en-US" sz="2400" dirty="0"/>
            </a:br>
            <a:r>
              <a:rPr lang="en-US" altLang="en-US" sz="2400" dirty="0"/>
              <a:t>	</a:t>
            </a:r>
            <a:r>
              <a:rPr lang="en-US" altLang="en-US" sz="2400" b="1" dirty="0"/>
              <a:t>max:  </a:t>
            </a:r>
            <a:r>
              <a:rPr lang="en-US" altLang="en-US" sz="2400" dirty="0"/>
              <a:t>maximum value</a:t>
            </a:r>
            <a:br>
              <a:rPr lang="en-US" altLang="en-US" sz="2400" dirty="0"/>
            </a:br>
            <a:r>
              <a:rPr lang="en-US" altLang="en-US" sz="2400" dirty="0"/>
              <a:t>	</a:t>
            </a:r>
            <a:r>
              <a:rPr lang="en-US" altLang="en-US" sz="2400" b="1" dirty="0"/>
              <a:t>sum:  </a:t>
            </a:r>
            <a:r>
              <a:rPr lang="en-US" altLang="en-US" sz="2400" dirty="0"/>
              <a:t>sum of values</a:t>
            </a:r>
            <a:br>
              <a:rPr lang="en-US" altLang="en-US" sz="2400" dirty="0"/>
            </a:br>
            <a:r>
              <a:rPr lang="en-US" altLang="en-US" sz="2400" dirty="0"/>
              <a:t>	</a:t>
            </a:r>
            <a:r>
              <a:rPr lang="en-US" altLang="en-US" sz="2400" b="1" dirty="0"/>
              <a:t>count:  </a:t>
            </a:r>
            <a:r>
              <a:rPr lang="en-US" altLang="en-US" sz="2400" dirty="0"/>
              <a:t>number of values</a:t>
            </a:r>
          </a:p>
        </p:txBody>
      </p:sp>
    </p:spTree>
    <p:extLst>
      <p:ext uri="{BB962C8B-B14F-4D97-AF65-F5344CB8AC3E}">
        <p14:creationId xmlns:p14="http://schemas.microsoft.com/office/powerpoint/2010/main" val="226844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24B2B8-6C83-41DA-9AF9-315588E01F5A}"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139</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Aggregate Functions</a:t>
            </a:r>
            <a:r>
              <a:rPr lang="en-US" altLang="en-US" sz="2000"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3">
            <a:extLst>
              <a:ext uri="{FF2B5EF4-FFF2-40B4-BE49-F238E27FC236}">
                <a16:creationId xmlns:a16="http://schemas.microsoft.com/office/drawing/2014/main" id="{F6E37CE2-CBA5-4416-8639-E0DF4BF66F8F}"/>
              </a:ext>
            </a:extLst>
          </p:cNvPr>
          <p:cNvSpPr txBox="1">
            <a:spLocks noChangeArrowheads="1"/>
          </p:cNvSpPr>
          <p:nvPr/>
        </p:nvSpPr>
        <p:spPr>
          <a:xfrm>
            <a:off x="814388" y="1108075"/>
            <a:ext cx="7661275" cy="51117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711325" algn="l"/>
              </a:tabLst>
            </a:pPr>
            <a:r>
              <a:rPr lang="en-US" altLang="en-US" sz="2400"/>
              <a:t>Find the average account balance at the Perryridge branch.</a:t>
            </a:r>
            <a:endParaRPr lang="en-US" altLang="en-US" sz="2400" dirty="0"/>
          </a:p>
        </p:txBody>
      </p:sp>
      <p:sp>
        <p:nvSpPr>
          <p:cNvPr id="10" name="Text Box 4">
            <a:extLst>
              <a:ext uri="{FF2B5EF4-FFF2-40B4-BE49-F238E27FC236}">
                <a16:creationId xmlns:a16="http://schemas.microsoft.com/office/drawing/2014/main" id="{D9693B68-9830-43C5-B2DC-BE8B3E404E06}"/>
              </a:ext>
            </a:extLst>
          </p:cNvPr>
          <p:cNvSpPr txBox="1">
            <a:spLocks noChangeArrowheads="1"/>
          </p:cNvSpPr>
          <p:nvPr/>
        </p:nvSpPr>
        <p:spPr bwMode="auto">
          <a:xfrm>
            <a:off x="746125" y="4214813"/>
            <a:ext cx="59087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Char char="n"/>
            </a:pPr>
            <a:r>
              <a:rPr kumimoji="1" lang="en-US" altLang="en-US" sz="2400"/>
              <a:t>   Find the number of depositors in the bank.</a:t>
            </a:r>
            <a:endParaRPr lang="en-US" altLang="en-US" sz="2400">
              <a:latin typeface="Times New Roman" panose="02020603050405020304" pitchFamily="18" charset="0"/>
            </a:endParaRPr>
          </a:p>
        </p:txBody>
      </p:sp>
      <p:sp>
        <p:nvSpPr>
          <p:cNvPr id="11" name="Text Box 5">
            <a:extLst>
              <a:ext uri="{FF2B5EF4-FFF2-40B4-BE49-F238E27FC236}">
                <a16:creationId xmlns:a16="http://schemas.microsoft.com/office/drawing/2014/main" id="{C273375A-333D-4227-8788-F03186F02644}"/>
              </a:ext>
            </a:extLst>
          </p:cNvPr>
          <p:cNvSpPr txBox="1">
            <a:spLocks noChangeArrowheads="1"/>
          </p:cNvSpPr>
          <p:nvPr/>
        </p:nvSpPr>
        <p:spPr bwMode="auto">
          <a:xfrm>
            <a:off x="758825" y="2813050"/>
            <a:ext cx="7042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buClr>
                <a:schemeClr val="tx2"/>
              </a:buClr>
              <a:buSzPct val="90000"/>
              <a:buFont typeface="Monotype Sorts" pitchFamily="2" charset="2"/>
              <a:buChar char="n"/>
            </a:pPr>
            <a:r>
              <a:rPr kumimoji="1" lang="en-US" altLang="en-US" sz="2400"/>
              <a:t>   Find the number of tuples in the </a:t>
            </a:r>
            <a:r>
              <a:rPr kumimoji="1" lang="en-US" altLang="en-US" sz="2400" i="1"/>
              <a:t>customer</a:t>
            </a:r>
            <a:r>
              <a:rPr kumimoji="1" lang="en-US" altLang="en-US" sz="2400"/>
              <a:t> relation.</a:t>
            </a:r>
            <a:endParaRPr lang="en-US" altLang="en-US" sz="2400">
              <a:latin typeface="Times New Roman" panose="02020603050405020304" pitchFamily="18" charset="0"/>
            </a:endParaRPr>
          </a:p>
        </p:txBody>
      </p:sp>
      <p:sp>
        <p:nvSpPr>
          <p:cNvPr id="12" name="Text Box 6">
            <a:extLst>
              <a:ext uri="{FF2B5EF4-FFF2-40B4-BE49-F238E27FC236}">
                <a16:creationId xmlns:a16="http://schemas.microsoft.com/office/drawing/2014/main" id="{DCF95D4E-7E48-4CDE-8624-04DA30C82D1A}"/>
              </a:ext>
            </a:extLst>
          </p:cNvPr>
          <p:cNvSpPr txBox="1">
            <a:spLocks noChangeArrowheads="1"/>
          </p:cNvSpPr>
          <p:nvPr/>
        </p:nvSpPr>
        <p:spPr bwMode="auto">
          <a:xfrm>
            <a:off x="1966913" y="1660525"/>
            <a:ext cx="55119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None/>
            </a:pPr>
            <a:r>
              <a:rPr kumimoji="1" lang="en-US" altLang="en-US" sz="2400" b="1"/>
              <a:t>select avg</a:t>
            </a:r>
            <a:r>
              <a:rPr kumimoji="1" lang="en-US" altLang="en-US" sz="2400" i="1"/>
              <a:t> (balance)</a:t>
            </a:r>
            <a:r>
              <a:rPr kumimoji="1" lang="en-US" altLang="en-US" sz="2400"/>
              <a:t/>
            </a:r>
            <a:br>
              <a:rPr kumimoji="1" lang="en-US" altLang="en-US" sz="2400"/>
            </a:br>
            <a:r>
              <a:rPr kumimoji="1" lang="en-US" altLang="en-US" sz="2400"/>
              <a:t>	</a:t>
            </a:r>
            <a:r>
              <a:rPr kumimoji="1" lang="en-US" altLang="en-US" sz="2400" b="1"/>
              <a:t>from</a:t>
            </a:r>
            <a:r>
              <a:rPr kumimoji="1" lang="en-US" altLang="en-US" sz="2400" i="1"/>
              <a:t> account</a:t>
            </a:r>
            <a:br>
              <a:rPr kumimoji="1" lang="en-US" altLang="en-US" sz="2400" i="1"/>
            </a:br>
            <a:r>
              <a:rPr kumimoji="1" lang="en-US" altLang="en-US" sz="2400"/>
              <a:t>	</a:t>
            </a:r>
            <a:r>
              <a:rPr kumimoji="1" lang="en-US" altLang="en-US" sz="2400" b="1"/>
              <a:t>where </a:t>
            </a:r>
            <a:r>
              <a:rPr kumimoji="1" lang="en-US" altLang="en-US" sz="2400" i="1"/>
              <a:t>branch_name = </a:t>
            </a:r>
            <a:r>
              <a:rPr kumimoji="1" lang="en-US" altLang="en-US" sz="2400"/>
              <a:t>'Perryridge' </a:t>
            </a:r>
            <a:endParaRPr lang="en-US" altLang="en-US" sz="2400">
              <a:latin typeface="Times New Roman" panose="02020603050405020304" pitchFamily="18" charset="0"/>
            </a:endParaRPr>
          </a:p>
        </p:txBody>
      </p:sp>
      <p:sp>
        <p:nvSpPr>
          <p:cNvPr id="13" name="Text Box 7">
            <a:extLst>
              <a:ext uri="{FF2B5EF4-FFF2-40B4-BE49-F238E27FC236}">
                <a16:creationId xmlns:a16="http://schemas.microsoft.com/office/drawing/2014/main" id="{9EDBB22E-5BB9-45E0-9512-D147C9EB798F}"/>
              </a:ext>
            </a:extLst>
          </p:cNvPr>
          <p:cNvSpPr txBox="1">
            <a:spLocks noChangeArrowheads="1"/>
          </p:cNvSpPr>
          <p:nvPr/>
        </p:nvSpPr>
        <p:spPr bwMode="auto">
          <a:xfrm>
            <a:off x="2047875" y="3341688"/>
            <a:ext cx="29532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None/>
            </a:pPr>
            <a:r>
              <a:rPr kumimoji="1" lang="en-US" altLang="en-US" sz="2400" b="1" dirty="0"/>
              <a:t>select count </a:t>
            </a:r>
            <a:r>
              <a:rPr kumimoji="1" lang="en-US" altLang="en-US" sz="2400" dirty="0"/>
              <a:t>(*)</a:t>
            </a:r>
            <a:br>
              <a:rPr kumimoji="1" lang="en-US" altLang="en-US" sz="2400" dirty="0"/>
            </a:br>
            <a:r>
              <a:rPr kumimoji="1" lang="en-US" altLang="en-US" sz="2400" dirty="0"/>
              <a:t>	</a:t>
            </a:r>
            <a:r>
              <a:rPr kumimoji="1" lang="en-US" altLang="en-US" sz="2400" b="1" dirty="0"/>
              <a:t>from </a:t>
            </a:r>
            <a:r>
              <a:rPr kumimoji="1" lang="en-US" altLang="en-US" sz="2400" i="1" dirty="0"/>
              <a:t>customer</a:t>
            </a:r>
            <a:endParaRPr lang="en-US" altLang="en-US" sz="2400" dirty="0">
              <a:latin typeface="Times New Roman" panose="02020603050405020304" pitchFamily="18" charset="0"/>
            </a:endParaRPr>
          </a:p>
        </p:txBody>
      </p:sp>
      <p:sp>
        <p:nvSpPr>
          <p:cNvPr id="14" name="Text Box 8">
            <a:extLst>
              <a:ext uri="{FF2B5EF4-FFF2-40B4-BE49-F238E27FC236}">
                <a16:creationId xmlns:a16="http://schemas.microsoft.com/office/drawing/2014/main" id="{30771FB4-DD47-4BD0-91DD-A427AB0D3CA4}"/>
              </a:ext>
            </a:extLst>
          </p:cNvPr>
          <p:cNvSpPr txBox="1">
            <a:spLocks noChangeArrowheads="1"/>
          </p:cNvSpPr>
          <p:nvPr/>
        </p:nvSpPr>
        <p:spPr bwMode="auto">
          <a:xfrm>
            <a:off x="2068513" y="4724400"/>
            <a:ext cx="50170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sz="2400" b="1"/>
              <a:t>select count (distinct </a:t>
            </a:r>
            <a:r>
              <a:rPr kumimoji="1" lang="en-US" altLang="en-US" sz="2400" i="1"/>
              <a:t>customer_name)</a:t>
            </a:r>
            <a:br>
              <a:rPr kumimoji="1" lang="en-US" altLang="en-US" sz="2400" i="1"/>
            </a:br>
            <a:r>
              <a:rPr kumimoji="1" lang="en-US" altLang="en-US" sz="2400" i="1"/>
              <a:t>	</a:t>
            </a:r>
            <a:r>
              <a:rPr kumimoji="1" lang="en-US" altLang="en-US" sz="2400" b="1"/>
              <a:t>from </a:t>
            </a:r>
            <a:r>
              <a:rPr kumimoji="1" lang="en-US" altLang="en-US" sz="2400" i="1"/>
              <a:t>depositor</a:t>
            </a:r>
          </a:p>
        </p:txBody>
      </p:sp>
    </p:spTree>
    <p:extLst>
      <p:ext uri="{BB962C8B-B14F-4D97-AF65-F5344CB8AC3E}">
        <p14:creationId xmlns:p14="http://schemas.microsoft.com/office/powerpoint/2010/main" val="236122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B7276F-D0C0-447C-BC67-2393B7D89ED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819400" y="6248400"/>
            <a:ext cx="47244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Relational Data Model- Basic Concepts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(CO1, CO2)</a:t>
            </a:r>
            <a:endParaRPr kumimoji="0" lang="en-US" sz="3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Rectangle 1">
            <a:extLst>
              <a:ext uri="{FF2B5EF4-FFF2-40B4-BE49-F238E27FC236}">
                <a16:creationId xmlns:a16="http://schemas.microsoft.com/office/drawing/2014/main" id="{9C7A2872-B909-485C-A5D0-B22A6F3215FB}"/>
              </a:ext>
            </a:extLst>
          </p:cNvPr>
          <p:cNvSpPr/>
          <p:nvPr/>
        </p:nvSpPr>
        <p:spPr>
          <a:xfrm>
            <a:off x="967665" y="1062262"/>
            <a:ext cx="7994342" cy="4460324"/>
          </a:xfrm>
          <a:prstGeom prst="rect">
            <a:avLst/>
          </a:prstGeom>
        </p:spPr>
        <p:txBody>
          <a:bodyPr wrap="square">
            <a:spAutoFit/>
          </a:bodyPr>
          <a:lstStyle/>
          <a:p>
            <a:pPr marL="342900" indent="-342900">
              <a:lnSpc>
                <a:spcPct val="120000"/>
              </a:lnSpc>
              <a:buFont typeface="Wingdings" panose="05000000000000000000" pitchFamily="2" charset="2"/>
              <a:buChar char="v"/>
            </a:pPr>
            <a:r>
              <a:rPr lang="en-US" sz="2400" dirty="0"/>
              <a:t>Represents the database as a collection of relations.</a:t>
            </a:r>
          </a:p>
          <a:p>
            <a:pPr marL="342900" indent="-342900">
              <a:lnSpc>
                <a:spcPct val="120000"/>
              </a:lnSpc>
              <a:buFont typeface="Wingdings" panose="05000000000000000000" pitchFamily="2" charset="2"/>
              <a:buChar char="v"/>
            </a:pPr>
            <a:endParaRPr lang="en-US" altLang="en-US" sz="2400" dirty="0"/>
          </a:p>
          <a:p>
            <a:pPr marL="342900" indent="-342900">
              <a:lnSpc>
                <a:spcPct val="120000"/>
              </a:lnSpc>
              <a:buFont typeface="Wingdings" panose="05000000000000000000" pitchFamily="2" charset="2"/>
              <a:buChar char="v"/>
            </a:pPr>
            <a:r>
              <a:rPr lang="en-US" sz="2400" dirty="0"/>
              <a:t>A relation is nothing but a table of values</a:t>
            </a:r>
          </a:p>
          <a:p>
            <a:pPr marL="342900" indent="-342900">
              <a:lnSpc>
                <a:spcPct val="120000"/>
              </a:lnSpc>
              <a:buFont typeface="Wingdings" panose="05000000000000000000" pitchFamily="2" charset="2"/>
              <a:buChar char="v"/>
            </a:pPr>
            <a:endParaRPr lang="en-US" altLang="en-US" sz="2400" dirty="0"/>
          </a:p>
          <a:p>
            <a:pPr marL="342900" indent="-342900">
              <a:lnSpc>
                <a:spcPct val="120000"/>
              </a:lnSpc>
              <a:buFont typeface="Wingdings" panose="05000000000000000000" pitchFamily="2" charset="2"/>
              <a:buChar char="v"/>
            </a:pPr>
            <a:r>
              <a:rPr lang="en-US" sz="2400" dirty="0"/>
              <a:t>Every row in the table represents a collection of related data values. </a:t>
            </a:r>
          </a:p>
          <a:p>
            <a:pPr marL="342900" indent="-342900">
              <a:lnSpc>
                <a:spcPct val="120000"/>
              </a:lnSpc>
              <a:buFont typeface="Wingdings" panose="05000000000000000000" pitchFamily="2" charset="2"/>
              <a:buChar char="v"/>
            </a:pPr>
            <a:endParaRPr lang="en-US" sz="2400" dirty="0"/>
          </a:p>
          <a:p>
            <a:pPr marL="342900" indent="-342900">
              <a:lnSpc>
                <a:spcPct val="120000"/>
              </a:lnSpc>
              <a:buFont typeface="Wingdings" panose="05000000000000000000" pitchFamily="2" charset="2"/>
              <a:buChar char="v"/>
            </a:pPr>
            <a:r>
              <a:rPr lang="en-US" sz="2400" dirty="0"/>
              <a:t>These rows in the table denote a real-world entity or relationship.</a:t>
            </a:r>
            <a:endParaRPr lang="en-US" altLang="en-US" sz="2400" dirty="0"/>
          </a:p>
          <a:p>
            <a:pPr>
              <a:lnSpc>
                <a:spcPct val="120000"/>
              </a:lnSpc>
            </a:pPr>
            <a:endParaRPr lang="en-US" sz="2200" dirty="0"/>
          </a:p>
        </p:txBody>
      </p:sp>
    </p:spTree>
    <p:extLst>
      <p:ext uri="{BB962C8B-B14F-4D97-AF65-F5344CB8AC3E}">
        <p14:creationId xmlns:p14="http://schemas.microsoft.com/office/powerpoint/2010/main" val="19606083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24611-2AC8-492E-9AFF-0E00557424A5}"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140</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Aggregate Functions – Having Clause</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2" name="Rectangle 3">
            <a:extLst>
              <a:ext uri="{FF2B5EF4-FFF2-40B4-BE49-F238E27FC236}">
                <a16:creationId xmlns:a16="http://schemas.microsoft.com/office/drawing/2014/main" id="{A5B02E9D-F657-4D62-96C4-A42202E19B7E}"/>
              </a:ext>
            </a:extLst>
          </p:cNvPr>
          <p:cNvSpPr txBox="1">
            <a:spLocks noChangeArrowheads="1"/>
          </p:cNvSpPr>
          <p:nvPr/>
        </p:nvSpPr>
        <p:spPr>
          <a:xfrm>
            <a:off x="814388" y="1193800"/>
            <a:ext cx="7661275" cy="77311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489075" algn="l"/>
              </a:tabLst>
            </a:pPr>
            <a:r>
              <a:rPr lang="en-US" altLang="en-US" sz="2400" dirty="0"/>
              <a:t>Find the names of all branches where the average account balance is more than $1,200.</a:t>
            </a:r>
          </a:p>
        </p:txBody>
      </p:sp>
      <p:sp>
        <p:nvSpPr>
          <p:cNvPr id="13" name="Text Box 4">
            <a:extLst>
              <a:ext uri="{FF2B5EF4-FFF2-40B4-BE49-F238E27FC236}">
                <a16:creationId xmlns:a16="http://schemas.microsoft.com/office/drawing/2014/main" id="{07630C76-2A18-493D-B380-D8D511898D52}"/>
              </a:ext>
            </a:extLst>
          </p:cNvPr>
          <p:cNvSpPr txBox="1">
            <a:spLocks noChangeArrowheads="1"/>
          </p:cNvSpPr>
          <p:nvPr/>
        </p:nvSpPr>
        <p:spPr bwMode="auto">
          <a:xfrm>
            <a:off x="894556" y="3921076"/>
            <a:ext cx="76596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5000"/>
              </a:spcBef>
              <a:buClr>
                <a:schemeClr val="tx2"/>
              </a:buClr>
              <a:buSzPct val="90000"/>
              <a:buFont typeface="Monotype Sorts" pitchFamily="2" charset="2"/>
              <a:buNone/>
            </a:pPr>
            <a:r>
              <a:rPr kumimoji="1" lang="en-US" altLang="en-US" sz="2400" dirty="0">
                <a:solidFill>
                  <a:schemeClr val="tx2"/>
                </a:solidFill>
              </a:rPr>
              <a:t>  </a:t>
            </a:r>
            <a:r>
              <a:rPr kumimoji="1" lang="en-US" altLang="en-US" sz="2400" dirty="0"/>
              <a:t>Note:  predicates in the </a:t>
            </a:r>
            <a:r>
              <a:rPr kumimoji="1" lang="en-US" altLang="en-US" sz="2400" b="1" dirty="0"/>
              <a:t>having</a:t>
            </a:r>
            <a:r>
              <a:rPr kumimoji="1" lang="en-US" altLang="en-US" sz="2400" dirty="0"/>
              <a:t> clause are applied after the </a:t>
            </a:r>
            <a:br>
              <a:rPr kumimoji="1" lang="en-US" altLang="en-US" sz="2400" dirty="0"/>
            </a:br>
            <a:r>
              <a:rPr kumimoji="1" lang="en-US" altLang="en-US" sz="2400" dirty="0"/>
              <a:t>             formation of groups whereas predicates in the 	</a:t>
            </a:r>
            <a:r>
              <a:rPr kumimoji="1" lang="en-US" altLang="en-US" sz="2400" b="1" dirty="0"/>
              <a:t>where</a:t>
            </a:r>
            <a:r>
              <a:rPr kumimoji="1" lang="en-US" altLang="en-US" sz="2400" dirty="0"/>
              <a:t> clause are applied before forming groups</a:t>
            </a:r>
          </a:p>
          <a:p>
            <a:endParaRPr lang="en-US" altLang="en-US" sz="2400" dirty="0">
              <a:latin typeface="Times New Roman" panose="02020603050405020304" pitchFamily="18" charset="0"/>
            </a:endParaRPr>
          </a:p>
        </p:txBody>
      </p:sp>
      <p:sp>
        <p:nvSpPr>
          <p:cNvPr id="14" name="Text Box 5">
            <a:extLst>
              <a:ext uri="{FF2B5EF4-FFF2-40B4-BE49-F238E27FC236}">
                <a16:creationId xmlns:a16="http://schemas.microsoft.com/office/drawing/2014/main" id="{F418D3D1-C5D9-47BB-A730-D31226D5DA05}"/>
              </a:ext>
            </a:extLst>
          </p:cNvPr>
          <p:cNvSpPr txBox="1">
            <a:spLocks noChangeArrowheads="1"/>
          </p:cNvSpPr>
          <p:nvPr/>
        </p:nvSpPr>
        <p:spPr bwMode="auto">
          <a:xfrm>
            <a:off x="1677988" y="2114550"/>
            <a:ext cx="56165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buClr>
                <a:schemeClr val="tx2"/>
              </a:buClr>
              <a:buSzPct val="90000"/>
              <a:buFont typeface="Monotype Sorts" pitchFamily="2" charset="2"/>
              <a:buNone/>
            </a:pPr>
            <a:r>
              <a:rPr kumimoji="1" lang="en-US" altLang="en-US" sz="2400" b="1" dirty="0"/>
              <a:t>select</a:t>
            </a:r>
            <a:r>
              <a:rPr kumimoji="1" lang="en-US" altLang="en-US" sz="2400" i="1" dirty="0"/>
              <a:t> </a:t>
            </a:r>
            <a:r>
              <a:rPr kumimoji="1" lang="en-US" altLang="en-US" sz="2400" i="1" dirty="0" err="1"/>
              <a:t>branch_name</a:t>
            </a:r>
            <a:r>
              <a:rPr kumimoji="1" lang="en-US" altLang="en-US" sz="2400" i="1" dirty="0"/>
              <a:t>, </a:t>
            </a:r>
            <a:r>
              <a:rPr kumimoji="1" lang="en-US" altLang="en-US" sz="2400" b="1" dirty="0" err="1"/>
              <a:t>avg</a:t>
            </a:r>
            <a:r>
              <a:rPr kumimoji="1" lang="en-US" altLang="en-US" sz="2400" b="1" dirty="0"/>
              <a:t> </a:t>
            </a:r>
            <a:r>
              <a:rPr kumimoji="1" lang="en-US" altLang="en-US" sz="2400" dirty="0"/>
              <a:t>(</a:t>
            </a:r>
            <a:r>
              <a:rPr kumimoji="1" lang="en-US" altLang="en-US" sz="2400" i="1" dirty="0"/>
              <a:t>balance</a:t>
            </a:r>
            <a:r>
              <a:rPr kumimoji="1" lang="en-US" altLang="en-US" sz="2400" dirty="0"/>
              <a:t>)</a:t>
            </a:r>
            <a:r>
              <a:rPr kumimoji="1" lang="en-US" altLang="en-US" sz="2400" i="1" dirty="0"/>
              <a:t/>
            </a:r>
            <a:br>
              <a:rPr kumimoji="1" lang="en-US" altLang="en-US" sz="2400" i="1" dirty="0"/>
            </a:br>
            <a:r>
              <a:rPr kumimoji="1" lang="en-US" altLang="en-US" sz="2400" i="1" dirty="0"/>
              <a:t>           </a:t>
            </a:r>
            <a:r>
              <a:rPr kumimoji="1" lang="en-US" altLang="en-US" sz="2400" b="1" dirty="0"/>
              <a:t>from</a:t>
            </a:r>
            <a:r>
              <a:rPr kumimoji="1" lang="en-US" altLang="en-US" sz="2400" i="1" dirty="0"/>
              <a:t> account</a:t>
            </a:r>
            <a:br>
              <a:rPr kumimoji="1" lang="en-US" altLang="en-US" sz="2400" i="1" dirty="0"/>
            </a:br>
            <a:r>
              <a:rPr kumimoji="1" lang="en-US" altLang="en-US" sz="2400" i="1" dirty="0"/>
              <a:t>           </a:t>
            </a:r>
            <a:r>
              <a:rPr kumimoji="1" lang="en-US" altLang="en-US" sz="2400" b="1" dirty="0"/>
              <a:t>group by</a:t>
            </a:r>
            <a:r>
              <a:rPr kumimoji="1" lang="en-US" altLang="en-US" sz="2400" i="1" dirty="0"/>
              <a:t> </a:t>
            </a:r>
            <a:r>
              <a:rPr kumimoji="1" lang="en-US" altLang="en-US" sz="2400" i="1" dirty="0" err="1"/>
              <a:t>branch_name</a:t>
            </a:r>
            <a:r>
              <a:rPr kumimoji="1" lang="en-US" altLang="en-US" sz="2400" i="1" dirty="0"/>
              <a:t/>
            </a:r>
            <a:br>
              <a:rPr kumimoji="1" lang="en-US" altLang="en-US" sz="2400" i="1" dirty="0"/>
            </a:br>
            <a:r>
              <a:rPr kumimoji="1" lang="en-US" altLang="en-US" sz="2400" i="1" dirty="0"/>
              <a:t>           </a:t>
            </a:r>
            <a:r>
              <a:rPr kumimoji="1" lang="en-US" altLang="en-US" sz="2400" b="1" dirty="0"/>
              <a:t>having </a:t>
            </a:r>
            <a:r>
              <a:rPr kumimoji="1" lang="en-US" altLang="en-US" sz="2400" b="1" dirty="0" err="1"/>
              <a:t>avg</a:t>
            </a:r>
            <a:r>
              <a:rPr kumimoji="1" lang="en-US" altLang="en-US" sz="2400" i="1" dirty="0"/>
              <a:t> </a:t>
            </a:r>
            <a:r>
              <a:rPr kumimoji="1" lang="en-US" altLang="en-US" sz="2400" dirty="0"/>
              <a:t>(</a:t>
            </a:r>
            <a:r>
              <a:rPr kumimoji="1" lang="en-US" altLang="en-US" sz="2400" i="1" dirty="0"/>
              <a:t>balance</a:t>
            </a:r>
            <a:r>
              <a:rPr kumimoji="1" lang="en-US" altLang="en-US" sz="2400" dirty="0"/>
              <a:t>)</a:t>
            </a:r>
            <a:r>
              <a:rPr kumimoji="1" lang="en-US" altLang="en-US" sz="2400" i="1" dirty="0"/>
              <a:t> &gt; </a:t>
            </a:r>
            <a:r>
              <a:rPr kumimoji="1" lang="en-US" altLang="en-US" sz="2400" dirty="0"/>
              <a:t>1200</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64789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CA0EBD-C331-4554-8E18-7EEBBBE4ED4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141</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Null Values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FB8DE0C0-F058-4135-B87C-EEF6A83F7B2E}"/>
              </a:ext>
            </a:extLst>
          </p:cNvPr>
          <p:cNvSpPr txBox="1">
            <a:spLocks noChangeArrowheads="1"/>
          </p:cNvSpPr>
          <p:nvPr/>
        </p:nvSpPr>
        <p:spPr>
          <a:xfrm>
            <a:off x="771306" y="911226"/>
            <a:ext cx="8204528" cy="5003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It is possible for tuples to have a null value, denoted by </a:t>
            </a:r>
            <a:r>
              <a:rPr lang="en-US" altLang="en-US" sz="2400" i="1" dirty="0"/>
              <a:t>null</a:t>
            </a:r>
            <a:r>
              <a:rPr lang="en-US" altLang="en-US" sz="2400" dirty="0"/>
              <a:t>, for some of their attributes</a:t>
            </a:r>
          </a:p>
          <a:p>
            <a:r>
              <a:rPr lang="en-US" altLang="en-US" sz="2400" i="1" dirty="0"/>
              <a:t>null</a:t>
            </a:r>
            <a:r>
              <a:rPr lang="en-US" altLang="en-US" sz="2400" dirty="0"/>
              <a:t> signifies an unknown value or that a value does not exist.</a:t>
            </a:r>
          </a:p>
          <a:p>
            <a:r>
              <a:rPr lang="en-US" altLang="en-US" sz="2400" dirty="0"/>
              <a:t>The predicate  </a:t>
            </a:r>
            <a:r>
              <a:rPr lang="en-US" altLang="en-US" sz="2400" b="1" dirty="0"/>
              <a:t>is null</a:t>
            </a:r>
            <a:r>
              <a:rPr lang="en-US" altLang="en-US" sz="2400" dirty="0"/>
              <a:t> can be used to check for null values.</a:t>
            </a:r>
          </a:p>
          <a:p>
            <a:pPr lvl="1"/>
            <a:r>
              <a:rPr lang="en-US" altLang="en-US" sz="2400" dirty="0"/>
              <a:t>Example: Find all loan number which appear in the </a:t>
            </a:r>
            <a:r>
              <a:rPr lang="en-US" altLang="en-US" sz="2400" i="1" dirty="0"/>
              <a:t>loan</a:t>
            </a:r>
            <a:r>
              <a:rPr lang="en-US" altLang="en-US" sz="2400" dirty="0"/>
              <a:t> relation with null values for </a:t>
            </a:r>
            <a:r>
              <a:rPr lang="en-US" altLang="en-US" sz="2400" i="1" dirty="0"/>
              <a:t>amount.</a:t>
            </a:r>
            <a:endParaRPr lang="en-US" altLang="en-US" sz="2400" dirty="0"/>
          </a:p>
          <a:p>
            <a:pPr>
              <a:buFont typeface="Monotype Sorts" pitchFamily="2" charset="2"/>
              <a:buNone/>
            </a:pPr>
            <a:r>
              <a:rPr lang="en-US" altLang="en-US" sz="2400" dirty="0"/>
              <a:t>		</a:t>
            </a:r>
            <a:r>
              <a:rPr lang="en-US" altLang="en-US" sz="2400" b="1" dirty="0"/>
              <a:t>select</a:t>
            </a:r>
            <a:r>
              <a:rPr lang="en-US" altLang="en-US" sz="2400" i="1" dirty="0"/>
              <a:t> </a:t>
            </a:r>
            <a:r>
              <a:rPr lang="en-US" altLang="en-US" sz="2400" i="1" dirty="0" err="1"/>
              <a:t>loan_number</a:t>
            </a:r>
            <a:r>
              <a:rPr lang="en-US" altLang="en-US" sz="2400" i="1" dirty="0"/>
              <a:t/>
            </a:r>
            <a:br>
              <a:rPr lang="en-US" altLang="en-US" sz="2400" i="1" dirty="0"/>
            </a:br>
            <a:r>
              <a:rPr lang="en-US" altLang="en-US" sz="2400" i="1" dirty="0"/>
              <a:t>	</a:t>
            </a:r>
            <a:r>
              <a:rPr lang="en-US" altLang="en-US" sz="2400" b="1" dirty="0"/>
              <a:t>from</a:t>
            </a:r>
            <a:r>
              <a:rPr lang="en-US" altLang="en-US" sz="2400" i="1" dirty="0"/>
              <a:t> loan</a:t>
            </a:r>
            <a:br>
              <a:rPr lang="en-US" altLang="en-US" sz="2400" i="1" dirty="0"/>
            </a:br>
            <a:r>
              <a:rPr lang="en-US" altLang="en-US" sz="2400" i="1" dirty="0"/>
              <a:t>	</a:t>
            </a:r>
            <a:r>
              <a:rPr lang="en-US" altLang="en-US" sz="2400" b="1" dirty="0"/>
              <a:t>where </a:t>
            </a:r>
            <a:r>
              <a:rPr lang="en-US" altLang="en-US" sz="2400" i="1" dirty="0"/>
              <a:t>amount </a:t>
            </a:r>
            <a:r>
              <a:rPr lang="en-US" altLang="en-US" sz="2400" b="1" dirty="0"/>
              <a:t>is null</a:t>
            </a:r>
            <a:endParaRPr lang="en-US" altLang="en-US" sz="2400" dirty="0"/>
          </a:p>
          <a:p>
            <a:r>
              <a:rPr lang="en-US" altLang="en-US" sz="2400" dirty="0"/>
              <a:t>The result of any arithmetic expression involving </a:t>
            </a:r>
            <a:r>
              <a:rPr lang="en-US" altLang="en-US" sz="2400" i="1" dirty="0"/>
              <a:t>null</a:t>
            </a:r>
            <a:r>
              <a:rPr lang="en-US" altLang="en-US" sz="2400" dirty="0"/>
              <a:t> is </a:t>
            </a:r>
            <a:r>
              <a:rPr lang="en-US" altLang="en-US" sz="2400" i="1" dirty="0"/>
              <a:t>null</a:t>
            </a:r>
          </a:p>
          <a:p>
            <a:pPr lvl="1"/>
            <a:r>
              <a:rPr lang="en-US" altLang="en-US" sz="2400" dirty="0"/>
              <a:t>Example:  5 + </a:t>
            </a:r>
            <a:r>
              <a:rPr lang="en-US" altLang="en-US" sz="2400" i="1" dirty="0"/>
              <a:t>null</a:t>
            </a:r>
            <a:r>
              <a:rPr lang="en-US" altLang="en-US" sz="2400" dirty="0"/>
              <a:t>  returns null</a:t>
            </a:r>
          </a:p>
          <a:p>
            <a:r>
              <a:rPr lang="en-US" altLang="en-US" sz="2400" dirty="0"/>
              <a:t>However, aggregate functions simply ignore nulls</a:t>
            </a:r>
          </a:p>
          <a:p>
            <a:pPr lvl="1"/>
            <a:r>
              <a:rPr lang="en-US" altLang="en-US" sz="2400" dirty="0"/>
              <a:t>More on next slide</a:t>
            </a:r>
          </a:p>
        </p:txBody>
      </p:sp>
    </p:spTree>
    <p:extLst>
      <p:ext uri="{BB962C8B-B14F-4D97-AF65-F5344CB8AC3E}">
        <p14:creationId xmlns:p14="http://schemas.microsoft.com/office/powerpoint/2010/main" val="225039917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4D426F-2325-4417-83BC-E28C39E8B1FA}"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142</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Null Values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1027">
            <a:extLst>
              <a:ext uri="{FF2B5EF4-FFF2-40B4-BE49-F238E27FC236}">
                <a16:creationId xmlns:a16="http://schemas.microsoft.com/office/drawing/2014/main" id="{72215E13-0EB5-40F0-BB0A-23D6D0FED3AC}"/>
              </a:ext>
            </a:extLst>
          </p:cNvPr>
          <p:cNvSpPr txBox="1">
            <a:spLocks noChangeArrowheads="1"/>
          </p:cNvSpPr>
          <p:nvPr/>
        </p:nvSpPr>
        <p:spPr>
          <a:xfrm>
            <a:off x="893762" y="793749"/>
            <a:ext cx="7661275" cy="49037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Any comparison with </a:t>
            </a:r>
            <a:r>
              <a:rPr lang="en-US" altLang="en-US" sz="2400" i="1" dirty="0"/>
              <a:t>null</a:t>
            </a:r>
            <a:r>
              <a:rPr lang="en-US" altLang="en-US" sz="2400" dirty="0"/>
              <a:t> returns </a:t>
            </a:r>
            <a:r>
              <a:rPr lang="en-US" altLang="en-US" sz="2400" i="1" dirty="0"/>
              <a:t>unknown</a:t>
            </a:r>
          </a:p>
          <a:p>
            <a:pPr lvl="1"/>
            <a:r>
              <a:rPr lang="en-US" altLang="en-US" sz="2400" dirty="0"/>
              <a:t>Example</a:t>
            </a:r>
            <a:r>
              <a:rPr lang="en-US" altLang="en-US" sz="2400" i="1" dirty="0"/>
              <a:t>: 5 &lt; null   or   null &lt;&gt; null    or    null = null</a:t>
            </a:r>
          </a:p>
          <a:p>
            <a:r>
              <a:rPr lang="en-US" altLang="en-US" sz="2400" dirty="0"/>
              <a:t>Three-valued logic using the truth value </a:t>
            </a:r>
            <a:r>
              <a:rPr lang="en-US" altLang="en-US" sz="2400" i="1" dirty="0"/>
              <a:t>unknown</a:t>
            </a:r>
            <a:r>
              <a:rPr lang="en-US" altLang="en-US" sz="2400" dirty="0"/>
              <a:t>:</a:t>
            </a:r>
          </a:p>
          <a:p>
            <a:pPr lvl="1"/>
            <a:r>
              <a:rPr lang="en-US" altLang="en-US" sz="2400" dirty="0"/>
              <a:t>OR: (</a:t>
            </a:r>
            <a:r>
              <a:rPr lang="en-US" altLang="en-US" sz="2400" i="1" dirty="0"/>
              <a:t>unknown</a:t>
            </a:r>
            <a:r>
              <a:rPr lang="en-US" altLang="en-US" sz="2400" dirty="0"/>
              <a:t> </a:t>
            </a:r>
            <a:r>
              <a:rPr lang="en-US" altLang="en-US" sz="2400" b="1" dirty="0"/>
              <a:t>or</a:t>
            </a:r>
            <a:r>
              <a:rPr lang="en-US" altLang="en-US" sz="2400" dirty="0"/>
              <a:t> </a:t>
            </a:r>
            <a:r>
              <a:rPr lang="en-US" altLang="en-US" sz="2400" i="1" dirty="0"/>
              <a:t>true</a:t>
            </a:r>
            <a:r>
              <a:rPr lang="en-US" altLang="en-US" sz="2400" dirty="0"/>
              <a:t>)   = </a:t>
            </a:r>
            <a:r>
              <a:rPr lang="en-US" altLang="en-US" sz="2400" i="1" dirty="0"/>
              <a:t>true</a:t>
            </a:r>
            <a:r>
              <a:rPr lang="en-US" altLang="en-US" sz="2400" dirty="0"/>
              <a:t>,</a:t>
            </a:r>
            <a:br>
              <a:rPr lang="en-US" altLang="en-US" sz="2400" dirty="0"/>
            </a:br>
            <a:r>
              <a:rPr lang="en-US" altLang="en-US" sz="2400" dirty="0"/>
              <a:t>       (</a:t>
            </a:r>
            <a:r>
              <a:rPr lang="en-US" altLang="en-US" sz="2400" i="1" dirty="0"/>
              <a:t>unknown</a:t>
            </a:r>
            <a:r>
              <a:rPr lang="en-US" altLang="en-US" sz="2400" dirty="0"/>
              <a:t> </a:t>
            </a:r>
            <a:r>
              <a:rPr lang="en-US" altLang="en-US" sz="2400" b="1" dirty="0"/>
              <a:t>or</a:t>
            </a:r>
            <a:r>
              <a:rPr lang="en-US" altLang="en-US" sz="2400" dirty="0"/>
              <a:t> </a:t>
            </a:r>
            <a:r>
              <a:rPr lang="en-US" altLang="en-US" sz="2400" i="1" dirty="0"/>
              <a:t>false</a:t>
            </a:r>
            <a:r>
              <a:rPr lang="en-US" altLang="en-US" sz="2400" dirty="0"/>
              <a:t>)  = </a:t>
            </a:r>
            <a:r>
              <a:rPr lang="en-US" altLang="en-US" sz="2400" i="1" dirty="0"/>
              <a:t>unknown</a:t>
            </a:r>
            <a:r>
              <a:rPr lang="en-US" altLang="en-US" sz="2400" dirty="0"/>
              <a:t/>
            </a:r>
            <a:br>
              <a:rPr lang="en-US" altLang="en-US" sz="2400" dirty="0"/>
            </a:br>
            <a:r>
              <a:rPr lang="en-US" altLang="en-US" sz="2400" dirty="0"/>
              <a:t>       (</a:t>
            </a:r>
            <a:r>
              <a:rPr lang="en-US" altLang="en-US" sz="2400" i="1" dirty="0"/>
              <a:t>unknown </a:t>
            </a:r>
            <a:r>
              <a:rPr lang="en-US" altLang="en-US" sz="2400" b="1" dirty="0"/>
              <a:t>or</a:t>
            </a:r>
            <a:r>
              <a:rPr lang="en-US" altLang="en-US" sz="2400" i="1" dirty="0"/>
              <a:t> unknown) = unknown</a:t>
            </a:r>
          </a:p>
          <a:p>
            <a:pPr lvl="1"/>
            <a:r>
              <a:rPr lang="en-US" altLang="en-US" sz="2400" dirty="0"/>
              <a:t>AND:</a:t>
            </a:r>
            <a:r>
              <a:rPr lang="en-US" altLang="en-US" sz="2400" i="1" dirty="0"/>
              <a:t> (true</a:t>
            </a:r>
            <a:r>
              <a:rPr lang="en-US" altLang="en-US" sz="2400" b="1" dirty="0"/>
              <a:t> and </a:t>
            </a:r>
            <a:r>
              <a:rPr lang="en-US" altLang="en-US" sz="2400" i="1" dirty="0"/>
              <a:t>unknown)  = unknown,    </a:t>
            </a:r>
            <a:br>
              <a:rPr lang="en-US" altLang="en-US" sz="2400" i="1" dirty="0"/>
            </a:br>
            <a:r>
              <a:rPr lang="en-US" altLang="en-US" sz="2400" i="1" dirty="0"/>
              <a:t>         (false</a:t>
            </a:r>
            <a:r>
              <a:rPr lang="en-US" altLang="en-US" sz="2400" b="1" dirty="0"/>
              <a:t> and </a:t>
            </a:r>
            <a:r>
              <a:rPr lang="en-US" altLang="en-US" sz="2400" i="1" dirty="0"/>
              <a:t>unknown) = false,</a:t>
            </a:r>
            <a:br>
              <a:rPr lang="en-US" altLang="en-US" sz="2400" i="1" dirty="0"/>
            </a:br>
            <a:r>
              <a:rPr lang="en-US" altLang="en-US" sz="2400" i="1" dirty="0"/>
              <a:t>         (unknown </a:t>
            </a:r>
            <a:r>
              <a:rPr lang="en-US" altLang="en-US" sz="2400" b="1" dirty="0"/>
              <a:t>and</a:t>
            </a:r>
            <a:r>
              <a:rPr lang="en-US" altLang="en-US" sz="2400" i="1" dirty="0"/>
              <a:t> unknown) = unknown</a:t>
            </a:r>
          </a:p>
          <a:p>
            <a:pPr lvl="1"/>
            <a:r>
              <a:rPr lang="en-US" altLang="en-US" sz="2400" dirty="0"/>
              <a:t>NOT</a:t>
            </a:r>
            <a:r>
              <a:rPr lang="en-US" altLang="en-US" sz="2400" i="1" dirty="0"/>
              <a:t>:  (</a:t>
            </a:r>
            <a:r>
              <a:rPr lang="en-US" altLang="en-US" sz="2400" b="1" dirty="0"/>
              <a:t>not</a:t>
            </a:r>
            <a:r>
              <a:rPr lang="en-US" altLang="en-US" sz="2400" i="1" dirty="0"/>
              <a:t> unknown) = unknown</a:t>
            </a:r>
          </a:p>
          <a:p>
            <a:pPr lvl="1"/>
            <a:r>
              <a:rPr lang="en-US" altLang="en-US" sz="2400" dirty="0"/>
              <a:t>“</a:t>
            </a:r>
            <a:r>
              <a:rPr lang="en-US" altLang="en-US" sz="2400" i="1" dirty="0"/>
              <a:t>P</a:t>
            </a:r>
            <a:r>
              <a:rPr lang="en-US" altLang="en-US" sz="2400" b="1" dirty="0"/>
              <a:t> is unknown</a:t>
            </a:r>
            <a:r>
              <a:rPr lang="en-US" altLang="en-US" sz="2400" dirty="0"/>
              <a:t>”</a:t>
            </a:r>
            <a:r>
              <a:rPr lang="en-US" altLang="en-US" sz="2400" b="1" dirty="0"/>
              <a:t> </a:t>
            </a:r>
            <a:r>
              <a:rPr lang="en-US" altLang="en-US" sz="2400" dirty="0"/>
              <a:t>evaluates to true if predicate </a:t>
            </a:r>
            <a:r>
              <a:rPr lang="en-US" altLang="en-US" sz="2400" i="1" dirty="0"/>
              <a:t>P</a:t>
            </a:r>
            <a:r>
              <a:rPr lang="en-US" altLang="en-US" sz="2400" dirty="0"/>
              <a:t> evaluates to </a:t>
            </a:r>
            <a:r>
              <a:rPr lang="en-US" altLang="en-US" sz="2400" i="1" dirty="0"/>
              <a:t>unknown</a:t>
            </a:r>
          </a:p>
        </p:txBody>
      </p:sp>
    </p:spTree>
    <p:extLst>
      <p:ext uri="{BB962C8B-B14F-4D97-AF65-F5344CB8AC3E}">
        <p14:creationId xmlns:p14="http://schemas.microsoft.com/office/powerpoint/2010/main" val="4528030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E65D35-3CDD-4F38-B0FE-2D9AC3926134}"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143</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solidFill>
                  <a:prstClr val="black"/>
                </a:solidFill>
                <a:latin typeface="Times New Roman" panose="02020603050405020304" pitchFamily="18" charset="0"/>
                <a:cs typeface="Times New Roman" panose="02020603050405020304" pitchFamily="18" charset="0"/>
              </a:rPr>
              <a:t> </a:t>
            </a:r>
            <a:r>
              <a:rPr lang="en-US" altLang="en-US" sz="3200" b="1" dirty="0"/>
              <a:t>Example Query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E1827D2C-1CBC-4D09-8B05-9ABBDBABDEDB}"/>
              </a:ext>
            </a:extLst>
          </p:cNvPr>
          <p:cNvSpPr txBox="1">
            <a:spLocks noChangeArrowheads="1"/>
          </p:cNvSpPr>
          <p:nvPr/>
        </p:nvSpPr>
        <p:spPr>
          <a:xfrm>
            <a:off x="811213" y="1109663"/>
            <a:ext cx="7661275" cy="917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027113" algn="l"/>
              </a:tabLst>
            </a:pPr>
            <a:r>
              <a:rPr lang="en-US" altLang="en-US" sz="2400"/>
              <a:t>Find all customers who have both an account and a loan at the bank.</a:t>
            </a:r>
            <a:endParaRPr lang="en-US" altLang="en-US" sz="2400" dirty="0"/>
          </a:p>
        </p:txBody>
      </p:sp>
      <p:sp>
        <p:nvSpPr>
          <p:cNvPr id="9" name="Text Box 4">
            <a:extLst>
              <a:ext uri="{FF2B5EF4-FFF2-40B4-BE49-F238E27FC236}">
                <a16:creationId xmlns:a16="http://schemas.microsoft.com/office/drawing/2014/main" id="{B9BA1803-82E2-4723-AFC6-422F0B7CF47A}"/>
              </a:ext>
            </a:extLst>
          </p:cNvPr>
          <p:cNvSpPr txBox="1">
            <a:spLocks noChangeArrowheads="1"/>
          </p:cNvSpPr>
          <p:nvPr/>
        </p:nvSpPr>
        <p:spPr bwMode="auto">
          <a:xfrm>
            <a:off x="784225" y="3522285"/>
            <a:ext cx="76882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buClr>
                <a:schemeClr val="tx2"/>
              </a:buClr>
              <a:buSzPct val="90000"/>
              <a:buFont typeface="Monotype Sorts" pitchFamily="2" charset="2"/>
              <a:buChar char="n"/>
            </a:pPr>
            <a:r>
              <a:rPr kumimoji="1" lang="en-US" altLang="en-US" sz="2400" dirty="0"/>
              <a:t>   Find all customers who have a loan at the bank but do not have an account at the bank</a:t>
            </a:r>
            <a:endParaRPr lang="en-US" altLang="en-US" sz="2400" dirty="0">
              <a:latin typeface="Times New Roman" panose="02020603050405020304" pitchFamily="18" charset="0"/>
            </a:endParaRPr>
          </a:p>
        </p:txBody>
      </p:sp>
      <p:sp>
        <p:nvSpPr>
          <p:cNvPr id="10" name="Text Box 5">
            <a:extLst>
              <a:ext uri="{FF2B5EF4-FFF2-40B4-BE49-F238E27FC236}">
                <a16:creationId xmlns:a16="http://schemas.microsoft.com/office/drawing/2014/main" id="{D631F0C1-D437-40F3-972F-38858D870DAC}"/>
              </a:ext>
            </a:extLst>
          </p:cNvPr>
          <p:cNvSpPr txBox="1">
            <a:spLocks noChangeArrowheads="1"/>
          </p:cNvSpPr>
          <p:nvPr/>
        </p:nvSpPr>
        <p:spPr bwMode="auto">
          <a:xfrm>
            <a:off x="1470025" y="4519613"/>
            <a:ext cx="78210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None/>
            </a:pPr>
            <a:r>
              <a:rPr kumimoji="1" lang="en-US" altLang="en-US" sz="2400" b="1" dirty="0"/>
              <a:t>select distinct </a:t>
            </a:r>
            <a:r>
              <a:rPr kumimoji="1" lang="en-US" altLang="en-US" sz="2400" i="1" dirty="0" err="1"/>
              <a:t>customer_name</a:t>
            </a:r>
            <a:r>
              <a:rPr kumimoji="1" lang="en-US" altLang="en-US" sz="2400" i="1" dirty="0"/>
              <a:t/>
            </a:r>
            <a:br>
              <a:rPr kumimoji="1" lang="en-US" altLang="en-US" sz="2400" i="1" dirty="0"/>
            </a:br>
            <a:r>
              <a:rPr kumimoji="1" lang="en-US" altLang="en-US" sz="2400" i="1" dirty="0"/>
              <a:t>	</a:t>
            </a:r>
            <a:r>
              <a:rPr kumimoji="1" lang="en-US" altLang="en-US" sz="2400" b="1" dirty="0"/>
              <a:t>from </a:t>
            </a:r>
            <a:r>
              <a:rPr kumimoji="1" lang="en-US" altLang="en-US" sz="2400" i="1" dirty="0"/>
              <a:t>borrower</a:t>
            </a:r>
            <a:br>
              <a:rPr kumimoji="1" lang="en-US" altLang="en-US" sz="2400" i="1" dirty="0"/>
            </a:br>
            <a:r>
              <a:rPr kumimoji="1" lang="en-US" altLang="en-US" sz="2400" i="1" dirty="0"/>
              <a:t>	</a:t>
            </a:r>
            <a:r>
              <a:rPr kumimoji="1" lang="en-US" altLang="en-US" sz="2400" b="1" dirty="0"/>
              <a:t>where </a:t>
            </a:r>
            <a:r>
              <a:rPr kumimoji="1" lang="en-US" altLang="en-US" sz="2400" i="1" dirty="0" err="1"/>
              <a:t>customer_name</a:t>
            </a:r>
            <a:r>
              <a:rPr kumimoji="1" lang="en-US" altLang="en-US" sz="2400" i="1" dirty="0"/>
              <a:t> </a:t>
            </a:r>
            <a:r>
              <a:rPr kumimoji="1" lang="en-US" altLang="en-US" sz="2400" b="1" dirty="0"/>
              <a:t>not in </a:t>
            </a:r>
            <a:r>
              <a:rPr kumimoji="1" lang="en-US" altLang="en-US" sz="2400" dirty="0"/>
              <a:t>(</a:t>
            </a:r>
            <a:r>
              <a:rPr kumimoji="1" lang="en-US" altLang="en-US" sz="2400" b="1" dirty="0"/>
              <a:t>select </a:t>
            </a:r>
            <a:r>
              <a:rPr kumimoji="1" lang="en-US" altLang="en-US" sz="2400" i="1" dirty="0" err="1"/>
              <a:t>customer_name</a:t>
            </a:r>
            <a:r>
              <a:rPr kumimoji="1" lang="en-US" altLang="en-US" sz="2400" i="1" dirty="0"/>
              <a:t/>
            </a:r>
            <a:br>
              <a:rPr kumimoji="1" lang="en-US" altLang="en-US" sz="2400" i="1" dirty="0"/>
            </a:br>
            <a:r>
              <a:rPr kumimoji="1" lang="en-US" altLang="en-US" sz="2400" i="1" dirty="0"/>
              <a:t>                                                                 </a:t>
            </a:r>
            <a:r>
              <a:rPr kumimoji="1" lang="en-US" altLang="en-US" sz="2400" b="1" dirty="0"/>
              <a:t>from </a:t>
            </a:r>
            <a:r>
              <a:rPr kumimoji="1" lang="en-US" altLang="en-US" sz="2400" i="1" dirty="0"/>
              <a:t>depositor </a:t>
            </a:r>
            <a:r>
              <a:rPr kumimoji="1" lang="en-US" altLang="en-US" sz="2400" dirty="0"/>
              <a:t>)</a:t>
            </a:r>
            <a:endParaRPr lang="en-US" altLang="en-US" sz="2400" dirty="0">
              <a:latin typeface="Times New Roman" panose="02020603050405020304" pitchFamily="18" charset="0"/>
            </a:endParaRPr>
          </a:p>
        </p:txBody>
      </p:sp>
      <p:sp>
        <p:nvSpPr>
          <p:cNvPr id="11" name="Text Box 6">
            <a:extLst>
              <a:ext uri="{FF2B5EF4-FFF2-40B4-BE49-F238E27FC236}">
                <a16:creationId xmlns:a16="http://schemas.microsoft.com/office/drawing/2014/main" id="{20FAC930-8A69-452A-8141-9FDC3746AEA1}"/>
              </a:ext>
            </a:extLst>
          </p:cNvPr>
          <p:cNvSpPr txBox="1">
            <a:spLocks noChangeArrowheads="1"/>
          </p:cNvSpPr>
          <p:nvPr/>
        </p:nvSpPr>
        <p:spPr bwMode="auto">
          <a:xfrm>
            <a:off x="1849438" y="1952625"/>
            <a:ext cx="731450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None/>
            </a:pPr>
            <a:r>
              <a:rPr kumimoji="1" lang="en-US" altLang="en-US" sz="2400" b="1" dirty="0"/>
              <a:t>select distinct</a:t>
            </a:r>
            <a:r>
              <a:rPr kumimoji="1" lang="en-US" altLang="en-US" sz="2400" i="1" dirty="0"/>
              <a:t> </a:t>
            </a:r>
            <a:r>
              <a:rPr kumimoji="1" lang="en-US" altLang="en-US" sz="2400" i="1" dirty="0" err="1"/>
              <a:t>customer_name</a:t>
            </a:r>
            <a:r>
              <a:rPr kumimoji="1" lang="en-US" altLang="en-US" sz="2400" i="1" dirty="0"/>
              <a:t/>
            </a:r>
            <a:br>
              <a:rPr kumimoji="1" lang="en-US" altLang="en-US" sz="2400" i="1" dirty="0"/>
            </a:br>
            <a:r>
              <a:rPr kumimoji="1" lang="en-US" altLang="en-US" sz="2400" i="1" dirty="0"/>
              <a:t>	</a:t>
            </a:r>
            <a:r>
              <a:rPr kumimoji="1" lang="en-US" altLang="en-US" sz="2400" b="1" dirty="0"/>
              <a:t>from </a:t>
            </a:r>
            <a:r>
              <a:rPr kumimoji="1" lang="en-US" altLang="en-US" sz="2400" i="1" dirty="0"/>
              <a:t>borrower</a:t>
            </a:r>
            <a:br>
              <a:rPr kumimoji="1" lang="en-US" altLang="en-US" sz="2400" i="1" dirty="0"/>
            </a:br>
            <a:r>
              <a:rPr kumimoji="1" lang="en-US" altLang="en-US" sz="2400" i="1" dirty="0"/>
              <a:t>	</a:t>
            </a:r>
            <a:r>
              <a:rPr kumimoji="1" lang="en-US" altLang="en-US" sz="2400" b="1" dirty="0"/>
              <a:t>where </a:t>
            </a:r>
            <a:r>
              <a:rPr kumimoji="1" lang="en-US" altLang="en-US" sz="2400" i="1" dirty="0" err="1"/>
              <a:t>customer_name</a:t>
            </a:r>
            <a:r>
              <a:rPr kumimoji="1" lang="en-US" altLang="en-US" sz="2400" i="1" dirty="0"/>
              <a:t> </a:t>
            </a:r>
            <a:r>
              <a:rPr kumimoji="1" lang="en-US" altLang="en-US" sz="2400" b="1" dirty="0"/>
              <a:t>in </a:t>
            </a:r>
            <a:r>
              <a:rPr kumimoji="1" lang="en-US" altLang="en-US" sz="2400" dirty="0"/>
              <a:t>(</a:t>
            </a:r>
            <a:r>
              <a:rPr kumimoji="1" lang="en-US" altLang="en-US" sz="2400" b="1" dirty="0"/>
              <a:t>select</a:t>
            </a:r>
            <a:r>
              <a:rPr kumimoji="1" lang="en-US" altLang="en-US" sz="2400" i="1" dirty="0"/>
              <a:t> </a:t>
            </a:r>
            <a:r>
              <a:rPr kumimoji="1" lang="en-US" altLang="en-US" sz="2400" i="1" dirty="0" err="1"/>
              <a:t>customer_name</a:t>
            </a:r>
            <a:r>
              <a:rPr kumimoji="1" lang="en-US" altLang="en-US" sz="2400" i="1" dirty="0"/>
              <a:t/>
            </a:r>
            <a:br>
              <a:rPr kumimoji="1" lang="en-US" altLang="en-US" sz="2400" i="1" dirty="0"/>
            </a:br>
            <a:r>
              <a:rPr kumimoji="1" lang="en-US" altLang="en-US" sz="2400" i="1" dirty="0"/>
              <a:t>                                                       </a:t>
            </a:r>
            <a:r>
              <a:rPr kumimoji="1" lang="en-US" altLang="en-US" sz="2400" b="1" dirty="0"/>
              <a:t>from</a:t>
            </a:r>
            <a:r>
              <a:rPr kumimoji="1" lang="en-US" altLang="en-US" sz="2400" b="1" i="1" dirty="0"/>
              <a:t> </a:t>
            </a:r>
            <a:r>
              <a:rPr kumimoji="1" lang="en-US" altLang="en-US" sz="2400" i="1" dirty="0"/>
              <a:t>depositor </a:t>
            </a:r>
            <a:r>
              <a:rPr kumimoji="1" lang="en-US" altLang="en-US" sz="2400" dirty="0"/>
              <a:t>)</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15085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E38866-1013-4688-A376-852CBF6A303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144</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Example Query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09AEB207-C83D-466E-A084-FE115CBD3D07}"/>
              </a:ext>
            </a:extLst>
          </p:cNvPr>
          <p:cNvSpPr txBox="1">
            <a:spLocks noChangeArrowheads="1"/>
          </p:cNvSpPr>
          <p:nvPr/>
        </p:nvSpPr>
        <p:spPr>
          <a:xfrm>
            <a:off x="668337" y="1095978"/>
            <a:ext cx="7661275" cy="76041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5988">
              <a:tabLst>
                <a:tab pos="684213" algn="l"/>
                <a:tab pos="1250950" algn="l"/>
              </a:tabLst>
            </a:pPr>
            <a:r>
              <a:rPr lang="en-US" altLang="en-US" sz="2400"/>
              <a:t>Find all customers who have both an account and a loan at the Perryridge branch</a:t>
            </a:r>
            <a:endParaRPr lang="en-US" altLang="en-US" sz="2400" i="1"/>
          </a:p>
        </p:txBody>
      </p:sp>
      <p:sp>
        <p:nvSpPr>
          <p:cNvPr id="9" name="Text Box 5">
            <a:extLst>
              <a:ext uri="{FF2B5EF4-FFF2-40B4-BE49-F238E27FC236}">
                <a16:creationId xmlns:a16="http://schemas.microsoft.com/office/drawing/2014/main" id="{1D3C98A7-6DA8-49F9-B671-537C97EB82B0}"/>
              </a:ext>
            </a:extLst>
          </p:cNvPr>
          <p:cNvSpPr txBox="1">
            <a:spLocks noChangeArrowheads="1"/>
          </p:cNvSpPr>
          <p:nvPr/>
        </p:nvSpPr>
        <p:spPr bwMode="auto">
          <a:xfrm>
            <a:off x="951186" y="2345702"/>
            <a:ext cx="801238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None/>
            </a:pPr>
            <a:r>
              <a:rPr kumimoji="1" lang="en-US" altLang="en-US" sz="2400" b="1" dirty="0"/>
              <a:t>select distinct</a:t>
            </a:r>
            <a:r>
              <a:rPr kumimoji="1" lang="en-US" altLang="en-US" sz="2400" dirty="0"/>
              <a:t> </a:t>
            </a:r>
            <a:r>
              <a:rPr kumimoji="1" lang="en-US" altLang="en-US" sz="2400" i="1" dirty="0" err="1"/>
              <a:t>customer_name</a:t>
            </a:r>
            <a:r>
              <a:rPr kumimoji="1" lang="en-US" altLang="en-US" sz="2400" i="1" dirty="0"/>
              <a:t/>
            </a:r>
            <a:br>
              <a:rPr kumimoji="1" lang="en-US" altLang="en-US" sz="2400" i="1" dirty="0"/>
            </a:br>
            <a:r>
              <a:rPr kumimoji="1" lang="en-US" altLang="en-US" sz="2400" i="1" dirty="0"/>
              <a:t>	</a:t>
            </a:r>
            <a:r>
              <a:rPr kumimoji="1" lang="en-US" altLang="en-US" sz="2400" b="1" dirty="0"/>
              <a:t>from </a:t>
            </a:r>
            <a:r>
              <a:rPr kumimoji="1" lang="en-US" altLang="en-US" sz="2400" i="1" dirty="0"/>
              <a:t>borrower, loan</a:t>
            </a:r>
            <a:br>
              <a:rPr kumimoji="1" lang="en-US" altLang="en-US" sz="2400" i="1" dirty="0"/>
            </a:br>
            <a:r>
              <a:rPr kumimoji="1" lang="en-US" altLang="en-US" sz="2400" i="1" dirty="0"/>
              <a:t>	</a:t>
            </a:r>
            <a:r>
              <a:rPr kumimoji="1" lang="en-US" altLang="en-US" sz="2400" b="1" dirty="0"/>
              <a:t>where </a:t>
            </a:r>
            <a:r>
              <a:rPr kumimoji="1" lang="en-US" altLang="en-US" sz="2400" i="1" dirty="0" err="1"/>
              <a:t>borrower.loan_number</a:t>
            </a:r>
            <a:r>
              <a:rPr kumimoji="1" lang="en-US" altLang="en-US" sz="2400" i="1" dirty="0"/>
              <a:t> = </a:t>
            </a:r>
            <a:r>
              <a:rPr kumimoji="1" lang="en-US" altLang="en-US" sz="2400" i="1" dirty="0" err="1"/>
              <a:t>loan.loan_number</a:t>
            </a:r>
            <a:r>
              <a:rPr kumimoji="1" lang="en-US" altLang="en-US" sz="2400" i="1" dirty="0"/>
              <a:t> </a:t>
            </a:r>
            <a:r>
              <a:rPr kumimoji="1" lang="en-US" altLang="en-US" sz="2400" b="1" dirty="0"/>
              <a:t>and</a:t>
            </a:r>
            <a:br>
              <a:rPr kumimoji="1" lang="en-US" altLang="en-US" sz="2400" b="1" dirty="0"/>
            </a:br>
            <a:r>
              <a:rPr kumimoji="1" lang="en-US" altLang="en-US" sz="2400" b="1" dirty="0"/>
              <a:t>        	  </a:t>
            </a:r>
            <a:r>
              <a:rPr kumimoji="1" lang="en-US" altLang="en-US" sz="2400" i="1" dirty="0" err="1"/>
              <a:t>branch_name</a:t>
            </a:r>
            <a:r>
              <a:rPr kumimoji="1" lang="en-US" altLang="en-US" sz="2400" i="1" dirty="0"/>
              <a:t> = </a:t>
            </a:r>
            <a:r>
              <a:rPr kumimoji="1" lang="en-US" altLang="en-US" sz="2400" dirty="0"/>
              <a:t>'</a:t>
            </a:r>
            <a:r>
              <a:rPr kumimoji="1" lang="en-US" altLang="en-US" sz="2400" dirty="0" err="1"/>
              <a:t>Perryridge</a:t>
            </a:r>
            <a:r>
              <a:rPr kumimoji="1" lang="en-US" altLang="en-US" sz="2400" dirty="0"/>
              <a:t>'  </a:t>
            </a:r>
            <a:r>
              <a:rPr kumimoji="1" lang="en-US" altLang="en-US" sz="2400" b="1" dirty="0"/>
              <a:t>and</a:t>
            </a:r>
            <a:br>
              <a:rPr kumimoji="1" lang="en-US" altLang="en-US" sz="2400" b="1" dirty="0"/>
            </a:br>
            <a:r>
              <a:rPr kumimoji="1" lang="en-US" altLang="en-US" sz="2400" b="1" dirty="0"/>
              <a:t>                </a:t>
            </a:r>
            <a:r>
              <a:rPr kumimoji="1" lang="en-US" altLang="en-US" sz="2400" dirty="0"/>
              <a:t>(</a:t>
            </a:r>
            <a:r>
              <a:rPr kumimoji="1" lang="en-US" altLang="en-US" sz="2400" i="1" dirty="0" err="1"/>
              <a:t>branch_name</a:t>
            </a:r>
            <a:r>
              <a:rPr kumimoji="1" lang="en-US" altLang="en-US" sz="2400" i="1" dirty="0"/>
              <a:t>, </a:t>
            </a:r>
            <a:r>
              <a:rPr kumimoji="1" lang="en-US" altLang="en-US" sz="2400" i="1" dirty="0" err="1"/>
              <a:t>customer_name</a:t>
            </a:r>
            <a:r>
              <a:rPr kumimoji="1" lang="en-US" altLang="en-US" sz="2400" i="1" dirty="0"/>
              <a:t> </a:t>
            </a:r>
            <a:r>
              <a:rPr kumimoji="1" lang="en-US" altLang="en-US" sz="2400" dirty="0"/>
              <a:t>)</a:t>
            </a:r>
            <a:r>
              <a:rPr kumimoji="1" lang="en-US" altLang="en-US" sz="2400" i="1" dirty="0"/>
              <a:t> </a:t>
            </a:r>
            <a:r>
              <a:rPr kumimoji="1" lang="en-US" altLang="en-US" sz="2400" b="1" dirty="0"/>
              <a:t>in</a:t>
            </a:r>
            <a:br>
              <a:rPr kumimoji="1" lang="en-US" altLang="en-US" sz="2400" b="1" dirty="0"/>
            </a:br>
            <a:r>
              <a:rPr kumimoji="1" lang="en-US" altLang="en-US" sz="2400" b="1" dirty="0"/>
              <a:t>		(select </a:t>
            </a:r>
            <a:r>
              <a:rPr kumimoji="1" lang="en-US" altLang="en-US" sz="2400" i="1" dirty="0" err="1"/>
              <a:t>branch_name</a:t>
            </a:r>
            <a:r>
              <a:rPr kumimoji="1" lang="en-US" altLang="en-US" sz="2400" i="1" dirty="0"/>
              <a:t>, </a:t>
            </a:r>
            <a:r>
              <a:rPr kumimoji="1" lang="en-US" altLang="en-US" sz="2400" i="1" dirty="0" err="1"/>
              <a:t>customer_name</a:t>
            </a:r>
            <a:r>
              <a:rPr kumimoji="1" lang="en-US" altLang="en-US" sz="2400" i="1" dirty="0"/>
              <a:t/>
            </a:r>
            <a:br>
              <a:rPr kumimoji="1" lang="en-US" altLang="en-US" sz="2400" i="1" dirty="0"/>
            </a:br>
            <a:r>
              <a:rPr kumimoji="1" lang="en-US" altLang="en-US" sz="2400" i="1" dirty="0"/>
              <a:t>		  </a:t>
            </a:r>
            <a:r>
              <a:rPr kumimoji="1" lang="en-US" altLang="en-US" sz="2400" b="1" dirty="0"/>
              <a:t>from </a:t>
            </a:r>
            <a:r>
              <a:rPr kumimoji="1" lang="en-US" altLang="en-US" sz="2400" i="1" dirty="0"/>
              <a:t>depositor, account</a:t>
            </a:r>
            <a:br>
              <a:rPr kumimoji="1" lang="en-US" altLang="en-US" sz="2400" i="1" dirty="0"/>
            </a:br>
            <a:r>
              <a:rPr kumimoji="1" lang="en-US" altLang="en-US" sz="2400" i="1" dirty="0"/>
              <a:t>		  </a:t>
            </a:r>
            <a:r>
              <a:rPr kumimoji="1" lang="en-US" altLang="en-US" sz="2400" b="1" dirty="0"/>
              <a:t>where </a:t>
            </a:r>
            <a:r>
              <a:rPr kumimoji="1" lang="en-US" altLang="en-US" sz="2400" i="1" dirty="0" err="1"/>
              <a:t>depositor.account_number</a:t>
            </a:r>
            <a:r>
              <a:rPr kumimoji="1" lang="en-US" altLang="en-US" sz="2400" i="1" dirty="0"/>
              <a:t> = </a:t>
            </a:r>
            <a:br>
              <a:rPr kumimoji="1" lang="en-US" altLang="en-US" sz="2400" i="1" dirty="0"/>
            </a:br>
            <a:r>
              <a:rPr kumimoji="1" lang="en-US" altLang="en-US" sz="2400" i="1" dirty="0"/>
              <a:t>                                     </a:t>
            </a:r>
            <a:r>
              <a:rPr kumimoji="1" lang="en-US" altLang="en-US" sz="2400" i="1" dirty="0" err="1"/>
              <a:t>account.account_number</a:t>
            </a:r>
            <a:r>
              <a:rPr kumimoji="1" lang="en-US" altLang="en-US" sz="2400" i="1" dirty="0"/>
              <a:t> </a:t>
            </a:r>
            <a:r>
              <a:rPr kumimoji="1" lang="en-US" altLang="en-US" sz="2400" dirty="0"/>
              <a:t>)</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66972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5BAFAF-42B3-4926-A32B-E2C56B858324}"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145</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Views</a:t>
            </a:r>
            <a:r>
              <a:rPr lang="en-US" altLang="en-US" sz="2000"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3C426B31-0D4F-409C-A074-2B5FB565CE33}"/>
              </a:ext>
            </a:extLst>
          </p:cNvPr>
          <p:cNvSpPr txBox="1">
            <a:spLocks noChangeArrowheads="1"/>
          </p:cNvSpPr>
          <p:nvPr/>
        </p:nvSpPr>
        <p:spPr>
          <a:xfrm>
            <a:off x="838200" y="930276"/>
            <a:ext cx="7848600" cy="4965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3205163" algn="ctr"/>
              </a:tabLst>
            </a:pPr>
            <a:r>
              <a:rPr lang="en-US" altLang="en-US" sz="2400" dirty="0"/>
              <a:t>A </a:t>
            </a:r>
            <a:r>
              <a:rPr lang="en-US" altLang="en-US" sz="2400" b="1" dirty="0">
                <a:solidFill>
                  <a:schemeClr val="tx2"/>
                </a:solidFill>
              </a:rPr>
              <a:t>view</a:t>
            </a:r>
            <a:r>
              <a:rPr lang="en-US" altLang="en-US" sz="2400" dirty="0"/>
              <a:t> provides a mechanism to hide certain data from the view of certain users. </a:t>
            </a:r>
          </a:p>
          <a:p>
            <a:pPr>
              <a:tabLst>
                <a:tab pos="3205163" algn="ctr"/>
              </a:tabLst>
            </a:pPr>
            <a:r>
              <a:rPr lang="en-US" altLang="en-US" sz="2400" dirty="0"/>
              <a:t>Any relation that is not of the conceptual model but is made visible to a user as a “virtual relation” is called a </a:t>
            </a:r>
            <a:r>
              <a:rPr lang="en-US" altLang="en-US" sz="2400" b="1" dirty="0">
                <a:solidFill>
                  <a:schemeClr val="tx2"/>
                </a:solidFill>
              </a:rPr>
              <a:t>view</a:t>
            </a:r>
            <a:r>
              <a:rPr lang="en-US" altLang="en-US" sz="2400" dirty="0"/>
              <a:t>.</a:t>
            </a:r>
          </a:p>
          <a:p>
            <a:pPr>
              <a:tabLst>
                <a:tab pos="3205163" algn="ctr"/>
              </a:tabLst>
            </a:pPr>
            <a:endParaRPr lang="en-US" altLang="en-US" sz="2400" dirty="0"/>
          </a:p>
          <a:p>
            <a:pPr>
              <a:tabLst>
                <a:tab pos="3432175" algn="ctr"/>
              </a:tabLst>
            </a:pPr>
            <a:r>
              <a:rPr lang="en-US" altLang="en-US" sz="2400" dirty="0"/>
              <a:t>A view is defined using the </a:t>
            </a:r>
            <a:r>
              <a:rPr lang="en-US" altLang="en-US" sz="2400" b="1" dirty="0"/>
              <a:t>create view </a:t>
            </a:r>
            <a:r>
              <a:rPr lang="en-US" altLang="en-US" sz="2400" dirty="0"/>
              <a:t>statement which has the form</a:t>
            </a:r>
          </a:p>
          <a:p>
            <a:pPr>
              <a:lnSpc>
                <a:spcPct val="40000"/>
              </a:lnSpc>
              <a:tabLst>
                <a:tab pos="3432175" algn="ctr"/>
              </a:tabLst>
            </a:pPr>
            <a:endParaRPr lang="en-US" altLang="en-US" sz="2400" dirty="0"/>
          </a:p>
          <a:p>
            <a:pPr>
              <a:lnSpc>
                <a:spcPct val="40000"/>
              </a:lnSpc>
              <a:buFont typeface="Monotype Sorts" pitchFamily="2" charset="2"/>
              <a:buNone/>
              <a:tabLst>
                <a:tab pos="3432175" algn="ctr"/>
              </a:tabLst>
            </a:pPr>
            <a:r>
              <a:rPr lang="en-US" altLang="en-US" sz="2400" dirty="0"/>
              <a:t>		</a:t>
            </a:r>
            <a:r>
              <a:rPr lang="en-US" altLang="en-US" sz="2400" b="1" dirty="0"/>
              <a:t>create view </a:t>
            </a:r>
            <a:r>
              <a:rPr lang="en-US" altLang="en-US" sz="2400" i="1" dirty="0"/>
              <a:t>v </a:t>
            </a:r>
            <a:r>
              <a:rPr lang="en-US" altLang="en-US" sz="2400" b="1" dirty="0"/>
              <a:t>as </a:t>
            </a:r>
            <a:r>
              <a:rPr lang="en-US" altLang="en-US" sz="2400" i="1" dirty="0"/>
              <a:t>&lt; </a:t>
            </a:r>
            <a:r>
              <a:rPr lang="en-US" altLang="en-US" sz="2400" dirty="0"/>
              <a:t>query expression &gt;</a:t>
            </a:r>
          </a:p>
          <a:p>
            <a:pPr>
              <a:lnSpc>
                <a:spcPct val="20000"/>
              </a:lnSpc>
              <a:buFont typeface="Monotype Sorts" pitchFamily="2" charset="2"/>
              <a:buNone/>
              <a:tabLst>
                <a:tab pos="3432175" algn="ctr"/>
              </a:tabLst>
            </a:pPr>
            <a:endParaRPr lang="en-US" altLang="en-US" sz="2400" dirty="0"/>
          </a:p>
          <a:p>
            <a:pPr>
              <a:buFont typeface="Monotype Sorts" pitchFamily="2" charset="2"/>
              <a:buNone/>
              <a:tabLst>
                <a:tab pos="3432175" algn="ctr"/>
              </a:tabLst>
            </a:pPr>
            <a:r>
              <a:rPr lang="en-US" altLang="en-US" sz="2400" dirty="0"/>
              <a:t>	where &lt;query expression&gt; is any legal SQL expression.  The view name is represented by </a:t>
            </a:r>
            <a:r>
              <a:rPr lang="en-US" altLang="en-US" sz="2400" i="1" dirty="0"/>
              <a:t>v.</a:t>
            </a:r>
            <a:endParaRPr lang="en-US" altLang="en-US" sz="2400" dirty="0"/>
          </a:p>
          <a:p>
            <a:pPr>
              <a:tabLst>
                <a:tab pos="3432175" algn="ctr"/>
              </a:tabLst>
            </a:pPr>
            <a:r>
              <a:rPr lang="en-US" altLang="en-US" sz="2400" dirty="0"/>
              <a:t>Once a view is defined, the view name can be used to refer to the virtual relation that the view generates.</a:t>
            </a:r>
          </a:p>
          <a:p>
            <a:pPr>
              <a:tabLst>
                <a:tab pos="3205163" algn="ctr"/>
              </a:tabLst>
            </a:pPr>
            <a:endParaRPr lang="en-US" altLang="en-US" sz="2400" dirty="0"/>
          </a:p>
        </p:txBody>
      </p:sp>
    </p:spTree>
    <p:extLst>
      <p:ext uri="{BB962C8B-B14F-4D97-AF65-F5344CB8AC3E}">
        <p14:creationId xmlns:p14="http://schemas.microsoft.com/office/powerpoint/2010/main" val="26318339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04A23F-6605-4EB2-8996-69B21169E5C4}"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146</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Views</a:t>
            </a:r>
            <a:r>
              <a:rPr lang="en-US" altLang="en-US" sz="2000"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3C426B31-0D4F-409C-A074-2B5FB565CE33}"/>
              </a:ext>
            </a:extLst>
          </p:cNvPr>
          <p:cNvSpPr txBox="1">
            <a:spLocks noChangeArrowheads="1"/>
          </p:cNvSpPr>
          <p:nvPr/>
        </p:nvSpPr>
        <p:spPr>
          <a:xfrm>
            <a:off x="838200" y="930276"/>
            <a:ext cx="7848600" cy="4965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3205163" algn="ctr"/>
              </a:tabLst>
            </a:pPr>
            <a:r>
              <a:rPr lang="en-US" altLang="en-US" sz="2400" dirty="0"/>
              <a:t>A </a:t>
            </a:r>
            <a:r>
              <a:rPr lang="en-US" altLang="en-US" sz="2400" b="1" dirty="0">
                <a:solidFill>
                  <a:schemeClr val="tx2"/>
                </a:solidFill>
              </a:rPr>
              <a:t>view</a:t>
            </a:r>
            <a:r>
              <a:rPr lang="en-US" altLang="en-US" sz="2400" dirty="0"/>
              <a:t> provides a mechanism to hide certain data from the view of certain users. </a:t>
            </a:r>
          </a:p>
          <a:p>
            <a:pPr>
              <a:tabLst>
                <a:tab pos="3205163" algn="ctr"/>
              </a:tabLst>
            </a:pPr>
            <a:r>
              <a:rPr lang="en-US" altLang="en-US" sz="2400" dirty="0"/>
              <a:t>Any relation that is not of the conceptual model but is made visible to a user as a “virtual relation” is called a </a:t>
            </a:r>
            <a:r>
              <a:rPr lang="en-US" altLang="en-US" sz="2400" b="1" dirty="0">
                <a:solidFill>
                  <a:schemeClr val="tx2"/>
                </a:solidFill>
              </a:rPr>
              <a:t>view</a:t>
            </a:r>
            <a:r>
              <a:rPr lang="en-US" altLang="en-US" sz="2400" dirty="0"/>
              <a:t>.</a:t>
            </a:r>
          </a:p>
          <a:p>
            <a:pPr>
              <a:tabLst>
                <a:tab pos="3205163" algn="ctr"/>
              </a:tabLst>
            </a:pPr>
            <a:endParaRPr lang="en-US" altLang="en-US" sz="2400" dirty="0"/>
          </a:p>
          <a:p>
            <a:pPr>
              <a:tabLst>
                <a:tab pos="3432175" algn="ctr"/>
              </a:tabLst>
            </a:pPr>
            <a:r>
              <a:rPr lang="en-US" altLang="en-US" sz="2400" dirty="0"/>
              <a:t>A view is defined using the </a:t>
            </a:r>
            <a:r>
              <a:rPr lang="en-US" altLang="en-US" sz="2400" b="1" dirty="0"/>
              <a:t>create view </a:t>
            </a:r>
            <a:r>
              <a:rPr lang="en-US" altLang="en-US" sz="2400" dirty="0"/>
              <a:t>statement which has the form</a:t>
            </a:r>
          </a:p>
          <a:p>
            <a:pPr>
              <a:lnSpc>
                <a:spcPct val="40000"/>
              </a:lnSpc>
              <a:tabLst>
                <a:tab pos="3432175" algn="ctr"/>
              </a:tabLst>
            </a:pPr>
            <a:endParaRPr lang="en-US" altLang="en-US" sz="2400" dirty="0"/>
          </a:p>
          <a:p>
            <a:pPr>
              <a:lnSpc>
                <a:spcPct val="40000"/>
              </a:lnSpc>
              <a:buFont typeface="Monotype Sorts" pitchFamily="2" charset="2"/>
              <a:buNone/>
              <a:tabLst>
                <a:tab pos="3432175" algn="ctr"/>
              </a:tabLst>
            </a:pPr>
            <a:r>
              <a:rPr lang="en-US" altLang="en-US" sz="2400" dirty="0"/>
              <a:t>		</a:t>
            </a:r>
            <a:r>
              <a:rPr lang="en-US" altLang="en-US" sz="2400" b="1" dirty="0"/>
              <a:t>create view </a:t>
            </a:r>
            <a:r>
              <a:rPr lang="en-US" altLang="en-US" sz="2400" i="1" dirty="0"/>
              <a:t>v </a:t>
            </a:r>
            <a:r>
              <a:rPr lang="en-US" altLang="en-US" sz="2400" b="1" dirty="0"/>
              <a:t>as </a:t>
            </a:r>
            <a:r>
              <a:rPr lang="en-US" altLang="en-US" sz="2400" i="1" dirty="0"/>
              <a:t>&lt; </a:t>
            </a:r>
            <a:r>
              <a:rPr lang="en-US" altLang="en-US" sz="2400" dirty="0"/>
              <a:t>query expression &gt;</a:t>
            </a:r>
          </a:p>
          <a:p>
            <a:pPr>
              <a:lnSpc>
                <a:spcPct val="20000"/>
              </a:lnSpc>
              <a:buFont typeface="Monotype Sorts" pitchFamily="2" charset="2"/>
              <a:buNone/>
              <a:tabLst>
                <a:tab pos="3432175" algn="ctr"/>
              </a:tabLst>
            </a:pPr>
            <a:endParaRPr lang="en-US" altLang="en-US" sz="2400" dirty="0"/>
          </a:p>
          <a:p>
            <a:pPr>
              <a:buFont typeface="Monotype Sorts" pitchFamily="2" charset="2"/>
              <a:buNone/>
              <a:tabLst>
                <a:tab pos="3432175" algn="ctr"/>
              </a:tabLst>
            </a:pPr>
            <a:r>
              <a:rPr lang="en-US" altLang="en-US" sz="2400" dirty="0"/>
              <a:t>	where &lt;query expression&gt; is any legal SQL expression.  The view name is represented by </a:t>
            </a:r>
            <a:r>
              <a:rPr lang="en-US" altLang="en-US" sz="2400" i="1" dirty="0"/>
              <a:t>v.</a:t>
            </a:r>
            <a:endParaRPr lang="en-US" altLang="en-US" sz="2400" dirty="0"/>
          </a:p>
          <a:p>
            <a:pPr>
              <a:tabLst>
                <a:tab pos="3432175" algn="ctr"/>
              </a:tabLst>
            </a:pPr>
            <a:r>
              <a:rPr lang="en-US" altLang="en-US" sz="2400" dirty="0"/>
              <a:t>Once a view is defined, the view name can be used to refer to the virtual relation that the view generates.</a:t>
            </a:r>
          </a:p>
          <a:p>
            <a:pPr>
              <a:tabLst>
                <a:tab pos="3205163" algn="ctr"/>
              </a:tabLst>
            </a:pPr>
            <a:endParaRPr lang="en-US" altLang="en-US" sz="2400" dirty="0"/>
          </a:p>
        </p:txBody>
      </p:sp>
    </p:spTree>
    <p:extLst>
      <p:ext uri="{BB962C8B-B14F-4D97-AF65-F5344CB8AC3E}">
        <p14:creationId xmlns:p14="http://schemas.microsoft.com/office/powerpoint/2010/main" val="14697575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17492-D708-4287-B3B2-DAF79DE5B34A}"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147</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Example Queries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00930AB7-A419-4704-A448-70E81F2D689D}"/>
              </a:ext>
            </a:extLst>
          </p:cNvPr>
          <p:cNvSpPr txBox="1">
            <a:spLocks noChangeArrowheads="1"/>
          </p:cNvSpPr>
          <p:nvPr/>
        </p:nvSpPr>
        <p:spPr>
          <a:xfrm>
            <a:off x="742950" y="865892"/>
            <a:ext cx="7962900" cy="4778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370013" algn="l"/>
              </a:tabLst>
            </a:pPr>
            <a:r>
              <a:rPr lang="en-US" altLang="en-US" sz="2400"/>
              <a:t>A view consisting of branches and their customers</a:t>
            </a:r>
            <a:endParaRPr lang="en-US" altLang="en-US" sz="2400" dirty="0"/>
          </a:p>
        </p:txBody>
      </p:sp>
      <p:sp>
        <p:nvSpPr>
          <p:cNvPr id="9" name="Text Box 4">
            <a:extLst>
              <a:ext uri="{FF2B5EF4-FFF2-40B4-BE49-F238E27FC236}">
                <a16:creationId xmlns:a16="http://schemas.microsoft.com/office/drawing/2014/main" id="{F4807A96-908C-4165-8312-3AB2A8BAAD67}"/>
              </a:ext>
            </a:extLst>
          </p:cNvPr>
          <p:cNvSpPr txBox="1">
            <a:spLocks noChangeArrowheads="1"/>
          </p:cNvSpPr>
          <p:nvPr/>
        </p:nvSpPr>
        <p:spPr bwMode="auto">
          <a:xfrm>
            <a:off x="904322" y="4581476"/>
            <a:ext cx="63103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buClr>
                <a:schemeClr val="tx2"/>
              </a:buClr>
              <a:buSzPct val="90000"/>
              <a:buFont typeface="Monotype Sorts" pitchFamily="2" charset="2"/>
              <a:buChar char="n"/>
            </a:pPr>
            <a:r>
              <a:rPr kumimoji="1" lang="en-US" altLang="en-US" sz="2400"/>
              <a:t>   Find all customers of the Perryridge branch</a:t>
            </a:r>
            <a:endParaRPr lang="en-US" altLang="en-US" sz="2400">
              <a:latin typeface="Times New Roman" panose="02020603050405020304" pitchFamily="18" charset="0"/>
            </a:endParaRPr>
          </a:p>
        </p:txBody>
      </p:sp>
      <p:sp>
        <p:nvSpPr>
          <p:cNvPr id="10" name="Text Box 5">
            <a:extLst>
              <a:ext uri="{FF2B5EF4-FFF2-40B4-BE49-F238E27FC236}">
                <a16:creationId xmlns:a16="http://schemas.microsoft.com/office/drawing/2014/main" id="{87E6E11C-7762-455E-9910-3E09CBDE74C7}"/>
              </a:ext>
            </a:extLst>
          </p:cNvPr>
          <p:cNvSpPr txBox="1">
            <a:spLocks noChangeArrowheads="1"/>
          </p:cNvSpPr>
          <p:nvPr/>
        </p:nvSpPr>
        <p:spPr bwMode="auto">
          <a:xfrm>
            <a:off x="1155700" y="1334205"/>
            <a:ext cx="709492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tx2"/>
              </a:buClr>
              <a:buSzPct val="90000"/>
              <a:buFont typeface="Monotype Sorts" pitchFamily="2" charset="2"/>
              <a:buNone/>
            </a:pPr>
            <a:r>
              <a:rPr kumimoji="1" lang="en-US" altLang="en-US" sz="2200" b="1" dirty="0"/>
              <a:t>create view </a:t>
            </a:r>
            <a:r>
              <a:rPr kumimoji="1" lang="en-US" altLang="en-US" sz="2200" i="1" dirty="0" err="1"/>
              <a:t>all_customer</a:t>
            </a:r>
            <a:r>
              <a:rPr kumimoji="1" lang="en-US" altLang="en-US" sz="2200" i="1" dirty="0"/>
              <a:t> </a:t>
            </a:r>
            <a:r>
              <a:rPr kumimoji="1" lang="en-US" altLang="en-US" sz="2200" b="1" dirty="0"/>
              <a:t>as</a:t>
            </a:r>
            <a:br>
              <a:rPr kumimoji="1" lang="en-US" altLang="en-US" sz="2200" b="1" dirty="0"/>
            </a:br>
            <a:r>
              <a:rPr kumimoji="1" lang="en-US" altLang="en-US" sz="2200" b="1" dirty="0"/>
              <a:t> 	</a:t>
            </a:r>
            <a:r>
              <a:rPr kumimoji="1" lang="en-US" altLang="en-US" sz="2200" dirty="0"/>
              <a:t>(</a:t>
            </a:r>
            <a:r>
              <a:rPr kumimoji="1" lang="en-US" altLang="en-US" sz="2200" b="1" dirty="0"/>
              <a:t>select </a:t>
            </a:r>
            <a:r>
              <a:rPr kumimoji="1" lang="en-US" altLang="en-US" sz="2200" i="1" dirty="0" err="1"/>
              <a:t>branch_name</a:t>
            </a:r>
            <a:r>
              <a:rPr kumimoji="1" lang="en-US" altLang="en-US" sz="2200" i="1" dirty="0"/>
              <a:t>, </a:t>
            </a:r>
            <a:r>
              <a:rPr kumimoji="1" lang="en-US" altLang="en-US" sz="2200" i="1" dirty="0" err="1"/>
              <a:t>customer_name</a:t>
            </a:r>
            <a:r>
              <a:rPr kumimoji="1" lang="en-US" altLang="en-US" sz="2200" i="1" dirty="0"/>
              <a:t/>
            </a:r>
            <a:br>
              <a:rPr kumimoji="1" lang="en-US" altLang="en-US" sz="2200" i="1" dirty="0"/>
            </a:br>
            <a:r>
              <a:rPr kumimoji="1" lang="en-US" altLang="en-US" sz="2200" i="1" dirty="0"/>
              <a:t>  	 </a:t>
            </a:r>
            <a:r>
              <a:rPr kumimoji="1" lang="en-US" altLang="en-US" sz="2200" b="1" dirty="0"/>
              <a:t>from </a:t>
            </a:r>
            <a:r>
              <a:rPr kumimoji="1" lang="en-US" altLang="en-US" sz="2200" i="1" dirty="0"/>
              <a:t>depositor, account</a:t>
            </a:r>
            <a:br>
              <a:rPr kumimoji="1" lang="en-US" altLang="en-US" sz="2200" i="1" dirty="0"/>
            </a:br>
            <a:r>
              <a:rPr kumimoji="1" lang="en-US" altLang="en-US" sz="2200" i="1" dirty="0"/>
              <a:t>   	</a:t>
            </a:r>
            <a:r>
              <a:rPr kumimoji="1" lang="en-US" altLang="en-US" sz="2200" b="1" dirty="0"/>
              <a:t>where </a:t>
            </a:r>
            <a:r>
              <a:rPr kumimoji="1" lang="en-US" altLang="en-US" sz="2200" i="1" dirty="0" err="1"/>
              <a:t>depositor.account_number</a:t>
            </a:r>
            <a:r>
              <a:rPr kumimoji="1" lang="en-US" altLang="en-US" sz="2200" i="1" dirty="0"/>
              <a:t> =</a:t>
            </a:r>
          </a:p>
          <a:p>
            <a:pPr>
              <a:buClr>
                <a:schemeClr val="tx2"/>
              </a:buClr>
              <a:buSzPct val="90000"/>
              <a:buFont typeface="Monotype Sorts" pitchFamily="2" charset="2"/>
              <a:buNone/>
            </a:pPr>
            <a:r>
              <a:rPr kumimoji="1" lang="en-US" altLang="en-US" sz="2200" i="1" dirty="0"/>
              <a:t>		</a:t>
            </a:r>
            <a:r>
              <a:rPr kumimoji="1" lang="en-US" altLang="en-US" sz="2200" i="1" dirty="0" err="1"/>
              <a:t>account.account_number</a:t>
            </a:r>
            <a:r>
              <a:rPr kumimoji="1" lang="en-US" altLang="en-US" sz="2200" i="1" dirty="0"/>
              <a:t> </a:t>
            </a:r>
            <a:r>
              <a:rPr kumimoji="1" lang="en-US" altLang="en-US" sz="2200" dirty="0"/>
              <a:t>)</a:t>
            </a:r>
          </a:p>
          <a:p>
            <a:pPr>
              <a:buClr>
                <a:schemeClr val="tx2"/>
              </a:buClr>
              <a:buSzPct val="90000"/>
              <a:buFont typeface="Monotype Sorts" pitchFamily="2" charset="2"/>
              <a:buNone/>
            </a:pPr>
            <a:r>
              <a:rPr kumimoji="1" lang="en-US" altLang="en-US" sz="2200" i="1" dirty="0"/>
              <a:t>    	</a:t>
            </a:r>
            <a:r>
              <a:rPr kumimoji="1" lang="en-US" altLang="en-US" sz="2200" b="1" dirty="0"/>
              <a:t>union</a:t>
            </a:r>
            <a:br>
              <a:rPr kumimoji="1" lang="en-US" altLang="en-US" sz="2200" b="1" dirty="0"/>
            </a:br>
            <a:r>
              <a:rPr kumimoji="1" lang="en-US" altLang="en-US" sz="2200" b="1" dirty="0"/>
              <a:t>  	</a:t>
            </a:r>
            <a:r>
              <a:rPr kumimoji="1" lang="en-US" altLang="en-US" sz="2200" dirty="0"/>
              <a:t>(</a:t>
            </a:r>
            <a:r>
              <a:rPr kumimoji="1" lang="en-US" altLang="en-US" sz="2200" b="1" dirty="0"/>
              <a:t>select </a:t>
            </a:r>
            <a:r>
              <a:rPr kumimoji="1" lang="en-US" altLang="en-US" sz="2200" i="1" dirty="0" err="1"/>
              <a:t>branch_name</a:t>
            </a:r>
            <a:r>
              <a:rPr kumimoji="1" lang="en-US" altLang="en-US" sz="2200" i="1" dirty="0"/>
              <a:t>, </a:t>
            </a:r>
            <a:r>
              <a:rPr kumimoji="1" lang="en-US" altLang="en-US" sz="2200" i="1" dirty="0" err="1"/>
              <a:t>customer_name</a:t>
            </a:r>
            <a:r>
              <a:rPr kumimoji="1" lang="en-US" altLang="en-US" sz="2200" i="1" dirty="0"/>
              <a:t/>
            </a:r>
            <a:br>
              <a:rPr kumimoji="1" lang="en-US" altLang="en-US" sz="2200" i="1" dirty="0"/>
            </a:br>
            <a:r>
              <a:rPr kumimoji="1" lang="en-US" altLang="en-US" sz="2200" i="1" dirty="0"/>
              <a:t>   	</a:t>
            </a:r>
            <a:r>
              <a:rPr kumimoji="1" lang="en-US" altLang="en-US" sz="2200" b="1" dirty="0"/>
              <a:t>from </a:t>
            </a:r>
            <a:r>
              <a:rPr kumimoji="1" lang="en-US" altLang="en-US" sz="2200" i="1" dirty="0"/>
              <a:t>borrower, loan</a:t>
            </a:r>
            <a:br>
              <a:rPr kumimoji="1" lang="en-US" altLang="en-US" sz="2200" i="1" dirty="0"/>
            </a:br>
            <a:r>
              <a:rPr kumimoji="1" lang="en-US" altLang="en-US" sz="2200" i="1" dirty="0"/>
              <a:t>   	</a:t>
            </a:r>
            <a:r>
              <a:rPr kumimoji="1" lang="en-US" altLang="en-US" sz="2200" b="1" dirty="0"/>
              <a:t>where </a:t>
            </a:r>
            <a:r>
              <a:rPr kumimoji="1" lang="en-US" altLang="en-US" sz="2200" i="1" dirty="0" err="1"/>
              <a:t>borrower.loan_number</a:t>
            </a:r>
            <a:r>
              <a:rPr kumimoji="1" lang="en-US" altLang="en-US" sz="2200" i="1" dirty="0"/>
              <a:t> = </a:t>
            </a:r>
            <a:r>
              <a:rPr kumimoji="1" lang="en-US" altLang="en-US" sz="2200" i="1" dirty="0" err="1"/>
              <a:t>loan.loan_number</a:t>
            </a:r>
            <a:r>
              <a:rPr kumimoji="1" lang="en-US" altLang="en-US" sz="2200" i="1" dirty="0"/>
              <a:t> </a:t>
            </a:r>
            <a:r>
              <a:rPr kumimoji="1" lang="en-US" altLang="en-US" sz="2200" dirty="0"/>
              <a:t>)</a:t>
            </a:r>
            <a:endParaRPr lang="en-US" altLang="en-US" sz="2200" dirty="0">
              <a:latin typeface="Times New Roman" panose="02020603050405020304" pitchFamily="18" charset="0"/>
            </a:endParaRPr>
          </a:p>
        </p:txBody>
      </p:sp>
      <p:sp>
        <p:nvSpPr>
          <p:cNvPr id="11" name="Text Box 6">
            <a:extLst>
              <a:ext uri="{FF2B5EF4-FFF2-40B4-BE49-F238E27FC236}">
                <a16:creationId xmlns:a16="http://schemas.microsoft.com/office/drawing/2014/main" id="{118F702A-2548-4C20-AA66-170FCE879036}"/>
              </a:ext>
            </a:extLst>
          </p:cNvPr>
          <p:cNvSpPr txBox="1">
            <a:spLocks noChangeArrowheads="1"/>
          </p:cNvSpPr>
          <p:nvPr/>
        </p:nvSpPr>
        <p:spPr bwMode="auto">
          <a:xfrm>
            <a:off x="1885077" y="5048073"/>
            <a:ext cx="55119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None/>
            </a:pPr>
            <a:r>
              <a:rPr kumimoji="1" lang="en-US" altLang="en-US" sz="2400" b="1" dirty="0"/>
              <a:t>select </a:t>
            </a:r>
            <a:r>
              <a:rPr kumimoji="1" lang="en-US" altLang="en-US" sz="2400" i="1" dirty="0" err="1"/>
              <a:t>customer_name</a:t>
            </a:r>
            <a:r>
              <a:rPr kumimoji="1" lang="en-US" altLang="en-US" sz="2400" i="1" dirty="0"/>
              <a:t/>
            </a:r>
            <a:br>
              <a:rPr kumimoji="1" lang="en-US" altLang="en-US" sz="2400" i="1" dirty="0"/>
            </a:br>
            <a:r>
              <a:rPr kumimoji="1" lang="en-US" altLang="en-US" sz="2400" i="1" dirty="0"/>
              <a:t>	</a:t>
            </a:r>
            <a:r>
              <a:rPr kumimoji="1" lang="en-US" altLang="en-US" sz="2400" b="1" dirty="0"/>
              <a:t>from </a:t>
            </a:r>
            <a:r>
              <a:rPr kumimoji="1" lang="en-US" altLang="en-US" sz="2400" i="1" dirty="0" err="1"/>
              <a:t>all_customer</a:t>
            </a:r>
            <a:r>
              <a:rPr kumimoji="1" lang="en-US" altLang="en-US" sz="2400" i="1" dirty="0"/>
              <a:t/>
            </a:r>
            <a:br>
              <a:rPr kumimoji="1" lang="en-US" altLang="en-US" sz="2400" i="1" dirty="0"/>
            </a:br>
            <a:r>
              <a:rPr kumimoji="1" lang="en-US" altLang="en-US" sz="2400" i="1" dirty="0"/>
              <a:t>	</a:t>
            </a:r>
            <a:r>
              <a:rPr kumimoji="1" lang="en-US" altLang="en-US" sz="2400" b="1" dirty="0"/>
              <a:t>where </a:t>
            </a:r>
            <a:r>
              <a:rPr kumimoji="1" lang="en-US" altLang="en-US" sz="2400" i="1" dirty="0" err="1"/>
              <a:t>branch_name</a:t>
            </a:r>
            <a:r>
              <a:rPr kumimoji="1" lang="en-US" altLang="en-US" sz="2400" i="1" dirty="0"/>
              <a:t> = </a:t>
            </a:r>
            <a:r>
              <a:rPr kumimoji="1" lang="en-US" altLang="en-US" sz="2400" dirty="0"/>
              <a:t>'</a:t>
            </a:r>
            <a:r>
              <a:rPr kumimoji="1" lang="en-US" altLang="en-US" sz="2400" dirty="0" err="1"/>
              <a:t>Perryridge</a:t>
            </a:r>
            <a:r>
              <a:rPr kumimoji="1" lang="en-US" altLang="en-US" sz="2400" dirty="0"/>
              <a:t>' </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420616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build="p"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FE203C-BE62-45AA-A333-CF471CC95FB9}"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148</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2800" b="1" dirty="0"/>
              <a:t>Modification of the Database – Deletion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C83D3622-E93A-4476-A02E-4442ED09CB23}"/>
              </a:ext>
            </a:extLst>
          </p:cNvPr>
          <p:cNvSpPr txBox="1">
            <a:spLocks noChangeArrowheads="1"/>
          </p:cNvSpPr>
          <p:nvPr/>
        </p:nvSpPr>
        <p:spPr>
          <a:xfrm>
            <a:off x="739775" y="1106488"/>
            <a:ext cx="7747000" cy="517525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652588" algn="l"/>
                <a:tab pos="2633663" algn="l"/>
              </a:tabLst>
            </a:pPr>
            <a:r>
              <a:rPr lang="en-US" altLang="en-US" sz="3000" dirty="0"/>
              <a:t>Delete all account tuples at the </a:t>
            </a:r>
            <a:r>
              <a:rPr lang="en-US" altLang="en-US" sz="3000" dirty="0" err="1"/>
              <a:t>Perryridge</a:t>
            </a:r>
            <a:r>
              <a:rPr lang="en-US" altLang="en-US" sz="3000" dirty="0"/>
              <a:t> branch</a:t>
            </a:r>
          </a:p>
          <a:p>
            <a:pPr>
              <a:buFont typeface="Monotype Sorts" pitchFamily="2" charset="2"/>
              <a:buNone/>
              <a:tabLst>
                <a:tab pos="1652588" algn="l"/>
                <a:tab pos="2633663" algn="l"/>
              </a:tabLst>
            </a:pPr>
            <a:r>
              <a:rPr lang="en-US" altLang="en-US" dirty="0"/>
              <a:t>		</a:t>
            </a:r>
            <a:r>
              <a:rPr lang="en-US" altLang="en-US" sz="2400" b="1" dirty="0"/>
              <a:t>delete from </a:t>
            </a:r>
            <a:r>
              <a:rPr lang="en-US" altLang="en-US" sz="2400" i="1" dirty="0"/>
              <a:t>account</a:t>
            </a:r>
            <a:br>
              <a:rPr lang="en-US" altLang="en-US" sz="2400" i="1" dirty="0"/>
            </a:br>
            <a:r>
              <a:rPr lang="en-US" altLang="en-US" sz="2400" i="1" dirty="0"/>
              <a:t>	</a:t>
            </a:r>
            <a:r>
              <a:rPr lang="en-US" altLang="en-US" sz="2400" b="1" dirty="0"/>
              <a:t>where</a:t>
            </a:r>
            <a:r>
              <a:rPr lang="en-US" altLang="en-US" sz="2400" i="1" dirty="0"/>
              <a:t> </a:t>
            </a:r>
            <a:r>
              <a:rPr lang="en-US" altLang="en-US" sz="2400" i="1" dirty="0" err="1"/>
              <a:t>branch_name</a:t>
            </a:r>
            <a:r>
              <a:rPr lang="en-US" altLang="en-US" sz="2400" i="1" dirty="0"/>
              <a:t> = </a:t>
            </a:r>
            <a:r>
              <a:rPr lang="en-US" altLang="en-US" sz="2400" dirty="0">
                <a:latin typeface="Century Gothic" panose="020B0502020202020204" pitchFamily="34" charset="0"/>
              </a:rPr>
              <a:t>'</a:t>
            </a:r>
            <a:r>
              <a:rPr lang="en-US" altLang="en-US" sz="2400" dirty="0" err="1"/>
              <a:t>Perryridge</a:t>
            </a:r>
            <a:r>
              <a:rPr lang="en-US" altLang="en-US" sz="2400" dirty="0">
                <a:latin typeface="Century Gothic" panose="020B0502020202020204" pitchFamily="34" charset="0"/>
              </a:rPr>
              <a:t>' </a:t>
            </a:r>
          </a:p>
          <a:p>
            <a:pPr>
              <a:buFont typeface="Monotype Sorts" pitchFamily="2" charset="2"/>
              <a:buNone/>
              <a:tabLst>
                <a:tab pos="1652588" algn="l"/>
                <a:tab pos="2633663" algn="l"/>
              </a:tabLst>
            </a:pPr>
            <a:endParaRPr lang="en-US" altLang="en-US" dirty="0">
              <a:latin typeface="Century Gothic" panose="020B0502020202020204" pitchFamily="34" charset="0"/>
            </a:endParaRPr>
          </a:p>
          <a:p>
            <a:pPr>
              <a:tabLst>
                <a:tab pos="1652588" algn="l"/>
                <a:tab pos="2633663" algn="l"/>
              </a:tabLst>
            </a:pPr>
            <a:r>
              <a:rPr lang="en-US" altLang="en-US" sz="3000" dirty="0"/>
              <a:t>Delete all accounts at every branch located in the city ‘Needham’.</a:t>
            </a:r>
          </a:p>
          <a:p>
            <a:pPr>
              <a:buFont typeface="Monotype Sorts" pitchFamily="2" charset="2"/>
              <a:buNone/>
              <a:tabLst>
                <a:tab pos="1652588" algn="l"/>
                <a:tab pos="2633663" algn="l"/>
              </a:tabLst>
            </a:pPr>
            <a:r>
              <a:rPr lang="en-US" altLang="en-US" dirty="0"/>
              <a:t>	</a:t>
            </a:r>
            <a:r>
              <a:rPr lang="en-US" altLang="en-US" sz="2600" b="1" dirty="0"/>
              <a:t>delete from </a:t>
            </a:r>
            <a:r>
              <a:rPr lang="en-US" altLang="en-US" sz="2600" i="1" dirty="0"/>
              <a:t>account</a:t>
            </a:r>
            <a:br>
              <a:rPr lang="en-US" altLang="en-US" sz="2600" i="1" dirty="0"/>
            </a:br>
            <a:r>
              <a:rPr lang="en-US" altLang="en-US" sz="2600" b="1" dirty="0"/>
              <a:t>where </a:t>
            </a:r>
            <a:r>
              <a:rPr lang="en-US" altLang="en-US" sz="2600" i="1" dirty="0" err="1"/>
              <a:t>branch_name</a:t>
            </a:r>
            <a:r>
              <a:rPr lang="en-US" altLang="en-US" sz="2600" i="1" dirty="0"/>
              <a:t> </a:t>
            </a:r>
            <a:r>
              <a:rPr lang="en-US" altLang="en-US" sz="2600" b="1" dirty="0"/>
              <a:t>in </a:t>
            </a:r>
            <a:r>
              <a:rPr lang="en-US" altLang="en-US" sz="2600" dirty="0"/>
              <a:t>(</a:t>
            </a:r>
            <a:r>
              <a:rPr lang="en-US" altLang="en-US" sz="2600" b="1" dirty="0"/>
              <a:t>select </a:t>
            </a:r>
            <a:r>
              <a:rPr lang="en-US" altLang="en-US" sz="2600" i="1" dirty="0" err="1"/>
              <a:t>branch_name</a:t>
            </a:r>
            <a:r>
              <a:rPr lang="en-US" altLang="en-US" sz="2600" i="1" dirty="0"/>
              <a:t/>
            </a:r>
            <a:br>
              <a:rPr lang="en-US" altLang="en-US" sz="2600" i="1" dirty="0"/>
            </a:br>
            <a:r>
              <a:rPr lang="en-US" altLang="en-US" sz="2600" i="1" dirty="0"/>
              <a:t>		       </a:t>
            </a:r>
            <a:r>
              <a:rPr lang="en-US" altLang="en-US" sz="2600" b="1" dirty="0"/>
              <a:t>from </a:t>
            </a:r>
            <a:r>
              <a:rPr lang="en-US" altLang="en-US" sz="2600" i="1" dirty="0"/>
              <a:t>branch</a:t>
            </a:r>
            <a:br>
              <a:rPr lang="en-US" altLang="en-US" sz="2600" i="1" dirty="0"/>
            </a:br>
            <a:r>
              <a:rPr lang="en-US" altLang="en-US" sz="2600" i="1" dirty="0"/>
              <a:t>		       </a:t>
            </a:r>
            <a:r>
              <a:rPr lang="en-US" altLang="en-US" sz="2600" b="1" dirty="0"/>
              <a:t>where </a:t>
            </a:r>
            <a:r>
              <a:rPr lang="en-US" altLang="en-US" sz="2600" i="1" dirty="0" err="1"/>
              <a:t>branch_city</a:t>
            </a:r>
            <a:r>
              <a:rPr lang="en-US" altLang="en-US" sz="2600" i="1" dirty="0"/>
              <a:t> = </a:t>
            </a:r>
            <a:r>
              <a:rPr lang="en-US" altLang="en-US" sz="2600" dirty="0">
                <a:latin typeface="Century Gothic" panose="020B0502020202020204" pitchFamily="34" charset="0"/>
              </a:rPr>
              <a:t>'</a:t>
            </a:r>
            <a:r>
              <a:rPr lang="en-US" altLang="en-US" sz="2600" dirty="0"/>
              <a:t>Needham</a:t>
            </a:r>
            <a:r>
              <a:rPr lang="en-US" altLang="en-US" sz="2600" dirty="0">
                <a:latin typeface="Century Gothic" panose="020B0502020202020204" pitchFamily="34" charset="0"/>
              </a:rPr>
              <a:t>'</a:t>
            </a:r>
            <a:r>
              <a:rPr lang="en-US" altLang="en-US" sz="2600" dirty="0"/>
              <a:t>) </a:t>
            </a:r>
            <a:r>
              <a:rPr lang="en-US" altLang="en-US" dirty="0"/>
              <a:t/>
            </a:r>
            <a:br>
              <a:rPr lang="en-US" altLang="en-US" dirty="0"/>
            </a:br>
            <a:endParaRPr lang="en-US" altLang="en-US" dirty="0"/>
          </a:p>
        </p:txBody>
      </p:sp>
    </p:spTree>
    <p:extLst>
      <p:ext uri="{BB962C8B-B14F-4D97-AF65-F5344CB8AC3E}">
        <p14:creationId xmlns:p14="http://schemas.microsoft.com/office/powerpoint/2010/main" val="17499330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E3BFB6-2E4F-40C2-AC61-5C892E708DC3}"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149</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2800" b="1" dirty="0"/>
              <a:t>Modification of the Database – Insertion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3">
            <a:extLst>
              <a:ext uri="{FF2B5EF4-FFF2-40B4-BE49-F238E27FC236}">
                <a16:creationId xmlns:a16="http://schemas.microsoft.com/office/drawing/2014/main" id="{63CFB6AE-5B2E-49EB-B283-01CF7A7EAFB9}"/>
              </a:ext>
            </a:extLst>
          </p:cNvPr>
          <p:cNvSpPr txBox="1">
            <a:spLocks noChangeArrowheads="1"/>
          </p:cNvSpPr>
          <p:nvPr/>
        </p:nvSpPr>
        <p:spPr>
          <a:xfrm>
            <a:off x="739775" y="1106488"/>
            <a:ext cx="7848600" cy="48768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204913" algn="l"/>
                <a:tab pos="1890713" algn="l"/>
              </a:tabLst>
            </a:pPr>
            <a:r>
              <a:rPr lang="en-US" altLang="en-US" sz="2600" dirty="0"/>
              <a:t>Add a new tuple to </a:t>
            </a:r>
            <a:r>
              <a:rPr lang="en-US" altLang="en-US" sz="2600" i="1" dirty="0"/>
              <a:t>account</a:t>
            </a:r>
          </a:p>
          <a:p>
            <a:pPr>
              <a:buFont typeface="Monotype Sorts" pitchFamily="2" charset="2"/>
              <a:buNone/>
              <a:tabLst>
                <a:tab pos="1204913" algn="l"/>
                <a:tab pos="1890713" algn="l"/>
              </a:tabLst>
            </a:pPr>
            <a:r>
              <a:rPr lang="en-US" altLang="en-US" sz="2600" dirty="0"/>
              <a:t>		</a:t>
            </a:r>
            <a:r>
              <a:rPr lang="en-US" altLang="en-US" sz="2600" b="1" dirty="0"/>
              <a:t>insert into </a:t>
            </a:r>
            <a:r>
              <a:rPr lang="en-US" altLang="en-US" sz="2600" i="1" dirty="0"/>
              <a:t>account</a:t>
            </a:r>
            <a:br>
              <a:rPr lang="en-US" altLang="en-US" sz="2600" i="1" dirty="0"/>
            </a:br>
            <a:r>
              <a:rPr lang="en-US" altLang="en-US" sz="2600" i="1" dirty="0"/>
              <a:t>		</a:t>
            </a:r>
            <a:r>
              <a:rPr lang="en-US" altLang="en-US" sz="2600" b="1" dirty="0"/>
              <a:t>values </a:t>
            </a:r>
            <a:r>
              <a:rPr lang="en-US" altLang="en-US" sz="2600" dirty="0"/>
              <a:t>('A-9732', '</a:t>
            </a:r>
            <a:r>
              <a:rPr lang="en-US" altLang="en-US" sz="2600" dirty="0" err="1"/>
              <a:t>Perryridge</a:t>
            </a:r>
            <a:r>
              <a:rPr lang="en-US" altLang="en-US" sz="2600" dirty="0"/>
              <a:t>', 1200)</a:t>
            </a:r>
            <a:br>
              <a:rPr lang="en-US" altLang="en-US" sz="2600" dirty="0"/>
            </a:br>
            <a:endParaRPr lang="en-US" altLang="en-US" sz="2600" dirty="0"/>
          </a:p>
          <a:p>
            <a:pPr>
              <a:buFont typeface="Monotype Sorts" pitchFamily="2" charset="2"/>
              <a:buNone/>
              <a:tabLst>
                <a:tab pos="1204913" algn="l"/>
                <a:tab pos="1890713" algn="l"/>
              </a:tabLst>
            </a:pPr>
            <a:r>
              <a:rPr lang="en-US" altLang="en-US" sz="2600" dirty="0"/>
              <a:t>    or equivalently</a:t>
            </a:r>
            <a:br>
              <a:rPr lang="en-US" altLang="en-US" sz="2600" dirty="0"/>
            </a:br>
            <a:r>
              <a:rPr lang="en-US" altLang="en-US" sz="2600" dirty="0"/>
              <a:t/>
            </a:r>
            <a:br>
              <a:rPr lang="en-US" altLang="en-US" sz="2600" dirty="0"/>
            </a:br>
            <a:r>
              <a:rPr lang="en-US" altLang="en-US" sz="2600" dirty="0"/>
              <a:t>   </a:t>
            </a:r>
            <a:r>
              <a:rPr lang="en-US" altLang="en-US" sz="2400" b="1" dirty="0"/>
              <a:t>insert into </a:t>
            </a:r>
            <a:r>
              <a:rPr lang="en-US" altLang="en-US" sz="2400" i="1" dirty="0"/>
              <a:t>account </a:t>
            </a:r>
            <a:r>
              <a:rPr lang="en-US" altLang="en-US" sz="2400" dirty="0"/>
              <a:t>(</a:t>
            </a:r>
            <a:r>
              <a:rPr lang="en-US" altLang="en-US" sz="2400" i="1" dirty="0" err="1"/>
              <a:t>branch_name</a:t>
            </a:r>
            <a:r>
              <a:rPr lang="en-US" altLang="en-US" sz="2400" i="1" dirty="0"/>
              <a:t>, balance, </a:t>
            </a:r>
            <a:r>
              <a:rPr lang="en-US" altLang="en-US" sz="2400" i="1" dirty="0" err="1"/>
              <a:t>account_number</a:t>
            </a:r>
            <a:r>
              <a:rPr lang="en-US" altLang="en-US" sz="2400" dirty="0"/>
              <a:t>)</a:t>
            </a:r>
            <a:r>
              <a:rPr lang="en-US" altLang="en-US" sz="2400" i="1" dirty="0"/>
              <a:t/>
            </a:r>
            <a:br>
              <a:rPr lang="en-US" altLang="en-US" sz="2400" i="1" dirty="0"/>
            </a:br>
            <a:r>
              <a:rPr lang="en-US" altLang="en-US" sz="2400" i="1" dirty="0"/>
              <a:t>	  </a:t>
            </a:r>
            <a:r>
              <a:rPr lang="en-US" altLang="en-US" sz="2400" b="1" dirty="0"/>
              <a:t>values </a:t>
            </a:r>
            <a:r>
              <a:rPr lang="en-US" altLang="en-US" sz="2400" dirty="0"/>
              <a:t>('</a:t>
            </a:r>
            <a:r>
              <a:rPr lang="en-US" altLang="en-US" sz="2400" dirty="0" err="1"/>
              <a:t>Perryridge</a:t>
            </a:r>
            <a:r>
              <a:rPr lang="en-US" altLang="en-US" sz="2400" dirty="0"/>
              <a:t>',  1200, 'A-9732') </a:t>
            </a:r>
          </a:p>
          <a:p>
            <a:pPr>
              <a:buFont typeface="Monotype Sorts" pitchFamily="2" charset="2"/>
              <a:buNone/>
              <a:tabLst>
                <a:tab pos="1204913" algn="l"/>
                <a:tab pos="1890713" algn="l"/>
              </a:tabLst>
            </a:pPr>
            <a:endParaRPr lang="en-US" altLang="en-US" sz="2600" dirty="0"/>
          </a:p>
          <a:p>
            <a:pPr>
              <a:tabLst>
                <a:tab pos="1204913" algn="l"/>
                <a:tab pos="1890713" algn="l"/>
              </a:tabLst>
            </a:pPr>
            <a:r>
              <a:rPr lang="en-US" altLang="en-US" sz="2600" dirty="0"/>
              <a:t>Add a new tuple to </a:t>
            </a:r>
            <a:r>
              <a:rPr lang="en-US" altLang="en-US" sz="2600" i="1" dirty="0"/>
              <a:t>account </a:t>
            </a:r>
            <a:r>
              <a:rPr lang="en-US" altLang="en-US" sz="2600" dirty="0"/>
              <a:t>with </a:t>
            </a:r>
            <a:r>
              <a:rPr lang="en-US" altLang="en-US" sz="2600" i="1" dirty="0"/>
              <a:t>balance</a:t>
            </a:r>
            <a:r>
              <a:rPr lang="en-US" altLang="en-US" sz="2600" dirty="0"/>
              <a:t> set to null</a:t>
            </a:r>
          </a:p>
          <a:p>
            <a:pPr>
              <a:buFont typeface="Monotype Sorts" pitchFamily="2" charset="2"/>
              <a:buNone/>
              <a:tabLst>
                <a:tab pos="1204913" algn="l"/>
                <a:tab pos="1890713" algn="l"/>
              </a:tabLst>
            </a:pPr>
            <a:r>
              <a:rPr lang="en-US" altLang="en-US" sz="2600" dirty="0"/>
              <a:t>		</a:t>
            </a:r>
            <a:r>
              <a:rPr lang="en-US" altLang="en-US" sz="2600" b="1" dirty="0"/>
              <a:t>insert into </a:t>
            </a:r>
            <a:r>
              <a:rPr lang="en-US" altLang="en-US" sz="2600" i="1" dirty="0"/>
              <a:t>account</a:t>
            </a:r>
            <a:br>
              <a:rPr lang="en-US" altLang="en-US" sz="2600" i="1" dirty="0"/>
            </a:br>
            <a:r>
              <a:rPr lang="en-US" altLang="en-US" sz="2600" i="1" dirty="0"/>
              <a:t>		</a:t>
            </a:r>
            <a:r>
              <a:rPr lang="en-US" altLang="en-US" sz="2600" b="1" dirty="0"/>
              <a:t>values </a:t>
            </a:r>
            <a:r>
              <a:rPr lang="en-US" altLang="en-US" sz="2600" dirty="0"/>
              <a:t>('A-777','Perryridge',  </a:t>
            </a:r>
            <a:r>
              <a:rPr lang="en-US" altLang="en-US" sz="2600" i="1" dirty="0"/>
              <a:t>null </a:t>
            </a:r>
            <a:r>
              <a:rPr lang="en-US" altLang="en-US" sz="2600" dirty="0"/>
              <a:t>)</a:t>
            </a:r>
          </a:p>
          <a:p>
            <a:pPr>
              <a:buFont typeface="Monotype Sorts" pitchFamily="2" charset="2"/>
              <a:buNone/>
              <a:tabLst>
                <a:tab pos="1204913" algn="l"/>
                <a:tab pos="1890713" algn="l"/>
              </a:tabLst>
            </a:pPr>
            <a:endParaRPr lang="en-US" altLang="en-US" dirty="0"/>
          </a:p>
        </p:txBody>
      </p:sp>
    </p:spTree>
    <p:extLst>
      <p:ext uri="{BB962C8B-B14F-4D97-AF65-F5344CB8AC3E}">
        <p14:creationId xmlns:p14="http://schemas.microsoft.com/office/powerpoint/2010/main" val="55909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A59E26D-F567-411B-B2D1-FA5E8F54DC2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819400" y="6248400"/>
            <a:ext cx="47244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defRPr/>
            </a:pPr>
            <a:r>
              <a:rPr lang="en-US" sz="2800" b="1" dirty="0">
                <a:solidFill>
                  <a:prstClr val="black"/>
                </a:solidFill>
                <a:latin typeface="Times New Roman" panose="02020603050405020304" pitchFamily="18" charset="0"/>
                <a:cs typeface="Times New Roman" panose="02020603050405020304" pitchFamily="18" charset="0"/>
              </a:rPr>
              <a:t>Relational Data Model- Basic Concepts </a:t>
            </a:r>
            <a:r>
              <a:rPr lang="en-US" sz="1600" b="1" dirty="0">
                <a:solidFill>
                  <a:prstClr val="black"/>
                </a:solidFill>
                <a:latin typeface="Times New Roman" panose="02020603050405020304" pitchFamily="18" charset="0"/>
                <a:cs typeface="Times New Roman" panose="02020603050405020304" pitchFamily="18" charset="0"/>
              </a:rPr>
              <a:t>(CO1, CO2)</a:t>
            </a:r>
            <a:endParaRPr lang="en-US" sz="2800" b="1" dirty="0">
              <a:solidFill>
                <a:prstClr val="black"/>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C7A2872-B909-485C-A5D0-B22A6F3215FB}"/>
              </a:ext>
            </a:extLst>
          </p:cNvPr>
          <p:cNvSpPr/>
          <p:nvPr/>
        </p:nvSpPr>
        <p:spPr>
          <a:xfrm>
            <a:off x="985420" y="900781"/>
            <a:ext cx="7994342" cy="5316712"/>
          </a:xfrm>
          <a:prstGeom prst="rect">
            <a:avLst/>
          </a:prstGeom>
        </p:spPr>
        <p:txBody>
          <a:bodyPr wrap="square">
            <a:spAutoFit/>
          </a:bodyPr>
          <a:lstStyle/>
          <a:p>
            <a:pPr>
              <a:lnSpc>
                <a:spcPct val="120000"/>
              </a:lnSpc>
            </a:pPr>
            <a:r>
              <a:rPr lang="en-US" altLang="en-US" sz="2200" dirty="0"/>
              <a:t>Formally, given sets </a:t>
            </a:r>
            <a:r>
              <a:rPr lang="en-US" altLang="en-US" sz="2200" i="1" dirty="0"/>
              <a:t>D</a:t>
            </a:r>
            <a:r>
              <a:rPr lang="en-US" altLang="en-US" sz="2200" baseline="-25000" dirty="0"/>
              <a:t>1</a:t>
            </a:r>
            <a:r>
              <a:rPr lang="en-US" altLang="en-US" sz="2200" dirty="0"/>
              <a:t>, </a:t>
            </a:r>
            <a:r>
              <a:rPr lang="en-US" altLang="en-US" sz="2200" i="1" dirty="0"/>
              <a:t>D</a:t>
            </a:r>
            <a:r>
              <a:rPr lang="en-US" altLang="en-US" sz="2200" baseline="-25000" dirty="0"/>
              <a:t>2</a:t>
            </a:r>
            <a:r>
              <a:rPr lang="en-US" altLang="en-US" sz="2200" dirty="0"/>
              <a:t>, …. </a:t>
            </a:r>
            <a:r>
              <a:rPr lang="en-US" altLang="en-US" sz="2200" i="1" dirty="0" err="1"/>
              <a:t>D</a:t>
            </a:r>
            <a:r>
              <a:rPr lang="en-US" altLang="en-US" sz="2200" i="1" baseline="-25000" dirty="0" err="1"/>
              <a:t>n</a:t>
            </a:r>
            <a:r>
              <a:rPr lang="en-US" altLang="en-US" sz="2200" dirty="0"/>
              <a:t> a </a:t>
            </a:r>
            <a:r>
              <a:rPr lang="en-US" altLang="en-US" sz="2200" b="1" dirty="0">
                <a:solidFill>
                  <a:schemeClr val="tx2"/>
                </a:solidFill>
              </a:rPr>
              <a:t>relation</a:t>
            </a:r>
            <a:r>
              <a:rPr lang="en-US" altLang="en-US" sz="2200" i="1" dirty="0"/>
              <a:t> r</a:t>
            </a:r>
            <a:r>
              <a:rPr lang="en-US" altLang="en-US" sz="2200" dirty="0"/>
              <a:t> is a subset of </a:t>
            </a:r>
            <a:br>
              <a:rPr lang="en-US" altLang="en-US" sz="2200" dirty="0"/>
            </a:br>
            <a:r>
              <a:rPr lang="en-US" altLang="en-US" sz="2200" dirty="0"/>
              <a:t>        </a:t>
            </a:r>
            <a:r>
              <a:rPr lang="en-US" altLang="en-US" sz="2200" i="1" dirty="0"/>
              <a:t>D</a:t>
            </a:r>
            <a:r>
              <a:rPr lang="en-US" altLang="en-US" sz="2200" baseline="-25000" dirty="0"/>
              <a:t>1</a:t>
            </a:r>
            <a:r>
              <a:rPr lang="en-US" altLang="en-US" sz="2200" dirty="0"/>
              <a:t> x  </a:t>
            </a:r>
            <a:r>
              <a:rPr lang="en-US" altLang="en-US" sz="2200" i="1" dirty="0"/>
              <a:t>D</a:t>
            </a:r>
            <a:r>
              <a:rPr lang="en-US" altLang="en-US" sz="2200" baseline="-25000" dirty="0"/>
              <a:t>2 </a:t>
            </a:r>
            <a:r>
              <a:rPr lang="en-US" altLang="en-US" sz="2200" dirty="0"/>
              <a:t> x … x </a:t>
            </a:r>
            <a:r>
              <a:rPr lang="en-US" altLang="en-US" sz="2200" i="1" dirty="0" err="1"/>
              <a:t>D</a:t>
            </a:r>
            <a:r>
              <a:rPr lang="en-US" altLang="en-US" sz="2200" i="1" baseline="-25000" dirty="0" err="1"/>
              <a:t>n</a:t>
            </a:r>
            <a:r>
              <a:rPr lang="en-US" altLang="en-US" sz="2200" dirty="0"/>
              <a:t/>
            </a:r>
            <a:br>
              <a:rPr lang="en-US" altLang="en-US" sz="2200" dirty="0"/>
            </a:br>
            <a:r>
              <a:rPr lang="en-US" altLang="en-US" sz="2200" dirty="0"/>
              <a:t>Thus, a relation is a set of </a:t>
            </a:r>
            <a:r>
              <a:rPr lang="en-US" altLang="en-US" sz="2200" i="1" dirty="0"/>
              <a:t>n</a:t>
            </a:r>
            <a:r>
              <a:rPr lang="en-US" altLang="en-US" sz="2200" dirty="0"/>
              <a:t>-tuples (</a:t>
            </a:r>
            <a:r>
              <a:rPr lang="en-US" altLang="en-US" sz="2200" i="1" dirty="0"/>
              <a:t>a</a:t>
            </a:r>
            <a:r>
              <a:rPr lang="en-US" altLang="en-US" sz="2200" baseline="-25000" dirty="0"/>
              <a:t>1</a:t>
            </a:r>
            <a:r>
              <a:rPr lang="en-US" altLang="en-US" sz="2200" dirty="0"/>
              <a:t>,</a:t>
            </a:r>
            <a:r>
              <a:rPr lang="en-US" altLang="en-US" sz="2200" i="1" dirty="0"/>
              <a:t> a</a:t>
            </a:r>
            <a:r>
              <a:rPr lang="en-US" altLang="en-US" sz="2200" baseline="-25000" dirty="0"/>
              <a:t>2</a:t>
            </a:r>
            <a:r>
              <a:rPr lang="en-US" altLang="en-US" sz="2200" dirty="0"/>
              <a:t>, …, </a:t>
            </a:r>
            <a:r>
              <a:rPr lang="en-US" altLang="en-US" sz="2200" i="1" dirty="0"/>
              <a:t>a</a:t>
            </a:r>
            <a:r>
              <a:rPr lang="en-US" altLang="en-US" sz="2200" i="1" baseline="-25000" dirty="0"/>
              <a:t>n</a:t>
            </a:r>
            <a:r>
              <a:rPr lang="en-US" altLang="en-US" sz="2200" dirty="0"/>
              <a:t>) where each </a:t>
            </a:r>
            <a:r>
              <a:rPr lang="en-US" altLang="en-US" sz="2200" i="1" dirty="0"/>
              <a:t>a</a:t>
            </a:r>
            <a:r>
              <a:rPr lang="en-US" altLang="en-US" sz="2200" i="1" baseline="-25000" dirty="0"/>
              <a:t>i</a:t>
            </a:r>
            <a:r>
              <a:rPr lang="en-US" altLang="en-US" sz="2200" dirty="0"/>
              <a:t>  </a:t>
            </a:r>
            <a:r>
              <a:rPr lang="en-US" altLang="en-US" sz="2200" dirty="0">
                <a:sym typeface="Symbol" panose="05050102010706020507" pitchFamily="18" charset="2"/>
              </a:rPr>
              <a:t> </a:t>
            </a:r>
            <a:r>
              <a:rPr lang="en-US" altLang="en-US" sz="2200" i="1" dirty="0">
                <a:sym typeface="Symbol" panose="05050102010706020507" pitchFamily="18" charset="2"/>
              </a:rPr>
              <a:t>D</a:t>
            </a:r>
            <a:r>
              <a:rPr lang="en-US" altLang="en-US" sz="2200" i="1" baseline="-25000" dirty="0">
                <a:sym typeface="Symbol" panose="05050102010706020507" pitchFamily="18" charset="2"/>
              </a:rPr>
              <a:t>i</a:t>
            </a:r>
            <a:endParaRPr lang="en-US" altLang="en-US" sz="2200" i="1" dirty="0">
              <a:sym typeface="Symbol" panose="05050102010706020507" pitchFamily="18" charset="2"/>
            </a:endParaRPr>
          </a:p>
          <a:p>
            <a:pPr>
              <a:lnSpc>
                <a:spcPct val="130000"/>
              </a:lnSpc>
            </a:pPr>
            <a:endParaRPr lang="en-US" altLang="en-US" sz="2400" b="1" dirty="0">
              <a:sym typeface="Symbol" panose="05050102010706020507" pitchFamily="18" charset="2"/>
            </a:endParaRPr>
          </a:p>
          <a:p>
            <a:pPr>
              <a:lnSpc>
                <a:spcPct val="130000"/>
              </a:lnSpc>
            </a:pPr>
            <a:r>
              <a:rPr lang="en-US" altLang="en-US" sz="2400" b="1" dirty="0">
                <a:sym typeface="Symbol" panose="05050102010706020507" pitchFamily="18" charset="2"/>
              </a:rPr>
              <a:t>Example:  If</a:t>
            </a:r>
          </a:p>
          <a:p>
            <a:pPr lvl="1">
              <a:lnSpc>
                <a:spcPct val="130000"/>
              </a:lnSpc>
            </a:pPr>
            <a:r>
              <a:rPr lang="en-US" altLang="en-US" sz="2200" i="1" dirty="0" err="1"/>
              <a:t>customer_name</a:t>
            </a:r>
            <a:r>
              <a:rPr lang="en-US" altLang="en-US" sz="2200" dirty="0"/>
              <a:t> =  {Rajeev, </a:t>
            </a:r>
            <a:r>
              <a:rPr lang="en-US" altLang="en-US" sz="2200" dirty="0" err="1"/>
              <a:t>Sumit</a:t>
            </a:r>
            <a:r>
              <a:rPr lang="en-US" altLang="en-US" sz="2200" dirty="0"/>
              <a:t>, Amit, </a:t>
            </a:r>
            <a:r>
              <a:rPr lang="en-US" altLang="en-US" sz="2200" dirty="0" err="1"/>
              <a:t>Kaml</a:t>
            </a:r>
            <a:r>
              <a:rPr lang="en-US" altLang="en-US" sz="2200" dirty="0"/>
              <a:t>, …}  </a:t>
            </a:r>
            <a:r>
              <a:rPr lang="en-US" altLang="en-US" sz="2200" i="1" dirty="0" err="1"/>
              <a:t>customer_street</a:t>
            </a:r>
            <a:r>
              <a:rPr lang="en-US" altLang="en-US" sz="2200" dirty="0"/>
              <a:t> =  {S1, S2, S3, …}</a:t>
            </a:r>
          </a:p>
          <a:p>
            <a:pPr lvl="1">
              <a:lnSpc>
                <a:spcPct val="130000"/>
              </a:lnSpc>
            </a:pPr>
            <a:r>
              <a:rPr lang="en-US" altLang="en-US" sz="2200" i="1" dirty="0" err="1"/>
              <a:t>customer_city</a:t>
            </a:r>
            <a:r>
              <a:rPr lang="en-US" altLang="en-US" sz="2200" dirty="0"/>
              <a:t>     =  {Delhi, Kanpur, Noida, …}</a:t>
            </a:r>
          </a:p>
          <a:p>
            <a:pPr lvl="1">
              <a:lnSpc>
                <a:spcPct val="130000"/>
              </a:lnSpc>
              <a:buFont typeface="Monotype Sorts" pitchFamily="2" charset="2"/>
              <a:buNone/>
            </a:pPr>
            <a:r>
              <a:rPr lang="en-US" altLang="en-US" sz="2200" dirty="0"/>
              <a:t>Then </a:t>
            </a:r>
            <a:r>
              <a:rPr lang="en-US" altLang="en-US" sz="2200" i="1" dirty="0"/>
              <a:t>r</a:t>
            </a:r>
            <a:r>
              <a:rPr lang="en-US" altLang="en-US" sz="2200" dirty="0"/>
              <a:t> = {(Rajeev,  S1, Delhi), (</a:t>
            </a:r>
            <a:r>
              <a:rPr lang="en-US" altLang="en-US" sz="2200" dirty="0" err="1"/>
              <a:t>Sumit</a:t>
            </a:r>
            <a:r>
              <a:rPr lang="en-US" altLang="en-US" sz="2200" dirty="0"/>
              <a:t>,   S2, Kanpur),</a:t>
            </a:r>
          </a:p>
          <a:p>
            <a:pPr lvl="1">
              <a:lnSpc>
                <a:spcPct val="130000"/>
              </a:lnSpc>
              <a:buFont typeface="Monotype Sorts" pitchFamily="2" charset="2"/>
              <a:buNone/>
            </a:pPr>
            <a:r>
              <a:rPr lang="en-US" altLang="en-US" sz="2200" dirty="0"/>
              <a:t>		(Amit,   S2, Kanpur), (Kamal, S3 , Noida) }</a:t>
            </a:r>
            <a:br>
              <a:rPr lang="en-US" altLang="en-US" sz="2200" dirty="0"/>
            </a:br>
            <a:r>
              <a:rPr lang="en-US" altLang="en-US" sz="2200" dirty="0"/>
              <a:t> is a relation over </a:t>
            </a:r>
          </a:p>
          <a:p>
            <a:pPr lvl="1">
              <a:lnSpc>
                <a:spcPct val="130000"/>
              </a:lnSpc>
              <a:buFont typeface="Monotype Sorts" pitchFamily="2" charset="2"/>
              <a:buNone/>
            </a:pPr>
            <a:r>
              <a:rPr lang="en-US" altLang="en-US" sz="2200" i="1" dirty="0"/>
              <a:t>	</a:t>
            </a:r>
            <a:r>
              <a:rPr lang="en-US" altLang="en-US" sz="2200" i="1" dirty="0" err="1"/>
              <a:t>customer_name</a:t>
            </a:r>
            <a:r>
              <a:rPr lang="en-US" altLang="en-US" sz="2200" i="1" dirty="0"/>
              <a:t>  x  </a:t>
            </a:r>
            <a:r>
              <a:rPr lang="en-US" altLang="en-US" sz="2200" i="1" dirty="0" err="1"/>
              <a:t>customer_street</a:t>
            </a:r>
            <a:r>
              <a:rPr lang="en-US" altLang="en-US" sz="2200" i="1" dirty="0"/>
              <a:t>  x  </a:t>
            </a:r>
            <a:r>
              <a:rPr lang="en-US" altLang="en-US" sz="2200" i="1" dirty="0" err="1"/>
              <a:t>customer_city</a:t>
            </a:r>
            <a:endParaRPr lang="en-US" sz="2200" dirty="0"/>
          </a:p>
        </p:txBody>
      </p:sp>
    </p:spTree>
    <p:extLst>
      <p:ext uri="{BB962C8B-B14F-4D97-AF65-F5344CB8AC3E}">
        <p14:creationId xmlns:p14="http://schemas.microsoft.com/office/powerpoint/2010/main" val="305790015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23B4D6-F4E7-4631-B4D6-EF7740CF542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150</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2800" b="1" dirty="0"/>
              <a:t>Modification of the Database – Updates</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DE5D2DC5-63A1-4941-9F1D-C132BFA2134A}"/>
              </a:ext>
            </a:extLst>
          </p:cNvPr>
          <p:cNvSpPr txBox="1">
            <a:spLocks noChangeArrowheads="1"/>
          </p:cNvSpPr>
          <p:nvPr/>
        </p:nvSpPr>
        <p:spPr>
          <a:xfrm>
            <a:off x="739774" y="1106488"/>
            <a:ext cx="7947025" cy="50339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2336800" algn="l"/>
              </a:tabLst>
            </a:pPr>
            <a:r>
              <a:rPr lang="en-US" altLang="en-US" sz="2400" dirty="0"/>
              <a:t>Increase all accounts with balances over $10,000 by 6%, all other accounts receive 5%.</a:t>
            </a:r>
          </a:p>
          <a:p>
            <a:pPr lvl="1">
              <a:tabLst>
                <a:tab pos="2336800" algn="l"/>
              </a:tabLst>
            </a:pPr>
            <a:r>
              <a:rPr lang="en-US" altLang="en-US" sz="2400" dirty="0"/>
              <a:t>Write two </a:t>
            </a:r>
            <a:r>
              <a:rPr lang="en-US" altLang="en-US" sz="2400" b="1" dirty="0"/>
              <a:t>update </a:t>
            </a:r>
            <a:r>
              <a:rPr lang="en-US" altLang="en-US" sz="2400" dirty="0"/>
              <a:t>statements:</a:t>
            </a:r>
          </a:p>
          <a:p>
            <a:pPr lvl="1">
              <a:buFont typeface="Monotype Sorts" pitchFamily="2" charset="2"/>
              <a:buNone/>
              <a:tabLst>
                <a:tab pos="2336800" algn="l"/>
              </a:tabLst>
            </a:pPr>
            <a:r>
              <a:rPr lang="en-US" altLang="en-US" sz="2400" dirty="0"/>
              <a:t>		</a:t>
            </a:r>
            <a:r>
              <a:rPr lang="en-US" altLang="en-US" sz="2400" b="1" dirty="0"/>
              <a:t>update</a:t>
            </a:r>
            <a:r>
              <a:rPr lang="en-US" altLang="en-US" sz="2400" i="1" dirty="0"/>
              <a:t> account</a:t>
            </a:r>
            <a:br>
              <a:rPr lang="en-US" altLang="en-US" sz="2400" i="1" dirty="0"/>
            </a:br>
            <a:r>
              <a:rPr lang="en-US" altLang="en-US" sz="2400" i="1" dirty="0"/>
              <a:t>	</a:t>
            </a:r>
            <a:r>
              <a:rPr lang="en-US" altLang="en-US" sz="2400" b="1" dirty="0"/>
              <a:t>set </a:t>
            </a:r>
            <a:r>
              <a:rPr lang="en-US" altLang="en-US" sz="2400" i="1" dirty="0"/>
              <a:t>balance = balance </a:t>
            </a:r>
            <a:r>
              <a:rPr lang="en-US" altLang="en-US" sz="2400" dirty="0">
                <a:sym typeface="Symbol" panose="05050102010706020507" pitchFamily="18" charset="2"/>
              </a:rPr>
              <a:t> 1.06</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b="1" dirty="0">
                <a:sym typeface="Symbol" panose="05050102010706020507" pitchFamily="18" charset="2"/>
              </a:rPr>
              <a:t>where </a:t>
            </a:r>
            <a:r>
              <a:rPr lang="en-US" altLang="en-US" sz="2400" i="1" dirty="0">
                <a:sym typeface="Symbol" panose="05050102010706020507" pitchFamily="18" charset="2"/>
              </a:rPr>
              <a:t>balance </a:t>
            </a:r>
            <a:r>
              <a:rPr lang="en-US" altLang="en-US" sz="2400" dirty="0">
                <a:sym typeface="Symbol" panose="05050102010706020507" pitchFamily="18" charset="2"/>
              </a:rPr>
              <a:t>&gt; 10000</a:t>
            </a:r>
          </a:p>
          <a:p>
            <a:pPr lvl="1">
              <a:buFont typeface="Monotype Sorts" pitchFamily="2" charset="2"/>
              <a:buNone/>
              <a:tabLst>
                <a:tab pos="2336800" algn="l"/>
              </a:tabLst>
            </a:pPr>
            <a:endParaRPr lang="en-US" altLang="en-US" sz="2400" dirty="0">
              <a:sym typeface="Symbol" panose="05050102010706020507" pitchFamily="18" charset="2"/>
            </a:endParaRPr>
          </a:p>
          <a:p>
            <a:pPr lvl="1">
              <a:buFont typeface="Monotype Sorts" pitchFamily="2" charset="2"/>
              <a:buNone/>
              <a:tabLst>
                <a:tab pos="2336800" algn="l"/>
              </a:tabLst>
            </a:pPr>
            <a:r>
              <a:rPr lang="en-US" altLang="en-US" sz="2400" dirty="0">
                <a:sym typeface="Symbol" panose="05050102010706020507" pitchFamily="18" charset="2"/>
              </a:rPr>
              <a:t>		</a:t>
            </a:r>
            <a:r>
              <a:rPr lang="en-US" altLang="en-US" sz="2400" b="1" dirty="0">
                <a:sym typeface="Symbol" panose="05050102010706020507" pitchFamily="18" charset="2"/>
              </a:rPr>
              <a:t>update </a:t>
            </a:r>
            <a:r>
              <a:rPr lang="en-US" altLang="en-US" sz="2400" i="1" dirty="0">
                <a:sym typeface="Symbol" panose="05050102010706020507" pitchFamily="18" charset="2"/>
              </a:rPr>
              <a:t>account</a:t>
            </a:r>
            <a:br>
              <a:rPr lang="en-US" altLang="en-US" sz="2400" i="1" dirty="0">
                <a:sym typeface="Symbol" panose="05050102010706020507" pitchFamily="18" charset="2"/>
              </a:rPr>
            </a:br>
            <a:r>
              <a:rPr lang="en-US" altLang="en-US" sz="2400" i="1" dirty="0">
                <a:sym typeface="Symbol" panose="05050102010706020507" pitchFamily="18" charset="2"/>
              </a:rPr>
              <a:t>	</a:t>
            </a:r>
            <a:r>
              <a:rPr lang="en-US" altLang="en-US" sz="2400" b="1" dirty="0">
                <a:sym typeface="Symbol" panose="05050102010706020507" pitchFamily="18" charset="2"/>
              </a:rPr>
              <a:t>set</a:t>
            </a:r>
            <a:r>
              <a:rPr lang="en-US" altLang="en-US" sz="2400" i="1" dirty="0">
                <a:sym typeface="Symbol" panose="05050102010706020507" pitchFamily="18" charset="2"/>
              </a:rPr>
              <a:t> balance = balance </a:t>
            </a:r>
            <a:r>
              <a:rPr lang="en-US" altLang="en-US" sz="2400" dirty="0">
                <a:sym typeface="Symbol" panose="05050102010706020507" pitchFamily="18" charset="2"/>
              </a:rPr>
              <a:t> 1.05</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b="1" dirty="0">
                <a:sym typeface="Symbol" panose="05050102010706020507" pitchFamily="18" charset="2"/>
              </a:rPr>
              <a:t>where </a:t>
            </a:r>
            <a:r>
              <a:rPr lang="en-US" altLang="en-US" sz="2400" i="1" dirty="0">
                <a:sym typeface="Symbol" panose="05050102010706020507" pitchFamily="18" charset="2"/>
              </a:rPr>
              <a:t>balance </a:t>
            </a:r>
            <a:r>
              <a:rPr lang="en-US" altLang="en-US" sz="2400" dirty="0">
                <a:sym typeface="Symbol" panose="05050102010706020507" pitchFamily="18" charset="2"/>
              </a:rPr>
              <a:t> 10000</a:t>
            </a:r>
          </a:p>
          <a:p>
            <a:pPr lvl="1">
              <a:tabLst>
                <a:tab pos="2336800" algn="l"/>
              </a:tabLst>
            </a:pPr>
            <a:r>
              <a:rPr lang="en-US" altLang="en-US" sz="2400" dirty="0">
                <a:sym typeface="Symbol" panose="05050102010706020507" pitchFamily="18" charset="2"/>
              </a:rPr>
              <a:t>The order is important</a:t>
            </a:r>
          </a:p>
          <a:p>
            <a:pPr lvl="1">
              <a:tabLst>
                <a:tab pos="2336800" algn="l"/>
              </a:tabLst>
            </a:pPr>
            <a:r>
              <a:rPr lang="en-US" altLang="en-US" sz="2400" dirty="0">
                <a:sym typeface="Symbol" panose="05050102010706020507" pitchFamily="18" charset="2"/>
              </a:rPr>
              <a:t>Can be done better using the </a:t>
            </a:r>
            <a:r>
              <a:rPr lang="en-US" altLang="en-US" sz="2400" b="1" dirty="0">
                <a:sym typeface="Symbol" panose="05050102010706020507" pitchFamily="18" charset="2"/>
              </a:rPr>
              <a:t>case </a:t>
            </a:r>
            <a:r>
              <a:rPr lang="en-US" altLang="en-US" sz="2400" dirty="0">
                <a:sym typeface="Symbol" panose="05050102010706020507" pitchFamily="18" charset="2"/>
              </a:rPr>
              <a:t>statement</a:t>
            </a:r>
          </a:p>
        </p:txBody>
      </p:sp>
    </p:spTree>
    <p:extLst>
      <p:ext uri="{BB962C8B-B14F-4D97-AF65-F5344CB8AC3E}">
        <p14:creationId xmlns:p14="http://schemas.microsoft.com/office/powerpoint/2010/main" val="16838619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F769F9-E4F3-4930-BD7B-FA94BBC8FDA4}"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151</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Update of a View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3">
            <a:extLst>
              <a:ext uri="{FF2B5EF4-FFF2-40B4-BE49-F238E27FC236}">
                <a16:creationId xmlns:a16="http://schemas.microsoft.com/office/drawing/2014/main" id="{46303752-E1EC-4D94-B687-30C5E3C34860}"/>
              </a:ext>
            </a:extLst>
          </p:cNvPr>
          <p:cNvSpPr txBox="1">
            <a:spLocks noChangeArrowheads="1"/>
          </p:cNvSpPr>
          <p:nvPr/>
        </p:nvSpPr>
        <p:spPr>
          <a:xfrm>
            <a:off x="1035050" y="993775"/>
            <a:ext cx="7651750" cy="5054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085850" algn="l"/>
              </a:tabLst>
            </a:pPr>
            <a:r>
              <a:rPr lang="en-US" altLang="en-US" sz="2400" dirty="0"/>
              <a:t>Create a view of all loan data in the </a:t>
            </a:r>
            <a:r>
              <a:rPr lang="en-US" altLang="en-US" sz="2400" i="1" dirty="0"/>
              <a:t>loan</a:t>
            </a:r>
            <a:r>
              <a:rPr lang="en-US" altLang="en-US" sz="2400" dirty="0"/>
              <a:t> relation, hiding the </a:t>
            </a:r>
            <a:r>
              <a:rPr lang="en-US" altLang="en-US" sz="2400" i="1" dirty="0"/>
              <a:t>amount</a:t>
            </a:r>
            <a:r>
              <a:rPr lang="en-US" altLang="en-US" sz="2400" dirty="0"/>
              <a:t> attribute</a:t>
            </a:r>
            <a:endParaRPr lang="en-US" altLang="en-US" sz="2400" b="1" dirty="0"/>
          </a:p>
          <a:p>
            <a:pPr>
              <a:buFont typeface="Monotype Sorts" pitchFamily="2" charset="2"/>
              <a:buNone/>
              <a:tabLst>
                <a:tab pos="1085850" algn="l"/>
              </a:tabLst>
            </a:pPr>
            <a:r>
              <a:rPr lang="en-US" altLang="en-US" sz="2400" dirty="0"/>
              <a:t>		</a:t>
            </a:r>
            <a:r>
              <a:rPr lang="en-US" altLang="en-US" sz="2400" b="1" dirty="0"/>
              <a:t>create view </a:t>
            </a:r>
            <a:r>
              <a:rPr lang="en-US" altLang="en-US" sz="2400" i="1" dirty="0" err="1"/>
              <a:t>loan_branch</a:t>
            </a:r>
            <a:r>
              <a:rPr lang="en-US" altLang="en-US" sz="2400" i="1" dirty="0"/>
              <a:t> </a:t>
            </a:r>
            <a:r>
              <a:rPr lang="en-US" altLang="en-US" sz="2400" b="1" dirty="0"/>
              <a:t>as</a:t>
            </a:r>
            <a:br>
              <a:rPr lang="en-US" altLang="en-US" sz="2400" b="1" dirty="0"/>
            </a:br>
            <a:r>
              <a:rPr lang="en-US" altLang="en-US" sz="2400" b="1" dirty="0"/>
              <a:t>		select </a:t>
            </a:r>
            <a:r>
              <a:rPr lang="en-US" altLang="en-US" sz="2400" i="1" dirty="0" err="1"/>
              <a:t>loan_number</a:t>
            </a:r>
            <a:r>
              <a:rPr lang="en-US" altLang="en-US" sz="2400" i="1" dirty="0"/>
              <a:t>, </a:t>
            </a:r>
            <a:r>
              <a:rPr lang="en-US" altLang="en-US" sz="2400" i="1" dirty="0" err="1"/>
              <a:t>branch_name</a:t>
            </a:r>
            <a:r>
              <a:rPr lang="en-US" altLang="en-US" sz="2400" i="1" dirty="0"/>
              <a:t/>
            </a:r>
            <a:br>
              <a:rPr lang="en-US" altLang="en-US" sz="2400" i="1" dirty="0"/>
            </a:br>
            <a:r>
              <a:rPr lang="en-US" altLang="en-US" sz="2400" i="1" dirty="0"/>
              <a:t>		</a:t>
            </a:r>
            <a:r>
              <a:rPr lang="en-US" altLang="en-US" sz="2400" b="1" dirty="0"/>
              <a:t>from </a:t>
            </a:r>
            <a:r>
              <a:rPr lang="en-US" altLang="en-US" sz="2400" i="1" dirty="0"/>
              <a:t>loan</a:t>
            </a:r>
          </a:p>
          <a:p>
            <a:pPr>
              <a:tabLst>
                <a:tab pos="1085850" algn="l"/>
              </a:tabLst>
            </a:pPr>
            <a:r>
              <a:rPr lang="en-US" altLang="en-US" sz="2400" dirty="0"/>
              <a:t>Add a new tuple to </a:t>
            </a:r>
            <a:r>
              <a:rPr lang="en-US" altLang="en-US" sz="2400" i="1" dirty="0" err="1"/>
              <a:t>branch_loan</a:t>
            </a:r>
            <a:endParaRPr lang="en-US" altLang="en-US" sz="2400" b="1" dirty="0"/>
          </a:p>
          <a:p>
            <a:pPr>
              <a:buFont typeface="Monotype Sorts" pitchFamily="2" charset="2"/>
              <a:buNone/>
              <a:tabLst>
                <a:tab pos="1085850" algn="l"/>
              </a:tabLst>
            </a:pPr>
            <a:r>
              <a:rPr lang="en-US" altLang="en-US" sz="2400" dirty="0"/>
              <a:t>		</a:t>
            </a:r>
            <a:r>
              <a:rPr lang="en-US" altLang="en-US" sz="2400" b="1" dirty="0"/>
              <a:t>insert into </a:t>
            </a:r>
            <a:r>
              <a:rPr lang="en-US" altLang="en-US" sz="2400" i="1" dirty="0" err="1"/>
              <a:t>branch_loan</a:t>
            </a:r>
            <a:r>
              <a:rPr lang="en-US" altLang="en-US" sz="2400" dirty="0"/>
              <a:t/>
            </a:r>
            <a:br>
              <a:rPr lang="en-US" altLang="en-US" sz="2400" dirty="0"/>
            </a:br>
            <a:r>
              <a:rPr lang="en-US" altLang="en-US" sz="2400" dirty="0"/>
              <a:t>		</a:t>
            </a:r>
            <a:r>
              <a:rPr lang="en-US" altLang="en-US" sz="2400" b="1" dirty="0"/>
              <a:t>values </a:t>
            </a:r>
            <a:r>
              <a:rPr lang="en-US" altLang="en-US" sz="2400" dirty="0"/>
              <a:t>('L-37‘, '</a:t>
            </a:r>
            <a:r>
              <a:rPr lang="en-US" altLang="en-US" sz="2400" dirty="0" err="1"/>
              <a:t>Perryridge</a:t>
            </a:r>
            <a:r>
              <a:rPr lang="en-US" altLang="en-US" sz="2400" dirty="0"/>
              <a:t>‘) </a:t>
            </a:r>
          </a:p>
          <a:p>
            <a:pPr>
              <a:buFont typeface="Monotype Sorts" pitchFamily="2" charset="2"/>
              <a:buNone/>
              <a:tabLst>
                <a:tab pos="1085850" algn="l"/>
              </a:tabLst>
            </a:pPr>
            <a:r>
              <a:rPr lang="en-US" altLang="en-US" sz="2400" dirty="0"/>
              <a:t>	This insertion must be represented by the insertion of the tuple</a:t>
            </a:r>
            <a:endParaRPr lang="en-US" altLang="en-US" sz="2400" b="1" dirty="0"/>
          </a:p>
          <a:p>
            <a:pPr>
              <a:buFont typeface="Monotype Sorts" pitchFamily="2" charset="2"/>
              <a:buNone/>
              <a:tabLst>
                <a:tab pos="1085850" algn="l"/>
              </a:tabLst>
            </a:pPr>
            <a:r>
              <a:rPr lang="en-US" altLang="en-US" sz="2400" dirty="0"/>
              <a:t>			('L-37', '</a:t>
            </a:r>
            <a:r>
              <a:rPr lang="en-US" altLang="en-US" sz="2400" dirty="0" err="1"/>
              <a:t>Perryridge</a:t>
            </a:r>
            <a:r>
              <a:rPr lang="en-US" altLang="en-US" sz="2400" dirty="0"/>
              <a:t>',  </a:t>
            </a:r>
            <a:r>
              <a:rPr lang="en-US" altLang="en-US" sz="2400" i="1" dirty="0"/>
              <a:t>null </a:t>
            </a:r>
            <a:r>
              <a:rPr lang="en-US" altLang="en-US" sz="2400" dirty="0"/>
              <a:t>)</a:t>
            </a:r>
          </a:p>
          <a:p>
            <a:pPr>
              <a:buFont typeface="Monotype Sorts" pitchFamily="2" charset="2"/>
              <a:buNone/>
              <a:tabLst>
                <a:tab pos="1085850" algn="l"/>
              </a:tabLst>
            </a:pPr>
            <a:r>
              <a:rPr lang="en-US" altLang="en-US" sz="2400" dirty="0"/>
              <a:t>	into the </a:t>
            </a:r>
            <a:r>
              <a:rPr lang="en-US" altLang="en-US" sz="2400" i="1" dirty="0"/>
              <a:t>loan</a:t>
            </a:r>
            <a:r>
              <a:rPr lang="en-US" altLang="en-US" sz="2400" dirty="0"/>
              <a:t> relation</a:t>
            </a:r>
          </a:p>
        </p:txBody>
      </p:sp>
    </p:spTree>
    <p:extLst>
      <p:ext uri="{BB962C8B-B14F-4D97-AF65-F5344CB8AC3E}">
        <p14:creationId xmlns:p14="http://schemas.microsoft.com/office/powerpoint/2010/main" val="11072985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D8C4C6-13C3-4160-B612-66DFD0122546}"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152</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Join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3">
            <a:extLst>
              <a:ext uri="{FF2B5EF4-FFF2-40B4-BE49-F238E27FC236}">
                <a16:creationId xmlns:a16="http://schemas.microsoft.com/office/drawing/2014/main" id="{2250729C-9383-419B-A5EE-1F91C1C70CF3}"/>
              </a:ext>
            </a:extLst>
          </p:cNvPr>
          <p:cNvSpPr txBox="1">
            <a:spLocks noChangeArrowheads="1"/>
          </p:cNvSpPr>
          <p:nvPr/>
        </p:nvSpPr>
        <p:spPr>
          <a:xfrm>
            <a:off x="754856" y="831960"/>
            <a:ext cx="7772400" cy="33288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400" b="1" dirty="0">
                <a:solidFill>
                  <a:schemeClr val="tx2"/>
                </a:solidFill>
              </a:rPr>
              <a:t>Join operations</a:t>
            </a:r>
            <a:r>
              <a:rPr lang="en-US" altLang="en-US" sz="2400" dirty="0"/>
              <a:t> take two relations and return as a result another relation.</a:t>
            </a:r>
          </a:p>
          <a:p>
            <a:pPr algn="just"/>
            <a:r>
              <a:rPr lang="en-US" altLang="en-US" sz="2400" dirty="0"/>
              <a:t>These additional operations are typically used as subquery expressions in the </a:t>
            </a:r>
            <a:r>
              <a:rPr lang="en-US" altLang="en-US" sz="2400" b="1" dirty="0"/>
              <a:t>from </a:t>
            </a:r>
            <a:r>
              <a:rPr lang="en-US" altLang="en-US" sz="2400" dirty="0"/>
              <a:t>clause</a:t>
            </a:r>
          </a:p>
          <a:p>
            <a:pPr algn="just"/>
            <a:r>
              <a:rPr lang="en-US" altLang="en-US" sz="2400" b="1" dirty="0">
                <a:solidFill>
                  <a:schemeClr val="tx2"/>
                </a:solidFill>
              </a:rPr>
              <a:t>Join condition</a:t>
            </a:r>
            <a:r>
              <a:rPr lang="en-US" altLang="en-US" sz="2400" dirty="0"/>
              <a:t> – defines which tuples in the two relations match, and what attributes are present in the result of the join.</a:t>
            </a:r>
          </a:p>
          <a:p>
            <a:pPr algn="just"/>
            <a:r>
              <a:rPr lang="en-US" altLang="en-US" sz="2400" b="1" dirty="0">
                <a:solidFill>
                  <a:schemeClr val="tx2"/>
                </a:solidFill>
              </a:rPr>
              <a:t>Join type</a:t>
            </a:r>
            <a:r>
              <a:rPr lang="en-US" altLang="en-US" sz="2400" dirty="0"/>
              <a:t> – defines how tuples in each relation that do not match any tuple in the other are treated.</a:t>
            </a:r>
          </a:p>
        </p:txBody>
      </p:sp>
      <p:pic>
        <p:nvPicPr>
          <p:cNvPr id="10" name="Picture 8">
            <a:extLst>
              <a:ext uri="{FF2B5EF4-FFF2-40B4-BE49-F238E27FC236}">
                <a16:creationId xmlns:a16="http://schemas.microsoft.com/office/drawing/2014/main" id="{38CB329F-D837-46AB-9164-AF2BAB25FE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75" t="32004" r="375" b="31503"/>
          <a:stretch>
            <a:fillRect/>
          </a:stretch>
        </p:blipFill>
        <p:spPr bwMode="auto">
          <a:xfrm>
            <a:off x="1710298" y="4469271"/>
            <a:ext cx="5723404" cy="1578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18321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118FD4-5008-4724-A98F-DE7C77E744F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153</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PL/SQL Introduction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2" name="Rectangle 11">
            <a:extLst>
              <a:ext uri="{FF2B5EF4-FFF2-40B4-BE49-F238E27FC236}">
                <a16:creationId xmlns:a16="http://schemas.microsoft.com/office/drawing/2014/main" id="{243857A0-18AA-490F-8EDA-38710847BB7B}"/>
              </a:ext>
            </a:extLst>
          </p:cNvPr>
          <p:cNvSpPr/>
          <p:nvPr/>
        </p:nvSpPr>
        <p:spPr>
          <a:xfrm>
            <a:off x="800100" y="1553352"/>
            <a:ext cx="7704708" cy="3785652"/>
          </a:xfrm>
          <a:prstGeom prst="rect">
            <a:avLst/>
          </a:prstGeom>
        </p:spPr>
        <p:txBody>
          <a:bodyPr wrap="square">
            <a:spAutoFit/>
          </a:bodyPr>
          <a:lstStyle/>
          <a:p>
            <a:pPr>
              <a:buFont typeface="Wingdings" pitchFamily="2" charset="2"/>
              <a:buChar char="Ø"/>
            </a:pPr>
            <a:r>
              <a:rPr lang="en-US" sz="2400" b="1" dirty="0"/>
              <a:t>PL</a:t>
            </a:r>
            <a:r>
              <a:rPr lang="en-US" sz="2400" dirty="0"/>
              <a:t>/</a:t>
            </a:r>
            <a:r>
              <a:rPr lang="en-US" sz="2400" b="1" dirty="0"/>
              <a:t>SQL</a:t>
            </a:r>
            <a:r>
              <a:rPr lang="en-US" sz="2400" dirty="0"/>
              <a:t> stands for "Procedural Language extensions to the Structured Query Language.“ </a:t>
            </a:r>
          </a:p>
          <a:p>
            <a:endParaRPr lang="en-US" sz="2400" dirty="0"/>
          </a:p>
          <a:p>
            <a:pPr>
              <a:buFont typeface="Wingdings" pitchFamily="2" charset="2"/>
              <a:buChar char="Ø"/>
            </a:pPr>
            <a:r>
              <a:rPr lang="en-US" sz="2400" dirty="0"/>
              <a:t>PL/SQL is a block structured language that enables developers to combine the power of SQL with procedural statements.</a:t>
            </a:r>
          </a:p>
          <a:p>
            <a:endParaRPr lang="en-US" sz="2400" dirty="0"/>
          </a:p>
          <a:p>
            <a:pPr>
              <a:buFont typeface="Wingdings" pitchFamily="2" charset="2"/>
              <a:buChar char="Ø"/>
            </a:pPr>
            <a:r>
              <a:rPr lang="en-US" sz="2400" dirty="0"/>
              <a:t>All the statements of a block are passed to oracle engine all at once which increases processing speed and decreases the traffic.</a:t>
            </a:r>
          </a:p>
        </p:txBody>
      </p:sp>
    </p:spTree>
    <p:extLst>
      <p:ext uri="{BB962C8B-B14F-4D97-AF65-F5344CB8AC3E}">
        <p14:creationId xmlns:p14="http://schemas.microsoft.com/office/powerpoint/2010/main" val="15000573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A7016C-E646-49E0-ACB1-43C453568B05}"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154</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Disadvantages of SQL: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Content Placeholder 1">
            <a:extLst>
              <a:ext uri="{FF2B5EF4-FFF2-40B4-BE49-F238E27FC236}">
                <a16:creationId xmlns:a16="http://schemas.microsoft.com/office/drawing/2014/main" id="{EF0546DF-DB50-4DE1-BC25-3DEF61C77819}"/>
              </a:ext>
            </a:extLst>
          </p:cNvPr>
          <p:cNvSpPr>
            <a:spLocks noGrp="1"/>
          </p:cNvSpPr>
          <p:nvPr>
            <p:ph idx="1"/>
          </p:nvPr>
        </p:nvSpPr>
        <p:spPr>
          <a:xfrm>
            <a:off x="952130" y="1357543"/>
            <a:ext cx="7886700" cy="3838575"/>
          </a:xfrm>
        </p:spPr>
        <p:txBody>
          <a:bodyPr>
            <a:normAutofit/>
          </a:bodyPr>
          <a:lstStyle/>
          <a:p>
            <a:pPr fontAlgn="base">
              <a:buFont typeface="Wingdings" panose="05000000000000000000" pitchFamily="2" charset="2"/>
              <a:buChar char="v"/>
            </a:pPr>
            <a:r>
              <a:rPr lang="en-US" sz="2400" dirty="0"/>
              <a:t>SQL doesn’t provide the programmers with a technique of condition checking, looping and branching.</a:t>
            </a:r>
          </a:p>
          <a:p>
            <a:pPr fontAlgn="base">
              <a:buFont typeface="Wingdings" panose="05000000000000000000" pitchFamily="2" charset="2"/>
              <a:buChar char="v"/>
            </a:pPr>
            <a:r>
              <a:rPr lang="en-US" sz="2400" dirty="0"/>
              <a:t>SQL statements are passed to Oracle engine one at a time which increases traffic and decreases speed.</a:t>
            </a:r>
          </a:p>
          <a:p>
            <a:pPr fontAlgn="base">
              <a:buFont typeface="Wingdings" panose="05000000000000000000" pitchFamily="2" charset="2"/>
              <a:buChar char="v"/>
            </a:pPr>
            <a:r>
              <a:rPr lang="en-US" sz="2400" dirty="0"/>
              <a:t>SQL has no facility of error checking during manipulation of data.</a:t>
            </a:r>
          </a:p>
          <a:p>
            <a:endParaRPr lang="en-US" dirty="0"/>
          </a:p>
        </p:txBody>
      </p:sp>
    </p:spTree>
    <p:extLst>
      <p:ext uri="{BB962C8B-B14F-4D97-AF65-F5344CB8AC3E}">
        <p14:creationId xmlns:p14="http://schemas.microsoft.com/office/powerpoint/2010/main" val="40147498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D74B54-637B-4A9C-B90C-CA01BDE0FAE1}"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155</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Features of PL/SQL:</a:t>
            </a:r>
            <a:r>
              <a:rPr lang="en-US" sz="3200"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Content Placeholder 1">
            <a:extLst>
              <a:ext uri="{FF2B5EF4-FFF2-40B4-BE49-F238E27FC236}">
                <a16:creationId xmlns:a16="http://schemas.microsoft.com/office/drawing/2014/main" id="{E2ADE412-0637-4E2C-A797-E3E29084BF36}"/>
              </a:ext>
            </a:extLst>
          </p:cNvPr>
          <p:cNvSpPr>
            <a:spLocks noGrp="1"/>
          </p:cNvSpPr>
          <p:nvPr>
            <p:ph idx="1"/>
          </p:nvPr>
        </p:nvSpPr>
        <p:spPr>
          <a:xfrm>
            <a:off x="685800" y="1273175"/>
            <a:ext cx="8077200" cy="4495800"/>
          </a:xfrm>
        </p:spPr>
        <p:txBody>
          <a:bodyPr>
            <a:normAutofit fontScale="40000" lnSpcReduction="20000"/>
          </a:bodyPr>
          <a:lstStyle/>
          <a:p>
            <a:pPr algn="just" fontAlgn="base">
              <a:buFont typeface="Wingdings" panose="05000000000000000000" pitchFamily="2" charset="2"/>
              <a:buChar char="v"/>
            </a:pPr>
            <a:r>
              <a:rPr lang="en-US" sz="6000" dirty="0"/>
              <a:t>PL/SQL is basically a procedural language, which provides the </a:t>
            </a:r>
            <a:r>
              <a:rPr lang="en-US" sz="6000" dirty="0" err="1"/>
              <a:t>procedureality</a:t>
            </a:r>
            <a:r>
              <a:rPr lang="en-US" sz="6000" dirty="0"/>
              <a:t> of decision making, iteration and many more features of procedural programming languages.</a:t>
            </a:r>
          </a:p>
          <a:p>
            <a:pPr algn="just" fontAlgn="base">
              <a:buFont typeface="Wingdings" panose="05000000000000000000" pitchFamily="2" charset="2"/>
              <a:buChar char="v"/>
            </a:pPr>
            <a:r>
              <a:rPr lang="en-US" sz="6000" dirty="0"/>
              <a:t>PL/SQL can execute a number of queries in one block using single command.</a:t>
            </a:r>
          </a:p>
          <a:p>
            <a:pPr algn="just" fontAlgn="base">
              <a:buFont typeface="Wingdings" panose="05000000000000000000" pitchFamily="2" charset="2"/>
              <a:buChar char="v"/>
            </a:pPr>
            <a:r>
              <a:rPr lang="en-US" sz="6000" dirty="0"/>
              <a:t>One can create a PL/SQL unit such as procedures, procedures, packages, triggers, and types, which are stored in the database for reuse by applications.</a:t>
            </a:r>
          </a:p>
          <a:p>
            <a:pPr algn="just" fontAlgn="base">
              <a:buFont typeface="Wingdings" panose="05000000000000000000" pitchFamily="2" charset="2"/>
              <a:buChar char="v"/>
            </a:pPr>
            <a:r>
              <a:rPr lang="en-US" sz="6000" dirty="0"/>
              <a:t>PL/SQL provides a feature to handle the exception which occurs in PL/SQL block known as exception handling block.</a:t>
            </a:r>
          </a:p>
          <a:p>
            <a:pPr algn="just" fontAlgn="base">
              <a:buFont typeface="Wingdings" panose="05000000000000000000" pitchFamily="2" charset="2"/>
              <a:buChar char="v"/>
            </a:pPr>
            <a:r>
              <a:rPr lang="en-US" sz="6000" dirty="0"/>
              <a:t>Applications written in PL/SQL are portable to computer hardware or operating system where Oracle is operational.</a:t>
            </a:r>
          </a:p>
          <a:p>
            <a:pPr algn="just" fontAlgn="base">
              <a:buFont typeface="Wingdings" panose="05000000000000000000" pitchFamily="2" charset="2"/>
              <a:buChar char="v"/>
            </a:pPr>
            <a:r>
              <a:rPr lang="en-US" sz="6000" dirty="0"/>
              <a:t>PL/SQL Offers extensive error checking.</a:t>
            </a:r>
          </a:p>
          <a:p>
            <a:endParaRPr lang="en-US" dirty="0"/>
          </a:p>
        </p:txBody>
      </p:sp>
    </p:spTree>
    <p:extLst>
      <p:ext uri="{BB962C8B-B14F-4D97-AF65-F5344CB8AC3E}">
        <p14:creationId xmlns:p14="http://schemas.microsoft.com/office/powerpoint/2010/main" val="291368909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BC289662-1DF2-4A97-8724-F21749BF0F9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156</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Differences between SQL and PL/SQL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graphicFrame>
        <p:nvGraphicFramePr>
          <p:cNvPr id="3" name="Table 2">
            <a:extLst>
              <a:ext uri="{FF2B5EF4-FFF2-40B4-BE49-F238E27FC236}">
                <a16:creationId xmlns:a16="http://schemas.microsoft.com/office/drawing/2014/main" id="{912DFAEF-CF9B-4FA4-BB1C-A902AF7F606B}"/>
              </a:ext>
            </a:extLst>
          </p:cNvPr>
          <p:cNvGraphicFramePr>
            <a:graphicFrameLocks noGrp="1"/>
          </p:cNvGraphicFramePr>
          <p:nvPr>
            <p:extLst>
              <p:ext uri="{D42A27DB-BD31-4B8C-83A1-F6EECF244321}">
                <p14:modId xmlns:p14="http://schemas.microsoft.com/office/powerpoint/2010/main" val="1996428211"/>
              </p:ext>
            </p:extLst>
          </p:nvPr>
        </p:nvGraphicFramePr>
        <p:xfrm>
          <a:off x="936595" y="861583"/>
          <a:ext cx="8039100" cy="5135616"/>
        </p:xfrm>
        <a:graphic>
          <a:graphicData uri="http://schemas.openxmlformats.org/drawingml/2006/table">
            <a:tbl>
              <a:tblPr firstRow="1" bandRow="1">
                <a:tableStyleId>{5C22544A-7EE6-4342-B048-85BDC9FD1C3A}</a:tableStyleId>
              </a:tblPr>
              <a:tblGrid>
                <a:gridCol w="4019550">
                  <a:extLst>
                    <a:ext uri="{9D8B030D-6E8A-4147-A177-3AD203B41FA5}">
                      <a16:colId xmlns:a16="http://schemas.microsoft.com/office/drawing/2014/main" val="686155243"/>
                    </a:ext>
                  </a:extLst>
                </a:gridCol>
                <a:gridCol w="4019550">
                  <a:extLst>
                    <a:ext uri="{9D8B030D-6E8A-4147-A177-3AD203B41FA5}">
                      <a16:colId xmlns:a16="http://schemas.microsoft.com/office/drawing/2014/main" val="2528935047"/>
                    </a:ext>
                  </a:extLst>
                </a:gridCol>
              </a:tblGrid>
              <a:tr h="647814">
                <a:tc>
                  <a:txBody>
                    <a:bodyPr/>
                    <a:lstStyle/>
                    <a:p>
                      <a:pPr algn="ctr"/>
                      <a:r>
                        <a:rPr lang="en-US" sz="2400" b="1" i="0" kern="1200" dirty="0">
                          <a:solidFill>
                            <a:schemeClr val="lt1"/>
                          </a:solidFill>
                          <a:latin typeface="+mn-lt"/>
                          <a:ea typeface="+mn-ea"/>
                          <a:cs typeface="+mn-cs"/>
                        </a:rPr>
                        <a:t>SQL</a:t>
                      </a:r>
                      <a:endParaRPr lang="en-US" sz="2400" dirty="0"/>
                    </a:p>
                  </a:txBody>
                  <a:tcPr/>
                </a:tc>
                <a:tc>
                  <a:txBody>
                    <a:bodyPr/>
                    <a:lstStyle/>
                    <a:p>
                      <a:pPr algn="ctr"/>
                      <a:r>
                        <a:rPr lang="en-US" sz="2400" b="1" i="0" kern="1200" dirty="0">
                          <a:solidFill>
                            <a:schemeClr val="lt1"/>
                          </a:solidFill>
                          <a:latin typeface="+mn-lt"/>
                          <a:ea typeface="+mn-ea"/>
                          <a:cs typeface="+mn-cs"/>
                        </a:rPr>
                        <a:t>PL/SQL</a:t>
                      </a:r>
                      <a:endParaRPr lang="en-US" sz="2400" dirty="0"/>
                    </a:p>
                  </a:txBody>
                  <a:tcPr/>
                </a:tc>
                <a:extLst>
                  <a:ext uri="{0D108BD9-81ED-4DB2-BD59-A6C34878D82A}">
                    <a16:rowId xmlns:a16="http://schemas.microsoft.com/office/drawing/2014/main" val="1382689186"/>
                  </a:ext>
                </a:extLst>
              </a:tr>
              <a:tr h="1070043">
                <a:tc>
                  <a:txBody>
                    <a:bodyPr/>
                    <a:lstStyle/>
                    <a:p>
                      <a:r>
                        <a:rPr lang="en-US" sz="2200" b="0" i="0" kern="1200" dirty="0">
                          <a:solidFill>
                            <a:schemeClr val="dk1"/>
                          </a:solidFill>
                          <a:latin typeface="+mn-lt"/>
                          <a:ea typeface="+mn-ea"/>
                          <a:cs typeface="+mn-cs"/>
                        </a:rPr>
                        <a:t>SQL is a single query that is used to perform DML and DDL operations.</a:t>
                      </a:r>
                      <a:endParaRPr lang="en-US" sz="2200" dirty="0"/>
                    </a:p>
                  </a:txBody>
                  <a:tcPr/>
                </a:tc>
                <a:tc>
                  <a:txBody>
                    <a:bodyPr/>
                    <a:lstStyle/>
                    <a:p>
                      <a:r>
                        <a:rPr lang="en-US" sz="2200" b="0" i="0" kern="1200" dirty="0">
                          <a:solidFill>
                            <a:schemeClr val="dk1"/>
                          </a:solidFill>
                          <a:latin typeface="+mn-lt"/>
                          <a:ea typeface="+mn-ea"/>
                          <a:cs typeface="+mn-cs"/>
                        </a:rPr>
                        <a:t>PL/SQL is a block of codes that used to write the entire program blocks/ procedure/ procedure, etc.</a:t>
                      </a:r>
                      <a:endParaRPr lang="en-US" sz="2200" dirty="0"/>
                    </a:p>
                  </a:txBody>
                  <a:tcPr/>
                </a:tc>
                <a:extLst>
                  <a:ext uri="{0D108BD9-81ED-4DB2-BD59-A6C34878D82A}">
                    <a16:rowId xmlns:a16="http://schemas.microsoft.com/office/drawing/2014/main" val="1904470533"/>
                  </a:ext>
                </a:extLst>
              </a:tr>
              <a:tr h="1070043">
                <a:tc>
                  <a:txBody>
                    <a:bodyPr/>
                    <a:lstStyle/>
                    <a:p>
                      <a:r>
                        <a:rPr lang="en-US" sz="2200" b="0" i="0" kern="1200" dirty="0">
                          <a:solidFill>
                            <a:schemeClr val="dk1"/>
                          </a:solidFill>
                          <a:latin typeface="+mn-lt"/>
                          <a:ea typeface="+mn-ea"/>
                          <a:cs typeface="+mn-cs"/>
                        </a:rPr>
                        <a:t>it is declarative, that defines what needs to be done, rather than how things need to be done.</a:t>
                      </a:r>
                      <a:endParaRPr lang="en-US" sz="2200" dirty="0"/>
                    </a:p>
                  </a:txBody>
                  <a:tcPr/>
                </a:tc>
                <a:tc>
                  <a:txBody>
                    <a:bodyPr/>
                    <a:lstStyle/>
                    <a:p>
                      <a:r>
                        <a:rPr lang="en-US" sz="2200" b="0" i="0" kern="1200" dirty="0">
                          <a:solidFill>
                            <a:schemeClr val="dk1"/>
                          </a:solidFill>
                          <a:latin typeface="+mn-lt"/>
                          <a:ea typeface="+mn-ea"/>
                          <a:cs typeface="+mn-cs"/>
                        </a:rPr>
                        <a:t>PL/SQL is procedural that defines how the things needs to be done.</a:t>
                      </a:r>
                      <a:endParaRPr lang="en-US" sz="2200" dirty="0"/>
                    </a:p>
                  </a:txBody>
                  <a:tcPr/>
                </a:tc>
                <a:extLst>
                  <a:ext uri="{0D108BD9-81ED-4DB2-BD59-A6C34878D82A}">
                    <a16:rowId xmlns:a16="http://schemas.microsoft.com/office/drawing/2014/main" val="3906541928"/>
                  </a:ext>
                </a:extLst>
              </a:tr>
              <a:tr h="433962">
                <a:tc>
                  <a:txBody>
                    <a:bodyPr/>
                    <a:lstStyle/>
                    <a:p>
                      <a:r>
                        <a:rPr lang="en-US" sz="2200" b="0" i="0" kern="1200">
                          <a:solidFill>
                            <a:schemeClr val="dk1"/>
                          </a:solidFill>
                          <a:latin typeface="+mn-lt"/>
                          <a:ea typeface="+mn-ea"/>
                          <a:cs typeface="+mn-cs"/>
                        </a:rPr>
                        <a:t>Execute as a single statement.</a:t>
                      </a:r>
                      <a:endParaRPr lang="en-US" sz="2200" dirty="0"/>
                    </a:p>
                  </a:txBody>
                  <a:tcPr/>
                </a:tc>
                <a:tc>
                  <a:txBody>
                    <a:bodyPr/>
                    <a:lstStyle/>
                    <a:p>
                      <a:r>
                        <a:rPr lang="en-US" sz="2200" b="0" i="0" kern="1200" dirty="0">
                          <a:solidFill>
                            <a:schemeClr val="dk1"/>
                          </a:solidFill>
                          <a:latin typeface="+mn-lt"/>
                          <a:ea typeface="+mn-ea"/>
                          <a:cs typeface="+mn-cs"/>
                        </a:rPr>
                        <a:t>Execute as a whole block.</a:t>
                      </a:r>
                      <a:endParaRPr lang="en-US" sz="2200" dirty="0"/>
                    </a:p>
                  </a:txBody>
                  <a:tcPr/>
                </a:tc>
                <a:extLst>
                  <a:ext uri="{0D108BD9-81ED-4DB2-BD59-A6C34878D82A}">
                    <a16:rowId xmlns:a16="http://schemas.microsoft.com/office/drawing/2014/main" val="4238870402"/>
                  </a:ext>
                </a:extLst>
              </a:tr>
              <a:tr h="433962">
                <a:tc>
                  <a:txBody>
                    <a:bodyPr/>
                    <a:lstStyle/>
                    <a:p>
                      <a:r>
                        <a:rPr lang="en-US" sz="2200" b="0" i="0" kern="1200">
                          <a:solidFill>
                            <a:schemeClr val="dk1"/>
                          </a:solidFill>
                          <a:latin typeface="+mn-lt"/>
                          <a:ea typeface="+mn-ea"/>
                          <a:cs typeface="+mn-cs"/>
                        </a:rPr>
                        <a:t>Mainly used to manipulate data.</a:t>
                      </a:r>
                      <a:endParaRPr lang="en-US" sz="2200" dirty="0"/>
                    </a:p>
                  </a:txBody>
                  <a:tcPr/>
                </a:tc>
                <a:tc>
                  <a:txBody>
                    <a:bodyPr/>
                    <a:lstStyle/>
                    <a:p>
                      <a:r>
                        <a:rPr lang="en-US" sz="2200" b="0" i="0" kern="1200" dirty="0">
                          <a:solidFill>
                            <a:schemeClr val="dk1"/>
                          </a:solidFill>
                          <a:latin typeface="+mn-lt"/>
                          <a:ea typeface="+mn-ea"/>
                          <a:cs typeface="+mn-cs"/>
                        </a:rPr>
                        <a:t>Mainly used to create an application.</a:t>
                      </a:r>
                      <a:endParaRPr lang="en-US" sz="2200" dirty="0"/>
                    </a:p>
                  </a:txBody>
                  <a:tcPr/>
                </a:tc>
                <a:extLst>
                  <a:ext uri="{0D108BD9-81ED-4DB2-BD59-A6C34878D82A}">
                    <a16:rowId xmlns:a16="http://schemas.microsoft.com/office/drawing/2014/main" val="2333380825"/>
                  </a:ext>
                </a:extLst>
              </a:tr>
              <a:tr h="749030">
                <a:tc>
                  <a:txBody>
                    <a:bodyPr/>
                    <a:lstStyle/>
                    <a:p>
                      <a:r>
                        <a:rPr lang="en-US" sz="2200" b="0" i="0" kern="1200">
                          <a:solidFill>
                            <a:schemeClr val="dk1"/>
                          </a:solidFill>
                          <a:latin typeface="+mn-lt"/>
                          <a:ea typeface="+mn-ea"/>
                          <a:cs typeface="+mn-cs"/>
                        </a:rPr>
                        <a:t>Cannot contain PL/SQL code in it.</a:t>
                      </a:r>
                      <a:endParaRPr lang="en-US" sz="2200" dirty="0"/>
                    </a:p>
                  </a:txBody>
                  <a:tcPr/>
                </a:tc>
                <a:tc>
                  <a:txBody>
                    <a:bodyPr/>
                    <a:lstStyle/>
                    <a:p>
                      <a:r>
                        <a:rPr lang="en-US" sz="2200" b="0" i="0" kern="1200" dirty="0">
                          <a:solidFill>
                            <a:schemeClr val="dk1"/>
                          </a:solidFill>
                          <a:latin typeface="+mn-lt"/>
                          <a:ea typeface="+mn-ea"/>
                          <a:cs typeface="+mn-cs"/>
                        </a:rPr>
                        <a:t>It is an extension of SQL, so it can contain SQL inside it.</a:t>
                      </a:r>
                      <a:endParaRPr lang="en-US" sz="2200" dirty="0"/>
                    </a:p>
                  </a:txBody>
                  <a:tcPr/>
                </a:tc>
                <a:extLst>
                  <a:ext uri="{0D108BD9-81ED-4DB2-BD59-A6C34878D82A}">
                    <a16:rowId xmlns:a16="http://schemas.microsoft.com/office/drawing/2014/main" val="1071770437"/>
                  </a:ext>
                </a:extLst>
              </a:tr>
            </a:tbl>
          </a:graphicData>
        </a:graphic>
      </p:graphicFrame>
    </p:spTree>
    <p:extLst>
      <p:ext uri="{BB962C8B-B14F-4D97-AF65-F5344CB8AC3E}">
        <p14:creationId xmlns:p14="http://schemas.microsoft.com/office/powerpoint/2010/main" val="138104502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A22E6C-8472-445F-A1E7-BB46699A4EA4}"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157</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Structure of PL/SQL Block:</a:t>
            </a:r>
            <a:r>
              <a:rPr lang="en-US" sz="3200"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pic>
        <p:nvPicPr>
          <p:cNvPr id="8" name="Picture 2" descr="C:\Users\vineetsir1\Desktop\PPT for DSW\pl-sql.jpg">
            <a:extLst>
              <a:ext uri="{FF2B5EF4-FFF2-40B4-BE49-F238E27FC236}">
                <a16:creationId xmlns:a16="http://schemas.microsoft.com/office/drawing/2014/main" id="{766675B4-F757-4EEB-A07A-A6745A338029}"/>
              </a:ext>
            </a:extLst>
          </p:cNvPr>
          <p:cNvPicPr>
            <a:picLocks noGrp="1" noChangeAspect="1" noChangeArrowheads="1"/>
          </p:cNvPicPr>
          <p:nvPr>
            <p:ph idx="1"/>
          </p:nvPr>
        </p:nvPicPr>
        <p:blipFill>
          <a:blip r:embed="rId2" cstate="print"/>
          <a:srcRect/>
          <a:stretch>
            <a:fillRect/>
          </a:stretch>
        </p:blipFill>
        <p:spPr bwMode="auto">
          <a:xfrm>
            <a:off x="688020" y="2248319"/>
            <a:ext cx="3581400" cy="2361362"/>
          </a:xfrm>
          <a:prstGeom prst="rect">
            <a:avLst/>
          </a:prstGeom>
          <a:noFill/>
        </p:spPr>
      </p:pic>
      <p:sp>
        <p:nvSpPr>
          <p:cNvPr id="9" name="Rectangle 8">
            <a:extLst>
              <a:ext uri="{FF2B5EF4-FFF2-40B4-BE49-F238E27FC236}">
                <a16:creationId xmlns:a16="http://schemas.microsoft.com/office/drawing/2014/main" id="{BAD729BD-3B59-476F-AC32-D4126F0FE0FD}"/>
              </a:ext>
            </a:extLst>
          </p:cNvPr>
          <p:cNvSpPr/>
          <p:nvPr/>
        </p:nvSpPr>
        <p:spPr>
          <a:xfrm>
            <a:off x="1179250" y="1120258"/>
            <a:ext cx="7315200" cy="1015663"/>
          </a:xfrm>
          <a:prstGeom prst="rect">
            <a:avLst/>
          </a:prstGeom>
        </p:spPr>
        <p:txBody>
          <a:bodyPr wrap="square">
            <a:spAutoFit/>
          </a:bodyPr>
          <a:lstStyle/>
          <a:p>
            <a:pPr marL="342900" indent="-342900">
              <a:buFont typeface="Wingdings" panose="05000000000000000000" pitchFamily="2" charset="2"/>
              <a:buChar char="v"/>
            </a:pPr>
            <a:r>
              <a:rPr lang="en-US" sz="2000" dirty="0"/>
              <a:t>The basic unit in PL/SQL is a block. </a:t>
            </a:r>
          </a:p>
          <a:p>
            <a:pPr marL="342900" indent="-342900">
              <a:buFont typeface="Wingdings" panose="05000000000000000000" pitchFamily="2" charset="2"/>
              <a:buChar char="v"/>
            </a:pPr>
            <a:r>
              <a:rPr lang="en-US" sz="2000" dirty="0"/>
              <a:t>All PL/SQL programs are made up of blocks, which can be nested within each other.</a:t>
            </a:r>
          </a:p>
        </p:txBody>
      </p:sp>
      <p:sp>
        <p:nvSpPr>
          <p:cNvPr id="10" name="Rectangle 4">
            <a:extLst>
              <a:ext uri="{FF2B5EF4-FFF2-40B4-BE49-F238E27FC236}">
                <a16:creationId xmlns:a16="http://schemas.microsoft.com/office/drawing/2014/main" id="{102C228E-64A8-4CFB-AD51-DD60A6544489}"/>
              </a:ext>
            </a:extLst>
          </p:cNvPr>
          <p:cNvSpPr>
            <a:spLocks noChangeArrowheads="1"/>
          </p:cNvSpPr>
          <p:nvPr/>
        </p:nvSpPr>
        <p:spPr bwMode="auto">
          <a:xfrm>
            <a:off x="3871403" y="3721290"/>
            <a:ext cx="5166065" cy="2369880"/>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latin typeface="Consolas" pitchFamily="49" charset="0"/>
                <a:cs typeface="Consolas" pitchFamily="49" charset="0"/>
              </a:rPr>
              <a:t>DECLARE </a:t>
            </a:r>
          </a:p>
          <a:p>
            <a:pPr marL="0" marR="0" lvl="0" indent="0" algn="just" defTabSz="914400" rtl="0" eaLnBrk="1" fontAlgn="base" latinLnBrk="0" hangingPunct="1">
              <a:lnSpc>
                <a:spcPct val="100000"/>
              </a:lnSpc>
              <a:spcBef>
                <a:spcPct val="0"/>
              </a:spcBef>
              <a:spcAft>
                <a:spcPct val="0"/>
              </a:spcAft>
              <a:buClrTx/>
              <a:buSzTx/>
              <a:buFontTx/>
              <a:buNone/>
              <a:tabLst/>
            </a:pPr>
            <a:r>
              <a:rPr lang="en-US" sz="2200" b="1" dirty="0">
                <a:solidFill>
                  <a:srgbClr val="000000"/>
                </a:solidFill>
                <a:latin typeface="Consolas" pitchFamily="49" charset="0"/>
                <a:cs typeface="Consolas" pitchFamily="49" charset="0"/>
              </a:rPr>
              <a:t>	</a:t>
            </a:r>
            <a:r>
              <a:rPr kumimoji="0" lang="en-US" sz="2200" b="0" i="0" u="none" strike="noStrike" cap="none" normalizeH="0" baseline="0" dirty="0">
                <a:ln>
                  <a:noFill/>
                </a:ln>
                <a:solidFill>
                  <a:srgbClr val="000000"/>
                </a:solidFill>
                <a:effectLst/>
                <a:latin typeface="Consolas" pitchFamily="49" charset="0"/>
                <a:cs typeface="Consolas" pitchFamily="49" charset="0"/>
              </a:rPr>
              <a:t>declaration statements;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Consolas" pitchFamily="49" charset="0"/>
                <a:cs typeface="Consolas" pitchFamily="49" charset="0"/>
              </a:rPr>
              <a:t> </a:t>
            </a:r>
            <a:r>
              <a:rPr kumimoji="0" lang="en-US" sz="2200" b="1" i="0" u="none" strike="noStrike" cap="none" normalizeH="0" baseline="0" dirty="0">
                <a:ln>
                  <a:noFill/>
                </a:ln>
                <a:solidFill>
                  <a:srgbClr val="000000"/>
                </a:solidFill>
                <a:effectLst/>
                <a:latin typeface="Consolas" pitchFamily="49" charset="0"/>
                <a:cs typeface="Consolas" pitchFamily="49" charset="0"/>
              </a:rPr>
              <a:t>BEGIN</a:t>
            </a:r>
            <a:r>
              <a:rPr kumimoji="0" lang="en-US" sz="22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Consolas" pitchFamily="49" charset="0"/>
                <a:cs typeface="Consolas" pitchFamily="49" charset="0"/>
              </a:rPr>
              <a:t>	</a:t>
            </a:r>
            <a:r>
              <a:rPr kumimoji="0" lang="en-US" sz="2200" b="0" i="0" u="none" strike="noStrike" cap="none" normalizeH="0" baseline="0" dirty="0">
                <a:ln>
                  <a:noFill/>
                </a:ln>
                <a:solidFill>
                  <a:srgbClr val="000000"/>
                </a:solidFill>
                <a:effectLst/>
                <a:latin typeface="Consolas" pitchFamily="49" charset="0"/>
                <a:cs typeface="Consolas" pitchFamily="49" charset="0"/>
              </a:rPr>
              <a:t>executable statements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Consolas" pitchFamily="49" charset="0"/>
                <a:cs typeface="Consolas" pitchFamily="49" charset="0"/>
              </a:rPr>
              <a:t> </a:t>
            </a:r>
            <a:r>
              <a:rPr kumimoji="0" lang="en-US" sz="2200" b="1" i="0" u="none" strike="noStrike" cap="none" normalizeH="0" baseline="0" dirty="0">
                <a:ln>
                  <a:noFill/>
                </a:ln>
                <a:solidFill>
                  <a:srgbClr val="000000"/>
                </a:solidFill>
                <a:effectLst/>
                <a:latin typeface="Consolas" pitchFamily="49" charset="0"/>
                <a:cs typeface="Consolas" pitchFamily="49" charset="0"/>
              </a:rPr>
              <a:t>EXCEPTIONS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dirty="0">
                <a:ln>
                  <a:noFill/>
                </a:ln>
                <a:solidFill>
                  <a:srgbClr val="000000"/>
                </a:solidFill>
                <a:effectLst/>
                <a:latin typeface="Consolas" pitchFamily="49" charset="0"/>
                <a:cs typeface="Consolas" pitchFamily="49" charset="0"/>
              </a:rPr>
              <a:t>     </a:t>
            </a:r>
            <a:r>
              <a:rPr kumimoji="0" lang="en-US" sz="2200" b="0" i="0" u="none" strike="noStrike" cap="none" normalizeH="0" baseline="0" dirty="0" err="1">
                <a:ln>
                  <a:noFill/>
                </a:ln>
                <a:solidFill>
                  <a:srgbClr val="000000"/>
                </a:solidFill>
                <a:effectLst/>
                <a:latin typeface="Consolas" pitchFamily="49" charset="0"/>
                <a:cs typeface="Consolas" pitchFamily="49" charset="0"/>
              </a:rPr>
              <a:t>exceptionhandling</a:t>
            </a:r>
            <a:r>
              <a:rPr kumimoji="0" lang="en-US" sz="2200" b="0" i="0" u="none" strike="noStrike" cap="none" normalizeH="0" baseline="0" dirty="0">
                <a:ln>
                  <a:noFill/>
                </a:ln>
                <a:solidFill>
                  <a:srgbClr val="000000"/>
                </a:solidFill>
                <a:effectLst/>
                <a:latin typeface="Consolas" pitchFamily="49" charset="0"/>
                <a:cs typeface="Consolas" pitchFamily="49" charset="0"/>
              </a:rPr>
              <a:t> statements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latin typeface="Consolas" pitchFamily="49" charset="0"/>
                <a:cs typeface="Consolas" pitchFamily="49" charset="0"/>
              </a:rPr>
              <a:t>END;</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06301699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8524682F-B2E1-466C-A544-BDB7F538961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158</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PL/SQL identifiers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Content Placeholder 6">
            <a:extLst>
              <a:ext uri="{FF2B5EF4-FFF2-40B4-BE49-F238E27FC236}">
                <a16:creationId xmlns:a16="http://schemas.microsoft.com/office/drawing/2014/main" id="{CEEFFA3E-316A-4596-8C5C-BDFBEE93EE76}"/>
              </a:ext>
            </a:extLst>
          </p:cNvPr>
          <p:cNvSpPr>
            <a:spLocks noGrp="1"/>
          </p:cNvSpPr>
          <p:nvPr>
            <p:ph idx="1"/>
          </p:nvPr>
        </p:nvSpPr>
        <p:spPr>
          <a:xfrm>
            <a:off x="990600" y="1066800"/>
            <a:ext cx="7696200" cy="914399"/>
          </a:xfrm>
        </p:spPr>
        <p:txBody>
          <a:bodyPr>
            <a:normAutofit/>
          </a:bodyPr>
          <a:lstStyle/>
          <a:p>
            <a:r>
              <a:rPr lang="en-US" sz="2400" dirty="0"/>
              <a:t>There are several PL/SQL identifiers such as variables, constants, procedures, cursors, triggers etc.</a:t>
            </a:r>
          </a:p>
        </p:txBody>
      </p:sp>
      <p:sp>
        <p:nvSpPr>
          <p:cNvPr id="9" name="Rectangle 8">
            <a:extLst>
              <a:ext uri="{FF2B5EF4-FFF2-40B4-BE49-F238E27FC236}">
                <a16:creationId xmlns:a16="http://schemas.microsoft.com/office/drawing/2014/main" id="{80F09B6A-DDE1-4EF5-89E1-A9825292E3B4}"/>
              </a:ext>
            </a:extLst>
          </p:cNvPr>
          <p:cNvSpPr/>
          <p:nvPr/>
        </p:nvSpPr>
        <p:spPr>
          <a:xfrm>
            <a:off x="1371600" y="2024711"/>
            <a:ext cx="7086600" cy="1938992"/>
          </a:xfrm>
          <a:prstGeom prst="rect">
            <a:avLst/>
          </a:prstGeom>
        </p:spPr>
        <p:txBody>
          <a:bodyPr wrap="square">
            <a:spAutoFit/>
          </a:bodyPr>
          <a:lstStyle/>
          <a:p>
            <a:r>
              <a:rPr lang="en-US" sz="2400" b="1" u="sng" dirty="0"/>
              <a:t>Variables</a:t>
            </a:r>
            <a:r>
              <a:rPr lang="en-US" sz="2400" dirty="0"/>
              <a:t>:</a:t>
            </a:r>
          </a:p>
          <a:p>
            <a:endParaRPr lang="en-US" sz="2400" dirty="0"/>
          </a:p>
          <a:p>
            <a:pPr>
              <a:buFont typeface="Wingdings" pitchFamily="2" charset="2"/>
              <a:buChar char="Ø"/>
            </a:pPr>
            <a:r>
              <a:rPr lang="en-US" sz="2400" dirty="0"/>
              <a:t>Like several other programming languages, variables in PL/SQL must be declared prior to its use. </a:t>
            </a:r>
          </a:p>
          <a:p>
            <a:pPr>
              <a:buFont typeface="Wingdings" pitchFamily="2" charset="2"/>
              <a:buChar char="Ø"/>
            </a:pPr>
            <a:r>
              <a:rPr lang="en-US" sz="2400" dirty="0"/>
              <a:t>They should have a valid name and data type as well.</a:t>
            </a:r>
          </a:p>
        </p:txBody>
      </p:sp>
      <p:sp>
        <p:nvSpPr>
          <p:cNvPr id="10" name="Rectangle 1">
            <a:extLst>
              <a:ext uri="{FF2B5EF4-FFF2-40B4-BE49-F238E27FC236}">
                <a16:creationId xmlns:a16="http://schemas.microsoft.com/office/drawing/2014/main" id="{C44E672C-68E5-4C1D-8E20-411043BB19B9}"/>
              </a:ext>
            </a:extLst>
          </p:cNvPr>
          <p:cNvSpPr>
            <a:spLocks noChangeArrowheads="1"/>
          </p:cNvSpPr>
          <p:nvPr/>
        </p:nvSpPr>
        <p:spPr bwMode="auto">
          <a:xfrm>
            <a:off x="1371600" y="4987174"/>
            <a:ext cx="6920144" cy="428294"/>
          </a:xfrm>
          <a:prstGeom prst="rect">
            <a:avLst/>
          </a:prstGeom>
          <a:solidFill>
            <a:srgbClr val="E0E0E0"/>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Consolas" pitchFamily="49" charset="0"/>
                <a:cs typeface="Consolas" pitchFamily="49" charset="0"/>
              </a:rPr>
              <a:t>variable_name</a:t>
            </a:r>
            <a:r>
              <a:rPr kumimoji="0" lang="en-US" sz="2200" b="0" i="0" u="none" strike="noStrike" cap="none" normalizeH="0" baseline="0" dirty="0">
                <a:ln>
                  <a:noFill/>
                </a:ln>
                <a:solidFill>
                  <a:srgbClr val="000000"/>
                </a:solidFill>
                <a:effectLst/>
                <a:latin typeface="Consolas" pitchFamily="49" charset="0"/>
                <a:cs typeface="Consolas" pitchFamily="49" charset="0"/>
              </a:rPr>
              <a:t> </a:t>
            </a:r>
            <a:r>
              <a:rPr kumimoji="0" lang="en-US" sz="2200" b="0" i="0" u="none" strike="noStrike" cap="none" normalizeH="0" baseline="0" dirty="0" err="1">
                <a:ln>
                  <a:noFill/>
                </a:ln>
                <a:solidFill>
                  <a:srgbClr val="000000"/>
                </a:solidFill>
                <a:effectLst/>
                <a:latin typeface="Consolas" pitchFamily="49" charset="0"/>
                <a:cs typeface="Consolas" pitchFamily="49" charset="0"/>
              </a:rPr>
              <a:t>datatype</a:t>
            </a:r>
            <a:r>
              <a:rPr kumimoji="0" lang="en-US" sz="2200" b="0" i="0" u="none" strike="noStrike" cap="none" normalizeH="0" baseline="0" dirty="0">
                <a:ln>
                  <a:noFill/>
                </a:ln>
                <a:solidFill>
                  <a:srgbClr val="000000"/>
                </a:solidFill>
                <a:effectLst/>
                <a:latin typeface="Consolas" pitchFamily="49" charset="0"/>
                <a:cs typeface="Consolas" pitchFamily="49" charset="0"/>
              </a:rPr>
              <a:t> [NOT NULL := value ];</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11" name="Rectangle 10">
            <a:extLst>
              <a:ext uri="{FF2B5EF4-FFF2-40B4-BE49-F238E27FC236}">
                <a16:creationId xmlns:a16="http://schemas.microsoft.com/office/drawing/2014/main" id="{CB55012E-6829-4855-B912-C650E1EA01E9}"/>
              </a:ext>
            </a:extLst>
          </p:cNvPr>
          <p:cNvSpPr/>
          <p:nvPr/>
        </p:nvSpPr>
        <p:spPr>
          <a:xfrm>
            <a:off x="990600" y="4325270"/>
            <a:ext cx="4488921" cy="461665"/>
          </a:xfrm>
          <a:prstGeom prst="rect">
            <a:avLst/>
          </a:prstGeom>
        </p:spPr>
        <p:txBody>
          <a:bodyPr wrap="none">
            <a:spAutoFit/>
          </a:bodyPr>
          <a:lstStyle/>
          <a:p>
            <a:r>
              <a:rPr lang="en-US" sz="2400" dirty="0"/>
              <a:t>Syntax for declaration of variables:</a:t>
            </a:r>
          </a:p>
        </p:txBody>
      </p:sp>
    </p:spTree>
    <p:extLst>
      <p:ext uri="{BB962C8B-B14F-4D97-AF65-F5344CB8AC3E}">
        <p14:creationId xmlns:p14="http://schemas.microsoft.com/office/powerpoint/2010/main" val="78037075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B92EFA51-A62E-4B99-BB3E-9B785E4C8F0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159</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PL/SQL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2" name="Content Placeholder 6">
            <a:extLst>
              <a:ext uri="{FF2B5EF4-FFF2-40B4-BE49-F238E27FC236}">
                <a16:creationId xmlns:a16="http://schemas.microsoft.com/office/drawing/2014/main" id="{B783BB65-D603-41B7-974E-55F29F7A4078}"/>
              </a:ext>
            </a:extLst>
          </p:cNvPr>
          <p:cNvSpPr>
            <a:spLocks noGrp="1"/>
          </p:cNvSpPr>
          <p:nvPr>
            <p:ph idx="1"/>
          </p:nvPr>
        </p:nvSpPr>
        <p:spPr>
          <a:xfrm>
            <a:off x="762000" y="1455739"/>
            <a:ext cx="3666114" cy="3713086"/>
          </a:xfrm>
        </p:spPr>
        <p:txBody>
          <a:bodyPr>
            <a:normAutofit fontScale="70000" lnSpcReduction="20000"/>
          </a:bodyPr>
          <a:lstStyle/>
          <a:p>
            <a:pPr fontAlgn="base">
              <a:buNone/>
            </a:pPr>
            <a:r>
              <a:rPr lang="en-US" dirty="0"/>
              <a:t>SQL&gt; SET SERVEROUTPUT ON;</a:t>
            </a:r>
          </a:p>
          <a:p>
            <a:pPr fontAlgn="base">
              <a:buNone/>
            </a:pPr>
            <a:r>
              <a:rPr lang="en-US" dirty="0"/>
              <a:t> </a:t>
            </a:r>
          </a:p>
          <a:p>
            <a:pPr fontAlgn="base">
              <a:buNone/>
            </a:pPr>
            <a:r>
              <a:rPr lang="en-US" dirty="0"/>
              <a:t>SQL&gt; DECLARE</a:t>
            </a:r>
          </a:p>
          <a:p>
            <a:pPr fontAlgn="base">
              <a:buNone/>
            </a:pPr>
            <a:r>
              <a:rPr lang="en-US" dirty="0"/>
              <a:t>    var1 INTEGER;</a:t>
            </a:r>
          </a:p>
          <a:p>
            <a:pPr fontAlgn="base">
              <a:buNone/>
            </a:pPr>
            <a:r>
              <a:rPr lang="en-US" dirty="0"/>
              <a:t>    var2 REAL;</a:t>
            </a:r>
          </a:p>
          <a:p>
            <a:pPr fontAlgn="base">
              <a:buNone/>
            </a:pPr>
            <a:r>
              <a:rPr lang="en-US" dirty="0"/>
              <a:t>    var3 varchar2(20) ;</a:t>
            </a:r>
          </a:p>
          <a:p>
            <a:pPr fontAlgn="base">
              <a:buNone/>
            </a:pPr>
            <a:r>
              <a:rPr lang="en-US" dirty="0"/>
              <a:t> </a:t>
            </a:r>
          </a:p>
          <a:p>
            <a:pPr fontAlgn="base">
              <a:buNone/>
            </a:pPr>
            <a:r>
              <a:rPr lang="en-US" dirty="0"/>
              <a:t>	BEGIN</a:t>
            </a:r>
          </a:p>
          <a:p>
            <a:pPr fontAlgn="base">
              <a:buNone/>
            </a:pPr>
            <a:r>
              <a:rPr lang="en-US" dirty="0"/>
              <a:t>    			null;</a:t>
            </a:r>
          </a:p>
          <a:p>
            <a:pPr fontAlgn="base">
              <a:buNone/>
            </a:pPr>
            <a:r>
              <a:rPr lang="en-US" dirty="0"/>
              <a:t>	END;</a:t>
            </a:r>
          </a:p>
          <a:p>
            <a:pPr fontAlgn="base">
              <a:buNone/>
            </a:pPr>
            <a:r>
              <a:rPr lang="en-US" dirty="0"/>
              <a:t>      /</a:t>
            </a:r>
          </a:p>
          <a:p>
            <a:endParaRPr lang="en-US" dirty="0"/>
          </a:p>
        </p:txBody>
      </p:sp>
      <p:sp>
        <p:nvSpPr>
          <p:cNvPr id="13" name="Rectangle 12">
            <a:extLst>
              <a:ext uri="{FF2B5EF4-FFF2-40B4-BE49-F238E27FC236}">
                <a16:creationId xmlns:a16="http://schemas.microsoft.com/office/drawing/2014/main" id="{13E109C0-A7F8-40DE-9AAF-8EF144593F33}"/>
              </a:ext>
            </a:extLst>
          </p:cNvPr>
          <p:cNvSpPr/>
          <p:nvPr/>
        </p:nvSpPr>
        <p:spPr>
          <a:xfrm>
            <a:off x="4876800" y="1379538"/>
            <a:ext cx="4018625" cy="923330"/>
          </a:xfrm>
          <a:prstGeom prst="rect">
            <a:avLst/>
          </a:prstGeom>
        </p:spPr>
        <p:txBody>
          <a:bodyPr wrap="square">
            <a:spAutoFit/>
          </a:bodyPr>
          <a:lstStyle/>
          <a:p>
            <a:pPr fontAlgn="base"/>
            <a:r>
              <a:rPr lang="en-US" b="1" dirty="0"/>
              <a:t>/*SET SERVEROUTPUT ON</a:t>
            </a:r>
            <a:r>
              <a:rPr lang="en-US" dirty="0"/>
              <a:t>: It is used to display the buffer used by the </a:t>
            </a:r>
            <a:r>
              <a:rPr lang="en-US" dirty="0" err="1"/>
              <a:t>dbms_output</a:t>
            </a:r>
            <a:r>
              <a:rPr lang="en-US" dirty="0"/>
              <a:t>. */</a:t>
            </a:r>
          </a:p>
        </p:txBody>
      </p:sp>
      <p:sp>
        <p:nvSpPr>
          <p:cNvPr id="14" name="Rectangle 13">
            <a:extLst>
              <a:ext uri="{FF2B5EF4-FFF2-40B4-BE49-F238E27FC236}">
                <a16:creationId xmlns:a16="http://schemas.microsoft.com/office/drawing/2014/main" id="{B8855FC3-2CFF-4BC9-A2DD-0A5D7E6CEA61}"/>
              </a:ext>
            </a:extLst>
          </p:cNvPr>
          <p:cNvSpPr/>
          <p:nvPr/>
        </p:nvSpPr>
        <p:spPr>
          <a:xfrm>
            <a:off x="3124200" y="2446338"/>
            <a:ext cx="5640175" cy="369332"/>
          </a:xfrm>
          <a:prstGeom prst="rect">
            <a:avLst/>
          </a:prstGeom>
        </p:spPr>
        <p:txBody>
          <a:bodyPr wrap="square">
            <a:spAutoFit/>
          </a:bodyPr>
          <a:lstStyle/>
          <a:p>
            <a:r>
              <a:rPr lang="en-US" dirty="0"/>
              <a:t>--</a:t>
            </a:r>
            <a:r>
              <a:rPr lang="en-US" sz="1600" dirty="0"/>
              <a:t>declaration of variable, named </a:t>
            </a:r>
            <a:r>
              <a:rPr lang="en-US" sz="1600" b="1" i="1" dirty="0"/>
              <a:t>var1</a:t>
            </a:r>
            <a:r>
              <a:rPr lang="en-US" sz="1600" dirty="0"/>
              <a:t> which is of integer type. </a:t>
            </a:r>
            <a:endParaRPr lang="en-US" dirty="0"/>
          </a:p>
        </p:txBody>
      </p:sp>
    </p:spTree>
    <p:extLst>
      <p:ext uri="{BB962C8B-B14F-4D97-AF65-F5344CB8AC3E}">
        <p14:creationId xmlns:p14="http://schemas.microsoft.com/office/powerpoint/2010/main" val="2609674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866C41-14B1-4FD6-B068-23B1046CBD8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819400" y="6248400"/>
            <a:ext cx="47244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Relational Data Model- Basic Concepts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(CO1, CO2)</a:t>
            </a:r>
            <a:endPar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Rectangle 2">
            <a:extLst>
              <a:ext uri="{FF2B5EF4-FFF2-40B4-BE49-F238E27FC236}">
                <a16:creationId xmlns:a16="http://schemas.microsoft.com/office/drawing/2014/main" id="{354090E0-F0B6-47C3-A73A-C3018F7BDCC6}"/>
              </a:ext>
            </a:extLst>
          </p:cNvPr>
          <p:cNvSpPr/>
          <p:nvPr/>
        </p:nvSpPr>
        <p:spPr>
          <a:xfrm>
            <a:off x="1225118" y="925404"/>
            <a:ext cx="7612602" cy="5322996"/>
          </a:xfrm>
          <a:prstGeom prst="rect">
            <a:avLst/>
          </a:prstGeom>
        </p:spPr>
        <p:txBody>
          <a:bodyPr wrap="square">
            <a:spAutoFit/>
          </a:bodyPr>
          <a:lstStyle/>
          <a:p>
            <a:pPr marL="342900" lvl="0" indent="-342900" eaLnBrk="0" fontAlgn="base" hangingPunct="0">
              <a:spcBef>
                <a:spcPct val="35000"/>
              </a:spcBef>
              <a:spcAft>
                <a:spcPct val="0"/>
              </a:spcAft>
              <a:buClr>
                <a:srgbClr val="CC3300"/>
              </a:buClr>
              <a:buSzPct val="90000"/>
              <a:buFont typeface="Wingdings" panose="05000000000000000000" pitchFamily="2" charset="2"/>
              <a:buChar char="v"/>
            </a:pPr>
            <a:r>
              <a:rPr kumimoji="1" lang="en-US" altLang="en-US" sz="2200" dirty="0">
                <a:solidFill>
                  <a:srgbClr val="000000"/>
                </a:solidFill>
                <a:latin typeface="+mj-lt"/>
              </a:rPr>
              <a:t>Each </a:t>
            </a:r>
            <a:r>
              <a:rPr kumimoji="1" lang="en-US" altLang="en-US" sz="2200" b="1" dirty="0">
                <a:solidFill>
                  <a:srgbClr val="000000"/>
                </a:solidFill>
                <a:latin typeface="+mj-lt"/>
              </a:rPr>
              <a:t>attribute</a:t>
            </a:r>
            <a:r>
              <a:rPr kumimoji="1" lang="en-US" altLang="en-US" sz="2200" dirty="0">
                <a:solidFill>
                  <a:srgbClr val="000000"/>
                </a:solidFill>
                <a:latin typeface="+mj-lt"/>
              </a:rPr>
              <a:t> of a relation has a name</a:t>
            </a:r>
          </a:p>
          <a:p>
            <a:pPr marL="342900" lvl="0" indent="-342900" eaLnBrk="0" fontAlgn="base" hangingPunct="0">
              <a:spcBef>
                <a:spcPct val="35000"/>
              </a:spcBef>
              <a:spcAft>
                <a:spcPct val="0"/>
              </a:spcAft>
              <a:buClr>
                <a:srgbClr val="CC3300"/>
              </a:buClr>
              <a:buSzPct val="90000"/>
              <a:buFont typeface="Wingdings" panose="05000000000000000000" pitchFamily="2" charset="2"/>
              <a:buChar char="v"/>
            </a:pPr>
            <a:r>
              <a:rPr kumimoji="1" lang="en-US" altLang="en-US" sz="2200" dirty="0">
                <a:solidFill>
                  <a:srgbClr val="000000"/>
                </a:solidFill>
                <a:latin typeface="+mj-lt"/>
              </a:rPr>
              <a:t>The set of allowed values for each attribute is called the </a:t>
            </a:r>
            <a:r>
              <a:rPr kumimoji="1" lang="en-US" altLang="en-US" sz="2200" b="1" dirty="0">
                <a:latin typeface="+mj-lt"/>
              </a:rPr>
              <a:t>domain</a:t>
            </a:r>
            <a:r>
              <a:rPr kumimoji="1" lang="en-US" altLang="en-US" sz="2200" dirty="0">
                <a:solidFill>
                  <a:srgbClr val="000000"/>
                </a:solidFill>
                <a:latin typeface="+mj-lt"/>
              </a:rPr>
              <a:t> of the attribute</a:t>
            </a:r>
          </a:p>
          <a:p>
            <a:pPr marL="342900" lvl="0" indent="-342900" eaLnBrk="0" fontAlgn="base" hangingPunct="0">
              <a:spcBef>
                <a:spcPct val="35000"/>
              </a:spcBef>
              <a:spcAft>
                <a:spcPct val="0"/>
              </a:spcAft>
              <a:buClr>
                <a:srgbClr val="CC3300"/>
              </a:buClr>
              <a:buSzPct val="90000"/>
              <a:buFont typeface="Wingdings" panose="05000000000000000000" pitchFamily="2" charset="2"/>
              <a:buChar char="v"/>
            </a:pPr>
            <a:r>
              <a:rPr kumimoji="1" lang="en-US" altLang="en-US" sz="2200" dirty="0">
                <a:solidFill>
                  <a:srgbClr val="000000"/>
                </a:solidFill>
                <a:latin typeface="+mj-lt"/>
              </a:rPr>
              <a:t>Attribute values are (normally) required to be </a:t>
            </a:r>
            <a:r>
              <a:rPr kumimoji="1" lang="en-US" altLang="en-US" sz="2200" b="1" dirty="0">
                <a:latin typeface="+mj-lt"/>
              </a:rPr>
              <a:t>atomic</a:t>
            </a:r>
            <a:r>
              <a:rPr kumimoji="1" lang="en-US" altLang="en-US" sz="2200" dirty="0">
                <a:solidFill>
                  <a:srgbClr val="000000"/>
                </a:solidFill>
                <a:latin typeface="+mj-lt"/>
              </a:rPr>
              <a:t>; that is, indivisible</a:t>
            </a:r>
          </a:p>
          <a:p>
            <a:pPr marL="800100" lvl="1" indent="-342900" eaLnBrk="0" fontAlgn="base" hangingPunct="0">
              <a:spcBef>
                <a:spcPct val="35000"/>
              </a:spcBef>
              <a:spcAft>
                <a:spcPct val="0"/>
              </a:spcAft>
              <a:buClr>
                <a:srgbClr val="FF9900"/>
              </a:buClr>
              <a:buSzPct val="80000"/>
              <a:buFont typeface="Wingdings" panose="05000000000000000000" pitchFamily="2" charset="2"/>
              <a:buChar char="v"/>
            </a:pPr>
            <a:r>
              <a:rPr kumimoji="1" lang="en-US" altLang="en-US" sz="2200" dirty="0">
                <a:solidFill>
                  <a:srgbClr val="000000"/>
                </a:solidFill>
                <a:latin typeface="+mj-lt"/>
              </a:rPr>
              <a:t>E.g. the value of an attribute can be an account number, </a:t>
            </a:r>
            <a:br>
              <a:rPr kumimoji="1" lang="en-US" altLang="en-US" sz="2200" dirty="0">
                <a:solidFill>
                  <a:srgbClr val="000000"/>
                </a:solidFill>
                <a:latin typeface="+mj-lt"/>
              </a:rPr>
            </a:br>
            <a:r>
              <a:rPr kumimoji="1" lang="en-US" altLang="en-US" sz="2200" dirty="0">
                <a:solidFill>
                  <a:srgbClr val="000000"/>
                </a:solidFill>
                <a:latin typeface="+mj-lt"/>
              </a:rPr>
              <a:t>but cannot be a set of account numbers</a:t>
            </a:r>
          </a:p>
          <a:p>
            <a:pPr marL="342900" lvl="0" indent="-342900" eaLnBrk="0" fontAlgn="base" hangingPunct="0">
              <a:spcBef>
                <a:spcPct val="35000"/>
              </a:spcBef>
              <a:spcAft>
                <a:spcPct val="0"/>
              </a:spcAft>
              <a:buClr>
                <a:srgbClr val="CC3300"/>
              </a:buClr>
              <a:buSzPct val="90000"/>
              <a:buFont typeface="Wingdings" panose="05000000000000000000" pitchFamily="2" charset="2"/>
              <a:buChar char="v"/>
            </a:pPr>
            <a:r>
              <a:rPr kumimoji="1" lang="en-US" altLang="en-US" sz="2200" b="1" dirty="0">
                <a:solidFill>
                  <a:srgbClr val="000000"/>
                </a:solidFill>
                <a:latin typeface="+mj-lt"/>
              </a:rPr>
              <a:t>Domain</a:t>
            </a:r>
            <a:r>
              <a:rPr kumimoji="1" lang="en-US" altLang="en-US" sz="2200" dirty="0">
                <a:solidFill>
                  <a:srgbClr val="000000"/>
                </a:solidFill>
                <a:latin typeface="+mj-lt"/>
              </a:rPr>
              <a:t> is said to be atomic if all its members are atomic</a:t>
            </a:r>
          </a:p>
          <a:p>
            <a:pPr marL="342900" lvl="0" indent="-342900" eaLnBrk="0" fontAlgn="base" hangingPunct="0">
              <a:spcBef>
                <a:spcPct val="35000"/>
              </a:spcBef>
              <a:spcAft>
                <a:spcPct val="0"/>
              </a:spcAft>
              <a:buClr>
                <a:srgbClr val="CC3300"/>
              </a:buClr>
              <a:buSzPct val="90000"/>
              <a:buFont typeface="Wingdings" panose="05000000000000000000" pitchFamily="2" charset="2"/>
              <a:buChar char="v"/>
            </a:pPr>
            <a:r>
              <a:rPr kumimoji="1" lang="en-US" altLang="en-US" sz="2200" dirty="0">
                <a:solidFill>
                  <a:srgbClr val="000000"/>
                </a:solidFill>
                <a:latin typeface="+mj-lt"/>
              </a:rPr>
              <a:t>The special value </a:t>
            </a:r>
            <a:r>
              <a:rPr kumimoji="1" lang="en-US" altLang="en-US" sz="2200" b="1" i="1" dirty="0">
                <a:solidFill>
                  <a:srgbClr val="000000"/>
                </a:solidFill>
                <a:latin typeface="+mj-lt"/>
              </a:rPr>
              <a:t>null</a:t>
            </a:r>
            <a:r>
              <a:rPr kumimoji="1" lang="en-US" altLang="en-US" sz="2200" b="1" dirty="0">
                <a:solidFill>
                  <a:srgbClr val="000000"/>
                </a:solidFill>
                <a:latin typeface="+mj-lt"/>
              </a:rPr>
              <a:t> </a:t>
            </a:r>
            <a:r>
              <a:rPr kumimoji="1" lang="en-US" altLang="en-US" sz="2200" dirty="0">
                <a:solidFill>
                  <a:srgbClr val="000000"/>
                </a:solidFill>
                <a:latin typeface="+mj-lt"/>
              </a:rPr>
              <a:t> is a member of every domain</a:t>
            </a:r>
          </a:p>
          <a:p>
            <a:pPr marL="342900" lvl="0" indent="-342900" eaLnBrk="0" fontAlgn="base" hangingPunct="0">
              <a:spcBef>
                <a:spcPct val="35000"/>
              </a:spcBef>
              <a:spcAft>
                <a:spcPct val="0"/>
              </a:spcAft>
              <a:buClr>
                <a:srgbClr val="CC3300"/>
              </a:buClr>
              <a:buSzPct val="90000"/>
              <a:buFont typeface="Wingdings" panose="05000000000000000000" pitchFamily="2" charset="2"/>
              <a:buChar char="v"/>
            </a:pPr>
            <a:r>
              <a:rPr kumimoji="1" lang="en-US" altLang="en-US" sz="2200" dirty="0">
                <a:solidFill>
                  <a:srgbClr val="000000"/>
                </a:solidFill>
                <a:latin typeface="+mj-lt"/>
              </a:rPr>
              <a:t>The </a:t>
            </a:r>
            <a:r>
              <a:rPr kumimoji="1" lang="en-US" altLang="en-US" sz="2200" b="1" dirty="0">
                <a:solidFill>
                  <a:srgbClr val="000000"/>
                </a:solidFill>
                <a:latin typeface="+mj-lt"/>
              </a:rPr>
              <a:t>null</a:t>
            </a:r>
            <a:r>
              <a:rPr kumimoji="1" lang="en-US" altLang="en-US" sz="2200" dirty="0">
                <a:solidFill>
                  <a:srgbClr val="000000"/>
                </a:solidFill>
                <a:latin typeface="+mj-lt"/>
              </a:rPr>
              <a:t> value causes complications in the definition of many operations</a:t>
            </a:r>
          </a:p>
          <a:p>
            <a:pPr marL="800100" lvl="1" indent="-342900" eaLnBrk="0" fontAlgn="base" hangingPunct="0">
              <a:spcBef>
                <a:spcPct val="35000"/>
              </a:spcBef>
              <a:spcAft>
                <a:spcPct val="0"/>
              </a:spcAft>
              <a:buClr>
                <a:srgbClr val="FF9900"/>
              </a:buClr>
              <a:buSzPct val="80000"/>
              <a:buFont typeface="Wingdings" panose="05000000000000000000" pitchFamily="2" charset="2"/>
              <a:buChar char="v"/>
            </a:pPr>
            <a:r>
              <a:rPr kumimoji="1" lang="en-US" altLang="en-US" sz="2200" dirty="0">
                <a:solidFill>
                  <a:srgbClr val="000000"/>
                </a:solidFill>
                <a:latin typeface="+mj-lt"/>
              </a:rPr>
              <a:t>We shall ignore the effect of </a:t>
            </a:r>
            <a:r>
              <a:rPr kumimoji="1" lang="en-US" altLang="en-US" sz="2200" b="1" dirty="0">
                <a:solidFill>
                  <a:srgbClr val="000000"/>
                </a:solidFill>
                <a:latin typeface="+mj-lt"/>
              </a:rPr>
              <a:t>null </a:t>
            </a:r>
            <a:r>
              <a:rPr kumimoji="1" lang="en-US" altLang="en-US" sz="2200" dirty="0">
                <a:solidFill>
                  <a:srgbClr val="000000"/>
                </a:solidFill>
                <a:latin typeface="+mj-lt"/>
              </a:rPr>
              <a:t>values in our main presentation and consider their effect later</a:t>
            </a:r>
          </a:p>
        </p:txBody>
      </p:sp>
    </p:spTree>
    <p:extLst>
      <p:ext uri="{BB962C8B-B14F-4D97-AF65-F5344CB8AC3E}">
        <p14:creationId xmlns:p14="http://schemas.microsoft.com/office/powerpoint/2010/main" val="264133850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A02029F0-04F8-4693-BB11-411D9437E07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160</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PL/SQL  Example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1" name="Content Placeholder 6">
            <a:extLst>
              <a:ext uri="{FF2B5EF4-FFF2-40B4-BE49-F238E27FC236}">
                <a16:creationId xmlns:a16="http://schemas.microsoft.com/office/drawing/2014/main" id="{14466061-5FA8-42FE-B56E-AF16C432478C}"/>
              </a:ext>
            </a:extLst>
          </p:cNvPr>
          <p:cNvSpPr>
            <a:spLocks noGrp="1"/>
          </p:cNvSpPr>
          <p:nvPr>
            <p:ph idx="1"/>
          </p:nvPr>
        </p:nvSpPr>
        <p:spPr>
          <a:xfrm>
            <a:off x="943252" y="1443402"/>
            <a:ext cx="4800600" cy="3047999"/>
          </a:xfrm>
        </p:spPr>
        <p:txBody>
          <a:bodyPr>
            <a:normAutofit fontScale="62500" lnSpcReduction="20000"/>
          </a:bodyPr>
          <a:lstStyle/>
          <a:p>
            <a:pPr fontAlgn="base">
              <a:buNone/>
            </a:pPr>
            <a:r>
              <a:rPr lang="en-US" sz="2600" dirty="0"/>
              <a:t>SQL&gt; SET SERVEROUTPUT ON;</a:t>
            </a:r>
          </a:p>
          <a:p>
            <a:pPr fontAlgn="base">
              <a:buNone/>
            </a:pPr>
            <a:r>
              <a:rPr lang="en-US" sz="2600" dirty="0"/>
              <a:t>SQL&gt; DECLARE</a:t>
            </a:r>
          </a:p>
          <a:p>
            <a:pPr fontAlgn="base">
              <a:buNone/>
            </a:pPr>
            <a:r>
              <a:rPr lang="en-US" sz="2600" dirty="0"/>
              <a:t> </a:t>
            </a:r>
          </a:p>
          <a:p>
            <a:pPr fontAlgn="base">
              <a:buNone/>
            </a:pPr>
            <a:r>
              <a:rPr lang="en-US" sz="2600" dirty="0"/>
              <a:t>     -- I am a comment, so </a:t>
            </a:r>
            <a:r>
              <a:rPr lang="en-US" sz="2600" dirty="0" err="1"/>
              <a:t>i</a:t>
            </a:r>
            <a:r>
              <a:rPr lang="en-US" sz="2600" dirty="0"/>
              <a:t> will be ignored.</a:t>
            </a:r>
          </a:p>
          <a:p>
            <a:pPr fontAlgn="base">
              <a:buNone/>
            </a:pPr>
            <a:r>
              <a:rPr lang="en-US" sz="2600" dirty="0"/>
              <a:t>   </a:t>
            </a:r>
            <a:r>
              <a:rPr lang="en-US" sz="2600" dirty="0" err="1"/>
              <a:t>var</a:t>
            </a:r>
            <a:r>
              <a:rPr lang="en-US" sz="2600" dirty="0"/>
              <a:t> varchar2(40) := 'I love INDIA' ; </a:t>
            </a:r>
          </a:p>
          <a:p>
            <a:pPr fontAlgn="base">
              <a:buNone/>
            </a:pPr>
            <a:r>
              <a:rPr lang="en-US" sz="2600" dirty="0"/>
              <a:t> </a:t>
            </a:r>
          </a:p>
          <a:p>
            <a:pPr fontAlgn="base">
              <a:buNone/>
            </a:pPr>
            <a:r>
              <a:rPr lang="en-US" sz="2600" dirty="0"/>
              <a:t>  BEGIN</a:t>
            </a:r>
          </a:p>
          <a:p>
            <a:pPr fontAlgn="base">
              <a:buNone/>
            </a:pPr>
            <a:r>
              <a:rPr lang="en-US" sz="2600" dirty="0"/>
              <a:t>     </a:t>
            </a:r>
            <a:r>
              <a:rPr lang="en-US" sz="2600" dirty="0" err="1"/>
              <a:t>dbms_output.put_line</a:t>
            </a:r>
            <a:r>
              <a:rPr lang="en-US" sz="2600" dirty="0"/>
              <a:t>(</a:t>
            </a:r>
            <a:r>
              <a:rPr lang="en-US" sz="2600" dirty="0" err="1"/>
              <a:t>var</a:t>
            </a:r>
            <a:r>
              <a:rPr lang="en-US" sz="2600" dirty="0"/>
              <a:t>);</a:t>
            </a:r>
          </a:p>
          <a:p>
            <a:pPr fontAlgn="base">
              <a:buNone/>
            </a:pPr>
            <a:r>
              <a:rPr lang="en-US" sz="2600" dirty="0"/>
              <a:t> </a:t>
            </a:r>
          </a:p>
          <a:p>
            <a:pPr fontAlgn="base">
              <a:buNone/>
            </a:pPr>
            <a:r>
              <a:rPr lang="en-US" sz="2600" dirty="0"/>
              <a:t>  END;</a:t>
            </a:r>
          </a:p>
          <a:p>
            <a:pPr fontAlgn="base">
              <a:buNone/>
            </a:pPr>
            <a:r>
              <a:rPr lang="en-US" sz="2600" dirty="0"/>
              <a:t>  /</a:t>
            </a:r>
          </a:p>
          <a:p>
            <a:endParaRPr lang="en-US" dirty="0"/>
          </a:p>
        </p:txBody>
      </p:sp>
      <p:sp>
        <p:nvSpPr>
          <p:cNvPr id="15" name="Rectangle 1">
            <a:extLst>
              <a:ext uri="{FF2B5EF4-FFF2-40B4-BE49-F238E27FC236}">
                <a16:creationId xmlns:a16="http://schemas.microsoft.com/office/drawing/2014/main" id="{6D624CF2-BD62-427C-B70F-97231B8B3F6B}"/>
              </a:ext>
            </a:extLst>
          </p:cNvPr>
          <p:cNvSpPr>
            <a:spLocks noChangeArrowheads="1"/>
          </p:cNvSpPr>
          <p:nvPr/>
        </p:nvSpPr>
        <p:spPr bwMode="auto">
          <a:xfrm>
            <a:off x="790852" y="4339002"/>
            <a:ext cx="3429000" cy="1043847"/>
          </a:xfrm>
          <a:prstGeom prst="rect">
            <a:avLst/>
          </a:prstGeom>
          <a:solidFill>
            <a:srgbClr val="E0E0E0"/>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Open Sans"/>
                <a:cs typeface="Arial" pitchFamily="34" charset="0"/>
              </a:rPr>
              <a:t>Output:</a:t>
            </a:r>
            <a:endParaRPr kumimoji="0" lang="en-US" sz="1400" b="0" i="0" u="none" strike="noStrike" cap="none" normalizeH="0" baseline="0" dirty="0">
              <a:ln>
                <a:noFill/>
              </a:ln>
              <a:solidFill>
                <a:srgbClr val="000000"/>
              </a:solidFill>
              <a:effectLst/>
              <a:latin typeface="Consolas" pitchFamily="49" charset="0"/>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Consolas" pitchFamily="49" charset="0"/>
              </a:rPr>
              <a:t>I love INDIA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Consolas" pitchFamily="49" charset="0"/>
              </a:rPr>
              <a:t>PL/SQL procedure successfully completed.</a:t>
            </a:r>
            <a:r>
              <a:rPr kumimoji="0" lang="en-US" sz="12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5">
            <a:extLst>
              <a:ext uri="{FF2B5EF4-FFF2-40B4-BE49-F238E27FC236}">
                <a16:creationId xmlns:a16="http://schemas.microsoft.com/office/drawing/2014/main" id="{4299CBFB-DDB3-4B5F-A271-266C82C18F2D}"/>
              </a:ext>
            </a:extLst>
          </p:cNvPr>
          <p:cNvSpPr/>
          <p:nvPr/>
        </p:nvSpPr>
        <p:spPr>
          <a:xfrm>
            <a:off x="4296052" y="2891202"/>
            <a:ext cx="4572000" cy="646331"/>
          </a:xfrm>
          <a:prstGeom prst="rect">
            <a:avLst/>
          </a:prstGeom>
        </p:spPr>
        <p:txBody>
          <a:bodyPr>
            <a:spAutoFit/>
          </a:bodyPr>
          <a:lstStyle/>
          <a:p>
            <a:r>
              <a:rPr lang="en-US" i="1" dirty="0" err="1">
                <a:solidFill>
                  <a:srgbClr val="002060"/>
                </a:solidFill>
              </a:rPr>
              <a:t>dbms_output.put_line</a:t>
            </a:r>
            <a:r>
              <a:rPr lang="en-US" dirty="0">
                <a:solidFill>
                  <a:srgbClr val="002060"/>
                </a:solidFill>
              </a:rPr>
              <a:t> : This command is used to direct the PL/SQL output to a screen.</a:t>
            </a:r>
          </a:p>
        </p:txBody>
      </p:sp>
    </p:spTree>
    <p:extLst>
      <p:ext uri="{BB962C8B-B14F-4D97-AF65-F5344CB8AC3E}">
        <p14:creationId xmlns:p14="http://schemas.microsoft.com/office/powerpoint/2010/main" val="6664739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A0A5548F-BADB-4377-BE10-F6E781C226A7}"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161</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PL/SQL  Example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2" name="Content Placeholder 6">
            <a:extLst>
              <a:ext uri="{FF2B5EF4-FFF2-40B4-BE49-F238E27FC236}">
                <a16:creationId xmlns:a16="http://schemas.microsoft.com/office/drawing/2014/main" id="{69E2B5FE-D72E-4D1A-BC0A-FB0644D87310}"/>
              </a:ext>
            </a:extLst>
          </p:cNvPr>
          <p:cNvSpPr>
            <a:spLocks noGrp="1"/>
          </p:cNvSpPr>
          <p:nvPr>
            <p:ph idx="1"/>
          </p:nvPr>
        </p:nvSpPr>
        <p:spPr>
          <a:xfrm>
            <a:off x="614039" y="950693"/>
            <a:ext cx="4110361" cy="4571217"/>
          </a:xfrm>
        </p:spPr>
        <p:txBody>
          <a:bodyPr>
            <a:normAutofit fontScale="25000" lnSpcReduction="20000"/>
          </a:bodyPr>
          <a:lstStyle/>
          <a:p>
            <a:pPr fontAlgn="base">
              <a:buNone/>
            </a:pPr>
            <a:r>
              <a:rPr lang="en-US" sz="8800" dirty="0"/>
              <a:t>SQL&gt; SET SERVEROUTPUT ON;</a:t>
            </a:r>
          </a:p>
          <a:p>
            <a:pPr fontAlgn="base">
              <a:buNone/>
            </a:pPr>
            <a:r>
              <a:rPr lang="en-US" sz="8800" dirty="0"/>
              <a:t> </a:t>
            </a:r>
          </a:p>
          <a:p>
            <a:pPr fontAlgn="base">
              <a:buNone/>
            </a:pPr>
            <a:r>
              <a:rPr lang="en-US" sz="8800" dirty="0"/>
              <a:t>SQL&gt; DECLARE</a:t>
            </a:r>
          </a:p>
          <a:p>
            <a:pPr fontAlgn="base">
              <a:buNone/>
            </a:pPr>
            <a:r>
              <a:rPr lang="en-US" sz="8800" dirty="0"/>
              <a:t> </a:t>
            </a:r>
          </a:p>
          <a:p>
            <a:pPr fontAlgn="base">
              <a:buNone/>
            </a:pPr>
            <a:r>
              <a:rPr lang="en-US" sz="8800" dirty="0"/>
              <a:t>      -- taking input for variable a</a:t>
            </a:r>
          </a:p>
          <a:p>
            <a:pPr fontAlgn="base">
              <a:buNone/>
            </a:pPr>
            <a:r>
              <a:rPr lang="en-US" sz="8800" dirty="0"/>
              <a:t>      a number := &amp;</a:t>
            </a:r>
            <a:r>
              <a:rPr lang="en-US" sz="8800" i="1" dirty="0"/>
              <a:t>a;       </a:t>
            </a:r>
          </a:p>
          <a:p>
            <a:pPr fontAlgn="base">
              <a:buNone/>
            </a:pPr>
            <a:r>
              <a:rPr lang="en-US" sz="8800" i="1" dirty="0"/>
              <a:t>       </a:t>
            </a:r>
          </a:p>
          <a:p>
            <a:pPr fontAlgn="base">
              <a:buNone/>
            </a:pPr>
            <a:r>
              <a:rPr lang="en-US" sz="8800" dirty="0"/>
              <a:t>      -- taking input for variable b</a:t>
            </a:r>
          </a:p>
          <a:p>
            <a:pPr fontAlgn="base">
              <a:buNone/>
            </a:pPr>
            <a:r>
              <a:rPr lang="en-US" sz="8800" dirty="0"/>
              <a:t>      b varchar2(30) := &amp;b;     </a:t>
            </a:r>
          </a:p>
          <a:p>
            <a:pPr fontAlgn="base">
              <a:buNone/>
            </a:pPr>
            <a:r>
              <a:rPr lang="en-US" sz="8800" dirty="0"/>
              <a:t> </a:t>
            </a:r>
          </a:p>
          <a:p>
            <a:pPr fontAlgn="base">
              <a:buNone/>
            </a:pPr>
            <a:r>
              <a:rPr lang="en-US" sz="8800" dirty="0"/>
              <a:t>  BEGIN</a:t>
            </a:r>
          </a:p>
          <a:p>
            <a:pPr fontAlgn="base">
              <a:buNone/>
            </a:pPr>
            <a:r>
              <a:rPr lang="en-US" sz="8800" dirty="0"/>
              <a:t>      null;</a:t>
            </a:r>
          </a:p>
          <a:p>
            <a:pPr fontAlgn="base">
              <a:buNone/>
            </a:pPr>
            <a:r>
              <a:rPr lang="en-US" sz="8800" dirty="0"/>
              <a:t> </a:t>
            </a:r>
          </a:p>
          <a:p>
            <a:pPr fontAlgn="base">
              <a:buNone/>
            </a:pPr>
            <a:r>
              <a:rPr lang="en-US" sz="8800" dirty="0"/>
              <a:t>  END;</a:t>
            </a:r>
          </a:p>
          <a:p>
            <a:pPr fontAlgn="base">
              <a:buNone/>
            </a:pPr>
            <a:r>
              <a:rPr lang="en-US" sz="8800" dirty="0"/>
              <a:t>  /</a:t>
            </a:r>
          </a:p>
          <a:p>
            <a:endParaRPr lang="en-US" dirty="0"/>
          </a:p>
        </p:txBody>
      </p:sp>
      <p:sp>
        <p:nvSpPr>
          <p:cNvPr id="13" name="Rectangle 1">
            <a:extLst>
              <a:ext uri="{FF2B5EF4-FFF2-40B4-BE49-F238E27FC236}">
                <a16:creationId xmlns:a16="http://schemas.microsoft.com/office/drawing/2014/main" id="{71A3C41C-0F81-4718-84A1-8D13C7DC3E53}"/>
              </a:ext>
            </a:extLst>
          </p:cNvPr>
          <p:cNvSpPr>
            <a:spLocks noChangeArrowheads="1"/>
          </p:cNvSpPr>
          <p:nvPr/>
        </p:nvSpPr>
        <p:spPr bwMode="auto">
          <a:xfrm rot="10800000" flipV="1">
            <a:off x="4572000" y="2322309"/>
            <a:ext cx="4449192" cy="3136728"/>
          </a:xfrm>
          <a:prstGeom prst="rect">
            <a:avLst/>
          </a:prstGeom>
          <a:solidFill>
            <a:srgbClr val="E0E0E0"/>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000000"/>
                </a:solidFill>
                <a:effectLst/>
                <a:latin typeface="Open Sans"/>
                <a:cs typeface="Arial" pitchFamily="34" charset="0"/>
              </a:rPr>
              <a:t>Output:</a:t>
            </a:r>
            <a:endParaRPr kumimoji="0" lang="en-US"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 Enter value for a: 24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old 2: a number := &amp;a;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 new 2: a number := 24;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Enter value for b: ‘NIET'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old 3: b varchar2(30) := &amp;b;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new 3: b varchar2(30) := ‘NIET';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PL/SQL procedure successfully completed</a:t>
            </a:r>
            <a:r>
              <a:rPr kumimoji="0" lang="en-US" sz="1050" b="0" i="0" u="none" strike="noStrike" cap="none" normalizeH="0" baseline="0" dirty="0">
                <a:ln>
                  <a:noFill/>
                </a:ln>
                <a:solidFill>
                  <a:srgbClr val="000000"/>
                </a:solidFill>
                <a:effectLst/>
                <a:latin typeface="Consolas" pitchFamily="49" charset="0"/>
                <a:cs typeface="Consolas" pitchFamily="49" charset="0"/>
              </a:rPr>
              <a:t>. </a:t>
            </a:r>
            <a:endParaRPr kumimoji="0" lang="en-US" sz="1050" b="0" i="0" u="none" strike="noStrike" cap="none" normalizeH="0" baseline="0" dirty="0">
              <a:ln>
                <a:noFill/>
              </a:ln>
              <a:solidFill>
                <a:srgbClr val="000000"/>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34" charset="0"/>
                <a:cs typeface="Arial" pitchFamily="34" charset="0"/>
              </a:rPr>
              <a:t/>
            </a:r>
            <a:br>
              <a:rPr kumimoji="0" lang="en-US" sz="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4795161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DE4052F7-2866-4CC8-9993-11436EF2002C}"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162</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PL/SQL  Example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2" name="Rectangle 1">
            <a:extLst>
              <a:ext uri="{FF2B5EF4-FFF2-40B4-BE49-F238E27FC236}">
                <a16:creationId xmlns:a16="http://schemas.microsoft.com/office/drawing/2014/main" id="{E4CFA79F-84AC-4F30-9E26-471EEA2C1D78}"/>
              </a:ext>
            </a:extLst>
          </p:cNvPr>
          <p:cNvSpPr/>
          <p:nvPr/>
        </p:nvSpPr>
        <p:spPr>
          <a:xfrm>
            <a:off x="885548" y="822235"/>
            <a:ext cx="8127505" cy="461665"/>
          </a:xfrm>
          <a:prstGeom prst="rect">
            <a:avLst/>
          </a:prstGeom>
        </p:spPr>
        <p:txBody>
          <a:bodyPr wrap="square">
            <a:spAutoFit/>
          </a:bodyPr>
          <a:lstStyle/>
          <a:p>
            <a:pPr fontAlgn="base">
              <a:buNone/>
            </a:pPr>
            <a:r>
              <a:rPr lang="en-US" sz="2400" b="1" dirty="0"/>
              <a:t>PL/SQL code to print sum of two numbers taken from the user.</a:t>
            </a:r>
          </a:p>
        </p:txBody>
      </p:sp>
      <p:sp>
        <p:nvSpPr>
          <p:cNvPr id="8" name="Content Placeholder 6">
            <a:extLst>
              <a:ext uri="{FF2B5EF4-FFF2-40B4-BE49-F238E27FC236}">
                <a16:creationId xmlns:a16="http://schemas.microsoft.com/office/drawing/2014/main" id="{C0CA8AF3-B173-48C3-8530-7B3B0B92737B}"/>
              </a:ext>
            </a:extLst>
          </p:cNvPr>
          <p:cNvSpPr>
            <a:spLocks noGrp="1"/>
          </p:cNvSpPr>
          <p:nvPr>
            <p:ph idx="1"/>
          </p:nvPr>
        </p:nvSpPr>
        <p:spPr>
          <a:xfrm>
            <a:off x="888507" y="1594022"/>
            <a:ext cx="4495800" cy="4495800"/>
          </a:xfrm>
        </p:spPr>
        <p:txBody>
          <a:bodyPr>
            <a:normAutofit fontScale="25000" lnSpcReduction="20000"/>
          </a:bodyPr>
          <a:lstStyle/>
          <a:p>
            <a:pPr fontAlgn="base">
              <a:buNone/>
            </a:pPr>
            <a:r>
              <a:rPr lang="en-US" sz="6400" dirty="0"/>
              <a:t>--PL/SQL code to print sum of two numbers taken from the user.</a:t>
            </a:r>
          </a:p>
          <a:p>
            <a:pPr fontAlgn="base">
              <a:buNone/>
            </a:pPr>
            <a:r>
              <a:rPr lang="en-US" sz="6400" dirty="0"/>
              <a:t>SQL&gt; SET SERVEROUTPUT ON;</a:t>
            </a:r>
          </a:p>
          <a:p>
            <a:pPr fontAlgn="base">
              <a:buNone/>
            </a:pPr>
            <a:r>
              <a:rPr lang="en-US" sz="6400" dirty="0"/>
              <a:t> </a:t>
            </a:r>
          </a:p>
          <a:p>
            <a:pPr fontAlgn="base">
              <a:buNone/>
            </a:pPr>
            <a:r>
              <a:rPr lang="en-US" sz="6400" dirty="0"/>
              <a:t>SQL&gt; DECLARE</a:t>
            </a:r>
          </a:p>
          <a:p>
            <a:pPr fontAlgn="base">
              <a:buNone/>
            </a:pPr>
            <a:r>
              <a:rPr lang="en-US" sz="6400" dirty="0"/>
              <a:t>      </a:t>
            </a:r>
          </a:p>
          <a:p>
            <a:pPr fontAlgn="base">
              <a:buNone/>
            </a:pPr>
            <a:r>
              <a:rPr lang="en-US" sz="6400" dirty="0"/>
              <a:t>     -- taking input for variable a</a:t>
            </a:r>
          </a:p>
          <a:p>
            <a:pPr fontAlgn="base">
              <a:buNone/>
            </a:pPr>
            <a:r>
              <a:rPr lang="en-US" sz="6400" dirty="0"/>
              <a:t>     a integer := &amp;a ; </a:t>
            </a:r>
          </a:p>
          <a:p>
            <a:pPr fontAlgn="base">
              <a:buNone/>
            </a:pPr>
            <a:r>
              <a:rPr lang="en-US" sz="6400" dirty="0"/>
              <a:t>      </a:t>
            </a:r>
          </a:p>
          <a:p>
            <a:pPr fontAlgn="base">
              <a:buNone/>
            </a:pPr>
            <a:r>
              <a:rPr lang="en-US" sz="6400" dirty="0"/>
              <a:t>     -- taking input for variable b</a:t>
            </a:r>
          </a:p>
          <a:p>
            <a:pPr fontAlgn="base">
              <a:buNone/>
            </a:pPr>
            <a:r>
              <a:rPr lang="en-US" sz="6400" dirty="0"/>
              <a:t>     b integer := &amp;b ; </a:t>
            </a:r>
          </a:p>
          <a:p>
            <a:pPr fontAlgn="base">
              <a:buNone/>
            </a:pPr>
            <a:r>
              <a:rPr lang="en-US" sz="6400" dirty="0"/>
              <a:t>     c integer ;</a:t>
            </a:r>
          </a:p>
          <a:p>
            <a:pPr fontAlgn="base">
              <a:buNone/>
            </a:pPr>
            <a:r>
              <a:rPr lang="en-US" sz="6400" dirty="0"/>
              <a:t> </a:t>
            </a:r>
          </a:p>
          <a:p>
            <a:pPr fontAlgn="base">
              <a:buNone/>
            </a:pPr>
            <a:r>
              <a:rPr lang="en-US" sz="6400" dirty="0"/>
              <a:t>  BEGIN</a:t>
            </a:r>
          </a:p>
          <a:p>
            <a:pPr fontAlgn="base">
              <a:buNone/>
            </a:pPr>
            <a:r>
              <a:rPr lang="en-US" sz="6400" dirty="0"/>
              <a:t>     c := a + b ;</a:t>
            </a:r>
          </a:p>
          <a:p>
            <a:pPr fontAlgn="base">
              <a:buNone/>
            </a:pPr>
            <a:r>
              <a:rPr lang="en-US" sz="6400" dirty="0"/>
              <a:t>     </a:t>
            </a:r>
            <a:r>
              <a:rPr lang="en-US" sz="6400" dirty="0" err="1"/>
              <a:t>dbms_output.put_line</a:t>
            </a:r>
            <a:r>
              <a:rPr lang="en-US" sz="6400" dirty="0"/>
              <a:t>('Sum of '||a||' and '||b||' is = '||c);</a:t>
            </a:r>
          </a:p>
          <a:p>
            <a:pPr fontAlgn="base">
              <a:buNone/>
            </a:pPr>
            <a:r>
              <a:rPr lang="en-US" sz="6400" dirty="0"/>
              <a:t> </a:t>
            </a:r>
          </a:p>
          <a:p>
            <a:pPr fontAlgn="base">
              <a:buNone/>
            </a:pPr>
            <a:r>
              <a:rPr lang="en-US" sz="6400" dirty="0"/>
              <a:t>  END;</a:t>
            </a:r>
          </a:p>
          <a:p>
            <a:pPr fontAlgn="base">
              <a:buNone/>
            </a:pPr>
            <a:r>
              <a:rPr lang="en-US" sz="6400" dirty="0"/>
              <a:t>  /</a:t>
            </a:r>
          </a:p>
          <a:p>
            <a:endParaRPr lang="en-US" dirty="0"/>
          </a:p>
        </p:txBody>
      </p:sp>
      <p:sp>
        <p:nvSpPr>
          <p:cNvPr id="9" name="Rectangle 1">
            <a:extLst>
              <a:ext uri="{FF2B5EF4-FFF2-40B4-BE49-F238E27FC236}">
                <a16:creationId xmlns:a16="http://schemas.microsoft.com/office/drawing/2014/main" id="{9CD17F69-4565-4146-AE14-EDDC6E278644}"/>
              </a:ext>
            </a:extLst>
          </p:cNvPr>
          <p:cNvSpPr>
            <a:spLocks noChangeArrowheads="1"/>
          </p:cNvSpPr>
          <p:nvPr/>
        </p:nvSpPr>
        <p:spPr bwMode="auto">
          <a:xfrm>
            <a:off x="5181600" y="3429000"/>
            <a:ext cx="3581400" cy="1382401"/>
          </a:xfrm>
          <a:prstGeom prst="rect">
            <a:avLst/>
          </a:prstGeom>
          <a:solidFill>
            <a:srgbClr val="E0E0E0"/>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Consolas" pitchFamily="49" charset="0"/>
                <a:cs typeface="Consolas" pitchFamily="49" charset="0"/>
              </a:rPr>
              <a:t>Enter value for a: 2 Enter value for b: 3 Sum of 2 and 3 is = 5</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cs typeface="Consolas" pitchFamily="49" charset="0"/>
              </a:rPr>
              <a:t> PL/SQL procedure successfully completed.</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68973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123A9DC5-B69B-4358-99C1-CAF46A8981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4577398"/>
            <a:ext cx="4219696" cy="1566662"/>
          </a:xfrm>
          <a:prstGeom prst="rect">
            <a:avLst/>
          </a:prstGeom>
        </p:spPr>
      </p:pic>
      <p:sp>
        <p:nvSpPr>
          <p:cNvPr id="4" name="Date Placeholder 3"/>
          <p:cNvSpPr>
            <a:spLocks noGrp="1"/>
          </p:cNvSpPr>
          <p:nvPr>
            <p:ph type="dt" sz="half" idx="10"/>
          </p:nvPr>
        </p:nvSpPr>
        <p:spPr>
          <a:xfrm>
            <a:off x="457200" y="6356352"/>
            <a:ext cx="2133600" cy="365125"/>
          </a:xfrm>
        </p:spPr>
        <p:txBody>
          <a:bodyPr/>
          <a:lstStyle/>
          <a:p>
            <a:fld id="{E6B4C590-BEA2-4429-9CA5-B6233E4AF35F}"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163</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dirty="0"/>
              <a:t>PL/SQL – Cursors</a:t>
            </a:r>
            <a:r>
              <a:rPr lang="en-US" sz="3200"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7">
            <a:extLst>
              <a:ext uri="{FF2B5EF4-FFF2-40B4-BE49-F238E27FC236}">
                <a16:creationId xmlns:a16="http://schemas.microsoft.com/office/drawing/2014/main" id="{15E4D4A9-19ED-4626-B80C-AF231D1E2DE8}"/>
              </a:ext>
            </a:extLst>
          </p:cNvPr>
          <p:cNvSpPr/>
          <p:nvPr/>
        </p:nvSpPr>
        <p:spPr>
          <a:xfrm>
            <a:off x="971398" y="1209755"/>
            <a:ext cx="7848599" cy="1107996"/>
          </a:xfrm>
          <a:prstGeom prst="rect">
            <a:avLst/>
          </a:prstGeom>
        </p:spPr>
        <p:txBody>
          <a:bodyPr wrap="square">
            <a:spAutoFit/>
          </a:bodyPr>
          <a:lstStyle/>
          <a:p>
            <a:pPr algn="just"/>
            <a:r>
              <a:rPr lang="en-US" sz="2200" dirty="0"/>
              <a:t>Oracle creates a memory area, known as the context area, for processing an SQL statement, which contains all the information needed for processing the statement</a:t>
            </a:r>
            <a:endParaRPr lang="en-IN" sz="2200" dirty="0"/>
          </a:p>
        </p:txBody>
      </p:sp>
      <p:sp>
        <p:nvSpPr>
          <p:cNvPr id="9" name="Rectangle 8">
            <a:extLst>
              <a:ext uri="{FF2B5EF4-FFF2-40B4-BE49-F238E27FC236}">
                <a16:creationId xmlns:a16="http://schemas.microsoft.com/office/drawing/2014/main" id="{4E908887-7060-4D48-94AB-2C2380B5BB77}"/>
              </a:ext>
            </a:extLst>
          </p:cNvPr>
          <p:cNvSpPr/>
          <p:nvPr/>
        </p:nvSpPr>
        <p:spPr>
          <a:xfrm>
            <a:off x="971398" y="2702538"/>
            <a:ext cx="7777609" cy="1785104"/>
          </a:xfrm>
          <a:prstGeom prst="rect">
            <a:avLst/>
          </a:prstGeom>
        </p:spPr>
        <p:txBody>
          <a:bodyPr wrap="square">
            <a:spAutoFit/>
          </a:bodyPr>
          <a:lstStyle/>
          <a:p>
            <a:pPr marL="285750" indent="-285750">
              <a:buFont typeface="Wingdings" panose="05000000000000000000" pitchFamily="2" charset="2"/>
              <a:buChar char="Ø"/>
            </a:pPr>
            <a:r>
              <a:rPr lang="en-US" sz="2200" b="1" dirty="0"/>
              <a:t>cursor</a:t>
            </a:r>
            <a:r>
              <a:rPr lang="en-US" sz="2200" dirty="0"/>
              <a:t> is a pointer to this context area. </a:t>
            </a:r>
          </a:p>
          <a:p>
            <a:pPr marL="285750" indent="-285750">
              <a:buFont typeface="Wingdings" panose="05000000000000000000" pitchFamily="2" charset="2"/>
              <a:buChar char="Ø"/>
            </a:pPr>
            <a:r>
              <a:rPr lang="en-US" sz="2200" dirty="0"/>
              <a:t>PL/SQL controls the context area through a cursor.</a:t>
            </a:r>
          </a:p>
          <a:p>
            <a:pPr marL="285750" indent="-285750">
              <a:buFont typeface="Wingdings" panose="05000000000000000000" pitchFamily="2" charset="2"/>
              <a:buChar char="Ø"/>
            </a:pPr>
            <a:r>
              <a:rPr lang="en-US" sz="2200" dirty="0"/>
              <a:t> A cursor holds the rows (one or more) returned by a SQL statement. </a:t>
            </a:r>
          </a:p>
          <a:p>
            <a:pPr marL="285750" indent="-285750">
              <a:buFont typeface="Wingdings" panose="05000000000000000000" pitchFamily="2" charset="2"/>
              <a:buChar char="Ø"/>
            </a:pPr>
            <a:r>
              <a:rPr lang="en-US" sz="2200" dirty="0"/>
              <a:t>The set of rows the cursor holds is referred to as the </a:t>
            </a:r>
            <a:r>
              <a:rPr lang="en-US" sz="2200" b="1" dirty="0"/>
              <a:t>active set</a:t>
            </a:r>
            <a:r>
              <a:rPr lang="en-US" sz="2200" dirty="0"/>
              <a:t>.</a:t>
            </a:r>
            <a:endParaRPr lang="en-IN" sz="2200" dirty="0"/>
          </a:p>
        </p:txBody>
      </p:sp>
      <p:sp>
        <p:nvSpPr>
          <p:cNvPr id="10" name="Rectangle 9">
            <a:extLst>
              <a:ext uri="{FF2B5EF4-FFF2-40B4-BE49-F238E27FC236}">
                <a16:creationId xmlns:a16="http://schemas.microsoft.com/office/drawing/2014/main" id="{94C2A4F5-C331-4541-BAB6-8974FDAF2D8B}"/>
              </a:ext>
            </a:extLst>
          </p:cNvPr>
          <p:cNvSpPr/>
          <p:nvPr/>
        </p:nvSpPr>
        <p:spPr>
          <a:xfrm>
            <a:off x="1078637" y="4607019"/>
            <a:ext cx="4572000" cy="1107996"/>
          </a:xfrm>
          <a:prstGeom prst="rect">
            <a:avLst/>
          </a:prstGeom>
        </p:spPr>
        <p:txBody>
          <a:bodyPr>
            <a:spAutoFit/>
          </a:bodyPr>
          <a:lstStyle/>
          <a:p>
            <a:r>
              <a:rPr lang="en-US" sz="2200" dirty="0"/>
              <a:t>There are two types of cursors −</a:t>
            </a:r>
          </a:p>
          <a:p>
            <a:pPr marL="285750" indent="-285750">
              <a:buFont typeface="Wingdings" panose="05000000000000000000" pitchFamily="2" charset="2"/>
              <a:buChar char="Ø"/>
            </a:pPr>
            <a:r>
              <a:rPr lang="en-US" sz="2200" dirty="0"/>
              <a:t>Implicit cursors</a:t>
            </a:r>
          </a:p>
          <a:p>
            <a:pPr marL="285750" indent="-285750">
              <a:buFont typeface="Wingdings" panose="05000000000000000000" pitchFamily="2" charset="2"/>
              <a:buChar char="Ø"/>
            </a:pPr>
            <a:r>
              <a:rPr lang="en-US" sz="2200" dirty="0"/>
              <a:t>Explicit cursors</a:t>
            </a:r>
          </a:p>
        </p:txBody>
      </p:sp>
    </p:spTree>
    <p:extLst>
      <p:ext uri="{BB962C8B-B14F-4D97-AF65-F5344CB8AC3E}">
        <p14:creationId xmlns:p14="http://schemas.microsoft.com/office/powerpoint/2010/main" val="366535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D9ADF236-57DE-4E82-833D-09933AC88C1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164</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dirty="0"/>
              <a:t>Implicit Cursors</a:t>
            </a:r>
            <a:r>
              <a:rPr lang="en-US" sz="3200"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7">
            <a:extLst>
              <a:ext uri="{FF2B5EF4-FFF2-40B4-BE49-F238E27FC236}">
                <a16:creationId xmlns:a16="http://schemas.microsoft.com/office/drawing/2014/main" id="{F77AA564-78E8-45D4-9C46-64C2824CACF9}"/>
              </a:ext>
            </a:extLst>
          </p:cNvPr>
          <p:cNvSpPr/>
          <p:nvPr/>
        </p:nvSpPr>
        <p:spPr>
          <a:xfrm>
            <a:off x="1037624" y="1451912"/>
            <a:ext cx="7649176" cy="769441"/>
          </a:xfrm>
          <a:prstGeom prst="rect">
            <a:avLst/>
          </a:prstGeom>
        </p:spPr>
        <p:txBody>
          <a:bodyPr wrap="square">
            <a:spAutoFit/>
          </a:bodyPr>
          <a:lstStyle/>
          <a:p>
            <a:pPr marL="342900" indent="-342900">
              <a:buFont typeface="Wingdings" panose="05000000000000000000" pitchFamily="2" charset="2"/>
              <a:buChar char="Ø"/>
            </a:pPr>
            <a:r>
              <a:rPr lang="en-US" sz="2200" dirty="0"/>
              <a:t>Implicit cursors are automatically created by Oracle whenever an SQL statement is executed</a:t>
            </a:r>
            <a:endParaRPr lang="en-IN" sz="2200" dirty="0"/>
          </a:p>
        </p:txBody>
      </p:sp>
      <p:sp>
        <p:nvSpPr>
          <p:cNvPr id="9" name="Rectangle 8">
            <a:extLst>
              <a:ext uri="{FF2B5EF4-FFF2-40B4-BE49-F238E27FC236}">
                <a16:creationId xmlns:a16="http://schemas.microsoft.com/office/drawing/2014/main" id="{0991C563-39EE-4EEC-8743-168B1FCE0198}"/>
              </a:ext>
            </a:extLst>
          </p:cNvPr>
          <p:cNvSpPr/>
          <p:nvPr/>
        </p:nvSpPr>
        <p:spPr>
          <a:xfrm>
            <a:off x="1048954" y="2271746"/>
            <a:ext cx="7485445" cy="769441"/>
          </a:xfrm>
          <a:prstGeom prst="rect">
            <a:avLst/>
          </a:prstGeom>
        </p:spPr>
        <p:txBody>
          <a:bodyPr wrap="square">
            <a:spAutoFit/>
          </a:bodyPr>
          <a:lstStyle/>
          <a:p>
            <a:pPr marL="342900" indent="-342900">
              <a:buFont typeface="Wingdings" panose="05000000000000000000" pitchFamily="2" charset="2"/>
              <a:buChar char="Ø"/>
            </a:pPr>
            <a:r>
              <a:rPr lang="en-US" sz="2200" dirty="0"/>
              <a:t>Programmers cannot control the implicit cursors and the information in it.</a:t>
            </a:r>
            <a:endParaRPr lang="en-IN" sz="2200" dirty="0"/>
          </a:p>
        </p:txBody>
      </p:sp>
      <p:sp>
        <p:nvSpPr>
          <p:cNvPr id="10" name="Rectangle 9">
            <a:extLst>
              <a:ext uri="{FF2B5EF4-FFF2-40B4-BE49-F238E27FC236}">
                <a16:creationId xmlns:a16="http://schemas.microsoft.com/office/drawing/2014/main" id="{3A95FAEC-AB48-4046-97E1-24F791525F8D}"/>
              </a:ext>
            </a:extLst>
          </p:cNvPr>
          <p:cNvSpPr/>
          <p:nvPr/>
        </p:nvSpPr>
        <p:spPr>
          <a:xfrm>
            <a:off x="1048954" y="3068098"/>
            <a:ext cx="7323534" cy="1785104"/>
          </a:xfrm>
          <a:prstGeom prst="rect">
            <a:avLst/>
          </a:prstGeom>
        </p:spPr>
        <p:txBody>
          <a:bodyPr wrap="square">
            <a:spAutoFit/>
          </a:bodyPr>
          <a:lstStyle/>
          <a:p>
            <a:pPr marL="342900" indent="-342900">
              <a:buFont typeface="Wingdings" panose="05000000000000000000" pitchFamily="2" charset="2"/>
              <a:buChar char="Ø"/>
            </a:pPr>
            <a:r>
              <a:rPr lang="en-US" sz="2200" dirty="0"/>
              <a:t>Whenever a DML statement (INSERT, UPDATE and DELETE) is issued, an implicit cursor is associated with this statement.</a:t>
            </a:r>
          </a:p>
          <a:p>
            <a:pPr marL="342900" indent="-342900">
              <a:buFont typeface="Wingdings" panose="05000000000000000000" pitchFamily="2" charset="2"/>
              <a:buChar char="Ø"/>
            </a:pPr>
            <a:r>
              <a:rPr lang="en-US" sz="2200" dirty="0"/>
              <a:t> For INSERT operations, the cursor holds the data that needs to be inserted.</a:t>
            </a:r>
            <a:endParaRPr lang="en-IN" sz="2200" dirty="0"/>
          </a:p>
        </p:txBody>
      </p:sp>
      <p:sp>
        <p:nvSpPr>
          <p:cNvPr id="11" name="Rectangle 10">
            <a:extLst>
              <a:ext uri="{FF2B5EF4-FFF2-40B4-BE49-F238E27FC236}">
                <a16:creationId xmlns:a16="http://schemas.microsoft.com/office/drawing/2014/main" id="{1142DC28-1BC1-4BE3-A79F-85C550031656}"/>
              </a:ext>
            </a:extLst>
          </p:cNvPr>
          <p:cNvSpPr/>
          <p:nvPr/>
        </p:nvSpPr>
        <p:spPr>
          <a:xfrm>
            <a:off x="1129909" y="4820798"/>
            <a:ext cx="7323533" cy="769441"/>
          </a:xfrm>
          <a:prstGeom prst="rect">
            <a:avLst/>
          </a:prstGeom>
        </p:spPr>
        <p:txBody>
          <a:bodyPr wrap="square">
            <a:spAutoFit/>
          </a:bodyPr>
          <a:lstStyle/>
          <a:p>
            <a:pPr marL="342900" indent="-342900">
              <a:buFont typeface="Wingdings" panose="05000000000000000000" pitchFamily="2" charset="2"/>
              <a:buChar char="Ø"/>
            </a:pPr>
            <a:r>
              <a:rPr lang="en-US" sz="2200" dirty="0"/>
              <a:t>For UPDATE and DELETE operations, the cursor identifies the rows that would be affected.</a:t>
            </a:r>
            <a:endParaRPr lang="en-IN" sz="2200" dirty="0"/>
          </a:p>
        </p:txBody>
      </p:sp>
    </p:spTree>
    <p:extLst>
      <p:ext uri="{BB962C8B-B14F-4D97-AF65-F5344CB8AC3E}">
        <p14:creationId xmlns:p14="http://schemas.microsoft.com/office/powerpoint/2010/main" val="155028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A3ED6F73-6F5C-4FA1-9877-DB8F41CD588C}"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165</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Attributes of SQL CURSOR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6" name="Rectangle 15">
            <a:extLst>
              <a:ext uri="{FF2B5EF4-FFF2-40B4-BE49-F238E27FC236}">
                <a16:creationId xmlns:a16="http://schemas.microsoft.com/office/drawing/2014/main" id="{97ECAEC3-C72B-420D-B39C-7D925BBBA066}"/>
              </a:ext>
            </a:extLst>
          </p:cNvPr>
          <p:cNvSpPr/>
          <p:nvPr/>
        </p:nvSpPr>
        <p:spPr>
          <a:xfrm>
            <a:off x="1135532" y="1067273"/>
            <a:ext cx="1061444" cy="369332"/>
          </a:xfrm>
          <a:prstGeom prst="rect">
            <a:avLst/>
          </a:prstGeom>
        </p:spPr>
        <p:txBody>
          <a:bodyPr wrap="none">
            <a:spAutoFit/>
          </a:bodyPr>
          <a:lstStyle/>
          <a:p>
            <a:r>
              <a:rPr lang="en-IN" b="1" dirty="0"/>
              <a:t>%FOUND</a:t>
            </a:r>
            <a:endParaRPr lang="en-IN" dirty="0"/>
          </a:p>
        </p:txBody>
      </p:sp>
      <p:sp>
        <p:nvSpPr>
          <p:cNvPr id="17" name="Rectangle 16">
            <a:extLst>
              <a:ext uri="{FF2B5EF4-FFF2-40B4-BE49-F238E27FC236}">
                <a16:creationId xmlns:a16="http://schemas.microsoft.com/office/drawing/2014/main" id="{63222853-5E98-4D5F-8AFB-F0779561E195}"/>
              </a:ext>
            </a:extLst>
          </p:cNvPr>
          <p:cNvSpPr/>
          <p:nvPr/>
        </p:nvSpPr>
        <p:spPr>
          <a:xfrm>
            <a:off x="2178877" y="1302365"/>
            <a:ext cx="6853088" cy="923330"/>
          </a:xfrm>
          <a:prstGeom prst="rect">
            <a:avLst/>
          </a:prstGeom>
        </p:spPr>
        <p:txBody>
          <a:bodyPr wrap="square">
            <a:spAutoFit/>
          </a:bodyPr>
          <a:lstStyle/>
          <a:p>
            <a:pPr marL="285750" indent="-285750">
              <a:buFont typeface="Wingdings" panose="05000000000000000000" pitchFamily="2" charset="2"/>
              <a:buChar char="Ø"/>
            </a:pPr>
            <a:r>
              <a:rPr lang="en-US" dirty="0"/>
              <a:t>Returns TRUE if an INSERT, UPDATE, or DELETE statement affected one or more rows or a SELECT INTO statement returned one or more rows. Otherwise, it returns FALSE.</a:t>
            </a:r>
          </a:p>
        </p:txBody>
      </p:sp>
      <p:sp>
        <p:nvSpPr>
          <p:cNvPr id="18" name="Rectangle 17">
            <a:extLst>
              <a:ext uri="{FF2B5EF4-FFF2-40B4-BE49-F238E27FC236}">
                <a16:creationId xmlns:a16="http://schemas.microsoft.com/office/drawing/2014/main" id="{92CDE90F-E571-47AB-A622-0E238302C86C}"/>
              </a:ext>
            </a:extLst>
          </p:cNvPr>
          <p:cNvSpPr/>
          <p:nvPr/>
        </p:nvSpPr>
        <p:spPr>
          <a:xfrm>
            <a:off x="1148953" y="2141120"/>
            <a:ext cx="1477969" cy="369332"/>
          </a:xfrm>
          <a:prstGeom prst="rect">
            <a:avLst/>
          </a:prstGeom>
        </p:spPr>
        <p:txBody>
          <a:bodyPr wrap="none">
            <a:spAutoFit/>
          </a:bodyPr>
          <a:lstStyle/>
          <a:p>
            <a:r>
              <a:rPr lang="en-IN" b="1" dirty="0"/>
              <a:t>%NOTFOUND</a:t>
            </a:r>
            <a:endParaRPr lang="en-IN" dirty="0"/>
          </a:p>
        </p:txBody>
      </p:sp>
      <p:sp>
        <p:nvSpPr>
          <p:cNvPr id="19" name="Rectangle 18">
            <a:extLst>
              <a:ext uri="{FF2B5EF4-FFF2-40B4-BE49-F238E27FC236}">
                <a16:creationId xmlns:a16="http://schemas.microsoft.com/office/drawing/2014/main" id="{DA0AD4CD-2C11-4A5B-A860-16D4730CDA3C}"/>
              </a:ext>
            </a:extLst>
          </p:cNvPr>
          <p:cNvSpPr/>
          <p:nvPr/>
        </p:nvSpPr>
        <p:spPr>
          <a:xfrm>
            <a:off x="2249385" y="2445106"/>
            <a:ext cx="6553200" cy="1200329"/>
          </a:xfrm>
          <a:prstGeom prst="rect">
            <a:avLst/>
          </a:prstGeom>
        </p:spPr>
        <p:txBody>
          <a:bodyPr wrap="square">
            <a:spAutoFit/>
          </a:bodyPr>
          <a:lstStyle/>
          <a:p>
            <a:pPr marL="285750" indent="-285750">
              <a:buFont typeface="Wingdings" panose="05000000000000000000" pitchFamily="2" charset="2"/>
              <a:buChar char="Ø"/>
            </a:pPr>
            <a:r>
              <a:rPr lang="en-US" dirty="0"/>
              <a:t>The logical opposite of %FOUND.</a:t>
            </a:r>
          </a:p>
          <a:p>
            <a:pPr marL="285750" indent="-285750">
              <a:buFont typeface="Wingdings" panose="05000000000000000000" pitchFamily="2" charset="2"/>
              <a:buChar char="Ø"/>
            </a:pPr>
            <a:r>
              <a:rPr lang="en-US" dirty="0"/>
              <a:t> It returns TRUE if an INSERT, UPDATE, or DELETE statement affected no rows, or a SELECT INTO statement returned no rows. Otherwise, it returns FALSE.</a:t>
            </a:r>
          </a:p>
        </p:txBody>
      </p:sp>
      <p:sp>
        <p:nvSpPr>
          <p:cNvPr id="20" name="Rectangle 19">
            <a:extLst>
              <a:ext uri="{FF2B5EF4-FFF2-40B4-BE49-F238E27FC236}">
                <a16:creationId xmlns:a16="http://schemas.microsoft.com/office/drawing/2014/main" id="{3C389F1D-E38E-4260-8ACE-6BA3C134A55A}"/>
              </a:ext>
            </a:extLst>
          </p:cNvPr>
          <p:cNvSpPr/>
          <p:nvPr/>
        </p:nvSpPr>
        <p:spPr>
          <a:xfrm>
            <a:off x="1148953" y="3774082"/>
            <a:ext cx="1066318" cy="369332"/>
          </a:xfrm>
          <a:prstGeom prst="rect">
            <a:avLst/>
          </a:prstGeom>
        </p:spPr>
        <p:txBody>
          <a:bodyPr wrap="none">
            <a:spAutoFit/>
          </a:bodyPr>
          <a:lstStyle/>
          <a:p>
            <a:r>
              <a:rPr lang="en-IN" b="1" dirty="0"/>
              <a:t>%ISOPEN</a:t>
            </a:r>
            <a:endParaRPr lang="en-IN" dirty="0"/>
          </a:p>
        </p:txBody>
      </p:sp>
      <p:sp>
        <p:nvSpPr>
          <p:cNvPr id="21" name="Rectangle 20">
            <a:extLst>
              <a:ext uri="{FF2B5EF4-FFF2-40B4-BE49-F238E27FC236}">
                <a16:creationId xmlns:a16="http://schemas.microsoft.com/office/drawing/2014/main" id="{541AFA28-7CD5-493C-91D3-33FCE4BD53BF}"/>
              </a:ext>
            </a:extLst>
          </p:cNvPr>
          <p:cNvSpPr/>
          <p:nvPr/>
        </p:nvSpPr>
        <p:spPr>
          <a:xfrm>
            <a:off x="2224149" y="3958748"/>
            <a:ext cx="6834989" cy="923330"/>
          </a:xfrm>
          <a:prstGeom prst="rect">
            <a:avLst/>
          </a:prstGeom>
        </p:spPr>
        <p:txBody>
          <a:bodyPr wrap="square">
            <a:spAutoFit/>
          </a:bodyPr>
          <a:lstStyle/>
          <a:p>
            <a:pPr marL="285750" indent="-285750">
              <a:buFont typeface="Wingdings" panose="05000000000000000000" pitchFamily="2" charset="2"/>
              <a:buChar char="Ø"/>
            </a:pPr>
            <a:r>
              <a:rPr lang="en-US" dirty="0"/>
              <a:t>Always returns FALSE for implicit cursors, because Oracle closes the SQL cursor automatically after executing its associated SQL statement.</a:t>
            </a:r>
          </a:p>
        </p:txBody>
      </p:sp>
      <p:sp>
        <p:nvSpPr>
          <p:cNvPr id="22" name="Rectangle 21">
            <a:extLst>
              <a:ext uri="{FF2B5EF4-FFF2-40B4-BE49-F238E27FC236}">
                <a16:creationId xmlns:a16="http://schemas.microsoft.com/office/drawing/2014/main" id="{8015BA3E-D147-441C-BD89-868633B6111D}"/>
              </a:ext>
            </a:extLst>
          </p:cNvPr>
          <p:cNvSpPr/>
          <p:nvPr/>
        </p:nvSpPr>
        <p:spPr>
          <a:xfrm>
            <a:off x="1148953" y="4881412"/>
            <a:ext cx="1532727" cy="369332"/>
          </a:xfrm>
          <a:prstGeom prst="rect">
            <a:avLst/>
          </a:prstGeom>
        </p:spPr>
        <p:txBody>
          <a:bodyPr wrap="none">
            <a:spAutoFit/>
          </a:bodyPr>
          <a:lstStyle/>
          <a:p>
            <a:r>
              <a:rPr lang="en-IN" b="1" dirty="0"/>
              <a:t>%ROWCOUNT</a:t>
            </a:r>
            <a:endParaRPr lang="en-IN" dirty="0"/>
          </a:p>
        </p:txBody>
      </p:sp>
      <p:sp>
        <p:nvSpPr>
          <p:cNvPr id="23" name="Rectangle 22">
            <a:extLst>
              <a:ext uri="{FF2B5EF4-FFF2-40B4-BE49-F238E27FC236}">
                <a16:creationId xmlns:a16="http://schemas.microsoft.com/office/drawing/2014/main" id="{43B0B97D-28DA-4071-ACFB-7335EF9D009A}"/>
              </a:ext>
            </a:extLst>
          </p:cNvPr>
          <p:cNvSpPr/>
          <p:nvPr/>
        </p:nvSpPr>
        <p:spPr>
          <a:xfrm>
            <a:off x="2438399" y="5093731"/>
            <a:ext cx="6593565" cy="646331"/>
          </a:xfrm>
          <a:prstGeom prst="rect">
            <a:avLst/>
          </a:prstGeom>
        </p:spPr>
        <p:txBody>
          <a:bodyPr wrap="square">
            <a:spAutoFit/>
          </a:bodyPr>
          <a:lstStyle/>
          <a:p>
            <a:pPr marL="285750" indent="-285750">
              <a:buFont typeface="Wingdings" panose="05000000000000000000" pitchFamily="2" charset="2"/>
              <a:buChar char="Ø"/>
            </a:pPr>
            <a:r>
              <a:rPr lang="en-US" dirty="0"/>
              <a:t>Returns the number of rows affected by an INSERT, UPDATE, or DELETE statement, or returned by a SELECT INTO statement.</a:t>
            </a:r>
          </a:p>
        </p:txBody>
      </p:sp>
    </p:spTree>
    <p:extLst>
      <p:ext uri="{BB962C8B-B14F-4D97-AF65-F5344CB8AC3E}">
        <p14:creationId xmlns:p14="http://schemas.microsoft.com/office/powerpoint/2010/main" val="386013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F754DED8-5359-443D-AE75-058294DB6893}"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166</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PL/SQL –Cursor   Example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2" name="Rectangle 1">
            <a:extLst>
              <a:ext uri="{FF2B5EF4-FFF2-40B4-BE49-F238E27FC236}">
                <a16:creationId xmlns:a16="http://schemas.microsoft.com/office/drawing/2014/main" id="{21BBFDAD-ECCC-48CB-9BE4-26AD28695B67}"/>
              </a:ext>
            </a:extLst>
          </p:cNvPr>
          <p:cNvSpPr/>
          <p:nvPr/>
        </p:nvSpPr>
        <p:spPr>
          <a:xfrm>
            <a:off x="1308200" y="794762"/>
            <a:ext cx="7355149" cy="1446550"/>
          </a:xfrm>
          <a:prstGeom prst="rect">
            <a:avLst/>
          </a:prstGeom>
        </p:spPr>
        <p:txBody>
          <a:bodyPr wrap="square">
            <a:spAutoFit/>
          </a:bodyPr>
          <a:lstStyle/>
          <a:p>
            <a:r>
              <a:rPr lang="en-US" sz="2200" dirty="0"/>
              <a:t>update the table employee and increase the salary of each employee by 500 whose age is below 25and use the </a:t>
            </a:r>
            <a:r>
              <a:rPr lang="en-US" sz="2200" b="1" dirty="0"/>
              <a:t>SQL%ROWCOUNT</a:t>
            </a:r>
            <a:r>
              <a:rPr lang="en-US" sz="2200" dirty="0"/>
              <a:t> attribute to determine the number of rows affected</a:t>
            </a:r>
          </a:p>
        </p:txBody>
      </p:sp>
      <p:sp>
        <p:nvSpPr>
          <p:cNvPr id="8" name="Rectangle 7">
            <a:extLst>
              <a:ext uri="{FF2B5EF4-FFF2-40B4-BE49-F238E27FC236}">
                <a16:creationId xmlns:a16="http://schemas.microsoft.com/office/drawing/2014/main" id="{E273A525-A051-4F6F-9EED-243A5D11FC29}"/>
              </a:ext>
            </a:extLst>
          </p:cNvPr>
          <p:cNvSpPr/>
          <p:nvPr/>
        </p:nvSpPr>
        <p:spPr>
          <a:xfrm>
            <a:off x="1746716" y="2240459"/>
            <a:ext cx="5873284" cy="4298455"/>
          </a:xfrm>
          <a:prstGeom prst="rect">
            <a:avLst/>
          </a:prstGeom>
        </p:spPr>
        <p:txBody>
          <a:bodyPr wrap="square">
            <a:spAutoFit/>
          </a:bodyPr>
          <a:lstStyle/>
          <a:p>
            <a:r>
              <a:rPr lang="en-IN" dirty="0"/>
              <a:t>DECLARE</a:t>
            </a:r>
          </a:p>
          <a:p>
            <a:r>
              <a:rPr lang="en-IN" dirty="0"/>
              <a:t> </a:t>
            </a:r>
            <a:r>
              <a:rPr lang="en-IN" dirty="0" err="1"/>
              <a:t>total_rows</a:t>
            </a:r>
            <a:r>
              <a:rPr lang="en-IN" dirty="0"/>
              <a:t> number(2); </a:t>
            </a:r>
          </a:p>
          <a:p>
            <a:r>
              <a:rPr lang="en-IN" dirty="0"/>
              <a:t>BEGIN </a:t>
            </a:r>
          </a:p>
          <a:p>
            <a:r>
              <a:rPr lang="en-IN" dirty="0"/>
              <a:t>UPDATE employee1 </a:t>
            </a:r>
          </a:p>
          <a:p>
            <a:r>
              <a:rPr lang="en-IN" dirty="0"/>
              <a:t>SET salary = salary + 500</a:t>
            </a:r>
          </a:p>
          <a:p>
            <a:r>
              <a:rPr lang="en-IN" dirty="0"/>
              <a:t>Where age&lt;=25; </a:t>
            </a:r>
          </a:p>
          <a:p>
            <a:r>
              <a:rPr lang="en-IN" dirty="0"/>
              <a:t>IF </a:t>
            </a:r>
            <a:r>
              <a:rPr lang="en-IN" dirty="0" err="1"/>
              <a:t>sql%notfound</a:t>
            </a:r>
            <a:endParaRPr lang="en-IN" dirty="0"/>
          </a:p>
          <a:p>
            <a:r>
              <a:rPr lang="en-IN" dirty="0"/>
              <a:t> THEN </a:t>
            </a:r>
          </a:p>
          <a:p>
            <a:r>
              <a:rPr lang="en-IN" dirty="0" err="1"/>
              <a:t>dbms_output.put_line</a:t>
            </a:r>
            <a:r>
              <a:rPr lang="en-IN" dirty="0"/>
              <a:t>('no customers selected’); </a:t>
            </a:r>
          </a:p>
          <a:p>
            <a:r>
              <a:rPr lang="en-IN" dirty="0"/>
              <a:t>ELSIF </a:t>
            </a:r>
            <a:r>
              <a:rPr lang="en-IN" dirty="0" err="1"/>
              <a:t>sql%found</a:t>
            </a:r>
            <a:r>
              <a:rPr lang="en-IN" dirty="0"/>
              <a:t> </a:t>
            </a:r>
          </a:p>
          <a:p>
            <a:r>
              <a:rPr lang="en-IN" dirty="0"/>
              <a:t>THEN </a:t>
            </a:r>
            <a:r>
              <a:rPr lang="en-IN" dirty="0" err="1"/>
              <a:t>total_rows</a:t>
            </a:r>
            <a:r>
              <a:rPr lang="en-IN" dirty="0"/>
              <a:t> := </a:t>
            </a:r>
            <a:r>
              <a:rPr lang="en-IN" dirty="0" err="1"/>
              <a:t>sql%rowcount</a:t>
            </a:r>
            <a:r>
              <a:rPr lang="en-IN" dirty="0"/>
              <a:t>; </a:t>
            </a:r>
          </a:p>
          <a:p>
            <a:r>
              <a:rPr lang="en-IN" dirty="0" err="1"/>
              <a:t>dbms_output.put_line</a:t>
            </a:r>
            <a:r>
              <a:rPr lang="en-IN" dirty="0"/>
              <a:t>( </a:t>
            </a:r>
            <a:r>
              <a:rPr lang="en-IN" dirty="0" err="1"/>
              <a:t>total_rows</a:t>
            </a:r>
            <a:r>
              <a:rPr lang="en-IN" dirty="0"/>
              <a:t>||'customers selected’); </a:t>
            </a:r>
          </a:p>
          <a:p>
            <a:r>
              <a:rPr lang="en-IN" dirty="0"/>
              <a:t>END IF;</a:t>
            </a:r>
          </a:p>
          <a:p>
            <a:r>
              <a:rPr lang="en-IN" dirty="0"/>
              <a:t> END; </a:t>
            </a:r>
          </a:p>
          <a:p>
            <a:r>
              <a:rPr lang="en-IN" dirty="0"/>
              <a:t>/</a:t>
            </a:r>
          </a:p>
        </p:txBody>
      </p:sp>
    </p:spTree>
    <p:extLst>
      <p:ext uri="{BB962C8B-B14F-4D97-AF65-F5344CB8AC3E}">
        <p14:creationId xmlns:p14="http://schemas.microsoft.com/office/powerpoint/2010/main" val="314544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D69B8817-B0A9-4314-8ED9-E97AD60B96B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167</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dirty="0"/>
              <a:t>Explicit Cursors</a:t>
            </a:r>
            <a:r>
              <a:rPr lang="en-US" sz="3200" b="1"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2" name="Rectangle 11">
            <a:extLst>
              <a:ext uri="{FF2B5EF4-FFF2-40B4-BE49-F238E27FC236}">
                <a16:creationId xmlns:a16="http://schemas.microsoft.com/office/drawing/2014/main" id="{36B23D9A-1EF4-4822-9FC1-F099687DC0E2}"/>
              </a:ext>
            </a:extLst>
          </p:cNvPr>
          <p:cNvSpPr/>
          <p:nvPr/>
        </p:nvSpPr>
        <p:spPr>
          <a:xfrm>
            <a:off x="998032" y="1497367"/>
            <a:ext cx="7883013" cy="769441"/>
          </a:xfrm>
          <a:prstGeom prst="rect">
            <a:avLst/>
          </a:prstGeom>
        </p:spPr>
        <p:txBody>
          <a:bodyPr wrap="square">
            <a:spAutoFit/>
          </a:bodyPr>
          <a:lstStyle/>
          <a:p>
            <a:pPr marL="285750" indent="-285750">
              <a:buFont typeface="Wingdings" panose="05000000000000000000" pitchFamily="2" charset="2"/>
              <a:buChar char="Ø"/>
            </a:pPr>
            <a:r>
              <a:rPr lang="en-US" sz="2200" dirty="0"/>
              <a:t>Explicit cursors are programmer-defined cursors for gaining more control over the </a:t>
            </a:r>
            <a:r>
              <a:rPr lang="en-US" sz="2200" b="1" dirty="0"/>
              <a:t>context area</a:t>
            </a:r>
            <a:r>
              <a:rPr lang="en-US" sz="2200" dirty="0"/>
              <a:t>. </a:t>
            </a:r>
            <a:endParaRPr lang="en-IN" sz="2200" dirty="0"/>
          </a:p>
        </p:txBody>
      </p:sp>
      <p:sp>
        <p:nvSpPr>
          <p:cNvPr id="13" name="Rectangle 12">
            <a:extLst>
              <a:ext uri="{FF2B5EF4-FFF2-40B4-BE49-F238E27FC236}">
                <a16:creationId xmlns:a16="http://schemas.microsoft.com/office/drawing/2014/main" id="{4D0E60AA-6313-4F23-B9C5-08761126D5A8}"/>
              </a:ext>
            </a:extLst>
          </p:cNvPr>
          <p:cNvSpPr/>
          <p:nvPr/>
        </p:nvSpPr>
        <p:spPr>
          <a:xfrm>
            <a:off x="1050434" y="2232072"/>
            <a:ext cx="7830611" cy="1446550"/>
          </a:xfrm>
          <a:prstGeom prst="rect">
            <a:avLst/>
          </a:prstGeom>
        </p:spPr>
        <p:txBody>
          <a:bodyPr wrap="square">
            <a:spAutoFit/>
          </a:bodyPr>
          <a:lstStyle/>
          <a:p>
            <a:pPr marL="285750" indent="-285750">
              <a:buFont typeface="Wingdings" panose="05000000000000000000" pitchFamily="2" charset="2"/>
              <a:buChar char="Ø"/>
            </a:pPr>
            <a:r>
              <a:rPr lang="en-US" sz="2200" dirty="0"/>
              <a:t>An explicit cursor should be defined in the declaration section of the PL/SQL Block. </a:t>
            </a:r>
          </a:p>
          <a:p>
            <a:pPr marL="285750" indent="-285750">
              <a:buFont typeface="Wingdings" panose="05000000000000000000" pitchFamily="2" charset="2"/>
              <a:buChar char="Ø"/>
            </a:pPr>
            <a:r>
              <a:rPr lang="en-US" sz="2200" dirty="0"/>
              <a:t>It is created on a SELECT Statement which returns more than one row.</a:t>
            </a:r>
            <a:endParaRPr lang="en-IN" sz="2200" dirty="0"/>
          </a:p>
        </p:txBody>
      </p:sp>
      <p:sp>
        <p:nvSpPr>
          <p:cNvPr id="14" name="Rectangle 13">
            <a:extLst>
              <a:ext uri="{FF2B5EF4-FFF2-40B4-BE49-F238E27FC236}">
                <a16:creationId xmlns:a16="http://schemas.microsoft.com/office/drawing/2014/main" id="{20C891EF-39E0-416A-B119-3EDDDA848264}"/>
              </a:ext>
            </a:extLst>
          </p:cNvPr>
          <p:cNvSpPr/>
          <p:nvPr/>
        </p:nvSpPr>
        <p:spPr>
          <a:xfrm>
            <a:off x="1944517" y="3972521"/>
            <a:ext cx="5254965" cy="430887"/>
          </a:xfrm>
          <a:prstGeom prst="rect">
            <a:avLst/>
          </a:prstGeom>
        </p:spPr>
        <p:txBody>
          <a:bodyPr wrap="none">
            <a:spAutoFit/>
          </a:bodyPr>
          <a:lstStyle/>
          <a:p>
            <a:r>
              <a:rPr lang="en-US" sz="2200" b="1" dirty="0">
                <a:solidFill>
                  <a:srgbClr val="002060"/>
                </a:solidFill>
              </a:rPr>
              <a:t>CURSOR </a:t>
            </a:r>
            <a:r>
              <a:rPr lang="en-US" sz="2200" b="1" dirty="0" err="1">
                <a:solidFill>
                  <a:schemeClr val="accent6">
                    <a:lumMod val="50000"/>
                  </a:schemeClr>
                </a:solidFill>
              </a:rPr>
              <a:t>cursor_name</a:t>
            </a:r>
            <a:r>
              <a:rPr lang="en-US" sz="2200" b="1" dirty="0">
                <a:solidFill>
                  <a:schemeClr val="accent6">
                    <a:lumMod val="50000"/>
                  </a:schemeClr>
                </a:solidFill>
              </a:rPr>
              <a:t> </a:t>
            </a:r>
            <a:r>
              <a:rPr lang="en-US" sz="2200" b="1" dirty="0">
                <a:solidFill>
                  <a:srgbClr val="002060"/>
                </a:solidFill>
              </a:rPr>
              <a:t>IS </a:t>
            </a:r>
            <a:r>
              <a:rPr lang="en-US" sz="2200" b="1" dirty="0" err="1">
                <a:solidFill>
                  <a:schemeClr val="accent6">
                    <a:lumMod val="50000"/>
                  </a:schemeClr>
                </a:solidFill>
              </a:rPr>
              <a:t>select_statement</a:t>
            </a:r>
            <a:r>
              <a:rPr lang="en-US" sz="2200" b="1" dirty="0">
                <a:solidFill>
                  <a:srgbClr val="002060"/>
                </a:solidFill>
              </a:rPr>
              <a:t>; </a:t>
            </a:r>
            <a:endParaRPr lang="en-IN" sz="2200" b="1" dirty="0">
              <a:solidFill>
                <a:srgbClr val="002060"/>
              </a:solidFill>
            </a:endParaRPr>
          </a:p>
        </p:txBody>
      </p:sp>
    </p:spTree>
    <p:extLst>
      <p:ext uri="{BB962C8B-B14F-4D97-AF65-F5344CB8AC3E}">
        <p14:creationId xmlns:p14="http://schemas.microsoft.com/office/powerpoint/2010/main" val="45857193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67739375-94F6-40F7-B9A3-8BDC04580437}"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168</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Steps involved with explicit cursor</a:t>
            </a:r>
            <a:r>
              <a:rPr lang="en-US" sz="3200" dirty="0">
                <a:solidFill>
                  <a:srgbClr val="111111"/>
                </a:solidFill>
                <a:latin typeface="Roboto"/>
              </a:rPr>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0" name="Rectangle 9">
            <a:extLst>
              <a:ext uri="{FF2B5EF4-FFF2-40B4-BE49-F238E27FC236}">
                <a16:creationId xmlns:a16="http://schemas.microsoft.com/office/drawing/2014/main" id="{5D63A4FF-3BAC-4FA2-AAD5-149A1D8CD1BE}"/>
              </a:ext>
            </a:extLst>
          </p:cNvPr>
          <p:cNvSpPr/>
          <p:nvPr/>
        </p:nvSpPr>
        <p:spPr>
          <a:xfrm>
            <a:off x="951112" y="5250454"/>
            <a:ext cx="7086600" cy="461665"/>
          </a:xfrm>
          <a:prstGeom prst="rect">
            <a:avLst/>
          </a:prstGeom>
        </p:spPr>
        <p:txBody>
          <a:bodyPr wrap="square">
            <a:spAutoFit/>
          </a:bodyPr>
          <a:lstStyle/>
          <a:p>
            <a:pPr marL="285750" indent="-285750">
              <a:buFont typeface="Wingdings" panose="05000000000000000000" pitchFamily="2" charset="2"/>
              <a:buChar char="Ø"/>
            </a:pPr>
            <a:r>
              <a:rPr lang="en-US" sz="2400" dirty="0">
                <a:solidFill>
                  <a:srgbClr val="FF0000"/>
                </a:solidFill>
              </a:rPr>
              <a:t>Closing the cursor to release the allocated memory</a:t>
            </a:r>
          </a:p>
        </p:txBody>
      </p:sp>
      <p:pic>
        <p:nvPicPr>
          <p:cNvPr id="11" name="Picture 10" descr="A picture containing device&#10;&#10;Description automatically generated">
            <a:extLst>
              <a:ext uri="{FF2B5EF4-FFF2-40B4-BE49-F238E27FC236}">
                <a16:creationId xmlns:a16="http://schemas.microsoft.com/office/drawing/2014/main" id="{C7C06467-59F9-4ED4-B5D3-5E4E768278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6438" y="917901"/>
            <a:ext cx="5897362" cy="1900050"/>
          </a:xfrm>
          <a:prstGeom prst="rect">
            <a:avLst/>
          </a:prstGeom>
        </p:spPr>
      </p:pic>
      <p:sp>
        <p:nvSpPr>
          <p:cNvPr id="15" name="Rectangle 14">
            <a:extLst>
              <a:ext uri="{FF2B5EF4-FFF2-40B4-BE49-F238E27FC236}">
                <a16:creationId xmlns:a16="http://schemas.microsoft.com/office/drawing/2014/main" id="{FB7A0180-0FAD-4577-A383-C5FD8A7F9B41}"/>
              </a:ext>
            </a:extLst>
          </p:cNvPr>
          <p:cNvSpPr/>
          <p:nvPr/>
        </p:nvSpPr>
        <p:spPr>
          <a:xfrm>
            <a:off x="914400" y="2540589"/>
            <a:ext cx="6485334" cy="461666"/>
          </a:xfrm>
          <a:prstGeom prst="rect">
            <a:avLst/>
          </a:prstGeom>
        </p:spPr>
        <p:txBody>
          <a:bodyPr wrap="square">
            <a:spAutoFit/>
          </a:bodyPr>
          <a:lstStyle/>
          <a:p>
            <a:pPr marL="285750" indent="-285750">
              <a:buFont typeface="Wingdings" panose="05000000000000000000" pitchFamily="2" charset="2"/>
              <a:buChar char="Ø"/>
            </a:pPr>
            <a:r>
              <a:rPr lang="en-US" sz="2400" dirty="0">
                <a:solidFill>
                  <a:srgbClr val="FF0000"/>
                </a:solidFill>
              </a:rPr>
              <a:t>Declaring the cursor for initializing the memory</a:t>
            </a:r>
          </a:p>
        </p:txBody>
      </p:sp>
      <p:sp>
        <p:nvSpPr>
          <p:cNvPr id="16" name="Rectangle 2">
            <a:extLst>
              <a:ext uri="{FF2B5EF4-FFF2-40B4-BE49-F238E27FC236}">
                <a16:creationId xmlns:a16="http://schemas.microsoft.com/office/drawing/2014/main" id="{D35C563B-2487-4028-A424-7288917D185C}"/>
              </a:ext>
            </a:extLst>
          </p:cNvPr>
          <p:cNvSpPr>
            <a:spLocks noChangeArrowheads="1"/>
          </p:cNvSpPr>
          <p:nvPr/>
        </p:nvSpPr>
        <p:spPr bwMode="auto">
          <a:xfrm>
            <a:off x="1851919" y="3029328"/>
            <a:ext cx="5691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Monaco"/>
              </a:rPr>
              <a:t>CURSOR</a:t>
            </a:r>
            <a:r>
              <a:rPr kumimoji="0" lang="en-US" altLang="en-US" sz="2400" b="0" i="0" u="none" strike="noStrike" cap="none" normalizeH="0" baseline="0" dirty="0">
                <a:ln>
                  <a:noFill/>
                </a:ln>
                <a:solidFill>
                  <a:srgbClr val="222222"/>
                </a:solidFill>
                <a:effectLst/>
                <a:latin typeface="Monaco"/>
              </a:rPr>
              <a:t> </a:t>
            </a:r>
            <a:r>
              <a:rPr kumimoji="0" lang="en-US" altLang="en-US" sz="2400" b="0" i="0" u="none" strike="noStrike" cap="none" normalizeH="0" baseline="0" dirty="0" err="1">
                <a:ln>
                  <a:noFill/>
                </a:ln>
                <a:solidFill>
                  <a:srgbClr val="000000"/>
                </a:solidFill>
                <a:effectLst/>
                <a:latin typeface="Monaco"/>
              </a:rPr>
              <a:t>cursor_name</a:t>
            </a:r>
            <a:r>
              <a:rPr kumimoji="0" lang="en-US" altLang="en-US" sz="2400" b="0" i="0" u="none" strike="noStrike" cap="none" normalizeH="0" baseline="0" dirty="0">
                <a:ln>
                  <a:noFill/>
                </a:ln>
                <a:solidFill>
                  <a:srgbClr val="000000"/>
                </a:solidFill>
                <a:effectLst/>
                <a:latin typeface="Monaco"/>
              </a:rPr>
              <a:t> </a:t>
            </a:r>
            <a:r>
              <a:rPr kumimoji="0" lang="en-US" altLang="en-US" sz="2400" b="1" i="0" u="none" strike="noStrike" cap="none" normalizeH="0" baseline="0" dirty="0">
                <a:ln>
                  <a:noFill/>
                </a:ln>
                <a:solidFill>
                  <a:srgbClr val="006699"/>
                </a:solidFill>
                <a:effectLst/>
                <a:latin typeface="Monaco"/>
              </a:rPr>
              <a:t>IS</a:t>
            </a:r>
            <a:r>
              <a:rPr kumimoji="0" lang="en-US" altLang="en-US" sz="2400" b="0" i="0" u="none" strike="noStrike" cap="none" normalizeH="0" baseline="0" dirty="0">
                <a:ln>
                  <a:noFill/>
                </a:ln>
                <a:solidFill>
                  <a:srgbClr val="222222"/>
                </a:solidFill>
                <a:effectLst/>
                <a:latin typeface="Monaco"/>
              </a:rPr>
              <a:t> </a:t>
            </a:r>
            <a:r>
              <a:rPr kumimoji="0" lang="en-US" altLang="en-US" sz="2400" b="0" i="0" u="none" strike="noStrike" cap="none" normalizeH="0" baseline="0" dirty="0" err="1">
                <a:ln>
                  <a:noFill/>
                </a:ln>
                <a:solidFill>
                  <a:srgbClr val="000000"/>
                </a:solidFill>
                <a:effectLst/>
                <a:latin typeface="Monaco"/>
              </a:rPr>
              <a:t>select_statement</a:t>
            </a:r>
            <a:r>
              <a:rPr kumimoji="0" lang="en-US" altLang="en-US" sz="2400" b="0" i="0" u="none" strike="noStrike" cap="none" normalizeH="0" baseline="0" dirty="0">
                <a:ln>
                  <a:noFill/>
                </a:ln>
                <a:solidFill>
                  <a:srgbClr val="000000"/>
                </a:solidFill>
                <a:effectLst/>
                <a:latin typeface="Monaco"/>
              </a:rPr>
              <a:t>;</a:t>
            </a:r>
            <a:r>
              <a:rPr kumimoji="0" lang="en-US" altLang="en-US" sz="11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7056BEE-1B13-4621-BAF9-C620F7C52151}"/>
              </a:ext>
            </a:extLst>
          </p:cNvPr>
          <p:cNvSpPr/>
          <p:nvPr/>
        </p:nvSpPr>
        <p:spPr>
          <a:xfrm>
            <a:off x="1032867" y="3401097"/>
            <a:ext cx="6248400" cy="461665"/>
          </a:xfrm>
          <a:prstGeom prst="rect">
            <a:avLst/>
          </a:prstGeom>
        </p:spPr>
        <p:txBody>
          <a:bodyPr wrap="square">
            <a:spAutoFit/>
          </a:bodyPr>
          <a:lstStyle/>
          <a:p>
            <a:pPr marL="285750" indent="-285750">
              <a:buFont typeface="Wingdings" panose="05000000000000000000" pitchFamily="2" charset="2"/>
              <a:buChar char="Ø"/>
            </a:pPr>
            <a:r>
              <a:rPr lang="en-US" sz="2400" dirty="0">
                <a:solidFill>
                  <a:srgbClr val="FF0000"/>
                </a:solidFill>
              </a:rPr>
              <a:t>Opening the cursor for allocating the memory</a:t>
            </a:r>
          </a:p>
        </p:txBody>
      </p:sp>
      <p:sp>
        <p:nvSpPr>
          <p:cNvPr id="18" name="Rectangle 3">
            <a:extLst>
              <a:ext uri="{FF2B5EF4-FFF2-40B4-BE49-F238E27FC236}">
                <a16:creationId xmlns:a16="http://schemas.microsoft.com/office/drawing/2014/main" id="{91C78FD0-D2E3-4135-8DE7-5BEE9B04B8A2}"/>
              </a:ext>
            </a:extLst>
          </p:cNvPr>
          <p:cNvSpPr>
            <a:spLocks noChangeArrowheads="1"/>
          </p:cNvSpPr>
          <p:nvPr/>
        </p:nvSpPr>
        <p:spPr bwMode="auto">
          <a:xfrm>
            <a:off x="1842652" y="3843987"/>
            <a:ext cx="4851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Monaco"/>
              </a:rPr>
              <a:t>OPEN</a:t>
            </a:r>
            <a:r>
              <a:rPr kumimoji="0" lang="en-US" altLang="en-US" sz="2400" b="0" i="0" u="none" strike="noStrike" cap="none" normalizeH="0" baseline="0" dirty="0">
                <a:ln>
                  <a:noFill/>
                </a:ln>
                <a:solidFill>
                  <a:srgbClr val="222222"/>
                </a:solidFill>
                <a:effectLst/>
                <a:latin typeface="Monaco"/>
              </a:rPr>
              <a:t> </a:t>
            </a:r>
            <a:r>
              <a:rPr kumimoji="0" lang="en-US" altLang="en-US" sz="2400" b="0" i="0" u="none" strike="noStrike" cap="none" normalizeH="0" baseline="0" dirty="0" err="1">
                <a:ln>
                  <a:noFill/>
                </a:ln>
                <a:solidFill>
                  <a:srgbClr val="000000"/>
                </a:solidFill>
                <a:effectLst/>
                <a:latin typeface="Monaco"/>
              </a:rPr>
              <a:t>cursor_name</a:t>
            </a:r>
            <a:r>
              <a:rPr kumimoji="0" lang="en-US" altLang="en-US" sz="2400" b="0" i="0" u="none" strike="noStrike" cap="none" normalizeH="0" baseline="0" dirty="0">
                <a:ln>
                  <a:noFill/>
                </a:ln>
                <a:solidFill>
                  <a:srgbClr val="000000"/>
                </a:solidFill>
                <a:effectLst/>
                <a:latin typeface="Monaco"/>
              </a:rPr>
              <a:t>;</a:t>
            </a:r>
            <a:r>
              <a:rPr kumimoji="0" lang="en-US" altLang="en-US" sz="11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6116C9FE-28EF-418C-8915-5E34D5B4BD47}"/>
              </a:ext>
            </a:extLst>
          </p:cNvPr>
          <p:cNvSpPr/>
          <p:nvPr/>
        </p:nvSpPr>
        <p:spPr>
          <a:xfrm>
            <a:off x="1032867" y="4163674"/>
            <a:ext cx="5677901" cy="461665"/>
          </a:xfrm>
          <a:prstGeom prst="rect">
            <a:avLst/>
          </a:prstGeom>
        </p:spPr>
        <p:txBody>
          <a:bodyPr wrap="none">
            <a:spAutoFit/>
          </a:bodyPr>
          <a:lstStyle/>
          <a:p>
            <a:pPr marL="285750" indent="-285750">
              <a:buFont typeface="Wingdings" panose="05000000000000000000" pitchFamily="2" charset="2"/>
              <a:buChar char="Ø"/>
            </a:pPr>
            <a:r>
              <a:rPr lang="en-US" sz="2400" dirty="0">
                <a:solidFill>
                  <a:srgbClr val="FF0000"/>
                </a:solidFill>
              </a:rPr>
              <a:t>Fetching the cursor for retrieving the data</a:t>
            </a:r>
          </a:p>
        </p:txBody>
      </p:sp>
      <p:sp>
        <p:nvSpPr>
          <p:cNvPr id="20" name="Rectangle 4">
            <a:extLst>
              <a:ext uri="{FF2B5EF4-FFF2-40B4-BE49-F238E27FC236}">
                <a16:creationId xmlns:a16="http://schemas.microsoft.com/office/drawing/2014/main" id="{D85D137A-791F-4946-9F99-C5745A7165F2}"/>
              </a:ext>
            </a:extLst>
          </p:cNvPr>
          <p:cNvSpPr>
            <a:spLocks noChangeArrowheads="1"/>
          </p:cNvSpPr>
          <p:nvPr/>
        </p:nvSpPr>
        <p:spPr bwMode="auto">
          <a:xfrm>
            <a:off x="1732278" y="4455307"/>
            <a:ext cx="5272183"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Monaco"/>
              </a:rPr>
              <a:t>FETCH</a:t>
            </a:r>
            <a:r>
              <a:rPr kumimoji="0" lang="en-US" altLang="en-US" sz="2800" b="0" i="0" u="none" strike="noStrike" cap="none" normalizeH="0" baseline="0" dirty="0">
                <a:ln>
                  <a:noFill/>
                </a:ln>
                <a:solidFill>
                  <a:srgbClr val="222222"/>
                </a:solidFill>
                <a:effectLst/>
                <a:latin typeface="Monaco"/>
              </a:rPr>
              <a:t> </a:t>
            </a:r>
            <a:r>
              <a:rPr kumimoji="0" lang="en-US" altLang="en-US" sz="2000" b="0" i="0" u="none" strike="noStrike" cap="none" normalizeH="0" baseline="0" dirty="0" err="1">
                <a:ln>
                  <a:noFill/>
                </a:ln>
                <a:solidFill>
                  <a:srgbClr val="000000"/>
                </a:solidFill>
                <a:effectLst/>
                <a:latin typeface="Monaco"/>
              </a:rPr>
              <a:t>cursor_name</a:t>
            </a:r>
            <a:r>
              <a:rPr kumimoji="0" lang="en-US" altLang="en-US" sz="2000" b="0" i="0" u="none" strike="noStrike" cap="none" normalizeH="0" baseline="0" dirty="0">
                <a:ln>
                  <a:noFill/>
                </a:ln>
                <a:solidFill>
                  <a:srgbClr val="000000"/>
                </a:solidFill>
                <a:effectLst/>
                <a:latin typeface="Monaco"/>
              </a:rPr>
              <a:t> </a:t>
            </a:r>
            <a:r>
              <a:rPr kumimoji="0" lang="en-US" altLang="en-US" sz="2000" b="1" i="0" u="none" strike="noStrike" cap="none" normalizeH="0" baseline="0" dirty="0">
                <a:ln>
                  <a:noFill/>
                </a:ln>
                <a:solidFill>
                  <a:srgbClr val="006699"/>
                </a:solidFill>
                <a:effectLst/>
                <a:latin typeface="Monaco"/>
              </a:rPr>
              <a:t>INTO</a:t>
            </a:r>
            <a:r>
              <a:rPr kumimoji="0" lang="en-US" altLang="en-US" sz="2800" b="0" i="0" u="none" strike="noStrike" cap="none" normalizeH="0" baseline="0" dirty="0">
                <a:ln>
                  <a:noFill/>
                </a:ln>
                <a:solidFill>
                  <a:srgbClr val="222222"/>
                </a:solidFill>
                <a:effectLst/>
                <a:latin typeface="Monaco"/>
              </a:rPr>
              <a:t> </a:t>
            </a:r>
            <a:r>
              <a:rPr kumimoji="0" lang="en-US" altLang="en-US" sz="2000" b="0" i="0" u="none" strike="noStrike" cap="none" normalizeH="0" baseline="0" dirty="0">
                <a:ln>
                  <a:noFill/>
                </a:ln>
                <a:solidFill>
                  <a:srgbClr val="000000"/>
                </a:solidFill>
                <a:effectLst/>
                <a:latin typeface="Monaco"/>
              </a:rPr>
              <a:t>PL/SQL variable;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 b="0" i="0" u="none" strike="noStrike" cap="none" normalizeH="0" baseline="0" dirty="0">
                <a:ln>
                  <a:noFill/>
                </a:ln>
                <a:solidFill>
                  <a:srgbClr val="808080"/>
                </a:solidFill>
                <a:effectLst/>
                <a:latin typeface="Monaco"/>
              </a:rPr>
              <a:t>Or</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Monaco"/>
              </a:rPr>
              <a:t>FETCH</a:t>
            </a:r>
            <a:r>
              <a:rPr kumimoji="0" lang="en-US" altLang="en-US" sz="2800" b="0" i="0" u="none" strike="noStrike" cap="none" normalizeH="0" baseline="0" dirty="0">
                <a:ln>
                  <a:noFill/>
                </a:ln>
                <a:solidFill>
                  <a:srgbClr val="222222"/>
                </a:solidFill>
                <a:effectLst/>
                <a:latin typeface="Monaco"/>
              </a:rPr>
              <a:t> </a:t>
            </a:r>
            <a:r>
              <a:rPr kumimoji="0" lang="en-US" altLang="en-US" sz="2000" b="0" i="0" u="none" strike="noStrike" cap="none" normalizeH="0" baseline="0" dirty="0" err="1">
                <a:ln>
                  <a:noFill/>
                </a:ln>
                <a:solidFill>
                  <a:srgbClr val="000000"/>
                </a:solidFill>
                <a:effectLst/>
                <a:latin typeface="Monaco"/>
              </a:rPr>
              <a:t>cursor_name</a:t>
            </a:r>
            <a:r>
              <a:rPr kumimoji="0" lang="en-US" altLang="en-US" sz="2000" b="0" i="0" u="none" strike="noStrike" cap="none" normalizeH="0" baseline="0" dirty="0">
                <a:ln>
                  <a:noFill/>
                </a:ln>
                <a:solidFill>
                  <a:srgbClr val="000000"/>
                </a:solidFill>
                <a:effectLst/>
                <a:latin typeface="Monaco"/>
              </a:rPr>
              <a:t> </a:t>
            </a:r>
            <a:r>
              <a:rPr kumimoji="0" lang="en-US" altLang="en-US" sz="2000" b="1" i="0" u="none" strike="noStrike" cap="none" normalizeH="0" baseline="0" dirty="0">
                <a:ln>
                  <a:noFill/>
                </a:ln>
                <a:solidFill>
                  <a:srgbClr val="006699"/>
                </a:solidFill>
                <a:effectLst/>
                <a:latin typeface="Monaco"/>
              </a:rPr>
              <a:t>INTO</a:t>
            </a:r>
            <a:r>
              <a:rPr kumimoji="0" lang="en-US" altLang="en-US" sz="2800" b="0" i="0" u="none" strike="noStrike" cap="none" normalizeH="0" baseline="0" dirty="0">
                <a:ln>
                  <a:noFill/>
                </a:ln>
                <a:solidFill>
                  <a:srgbClr val="222222"/>
                </a:solidFill>
                <a:effectLst/>
                <a:latin typeface="Monaco"/>
              </a:rPr>
              <a:t> </a:t>
            </a:r>
            <a:r>
              <a:rPr kumimoji="0" lang="en-US" altLang="en-US" sz="2000" b="0" i="0" u="none" strike="noStrike" cap="none" normalizeH="0" baseline="0" dirty="0">
                <a:ln>
                  <a:noFill/>
                </a:ln>
                <a:solidFill>
                  <a:srgbClr val="000000"/>
                </a:solidFill>
                <a:effectLst/>
                <a:latin typeface="Monaco"/>
              </a:rPr>
              <a:t>PL/SQL record;</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graphicFrame>
        <p:nvGraphicFramePr>
          <p:cNvPr id="21" name="Table 20">
            <a:extLst>
              <a:ext uri="{FF2B5EF4-FFF2-40B4-BE49-F238E27FC236}">
                <a16:creationId xmlns:a16="http://schemas.microsoft.com/office/drawing/2014/main" id="{B05A0A7A-D090-40E0-83E5-308298FECB5A}"/>
              </a:ext>
            </a:extLst>
          </p:cNvPr>
          <p:cNvGraphicFramePr>
            <a:graphicFrameLocks noGrp="1"/>
          </p:cNvGraphicFramePr>
          <p:nvPr>
            <p:extLst>
              <p:ext uri="{D42A27DB-BD31-4B8C-83A1-F6EECF244321}">
                <p14:modId xmlns:p14="http://schemas.microsoft.com/office/powerpoint/2010/main" val="2290243849"/>
              </p:ext>
            </p:extLst>
          </p:nvPr>
        </p:nvGraphicFramePr>
        <p:xfrm>
          <a:off x="1842652" y="5770971"/>
          <a:ext cx="5303520" cy="365760"/>
        </p:xfrm>
        <a:graphic>
          <a:graphicData uri="http://schemas.openxmlformats.org/drawingml/2006/table">
            <a:tbl>
              <a:tblPr/>
              <a:tblGrid>
                <a:gridCol w="5303520">
                  <a:extLst>
                    <a:ext uri="{9D8B030D-6E8A-4147-A177-3AD203B41FA5}">
                      <a16:colId xmlns:a16="http://schemas.microsoft.com/office/drawing/2014/main" val="914517004"/>
                    </a:ext>
                  </a:extLst>
                </a:gridCol>
              </a:tblGrid>
              <a:tr h="0">
                <a:tc>
                  <a:txBody>
                    <a:bodyPr/>
                    <a:lstStyle/>
                    <a:p>
                      <a:pPr algn="l" rtl="0" fontAlgn="base"/>
                      <a:r>
                        <a:rPr lang="en-US" sz="2400" b="1" i="0" dirty="0">
                          <a:solidFill>
                            <a:srgbClr val="0070C0"/>
                          </a:solidFill>
                          <a:effectLst/>
                          <a:latin typeface="Monaco"/>
                        </a:rPr>
                        <a:t>CLOSE</a:t>
                      </a:r>
                      <a:r>
                        <a:rPr lang="en-US" sz="2400" b="0" i="0" dirty="0">
                          <a:solidFill>
                            <a:srgbClr val="0070C0"/>
                          </a:solidFill>
                          <a:effectLst/>
                          <a:latin typeface="Monaco"/>
                        </a:rPr>
                        <a:t> </a:t>
                      </a:r>
                      <a:r>
                        <a:rPr lang="en-US" sz="2400" b="0" i="0" dirty="0" err="1">
                          <a:effectLst/>
                          <a:latin typeface="Monaco"/>
                        </a:rPr>
                        <a:t>cursor_name</a:t>
                      </a:r>
                      <a:r>
                        <a:rPr lang="en-US" sz="2400"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215404959"/>
                  </a:ext>
                </a:extLst>
              </a:tr>
            </a:tbl>
          </a:graphicData>
        </a:graphic>
      </p:graphicFrame>
    </p:spTree>
    <p:extLst>
      <p:ext uri="{BB962C8B-B14F-4D97-AF65-F5344CB8AC3E}">
        <p14:creationId xmlns:p14="http://schemas.microsoft.com/office/powerpoint/2010/main" val="38515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P spid="17" grpId="0"/>
      <p:bldP spid="18" grpId="0"/>
      <p:bldP spid="19" grpId="0"/>
      <p:bldP spid="20"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FA797950-A4DC-40BE-95E8-98B5611A6B63}"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169</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dirty="0"/>
              <a:t>Explicit Cursors</a:t>
            </a:r>
            <a:r>
              <a:rPr lang="en-US" sz="3200" b="1"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24929" name="Rectangle 1"/>
          <p:cNvSpPr>
            <a:spLocks noChangeArrowheads="1"/>
          </p:cNvSpPr>
          <p:nvPr/>
        </p:nvSpPr>
        <p:spPr bwMode="auto">
          <a:xfrm>
            <a:off x="1003177" y="1269507"/>
            <a:ext cx="7182035" cy="3631763"/>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222222"/>
                </a:solidFill>
                <a:effectLst/>
                <a:latin typeface="Source Sans Pro"/>
                <a:cs typeface="Arial" pitchFamily="34" charset="0"/>
              </a:rPr>
              <a:t>Syntax:</a:t>
            </a:r>
            <a:endParaRPr kumimoji="0" lang="en-US" b="0" i="0" u="none" strike="noStrike" cap="none" normalizeH="0" baseline="0" dirty="0">
              <a:ln>
                <a:noFill/>
              </a:ln>
              <a:solidFill>
                <a:srgbClr val="222222"/>
              </a:solidFill>
              <a:effectLst/>
              <a:latin typeface="Monac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Monaco"/>
                <a:cs typeface="Arial" pitchFamily="34" charset="0"/>
              </a:rPr>
              <a:t>DECLARE CURSOR &lt;</a:t>
            </a:r>
            <a:r>
              <a:rPr kumimoji="0" lang="en-US" b="0" i="0" u="none" strike="noStrike" cap="none" normalizeH="0" baseline="0" dirty="0" err="1">
                <a:ln>
                  <a:noFill/>
                </a:ln>
                <a:solidFill>
                  <a:srgbClr val="222222"/>
                </a:solidFill>
                <a:effectLst/>
                <a:latin typeface="Monaco"/>
                <a:cs typeface="Arial" pitchFamily="34" charset="0"/>
              </a:rPr>
              <a:t>cursor_name</a:t>
            </a:r>
            <a:r>
              <a:rPr kumimoji="0" lang="en-US" b="0" i="0" u="none" strike="noStrike" cap="none" normalizeH="0" baseline="0" dirty="0">
                <a:ln>
                  <a:noFill/>
                </a:ln>
                <a:solidFill>
                  <a:srgbClr val="222222"/>
                </a:solidFill>
                <a:effectLst/>
                <a:latin typeface="Monaco"/>
                <a:cs typeface="Arial" pitchFamily="34" charset="0"/>
              </a:rPr>
              <a:t>&gt;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Monaco"/>
                <a:cs typeface="Arial" pitchFamily="34" charset="0"/>
              </a:rPr>
              <a:t> &lt;SELECT statements&gt;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Monaco"/>
                <a:cs typeface="Arial" pitchFamily="34" charset="0"/>
              </a:rPr>
              <a:t> &lt;</a:t>
            </a:r>
            <a:r>
              <a:rPr kumimoji="0" lang="en-US" b="0" i="0" u="none" strike="noStrike" cap="none" normalizeH="0" baseline="0" dirty="0" err="1">
                <a:ln>
                  <a:noFill/>
                </a:ln>
                <a:solidFill>
                  <a:srgbClr val="222222"/>
                </a:solidFill>
                <a:effectLst/>
                <a:latin typeface="Monaco"/>
                <a:cs typeface="Arial" pitchFamily="34" charset="0"/>
              </a:rPr>
              <a:t>cursor_variable</a:t>
            </a:r>
            <a:r>
              <a:rPr kumimoji="0" lang="en-US" b="0" i="0" u="none" strike="noStrike" cap="none" normalizeH="0" baseline="0" dirty="0">
                <a:ln>
                  <a:noFill/>
                </a:ln>
                <a:solidFill>
                  <a:srgbClr val="222222"/>
                </a:solidFill>
                <a:effectLst/>
                <a:latin typeface="Monaco"/>
                <a:cs typeface="Arial" pitchFamily="34" charset="0"/>
              </a:rPr>
              <a:t> declaration&gt;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Monaco"/>
                <a:cs typeface="Arial" pitchFamily="34" charset="0"/>
              </a:rPr>
              <a:t>BEGIN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Monaco"/>
                <a:cs typeface="Arial" pitchFamily="34" charset="0"/>
              </a:rPr>
              <a:t>OPEN &lt;</a:t>
            </a:r>
            <a:r>
              <a:rPr kumimoji="0" lang="en-US" b="0" i="0" u="none" strike="noStrike" cap="none" normalizeH="0" baseline="0" dirty="0" err="1">
                <a:ln>
                  <a:noFill/>
                </a:ln>
                <a:solidFill>
                  <a:srgbClr val="222222"/>
                </a:solidFill>
                <a:effectLst/>
                <a:latin typeface="Monaco"/>
                <a:cs typeface="Arial" pitchFamily="34" charset="0"/>
              </a:rPr>
              <a:t>cursor_name</a:t>
            </a:r>
            <a:r>
              <a:rPr kumimoji="0" lang="en-US" b="0" i="0" u="none" strike="noStrike" cap="none" normalizeH="0" baseline="0" dirty="0">
                <a:ln>
                  <a:noFill/>
                </a:ln>
                <a:solidFill>
                  <a:srgbClr val="222222"/>
                </a:solidFill>
                <a:effectLst/>
                <a:latin typeface="Monaco"/>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Monaco"/>
                <a:cs typeface="Arial" pitchFamily="34" charset="0"/>
              </a:rPr>
              <a:t> FETCH &lt;</a:t>
            </a:r>
            <a:r>
              <a:rPr kumimoji="0" lang="en-US" b="0" i="0" u="none" strike="noStrike" cap="none" normalizeH="0" baseline="0" dirty="0" err="1">
                <a:ln>
                  <a:noFill/>
                </a:ln>
                <a:solidFill>
                  <a:srgbClr val="222222"/>
                </a:solidFill>
                <a:effectLst/>
                <a:latin typeface="Monaco"/>
                <a:cs typeface="Arial" pitchFamily="34" charset="0"/>
              </a:rPr>
              <a:t>cursor_name</a:t>
            </a:r>
            <a:r>
              <a:rPr kumimoji="0" lang="en-US" b="0" i="0" u="none" strike="noStrike" cap="none" normalizeH="0" baseline="0" dirty="0">
                <a:ln>
                  <a:noFill/>
                </a:ln>
                <a:solidFill>
                  <a:srgbClr val="222222"/>
                </a:solidFill>
                <a:effectLst/>
                <a:latin typeface="Monaco"/>
                <a:cs typeface="Arial" pitchFamily="34" charset="0"/>
              </a:rPr>
              <a:t>&gt; INTO &lt;</a:t>
            </a:r>
            <a:r>
              <a:rPr kumimoji="0" lang="en-US" b="0" i="0" u="none" strike="noStrike" cap="none" normalizeH="0" baseline="0" dirty="0" err="1">
                <a:ln>
                  <a:noFill/>
                </a:ln>
                <a:solidFill>
                  <a:srgbClr val="222222"/>
                </a:solidFill>
                <a:effectLst/>
                <a:latin typeface="Monaco"/>
                <a:cs typeface="Arial" pitchFamily="34" charset="0"/>
              </a:rPr>
              <a:t>cursor_variable</a:t>
            </a:r>
            <a:r>
              <a:rPr kumimoji="0" lang="en-US" b="0" i="0" u="none" strike="noStrike" cap="none" normalizeH="0" baseline="0" dirty="0">
                <a:ln>
                  <a:noFill/>
                </a:ln>
                <a:solidFill>
                  <a:srgbClr val="222222"/>
                </a:solidFill>
                <a:effectLst/>
                <a:latin typeface="Monaco"/>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Monaco"/>
                <a:cs typeface="Arial" pitchFamily="34" charset="0"/>
              </a:rPr>
              <a:t> . .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222222"/>
              </a:solidFill>
              <a:latin typeface="Monac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222222"/>
              </a:solidFill>
              <a:effectLst/>
              <a:latin typeface="Monac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Monaco"/>
                <a:cs typeface="Arial" pitchFamily="34" charset="0"/>
              </a:rPr>
              <a:t>CLOSE &lt;</a:t>
            </a:r>
            <a:r>
              <a:rPr kumimoji="0" lang="en-US" b="0" i="0" u="none" strike="noStrike" cap="none" normalizeH="0" baseline="0" dirty="0" err="1">
                <a:ln>
                  <a:noFill/>
                </a:ln>
                <a:solidFill>
                  <a:srgbClr val="222222"/>
                </a:solidFill>
                <a:effectLst/>
                <a:latin typeface="Monaco"/>
                <a:cs typeface="Arial" pitchFamily="34" charset="0"/>
              </a:rPr>
              <a:t>cursor_name</a:t>
            </a:r>
            <a:r>
              <a:rPr kumimoji="0" lang="en-US" b="0" i="0" u="none" strike="noStrike" cap="none" normalizeH="0" baseline="0" dirty="0">
                <a:ln>
                  <a:noFill/>
                </a:ln>
                <a:solidFill>
                  <a:srgbClr val="222222"/>
                </a:solidFill>
                <a:effectLst/>
                <a:latin typeface="Monaco"/>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Monaco"/>
                <a:cs typeface="Arial" pitchFamily="34" charset="0"/>
              </a:rPr>
              <a:t> END;</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5857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18E26A3-CF66-4A8F-BAF0-30BA1781D7E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819400" y="6248400"/>
            <a:ext cx="47244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defRPr/>
            </a:pPr>
            <a:r>
              <a:rPr lang="en-US" sz="2800" b="1" dirty="0">
                <a:solidFill>
                  <a:prstClr val="black"/>
                </a:solidFill>
                <a:latin typeface="Times New Roman" panose="02020603050405020304" pitchFamily="18" charset="0"/>
                <a:cs typeface="Times New Roman" panose="02020603050405020304" pitchFamily="18" charset="0"/>
              </a:rPr>
              <a:t>Relational Data Model- Basic Concepts  </a:t>
            </a:r>
            <a:r>
              <a:rPr lang="en-US" sz="1600" b="1" dirty="0">
                <a:solidFill>
                  <a:prstClr val="black"/>
                </a:solidFill>
                <a:latin typeface="Times New Roman" panose="02020603050405020304" pitchFamily="18" charset="0"/>
                <a:cs typeface="Times New Roman" panose="02020603050405020304" pitchFamily="18" charset="0"/>
              </a:rPr>
              <a:t>(CO1, CO2)</a:t>
            </a:r>
            <a:endParaRPr lang="en-US" sz="3600" b="1" dirty="0">
              <a:solidFill>
                <a:prstClr val="black"/>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D132913-D9A7-4BC9-A122-2A0880F41E2C}"/>
              </a:ext>
            </a:extLst>
          </p:cNvPr>
          <p:cNvPicPr>
            <a:picLocks noChangeAspect="1"/>
          </p:cNvPicPr>
          <p:nvPr/>
        </p:nvPicPr>
        <p:blipFill>
          <a:blip r:embed="rId2" cstate="print"/>
          <a:stretch>
            <a:fillRect/>
          </a:stretch>
        </p:blipFill>
        <p:spPr>
          <a:xfrm>
            <a:off x="185608" y="1030476"/>
            <a:ext cx="8501192" cy="4083062"/>
          </a:xfrm>
          <a:prstGeom prst="rect">
            <a:avLst/>
          </a:prstGeom>
        </p:spPr>
      </p:pic>
    </p:spTree>
    <p:extLst>
      <p:ext uri="{BB962C8B-B14F-4D97-AF65-F5344CB8AC3E}">
        <p14:creationId xmlns:p14="http://schemas.microsoft.com/office/powerpoint/2010/main" val="421693768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B27C1470-0E9C-4555-8823-EFC43598A2D9}"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170</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dirty="0"/>
              <a:t>Explicit Cursors</a:t>
            </a:r>
            <a:r>
              <a:rPr lang="en-US" sz="3200" b="1"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99681" name="Rectangle 1"/>
          <p:cNvSpPr>
            <a:spLocks noChangeArrowheads="1"/>
          </p:cNvSpPr>
          <p:nvPr/>
        </p:nvSpPr>
        <p:spPr bwMode="auto">
          <a:xfrm>
            <a:off x="889358" y="1147147"/>
            <a:ext cx="8142499" cy="452431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dirty="0">
                <a:solidFill>
                  <a:srgbClr val="222222"/>
                </a:solidFill>
                <a:latin typeface="Monaco"/>
                <a:cs typeface="Arial" pitchFamily="34" charset="0"/>
              </a:rPr>
              <a:t>DECLARE</a:t>
            </a:r>
          </a:p>
          <a:p>
            <a:pPr lvl="0" fontAlgn="base">
              <a:spcBef>
                <a:spcPct val="0"/>
              </a:spcBef>
              <a:spcAft>
                <a:spcPct val="0"/>
              </a:spcAft>
            </a:pPr>
            <a:r>
              <a:rPr lang="en-US" dirty="0">
                <a:solidFill>
                  <a:srgbClr val="222222"/>
                </a:solidFill>
                <a:latin typeface="Monaco"/>
                <a:cs typeface="Arial" pitchFamily="34" charset="0"/>
              </a:rPr>
              <a:t>    CURSOR </a:t>
            </a:r>
            <a:r>
              <a:rPr lang="en-US" dirty="0" err="1">
                <a:solidFill>
                  <a:srgbClr val="222222"/>
                </a:solidFill>
                <a:latin typeface="Monaco"/>
                <a:cs typeface="Arial" pitchFamily="34" charset="0"/>
              </a:rPr>
              <a:t>employee_det</a:t>
            </a:r>
            <a:r>
              <a:rPr lang="en-US" dirty="0">
                <a:solidFill>
                  <a:srgbClr val="222222"/>
                </a:solidFill>
                <a:latin typeface="Monaco"/>
                <a:cs typeface="Arial" pitchFamily="34" charset="0"/>
              </a:rPr>
              <a:t> IS SELECT </a:t>
            </a:r>
            <a:r>
              <a:rPr lang="en-US" dirty="0" err="1">
                <a:solidFill>
                  <a:srgbClr val="222222"/>
                </a:solidFill>
                <a:latin typeface="Monaco"/>
                <a:cs typeface="Arial" pitchFamily="34" charset="0"/>
              </a:rPr>
              <a:t>ename</a:t>
            </a:r>
            <a:r>
              <a:rPr lang="en-US" dirty="0">
                <a:solidFill>
                  <a:srgbClr val="222222"/>
                </a:solidFill>
                <a:latin typeface="Monaco"/>
                <a:cs typeface="Arial" pitchFamily="34" charset="0"/>
              </a:rPr>
              <a:t> FROM employee1;</a:t>
            </a:r>
          </a:p>
          <a:p>
            <a:pPr lvl="0" fontAlgn="base">
              <a:spcBef>
                <a:spcPct val="0"/>
              </a:spcBef>
              <a:spcAft>
                <a:spcPct val="0"/>
              </a:spcAft>
            </a:pPr>
            <a:r>
              <a:rPr lang="en-US" dirty="0">
                <a:solidFill>
                  <a:srgbClr val="222222"/>
                </a:solidFill>
                <a:latin typeface="Monaco"/>
                <a:cs typeface="Arial" pitchFamily="34" charset="0"/>
              </a:rPr>
              <a:t>   </a:t>
            </a:r>
            <a:r>
              <a:rPr lang="en-US" dirty="0" err="1">
                <a:solidFill>
                  <a:srgbClr val="222222"/>
                </a:solidFill>
                <a:latin typeface="Monaco"/>
                <a:cs typeface="Arial" pitchFamily="34" charset="0"/>
              </a:rPr>
              <a:t>v_ename</a:t>
            </a:r>
            <a:r>
              <a:rPr lang="en-US" dirty="0">
                <a:solidFill>
                  <a:srgbClr val="222222"/>
                </a:solidFill>
                <a:latin typeface="Monaco"/>
                <a:cs typeface="Arial" pitchFamily="34" charset="0"/>
              </a:rPr>
              <a:t> employee1.ename%type;</a:t>
            </a:r>
          </a:p>
          <a:p>
            <a:pPr lvl="0" fontAlgn="base">
              <a:spcBef>
                <a:spcPct val="0"/>
              </a:spcBef>
              <a:spcAft>
                <a:spcPct val="0"/>
              </a:spcAft>
            </a:pPr>
            <a:r>
              <a:rPr lang="en-US" dirty="0">
                <a:solidFill>
                  <a:srgbClr val="222222"/>
                </a:solidFill>
                <a:latin typeface="Monaco"/>
                <a:cs typeface="Arial" pitchFamily="34" charset="0"/>
              </a:rPr>
              <a:t>   BEGIN</a:t>
            </a:r>
          </a:p>
          <a:p>
            <a:pPr lvl="0" fontAlgn="base">
              <a:spcBef>
                <a:spcPct val="0"/>
              </a:spcBef>
              <a:spcAft>
                <a:spcPct val="0"/>
              </a:spcAft>
            </a:pPr>
            <a:r>
              <a:rPr lang="en-US" dirty="0">
                <a:solidFill>
                  <a:srgbClr val="222222"/>
                </a:solidFill>
                <a:latin typeface="Monaco"/>
                <a:cs typeface="Arial" pitchFamily="34" charset="0"/>
              </a:rPr>
              <a:t>   OPEN </a:t>
            </a:r>
            <a:r>
              <a:rPr lang="en-US" dirty="0" err="1">
                <a:solidFill>
                  <a:srgbClr val="222222"/>
                </a:solidFill>
                <a:latin typeface="Monaco"/>
                <a:cs typeface="Arial" pitchFamily="34" charset="0"/>
              </a:rPr>
              <a:t>employee_det</a:t>
            </a:r>
            <a:r>
              <a:rPr lang="en-US" dirty="0">
                <a:solidFill>
                  <a:srgbClr val="222222"/>
                </a:solidFill>
                <a:latin typeface="Monaco"/>
                <a:cs typeface="Arial" pitchFamily="34" charset="0"/>
              </a:rPr>
              <a:t>;</a:t>
            </a:r>
          </a:p>
          <a:p>
            <a:pPr lvl="0" fontAlgn="base">
              <a:spcBef>
                <a:spcPct val="0"/>
              </a:spcBef>
              <a:spcAft>
                <a:spcPct val="0"/>
              </a:spcAft>
            </a:pPr>
            <a:r>
              <a:rPr lang="en-US" dirty="0">
                <a:solidFill>
                  <a:srgbClr val="222222"/>
                </a:solidFill>
                <a:latin typeface="Monaco"/>
                <a:cs typeface="Arial" pitchFamily="34" charset="0"/>
              </a:rPr>
              <a:t>    LOOP</a:t>
            </a:r>
          </a:p>
          <a:p>
            <a:pPr lvl="0" fontAlgn="base">
              <a:spcBef>
                <a:spcPct val="0"/>
              </a:spcBef>
              <a:spcAft>
                <a:spcPct val="0"/>
              </a:spcAft>
            </a:pPr>
            <a:r>
              <a:rPr lang="en-US" dirty="0">
                <a:solidFill>
                  <a:srgbClr val="222222"/>
                </a:solidFill>
                <a:latin typeface="Monaco"/>
                <a:cs typeface="Arial" pitchFamily="34" charset="0"/>
              </a:rPr>
              <a:t>    FETCH </a:t>
            </a:r>
            <a:r>
              <a:rPr lang="en-US" dirty="0" err="1">
                <a:solidFill>
                  <a:srgbClr val="222222"/>
                </a:solidFill>
                <a:latin typeface="Monaco"/>
                <a:cs typeface="Arial" pitchFamily="34" charset="0"/>
              </a:rPr>
              <a:t>employee_det</a:t>
            </a:r>
            <a:r>
              <a:rPr lang="en-US" dirty="0">
                <a:solidFill>
                  <a:srgbClr val="222222"/>
                </a:solidFill>
                <a:latin typeface="Monaco"/>
                <a:cs typeface="Arial" pitchFamily="34" charset="0"/>
              </a:rPr>
              <a:t> INTO </a:t>
            </a:r>
            <a:r>
              <a:rPr lang="en-US" dirty="0" err="1">
                <a:solidFill>
                  <a:srgbClr val="222222"/>
                </a:solidFill>
                <a:latin typeface="Monaco"/>
                <a:cs typeface="Arial" pitchFamily="34" charset="0"/>
              </a:rPr>
              <a:t>v_ename</a:t>
            </a:r>
            <a:r>
              <a:rPr lang="en-US" dirty="0">
                <a:solidFill>
                  <a:srgbClr val="222222"/>
                </a:solidFill>
                <a:latin typeface="Monaco"/>
                <a:cs typeface="Arial" pitchFamily="34" charset="0"/>
              </a:rPr>
              <a:t>;</a:t>
            </a:r>
          </a:p>
          <a:p>
            <a:pPr lvl="0" fontAlgn="base">
              <a:spcBef>
                <a:spcPct val="0"/>
              </a:spcBef>
              <a:spcAft>
                <a:spcPct val="0"/>
              </a:spcAft>
            </a:pPr>
            <a:r>
              <a:rPr lang="en-US" dirty="0">
                <a:solidFill>
                  <a:srgbClr val="222222"/>
                </a:solidFill>
                <a:latin typeface="Monaco"/>
                <a:cs typeface="Arial" pitchFamily="34" charset="0"/>
              </a:rPr>
              <a:t>     IF </a:t>
            </a:r>
            <a:r>
              <a:rPr lang="en-US" dirty="0" err="1">
                <a:solidFill>
                  <a:srgbClr val="222222"/>
                </a:solidFill>
                <a:latin typeface="Monaco"/>
                <a:cs typeface="Arial" pitchFamily="34" charset="0"/>
              </a:rPr>
              <a:t>employee_det%NOTFOUND</a:t>
            </a:r>
            <a:endParaRPr lang="en-US" dirty="0">
              <a:solidFill>
                <a:srgbClr val="222222"/>
              </a:solidFill>
              <a:latin typeface="Monaco"/>
              <a:cs typeface="Arial" pitchFamily="34" charset="0"/>
            </a:endParaRPr>
          </a:p>
          <a:p>
            <a:pPr lvl="0" fontAlgn="base">
              <a:spcBef>
                <a:spcPct val="0"/>
              </a:spcBef>
              <a:spcAft>
                <a:spcPct val="0"/>
              </a:spcAft>
            </a:pPr>
            <a:r>
              <a:rPr lang="en-US" dirty="0">
                <a:solidFill>
                  <a:srgbClr val="222222"/>
                </a:solidFill>
                <a:latin typeface="Monaco"/>
                <a:cs typeface="Arial" pitchFamily="34" charset="0"/>
              </a:rPr>
              <a:t>   THEN EXIT;</a:t>
            </a:r>
          </a:p>
          <a:p>
            <a:pPr lvl="0" fontAlgn="base">
              <a:spcBef>
                <a:spcPct val="0"/>
              </a:spcBef>
              <a:spcAft>
                <a:spcPct val="0"/>
              </a:spcAft>
            </a:pPr>
            <a:r>
              <a:rPr lang="en-US" dirty="0">
                <a:solidFill>
                  <a:srgbClr val="222222"/>
                </a:solidFill>
                <a:latin typeface="Monaco"/>
                <a:cs typeface="Arial" pitchFamily="34" charset="0"/>
              </a:rPr>
              <a:t>  END IF;</a:t>
            </a:r>
          </a:p>
          <a:p>
            <a:pPr lvl="0" fontAlgn="base">
              <a:spcBef>
                <a:spcPct val="0"/>
              </a:spcBef>
              <a:spcAft>
                <a:spcPct val="0"/>
              </a:spcAft>
            </a:pPr>
            <a:r>
              <a:rPr lang="en-US" dirty="0">
                <a:solidFill>
                  <a:srgbClr val="222222"/>
                </a:solidFill>
                <a:latin typeface="Monaco"/>
                <a:cs typeface="Arial" pitchFamily="34" charset="0"/>
              </a:rPr>
              <a:t>    </a:t>
            </a:r>
            <a:r>
              <a:rPr lang="en-US" dirty="0" err="1">
                <a:solidFill>
                  <a:srgbClr val="222222"/>
                </a:solidFill>
                <a:latin typeface="Monaco"/>
                <a:cs typeface="Arial" pitchFamily="34" charset="0"/>
              </a:rPr>
              <a:t>dbms_output.put_line</a:t>
            </a:r>
            <a:r>
              <a:rPr lang="en-US" dirty="0">
                <a:solidFill>
                  <a:srgbClr val="222222"/>
                </a:solidFill>
                <a:latin typeface="Monaco"/>
                <a:cs typeface="Arial" pitchFamily="34" charset="0"/>
              </a:rPr>
              <a:t>('Employee Fetched:'||</a:t>
            </a:r>
            <a:r>
              <a:rPr lang="en-US" dirty="0" err="1">
                <a:solidFill>
                  <a:srgbClr val="222222"/>
                </a:solidFill>
                <a:latin typeface="Monaco"/>
                <a:cs typeface="Arial" pitchFamily="34" charset="0"/>
              </a:rPr>
              <a:t>v_ename</a:t>
            </a:r>
            <a:r>
              <a:rPr lang="en-US" dirty="0">
                <a:solidFill>
                  <a:srgbClr val="222222"/>
                </a:solidFill>
                <a:latin typeface="Monaco"/>
                <a:cs typeface="Arial" pitchFamily="34" charset="0"/>
              </a:rPr>
              <a:t>);</a:t>
            </a:r>
          </a:p>
          <a:p>
            <a:pPr lvl="0" fontAlgn="base">
              <a:spcBef>
                <a:spcPct val="0"/>
              </a:spcBef>
              <a:spcAft>
                <a:spcPct val="0"/>
              </a:spcAft>
            </a:pPr>
            <a:r>
              <a:rPr lang="en-US" dirty="0">
                <a:solidFill>
                  <a:srgbClr val="222222"/>
                </a:solidFill>
                <a:latin typeface="Monaco"/>
                <a:cs typeface="Arial" pitchFamily="34" charset="0"/>
              </a:rPr>
              <a:t>    END LOOP;</a:t>
            </a:r>
          </a:p>
          <a:p>
            <a:pPr lvl="0" fontAlgn="base">
              <a:spcBef>
                <a:spcPct val="0"/>
              </a:spcBef>
              <a:spcAft>
                <a:spcPct val="0"/>
              </a:spcAft>
            </a:pPr>
            <a:r>
              <a:rPr lang="en-US" dirty="0">
                <a:solidFill>
                  <a:srgbClr val="222222"/>
                </a:solidFill>
                <a:latin typeface="Monaco"/>
                <a:cs typeface="Arial" pitchFamily="34" charset="0"/>
              </a:rPr>
              <a:t>  </a:t>
            </a:r>
            <a:r>
              <a:rPr lang="en-US" dirty="0" err="1">
                <a:solidFill>
                  <a:srgbClr val="222222"/>
                </a:solidFill>
                <a:latin typeface="Monaco"/>
                <a:cs typeface="Arial" pitchFamily="34" charset="0"/>
              </a:rPr>
              <a:t>dbms_output.put_line</a:t>
            </a:r>
            <a:r>
              <a:rPr lang="en-US" dirty="0">
                <a:solidFill>
                  <a:srgbClr val="222222"/>
                </a:solidFill>
                <a:latin typeface="Monaco"/>
                <a:cs typeface="Arial" pitchFamily="34" charset="0"/>
              </a:rPr>
              <a:t>('total row </a:t>
            </a:r>
            <a:r>
              <a:rPr lang="en-US" dirty="0" err="1">
                <a:solidFill>
                  <a:srgbClr val="222222"/>
                </a:solidFill>
                <a:latin typeface="Monaco"/>
                <a:cs typeface="Arial" pitchFamily="34" charset="0"/>
              </a:rPr>
              <a:t>feteched</a:t>
            </a:r>
            <a:r>
              <a:rPr lang="en-US" dirty="0">
                <a:solidFill>
                  <a:srgbClr val="222222"/>
                </a:solidFill>
                <a:latin typeface="Monaco"/>
                <a:cs typeface="Arial" pitchFamily="34" charset="0"/>
              </a:rPr>
              <a:t> is'||</a:t>
            </a:r>
            <a:r>
              <a:rPr lang="en-US" dirty="0" err="1">
                <a:solidFill>
                  <a:srgbClr val="222222"/>
                </a:solidFill>
                <a:latin typeface="Monaco"/>
                <a:cs typeface="Arial" pitchFamily="34" charset="0"/>
              </a:rPr>
              <a:t>employee_det%ROWCOUNT</a:t>
            </a:r>
            <a:r>
              <a:rPr lang="en-US" dirty="0">
                <a:solidFill>
                  <a:srgbClr val="222222"/>
                </a:solidFill>
                <a:latin typeface="Monaco"/>
                <a:cs typeface="Arial" pitchFamily="34" charset="0"/>
              </a:rPr>
              <a:t>);</a:t>
            </a:r>
          </a:p>
          <a:p>
            <a:pPr lvl="0" fontAlgn="base">
              <a:spcBef>
                <a:spcPct val="0"/>
              </a:spcBef>
              <a:spcAft>
                <a:spcPct val="0"/>
              </a:spcAft>
            </a:pPr>
            <a:r>
              <a:rPr lang="en-US" dirty="0">
                <a:solidFill>
                  <a:srgbClr val="222222"/>
                </a:solidFill>
                <a:latin typeface="Monaco"/>
                <a:cs typeface="Arial" pitchFamily="34" charset="0"/>
              </a:rPr>
              <a:t>  close </a:t>
            </a:r>
            <a:r>
              <a:rPr lang="en-US" dirty="0" err="1">
                <a:solidFill>
                  <a:srgbClr val="222222"/>
                </a:solidFill>
                <a:latin typeface="Monaco"/>
                <a:cs typeface="Arial" pitchFamily="34" charset="0"/>
              </a:rPr>
              <a:t>employee_det</a:t>
            </a:r>
            <a:r>
              <a:rPr lang="en-US" dirty="0">
                <a:solidFill>
                  <a:srgbClr val="222222"/>
                </a:solidFill>
                <a:latin typeface="Monaco"/>
                <a:cs typeface="Arial" pitchFamily="34" charset="0"/>
              </a:rPr>
              <a:t>;</a:t>
            </a:r>
          </a:p>
          <a:p>
            <a:pPr lvl="0" fontAlgn="base">
              <a:spcBef>
                <a:spcPct val="0"/>
              </a:spcBef>
              <a:spcAft>
                <a:spcPct val="0"/>
              </a:spcAft>
            </a:pPr>
            <a:r>
              <a:rPr lang="en-US" dirty="0">
                <a:solidFill>
                  <a:srgbClr val="222222"/>
                </a:solidFill>
                <a:latin typeface="Monaco"/>
                <a:cs typeface="Arial" pitchFamily="34" charset="0"/>
              </a:rPr>
              <a:t>  END;</a:t>
            </a:r>
          </a:p>
          <a:p>
            <a:pPr lvl="0" fontAlgn="base">
              <a:spcBef>
                <a:spcPct val="0"/>
              </a:spcBef>
              <a:spcAft>
                <a:spcPct val="0"/>
              </a:spcAft>
            </a:pPr>
            <a:r>
              <a:rPr lang="en-US" dirty="0">
                <a:solidFill>
                  <a:srgbClr val="222222"/>
                </a:solidFill>
                <a:latin typeface="Monaco"/>
                <a:cs typeface="Arial" pitchFamily="34" charset="0"/>
              </a:rPr>
              <a:t>  /</a:t>
            </a:r>
            <a:r>
              <a:rPr kumimoji="0" lang="en-US" b="1" i="0" u="none" strike="noStrike" cap="none" normalizeH="0" baseline="0" dirty="0">
                <a:ln>
                  <a:noFill/>
                </a:ln>
                <a:solidFill>
                  <a:srgbClr val="222222"/>
                </a:solidFill>
                <a:effectLst/>
                <a:latin typeface="Source Sans Pro"/>
                <a:cs typeface="Arial" pitchFamily="34" charset="0"/>
              </a:rPr>
              <a:t>Output</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85719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D4173253-9D0A-4041-A3FC-61B3169CB95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171</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Triggers </a:t>
            </a:r>
            <a:r>
              <a:rPr lang="en-US" sz="3200"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9" name="Rectangle 3">
            <a:extLst>
              <a:ext uri="{FF2B5EF4-FFF2-40B4-BE49-F238E27FC236}">
                <a16:creationId xmlns:a16="http://schemas.microsoft.com/office/drawing/2014/main" id="{9368BD65-1A81-4930-9B4B-75E2BF0899BB}"/>
              </a:ext>
            </a:extLst>
          </p:cNvPr>
          <p:cNvSpPr>
            <a:spLocks noGrp="1" noChangeArrowheads="1"/>
          </p:cNvSpPr>
          <p:nvPr>
            <p:ph idx="1"/>
            <p:custDataLst>
              <p:tags r:id="rId1"/>
            </p:custDataLst>
          </p:nvPr>
        </p:nvSpPr>
        <p:spPr>
          <a:xfrm>
            <a:off x="1022412" y="1409700"/>
            <a:ext cx="7543800" cy="4114800"/>
          </a:xfrm>
        </p:spPr>
        <p:txBody>
          <a:bodyPr>
            <a:normAutofit/>
          </a:bodyPr>
          <a:lstStyle/>
          <a:p>
            <a:pPr algn="just" eaLnBrk="1" hangingPunct="1">
              <a:spcBef>
                <a:spcPts val="675"/>
              </a:spcBef>
              <a:buSzPct val="65000"/>
              <a:defRPr/>
            </a:pPr>
            <a:r>
              <a:rPr lang="en-GB" sz="2400" dirty="0"/>
              <a:t>An</a:t>
            </a:r>
            <a:r>
              <a:rPr lang="en-GB" sz="2400" i="1" dirty="0"/>
              <a:t> </a:t>
            </a:r>
            <a:r>
              <a:rPr lang="en-GB" sz="2400" b="1" dirty="0"/>
              <a:t>SQL trigger </a:t>
            </a:r>
            <a:r>
              <a:rPr lang="en-GB" sz="2400" dirty="0"/>
              <a:t>is a mechanism that automatically executes a specified PL/SQL block when a triggering event occurs on a table.</a:t>
            </a:r>
            <a:r>
              <a:rPr lang="en-GB" sz="2400" i="1" dirty="0"/>
              <a:t> </a:t>
            </a:r>
          </a:p>
          <a:p>
            <a:pPr algn="just" eaLnBrk="1" hangingPunct="1">
              <a:spcBef>
                <a:spcPts val="675"/>
              </a:spcBef>
              <a:buSzPct val="65000"/>
              <a:defRPr/>
            </a:pPr>
            <a:r>
              <a:rPr lang="en-GB" sz="2400" dirty="0"/>
              <a:t>The triggering event may be one of</a:t>
            </a:r>
            <a:r>
              <a:rPr lang="en-GB" sz="2400" i="1" dirty="0"/>
              <a:t> </a:t>
            </a:r>
            <a:r>
              <a:rPr lang="en-GB" sz="2400" b="1" dirty="0"/>
              <a:t>insert, delete, or update. </a:t>
            </a:r>
          </a:p>
          <a:p>
            <a:pPr algn="just" eaLnBrk="1" hangingPunct="1">
              <a:defRPr/>
            </a:pPr>
            <a:r>
              <a:rPr lang="en-US" sz="2400" dirty="0"/>
              <a:t>The trigger is associated with a database table and </a:t>
            </a:r>
            <a:r>
              <a:rPr lang="en-US" sz="2400" b="1" dirty="0"/>
              <a:t>is fired </a:t>
            </a:r>
            <a:r>
              <a:rPr lang="en-US" sz="2400" dirty="0"/>
              <a:t>when the triggering event takes place on the table. </a:t>
            </a:r>
          </a:p>
        </p:txBody>
      </p:sp>
    </p:spTree>
    <p:extLst>
      <p:ext uri="{BB962C8B-B14F-4D97-AF65-F5344CB8AC3E}">
        <p14:creationId xmlns:p14="http://schemas.microsoft.com/office/powerpoint/2010/main" val="10906785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2ABAB688-A7C0-43B1-9E9E-30F4FB6281E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172</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Triggers  Syntax </a:t>
            </a:r>
            <a:r>
              <a:rPr lang="en-US" sz="3200"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10" name="Rectangle 9">
            <a:extLst>
              <a:ext uri="{FF2B5EF4-FFF2-40B4-BE49-F238E27FC236}">
                <a16:creationId xmlns:a16="http://schemas.microsoft.com/office/drawing/2014/main" id="{2ECDB697-B4C2-440C-B934-28D688E9A6E2}"/>
              </a:ext>
            </a:extLst>
          </p:cNvPr>
          <p:cNvSpPr/>
          <p:nvPr/>
        </p:nvSpPr>
        <p:spPr>
          <a:xfrm>
            <a:off x="1344760" y="1230320"/>
            <a:ext cx="6759279" cy="3645293"/>
          </a:xfrm>
          <a:prstGeom prst="rect">
            <a:avLst/>
          </a:prstGeom>
        </p:spPr>
        <p:txBody>
          <a:bodyPr wrap="square">
            <a:spAutoFit/>
          </a:bodyPr>
          <a:lstStyle/>
          <a:p>
            <a:pPr>
              <a:lnSpc>
                <a:spcPct val="80000"/>
              </a:lnSpc>
              <a:defRPr/>
            </a:pPr>
            <a:r>
              <a:rPr lang="en-US" sz="2400" b="1" dirty="0"/>
              <a:t>create [or replace] trigger</a:t>
            </a:r>
            <a:r>
              <a:rPr lang="en-US" sz="2400" dirty="0"/>
              <a:t> trigger-name</a:t>
            </a:r>
          </a:p>
          <a:p>
            <a:pPr>
              <a:lnSpc>
                <a:spcPct val="80000"/>
              </a:lnSpc>
              <a:defRPr/>
            </a:pPr>
            <a:r>
              <a:rPr lang="en-US" sz="2400" dirty="0"/>
              <a:t>{before | after}</a:t>
            </a:r>
          </a:p>
          <a:p>
            <a:pPr>
              <a:lnSpc>
                <a:spcPct val="80000"/>
              </a:lnSpc>
              <a:defRPr/>
            </a:pPr>
            <a:r>
              <a:rPr lang="en-US" sz="2400" dirty="0"/>
              <a:t>{delete | insert | update [of column [, column] …]}</a:t>
            </a:r>
          </a:p>
          <a:p>
            <a:pPr>
              <a:lnSpc>
                <a:spcPct val="80000"/>
              </a:lnSpc>
              <a:defRPr/>
            </a:pPr>
            <a:r>
              <a:rPr lang="en-US" sz="2400" dirty="0"/>
              <a:t>[or</a:t>
            </a:r>
          </a:p>
          <a:p>
            <a:pPr>
              <a:lnSpc>
                <a:spcPct val="80000"/>
              </a:lnSpc>
              <a:defRPr/>
            </a:pPr>
            <a:r>
              <a:rPr lang="en-US" sz="2400" dirty="0"/>
              <a:t>{delete | insert | update [of column [, column …]}</a:t>
            </a:r>
          </a:p>
          <a:p>
            <a:pPr>
              <a:lnSpc>
                <a:spcPct val="80000"/>
              </a:lnSpc>
              <a:defRPr/>
            </a:pPr>
            <a:r>
              <a:rPr lang="en-US" sz="2400" dirty="0"/>
              <a:t>]…</a:t>
            </a:r>
          </a:p>
          <a:p>
            <a:pPr>
              <a:lnSpc>
                <a:spcPct val="80000"/>
              </a:lnSpc>
              <a:defRPr/>
            </a:pPr>
            <a:r>
              <a:rPr lang="en-US" sz="2400" b="1" dirty="0"/>
              <a:t>ON table-name</a:t>
            </a:r>
          </a:p>
          <a:p>
            <a:pPr>
              <a:lnSpc>
                <a:spcPct val="80000"/>
              </a:lnSpc>
              <a:defRPr/>
            </a:pPr>
            <a:r>
              <a:rPr lang="en-US" sz="2400" dirty="0"/>
              <a:t>[ [referencing {old [as] &lt;old&gt; [new [as] &lt;new&gt;]</a:t>
            </a:r>
          </a:p>
          <a:p>
            <a:pPr>
              <a:lnSpc>
                <a:spcPct val="80000"/>
              </a:lnSpc>
              <a:defRPr/>
            </a:pPr>
            <a:r>
              <a:rPr lang="en-US" sz="2400" dirty="0"/>
              <a:t>		| new [as] &lt;new&gt; [old [as] &lt;old&gt; }]</a:t>
            </a:r>
          </a:p>
          <a:p>
            <a:pPr>
              <a:lnSpc>
                <a:spcPct val="80000"/>
              </a:lnSpc>
              <a:defRPr/>
            </a:pPr>
            <a:r>
              <a:rPr lang="en-US" sz="2400" dirty="0"/>
              <a:t>for each row</a:t>
            </a:r>
          </a:p>
          <a:p>
            <a:pPr>
              <a:lnSpc>
                <a:spcPct val="80000"/>
              </a:lnSpc>
              <a:defRPr/>
            </a:pPr>
            <a:r>
              <a:rPr lang="en-US" sz="2400" dirty="0"/>
              <a:t>[when (condition)] ]</a:t>
            </a:r>
          </a:p>
          <a:p>
            <a:pPr>
              <a:lnSpc>
                <a:spcPct val="80000"/>
              </a:lnSpc>
              <a:defRPr/>
            </a:pPr>
            <a:r>
              <a:rPr lang="en-US" sz="2400" dirty="0"/>
              <a:t>pl/</a:t>
            </a:r>
            <a:r>
              <a:rPr lang="en-US" sz="2400" dirty="0" err="1"/>
              <a:t>sql_block</a:t>
            </a:r>
            <a:endParaRPr lang="en-US" sz="2400" dirty="0"/>
          </a:p>
        </p:txBody>
      </p:sp>
    </p:spTree>
    <p:extLst>
      <p:ext uri="{BB962C8B-B14F-4D97-AF65-F5344CB8AC3E}">
        <p14:creationId xmlns:p14="http://schemas.microsoft.com/office/powerpoint/2010/main" val="331795076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09C59EF4-F247-4DFB-B7E7-7F5EDF663912}"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173</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dirty="0"/>
              <a:t>Syntax for creating triggers in SQL</a:t>
            </a:r>
            <a:endParaRPr lang="en-US" sz="3200" dirty="0"/>
          </a:p>
          <a:p>
            <a:pPr algn="ct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7">
            <a:extLst>
              <a:ext uri="{FF2B5EF4-FFF2-40B4-BE49-F238E27FC236}">
                <a16:creationId xmlns:a16="http://schemas.microsoft.com/office/drawing/2014/main" id="{36F9C92A-FE43-4DF2-9902-8766EF239CE0}"/>
              </a:ext>
            </a:extLst>
          </p:cNvPr>
          <p:cNvSpPr/>
          <p:nvPr/>
        </p:nvSpPr>
        <p:spPr>
          <a:xfrm>
            <a:off x="816598" y="1056042"/>
            <a:ext cx="8153400" cy="4745915"/>
          </a:xfrm>
          <a:prstGeom prst="rect">
            <a:avLst/>
          </a:prstGeom>
        </p:spPr>
        <p:txBody>
          <a:bodyPr wrap="square">
            <a:spAutoFit/>
          </a:bodyPr>
          <a:lstStyle/>
          <a:p>
            <a:pPr marL="342900" indent="-342900">
              <a:lnSpc>
                <a:spcPct val="90000"/>
              </a:lnSpc>
              <a:buFont typeface="Arial" panose="020B0604020202020204" pitchFamily="34" charset="0"/>
              <a:buChar char="•"/>
            </a:pPr>
            <a:r>
              <a:rPr lang="en-US" altLang="en-US" sz="2400" b="1" dirty="0"/>
              <a:t>Trigger name</a:t>
            </a:r>
            <a:r>
              <a:rPr lang="en-US" altLang="en-US" sz="2400" dirty="0"/>
              <a:t> - unique within one database schema</a:t>
            </a:r>
          </a:p>
          <a:p>
            <a:pPr marL="342900" indent="-342900">
              <a:lnSpc>
                <a:spcPct val="90000"/>
              </a:lnSpc>
              <a:buFont typeface="Arial" panose="020B0604020202020204" pitchFamily="34" charset="0"/>
              <a:buChar char="•"/>
            </a:pPr>
            <a:r>
              <a:rPr lang="en-US" altLang="en-US" sz="2400" b="1" dirty="0"/>
              <a:t>Timing</a:t>
            </a:r>
            <a:r>
              <a:rPr lang="en-US" altLang="en-US" sz="2400" dirty="0"/>
              <a:t> - depends on the order of controlled events (before or after or instead of)</a:t>
            </a:r>
          </a:p>
          <a:p>
            <a:pPr marL="342900" indent="-342900">
              <a:lnSpc>
                <a:spcPct val="90000"/>
              </a:lnSpc>
              <a:buFont typeface="Arial" panose="020B0604020202020204" pitchFamily="34" charset="0"/>
              <a:buChar char="•"/>
            </a:pPr>
            <a:r>
              <a:rPr lang="en-US" altLang="en-US" sz="2400" b="1" dirty="0"/>
              <a:t>Triggering event</a:t>
            </a:r>
            <a:r>
              <a:rPr lang="en-US" altLang="en-US" sz="2400" dirty="0"/>
              <a:t> - event which fires the trigger </a:t>
            </a:r>
            <a:r>
              <a:rPr lang="en-US" altLang="en-US" sz="2400" b="1" dirty="0"/>
              <a:t>(E)</a:t>
            </a:r>
          </a:p>
          <a:p>
            <a:pPr marL="342900" indent="-342900">
              <a:lnSpc>
                <a:spcPct val="90000"/>
              </a:lnSpc>
              <a:buFont typeface="Arial" panose="020B0604020202020204" pitchFamily="34" charset="0"/>
              <a:buChar char="•"/>
            </a:pPr>
            <a:r>
              <a:rPr lang="en-US" altLang="en-US" sz="2400" b="1" dirty="0"/>
              <a:t>Filtering condition</a:t>
            </a:r>
            <a:r>
              <a:rPr lang="en-US" altLang="en-US" sz="2400" dirty="0"/>
              <a:t> - checked when the triggering event occurs </a:t>
            </a:r>
            <a:r>
              <a:rPr lang="en-US" altLang="en-US" sz="2400" b="1" dirty="0"/>
              <a:t>(C)</a:t>
            </a:r>
          </a:p>
          <a:p>
            <a:pPr marL="342900" indent="-342900">
              <a:lnSpc>
                <a:spcPct val="90000"/>
              </a:lnSpc>
              <a:buFont typeface="Arial" panose="020B0604020202020204" pitchFamily="34" charset="0"/>
              <a:buChar char="•"/>
            </a:pPr>
            <a:r>
              <a:rPr lang="en-US" altLang="en-US" sz="2400" b="1" dirty="0"/>
              <a:t>Target</a:t>
            </a:r>
            <a:r>
              <a:rPr lang="en-US" altLang="en-US" sz="2400" dirty="0"/>
              <a:t> - table (or view) against which the trigger is fired; they should be both created within the same schema</a:t>
            </a:r>
          </a:p>
          <a:p>
            <a:pPr marL="342900" indent="-342900">
              <a:lnSpc>
                <a:spcPct val="90000"/>
              </a:lnSpc>
              <a:buFont typeface="Arial" panose="020B0604020202020204" pitchFamily="34" charset="0"/>
              <a:buChar char="•"/>
            </a:pPr>
            <a:r>
              <a:rPr lang="en-US" altLang="en-US" sz="2400" b="1" dirty="0"/>
              <a:t>Trigger Parameters</a:t>
            </a:r>
            <a:r>
              <a:rPr lang="en-US" altLang="en-US" sz="2400" dirty="0"/>
              <a:t> - parameters used to denote the record</a:t>
            </a:r>
            <a:r>
              <a:rPr lang="en-GB" altLang="en-US" sz="2400" dirty="0"/>
              <a:t> columns</a:t>
            </a:r>
            <a:r>
              <a:rPr lang="en-US" altLang="en-US" sz="2400" dirty="0"/>
              <a:t>; preceded by colon</a:t>
            </a:r>
          </a:p>
          <a:p>
            <a:pPr marL="800100" lvl="1" indent="-342900">
              <a:lnSpc>
                <a:spcPct val="90000"/>
              </a:lnSpc>
              <a:buFont typeface="Arial" panose="020B0604020202020204" pitchFamily="34" charset="0"/>
              <a:buChar char="•"/>
            </a:pPr>
            <a:r>
              <a:rPr lang="en-US" altLang="en-US" sz="2400" b="1" dirty="0">
                <a:latin typeface="Arial" panose="020B0604020202020204" pitchFamily="34" charset="0"/>
              </a:rPr>
              <a:t>:new</a:t>
            </a:r>
            <a:r>
              <a:rPr lang="en-US" altLang="en-US" sz="2400" b="1" dirty="0"/>
              <a:t>, </a:t>
            </a:r>
            <a:r>
              <a:rPr lang="en-US" altLang="en-US" sz="2400" b="1" dirty="0">
                <a:latin typeface="Arial" panose="020B0604020202020204" pitchFamily="34" charset="0"/>
              </a:rPr>
              <a:t>:old</a:t>
            </a:r>
            <a:r>
              <a:rPr lang="en-US" altLang="en-US" sz="2400" b="1" dirty="0"/>
              <a:t> for new and old versions of the values respectively</a:t>
            </a:r>
            <a:endParaRPr lang="en-US" altLang="en-US" sz="2400" dirty="0"/>
          </a:p>
          <a:p>
            <a:pPr marL="342900" indent="-342900">
              <a:lnSpc>
                <a:spcPct val="90000"/>
              </a:lnSpc>
              <a:buFont typeface="Arial" panose="020B0604020202020204" pitchFamily="34" charset="0"/>
              <a:buChar char="•"/>
            </a:pPr>
            <a:r>
              <a:rPr lang="en-US" altLang="en-US" sz="2400" b="1" dirty="0"/>
              <a:t>Trigger action</a:t>
            </a:r>
            <a:r>
              <a:rPr lang="en-US" altLang="en-US" sz="2400" dirty="0"/>
              <a:t> - SQL statements, executed when the trigger fires; surrounded by </a:t>
            </a:r>
            <a:r>
              <a:rPr lang="en-US" altLang="en-US" sz="2400" b="1" dirty="0">
                <a:latin typeface="Arial" panose="020B0604020202020204" pitchFamily="34" charset="0"/>
              </a:rPr>
              <a:t>Begin</a:t>
            </a:r>
            <a:r>
              <a:rPr lang="en-US" altLang="en-US" sz="2400" dirty="0">
                <a:latin typeface="Arial" panose="020B0604020202020204" pitchFamily="34" charset="0"/>
              </a:rPr>
              <a:t> ... </a:t>
            </a:r>
            <a:r>
              <a:rPr lang="en-US" altLang="en-US" sz="2400" b="1" dirty="0">
                <a:latin typeface="Arial" panose="020B0604020202020204" pitchFamily="34" charset="0"/>
              </a:rPr>
              <a:t>End</a:t>
            </a:r>
            <a:r>
              <a:rPr lang="en-US" altLang="en-US" sz="2400" b="1" dirty="0"/>
              <a:t> (A)</a:t>
            </a:r>
            <a:endParaRPr lang="en-US" altLang="en-US" sz="2400" dirty="0"/>
          </a:p>
        </p:txBody>
      </p:sp>
    </p:spTree>
    <p:extLst>
      <p:ext uri="{BB962C8B-B14F-4D97-AF65-F5344CB8AC3E}">
        <p14:creationId xmlns:p14="http://schemas.microsoft.com/office/powerpoint/2010/main" val="82107357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2"/>
            <a:ext cx="2133600" cy="365125"/>
          </a:xfrm>
        </p:spPr>
        <p:txBody>
          <a:bodyPr/>
          <a:lstStyle/>
          <a:p>
            <a:fld id="{B7524643-A214-4BBB-B8F1-55946CCA22AA}"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52"/>
            <a:ext cx="2133600" cy="365125"/>
          </a:xfrm>
        </p:spPr>
        <p:txBody>
          <a:bodyPr/>
          <a:lstStyle/>
          <a:p>
            <a:fld id="{B6F15528-21DE-4FAA-801E-634DDDAF4B2B}" type="slidenum">
              <a:rPr lang="en-US" smtClean="0">
                <a:solidFill>
                  <a:prstClr val="black">
                    <a:tint val="75000"/>
                  </a:prstClr>
                </a:solidFill>
                <a:latin typeface="Calibri"/>
              </a:rPr>
              <a:pPr/>
              <a:t>174</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solidFill>
                  <a:schemeClr val="tx1"/>
                </a:solidFill>
              </a:rPr>
              <a:t>Triggers </a:t>
            </a:r>
            <a:r>
              <a:rPr lang="en-US" altLang="en-US" sz="3200" dirty="0">
                <a:solidFill>
                  <a:schemeClr val="tx1"/>
                </a:solidFill>
                <a:effectLst>
                  <a:outerShdw blurRad="38100" dist="38100" dir="2700000" algn="tl">
                    <a:srgbClr val="C0C0C0"/>
                  </a:outerShdw>
                </a:effectLst>
              </a:rPr>
              <a:t>Example</a:t>
            </a:r>
            <a:r>
              <a:rPr lang="en-US" altLang="en-US" sz="3200" dirty="0">
                <a:solidFill>
                  <a:srgbClr val="009999"/>
                </a:solidFill>
                <a:effectLst>
                  <a:outerShdw blurRad="38100" dist="38100" dir="2700000" algn="tl">
                    <a:srgbClr val="C0C0C0"/>
                  </a:outerShdw>
                </a:effectLst>
              </a:rPr>
              <a:t>:</a:t>
            </a:r>
            <a:r>
              <a:rPr lang="en-US" sz="3200" b="1" dirty="0"/>
              <a:t> </a:t>
            </a:r>
            <a:r>
              <a:rPr lang="en-US" sz="3200" dirty="0"/>
              <a:t>   </a:t>
            </a:r>
            <a:r>
              <a:rPr lang="en-US" sz="2000" b="1" dirty="0">
                <a:solidFill>
                  <a:prstClr val="black"/>
                </a:solidFill>
                <a:latin typeface="Times New Roman" panose="02020603050405020304" pitchFamily="18" charset="0"/>
                <a:cs typeface="Times New Roman" panose="02020603050405020304" pitchFamily="18" charset="0"/>
              </a:rPr>
              <a:t>(CO3)</a:t>
            </a:r>
            <a:endParaRPr lang="en-US" sz="2000" b="1" dirty="0"/>
          </a:p>
        </p:txBody>
      </p:sp>
      <p:sp>
        <p:nvSpPr>
          <p:cNvPr id="8" name="Rectangle 4">
            <a:extLst>
              <a:ext uri="{FF2B5EF4-FFF2-40B4-BE49-F238E27FC236}">
                <a16:creationId xmlns:a16="http://schemas.microsoft.com/office/drawing/2014/main" id="{07E0A936-D623-43B9-9854-6AB9889658CD}"/>
              </a:ext>
            </a:extLst>
          </p:cNvPr>
          <p:cNvSpPr txBox="1">
            <a:spLocks noChangeArrowheads="1"/>
          </p:cNvSpPr>
          <p:nvPr/>
        </p:nvSpPr>
        <p:spPr>
          <a:xfrm>
            <a:off x="990600" y="1315489"/>
            <a:ext cx="7696200" cy="3048000"/>
          </a:xfrm>
          <a:prstGeom prst="rect">
            <a:avLst/>
          </a:prstGeom>
          <a:solidFill>
            <a:srgbClr val="FFFFCC"/>
          </a:solidFill>
          <a:ln w="25400" cap="flat">
            <a:solidFill>
              <a:srgbClr val="000000"/>
            </a:solidFill>
            <a:miter lim="800000"/>
            <a:headEnd/>
            <a:tailEnd/>
          </a:ln>
          <a:effectLst>
            <a:outerShdw dist="89803" dir="2700000" algn="ctr" rotWithShape="0">
              <a:srgbClr val="000000"/>
            </a:outerShdw>
          </a:effectLst>
        </p:spPr>
        <p:txBody>
          <a:bodyPr vert="horz" lIns="90488" tIns="44450" rIns="90488" bIns="4445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 typeface="Wingdings" panose="05000000000000000000" pitchFamily="2" charset="2"/>
              <a:buNone/>
              <a:tabLst>
                <a:tab pos="1200150" algn="l"/>
              </a:tabLst>
            </a:pPr>
            <a:r>
              <a:rPr lang="en-US" altLang="en-US" sz="2000" b="1" dirty="0">
                <a:solidFill>
                  <a:srgbClr val="000000"/>
                </a:solidFill>
                <a:latin typeface="Courier New" panose="02070309020205020404" pitchFamily="49" charset="0"/>
              </a:rPr>
              <a:t>SQL&gt; CREATE TRIGGER </a:t>
            </a:r>
            <a:r>
              <a:rPr lang="en-US" altLang="en-US" sz="2000" b="1" dirty="0" err="1">
                <a:solidFill>
                  <a:srgbClr val="000000"/>
                </a:solidFill>
                <a:latin typeface="Courier New" panose="02070309020205020404" pitchFamily="49" charset="0"/>
              </a:rPr>
              <a:t>increase_salary_trg</a:t>
            </a:r>
            <a:endParaRPr lang="en-US" altLang="en-US" sz="2000" b="1" dirty="0">
              <a:solidFill>
                <a:srgbClr val="000000"/>
              </a:solidFill>
              <a:latin typeface="Courier New" panose="02070309020205020404" pitchFamily="49" charset="0"/>
            </a:endParaRPr>
          </a:p>
          <a:p>
            <a:pPr>
              <a:spcBef>
                <a:spcPct val="0"/>
              </a:spcBef>
              <a:buFont typeface="Wingdings" panose="05000000000000000000" pitchFamily="2" charset="2"/>
              <a:buNone/>
              <a:tabLst>
                <a:tab pos="1200150" algn="l"/>
              </a:tabLst>
            </a:pPr>
            <a:r>
              <a:rPr lang="en-US" altLang="en-US" sz="2000" b="1" dirty="0">
                <a:solidFill>
                  <a:srgbClr val="000000"/>
                </a:solidFill>
                <a:latin typeface="Courier New" panose="02070309020205020404" pitchFamily="49" charset="0"/>
              </a:rPr>
              <a:t>  2  		BEFORE UPDATE OF </a:t>
            </a:r>
            <a:r>
              <a:rPr lang="en-US" altLang="en-US" sz="2000" b="1" dirty="0" err="1">
                <a:solidFill>
                  <a:srgbClr val="000000"/>
                </a:solidFill>
                <a:latin typeface="Courier New" panose="02070309020205020404" pitchFamily="49" charset="0"/>
              </a:rPr>
              <a:t>sal</a:t>
            </a:r>
            <a:endParaRPr lang="en-US" altLang="en-US" sz="2000" b="1" dirty="0">
              <a:solidFill>
                <a:srgbClr val="000000"/>
              </a:solidFill>
              <a:latin typeface="Courier New" panose="02070309020205020404" pitchFamily="49" charset="0"/>
            </a:endParaRPr>
          </a:p>
          <a:p>
            <a:pPr>
              <a:spcBef>
                <a:spcPct val="0"/>
              </a:spcBef>
              <a:buFont typeface="Wingdings" panose="05000000000000000000" pitchFamily="2" charset="2"/>
              <a:buNone/>
              <a:tabLst>
                <a:tab pos="1200150" algn="l"/>
              </a:tabLst>
            </a:pPr>
            <a:r>
              <a:rPr lang="en-US" altLang="en-US" sz="2000" b="1" dirty="0">
                <a:solidFill>
                  <a:srgbClr val="000000"/>
                </a:solidFill>
                <a:latin typeface="Courier New" panose="02070309020205020404" pitchFamily="49" charset="0"/>
              </a:rPr>
              <a:t>  3  		ON emp</a:t>
            </a:r>
          </a:p>
          <a:p>
            <a:pPr>
              <a:spcBef>
                <a:spcPct val="0"/>
              </a:spcBef>
              <a:buFont typeface="Wingdings" panose="05000000000000000000" pitchFamily="2" charset="2"/>
              <a:buNone/>
              <a:tabLst>
                <a:tab pos="1200150" algn="l"/>
              </a:tabLst>
            </a:pPr>
            <a:r>
              <a:rPr lang="en-US" altLang="en-US" sz="2000" b="1" dirty="0">
                <a:solidFill>
                  <a:srgbClr val="000000"/>
                </a:solidFill>
                <a:latin typeface="Courier New" panose="02070309020205020404" pitchFamily="49" charset="0"/>
              </a:rPr>
              <a:t>  4  BEGIN</a:t>
            </a:r>
          </a:p>
          <a:p>
            <a:pPr>
              <a:spcBef>
                <a:spcPct val="0"/>
              </a:spcBef>
              <a:buFont typeface="Wingdings" panose="05000000000000000000" pitchFamily="2" charset="2"/>
              <a:buNone/>
              <a:tabLst>
                <a:tab pos="1200150" algn="l"/>
              </a:tabLst>
            </a:pPr>
            <a:r>
              <a:rPr lang="en-US" altLang="en-US" sz="2000" b="1" dirty="0">
                <a:solidFill>
                  <a:srgbClr val="000000"/>
                </a:solidFill>
                <a:latin typeface="Courier New" panose="02070309020205020404" pitchFamily="49" charset="0"/>
              </a:rPr>
              <a:t>  5    INSERT INTO </a:t>
            </a:r>
            <a:r>
              <a:rPr lang="en-US" altLang="en-US" sz="2000" b="1" dirty="0" err="1">
                <a:solidFill>
                  <a:srgbClr val="000000"/>
                </a:solidFill>
                <a:latin typeface="Courier New" panose="02070309020205020404" pitchFamily="49" charset="0"/>
              </a:rPr>
              <a:t>sal_hist</a:t>
            </a:r>
            <a:r>
              <a:rPr lang="en-US" altLang="en-US" sz="2000" b="1" dirty="0">
                <a:solidFill>
                  <a:srgbClr val="000000"/>
                </a:solidFill>
                <a:latin typeface="Courier New" panose="02070309020205020404" pitchFamily="49" charset="0"/>
              </a:rPr>
              <a:t>(increased, </a:t>
            </a:r>
            <a:r>
              <a:rPr lang="en-US" altLang="en-US" sz="2000" b="1" dirty="0" err="1">
                <a:solidFill>
                  <a:srgbClr val="000000"/>
                </a:solidFill>
                <a:latin typeface="Courier New" panose="02070309020205020404" pitchFamily="49" charset="0"/>
              </a:rPr>
              <a:t>changedOn</a:t>
            </a:r>
            <a:r>
              <a:rPr lang="en-US" altLang="en-US" sz="2000" b="1" dirty="0">
                <a:solidFill>
                  <a:srgbClr val="000000"/>
                </a:solidFill>
                <a:latin typeface="Courier New" panose="02070309020205020404" pitchFamily="49" charset="0"/>
              </a:rPr>
              <a:t>)</a:t>
            </a:r>
          </a:p>
          <a:p>
            <a:pPr>
              <a:spcBef>
                <a:spcPct val="0"/>
              </a:spcBef>
              <a:buFont typeface="Wingdings" panose="05000000000000000000" pitchFamily="2" charset="2"/>
              <a:buNone/>
              <a:tabLst>
                <a:tab pos="1200150" algn="l"/>
              </a:tabLst>
            </a:pPr>
            <a:r>
              <a:rPr lang="en-US" altLang="en-US" sz="2000" b="1" dirty="0">
                <a:solidFill>
                  <a:srgbClr val="000000"/>
                </a:solidFill>
                <a:latin typeface="Courier New" panose="02070309020205020404" pitchFamily="49" charset="0"/>
              </a:rPr>
              <a:t>  6  	      VALUES (‘YES’, SYSDATE);</a:t>
            </a:r>
          </a:p>
          <a:p>
            <a:pPr>
              <a:spcBef>
                <a:spcPct val="0"/>
              </a:spcBef>
              <a:buFont typeface="Wingdings" panose="05000000000000000000" pitchFamily="2" charset="2"/>
              <a:buNone/>
              <a:tabLst>
                <a:tab pos="1200150" algn="l"/>
              </a:tabLst>
            </a:pPr>
            <a:r>
              <a:rPr lang="en-US" altLang="en-US" sz="2000" b="1" dirty="0">
                <a:solidFill>
                  <a:srgbClr val="000000"/>
                </a:solidFill>
                <a:latin typeface="Courier New" panose="02070309020205020404" pitchFamily="49" charset="0"/>
              </a:rPr>
              <a:t>  7  END;</a:t>
            </a:r>
          </a:p>
          <a:p>
            <a:pPr>
              <a:spcBef>
                <a:spcPct val="0"/>
              </a:spcBef>
              <a:buFont typeface="Wingdings" panose="05000000000000000000" pitchFamily="2" charset="2"/>
              <a:buNone/>
              <a:tabLst>
                <a:tab pos="1200150" algn="l"/>
              </a:tabLst>
            </a:pPr>
            <a:r>
              <a:rPr lang="en-US" altLang="en-US" sz="2000" b="1" dirty="0">
                <a:solidFill>
                  <a:srgbClr val="000000"/>
                </a:solidFill>
                <a:latin typeface="Courier New" panose="02070309020205020404" pitchFamily="49" charset="0"/>
              </a:rPr>
              <a:t>  8  /</a:t>
            </a:r>
          </a:p>
        </p:txBody>
      </p:sp>
      <p:sp>
        <p:nvSpPr>
          <p:cNvPr id="9" name="Rectangle 8">
            <a:extLst>
              <a:ext uri="{FF2B5EF4-FFF2-40B4-BE49-F238E27FC236}">
                <a16:creationId xmlns:a16="http://schemas.microsoft.com/office/drawing/2014/main" id="{273EDF4F-DEAD-4330-8091-56C9D2D07E42}"/>
              </a:ext>
            </a:extLst>
          </p:cNvPr>
          <p:cNvSpPr/>
          <p:nvPr/>
        </p:nvSpPr>
        <p:spPr>
          <a:xfrm>
            <a:off x="990600" y="4446187"/>
            <a:ext cx="7696200" cy="1477328"/>
          </a:xfrm>
          <a:prstGeom prst="rect">
            <a:avLst/>
          </a:prstGeom>
        </p:spPr>
        <p:txBody>
          <a:bodyPr wrap="square">
            <a:spAutoFit/>
          </a:bodyPr>
          <a:lstStyle/>
          <a:p>
            <a:pPr eaLnBrk="0" hangingPunct="0"/>
            <a:r>
              <a:rPr lang="en-US" altLang="en-US" i="1" dirty="0">
                <a:latin typeface="Tahoma" panose="020B0604030504040204" pitchFamily="34" charset="0"/>
              </a:rPr>
              <a:t>Trigger name:</a:t>
            </a:r>
            <a:r>
              <a:rPr lang="en-US" altLang="en-US" dirty="0">
                <a:latin typeface="Tahoma" panose="020B0604030504040204" pitchFamily="34" charset="0"/>
              </a:rPr>
              <a:t>		</a:t>
            </a:r>
            <a:r>
              <a:rPr lang="en-US" altLang="en-US" dirty="0" err="1">
                <a:latin typeface="Courier New" panose="02070309020205020404" pitchFamily="49" charset="0"/>
              </a:rPr>
              <a:t>increase_salary_trg</a:t>
            </a:r>
            <a:endParaRPr lang="en-US" altLang="en-US" dirty="0">
              <a:latin typeface="Courier New" panose="02070309020205020404" pitchFamily="49" charset="0"/>
            </a:endParaRPr>
          </a:p>
          <a:p>
            <a:pPr eaLnBrk="0" hangingPunct="0"/>
            <a:r>
              <a:rPr lang="en-US" altLang="en-US" i="1" dirty="0">
                <a:latin typeface="Tahoma" panose="020B0604030504040204" pitchFamily="34" charset="0"/>
              </a:rPr>
              <a:t>Timing:</a:t>
            </a:r>
            <a:r>
              <a:rPr lang="en-US" altLang="en-US" dirty="0">
                <a:latin typeface="Tahoma" panose="020B0604030504040204" pitchFamily="34" charset="0"/>
              </a:rPr>
              <a:t>			</a:t>
            </a:r>
            <a:r>
              <a:rPr lang="en-US" altLang="en-US" dirty="0">
                <a:latin typeface="Courier New" panose="02070309020205020404" pitchFamily="49" charset="0"/>
              </a:rPr>
              <a:t>BEFORE</a:t>
            </a:r>
            <a:r>
              <a:rPr lang="en-US" altLang="en-US" dirty="0">
                <a:latin typeface="Tahoma" panose="020B0604030504040204" pitchFamily="34" charset="0"/>
              </a:rPr>
              <a:t> executing the statement</a:t>
            </a:r>
          </a:p>
          <a:p>
            <a:pPr eaLnBrk="0" hangingPunct="0"/>
            <a:r>
              <a:rPr lang="en-US" altLang="en-US" i="1" dirty="0">
                <a:latin typeface="Tahoma" panose="020B0604030504040204" pitchFamily="34" charset="0"/>
              </a:rPr>
              <a:t>Triggering event:</a:t>
            </a:r>
            <a:r>
              <a:rPr lang="en-US" altLang="en-US" dirty="0">
                <a:latin typeface="Tahoma" panose="020B0604030504040204" pitchFamily="34" charset="0"/>
              </a:rPr>
              <a:t>	UPDATE </a:t>
            </a:r>
            <a:r>
              <a:rPr lang="en-GB" altLang="en-US" dirty="0">
                <a:latin typeface="Tahoma" panose="020B0604030504040204" pitchFamily="34" charset="0"/>
              </a:rPr>
              <a:t>of </a:t>
            </a:r>
            <a:r>
              <a:rPr lang="en-GB" altLang="en-US" dirty="0" err="1">
                <a:latin typeface="Courier New" panose="02070309020205020404" pitchFamily="49" charset="0"/>
              </a:rPr>
              <a:t>sal</a:t>
            </a:r>
            <a:r>
              <a:rPr lang="en-GB" altLang="en-US" dirty="0">
                <a:latin typeface="Courier New" panose="02070309020205020404" pitchFamily="49" charset="0"/>
              </a:rPr>
              <a:t> </a:t>
            </a:r>
            <a:r>
              <a:rPr lang="en-GB" altLang="en-US" dirty="0">
                <a:latin typeface="Tahoma" panose="020B0604030504040204" pitchFamily="34" charset="0"/>
              </a:rPr>
              <a:t>column</a:t>
            </a:r>
            <a:endParaRPr lang="en-US" altLang="en-US" dirty="0">
              <a:latin typeface="Tahoma" panose="020B0604030504040204" pitchFamily="34" charset="0"/>
            </a:endParaRPr>
          </a:p>
          <a:p>
            <a:pPr eaLnBrk="0" hangingPunct="0"/>
            <a:r>
              <a:rPr lang="en-US" altLang="en-US" i="1" dirty="0">
                <a:latin typeface="Tahoma" panose="020B0604030504040204" pitchFamily="34" charset="0"/>
              </a:rPr>
              <a:t>Target:			</a:t>
            </a:r>
            <a:r>
              <a:rPr lang="en-US" altLang="en-US" dirty="0">
                <a:latin typeface="Courier New" panose="02070309020205020404" pitchFamily="49" charset="0"/>
              </a:rPr>
              <a:t>emp</a:t>
            </a:r>
            <a:r>
              <a:rPr lang="en-US" altLang="en-US" dirty="0">
                <a:latin typeface="Tahoma" panose="020B0604030504040204" pitchFamily="34" charset="0"/>
              </a:rPr>
              <a:t> table</a:t>
            </a:r>
          </a:p>
          <a:p>
            <a:pPr eaLnBrk="0" hangingPunct="0"/>
            <a:r>
              <a:rPr lang="en-US" altLang="en-US" i="1" dirty="0">
                <a:latin typeface="Tahoma" panose="020B0604030504040204" pitchFamily="34" charset="0"/>
              </a:rPr>
              <a:t>Trigger action:</a:t>
            </a:r>
            <a:r>
              <a:rPr lang="en-US" altLang="en-US" dirty="0">
                <a:latin typeface="Tahoma" panose="020B0604030504040204" pitchFamily="34" charset="0"/>
              </a:rPr>
              <a:t>		INSERT </a:t>
            </a:r>
            <a:r>
              <a:rPr lang="en-GB" altLang="en-US" dirty="0">
                <a:latin typeface="Tahoma" panose="020B0604030504040204" pitchFamily="34" charset="0"/>
              </a:rPr>
              <a:t>values </a:t>
            </a:r>
            <a:r>
              <a:rPr lang="en-US" altLang="en-US" dirty="0">
                <a:latin typeface="Tahoma" panose="020B0604030504040204" pitchFamily="34" charset="0"/>
              </a:rPr>
              <a:t>INTO </a:t>
            </a:r>
            <a:r>
              <a:rPr lang="en-US" altLang="en-US" dirty="0" err="1">
                <a:latin typeface="Courier New" panose="02070309020205020404" pitchFamily="49" charset="0"/>
              </a:rPr>
              <a:t>sal_hist</a:t>
            </a:r>
            <a:r>
              <a:rPr lang="en-US" altLang="en-US" dirty="0">
                <a:latin typeface="Courier New" panose="02070309020205020404" pitchFamily="49" charset="0"/>
              </a:rPr>
              <a:t> </a:t>
            </a:r>
            <a:r>
              <a:rPr lang="en-GB" altLang="en-US" dirty="0">
                <a:latin typeface="Courier New" panose="02070309020205020404" pitchFamily="49" charset="0"/>
              </a:rPr>
              <a:t>table</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181641290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2FA8DF-41BA-4BFA-9949-A94FD19A7014}"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175</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Quiz    </a:t>
            </a:r>
            <a:r>
              <a:rPr lang="en-US" altLang="en-US" sz="2400" dirty="0">
                <a:latin typeface="Times New Roman" panose="02020603050405020304" pitchFamily="18" charset="0"/>
                <a:cs typeface="Times New Roman" panose="02020603050405020304" pitchFamily="18" charset="0"/>
              </a:rPr>
              <a:t>(CO 2, CO3)</a:t>
            </a:r>
            <a:endParaRPr lang="en-US" sz="34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BC736FC-B58B-4257-BAFE-4CA2607663A0}"/>
              </a:ext>
            </a:extLst>
          </p:cNvPr>
          <p:cNvSpPr/>
          <p:nvPr/>
        </p:nvSpPr>
        <p:spPr>
          <a:xfrm>
            <a:off x="953609" y="1096587"/>
            <a:ext cx="7541581" cy="5019964"/>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Information about pets is kept in two separate tables: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TABLE dogs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id INTEGER NOT NULL PRIMARY KEY,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name VARCHAR(50) NOT NULL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TABLE cats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id INTEGER NOT NULL PRIMARY KEY,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name VARCHAR(50) NOT NULL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Write a query that select all distinct pet names.</a:t>
            </a:r>
          </a:p>
          <a:p>
            <a:pPr lvl="0"/>
            <a:r>
              <a:rPr lang="en-US" b="1" dirty="0"/>
              <a:t>2. </a:t>
            </a:r>
            <a:r>
              <a:rPr lang="en-US" b="1" dirty="0">
                <a:latin typeface="Times New Roman" panose="02020603050405020304" pitchFamily="18" charset="0"/>
                <a:cs typeface="Times New Roman" panose="02020603050405020304" pitchFamily="18" charset="0"/>
              </a:rPr>
              <a:t>An employee is a manager if any other employee has their </a:t>
            </a:r>
            <a:r>
              <a:rPr lang="en-US" b="1" dirty="0" err="1">
                <a:latin typeface="Times New Roman" panose="02020603050405020304" pitchFamily="18" charset="0"/>
                <a:cs typeface="Times New Roman" panose="02020603050405020304" pitchFamily="18" charset="0"/>
              </a:rPr>
              <a:t>managerId</a:t>
            </a:r>
            <a:r>
              <a:rPr lang="en-US" b="1" dirty="0">
                <a:latin typeface="Times New Roman" panose="02020603050405020304" pitchFamily="18" charset="0"/>
                <a:cs typeface="Times New Roman" panose="02020603050405020304" pitchFamily="18" charset="0"/>
              </a:rPr>
              <a:t> set to the first employees id. An employee who is a manager may or may not also have a manager.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TABLE employees</a:t>
            </a:r>
          </a:p>
          <a:p>
            <a:r>
              <a:rPr lang="en-US" dirty="0">
                <a:latin typeface="Times New Roman" panose="02020603050405020304" pitchFamily="18" charset="0"/>
                <a:cs typeface="Times New Roman" panose="02020603050405020304" pitchFamily="18" charset="0"/>
              </a:rPr>
              <a:t>  id INTEGER NOT NULL PRIMARY KEY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managerId</a:t>
            </a:r>
            <a:r>
              <a:rPr lang="en-US" dirty="0">
                <a:latin typeface="Times New Roman" panose="02020603050405020304" pitchFamily="18" charset="0"/>
                <a:cs typeface="Times New Roman" panose="02020603050405020304" pitchFamily="18" charset="0"/>
              </a:rPr>
              <a:t> INTEGER REFERENCES employees(id)</a:t>
            </a:r>
          </a:p>
          <a:p>
            <a:r>
              <a:rPr lang="en-US" dirty="0">
                <a:latin typeface="Times New Roman" panose="02020603050405020304" pitchFamily="18" charset="0"/>
                <a:cs typeface="Times New Roman" panose="02020603050405020304" pitchFamily="18" charset="0"/>
              </a:rPr>
              <a:t>  name VARCHAR(30) NOT NULL</a:t>
            </a:r>
          </a:p>
          <a:p>
            <a:r>
              <a:rPr lang="en-US" b="1" dirty="0">
                <a:latin typeface="Times New Roman" panose="02020603050405020304" pitchFamily="18" charset="0"/>
                <a:cs typeface="Times New Roman" panose="02020603050405020304" pitchFamily="18" charset="0"/>
              </a:rPr>
              <a:t>Write a query that selects the names of employees who are not managers.</a:t>
            </a:r>
            <a:endParaRPr lang="en-US" dirty="0">
              <a:latin typeface="Times New Roman" panose="02020603050405020304" pitchFamily="18" charset="0"/>
              <a:cs typeface="Times New Roman" panose="02020603050405020304" pitchFamily="18" charset="0"/>
            </a:endParaRPr>
          </a:p>
          <a:p>
            <a:pPr indent="228600">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259486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AE9927-646C-48CC-9355-56F5206714BE}"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176</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Quiz    </a:t>
            </a:r>
            <a:r>
              <a:rPr lang="en-US" altLang="en-US" sz="2400" dirty="0">
                <a:latin typeface="Times New Roman" panose="02020603050405020304" pitchFamily="18" charset="0"/>
                <a:cs typeface="Times New Roman" panose="02020603050405020304" pitchFamily="18" charset="0"/>
              </a:rPr>
              <a:t>(CO 2, CO3)   cont..</a:t>
            </a:r>
            <a:endParaRPr lang="en-US" sz="34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BC736FC-B58B-4257-BAFE-4CA2607663A0}"/>
              </a:ext>
            </a:extLst>
          </p:cNvPr>
          <p:cNvSpPr/>
          <p:nvPr/>
        </p:nvSpPr>
        <p:spPr>
          <a:xfrm>
            <a:off x="953609" y="1096587"/>
            <a:ext cx="7541581" cy="4776051"/>
          </a:xfrm>
          <a:prstGeom prst="rect">
            <a:avLst/>
          </a:prstGeom>
        </p:spPr>
        <p:txBody>
          <a:bodyPr wrap="square">
            <a:spAutoFit/>
          </a:bodyPr>
          <a:lstStyle/>
          <a:p>
            <a:pPr lvl="0"/>
            <a:r>
              <a:rPr lang="en-US" b="1" dirty="0"/>
              <a:t>3. Given the following data definition, write a query that returns the number   of students whose first name is John. String comparisons should be case sensitive.</a:t>
            </a:r>
            <a:endParaRPr lang="en-US" dirty="0"/>
          </a:p>
          <a:p>
            <a:r>
              <a:rPr lang="en-US" dirty="0"/>
              <a:t>TABLE students</a:t>
            </a:r>
          </a:p>
          <a:p>
            <a:r>
              <a:rPr lang="en-US" dirty="0"/>
              <a:t>   id INTEGER PRIMARY KEY,</a:t>
            </a:r>
          </a:p>
          <a:p>
            <a:r>
              <a:rPr lang="en-US" dirty="0"/>
              <a:t>   </a:t>
            </a:r>
            <a:r>
              <a:rPr lang="en-US" dirty="0" err="1"/>
              <a:t>firstName</a:t>
            </a:r>
            <a:r>
              <a:rPr lang="en-US" dirty="0"/>
              <a:t> VARCHAR(30) NOT NULL,</a:t>
            </a:r>
          </a:p>
          <a:p>
            <a:r>
              <a:rPr lang="en-US" dirty="0"/>
              <a:t>   </a:t>
            </a:r>
            <a:r>
              <a:rPr lang="en-US" dirty="0" err="1"/>
              <a:t>lastName</a:t>
            </a:r>
            <a:r>
              <a:rPr lang="en-US" dirty="0"/>
              <a:t> VARCHAR(30) NOT NULL</a:t>
            </a:r>
          </a:p>
          <a:p>
            <a:endParaRPr lang="en-US" dirty="0"/>
          </a:p>
          <a:p>
            <a:endParaRPr lang="en-US" dirty="0"/>
          </a:p>
          <a:p>
            <a:pPr lvl="0"/>
            <a:r>
              <a:rPr lang="en-US" b="1" dirty="0"/>
              <a:t>4.A table containing the students enrolled in a yearly course has incorrect data in records with ids between 20 and 100 (inclusive).</a:t>
            </a:r>
            <a:endParaRPr lang="en-US" dirty="0"/>
          </a:p>
          <a:p>
            <a:r>
              <a:rPr lang="en-US" dirty="0"/>
              <a:t>TABLE enrollments</a:t>
            </a:r>
          </a:p>
          <a:p>
            <a:r>
              <a:rPr lang="en-US" dirty="0"/>
              <a:t>  id INTEGER NOT NULL PRIMARY KEY</a:t>
            </a:r>
          </a:p>
          <a:p>
            <a:r>
              <a:rPr lang="en-US" dirty="0"/>
              <a:t>  year INTEGER NOT NULL</a:t>
            </a:r>
          </a:p>
          <a:p>
            <a:r>
              <a:rPr lang="en-US" dirty="0"/>
              <a:t>  </a:t>
            </a:r>
            <a:r>
              <a:rPr lang="en-US" dirty="0" err="1"/>
              <a:t>studentId</a:t>
            </a:r>
            <a:r>
              <a:rPr lang="en-US" dirty="0"/>
              <a:t> INTEGER NOT NULL</a:t>
            </a:r>
          </a:p>
          <a:p>
            <a:r>
              <a:rPr lang="en-US" dirty="0"/>
              <a:t>Write a query that updates the field 'year' of every faulty record to 2015.</a:t>
            </a:r>
          </a:p>
          <a:p>
            <a:pPr indent="228600">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386404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A8E311-2F4D-4C8D-BCE9-0D419E6DA63A}"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177</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Assignment 2.1</a:t>
            </a:r>
            <a:r>
              <a:rPr lang="en-US" altLang="en-US" sz="3600" dirty="0"/>
              <a:t>  </a:t>
            </a:r>
            <a:r>
              <a:rPr lang="en-US" altLang="en-US" sz="2400" dirty="0">
                <a:latin typeface="Times New Roman" panose="02020603050405020304" pitchFamily="18" charset="0"/>
                <a:cs typeface="Times New Roman" panose="02020603050405020304" pitchFamily="18" charset="0"/>
              </a:rPr>
              <a:t>(CO1, CO 2)</a:t>
            </a:r>
            <a:endParaRPr lang="en-US" sz="34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8F4C270-FEDB-423B-9D43-8FFBB9E0344B}"/>
              </a:ext>
            </a:extLst>
          </p:cNvPr>
          <p:cNvSpPr/>
          <p:nvPr/>
        </p:nvSpPr>
        <p:spPr>
          <a:xfrm>
            <a:off x="1123024" y="1215063"/>
            <a:ext cx="7656992" cy="3885936"/>
          </a:xfrm>
          <a:prstGeom prst="rect">
            <a:avLst/>
          </a:prstGeom>
        </p:spPr>
        <p:txBody>
          <a:bodyPr wrap="square">
            <a:spAutoFit/>
          </a:bodyPr>
          <a:lstStyle/>
          <a:p>
            <a:pPr marL="342900" marR="0" lvl="0" indent="-342900" algn="just" hangingPunct="0">
              <a:lnSpc>
                <a:spcPct val="150000"/>
              </a:lnSpc>
              <a:spcBef>
                <a:spcPts val="0"/>
              </a:spcBef>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What is entity type and entity set?			 CO1, CO2</a:t>
            </a:r>
          </a:p>
          <a:p>
            <a:pPr marL="342900" marR="0" lvl="0" indent="-342900" algn="just" hangingPunct="0">
              <a:lnSpc>
                <a:spcPct val="150000"/>
              </a:lnSpc>
              <a:spcBef>
                <a:spcPts val="0"/>
              </a:spcBef>
              <a:spcAft>
                <a:spcPts val="0"/>
              </a:spcAft>
              <a:buFont typeface="+mj-lt"/>
              <a:buAutoNum type="arabicPeriod"/>
            </a:pPr>
            <a:r>
              <a:rPr lang="en-IN" dirty="0"/>
              <a:t>What is domain constraint?			</a:t>
            </a:r>
            <a:r>
              <a:rPr lang="en-IN" sz="1600" dirty="0">
                <a:latin typeface="Times New Roman" panose="02020603050405020304" pitchFamily="18" charset="0"/>
                <a:ea typeface="Calibri" panose="020F0502020204030204" pitchFamily="34" charset="0"/>
                <a:cs typeface="Times New Roman" panose="02020603050405020304" pitchFamily="18" charset="0"/>
              </a:rPr>
              <a:t> CO1, CO2</a:t>
            </a:r>
          </a:p>
          <a:p>
            <a:pPr marL="342900" marR="0" lvl="0" indent="-342900" algn="just" hangingPunct="0">
              <a:lnSpc>
                <a:spcPct val="150000"/>
              </a:lnSpc>
              <a:spcBef>
                <a:spcPts val="0"/>
              </a:spcBef>
              <a:spcAft>
                <a:spcPts val="0"/>
              </a:spcAft>
              <a:buAutoNum type="arabicPeriod" startAt="3"/>
            </a:pPr>
            <a:r>
              <a:rPr lang="en-IN" dirty="0"/>
              <a:t>Differentiate between a weak entity sets and strong entity sets.	</a:t>
            </a:r>
            <a:r>
              <a:rPr lang="en-IN" sz="1600" dirty="0">
                <a:latin typeface="Times New Roman" panose="02020603050405020304" pitchFamily="18" charset="0"/>
                <a:ea typeface="Calibri" panose="020F0502020204030204" pitchFamily="34" charset="0"/>
                <a:cs typeface="Times New Roman" panose="02020603050405020304" pitchFamily="18" charset="0"/>
              </a:rPr>
              <a:t> CO1, CO2</a:t>
            </a:r>
          </a:p>
          <a:p>
            <a:pPr lvl="0" hangingPunct="0"/>
            <a:r>
              <a:rPr lang="en-IN" sz="1600" dirty="0">
                <a:latin typeface="Times New Roman" panose="02020603050405020304" pitchFamily="18" charset="0"/>
                <a:cs typeface="Times New Roman" panose="02020603050405020304" pitchFamily="18" charset="0"/>
              </a:rPr>
              <a:t>4.    </a:t>
            </a:r>
            <a:r>
              <a:rPr lang="en-IN" dirty="0"/>
              <a:t>Define with examples –				          CO1,CO2</a:t>
            </a:r>
            <a:endParaRPr lang="en-US" dirty="0"/>
          </a:p>
          <a:p>
            <a:r>
              <a:rPr lang="en-IN" dirty="0"/>
              <a:t> 	Specialization </a:t>
            </a:r>
            <a:endParaRPr lang="en-US" dirty="0"/>
          </a:p>
          <a:p>
            <a:pPr lvl="1"/>
            <a:r>
              <a:rPr lang="en-IN" dirty="0"/>
              <a:t> 	Generalization </a:t>
            </a:r>
            <a:endParaRPr lang="en-US" dirty="0"/>
          </a:p>
          <a:p>
            <a:pPr lvl="1"/>
            <a:r>
              <a:rPr lang="en-IN" dirty="0"/>
              <a:t> 	Aggregation </a:t>
            </a:r>
          </a:p>
          <a:p>
            <a:pPr lvl="1"/>
            <a:endParaRPr lang="en-IN" dirty="0"/>
          </a:p>
          <a:p>
            <a:pPr lvl="1"/>
            <a:r>
              <a:rPr lang="en-IN" dirty="0"/>
              <a:t>5. We can convert weak entity set to strong entity set by simply adding attributes. Then why do we need weak entity sets. 		CO1,CO2</a:t>
            </a:r>
            <a:endParaRPr lang="en-US" dirty="0"/>
          </a:p>
          <a:p>
            <a:pPr lvl="1"/>
            <a:endParaRPr lang="en-US" dirty="0"/>
          </a:p>
          <a:p>
            <a:pPr marL="342900" marR="0" lvl="0" indent="-342900" algn="just" hangingPunct="0">
              <a:lnSpc>
                <a:spcPct val="150000"/>
              </a:lnSpc>
              <a:spcBef>
                <a:spcPts val="0"/>
              </a:spcBef>
              <a:spcAft>
                <a:spcPts val="0"/>
              </a:spcAft>
              <a:buAutoNum type="arabicPeriod" startAt="3"/>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921280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844830-2B16-4FB1-9BE4-150EF0639361}"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178</a:t>
            </a:fld>
            <a:endParaRPr lang="en-US"/>
          </a:p>
        </p:txBody>
      </p:sp>
      <p:sp>
        <p:nvSpPr>
          <p:cNvPr id="7" name="Title 1"/>
          <p:cNvSpPr txBox="1">
            <a:spLocks/>
          </p:cNvSpPr>
          <p:nvPr/>
        </p:nvSpPr>
        <p:spPr>
          <a:xfrm>
            <a:off x="13634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Assignment 2.2</a:t>
            </a:r>
            <a:r>
              <a:rPr lang="en-US" altLang="en-US" sz="3600" dirty="0"/>
              <a:t>  </a:t>
            </a:r>
            <a:r>
              <a:rPr lang="en-US" altLang="en-US" sz="2400" dirty="0">
                <a:latin typeface="Times New Roman" panose="02020603050405020304" pitchFamily="18" charset="0"/>
                <a:cs typeface="Times New Roman" panose="02020603050405020304" pitchFamily="18" charset="0"/>
              </a:rPr>
              <a:t>(CO1, CO 2)</a:t>
            </a:r>
            <a:endParaRPr lang="en-US" sz="34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EE1331F-8EAC-4B6A-874A-30E7E1165F40}"/>
              </a:ext>
            </a:extLst>
          </p:cNvPr>
          <p:cNvSpPr/>
          <p:nvPr/>
        </p:nvSpPr>
        <p:spPr>
          <a:xfrm>
            <a:off x="941033" y="1246889"/>
            <a:ext cx="8202967" cy="4550669"/>
          </a:xfrm>
          <a:prstGeom prst="rect">
            <a:avLst/>
          </a:prstGeom>
        </p:spPr>
        <p:txBody>
          <a:bodyPr wrap="square">
            <a:spAutoFit/>
          </a:bodyPr>
          <a:lstStyle/>
          <a:p>
            <a:pPr marL="342900" marR="101600" lvl="0" indent="-342900" hangingPunct="0">
              <a:lnSpc>
                <a:spcPct val="127000"/>
              </a:lnSpc>
              <a:spcBef>
                <a:spcPts val="0"/>
              </a:spcBef>
              <a:spcAft>
                <a:spcPts val="0"/>
              </a:spcAft>
              <a:buFont typeface="+mj-lt"/>
              <a:buAutoNum type="arabicParenR"/>
            </a:pPr>
            <a:r>
              <a:rPr lang="en-IN" b="1" dirty="0">
                <a:latin typeface="Times New Roman" panose="02020603050405020304" pitchFamily="18" charset="0"/>
                <a:ea typeface="Calibri" panose="020F0502020204030204" pitchFamily="34" charset="0"/>
                <a:cs typeface="Times New Roman" panose="02020603050405020304" pitchFamily="18" charset="0"/>
              </a:rPr>
              <a:t>Given </a:t>
            </a:r>
          </a:p>
          <a:p>
            <a:pPr marR="101600" lvl="0" hangingPunct="0">
              <a:lnSpc>
                <a:spcPct val="127000"/>
              </a:lnSpc>
              <a:spcBef>
                <a:spcPts val="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            Project {</a:t>
            </a:r>
            <a:r>
              <a:rPr lang="en-IN" b="1" dirty="0" err="1">
                <a:latin typeface="Times New Roman" panose="02020603050405020304" pitchFamily="18" charset="0"/>
                <a:ea typeface="Calibri" panose="020F0502020204030204" pitchFamily="34" charset="0"/>
                <a:cs typeface="Times New Roman" panose="02020603050405020304" pitchFamily="18" charset="0"/>
              </a:rPr>
              <a:t>projectno</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projectname</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chief_architect</a:t>
            </a:r>
            <a:r>
              <a:rPr lang="en-IN" b="1" dirty="0">
                <a:latin typeface="Times New Roman" panose="02020603050405020304" pitchFamily="18" charset="0"/>
                <a:ea typeface="Calibri" panose="020F0502020204030204" pitchFamily="34" charset="0"/>
                <a:cs typeface="Times New Roman" panose="02020603050405020304" pitchFamily="18" charset="0"/>
              </a:rPr>
              <a:t>},</a:t>
            </a:r>
          </a:p>
          <a:p>
            <a:pPr marR="101600" lvl="0" hangingPunct="0">
              <a:lnSpc>
                <a:spcPct val="127000"/>
              </a:lnSpc>
              <a:spcBef>
                <a:spcPts val="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            employee{</a:t>
            </a:r>
            <a:r>
              <a:rPr lang="en-IN" b="1" dirty="0" err="1">
                <a:latin typeface="Times New Roman" panose="02020603050405020304" pitchFamily="18" charset="0"/>
                <a:ea typeface="Calibri" panose="020F0502020204030204" pitchFamily="34" charset="0"/>
                <a:cs typeface="Times New Roman" panose="02020603050405020304" pitchFamily="18" charset="0"/>
              </a:rPr>
              <a:t>empno,empname</a:t>
            </a:r>
            <a:r>
              <a:rPr lang="en-IN" b="1" dirty="0">
                <a:latin typeface="Times New Roman" panose="02020603050405020304" pitchFamily="18" charset="0"/>
                <a:ea typeface="Calibri" panose="020F0502020204030204" pitchFamily="34" charset="0"/>
                <a:cs typeface="Times New Roman" panose="02020603050405020304" pitchFamily="18" charset="0"/>
              </a:rPr>
              <a:t>}, </a:t>
            </a:r>
          </a:p>
          <a:p>
            <a:pPr marR="101600" lvl="0" hangingPunct="0">
              <a:lnSpc>
                <a:spcPct val="127000"/>
              </a:lnSpc>
              <a:spcBef>
                <a:spcPts val="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b="1" dirty="0" err="1">
                <a:latin typeface="Times New Roman" panose="02020603050405020304" pitchFamily="18" charset="0"/>
                <a:ea typeface="Calibri" panose="020F0502020204030204" pitchFamily="34" charset="0"/>
                <a:cs typeface="Times New Roman" panose="02020603050405020304" pitchFamily="18" charset="0"/>
              </a:rPr>
              <a:t>assigned_to</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b="1" dirty="0" err="1">
                <a:latin typeface="Times New Roman" panose="02020603050405020304" pitchFamily="18" charset="0"/>
                <a:ea typeface="Calibri" panose="020F0502020204030204" pitchFamily="34" charset="0"/>
                <a:cs typeface="Times New Roman" panose="02020603050405020304" pitchFamily="18" charset="0"/>
              </a:rPr>
              <a:t>projectno,empno</a:t>
            </a:r>
            <a:r>
              <a:rPr lang="en-IN" b="1" dirty="0">
                <a:latin typeface="Times New Roman" panose="02020603050405020304" pitchFamily="18" charset="0"/>
                <a:ea typeface="Calibri" panose="020F0502020204030204" pitchFamily="34" charset="0"/>
                <a:cs typeface="Times New Roman" panose="02020603050405020304" pitchFamily="18" charset="0"/>
              </a:rPr>
              <a:t>}	                                   CO4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165"/>
              </a:lnSpc>
            </a:pPr>
            <a:r>
              <a:rPr lang="en-IN"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165"/>
              </a:lnSpc>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165"/>
              </a:lnSpc>
            </a:pPr>
            <a:r>
              <a:rPr lang="en-IN" b="1" dirty="0">
                <a:latin typeface="Times New Roman" panose="02020603050405020304" pitchFamily="18" charset="0"/>
                <a:ea typeface="Calibri" panose="020F0502020204030204" pitchFamily="34" charset="0"/>
                <a:cs typeface="Times New Roman" panose="02020603050405020304" pitchFamily="18" charset="0"/>
              </a:rPr>
              <a:t>   Use the above database schema for following questions: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000"/>
              </a:lnSpc>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00"/>
              </a:lnSpc>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hangingPunct="0">
              <a:lnSpc>
                <a:spcPct val="150000"/>
              </a:lnSpc>
              <a:spcBef>
                <a:spcPts val="0"/>
              </a:spcBef>
              <a:spcAft>
                <a:spcPts val="0"/>
              </a:spcAft>
              <a:buFont typeface="+mj-lt"/>
              <a:buAutoNum type="alphaLcParen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Get </a:t>
            </a:r>
            <a:r>
              <a:rPr lang="en-IN" dirty="0" err="1">
                <a:latin typeface="Times New Roman" panose="02020603050405020304" pitchFamily="18" charset="0"/>
                <a:ea typeface="Calibri" panose="020F0502020204030204" pitchFamily="34" charset="0"/>
                <a:cs typeface="Times New Roman" panose="02020603050405020304" pitchFamily="18" charset="0"/>
              </a:rPr>
              <a:t>empno</a:t>
            </a:r>
            <a:r>
              <a:rPr lang="en-IN" dirty="0">
                <a:latin typeface="Times New Roman" panose="02020603050405020304" pitchFamily="18" charset="0"/>
                <a:ea typeface="Calibri" panose="020F0502020204030204" pitchFamily="34" charset="0"/>
                <a:cs typeface="Times New Roman" panose="02020603050405020304" pitchFamily="18" charset="0"/>
              </a:rPr>
              <a:t> of employees working on project comp353?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hangingPunct="0">
              <a:lnSpc>
                <a:spcPct val="150000"/>
              </a:lnSpc>
              <a:spcBef>
                <a:spcPts val="0"/>
              </a:spcBef>
              <a:spcAft>
                <a:spcPts val="0"/>
              </a:spcAft>
              <a:buFont typeface="+mj-lt"/>
              <a:buAutoNum type="alphaLcParen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Get details {</a:t>
            </a:r>
            <a:r>
              <a:rPr lang="en-IN" dirty="0" err="1">
                <a:latin typeface="Times New Roman" panose="02020603050405020304" pitchFamily="18" charset="0"/>
                <a:ea typeface="Calibri" panose="020F0502020204030204" pitchFamily="34" charset="0"/>
                <a:cs typeface="Times New Roman" panose="02020603050405020304" pitchFamily="18" charset="0"/>
              </a:rPr>
              <a:t>empname</a:t>
            </a:r>
            <a:r>
              <a:rPr lang="en-IN" dirty="0">
                <a:latin typeface="Times New Roman" panose="02020603050405020304" pitchFamily="18" charset="0"/>
                <a:ea typeface="Calibri" panose="020F0502020204030204" pitchFamily="34" charset="0"/>
                <a:cs typeface="Times New Roman" panose="02020603050405020304" pitchFamily="18" charset="0"/>
              </a:rPr>
              <a:t> &amp; </a:t>
            </a:r>
            <a:r>
              <a:rPr lang="en-IN" dirty="0" err="1">
                <a:latin typeface="Times New Roman" panose="02020603050405020304" pitchFamily="18" charset="0"/>
                <a:ea typeface="Calibri" panose="020F0502020204030204" pitchFamily="34" charset="0"/>
                <a:cs typeface="Times New Roman" panose="02020603050405020304" pitchFamily="18" charset="0"/>
              </a:rPr>
              <a:t>empno</a:t>
            </a:r>
            <a:r>
              <a:rPr lang="en-IN" dirty="0">
                <a:latin typeface="Times New Roman" panose="02020603050405020304" pitchFamily="18" charset="0"/>
                <a:ea typeface="Calibri" panose="020F0502020204030204" pitchFamily="34" charset="0"/>
                <a:cs typeface="Times New Roman" panose="02020603050405020304" pitchFamily="18" charset="0"/>
              </a:rPr>
              <a:t>} of employees working on project comp353?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hangingPunct="0">
              <a:lnSpc>
                <a:spcPct val="150000"/>
              </a:lnSpc>
              <a:spcBef>
                <a:spcPts val="0"/>
              </a:spcBef>
              <a:spcAft>
                <a:spcPts val="0"/>
              </a:spcAft>
              <a:buFont typeface="+mj-lt"/>
              <a:buAutoNum type="alphaLcParen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Get </a:t>
            </a:r>
            <a:r>
              <a:rPr lang="en-IN" dirty="0" err="1">
                <a:latin typeface="Times New Roman" panose="02020603050405020304" pitchFamily="18" charset="0"/>
                <a:ea typeface="Calibri" panose="020F0502020204030204" pitchFamily="34" charset="0"/>
                <a:cs typeface="Times New Roman" panose="02020603050405020304" pitchFamily="18" charset="0"/>
              </a:rPr>
              <a:t>empname</a:t>
            </a:r>
            <a:r>
              <a:rPr lang="en-IN" dirty="0">
                <a:latin typeface="Times New Roman" panose="02020603050405020304" pitchFamily="18" charset="0"/>
                <a:ea typeface="Calibri" panose="020F0502020204030204" pitchFamily="34" charset="0"/>
                <a:cs typeface="Times New Roman" panose="02020603050405020304" pitchFamily="18" charset="0"/>
              </a:rPr>
              <a:t> &amp; </a:t>
            </a:r>
            <a:r>
              <a:rPr lang="en-IN" dirty="0" err="1">
                <a:latin typeface="Times New Roman" panose="02020603050405020304" pitchFamily="18" charset="0"/>
                <a:ea typeface="Calibri" panose="020F0502020204030204" pitchFamily="34" charset="0"/>
                <a:cs typeface="Times New Roman" panose="02020603050405020304" pitchFamily="18" charset="0"/>
              </a:rPr>
              <a:t>empno</a:t>
            </a:r>
            <a:r>
              <a:rPr lang="en-IN" dirty="0">
                <a:latin typeface="Times New Roman" panose="02020603050405020304" pitchFamily="18" charset="0"/>
                <a:ea typeface="Calibri" panose="020F0502020204030204" pitchFamily="34" charset="0"/>
                <a:cs typeface="Times New Roman" panose="02020603050405020304" pitchFamily="18" charset="0"/>
              </a:rPr>
              <a:t> of employees working on database project?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hangingPunct="0">
              <a:lnSpc>
                <a:spcPct val="150000"/>
              </a:lnSpc>
              <a:spcBef>
                <a:spcPts val="0"/>
              </a:spcBef>
              <a:spcAft>
                <a:spcPts val="0"/>
              </a:spcAft>
              <a:buFont typeface="+mj-lt"/>
              <a:buAutoNum type="alphaLcParen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Get </a:t>
            </a:r>
            <a:r>
              <a:rPr lang="en-IN" dirty="0" err="1">
                <a:latin typeface="Times New Roman" panose="02020603050405020304" pitchFamily="18" charset="0"/>
                <a:ea typeface="Calibri" panose="020F0502020204030204" pitchFamily="34" charset="0"/>
                <a:cs typeface="Times New Roman" panose="02020603050405020304" pitchFamily="18" charset="0"/>
              </a:rPr>
              <a:t>empname</a:t>
            </a:r>
            <a:r>
              <a:rPr lang="en-IN" dirty="0">
                <a:latin typeface="Times New Roman" panose="02020603050405020304" pitchFamily="18" charset="0"/>
                <a:ea typeface="Calibri" panose="020F0502020204030204" pitchFamily="34" charset="0"/>
                <a:cs typeface="Times New Roman" panose="02020603050405020304" pitchFamily="18" charset="0"/>
              </a:rPr>
              <a:t> &amp; </a:t>
            </a:r>
            <a:r>
              <a:rPr lang="en-IN" dirty="0" err="1">
                <a:latin typeface="Times New Roman" panose="02020603050405020304" pitchFamily="18" charset="0"/>
                <a:ea typeface="Calibri" panose="020F0502020204030204" pitchFamily="34" charset="0"/>
                <a:cs typeface="Times New Roman" panose="02020603050405020304" pitchFamily="18" charset="0"/>
              </a:rPr>
              <a:t>empno</a:t>
            </a:r>
            <a:r>
              <a:rPr lang="en-IN" dirty="0">
                <a:latin typeface="Times New Roman" panose="02020603050405020304" pitchFamily="18" charset="0"/>
                <a:ea typeface="Calibri" panose="020F0502020204030204" pitchFamily="34" charset="0"/>
                <a:cs typeface="Times New Roman" panose="02020603050405020304" pitchFamily="18" charset="0"/>
              </a:rPr>
              <a:t> of employees working on both comp353 &amp; comp354?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hangingPunct="0">
              <a:lnSpc>
                <a:spcPct val="150000"/>
              </a:lnSpc>
              <a:spcBef>
                <a:spcPts val="0"/>
              </a:spcBef>
              <a:spcAft>
                <a:spcPts val="0"/>
              </a:spcAft>
              <a:buFont typeface="+mj-lt"/>
              <a:buAutoNum type="alphaLcParen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Find employee number of employees who do not work on project comp453.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hangingPunct="0">
              <a:lnSpc>
                <a:spcPct val="150000"/>
              </a:lnSpc>
              <a:spcBef>
                <a:spcPts val="0"/>
              </a:spcBef>
              <a:spcAft>
                <a:spcPts val="0"/>
              </a:spcAft>
              <a:buFont typeface="+mj-lt"/>
              <a:buAutoNum type="alphaLcParen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Get employee number of employees who work on all projects.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320054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FF8E78-E35F-4C3B-957F-B6A924367868}"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Faculty Video Links, </a:t>
            </a:r>
            <a:r>
              <a:rPr lang="en-US" sz="2800" dirty="0" err="1"/>
              <a:t>Youtube</a:t>
            </a:r>
            <a:r>
              <a:rPr lang="en-US" sz="2800" dirty="0"/>
              <a:t> &amp; NPTEL Video Links and Online Courses Details  </a:t>
            </a:r>
          </a:p>
        </p:txBody>
      </p:sp>
      <p:sp>
        <p:nvSpPr>
          <p:cNvPr id="9" name="Content Placeholder 2">
            <a:extLst>
              <a:ext uri="{FF2B5EF4-FFF2-40B4-BE49-F238E27FC236}">
                <a16:creationId xmlns:a16="http://schemas.microsoft.com/office/drawing/2014/main" id="{283538DA-7F16-4B6B-97AD-61ED4C9F9D8D}"/>
              </a:ext>
            </a:extLst>
          </p:cNvPr>
          <p:cNvSpPr>
            <a:spLocks noGrp="1"/>
          </p:cNvSpPr>
          <p:nvPr>
            <p:ph idx="1"/>
          </p:nvPr>
        </p:nvSpPr>
        <p:spPr>
          <a:xfrm>
            <a:off x="723900" y="1573411"/>
            <a:ext cx="8229600" cy="3763963"/>
          </a:xfrm>
        </p:spPr>
        <p:txBody>
          <a:bodyPr>
            <a:normAutofit/>
          </a:bodyPr>
          <a:lstStyle/>
          <a:p>
            <a:r>
              <a:rPr lang="en-US" dirty="0"/>
              <a:t>Self Made Video Link:</a:t>
            </a:r>
          </a:p>
          <a:p>
            <a:endParaRPr lang="en-US" dirty="0"/>
          </a:p>
          <a:p>
            <a:endParaRPr lang="en-US" dirty="0"/>
          </a:p>
          <a:p>
            <a:r>
              <a:rPr lang="en-US" sz="2400" dirty="0"/>
              <a:t>You tube /other  Video Link</a:t>
            </a:r>
          </a:p>
          <a:p>
            <a:r>
              <a:rPr lang="en-US" sz="2400" dirty="0">
                <a:hlinkClick r:id="rId2"/>
              </a:rPr>
              <a:t>https://nptel.ac.in/courses/106105175/</a:t>
            </a:r>
          </a:p>
          <a:p>
            <a:r>
              <a:rPr lang="en-US" sz="2400" dirty="0">
                <a:hlinkClick r:id="rId3"/>
              </a:rPr>
              <a:t>https://www.youtube.com/watch?v=Wv1c9K4788A&amp;list=PLEbnTDJUr_Ic_9b4PcKmlae41cyxEefot&amp;index=3</a:t>
            </a:r>
            <a:endParaRPr lang="en-US" sz="2400" dirty="0"/>
          </a:p>
        </p:txBody>
      </p:sp>
    </p:spTree>
    <p:extLst>
      <p:ext uri="{BB962C8B-B14F-4D97-AF65-F5344CB8AC3E}">
        <p14:creationId xmlns:p14="http://schemas.microsoft.com/office/powerpoint/2010/main" val="393294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FF2FA7-F64F-425C-9F60-CCEBD1256DF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819400" y="6248400"/>
            <a:ext cx="47244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Relational Data Model- Basic Concepts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(CO1, CO2)</a:t>
            </a:r>
            <a:endPar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Rectangle 2">
            <a:extLst>
              <a:ext uri="{FF2B5EF4-FFF2-40B4-BE49-F238E27FC236}">
                <a16:creationId xmlns:a16="http://schemas.microsoft.com/office/drawing/2014/main" id="{F2BF7239-D831-4813-935F-5EF4F394F724}"/>
              </a:ext>
            </a:extLst>
          </p:cNvPr>
          <p:cNvSpPr/>
          <p:nvPr/>
        </p:nvSpPr>
        <p:spPr>
          <a:xfrm>
            <a:off x="1500327" y="1100831"/>
            <a:ext cx="3582390" cy="523220"/>
          </a:xfrm>
          <a:prstGeom prst="rect">
            <a:avLst/>
          </a:prstGeom>
        </p:spPr>
        <p:txBody>
          <a:bodyPr wrap="square">
            <a:spAutoFit/>
          </a:bodyPr>
          <a:lstStyle/>
          <a:p>
            <a:r>
              <a:rPr lang="en-US" sz="2800" b="1" i="0" dirty="0">
                <a:solidFill>
                  <a:srgbClr val="222222"/>
                </a:solidFill>
                <a:effectLst/>
                <a:latin typeface="Times New Roman" panose="02020603050405020304" pitchFamily="18" charset="0"/>
                <a:cs typeface="Times New Roman" panose="02020603050405020304" pitchFamily="18" charset="0"/>
              </a:rPr>
              <a:t>Degree:</a:t>
            </a:r>
            <a:r>
              <a:rPr lang="en-US" sz="2800" b="0" i="0" dirty="0">
                <a:solidFill>
                  <a:srgbClr val="222222"/>
                </a:solidFill>
                <a:effectLst/>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3CBC507-695A-4309-80AE-D921D9CD7EC0}"/>
              </a:ext>
            </a:extLst>
          </p:cNvPr>
          <p:cNvSpPr/>
          <p:nvPr/>
        </p:nvSpPr>
        <p:spPr>
          <a:xfrm>
            <a:off x="1633491" y="1732003"/>
            <a:ext cx="6897950" cy="1938992"/>
          </a:xfrm>
          <a:prstGeom prst="rect">
            <a:avLst/>
          </a:prstGeom>
        </p:spPr>
        <p:txBody>
          <a:bodyPr wrap="square">
            <a:spAutoFit/>
          </a:bodyPr>
          <a:lstStyle/>
          <a:p>
            <a:pPr marL="342900" indent="-342900">
              <a:buFont typeface="Wingdings" panose="05000000000000000000" pitchFamily="2" charset="2"/>
              <a:buChar char="v"/>
            </a:pPr>
            <a:r>
              <a:rPr lang="en-US" sz="2400" b="0" i="0" dirty="0">
                <a:solidFill>
                  <a:srgbClr val="222222"/>
                </a:solidFill>
                <a:effectLst/>
                <a:latin typeface="Times New Roman" panose="02020603050405020304" pitchFamily="18" charset="0"/>
                <a:cs typeface="Times New Roman" panose="02020603050405020304" pitchFamily="18" charset="0"/>
              </a:rPr>
              <a:t>The total number of attributes in the relation is called the degree of the relation.</a:t>
            </a:r>
          </a:p>
          <a:p>
            <a:r>
              <a:rPr lang="en-US" sz="2400" b="1"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For example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Student has four attributes, or degree four.</a:t>
            </a:r>
            <a:r>
              <a:rPr lang="en-US" sz="2400" dirty="0"/>
              <a:t> </a:t>
            </a:r>
          </a:p>
        </p:txBody>
      </p:sp>
      <p:sp>
        <p:nvSpPr>
          <p:cNvPr id="9" name="Rectangle 8">
            <a:extLst>
              <a:ext uri="{FF2B5EF4-FFF2-40B4-BE49-F238E27FC236}">
                <a16:creationId xmlns:a16="http://schemas.microsoft.com/office/drawing/2014/main" id="{2D5CD8AE-B992-416A-8305-25AB0AA13B36}"/>
              </a:ext>
            </a:extLst>
          </p:cNvPr>
          <p:cNvSpPr/>
          <p:nvPr/>
        </p:nvSpPr>
        <p:spPr>
          <a:xfrm>
            <a:off x="1500327" y="3778947"/>
            <a:ext cx="2127505" cy="523220"/>
          </a:xfrm>
          <a:prstGeom prst="rect">
            <a:avLst/>
          </a:prstGeom>
        </p:spPr>
        <p:txBody>
          <a:bodyPr wrap="none">
            <a:spAutoFit/>
          </a:bodyPr>
          <a:lstStyle/>
          <a:p>
            <a:r>
              <a:rPr lang="en-US" sz="2800" b="1" i="0" dirty="0">
                <a:solidFill>
                  <a:srgbClr val="222222"/>
                </a:solidFill>
                <a:effectLst/>
                <a:latin typeface="Times New Roman" panose="02020603050405020304" pitchFamily="18" charset="0"/>
                <a:cs typeface="Times New Roman" panose="02020603050405020304" pitchFamily="18" charset="0"/>
              </a:rPr>
              <a:t>Cardinality:</a:t>
            </a:r>
            <a:r>
              <a:rPr lang="en-US" b="1" i="0" dirty="0">
                <a:solidFill>
                  <a:srgbClr val="222222"/>
                </a:solidFill>
                <a:effectLst/>
                <a:latin typeface="Source Sans Pro" panose="020B0503030403020204" pitchFamily="34" charset="0"/>
              </a:rPr>
              <a:t> </a:t>
            </a:r>
            <a:endParaRPr lang="en-US" dirty="0"/>
          </a:p>
        </p:txBody>
      </p:sp>
      <p:sp>
        <p:nvSpPr>
          <p:cNvPr id="10" name="Rectangle 9">
            <a:extLst>
              <a:ext uri="{FF2B5EF4-FFF2-40B4-BE49-F238E27FC236}">
                <a16:creationId xmlns:a16="http://schemas.microsoft.com/office/drawing/2014/main" id="{472DCA86-F74E-4B4A-A1FE-0C842044BD44}"/>
              </a:ext>
            </a:extLst>
          </p:cNvPr>
          <p:cNvSpPr/>
          <p:nvPr/>
        </p:nvSpPr>
        <p:spPr>
          <a:xfrm>
            <a:off x="1713390" y="4328755"/>
            <a:ext cx="6192135" cy="430887"/>
          </a:xfrm>
          <a:prstGeom prst="rect">
            <a:avLst/>
          </a:prstGeom>
        </p:spPr>
        <p:txBody>
          <a:bodyPr wrap="square">
            <a:spAutoFit/>
          </a:bodyPr>
          <a:lstStyle/>
          <a:p>
            <a:pPr marL="342900" indent="-342900">
              <a:buFont typeface="Wingdings" panose="05000000000000000000" pitchFamily="2" charset="2"/>
              <a:buChar char="v"/>
            </a:pPr>
            <a:r>
              <a:rPr lang="en-US" sz="2200" b="0" i="0" dirty="0">
                <a:solidFill>
                  <a:srgbClr val="222222"/>
                </a:solidFill>
                <a:effectLst/>
                <a:latin typeface="Times New Roman" panose="02020603050405020304" pitchFamily="18" charset="0"/>
                <a:cs typeface="Times New Roman" panose="02020603050405020304" pitchFamily="18" charset="0"/>
              </a:rPr>
              <a:t>Total number of rows(tuples) present in the Table.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0541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buNone/>
            </a:pPr>
            <a:r>
              <a:rPr lang="en-US" dirty="0" smtClean="0"/>
              <a:t>Fill in the blanks using given Glossary</a:t>
            </a:r>
            <a:endParaRPr lang="en-IN" dirty="0" smtClean="0"/>
          </a:p>
          <a:p>
            <a:pPr>
              <a:buNone/>
            </a:pPr>
            <a:r>
              <a:rPr lang="en-IN" dirty="0" smtClean="0"/>
              <a:t>(Sigma, Procedural, Set Difference, </a:t>
            </a:r>
            <a:r>
              <a:rPr lang="en-IN" dirty="0" err="1" smtClean="0"/>
              <a:t>EquiJoin</a:t>
            </a:r>
            <a:r>
              <a:rPr lang="en-IN" dirty="0" smtClean="0"/>
              <a:t>, count(*))</a:t>
            </a:r>
          </a:p>
          <a:p>
            <a:pPr>
              <a:buNone/>
            </a:pPr>
            <a:endParaRPr lang="en-IN" dirty="0" smtClean="0"/>
          </a:p>
          <a:p>
            <a:pPr lvl="0"/>
            <a:r>
              <a:rPr lang="en-IN" dirty="0" smtClean="0"/>
              <a:t>Relational Algebra is a __________ query language that takes two relations as input and produces another relation as an output of the query.</a:t>
            </a:r>
          </a:p>
          <a:p>
            <a:pPr lvl="0"/>
            <a:r>
              <a:rPr lang="en-IN" dirty="0" smtClean="0"/>
              <a:t>_________ is used to denote the selection operation in relational algebra.</a:t>
            </a:r>
          </a:p>
          <a:p>
            <a:pPr lvl="0"/>
            <a:r>
              <a:rPr lang="en-IN" dirty="0" smtClean="0"/>
              <a:t>The ___________ operation, denoted by −, allows us to find </a:t>
            </a:r>
            <a:r>
              <a:rPr lang="en-IN" dirty="0" err="1" smtClean="0"/>
              <a:t>tuples</a:t>
            </a:r>
            <a:r>
              <a:rPr lang="en-IN" dirty="0" smtClean="0"/>
              <a:t> that are in one relation but are not in another.</a:t>
            </a:r>
          </a:p>
          <a:p>
            <a:pPr lvl="0"/>
            <a:r>
              <a:rPr lang="en-IN" dirty="0" smtClean="0"/>
              <a:t>____________ is a join condition contains an equality operator.</a:t>
            </a:r>
          </a:p>
          <a:p>
            <a:pPr lvl="0"/>
            <a:r>
              <a:rPr lang="en-US" dirty="0" smtClean="0"/>
              <a:t>_________ SQL function is used to count the number of rows in a SQL query.</a:t>
            </a:r>
            <a:endParaRPr lang="en-IN" dirty="0" smtClean="0"/>
          </a:p>
          <a:p>
            <a:pPr>
              <a:buNone/>
            </a:pPr>
            <a:r>
              <a:rPr lang="en-IN" dirty="0" smtClean="0"/>
              <a:t> </a:t>
            </a:r>
          </a:p>
          <a:p>
            <a:endParaRPr lang="en-IN" dirty="0"/>
          </a:p>
        </p:txBody>
      </p:sp>
      <p:sp>
        <p:nvSpPr>
          <p:cNvPr id="4" name="Date Placeholder 3"/>
          <p:cNvSpPr>
            <a:spLocks noGrp="1"/>
          </p:cNvSpPr>
          <p:nvPr>
            <p:ph type="dt" sz="half" idx="10"/>
          </p:nvPr>
        </p:nvSpPr>
        <p:spPr/>
        <p:txBody>
          <a:bodyPr/>
          <a:lstStyle/>
          <a:p>
            <a:fld id="{2ADEFC38-EBB9-4D7C-BEBE-7988DD138F54}" type="datetime1">
              <a:rPr lang="en-US" smtClean="0"/>
              <a:pPr/>
              <a:t>6/11/2022</a:t>
            </a:fld>
            <a:endParaRPr lang="en-US"/>
          </a:p>
        </p:txBody>
      </p:sp>
      <p:sp>
        <p:nvSpPr>
          <p:cNvPr id="5" name="Footer Placeholder 4"/>
          <p:cNvSpPr>
            <a:spLocks noGrp="1"/>
          </p:cNvSpPr>
          <p:nvPr>
            <p:ph type="ftr" sz="quarter" idx="11"/>
          </p:nvPr>
        </p:nvSpPr>
        <p:spPr/>
        <p:txBody>
          <a:bodyPr/>
          <a:lstStyle/>
          <a:p>
            <a:r>
              <a:rPr lang="en-IN" smtClean="0"/>
              <a:t>Manu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t>Glossary Questions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ED2D3E-BC31-4BD6-BC50-F1C5D996727D}" type="datetime1">
              <a:rPr lang="en-US" smtClean="0"/>
              <a:pPr/>
              <a:t>6/11/2022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a:t>
            </a:r>
            <a:r>
              <a:rPr kumimoji="0" lang="en-US" sz="3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Question Papers</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B05A00C3-D41D-49D0-B15D-6761A25EC3F4}"/>
              </a:ext>
            </a:extLst>
          </p:cNvPr>
          <p:cNvSpPr>
            <a:spLocks noGrp="1"/>
          </p:cNvSpPr>
          <p:nvPr>
            <p:ph idx="1"/>
          </p:nvPr>
        </p:nvSpPr>
        <p:spPr>
          <a:xfrm>
            <a:off x="609600" y="1928020"/>
            <a:ext cx="8229600" cy="1630361"/>
          </a:xfrm>
        </p:spPr>
        <p:txBody>
          <a:bodyPr/>
          <a:lstStyle/>
          <a:p>
            <a:r>
              <a:rPr lang="en-US" dirty="0">
                <a:hlinkClick r:id="rId2"/>
              </a:rPr>
              <a:t>https://drive.google.com/drive/u/0/folders/1gWUEwo7Ztpxs4smy34fl9jWQrx4AKpkC</a:t>
            </a:r>
            <a:endParaRPr lang="en-US" dirty="0"/>
          </a:p>
          <a:p>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algn="just"/>
            <a:r>
              <a:rPr lang="en-IN" sz="2400" dirty="0"/>
              <a:t>What does SQL stand for</a:t>
            </a:r>
            <a:r>
              <a:rPr lang="en-IN" sz="2400" dirty="0" smtClean="0"/>
              <a:t>?</a:t>
            </a:r>
          </a:p>
          <a:p>
            <a:pPr algn="just"/>
            <a:r>
              <a:rPr lang="en-IN" sz="2400" dirty="0"/>
              <a:t>Which SQL statement is used to extract data from a </a:t>
            </a:r>
            <a:r>
              <a:rPr lang="en-IN" sz="2400" dirty="0" smtClean="0"/>
              <a:t>database?</a:t>
            </a:r>
          </a:p>
          <a:p>
            <a:pPr algn="just"/>
            <a:r>
              <a:rPr lang="en-IN" sz="2400" dirty="0"/>
              <a:t>Which SQL statement is used to update data in a database</a:t>
            </a:r>
            <a:r>
              <a:rPr lang="en-IN" sz="2400" dirty="0" smtClean="0"/>
              <a:t>?</a:t>
            </a:r>
          </a:p>
          <a:p>
            <a:pPr algn="just"/>
            <a:r>
              <a:rPr lang="en-IN" sz="2400" dirty="0"/>
              <a:t>Which SQL statement is used to delete data from a database?</a:t>
            </a:r>
          </a:p>
          <a:p>
            <a:pPr algn="just"/>
            <a:r>
              <a:rPr lang="en-IN" sz="2400" dirty="0"/>
              <a:t>Which SQL statement is used to insert new data in a </a:t>
            </a:r>
            <a:r>
              <a:rPr lang="en-IN" sz="2400" dirty="0" smtClean="0"/>
              <a:t>database?</a:t>
            </a:r>
          </a:p>
          <a:p>
            <a:pPr algn="just"/>
            <a:r>
              <a:rPr lang="en-IN" sz="2400" dirty="0" smtClean="0"/>
              <a:t>With </a:t>
            </a:r>
            <a:r>
              <a:rPr lang="en-IN" sz="2400" dirty="0"/>
              <a:t>SQL, how do you select a column named "</a:t>
            </a:r>
            <a:r>
              <a:rPr lang="en-IN" sz="2400" dirty="0" err="1"/>
              <a:t>FirstName</a:t>
            </a:r>
            <a:r>
              <a:rPr lang="en-IN" sz="2400" dirty="0"/>
              <a:t>" from a table named "Persons</a:t>
            </a:r>
            <a:r>
              <a:rPr lang="en-IN" sz="2400" dirty="0" smtClean="0"/>
              <a:t>"?</a:t>
            </a:r>
          </a:p>
          <a:p>
            <a:pPr algn="just"/>
            <a:r>
              <a:rPr lang="en-IN" sz="2400" dirty="0"/>
              <a:t>With SQL, how do you select all the columns from a table named "Persons</a:t>
            </a:r>
            <a:r>
              <a:rPr lang="en-IN" sz="2400" dirty="0" smtClean="0"/>
              <a:t>"?</a:t>
            </a:r>
          </a:p>
          <a:p>
            <a:pPr algn="just"/>
            <a:r>
              <a:rPr lang="en-IN" sz="2400" dirty="0"/>
              <a:t>With SQL, how do you select all the records from a table named "Persons" where the value of the column "</a:t>
            </a:r>
            <a:r>
              <a:rPr lang="en-IN" sz="2400" dirty="0" err="1"/>
              <a:t>FirstName</a:t>
            </a:r>
            <a:r>
              <a:rPr lang="en-IN" sz="2400" dirty="0"/>
              <a:t>" is "Peter"?</a:t>
            </a:r>
            <a:endParaRPr lang="en-US" sz="2200" dirty="0"/>
          </a:p>
        </p:txBody>
      </p:sp>
      <p:sp>
        <p:nvSpPr>
          <p:cNvPr id="4" name="Date Placeholder 3"/>
          <p:cNvSpPr>
            <a:spLocks noGrp="1"/>
          </p:cNvSpPr>
          <p:nvPr>
            <p:ph type="dt" sz="half" idx="10"/>
          </p:nvPr>
        </p:nvSpPr>
        <p:spPr/>
        <p:txBody>
          <a:bodyPr/>
          <a:lstStyle/>
          <a:p>
            <a:fld id="{9B519D28-1DEA-422E-B00C-03111DCFF6B3}"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Daily Quiz</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9966276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lgn="just"/>
            <a:r>
              <a:rPr lang="en-GB" sz="2200" dirty="0" smtClean="0"/>
              <a:t>Explain Entity integrity and Referential integrity in detail. CO2</a:t>
            </a:r>
            <a:endParaRPr lang="en-US" sz="2200" dirty="0" smtClean="0"/>
          </a:p>
          <a:p>
            <a:pPr lvl="0" algn="just"/>
            <a:r>
              <a:rPr lang="en-GB" sz="2200" dirty="0" smtClean="0"/>
              <a:t>What is relational algebra? Discuss the various operations of relational algebra with suitable example. CO2</a:t>
            </a:r>
            <a:endParaRPr lang="en-US" sz="2200" dirty="0" smtClean="0"/>
          </a:p>
          <a:p>
            <a:pPr lvl="0" algn="just"/>
            <a:r>
              <a:rPr lang="en-GB" sz="2200" dirty="0" smtClean="0"/>
              <a:t>What is relational calculus? Differentiate relational algebra and relational calculus. CO2</a:t>
            </a:r>
            <a:endParaRPr lang="en-US" sz="2200" dirty="0" smtClean="0"/>
          </a:p>
          <a:p>
            <a:pPr algn="just"/>
            <a:r>
              <a:rPr lang="en-GB" sz="2200" dirty="0" smtClean="0"/>
              <a:t>What is the difference between DBMS and RDBMS? Which of them is more suitable? CO2</a:t>
            </a:r>
            <a:endParaRPr lang="en-US" sz="2200" dirty="0" smtClean="0"/>
          </a:p>
          <a:p>
            <a:pPr algn="just"/>
            <a:r>
              <a:rPr lang="en-US" sz="2200" dirty="0" smtClean="0"/>
              <a:t>Why are integrity constraints important in database? CO2</a:t>
            </a:r>
          </a:p>
          <a:p>
            <a:pPr algn="just"/>
            <a:r>
              <a:rPr lang="en-US" sz="2200" dirty="0" smtClean="0"/>
              <a:t>Discuss about SQL and it’s advantages. CO2</a:t>
            </a:r>
          </a:p>
          <a:p>
            <a:pPr algn="just"/>
            <a:r>
              <a:rPr lang="en-US" sz="2200" dirty="0" smtClean="0"/>
              <a:t>Explain stored procedure and stored function with example. CO2</a:t>
            </a:r>
          </a:p>
          <a:p>
            <a:pPr algn="just">
              <a:buNone/>
            </a:pPr>
            <a:endParaRPr lang="en-US" sz="2200" dirty="0"/>
          </a:p>
        </p:txBody>
      </p:sp>
      <p:sp>
        <p:nvSpPr>
          <p:cNvPr id="4" name="Date Placeholder 3"/>
          <p:cNvSpPr>
            <a:spLocks noGrp="1"/>
          </p:cNvSpPr>
          <p:nvPr>
            <p:ph type="dt" sz="half" idx="10"/>
          </p:nvPr>
        </p:nvSpPr>
        <p:spPr/>
        <p:txBody>
          <a:bodyPr/>
          <a:lstStyle/>
          <a:p>
            <a:fld id="{01F34916-B21C-43B4-964C-C98A207603C9}"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Weekly</a:t>
            </a:r>
            <a:r>
              <a:rPr kumimoji="0" lang="en-US" sz="3200" b="1" i="0" u="none" strike="noStrike" kern="1200" cap="none" spc="0" normalizeH="0" noProof="0" dirty="0" smtClean="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288082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8229600" cy="5715000"/>
          </a:xfrm>
        </p:spPr>
        <p:txBody>
          <a:bodyPr>
            <a:noAutofit/>
          </a:bodyPr>
          <a:lstStyle/>
          <a:p>
            <a:pPr algn="just"/>
            <a:r>
              <a:rPr lang="en-US" sz="2200" dirty="0" smtClean="0"/>
              <a:t>Which of the following in true regarding Referential Integrity?</a:t>
            </a:r>
          </a:p>
          <a:p>
            <a:pPr lvl="1" algn="just">
              <a:buNone/>
            </a:pPr>
            <a:r>
              <a:rPr lang="en-US" sz="2200" b="1" dirty="0" smtClean="0"/>
              <a:t>a. </a:t>
            </a:r>
            <a:r>
              <a:rPr lang="en-US" sz="2200" dirty="0" smtClean="0"/>
              <a:t>Every primary-key value must match a primary-key value in an associated table</a:t>
            </a:r>
          </a:p>
          <a:p>
            <a:pPr lvl="1" algn="just">
              <a:buNone/>
            </a:pPr>
            <a:r>
              <a:rPr lang="en-US" sz="2200" b="1" dirty="0" smtClean="0"/>
              <a:t>b. </a:t>
            </a:r>
            <a:r>
              <a:rPr lang="en-US" sz="2200" dirty="0" smtClean="0"/>
              <a:t>Every primary-key value must match a foreign-key value in an associated table</a:t>
            </a:r>
          </a:p>
          <a:p>
            <a:pPr lvl="1" algn="just">
              <a:buNone/>
            </a:pPr>
            <a:r>
              <a:rPr lang="en-US" sz="2200" b="1" dirty="0" smtClean="0"/>
              <a:t>c. Every foreign-key value must match a primary-key value in an associated table</a:t>
            </a:r>
          </a:p>
          <a:p>
            <a:pPr lvl="1" algn="just">
              <a:buNone/>
            </a:pPr>
            <a:r>
              <a:rPr lang="en-US" sz="2200" b="1" dirty="0" smtClean="0"/>
              <a:t>d. </a:t>
            </a:r>
            <a:r>
              <a:rPr lang="en-US" sz="2200" dirty="0" smtClean="0"/>
              <a:t>Every foreign-key value must match a foreign-key value in an associated table</a:t>
            </a:r>
          </a:p>
          <a:p>
            <a:pPr lvl="1" algn="just">
              <a:buNone/>
            </a:pPr>
            <a:endParaRPr lang="en-US" sz="2200" dirty="0" smtClean="0"/>
          </a:p>
          <a:p>
            <a:pPr algn="just"/>
            <a:r>
              <a:rPr lang="en-US" sz="2200" dirty="0" smtClean="0"/>
              <a:t>Data Manipulation Language (DML) is not to</a:t>
            </a:r>
          </a:p>
          <a:p>
            <a:pPr lvl="1" algn="just">
              <a:buNone/>
            </a:pPr>
            <a:r>
              <a:rPr lang="en-US" sz="2200" b="1" dirty="0" smtClean="0"/>
              <a:t>a. Create information table in the Database</a:t>
            </a:r>
          </a:p>
          <a:p>
            <a:pPr lvl="1" algn="just">
              <a:buNone/>
            </a:pPr>
            <a:r>
              <a:rPr lang="en-US" sz="2200" b="1" dirty="0" smtClean="0"/>
              <a:t>b. </a:t>
            </a:r>
            <a:r>
              <a:rPr lang="en-US" sz="2200" dirty="0" smtClean="0"/>
              <a:t>Insertion of new information into the Database</a:t>
            </a:r>
          </a:p>
          <a:p>
            <a:pPr lvl="1" algn="just">
              <a:buNone/>
            </a:pPr>
            <a:r>
              <a:rPr lang="en-US" sz="2200" b="1" dirty="0" smtClean="0"/>
              <a:t>c. </a:t>
            </a:r>
            <a:r>
              <a:rPr lang="en-US" sz="2200" dirty="0" smtClean="0"/>
              <a:t>Deletion of information in the Database</a:t>
            </a:r>
          </a:p>
          <a:p>
            <a:pPr lvl="1" algn="just">
              <a:buNone/>
            </a:pPr>
            <a:r>
              <a:rPr lang="en-US" sz="2200" b="1" dirty="0" smtClean="0"/>
              <a:t>d. </a:t>
            </a:r>
            <a:r>
              <a:rPr lang="en-US" sz="2200" dirty="0" smtClean="0"/>
              <a:t>Modification of information in the Database</a:t>
            </a:r>
            <a:endParaRPr lang="en-US" sz="2200" dirty="0"/>
          </a:p>
        </p:txBody>
      </p:sp>
      <p:sp>
        <p:nvSpPr>
          <p:cNvPr id="4" name="Date Placeholder 3"/>
          <p:cNvSpPr>
            <a:spLocks noGrp="1"/>
          </p:cNvSpPr>
          <p:nvPr>
            <p:ph type="dt" sz="half" idx="10"/>
          </p:nvPr>
        </p:nvSpPr>
        <p:spPr/>
        <p:txBody>
          <a:bodyPr/>
          <a:lstStyle/>
          <a:p>
            <a:fld id="{F4F05546-14B1-42BA-A42F-58DFE7AAF354}" type="datetime1">
              <a:rPr lang="en-US" smtClean="0"/>
              <a:pPr/>
              <a:t>6/11/2022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3534960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410200"/>
          </a:xfrm>
        </p:spPr>
        <p:txBody>
          <a:bodyPr>
            <a:noAutofit/>
          </a:bodyPr>
          <a:lstStyle/>
          <a:p>
            <a:r>
              <a:rPr lang="en-US" sz="2200" dirty="0" smtClean="0"/>
              <a:t>Which SQL function is used to count the number of rows in a SQL query?</a:t>
            </a:r>
            <a:br>
              <a:rPr lang="en-US" sz="2200" dirty="0" smtClean="0"/>
            </a:br>
            <a:r>
              <a:rPr lang="en-US" sz="2200" dirty="0" smtClean="0"/>
              <a:t>	a) COUNT()</a:t>
            </a:r>
            <a:br>
              <a:rPr lang="en-US" sz="2200" dirty="0" smtClean="0"/>
            </a:br>
            <a:r>
              <a:rPr lang="en-US" sz="2200" dirty="0" smtClean="0"/>
              <a:t>	b) NUMBER()</a:t>
            </a:r>
            <a:br>
              <a:rPr lang="en-US" sz="2200" dirty="0" smtClean="0"/>
            </a:br>
            <a:r>
              <a:rPr lang="en-US" sz="2200" dirty="0" smtClean="0"/>
              <a:t>	c) SUM()</a:t>
            </a:r>
            <a:br>
              <a:rPr lang="en-US" sz="2200" dirty="0" smtClean="0"/>
            </a:br>
            <a:r>
              <a:rPr lang="en-US" sz="2200" dirty="0" smtClean="0"/>
              <a:t>	</a:t>
            </a:r>
            <a:r>
              <a:rPr lang="en-US" sz="2200" b="1" dirty="0" smtClean="0"/>
              <a:t>d) COUNT(*)</a:t>
            </a:r>
          </a:p>
          <a:p>
            <a:endParaRPr lang="en-US" sz="2200" dirty="0" smtClean="0"/>
          </a:p>
          <a:p>
            <a:r>
              <a:rPr lang="en-US" sz="2200" dirty="0" smtClean="0"/>
              <a:t> What is the purpose of the SQL AS clause?</a:t>
            </a:r>
            <a:br>
              <a:rPr lang="en-US" sz="2200" dirty="0" smtClean="0"/>
            </a:br>
            <a:r>
              <a:rPr lang="en-US" sz="2200" dirty="0" smtClean="0"/>
              <a:t>	</a:t>
            </a:r>
            <a:r>
              <a:rPr lang="en-US" sz="2200" b="1" dirty="0" smtClean="0"/>
              <a:t>a) The AS SQL clause is used to change the name of a column 	in the result set or to assign a name to a derived column</a:t>
            </a:r>
            <a:r>
              <a:rPr lang="en-US" sz="2200" dirty="0" smtClean="0"/>
              <a:t/>
            </a:r>
            <a:br>
              <a:rPr lang="en-US" sz="2200" dirty="0" smtClean="0"/>
            </a:br>
            <a:r>
              <a:rPr lang="en-US" sz="2200" dirty="0" smtClean="0"/>
              <a:t>	b) The AS clause is used with the JOIN clause only</a:t>
            </a:r>
            <a:br>
              <a:rPr lang="en-US" sz="2200" dirty="0" smtClean="0"/>
            </a:br>
            <a:r>
              <a:rPr lang="en-US" sz="2200" dirty="0" smtClean="0"/>
              <a:t>	c) The AS clause defines a search condition</a:t>
            </a:r>
            <a:br>
              <a:rPr lang="en-US" sz="2200" dirty="0" smtClean="0"/>
            </a:br>
            <a:r>
              <a:rPr lang="en-US" sz="2200" dirty="0" smtClean="0"/>
              <a:t>	d) All of the mentioned</a:t>
            </a:r>
            <a:endParaRPr lang="en-US" sz="2200" dirty="0"/>
          </a:p>
        </p:txBody>
      </p:sp>
      <p:sp>
        <p:nvSpPr>
          <p:cNvPr id="4" name="Date Placeholder 3"/>
          <p:cNvSpPr>
            <a:spLocks noGrp="1"/>
          </p:cNvSpPr>
          <p:nvPr>
            <p:ph type="dt" sz="half" idx="10"/>
          </p:nvPr>
        </p:nvSpPr>
        <p:spPr/>
        <p:txBody>
          <a:bodyPr/>
          <a:lstStyle/>
          <a:p>
            <a:fld id="{350AB171-3A31-4650-8430-792E755C6344}" type="datetime1">
              <a:rPr lang="en-US" smtClean="0"/>
              <a:pPr/>
              <a:t>6/11/2022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3534960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000" dirty="0" smtClean="0">
                <a:hlinkClick r:id="rId2"/>
              </a:rPr>
              <a:t>http://www.aktuonline.com/papers/btech-cs-5-sem-data-base-management-system-KCS501-2020.pdf</a:t>
            </a:r>
            <a:endParaRPr lang="en-US" sz="2000" dirty="0" smtClean="0">
              <a:hlinkClick r:id="rId3"/>
            </a:endParaRPr>
          </a:p>
          <a:p>
            <a:pPr algn="just"/>
            <a:r>
              <a:rPr lang="en-US" sz="2000" dirty="0" smtClean="0">
                <a:hlinkClick r:id="rId3"/>
              </a:rPr>
              <a:t>http://www.aktuonline.com/papers/btech-cs-5-sem-database-management-system-KCS-501-2018-19.pdf</a:t>
            </a:r>
            <a:endParaRPr lang="en-US" sz="2000" dirty="0" smtClean="0"/>
          </a:p>
          <a:p>
            <a:pPr algn="just"/>
            <a:r>
              <a:rPr lang="en-US" sz="2000" dirty="0" smtClean="0">
                <a:hlinkClick r:id="rId4"/>
              </a:rPr>
              <a:t>http://www.aktuonline.com/papers/btech-cs-5-sem-database-management-system-ncs-502-2017-18.pdf</a:t>
            </a:r>
            <a:endParaRPr lang="en-US" sz="2000" dirty="0" smtClean="0"/>
          </a:p>
          <a:p>
            <a:pPr algn="just"/>
            <a:r>
              <a:rPr lang="en-US" sz="2000" dirty="0" smtClean="0">
                <a:hlinkClick r:id="rId5"/>
              </a:rPr>
              <a:t>http://www.aktuonline.com/papers/btech-cs-5-sem-database-management-system-ncs-502-2016-17.pdf</a:t>
            </a:r>
            <a:endParaRPr lang="en-US" sz="2000" dirty="0"/>
          </a:p>
        </p:txBody>
      </p:sp>
      <p:sp>
        <p:nvSpPr>
          <p:cNvPr id="4" name="Date Placeholder 3"/>
          <p:cNvSpPr>
            <a:spLocks noGrp="1"/>
          </p:cNvSpPr>
          <p:nvPr>
            <p:ph type="dt" sz="half" idx="10"/>
          </p:nvPr>
        </p:nvSpPr>
        <p:spPr/>
        <p:txBody>
          <a:bodyPr/>
          <a:lstStyle/>
          <a:p>
            <a:fld id="{B9335BA6-A1F1-41A3-9E55-9844107CF366}" type="datetime1">
              <a:rPr lang="en-US" smtClean="0"/>
              <a:pPr/>
              <a:t>6/11/2022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Old</a:t>
            </a:r>
            <a:r>
              <a:rPr kumimoji="0" lang="en-US" sz="3200" b="1" i="0" u="none" strike="noStrike" kern="1200" cap="none" spc="0" normalizeH="0" noProof="0" dirty="0" smtClean="0">
                <a:ln>
                  <a:noFill/>
                </a:ln>
                <a:solidFill>
                  <a:schemeClr val="dk1"/>
                </a:solidFill>
                <a:effectLst/>
                <a:uLnTx/>
                <a:uFillTx/>
                <a:latin typeface="+mn-lt"/>
                <a:ea typeface="+mn-ea"/>
                <a:cs typeface="+mn-cs"/>
              </a:rPr>
              <a:t> Question Papers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6240482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229600" cy="4953000"/>
          </a:xfrm>
        </p:spPr>
        <p:txBody>
          <a:bodyPr>
            <a:noAutofit/>
          </a:bodyPr>
          <a:lstStyle/>
          <a:p>
            <a:pPr algn="just"/>
            <a:r>
              <a:rPr lang="en-US" sz="2200" dirty="0" smtClean="0"/>
              <a:t>What is Relational Algebra?</a:t>
            </a:r>
          </a:p>
          <a:p>
            <a:pPr algn="just"/>
            <a:r>
              <a:rPr lang="en-US" sz="2200" dirty="0" smtClean="0"/>
              <a:t>Describe mapping constraints with its types.</a:t>
            </a:r>
          </a:p>
          <a:p>
            <a:pPr algn="just"/>
            <a:r>
              <a:rPr lang="en-US" sz="2200" dirty="0" smtClean="0"/>
              <a:t>Discuss the following terms (</a:t>
            </a:r>
            <a:r>
              <a:rPr lang="en-US" sz="2200" dirty="0" err="1" smtClean="0"/>
              <a:t>i</a:t>
            </a:r>
            <a:r>
              <a:rPr lang="en-US" sz="2200" dirty="0" smtClean="0"/>
              <a:t>) DDL Command (ii) DML command.</a:t>
            </a:r>
          </a:p>
          <a:p>
            <a:pPr algn="just"/>
            <a:r>
              <a:rPr lang="en-US" sz="2200" dirty="0" smtClean="0"/>
              <a:t>Write difference between Cross Join, Natural Join, left outer join and right outer join with suitable example.</a:t>
            </a:r>
          </a:p>
          <a:p>
            <a:pPr algn="just"/>
            <a:r>
              <a:rPr lang="en-US" sz="2200" dirty="0" smtClean="0"/>
              <a:t>Define constraint and its types in DBMS.</a:t>
            </a:r>
          </a:p>
          <a:p>
            <a:pPr lvl="0" algn="just"/>
            <a:r>
              <a:rPr lang="en-GB" sz="2200" dirty="0" smtClean="0"/>
              <a:t>What is relational calculus? Differentiate relational algebra and relational calculus. </a:t>
            </a:r>
            <a:endParaRPr lang="en-US" sz="2200" dirty="0" smtClean="0"/>
          </a:p>
          <a:p>
            <a:pPr algn="just"/>
            <a:endParaRPr lang="en-US" sz="2200" dirty="0" smtClean="0"/>
          </a:p>
          <a:p>
            <a:pPr algn="just"/>
            <a:endParaRPr lang="en-US" sz="2200" dirty="0" smtClean="0"/>
          </a:p>
        </p:txBody>
      </p:sp>
      <p:sp>
        <p:nvSpPr>
          <p:cNvPr id="4" name="Date Placeholder 3"/>
          <p:cNvSpPr>
            <a:spLocks noGrp="1"/>
          </p:cNvSpPr>
          <p:nvPr>
            <p:ph type="dt" sz="half" idx="10"/>
          </p:nvPr>
        </p:nvSpPr>
        <p:spPr/>
        <p:txBody>
          <a:bodyPr/>
          <a:lstStyle/>
          <a:p>
            <a:fld id="{AFB81CE4-BD7A-4593-A6C7-E504DF7DF5CD}" type="datetime1">
              <a:rPr lang="en-US" smtClean="0"/>
              <a:pPr/>
              <a:t>6/11/2022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Expected Questions for University Exam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9574942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229600" cy="5334000"/>
          </a:xfrm>
        </p:spPr>
        <p:txBody>
          <a:bodyPr>
            <a:noAutofit/>
          </a:bodyPr>
          <a:lstStyle/>
          <a:p>
            <a:pPr algn="just"/>
            <a:r>
              <a:rPr lang="en-US" sz="2200" dirty="0" smtClean="0"/>
              <a:t>Give the following queries in the relational algebra using the relational schema: </a:t>
            </a:r>
          </a:p>
          <a:p>
            <a:pPr lvl="1" algn="just">
              <a:buNone/>
            </a:pPr>
            <a:r>
              <a:rPr lang="en-US" sz="2200" dirty="0" smtClean="0"/>
              <a:t>student(id, name) </a:t>
            </a:r>
          </a:p>
          <a:p>
            <a:pPr lvl="1" algn="just">
              <a:buNone/>
            </a:pPr>
            <a:r>
              <a:rPr lang="en-US" sz="2200" dirty="0" smtClean="0"/>
              <a:t>enrolled(id, code) </a:t>
            </a:r>
          </a:p>
          <a:p>
            <a:pPr lvl="1" algn="just">
              <a:buNone/>
            </a:pPr>
            <a:r>
              <a:rPr lang="en-US" sz="2200" dirty="0" smtClean="0"/>
              <a:t>subject(code, lecturer)</a:t>
            </a:r>
          </a:p>
          <a:p>
            <a:pPr lvl="1" algn="just"/>
            <a:r>
              <a:rPr lang="en-US" sz="2200" dirty="0" smtClean="0"/>
              <a:t> </a:t>
            </a:r>
            <a:r>
              <a:rPr lang="en-US" sz="2000" dirty="0" err="1" smtClean="0"/>
              <a:t>i</a:t>
            </a:r>
            <a:r>
              <a:rPr lang="en-US" sz="2000" dirty="0" smtClean="0"/>
              <a:t>). What are the names of students enrolled in cs3020? </a:t>
            </a:r>
          </a:p>
          <a:p>
            <a:pPr lvl="1" algn="just"/>
            <a:r>
              <a:rPr lang="en-US" sz="2000" dirty="0" smtClean="0"/>
              <a:t>ii). Which subjects is Hector taking? </a:t>
            </a:r>
          </a:p>
          <a:p>
            <a:pPr lvl="1" algn="just"/>
            <a:r>
              <a:rPr lang="en-US" sz="2000" dirty="0" smtClean="0"/>
              <a:t>iii). Who teaches cs1500? </a:t>
            </a:r>
          </a:p>
          <a:p>
            <a:pPr lvl="1" algn="just"/>
            <a:r>
              <a:rPr lang="en-US" sz="2000" dirty="0" smtClean="0"/>
              <a:t>iv). Who teaches cs1500 or cs3020? </a:t>
            </a:r>
          </a:p>
          <a:p>
            <a:pPr lvl="1" algn="just"/>
            <a:r>
              <a:rPr lang="en-US" sz="2000" dirty="0" smtClean="0"/>
              <a:t>v). Who teaches at least two different subjects? </a:t>
            </a:r>
          </a:p>
          <a:p>
            <a:pPr lvl="1" algn="just"/>
            <a:r>
              <a:rPr lang="en-US" sz="2000" dirty="0" smtClean="0"/>
              <a:t>vi). What are the names of students in cs1500 or cs307? </a:t>
            </a:r>
          </a:p>
          <a:p>
            <a:pPr lvl="1" algn="just"/>
            <a:r>
              <a:rPr lang="en-US" sz="2000" dirty="0" smtClean="0"/>
              <a:t>vii). What are the names of students in both cs1500 and cs1200?</a:t>
            </a:r>
          </a:p>
          <a:p>
            <a:pPr algn="just"/>
            <a:endParaRPr lang="en-US" sz="2200" dirty="0"/>
          </a:p>
        </p:txBody>
      </p:sp>
      <p:sp>
        <p:nvSpPr>
          <p:cNvPr id="4" name="Date Placeholder 3"/>
          <p:cNvSpPr>
            <a:spLocks noGrp="1"/>
          </p:cNvSpPr>
          <p:nvPr>
            <p:ph type="dt" sz="half" idx="10"/>
          </p:nvPr>
        </p:nvSpPr>
        <p:spPr/>
        <p:txBody>
          <a:bodyPr/>
          <a:lstStyle/>
          <a:p>
            <a:fld id="{8C6F4171-E23A-419A-B56D-DCA72DB82996}" type="datetime1">
              <a:rPr lang="en-US" smtClean="0"/>
              <a:pPr/>
              <a:t>6/11/2022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Expected Questions for University Exam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957494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5D40F2-20E4-471D-96A0-8CF6BFD4DFFB}" type="datetime1">
              <a:rPr lang="en-US" smtClean="0"/>
              <a:pPr/>
              <a:t>6/11/2022</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Summary</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9"/>
          <p:cNvSpPr>
            <a:spLocks noGrp="1"/>
          </p:cNvSpPr>
          <p:nvPr>
            <p:ph idx="1"/>
          </p:nvPr>
        </p:nvSpPr>
        <p:spPr>
          <a:xfrm>
            <a:off x="609600" y="1295400"/>
            <a:ext cx="8229600" cy="4525963"/>
          </a:xfrm>
        </p:spPr>
        <p:txBody>
          <a:bodyPr>
            <a:normAutofit/>
          </a:bodyPr>
          <a:lstStyle/>
          <a:p>
            <a:pPr algn="just"/>
            <a:r>
              <a:rPr lang="en-US" sz="2200" dirty="0" smtClean="0"/>
              <a:t>Knowledge of relational data model and language.</a:t>
            </a:r>
          </a:p>
          <a:p>
            <a:pPr algn="just"/>
            <a:endParaRPr lang="en-US" sz="2200" dirty="0" smtClean="0"/>
          </a:p>
          <a:p>
            <a:pPr algn="just"/>
            <a:r>
              <a:rPr lang="en-US" sz="2200" dirty="0" smtClean="0"/>
              <a:t>Knowledge of SQL and SQL Commands.</a:t>
            </a:r>
          </a:p>
          <a:p>
            <a:pPr algn="just"/>
            <a:endParaRPr lang="en-US" sz="2200" dirty="0" smtClean="0"/>
          </a:p>
          <a:p>
            <a:pPr algn="just"/>
            <a:r>
              <a:rPr lang="en-US" sz="2200" dirty="0" smtClean="0"/>
              <a:t>Knowledge of handling queries in DBMS </a:t>
            </a:r>
            <a:endParaRPr lang="en-US" sz="2200" dirty="0"/>
          </a:p>
        </p:txBody>
      </p:sp>
    </p:spTree>
    <p:extLst>
      <p:ext uri="{BB962C8B-B14F-4D97-AF65-F5344CB8AC3E}">
        <p14:creationId xmlns:p14="http://schemas.microsoft.com/office/powerpoint/2010/main" val="459970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FEF916-8D46-4A9A-A454-4D07D9F3742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819400" y="6248400"/>
            <a:ext cx="47244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 Schema </a:t>
            </a:r>
            <a:r>
              <a:rPr lang="en-US" b="1" dirty="0">
                <a:solidFill>
                  <a:prstClr val="black"/>
                </a:solidFill>
                <a:latin typeface="Times New Roman" panose="02020603050405020304" pitchFamily="18" charset="0"/>
                <a:cs typeface="Times New Roman" panose="02020603050405020304" pitchFamily="18" charset="0"/>
              </a:rPr>
              <a:t>(CO1, CO2)</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Rectangle 2">
            <a:extLst>
              <a:ext uri="{FF2B5EF4-FFF2-40B4-BE49-F238E27FC236}">
                <a16:creationId xmlns:a16="http://schemas.microsoft.com/office/drawing/2014/main" id="{37292A88-60BF-4352-8A3A-27BF1D353E20}"/>
              </a:ext>
            </a:extLst>
          </p:cNvPr>
          <p:cNvSpPr/>
          <p:nvPr/>
        </p:nvSpPr>
        <p:spPr>
          <a:xfrm>
            <a:off x="1180730" y="1222242"/>
            <a:ext cx="7506070" cy="4628960"/>
          </a:xfrm>
          <a:prstGeom prst="rect">
            <a:avLst/>
          </a:prstGeom>
        </p:spPr>
        <p:txBody>
          <a:bodyPr wrap="square">
            <a:spAutoFit/>
          </a:bodyPr>
          <a:lstStyle/>
          <a:p>
            <a:pPr marL="342900" marR="0" lvl="0" indent="-342900" defTabSz="914400" eaLnBrk="0" fontAlgn="base" latinLnBrk="0" hangingPunct="0">
              <a:lnSpc>
                <a:spcPct val="100000"/>
              </a:lnSpc>
              <a:spcBef>
                <a:spcPct val="35000"/>
              </a:spcBef>
              <a:spcAft>
                <a:spcPct val="0"/>
              </a:spcAft>
              <a:buClr>
                <a:srgbClr val="CC3300"/>
              </a:buClr>
              <a:buSzPct val="90000"/>
              <a:buFont typeface="Wingdings" panose="05000000000000000000" pitchFamily="2" charset="2"/>
              <a:buChar char="v"/>
              <a:tabLst/>
              <a:defRPr/>
            </a:pPr>
            <a:r>
              <a:rPr kumimoji="1" lang="en-US" altLang="en-US" sz="2200" b="0" i="1" u="none" strike="noStrike" kern="0" cap="none" spc="0" normalizeH="0" baseline="0" noProof="0" dirty="0">
                <a:ln>
                  <a:noFill/>
                </a:ln>
                <a:solidFill>
                  <a:srgbClr val="000000"/>
                </a:solidFill>
                <a:effectLst/>
                <a:uLnTx/>
                <a:uFillTx/>
                <a:latin typeface="+mj-lt"/>
              </a:rPr>
              <a:t>A</a:t>
            </a:r>
            <a:r>
              <a:rPr kumimoji="1" lang="en-US" altLang="en-US" sz="2200" b="0" i="0" u="none" strike="noStrike" kern="0" cap="none" spc="0" normalizeH="0" baseline="-25000" noProof="0" dirty="0">
                <a:ln>
                  <a:noFill/>
                </a:ln>
                <a:solidFill>
                  <a:srgbClr val="000000"/>
                </a:solidFill>
                <a:effectLst/>
                <a:uLnTx/>
                <a:uFillTx/>
                <a:latin typeface="+mj-lt"/>
              </a:rPr>
              <a:t>1</a:t>
            </a:r>
            <a:r>
              <a:rPr kumimoji="1" lang="en-US" altLang="en-US" sz="2200" b="0" i="0" u="none" strike="noStrike" kern="0" cap="none" spc="0" normalizeH="0" baseline="0" noProof="0" dirty="0">
                <a:ln>
                  <a:noFill/>
                </a:ln>
                <a:solidFill>
                  <a:srgbClr val="000000"/>
                </a:solidFill>
                <a:effectLst/>
                <a:uLnTx/>
                <a:uFillTx/>
                <a:latin typeface="+mj-lt"/>
              </a:rPr>
              <a:t>, </a:t>
            </a:r>
            <a:r>
              <a:rPr kumimoji="1" lang="en-US" altLang="en-US" sz="2200" b="0" i="1" u="none" strike="noStrike" kern="0" cap="none" spc="0" normalizeH="0" baseline="0" noProof="0" dirty="0">
                <a:ln>
                  <a:noFill/>
                </a:ln>
                <a:solidFill>
                  <a:srgbClr val="000000"/>
                </a:solidFill>
                <a:effectLst/>
                <a:uLnTx/>
                <a:uFillTx/>
                <a:latin typeface="+mj-lt"/>
              </a:rPr>
              <a:t>A</a:t>
            </a:r>
            <a:r>
              <a:rPr kumimoji="1" lang="en-US" altLang="en-US" sz="2200" b="0" i="0" u="none" strike="noStrike" kern="0" cap="none" spc="0" normalizeH="0" baseline="-25000" noProof="0" dirty="0">
                <a:ln>
                  <a:noFill/>
                </a:ln>
                <a:solidFill>
                  <a:srgbClr val="000000"/>
                </a:solidFill>
                <a:effectLst/>
                <a:uLnTx/>
                <a:uFillTx/>
                <a:latin typeface="+mj-lt"/>
              </a:rPr>
              <a:t>2</a:t>
            </a:r>
            <a:r>
              <a:rPr kumimoji="1" lang="en-US" altLang="en-US" sz="2200" b="0" i="0" u="none" strike="noStrike" kern="0" cap="none" spc="0" normalizeH="0" baseline="0" noProof="0" dirty="0">
                <a:ln>
                  <a:noFill/>
                </a:ln>
                <a:solidFill>
                  <a:srgbClr val="000000"/>
                </a:solidFill>
                <a:effectLst/>
                <a:uLnTx/>
                <a:uFillTx/>
                <a:latin typeface="+mj-lt"/>
              </a:rPr>
              <a:t>, …, </a:t>
            </a:r>
            <a:r>
              <a:rPr kumimoji="1" lang="en-US" altLang="en-US" sz="2200" b="0" i="1" u="none" strike="noStrike" kern="0" cap="none" spc="0" normalizeH="0" baseline="0" noProof="0" dirty="0">
                <a:ln>
                  <a:noFill/>
                </a:ln>
                <a:solidFill>
                  <a:srgbClr val="000000"/>
                </a:solidFill>
                <a:effectLst/>
                <a:uLnTx/>
                <a:uFillTx/>
                <a:latin typeface="+mj-lt"/>
              </a:rPr>
              <a:t>A</a:t>
            </a:r>
            <a:r>
              <a:rPr kumimoji="1" lang="en-US" altLang="en-US" sz="2200" b="0" i="1" u="none" strike="noStrike" kern="0" cap="none" spc="0" normalizeH="0" baseline="-25000" noProof="0" dirty="0">
                <a:ln>
                  <a:noFill/>
                </a:ln>
                <a:solidFill>
                  <a:srgbClr val="000000"/>
                </a:solidFill>
                <a:effectLst/>
                <a:uLnTx/>
                <a:uFillTx/>
                <a:latin typeface="+mj-lt"/>
              </a:rPr>
              <a:t>n</a:t>
            </a:r>
            <a:r>
              <a:rPr kumimoji="1" lang="en-US" altLang="en-US" sz="2200" b="0" i="1" u="none" strike="noStrike" kern="0" cap="none" spc="0" normalizeH="0" baseline="0" noProof="0" dirty="0">
                <a:ln>
                  <a:noFill/>
                </a:ln>
                <a:solidFill>
                  <a:srgbClr val="000000"/>
                </a:solidFill>
                <a:effectLst/>
                <a:uLnTx/>
                <a:uFillTx/>
                <a:latin typeface="+mj-lt"/>
              </a:rPr>
              <a:t> </a:t>
            </a:r>
            <a:r>
              <a:rPr kumimoji="1" lang="en-US" altLang="en-US" sz="2200" b="0" i="0" u="none" strike="noStrike" kern="0" cap="none" spc="0" normalizeH="0" baseline="0" noProof="0" dirty="0">
                <a:ln>
                  <a:noFill/>
                </a:ln>
                <a:solidFill>
                  <a:srgbClr val="000000"/>
                </a:solidFill>
                <a:effectLst/>
                <a:uLnTx/>
                <a:uFillTx/>
                <a:latin typeface="+mj-lt"/>
              </a:rPr>
              <a:t>are </a:t>
            </a:r>
            <a:r>
              <a:rPr kumimoji="1" lang="en-US" altLang="en-US" sz="2200" b="0" i="1" u="none" strike="noStrike" kern="0" cap="none" spc="0" normalizeH="0" baseline="0" noProof="0" dirty="0">
                <a:ln>
                  <a:noFill/>
                </a:ln>
                <a:solidFill>
                  <a:srgbClr val="000000"/>
                </a:solidFill>
                <a:effectLst/>
                <a:uLnTx/>
                <a:uFillTx/>
                <a:latin typeface="+mj-lt"/>
              </a:rPr>
              <a:t>attributes</a:t>
            </a:r>
          </a:p>
          <a:p>
            <a:pPr marL="342900" marR="0" lvl="0" indent="-342900" defTabSz="914400" eaLnBrk="0" fontAlgn="base" latinLnBrk="0" hangingPunct="0">
              <a:lnSpc>
                <a:spcPct val="100000"/>
              </a:lnSpc>
              <a:spcBef>
                <a:spcPct val="35000"/>
              </a:spcBef>
              <a:spcAft>
                <a:spcPct val="0"/>
              </a:spcAft>
              <a:buClr>
                <a:srgbClr val="CC3300"/>
              </a:buClr>
              <a:buSzPct val="90000"/>
              <a:buFont typeface="Wingdings" panose="05000000000000000000" pitchFamily="2" charset="2"/>
              <a:buChar char="v"/>
              <a:tabLst/>
              <a:defRPr/>
            </a:pPr>
            <a:endParaRPr kumimoji="1" lang="en-US" altLang="en-US" sz="2200" b="0" i="0" u="none" strike="noStrike" kern="0" cap="none" spc="0" normalizeH="0" baseline="0" noProof="0" dirty="0">
              <a:ln>
                <a:noFill/>
              </a:ln>
              <a:solidFill>
                <a:srgbClr val="000000"/>
              </a:solidFill>
              <a:effectLst/>
              <a:uLnTx/>
              <a:uFillTx/>
              <a:latin typeface="+mj-lt"/>
            </a:endParaRPr>
          </a:p>
          <a:p>
            <a:pPr marL="342900" marR="0" lvl="0" indent="-342900" defTabSz="914400" eaLnBrk="0" fontAlgn="base" latinLnBrk="0" hangingPunct="0">
              <a:lnSpc>
                <a:spcPct val="100000"/>
              </a:lnSpc>
              <a:spcBef>
                <a:spcPct val="35000"/>
              </a:spcBef>
              <a:spcAft>
                <a:spcPct val="0"/>
              </a:spcAft>
              <a:buClr>
                <a:srgbClr val="CC3300"/>
              </a:buClr>
              <a:buSzPct val="90000"/>
              <a:buFont typeface="Wingdings" panose="05000000000000000000" pitchFamily="2" charset="2"/>
              <a:buChar char="v"/>
              <a:tabLst/>
              <a:defRPr/>
            </a:pPr>
            <a:r>
              <a:rPr kumimoji="1" lang="en-US" altLang="en-US" sz="2200" b="0" i="1" u="none" strike="noStrike" kern="0" cap="none" spc="0" normalizeH="0" baseline="0" noProof="0" dirty="0">
                <a:ln>
                  <a:noFill/>
                </a:ln>
                <a:solidFill>
                  <a:srgbClr val="000000"/>
                </a:solidFill>
                <a:effectLst/>
                <a:uLnTx/>
                <a:uFillTx/>
                <a:latin typeface="+mj-lt"/>
              </a:rPr>
              <a:t>R</a:t>
            </a:r>
            <a:r>
              <a:rPr kumimoji="1" lang="en-US" altLang="en-US" sz="2200" b="0" i="0" u="none" strike="noStrike" kern="0" cap="none" spc="0" normalizeH="0" baseline="0" noProof="0" dirty="0">
                <a:ln>
                  <a:noFill/>
                </a:ln>
                <a:solidFill>
                  <a:srgbClr val="000000"/>
                </a:solidFill>
                <a:effectLst/>
                <a:uLnTx/>
                <a:uFillTx/>
                <a:latin typeface="+mj-lt"/>
              </a:rPr>
              <a:t> = (</a:t>
            </a:r>
            <a:r>
              <a:rPr kumimoji="1" lang="en-US" altLang="en-US" sz="2200" b="0" i="1" u="none" strike="noStrike" kern="0" cap="none" spc="0" normalizeH="0" baseline="0" noProof="0" dirty="0">
                <a:ln>
                  <a:noFill/>
                </a:ln>
                <a:solidFill>
                  <a:srgbClr val="000000"/>
                </a:solidFill>
                <a:effectLst/>
                <a:uLnTx/>
                <a:uFillTx/>
                <a:latin typeface="+mj-lt"/>
              </a:rPr>
              <a:t>A</a:t>
            </a:r>
            <a:r>
              <a:rPr kumimoji="1" lang="en-US" altLang="en-US" sz="2200" b="0" i="0" u="none" strike="noStrike" kern="0" cap="none" spc="0" normalizeH="0" baseline="-25000" noProof="0" dirty="0">
                <a:ln>
                  <a:noFill/>
                </a:ln>
                <a:solidFill>
                  <a:srgbClr val="000000"/>
                </a:solidFill>
                <a:effectLst/>
                <a:uLnTx/>
                <a:uFillTx/>
                <a:latin typeface="+mj-lt"/>
              </a:rPr>
              <a:t>1</a:t>
            </a:r>
            <a:r>
              <a:rPr kumimoji="1" lang="en-US" altLang="en-US" sz="2200" b="0" i="0" u="none" strike="noStrike" kern="0" cap="none" spc="0" normalizeH="0" baseline="0" noProof="0" dirty="0">
                <a:ln>
                  <a:noFill/>
                </a:ln>
                <a:solidFill>
                  <a:srgbClr val="000000"/>
                </a:solidFill>
                <a:effectLst/>
                <a:uLnTx/>
                <a:uFillTx/>
                <a:latin typeface="+mj-lt"/>
              </a:rPr>
              <a:t>, </a:t>
            </a:r>
            <a:r>
              <a:rPr kumimoji="1" lang="en-US" altLang="en-US" sz="2200" b="0" i="1" u="none" strike="noStrike" kern="0" cap="none" spc="0" normalizeH="0" baseline="0" noProof="0" dirty="0">
                <a:ln>
                  <a:noFill/>
                </a:ln>
                <a:solidFill>
                  <a:srgbClr val="000000"/>
                </a:solidFill>
                <a:effectLst/>
                <a:uLnTx/>
                <a:uFillTx/>
                <a:latin typeface="+mj-lt"/>
              </a:rPr>
              <a:t>A</a:t>
            </a:r>
            <a:r>
              <a:rPr kumimoji="1" lang="en-US" altLang="en-US" sz="2200" b="0" i="0" u="none" strike="noStrike" kern="0" cap="none" spc="0" normalizeH="0" baseline="-25000" noProof="0" dirty="0">
                <a:ln>
                  <a:noFill/>
                </a:ln>
                <a:solidFill>
                  <a:srgbClr val="000000"/>
                </a:solidFill>
                <a:effectLst/>
                <a:uLnTx/>
                <a:uFillTx/>
                <a:latin typeface="+mj-lt"/>
              </a:rPr>
              <a:t>2</a:t>
            </a:r>
            <a:r>
              <a:rPr kumimoji="1" lang="en-US" altLang="en-US" sz="2200" b="0" i="0" u="none" strike="noStrike" kern="0" cap="none" spc="0" normalizeH="0" baseline="0" noProof="0" dirty="0">
                <a:ln>
                  <a:noFill/>
                </a:ln>
                <a:solidFill>
                  <a:srgbClr val="000000"/>
                </a:solidFill>
                <a:effectLst/>
                <a:uLnTx/>
                <a:uFillTx/>
                <a:latin typeface="+mj-lt"/>
              </a:rPr>
              <a:t>, …, </a:t>
            </a:r>
            <a:r>
              <a:rPr kumimoji="1" lang="en-US" altLang="en-US" sz="2200" b="0" i="1" u="none" strike="noStrike" kern="0" cap="none" spc="0" normalizeH="0" baseline="0" noProof="0" dirty="0">
                <a:ln>
                  <a:noFill/>
                </a:ln>
                <a:solidFill>
                  <a:srgbClr val="000000"/>
                </a:solidFill>
                <a:effectLst/>
                <a:uLnTx/>
                <a:uFillTx/>
                <a:latin typeface="+mj-lt"/>
              </a:rPr>
              <a:t>A</a:t>
            </a:r>
            <a:r>
              <a:rPr kumimoji="1" lang="en-US" altLang="en-US" sz="2200" b="0" i="1" u="none" strike="noStrike" kern="0" cap="none" spc="0" normalizeH="0" baseline="-25000" noProof="0" dirty="0">
                <a:ln>
                  <a:noFill/>
                </a:ln>
                <a:solidFill>
                  <a:srgbClr val="000000"/>
                </a:solidFill>
                <a:effectLst/>
                <a:uLnTx/>
                <a:uFillTx/>
                <a:latin typeface="+mj-lt"/>
              </a:rPr>
              <a:t>n</a:t>
            </a:r>
            <a:r>
              <a:rPr kumimoji="1" lang="en-US" altLang="en-US" sz="2200" b="0" i="0" u="none" strike="noStrike" kern="0" cap="none" spc="0" normalizeH="0" baseline="0" noProof="0" dirty="0">
                <a:ln>
                  <a:noFill/>
                </a:ln>
                <a:solidFill>
                  <a:srgbClr val="000000"/>
                </a:solidFill>
                <a:effectLst/>
                <a:uLnTx/>
                <a:uFillTx/>
                <a:latin typeface="+mj-lt"/>
              </a:rPr>
              <a:t> ) is a </a:t>
            </a:r>
            <a:r>
              <a:rPr kumimoji="1" lang="en-US" altLang="en-US" sz="2400" b="1" i="1" u="none" strike="noStrike" kern="0" cap="none" spc="0" normalizeH="0" baseline="0" noProof="0" dirty="0">
                <a:ln>
                  <a:noFill/>
                </a:ln>
                <a:solidFill>
                  <a:srgbClr val="000000"/>
                </a:solidFill>
                <a:effectLst/>
                <a:uLnTx/>
                <a:uFillTx/>
                <a:latin typeface="+mj-lt"/>
              </a:rPr>
              <a:t>relation schema</a:t>
            </a:r>
          </a:p>
          <a:p>
            <a:pPr marR="0" lvl="0" defTabSz="914400" eaLnBrk="0" fontAlgn="base" latinLnBrk="0" hangingPunct="0">
              <a:lnSpc>
                <a:spcPct val="100000"/>
              </a:lnSpc>
              <a:spcBef>
                <a:spcPct val="35000"/>
              </a:spcBef>
              <a:spcAft>
                <a:spcPct val="0"/>
              </a:spcAft>
              <a:buClr>
                <a:srgbClr val="CC3300"/>
              </a:buClr>
              <a:buSzPct val="90000"/>
              <a:tabLst/>
              <a:defRPr/>
            </a:pPr>
            <a:r>
              <a:rPr kumimoji="1" lang="en-US" altLang="en-US" sz="2200" i="1" kern="0" dirty="0">
                <a:solidFill>
                  <a:srgbClr val="000000"/>
                </a:solidFill>
                <a:latin typeface="+mj-lt"/>
              </a:rPr>
              <a:t>	</a:t>
            </a:r>
            <a:r>
              <a:rPr kumimoji="1" lang="en-US" altLang="en-US" sz="2200" b="0" i="0" u="none" strike="noStrike" kern="0" cap="none" spc="0" normalizeH="0" baseline="0" noProof="0" dirty="0">
                <a:ln>
                  <a:noFill/>
                </a:ln>
                <a:solidFill>
                  <a:srgbClr val="000000"/>
                </a:solidFill>
                <a:effectLst/>
                <a:uLnTx/>
                <a:uFillTx/>
                <a:latin typeface="+mj-lt"/>
              </a:rPr>
              <a:t>Example:</a:t>
            </a:r>
          </a:p>
          <a:p>
            <a:pPr marR="0" lvl="0" defTabSz="914400" eaLnBrk="0" fontAlgn="base" latinLnBrk="0" hangingPunct="0">
              <a:lnSpc>
                <a:spcPct val="120000"/>
              </a:lnSpc>
              <a:spcBef>
                <a:spcPct val="35000"/>
              </a:spcBef>
              <a:spcAft>
                <a:spcPct val="0"/>
              </a:spcAft>
              <a:buClr>
                <a:srgbClr val="CC3300"/>
              </a:buClr>
              <a:buSzPct val="90000"/>
              <a:tabLst/>
              <a:defRPr/>
            </a:pPr>
            <a:r>
              <a:rPr kumimoji="1" lang="en-US" altLang="en-US" sz="2200" kern="0" dirty="0">
                <a:solidFill>
                  <a:srgbClr val="000000"/>
                </a:solidFill>
                <a:latin typeface="+mj-lt"/>
              </a:rPr>
              <a:t>	</a:t>
            </a:r>
            <a:r>
              <a:rPr kumimoji="1" lang="en-US" altLang="en-US" sz="2200" b="0" i="1" u="none" strike="noStrike" kern="0" cap="none" spc="0" normalizeH="0" baseline="0" noProof="0" dirty="0" err="1">
                <a:ln>
                  <a:noFill/>
                </a:ln>
                <a:solidFill>
                  <a:srgbClr val="000000"/>
                </a:solidFill>
                <a:effectLst/>
                <a:uLnTx/>
                <a:uFillTx/>
                <a:latin typeface="+mj-lt"/>
              </a:rPr>
              <a:t>Customer_schema</a:t>
            </a:r>
            <a:r>
              <a:rPr kumimoji="1" lang="en-US" altLang="en-US" sz="2200" b="0" i="0" u="none" strike="noStrike" kern="0" cap="none" spc="0" normalizeH="0" baseline="0" noProof="0" dirty="0">
                <a:ln>
                  <a:noFill/>
                </a:ln>
                <a:solidFill>
                  <a:srgbClr val="000000"/>
                </a:solidFill>
                <a:effectLst/>
                <a:uLnTx/>
                <a:uFillTx/>
                <a:latin typeface="+mj-lt"/>
              </a:rPr>
              <a:t> = (</a:t>
            </a:r>
            <a:r>
              <a:rPr kumimoji="1" lang="en-US" altLang="en-US" sz="2200" b="0" i="1" u="none" strike="noStrike" kern="0" cap="none" spc="0" normalizeH="0" baseline="0" noProof="0" dirty="0" err="1">
                <a:ln>
                  <a:noFill/>
                </a:ln>
                <a:solidFill>
                  <a:srgbClr val="000000"/>
                </a:solidFill>
                <a:effectLst/>
                <a:uLnTx/>
                <a:uFillTx/>
                <a:latin typeface="+mj-lt"/>
              </a:rPr>
              <a:t>customer_name</a:t>
            </a:r>
            <a:r>
              <a:rPr kumimoji="1" lang="en-US" altLang="en-US" sz="2200" b="0" i="1" u="none" strike="noStrike" kern="0" cap="none" spc="0" normalizeH="0" baseline="0" noProof="0" dirty="0">
                <a:ln>
                  <a:noFill/>
                </a:ln>
                <a:solidFill>
                  <a:srgbClr val="000000"/>
                </a:solidFill>
                <a:effectLst/>
                <a:uLnTx/>
                <a:uFillTx/>
                <a:latin typeface="+mj-lt"/>
              </a:rPr>
              <a:t>, </a:t>
            </a:r>
            <a:r>
              <a:rPr kumimoji="1" lang="en-US" altLang="en-US" sz="2200" b="0" i="1" u="none" strike="noStrike" kern="0" cap="none" spc="0" normalizeH="0" baseline="0" noProof="0" dirty="0" err="1">
                <a:ln>
                  <a:noFill/>
                </a:ln>
                <a:solidFill>
                  <a:srgbClr val="000000"/>
                </a:solidFill>
                <a:effectLst/>
                <a:uLnTx/>
                <a:uFillTx/>
                <a:latin typeface="+mj-lt"/>
              </a:rPr>
              <a:t>customer_street</a:t>
            </a:r>
            <a:r>
              <a:rPr kumimoji="1" lang="en-US" altLang="en-US" sz="2200" b="0" i="1" u="none" strike="noStrike" kern="0" cap="none" spc="0" normalizeH="0" baseline="0" noProof="0" dirty="0">
                <a:ln>
                  <a:noFill/>
                </a:ln>
                <a:solidFill>
                  <a:srgbClr val="000000"/>
                </a:solidFill>
                <a:effectLst/>
                <a:uLnTx/>
                <a:uFillTx/>
                <a:latin typeface="+mj-lt"/>
              </a:rPr>
              <a:t>, 					</a:t>
            </a:r>
            <a:r>
              <a:rPr kumimoji="1" lang="en-US" altLang="en-US" sz="2200" b="0" i="1" u="none" strike="noStrike" kern="0" cap="none" spc="0" normalizeH="0" baseline="0" noProof="0" dirty="0" err="1">
                <a:ln>
                  <a:noFill/>
                </a:ln>
                <a:solidFill>
                  <a:srgbClr val="000000"/>
                </a:solidFill>
                <a:effectLst/>
                <a:uLnTx/>
                <a:uFillTx/>
                <a:latin typeface="+mj-lt"/>
              </a:rPr>
              <a:t>customer_city</a:t>
            </a:r>
            <a:r>
              <a:rPr kumimoji="1" lang="en-US" altLang="en-US" sz="2200" b="0" i="0" u="none" strike="noStrike" kern="0" cap="none" spc="0" normalizeH="0" baseline="0" noProof="0" dirty="0">
                <a:ln>
                  <a:noFill/>
                </a:ln>
                <a:solidFill>
                  <a:srgbClr val="000000"/>
                </a:solidFill>
                <a:effectLst/>
                <a:uLnTx/>
                <a:uFillTx/>
                <a:latin typeface="+mj-lt"/>
              </a:rPr>
              <a:t>)</a:t>
            </a:r>
          </a:p>
          <a:p>
            <a:pPr marL="342900" marR="0" lvl="0" indent="-342900" defTabSz="914400" eaLnBrk="0" fontAlgn="base" latinLnBrk="0" hangingPunct="0">
              <a:lnSpc>
                <a:spcPct val="120000"/>
              </a:lnSpc>
              <a:spcBef>
                <a:spcPct val="35000"/>
              </a:spcBef>
              <a:spcAft>
                <a:spcPct val="0"/>
              </a:spcAft>
              <a:buClr>
                <a:srgbClr val="CC3300"/>
              </a:buClr>
              <a:buSzPct val="90000"/>
              <a:buFont typeface="Wingdings" panose="05000000000000000000" pitchFamily="2" charset="2"/>
              <a:buChar char="v"/>
              <a:tabLst/>
              <a:defRPr/>
            </a:pPr>
            <a:endParaRPr kumimoji="1" lang="en-US" altLang="en-US" sz="2200" b="0" i="0" u="none" strike="noStrike" kern="0" cap="none" spc="0" normalizeH="0" baseline="0" noProof="0" dirty="0">
              <a:ln>
                <a:noFill/>
              </a:ln>
              <a:solidFill>
                <a:srgbClr val="000000"/>
              </a:solidFill>
              <a:effectLst/>
              <a:uLnTx/>
              <a:uFillTx/>
              <a:latin typeface="+mj-lt"/>
            </a:endParaRPr>
          </a:p>
          <a:p>
            <a:pPr marL="342900" marR="0" lvl="0" indent="-342900" defTabSz="914400" eaLnBrk="0" fontAlgn="base" latinLnBrk="0" hangingPunct="0">
              <a:lnSpc>
                <a:spcPct val="100000"/>
              </a:lnSpc>
              <a:spcBef>
                <a:spcPct val="35000"/>
              </a:spcBef>
              <a:spcAft>
                <a:spcPct val="0"/>
              </a:spcAft>
              <a:buClr>
                <a:srgbClr val="CC3300"/>
              </a:buClr>
              <a:buSzPct val="90000"/>
              <a:buFont typeface="Wingdings" panose="05000000000000000000" pitchFamily="2" charset="2"/>
              <a:buChar char="v"/>
              <a:tabLst/>
              <a:defRPr/>
            </a:pPr>
            <a:r>
              <a:rPr kumimoji="1" lang="en-US" altLang="en-US" sz="2200" b="1" i="1" u="none" strike="noStrike" kern="0" cap="none" spc="0" normalizeH="0" baseline="0" noProof="0" dirty="0">
                <a:ln>
                  <a:noFill/>
                </a:ln>
                <a:solidFill>
                  <a:srgbClr val="000000"/>
                </a:solidFill>
                <a:effectLst/>
                <a:uLnTx/>
                <a:uFillTx/>
                <a:latin typeface="+mj-lt"/>
              </a:rPr>
              <a:t>r</a:t>
            </a:r>
            <a:r>
              <a:rPr kumimoji="1" lang="en-US" altLang="en-US" sz="2200" b="1" i="0" u="none" strike="noStrike" kern="0" cap="none" spc="0" normalizeH="0" baseline="0" noProof="0" dirty="0">
                <a:ln>
                  <a:noFill/>
                </a:ln>
                <a:solidFill>
                  <a:srgbClr val="000000"/>
                </a:solidFill>
                <a:effectLst/>
                <a:uLnTx/>
                <a:uFillTx/>
                <a:latin typeface="+mj-lt"/>
              </a:rPr>
              <a:t>(</a:t>
            </a:r>
            <a:r>
              <a:rPr kumimoji="1" lang="en-US" altLang="en-US" sz="2200" b="1" i="1" u="none" strike="noStrike" kern="0" cap="none" spc="0" normalizeH="0" baseline="0" noProof="0" dirty="0">
                <a:ln>
                  <a:noFill/>
                </a:ln>
                <a:solidFill>
                  <a:srgbClr val="000000"/>
                </a:solidFill>
                <a:effectLst/>
                <a:uLnTx/>
                <a:uFillTx/>
                <a:latin typeface="+mj-lt"/>
              </a:rPr>
              <a:t>R</a:t>
            </a:r>
            <a:r>
              <a:rPr kumimoji="1" lang="en-US" altLang="en-US" sz="2200" b="1" i="0" u="none" strike="noStrike" kern="0" cap="none" spc="0" normalizeH="0" baseline="0" noProof="0" dirty="0">
                <a:ln>
                  <a:noFill/>
                </a:ln>
                <a:solidFill>
                  <a:srgbClr val="000000"/>
                </a:solidFill>
                <a:effectLst/>
                <a:uLnTx/>
                <a:uFillTx/>
                <a:latin typeface="+mj-lt"/>
              </a:rPr>
              <a:t>) denotes a </a:t>
            </a:r>
            <a:r>
              <a:rPr kumimoji="1" lang="en-US" altLang="en-US" sz="2200" b="1" i="1" u="none" strike="noStrike" kern="0" cap="none" spc="0" normalizeH="0" baseline="0" noProof="0" dirty="0">
                <a:ln>
                  <a:noFill/>
                </a:ln>
                <a:solidFill>
                  <a:srgbClr val="000000"/>
                </a:solidFill>
                <a:effectLst/>
                <a:uLnTx/>
                <a:uFillTx/>
                <a:latin typeface="+mj-lt"/>
              </a:rPr>
              <a:t>relation</a:t>
            </a:r>
            <a:r>
              <a:rPr kumimoji="1" lang="en-US" altLang="en-US" sz="2200" b="1" i="0" u="none" strike="noStrike" kern="0" cap="none" spc="0" normalizeH="0" baseline="0" noProof="0" dirty="0">
                <a:ln>
                  <a:noFill/>
                </a:ln>
                <a:solidFill>
                  <a:srgbClr val="000000"/>
                </a:solidFill>
                <a:effectLst/>
                <a:uLnTx/>
                <a:uFillTx/>
                <a:latin typeface="+mj-lt"/>
              </a:rPr>
              <a:t> </a:t>
            </a:r>
            <a:r>
              <a:rPr kumimoji="1" lang="en-US" altLang="en-US" sz="2200" b="1" i="1" u="none" strike="noStrike" kern="0" cap="none" spc="0" normalizeH="0" baseline="0" noProof="0" dirty="0">
                <a:ln>
                  <a:noFill/>
                </a:ln>
                <a:solidFill>
                  <a:srgbClr val="000000"/>
                </a:solidFill>
                <a:effectLst/>
                <a:uLnTx/>
                <a:uFillTx/>
                <a:latin typeface="+mj-lt"/>
              </a:rPr>
              <a:t>r</a:t>
            </a:r>
            <a:r>
              <a:rPr kumimoji="1" lang="en-US" altLang="en-US" sz="2200" b="1" i="0" u="none" strike="noStrike" kern="0" cap="none" spc="0" normalizeH="0" baseline="0" noProof="0" dirty="0">
                <a:ln>
                  <a:noFill/>
                </a:ln>
                <a:solidFill>
                  <a:srgbClr val="000000"/>
                </a:solidFill>
                <a:effectLst/>
                <a:uLnTx/>
                <a:uFillTx/>
                <a:latin typeface="+mj-lt"/>
              </a:rPr>
              <a:t> </a:t>
            </a:r>
            <a:r>
              <a:rPr kumimoji="1" lang="en-US" altLang="en-US" sz="2200" b="0" i="0" u="none" strike="noStrike" kern="0" cap="none" spc="0" normalizeH="0" baseline="0" noProof="0" dirty="0">
                <a:ln>
                  <a:noFill/>
                </a:ln>
                <a:solidFill>
                  <a:srgbClr val="000000"/>
                </a:solidFill>
                <a:effectLst/>
                <a:uLnTx/>
                <a:uFillTx/>
                <a:latin typeface="+mj-lt"/>
              </a:rPr>
              <a:t>on the </a:t>
            </a:r>
            <a:r>
              <a:rPr kumimoji="1" lang="en-US" altLang="en-US" sz="2200" b="0" i="1" u="none" strike="noStrike" kern="0" cap="none" spc="0" normalizeH="0" baseline="0" noProof="0" dirty="0">
                <a:ln>
                  <a:noFill/>
                </a:ln>
                <a:solidFill>
                  <a:srgbClr val="000000"/>
                </a:solidFill>
                <a:effectLst/>
                <a:uLnTx/>
                <a:uFillTx/>
                <a:latin typeface="+mj-lt"/>
              </a:rPr>
              <a:t>relation schema R</a:t>
            </a:r>
            <a:endParaRPr kumimoji="1" lang="en-US" altLang="en-US" sz="2200" b="0" i="0" u="none" strike="noStrike" kern="0" cap="none" spc="0" normalizeH="0" baseline="0" noProof="0" dirty="0">
              <a:ln>
                <a:noFill/>
              </a:ln>
              <a:solidFill>
                <a:srgbClr val="000000"/>
              </a:solidFill>
              <a:effectLst/>
              <a:uLnTx/>
              <a:uFillTx/>
              <a:latin typeface="+mj-lt"/>
            </a:endParaRPr>
          </a:p>
          <a:p>
            <a:pPr marR="0" lvl="0" defTabSz="914400" eaLnBrk="0" fontAlgn="base" latinLnBrk="0" hangingPunct="0">
              <a:lnSpc>
                <a:spcPct val="100000"/>
              </a:lnSpc>
              <a:spcBef>
                <a:spcPct val="35000"/>
              </a:spcBef>
              <a:spcAft>
                <a:spcPct val="0"/>
              </a:spcAft>
              <a:buClr>
                <a:srgbClr val="CC3300"/>
              </a:buClr>
              <a:buSzPct val="90000"/>
              <a:tabLst/>
              <a:defRPr/>
            </a:pPr>
            <a:r>
              <a:rPr kumimoji="1" lang="en-US" altLang="en-US" sz="2200" b="0" i="0" u="none" strike="noStrike" kern="0" cap="none" spc="0" normalizeH="0" baseline="0" noProof="0" dirty="0">
                <a:ln>
                  <a:noFill/>
                </a:ln>
                <a:solidFill>
                  <a:srgbClr val="000000"/>
                </a:solidFill>
                <a:effectLst/>
                <a:uLnTx/>
                <a:uFillTx/>
                <a:latin typeface="+mj-lt"/>
              </a:rPr>
              <a:t>	Example:</a:t>
            </a:r>
          </a:p>
          <a:p>
            <a:pPr marR="0" lvl="0" defTabSz="914400" eaLnBrk="0" fontAlgn="base" latinLnBrk="0" hangingPunct="0">
              <a:lnSpc>
                <a:spcPct val="100000"/>
              </a:lnSpc>
              <a:spcBef>
                <a:spcPct val="35000"/>
              </a:spcBef>
              <a:spcAft>
                <a:spcPct val="0"/>
              </a:spcAft>
              <a:buClr>
                <a:srgbClr val="CC3300"/>
              </a:buClr>
              <a:buSzPct val="90000"/>
              <a:tabLst/>
              <a:defRPr/>
            </a:pPr>
            <a:r>
              <a:rPr kumimoji="1" lang="en-US" altLang="en-US" sz="2200" b="0" i="0" u="none" strike="noStrike" kern="0" cap="none" spc="0" normalizeH="0" baseline="0" noProof="0" dirty="0">
                <a:ln>
                  <a:noFill/>
                </a:ln>
                <a:solidFill>
                  <a:srgbClr val="000000"/>
                </a:solidFill>
                <a:effectLst/>
                <a:uLnTx/>
                <a:uFillTx/>
                <a:latin typeface="+mj-lt"/>
              </a:rPr>
              <a:t>		</a:t>
            </a:r>
            <a:r>
              <a:rPr kumimoji="1" lang="en-US" altLang="en-US" sz="2200" b="0" i="1" u="none" strike="noStrike" kern="0" cap="none" spc="0" normalizeH="0" baseline="0" noProof="0" dirty="0">
                <a:ln>
                  <a:noFill/>
                </a:ln>
                <a:solidFill>
                  <a:srgbClr val="000000"/>
                </a:solidFill>
                <a:effectLst/>
                <a:uLnTx/>
                <a:uFillTx/>
                <a:latin typeface="+mj-lt"/>
              </a:rPr>
              <a:t>customer (</a:t>
            </a:r>
            <a:r>
              <a:rPr kumimoji="1" lang="en-US" altLang="en-US" sz="2200" b="0" i="1" u="none" strike="noStrike" kern="0" cap="none" spc="0" normalizeH="0" baseline="0" noProof="0" dirty="0" err="1">
                <a:ln>
                  <a:noFill/>
                </a:ln>
                <a:solidFill>
                  <a:srgbClr val="000000"/>
                </a:solidFill>
                <a:effectLst/>
                <a:uLnTx/>
                <a:uFillTx/>
                <a:latin typeface="+mj-lt"/>
              </a:rPr>
              <a:t>Customer_schema</a:t>
            </a:r>
            <a:r>
              <a:rPr kumimoji="1" lang="en-US" altLang="en-US" sz="2200" b="0" i="1" u="none" strike="noStrike" kern="0" cap="none" spc="0" normalizeH="0" baseline="0" noProof="0" dirty="0">
                <a:ln>
                  <a:noFill/>
                </a:ln>
                <a:solidFill>
                  <a:srgbClr val="000000"/>
                </a:solidFill>
                <a:effectLst/>
                <a:uLnTx/>
                <a:uFillTx/>
                <a:latin typeface="+mj-lt"/>
              </a:rPr>
              <a:t>)</a:t>
            </a:r>
            <a:endParaRPr kumimoji="0" lang="en-US" sz="2200" b="0" i="0" u="none" strike="noStrike" kern="0" cap="none" spc="0" normalizeH="0" baseline="0" noProof="0" dirty="0">
              <a:ln>
                <a:noFill/>
              </a:ln>
              <a:solidFill>
                <a:sysClr val="windowText" lastClr="000000"/>
              </a:solidFill>
              <a:effectLst/>
              <a:uLnTx/>
              <a:uFillTx/>
              <a:latin typeface="+mj-lt"/>
            </a:endParaRPr>
          </a:p>
        </p:txBody>
      </p:sp>
    </p:spTree>
    <p:extLst>
      <p:ext uri="{BB962C8B-B14F-4D97-AF65-F5344CB8AC3E}">
        <p14:creationId xmlns:p14="http://schemas.microsoft.com/office/powerpoint/2010/main" val="41973436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295EA8-5F43-436C-AE14-1612F4FF00A6}" type="datetime1">
              <a:rPr lang="en-US" smtClean="0"/>
              <a:pPr/>
              <a:t>6/11/2022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References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a:xfrm>
            <a:off x="609600" y="1295400"/>
            <a:ext cx="8229600" cy="4525963"/>
          </a:xfrm>
        </p:spPr>
        <p:txBody>
          <a:bodyPr>
            <a:normAutofit fontScale="70000" lnSpcReduction="20000"/>
          </a:bodyPr>
          <a:lstStyle/>
          <a:p>
            <a:pPr lvl="0" algn="just"/>
            <a:r>
              <a:rPr lang="en-US" dirty="0" err="1" smtClean="0"/>
              <a:t>Korth</a:t>
            </a:r>
            <a:r>
              <a:rPr lang="en-US" dirty="0" smtClean="0"/>
              <a:t>, </a:t>
            </a:r>
            <a:r>
              <a:rPr lang="en-US" dirty="0" err="1" smtClean="0"/>
              <a:t>Silbertz</a:t>
            </a:r>
            <a:r>
              <a:rPr lang="en-US" dirty="0" smtClean="0"/>
              <a:t>, </a:t>
            </a:r>
            <a:r>
              <a:rPr lang="en-US" dirty="0" err="1" smtClean="0"/>
              <a:t>Sudarshan</a:t>
            </a:r>
            <a:r>
              <a:rPr lang="en-US" dirty="0" smtClean="0"/>
              <a:t>,” Database Concepts”, McGraw Hill </a:t>
            </a:r>
          </a:p>
          <a:p>
            <a:pPr lvl="0" algn="just"/>
            <a:r>
              <a:rPr lang="en-US" dirty="0" smtClean="0"/>
              <a:t>Date C J, “An Introduction to Database Systems”, </a:t>
            </a:r>
            <a:r>
              <a:rPr lang="en-US" dirty="0" err="1" smtClean="0"/>
              <a:t>Addision</a:t>
            </a:r>
            <a:r>
              <a:rPr lang="en-US" dirty="0" smtClean="0"/>
              <a:t> Wesley</a:t>
            </a:r>
          </a:p>
          <a:p>
            <a:pPr lvl="0" algn="just"/>
            <a:r>
              <a:rPr lang="en-US" dirty="0" err="1" smtClean="0"/>
              <a:t>Elmasri</a:t>
            </a:r>
            <a:r>
              <a:rPr lang="en-US" dirty="0" smtClean="0"/>
              <a:t>, </a:t>
            </a:r>
            <a:r>
              <a:rPr lang="en-US" dirty="0" err="1" smtClean="0"/>
              <a:t>Navathe</a:t>
            </a:r>
            <a:r>
              <a:rPr lang="en-US" dirty="0" smtClean="0"/>
              <a:t>, “ Fundamentals of Database Systems”, </a:t>
            </a:r>
            <a:r>
              <a:rPr lang="en-US" dirty="0" err="1" smtClean="0"/>
              <a:t>Addision</a:t>
            </a:r>
            <a:r>
              <a:rPr lang="en-US" dirty="0" smtClean="0"/>
              <a:t> Wesley</a:t>
            </a:r>
          </a:p>
          <a:p>
            <a:pPr lvl="0" algn="just"/>
            <a:r>
              <a:rPr lang="en-US" dirty="0" smtClean="0"/>
              <a:t>O’Neil, Databases, Elsevier Pub. </a:t>
            </a:r>
          </a:p>
          <a:p>
            <a:pPr lvl="0" algn="just"/>
            <a:r>
              <a:rPr lang="en-US" dirty="0" err="1" smtClean="0"/>
              <a:t>RAMAKRISHNAN"Database</a:t>
            </a:r>
            <a:r>
              <a:rPr lang="en-US" dirty="0" smtClean="0"/>
              <a:t> Management </a:t>
            </a:r>
            <a:r>
              <a:rPr lang="en-US" dirty="0" err="1" smtClean="0"/>
              <a:t>Systems",McGraw</a:t>
            </a:r>
            <a:r>
              <a:rPr lang="en-US" dirty="0" smtClean="0"/>
              <a:t> Hill</a:t>
            </a:r>
          </a:p>
          <a:p>
            <a:pPr lvl="0" algn="just"/>
            <a:r>
              <a:rPr lang="en-US" dirty="0" smtClean="0"/>
              <a:t>Leon &amp;</a:t>
            </a:r>
            <a:r>
              <a:rPr lang="en-US" dirty="0" err="1" smtClean="0"/>
              <a:t>Leon,”Database</a:t>
            </a:r>
            <a:r>
              <a:rPr lang="en-US" dirty="0" smtClean="0"/>
              <a:t> Management Systems”, </a:t>
            </a:r>
            <a:r>
              <a:rPr lang="en-US" dirty="0" err="1" smtClean="0"/>
              <a:t>Vikas</a:t>
            </a:r>
            <a:r>
              <a:rPr lang="en-US" dirty="0" smtClean="0"/>
              <a:t> Publishing House </a:t>
            </a:r>
          </a:p>
          <a:p>
            <a:pPr lvl="0" algn="just"/>
            <a:r>
              <a:rPr lang="en-US" dirty="0" err="1" smtClean="0"/>
              <a:t>Bipin</a:t>
            </a:r>
            <a:r>
              <a:rPr lang="en-US" dirty="0" smtClean="0"/>
              <a:t> C. Desai, “ An Introduction to Database Systems”, </a:t>
            </a:r>
            <a:r>
              <a:rPr lang="en-US" dirty="0" err="1" smtClean="0"/>
              <a:t>Galgotia</a:t>
            </a:r>
            <a:r>
              <a:rPr lang="en-US" dirty="0" smtClean="0"/>
              <a:t> Publications</a:t>
            </a:r>
          </a:p>
          <a:p>
            <a:pPr lvl="0" algn="just"/>
            <a:r>
              <a:rPr lang="en-US" dirty="0" err="1" smtClean="0"/>
              <a:t>Majumdar</a:t>
            </a:r>
            <a:r>
              <a:rPr lang="en-US" dirty="0" smtClean="0"/>
              <a:t>&amp; Bhattacharya, “Database Management System”, TMH</a:t>
            </a:r>
          </a:p>
          <a:p>
            <a:pPr lvl="0" algn="just"/>
            <a:r>
              <a:rPr lang="en-US" dirty="0" smtClean="0"/>
              <a:t>R.P. </a:t>
            </a:r>
            <a:r>
              <a:rPr lang="en-US" dirty="0" err="1" smtClean="0"/>
              <a:t>Mahapatra</a:t>
            </a:r>
            <a:r>
              <a:rPr lang="en-US" dirty="0" smtClean="0"/>
              <a:t>, Database Management System, </a:t>
            </a:r>
            <a:r>
              <a:rPr lang="en-US" dirty="0" err="1" smtClean="0"/>
              <a:t>Khanna</a:t>
            </a:r>
            <a:r>
              <a:rPr lang="en-US" dirty="0" smtClean="0"/>
              <a:t> Publishing House</a:t>
            </a:r>
          </a:p>
          <a:p>
            <a:pPr algn="just"/>
            <a:endParaRPr lang="en-US" dirty="0"/>
          </a:p>
        </p:txBody>
      </p:sp>
    </p:spTree>
    <p:extLst>
      <p:ext uri="{BB962C8B-B14F-4D97-AF65-F5344CB8AC3E}">
        <p14:creationId xmlns:p14="http://schemas.microsoft.com/office/powerpoint/2010/main" val="303391549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C6E345-24FE-4541-9414-DB13AB4F6705}" type="datetime1">
              <a:rPr lang="en-US" smtClean="0"/>
              <a:pPr/>
              <a:t>6/11/2022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033915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822325"/>
            <a:ext cx="7772400" cy="5213350"/>
          </a:xfrm>
        </p:spPr>
        <p:txBody>
          <a:bodyPr>
            <a:noAutofit/>
          </a:bodyPr>
          <a:lstStyle/>
          <a:p>
            <a:pPr marL="285744" indent="-285744"/>
            <a:r>
              <a:rPr lang="en-US" sz="1800" dirty="0">
                <a:latin typeface="+mj-lt"/>
                <a:cs typeface="Times New Roman" panose="02020603050405020304" pitchFamily="18" charset="0"/>
              </a:rPr>
              <a:t>Syllabus of Unit 2</a:t>
            </a:r>
          </a:p>
          <a:p>
            <a:pPr marL="285744" indent="-285744"/>
            <a:r>
              <a:rPr lang="en-US" sz="1800" b="1" dirty="0">
                <a:latin typeface="+mj-lt"/>
                <a:cs typeface="Times New Roman" panose="02020603050405020304" pitchFamily="18" charset="0"/>
              </a:rPr>
              <a:t>Course Objective of Unit 2</a:t>
            </a:r>
          </a:p>
          <a:p>
            <a:pPr marL="285744" indent="-285744"/>
            <a:r>
              <a:rPr lang="en-US" sz="1800" b="1" dirty="0">
                <a:latin typeface="+mj-lt"/>
                <a:cs typeface="Times New Roman" panose="02020603050405020304" pitchFamily="18" charset="0"/>
              </a:rPr>
              <a:t>Course Outcomes  of Unit 2</a:t>
            </a:r>
          </a:p>
          <a:p>
            <a:pPr marL="285744" indent="-285744"/>
            <a:r>
              <a:rPr lang="en-US" sz="1800" b="1" dirty="0">
                <a:solidFill>
                  <a:schemeClr val="dk1"/>
                </a:solidFill>
                <a:latin typeface="+mj-lt"/>
                <a:cs typeface="Times New Roman" panose="02020603050405020304" pitchFamily="18" charset="0"/>
              </a:rPr>
              <a:t>CO-PO Mapping  with Unit 2</a:t>
            </a:r>
          </a:p>
          <a:p>
            <a:pPr marL="285744" indent="-285744"/>
            <a:r>
              <a:rPr lang="en-US" sz="1800" b="1" dirty="0">
                <a:solidFill>
                  <a:schemeClr val="dk1"/>
                </a:solidFill>
                <a:latin typeface="+mj-lt"/>
                <a:cs typeface="Times New Roman" panose="02020603050405020304" pitchFamily="18" charset="0"/>
              </a:rPr>
              <a:t>CO-PSO Mapping  with Unit 2</a:t>
            </a:r>
          </a:p>
          <a:p>
            <a:pPr marL="285744" indent="-285744"/>
            <a:r>
              <a:rPr lang="en-US" sz="1800" dirty="0">
                <a:latin typeface="+mj-lt"/>
                <a:cs typeface="Times New Roman" panose="02020603050405020304" pitchFamily="18" charset="0"/>
              </a:rPr>
              <a:t>Relational Data Model- Basic Concepts</a:t>
            </a:r>
          </a:p>
          <a:p>
            <a:pPr marL="285744" indent="-285744"/>
            <a:r>
              <a:rPr lang="en-US" sz="1800" dirty="0">
                <a:latin typeface="+mj-lt"/>
                <a:cs typeface="Times New Roman" panose="02020603050405020304" pitchFamily="18" charset="0"/>
              </a:rPr>
              <a:t>Relational Schema</a:t>
            </a:r>
          </a:p>
          <a:p>
            <a:pPr marL="285744" indent="-285744"/>
            <a:r>
              <a:rPr lang="en-US" sz="1800" dirty="0">
                <a:latin typeface="+mj-lt"/>
                <a:cs typeface="Times New Roman" panose="02020603050405020304" pitchFamily="18" charset="0"/>
              </a:rPr>
              <a:t>Relational Instance</a:t>
            </a:r>
          </a:p>
          <a:p>
            <a:pPr marL="285744" indent="-285744"/>
            <a:r>
              <a:rPr lang="en-US" sz="1800" dirty="0">
                <a:latin typeface="+mj-lt"/>
                <a:cs typeface="Times New Roman" panose="02020603050405020304" pitchFamily="18" charset="0"/>
              </a:rPr>
              <a:t>Keys</a:t>
            </a:r>
          </a:p>
          <a:p>
            <a:pPr marL="685794" lvl="1" indent="-285744"/>
            <a:r>
              <a:rPr lang="en-US" sz="1800" dirty="0">
                <a:latin typeface="+mj-lt"/>
                <a:cs typeface="Times New Roman" panose="02020603050405020304" pitchFamily="18" charset="0"/>
              </a:rPr>
              <a:t>Super key</a:t>
            </a:r>
          </a:p>
          <a:p>
            <a:pPr marL="685794" lvl="1" indent="-285744"/>
            <a:r>
              <a:rPr lang="en-US" sz="1800" dirty="0">
                <a:latin typeface="+mj-lt"/>
                <a:cs typeface="Times New Roman" panose="02020603050405020304" pitchFamily="18" charset="0"/>
              </a:rPr>
              <a:t>Candidate Key</a:t>
            </a:r>
          </a:p>
          <a:p>
            <a:pPr marL="685794" lvl="1" indent="-285744"/>
            <a:r>
              <a:rPr lang="en-US" sz="1800" dirty="0">
                <a:latin typeface="+mj-lt"/>
                <a:cs typeface="Times New Roman" panose="02020603050405020304" pitchFamily="18" charset="0"/>
              </a:rPr>
              <a:t>Primary Key</a:t>
            </a:r>
          </a:p>
          <a:p>
            <a:pPr marL="685794" lvl="1" indent="-285744"/>
            <a:r>
              <a:rPr lang="en-US" sz="1800" dirty="0">
                <a:latin typeface="+mj-lt"/>
                <a:cs typeface="Times New Roman" panose="02020603050405020304" pitchFamily="18" charset="0"/>
              </a:rPr>
              <a:t>Alternate Key</a:t>
            </a:r>
          </a:p>
          <a:p>
            <a:pPr marL="685794" lvl="1" indent="-285744"/>
            <a:r>
              <a:rPr lang="en-US" sz="1800" dirty="0">
                <a:latin typeface="+mj-lt"/>
                <a:cs typeface="Times New Roman" panose="02020603050405020304" pitchFamily="18" charset="0"/>
              </a:rPr>
              <a:t>Foreign Key</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CA1700F7-13F3-4F87-A1AF-C4DA063F3407}"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a:t>
            </a:fld>
            <a:endParaRPr lang="en-US">
              <a:solidFill>
                <a:prstClr val="black">
                  <a:tint val="75000"/>
                </a:prstClr>
              </a:solidFill>
              <a:latin typeface="Calibri"/>
            </a:endParaRPr>
          </a:p>
        </p:txBody>
      </p:sp>
      <p:sp>
        <p:nvSpPr>
          <p:cNvPr id="8"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b="1" dirty="0">
                <a:solidFill>
                  <a:prstClr val="black"/>
                </a:solidFill>
                <a:latin typeface="Times New Roman" panose="02020603050405020304" pitchFamily="18" charset="0"/>
                <a:cs typeface="Times New Roman" panose="02020603050405020304" pitchFamily="18" charset="0"/>
              </a:rPr>
              <a:t>Content</a:t>
            </a:r>
          </a:p>
        </p:txBody>
      </p:sp>
      <p:sp>
        <p:nvSpPr>
          <p:cNvPr id="10" name="Footer Placeholder 9"/>
          <p:cNvSpPr>
            <a:spLocks noGrp="1"/>
          </p:cNvSpPr>
          <p:nvPr>
            <p:ph type="ftr" sz="quarter" idx="11"/>
          </p:nvPr>
        </p:nvSpPr>
        <p:spPr>
          <a:xfrm>
            <a:off x="2514600" y="6356352"/>
            <a:ext cx="50292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206A74-6335-4E6D-A1B0-965E11BB9A1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819400" y="6248400"/>
            <a:ext cx="47244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 Instance </a:t>
            </a:r>
            <a:r>
              <a:rPr lang="en-US" sz="2000" b="1" dirty="0">
                <a:solidFill>
                  <a:prstClr val="black"/>
                </a:solidFill>
                <a:latin typeface="Times New Roman" panose="02020603050405020304" pitchFamily="18" charset="0"/>
                <a:cs typeface="Times New Roman" panose="02020603050405020304" pitchFamily="18" charset="0"/>
              </a:rPr>
              <a:t>(CO1, CO2)</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Rectangle 3">
            <a:extLst>
              <a:ext uri="{FF2B5EF4-FFF2-40B4-BE49-F238E27FC236}">
                <a16:creationId xmlns:a16="http://schemas.microsoft.com/office/drawing/2014/main" id="{B3B05E66-AD62-44C9-B99B-9A255A768F59}"/>
              </a:ext>
            </a:extLst>
          </p:cNvPr>
          <p:cNvSpPr txBox="1">
            <a:spLocks noChangeArrowheads="1"/>
          </p:cNvSpPr>
          <p:nvPr/>
        </p:nvSpPr>
        <p:spPr>
          <a:xfrm>
            <a:off x="798513" y="1077913"/>
            <a:ext cx="7404100" cy="19796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altLang="en-US" sz="2200" dirty="0"/>
              <a:t>The current values (</a:t>
            </a:r>
            <a:r>
              <a:rPr lang="en-US" altLang="en-US" sz="2200" i="1" dirty="0"/>
              <a:t>relation instance</a:t>
            </a:r>
            <a:r>
              <a:rPr lang="en-US" altLang="en-US" sz="2200" dirty="0"/>
              <a:t>) of a relation are specified by a table</a:t>
            </a:r>
          </a:p>
          <a:p>
            <a:pPr>
              <a:buFont typeface="Wingdings" panose="05000000000000000000" pitchFamily="2" charset="2"/>
              <a:buChar char="v"/>
            </a:pPr>
            <a:endParaRPr lang="en-US" altLang="en-US" sz="2200" dirty="0"/>
          </a:p>
          <a:p>
            <a:pPr>
              <a:buFont typeface="Wingdings" panose="05000000000000000000" pitchFamily="2" charset="2"/>
              <a:buChar char="v"/>
            </a:pPr>
            <a:r>
              <a:rPr lang="en-US" altLang="en-US" sz="2200" dirty="0"/>
              <a:t>An element </a:t>
            </a:r>
            <a:r>
              <a:rPr lang="en-US" altLang="en-US" sz="2200" i="1" dirty="0"/>
              <a:t>t</a:t>
            </a:r>
            <a:r>
              <a:rPr lang="en-US" altLang="en-US" sz="2200" dirty="0"/>
              <a:t> of </a:t>
            </a:r>
            <a:r>
              <a:rPr lang="en-US" altLang="en-US" sz="2200" i="1" dirty="0"/>
              <a:t>r</a:t>
            </a:r>
            <a:r>
              <a:rPr lang="en-US" altLang="en-US" sz="2200" dirty="0"/>
              <a:t> is a </a:t>
            </a:r>
            <a:r>
              <a:rPr lang="en-US" altLang="en-US" sz="2200" i="1" dirty="0"/>
              <a:t>tuple</a:t>
            </a:r>
            <a:r>
              <a:rPr lang="en-US" altLang="en-US" sz="2200" dirty="0"/>
              <a:t>, represented by a </a:t>
            </a:r>
            <a:r>
              <a:rPr lang="en-US" altLang="en-US" sz="2200" i="1" dirty="0"/>
              <a:t>row </a:t>
            </a:r>
            <a:r>
              <a:rPr lang="en-US" altLang="en-US" sz="2200" dirty="0"/>
              <a:t>in a table</a:t>
            </a:r>
          </a:p>
        </p:txBody>
      </p:sp>
      <p:grpSp>
        <p:nvGrpSpPr>
          <p:cNvPr id="9" name="Group 8">
            <a:extLst>
              <a:ext uri="{FF2B5EF4-FFF2-40B4-BE49-F238E27FC236}">
                <a16:creationId xmlns:a16="http://schemas.microsoft.com/office/drawing/2014/main" id="{07DB8E12-80AF-4FD4-B3CF-F09B41F7A283}"/>
              </a:ext>
            </a:extLst>
          </p:cNvPr>
          <p:cNvGrpSpPr/>
          <p:nvPr/>
        </p:nvGrpSpPr>
        <p:grpSpPr>
          <a:xfrm>
            <a:off x="1371600" y="2673589"/>
            <a:ext cx="6696075" cy="2928938"/>
            <a:chOff x="1798638" y="2743200"/>
            <a:chExt cx="6696075" cy="2928938"/>
          </a:xfrm>
        </p:grpSpPr>
        <p:sp>
          <p:nvSpPr>
            <p:cNvPr id="10" name="Rectangle 4">
              <a:extLst>
                <a:ext uri="{FF2B5EF4-FFF2-40B4-BE49-F238E27FC236}">
                  <a16:creationId xmlns:a16="http://schemas.microsoft.com/office/drawing/2014/main" id="{8D7B0026-D83C-4DE0-84F7-7A696033C401}"/>
                </a:ext>
              </a:extLst>
            </p:cNvPr>
            <p:cNvSpPr>
              <a:spLocks noChangeArrowheads="1"/>
            </p:cNvSpPr>
            <p:nvPr/>
          </p:nvSpPr>
          <p:spPr bwMode="auto">
            <a:xfrm>
              <a:off x="1798638" y="3781425"/>
              <a:ext cx="17526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i="1" dirty="0"/>
                <a:t>Jones</a:t>
              </a:r>
            </a:p>
            <a:p>
              <a:r>
                <a:rPr lang="en-US" altLang="en-US" sz="1800" i="1" dirty="0"/>
                <a:t>Smith</a:t>
              </a:r>
            </a:p>
            <a:p>
              <a:r>
                <a:rPr lang="en-US" altLang="en-US" sz="1800" i="1" dirty="0"/>
                <a:t>Curry</a:t>
              </a:r>
            </a:p>
            <a:p>
              <a:r>
                <a:rPr lang="en-US" altLang="en-US" sz="1800" i="1" dirty="0"/>
                <a:t>Lindsay</a:t>
              </a:r>
            </a:p>
          </p:txBody>
        </p:sp>
        <p:sp>
          <p:nvSpPr>
            <p:cNvPr id="11" name="Rectangle 5">
              <a:extLst>
                <a:ext uri="{FF2B5EF4-FFF2-40B4-BE49-F238E27FC236}">
                  <a16:creationId xmlns:a16="http://schemas.microsoft.com/office/drawing/2014/main" id="{1756A274-C608-4132-8B3F-C0469EEFC427}"/>
                </a:ext>
              </a:extLst>
            </p:cNvPr>
            <p:cNvSpPr>
              <a:spLocks noChangeArrowheads="1"/>
            </p:cNvSpPr>
            <p:nvPr/>
          </p:nvSpPr>
          <p:spPr bwMode="auto">
            <a:xfrm>
              <a:off x="1798638" y="3324225"/>
              <a:ext cx="1752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customer_name</a:t>
              </a:r>
            </a:p>
          </p:txBody>
        </p:sp>
        <p:sp>
          <p:nvSpPr>
            <p:cNvPr id="12" name="Rectangle 6">
              <a:extLst>
                <a:ext uri="{FF2B5EF4-FFF2-40B4-BE49-F238E27FC236}">
                  <a16:creationId xmlns:a16="http://schemas.microsoft.com/office/drawing/2014/main" id="{0B71893B-A113-44BC-864F-9318D6EC780A}"/>
                </a:ext>
              </a:extLst>
            </p:cNvPr>
            <p:cNvSpPr>
              <a:spLocks noChangeArrowheads="1"/>
            </p:cNvSpPr>
            <p:nvPr/>
          </p:nvSpPr>
          <p:spPr bwMode="auto">
            <a:xfrm>
              <a:off x="3551238" y="3781425"/>
              <a:ext cx="17526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t>Main</a:t>
              </a:r>
            </a:p>
            <a:p>
              <a:r>
                <a:rPr lang="en-US" altLang="en-US" sz="1800" dirty="0"/>
                <a:t>North</a:t>
              </a:r>
            </a:p>
            <a:p>
              <a:r>
                <a:rPr lang="en-US" altLang="en-US" sz="1800" dirty="0"/>
                <a:t>North</a:t>
              </a:r>
            </a:p>
            <a:p>
              <a:r>
                <a:rPr lang="en-US" altLang="en-US" sz="1800" dirty="0"/>
                <a:t>Park</a:t>
              </a:r>
            </a:p>
          </p:txBody>
        </p:sp>
        <p:sp>
          <p:nvSpPr>
            <p:cNvPr id="13" name="Rectangle 7">
              <a:extLst>
                <a:ext uri="{FF2B5EF4-FFF2-40B4-BE49-F238E27FC236}">
                  <a16:creationId xmlns:a16="http://schemas.microsoft.com/office/drawing/2014/main" id="{8F5AB21F-1DD5-432C-85F4-42F82B99F804}"/>
                </a:ext>
              </a:extLst>
            </p:cNvPr>
            <p:cNvSpPr>
              <a:spLocks noChangeArrowheads="1"/>
            </p:cNvSpPr>
            <p:nvPr/>
          </p:nvSpPr>
          <p:spPr bwMode="auto">
            <a:xfrm>
              <a:off x="3551238" y="3324225"/>
              <a:ext cx="1752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customer_street</a:t>
              </a:r>
            </a:p>
          </p:txBody>
        </p:sp>
        <p:sp>
          <p:nvSpPr>
            <p:cNvPr id="14" name="Rectangle 8">
              <a:extLst>
                <a:ext uri="{FF2B5EF4-FFF2-40B4-BE49-F238E27FC236}">
                  <a16:creationId xmlns:a16="http://schemas.microsoft.com/office/drawing/2014/main" id="{63CB0721-BFC7-4387-977F-F6BD127A896E}"/>
                </a:ext>
              </a:extLst>
            </p:cNvPr>
            <p:cNvSpPr>
              <a:spLocks noChangeArrowheads="1"/>
            </p:cNvSpPr>
            <p:nvPr/>
          </p:nvSpPr>
          <p:spPr bwMode="auto">
            <a:xfrm>
              <a:off x="5303838" y="3781425"/>
              <a:ext cx="17526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t>Harrison</a:t>
              </a:r>
            </a:p>
            <a:p>
              <a:r>
                <a:rPr lang="en-US" altLang="en-US" sz="1800" dirty="0"/>
                <a:t>Rye</a:t>
              </a:r>
            </a:p>
            <a:p>
              <a:r>
                <a:rPr lang="en-US" altLang="en-US" sz="1800" dirty="0"/>
                <a:t>Rye</a:t>
              </a:r>
            </a:p>
            <a:p>
              <a:r>
                <a:rPr lang="en-US" altLang="en-US" sz="1800" dirty="0"/>
                <a:t>Pittsfield</a:t>
              </a:r>
            </a:p>
          </p:txBody>
        </p:sp>
        <p:sp>
          <p:nvSpPr>
            <p:cNvPr id="15" name="Rectangle 9">
              <a:extLst>
                <a:ext uri="{FF2B5EF4-FFF2-40B4-BE49-F238E27FC236}">
                  <a16:creationId xmlns:a16="http://schemas.microsoft.com/office/drawing/2014/main" id="{EE145406-99D9-4F6C-89FB-2CB28E860A61}"/>
                </a:ext>
              </a:extLst>
            </p:cNvPr>
            <p:cNvSpPr>
              <a:spLocks noChangeArrowheads="1"/>
            </p:cNvSpPr>
            <p:nvPr/>
          </p:nvSpPr>
          <p:spPr bwMode="auto">
            <a:xfrm>
              <a:off x="5303838" y="3324225"/>
              <a:ext cx="1752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customer_city</a:t>
              </a:r>
            </a:p>
          </p:txBody>
        </p:sp>
        <p:sp>
          <p:nvSpPr>
            <p:cNvPr id="16" name="Text Box 10">
              <a:extLst>
                <a:ext uri="{FF2B5EF4-FFF2-40B4-BE49-F238E27FC236}">
                  <a16:creationId xmlns:a16="http://schemas.microsoft.com/office/drawing/2014/main" id="{968F9764-957D-476A-8041-5EBD0EB21E53}"/>
                </a:ext>
              </a:extLst>
            </p:cNvPr>
            <p:cNvSpPr txBox="1">
              <a:spLocks noChangeArrowheads="1"/>
            </p:cNvSpPr>
            <p:nvPr/>
          </p:nvSpPr>
          <p:spPr bwMode="auto">
            <a:xfrm>
              <a:off x="3932238" y="5305425"/>
              <a:ext cx="1123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800" i="1"/>
                <a:t>customer</a:t>
              </a:r>
            </a:p>
          </p:txBody>
        </p:sp>
        <p:sp>
          <p:nvSpPr>
            <p:cNvPr id="17" name="Text Box 11">
              <a:extLst>
                <a:ext uri="{FF2B5EF4-FFF2-40B4-BE49-F238E27FC236}">
                  <a16:creationId xmlns:a16="http://schemas.microsoft.com/office/drawing/2014/main" id="{3941217F-A301-4AA5-91C6-82C215B3781E}"/>
                </a:ext>
              </a:extLst>
            </p:cNvPr>
            <p:cNvSpPr txBox="1">
              <a:spLocks noChangeArrowheads="1"/>
            </p:cNvSpPr>
            <p:nvPr/>
          </p:nvSpPr>
          <p:spPr bwMode="auto">
            <a:xfrm>
              <a:off x="7040563" y="2743200"/>
              <a:ext cx="145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attributes</a:t>
              </a:r>
            </a:p>
            <a:p>
              <a:pPr algn="ctr"/>
              <a:r>
                <a:rPr lang="en-US" altLang="en-US" sz="1800"/>
                <a:t>(or columns)</a:t>
              </a:r>
            </a:p>
          </p:txBody>
        </p:sp>
        <p:sp>
          <p:nvSpPr>
            <p:cNvPr id="18" name="Line 12">
              <a:extLst>
                <a:ext uri="{FF2B5EF4-FFF2-40B4-BE49-F238E27FC236}">
                  <a16:creationId xmlns:a16="http://schemas.microsoft.com/office/drawing/2014/main" id="{7B948D61-B247-49A9-92D4-D6C4C182B131}"/>
                </a:ext>
              </a:extLst>
            </p:cNvPr>
            <p:cNvSpPr>
              <a:spLocks noChangeShapeType="1"/>
            </p:cNvSpPr>
            <p:nvPr/>
          </p:nvSpPr>
          <p:spPr bwMode="auto">
            <a:xfrm flipH="1">
              <a:off x="2789238" y="2986088"/>
              <a:ext cx="43291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14">
              <a:extLst>
                <a:ext uri="{FF2B5EF4-FFF2-40B4-BE49-F238E27FC236}">
                  <a16:creationId xmlns:a16="http://schemas.microsoft.com/office/drawing/2014/main" id="{4A1BC26E-F414-4CB4-8586-12B30361B297}"/>
                </a:ext>
              </a:extLst>
            </p:cNvPr>
            <p:cNvSpPr>
              <a:spLocks noChangeShapeType="1"/>
            </p:cNvSpPr>
            <p:nvPr/>
          </p:nvSpPr>
          <p:spPr bwMode="auto">
            <a:xfrm flipH="1">
              <a:off x="4572000" y="2974975"/>
              <a:ext cx="2557463" cy="323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Line 15">
              <a:extLst>
                <a:ext uri="{FF2B5EF4-FFF2-40B4-BE49-F238E27FC236}">
                  <a16:creationId xmlns:a16="http://schemas.microsoft.com/office/drawing/2014/main" id="{F4F3B6E8-1128-475E-93FA-063CE8E8065C}"/>
                </a:ext>
              </a:extLst>
            </p:cNvPr>
            <p:cNvSpPr>
              <a:spLocks noChangeShapeType="1"/>
            </p:cNvSpPr>
            <p:nvPr/>
          </p:nvSpPr>
          <p:spPr bwMode="auto">
            <a:xfrm flipH="1">
              <a:off x="6296025" y="2974975"/>
              <a:ext cx="844550" cy="323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Text Box 16">
              <a:extLst>
                <a:ext uri="{FF2B5EF4-FFF2-40B4-BE49-F238E27FC236}">
                  <a16:creationId xmlns:a16="http://schemas.microsoft.com/office/drawing/2014/main" id="{1D240B45-3912-44B3-AD4E-BBE5B7C4E7D9}"/>
                </a:ext>
              </a:extLst>
            </p:cNvPr>
            <p:cNvSpPr txBox="1">
              <a:spLocks noChangeArrowheads="1"/>
            </p:cNvSpPr>
            <p:nvPr/>
          </p:nvSpPr>
          <p:spPr bwMode="auto">
            <a:xfrm>
              <a:off x="7318375" y="4144963"/>
              <a:ext cx="108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tuples</a:t>
              </a:r>
            </a:p>
            <a:p>
              <a:pPr algn="ctr"/>
              <a:r>
                <a:rPr lang="en-US" altLang="en-US" sz="1800"/>
                <a:t>(or rows)</a:t>
              </a:r>
            </a:p>
          </p:txBody>
        </p:sp>
        <p:sp>
          <p:nvSpPr>
            <p:cNvPr id="22" name="Line 17">
              <a:extLst>
                <a:ext uri="{FF2B5EF4-FFF2-40B4-BE49-F238E27FC236}">
                  <a16:creationId xmlns:a16="http://schemas.microsoft.com/office/drawing/2014/main" id="{565409F8-8481-4D3C-A341-8B62373E9211}"/>
                </a:ext>
              </a:extLst>
            </p:cNvPr>
            <p:cNvSpPr>
              <a:spLocks noChangeShapeType="1"/>
            </p:cNvSpPr>
            <p:nvPr/>
          </p:nvSpPr>
          <p:spPr bwMode="auto">
            <a:xfrm flipH="1" flipV="1">
              <a:off x="7072313" y="4110038"/>
              <a:ext cx="369887"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18">
              <a:extLst>
                <a:ext uri="{FF2B5EF4-FFF2-40B4-BE49-F238E27FC236}">
                  <a16:creationId xmlns:a16="http://schemas.microsoft.com/office/drawing/2014/main" id="{E8DE8D94-DB60-4073-9AE9-B2B9CE6B23CD}"/>
                </a:ext>
              </a:extLst>
            </p:cNvPr>
            <p:cNvSpPr>
              <a:spLocks noChangeShapeType="1"/>
            </p:cNvSpPr>
            <p:nvPr/>
          </p:nvSpPr>
          <p:spPr bwMode="auto">
            <a:xfrm flipH="1">
              <a:off x="7059613" y="4329113"/>
              <a:ext cx="369887"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19">
              <a:extLst>
                <a:ext uri="{FF2B5EF4-FFF2-40B4-BE49-F238E27FC236}">
                  <a16:creationId xmlns:a16="http://schemas.microsoft.com/office/drawing/2014/main" id="{F0F192D7-6501-4112-BF3B-1F85F859A0A6}"/>
                </a:ext>
              </a:extLst>
            </p:cNvPr>
            <p:cNvSpPr>
              <a:spLocks noChangeShapeType="1"/>
            </p:cNvSpPr>
            <p:nvPr/>
          </p:nvSpPr>
          <p:spPr bwMode="auto">
            <a:xfrm flipH="1">
              <a:off x="7048500" y="4340225"/>
              <a:ext cx="3921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20">
              <a:extLst>
                <a:ext uri="{FF2B5EF4-FFF2-40B4-BE49-F238E27FC236}">
                  <a16:creationId xmlns:a16="http://schemas.microsoft.com/office/drawing/2014/main" id="{D366BD5A-410B-4923-9B25-F9A3D34EEBAC}"/>
                </a:ext>
              </a:extLst>
            </p:cNvPr>
            <p:cNvSpPr>
              <a:spLocks noChangeShapeType="1"/>
            </p:cNvSpPr>
            <p:nvPr/>
          </p:nvSpPr>
          <p:spPr bwMode="auto">
            <a:xfrm flipH="1">
              <a:off x="7059613" y="4349750"/>
              <a:ext cx="381000" cy="555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7" name="TextBox 26">
            <a:extLst>
              <a:ext uri="{FF2B5EF4-FFF2-40B4-BE49-F238E27FC236}">
                <a16:creationId xmlns:a16="http://schemas.microsoft.com/office/drawing/2014/main" id="{770493E0-5360-48E4-9C4E-48E33247CE48}"/>
              </a:ext>
            </a:extLst>
          </p:cNvPr>
          <p:cNvSpPr txBox="1"/>
          <p:nvPr/>
        </p:nvSpPr>
        <p:spPr>
          <a:xfrm>
            <a:off x="1225673" y="5698692"/>
            <a:ext cx="3111623" cy="369332"/>
          </a:xfrm>
          <a:prstGeom prst="rect">
            <a:avLst/>
          </a:prstGeom>
          <a:noFill/>
        </p:spPr>
        <p:txBody>
          <a:bodyPr wrap="square" rtlCol="0">
            <a:spAutoFit/>
          </a:bodyPr>
          <a:lstStyle/>
          <a:p>
            <a:r>
              <a:rPr lang="en-US" b="1" dirty="0"/>
              <a:t>Degree = 3,    Cardinality =4</a:t>
            </a:r>
          </a:p>
        </p:txBody>
      </p:sp>
    </p:spTree>
    <p:extLst>
      <p:ext uri="{BB962C8B-B14F-4D97-AF65-F5344CB8AC3E}">
        <p14:creationId xmlns:p14="http://schemas.microsoft.com/office/powerpoint/2010/main" val="3254085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7B73F8-7FDE-4824-833D-B307C925D3E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21</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schema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AC797BB-4CDD-4E22-B0FF-B31440D2D7C1}"/>
              </a:ext>
            </a:extLst>
          </p:cNvPr>
          <p:cNvSpPr/>
          <p:nvPr/>
        </p:nvSpPr>
        <p:spPr>
          <a:xfrm>
            <a:off x="914402" y="888185"/>
            <a:ext cx="7998780" cy="1446550"/>
          </a:xfrm>
          <a:prstGeom prst="rect">
            <a:avLst/>
          </a:prstGeom>
        </p:spPr>
        <p:txBody>
          <a:bodyPr wrap="square">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 sets of relation schema. </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example shows the database schema for COMPANY = </a:t>
            </a:r>
          </a:p>
          <a:p>
            <a:r>
              <a:rPr lang="en-US" sz="2200" dirty="0">
                <a:latin typeface="Times New Roman" panose="02020603050405020304" pitchFamily="18" charset="0"/>
                <a:cs typeface="Times New Roman" panose="02020603050405020304" pitchFamily="18" charset="0"/>
              </a:rPr>
              <a:t>	{EMPLOYEE, DEPARTMENT, DEPENDENT, PROJECT} </a:t>
            </a:r>
          </a:p>
          <a:p>
            <a:r>
              <a:rPr lang="en-US" sz="2200" dirty="0">
                <a:latin typeface="Times New Roman" panose="02020603050405020304" pitchFamily="18" charset="0"/>
                <a:cs typeface="Times New Roman" panose="02020603050405020304" pitchFamily="18" charset="0"/>
              </a:rPr>
              <a:t>		Relation </a:t>
            </a:r>
          </a:p>
        </p:txBody>
      </p:sp>
      <p:pic>
        <p:nvPicPr>
          <p:cNvPr id="3" name="Picture 2">
            <a:extLst>
              <a:ext uri="{FF2B5EF4-FFF2-40B4-BE49-F238E27FC236}">
                <a16:creationId xmlns:a16="http://schemas.microsoft.com/office/drawing/2014/main" id="{24861A29-3B3C-4845-AE2D-E1CBB83C5F08}"/>
              </a:ext>
            </a:extLst>
          </p:cNvPr>
          <p:cNvPicPr>
            <a:picLocks noChangeAspect="1"/>
          </p:cNvPicPr>
          <p:nvPr/>
        </p:nvPicPr>
        <p:blipFill>
          <a:blip r:embed="rId2" cstate="print"/>
          <a:stretch>
            <a:fillRect/>
          </a:stretch>
        </p:blipFill>
        <p:spPr>
          <a:xfrm>
            <a:off x="736844" y="2530999"/>
            <a:ext cx="7949955" cy="3727451"/>
          </a:xfrm>
          <a:prstGeom prst="rect">
            <a:avLst/>
          </a:prstGeom>
        </p:spPr>
      </p:pic>
    </p:spTree>
    <p:extLst>
      <p:ext uri="{BB962C8B-B14F-4D97-AF65-F5344CB8AC3E}">
        <p14:creationId xmlns:p14="http://schemas.microsoft.com/office/powerpoint/2010/main" val="212589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75C77A-4AEF-40B5-B417-B3F8B59E59D8}"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22</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8" name="Content Placeholder 1"/>
          <p:cNvSpPr>
            <a:spLocks noGrp="1"/>
          </p:cNvSpPr>
          <p:nvPr>
            <p:ph sz="quarter" idx="1"/>
          </p:nvPr>
        </p:nvSpPr>
        <p:spPr>
          <a:xfrm>
            <a:off x="732826" y="1014414"/>
            <a:ext cx="7953974" cy="5013325"/>
          </a:xfrm>
        </p:spPr>
        <p:txBody>
          <a:bodyPr>
            <a:normAutofit fontScale="85000" lnSpcReduction="20000"/>
          </a:bodyPr>
          <a:lstStyle/>
          <a:p>
            <a:pPr algn="just"/>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relational database management system (RDBMS)</a:t>
            </a:r>
            <a:r>
              <a:rPr lang="en-US" dirty="0">
                <a:latin typeface="Times New Roman" pitchFamily="18" charset="0"/>
                <a:cs typeface="Times New Roman" pitchFamily="18" charset="0"/>
              </a:rPr>
              <a:t> is a database management system (DBMS) that is based on the relational model as introduced by </a:t>
            </a:r>
            <a:r>
              <a:rPr lang="en-US" i="1" dirty="0">
                <a:latin typeface="Times New Roman" pitchFamily="18" charset="0"/>
                <a:cs typeface="Times New Roman" pitchFamily="18" charset="0"/>
              </a:rPr>
              <a:t>E. F. </a:t>
            </a:r>
            <a:r>
              <a:rPr lang="en-US" i="1" dirty="0" err="1">
                <a:latin typeface="Times New Roman" pitchFamily="18" charset="0"/>
                <a:cs typeface="Times New Roman" pitchFamily="18" charset="0"/>
              </a:rPr>
              <a:t>Codd</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A short definition of an RDBMS may be a DBMS in which data is stored</a:t>
            </a:r>
            <a:r>
              <a:rPr lang="en-US" b="1" i="1" dirty="0">
                <a:latin typeface="Times New Roman" pitchFamily="18" charset="0"/>
                <a:cs typeface="Times New Roman" pitchFamily="18" charset="0"/>
              </a:rPr>
              <a:t> in the form of tables and the relationship among the data is also stored in the form of tables.</a:t>
            </a:r>
            <a:endParaRPr lang="en-US" dirty="0">
              <a:latin typeface="Times New Roman" pitchFamily="18" charset="0"/>
              <a:cs typeface="Times New Roman" pitchFamily="18" charset="0"/>
            </a:endParaRPr>
          </a:p>
          <a:p>
            <a:pPr algn="just"/>
            <a:r>
              <a:rPr lang="en-US" b="1" i="1" dirty="0">
                <a:latin typeface="Times New Roman" pitchFamily="18" charset="0"/>
                <a:cs typeface="Times New Roman" pitchFamily="18" charset="0"/>
              </a:rPr>
              <a:t>E.F. </a:t>
            </a:r>
            <a:r>
              <a:rPr lang="en-US" b="1" i="1" dirty="0" err="1">
                <a:latin typeface="Times New Roman" pitchFamily="18" charset="0"/>
                <a:cs typeface="Times New Roman" pitchFamily="18" charset="0"/>
              </a:rPr>
              <a:t>Codd</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the famous mathematician has introduced 12 rules (0-12)for the relational model for databases commonly known as </a:t>
            </a:r>
            <a:r>
              <a:rPr lang="en-US" b="1" dirty="0" err="1">
                <a:latin typeface="Times New Roman" pitchFamily="18" charset="0"/>
                <a:cs typeface="Times New Roman" pitchFamily="18" charset="0"/>
              </a:rPr>
              <a:t>Codd's</a:t>
            </a:r>
            <a:r>
              <a:rPr lang="en-US" b="1" dirty="0">
                <a:latin typeface="Times New Roman" pitchFamily="18" charset="0"/>
                <a:cs typeface="Times New Roman" pitchFamily="18" charset="0"/>
              </a:rPr>
              <a:t> rules</a:t>
            </a:r>
            <a:r>
              <a:rPr lang="en-US" dirty="0">
                <a:latin typeface="Times New Roman" pitchFamily="18" charset="0"/>
                <a:cs typeface="Times New Roman" pitchFamily="18" charset="0"/>
              </a:rPr>
              <a:t>. The rules mainly define what is required for a DBMS for it to be considered </a:t>
            </a:r>
            <a:r>
              <a:rPr lang="en-US" i="1" dirty="0">
                <a:latin typeface="Times New Roman" pitchFamily="18" charset="0"/>
                <a:cs typeface="Times New Roman" pitchFamily="18" charset="0"/>
              </a:rPr>
              <a:t>relational</a:t>
            </a:r>
            <a:r>
              <a:rPr lang="en-US" dirty="0">
                <a:latin typeface="Times New Roman" pitchFamily="18" charset="0"/>
                <a:cs typeface="Times New Roman" pitchFamily="18" charset="0"/>
              </a:rPr>
              <a:t>, i.e., an RDBMS. </a:t>
            </a:r>
            <a:endParaRPr lang="en-US" dirty="0"/>
          </a:p>
        </p:txBody>
      </p:sp>
    </p:spTree>
    <p:extLst>
      <p:ext uri="{BB962C8B-B14F-4D97-AF65-F5344CB8AC3E}">
        <p14:creationId xmlns:p14="http://schemas.microsoft.com/office/powerpoint/2010/main" val="309086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830BE3-7A65-48B5-9D56-D773A3E78A93}"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23</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701040" y="2400619"/>
            <a:ext cx="8229600" cy="753291"/>
          </a:xfrm>
          <a:solidFill>
            <a:schemeClr val="accent5">
              <a:lumMod val="20000"/>
              <a:lumOff val="80000"/>
            </a:schemeClr>
          </a:solidFill>
        </p:spPr>
        <p:txBody>
          <a:bodyPr/>
          <a:lstStyle/>
          <a:p>
            <a:r>
              <a:rPr lang="en-US" dirty="0"/>
              <a:t>Rule 0 : Fundamental Rule</a:t>
            </a:r>
          </a:p>
        </p:txBody>
      </p:sp>
      <p:sp>
        <p:nvSpPr>
          <p:cNvPr id="11" name="Content Placeholder 1"/>
          <p:cNvSpPr>
            <a:spLocks noGrp="1"/>
          </p:cNvSpPr>
          <p:nvPr>
            <p:ph idx="1"/>
          </p:nvPr>
        </p:nvSpPr>
        <p:spPr>
          <a:xfrm>
            <a:off x="814251" y="3261860"/>
            <a:ext cx="8229600" cy="3040517"/>
          </a:xfrm>
        </p:spPr>
        <p:txBody>
          <a:bodyPr/>
          <a:lstStyle/>
          <a:p>
            <a:r>
              <a:rPr lang="en-US" dirty="0"/>
              <a:t>This rule states that all subsequent rules are based on the notation that in order for a database to be considered relational, it must use it’s relational facilities exclusively to manage the database.</a:t>
            </a:r>
          </a:p>
        </p:txBody>
      </p:sp>
      <p:sp>
        <p:nvSpPr>
          <p:cNvPr id="8" name="Title 2"/>
          <p:cNvSpPr txBox="1">
            <a:spLocks/>
          </p:cNvSpPr>
          <p:nvPr/>
        </p:nvSpPr>
        <p:spPr>
          <a:xfrm>
            <a:off x="975360" y="735945"/>
            <a:ext cx="8229600" cy="753291"/>
          </a:xfrm>
          <a:prstGeom prst="rect">
            <a:avLst/>
          </a:prstGeom>
          <a:solidFill>
            <a:schemeClr val="accent5">
              <a:lumMod val="20000"/>
              <a:lumOff val="80000"/>
            </a:schemeClr>
          </a:solidFill>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err="1"/>
              <a:t>Codd’s</a:t>
            </a:r>
            <a:r>
              <a:rPr lang="en-US" b="1" dirty="0"/>
              <a:t> Rule</a:t>
            </a:r>
          </a:p>
        </p:txBody>
      </p:sp>
    </p:spTree>
    <p:extLst>
      <p:ext uri="{BB962C8B-B14F-4D97-AF65-F5344CB8AC3E}">
        <p14:creationId xmlns:p14="http://schemas.microsoft.com/office/powerpoint/2010/main" val="428595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DD1A50-D922-4EF3-A6BE-68B28793C7A9}"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24</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631371" y="793752"/>
            <a:ext cx="8229600" cy="753291"/>
          </a:xfrm>
          <a:solidFill>
            <a:schemeClr val="accent5">
              <a:lumMod val="20000"/>
              <a:lumOff val="80000"/>
            </a:schemeClr>
          </a:solidFill>
        </p:spPr>
        <p:txBody>
          <a:bodyPr/>
          <a:lstStyle/>
          <a:p>
            <a:r>
              <a:rPr lang="en-US" dirty="0"/>
              <a:t>Rule 1: INFORMATION RULE</a:t>
            </a:r>
          </a:p>
        </p:txBody>
      </p:sp>
      <p:sp>
        <p:nvSpPr>
          <p:cNvPr id="10" name="Content Placeholder 1"/>
          <p:cNvSpPr>
            <a:spLocks noGrp="1"/>
          </p:cNvSpPr>
          <p:nvPr>
            <p:ph idx="1"/>
          </p:nvPr>
        </p:nvSpPr>
        <p:spPr>
          <a:xfrm>
            <a:off x="631371" y="1722439"/>
            <a:ext cx="8229600" cy="4525963"/>
          </a:xfrm>
        </p:spPr>
        <p:txBody>
          <a:bodyPr>
            <a:normAutofit fontScale="92500" lnSpcReduction="20000"/>
          </a:bodyPr>
          <a:lstStyle/>
          <a:p>
            <a:pPr algn="just"/>
            <a:r>
              <a:rPr lang="en-US" dirty="0"/>
              <a:t> All information in the database is to be represented in one and only one way.</a:t>
            </a:r>
          </a:p>
          <a:p>
            <a:pPr algn="just"/>
            <a:r>
              <a:rPr lang="en-US" dirty="0"/>
              <a:t>All information in an RDB is </a:t>
            </a:r>
            <a:r>
              <a:rPr lang="en-US" b="1" dirty="0"/>
              <a:t>represented as values in the tables.</a:t>
            </a:r>
          </a:p>
          <a:p>
            <a:pPr algn="just"/>
            <a:r>
              <a:rPr lang="en-US" dirty="0"/>
              <a:t> This is achieved by values in column and rows of tables.</a:t>
            </a:r>
          </a:p>
          <a:p>
            <a:pPr algn="just"/>
            <a:r>
              <a:rPr lang="en-US" u="sng" dirty="0"/>
              <a:t>All information including table names, column names and column data types should be available in same table within the database. </a:t>
            </a:r>
          </a:p>
          <a:p>
            <a:pPr algn="just"/>
            <a:r>
              <a:rPr lang="en-GB" dirty="0"/>
              <a:t>The basic requirement of the relational model. </a:t>
            </a:r>
            <a:endParaRPr lang="en-US" dirty="0"/>
          </a:p>
          <a:p>
            <a:endParaRPr lang="en-US" dirty="0"/>
          </a:p>
        </p:txBody>
      </p:sp>
    </p:spTree>
    <p:extLst>
      <p:ext uri="{BB962C8B-B14F-4D97-AF65-F5344CB8AC3E}">
        <p14:creationId xmlns:p14="http://schemas.microsoft.com/office/powerpoint/2010/main" val="3548703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2F7E23-C832-4353-B00B-DB2A951CED03}"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25</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631371" y="793752"/>
            <a:ext cx="8229600" cy="753291"/>
          </a:xfrm>
          <a:solidFill>
            <a:schemeClr val="accent5">
              <a:lumMod val="20000"/>
              <a:lumOff val="80000"/>
            </a:schemeClr>
          </a:solidFill>
        </p:spPr>
        <p:txBody>
          <a:bodyPr/>
          <a:lstStyle/>
          <a:p>
            <a:r>
              <a:rPr lang="en-US" dirty="0"/>
              <a:t>Rule 1: INFORMATION RULE</a:t>
            </a:r>
          </a:p>
        </p:txBody>
      </p:sp>
      <p:pic>
        <p:nvPicPr>
          <p:cNvPr id="11" name="Picture 2" descr="http://i.stack.imgur.com/2V0lz.png"/>
          <p:cNvPicPr>
            <a:picLocks noChangeAspect="1" noChangeArrowheads="1"/>
          </p:cNvPicPr>
          <p:nvPr/>
        </p:nvPicPr>
        <p:blipFill>
          <a:blip r:embed="rId2" cstate="print"/>
          <a:srcRect/>
          <a:stretch>
            <a:fillRect/>
          </a:stretch>
        </p:blipFill>
        <p:spPr bwMode="auto">
          <a:xfrm>
            <a:off x="1447800" y="1976848"/>
            <a:ext cx="6792135" cy="3733800"/>
          </a:xfrm>
          <a:prstGeom prst="rect">
            <a:avLst/>
          </a:prstGeom>
          <a:noFill/>
        </p:spPr>
      </p:pic>
    </p:spTree>
    <p:extLst>
      <p:ext uri="{BB962C8B-B14F-4D97-AF65-F5344CB8AC3E}">
        <p14:creationId xmlns:p14="http://schemas.microsoft.com/office/powerpoint/2010/main" val="1408386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88849B-237C-4FC3-82EC-6D8F74C6F133}"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26</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631371" y="793752"/>
            <a:ext cx="8229600" cy="753291"/>
          </a:xfrm>
          <a:solidFill>
            <a:schemeClr val="accent5">
              <a:lumMod val="20000"/>
              <a:lumOff val="80000"/>
            </a:schemeClr>
          </a:solidFill>
        </p:spPr>
        <p:txBody>
          <a:bodyPr/>
          <a:lstStyle/>
          <a:p>
            <a:r>
              <a:rPr lang="en-US" dirty="0"/>
              <a:t>Rule 2: GUARANTEED ACCESS RULE</a:t>
            </a:r>
          </a:p>
        </p:txBody>
      </p:sp>
      <p:sp>
        <p:nvSpPr>
          <p:cNvPr id="8" name="Content Placeholder 1"/>
          <p:cNvSpPr>
            <a:spLocks noGrp="1"/>
          </p:cNvSpPr>
          <p:nvPr>
            <p:ph sz="quarter" idx="1"/>
          </p:nvPr>
        </p:nvSpPr>
        <p:spPr>
          <a:xfrm>
            <a:off x="457200" y="1742716"/>
            <a:ext cx="8503920" cy="4572000"/>
          </a:xfrm>
        </p:spPr>
        <p:txBody>
          <a:bodyPr/>
          <a:lstStyle/>
          <a:p>
            <a:pPr algn="just"/>
            <a:r>
              <a:rPr lang="en-US" sz="2800" dirty="0">
                <a:latin typeface="Times New Roman" pitchFamily="18" charset="0"/>
                <a:cs typeface="Times New Roman" pitchFamily="18" charset="0"/>
              </a:rPr>
              <a:t>Each unique piece of data should be accessible </a:t>
            </a:r>
            <a:r>
              <a:rPr lang="en-US" sz="2800" dirty="0" err="1">
                <a:latin typeface="Times New Roman" pitchFamily="18" charset="0"/>
                <a:cs typeface="Times New Roman" pitchFamily="18" charset="0"/>
              </a:rPr>
              <a:t>by:table</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name+primary</a:t>
            </a:r>
            <a:r>
              <a:rPr lang="en-US" sz="2800" dirty="0">
                <a:latin typeface="Times New Roman" pitchFamily="18" charset="0"/>
                <a:cs typeface="Times New Roman" pitchFamily="18" charset="0"/>
              </a:rPr>
              <a:t> key(row) + attribute(column).</a:t>
            </a:r>
          </a:p>
          <a:p>
            <a:r>
              <a:rPr lang="en-GB" sz="2800" dirty="0">
                <a:latin typeface="Times New Roman" pitchFamily="18" charset="0"/>
                <a:cs typeface="Times New Roman" pitchFamily="18" charset="0"/>
              </a:rPr>
              <a:t>All data are uniquely identified and accessible via this identity.</a:t>
            </a:r>
          </a:p>
          <a:p>
            <a:r>
              <a:rPr lang="en-GB" sz="2800" dirty="0">
                <a:latin typeface="Times New Roman" pitchFamily="18" charset="0"/>
                <a:cs typeface="Times New Roman" pitchFamily="18" charset="0"/>
              </a:rPr>
              <a:t>Most RDBMS do not make the definition of the primary key mandatory and are deficient to that extent .</a:t>
            </a:r>
          </a:p>
          <a:p>
            <a:pPr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63970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BC2A76-F92F-4D10-B4DB-59C518DD12E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27</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631371" y="793752"/>
            <a:ext cx="8229600" cy="753291"/>
          </a:xfrm>
          <a:solidFill>
            <a:schemeClr val="accent5">
              <a:lumMod val="20000"/>
              <a:lumOff val="80000"/>
            </a:schemeClr>
          </a:solidFill>
        </p:spPr>
        <p:txBody>
          <a:bodyPr/>
          <a:lstStyle/>
          <a:p>
            <a:r>
              <a:rPr lang="en-US" dirty="0"/>
              <a:t>Rule 2: GUARANTEED ACCESS RULE</a:t>
            </a:r>
          </a:p>
        </p:txBody>
      </p:sp>
      <p:pic>
        <p:nvPicPr>
          <p:cNvPr id="10" name="Picture 2" descr="http://rdbms.opengrass.net/2_Database%20Design/2.1_TermsOfReference/r/keyPrimary.gif"/>
          <p:cNvPicPr>
            <a:picLocks noChangeAspect="1" noChangeArrowheads="1"/>
          </p:cNvPicPr>
          <p:nvPr/>
        </p:nvPicPr>
        <p:blipFill>
          <a:blip r:embed="rId2" cstate="print"/>
          <a:srcRect/>
          <a:stretch>
            <a:fillRect/>
          </a:stretch>
        </p:blipFill>
        <p:spPr bwMode="auto">
          <a:xfrm>
            <a:off x="1288869" y="1696579"/>
            <a:ext cx="7239000" cy="4510237"/>
          </a:xfrm>
          <a:prstGeom prst="rect">
            <a:avLst/>
          </a:prstGeom>
          <a:noFill/>
        </p:spPr>
      </p:pic>
    </p:spTree>
    <p:extLst>
      <p:ext uri="{BB962C8B-B14F-4D97-AF65-F5344CB8AC3E}">
        <p14:creationId xmlns:p14="http://schemas.microsoft.com/office/powerpoint/2010/main" val="838066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1936CD-6D14-438B-9343-E8DADF9C18B1}"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28</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631371" y="793752"/>
            <a:ext cx="8229600" cy="753291"/>
          </a:xfrm>
          <a:solidFill>
            <a:schemeClr val="accent5">
              <a:lumMod val="20000"/>
              <a:lumOff val="80000"/>
            </a:schemeClr>
          </a:solidFill>
        </p:spPr>
        <p:txBody>
          <a:bodyPr/>
          <a:lstStyle/>
          <a:p>
            <a:r>
              <a:rPr lang="en-US" sz="3200" b="1" dirty="0"/>
              <a:t>Rule 3 : Systematic treatment of null values</a:t>
            </a:r>
          </a:p>
        </p:txBody>
      </p:sp>
      <p:sp>
        <p:nvSpPr>
          <p:cNvPr id="8" name="Content Placeholder 1"/>
          <p:cNvSpPr>
            <a:spLocks noGrp="1"/>
          </p:cNvSpPr>
          <p:nvPr>
            <p:ph idx="1"/>
          </p:nvPr>
        </p:nvSpPr>
        <p:spPr>
          <a:xfrm>
            <a:off x="866503" y="1654677"/>
            <a:ext cx="7994468" cy="3840434"/>
          </a:xfrm>
        </p:spPr>
        <p:txBody>
          <a:bodyPr>
            <a:normAutofit/>
          </a:bodyPr>
          <a:lstStyle/>
          <a:p>
            <a:pPr algn="just"/>
            <a:r>
              <a:rPr lang="en-US" sz="2800" dirty="0"/>
              <a:t>"Null values (distinct from the empty character string or a string of blank characters and distinct from zero or any other number) are supported in fully relational DBMS for </a:t>
            </a:r>
            <a:r>
              <a:rPr lang="en-US" sz="2800" b="1" dirty="0"/>
              <a:t>representing missing information and inapplicable information </a:t>
            </a:r>
            <a:r>
              <a:rPr lang="en-US" sz="2800" dirty="0"/>
              <a:t>in a systematic way, independent of data type."</a:t>
            </a:r>
          </a:p>
          <a:p>
            <a:pPr algn="just"/>
            <a:endParaRPr lang="en-US" sz="2800" dirty="0"/>
          </a:p>
        </p:txBody>
      </p:sp>
    </p:spTree>
    <p:extLst>
      <p:ext uri="{BB962C8B-B14F-4D97-AF65-F5344CB8AC3E}">
        <p14:creationId xmlns:p14="http://schemas.microsoft.com/office/powerpoint/2010/main" val="144087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3125AA-56BA-4AF8-AB2D-F02488E69A08}"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29</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8" name="Content Placeholder 1"/>
          <p:cNvSpPr>
            <a:spLocks noGrp="1"/>
          </p:cNvSpPr>
          <p:nvPr>
            <p:ph idx="1"/>
          </p:nvPr>
        </p:nvSpPr>
        <p:spPr>
          <a:xfrm>
            <a:off x="1447799" y="1191405"/>
            <a:ext cx="7443651" cy="3946652"/>
          </a:xfrm>
        </p:spPr>
        <p:txBody>
          <a:bodyPr>
            <a:normAutofit/>
          </a:bodyPr>
          <a:lstStyle/>
          <a:p>
            <a:pPr>
              <a:buFont typeface="Wingdings" panose="05000000000000000000" pitchFamily="2" charset="2"/>
              <a:buChar char="Ø"/>
            </a:pPr>
            <a:r>
              <a:rPr lang="en-US" sz="2800" dirty="0"/>
              <a:t>NULLs may mean: Missing data, Not applicable</a:t>
            </a:r>
          </a:p>
          <a:p>
            <a:pPr>
              <a:buFont typeface="Wingdings" panose="05000000000000000000" pitchFamily="2" charset="2"/>
              <a:buChar char="Ø"/>
            </a:pPr>
            <a:r>
              <a:rPr lang="en-US" sz="2800" dirty="0"/>
              <a:t> Should be handled consistently - Not Zero or Blank</a:t>
            </a:r>
          </a:p>
          <a:p>
            <a:pPr>
              <a:buFont typeface="Wingdings" panose="05000000000000000000" pitchFamily="2" charset="2"/>
              <a:buChar char="Ø"/>
            </a:pPr>
            <a:r>
              <a:rPr lang="en-US" sz="2800" dirty="0"/>
              <a:t> Primary keys — Not NULL</a:t>
            </a:r>
          </a:p>
          <a:p>
            <a:pPr>
              <a:buFont typeface="Wingdings" panose="05000000000000000000" pitchFamily="2" charset="2"/>
              <a:buChar char="Ø"/>
            </a:pPr>
            <a:r>
              <a:rPr lang="en-US" sz="2800" dirty="0"/>
              <a:t> Expressions on NULL should give NULL.</a:t>
            </a:r>
          </a:p>
          <a:p>
            <a:pPr>
              <a:buFont typeface="Wingdings" panose="05000000000000000000" pitchFamily="2" charset="2"/>
              <a:buChar char="Ø"/>
            </a:pPr>
            <a:r>
              <a:rPr lang="en-GB" sz="2800" dirty="0"/>
              <a:t>Separate handling of missing and/or non applicable data. </a:t>
            </a:r>
          </a:p>
          <a:p>
            <a:pPr>
              <a:buFont typeface="Wingdings" panose="05000000000000000000" pitchFamily="2" charset="2"/>
              <a:buChar char="Ø"/>
            </a:pPr>
            <a:r>
              <a:rPr lang="en-GB" sz="2800" dirty="0"/>
              <a:t>This is distinct to zero or empty strings </a:t>
            </a:r>
          </a:p>
          <a:p>
            <a:pPr>
              <a:buNone/>
            </a:pPr>
            <a:endParaRPr lang="en-US" dirty="0"/>
          </a:p>
          <a:p>
            <a:endParaRPr lang="en-US" dirty="0"/>
          </a:p>
        </p:txBody>
      </p:sp>
    </p:spTree>
    <p:extLst>
      <p:ext uri="{BB962C8B-B14F-4D97-AF65-F5344CB8AC3E}">
        <p14:creationId xmlns:p14="http://schemas.microsoft.com/office/powerpoint/2010/main" val="282593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822325"/>
            <a:ext cx="7772400" cy="5213350"/>
          </a:xfrm>
        </p:spPr>
        <p:txBody>
          <a:bodyPr>
            <a:noAutofit/>
          </a:bodyPr>
          <a:lstStyle/>
          <a:p>
            <a:pPr marL="285744" indent="-285744"/>
            <a:r>
              <a:rPr lang="en-US" sz="2000" dirty="0">
                <a:cs typeface="Times New Roman" panose="02020603050405020304" pitchFamily="18" charset="0"/>
              </a:rPr>
              <a:t>Relational Integrity Constraint</a:t>
            </a:r>
          </a:p>
          <a:p>
            <a:pPr marL="685794" lvl="1" indent="-285744"/>
            <a:r>
              <a:rPr lang="en-US" sz="2000" dirty="0">
                <a:cs typeface="Times New Roman" panose="02020603050405020304" pitchFamily="18" charset="0"/>
              </a:rPr>
              <a:t>Entity Integrity Constraint</a:t>
            </a:r>
          </a:p>
          <a:p>
            <a:pPr marL="685794" lvl="1" indent="-285744"/>
            <a:r>
              <a:rPr lang="en-US" sz="2000" dirty="0">
                <a:cs typeface="Times New Roman" panose="02020603050405020304" pitchFamily="18" charset="0"/>
              </a:rPr>
              <a:t>Referential Integrity Constraint</a:t>
            </a:r>
          </a:p>
          <a:p>
            <a:pPr marL="685794" lvl="1" indent="-285744"/>
            <a:r>
              <a:rPr lang="en-US" sz="2000" dirty="0">
                <a:cs typeface="Times New Roman" panose="02020603050405020304" pitchFamily="18" charset="0"/>
              </a:rPr>
              <a:t>Key Constraint</a:t>
            </a:r>
          </a:p>
          <a:p>
            <a:pPr marL="685794" lvl="1" indent="-285744"/>
            <a:r>
              <a:rPr lang="en-US" sz="2000" dirty="0">
                <a:cs typeface="Times New Roman" panose="02020603050405020304" pitchFamily="18" charset="0"/>
              </a:rPr>
              <a:t>Domain Constraint</a:t>
            </a:r>
          </a:p>
          <a:p>
            <a:pPr marL="285744" indent="-285744"/>
            <a:r>
              <a:rPr lang="en-US" sz="2000" dirty="0">
                <a:latin typeface="Times New Roman" panose="02020603050405020304" pitchFamily="18" charset="0"/>
                <a:cs typeface="Times New Roman" panose="02020603050405020304" pitchFamily="18" charset="0"/>
              </a:rPr>
              <a:t>Relational Algebra – Operations</a:t>
            </a:r>
          </a:p>
          <a:p>
            <a:pPr marL="285744" indent="-285744"/>
            <a:r>
              <a:rPr lang="en-US" sz="2000" dirty="0">
                <a:latin typeface="Times New Roman" panose="02020603050405020304" pitchFamily="18" charset="0"/>
                <a:cs typeface="Times New Roman" panose="02020603050405020304" pitchFamily="18" charset="0"/>
              </a:rPr>
              <a:t>Example Query</a:t>
            </a:r>
          </a:p>
          <a:p>
            <a:pPr marL="285744" indent="-285744"/>
            <a:r>
              <a:rPr lang="en-US" sz="2000" dirty="0">
                <a:latin typeface="Times New Roman" panose="02020603050405020304" pitchFamily="18" charset="0"/>
                <a:cs typeface="Times New Roman" panose="02020603050405020304" pitchFamily="18" charset="0"/>
              </a:rPr>
              <a:t>Relational Algebra Expression</a:t>
            </a:r>
          </a:p>
          <a:p>
            <a:pPr marL="285744" indent="-285744"/>
            <a:r>
              <a:rPr lang="en-US" sz="2000" dirty="0">
                <a:latin typeface="Times New Roman" panose="02020603050405020304" pitchFamily="18" charset="0"/>
                <a:cs typeface="Times New Roman" panose="02020603050405020304" pitchFamily="18" charset="0"/>
              </a:rPr>
              <a:t>Join Operation</a:t>
            </a:r>
          </a:p>
          <a:p>
            <a:pPr marL="285744" indent="-285744"/>
            <a:r>
              <a:rPr lang="en-US" sz="2000" dirty="0">
                <a:latin typeface="Times New Roman" panose="02020603050405020304" pitchFamily="18" charset="0"/>
                <a:cs typeface="Times New Roman" panose="02020603050405020304" pitchFamily="18" charset="0"/>
              </a:rPr>
              <a:t>Modification of the Database</a:t>
            </a:r>
          </a:p>
          <a:p>
            <a:pPr marL="285744" indent="-285744"/>
            <a:r>
              <a:rPr lang="en-US" sz="2000" dirty="0">
                <a:latin typeface="Times New Roman" panose="02020603050405020304" pitchFamily="18" charset="0"/>
                <a:cs typeface="Times New Roman" panose="02020603050405020304" pitchFamily="18" charset="0"/>
              </a:rPr>
              <a:t>Relational Calculus</a:t>
            </a:r>
          </a:p>
          <a:p>
            <a:pPr marL="685794" lvl="1" indent="-285744"/>
            <a:r>
              <a:rPr lang="en-US" sz="2000" dirty="0">
                <a:latin typeface="Times New Roman" panose="02020603050405020304" pitchFamily="18" charset="0"/>
                <a:cs typeface="Times New Roman" panose="02020603050405020304" pitchFamily="18" charset="0"/>
              </a:rPr>
              <a:t>Tuple Relational Calculus</a:t>
            </a:r>
          </a:p>
          <a:p>
            <a:pPr marL="685794" lvl="1" indent="-285744"/>
            <a:r>
              <a:rPr lang="en-US" sz="2000" dirty="0">
                <a:latin typeface="Times New Roman" panose="02020603050405020304" pitchFamily="18" charset="0"/>
                <a:cs typeface="Times New Roman" panose="02020603050405020304" pitchFamily="18" charset="0"/>
              </a:rPr>
              <a:t>Domain Relational Calculus</a:t>
            </a:r>
          </a:p>
          <a:p>
            <a:pPr marL="285744" indent="-285744"/>
            <a:r>
              <a:rPr lang="en-US" sz="2000" dirty="0">
                <a:latin typeface="Times New Roman" panose="02020603050405020304" pitchFamily="18" charset="0"/>
                <a:cs typeface="Times New Roman" panose="02020603050405020304" pitchFamily="18" charset="0"/>
              </a:rPr>
              <a:t>Safe Expression</a:t>
            </a:r>
          </a:p>
        </p:txBody>
      </p:sp>
      <p:sp>
        <p:nvSpPr>
          <p:cNvPr id="6" name="Date Placeholder 5"/>
          <p:cNvSpPr>
            <a:spLocks noGrp="1"/>
          </p:cNvSpPr>
          <p:nvPr>
            <p:ph type="dt" sz="half" idx="10"/>
          </p:nvPr>
        </p:nvSpPr>
        <p:spPr/>
        <p:txBody>
          <a:bodyPr/>
          <a:lstStyle/>
          <a:p>
            <a:fld id="{E4646302-5115-48A0-AFB1-E57D91D8014F}"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3</a:t>
            </a:fld>
            <a:endParaRPr lang="en-US">
              <a:solidFill>
                <a:prstClr val="black">
                  <a:tint val="75000"/>
                </a:prstClr>
              </a:solidFill>
              <a:latin typeface="Calibri"/>
            </a:endParaRPr>
          </a:p>
        </p:txBody>
      </p:sp>
      <p:sp>
        <p:nvSpPr>
          <p:cNvPr id="8"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b="1" dirty="0">
                <a:solidFill>
                  <a:prstClr val="black"/>
                </a:solidFill>
                <a:latin typeface="Times New Roman" panose="02020603050405020304" pitchFamily="18" charset="0"/>
                <a:cs typeface="Times New Roman" panose="02020603050405020304" pitchFamily="18" charset="0"/>
              </a:rPr>
              <a:t>Content     </a:t>
            </a:r>
            <a:r>
              <a:rPr lang="en-US" sz="2000" b="1" dirty="0">
                <a:solidFill>
                  <a:prstClr val="black"/>
                </a:solidFill>
                <a:latin typeface="Times New Roman" panose="02020603050405020304" pitchFamily="18" charset="0"/>
                <a:cs typeface="Times New Roman" panose="02020603050405020304" pitchFamily="18" charset="0"/>
              </a:rPr>
              <a:t>(Cont..)</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2"/>
            <a:ext cx="50292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Tree>
    <p:extLst>
      <p:ext uri="{BB962C8B-B14F-4D97-AF65-F5344CB8AC3E}">
        <p14:creationId xmlns:p14="http://schemas.microsoft.com/office/powerpoint/2010/main" val="626919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45A281-0EC3-490D-91E4-A23A373BC65C}"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30</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pic>
        <p:nvPicPr>
          <p:cNvPr id="8" name="Picture 2" descr="http://analysistabs.com/wpb/wp-content/uploads/2013/07/studenttable.png"/>
          <p:cNvPicPr>
            <a:picLocks noChangeAspect="1" noChangeArrowheads="1"/>
          </p:cNvPicPr>
          <p:nvPr/>
        </p:nvPicPr>
        <p:blipFill>
          <a:blip r:embed="rId2" cstate="print"/>
          <a:srcRect/>
          <a:stretch>
            <a:fillRect/>
          </a:stretch>
        </p:blipFill>
        <p:spPr bwMode="auto">
          <a:xfrm>
            <a:off x="1699083" y="1171303"/>
            <a:ext cx="5920917" cy="4876800"/>
          </a:xfrm>
          <a:prstGeom prst="rect">
            <a:avLst/>
          </a:prstGeom>
          <a:noFill/>
        </p:spPr>
      </p:pic>
    </p:spTree>
    <p:extLst>
      <p:ext uri="{BB962C8B-B14F-4D97-AF65-F5344CB8AC3E}">
        <p14:creationId xmlns:p14="http://schemas.microsoft.com/office/powerpoint/2010/main" val="2836265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DEAD03-E9EB-446D-800A-DBD0F1B372FE}"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31</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631371" y="793752"/>
            <a:ext cx="8229600" cy="753291"/>
          </a:xfrm>
          <a:solidFill>
            <a:schemeClr val="accent5">
              <a:lumMod val="20000"/>
              <a:lumOff val="80000"/>
            </a:schemeClr>
          </a:solidFill>
        </p:spPr>
        <p:txBody>
          <a:bodyPr/>
          <a:lstStyle/>
          <a:p>
            <a:r>
              <a:rPr lang="en-US" sz="3200" b="1" dirty="0"/>
              <a:t>Rule 4:DATABASE DESCRIPTION RULE</a:t>
            </a:r>
          </a:p>
        </p:txBody>
      </p:sp>
      <p:sp>
        <p:nvSpPr>
          <p:cNvPr id="8" name="Content Placeholder 1"/>
          <p:cNvSpPr>
            <a:spLocks noGrp="1"/>
          </p:cNvSpPr>
          <p:nvPr>
            <p:ph idx="1"/>
          </p:nvPr>
        </p:nvSpPr>
        <p:spPr>
          <a:xfrm>
            <a:off x="866503" y="1654677"/>
            <a:ext cx="7994468" cy="3840434"/>
          </a:xfrm>
        </p:spPr>
        <p:txBody>
          <a:bodyPr>
            <a:normAutofit/>
          </a:bodyPr>
          <a:lstStyle/>
          <a:p>
            <a:pPr algn="just">
              <a:buFont typeface="Wingdings" panose="05000000000000000000" pitchFamily="2" charset="2"/>
              <a:buChar char="Ø"/>
            </a:pPr>
            <a:r>
              <a:rPr lang="en-US" sz="2800" dirty="0"/>
              <a:t>The data base description is represented at the logical level in the same way as-ordinary data, so that authorized users can apply the same relational language to its interrogation as they apply to the regular data.</a:t>
            </a:r>
          </a:p>
          <a:p>
            <a:pPr algn="just">
              <a:buFont typeface="Wingdings" panose="05000000000000000000" pitchFamily="2" charset="2"/>
              <a:buChar char="Ø"/>
            </a:pPr>
            <a:r>
              <a:rPr lang="en-US" sz="2800" dirty="0"/>
              <a:t>The authorized users can access the database structure by using  common language i.e. SQL</a:t>
            </a:r>
          </a:p>
        </p:txBody>
      </p:sp>
    </p:spTree>
    <p:extLst>
      <p:ext uri="{BB962C8B-B14F-4D97-AF65-F5344CB8AC3E}">
        <p14:creationId xmlns:p14="http://schemas.microsoft.com/office/powerpoint/2010/main" val="488494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2759FC-210F-4D60-BD3A-934487309D96}"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32</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631371" y="793752"/>
            <a:ext cx="8229600" cy="753291"/>
          </a:xfrm>
          <a:solidFill>
            <a:schemeClr val="accent5">
              <a:lumMod val="20000"/>
              <a:lumOff val="80000"/>
            </a:schemeClr>
          </a:solidFill>
        </p:spPr>
        <p:txBody>
          <a:bodyPr/>
          <a:lstStyle/>
          <a:p>
            <a:r>
              <a:rPr lang="en-US" sz="3200" b="1" dirty="0"/>
              <a:t>Rule 5: COMPREHENSIVE DATA  SUBLANGUAGE</a:t>
            </a:r>
          </a:p>
        </p:txBody>
      </p:sp>
      <p:sp>
        <p:nvSpPr>
          <p:cNvPr id="8" name="Content Placeholder 1"/>
          <p:cNvSpPr>
            <a:spLocks noGrp="1"/>
          </p:cNvSpPr>
          <p:nvPr>
            <p:ph idx="1"/>
          </p:nvPr>
        </p:nvSpPr>
        <p:spPr>
          <a:xfrm>
            <a:off x="866503" y="1654677"/>
            <a:ext cx="7994468" cy="3840434"/>
          </a:xfrm>
        </p:spPr>
        <p:txBody>
          <a:bodyPr>
            <a:normAutofit/>
          </a:bodyPr>
          <a:lstStyle/>
          <a:p>
            <a:pPr algn="just">
              <a:lnSpc>
                <a:spcPct val="80000"/>
              </a:lnSpc>
              <a:buFont typeface="Wingdings" panose="05000000000000000000" pitchFamily="2" charset="2"/>
              <a:buChar char="Ø"/>
            </a:pPr>
            <a:r>
              <a:rPr lang="en-US" sz="2800" dirty="0">
                <a:latin typeface="Times New Roman" pitchFamily="18" charset="0"/>
                <a:cs typeface="Times New Roman" pitchFamily="18" charset="0"/>
              </a:rPr>
              <a:t>A relational system may support several languages and various modes of terminal use .However, </a:t>
            </a:r>
            <a:r>
              <a:rPr lang="en-US" sz="2800" b="1" dirty="0">
                <a:latin typeface="Times New Roman" pitchFamily="18" charset="0"/>
                <a:cs typeface="Times New Roman" pitchFamily="18" charset="0"/>
              </a:rPr>
              <a:t>there must be at least one language whose statements are expressible,</a:t>
            </a:r>
            <a:r>
              <a:rPr lang="en-US" sz="2800" dirty="0">
                <a:latin typeface="Times New Roman" pitchFamily="18" charset="0"/>
                <a:cs typeface="Times New Roman" pitchFamily="18" charset="0"/>
              </a:rPr>
              <a:t> per some well-defined syntax, as character strings and that is comprehensive in supporting all the following items :</a:t>
            </a:r>
          </a:p>
        </p:txBody>
      </p:sp>
    </p:spTree>
    <p:extLst>
      <p:ext uri="{BB962C8B-B14F-4D97-AF65-F5344CB8AC3E}">
        <p14:creationId xmlns:p14="http://schemas.microsoft.com/office/powerpoint/2010/main" val="1842767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B4BB3C-BD99-43A3-B2F6-FC461FAEEBD3}"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33</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631371" y="793752"/>
            <a:ext cx="8229600" cy="753291"/>
          </a:xfrm>
          <a:solidFill>
            <a:schemeClr val="accent5">
              <a:lumMod val="20000"/>
              <a:lumOff val="80000"/>
            </a:schemeClr>
          </a:solidFill>
        </p:spPr>
        <p:txBody>
          <a:bodyPr/>
          <a:lstStyle/>
          <a:p>
            <a:r>
              <a:rPr lang="en-US" sz="3200" b="1" dirty="0"/>
              <a:t>Rule 5: COMPREHENSIVE DATA  SUBLANGUAGE</a:t>
            </a:r>
          </a:p>
        </p:txBody>
      </p:sp>
      <p:sp>
        <p:nvSpPr>
          <p:cNvPr id="8" name="Content Placeholder 1"/>
          <p:cNvSpPr>
            <a:spLocks noGrp="1"/>
          </p:cNvSpPr>
          <p:nvPr>
            <p:ph idx="1"/>
          </p:nvPr>
        </p:nvSpPr>
        <p:spPr>
          <a:xfrm>
            <a:off x="866503" y="1654677"/>
            <a:ext cx="7994468" cy="4423906"/>
          </a:xfrm>
        </p:spPr>
        <p:txBody>
          <a:bodyPr>
            <a:normAutofit fontScale="92500" lnSpcReduction="10000"/>
          </a:bodyPr>
          <a:lstStyle/>
          <a:p>
            <a:pPr algn="just">
              <a:lnSpc>
                <a:spcPct val="80000"/>
              </a:lnSpc>
            </a:pPr>
            <a:r>
              <a:rPr lang="en-US" sz="2800" dirty="0">
                <a:latin typeface="Times New Roman" pitchFamily="18" charset="0"/>
                <a:cs typeface="Times New Roman" pitchFamily="18" charset="0"/>
              </a:rPr>
              <a:t>Data Definition (</a:t>
            </a:r>
            <a:r>
              <a:rPr lang="en-US" sz="2800" dirty="0" err="1">
                <a:latin typeface="Times New Roman" pitchFamily="18" charset="0"/>
                <a:cs typeface="Times New Roman" pitchFamily="18" charset="0"/>
              </a:rPr>
              <a:t>create,insert,update</a:t>
            </a:r>
            <a:r>
              <a:rPr lang="en-US" sz="2800" dirty="0">
                <a:latin typeface="Times New Roman" pitchFamily="18" charset="0"/>
                <a:cs typeface="Times New Roman" pitchFamily="18" charset="0"/>
              </a:rPr>
              <a:t>) </a:t>
            </a:r>
          </a:p>
          <a:p>
            <a:pPr algn="just">
              <a:lnSpc>
                <a:spcPct val="80000"/>
              </a:lnSpc>
            </a:pPr>
            <a:r>
              <a:rPr lang="en-US" sz="2800" dirty="0">
                <a:latin typeface="Times New Roman" pitchFamily="18" charset="0"/>
                <a:cs typeface="Times New Roman" pitchFamily="18" charset="0"/>
              </a:rPr>
              <a:t>View Definition </a:t>
            </a:r>
          </a:p>
          <a:p>
            <a:pPr algn="just">
              <a:lnSpc>
                <a:spcPct val="80000"/>
              </a:lnSpc>
            </a:pPr>
            <a:r>
              <a:rPr lang="en-US" sz="2800" dirty="0">
                <a:latin typeface="Times New Roman" pitchFamily="18" charset="0"/>
                <a:cs typeface="Times New Roman" pitchFamily="18" charset="0"/>
              </a:rPr>
              <a:t>Data Manipulation (</a:t>
            </a:r>
            <a:r>
              <a:rPr lang="en-US" sz="2800" dirty="0" err="1">
                <a:latin typeface="Times New Roman" pitchFamily="18" charset="0"/>
                <a:cs typeface="Times New Roman" pitchFamily="18" charset="0"/>
              </a:rPr>
              <a:t>alter,delete,truncate</a:t>
            </a:r>
            <a:r>
              <a:rPr lang="en-US" sz="2800" dirty="0">
                <a:latin typeface="Times New Roman" pitchFamily="18" charset="0"/>
                <a:cs typeface="Times New Roman" pitchFamily="18" charset="0"/>
              </a:rPr>
              <a:t>)</a:t>
            </a:r>
          </a:p>
          <a:p>
            <a:pPr algn="just">
              <a:lnSpc>
                <a:spcPct val="80000"/>
              </a:lnSpc>
            </a:pPr>
            <a:r>
              <a:rPr lang="en-US" sz="2800" dirty="0">
                <a:latin typeface="Times New Roman" pitchFamily="18" charset="0"/>
                <a:cs typeface="Times New Roman" pitchFamily="18" charset="0"/>
              </a:rPr>
              <a:t>Integrity Constraints (primary </a:t>
            </a:r>
            <a:r>
              <a:rPr lang="en-US" sz="2800" dirty="0" err="1">
                <a:latin typeface="Times New Roman" pitchFamily="18" charset="0"/>
                <a:cs typeface="Times New Roman" pitchFamily="18" charset="0"/>
              </a:rPr>
              <a:t>key,foreign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key,null</a:t>
            </a:r>
            <a:r>
              <a:rPr lang="en-US" sz="2800" dirty="0">
                <a:latin typeface="Times New Roman" pitchFamily="18" charset="0"/>
                <a:cs typeface="Times New Roman" pitchFamily="18" charset="0"/>
              </a:rPr>
              <a:t> values)</a:t>
            </a:r>
          </a:p>
          <a:p>
            <a:pPr algn="just">
              <a:lnSpc>
                <a:spcPct val="80000"/>
              </a:lnSpc>
            </a:pPr>
            <a:r>
              <a:rPr lang="en-US" sz="2800" dirty="0">
                <a:latin typeface="Times New Roman" pitchFamily="18" charset="0"/>
                <a:cs typeface="Times New Roman" pitchFamily="18" charset="0"/>
              </a:rPr>
              <a:t>Authorization (GRANT , REVOKE)</a:t>
            </a:r>
          </a:p>
          <a:p>
            <a:pPr algn="just">
              <a:lnSpc>
                <a:spcPct val="80000"/>
              </a:lnSpc>
            </a:pPr>
            <a:r>
              <a:rPr lang="en-US" sz="2800" dirty="0">
                <a:latin typeface="Times New Roman" pitchFamily="18" charset="0"/>
                <a:cs typeface="Times New Roman" pitchFamily="18" charset="0"/>
              </a:rPr>
              <a:t>Transaction boundaries (</a:t>
            </a:r>
            <a:r>
              <a:rPr lang="en-US" sz="2800" dirty="0" err="1">
                <a:latin typeface="Times New Roman" pitchFamily="18" charset="0"/>
                <a:cs typeface="Times New Roman" pitchFamily="18" charset="0"/>
              </a:rPr>
              <a:t>begin,commit,rollbacketc</a:t>
            </a:r>
            <a:r>
              <a:rPr lang="en-US" sz="2800" dirty="0">
                <a:latin typeface="Times New Roman" pitchFamily="18" charset="0"/>
                <a:cs typeface="Times New Roman" pitchFamily="18" charset="0"/>
              </a:rPr>
              <a:t>)</a:t>
            </a:r>
          </a:p>
          <a:p>
            <a:pPr algn="just">
              <a:lnSpc>
                <a:spcPct val="80000"/>
              </a:lnSpc>
              <a:buNone/>
            </a:pPr>
            <a:endParaRPr lang="en-US" sz="2800" dirty="0">
              <a:latin typeface="Times New Roman" pitchFamily="18" charset="0"/>
              <a:cs typeface="Times New Roman" pitchFamily="18" charset="0"/>
            </a:endParaRPr>
          </a:p>
          <a:p>
            <a:pPr algn="just">
              <a:lnSpc>
                <a:spcPct val="80000"/>
              </a:lnSpc>
              <a:buFont typeface="Wingdings" pitchFamily="2" charset="2"/>
              <a:buNone/>
            </a:pPr>
            <a:r>
              <a:rPr lang="en-US" sz="2800" dirty="0">
                <a:latin typeface="Times New Roman" pitchFamily="18" charset="0"/>
                <a:cs typeface="Times New Roman" pitchFamily="18" charset="0"/>
              </a:rPr>
              <a:t>   </a:t>
            </a:r>
            <a:r>
              <a:rPr lang="en-US" i="1" dirty="0">
                <a:solidFill>
                  <a:srgbClr val="0070C0"/>
                </a:solidFill>
                <a:latin typeface="Adobe Caslon Pro Bold" pitchFamily="18" charset="0"/>
                <a:cs typeface="Times New Roman" pitchFamily="18" charset="0"/>
              </a:rPr>
              <a:t>Every RDBMS should provide a language to allow the user to query the contents of the RDBMS and also manipulate the contents of the RDBMS.</a:t>
            </a:r>
          </a:p>
        </p:txBody>
      </p:sp>
    </p:spTree>
    <p:extLst>
      <p:ext uri="{BB962C8B-B14F-4D97-AF65-F5344CB8AC3E}">
        <p14:creationId xmlns:p14="http://schemas.microsoft.com/office/powerpoint/2010/main" val="450536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30729F-FB8A-4939-B9BA-D6849064C6DA}"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34</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631371" y="793752"/>
            <a:ext cx="8229600" cy="753291"/>
          </a:xfrm>
          <a:solidFill>
            <a:schemeClr val="accent5">
              <a:lumMod val="20000"/>
              <a:lumOff val="80000"/>
            </a:schemeClr>
          </a:solidFill>
        </p:spPr>
        <p:txBody>
          <a:bodyPr/>
          <a:lstStyle/>
          <a:p>
            <a:r>
              <a:rPr lang="en-US" sz="3200" b="1" dirty="0"/>
              <a:t>Rule 6: VIEW UPDATING RULE</a:t>
            </a:r>
          </a:p>
        </p:txBody>
      </p:sp>
      <p:sp>
        <p:nvSpPr>
          <p:cNvPr id="8" name="Content Placeholder 1"/>
          <p:cNvSpPr>
            <a:spLocks noGrp="1"/>
          </p:cNvSpPr>
          <p:nvPr>
            <p:ph idx="1"/>
          </p:nvPr>
        </p:nvSpPr>
        <p:spPr>
          <a:xfrm>
            <a:off x="866503" y="1654677"/>
            <a:ext cx="7994468" cy="4423906"/>
          </a:xfrm>
        </p:spPr>
        <p:txBody>
          <a:bodyPr>
            <a:normAutofit/>
          </a:bodyPr>
          <a:lstStyle/>
          <a:p>
            <a:pPr>
              <a:buFont typeface="Wingdings" panose="05000000000000000000" pitchFamily="2" charset="2"/>
              <a:buChar char="Ø"/>
            </a:pPr>
            <a:r>
              <a:rPr lang="en-US" sz="2800" dirty="0"/>
              <a:t>View = ”Virtual table”, temporarily derived from base tables.</a:t>
            </a:r>
          </a:p>
          <a:p>
            <a:pPr>
              <a:buFont typeface="Wingdings" panose="05000000000000000000" pitchFamily="2" charset="2"/>
              <a:buChar char="Ø"/>
            </a:pPr>
            <a:r>
              <a:rPr lang="en-US" sz="2800" dirty="0"/>
              <a:t> Example: If a view is formed as join of 3 tables, changes to view should be reflected in base tables.</a:t>
            </a:r>
          </a:p>
          <a:p>
            <a:pPr>
              <a:buFont typeface="Wingdings" panose="05000000000000000000" pitchFamily="2" charset="2"/>
              <a:buChar char="Ø"/>
            </a:pPr>
            <a:r>
              <a:rPr lang="en-US" sz="2800" dirty="0"/>
              <a:t>Not updatable: View does not have NOT-NULL attribute of base table.</a:t>
            </a:r>
          </a:p>
          <a:p>
            <a:pPr>
              <a:buFont typeface="Wingdings" panose="05000000000000000000" pitchFamily="2" charset="2"/>
              <a:buChar char="Ø"/>
            </a:pPr>
            <a:r>
              <a:rPr lang="en-GB" sz="2800" dirty="0"/>
              <a:t>It allow the update of simple theoretically updatable views, but disallow attempts to update complex views.</a:t>
            </a:r>
          </a:p>
        </p:txBody>
      </p:sp>
    </p:spTree>
    <p:extLst>
      <p:ext uri="{BB962C8B-B14F-4D97-AF65-F5344CB8AC3E}">
        <p14:creationId xmlns:p14="http://schemas.microsoft.com/office/powerpoint/2010/main" val="479554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BB7458-18FD-4CF1-89B2-14B6CCF0CA35}"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35</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631371" y="793752"/>
            <a:ext cx="8229600" cy="753291"/>
          </a:xfrm>
          <a:solidFill>
            <a:schemeClr val="accent5">
              <a:lumMod val="20000"/>
              <a:lumOff val="80000"/>
            </a:schemeClr>
          </a:solidFill>
        </p:spPr>
        <p:txBody>
          <a:bodyPr/>
          <a:lstStyle/>
          <a:p>
            <a:r>
              <a:rPr lang="en-US" sz="3200" b="1" dirty="0"/>
              <a:t>Rule 6: VIEW UPDATING RULE</a:t>
            </a:r>
          </a:p>
        </p:txBody>
      </p:sp>
      <p:sp>
        <p:nvSpPr>
          <p:cNvPr id="3" name="Rectangle 2"/>
          <p:cNvSpPr/>
          <p:nvPr/>
        </p:nvSpPr>
        <p:spPr>
          <a:xfrm>
            <a:off x="1615439" y="1654993"/>
            <a:ext cx="7245531" cy="1200329"/>
          </a:xfrm>
          <a:prstGeom prst="rect">
            <a:avLst/>
          </a:prstGeom>
        </p:spPr>
        <p:txBody>
          <a:bodyPr wrap="square">
            <a:spAutoFit/>
          </a:bodyPr>
          <a:lstStyle/>
          <a:p>
            <a:r>
              <a:rPr lang="en-US" b="1" dirty="0">
                <a:solidFill>
                  <a:srgbClr val="7030A0"/>
                </a:solidFill>
                <a:latin typeface="Times New Roman" pitchFamily="18" charset="0"/>
                <a:cs typeface="Times New Roman" pitchFamily="18" charset="0"/>
              </a:rPr>
              <a:t>BELOW IS A TABLE NAMED ‘STUDENT‘.</a:t>
            </a:r>
          </a:p>
          <a:p>
            <a:r>
              <a:rPr lang="en-US" b="1" dirty="0">
                <a:solidFill>
                  <a:srgbClr val="7030A0"/>
                </a:solidFill>
                <a:latin typeface="Times New Roman" pitchFamily="18" charset="0"/>
                <a:cs typeface="Times New Roman" pitchFamily="18" charset="0"/>
              </a:rPr>
              <a:t>RDBMS GIVES US THE FACILITY TO VIEW ONLY SOME PARTICULAR FIELDS ACCORDING TO OUR NEED WHICH ARE DIRECTLY ACCESSED FROM BASE TABLES WHEN REQUIRED</a:t>
            </a:r>
            <a:r>
              <a:rPr lang="en-US" dirty="0">
                <a:solidFill>
                  <a:srgbClr val="7030A0"/>
                </a:solidFill>
                <a:latin typeface="Times New Roman" pitchFamily="18" charset="0"/>
                <a:cs typeface="Times New Roman" pitchFamily="18" charset="0"/>
              </a:rPr>
              <a:t>.</a:t>
            </a:r>
          </a:p>
        </p:txBody>
      </p:sp>
      <p:graphicFrame>
        <p:nvGraphicFramePr>
          <p:cNvPr id="11" name="Table 10"/>
          <p:cNvGraphicFramePr>
            <a:graphicFrameLocks noGrp="1"/>
          </p:cNvGraphicFramePr>
          <p:nvPr>
            <p:extLst>
              <p:ext uri="{D42A27DB-BD31-4B8C-83A1-F6EECF244321}">
                <p14:modId xmlns:p14="http://schemas.microsoft.com/office/powerpoint/2010/main" val="2158859375"/>
              </p:ext>
            </p:extLst>
          </p:nvPr>
        </p:nvGraphicFramePr>
        <p:xfrm>
          <a:off x="1905000" y="3165565"/>
          <a:ext cx="6096000" cy="25704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716280">
                <a:tc>
                  <a:txBody>
                    <a:bodyPr/>
                    <a:lstStyle/>
                    <a:p>
                      <a:r>
                        <a:rPr lang="en-US" dirty="0"/>
                        <a:t>name</a:t>
                      </a:r>
                    </a:p>
                  </a:txBody>
                  <a:tcPr/>
                </a:tc>
                <a:tc>
                  <a:txBody>
                    <a:bodyPr/>
                    <a:lstStyle/>
                    <a:p>
                      <a:r>
                        <a:rPr lang="en-US" dirty="0"/>
                        <a:t>class</a:t>
                      </a:r>
                    </a:p>
                  </a:txBody>
                  <a:tcPr/>
                </a:tc>
                <a:tc>
                  <a:txBody>
                    <a:bodyPr/>
                    <a:lstStyle/>
                    <a:p>
                      <a:r>
                        <a:rPr lang="en-US" dirty="0"/>
                        <a:t>Marks</a:t>
                      </a:r>
                    </a:p>
                  </a:txBody>
                  <a:tcPr/>
                </a:tc>
                <a:tc>
                  <a:txBody>
                    <a:bodyPr/>
                    <a:lstStyle/>
                    <a:p>
                      <a:r>
                        <a:rPr lang="en-US" dirty="0"/>
                        <a:t>PUPIN NUMBER</a:t>
                      </a:r>
                    </a:p>
                  </a:txBody>
                  <a:tcPr/>
                </a:tc>
                <a:extLst>
                  <a:ext uri="{0D108BD9-81ED-4DB2-BD59-A6C34878D82A}">
                    <a16:rowId xmlns:a16="http://schemas.microsoft.com/office/drawing/2014/main" val="10000"/>
                  </a:ext>
                </a:extLst>
              </a:tr>
              <a:tr h="370840">
                <a:tc>
                  <a:txBody>
                    <a:bodyPr/>
                    <a:lstStyle/>
                    <a:p>
                      <a:r>
                        <a:rPr lang="en-US" dirty="0"/>
                        <a:t>SONALI</a:t>
                      </a:r>
                    </a:p>
                  </a:txBody>
                  <a:tcPr/>
                </a:tc>
                <a:tc>
                  <a:txBody>
                    <a:bodyPr/>
                    <a:lstStyle/>
                    <a:p>
                      <a:r>
                        <a:rPr lang="en-US" dirty="0"/>
                        <a:t>BCA-2</a:t>
                      </a:r>
                    </a:p>
                  </a:txBody>
                  <a:tcPr/>
                </a:tc>
                <a:tc>
                  <a:txBody>
                    <a:bodyPr/>
                    <a:lstStyle/>
                    <a:p>
                      <a:r>
                        <a:rPr lang="en-US" dirty="0"/>
                        <a:t>95</a:t>
                      </a:r>
                    </a:p>
                  </a:txBody>
                  <a:tcPr/>
                </a:tc>
                <a:tc>
                  <a:txBody>
                    <a:bodyPr/>
                    <a:lstStyle/>
                    <a:p>
                      <a:r>
                        <a:rPr lang="en-US" dirty="0"/>
                        <a:t>17231</a:t>
                      </a:r>
                    </a:p>
                  </a:txBody>
                  <a:tcPr/>
                </a:tc>
                <a:extLst>
                  <a:ext uri="{0D108BD9-81ED-4DB2-BD59-A6C34878D82A}">
                    <a16:rowId xmlns:a16="http://schemas.microsoft.com/office/drawing/2014/main" val="10001"/>
                  </a:ext>
                </a:extLst>
              </a:tr>
              <a:tr h="370840">
                <a:tc>
                  <a:txBody>
                    <a:bodyPr/>
                    <a:lstStyle/>
                    <a:p>
                      <a:r>
                        <a:rPr lang="en-US" dirty="0"/>
                        <a:t>TAMANNA</a:t>
                      </a:r>
                    </a:p>
                  </a:txBody>
                  <a:tcPr/>
                </a:tc>
                <a:tc>
                  <a:txBody>
                    <a:bodyPr/>
                    <a:lstStyle/>
                    <a:p>
                      <a:r>
                        <a:rPr lang="en-US" dirty="0"/>
                        <a:t>BCA-2</a:t>
                      </a:r>
                    </a:p>
                  </a:txBody>
                  <a:tcPr/>
                </a:tc>
                <a:tc>
                  <a:txBody>
                    <a:bodyPr/>
                    <a:lstStyle/>
                    <a:p>
                      <a:r>
                        <a:rPr lang="en-US" dirty="0"/>
                        <a:t>90</a:t>
                      </a:r>
                    </a:p>
                  </a:txBody>
                  <a:tcPr/>
                </a:tc>
                <a:tc>
                  <a:txBody>
                    <a:bodyPr/>
                    <a:lstStyle/>
                    <a:p>
                      <a:r>
                        <a:rPr lang="en-US" dirty="0"/>
                        <a:t>17236</a:t>
                      </a:r>
                    </a:p>
                  </a:txBody>
                  <a:tcPr/>
                </a:tc>
                <a:extLst>
                  <a:ext uri="{0D108BD9-81ED-4DB2-BD59-A6C34878D82A}">
                    <a16:rowId xmlns:a16="http://schemas.microsoft.com/office/drawing/2014/main" val="10002"/>
                  </a:ext>
                </a:extLst>
              </a:tr>
              <a:tr h="370840">
                <a:tc>
                  <a:txBody>
                    <a:bodyPr/>
                    <a:lstStyle/>
                    <a:p>
                      <a:r>
                        <a:rPr lang="en-US" dirty="0"/>
                        <a:t>RAJWINDER</a:t>
                      </a:r>
                    </a:p>
                  </a:txBody>
                  <a:tcPr/>
                </a:tc>
                <a:tc>
                  <a:txBody>
                    <a:bodyPr/>
                    <a:lstStyle/>
                    <a:p>
                      <a:r>
                        <a:rPr lang="en-US" dirty="0"/>
                        <a:t>BCA-2</a:t>
                      </a:r>
                    </a:p>
                  </a:txBody>
                  <a:tcPr/>
                </a:tc>
                <a:tc>
                  <a:txBody>
                    <a:bodyPr/>
                    <a:lstStyle/>
                    <a:p>
                      <a:r>
                        <a:rPr lang="en-US" dirty="0"/>
                        <a:t>90</a:t>
                      </a:r>
                    </a:p>
                  </a:txBody>
                  <a:tcPr/>
                </a:tc>
                <a:tc>
                  <a:txBody>
                    <a:bodyPr/>
                    <a:lstStyle/>
                    <a:p>
                      <a:r>
                        <a:rPr lang="en-US" dirty="0"/>
                        <a:t>17267</a:t>
                      </a:r>
                    </a:p>
                  </a:txBody>
                  <a:tcPr/>
                </a:tc>
                <a:extLst>
                  <a:ext uri="{0D108BD9-81ED-4DB2-BD59-A6C34878D82A}">
                    <a16:rowId xmlns:a16="http://schemas.microsoft.com/office/drawing/2014/main" val="10003"/>
                  </a:ext>
                </a:extLst>
              </a:tr>
              <a:tr h="370840">
                <a:tc>
                  <a:txBody>
                    <a:bodyPr/>
                    <a:lstStyle/>
                    <a:p>
                      <a:r>
                        <a:rPr lang="en-US" dirty="0"/>
                        <a:t>SAKSHI</a:t>
                      </a:r>
                    </a:p>
                  </a:txBody>
                  <a:tcPr/>
                </a:tc>
                <a:tc>
                  <a:txBody>
                    <a:bodyPr/>
                    <a:lstStyle/>
                    <a:p>
                      <a:r>
                        <a:rPr lang="en-US" dirty="0"/>
                        <a:t>BCA-2</a:t>
                      </a:r>
                    </a:p>
                  </a:txBody>
                  <a:tcPr/>
                </a:tc>
                <a:tc>
                  <a:txBody>
                    <a:bodyPr/>
                    <a:lstStyle/>
                    <a:p>
                      <a:r>
                        <a:rPr lang="en-US" dirty="0"/>
                        <a:t>86</a:t>
                      </a:r>
                    </a:p>
                  </a:txBody>
                  <a:tcPr/>
                </a:tc>
                <a:tc>
                  <a:txBody>
                    <a:bodyPr/>
                    <a:lstStyle/>
                    <a:p>
                      <a:r>
                        <a:rPr lang="en-US" dirty="0"/>
                        <a:t>17893</a:t>
                      </a:r>
                    </a:p>
                  </a:txBody>
                  <a:tcPr/>
                </a:tc>
                <a:extLst>
                  <a:ext uri="{0D108BD9-81ED-4DB2-BD59-A6C34878D82A}">
                    <a16:rowId xmlns:a16="http://schemas.microsoft.com/office/drawing/2014/main" val="10004"/>
                  </a:ext>
                </a:extLst>
              </a:tr>
              <a:tr h="370840">
                <a:tc>
                  <a:txBody>
                    <a:bodyPr/>
                    <a:lstStyle/>
                    <a:p>
                      <a:r>
                        <a:rPr lang="en-US" dirty="0"/>
                        <a:t>SADHANA</a:t>
                      </a:r>
                    </a:p>
                  </a:txBody>
                  <a:tcPr/>
                </a:tc>
                <a:tc>
                  <a:txBody>
                    <a:bodyPr/>
                    <a:lstStyle/>
                    <a:p>
                      <a:r>
                        <a:rPr lang="en-US" dirty="0"/>
                        <a:t>BCA-2</a:t>
                      </a:r>
                    </a:p>
                  </a:txBody>
                  <a:tcPr/>
                </a:tc>
                <a:tc>
                  <a:txBody>
                    <a:bodyPr/>
                    <a:lstStyle/>
                    <a:p>
                      <a:r>
                        <a:rPr lang="en-US" dirty="0"/>
                        <a:t>82</a:t>
                      </a:r>
                    </a:p>
                  </a:txBody>
                  <a:tcPr/>
                </a:tc>
                <a:tc>
                  <a:txBody>
                    <a:bodyPr/>
                    <a:lstStyle/>
                    <a:p>
                      <a:r>
                        <a:rPr lang="en-US" dirty="0"/>
                        <a:t>17453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38942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CA040F-F54D-478D-AA47-F99B783D075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36</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Title 2"/>
          <p:cNvSpPr>
            <a:spLocks noGrp="1"/>
          </p:cNvSpPr>
          <p:nvPr>
            <p:ph type="title"/>
          </p:nvPr>
        </p:nvSpPr>
        <p:spPr>
          <a:xfrm>
            <a:off x="631371" y="793752"/>
            <a:ext cx="8229600" cy="753291"/>
          </a:xfrm>
          <a:solidFill>
            <a:schemeClr val="accent5">
              <a:lumMod val="20000"/>
              <a:lumOff val="80000"/>
            </a:schemeClr>
          </a:solidFill>
        </p:spPr>
        <p:txBody>
          <a:bodyPr/>
          <a:lstStyle/>
          <a:p>
            <a:r>
              <a:rPr lang="en-US" sz="2800" b="1" dirty="0"/>
              <a:t>RULE  7 : HIGH-LEVEL INSERT , UPDATE AND DELETE</a:t>
            </a:r>
          </a:p>
        </p:txBody>
      </p:sp>
      <p:sp>
        <p:nvSpPr>
          <p:cNvPr id="8" name="Content Placeholder 1"/>
          <p:cNvSpPr>
            <a:spLocks noGrp="1"/>
          </p:cNvSpPr>
          <p:nvPr>
            <p:ph idx="1"/>
          </p:nvPr>
        </p:nvSpPr>
        <p:spPr>
          <a:xfrm>
            <a:off x="866503" y="1654677"/>
            <a:ext cx="7994468" cy="4423906"/>
          </a:xfrm>
        </p:spPr>
        <p:txBody>
          <a:bodyPr>
            <a:normAutofit fontScale="92500" lnSpcReduction="10000"/>
          </a:bodyPr>
          <a:lstStyle/>
          <a:p>
            <a:pPr>
              <a:buFont typeface="Wingdings" pitchFamily="2" charset="2"/>
              <a:buChar char="q"/>
            </a:pPr>
            <a:r>
              <a:rPr lang="en-US" sz="2800" dirty="0"/>
              <a:t>This rule states that insert, update, and delete operations should be supported for any retrievable set rather than just for a single row in a single table.</a:t>
            </a:r>
          </a:p>
          <a:p>
            <a:pPr>
              <a:buFont typeface="Wingdings" pitchFamily="2" charset="2"/>
              <a:buChar char="q"/>
            </a:pPr>
            <a:r>
              <a:rPr lang="en-US" sz="2800" dirty="0"/>
              <a:t>It also perform the operation on multiple row simultaneously . </a:t>
            </a:r>
          </a:p>
          <a:p>
            <a:pPr>
              <a:buFont typeface="Wingdings" pitchFamily="2" charset="2"/>
              <a:buChar char="q"/>
            </a:pPr>
            <a:r>
              <a:rPr lang="en-US" sz="2800" dirty="0"/>
              <a:t>There must be delete, updating and insertion at the each level of operation. Set operation like union, all union , insertion and minus should also supported.  </a:t>
            </a:r>
          </a:p>
          <a:p>
            <a:pPr lvl="0" algn="just" fontAlgn="base">
              <a:spcBef>
                <a:spcPct val="0"/>
              </a:spcBef>
              <a:spcAft>
                <a:spcPct val="0"/>
              </a:spcAft>
              <a:buFont typeface="Wingdings" pitchFamily="2" charset="2"/>
              <a:buChar char="Ø"/>
            </a:pPr>
            <a:r>
              <a:rPr lang="en-US" sz="2800" u="sng" dirty="0">
                <a:latin typeface="Arial Black" pitchFamily="34" charset="0"/>
                <a:cs typeface="Times New Roman" pitchFamily="18" charset="0"/>
              </a:rPr>
              <a:t>EXAMPLE:</a:t>
            </a:r>
            <a:endParaRPr lang="en-US" sz="2800" u="sng" dirty="0">
              <a:latin typeface="Arial Black" pitchFamily="34" charset="0"/>
              <a:cs typeface="Arial" pitchFamily="34" charset="0"/>
            </a:endParaRPr>
          </a:p>
          <a:p>
            <a:pPr lvl="0" algn="just" eaLnBrk="0" fontAlgn="base" hangingPunct="0">
              <a:spcBef>
                <a:spcPct val="0"/>
              </a:spcBef>
              <a:spcAft>
                <a:spcPct val="0"/>
              </a:spcAft>
              <a:buNone/>
            </a:pPr>
            <a:r>
              <a:rPr lang="en-US" sz="2800" dirty="0">
                <a:latin typeface="Garamond" pitchFamily="18" charset="0"/>
                <a:cs typeface="Times New Roman" pitchFamily="18" charset="0"/>
              </a:rPr>
              <a:t>   </a:t>
            </a:r>
            <a:r>
              <a:rPr lang="en-US" sz="2800" dirty="0">
                <a:cs typeface="Times New Roman" pitchFamily="18" charset="0"/>
              </a:rPr>
              <a:t>Suppose if we need to change ID then it will reflect everywhere automatically.</a:t>
            </a:r>
            <a:endParaRPr lang="en-US" sz="2800" dirty="0">
              <a:cs typeface="Arial" pitchFamily="34" charset="0"/>
            </a:endParaRPr>
          </a:p>
          <a:p>
            <a:endParaRPr lang="en-US" sz="2800" dirty="0"/>
          </a:p>
        </p:txBody>
      </p:sp>
    </p:spTree>
    <p:extLst>
      <p:ext uri="{BB962C8B-B14F-4D97-AF65-F5344CB8AC3E}">
        <p14:creationId xmlns:p14="http://schemas.microsoft.com/office/powerpoint/2010/main" val="1010246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6BCB6-649C-462E-9D0E-3F06A60586FC}"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37</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Relational Database System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8" name="Content Placeholder 1"/>
          <p:cNvSpPr>
            <a:spLocks noGrp="1"/>
          </p:cNvSpPr>
          <p:nvPr>
            <p:ph idx="1"/>
          </p:nvPr>
        </p:nvSpPr>
        <p:spPr>
          <a:xfrm>
            <a:off x="457200" y="1481328"/>
            <a:ext cx="8229600" cy="4525963"/>
          </a:xfrm>
        </p:spPr>
        <p:txBody>
          <a:bodyPr>
            <a:normAutofit/>
          </a:bodyPr>
          <a:lstStyle/>
          <a:p>
            <a:r>
              <a:rPr lang="en-US" sz="1600" b="1" u="sng" dirty="0"/>
              <a:t>Create table:</a:t>
            </a:r>
            <a:endParaRPr lang="en-US" sz="1600" b="1" dirty="0"/>
          </a:p>
          <a:p>
            <a:pPr>
              <a:buNone/>
            </a:pPr>
            <a:r>
              <a:rPr lang="en-US" sz="1600" b="1" dirty="0"/>
              <a:t>SQL&gt;CREATE TABLE STUDENT_DATA</a:t>
            </a:r>
          </a:p>
          <a:p>
            <a:pPr>
              <a:buNone/>
            </a:pPr>
            <a:r>
              <a:rPr lang="en-US" sz="1600" b="1" dirty="0"/>
              <a:t>{</a:t>
            </a:r>
          </a:p>
          <a:p>
            <a:pPr>
              <a:buNone/>
            </a:pPr>
            <a:r>
              <a:rPr lang="en-US" sz="1600" b="1" dirty="0"/>
              <a:t>NAME VARCHAR 2(20),</a:t>
            </a:r>
          </a:p>
          <a:p>
            <a:pPr>
              <a:buNone/>
            </a:pPr>
            <a:r>
              <a:rPr lang="en-US" sz="1600" b="1" dirty="0"/>
              <a:t>ROLL_NO VARCHAR 2(10</a:t>
            </a:r>
            <a:endParaRPr lang="en-US" sz="16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buNone/>
            </a:pPr>
            <a:r>
              <a:rPr lang="en-US" sz="1600" b="1" dirty="0"/>
              <a:t>),</a:t>
            </a:r>
            <a:r>
              <a:rPr lang="en-US" sz="16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en-US" sz="1600" b="1" dirty="0"/>
          </a:p>
          <a:p>
            <a:pPr>
              <a:buNone/>
            </a:pPr>
            <a:r>
              <a:rPr lang="en-US" sz="1600" b="1" dirty="0"/>
              <a:t>CLASS VARCHAR 2(20);</a:t>
            </a:r>
          </a:p>
          <a:p>
            <a:pPr>
              <a:buNone/>
            </a:pPr>
            <a:r>
              <a:rPr lang="en-US" sz="1600" b="1" dirty="0"/>
              <a:t>};</a:t>
            </a:r>
          </a:p>
          <a:p>
            <a:pPr>
              <a:buNone/>
            </a:pPr>
            <a:r>
              <a:rPr lang="en-US" sz="1600" b="1" dirty="0"/>
              <a:t>INSERT ION:</a:t>
            </a:r>
          </a:p>
          <a:p>
            <a:pPr>
              <a:buNone/>
            </a:pPr>
            <a:r>
              <a:rPr lang="en-US" sz="1600" b="1" dirty="0"/>
              <a:t>SQL&gt;INSERT  INTO STUDENT_DATA(‘&amp;NAME’,&amp;ROLL_NO,’&amp;CLASS’);</a:t>
            </a:r>
          </a:p>
          <a:p>
            <a:pPr>
              <a:buNone/>
            </a:pPr>
            <a:r>
              <a:rPr lang="en-US" sz="1600" b="1" dirty="0"/>
              <a:t>SQL&gt;ENTER VALUE FOR NAME:KIRAN</a:t>
            </a:r>
          </a:p>
          <a:p>
            <a:pPr>
              <a:buNone/>
            </a:pPr>
            <a:r>
              <a:rPr lang="en-US" sz="1600" b="1" dirty="0"/>
              <a:t> SQL&gt;ENTER VALUE FOR ROLL_NO:4556</a:t>
            </a:r>
          </a:p>
          <a:p>
            <a:pPr>
              <a:buNone/>
            </a:pPr>
            <a:r>
              <a:rPr lang="en-US" sz="1600" b="1" dirty="0"/>
              <a:t>SQL&gt;ENTER VALUE FOR CLASS:BCA</a:t>
            </a:r>
          </a:p>
          <a:p>
            <a:pPr>
              <a:buNone/>
            </a:pPr>
            <a:r>
              <a:rPr lang="en-US" sz="1600" b="1" dirty="0"/>
              <a:t>SQL&gt;/</a:t>
            </a:r>
            <a:endParaRPr lang="en-US" b="1" dirty="0"/>
          </a:p>
        </p:txBody>
      </p:sp>
      <p:graphicFrame>
        <p:nvGraphicFramePr>
          <p:cNvPr id="9" name="Table 8"/>
          <p:cNvGraphicFramePr>
            <a:graphicFrameLocks noGrp="1"/>
          </p:cNvGraphicFramePr>
          <p:nvPr/>
        </p:nvGraphicFramePr>
        <p:xfrm>
          <a:off x="4800600" y="5105400"/>
          <a:ext cx="36576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ROLL_NO</a:t>
                      </a:r>
                    </a:p>
                  </a:txBody>
                  <a:tcPr/>
                </a:tc>
                <a:tc>
                  <a:txBody>
                    <a:bodyPr/>
                    <a:lstStyle/>
                    <a:p>
                      <a:r>
                        <a:rPr lang="en-US" dirty="0"/>
                        <a:t>CLASS</a:t>
                      </a:r>
                    </a:p>
                  </a:txBody>
                  <a:tcPr/>
                </a:tc>
                <a:extLst>
                  <a:ext uri="{0D108BD9-81ED-4DB2-BD59-A6C34878D82A}">
                    <a16:rowId xmlns:a16="http://schemas.microsoft.com/office/drawing/2014/main" val="10000"/>
                  </a:ext>
                </a:extLst>
              </a:tr>
              <a:tr h="370840">
                <a:tc>
                  <a:txBody>
                    <a:bodyPr/>
                    <a:lstStyle/>
                    <a:p>
                      <a:r>
                        <a:rPr lang="en-US" dirty="0"/>
                        <a:t>KIRAN</a:t>
                      </a:r>
                    </a:p>
                  </a:txBody>
                  <a:tcPr/>
                </a:tc>
                <a:tc>
                  <a:txBody>
                    <a:bodyPr/>
                    <a:lstStyle/>
                    <a:p>
                      <a:r>
                        <a:rPr lang="en-US" dirty="0"/>
                        <a:t>4566</a:t>
                      </a:r>
                    </a:p>
                  </a:txBody>
                  <a:tcPr/>
                </a:tc>
                <a:tc>
                  <a:txBody>
                    <a:bodyPr/>
                    <a:lstStyle/>
                    <a:p>
                      <a:r>
                        <a:rPr lang="en-US" dirty="0"/>
                        <a:t>BCA</a:t>
                      </a:r>
                    </a:p>
                  </a:txBody>
                  <a:tcPr/>
                </a:tc>
                <a:extLst>
                  <a:ext uri="{0D108BD9-81ED-4DB2-BD59-A6C34878D82A}">
                    <a16:rowId xmlns:a16="http://schemas.microsoft.com/office/drawing/2014/main" val="10001"/>
                  </a:ext>
                </a:extLst>
              </a:tr>
              <a:tr h="370840">
                <a:tc>
                  <a:txBody>
                    <a:bodyPr/>
                    <a:lstStyle/>
                    <a:p>
                      <a:r>
                        <a:rPr lang="en-US" dirty="0"/>
                        <a:t>RAHUL</a:t>
                      </a:r>
                    </a:p>
                  </a:txBody>
                  <a:tcPr/>
                </a:tc>
                <a:tc>
                  <a:txBody>
                    <a:bodyPr/>
                    <a:lstStyle/>
                    <a:p>
                      <a:r>
                        <a:rPr lang="en-US" dirty="0"/>
                        <a:t>3455</a:t>
                      </a:r>
                    </a:p>
                  </a:txBody>
                  <a:tcPr/>
                </a:tc>
                <a:tc>
                  <a:txBody>
                    <a:bodyPr/>
                    <a:lstStyle/>
                    <a:p>
                      <a:r>
                        <a:rPr lang="en-US" dirty="0"/>
                        <a:t>BCA</a:t>
                      </a:r>
                    </a:p>
                  </a:txBody>
                  <a:tcPr/>
                </a:tc>
                <a:extLst>
                  <a:ext uri="{0D108BD9-81ED-4DB2-BD59-A6C34878D82A}">
                    <a16:rowId xmlns:a16="http://schemas.microsoft.com/office/drawing/2014/main" val="10002"/>
                  </a:ext>
                </a:extLst>
              </a:tr>
            </a:tbl>
          </a:graphicData>
        </a:graphic>
      </p:graphicFrame>
      <p:sp>
        <p:nvSpPr>
          <p:cNvPr id="10" name="Rectangle 9"/>
          <p:cNvSpPr/>
          <p:nvPr/>
        </p:nvSpPr>
        <p:spPr>
          <a:xfrm>
            <a:off x="5029200" y="1143000"/>
            <a:ext cx="3847884" cy="461665"/>
          </a:xfrm>
          <a:prstGeom prst="rect">
            <a:avLst/>
          </a:prstGeom>
          <a:noFill/>
        </p:spPr>
        <p:txBody>
          <a:bodyPr wrap="square" lIns="91440" tIns="45720" rIns="91440" bIns="45720">
            <a:spAutoFit/>
          </a:bodyP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TABLE CREATED</a:t>
            </a:r>
            <a:endParaRPr lang="en-US" sz="2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graphicFrame>
        <p:nvGraphicFramePr>
          <p:cNvPr id="11" name="Table 10"/>
          <p:cNvGraphicFramePr>
            <a:graphicFrameLocks noGrp="1"/>
          </p:cNvGraphicFramePr>
          <p:nvPr/>
        </p:nvGraphicFramePr>
        <p:xfrm>
          <a:off x="4876800" y="1676400"/>
          <a:ext cx="36576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ROLL_NO</a:t>
                      </a:r>
                    </a:p>
                  </a:txBody>
                  <a:tcPr/>
                </a:tc>
                <a:tc>
                  <a:txBody>
                    <a:bodyPr/>
                    <a:lstStyle/>
                    <a:p>
                      <a:r>
                        <a:rPr lang="en-US" dirty="0"/>
                        <a:t>CLASS</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179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0">
              <a:buNone/>
            </a:pPr>
            <a:endParaRPr lang="en-US" b="1" dirty="0"/>
          </a:p>
          <a:p>
            <a:endParaRPr lang="en-US" dirty="0"/>
          </a:p>
        </p:txBody>
      </p:sp>
      <p:graphicFrame>
        <p:nvGraphicFramePr>
          <p:cNvPr id="6" name="Diagram 5"/>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349A54BC-B9D1-4D3F-A3B8-0DBB6C33C5F8}"/>
              </a:ext>
            </a:extLst>
          </p:cNvPr>
          <p:cNvSpPr>
            <a:spLocks noGrp="1"/>
          </p:cNvSpPr>
          <p:nvPr>
            <p:ph type="dt" sz="half" idx="10"/>
          </p:nvPr>
        </p:nvSpPr>
        <p:spPr/>
        <p:txBody>
          <a:bodyPr/>
          <a:lstStyle/>
          <a:p>
            <a:fld id="{9C44A6A0-1A47-41E8-BE9B-B2E730749B1F}" type="datetime1">
              <a:rPr lang="en-US" smtClean="0"/>
              <a:pPr/>
              <a:t>6/11/2022</a:t>
            </a:fld>
            <a:endParaRPr lang="en-US"/>
          </a:p>
        </p:txBody>
      </p:sp>
      <p:sp>
        <p:nvSpPr>
          <p:cNvPr id="3" name="Footer Placeholder 2">
            <a:extLst>
              <a:ext uri="{FF2B5EF4-FFF2-40B4-BE49-F238E27FC236}">
                <a16:creationId xmlns:a16="http://schemas.microsoft.com/office/drawing/2014/main" id="{F27E515B-6936-430C-9F0E-21D63ED95B50}"/>
              </a:ext>
            </a:extLst>
          </p:cNvPr>
          <p:cNvSpPr>
            <a:spLocks noGrp="1"/>
          </p:cNvSpPr>
          <p:nvPr>
            <p:ph type="ftr" sz="quarter" idx="11"/>
          </p:nvPr>
        </p:nvSpPr>
        <p:spPr/>
        <p:txBody>
          <a:bodyPr/>
          <a:lstStyle/>
          <a:p>
            <a:r>
              <a:rPr lang="sv-SE" smtClean="0"/>
              <a:t>Ram Kumar Sharma      KCS 501   DBMS                    Unit 2</a:t>
            </a:r>
            <a:endParaRPr lang="en-US" dirty="0"/>
          </a:p>
        </p:txBody>
      </p:sp>
      <p:sp>
        <p:nvSpPr>
          <p:cNvPr id="4" name="Slide Number Placeholder 3">
            <a:extLst>
              <a:ext uri="{FF2B5EF4-FFF2-40B4-BE49-F238E27FC236}">
                <a16:creationId xmlns:a16="http://schemas.microsoft.com/office/drawing/2014/main" id="{E9373CFF-DBAB-4919-868E-E4A86C318D56}"/>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003749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3" y="936489"/>
            <a:ext cx="8003176" cy="866185"/>
          </a:xfrm>
          <a:solidFill>
            <a:schemeClr val="accent5">
              <a:lumMod val="40000"/>
              <a:lumOff val="60000"/>
            </a:schemeClr>
          </a:solidFill>
        </p:spPr>
        <p:txBody>
          <a:bodyPr>
            <a:normAutofit/>
          </a:bodyPr>
          <a:lstStyle/>
          <a:p>
            <a:r>
              <a:rPr lang="en-US" sz="2800" b="1" dirty="0"/>
              <a:t>RULE  8 :LOGICAL DATA INDEPENDENCE RULE</a:t>
            </a:r>
          </a:p>
        </p:txBody>
      </p:sp>
      <p:sp>
        <p:nvSpPr>
          <p:cNvPr id="3" name="Content Placeholder 2"/>
          <p:cNvSpPr>
            <a:spLocks noGrp="1"/>
          </p:cNvSpPr>
          <p:nvPr>
            <p:ph idx="1"/>
          </p:nvPr>
        </p:nvSpPr>
        <p:spPr>
          <a:xfrm>
            <a:off x="683622" y="1872343"/>
            <a:ext cx="8003177" cy="3931605"/>
          </a:xfrm>
        </p:spPr>
        <p:txBody>
          <a:bodyPr>
            <a:normAutofit fontScale="92500"/>
          </a:bodyPr>
          <a:lstStyle/>
          <a:p>
            <a:r>
              <a:rPr lang="en-US" sz="2000" b="1" dirty="0"/>
              <a:t>What is independence?</a:t>
            </a:r>
          </a:p>
          <a:p>
            <a:pPr algn="just">
              <a:buFont typeface="Wingdings" panose="05000000000000000000" pitchFamily="2" charset="2"/>
              <a:buChar char="Ø"/>
            </a:pPr>
            <a:r>
              <a:rPr lang="en-US" sz="2000" b="1" dirty="0"/>
              <a:t>	</a:t>
            </a:r>
            <a:r>
              <a:rPr lang="en-US" sz="2000" b="1" dirty="0">
                <a:solidFill>
                  <a:schemeClr val="accent1">
                    <a:lumMod val="75000"/>
                  </a:schemeClr>
                </a:solidFill>
              </a:rPr>
              <a:t>The ability to modify schema definition in on level without affecting schema definition in the next higher level is called data independence</a:t>
            </a:r>
          </a:p>
          <a:p>
            <a:pPr algn="just">
              <a:buFont typeface="Wingdings" panose="05000000000000000000" pitchFamily="2" charset="2"/>
              <a:buChar char="Ø"/>
            </a:pPr>
            <a:r>
              <a:rPr lang="en-US" sz="2000" b="1" dirty="0"/>
              <a:t> 	</a:t>
            </a:r>
            <a:r>
              <a:rPr lang="en-US" sz="2000" b="1" dirty="0">
                <a:solidFill>
                  <a:schemeClr val="accent1">
                    <a:lumMod val="75000"/>
                  </a:schemeClr>
                </a:solidFill>
              </a:rPr>
              <a:t>The ability to change the logical (conceptual) schema without changing the External schema (User View) is called logical data independence. </a:t>
            </a:r>
          </a:p>
          <a:p>
            <a:endParaRPr lang="en-US" sz="2000" b="1" u="sng" dirty="0">
              <a:solidFill>
                <a:schemeClr val="accent6">
                  <a:lumMod val="50000"/>
                </a:schemeClr>
              </a:solidFill>
            </a:endParaRPr>
          </a:p>
          <a:p>
            <a:r>
              <a:rPr lang="en-US" sz="2000" b="1" u="sng" dirty="0">
                <a:solidFill>
                  <a:schemeClr val="accent6">
                    <a:lumMod val="50000"/>
                  </a:schemeClr>
                </a:solidFill>
              </a:rPr>
              <a:t> EXAMPLE: </a:t>
            </a:r>
          </a:p>
          <a:p>
            <a:pPr>
              <a:buNone/>
            </a:pPr>
            <a:r>
              <a:rPr lang="en-US" sz="2000" b="1" dirty="0"/>
              <a:t>	The addition or removal of new entities, attributes, or relationships to the conceptual schema should be possible without having to change existing external schemas or having to rewrite existing application programs.</a:t>
            </a:r>
          </a:p>
          <a:p>
            <a:endParaRPr lang="en-US" dirty="0"/>
          </a:p>
        </p:txBody>
      </p:sp>
      <p:sp>
        <p:nvSpPr>
          <p:cNvPr id="4" name="Date Placeholder 3">
            <a:extLst>
              <a:ext uri="{FF2B5EF4-FFF2-40B4-BE49-F238E27FC236}">
                <a16:creationId xmlns:a16="http://schemas.microsoft.com/office/drawing/2014/main" id="{0FFD9C70-13D6-419D-B241-2389E91FAF9A}"/>
              </a:ext>
            </a:extLst>
          </p:cNvPr>
          <p:cNvSpPr>
            <a:spLocks noGrp="1"/>
          </p:cNvSpPr>
          <p:nvPr>
            <p:ph type="dt" sz="half" idx="10"/>
          </p:nvPr>
        </p:nvSpPr>
        <p:spPr/>
        <p:txBody>
          <a:bodyPr/>
          <a:lstStyle/>
          <a:p>
            <a:fld id="{2B86E84E-B1F5-433C-B46E-7975770B9BF2}" type="datetime1">
              <a:rPr lang="en-US" smtClean="0"/>
              <a:pPr/>
              <a:t>6/11/2022</a:t>
            </a:fld>
            <a:endParaRPr lang="en-US"/>
          </a:p>
        </p:txBody>
      </p:sp>
      <p:sp>
        <p:nvSpPr>
          <p:cNvPr id="5" name="Footer Placeholder 4">
            <a:extLst>
              <a:ext uri="{FF2B5EF4-FFF2-40B4-BE49-F238E27FC236}">
                <a16:creationId xmlns:a16="http://schemas.microsoft.com/office/drawing/2014/main" id="{41940357-7FCE-4D9E-8238-9E0E74F5AFAD}"/>
              </a:ext>
            </a:extLst>
          </p:cNvPr>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a:extLst>
              <a:ext uri="{FF2B5EF4-FFF2-40B4-BE49-F238E27FC236}">
                <a16:creationId xmlns:a16="http://schemas.microsoft.com/office/drawing/2014/main" id="{D92E27F1-E71A-4AD9-B007-E8A3F88FB3C0}"/>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88766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CE84C8-C850-4F0B-A713-B5A875016AA8}"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4</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solidFill>
                  <a:prstClr val="black"/>
                </a:solidFill>
              </a:rPr>
              <a:t>Content        </a:t>
            </a:r>
            <a:r>
              <a:rPr lang="en-US" sz="2000" b="1" dirty="0">
                <a:solidFill>
                  <a:prstClr val="black"/>
                </a:solidFill>
                <a:latin typeface="Times New Roman" panose="02020603050405020304" pitchFamily="18" charset="0"/>
                <a:cs typeface="Times New Roman" panose="02020603050405020304" pitchFamily="18" charset="0"/>
              </a:rPr>
              <a:t>(Cont..)</a:t>
            </a:r>
            <a:endParaRPr lang="en-US" sz="2000" b="1" dirty="0"/>
          </a:p>
        </p:txBody>
      </p:sp>
      <p:sp>
        <p:nvSpPr>
          <p:cNvPr id="8" name="Rectangle 4">
            <a:extLst>
              <a:ext uri="{FF2B5EF4-FFF2-40B4-BE49-F238E27FC236}">
                <a16:creationId xmlns:a16="http://schemas.microsoft.com/office/drawing/2014/main" id="{FF90F2AE-D1A2-44B3-B318-23075FBCB05E}"/>
              </a:ext>
            </a:extLst>
          </p:cNvPr>
          <p:cNvSpPr txBox="1">
            <a:spLocks noChangeArrowheads="1"/>
          </p:cNvSpPr>
          <p:nvPr/>
        </p:nvSpPr>
        <p:spPr>
          <a:xfrm>
            <a:off x="809625" y="1104900"/>
            <a:ext cx="7413625" cy="4732338"/>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Introduction to SQL</a:t>
            </a:r>
          </a:p>
          <a:p>
            <a:r>
              <a:rPr lang="en-US" altLang="en-US" sz="2400" dirty="0"/>
              <a:t>Data Definition</a:t>
            </a:r>
          </a:p>
          <a:p>
            <a:r>
              <a:rPr lang="en-US" altLang="en-US" sz="2400" dirty="0"/>
              <a:t>Basic Query Structure</a:t>
            </a:r>
          </a:p>
          <a:p>
            <a:r>
              <a:rPr lang="en-US" altLang="en-US" sz="2400" dirty="0"/>
              <a:t>Set Operations</a:t>
            </a:r>
          </a:p>
          <a:p>
            <a:r>
              <a:rPr lang="en-US" altLang="en-US" sz="2400" dirty="0"/>
              <a:t>Aggregate Functions</a:t>
            </a:r>
          </a:p>
          <a:p>
            <a:r>
              <a:rPr lang="en-US" altLang="en-US" sz="2400" dirty="0"/>
              <a:t>Null Values</a:t>
            </a:r>
          </a:p>
          <a:p>
            <a:r>
              <a:rPr lang="en-US" altLang="en-US" sz="2400" dirty="0"/>
              <a:t>Nested Subqueries</a:t>
            </a:r>
          </a:p>
          <a:p>
            <a:r>
              <a:rPr lang="en-US" altLang="en-US" sz="2400" dirty="0"/>
              <a:t>Complex Queries </a:t>
            </a:r>
          </a:p>
          <a:p>
            <a:r>
              <a:rPr lang="en-US" altLang="en-US" sz="2400" dirty="0"/>
              <a:t>Views</a:t>
            </a:r>
          </a:p>
          <a:p>
            <a:r>
              <a:rPr lang="en-US" altLang="en-US" sz="2400" dirty="0"/>
              <a:t>Modification of the Database</a:t>
            </a:r>
          </a:p>
          <a:p>
            <a:r>
              <a:rPr lang="en-US" altLang="en-US" sz="2400" dirty="0"/>
              <a:t>Joined Relations</a:t>
            </a:r>
          </a:p>
        </p:txBody>
      </p:sp>
    </p:spTree>
    <p:extLst>
      <p:ext uri="{BB962C8B-B14F-4D97-AF65-F5344CB8AC3E}">
        <p14:creationId xmlns:p14="http://schemas.microsoft.com/office/powerpoint/2010/main" val="3616276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ccampus.pressbooks.com/dbdesign/files/2012/07/Data-Abstraction.jpg">
            <a:hlinkClick r:id="rId3"/>
          </p:cNvPr>
          <p:cNvPicPr>
            <a:picLocks noChangeAspect="1" noChangeArrowheads="1"/>
          </p:cNvPicPr>
          <p:nvPr/>
        </p:nvPicPr>
        <p:blipFill>
          <a:blip r:embed="rId4" cstate="print"/>
          <a:srcRect/>
          <a:stretch>
            <a:fillRect/>
          </a:stretch>
        </p:blipFill>
        <p:spPr bwMode="auto">
          <a:xfrm>
            <a:off x="1837508" y="1171303"/>
            <a:ext cx="5860539" cy="4419600"/>
          </a:xfrm>
          <a:prstGeom prst="rect">
            <a:avLst/>
          </a:prstGeom>
          <a:noFill/>
        </p:spPr>
      </p:pic>
      <p:sp>
        <p:nvSpPr>
          <p:cNvPr id="2" name="Date Placeholder 1">
            <a:extLst>
              <a:ext uri="{FF2B5EF4-FFF2-40B4-BE49-F238E27FC236}">
                <a16:creationId xmlns:a16="http://schemas.microsoft.com/office/drawing/2014/main" id="{74F77384-6FCD-4B29-AFB4-383300890AE2}"/>
              </a:ext>
            </a:extLst>
          </p:cNvPr>
          <p:cNvSpPr>
            <a:spLocks noGrp="1"/>
          </p:cNvSpPr>
          <p:nvPr>
            <p:ph type="dt" sz="half" idx="10"/>
          </p:nvPr>
        </p:nvSpPr>
        <p:spPr/>
        <p:txBody>
          <a:bodyPr/>
          <a:lstStyle/>
          <a:p>
            <a:fld id="{FE1D3977-6065-4CAE-A198-FAD48AA7C4C0}" type="datetime1">
              <a:rPr lang="en-US" smtClean="0"/>
              <a:pPr/>
              <a:t>6/11/2022</a:t>
            </a:fld>
            <a:endParaRPr lang="en-US"/>
          </a:p>
        </p:txBody>
      </p:sp>
      <p:sp>
        <p:nvSpPr>
          <p:cNvPr id="3" name="Footer Placeholder 2">
            <a:extLst>
              <a:ext uri="{FF2B5EF4-FFF2-40B4-BE49-F238E27FC236}">
                <a16:creationId xmlns:a16="http://schemas.microsoft.com/office/drawing/2014/main" id="{3232CF56-A0DE-4973-B015-6919FDACD61E}"/>
              </a:ext>
            </a:extLst>
          </p:cNvPr>
          <p:cNvSpPr>
            <a:spLocks noGrp="1"/>
          </p:cNvSpPr>
          <p:nvPr>
            <p:ph type="ftr" sz="quarter" idx="11"/>
          </p:nvPr>
        </p:nvSpPr>
        <p:spPr/>
        <p:txBody>
          <a:bodyPr/>
          <a:lstStyle/>
          <a:p>
            <a:r>
              <a:rPr lang="sv-SE" smtClean="0"/>
              <a:t>Ram Kumar Sharma      KCS 501   DBMS                    Unit 2</a:t>
            </a:r>
            <a:endParaRPr lang="en-US" dirty="0"/>
          </a:p>
        </p:txBody>
      </p:sp>
      <p:sp>
        <p:nvSpPr>
          <p:cNvPr id="4" name="Slide Number Placeholder 3">
            <a:extLst>
              <a:ext uri="{FF2B5EF4-FFF2-40B4-BE49-F238E27FC236}">
                <a16:creationId xmlns:a16="http://schemas.microsoft.com/office/drawing/2014/main" id="{252DFBBC-C083-484E-A9BD-5BB21BB1D37F}"/>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637776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E2A094C1-49C0-4093-99ED-DA82D3675D8B}"/>
              </a:ext>
            </a:extLst>
          </p:cNvPr>
          <p:cNvSpPr>
            <a:spLocks noGrp="1"/>
          </p:cNvSpPr>
          <p:nvPr>
            <p:ph type="dt" sz="half" idx="10"/>
          </p:nvPr>
        </p:nvSpPr>
        <p:spPr/>
        <p:txBody>
          <a:bodyPr/>
          <a:lstStyle/>
          <a:p>
            <a:fld id="{F8765C7F-940D-429A-9742-DCBD4D51F5F2}" type="datetime1">
              <a:rPr lang="en-US" smtClean="0"/>
              <a:pPr/>
              <a:t>6/11/2022</a:t>
            </a:fld>
            <a:endParaRPr lang="en-US"/>
          </a:p>
        </p:txBody>
      </p:sp>
      <p:sp>
        <p:nvSpPr>
          <p:cNvPr id="3" name="Footer Placeholder 2">
            <a:extLst>
              <a:ext uri="{FF2B5EF4-FFF2-40B4-BE49-F238E27FC236}">
                <a16:creationId xmlns:a16="http://schemas.microsoft.com/office/drawing/2014/main" id="{D11873E7-36D1-42C3-90EC-9BC564E50256}"/>
              </a:ext>
            </a:extLst>
          </p:cNvPr>
          <p:cNvSpPr>
            <a:spLocks noGrp="1"/>
          </p:cNvSpPr>
          <p:nvPr>
            <p:ph type="ftr" sz="quarter" idx="11"/>
          </p:nvPr>
        </p:nvSpPr>
        <p:spPr/>
        <p:txBody>
          <a:bodyPr/>
          <a:lstStyle/>
          <a:p>
            <a:r>
              <a:rPr lang="sv-SE" smtClean="0"/>
              <a:t>Ram Kumar Sharma      KCS 501   DBMS                    Unit 2</a:t>
            </a:r>
            <a:endParaRPr lang="en-US" dirty="0"/>
          </a:p>
        </p:txBody>
      </p:sp>
      <p:sp>
        <p:nvSpPr>
          <p:cNvPr id="4" name="Slide Number Placeholder 3">
            <a:extLst>
              <a:ext uri="{FF2B5EF4-FFF2-40B4-BE49-F238E27FC236}">
                <a16:creationId xmlns:a16="http://schemas.microsoft.com/office/drawing/2014/main" id="{73445C40-90FD-4F55-8C0F-51C2012D27DB}"/>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685477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8132"/>
            <a:ext cx="8610600" cy="5562600"/>
          </a:xfrm>
        </p:spPr>
        <p:txBody>
          <a:bodyPr>
            <a:normAutofit/>
          </a:bodyPr>
          <a:lstStyle/>
          <a:p>
            <a:pPr>
              <a:buNone/>
            </a:pPr>
            <a:endParaRPr lang="en-US" sz="1600" b="1" dirty="0"/>
          </a:p>
          <a:p>
            <a:pPr algn="just">
              <a:buFont typeface="Wingdings" panose="05000000000000000000" pitchFamily="2" charset="2"/>
              <a:buChar char="Ø"/>
            </a:pPr>
            <a:r>
              <a:rPr lang="en-US" sz="2000" b="1" dirty="0"/>
              <a:t>The ability to change the physical schema without changing the logical schema is called physical data independence.</a:t>
            </a:r>
          </a:p>
          <a:p>
            <a:pPr algn="just">
              <a:buFont typeface="Wingdings" panose="05000000000000000000" pitchFamily="2" charset="2"/>
              <a:buChar char="Ø"/>
            </a:pPr>
            <a:endParaRPr lang="en-US" sz="2000" b="1" dirty="0"/>
          </a:p>
          <a:p>
            <a:pPr algn="just">
              <a:buFont typeface="Wingdings" panose="05000000000000000000" pitchFamily="2" charset="2"/>
              <a:buChar char="Ø"/>
            </a:pPr>
            <a:r>
              <a:rPr lang="en-US" sz="2000" b="1" dirty="0"/>
              <a:t>This is saying that users shouldn’t be concerned about how the data is stored or how  it’s accessed. In fact, users of the data need only be able to get the basic definition of the data they need.</a:t>
            </a:r>
          </a:p>
          <a:p>
            <a:endParaRPr lang="en-US" sz="2000" dirty="0"/>
          </a:p>
          <a:p>
            <a:r>
              <a:rPr lang="en-US" sz="2000" dirty="0"/>
              <a:t> </a:t>
            </a:r>
            <a:r>
              <a:rPr lang="en-US" sz="2000" b="1" u="sng" dirty="0">
                <a:solidFill>
                  <a:schemeClr val="accent6">
                    <a:lumMod val="50000"/>
                  </a:schemeClr>
                </a:solidFill>
              </a:rPr>
              <a:t> EXAMPLE:</a:t>
            </a:r>
          </a:p>
          <a:p>
            <a:pPr algn="just">
              <a:buNone/>
            </a:pPr>
            <a:r>
              <a:rPr lang="en-US" sz="2000" b="1" dirty="0"/>
              <a:t>		</a:t>
            </a:r>
            <a:r>
              <a:rPr lang="en-US" sz="2000" b="1" dirty="0">
                <a:solidFill>
                  <a:schemeClr val="accent1">
                    <a:lumMod val="75000"/>
                  </a:schemeClr>
                </a:solidFill>
              </a:rPr>
              <a:t>A change to the </a:t>
            </a:r>
            <a:r>
              <a:rPr lang="en-US" sz="2000" b="1" i="1" u="sng" dirty="0">
                <a:solidFill>
                  <a:schemeClr val="accent1">
                    <a:lumMod val="75000"/>
                  </a:schemeClr>
                </a:solidFill>
              </a:rPr>
              <a:t>internal schema</a:t>
            </a:r>
            <a:r>
              <a:rPr lang="en-US" sz="2000" b="1" dirty="0">
                <a:solidFill>
                  <a:schemeClr val="accent1">
                    <a:lumMod val="75000"/>
                  </a:schemeClr>
                </a:solidFill>
              </a:rPr>
              <a:t>, such as using different file organization or storage structures, storage devices, or indexing strategy, should be possible without having to change the conceptual or external schemas.</a:t>
            </a:r>
          </a:p>
          <a:p>
            <a:pPr>
              <a:buNone/>
            </a:pPr>
            <a:endParaRPr lang="en-US" sz="2000" b="1" dirty="0"/>
          </a:p>
          <a:p>
            <a:pPr>
              <a:buNone/>
            </a:pPr>
            <a:endParaRPr lang="en-US" sz="2000" b="1" dirty="0"/>
          </a:p>
        </p:txBody>
      </p:sp>
      <p:sp>
        <p:nvSpPr>
          <p:cNvPr id="2" name="Title 1"/>
          <p:cNvSpPr>
            <a:spLocks noGrp="1"/>
          </p:cNvSpPr>
          <p:nvPr>
            <p:ph type="title"/>
          </p:nvPr>
        </p:nvSpPr>
        <p:spPr>
          <a:xfrm>
            <a:off x="457200" y="801188"/>
            <a:ext cx="8153400" cy="722811"/>
          </a:xfrm>
          <a:solidFill>
            <a:schemeClr val="accent5">
              <a:lumMod val="20000"/>
              <a:lumOff val="80000"/>
            </a:schemeClr>
          </a:solidFill>
        </p:spPr>
        <p:txBody>
          <a:bodyPr>
            <a:normAutofit/>
          </a:bodyPr>
          <a:lstStyle/>
          <a:p>
            <a:r>
              <a:rPr lang="en-US" sz="2800" b="1" dirty="0">
                <a:solidFill>
                  <a:schemeClr val="accent1">
                    <a:lumMod val="50000"/>
                  </a:schemeClr>
                </a:solidFill>
              </a:rPr>
              <a:t>RULE 9:PHYSICAL DATA INDEPENDENCE</a:t>
            </a:r>
          </a:p>
        </p:txBody>
      </p:sp>
      <p:sp>
        <p:nvSpPr>
          <p:cNvPr id="4" name="Date Placeholder 3">
            <a:extLst>
              <a:ext uri="{FF2B5EF4-FFF2-40B4-BE49-F238E27FC236}">
                <a16:creationId xmlns:a16="http://schemas.microsoft.com/office/drawing/2014/main" id="{983F2EF1-84B3-4B55-A034-A20EE2A8998B}"/>
              </a:ext>
            </a:extLst>
          </p:cNvPr>
          <p:cNvSpPr>
            <a:spLocks noGrp="1"/>
          </p:cNvSpPr>
          <p:nvPr>
            <p:ph type="dt" sz="half" idx="10"/>
          </p:nvPr>
        </p:nvSpPr>
        <p:spPr/>
        <p:txBody>
          <a:bodyPr/>
          <a:lstStyle/>
          <a:p>
            <a:fld id="{39F4B380-B663-4040-AAC6-8BC56E9D163F}" type="datetime1">
              <a:rPr lang="en-US" smtClean="0"/>
              <a:pPr/>
              <a:t>6/11/2022</a:t>
            </a:fld>
            <a:endParaRPr lang="en-US"/>
          </a:p>
        </p:txBody>
      </p:sp>
      <p:sp>
        <p:nvSpPr>
          <p:cNvPr id="5" name="Footer Placeholder 4">
            <a:extLst>
              <a:ext uri="{FF2B5EF4-FFF2-40B4-BE49-F238E27FC236}">
                <a16:creationId xmlns:a16="http://schemas.microsoft.com/office/drawing/2014/main" id="{8CF319C6-E827-4377-BF9E-B02F1BA43090}"/>
              </a:ext>
            </a:extLst>
          </p:cNvPr>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a:extLst>
              <a:ext uri="{FF2B5EF4-FFF2-40B4-BE49-F238E27FC236}">
                <a16:creationId xmlns:a16="http://schemas.microsoft.com/office/drawing/2014/main" id="{6750D7FB-CF9D-4579-BF8A-41EC5631736C}"/>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89179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D3CFEDEA-844B-4F0E-A0C1-34DAAA6EC683}"/>
              </a:ext>
            </a:extLst>
          </p:cNvPr>
          <p:cNvSpPr>
            <a:spLocks noGrp="1"/>
          </p:cNvSpPr>
          <p:nvPr>
            <p:ph type="dt" sz="half" idx="10"/>
          </p:nvPr>
        </p:nvSpPr>
        <p:spPr/>
        <p:txBody>
          <a:bodyPr/>
          <a:lstStyle/>
          <a:p>
            <a:fld id="{F9FA1EE8-2F10-4B7E-BE5E-95E68756417A}" type="datetime1">
              <a:rPr lang="en-US" smtClean="0"/>
              <a:pPr/>
              <a:t>6/11/2022</a:t>
            </a:fld>
            <a:endParaRPr lang="en-US"/>
          </a:p>
        </p:txBody>
      </p:sp>
      <p:sp>
        <p:nvSpPr>
          <p:cNvPr id="3" name="Footer Placeholder 2">
            <a:extLst>
              <a:ext uri="{FF2B5EF4-FFF2-40B4-BE49-F238E27FC236}">
                <a16:creationId xmlns:a16="http://schemas.microsoft.com/office/drawing/2014/main" id="{00835C14-8E2D-4AAC-A8AA-2ADAEB24B484}"/>
              </a:ext>
            </a:extLst>
          </p:cNvPr>
          <p:cNvSpPr>
            <a:spLocks noGrp="1"/>
          </p:cNvSpPr>
          <p:nvPr>
            <p:ph type="ftr" sz="quarter" idx="11"/>
          </p:nvPr>
        </p:nvSpPr>
        <p:spPr/>
        <p:txBody>
          <a:bodyPr/>
          <a:lstStyle/>
          <a:p>
            <a:r>
              <a:rPr lang="sv-SE" smtClean="0"/>
              <a:t>Ram Kumar Sharma      KCS 501   DBMS                    Unit 2</a:t>
            </a:r>
            <a:endParaRPr lang="en-US" dirty="0"/>
          </a:p>
        </p:txBody>
      </p:sp>
      <p:sp>
        <p:nvSpPr>
          <p:cNvPr id="4" name="Slide Number Placeholder 3">
            <a:extLst>
              <a:ext uri="{FF2B5EF4-FFF2-40B4-BE49-F238E27FC236}">
                <a16:creationId xmlns:a16="http://schemas.microsoft.com/office/drawing/2014/main" id="{58DCB24F-984D-424A-87BC-C9D9DCA51A5B}"/>
              </a:ext>
            </a:extLst>
          </p:cNvPr>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893204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41250"/>
            <a:ext cx="8534400" cy="758952"/>
          </a:xfrm>
          <a:solidFill>
            <a:schemeClr val="accent5">
              <a:lumMod val="20000"/>
              <a:lumOff val="80000"/>
            </a:schemeClr>
          </a:solidFill>
        </p:spPr>
        <p:txBody>
          <a:bodyPr>
            <a:normAutofit/>
          </a:bodyPr>
          <a:lstStyle/>
          <a:p>
            <a:r>
              <a:rPr lang="en-US" sz="2800" b="1" dirty="0"/>
              <a:t>RULE  </a:t>
            </a:r>
            <a:r>
              <a:rPr lang="en-US" sz="4000" b="1" dirty="0"/>
              <a:t>10 </a:t>
            </a:r>
            <a:r>
              <a:rPr lang="en-US" sz="2800" b="1" dirty="0"/>
              <a:t>: INTEGRITY INDEPENDENCE RULE</a:t>
            </a:r>
          </a:p>
        </p:txBody>
      </p:sp>
      <p:sp>
        <p:nvSpPr>
          <p:cNvPr id="2" name="Content Placeholder 1"/>
          <p:cNvSpPr>
            <a:spLocks noGrp="1"/>
          </p:cNvSpPr>
          <p:nvPr>
            <p:ph idx="1"/>
          </p:nvPr>
        </p:nvSpPr>
        <p:spPr/>
        <p:txBody>
          <a:bodyPr/>
          <a:lstStyle/>
          <a:p>
            <a:r>
              <a:rPr lang="en-US" dirty="0">
                <a:solidFill>
                  <a:schemeClr val="accent1">
                    <a:lumMod val="75000"/>
                  </a:schemeClr>
                </a:solidFill>
              </a:rPr>
              <a:t>Data integrity refers to maintaining assuring  the accuracy and consistency of data over its entire life cycle.</a:t>
            </a:r>
          </a:p>
          <a:p>
            <a:pPr marL="1024128" lvl="1" indent="-514350">
              <a:buFont typeface="Wingdings" panose="05000000000000000000" pitchFamily="2" charset="2"/>
              <a:buChar char="§"/>
            </a:pPr>
            <a:r>
              <a:rPr lang="en-US" dirty="0"/>
              <a:t>First insure that correct data type is used.</a:t>
            </a:r>
          </a:p>
          <a:p>
            <a:pPr marL="1024128" lvl="1" indent="-514350">
              <a:buFont typeface="Wingdings" panose="05000000000000000000" pitchFamily="2" charset="2"/>
              <a:buChar char="§"/>
            </a:pPr>
            <a:r>
              <a:rPr lang="en-US" dirty="0"/>
              <a:t>Check constraints: these allow column value to be checked agenized other column before insertion is allowed. </a:t>
            </a:r>
          </a:p>
        </p:txBody>
      </p:sp>
      <p:sp>
        <p:nvSpPr>
          <p:cNvPr id="4" name="Date Placeholder 3">
            <a:extLst>
              <a:ext uri="{FF2B5EF4-FFF2-40B4-BE49-F238E27FC236}">
                <a16:creationId xmlns:a16="http://schemas.microsoft.com/office/drawing/2014/main" id="{C23AFF3B-BF6F-4B0F-9AC0-37F945836B42}"/>
              </a:ext>
            </a:extLst>
          </p:cNvPr>
          <p:cNvSpPr>
            <a:spLocks noGrp="1"/>
          </p:cNvSpPr>
          <p:nvPr>
            <p:ph type="dt" sz="half" idx="10"/>
          </p:nvPr>
        </p:nvSpPr>
        <p:spPr/>
        <p:txBody>
          <a:bodyPr/>
          <a:lstStyle/>
          <a:p>
            <a:fld id="{992CF03C-B915-4874-8D64-E88F8FFB78B5}" type="datetime1">
              <a:rPr lang="en-US" smtClean="0"/>
              <a:pPr/>
              <a:t>6/11/2022</a:t>
            </a:fld>
            <a:endParaRPr lang="en-US"/>
          </a:p>
        </p:txBody>
      </p:sp>
      <p:sp>
        <p:nvSpPr>
          <p:cNvPr id="5" name="Footer Placeholder 4">
            <a:extLst>
              <a:ext uri="{FF2B5EF4-FFF2-40B4-BE49-F238E27FC236}">
                <a16:creationId xmlns:a16="http://schemas.microsoft.com/office/drawing/2014/main" id="{9B9CA512-3D3C-408E-97A4-2BAD52A311C2}"/>
              </a:ext>
            </a:extLst>
          </p:cNvPr>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a:extLst>
              <a:ext uri="{FF2B5EF4-FFF2-40B4-BE49-F238E27FC236}">
                <a16:creationId xmlns:a16="http://schemas.microsoft.com/office/drawing/2014/main" id="{4402B094-E73F-4C47-BDDD-59FBC482099D}"/>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426687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869187901"/>
              </p:ext>
            </p:extLst>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DF3E4CA5-C5C0-4E0A-8C99-A623CCEEC9A0}"/>
              </a:ext>
            </a:extLst>
          </p:cNvPr>
          <p:cNvSpPr>
            <a:spLocks noGrp="1"/>
          </p:cNvSpPr>
          <p:nvPr>
            <p:ph type="dt" sz="half" idx="10"/>
          </p:nvPr>
        </p:nvSpPr>
        <p:spPr/>
        <p:txBody>
          <a:bodyPr/>
          <a:lstStyle/>
          <a:p>
            <a:fld id="{87D6E4B5-B17B-448A-AB34-8614A30D802F}" type="datetime1">
              <a:rPr lang="en-US" smtClean="0"/>
              <a:pPr/>
              <a:t>6/11/2022</a:t>
            </a:fld>
            <a:endParaRPr lang="en-US"/>
          </a:p>
        </p:txBody>
      </p:sp>
      <p:sp>
        <p:nvSpPr>
          <p:cNvPr id="4" name="Footer Placeholder 3">
            <a:extLst>
              <a:ext uri="{FF2B5EF4-FFF2-40B4-BE49-F238E27FC236}">
                <a16:creationId xmlns:a16="http://schemas.microsoft.com/office/drawing/2014/main" id="{482FCFB1-CCF2-430E-B444-E067565FA8A0}"/>
              </a:ext>
            </a:extLst>
          </p:cNvPr>
          <p:cNvSpPr>
            <a:spLocks noGrp="1"/>
          </p:cNvSpPr>
          <p:nvPr>
            <p:ph type="ftr" sz="quarter" idx="11"/>
          </p:nvPr>
        </p:nvSpPr>
        <p:spPr/>
        <p:txBody>
          <a:bodyPr/>
          <a:lstStyle/>
          <a:p>
            <a:r>
              <a:rPr lang="sv-SE" smtClean="0"/>
              <a:t>Ram Kumar Sharma      KCS 501   DBMS                    Unit 2</a:t>
            </a:r>
            <a:endParaRPr lang="en-US" dirty="0"/>
          </a:p>
        </p:txBody>
      </p:sp>
      <p:sp>
        <p:nvSpPr>
          <p:cNvPr id="5" name="Slide Number Placeholder 4">
            <a:extLst>
              <a:ext uri="{FF2B5EF4-FFF2-40B4-BE49-F238E27FC236}">
                <a16:creationId xmlns:a16="http://schemas.microsoft.com/office/drawing/2014/main" id="{0475365D-DB4B-4D55-8E7C-D2BCEF68E831}"/>
              </a:ext>
            </a:extLst>
          </p:cNvPr>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422327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66503"/>
            <a:ext cx="8686800" cy="760074"/>
          </a:xfrm>
          <a:solidFill>
            <a:schemeClr val="accent5">
              <a:lumMod val="40000"/>
              <a:lumOff val="60000"/>
            </a:schemeClr>
          </a:solidFill>
        </p:spPr>
        <p:txBody>
          <a:bodyPr>
            <a:normAutofit/>
          </a:bodyPr>
          <a:lstStyle/>
          <a:p>
            <a:r>
              <a:rPr lang="en-US" sz="3600" dirty="0"/>
              <a:t>RULE 11 : DISTRIBUTION INDEPENDECE RULE</a:t>
            </a:r>
          </a:p>
        </p:txBody>
      </p:sp>
      <p:sp>
        <p:nvSpPr>
          <p:cNvPr id="3" name="Content Placeholder 2"/>
          <p:cNvSpPr>
            <a:spLocks noGrp="1"/>
          </p:cNvSpPr>
          <p:nvPr>
            <p:ph idx="1"/>
          </p:nvPr>
        </p:nvSpPr>
        <p:spPr>
          <a:xfrm>
            <a:off x="797858" y="1882588"/>
            <a:ext cx="7862047" cy="4473388"/>
          </a:xfrm>
        </p:spPr>
        <p:txBody>
          <a:bodyPr>
            <a:normAutofit lnSpcReduction="10000"/>
          </a:bodyPr>
          <a:lstStyle/>
          <a:p>
            <a:pPr marL="0" indent="0" algn="ctr">
              <a:buNone/>
            </a:pPr>
            <a:r>
              <a:rPr lang="en-US" sz="2400" b="1" dirty="0">
                <a:solidFill>
                  <a:schemeClr val="accent1">
                    <a:lumMod val="50000"/>
                  </a:schemeClr>
                </a:solidFill>
              </a:rPr>
              <a:t>“THE RELATION DATA BASE MANAGEMENT HAS DISTRIBUTION INDEPENDENCE”</a:t>
            </a:r>
          </a:p>
          <a:p>
            <a:pPr marL="0" indent="0">
              <a:buNone/>
            </a:pPr>
            <a:endParaRPr lang="en-US" sz="2000" dirty="0"/>
          </a:p>
          <a:p>
            <a:pPr algn="just">
              <a:buFont typeface="Wingdings" panose="05000000000000000000" pitchFamily="2" charset="2"/>
              <a:buChar char="Ø"/>
            </a:pPr>
            <a:r>
              <a:rPr lang="en-US" sz="2000" b="1" dirty="0"/>
              <a:t> </a:t>
            </a:r>
            <a:r>
              <a:rPr lang="en-US" sz="2400" b="1" dirty="0"/>
              <a:t>Distribution independence implies that user should not have to be aware of whether a database is distributed at different sites or not.</a:t>
            </a:r>
          </a:p>
          <a:p>
            <a:pPr algn="just">
              <a:buFont typeface="Wingdings" panose="05000000000000000000" pitchFamily="2" charset="2"/>
              <a:buChar char="Ø"/>
            </a:pPr>
            <a:r>
              <a:rPr lang="en-US" sz="2400" b="1" dirty="0"/>
              <a:t>Application program  and adhoc request are not affected by the change in distribution of physical data. Application program will work even if the programs and data are moved on different site </a:t>
            </a:r>
          </a:p>
          <a:p>
            <a:pPr algn="just">
              <a:buFont typeface="Wingdings" panose="05000000000000000000" pitchFamily="2" charset="2"/>
              <a:buChar char="Ø"/>
            </a:pPr>
            <a:r>
              <a:rPr lang="en-US" sz="2400" b="1" dirty="0"/>
              <a:t>The RDBMS may spread across the more one system or several networks</a:t>
            </a:r>
            <a:r>
              <a:rPr lang="en-US" sz="2000" b="1" dirty="0"/>
              <a:t>.</a:t>
            </a:r>
            <a:endParaRPr lang="en-US" sz="2400" b="1" dirty="0"/>
          </a:p>
        </p:txBody>
      </p:sp>
      <p:sp>
        <p:nvSpPr>
          <p:cNvPr id="4" name="Date Placeholder 3">
            <a:extLst>
              <a:ext uri="{FF2B5EF4-FFF2-40B4-BE49-F238E27FC236}">
                <a16:creationId xmlns:a16="http://schemas.microsoft.com/office/drawing/2014/main" id="{C0FC5582-CD8E-4ACF-B196-9C5D38C5BE4D}"/>
              </a:ext>
            </a:extLst>
          </p:cNvPr>
          <p:cNvSpPr>
            <a:spLocks noGrp="1"/>
          </p:cNvSpPr>
          <p:nvPr>
            <p:ph type="dt" sz="half" idx="10"/>
          </p:nvPr>
        </p:nvSpPr>
        <p:spPr/>
        <p:txBody>
          <a:bodyPr/>
          <a:lstStyle/>
          <a:p>
            <a:fld id="{0928570B-CCE5-4280-9161-B0E555B4EB44}" type="datetime1">
              <a:rPr lang="en-US" smtClean="0"/>
              <a:pPr/>
              <a:t>6/11/2022</a:t>
            </a:fld>
            <a:endParaRPr lang="en-US"/>
          </a:p>
        </p:txBody>
      </p:sp>
      <p:sp>
        <p:nvSpPr>
          <p:cNvPr id="5" name="Footer Placeholder 4">
            <a:extLst>
              <a:ext uri="{FF2B5EF4-FFF2-40B4-BE49-F238E27FC236}">
                <a16:creationId xmlns:a16="http://schemas.microsoft.com/office/drawing/2014/main" id="{43A7058A-0B10-4287-9054-ED700672491F}"/>
              </a:ext>
            </a:extLst>
          </p:cNvPr>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a:extLst>
              <a:ext uri="{FF2B5EF4-FFF2-40B4-BE49-F238E27FC236}">
                <a16:creationId xmlns:a16="http://schemas.microsoft.com/office/drawing/2014/main" id="{508109D0-5ACC-4917-97C9-3FBF298AE312}"/>
              </a:ext>
            </a:extLst>
          </p:cNvPr>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70802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4EE84D1E-7D8E-4983-8E5E-777B8846579F}"/>
              </a:ext>
            </a:extLst>
          </p:cNvPr>
          <p:cNvSpPr>
            <a:spLocks noGrp="1"/>
          </p:cNvSpPr>
          <p:nvPr>
            <p:ph type="dt" sz="half" idx="10"/>
          </p:nvPr>
        </p:nvSpPr>
        <p:spPr/>
        <p:txBody>
          <a:bodyPr/>
          <a:lstStyle/>
          <a:p>
            <a:fld id="{72B79FEB-0DD3-496B-BCF2-3E3A4D6E4383}" type="datetime1">
              <a:rPr lang="en-US" smtClean="0"/>
              <a:pPr/>
              <a:t>6/11/2022</a:t>
            </a:fld>
            <a:endParaRPr lang="en-US"/>
          </a:p>
        </p:txBody>
      </p:sp>
      <p:sp>
        <p:nvSpPr>
          <p:cNvPr id="4" name="Footer Placeholder 3">
            <a:extLst>
              <a:ext uri="{FF2B5EF4-FFF2-40B4-BE49-F238E27FC236}">
                <a16:creationId xmlns:a16="http://schemas.microsoft.com/office/drawing/2014/main" id="{0DF1EC09-D346-47B1-82B1-87AA01221EA0}"/>
              </a:ext>
            </a:extLst>
          </p:cNvPr>
          <p:cNvSpPr>
            <a:spLocks noGrp="1"/>
          </p:cNvSpPr>
          <p:nvPr>
            <p:ph type="ftr" sz="quarter" idx="11"/>
          </p:nvPr>
        </p:nvSpPr>
        <p:spPr/>
        <p:txBody>
          <a:bodyPr/>
          <a:lstStyle/>
          <a:p>
            <a:r>
              <a:rPr lang="sv-SE" smtClean="0"/>
              <a:t>Ram Kumar Sharma      KCS 501   DBMS                    Unit 2</a:t>
            </a:r>
            <a:endParaRPr lang="en-US" dirty="0"/>
          </a:p>
        </p:txBody>
      </p:sp>
      <p:sp>
        <p:nvSpPr>
          <p:cNvPr id="5" name="Slide Number Placeholder 4">
            <a:extLst>
              <a:ext uri="{FF2B5EF4-FFF2-40B4-BE49-F238E27FC236}">
                <a16:creationId xmlns:a16="http://schemas.microsoft.com/office/drawing/2014/main" id="{2123A365-BC8C-4989-8512-DF48776E11C7}"/>
              </a:ext>
            </a:extLst>
          </p:cNvPr>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121105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497" y="791308"/>
            <a:ext cx="8229600" cy="641838"/>
          </a:xfrm>
          <a:solidFill>
            <a:schemeClr val="accent5">
              <a:lumMod val="40000"/>
              <a:lumOff val="60000"/>
            </a:schemeClr>
          </a:solidFill>
        </p:spPr>
        <p:txBody>
          <a:bodyPr>
            <a:normAutofit fontScale="90000"/>
          </a:bodyPr>
          <a:lstStyle/>
          <a:p>
            <a:r>
              <a:rPr lang="en-US" sz="4000" dirty="0"/>
              <a:t>RULE 12 : NON-SUBVERSION RULE</a:t>
            </a:r>
          </a:p>
        </p:txBody>
      </p:sp>
      <p:sp>
        <p:nvSpPr>
          <p:cNvPr id="3" name="Content Placeholder 2"/>
          <p:cNvSpPr>
            <a:spLocks noGrp="1"/>
          </p:cNvSpPr>
          <p:nvPr>
            <p:ph idx="1"/>
          </p:nvPr>
        </p:nvSpPr>
        <p:spPr>
          <a:xfrm>
            <a:off x="729762" y="1582617"/>
            <a:ext cx="8229600" cy="4525963"/>
          </a:xfrm>
          <a:ln>
            <a:solidFill>
              <a:schemeClr val="accent1"/>
            </a:solidFill>
          </a:ln>
        </p:spPr>
        <p:txBody>
          <a:bodyPr>
            <a:normAutofit/>
          </a:bodyPr>
          <a:lstStyle/>
          <a:p>
            <a:pPr marL="0" indent="0">
              <a:buNone/>
            </a:pPr>
            <a:r>
              <a:rPr lang="en-US" dirty="0"/>
              <a:t> </a:t>
            </a:r>
            <a:r>
              <a:rPr lang="en-US" sz="2400" b="1" dirty="0">
                <a:solidFill>
                  <a:schemeClr val="accent1">
                    <a:lumMod val="50000"/>
                  </a:schemeClr>
                </a:solidFill>
              </a:rPr>
              <a:t>There should be no way to modify to database structure other then through the multiple row data base language(SQL</a:t>
            </a:r>
            <a:r>
              <a:rPr lang="en-US" dirty="0">
                <a:solidFill>
                  <a:schemeClr val="accent1">
                    <a:lumMod val="50000"/>
                  </a:schemeClr>
                </a:solidFill>
              </a:rPr>
              <a:t>).</a:t>
            </a:r>
          </a:p>
          <a:p>
            <a:pPr>
              <a:buNone/>
            </a:pPr>
            <a:endParaRPr lang="en-US" dirty="0"/>
          </a:p>
          <a:p>
            <a:pPr>
              <a:buNone/>
            </a:pPr>
            <a:r>
              <a:rPr lang="en-US" sz="2400" b="1" u="sng" dirty="0">
                <a:solidFill>
                  <a:schemeClr val="accent6">
                    <a:lumMod val="50000"/>
                  </a:schemeClr>
                </a:solidFill>
              </a:rPr>
              <a:t>Example:</a:t>
            </a:r>
          </a:p>
          <a:p>
            <a:pPr>
              <a:buNone/>
            </a:pPr>
            <a:r>
              <a:rPr lang="en-US" sz="2000" b="1" dirty="0"/>
              <a:t>	A relational system has a low-level (single-record-at-a-time) language, that low level cannot be used to subvert or bypass the integrity Rules and constraints expressed in the higher level relational language (multiple-records-at-a-time).”</a:t>
            </a:r>
            <a:endParaRPr lang="en-US" sz="2000" b="1" u="sng" dirty="0"/>
          </a:p>
        </p:txBody>
      </p:sp>
      <p:sp>
        <p:nvSpPr>
          <p:cNvPr id="4" name="Date Placeholder 3">
            <a:extLst>
              <a:ext uri="{FF2B5EF4-FFF2-40B4-BE49-F238E27FC236}">
                <a16:creationId xmlns:a16="http://schemas.microsoft.com/office/drawing/2014/main" id="{FA3F6EB3-6AC3-443B-A5CE-EAA846955FF4}"/>
              </a:ext>
            </a:extLst>
          </p:cNvPr>
          <p:cNvSpPr>
            <a:spLocks noGrp="1"/>
          </p:cNvSpPr>
          <p:nvPr>
            <p:ph type="dt" sz="half" idx="10"/>
          </p:nvPr>
        </p:nvSpPr>
        <p:spPr/>
        <p:txBody>
          <a:bodyPr/>
          <a:lstStyle/>
          <a:p>
            <a:fld id="{1CD98E78-366F-4786-AF6D-C0C1333E751A}" type="datetime1">
              <a:rPr lang="en-US" smtClean="0"/>
              <a:pPr/>
              <a:t>6/11/2022</a:t>
            </a:fld>
            <a:endParaRPr lang="en-US"/>
          </a:p>
        </p:txBody>
      </p:sp>
      <p:sp>
        <p:nvSpPr>
          <p:cNvPr id="5" name="Footer Placeholder 4">
            <a:extLst>
              <a:ext uri="{FF2B5EF4-FFF2-40B4-BE49-F238E27FC236}">
                <a16:creationId xmlns:a16="http://schemas.microsoft.com/office/drawing/2014/main" id="{A1B51892-A851-40DD-A4C3-5B313F700ADE}"/>
              </a:ext>
            </a:extLst>
          </p:cNvPr>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a:extLst>
              <a:ext uri="{FF2B5EF4-FFF2-40B4-BE49-F238E27FC236}">
                <a16:creationId xmlns:a16="http://schemas.microsoft.com/office/drawing/2014/main" id="{CA60AD86-B6B6-4DC8-96F6-AD850E8DD92E}"/>
              </a:ext>
            </a:extLst>
          </p:cNvPr>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84347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65230"/>
            <a:ext cx="2133600" cy="365125"/>
          </a:xfrm>
        </p:spPr>
        <p:txBody>
          <a:bodyPr/>
          <a:lstStyle/>
          <a:p>
            <a:fld id="{42FD8883-334C-4F03-B613-BDE230406D6E}"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Unit 2 cont.. Lecture (9 to 13)</a:t>
            </a:r>
          </a:p>
        </p:txBody>
      </p:sp>
      <p:graphicFrame>
        <p:nvGraphicFramePr>
          <p:cNvPr id="9" name="Table 2">
            <a:extLst>
              <a:ext uri="{FF2B5EF4-FFF2-40B4-BE49-F238E27FC236}">
                <a16:creationId xmlns:a16="http://schemas.microsoft.com/office/drawing/2014/main" id="{05B54D70-3E94-4F79-864E-11D4437BB464}"/>
              </a:ext>
            </a:extLst>
          </p:cNvPr>
          <p:cNvGraphicFramePr>
            <a:graphicFrameLocks noGrp="1"/>
          </p:cNvGraphicFramePr>
          <p:nvPr>
            <p:extLst>
              <p:ext uri="{D42A27DB-BD31-4B8C-83A1-F6EECF244321}">
                <p14:modId xmlns:p14="http://schemas.microsoft.com/office/powerpoint/2010/main" val="2892744054"/>
              </p:ext>
            </p:extLst>
          </p:nvPr>
        </p:nvGraphicFramePr>
        <p:xfrm>
          <a:off x="419100" y="910676"/>
          <a:ext cx="8305800" cy="3675888"/>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652036376"/>
                    </a:ext>
                  </a:extLst>
                </a:gridCol>
                <a:gridCol w="4648200">
                  <a:extLst>
                    <a:ext uri="{9D8B030D-6E8A-4147-A177-3AD203B41FA5}">
                      <a16:colId xmlns:a16="http://schemas.microsoft.com/office/drawing/2014/main" val="1370732846"/>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a:tc>
                <a:extLst>
                  <a:ext uri="{0D108BD9-81ED-4DB2-BD59-A6C34878D82A}">
                    <a16:rowId xmlns:a16="http://schemas.microsoft.com/office/drawing/2014/main" val="2356446852"/>
                  </a:ext>
                </a:extLst>
              </a:tr>
              <a:tr h="370840">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Relational Algebra Expression</a:t>
                      </a:r>
                    </a:p>
                  </a:txBody>
                  <a:tcPr/>
                </a:tc>
                <a:tc>
                  <a:txBody>
                    <a:bodyPr/>
                    <a:lstStyle/>
                    <a:p>
                      <a:pPr algn="ctr"/>
                      <a:r>
                        <a:rPr lang="en-IN" dirty="0">
                          <a:latin typeface="Times New Roman" panose="02020603050405020304" pitchFamily="18" charset="0"/>
                          <a:cs typeface="Times New Roman" panose="02020603050405020304" pitchFamily="18" charset="0"/>
                        </a:rPr>
                        <a:t> CO 2, CO3</a:t>
                      </a:r>
                    </a:p>
                  </a:txBody>
                  <a:tcPr/>
                </a:tc>
                <a:extLst>
                  <a:ext uri="{0D108BD9-81ED-4DB2-BD59-A6C34878D82A}">
                    <a16:rowId xmlns:a16="http://schemas.microsoft.com/office/drawing/2014/main" val="2588274677"/>
                  </a:ext>
                </a:extLst>
              </a:tr>
              <a:tr h="0">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Join Operation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 CO 2, CO3</a:t>
                      </a:r>
                    </a:p>
                  </a:txBody>
                  <a:tcPr/>
                </a:tc>
                <a:extLst>
                  <a:ext uri="{0D108BD9-81ED-4DB2-BD59-A6C34878D82A}">
                    <a16:rowId xmlns:a16="http://schemas.microsoft.com/office/drawing/2014/main" val="4182974875"/>
                  </a:ext>
                </a:extLst>
              </a:tr>
              <a:tr h="370840">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Modification of the Database</a:t>
                      </a:r>
                    </a:p>
                  </a:txBody>
                  <a:tcPr/>
                </a:tc>
                <a:tc>
                  <a:txBody>
                    <a:bodyPr/>
                    <a:lstStyle/>
                    <a:p>
                      <a:pPr algn="ctr"/>
                      <a:r>
                        <a:rPr lang="en-IN" dirty="0">
                          <a:latin typeface="Times New Roman" panose="02020603050405020304" pitchFamily="18" charset="0"/>
                          <a:cs typeface="Times New Roman" panose="02020603050405020304" pitchFamily="18" charset="0"/>
                        </a:rPr>
                        <a:t> CO 2, CO3</a:t>
                      </a:r>
                    </a:p>
                  </a:txBody>
                  <a:tcPr/>
                </a:tc>
                <a:extLst>
                  <a:ext uri="{0D108BD9-81ED-4DB2-BD59-A6C34878D82A}">
                    <a16:rowId xmlns:a16="http://schemas.microsoft.com/office/drawing/2014/main" val="1937971365"/>
                  </a:ext>
                </a:extLst>
              </a:tr>
              <a:tr h="370840">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Relational Calculus</a:t>
                      </a:r>
                    </a:p>
                    <a:p>
                      <a:pPr marL="685794" marR="0" lvl="1"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Tuple Relational Calculus</a:t>
                      </a:r>
                    </a:p>
                    <a:p>
                      <a:pPr marL="685794" marR="0" lvl="1"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Domain Relational Calculus</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Safe Expression</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algn="ctr"/>
                      <a:r>
                        <a:rPr lang="en-IN" dirty="0">
                          <a:latin typeface="Times New Roman" panose="02020603050405020304" pitchFamily="18" charset="0"/>
                          <a:cs typeface="Times New Roman" panose="02020603050405020304" pitchFamily="18" charset="0"/>
                        </a:rPr>
                        <a:t> CO 2, CO3</a:t>
                      </a:r>
                    </a:p>
                  </a:txBody>
                  <a:tcPr/>
                </a:tc>
                <a:extLst>
                  <a:ext uri="{0D108BD9-81ED-4DB2-BD59-A6C34878D82A}">
                    <a16:rowId xmlns:a16="http://schemas.microsoft.com/office/drawing/2014/main" val="1688554634"/>
                  </a:ext>
                </a:extLst>
              </a:tr>
            </a:tbl>
          </a:graphicData>
        </a:graphic>
      </p:graphicFrame>
    </p:spTree>
    <p:extLst>
      <p:ext uri="{BB962C8B-B14F-4D97-AF65-F5344CB8AC3E}">
        <p14:creationId xmlns:p14="http://schemas.microsoft.com/office/powerpoint/2010/main" val="289526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B49F22-A1F5-4E7A-BB79-26380196F8B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819400" y="6248400"/>
            <a:ext cx="47244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Syllabus of Unit 2</a:t>
            </a:r>
          </a:p>
        </p:txBody>
      </p:sp>
      <p:sp>
        <p:nvSpPr>
          <p:cNvPr id="9" name="Rectangle 8">
            <a:extLst>
              <a:ext uri="{FF2B5EF4-FFF2-40B4-BE49-F238E27FC236}">
                <a16:creationId xmlns:a16="http://schemas.microsoft.com/office/drawing/2014/main" id="{5B4CC85C-D7CA-4756-A98F-D968828A5D39}"/>
              </a:ext>
            </a:extLst>
          </p:cNvPr>
          <p:cNvSpPr/>
          <p:nvPr/>
        </p:nvSpPr>
        <p:spPr>
          <a:xfrm>
            <a:off x="897755" y="1435754"/>
            <a:ext cx="7924800" cy="378565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Calibri"/>
                <a:ea typeface="+mn-ea"/>
                <a:cs typeface="+mn-cs"/>
              </a:rPr>
              <a:t>Relational data Model and Language: </a:t>
            </a:r>
            <a:r>
              <a:rPr kumimoji="0" lang="en-US" sz="2400" b="0" i="0" u="none" strike="noStrike" kern="1200" cap="none" spc="0" normalizeH="0" baseline="0" noProof="0" dirty="0">
                <a:ln>
                  <a:noFill/>
                </a:ln>
                <a:solidFill>
                  <a:srgbClr val="FF0000"/>
                </a:solidFill>
                <a:effectLst/>
                <a:uLnTx/>
                <a:uFillTx/>
                <a:latin typeface="Calibri"/>
                <a:ea typeface="+mn-ea"/>
                <a:cs typeface="+mn-cs"/>
              </a:rPr>
              <a:t>Relational Data Model Concepts, Integrity Constraints, Entity Integrity, Referential Integrity, Keys Constraints, Domain Constraints, Relational Algebra, Relational Calculus, Tuple and Domain Calculus. </a:t>
            </a:r>
            <a:r>
              <a:rPr kumimoji="0" lang="en-US" sz="2400" b="0" i="0" u="none" strike="noStrike" kern="1200" cap="none" spc="0" normalizeH="0" baseline="0" noProof="0" dirty="0">
                <a:ln>
                  <a:noFill/>
                </a:ln>
                <a:solidFill>
                  <a:prstClr val="black"/>
                </a:solidFill>
                <a:effectLst/>
                <a:uLnTx/>
                <a:uFillTx/>
                <a:latin typeface="Calibri"/>
                <a:ea typeface="+mn-ea"/>
                <a:cs typeface="+mn-cs"/>
              </a:rPr>
              <a:t>Introduction on SQL: Characteristics of SQL, Advantage of SQL.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SQl</a:t>
            </a:r>
            <a:r>
              <a:rPr kumimoji="0" lang="en-US" sz="2400" b="0" i="0" u="none" strike="noStrike" kern="1200" cap="none" spc="0" normalizeH="0" baseline="0" noProof="0" dirty="0">
                <a:ln>
                  <a:noFill/>
                </a:ln>
                <a:solidFill>
                  <a:prstClr val="black"/>
                </a:solidFill>
                <a:effectLst/>
                <a:uLnTx/>
                <a:uFillTx/>
                <a:latin typeface="Calibri"/>
                <a:ea typeface="+mn-ea"/>
                <a:cs typeface="+mn-cs"/>
              </a:rPr>
              <a:t> Data Type and Literals. Types of SQL Commands. SQL Operators and Their Procedure. Tables, Views and Indexes. Queries and Sub Queries. Aggregate Functions. Insert, Update and Delete Operations, Joins, Unions, Intersection, Minus, Cursors, Triggers, Procedures in SQL/PL SQL</a:t>
            </a:r>
          </a:p>
        </p:txBody>
      </p:sp>
    </p:spTree>
    <p:extLst>
      <p:ext uri="{BB962C8B-B14F-4D97-AF65-F5344CB8AC3E}">
        <p14:creationId xmlns:p14="http://schemas.microsoft.com/office/powerpoint/2010/main" val="2751586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11864F-6A0A-4E03-B14A-516FD71B2029}"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Objectives </a:t>
            </a:r>
          </a:p>
        </p:txBody>
      </p:sp>
      <p:graphicFrame>
        <p:nvGraphicFramePr>
          <p:cNvPr id="2" name="Table 2">
            <a:extLst>
              <a:ext uri="{FF2B5EF4-FFF2-40B4-BE49-F238E27FC236}">
                <a16:creationId xmlns:a16="http://schemas.microsoft.com/office/drawing/2014/main" id="{EE1BE5AC-BBD8-45A0-A63F-D343CF1BE0F2}"/>
              </a:ext>
            </a:extLst>
          </p:cNvPr>
          <p:cNvGraphicFramePr>
            <a:graphicFrameLocks noGrp="1"/>
          </p:cNvGraphicFramePr>
          <p:nvPr>
            <p:extLst>
              <p:ext uri="{D42A27DB-BD31-4B8C-83A1-F6EECF244321}">
                <p14:modId xmlns:p14="http://schemas.microsoft.com/office/powerpoint/2010/main" val="1162407974"/>
              </p:ext>
            </p:extLst>
          </p:nvPr>
        </p:nvGraphicFramePr>
        <p:xfrm>
          <a:off x="457200" y="1371600"/>
          <a:ext cx="8305800" cy="4638040"/>
        </p:xfrm>
        <a:graphic>
          <a:graphicData uri="http://schemas.openxmlformats.org/drawingml/2006/table">
            <a:tbl>
              <a:tblPr firstRow="1" bandRow="1">
                <a:tableStyleId>{5C22544A-7EE6-4342-B048-85BDC9FD1C3A}</a:tableStyleId>
              </a:tblPr>
              <a:tblGrid>
                <a:gridCol w="3733060">
                  <a:extLst>
                    <a:ext uri="{9D8B030D-6E8A-4147-A177-3AD203B41FA5}">
                      <a16:colId xmlns:a16="http://schemas.microsoft.com/office/drawing/2014/main" val="3652036376"/>
                    </a:ext>
                  </a:extLst>
                </a:gridCol>
                <a:gridCol w="4572740">
                  <a:extLst>
                    <a:ext uri="{9D8B030D-6E8A-4147-A177-3AD203B41FA5}">
                      <a16:colId xmlns:a16="http://schemas.microsoft.com/office/drawing/2014/main" val="1370732846"/>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Objective </a:t>
                      </a:r>
                    </a:p>
                  </a:txBody>
                  <a:tcPr/>
                </a:tc>
                <a:extLst>
                  <a:ext uri="{0D108BD9-81ED-4DB2-BD59-A6C34878D82A}">
                    <a16:rowId xmlns:a16="http://schemas.microsoft.com/office/drawing/2014/main" val="2356446852"/>
                  </a:ext>
                </a:extLst>
              </a:tr>
              <a:tr h="37084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Students will be able to </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8491241"/>
                  </a:ext>
                </a:extLst>
              </a:tr>
              <a:tr h="370840">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Relational Algebra Expression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understand the DBMS designing models </a:t>
                      </a: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8274677"/>
                  </a:ext>
                </a:extLst>
              </a:tr>
              <a:tr h="370840">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Join Operation</a:t>
                      </a:r>
                    </a:p>
                  </a:txBody>
                  <a:tcPr/>
                </a:tc>
                <a:tc>
                  <a:txBody>
                    <a:bodyPr/>
                    <a:lstStyle/>
                    <a:p>
                      <a:pPr algn="just"/>
                      <a:r>
                        <a:rPr lang="en-IN" dirty="0">
                          <a:latin typeface="Times New Roman" panose="02020603050405020304" pitchFamily="18" charset="0"/>
                          <a:cs typeface="Times New Roman" panose="02020603050405020304" pitchFamily="18" charset="0"/>
                        </a:rPr>
                        <a:t>How to apply operations on multiple tables using join operation</a:t>
                      </a:r>
                    </a:p>
                  </a:txBody>
                  <a:tcPr/>
                </a:tc>
                <a:extLst>
                  <a:ext uri="{0D108BD9-81ED-4DB2-BD59-A6C34878D82A}">
                    <a16:rowId xmlns:a16="http://schemas.microsoft.com/office/drawing/2014/main" val="4182974875"/>
                  </a:ext>
                </a:extLst>
              </a:tr>
              <a:tr h="370840">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Modification of the Database</a:t>
                      </a:r>
                    </a:p>
                  </a:txBody>
                  <a:tcPr/>
                </a:tc>
                <a:tc>
                  <a:txBody>
                    <a:bodyPr/>
                    <a:lstStyle/>
                    <a:p>
                      <a:pPr algn="just"/>
                      <a:r>
                        <a:rPr lang="en-US" dirty="0">
                          <a:latin typeface="Times New Roman" panose="02020603050405020304" pitchFamily="18" charset="0"/>
                          <a:cs typeface="Times New Roman" panose="02020603050405020304" pitchFamily="18" charset="0"/>
                        </a:rPr>
                        <a:t>to modify the data base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7971365"/>
                  </a:ext>
                </a:extLst>
              </a:tr>
              <a:tr h="370840">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Relational Calculus</a:t>
                      </a:r>
                    </a:p>
                    <a:p>
                      <a:pPr marL="685794" marR="0" lvl="1"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Tuple Relational Calculus</a:t>
                      </a:r>
                    </a:p>
                    <a:p>
                      <a:pPr marL="685794" marR="0" lvl="1"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Domain Relational Calculus</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Safe Expression</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algn="just"/>
                      <a:r>
                        <a:rPr lang="en-IN" dirty="0">
                          <a:latin typeface="Times New Roman" panose="02020603050405020304" pitchFamily="18" charset="0"/>
                          <a:cs typeface="Times New Roman" panose="02020603050405020304" pitchFamily="18" charset="0"/>
                        </a:rPr>
                        <a:t>Represents the solution of query in mathematical form </a:t>
                      </a:r>
                    </a:p>
                  </a:txBody>
                  <a:tcPr/>
                </a:tc>
                <a:extLst>
                  <a:ext uri="{0D108BD9-81ED-4DB2-BD59-A6C34878D82A}">
                    <a16:rowId xmlns:a16="http://schemas.microsoft.com/office/drawing/2014/main" val="3987153879"/>
                  </a:ext>
                </a:extLst>
              </a:tr>
              <a:tr h="370840">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Relational Algebra Expression</a:t>
                      </a:r>
                    </a:p>
                  </a:txBody>
                  <a:tcPr/>
                </a:tc>
                <a:tc>
                  <a:txBody>
                    <a:bodyPr/>
                    <a:lstStyle/>
                    <a:p>
                      <a:pPr algn="just"/>
                      <a:r>
                        <a:rPr lang="en-IN" dirty="0">
                          <a:latin typeface="Times New Roman" panose="02020603050405020304" pitchFamily="18" charset="0"/>
                          <a:cs typeface="Times New Roman" panose="02020603050405020304" pitchFamily="18" charset="0"/>
                        </a:rPr>
                        <a:t>Represent the algebraic expressions </a:t>
                      </a:r>
                    </a:p>
                  </a:txBody>
                  <a:tcPr/>
                </a:tc>
                <a:extLst>
                  <a:ext uri="{0D108BD9-81ED-4DB2-BD59-A6C34878D82A}">
                    <a16:rowId xmlns:a16="http://schemas.microsoft.com/office/drawing/2014/main" val="1609655681"/>
                  </a:ext>
                </a:extLst>
              </a:tr>
            </a:tbl>
          </a:graphicData>
        </a:graphic>
      </p:graphicFrame>
    </p:spTree>
    <p:extLst>
      <p:ext uri="{BB962C8B-B14F-4D97-AF65-F5344CB8AC3E}">
        <p14:creationId xmlns:p14="http://schemas.microsoft.com/office/powerpoint/2010/main" val="1807063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3571D3-AD42-493F-B1D8-BFA5B937BC87}"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51</a:t>
            </a:fld>
            <a:endParaRPr lang="en-US">
              <a:solidFill>
                <a:prstClr val="black">
                  <a:tint val="75000"/>
                </a:prstClr>
              </a:solidFill>
              <a:latin typeface="Calibri"/>
            </a:endParaRPr>
          </a:p>
        </p:txBody>
      </p:sp>
      <p:sp>
        <p:nvSpPr>
          <p:cNvPr id="7" name="Title 1"/>
          <p:cNvSpPr txBox="1">
            <a:spLocks/>
          </p:cNvSpPr>
          <p:nvPr/>
        </p:nvSpPr>
        <p:spPr>
          <a:xfrm>
            <a:off x="1371600" y="85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DBMS vs RDBMS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153A081-AF8A-40BB-B45C-94429C7EB0F1}"/>
              </a:ext>
            </a:extLst>
          </p:cNvPr>
          <p:cNvSpPr/>
          <p:nvPr/>
        </p:nvSpPr>
        <p:spPr>
          <a:xfrm>
            <a:off x="1561730" y="1117327"/>
            <a:ext cx="7239740" cy="523220"/>
          </a:xfrm>
          <a:prstGeom prst="rect">
            <a:avLst/>
          </a:prstGeom>
          <a:solidFill>
            <a:schemeClr val="accent5">
              <a:lumMod val="40000"/>
              <a:lumOff val="60000"/>
            </a:schemeClr>
          </a:solidFill>
        </p:spPr>
        <p:txBody>
          <a:bodyPr wrap="square">
            <a:spAutoFit/>
          </a:bodyPr>
          <a:lstStyle/>
          <a:p>
            <a:pPr algn="ctr"/>
            <a:r>
              <a:rPr lang="en-US" sz="2800" b="1" dirty="0"/>
              <a:t>KEY DIFFERENCE</a:t>
            </a:r>
          </a:p>
        </p:txBody>
      </p:sp>
      <p:sp>
        <p:nvSpPr>
          <p:cNvPr id="2" name="Rectangle 1"/>
          <p:cNvSpPr/>
          <p:nvPr/>
        </p:nvSpPr>
        <p:spPr>
          <a:xfrm>
            <a:off x="1524000" y="1748497"/>
            <a:ext cx="7460350" cy="4524315"/>
          </a:xfrm>
          <a:prstGeom prst="rect">
            <a:avLst/>
          </a:prstGeom>
        </p:spPr>
        <p:txBody>
          <a:bodyPr wrap="square">
            <a:spAutoFit/>
          </a:bodyPr>
          <a:lstStyle/>
          <a:p>
            <a:pPr marL="285750" indent="-285750">
              <a:buFont typeface="Wingdings" panose="05000000000000000000" pitchFamily="2" charset="2"/>
              <a:buChar char="Ø"/>
            </a:pPr>
            <a:r>
              <a:rPr lang="en-US" sz="2400" dirty="0">
                <a:solidFill>
                  <a:srgbClr val="222222"/>
                </a:solidFill>
                <a:latin typeface="Source Sans Pro"/>
              </a:rPr>
              <a:t>DBMS stores data as a file whereas in RDBMS, data is stored in the form of tables.</a:t>
            </a:r>
          </a:p>
          <a:p>
            <a:pPr marL="285750" indent="-285750">
              <a:buFont typeface="Wingdings" panose="05000000000000000000" pitchFamily="2" charset="2"/>
              <a:buChar char="Ø"/>
            </a:pPr>
            <a:r>
              <a:rPr lang="en-US" sz="2400" dirty="0">
                <a:solidFill>
                  <a:srgbClr val="222222"/>
                </a:solidFill>
                <a:latin typeface="Source Sans Pro"/>
              </a:rPr>
              <a:t>DBMS supports single users, while RDBMS supports multiple users.</a:t>
            </a:r>
          </a:p>
          <a:p>
            <a:pPr marL="285750" indent="-285750">
              <a:buFont typeface="Wingdings" panose="05000000000000000000" pitchFamily="2" charset="2"/>
              <a:buChar char="Ø"/>
            </a:pPr>
            <a:r>
              <a:rPr lang="en-US" sz="2400" dirty="0">
                <a:solidFill>
                  <a:srgbClr val="222222"/>
                </a:solidFill>
                <a:latin typeface="Source Sans Pro"/>
              </a:rPr>
              <a:t>DBMS does not support client-server architecture but RDBMS supports client-server architecture.</a:t>
            </a:r>
          </a:p>
          <a:p>
            <a:pPr marL="285750" indent="-285750">
              <a:buFont typeface="Wingdings" panose="05000000000000000000" pitchFamily="2" charset="2"/>
              <a:buChar char="Ø"/>
            </a:pPr>
            <a:r>
              <a:rPr lang="en-US" sz="2400" dirty="0">
                <a:solidFill>
                  <a:srgbClr val="222222"/>
                </a:solidFill>
                <a:latin typeface="Source Sans Pro"/>
              </a:rPr>
              <a:t>DBMS has low software and hardware requirements whereas RDBMS has higher hardware and software requirements.</a:t>
            </a:r>
          </a:p>
          <a:p>
            <a:pPr marL="285750" indent="-285750">
              <a:buFont typeface="Wingdings" panose="05000000000000000000" pitchFamily="2" charset="2"/>
              <a:buChar char="Ø"/>
            </a:pPr>
            <a:r>
              <a:rPr lang="en-US" sz="2400" dirty="0">
                <a:solidFill>
                  <a:srgbClr val="222222"/>
                </a:solidFill>
                <a:latin typeface="Source Sans Pro"/>
              </a:rPr>
              <a:t>In DBMS, data redundancy is common while in RDBMS, keys and indexes do not allow data redundancy.</a:t>
            </a:r>
            <a:endParaRPr lang="en-US" sz="2400" b="0" i="0" dirty="0">
              <a:solidFill>
                <a:srgbClr val="222222"/>
              </a:solidFill>
              <a:effectLst/>
              <a:latin typeface="Source Sans Pro"/>
            </a:endParaRPr>
          </a:p>
        </p:txBody>
      </p:sp>
    </p:spTree>
    <p:extLst>
      <p:ext uri="{BB962C8B-B14F-4D97-AF65-F5344CB8AC3E}">
        <p14:creationId xmlns:p14="http://schemas.microsoft.com/office/powerpoint/2010/main" val="3686655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7E82E8-3803-4BA0-BBE7-13310C58F293}"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52</a:t>
            </a:fld>
            <a:endParaRPr lang="en-US">
              <a:solidFill>
                <a:prstClr val="black">
                  <a:tint val="75000"/>
                </a:prstClr>
              </a:solidFill>
              <a:latin typeface="Calibri"/>
            </a:endParaRPr>
          </a:p>
        </p:txBody>
      </p:sp>
      <p:sp>
        <p:nvSpPr>
          <p:cNvPr id="7" name="Title 1"/>
          <p:cNvSpPr txBox="1">
            <a:spLocks/>
          </p:cNvSpPr>
          <p:nvPr/>
        </p:nvSpPr>
        <p:spPr>
          <a:xfrm>
            <a:off x="1371600" y="85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DBMS vs RDBMS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54638358"/>
              </p:ext>
            </p:extLst>
          </p:nvPr>
        </p:nvGraphicFramePr>
        <p:xfrm>
          <a:off x="1297577" y="742253"/>
          <a:ext cx="7567748" cy="5827878"/>
        </p:xfrm>
        <a:graphic>
          <a:graphicData uri="http://schemas.openxmlformats.org/drawingml/2006/table">
            <a:tbl>
              <a:tblPr>
                <a:tableStyleId>{35758FB7-9AC5-4552-8A53-C91805E547FA}</a:tableStyleId>
              </a:tblPr>
              <a:tblGrid>
                <a:gridCol w="3783874">
                  <a:extLst>
                    <a:ext uri="{9D8B030D-6E8A-4147-A177-3AD203B41FA5}">
                      <a16:colId xmlns:a16="http://schemas.microsoft.com/office/drawing/2014/main" val="1037595337"/>
                    </a:ext>
                  </a:extLst>
                </a:gridCol>
                <a:gridCol w="3783874">
                  <a:extLst>
                    <a:ext uri="{9D8B030D-6E8A-4147-A177-3AD203B41FA5}">
                      <a16:colId xmlns:a16="http://schemas.microsoft.com/office/drawing/2014/main" val="2516042229"/>
                    </a:ext>
                  </a:extLst>
                </a:gridCol>
              </a:tblGrid>
              <a:tr h="253429">
                <a:tc>
                  <a:txBody>
                    <a:bodyPr/>
                    <a:lstStyle/>
                    <a:p>
                      <a:pPr algn="ctr" fontAlgn="base"/>
                      <a:r>
                        <a:rPr lang="en-US" sz="1400" b="1" cap="all" dirty="0">
                          <a:solidFill>
                            <a:sysClr val="windowText" lastClr="000000"/>
                          </a:solidFill>
                          <a:effectLst/>
                        </a:rPr>
                        <a:t>DBMS</a:t>
                      </a:r>
                    </a:p>
                  </a:txBody>
                  <a:tcPr marL="22406" marR="22406" marT="22406" marB="22406" anchor="ctr"/>
                </a:tc>
                <a:tc>
                  <a:txBody>
                    <a:bodyPr/>
                    <a:lstStyle/>
                    <a:p>
                      <a:pPr algn="ctr" fontAlgn="base"/>
                      <a:r>
                        <a:rPr lang="en-US" sz="1400" b="1" cap="all" dirty="0">
                          <a:solidFill>
                            <a:sysClr val="windowText" lastClr="000000"/>
                          </a:solidFill>
                          <a:effectLst/>
                        </a:rPr>
                        <a:t>RDBMS</a:t>
                      </a:r>
                    </a:p>
                  </a:txBody>
                  <a:tcPr marL="22406" marR="22406" marT="22406" marB="22406" anchor="ctr"/>
                </a:tc>
                <a:extLst>
                  <a:ext uri="{0D108BD9-81ED-4DB2-BD59-A6C34878D82A}">
                    <a16:rowId xmlns:a16="http://schemas.microsoft.com/office/drawing/2014/main" val="3982941643"/>
                  </a:ext>
                </a:extLst>
              </a:tr>
              <a:tr h="289771">
                <a:tc>
                  <a:txBody>
                    <a:bodyPr/>
                    <a:lstStyle/>
                    <a:p>
                      <a:pPr algn="l" fontAlgn="base"/>
                      <a:r>
                        <a:rPr lang="pt-BR" sz="1400" dirty="0">
                          <a:effectLst/>
                        </a:rPr>
                        <a:t>DBMS stores data as file.</a:t>
                      </a:r>
                      <a:endParaRPr lang="pt-BR" sz="1400" b="0" dirty="0">
                        <a:effectLst/>
                      </a:endParaRPr>
                    </a:p>
                  </a:txBody>
                  <a:tcPr marL="39210" marR="39210" marT="19605" marB="19605" anchor="ctr"/>
                </a:tc>
                <a:tc>
                  <a:txBody>
                    <a:bodyPr/>
                    <a:lstStyle/>
                    <a:p>
                      <a:pPr algn="l" fontAlgn="base"/>
                      <a:r>
                        <a:rPr lang="en-US" sz="1400" dirty="0">
                          <a:effectLst/>
                        </a:rPr>
                        <a:t>RDBMS stores data in tabular form.</a:t>
                      </a:r>
                      <a:endParaRPr lang="en-US" sz="1400" b="0" dirty="0">
                        <a:effectLst/>
                      </a:endParaRPr>
                    </a:p>
                  </a:txBody>
                  <a:tcPr marL="39210" marR="39210" marT="19605" marB="19605" anchor="ctr"/>
                </a:tc>
                <a:extLst>
                  <a:ext uri="{0D108BD9-81ED-4DB2-BD59-A6C34878D82A}">
                    <a16:rowId xmlns:a16="http://schemas.microsoft.com/office/drawing/2014/main" val="1584630022"/>
                  </a:ext>
                </a:extLst>
              </a:tr>
              <a:tr h="457370">
                <a:tc>
                  <a:txBody>
                    <a:bodyPr/>
                    <a:lstStyle/>
                    <a:p>
                      <a:pPr algn="l" fontAlgn="base"/>
                      <a:r>
                        <a:rPr lang="en-US" sz="1400" dirty="0">
                          <a:effectLst/>
                        </a:rPr>
                        <a:t>Data elements need to access individually.</a:t>
                      </a:r>
                      <a:endParaRPr lang="en-US" sz="1400" b="0" dirty="0">
                        <a:effectLst/>
                      </a:endParaRPr>
                    </a:p>
                  </a:txBody>
                  <a:tcPr marL="39210" marR="39210" marT="19605" marB="19605" anchor="ctr"/>
                </a:tc>
                <a:tc>
                  <a:txBody>
                    <a:bodyPr/>
                    <a:lstStyle/>
                    <a:p>
                      <a:pPr algn="l" fontAlgn="base"/>
                      <a:r>
                        <a:rPr lang="en-US" sz="1400">
                          <a:effectLst/>
                        </a:rPr>
                        <a:t>Multiple data elements can be accessed at the same time.</a:t>
                      </a:r>
                      <a:endParaRPr lang="en-US" sz="1400" b="0">
                        <a:effectLst/>
                      </a:endParaRPr>
                    </a:p>
                  </a:txBody>
                  <a:tcPr marL="39210" marR="39210" marT="19605" marB="19605" anchor="ctr"/>
                </a:tc>
                <a:extLst>
                  <a:ext uri="{0D108BD9-81ED-4DB2-BD59-A6C34878D82A}">
                    <a16:rowId xmlns:a16="http://schemas.microsoft.com/office/drawing/2014/main" val="692511706"/>
                  </a:ext>
                </a:extLst>
              </a:tr>
              <a:tr h="457370">
                <a:tc>
                  <a:txBody>
                    <a:bodyPr/>
                    <a:lstStyle/>
                    <a:p>
                      <a:pPr algn="l" fontAlgn="base"/>
                      <a:r>
                        <a:rPr lang="en-US" sz="1400" dirty="0">
                          <a:effectLst/>
                        </a:rPr>
                        <a:t>No relationship between data.</a:t>
                      </a:r>
                      <a:endParaRPr lang="en-US" sz="1400" b="0" dirty="0">
                        <a:effectLst/>
                      </a:endParaRPr>
                    </a:p>
                  </a:txBody>
                  <a:tcPr marL="39210" marR="39210" marT="19605" marB="19605" anchor="ctr"/>
                </a:tc>
                <a:tc>
                  <a:txBody>
                    <a:bodyPr/>
                    <a:lstStyle/>
                    <a:p>
                      <a:pPr algn="l" fontAlgn="base"/>
                      <a:r>
                        <a:rPr lang="en-US" sz="1400">
                          <a:effectLst/>
                        </a:rPr>
                        <a:t>Data is stored in the form of tables which are related to each other.</a:t>
                      </a:r>
                      <a:endParaRPr lang="en-US" sz="1400" b="0">
                        <a:effectLst/>
                      </a:endParaRPr>
                    </a:p>
                  </a:txBody>
                  <a:tcPr marL="39210" marR="39210" marT="19605" marB="19605" anchor="ctr"/>
                </a:tc>
                <a:extLst>
                  <a:ext uri="{0D108BD9-81ED-4DB2-BD59-A6C34878D82A}">
                    <a16:rowId xmlns:a16="http://schemas.microsoft.com/office/drawing/2014/main" val="2420867733"/>
                  </a:ext>
                </a:extLst>
              </a:tr>
              <a:tr h="289771">
                <a:tc>
                  <a:txBody>
                    <a:bodyPr/>
                    <a:lstStyle/>
                    <a:p>
                      <a:pPr algn="l" fontAlgn="base"/>
                      <a:r>
                        <a:rPr lang="en-US" sz="1400" dirty="0">
                          <a:effectLst/>
                        </a:rPr>
                        <a:t>Normalization is not present.</a:t>
                      </a:r>
                      <a:endParaRPr lang="en-US" sz="1400" b="0" dirty="0">
                        <a:effectLst/>
                      </a:endParaRPr>
                    </a:p>
                  </a:txBody>
                  <a:tcPr marL="39210" marR="39210" marT="19605" marB="19605" anchor="ctr"/>
                </a:tc>
                <a:tc>
                  <a:txBody>
                    <a:bodyPr/>
                    <a:lstStyle/>
                    <a:p>
                      <a:pPr algn="l" fontAlgn="base"/>
                      <a:r>
                        <a:rPr lang="en-US" sz="1400" dirty="0">
                          <a:effectLst/>
                        </a:rPr>
                        <a:t>Normalization is present.</a:t>
                      </a:r>
                      <a:endParaRPr lang="en-US" sz="1400" b="0" dirty="0">
                        <a:effectLst/>
                      </a:endParaRPr>
                    </a:p>
                  </a:txBody>
                  <a:tcPr marL="39210" marR="39210" marT="19605" marB="19605" anchor="ctr"/>
                </a:tc>
                <a:extLst>
                  <a:ext uri="{0D108BD9-81ED-4DB2-BD59-A6C34878D82A}">
                    <a16:rowId xmlns:a16="http://schemas.microsoft.com/office/drawing/2014/main" val="3886284292"/>
                  </a:ext>
                </a:extLst>
              </a:tr>
              <a:tr h="289771">
                <a:tc>
                  <a:txBody>
                    <a:bodyPr/>
                    <a:lstStyle/>
                    <a:p>
                      <a:pPr algn="l" fontAlgn="base"/>
                      <a:r>
                        <a:rPr lang="en-US" sz="1400">
                          <a:effectLst/>
                        </a:rPr>
                        <a:t>DBMS does not support distributed database.</a:t>
                      </a:r>
                      <a:endParaRPr lang="en-US" sz="1400" b="0">
                        <a:effectLst/>
                      </a:endParaRPr>
                    </a:p>
                  </a:txBody>
                  <a:tcPr marL="39210" marR="39210" marT="19605" marB="19605" anchor="ctr"/>
                </a:tc>
                <a:tc>
                  <a:txBody>
                    <a:bodyPr/>
                    <a:lstStyle/>
                    <a:p>
                      <a:pPr algn="l" fontAlgn="base"/>
                      <a:r>
                        <a:rPr lang="en-US" sz="1400" dirty="0">
                          <a:effectLst/>
                        </a:rPr>
                        <a:t>RDBMS supports distributed database.</a:t>
                      </a:r>
                      <a:endParaRPr lang="en-US" sz="1400" b="0" dirty="0">
                        <a:effectLst/>
                      </a:endParaRPr>
                    </a:p>
                  </a:txBody>
                  <a:tcPr marL="39210" marR="39210" marT="19605" marB="19605" anchor="ctr"/>
                </a:tc>
                <a:extLst>
                  <a:ext uri="{0D108BD9-81ED-4DB2-BD59-A6C34878D82A}">
                    <a16:rowId xmlns:a16="http://schemas.microsoft.com/office/drawing/2014/main" val="530395807"/>
                  </a:ext>
                </a:extLst>
              </a:tr>
              <a:tr h="666810">
                <a:tc>
                  <a:txBody>
                    <a:bodyPr/>
                    <a:lstStyle/>
                    <a:p>
                      <a:pPr algn="l" fontAlgn="base"/>
                      <a:r>
                        <a:rPr lang="en-US" sz="1400">
                          <a:effectLst/>
                        </a:rPr>
                        <a:t>It stores data in either a navigational or hierarchical form.</a:t>
                      </a:r>
                      <a:endParaRPr lang="en-US" sz="1400" b="0">
                        <a:effectLst/>
                      </a:endParaRPr>
                    </a:p>
                  </a:txBody>
                  <a:tcPr marL="39210" marR="39210" marT="19605" marB="19605" anchor="ctr"/>
                </a:tc>
                <a:tc>
                  <a:txBody>
                    <a:bodyPr/>
                    <a:lstStyle/>
                    <a:p>
                      <a:pPr algn="l" fontAlgn="base"/>
                      <a:r>
                        <a:rPr lang="en-US" sz="1400" dirty="0">
                          <a:effectLst/>
                        </a:rPr>
                        <a:t>It uses a tabular structure where the headers are the column names, and the rows contain corresponding values.</a:t>
                      </a:r>
                      <a:endParaRPr lang="en-US" sz="1400" b="0" dirty="0">
                        <a:effectLst/>
                      </a:endParaRPr>
                    </a:p>
                  </a:txBody>
                  <a:tcPr marL="39210" marR="39210" marT="19605" marB="19605" anchor="ctr"/>
                </a:tc>
                <a:extLst>
                  <a:ext uri="{0D108BD9-81ED-4DB2-BD59-A6C34878D82A}">
                    <a16:rowId xmlns:a16="http://schemas.microsoft.com/office/drawing/2014/main" val="2163197493"/>
                  </a:ext>
                </a:extLst>
              </a:tr>
              <a:tr h="289771">
                <a:tc>
                  <a:txBody>
                    <a:bodyPr/>
                    <a:lstStyle/>
                    <a:p>
                      <a:pPr algn="l" fontAlgn="base"/>
                      <a:r>
                        <a:rPr lang="en-US" sz="1400">
                          <a:effectLst/>
                        </a:rPr>
                        <a:t>It deals with small quantity of data.</a:t>
                      </a:r>
                      <a:endParaRPr lang="en-US" sz="1400" b="0">
                        <a:effectLst/>
                      </a:endParaRPr>
                    </a:p>
                  </a:txBody>
                  <a:tcPr marL="39210" marR="39210" marT="19605" marB="19605" anchor="ctr"/>
                </a:tc>
                <a:tc>
                  <a:txBody>
                    <a:bodyPr/>
                    <a:lstStyle/>
                    <a:p>
                      <a:pPr algn="l" fontAlgn="base"/>
                      <a:r>
                        <a:rPr lang="en-US" sz="1400" dirty="0">
                          <a:effectLst/>
                        </a:rPr>
                        <a:t>It deals with large amount of data.</a:t>
                      </a:r>
                      <a:endParaRPr lang="en-US" sz="1400" b="0" dirty="0">
                        <a:effectLst/>
                      </a:endParaRPr>
                    </a:p>
                  </a:txBody>
                  <a:tcPr marL="39210" marR="39210" marT="19605" marB="19605" anchor="ctr"/>
                </a:tc>
                <a:extLst>
                  <a:ext uri="{0D108BD9-81ED-4DB2-BD59-A6C34878D82A}">
                    <a16:rowId xmlns:a16="http://schemas.microsoft.com/office/drawing/2014/main" val="168910032"/>
                  </a:ext>
                </a:extLst>
              </a:tr>
              <a:tr h="289771">
                <a:tc>
                  <a:txBody>
                    <a:bodyPr/>
                    <a:lstStyle/>
                    <a:p>
                      <a:pPr algn="l" fontAlgn="base"/>
                      <a:r>
                        <a:rPr lang="en-US" sz="1400">
                          <a:effectLst/>
                        </a:rPr>
                        <a:t>Data redundancy is common in this model.</a:t>
                      </a:r>
                      <a:endParaRPr lang="en-US" sz="1400" b="0">
                        <a:effectLst/>
                      </a:endParaRPr>
                    </a:p>
                  </a:txBody>
                  <a:tcPr marL="39210" marR="39210" marT="19605" marB="19605" anchor="ctr"/>
                </a:tc>
                <a:tc>
                  <a:txBody>
                    <a:bodyPr/>
                    <a:lstStyle/>
                    <a:p>
                      <a:pPr algn="l" fontAlgn="base"/>
                      <a:r>
                        <a:rPr lang="en-US" sz="1400" dirty="0">
                          <a:effectLst/>
                        </a:rPr>
                        <a:t>Keys and indexes do not allow Data redundancy.</a:t>
                      </a:r>
                      <a:endParaRPr lang="en-US" sz="1400" b="0" dirty="0">
                        <a:effectLst/>
                      </a:endParaRPr>
                    </a:p>
                  </a:txBody>
                  <a:tcPr marL="39210" marR="39210" marT="19605" marB="19605" anchor="ctr"/>
                </a:tc>
                <a:extLst>
                  <a:ext uri="{0D108BD9-81ED-4DB2-BD59-A6C34878D82A}">
                    <a16:rowId xmlns:a16="http://schemas.microsoft.com/office/drawing/2014/main" val="853940215"/>
                  </a:ext>
                </a:extLst>
              </a:tr>
              <a:tr h="457370">
                <a:tc>
                  <a:txBody>
                    <a:bodyPr/>
                    <a:lstStyle/>
                    <a:p>
                      <a:pPr algn="l" fontAlgn="base"/>
                      <a:r>
                        <a:rPr lang="en-US" sz="1400">
                          <a:effectLst/>
                        </a:rPr>
                        <a:t>It is used for small organization and deal with small data.</a:t>
                      </a:r>
                      <a:endParaRPr lang="en-US" sz="1400" b="0">
                        <a:effectLst/>
                      </a:endParaRPr>
                    </a:p>
                  </a:txBody>
                  <a:tcPr marL="39210" marR="39210" marT="19605" marB="19605" anchor="ctr"/>
                </a:tc>
                <a:tc>
                  <a:txBody>
                    <a:bodyPr/>
                    <a:lstStyle/>
                    <a:p>
                      <a:pPr algn="l" fontAlgn="base"/>
                      <a:r>
                        <a:rPr lang="en-US" sz="1400" dirty="0">
                          <a:effectLst/>
                        </a:rPr>
                        <a:t>It is used to handle large amount of data.</a:t>
                      </a:r>
                      <a:endParaRPr lang="en-US" sz="1400" b="0" dirty="0">
                        <a:effectLst/>
                      </a:endParaRPr>
                    </a:p>
                  </a:txBody>
                  <a:tcPr marL="39210" marR="39210" marT="19605" marB="19605" anchor="ctr"/>
                </a:tc>
                <a:extLst>
                  <a:ext uri="{0D108BD9-81ED-4DB2-BD59-A6C34878D82A}">
                    <a16:rowId xmlns:a16="http://schemas.microsoft.com/office/drawing/2014/main" val="1764398416"/>
                  </a:ext>
                </a:extLst>
              </a:tr>
              <a:tr h="289771">
                <a:tc>
                  <a:txBody>
                    <a:bodyPr/>
                    <a:lstStyle/>
                    <a:p>
                      <a:pPr algn="l" fontAlgn="base"/>
                      <a:r>
                        <a:rPr lang="en-US" sz="1400">
                          <a:effectLst/>
                        </a:rPr>
                        <a:t>It supports single user.</a:t>
                      </a:r>
                      <a:endParaRPr lang="en-US" sz="1400" b="0">
                        <a:effectLst/>
                      </a:endParaRPr>
                    </a:p>
                  </a:txBody>
                  <a:tcPr marL="39210" marR="39210" marT="19605" marB="19605" anchor="ctr"/>
                </a:tc>
                <a:tc>
                  <a:txBody>
                    <a:bodyPr/>
                    <a:lstStyle/>
                    <a:p>
                      <a:pPr algn="l" fontAlgn="base"/>
                      <a:r>
                        <a:rPr lang="en-US" sz="1400" dirty="0">
                          <a:effectLst/>
                        </a:rPr>
                        <a:t>It supports multiple users.</a:t>
                      </a:r>
                      <a:endParaRPr lang="en-US" sz="1400" b="0" dirty="0">
                        <a:effectLst/>
                      </a:endParaRPr>
                    </a:p>
                  </a:txBody>
                  <a:tcPr marL="39210" marR="39210" marT="19605" marB="19605" anchor="ctr"/>
                </a:tc>
                <a:extLst>
                  <a:ext uri="{0D108BD9-81ED-4DB2-BD59-A6C34878D82A}">
                    <a16:rowId xmlns:a16="http://schemas.microsoft.com/office/drawing/2014/main" val="4080768737"/>
                  </a:ext>
                </a:extLst>
              </a:tr>
              <a:tr h="457370">
                <a:tc>
                  <a:txBody>
                    <a:bodyPr/>
                    <a:lstStyle/>
                    <a:p>
                      <a:pPr algn="l" fontAlgn="base"/>
                      <a:r>
                        <a:rPr lang="en-US" sz="1400">
                          <a:effectLst/>
                        </a:rPr>
                        <a:t>Data fetching is slower for the large amount of data.</a:t>
                      </a:r>
                      <a:endParaRPr lang="en-US" sz="1400" b="0">
                        <a:effectLst/>
                      </a:endParaRPr>
                    </a:p>
                  </a:txBody>
                  <a:tcPr marL="39210" marR="39210" marT="19605" marB="19605" anchor="ctr"/>
                </a:tc>
                <a:tc>
                  <a:txBody>
                    <a:bodyPr/>
                    <a:lstStyle/>
                    <a:p>
                      <a:pPr algn="l" fontAlgn="base"/>
                      <a:r>
                        <a:rPr lang="en-US" sz="1400" dirty="0">
                          <a:effectLst/>
                        </a:rPr>
                        <a:t>Data fetching is fast because of relational approach.</a:t>
                      </a:r>
                      <a:endParaRPr lang="en-US" sz="1400" b="0" dirty="0">
                        <a:effectLst/>
                      </a:endParaRPr>
                    </a:p>
                  </a:txBody>
                  <a:tcPr marL="39210" marR="39210" marT="19605" marB="19605" anchor="ctr"/>
                </a:tc>
                <a:extLst>
                  <a:ext uri="{0D108BD9-81ED-4DB2-BD59-A6C34878D82A}">
                    <a16:rowId xmlns:a16="http://schemas.microsoft.com/office/drawing/2014/main" val="408273299"/>
                  </a:ext>
                </a:extLst>
              </a:tr>
              <a:tr h="532369">
                <a:tc>
                  <a:txBody>
                    <a:bodyPr/>
                    <a:lstStyle/>
                    <a:p>
                      <a:pPr algn="l" fontAlgn="base"/>
                      <a:r>
                        <a:rPr lang="en-US" sz="1400">
                          <a:effectLst/>
                        </a:rPr>
                        <a:t>The data in a DBMS is subject to low security levels with regards to data manipulation.</a:t>
                      </a:r>
                      <a:endParaRPr lang="en-US" sz="1400" b="0">
                        <a:effectLst/>
                      </a:endParaRPr>
                    </a:p>
                  </a:txBody>
                  <a:tcPr marL="39210" marR="39210" marT="19605" marB="19605" anchor="ctr"/>
                </a:tc>
                <a:tc>
                  <a:txBody>
                    <a:bodyPr/>
                    <a:lstStyle/>
                    <a:p>
                      <a:pPr algn="l" fontAlgn="base"/>
                      <a:r>
                        <a:rPr lang="en-US" sz="1400" dirty="0">
                          <a:effectLst/>
                        </a:rPr>
                        <a:t>There exists multiple levels of data security in a RDBMS.</a:t>
                      </a:r>
                      <a:endParaRPr lang="en-US" sz="1400" b="0" dirty="0">
                        <a:effectLst/>
                      </a:endParaRPr>
                    </a:p>
                  </a:txBody>
                  <a:tcPr marL="39210" marR="39210" marT="19605" marB="19605" anchor="ctr"/>
                </a:tc>
                <a:extLst>
                  <a:ext uri="{0D108BD9-81ED-4DB2-BD59-A6C34878D82A}">
                    <a16:rowId xmlns:a16="http://schemas.microsoft.com/office/drawing/2014/main" val="1238031438"/>
                  </a:ext>
                </a:extLst>
              </a:tr>
              <a:tr h="289771">
                <a:tc>
                  <a:txBody>
                    <a:bodyPr/>
                    <a:lstStyle/>
                    <a:p>
                      <a:pPr algn="l" fontAlgn="base"/>
                      <a:r>
                        <a:rPr lang="en-US" sz="1400">
                          <a:effectLst/>
                        </a:rPr>
                        <a:t>Low software and hardware necessities.</a:t>
                      </a:r>
                      <a:endParaRPr lang="en-US" sz="1400" b="0">
                        <a:effectLst/>
                      </a:endParaRPr>
                    </a:p>
                  </a:txBody>
                  <a:tcPr marL="39210" marR="39210" marT="19605" marB="19605" anchor="ctr"/>
                </a:tc>
                <a:tc>
                  <a:txBody>
                    <a:bodyPr/>
                    <a:lstStyle/>
                    <a:p>
                      <a:pPr algn="l" fontAlgn="base"/>
                      <a:r>
                        <a:rPr lang="en-US" sz="1400" dirty="0">
                          <a:effectLst/>
                        </a:rPr>
                        <a:t>Higher software and hardware necessities.</a:t>
                      </a:r>
                      <a:endParaRPr lang="en-US" sz="1400" b="0" dirty="0">
                        <a:effectLst/>
                      </a:endParaRPr>
                    </a:p>
                  </a:txBody>
                  <a:tcPr marL="39210" marR="39210" marT="19605" marB="19605" anchor="ctr"/>
                </a:tc>
                <a:extLst>
                  <a:ext uri="{0D108BD9-81ED-4DB2-BD59-A6C34878D82A}">
                    <a16:rowId xmlns:a16="http://schemas.microsoft.com/office/drawing/2014/main" val="2026657192"/>
                  </a:ext>
                </a:extLst>
              </a:tr>
              <a:tr h="457370">
                <a:tc>
                  <a:txBody>
                    <a:bodyPr/>
                    <a:lstStyle/>
                    <a:p>
                      <a:pPr algn="l" fontAlgn="base"/>
                      <a:r>
                        <a:rPr lang="fr-FR" sz="1400">
                          <a:effectLst/>
                        </a:rPr>
                        <a:t>Examples: XML, Microsoft Access, etc.</a:t>
                      </a:r>
                      <a:endParaRPr lang="fr-FR" sz="1400" b="0">
                        <a:effectLst/>
                      </a:endParaRPr>
                    </a:p>
                  </a:txBody>
                  <a:tcPr marL="39210" marR="39210" marT="19605" marB="19605" anchor="ctr"/>
                </a:tc>
                <a:tc>
                  <a:txBody>
                    <a:bodyPr/>
                    <a:lstStyle/>
                    <a:p>
                      <a:pPr algn="l" fontAlgn="base"/>
                      <a:r>
                        <a:rPr lang="fr-FR" sz="1400" dirty="0" err="1">
                          <a:effectLst/>
                        </a:rPr>
                        <a:t>Examples</a:t>
                      </a:r>
                      <a:r>
                        <a:rPr lang="fr-FR" sz="1400" dirty="0">
                          <a:effectLst/>
                        </a:rPr>
                        <a:t>: MySQL, PostgreSQL, SQL Server, Oracle, etc.</a:t>
                      </a:r>
                      <a:endParaRPr lang="fr-FR" sz="1400" b="0" dirty="0">
                        <a:effectLst/>
                      </a:endParaRPr>
                    </a:p>
                  </a:txBody>
                  <a:tcPr marL="39210" marR="39210" marT="19605" marB="19605" anchor="ctr"/>
                </a:tc>
                <a:extLst>
                  <a:ext uri="{0D108BD9-81ED-4DB2-BD59-A6C34878D82A}">
                    <a16:rowId xmlns:a16="http://schemas.microsoft.com/office/drawing/2014/main" val="4276047329"/>
                  </a:ext>
                </a:extLst>
              </a:tr>
            </a:tbl>
          </a:graphicData>
        </a:graphic>
      </p:graphicFrame>
    </p:spTree>
    <p:extLst>
      <p:ext uri="{BB962C8B-B14F-4D97-AF65-F5344CB8AC3E}">
        <p14:creationId xmlns:p14="http://schemas.microsoft.com/office/powerpoint/2010/main" val="1374908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6B1F84-94A6-464E-B835-0D59A4F6A627}"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53</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Keys 	</a:t>
            </a:r>
            <a:r>
              <a:rPr lang="en-US"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153A081-AF8A-40BB-B45C-94429C7EB0F1}"/>
              </a:ext>
            </a:extLst>
          </p:cNvPr>
          <p:cNvSpPr/>
          <p:nvPr/>
        </p:nvSpPr>
        <p:spPr>
          <a:xfrm>
            <a:off x="1447060" y="1091202"/>
            <a:ext cx="7239740" cy="3323987"/>
          </a:xfrm>
          <a:prstGeom prst="rect">
            <a:avLst/>
          </a:prstGeom>
        </p:spPr>
        <p:txBody>
          <a:bodyPr wrap="square">
            <a:spAutoFit/>
          </a:bodyPr>
          <a:lstStyle/>
          <a:p>
            <a:r>
              <a:rPr lang="en-US" sz="2400" dirty="0"/>
              <a:t>Key is an attribute or more than one attribute of a relation that determine the unique tuple (row) in a table (relation).</a:t>
            </a:r>
          </a:p>
          <a:p>
            <a:endParaRPr lang="en-US" sz="2400" dirty="0"/>
          </a:p>
          <a:p>
            <a:r>
              <a:rPr lang="en-US" altLang="en-US" sz="2400" dirty="0"/>
              <a:t>Let K </a:t>
            </a:r>
            <a:r>
              <a:rPr lang="en-US" altLang="en-US" sz="2400" dirty="0">
                <a:sym typeface="Symbol" panose="05050102010706020507" pitchFamily="18" charset="2"/>
              </a:rPr>
              <a:t> R</a:t>
            </a:r>
          </a:p>
          <a:p>
            <a:r>
              <a:rPr lang="en-US" altLang="en-US" sz="2400" i="1" dirty="0">
                <a:sym typeface="Symbol" panose="05050102010706020507" pitchFamily="18" charset="2"/>
              </a:rPr>
              <a:t> </a:t>
            </a:r>
          </a:p>
          <a:p>
            <a:r>
              <a:rPr lang="en-US" altLang="en-US" sz="2400" i="1" dirty="0">
                <a:sym typeface="Symbol" panose="05050102010706020507" pitchFamily="18" charset="2"/>
              </a:rPr>
              <a:t>K </a:t>
            </a:r>
            <a:r>
              <a:rPr lang="en-US" altLang="en-US" sz="2400" dirty="0">
                <a:sym typeface="Symbol" panose="05050102010706020507" pitchFamily="18" charset="2"/>
              </a:rPr>
              <a:t>is a </a:t>
            </a:r>
            <a:r>
              <a:rPr lang="en-US" altLang="en-US" sz="2400" b="1" dirty="0" err="1">
                <a:solidFill>
                  <a:schemeClr val="tx2"/>
                </a:solidFill>
                <a:sym typeface="Symbol" panose="05050102010706020507" pitchFamily="18" charset="2"/>
              </a:rPr>
              <a:t>superkey</a:t>
            </a:r>
            <a:r>
              <a:rPr lang="en-US" altLang="en-US" sz="2400" b="1" dirty="0">
                <a:solidFill>
                  <a:schemeClr val="tx2"/>
                </a:solidFill>
                <a:sym typeface="Symbol" panose="05050102010706020507" pitchFamily="18" charset="2"/>
              </a:rPr>
              <a:t> </a:t>
            </a:r>
            <a:r>
              <a:rPr lang="en-US" altLang="en-US" sz="2400" dirty="0">
                <a:sym typeface="Symbol" panose="05050102010706020507" pitchFamily="18" charset="2"/>
              </a:rPr>
              <a:t>of </a:t>
            </a:r>
            <a:r>
              <a:rPr lang="en-US" altLang="en-US" sz="2400" i="1" dirty="0">
                <a:sym typeface="Symbol" panose="05050102010706020507" pitchFamily="18" charset="2"/>
              </a:rPr>
              <a:t>R</a:t>
            </a:r>
            <a:r>
              <a:rPr lang="en-US" altLang="en-US" sz="2400" dirty="0">
                <a:sym typeface="Symbol" panose="05050102010706020507" pitchFamily="18" charset="2"/>
              </a:rPr>
              <a:t> if values for </a:t>
            </a:r>
            <a:r>
              <a:rPr lang="en-US" altLang="en-US" sz="2400" i="1" dirty="0">
                <a:sym typeface="Symbol" panose="05050102010706020507" pitchFamily="18" charset="2"/>
              </a:rPr>
              <a:t>K</a:t>
            </a:r>
            <a:r>
              <a:rPr lang="en-US" altLang="en-US" sz="2400" dirty="0">
                <a:sym typeface="Symbol" panose="05050102010706020507" pitchFamily="18" charset="2"/>
              </a:rPr>
              <a:t> are sufficient to identify a unique tuple of each possible relation </a:t>
            </a:r>
            <a:r>
              <a:rPr lang="en-US" altLang="en-US" sz="2400" i="1" dirty="0">
                <a:sym typeface="Symbol" panose="05050102010706020507" pitchFamily="18" charset="2"/>
              </a:rPr>
              <a:t>r(R)</a:t>
            </a:r>
            <a:r>
              <a:rPr lang="en-US" altLang="en-US" sz="2400" dirty="0">
                <a:sym typeface="Symbol" panose="05050102010706020507" pitchFamily="18" charset="2"/>
              </a:rPr>
              <a:t> </a:t>
            </a:r>
          </a:p>
          <a:p>
            <a:r>
              <a:rPr lang="en-US" dirty="0"/>
              <a:t> </a:t>
            </a:r>
          </a:p>
        </p:txBody>
      </p:sp>
    </p:spTree>
    <p:extLst>
      <p:ext uri="{BB962C8B-B14F-4D97-AF65-F5344CB8AC3E}">
        <p14:creationId xmlns:p14="http://schemas.microsoft.com/office/powerpoint/2010/main" val="9595531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88FF76-E7B0-44BE-B3BE-1757496DB4F7}"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54</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Types of Key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40FB138-0700-4499-B6E0-3BC867437C82}"/>
              </a:ext>
            </a:extLst>
          </p:cNvPr>
          <p:cNvSpPr/>
          <p:nvPr/>
        </p:nvSpPr>
        <p:spPr>
          <a:xfrm>
            <a:off x="1586145" y="1474135"/>
            <a:ext cx="4572000" cy="2805063"/>
          </a:xfrm>
          <a:prstGeom prst="rect">
            <a:avLst/>
          </a:prstGeom>
        </p:spPr>
        <p:txBody>
          <a:bodyPr>
            <a:spAutoFit/>
          </a:bodyPr>
          <a:lstStyle/>
          <a:p>
            <a:pPr marL="285750" indent="-285750">
              <a:lnSpc>
                <a:spcPct val="150000"/>
              </a:lnSpc>
              <a:buFont typeface="Wingdings" panose="05000000000000000000" pitchFamily="2" charset="2"/>
              <a:buChar char="Ø"/>
            </a:pPr>
            <a:r>
              <a:rPr lang="en-US" sz="2400" dirty="0"/>
              <a:t>Super Key</a:t>
            </a:r>
          </a:p>
          <a:p>
            <a:pPr marL="285750" indent="-285750">
              <a:lnSpc>
                <a:spcPct val="150000"/>
              </a:lnSpc>
              <a:buFont typeface="Wingdings" panose="05000000000000000000" pitchFamily="2" charset="2"/>
              <a:buChar char="Ø"/>
            </a:pPr>
            <a:r>
              <a:rPr lang="en-US" sz="2400" dirty="0"/>
              <a:t>Candidate Key </a:t>
            </a:r>
          </a:p>
          <a:p>
            <a:pPr marL="285750" indent="-285750">
              <a:lnSpc>
                <a:spcPct val="150000"/>
              </a:lnSpc>
              <a:buFont typeface="Wingdings" panose="05000000000000000000" pitchFamily="2" charset="2"/>
              <a:buChar char="Ø"/>
            </a:pPr>
            <a:r>
              <a:rPr lang="en-US" sz="2400" dirty="0"/>
              <a:t>Primary Key </a:t>
            </a:r>
          </a:p>
          <a:p>
            <a:pPr marL="285750" indent="-285750">
              <a:lnSpc>
                <a:spcPct val="150000"/>
              </a:lnSpc>
              <a:buFont typeface="Wingdings" panose="05000000000000000000" pitchFamily="2" charset="2"/>
              <a:buChar char="Ø"/>
            </a:pPr>
            <a:r>
              <a:rPr lang="en-US" sz="2400" dirty="0"/>
              <a:t>Alternate Key </a:t>
            </a:r>
          </a:p>
          <a:p>
            <a:pPr marL="285750" indent="-285750">
              <a:lnSpc>
                <a:spcPct val="150000"/>
              </a:lnSpc>
              <a:buFont typeface="Wingdings" panose="05000000000000000000" pitchFamily="2" charset="2"/>
              <a:buChar char="Ø"/>
            </a:pPr>
            <a:r>
              <a:rPr lang="en-US" sz="2400" dirty="0"/>
              <a:t>Foreign key </a:t>
            </a:r>
          </a:p>
        </p:txBody>
      </p:sp>
    </p:spTree>
    <p:extLst>
      <p:ext uri="{BB962C8B-B14F-4D97-AF65-F5344CB8AC3E}">
        <p14:creationId xmlns:p14="http://schemas.microsoft.com/office/powerpoint/2010/main" val="2094136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EBD1BE-46B0-4A76-A691-7061B57397F8}"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55</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Super Key</a:t>
            </a:r>
          </a:p>
        </p:txBody>
      </p:sp>
      <p:sp>
        <p:nvSpPr>
          <p:cNvPr id="10" name="Rectangle 9">
            <a:extLst>
              <a:ext uri="{FF2B5EF4-FFF2-40B4-BE49-F238E27FC236}">
                <a16:creationId xmlns:a16="http://schemas.microsoft.com/office/drawing/2014/main" id="{840FB138-0700-4499-B6E0-3BC867437C82}"/>
              </a:ext>
            </a:extLst>
          </p:cNvPr>
          <p:cNvSpPr/>
          <p:nvPr/>
        </p:nvSpPr>
        <p:spPr>
          <a:xfrm>
            <a:off x="1455938" y="1474135"/>
            <a:ext cx="7102135" cy="1569660"/>
          </a:xfrm>
          <a:prstGeom prst="rect">
            <a:avLst/>
          </a:prstGeom>
        </p:spPr>
        <p:txBody>
          <a:bodyPr wrap="square">
            <a:spAutoFit/>
          </a:bodyPr>
          <a:lstStyle/>
          <a:p>
            <a:pPr marL="285750" indent="-285750">
              <a:buFont typeface="Wingdings" panose="05000000000000000000" pitchFamily="2" charset="2"/>
              <a:buChar char="Ø"/>
            </a:pPr>
            <a:r>
              <a:rPr lang="en-US" sz="2400" dirty="0"/>
              <a:t>Super Key is an attribute or set of attribute by which entities are distinguishable among set of entities.</a:t>
            </a:r>
          </a:p>
          <a:p>
            <a:pPr marL="285750" indent="-285750">
              <a:buFont typeface="Wingdings" panose="05000000000000000000" pitchFamily="2" charset="2"/>
              <a:buChar char="Ø"/>
            </a:pPr>
            <a:endParaRPr lang="en-US" sz="2400" b="1" dirty="0"/>
          </a:p>
          <a:p>
            <a:pPr marL="285750" indent="-285750">
              <a:buFont typeface="Wingdings" panose="05000000000000000000" pitchFamily="2" charset="2"/>
              <a:buChar char="Ø"/>
            </a:pPr>
            <a:r>
              <a:rPr lang="en-US" sz="2400" b="1" dirty="0"/>
              <a:t>Key that uniquely identifies each record in the table</a:t>
            </a:r>
            <a:endParaRPr lang="en-US" sz="2400" dirty="0"/>
          </a:p>
        </p:txBody>
      </p:sp>
    </p:spTree>
    <p:extLst>
      <p:ext uri="{BB962C8B-B14F-4D97-AF65-F5344CB8AC3E}">
        <p14:creationId xmlns:p14="http://schemas.microsoft.com/office/powerpoint/2010/main" val="2148301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6BC4FE-698A-4D2B-A7EF-17054C614716}"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56</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Candidate key </a:t>
            </a:r>
          </a:p>
        </p:txBody>
      </p:sp>
      <p:sp>
        <p:nvSpPr>
          <p:cNvPr id="10" name="Rectangle 9">
            <a:extLst>
              <a:ext uri="{FF2B5EF4-FFF2-40B4-BE49-F238E27FC236}">
                <a16:creationId xmlns:a16="http://schemas.microsoft.com/office/drawing/2014/main" id="{840FB138-0700-4499-B6E0-3BC867437C82}"/>
              </a:ext>
            </a:extLst>
          </p:cNvPr>
          <p:cNvSpPr/>
          <p:nvPr/>
        </p:nvSpPr>
        <p:spPr>
          <a:xfrm>
            <a:off x="1145219" y="1252193"/>
            <a:ext cx="7315199" cy="4154984"/>
          </a:xfrm>
          <a:prstGeom prst="rect">
            <a:avLst/>
          </a:prstGeom>
        </p:spPr>
        <p:txBody>
          <a:bodyPr wrap="square">
            <a:spAutoFit/>
          </a:bodyPr>
          <a:lstStyle/>
          <a:p>
            <a:pPr marL="285750" indent="-285750">
              <a:buFont typeface="Wingdings" panose="05000000000000000000" pitchFamily="2" charset="2"/>
              <a:buChar char="Ø"/>
            </a:pPr>
            <a:r>
              <a:rPr lang="en-US" sz="2400" dirty="0"/>
              <a:t>¨ </a:t>
            </a:r>
            <a:r>
              <a:rPr lang="en-US" sz="2400" b="1" dirty="0"/>
              <a:t>A candidate key is a minimal subset of </a:t>
            </a:r>
            <a:r>
              <a:rPr lang="en-US" sz="2400" b="1" dirty="0" err="1"/>
              <a:t>superkey</a:t>
            </a:r>
            <a:r>
              <a:rPr lang="en-US" sz="2400" b="1" dirty="0"/>
              <a:t> that uniquely identifies each record in the table. </a:t>
            </a:r>
            <a:r>
              <a:rPr lang="en-US" sz="2400" dirty="0"/>
              <a:t>¨</a:t>
            </a:r>
          </a:p>
          <a:p>
            <a:endParaRPr lang="en-US" sz="2400" dirty="0"/>
          </a:p>
          <a:p>
            <a:pPr marL="285750" indent="-285750">
              <a:buFont typeface="Wingdings" panose="05000000000000000000" pitchFamily="2" charset="2"/>
              <a:buChar char="Ø"/>
            </a:pPr>
            <a:r>
              <a:rPr lang="en-US" sz="2400" dirty="0"/>
              <a:t> There can be more than one candidate keys in a relation. </a:t>
            </a:r>
          </a:p>
          <a:p>
            <a:pPr marL="285750" indent="-285750">
              <a:buFont typeface="Wingdings" panose="05000000000000000000" pitchFamily="2" charset="2"/>
              <a:buChar char="Ø"/>
            </a:pPr>
            <a:r>
              <a:rPr lang="en-US" sz="2400" dirty="0"/>
              <a:t>  Criteria for the candidate keys: </a:t>
            </a:r>
          </a:p>
          <a:p>
            <a:pPr marL="742950" lvl="1" indent="-285750">
              <a:buFont typeface="Wingdings" panose="05000000000000000000" pitchFamily="2" charset="2"/>
              <a:buChar char="Ø"/>
            </a:pPr>
            <a:r>
              <a:rPr lang="en-US" sz="2400" dirty="0"/>
              <a:t>  It must contain unique values </a:t>
            </a:r>
          </a:p>
          <a:p>
            <a:pPr marL="742950" lvl="1" indent="-285750">
              <a:buFont typeface="Wingdings" panose="05000000000000000000" pitchFamily="2" charset="2"/>
              <a:buChar char="Ø"/>
            </a:pPr>
            <a:r>
              <a:rPr lang="en-US" sz="2400" dirty="0"/>
              <a:t>  It must not contain null values </a:t>
            </a:r>
          </a:p>
          <a:p>
            <a:pPr marL="742950" lvl="1" indent="-285750">
              <a:buFont typeface="Wingdings" panose="05000000000000000000" pitchFamily="2" charset="2"/>
              <a:buChar char="Ø"/>
            </a:pPr>
            <a:r>
              <a:rPr lang="en-US" sz="2400" dirty="0"/>
              <a:t>It contains the minimum number of fields to ensure uniqueness </a:t>
            </a:r>
          </a:p>
          <a:p>
            <a:pPr marL="742950" lvl="1" indent="-285750">
              <a:buFont typeface="Wingdings" panose="05000000000000000000" pitchFamily="2" charset="2"/>
              <a:buChar char="Ø"/>
            </a:pPr>
            <a:r>
              <a:rPr lang="en-US" sz="2400" dirty="0"/>
              <a:t>  It must uniquely identify each record in the table </a:t>
            </a:r>
          </a:p>
        </p:txBody>
      </p:sp>
    </p:spTree>
    <p:extLst>
      <p:ext uri="{BB962C8B-B14F-4D97-AF65-F5344CB8AC3E}">
        <p14:creationId xmlns:p14="http://schemas.microsoft.com/office/powerpoint/2010/main" val="219624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DD9BE6-0831-4D11-9E5D-45403C2B34A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57</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Primary Key </a:t>
            </a:r>
          </a:p>
        </p:txBody>
      </p:sp>
      <p:sp>
        <p:nvSpPr>
          <p:cNvPr id="10" name="Rectangle 9">
            <a:extLst>
              <a:ext uri="{FF2B5EF4-FFF2-40B4-BE49-F238E27FC236}">
                <a16:creationId xmlns:a16="http://schemas.microsoft.com/office/drawing/2014/main" id="{840FB138-0700-4499-B6E0-3BC867437C82}"/>
              </a:ext>
            </a:extLst>
          </p:cNvPr>
          <p:cNvSpPr/>
          <p:nvPr/>
        </p:nvSpPr>
        <p:spPr>
          <a:xfrm>
            <a:off x="1145219" y="1252193"/>
            <a:ext cx="7315199" cy="3416320"/>
          </a:xfrm>
          <a:prstGeom prst="rect">
            <a:avLst/>
          </a:prstGeom>
        </p:spPr>
        <p:txBody>
          <a:bodyPr wrap="square">
            <a:spAutoFit/>
          </a:bodyPr>
          <a:lstStyle/>
          <a:p>
            <a:pPr marL="285750" indent="-285750">
              <a:buFont typeface="Wingdings" panose="05000000000000000000" pitchFamily="2" charset="2"/>
              <a:buChar char="Ø"/>
            </a:pPr>
            <a:r>
              <a:rPr lang="en-US" sz="2400" dirty="0"/>
              <a:t>¨</a:t>
            </a:r>
            <a:r>
              <a:rPr lang="en-US" sz="2400" b="1" dirty="0"/>
              <a:t>Is an attributes that uniquely identify each rows. </a:t>
            </a:r>
          </a:p>
          <a:p>
            <a:r>
              <a:rPr lang="en-US" sz="2400" b="1" dirty="0"/>
              <a:t>      Each table must have primary key. </a:t>
            </a:r>
            <a:r>
              <a:rPr lang="en-US" sz="2400" dirty="0"/>
              <a:t>¨</a:t>
            </a:r>
          </a:p>
          <a:p>
            <a:endParaRPr lang="en-US" sz="2400" dirty="0"/>
          </a:p>
          <a:p>
            <a:pPr marL="742950" lvl="1" indent="-285750">
              <a:buFont typeface="Wingdings" panose="05000000000000000000" pitchFamily="2" charset="2"/>
              <a:buChar char="Ø"/>
            </a:pPr>
            <a:r>
              <a:rPr lang="en-US" sz="2400" dirty="0"/>
              <a:t> Cannot be NULL value to maintain Entity Integrity. </a:t>
            </a:r>
          </a:p>
          <a:p>
            <a:pPr marL="742950" lvl="1" indent="-285750">
              <a:buFont typeface="Wingdings" panose="05000000000000000000" pitchFamily="2" charset="2"/>
              <a:buChar char="Ø"/>
            </a:pPr>
            <a:r>
              <a:rPr lang="en-US" sz="2400" dirty="0"/>
              <a:t> Primary key is the one that officially declared as the row identifier inside a specific table. </a:t>
            </a:r>
          </a:p>
          <a:p>
            <a:pPr marL="742950" lvl="1" indent="-285750">
              <a:buFont typeface="Wingdings" panose="05000000000000000000" pitchFamily="2" charset="2"/>
              <a:buChar char="Ø"/>
            </a:pPr>
            <a:endParaRPr lang="en-US" sz="2400" dirty="0"/>
          </a:p>
          <a:p>
            <a:pPr marL="742950" lvl="1" indent="-285750">
              <a:buFont typeface="Wingdings" panose="05000000000000000000" pitchFamily="2" charset="2"/>
              <a:buChar char="Ø"/>
            </a:pPr>
            <a:r>
              <a:rPr lang="en-US" sz="2400" dirty="0"/>
              <a:t>¨</a:t>
            </a:r>
            <a:r>
              <a:rPr lang="en-US" sz="2400" b="1" dirty="0"/>
              <a:t> Candidate keys for table Student</a:t>
            </a:r>
            <a:r>
              <a:rPr lang="en-US" sz="2400" dirty="0"/>
              <a:t>: ¨</a:t>
            </a:r>
          </a:p>
          <a:p>
            <a:pPr marL="742950" lvl="1" indent="-285750">
              <a:buFont typeface="Wingdings" panose="05000000000000000000" pitchFamily="2" charset="2"/>
              <a:buChar char="Ø"/>
            </a:pPr>
            <a:r>
              <a:rPr lang="en-US" sz="2400" dirty="0"/>
              <a:t> </a:t>
            </a:r>
            <a:r>
              <a:rPr lang="en-US" sz="2400" b="1" dirty="0" err="1"/>
              <a:t>Eg</a:t>
            </a:r>
            <a:r>
              <a:rPr lang="en-US" sz="2400" dirty="0"/>
              <a:t>: </a:t>
            </a:r>
            <a:r>
              <a:rPr lang="en-US" sz="2400" dirty="0" err="1"/>
              <a:t>studentID</a:t>
            </a:r>
            <a:r>
              <a:rPr lang="en-US" sz="2400" dirty="0"/>
              <a:t> for Table Students </a:t>
            </a:r>
          </a:p>
        </p:txBody>
      </p:sp>
    </p:spTree>
    <p:extLst>
      <p:ext uri="{BB962C8B-B14F-4D97-AF65-F5344CB8AC3E}">
        <p14:creationId xmlns:p14="http://schemas.microsoft.com/office/powerpoint/2010/main" val="24758385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31FDBC-9EC9-47AE-AB4B-597437A9E1B7}"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58</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Alternate key </a:t>
            </a:r>
          </a:p>
        </p:txBody>
      </p:sp>
      <p:sp>
        <p:nvSpPr>
          <p:cNvPr id="10" name="Rectangle 9">
            <a:extLst>
              <a:ext uri="{FF2B5EF4-FFF2-40B4-BE49-F238E27FC236}">
                <a16:creationId xmlns:a16="http://schemas.microsoft.com/office/drawing/2014/main" id="{840FB138-0700-4499-B6E0-3BC867437C82}"/>
              </a:ext>
            </a:extLst>
          </p:cNvPr>
          <p:cNvSpPr/>
          <p:nvPr/>
        </p:nvSpPr>
        <p:spPr>
          <a:xfrm>
            <a:off x="1145219" y="1252193"/>
            <a:ext cx="7315199" cy="1938992"/>
          </a:xfrm>
          <a:prstGeom prst="rect">
            <a:avLst/>
          </a:prstGeom>
        </p:spPr>
        <p:txBody>
          <a:bodyPr wrap="square">
            <a:spAutoFit/>
          </a:bodyPr>
          <a:lstStyle/>
          <a:p>
            <a:pPr marL="285750" indent="-285750">
              <a:buFont typeface="Wingdings" panose="05000000000000000000" pitchFamily="2" charset="2"/>
              <a:buChar char="Ø"/>
            </a:pPr>
            <a:r>
              <a:rPr lang="en-US" sz="2400" dirty="0"/>
              <a:t>An alternate key is any candidate key that is not primary key.</a:t>
            </a:r>
          </a:p>
          <a:p>
            <a:endParaRPr lang="en-US" sz="2400" dirty="0"/>
          </a:p>
          <a:p>
            <a:pPr marL="285750" indent="-285750">
              <a:buFont typeface="Wingdings" panose="05000000000000000000" pitchFamily="2" charset="2"/>
              <a:buChar char="Ø"/>
            </a:pPr>
            <a:r>
              <a:rPr lang="en-US" sz="2400" dirty="0"/>
              <a:t> Alternate keys are sometimes referred as secondary keys. </a:t>
            </a:r>
          </a:p>
        </p:txBody>
      </p:sp>
    </p:spTree>
    <p:extLst>
      <p:ext uri="{BB962C8B-B14F-4D97-AF65-F5344CB8AC3E}">
        <p14:creationId xmlns:p14="http://schemas.microsoft.com/office/powerpoint/2010/main" val="2251444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35AFC0-0E27-4E1E-807D-74E995D093B9}"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59</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Foreign Key </a:t>
            </a:r>
          </a:p>
        </p:txBody>
      </p:sp>
      <p:sp>
        <p:nvSpPr>
          <p:cNvPr id="10" name="Rectangle 9">
            <a:extLst>
              <a:ext uri="{FF2B5EF4-FFF2-40B4-BE49-F238E27FC236}">
                <a16:creationId xmlns:a16="http://schemas.microsoft.com/office/drawing/2014/main" id="{840FB138-0700-4499-B6E0-3BC867437C82}"/>
              </a:ext>
            </a:extLst>
          </p:cNvPr>
          <p:cNvSpPr/>
          <p:nvPr/>
        </p:nvSpPr>
        <p:spPr>
          <a:xfrm>
            <a:off x="1187624" y="793752"/>
            <a:ext cx="7315199" cy="2945422"/>
          </a:xfrm>
          <a:prstGeom prst="rect">
            <a:avLst/>
          </a:prstGeom>
        </p:spPr>
        <p:txBody>
          <a:bodyPr wrap="square">
            <a:spAutoFit/>
          </a:bodyPr>
          <a:lstStyle/>
          <a:p>
            <a:pPr algn="just">
              <a:lnSpc>
                <a:spcPct val="90000"/>
              </a:lnSpc>
            </a:pPr>
            <a:r>
              <a:rPr lang="en-US" altLang="en-US" sz="2200" dirty="0"/>
              <a:t>A relation schema may have </a:t>
            </a:r>
            <a:r>
              <a:rPr lang="en-US" altLang="en-US" sz="2200" b="1" dirty="0"/>
              <a:t>an attribute that corresponds to the primary key of another relation.  The attribute is called a </a:t>
            </a:r>
            <a:r>
              <a:rPr lang="en-US" altLang="en-US" sz="2200" b="1" dirty="0">
                <a:solidFill>
                  <a:schemeClr val="tx2"/>
                </a:solidFill>
              </a:rPr>
              <a:t>foreign key</a:t>
            </a:r>
            <a:r>
              <a:rPr lang="en-US" altLang="en-US" sz="2200" dirty="0"/>
              <a:t>.</a:t>
            </a:r>
          </a:p>
          <a:p>
            <a:pPr marL="800100" lvl="1" indent="-342900" algn="just">
              <a:lnSpc>
                <a:spcPct val="90000"/>
              </a:lnSpc>
              <a:buFont typeface="Wingdings" panose="05000000000000000000" pitchFamily="2" charset="2"/>
              <a:buChar char="q"/>
            </a:pPr>
            <a:r>
              <a:rPr lang="en-US" altLang="en-US" sz="2200" dirty="0"/>
              <a:t>E.g. </a:t>
            </a:r>
            <a:r>
              <a:rPr lang="en-US" altLang="en-US" sz="2200" i="1" dirty="0" err="1"/>
              <a:t>customer_name</a:t>
            </a:r>
            <a:r>
              <a:rPr lang="en-US" altLang="en-US" sz="2200" dirty="0"/>
              <a:t> and </a:t>
            </a:r>
            <a:r>
              <a:rPr lang="en-US" altLang="en-US" sz="2200" i="1" dirty="0" err="1"/>
              <a:t>account_number</a:t>
            </a:r>
            <a:r>
              <a:rPr lang="en-US" altLang="en-US" sz="2200" dirty="0"/>
              <a:t> attributes of </a:t>
            </a:r>
            <a:r>
              <a:rPr lang="en-US" altLang="en-US" sz="2200" i="1" dirty="0"/>
              <a:t>depositor</a:t>
            </a:r>
            <a:r>
              <a:rPr lang="en-US" altLang="en-US" sz="2200" dirty="0"/>
              <a:t> are foreign keys to </a:t>
            </a:r>
            <a:r>
              <a:rPr lang="en-US" altLang="en-US" sz="2200" i="1" dirty="0"/>
              <a:t>customer</a:t>
            </a:r>
            <a:r>
              <a:rPr lang="en-US" altLang="en-US" sz="2200" dirty="0"/>
              <a:t> and </a:t>
            </a:r>
            <a:r>
              <a:rPr lang="en-US" altLang="en-US" sz="2200" i="1" dirty="0"/>
              <a:t>account</a:t>
            </a:r>
            <a:r>
              <a:rPr lang="en-US" altLang="en-US" sz="2200" dirty="0"/>
              <a:t> respectively.</a:t>
            </a:r>
          </a:p>
          <a:p>
            <a:pPr marL="800100" lvl="1" indent="-342900" algn="just">
              <a:lnSpc>
                <a:spcPct val="90000"/>
              </a:lnSpc>
              <a:buFont typeface="Wingdings" panose="05000000000000000000" pitchFamily="2" charset="2"/>
              <a:buChar char="q"/>
            </a:pPr>
            <a:r>
              <a:rPr lang="en-US" altLang="en-US" sz="2200" dirty="0"/>
              <a:t>Only values occurring in the primary key attribute of the </a:t>
            </a:r>
            <a:r>
              <a:rPr lang="en-US" altLang="en-US" sz="2200" b="1" dirty="0">
                <a:solidFill>
                  <a:schemeClr val="tx2"/>
                </a:solidFill>
              </a:rPr>
              <a:t>referenced relation</a:t>
            </a:r>
            <a:r>
              <a:rPr lang="en-US" altLang="en-US" sz="2200" dirty="0"/>
              <a:t> may occur in the foreign key attribute of the </a:t>
            </a:r>
            <a:r>
              <a:rPr lang="en-US" altLang="en-US" sz="2200" b="1" dirty="0">
                <a:solidFill>
                  <a:schemeClr val="tx2"/>
                </a:solidFill>
              </a:rPr>
              <a:t>referencing relation</a:t>
            </a:r>
            <a:r>
              <a:rPr lang="en-US" altLang="en-US" sz="2200" b="1" dirty="0"/>
              <a:t>.</a:t>
            </a:r>
          </a:p>
        </p:txBody>
      </p:sp>
      <p:pic>
        <p:nvPicPr>
          <p:cNvPr id="8" name="Picture 4">
            <a:extLst>
              <a:ext uri="{FF2B5EF4-FFF2-40B4-BE49-F238E27FC236}">
                <a16:creationId xmlns:a16="http://schemas.microsoft.com/office/drawing/2014/main" id="{1573C4C2-E68F-4912-95F3-72F3547A76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406" t="22690" r="404" b="22958"/>
          <a:stretch>
            <a:fillRect/>
          </a:stretch>
        </p:blipFill>
        <p:spPr bwMode="auto">
          <a:xfrm>
            <a:off x="1600200" y="3581400"/>
            <a:ext cx="6490048" cy="2667002"/>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03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CAECC8-BE85-4167-8239-E51B9B93EEE4}" type="datetime1">
              <a:rPr lang="en-US" smtClean="0"/>
              <a:pPr/>
              <a:t>6/11/2022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Course Objective of Unit 2</a:t>
            </a:r>
          </a:p>
        </p:txBody>
      </p:sp>
      <p:sp>
        <p:nvSpPr>
          <p:cNvPr id="2" name="Rectangle 1">
            <a:extLst>
              <a:ext uri="{FF2B5EF4-FFF2-40B4-BE49-F238E27FC236}">
                <a16:creationId xmlns:a16="http://schemas.microsoft.com/office/drawing/2014/main" id="{434AD5A7-B4BB-4E0F-80C5-8FB354B7F6E4}"/>
              </a:ext>
            </a:extLst>
          </p:cNvPr>
          <p:cNvSpPr/>
          <p:nvPr/>
        </p:nvSpPr>
        <p:spPr>
          <a:xfrm>
            <a:off x="990600" y="1443583"/>
            <a:ext cx="7772400" cy="3785652"/>
          </a:xfrm>
          <a:prstGeom prst="rect">
            <a:avLst/>
          </a:prstGeom>
        </p:spPr>
        <p:txBody>
          <a:bodyPr wrap="square">
            <a:spAutoFit/>
          </a:bodyPr>
          <a:lstStyle/>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Knowledge of the Relational data  models.</a:t>
            </a:r>
          </a:p>
          <a:p>
            <a:pPr algn="just">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Writing of query with Non procedural language like Relational Algebra and calculus</a:t>
            </a:r>
          </a:p>
          <a:p>
            <a:pPr algn="just">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Knowledge of RDBMS language to create , store and maintaining of data in database using SQL</a:t>
            </a:r>
          </a:p>
          <a:p>
            <a:pPr algn="just">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2356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6AF550-20AF-420B-B066-000A53E7BCC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60</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t>Relational Integrity constraints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3400" b="1" dirty="0"/>
          </a:p>
        </p:txBody>
      </p:sp>
      <p:sp>
        <p:nvSpPr>
          <p:cNvPr id="10" name="Rectangle 9">
            <a:extLst>
              <a:ext uri="{FF2B5EF4-FFF2-40B4-BE49-F238E27FC236}">
                <a16:creationId xmlns:a16="http://schemas.microsoft.com/office/drawing/2014/main" id="{840FB138-0700-4499-B6E0-3BC867437C82}"/>
              </a:ext>
            </a:extLst>
          </p:cNvPr>
          <p:cNvSpPr/>
          <p:nvPr/>
        </p:nvSpPr>
        <p:spPr>
          <a:xfrm>
            <a:off x="1145219" y="1252193"/>
            <a:ext cx="7315199" cy="4201150"/>
          </a:xfrm>
          <a:prstGeom prst="rect">
            <a:avLst/>
          </a:prstGeom>
        </p:spPr>
        <p:txBody>
          <a:bodyPr wrap="square">
            <a:spAutoFit/>
          </a:bodyPr>
          <a:lstStyle/>
          <a:p>
            <a:pPr marL="285750" indent="-285750">
              <a:buFont typeface="Wingdings" panose="05000000000000000000" pitchFamily="2" charset="2"/>
              <a:buChar char="Ø"/>
            </a:pPr>
            <a:r>
              <a:rPr lang="en-US" sz="2400" dirty="0"/>
              <a:t>Relational Integrity constraints is referred to conditions which must be present for a valid relation. </a:t>
            </a:r>
          </a:p>
          <a:p>
            <a:pPr marL="285750" indent="-285750">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dirty="0"/>
              <a:t> </a:t>
            </a:r>
            <a:r>
              <a:rPr lang="en-US" sz="2400" dirty="0"/>
              <a:t>constraints. Constraints on the Relational database management system is mostly divided into three main categories are:</a:t>
            </a:r>
          </a:p>
          <a:p>
            <a:pPr marL="800100" lvl="1" indent="-342900">
              <a:lnSpc>
                <a:spcPct val="150000"/>
              </a:lnSpc>
              <a:buFont typeface="+mj-lt"/>
              <a:buAutoNum type="arabicPeriod"/>
            </a:pPr>
            <a:r>
              <a:rPr lang="en-US" sz="2200" dirty="0"/>
              <a:t>Domain constraints</a:t>
            </a:r>
          </a:p>
          <a:p>
            <a:pPr marL="800100" lvl="1" indent="-342900">
              <a:lnSpc>
                <a:spcPct val="150000"/>
              </a:lnSpc>
              <a:buFont typeface="+mj-lt"/>
              <a:buAutoNum type="arabicPeriod"/>
            </a:pPr>
            <a:r>
              <a:rPr lang="en-US" sz="2200" dirty="0"/>
              <a:t>Key constraints</a:t>
            </a:r>
          </a:p>
          <a:p>
            <a:pPr marL="800100" lvl="1" indent="-342900">
              <a:lnSpc>
                <a:spcPct val="150000"/>
              </a:lnSpc>
              <a:buFont typeface="+mj-lt"/>
              <a:buAutoNum type="arabicPeriod"/>
            </a:pPr>
            <a:r>
              <a:rPr lang="en-US" sz="2200" dirty="0"/>
              <a:t>Referential integrity constraints</a:t>
            </a:r>
          </a:p>
          <a:p>
            <a:pPr marL="285750" indent="-285750" algn="just">
              <a:buFont typeface="Wingdings" panose="05000000000000000000" pitchFamily="2" charset="2"/>
              <a:buChar char="Ø"/>
            </a:pPr>
            <a:endParaRPr lang="en-US" sz="2400" dirty="0"/>
          </a:p>
        </p:txBody>
      </p:sp>
    </p:spTree>
    <p:extLst>
      <p:ext uri="{BB962C8B-B14F-4D97-AF65-F5344CB8AC3E}">
        <p14:creationId xmlns:p14="http://schemas.microsoft.com/office/powerpoint/2010/main" val="264232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60B4BA-5535-470C-84DB-3C328AC8AF26}"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61</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t>Entity integrity </a:t>
            </a:r>
          </a:p>
        </p:txBody>
      </p:sp>
      <p:sp>
        <p:nvSpPr>
          <p:cNvPr id="10" name="Rectangle 9">
            <a:extLst>
              <a:ext uri="{FF2B5EF4-FFF2-40B4-BE49-F238E27FC236}">
                <a16:creationId xmlns:a16="http://schemas.microsoft.com/office/drawing/2014/main" id="{840FB138-0700-4499-B6E0-3BC867437C82}"/>
              </a:ext>
            </a:extLst>
          </p:cNvPr>
          <p:cNvSpPr/>
          <p:nvPr/>
        </p:nvSpPr>
        <p:spPr>
          <a:xfrm>
            <a:off x="1145219" y="1252193"/>
            <a:ext cx="7315199" cy="3785652"/>
          </a:xfrm>
          <a:prstGeom prst="rect">
            <a:avLst/>
          </a:prstGeom>
        </p:spPr>
        <p:txBody>
          <a:bodyPr wrap="square">
            <a:spAutoFit/>
          </a:bodyPr>
          <a:lstStyle/>
          <a:p>
            <a:pPr marL="285750" indent="-285750" algn="just">
              <a:buFont typeface="Wingdings" panose="05000000000000000000" pitchFamily="2" charset="2"/>
              <a:buChar char="Ø"/>
            </a:pPr>
            <a:r>
              <a:rPr lang="en-US" sz="2400" dirty="0"/>
              <a:t> All Primary Key entries are unique, and no part of a primary key may be NULL. </a:t>
            </a:r>
          </a:p>
          <a:p>
            <a:pPr marL="285750" indent="-285750" algn="just">
              <a:buFont typeface="Wingdings" panose="05000000000000000000" pitchFamily="2" charset="2"/>
              <a:buChar char="Ø"/>
            </a:pPr>
            <a:r>
              <a:rPr lang="en-US" sz="2400" dirty="0"/>
              <a:t> Guarantee that each entity will have a unique identity and ensures that for each key value can properly refer primary key values. </a:t>
            </a:r>
          </a:p>
          <a:p>
            <a:pPr marL="742950" lvl="1" indent="-285750" algn="just">
              <a:buFont typeface="Wingdings" panose="05000000000000000000" pitchFamily="2" charset="2"/>
              <a:buChar char="Ø"/>
            </a:pPr>
            <a:r>
              <a:rPr lang="en-US" sz="2400" dirty="0"/>
              <a:t> Examples</a:t>
            </a:r>
          </a:p>
          <a:p>
            <a:pPr marL="1200150" lvl="2" indent="-285750" algn="just">
              <a:buFont typeface="Wingdings" panose="05000000000000000000" pitchFamily="2" charset="2"/>
              <a:buChar char="Ø"/>
            </a:pPr>
            <a:r>
              <a:rPr lang="en-US" sz="2400" dirty="0"/>
              <a:t>STUDENT’s Roll No., no STUDENT can have a duplicate Roll number, nor can it be NULL. </a:t>
            </a:r>
          </a:p>
          <a:p>
            <a:pPr marL="1200150" lvl="2" indent="-285750" algn="just">
              <a:buFont typeface="Wingdings" panose="05000000000000000000" pitchFamily="2" charset="2"/>
              <a:buChar char="Ø"/>
            </a:pPr>
            <a:r>
              <a:rPr lang="en-US" sz="2400" dirty="0"/>
              <a:t> All students are UNIQUELY identified by their roll number. </a:t>
            </a:r>
          </a:p>
        </p:txBody>
      </p:sp>
    </p:spTree>
    <p:extLst>
      <p:ext uri="{BB962C8B-B14F-4D97-AF65-F5344CB8AC3E}">
        <p14:creationId xmlns:p14="http://schemas.microsoft.com/office/powerpoint/2010/main" val="1457310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775321-0515-4A12-A72B-80959C7D04C4}"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62</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t>Referential integrity </a:t>
            </a:r>
          </a:p>
        </p:txBody>
      </p:sp>
      <p:sp>
        <p:nvSpPr>
          <p:cNvPr id="10" name="Rectangle 9">
            <a:extLst>
              <a:ext uri="{FF2B5EF4-FFF2-40B4-BE49-F238E27FC236}">
                <a16:creationId xmlns:a16="http://schemas.microsoft.com/office/drawing/2014/main" id="{840FB138-0700-4499-B6E0-3BC867437C82}"/>
              </a:ext>
            </a:extLst>
          </p:cNvPr>
          <p:cNvSpPr/>
          <p:nvPr/>
        </p:nvSpPr>
        <p:spPr>
          <a:xfrm>
            <a:off x="1136341" y="1056885"/>
            <a:ext cx="7315199" cy="3785652"/>
          </a:xfrm>
          <a:prstGeom prst="rect">
            <a:avLst/>
          </a:prstGeom>
        </p:spPr>
        <p:txBody>
          <a:bodyPr wrap="square">
            <a:spAutoFit/>
          </a:bodyPr>
          <a:lstStyle/>
          <a:p>
            <a:pPr marL="285750" indent="-285750" algn="just">
              <a:buFont typeface="Wingdings" panose="05000000000000000000" pitchFamily="2" charset="2"/>
              <a:buChar char="Ø"/>
            </a:pPr>
            <a:r>
              <a:rPr lang="en-US" sz="2400" dirty="0"/>
              <a:t>Referential integrity constraints is base on the concept of Foreign Keys.</a:t>
            </a:r>
          </a:p>
          <a:p>
            <a:pPr algn="just"/>
            <a:r>
              <a:rPr lang="en-US" sz="2400" dirty="0"/>
              <a:t> </a:t>
            </a:r>
          </a:p>
          <a:p>
            <a:pPr marL="285750" indent="-285750" algn="just">
              <a:buFont typeface="Wingdings" panose="05000000000000000000" pitchFamily="2" charset="2"/>
              <a:buChar char="Ø"/>
            </a:pPr>
            <a:r>
              <a:rPr lang="en-US" sz="2400" dirty="0"/>
              <a:t>A foreign key is an important attribute of a relation which should be referred to in other relationships. </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a:t>The enforcement of the referential integrity rules makes it impossible to delete a row in one table whose primary keys has mandatory matching foreign key values on another table. </a:t>
            </a:r>
          </a:p>
        </p:txBody>
      </p:sp>
    </p:spTree>
    <p:extLst>
      <p:ext uri="{BB962C8B-B14F-4D97-AF65-F5344CB8AC3E}">
        <p14:creationId xmlns:p14="http://schemas.microsoft.com/office/powerpoint/2010/main" val="272444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3DCEC5-3F63-429F-91C5-BCA522010B2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63</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t>Referential integrity -Example </a:t>
            </a:r>
          </a:p>
        </p:txBody>
      </p:sp>
      <p:pic>
        <p:nvPicPr>
          <p:cNvPr id="2" name="Picture 1">
            <a:extLst>
              <a:ext uri="{FF2B5EF4-FFF2-40B4-BE49-F238E27FC236}">
                <a16:creationId xmlns:a16="http://schemas.microsoft.com/office/drawing/2014/main" id="{590F30C5-2578-4408-BAB0-D6CBA5E6EAB4}"/>
              </a:ext>
            </a:extLst>
          </p:cNvPr>
          <p:cNvPicPr>
            <a:picLocks noChangeAspect="1"/>
          </p:cNvPicPr>
          <p:nvPr/>
        </p:nvPicPr>
        <p:blipFill>
          <a:blip r:embed="rId2" cstate="print"/>
          <a:stretch>
            <a:fillRect/>
          </a:stretch>
        </p:blipFill>
        <p:spPr>
          <a:xfrm>
            <a:off x="787893" y="897864"/>
            <a:ext cx="7568214" cy="5246426"/>
          </a:xfrm>
          <a:prstGeom prst="rect">
            <a:avLst/>
          </a:prstGeom>
        </p:spPr>
      </p:pic>
    </p:spTree>
    <p:extLst>
      <p:ext uri="{BB962C8B-B14F-4D97-AF65-F5344CB8AC3E}">
        <p14:creationId xmlns:p14="http://schemas.microsoft.com/office/powerpoint/2010/main" val="227111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4A708-D1A3-482F-940D-47335381017E}"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64</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t>Key constraints</a:t>
            </a:r>
          </a:p>
        </p:txBody>
      </p:sp>
      <p:sp>
        <p:nvSpPr>
          <p:cNvPr id="10" name="Rectangle 9">
            <a:extLst>
              <a:ext uri="{FF2B5EF4-FFF2-40B4-BE49-F238E27FC236}">
                <a16:creationId xmlns:a16="http://schemas.microsoft.com/office/drawing/2014/main" id="{840FB138-0700-4499-B6E0-3BC867437C82}"/>
              </a:ext>
            </a:extLst>
          </p:cNvPr>
          <p:cNvSpPr/>
          <p:nvPr/>
        </p:nvSpPr>
        <p:spPr>
          <a:xfrm>
            <a:off x="1038687" y="858201"/>
            <a:ext cx="7315199" cy="1938992"/>
          </a:xfrm>
          <a:prstGeom prst="rect">
            <a:avLst/>
          </a:prstGeom>
        </p:spPr>
        <p:txBody>
          <a:bodyPr wrap="square">
            <a:spAutoFit/>
          </a:bodyPr>
          <a:lstStyle/>
          <a:p>
            <a:pPr marL="285750" indent="-285750" algn="just">
              <a:buFont typeface="Wingdings" panose="05000000000000000000" pitchFamily="2" charset="2"/>
              <a:buChar char="Ø"/>
            </a:pPr>
            <a:r>
              <a:rPr lang="en-US" sz="2400" dirty="0"/>
              <a:t>An attribute that can uniquely identify a tuple in a relation is called the key of the table. </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a:t>The value of the attribute for different tuples in the relation has to be unique.</a:t>
            </a:r>
          </a:p>
        </p:txBody>
      </p:sp>
      <p:graphicFrame>
        <p:nvGraphicFramePr>
          <p:cNvPr id="2" name="Table 1">
            <a:extLst>
              <a:ext uri="{FF2B5EF4-FFF2-40B4-BE49-F238E27FC236}">
                <a16:creationId xmlns:a16="http://schemas.microsoft.com/office/drawing/2014/main" id="{B69C31B0-BB1B-450E-BFD1-07AABF4F9A55}"/>
              </a:ext>
            </a:extLst>
          </p:cNvPr>
          <p:cNvGraphicFramePr>
            <a:graphicFrameLocks noGrp="1"/>
          </p:cNvGraphicFramePr>
          <p:nvPr>
            <p:extLst>
              <p:ext uri="{D42A27DB-BD31-4B8C-83A1-F6EECF244321}">
                <p14:modId xmlns:p14="http://schemas.microsoft.com/office/powerpoint/2010/main" val="2874508097"/>
              </p:ext>
            </p:extLst>
          </p:nvPr>
        </p:nvGraphicFramePr>
        <p:xfrm>
          <a:off x="1384917" y="4064072"/>
          <a:ext cx="6325784" cy="1981200"/>
        </p:xfrm>
        <a:graphic>
          <a:graphicData uri="http://schemas.openxmlformats.org/drawingml/2006/table">
            <a:tbl>
              <a:tblPr/>
              <a:tblGrid>
                <a:gridCol w="2042328">
                  <a:extLst>
                    <a:ext uri="{9D8B030D-6E8A-4147-A177-3AD203B41FA5}">
                      <a16:colId xmlns:a16="http://schemas.microsoft.com/office/drawing/2014/main" val="3489860436"/>
                    </a:ext>
                  </a:extLst>
                </a:gridCol>
                <a:gridCol w="2141728">
                  <a:extLst>
                    <a:ext uri="{9D8B030D-6E8A-4147-A177-3AD203B41FA5}">
                      <a16:colId xmlns:a16="http://schemas.microsoft.com/office/drawing/2014/main" val="637214165"/>
                    </a:ext>
                  </a:extLst>
                </a:gridCol>
                <a:gridCol w="2141728">
                  <a:extLst>
                    <a:ext uri="{9D8B030D-6E8A-4147-A177-3AD203B41FA5}">
                      <a16:colId xmlns:a16="http://schemas.microsoft.com/office/drawing/2014/main" val="862060596"/>
                    </a:ext>
                  </a:extLst>
                </a:gridCol>
              </a:tblGrid>
              <a:tr h="0">
                <a:tc>
                  <a:txBody>
                    <a:bodyPr/>
                    <a:lstStyle/>
                    <a:p>
                      <a:pPr algn="l" fontAlgn="t"/>
                      <a:r>
                        <a:rPr lang="en-US" b="1" dirty="0" err="1">
                          <a:solidFill>
                            <a:schemeClr val="tx1"/>
                          </a:solidFill>
                          <a:effectLst/>
                        </a:rPr>
                        <a:t>CustomerID</a:t>
                      </a:r>
                      <a:endParaRPr lang="en-US" b="1" dirty="0">
                        <a:solidFill>
                          <a:schemeClr val="tx1"/>
                        </a:solidFill>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b="1">
                          <a:solidFill>
                            <a:schemeClr val="tx1"/>
                          </a:solidFill>
                          <a:effectLst/>
                        </a:rPr>
                        <a:t>CustomerName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b="1" dirty="0">
                          <a:solidFill>
                            <a:schemeClr val="tx1"/>
                          </a:solidFill>
                          <a:effectLst/>
                        </a:rPr>
                        <a:t>Status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524614684"/>
                  </a:ext>
                </a:extLst>
              </a:tr>
              <a:tr h="0">
                <a:tc>
                  <a:txBody>
                    <a:bodyPr/>
                    <a:lstStyle/>
                    <a:p>
                      <a:pPr algn="ctr" fontAlgn="t"/>
                      <a:r>
                        <a:rPr lang="en-US" dirty="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a:effectLst/>
                        </a:rPr>
                        <a:t>Google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a:effectLst/>
                        </a:rPr>
                        <a:t>Active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465665"/>
                  </a:ext>
                </a:extLst>
              </a:tr>
              <a:tr h="0">
                <a:tc>
                  <a:txBody>
                    <a:bodyPr/>
                    <a:lstStyle/>
                    <a:p>
                      <a:pPr algn="ctr" fontAlgn="t"/>
                      <a:r>
                        <a:rPr lang="en-US">
                          <a:effectLst/>
                        </a:rPr>
                        <a:t>2</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a:effectLst/>
                        </a:rPr>
                        <a:t>Amazon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dirty="0">
                          <a:effectLst/>
                        </a:rPr>
                        <a:t>Active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70827280"/>
                  </a:ext>
                </a:extLst>
              </a:tr>
              <a:tr h="0">
                <a:tc>
                  <a:txBody>
                    <a:bodyPr/>
                    <a:lstStyle/>
                    <a:p>
                      <a:pPr algn="ctr" fontAlgn="t"/>
                      <a:r>
                        <a:rPr lang="en-US" dirty="0">
                          <a:effectLst/>
                        </a:rPr>
                        <a:t>3</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a:effectLst/>
                        </a:rPr>
                        <a:t>Apple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dirty="0">
                          <a:effectLst/>
                        </a:rPr>
                        <a:t>Inactive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514517"/>
                  </a:ext>
                </a:extLst>
              </a:tr>
              <a:tr h="0">
                <a:tc>
                  <a:txBody>
                    <a:bodyPr/>
                    <a:lstStyle/>
                    <a:p>
                      <a:pPr algn="ctr" fontAlgn="t"/>
                      <a:endParaRPr lang="en-US" b="0" i="0" dirty="0">
                        <a:solidFill>
                          <a:srgbClr val="222222"/>
                        </a:solidFill>
                        <a:effectLst/>
                        <a:latin typeface="Source Sans Pro" panose="020B0503030403020204" pitchFamily="34" charset="0"/>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endParaRPr lang="en-US" b="0" i="0">
                        <a:solidFill>
                          <a:srgbClr val="222222"/>
                        </a:solidFill>
                        <a:effectLst/>
                        <a:latin typeface="Source Sans Pro" panose="020B0503030403020204" pitchFamily="34" charset="0"/>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0562581"/>
                  </a:ext>
                </a:extLst>
              </a:tr>
            </a:tbl>
          </a:graphicData>
        </a:graphic>
      </p:graphicFrame>
      <p:sp>
        <p:nvSpPr>
          <p:cNvPr id="3" name="Rectangle 1">
            <a:extLst>
              <a:ext uri="{FF2B5EF4-FFF2-40B4-BE49-F238E27FC236}">
                <a16:creationId xmlns:a16="http://schemas.microsoft.com/office/drawing/2014/main" id="{28704223-FE6A-42EE-883F-701E3C0D40C3}"/>
              </a:ext>
            </a:extLst>
          </p:cNvPr>
          <p:cNvSpPr>
            <a:spLocks noChangeArrowheads="1"/>
          </p:cNvSpPr>
          <p:nvPr/>
        </p:nvSpPr>
        <p:spPr bwMode="auto">
          <a:xfrm>
            <a:off x="897440" y="2799112"/>
            <a:ext cx="704141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the given table, </a:t>
            </a:r>
            <a:r>
              <a:rPr kumimoji="0" lang="en-US" altLang="en-US" sz="1800" b="0" i="0" u="none" strike="noStrike" cap="none" normalizeH="0" baseline="0" dirty="0" err="1">
                <a:ln>
                  <a:noFill/>
                </a:ln>
                <a:solidFill>
                  <a:schemeClr val="tx1"/>
                </a:solidFill>
                <a:effectLst/>
                <a:latin typeface="Arial" panose="020B0604020202020204" pitchFamily="34" charset="0"/>
              </a:rPr>
              <a:t>CustomerID</a:t>
            </a:r>
            <a:r>
              <a:rPr kumimoji="0" lang="en-US" altLang="en-US" sz="1800" b="0" i="0" u="none" strike="noStrike" cap="none" normalizeH="0" baseline="0" dirty="0">
                <a:ln>
                  <a:noFill/>
                </a:ln>
                <a:solidFill>
                  <a:schemeClr val="tx1"/>
                </a:solidFill>
                <a:effectLst/>
                <a:latin typeface="Arial" panose="020B0604020202020204" pitchFamily="34" charset="0"/>
              </a:rPr>
              <a:t> is a key attribute of Customer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CustomerID</a:t>
            </a:r>
            <a:r>
              <a:rPr kumimoji="0" lang="en-US" altLang="en-US" sz="1800" b="0" i="0" u="none" strike="noStrike" cap="none" normalizeH="0" baseline="0" dirty="0">
                <a:ln>
                  <a:noFill/>
                </a:ln>
                <a:solidFill>
                  <a:schemeClr val="tx1"/>
                </a:solidFill>
                <a:effectLst/>
                <a:latin typeface="Arial" panose="020B0604020202020204" pitchFamily="34" charset="0"/>
              </a:rPr>
              <a:t> =1 is only for the </a:t>
            </a:r>
            <a:r>
              <a:rPr kumimoji="0" lang="en-US" altLang="en-US" sz="1800" b="0" i="0" u="none" strike="noStrike" cap="none" normalizeH="0" baseline="0" dirty="0" err="1">
                <a:ln>
                  <a:noFill/>
                </a:ln>
                <a:solidFill>
                  <a:schemeClr val="tx1"/>
                </a:solidFill>
                <a:effectLst/>
                <a:latin typeface="Arial" panose="020B0604020202020204" pitchFamily="34" charset="0"/>
              </a:rPr>
              <a:t>CustomerName</a:t>
            </a:r>
            <a:r>
              <a:rPr kumimoji="0" lang="en-US" altLang="en-US" sz="1800" b="0" i="0" u="none" strike="noStrike" cap="none" normalizeH="0" baseline="0" dirty="0">
                <a:ln>
                  <a:noFill/>
                </a:ln>
                <a:solidFill>
                  <a:schemeClr val="tx1"/>
                </a:solidFill>
                <a:effectLst/>
                <a:latin typeface="Arial" panose="020B0604020202020204" pitchFamily="34" charset="0"/>
              </a:rPr>
              <a:t> =" Google".</a:t>
            </a:r>
          </a:p>
        </p:txBody>
      </p:sp>
    </p:spTree>
    <p:extLst>
      <p:ext uri="{BB962C8B-B14F-4D97-AF65-F5344CB8AC3E}">
        <p14:creationId xmlns:p14="http://schemas.microsoft.com/office/powerpoint/2010/main" val="11477843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0B3CE2-674E-497F-89E5-21299D7310D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65</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t>Domain Constraints</a:t>
            </a:r>
          </a:p>
        </p:txBody>
      </p:sp>
      <p:sp>
        <p:nvSpPr>
          <p:cNvPr id="10" name="Rectangle 9">
            <a:extLst>
              <a:ext uri="{FF2B5EF4-FFF2-40B4-BE49-F238E27FC236}">
                <a16:creationId xmlns:a16="http://schemas.microsoft.com/office/drawing/2014/main" id="{840FB138-0700-4499-B6E0-3BC867437C82}"/>
              </a:ext>
            </a:extLst>
          </p:cNvPr>
          <p:cNvSpPr/>
          <p:nvPr/>
        </p:nvSpPr>
        <p:spPr>
          <a:xfrm>
            <a:off x="1136341" y="1056885"/>
            <a:ext cx="7315199" cy="3785652"/>
          </a:xfrm>
          <a:prstGeom prst="rect">
            <a:avLst/>
          </a:prstGeom>
        </p:spPr>
        <p:txBody>
          <a:bodyPr wrap="square">
            <a:spAutoFit/>
          </a:bodyPr>
          <a:lstStyle/>
          <a:p>
            <a:pPr marL="342900" indent="-342900" algn="just">
              <a:buFont typeface="Wingdings" panose="05000000000000000000" pitchFamily="2" charset="2"/>
              <a:buChar char="Ø"/>
            </a:pPr>
            <a:r>
              <a:rPr lang="en-US" sz="2400" dirty="0"/>
              <a:t>Domain constraints can be violated if an attribute value is not appearing in the corresponding domain or it is not of the appropriate data type.</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Domain constraints specify that within each tuple, and the value of each attribute must be unique. </a:t>
            </a:r>
          </a:p>
          <a:p>
            <a:pPr algn="just"/>
            <a:endParaRPr lang="en-US" sz="2400" dirty="0"/>
          </a:p>
          <a:p>
            <a:pPr marL="342900" indent="-342900" algn="just">
              <a:buFont typeface="Wingdings" panose="05000000000000000000" pitchFamily="2" charset="2"/>
              <a:buChar char="Ø"/>
            </a:pPr>
            <a:r>
              <a:rPr lang="en-US" sz="2400" dirty="0"/>
              <a:t>This is specified as data types which include standard data types integers, real numbers, characters, Booleans, variable length strings, etc.</a:t>
            </a:r>
          </a:p>
        </p:txBody>
      </p:sp>
    </p:spTree>
    <p:extLst>
      <p:ext uri="{BB962C8B-B14F-4D97-AF65-F5344CB8AC3E}">
        <p14:creationId xmlns:p14="http://schemas.microsoft.com/office/powerpoint/2010/main" val="19125553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D4AC13-6743-4CE9-85A4-1486B37AB1E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66</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600" b="1" dirty="0">
                <a:solidFill>
                  <a:prstClr val="black"/>
                </a:solidFill>
                <a:latin typeface="Times New Roman" panose="02020603050405020304" pitchFamily="18" charset="0"/>
                <a:cs typeface="Times New Roman" panose="02020603050405020304" pitchFamily="18" charset="0"/>
              </a:rPr>
              <a:t>Relational Algebra-</a:t>
            </a:r>
            <a:r>
              <a:rPr lang="en-US" altLang="en-US" sz="3600" dirty="0">
                <a:sym typeface="Symbol" panose="05050102010706020507" pitchFamily="18" charset="2"/>
              </a:rPr>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10" name="Rectangle 9">
            <a:extLst>
              <a:ext uri="{FF2B5EF4-FFF2-40B4-BE49-F238E27FC236}">
                <a16:creationId xmlns:a16="http://schemas.microsoft.com/office/drawing/2014/main" id="{840FB138-0700-4499-B6E0-3BC867437C82}"/>
              </a:ext>
            </a:extLst>
          </p:cNvPr>
          <p:cNvSpPr/>
          <p:nvPr/>
        </p:nvSpPr>
        <p:spPr>
          <a:xfrm>
            <a:off x="1220679" y="793752"/>
            <a:ext cx="7466121" cy="5262979"/>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altLang="en-US" sz="2400" dirty="0"/>
              <a:t>Procedural language</a:t>
            </a:r>
          </a:p>
          <a:p>
            <a:pPr marL="342900" indent="-342900">
              <a:lnSpc>
                <a:spcPct val="150000"/>
              </a:lnSpc>
              <a:buFont typeface="Wingdings" panose="05000000000000000000" pitchFamily="2" charset="2"/>
              <a:buChar char="v"/>
            </a:pPr>
            <a:r>
              <a:rPr lang="en-US" altLang="en-US" sz="2400" dirty="0"/>
              <a:t>Six basic operators</a:t>
            </a:r>
          </a:p>
          <a:p>
            <a:pPr marL="800100" lvl="1" indent="-342900">
              <a:lnSpc>
                <a:spcPct val="150000"/>
              </a:lnSpc>
              <a:buFont typeface="Wingdings" panose="05000000000000000000" pitchFamily="2" charset="2"/>
              <a:buChar char="v"/>
            </a:pPr>
            <a:r>
              <a:rPr lang="en-US" altLang="en-US" sz="2400" dirty="0"/>
              <a:t>select: </a:t>
            </a:r>
            <a:r>
              <a:rPr kumimoji="0" lang="en-US" altLang="en-US" sz="2400" dirty="0">
                <a:sym typeface="Symbol" panose="05050102010706020507" pitchFamily="18" charset="2"/>
              </a:rPr>
              <a:t></a:t>
            </a:r>
            <a:endParaRPr lang="en-US" altLang="en-US" sz="2400" dirty="0"/>
          </a:p>
          <a:p>
            <a:pPr marL="800100" lvl="1" indent="-342900">
              <a:lnSpc>
                <a:spcPct val="150000"/>
              </a:lnSpc>
              <a:buFont typeface="Wingdings" panose="05000000000000000000" pitchFamily="2" charset="2"/>
              <a:buChar char="v"/>
            </a:pPr>
            <a:r>
              <a:rPr lang="en-US" altLang="en-US" sz="2400" dirty="0"/>
              <a:t>project: </a:t>
            </a:r>
            <a:r>
              <a:rPr lang="en-US" altLang="en-US" sz="2400" dirty="0">
                <a:sym typeface="Symbol" panose="05050102010706020507" pitchFamily="18" charset="2"/>
              </a:rPr>
              <a:t></a:t>
            </a:r>
            <a:endParaRPr lang="en-US" altLang="en-US" sz="2400" dirty="0"/>
          </a:p>
          <a:p>
            <a:pPr marL="800100" lvl="1" indent="-342900">
              <a:lnSpc>
                <a:spcPct val="150000"/>
              </a:lnSpc>
              <a:buFont typeface="Wingdings" panose="05000000000000000000" pitchFamily="2" charset="2"/>
              <a:buChar char="v"/>
            </a:pPr>
            <a:r>
              <a:rPr lang="en-US" altLang="en-US" sz="2400" dirty="0"/>
              <a:t>union: </a:t>
            </a:r>
            <a:r>
              <a:rPr lang="en-US" altLang="en-US" sz="2400" dirty="0">
                <a:sym typeface="Symbol" panose="05050102010706020507" pitchFamily="18" charset="2"/>
              </a:rPr>
              <a:t></a:t>
            </a:r>
            <a:endParaRPr lang="en-US" altLang="en-US" sz="2400" dirty="0"/>
          </a:p>
          <a:p>
            <a:pPr marL="800100" lvl="1" indent="-342900">
              <a:lnSpc>
                <a:spcPct val="150000"/>
              </a:lnSpc>
              <a:buFont typeface="Wingdings" panose="05000000000000000000" pitchFamily="2" charset="2"/>
              <a:buChar char="v"/>
            </a:pPr>
            <a:r>
              <a:rPr lang="en-US" altLang="en-US" sz="2400" dirty="0"/>
              <a:t>set difference: </a:t>
            </a:r>
            <a:r>
              <a:rPr lang="en-US" altLang="en-US" sz="2400" i="1" dirty="0"/>
              <a:t>–</a:t>
            </a:r>
            <a:r>
              <a:rPr lang="en-US" altLang="en-US" sz="2400" dirty="0"/>
              <a:t> </a:t>
            </a:r>
          </a:p>
          <a:p>
            <a:pPr marL="800100" lvl="1" indent="-342900">
              <a:lnSpc>
                <a:spcPct val="150000"/>
              </a:lnSpc>
              <a:buFont typeface="Wingdings" panose="05000000000000000000" pitchFamily="2" charset="2"/>
              <a:buChar char="v"/>
            </a:pPr>
            <a:r>
              <a:rPr lang="en-US" altLang="en-US" sz="2400" dirty="0"/>
              <a:t>Cartesian product: x</a:t>
            </a:r>
          </a:p>
          <a:p>
            <a:pPr marL="800100" lvl="1" indent="-342900">
              <a:lnSpc>
                <a:spcPct val="150000"/>
              </a:lnSpc>
              <a:buFont typeface="Wingdings" panose="05000000000000000000" pitchFamily="2" charset="2"/>
              <a:buChar char="v"/>
            </a:pPr>
            <a:r>
              <a:rPr lang="en-US" altLang="en-US" sz="2400" dirty="0"/>
              <a:t>rename: </a:t>
            </a:r>
            <a:r>
              <a:rPr lang="en-US" altLang="en-US" sz="2400" i="1" dirty="0">
                <a:sym typeface="Symbol" panose="05050102010706020507" pitchFamily="18" charset="2"/>
              </a:rPr>
              <a:t></a:t>
            </a:r>
            <a:endParaRPr lang="en-US" altLang="en-US" sz="2400" dirty="0"/>
          </a:p>
          <a:p>
            <a:pPr marL="342900" indent="-342900">
              <a:buFont typeface="Wingdings" panose="05000000000000000000" pitchFamily="2" charset="2"/>
              <a:buChar char="v"/>
            </a:pPr>
            <a:r>
              <a:rPr lang="en-US" altLang="en-US" sz="2400" dirty="0"/>
              <a:t>The operators take one or  two relations as inputs and produce a new relation as a result.</a:t>
            </a:r>
          </a:p>
        </p:txBody>
      </p:sp>
    </p:spTree>
    <p:extLst>
      <p:ext uri="{BB962C8B-B14F-4D97-AF65-F5344CB8AC3E}">
        <p14:creationId xmlns:p14="http://schemas.microsoft.com/office/powerpoint/2010/main" val="3396449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DBA3D3-9755-49C8-980B-10D07CF6883C}"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67</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Select Operation: </a:t>
            </a:r>
            <a:r>
              <a:rPr kumimoji="0" lang="en-US" altLang="en-US" sz="3200" b="1" dirty="0">
                <a:sym typeface="Symbol" panose="05050102010706020507" pitchFamily="18" charset="2"/>
              </a:rPr>
              <a:t></a:t>
            </a:r>
            <a:r>
              <a:rPr lang="en-US" sz="3600" b="1" dirty="0">
                <a:solidFill>
                  <a:prstClr val="black"/>
                </a:solidFill>
                <a:latin typeface="Times New Roman" panose="02020603050405020304" pitchFamily="18" charset="0"/>
                <a:cs typeface="Times New Roman" panose="02020603050405020304" pitchFamily="18" charset="0"/>
              </a:rPr>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grpSp>
        <p:nvGrpSpPr>
          <p:cNvPr id="8" name="Group 7">
            <a:extLst>
              <a:ext uri="{FF2B5EF4-FFF2-40B4-BE49-F238E27FC236}">
                <a16:creationId xmlns:a16="http://schemas.microsoft.com/office/drawing/2014/main" id="{4914DC0F-F3C2-4F48-88D3-F7414E1614C2}"/>
              </a:ext>
            </a:extLst>
          </p:cNvPr>
          <p:cNvGrpSpPr/>
          <p:nvPr/>
        </p:nvGrpSpPr>
        <p:grpSpPr>
          <a:xfrm>
            <a:off x="798513" y="1077913"/>
            <a:ext cx="7120369" cy="4630429"/>
            <a:chOff x="798513" y="1077913"/>
            <a:chExt cx="4611687" cy="4700587"/>
          </a:xfrm>
        </p:grpSpPr>
        <p:sp>
          <p:nvSpPr>
            <p:cNvPr id="9" name="Rectangle 11">
              <a:extLst>
                <a:ext uri="{FF2B5EF4-FFF2-40B4-BE49-F238E27FC236}">
                  <a16:creationId xmlns:a16="http://schemas.microsoft.com/office/drawing/2014/main" id="{948EC354-ADFE-40D6-8385-F285EFFA4739}"/>
                </a:ext>
              </a:extLst>
            </p:cNvPr>
            <p:cNvSpPr>
              <a:spLocks noChangeArrowheads="1"/>
            </p:cNvSpPr>
            <p:nvPr/>
          </p:nvSpPr>
          <p:spPr bwMode="auto">
            <a:xfrm>
              <a:off x="4876800" y="17399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altLang="en-US" sz="1800" i="1">
                  <a:sym typeface="Symbol" panose="05050102010706020507" pitchFamily="18" charset="2"/>
                </a:rPr>
                <a:t>7</a:t>
              </a:r>
            </a:p>
            <a:p>
              <a:pPr algn="ctr">
                <a:lnSpc>
                  <a:spcPct val="150000"/>
                </a:lnSpc>
              </a:pPr>
              <a:r>
                <a:rPr lang="en-US" altLang="en-US" sz="1800" i="1">
                  <a:sym typeface="Symbol" panose="05050102010706020507" pitchFamily="18" charset="2"/>
                </a:rPr>
                <a:t>7</a:t>
              </a:r>
            </a:p>
            <a:p>
              <a:pPr algn="ctr">
                <a:lnSpc>
                  <a:spcPct val="150000"/>
                </a:lnSpc>
              </a:pPr>
              <a:r>
                <a:rPr lang="en-US" altLang="en-US" sz="1800" i="1">
                  <a:sym typeface="Symbol" panose="05050102010706020507" pitchFamily="18" charset="2"/>
                </a:rPr>
                <a:t>3</a:t>
              </a:r>
            </a:p>
            <a:p>
              <a:pPr algn="ctr">
                <a:lnSpc>
                  <a:spcPct val="150000"/>
                </a:lnSpc>
              </a:pPr>
              <a:r>
                <a:rPr lang="en-US" altLang="en-US" sz="1800" i="1">
                  <a:sym typeface="Symbol" panose="05050102010706020507" pitchFamily="18" charset="2"/>
                </a:rPr>
                <a:t>10</a:t>
              </a:r>
            </a:p>
          </p:txBody>
        </p:sp>
        <p:grpSp>
          <p:nvGrpSpPr>
            <p:cNvPr id="11" name="Group 10">
              <a:extLst>
                <a:ext uri="{FF2B5EF4-FFF2-40B4-BE49-F238E27FC236}">
                  <a16:creationId xmlns:a16="http://schemas.microsoft.com/office/drawing/2014/main" id="{8DD1F147-3111-43D6-B936-21095559BCC8}"/>
                </a:ext>
              </a:extLst>
            </p:cNvPr>
            <p:cNvGrpSpPr/>
            <p:nvPr/>
          </p:nvGrpSpPr>
          <p:grpSpPr>
            <a:xfrm>
              <a:off x="798513" y="1077913"/>
              <a:ext cx="4611687" cy="4700587"/>
              <a:chOff x="798513" y="1077913"/>
              <a:chExt cx="4611687" cy="4700587"/>
            </a:xfrm>
          </p:grpSpPr>
          <p:sp>
            <p:nvSpPr>
              <p:cNvPr id="12" name="Text Box 3">
                <a:extLst>
                  <a:ext uri="{FF2B5EF4-FFF2-40B4-BE49-F238E27FC236}">
                    <a16:creationId xmlns:a16="http://schemas.microsoft.com/office/drawing/2014/main" id="{3BF5FC79-8EDA-41E7-8A91-0F6960FCAFF7}"/>
                  </a:ext>
                </a:extLst>
              </p:cNvPr>
              <p:cNvSpPr txBox="1">
                <a:spLocks noChangeArrowheads="1"/>
              </p:cNvSpPr>
              <p:nvPr/>
            </p:nvSpPr>
            <p:spPr bwMode="auto">
              <a:xfrm>
                <a:off x="798513" y="1077913"/>
                <a:ext cx="1639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428750" indent="-228600">
                  <a:defRPr sz="2400">
                    <a:solidFill>
                      <a:schemeClr val="tx1"/>
                    </a:solidFill>
                    <a:latin typeface="Times New Roman" panose="02020603050405020304" pitchFamily="18" charset="0"/>
                  </a:defRPr>
                </a:lvl4pPr>
                <a:lvl5pPr marL="1771650" indent="-228600">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r>
                  <a:rPr kumimoji="1" lang="en-US" altLang="en-US" sz="1800" dirty="0">
                    <a:latin typeface="Helvetica" panose="020B0604020202020204" pitchFamily="34" charset="0"/>
                  </a:rPr>
                  <a:t>Relation r</a:t>
                </a:r>
              </a:p>
            </p:txBody>
          </p:sp>
          <p:sp>
            <p:nvSpPr>
              <p:cNvPr id="13" name="Rectangle 4">
                <a:extLst>
                  <a:ext uri="{FF2B5EF4-FFF2-40B4-BE49-F238E27FC236}">
                    <a16:creationId xmlns:a16="http://schemas.microsoft.com/office/drawing/2014/main" id="{60293F62-97B0-43CF-90AD-73849BF4F59E}"/>
                  </a:ext>
                </a:extLst>
              </p:cNvPr>
              <p:cNvSpPr>
                <a:spLocks noChangeArrowheads="1"/>
              </p:cNvSpPr>
              <p:nvPr/>
            </p:nvSpPr>
            <p:spPr bwMode="auto">
              <a:xfrm>
                <a:off x="3505200" y="12065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dirty="0"/>
                  <a:t>A</a:t>
                </a:r>
              </a:p>
            </p:txBody>
          </p:sp>
          <p:sp>
            <p:nvSpPr>
              <p:cNvPr id="14" name="Rectangle 5">
                <a:extLst>
                  <a:ext uri="{FF2B5EF4-FFF2-40B4-BE49-F238E27FC236}">
                    <a16:creationId xmlns:a16="http://schemas.microsoft.com/office/drawing/2014/main" id="{96CCA7B3-3138-4529-A8EC-0BA1373AB1C2}"/>
                  </a:ext>
                </a:extLst>
              </p:cNvPr>
              <p:cNvSpPr>
                <a:spLocks noChangeArrowheads="1"/>
              </p:cNvSpPr>
              <p:nvPr/>
            </p:nvSpPr>
            <p:spPr bwMode="auto">
              <a:xfrm>
                <a:off x="3962400" y="12065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B</a:t>
                </a:r>
              </a:p>
            </p:txBody>
          </p:sp>
          <p:sp>
            <p:nvSpPr>
              <p:cNvPr id="15" name="Rectangle 6">
                <a:extLst>
                  <a:ext uri="{FF2B5EF4-FFF2-40B4-BE49-F238E27FC236}">
                    <a16:creationId xmlns:a16="http://schemas.microsoft.com/office/drawing/2014/main" id="{9B448D68-6492-4EA2-B8A5-DA7A68972759}"/>
                  </a:ext>
                </a:extLst>
              </p:cNvPr>
              <p:cNvSpPr>
                <a:spLocks noChangeArrowheads="1"/>
              </p:cNvSpPr>
              <p:nvPr/>
            </p:nvSpPr>
            <p:spPr bwMode="auto">
              <a:xfrm>
                <a:off x="4419600" y="12065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C</a:t>
                </a:r>
              </a:p>
            </p:txBody>
          </p:sp>
          <p:sp>
            <p:nvSpPr>
              <p:cNvPr id="16" name="Rectangle 7">
                <a:extLst>
                  <a:ext uri="{FF2B5EF4-FFF2-40B4-BE49-F238E27FC236}">
                    <a16:creationId xmlns:a16="http://schemas.microsoft.com/office/drawing/2014/main" id="{DC39C355-AA7F-4CB8-9A83-C885385D4DAC}"/>
                  </a:ext>
                </a:extLst>
              </p:cNvPr>
              <p:cNvSpPr>
                <a:spLocks noChangeArrowheads="1"/>
              </p:cNvSpPr>
              <p:nvPr/>
            </p:nvSpPr>
            <p:spPr bwMode="auto">
              <a:xfrm>
                <a:off x="4876800" y="12065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D</a:t>
                </a:r>
              </a:p>
            </p:txBody>
          </p:sp>
          <p:sp>
            <p:nvSpPr>
              <p:cNvPr id="17" name="Rectangle 8">
                <a:extLst>
                  <a:ext uri="{FF2B5EF4-FFF2-40B4-BE49-F238E27FC236}">
                    <a16:creationId xmlns:a16="http://schemas.microsoft.com/office/drawing/2014/main" id="{FE3366AF-16CB-4A0C-92FC-E8F37E38FBBD}"/>
                  </a:ext>
                </a:extLst>
              </p:cNvPr>
              <p:cNvSpPr>
                <a:spLocks noChangeArrowheads="1"/>
              </p:cNvSpPr>
              <p:nvPr/>
            </p:nvSpPr>
            <p:spPr bwMode="auto">
              <a:xfrm>
                <a:off x="3505200" y="17399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altLang="en-US" sz="1800" i="1">
                    <a:sym typeface="Symbol" panose="05050102010706020507" pitchFamily="18" charset="2"/>
                  </a:rPr>
                  <a:t></a:t>
                </a:r>
              </a:p>
              <a:p>
                <a:pPr algn="ctr">
                  <a:lnSpc>
                    <a:spcPct val="150000"/>
                  </a:lnSpc>
                </a:pPr>
                <a:r>
                  <a:rPr lang="en-US" altLang="en-US" sz="1800" i="1">
                    <a:sym typeface="Symbol" panose="05050102010706020507" pitchFamily="18" charset="2"/>
                  </a:rPr>
                  <a:t></a:t>
                </a:r>
              </a:p>
              <a:p>
                <a:pPr algn="ctr">
                  <a:lnSpc>
                    <a:spcPct val="150000"/>
                  </a:lnSpc>
                </a:pPr>
                <a:r>
                  <a:rPr lang="en-US" altLang="en-US" sz="1800" i="1">
                    <a:sym typeface="Symbol" panose="05050102010706020507" pitchFamily="18" charset="2"/>
                  </a:rPr>
                  <a:t></a:t>
                </a:r>
              </a:p>
              <a:p>
                <a:pPr algn="ctr">
                  <a:lnSpc>
                    <a:spcPct val="150000"/>
                  </a:lnSpc>
                </a:pPr>
                <a:r>
                  <a:rPr lang="en-US" altLang="en-US" sz="1800" i="1">
                    <a:sym typeface="Symbol" panose="05050102010706020507" pitchFamily="18" charset="2"/>
                  </a:rPr>
                  <a:t></a:t>
                </a:r>
              </a:p>
            </p:txBody>
          </p:sp>
          <p:sp>
            <p:nvSpPr>
              <p:cNvPr id="18" name="Rectangle 9">
                <a:extLst>
                  <a:ext uri="{FF2B5EF4-FFF2-40B4-BE49-F238E27FC236}">
                    <a16:creationId xmlns:a16="http://schemas.microsoft.com/office/drawing/2014/main" id="{9A7328C6-A8C6-48FE-8428-2B8D81CEAF17}"/>
                  </a:ext>
                </a:extLst>
              </p:cNvPr>
              <p:cNvSpPr>
                <a:spLocks noChangeArrowheads="1"/>
              </p:cNvSpPr>
              <p:nvPr/>
            </p:nvSpPr>
            <p:spPr bwMode="auto">
              <a:xfrm>
                <a:off x="3962400" y="17399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altLang="en-US" sz="1800" i="1">
                    <a:sym typeface="Symbol" panose="05050102010706020507" pitchFamily="18" charset="2"/>
                  </a:rPr>
                  <a:t></a:t>
                </a:r>
              </a:p>
              <a:p>
                <a:pPr algn="ctr">
                  <a:lnSpc>
                    <a:spcPct val="150000"/>
                  </a:lnSpc>
                </a:pPr>
                <a:r>
                  <a:rPr lang="en-US" altLang="en-US" sz="1800" i="1">
                    <a:sym typeface="Symbol" panose="05050102010706020507" pitchFamily="18" charset="2"/>
                  </a:rPr>
                  <a:t></a:t>
                </a:r>
              </a:p>
              <a:p>
                <a:pPr algn="ctr">
                  <a:lnSpc>
                    <a:spcPct val="150000"/>
                  </a:lnSpc>
                </a:pPr>
                <a:r>
                  <a:rPr lang="en-US" altLang="en-US" sz="1800" i="1">
                    <a:sym typeface="Symbol" panose="05050102010706020507" pitchFamily="18" charset="2"/>
                  </a:rPr>
                  <a:t></a:t>
                </a:r>
              </a:p>
              <a:p>
                <a:pPr algn="ctr">
                  <a:lnSpc>
                    <a:spcPct val="150000"/>
                  </a:lnSpc>
                </a:pPr>
                <a:r>
                  <a:rPr lang="en-US" altLang="en-US" sz="1800" i="1">
                    <a:sym typeface="Symbol" panose="05050102010706020507" pitchFamily="18" charset="2"/>
                  </a:rPr>
                  <a:t></a:t>
                </a:r>
              </a:p>
            </p:txBody>
          </p:sp>
          <p:sp>
            <p:nvSpPr>
              <p:cNvPr id="19" name="Rectangle 10">
                <a:extLst>
                  <a:ext uri="{FF2B5EF4-FFF2-40B4-BE49-F238E27FC236}">
                    <a16:creationId xmlns:a16="http://schemas.microsoft.com/office/drawing/2014/main" id="{0A38A3EA-80AB-4372-99AE-CF889B12C3CD}"/>
                  </a:ext>
                </a:extLst>
              </p:cNvPr>
              <p:cNvSpPr>
                <a:spLocks noChangeArrowheads="1"/>
              </p:cNvSpPr>
              <p:nvPr/>
            </p:nvSpPr>
            <p:spPr bwMode="auto">
              <a:xfrm>
                <a:off x="4419600" y="1739900"/>
                <a:ext cx="457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altLang="en-US" sz="1800" i="1" dirty="0">
                    <a:sym typeface="Symbol" panose="05050102010706020507" pitchFamily="18" charset="2"/>
                  </a:rPr>
                  <a:t>1</a:t>
                </a:r>
              </a:p>
              <a:p>
                <a:pPr algn="ctr">
                  <a:lnSpc>
                    <a:spcPct val="150000"/>
                  </a:lnSpc>
                </a:pPr>
                <a:r>
                  <a:rPr lang="en-US" altLang="en-US" sz="1800" i="1" dirty="0">
                    <a:sym typeface="Symbol" panose="05050102010706020507" pitchFamily="18" charset="2"/>
                  </a:rPr>
                  <a:t>5</a:t>
                </a:r>
              </a:p>
              <a:p>
                <a:pPr algn="ctr">
                  <a:lnSpc>
                    <a:spcPct val="150000"/>
                  </a:lnSpc>
                </a:pPr>
                <a:r>
                  <a:rPr lang="en-US" altLang="en-US" sz="1800" i="1" dirty="0">
                    <a:sym typeface="Symbol" panose="05050102010706020507" pitchFamily="18" charset="2"/>
                  </a:rPr>
                  <a:t>12</a:t>
                </a:r>
              </a:p>
              <a:p>
                <a:pPr algn="ctr">
                  <a:lnSpc>
                    <a:spcPct val="150000"/>
                  </a:lnSpc>
                </a:pPr>
                <a:r>
                  <a:rPr lang="en-US" altLang="en-US" sz="1800" i="1" dirty="0">
                    <a:sym typeface="Symbol" panose="05050102010706020507" pitchFamily="18" charset="2"/>
                  </a:rPr>
                  <a:t>23</a:t>
                </a:r>
              </a:p>
            </p:txBody>
          </p:sp>
          <p:sp>
            <p:nvSpPr>
              <p:cNvPr id="20" name="Text Box 12">
                <a:extLst>
                  <a:ext uri="{FF2B5EF4-FFF2-40B4-BE49-F238E27FC236}">
                    <a16:creationId xmlns:a16="http://schemas.microsoft.com/office/drawing/2014/main" id="{5E609943-7CDE-4E00-AA9B-FB4A19028E9D}"/>
                  </a:ext>
                </a:extLst>
              </p:cNvPr>
              <p:cNvSpPr txBox="1">
                <a:spLocks noChangeArrowheads="1"/>
              </p:cNvSpPr>
              <p:nvPr/>
            </p:nvSpPr>
            <p:spPr bwMode="auto">
              <a:xfrm>
                <a:off x="798513" y="4038600"/>
                <a:ext cx="2038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230188" indent="-230188">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buClr>
                    <a:schemeClr val="tx2"/>
                  </a:buClr>
                  <a:buFont typeface="Wingdings 2" panose="05020102010507070707" pitchFamily="18" charset="2"/>
                  <a:buChar char="¡"/>
                </a:pPr>
                <a:r>
                  <a:rPr lang="en-US" altLang="en-US">
                    <a:latin typeface="Helvetica" panose="020B0604020202020204" pitchFamily="34" charset="0"/>
                    <a:sym typeface="Symbol" panose="05050102010706020507" pitchFamily="18" charset="2"/>
                  </a:rPr>
                  <a:t></a:t>
                </a:r>
                <a:r>
                  <a:rPr lang="en-US" altLang="en-US" baseline="-25000">
                    <a:latin typeface="Helvetica" panose="020B0604020202020204" pitchFamily="34" charset="0"/>
                    <a:sym typeface="Symbol" panose="05050102010706020507" pitchFamily="18" charset="2"/>
                  </a:rPr>
                  <a:t>A=B ^ D &gt; 5</a:t>
                </a:r>
                <a:r>
                  <a:rPr lang="en-US" altLang="en-US" sz="2000" baseline="-25000">
                    <a:latin typeface="Helvetica" panose="020B0604020202020204" pitchFamily="34" charset="0"/>
                    <a:sym typeface="Symbol" panose="05050102010706020507" pitchFamily="18" charset="2"/>
                  </a:rPr>
                  <a:t> </a:t>
                </a:r>
                <a:r>
                  <a:rPr lang="en-US" altLang="en-US">
                    <a:latin typeface="Helvetica" panose="020B0604020202020204" pitchFamily="34" charset="0"/>
                    <a:sym typeface="Symbol" panose="05050102010706020507" pitchFamily="18" charset="2"/>
                  </a:rPr>
                  <a:t>(r)</a:t>
                </a:r>
                <a:endParaRPr lang="en-US" altLang="en-US">
                  <a:latin typeface="Helvetica" panose="020B0604020202020204" pitchFamily="34" charset="0"/>
                </a:endParaRPr>
              </a:p>
            </p:txBody>
          </p:sp>
          <p:sp>
            <p:nvSpPr>
              <p:cNvPr id="21" name="Rectangle 13">
                <a:extLst>
                  <a:ext uri="{FF2B5EF4-FFF2-40B4-BE49-F238E27FC236}">
                    <a16:creationId xmlns:a16="http://schemas.microsoft.com/office/drawing/2014/main" id="{068D72F9-41F5-44B4-A297-9252ED5E484D}"/>
                  </a:ext>
                </a:extLst>
              </p:cNvPr>
              <p:cNvSpPr>
                <a:spLocks noChangeArrowheads="1"/>
              </p:cNvSpPr>
              <p:nvPr/>
            </p:nvSpPr>
            <p:spPr bwMode="auto">
              <a:xfrm>
                <a:off x="3581400" y="43307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A</a:t>
                </a:r>
              </a:p>
            </p:txBody>
          </p:sp>
          <p:sp>
            <p:nvSpPr>
              <p:cNvPr id="22" name="Rectangle 14">
                <a:extLst>
                  <a:ext uri="{FF2B5EF4-FFF2-40B4-BE49-F238E27FC236}">
                    <a16:creationId xmlns:a16="http://schemas.microsoft.com/office/drawing/2014/main" id="{60CF99A8-0F64-4CE4-8E91-B7663497E083}"/>
                  </a:ext>
                </a:extLst>
              </p:cNvPr>
              <p:cNvSpPr>
                <a:spLocks noChangeArrowheads="1"/>
              </p:cNvSpPr>
              <p:nvPr/>
            </p:nvSpPr>
            <p:spPr bwMode="auto">
              <a:xfrm>
                <a:off x="4038600" y="43307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B</a:t>
                </a:r>
              </a:p>
            </p:txBody>
          </p:sp>
          <p:sp>
            <p:nvSpPr>
              <p:cNvPr id="23" name="Rectangle 15">
                <a:extLst>
                  <a:ext uri="{FF2B5EF4-FFF2-40B4-BE49-F238E27FC236}">
                    <a16:creationId xmlns:a16="http://schemas.microsoft.com/office/drawing/2014/main" id="{31CC1A1E-CDCC-4375-A7A1-0FA4E1AD33CA}"/>
                  </a:ext>
                </a:extLst>
              </p:cNvPr>
              <p:cNvSpPr>
                <a:spLocks noChangeArrowheads="1"/>
              </p:cNvSpPr>
              <p:nvPr/>
            </p:nvSpPr>
            <p:spPr bwMode="auto">
              <a:xfrm>
                <a:off x="4495800" y="43307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C</a:t>
                </a:r>
              </a:p>
            </p:txBody>
          </p:sp>
          <p:sp>
            <p:nvSpPr>
              <p:cNvPr id="24" name="Rectangle 16">
                <a:extLst>
                  <a:ext uri="{FF2B5EF4-FFF2-40B4-BE49-F238E27FC236}">
                    <a16:creationId xmlns:a16="http://schemas.microsoft.com/office/drawing/2014/main" id="{9A19C2DC-8ED2-46CC-830E-356A04394EFB}"/>
                  </a:ext>
                </a:extLst>
              </p:cNvPr>
              <p:cNvSpPr>
                <a:spLocks noChangeArrowheads="1"/>
              </p:cNvSpPr>
              <p:nvPr/>
            </p:nvSpPr>
            <p:spPr bwMode="auto">
              <a:xfrm>
                <a:off x="4953000" y="43307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D</a:t>
                </a:r>
              </a:p>
            </p:txBody>
          </p:sp>
          <p:sp>
            <p:nvSpPr>
              <p:cNvPr id="25" name="Rectangle 17">
                <a:extLst>
                  <a:ext uri="{FF2B5EF4-FFF2-40B4-BE49-F238E27FC236}">
                    <a16:creationId xmlns:a16="http://schemas.microsoft.com/office/drawing/2014/main" id="{F4FE1737-F01A-496E-9917-35B57381FA2D}"/>
                  </a:ext>
                </a:extLst>
              </p:cNvPr>
              <p:cNvSpPr>
                <a:spLocks noChangeArrowheads="1"/>
              </p:cNvSpPr>
              <p:nvPr/>
            </p:nvSpPr>
            <p:spPr bwMode="auto">
              <a:xfrm>
                <a:off x="3581400" y="4864100"/>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altLang="en-US" sz="1800" i="1">
                    <a:sym typeface="Symbol" panose="05050102010706020507" pitchFamily="18" charset="2"/>
                  </a:rPr>
                  <a:t></a:t>
                </a:r>
              </a:p>
              <a:p>
                <a:pPr algn="ctr">
                  <a:lnSpc>
                    <a:spcPct val="150000"/>
                  </a:lnSpc>
                </a:pPr>
                <a:r>
                  <a:rPr lang="en-US" altLang="en-US" sz="1800" i="1">
                    <a:sym typeface="Symbol" panose="05050102010706020507" pitchFamily="18" charset="2"/>
                  </a:rPr>
                  <a:t></a:t>
                </a:r>
              </a:p>
            </p:txBody>
          </p:sp>
          <p:sp>
            <p:nvSpPr>
              <p:cNvPr id="26" name="Rectangle 18">
                <a:extLst>
                  <a:ext uri="{FF2B5EF4-FFF2-40B4-BE49-F238E27FC236}">
                    <a16:creationId xmlns:a16="http://schemas.microsoft.com/office/drawing/2014/main" id="{C69AE775-6CBF-4A72-91D0-78FA925DAA2A}"/>
                  </a:ext>
                </a:extLst>
              </p:cNvPr>
              <p:cNvSpPr>
                <a:spLocks noChangeArrowheads="1"/>
              </p:cNvSpPr>
              <p:nvPr/>
            </p:nvSpPr>
            <p:spPr bwMode="auto">
              <a:xfrm>
                <a:off x="4038600" y="4864100"/>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altLang="en-US" sz="1800" i="1">
                    <a:sym typeface="Symbol" panose="05050102010706020507" pitchFamily="18" charset="2"/>
                  </a:rPr>
                  <a:t></a:t>
                </a:r>
              </a:p>
              <a:p>
                <a:pPr algn="ctr">
                  <a:lnSpc>
                    <a:spcPct val="150000"/>
                  </a:lnSpc>
                </a:pPr>
                <a:r>
                  <a:rPr lang="en-US" altLang="en-US" sz="1800" i="1">
                    <a:sym typeface="Symbol" panose="05050102010706020507" pitchFamily="18" charset="2"/>
                  </a:rPr>
                  <a:t></a:t>
                </a:r>
              </a:p>
            </p:txBody>
          </p:sp>
          <p:sp>
            <p:nvSpPr>
              <p:cNvPr id="27" name="Rectangle 19">
                <a:extLst>
                  <a:ext uri="{FF2B5EF4-FFF2-40B4-BE49-F238E27FC236}">
                    <a16:creationId xmlns:a16="http://schemas.microsoft.com/office/drawing/2014/main" id="{89E6D8B0-90A9-4842-8230-71A6A4BA6390}"/>
                  </a:ext>
                </a:extLst>
              </p:cNvPr>
              <p:cNvSpPr>
                <a:spLocks noChangeArrowheads="1"/>
              </p:cNvSpPr>
              <p:nvPr/>
            </p:nvSpPr>
            <p:spPr bwMode="auto">
              <a:xfrm>
                <a:off x="4495800" y="4864100"/>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altLang="en-US" sz="1800" i="1">
                    <a:sym typeface="Symbol" panose="05050102010706020507" pitchFamily="18" charset="2"/>
                  </a:rPr>
                  <a:t>1</a:t>
                </a:r>
              </a:p>
              <a:p>
                <a:pPr algn="ctr">
                  <a:lnSpc>
                    <a:spcPct val="150000"/>
                  </a:lnSpc>
                </a:pPr>
                <a:r>
                  <a:rPr lang="en-US" altLang="en-US" sz="1800" i="1">
                    <a:sym typeface="Symbol" panose="05050102010706020507" pitchFamily="18" charset="2"/>
                  </a:rPr>
                  <a:t>23</a:t>
                </a:r>
              </a:p>
            </p:txBody>
          </p:sp>
          <p:sp>
            <p:nvSpPr>
              <p:cNvPr id="28" name="Rectangle 20">
                <a:extLst>
                  <a:ext uri="{FF2B5EF4-FFF2-40B4-BE49-F238E27FC236}">
                    <a16:creationId xmlns:a16="http://schemas.microsoft.com/office/drawing/2014/main" id="{ACA03180-62AB-42C0-A513-031A06162B6F}"/>
                  </a:ext>
                </a:extLst>
              </p:cNvPr>
              <p:cNvSpPr>
                <a:spLocks noChangeArrowheads="1"/>
              </p:cNvSpPr>
              <p:nvPr/>
            </p:nvSpPr>
            <p:spPr bwMode="auto">
              <a:xfrm>
                <a:off x="4953000" y="4864100"/>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altLang="en-US" sz="1800" i="1">
                    <a:sym typeface="Symbol" panose="05050102010706020507" pitchFamily="18" charset="2"/>
                  </a:rPr>
                  <a:t>7</a:t>
                </a:r>
              </a:p>
              <a:p>
                <a:pPr algn="ctr">
                  <a:lnSpc>
                    <a:spcPct val="150000"/>
                  </a:lnSpc>
                </a:pPr>
                <a:r>
                  <a:rPr lang="en-US" altLang="en-US" sz="1800" i="1">
                    <a:sym typeface="Symbol" panose="05050102010706020507" pitchFamily="18" charset="2"/>
                  </a:rPr>
                  <a:t>10</a:t>
                </a:r>
              </a:p>
            </p:txBody>
          </p:sp>
        </p:grpSp>
      </p:grpSp>
    </p:spTree>
    <p:extLst>
      <p:ext uri="{BB962C8B-B14F-4D97-AF65-F5344CB8AC3E}">
        <p14:creationId xmlns:p14="http://schemas.microsoft.com/office/powerpoint/2010/main" val="26248185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C27033-BA45-40E0-B4FB-4472BE773A6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68</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Select Operation: </a:t>
            </a:r>
            <a:r>
              <a:rPr kumimoji="0" lang="en-US" altLang="en-US" sz="3200" b="1" dirty="0">
                <a:sym typeface="Symbol" panose="05050102010706020507" pitchFamily="18" charset="2"/>
              </a:rPr>
              <a:t></a:t>
            </a:r>
            <a:r>
              <a:rPr lang="en-US" sz="3600" b="1" dirty="0">
                <a:solidFill>
                  <a:prstClr val="black"/>
                </a:solidFill>
                <a:latin typeface="Times New Roman" panose="02020603050405020304" pitchFamily="18" charset="0"/>
                <a:cs typeface="Times New Roman" panose="02020603050405020304" pitchFamily="18" charset="0"/>
              </a:rPr>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2" name="Rectangle 1">
            <a:extLst>
              <a:ext uri="{FF2B5EF4-FFF2-40B4-BE49-F238E27FC236}">
                <a16:creationId xmlns:a16="http://schemas.microsoft.com/office/drawing/2014/main" id="{70210C34-2032-422B-9658-3B74E1249FA9}"/>
              </a:ext>
            </a:extLst>
          </p:cNvPr>
          <p:cNvSpPr/>
          <p:nvPr/>
        </p:nvSpPr>
        <p:spPr>
          <a:xfrm>
            <a:off x="1091953" y="1083743"/>
            <a:ext cx="7594847" cy="4758226"/>
          </a:xfrm>
          <a:prstGeom prst="rect">
            <a:avLst/>
          </a:prstGeom>
        </p:spPr>
        <p:txBody>
          <a:bodyPr wrap="square">
            <a:spAutoFit/>
          </a:bodyPr>
          <a:lstStyle/>
          <a:p>
            <a:pPr>
              <a:lnSpc>
                <a:spcPct val="90000"/>
              </a:lnSpc>
              <a:tabLst>
                <a:tab pos="1658938" algn="l"/>
                <a:tab pos="3149600" algn="ctr"/>
                <a:tab pos="3425825" algn="l"/>
              </a:tabLst>
            </a:pPr>
            <a:r>
              <a:rPr lang="en-US" altLang="en-US" sz="2200" dirty="0"/>
              <a:t>Notation: 		</a:t>
            </a:r>
            <a:r>
              <a:rPr lang="en-US" altLang="en-US" sz="2200" b="1" dirty="0"/>
              <a:t> </a:t>
            </a:r>
            <a:r>
              <a:rPr lang="en-US" altLang="en-US" sz="2200" b="1" i="1" dirty="0">
                <a:sym typeface="Symbol" panose="05050102010706020507" pitchFamily="18" charset="2"/>
              </a:rPr>
              <a:t></a:t>
            </a:r>
            <a:r>
              <a:rPr lang="en-US" altLang="en-US" sz="2200" b="1" dirty="0">
                <a:sym typeface="Symbol" panose="05050102010706020507" pitchFamily="18" charset="2"/>
              </a:rPr>
              <a:t> </a:t>
            </a:r>
            <a:r>
              <a:rPr lang="en-US" altLang="en-US" sz="2200" b="1" i="1" baseline="-25000" dirty="0">
                <a:sym typeface="Symbol" panose="05050102010706020507" pitchFamily="18" charset="2"/>
              </a:rPr>
              <a:t>p</a:t>
            </a:r>
            <a:r>
              <a:rPr lang="en-US" altLang="en-US" sz="2200" b="1" dirty="0">
                <a:sym typeface="Symbol" panose="05050102010706020507" pitchFamily="18" charset="2"/>
              </a:rPr>
              <a:t>(</a:t>
            </a:r>
            <a:r>
              <a:rPr lang="en-US" altLang="en-US" sz="2200" b="1" i="1" dirty="0">
                <a:sym typeface="Symbol" panose="05050102010706020507" pitchFamily="18" charset="2"/>
              </a:rPr>
              <a:t>r</a:t>
            </a:r>
            <a:r>
              <a:rPr lang="en-US" altLang="en-US" sz="2200" b="1" dirty="0">
                <a:sym typeface="Symbol" panose="05050102010706020507" pitchFamily="18" charset="2"/>
              </a:rPr>
              <a:t>)</a:t>
            </a:r>
          </a:p>
          <a:p>
            <a:pPr>
              <a:lnSpc>
                <a:spcPct val="90000"/>
              </a:lnSpc>
              <a:tabLst>
                <a:tab pos="1658938" algn="l"/>
                <a:tab pos="3149600" algn="ctr"/>
                <a:tab pos="3425825" algn="l"/>
              </a:tabLst>
            </a:pPr>
            <a:r>
              <a:rPr lang="en-US" altLang="en-US" sz="2200" i="1" dirty="0">
                <a:sym typeface="Symbol" panose="05050102010706020507" pitchFamily="18" charset="2"/>
              </a:rPr>
              <a:t>			p</a:t>
            </a:r>
            <a:r>
              <a:rPr lang="en-US" altLang="en-US" sz="2200" dirty="0">
                <a:sym typeface="Symbol" panose="05050102010706020507" pitchFamily="18" charset="2"/>
              </a:rPr>
              <a:t> is called the </a:t>
            </a:r>
            <a:r>
              <a:rPr lang="en-US" altLang="en-US" sz="2200" b="1" dirty="0">
                <a:solidFill>
                  <a:schemeClr val="tx2"/>
                </a:solidFill>
                <a:sym typeface="Symbol" panose="05050102010706020507" pitchFamily="18" charset="2"/>
              </a:rPr>
              <a:t>selection predicate</a:t>
            </a:r>
            <a:endParaRPr lang="en-US" altLang="en-US" sz="2200" b="1" i="1" dirty="0">
              <a:solidFill>
                <a:schemeClr val="tx2"/>
              </a:solidFill>
              <a:sym typeface="Symbol" panose="05050102010706020507" pitchFamily="18" charset="2"/>
            </a:endParaRPr>
          </a:p>
          <a:p>
            <a:pPr>
              <a:lnSpc>
                <a:spcPct val="90000"/>
              </a:lnSpc>
              <a:tabLst>
                <a:tab pos="1658938" algn="l"/>
                <a:tab pos="3149600" algn="ctr"/>
                <a:tab pos="3425825" algn="l"/>
              </a:tabLst>
            </a:pPr>
            <a:endParaRPr lang="en-US" altLang="en-US" sz="2200" dirty="0"/>
          </a:p>
          <a:p>
            <a:pPr>
              <a:lnSpc>
                <a:spcPct val="90000"/>
              </a:lnSpc>
              <a:tabLst>
                <a:tab pos="1658938" algn="l"/>
                <a:tab pos="3149600" algn="ctr"/>
                <a:tab pos="3425825" algn="l"/>
              </a:tabLst>
            </a:pPr>
            <a:r>
              <a:rPr lang="en-US" altLang="en-US" sz="2200" dirty="0"/>
              <a:t>Defined as:</a:t>
            </a:r>
            <a:br>
              <a:rPr lang="en-US" altLang="en-US" sz="2200" dirty="0"/>
            </a:br>
            <a:r>
              <a:rPr lang="en-US" altLang="en-US" sz="2200" dirty="0"/>
              <a:t/>
            </a:r>
            <a:br>
              <a:rPr lang="en-US" altLang="en-US" sz="2200" dirty="0"/>
            </a:br>
            <a:r>
              <a:rPr lang="en-US" altLang="en-US" sz="2200" dirty="0"/>
              <a:t>	</a:t>
            </a:r>
            <a:r>
              <a:rPr lang="en-US" altLang="en-US" sz="2400" b="1" dirty="0"/>
              <a:t> </a:t>
            </a:r>
            <a:r>
              <a:rPr lang="en-US" altLang="en-US" sz="2400" b="1" i="1" dirty="0">
                <a:sym typeface="Symbol" panose="05050102010706020507" pitchFamily="18" charset="2"/>
              </a:rPr>
              <a:t></a:t>
            </a:r>
            <a:r>
              <a:rPr lang="en-US" altLang="en-US" sz="2400" b="1" i="1" baseline="-25000" dirty="0">
                <a:sym typeface="Symbol" panose="05050102010706020507" pitchFamily="18" charset="2"/>
              </a:rPr>
              <a:t>p</a:t>
            </a:r>
            <a:r>
              <a:rPr lang="en-US" altLang="en-US" sz="2400" b="1" dirty="0">
                <a:sym typeface="Symbol" panose="05050102010706020507" pitchFamily="18" charset="2"/>
              </a:rPr>
              <a:t>(</a:t>
            </a:r>
            <a:r>
              <a:rPr lang="en-US" altLang="en-US" sz="2400" b="1" i="1" dirty="0">
                <a:sym typeface="Symbol" panose="05050102010706020507" pitchFamily="18" charset="2"/>
              </a:rPr>
              <a:t>r</a:t>
            </a:r>
            <a:r>
              <a:rPr lang="en-US" altLang="en-US" sz="2400" b="1" dirty="0">
                <a:sym typeface="Symbol" panose="05050102010706020507" pitchFamily="18" charset="2"/>
              </a:rPr>
              <a:t>) = {</a:t>
            </a:r>
            <a:r>
              <a:rPr lang="en-US" altLang="en-US" sz="2400" b="1" i="1" dirty="0">
                <a:sym typeface="Symbol" panose="05050102010706020507" pitchFamily="18" charset="2"/>
              </a:rPr>
              <a:t>t</a:t>
            </a:r>
            <a:r>
              <a:rPr lang="en-US" altLang="en-US" sz="2400" b="1" dirty="0">
                <a:sym typeface="Symbol" panose="05050102010706020507" pitchFamily="18" charset="2"/>
              </a:rPr>
              <a:t> | </a:t>
            </a:r>
            <a:r>
              <a:rPr lang="en-US" altLang="en-US" sz="2400" b="1" i="1" dirty="0">
                <a:sym typeface="Symbol" panose="05050102010706020507" pitchFamily="18" charset="2"/>
              </a:rPr>
              <a:t>t</a:t>
            </a:r>
            <a:r>
              <a:rPr lang="en-US" altLang="en-US" sz="2400" b="1" dirty="0">
                <a:sym typeface="Symbol" panose="05050102010706020507" pitchFamily="18" charset="2"/>
              </a:rPr>
              <a:t>  </a:t>
            </a:r>
            <a:r>
              <a:rPr lang="en-US" altLang="en-US" sz="2400" b="1" i="1" dirty="0">
                <a:sym typeface="Symbol" panose="05050102010706020507" pitchFamily="18" charset="2"/>
              </a:rPr>
              <a:t>r</a:t>
            </a:r>
            <a:r>
              <a:rPr lang="en-US" altLang="en-US" sz="2400" b="1" dirty="0">
                <a:sym typeface="Symbol" panose="05050102010706020507" pitchFamily="18" charset="2"/>
              </a:rPr>
              <a:t> and </a:t>
            </a:r>
            <a:r>
              <a:rPr lang="en-US" altLang="en-US" sz="2400" b="1" i="1" dirty="0">
                <a:sym typeface="Symbol" panose="05050102010706020507" pitchFamily="18" charset="2"/>
              </a:rPr>
              <a:t>p(t)</a:t>
            </a:r>
            <a:r>
              <a:rPr lang="en-US" altLang="en-US" sz="2400" b="1" dirty="0">
                <a:sym typeface="Symbol" panose="05050102010706020507" pitchFamily="18" charset="2"/>
              </a:rPr>
              <a:t>}</a:t>
            </a:r>
            <a:r>
              <a:rPr lang="en-US" altLang="en-US" sz="2200" dirty="0">
                <a:sym typeface="Symbol" panose="05050102010706020507" pitchFamily="18" charset="2"/>
              </a:rPr>
              <a:t/>
            </a:r>
            <a:br>
              <a:rPr lang="en-US" altLang="en-US" sz="2200" dirty="0">
                <a:sym typeface="Symbol" panose="05050102010706020507" pitchFamily="18" charset="2"/>
              </a:rPr>
            </a:br>
            <a:endParaRPr lang="en-US" altLang="en-US" sz="2200" dirty="0">
              <a:sym typeface="Symbol" panose="05050102010706020507" pitchFamily="18" charset="2"/>
            </a:endParaRPr>
          </a:p>
          <a:p>
            <a:pPr>
              <a:lnSpc>
                <a:spcPct val="90000"/>
              </a:lnSpc>
              <a:buFont typeface="Monotype Sorts" pitchFamily="2" charset="2"/>
              <a:buNone/>
              <a:tabLst>
                <a:tab pos="1658938" algn="l"/>
                <a:tab pos="3149600" algn="ctr"/>
                <a:tab pos="3425825" algn="l"/>
              </a:tabLst>
            </a:pPr>
            <a:r>
              <a:rPr lang="en-US" altLang="en-US" sz="2200" dirty="0">
                <a:sym typeface="Symbol" panose="05050102010706020507" pitchFamily="18" charset="2"/>
              </a:rPr>
              <a:t>	Where</a:t>
            </a:r>
            <a:r>
              <a:rPr lang="en-US" altLang="en-US" sz="2200" i="1" dirty="0">
                <a:sym typeface="Symbol" panose="05050102010706020507" pitchFamily="18" charset="2"/>
              </a:rPr>
              <a:t> p</a:t>
            </a:r>
            <a:r>
              <a:rPr lang="en-US" altLang="en-US" sz="2200" dirty="0">
                <a:sym typeface="Symbol" panose="05050102010706020507" pitchFamily="18" charset="2"/>
              </a:rPr>
              <a:t> is a formula in propositional calculus consisting of </a:t>
            </a:r>
            <a:r>
              <a:rPr lang="en-US" altLang="en-US" sz="2200" b="1" dirty="0">
                <a:solidFill>
                  <a:schemeClr val="tx2"/>
                </a:solidFill>
                <a:sym typeface="Symbol" panose="05050102010706020507" pitchFamily="18" charset="2"/>
              </a:rPr>
              <a:t>terms</a:t>
            </a:r>
            <a:r>
              <a:rPr lang="en-US" altLang="en-US" sz="2200" dirty="0">
                <a:solidFill>
                  <a:schemeClr val="tx2"/>
                </a:solidFill>
                <a:sym typeface="Symbol" panose="05050102010706020507" pitchFamily="18" charset="2"/>
              </a:rPr>
              <a:t> </a:t>
            </a:r>
            <a:r>
              <a:rPr lang="en-US" altLang="en-US" sz="2200" dirty="0">
                <a:sym typeface="Symbol" panose="05050102010706020507" pitchFamily="18" charset="2"/>
              </a:rPr>
              <a:t>connected by :  (</a:t>
            </a:r>
            <a:r>
              <a:rPr lang="en-US" altLang="en-US" sz="2200" b="1" dirty="0">
                <a:sym typeface="Symbol" panose="05050102010706020507" pitchFamily="18" charset="2"/>
              </a:rPr>
              <a:t>and</a:t>
            </a:r>
            <a:r>
              <a:rPr lang="en-US" altLang="en-US" sz="2200" dirty="0">
                <a:sym typeface="Symbol" panose="05050102010706020507" pitchFamily="18" charset="2"/>
              </a:rPr>
              <a:t>),  (</a:t>
            </a:r>
            <a:r>
              <a:rPr lang="en-US" altLang="en-US" sz="2200" b="1" dirty="0">
                <a:sym typeface="Symbol" panose="05050102010706020507" pitchFamily="18" charset="2"/>
              </a:rPr>
              <a:t>or</a:t>
            </a:r>
            <a:r>
              <a:rPr lang="en-US" altLang="en-US" sz="2200" dirty="0">
                <a:sym typeface="Symbol" panose="05050102010706020507" pitchFamily="18" charset="2"/>
              </a:rPr>
              <a:t>),  (</a:t>
            </a:r>
            <a:r>
              <a:rPr lang="en-US" altLang="en-US" sz="2200" b="1" dirty="0">
                <a:sym typeface="Symbol" panose="05050102010706020507" pitchFamily="18" charset="2"/>
              </a:rPr>
              <a:t>not</a:t>
            </a:r>
            <a:r>
              <a:rPr lang="en-US" altLang="en-US" sz="2200" dirty="0">
                <a:sym typeface="Symbol" panose="05050102010706020507" pitchFamily="18" charset="2"/>
              </a:rPr>
              <a:t>)</a:t>
            </a:r>
            <a:br>
              <a:rPr lang="en-US" altLang="en-US" sz="2200" dirty="0">
                <a:sym typeface="Symbol" panose="05050102010706020507" pitchFamily="18" charset="2"/>
              </a:rPr>
            </a:br>
            <a:r>
              <a:rPr lang="en-US" altLang="en-US" sz="2200" dirty="0">
                <a:sym typeface="Symbol" panose="05050102010706020507" pitchFamily="18" charset="2"/>
              </a:rPr>
              <a:t>Each </a:t>
            </a:r>
            <a:r>
              <a:rPr lang="en-US" altLang="en-US" sz="2200" b="1" dirty="0">
                <a:solidFill>
                  <a:schemeClr val="tx2"/>
                </a:solidFill>
                <a:sym typeface="Symbol" panose="05050102010706020507" pitchFamily="18" charset="2"/>
              </a:rPr>
              <a:t>term</a:t>
            </a:r>
            <a:r>
              <a:rPr lang="en-US" altLang="en-US" sz="2200" dirty="0">
                <a:sym typeface="Symbol" panose="05050102010706020507" pitchFamily="18" charset="2"/>
              </a:rPr>
              <a:t> is one of:</a:t>
            </a:r>
          </a:p>
          <a:p>
            <a:pPr>
              <a:lnSpc>
                <a:spcPct val="110000"/>
              </a:lnSpc>
              <a:buFont typeface="Monotype Sorts" pitchFamily="2" charset="2"/>
              <a:buNone/>
              <a:tabLst>
                <a:tab pos="1658938" algn="l"/>
                <a:tab pos="3149600" algn="ctr"/>
                <a:tab pos="3425825" algn="l"/>
              </a:tabLst>
            </a:pPr>
            <a:r>
              <a:rPr lang="en-US" altLang="en-US" sz="2200" dirty="0">
                <a:sym typeface="Symbol" panose="05050102010706020507" pitchFamily="18" charset="2"/>
              </a:rPr>
              <a:t>	&lt;attribute&gt;	</a:t>
            </a:r>
            <a:r>
              <a:rPr lang="en-US" altLang="en-US" sz="2200" i="1" dirty="0">
                <a:sym typeface="Symbol" panose="05050102010706020507" pitchFamily="18" charset="2"/>
              </a:rPr>
              <a:t>op</a:t>
            </a:r>
            <a:r>
              <a:rPr lang="en-US" altLang="en-US" sz="2200" dirty="0">
                <a:sym typeface="Symbol" panose="05050102010706020507" pitchFamily="18" charset="2"/>
              </a:rPr>
              <a:t> 	&lt;attribute&gt; or &lt;constant&gt;</a:t>
            </a:r>
          </a:p>
          <a:p>
            <a:pPr>
              <a:lnSpc>
                <a:spcPct val="90000"/>
              </a:lnSpc>
              <a:buFont typeface="Monotype Sorts" pitchFamily="2" charset="2"/>
              <a:buNone/>
              <a:tabLst>
                <a:tab pos="1658938" algn="l"/>
                <a:tab pos="3149600" algn="ctr"/>
                <a:tab pos="3425825" algn="l"/>
              </a:tabLst>
            </a:pPr>
            <a:r>
              <a:rPr lang="en-US" altLang="en-US" sz="2200" dirty="0">
                <a:sym typeface="Symbol" panose="05050102010706020507" pitchFamily="18" charset="2"/>
              </a:rPr>
              <a:t>     			where </a:t>
            </a:r>
            <a:r>
              <a:rPr lang="en-US" altLang="en-US" sz="2200" i="1" dirty="0">
                <a:sym typeface="Symbol" panose="05050102010706020507" pitchFamily="18" charset="2"/>
              </a:rPr>
              <a:t>op</a:t>
            </a:r>
            <a:r>
              <a:rPr lang="en-US" altLang="en-US" sz="2200" dirty="0">
                <a:sym typeface="Symbol" panose="05050102010706020507" pitchFamily="18" charset="2"/>
              </a:rPr>
              <a:t> is one of:  =, , &gt;, . &lt;. </a:t>
            </a:r>
            <a:br>
              <a:rPr lang="en-US" altLang="en-US" sz="2200" dirty="0">
                <a:sym typeface="Symbol" panose="05050102010706020507" pitchFamily="18" charset="2"/>
              </a:rPr>
            </a:br>
            <a:r>
              <a:rPr lang="en-US" altLang="en-US" sz="2200" dirty="0">
                <a:sym typeface="Symbol" panose="05050102010706020507" pitchFamily="18" charset="2"/>
              </a:rPr>
              <a:t>Example of selection:</a:t>
            </a:r>
            <a:br>
              <a:rPr lang="en-US" altLang="en-US" sz="2200" dirty="0">
                <a:sym typeface="Symbol" panose="05050102010706020507" pitchFamily="18" charset="2"/>
              </a:rPr>
            </a:br>
            <a:r>
              <a:rPr lang="en-US" altLang="en-US" sz="2200" dirty="0">
                <a:sym typeface="Symbol" panose="05050102010706020507" pitchFamily="18" charset="2"/>
              </a:rPr>
              <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 </a:t>
            </a:r>
            <a:r>
              <a:rPr lang="en-US" altLang="en-US" sz="2200" i="1" baseline="-25000" dirty="0" err="1">
                <a:sym typeface="Symbol" panose="05050102010706020507" pitchFamily="18" charset="2"/>
              </a:rPr>
              <a:t>branch_name</a:t>
            </a:r>
            <a:r>
              <a:rPr lang="en-US" altLang="en-US" sz="2200" i="1" baseline="-25000" dirty="0">
                <a:sym typeface="Symbol" panose="05050102010706020507" pitchFamily="18" charset="2"/>
              </a:rPr>
              <a:t>=“</a:t>
            </a:r>
            <a:r>
              <a:rPr lang="en-US" altLang="en-US" sz="2200" i="1" baseline="-25000" dirty="0" err="1">
                <a:sym typeface="Symbol" panose="05050102010706020507" pitchFamily="18" charset="2"/>
              </a:rPr>
              <a:t>Perryridge</a:t>
            </a:r>
            <a:r>
              <a:rPr lang="en-US" altLang="en-US" sz="2200" i="1" baseline="-25000"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account</a:t>
            </a:r>
            <a:r>
              <a:rPr lang="en-US" altLang="en-US" sz="2200" dirty="0">
                <a:sym typeface="Symbol" panose="05050102010706020507" pitchFamily="18" charset="2"/>
              </a:rPr>
              <a:t>)</a:t>
            </a:r>
          </a:p>
        </p:txBody>
      </p:sp>
    </p:spTree>
    <p:extLst>
      <p:ext uri="{BB962C8B-B14F-4D97-AF65-F5344CB8AC3E}">
        <p14:creationId xmlns:p14="http://schemas.microsoft.com/office/powerpoint/2010/main" val="1769374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584D59-DD8B-46D7-88E1-44D2FC328565}"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69</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Project Operation-</a:t>
            </a:r>
            <a:r>
              <a:rPr lang="en-US" altLang="en-US" sz="3200" dirty="0">
                <a:sym typeface="Symbol" panose="05050102010706020507" pitchFamily="18" charset="2"/>
              </a:rPr>
              <a:t> </a:t>
            </a:r>
            <a:r>
              <a:rPr lang="en-US" altLang="en-US" sz="3200" b="1" dirty="0"/>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8" name="Rectangle 3">
            <a:extLst>
              <a:ext uri="{FF2B5EF4-FFF2-40B4-BE49-F238E27FC236}">
                <a16:creationId xmlns:a16="http://schemas.microsoft.com/office/drawing/2014/main" id="{9535DEF5-B97A-434C-AD62-B10F39E67EA6}"/>
              </a:ext>
            </a:extLst>
          </p:cNvPr>
          <p:cNvSpPr txBox="1">
            <a:spLocks noChangeArrowheads="1"/>
          </p:cNvSpPr>
          <p:nvPr/>
        </p:nvSpPr>
        <p:spPr bwMode="auto">
          <a:xfrm>
            <a:off x="798513" y="1077913"/>
            <a:ext cx="6861175" cy="411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kern="12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Char char="–"/>
              <a:defRPr kumimoji="1" kern="1200">
                <a:solidFill>
                  <a:schemeClr val="tx1"/>
                </a:solidFill>
                <a:latin typeface="+mn-lt"/>
                <a:ea typeface="+mn-ea"/>
                <a:cs typeface="+mn-cs"/>
              </a:defRPr>
            </a:lvl4pPr>
            <a:lvl5pPr marL="1771650" indent="-228600" algn="l" rtl="0" eaLnBrk="0" fontAlgn="base" hangingPunct="0">
              <a:spcBef>
                <a:spcPct val="35000"/>
              </a:spcBef>
              <a:spcAft>
                <a:spcPct val="0"/>
              </a:spcAft>
              <a:buClr>
                <a:schemeClr val="tx2"/>
              </a:buClr>
              <a:buSzPct val="75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pitchFamily="2" charset="2"/>
              <a:buChar char="n"/>
              <a:tabLst/>
              <a:defRPr/>
            </a:pPr>
            <a:r>
              <a:rPr kumimoji="1" lang="en-US" altLang="en-US" sz="1800" b="1" i="0" u="none" strike="noStrike" kern="1200" cap="none" spc="0" normalizeH="0" baseline="0" noProof="0" dirty="0">
                <a:ln>
                  <a:noFill/>
                </a:ln>
                <a:solidFill>
                  <a:srgbClr val="000000"/>
                </a:solidFill>
                <a:effectLst/>
                <a:uLnTx/>
                <a:uFillTx/>
                <a:latin typeface="Helvetica"/>
                <a:ea typeface="+mn-ea"/>
                <a:cs typeface="+mn-cs"/>
              </a:rPr>
              <a:t>Relation</a:t>
            </a:r>
            <a:r>
              <a:rPr kumimoji="1" lang="en-US" altLang="en-US" sz="1800" b="1" i="1" u="none" strike="noStrike" kern="1200" cap="none" spc="0" normalizeH="0" baseline="0" noProof="0" dirty="0">
                <a:ln>
                  <a:noFill/>
                </a:ln>
                <a:solidFill>
                  <a:srgbClr val="000000"/>
                </a:solidFill>
                <a:effectLst/>
                <a:uLnTx/>
                <a:uFillTx/>
                <a:latin typeface="Helvetica"/>
                <a:ea typeface="+mn-ea"/>
                <a:cs typeface="+mn-cs"/>
              </a:rPr>
              <a:t> r</a:t>
            </a:r>
            <a:r>
              <a:rPr kumimoji="1" lang="en-US" altLang="en-US" sz="1800" b="0" i="0" u="none" strike="noStrike" kern="1200" cap="none" spc="0" normalizeH="0" baseline="0" noProof="0" dirty="0">
                <a:ln>
                  <a:noFill/>
                </a:ln>
                <a:solidFill>
                  <a:srgbClr val="000000"/>
                </a:solidFill>
                <a:effectLst/>
                <a:uLnTx/>
                <a:uFillTx/>
                <a:latin typeface="Helvetica"/>
                <a:ea typeface="+mn-ea"/>
                <a:cs typeface="+mn-cs"/>
              </a:rPr>
              <a:t>:</a:t>
            </a:r>
          </a:p>
        </p:txBody>
      </p:sp>
      <p:sp>
        <p:nvSpPr>
          <p:cNvPr id="9" name="Rectangle 4">
            <a:extLst>
              <a:ext uri="{FF2B5EF4-FFF2-40B4-BE49-F238E27FC236}">
                <a16:creationId xmlns:a16="http://schemas.microsoft.com/office/drawing/2014/main" id="{41C44B75-0074-4EAC-B82D-013452332F79}"/>
              </a:ext>
            </a:extLst>
          </p:cNvPr>
          <p:cNvSpPr>
            <a:spLocks noChangeArrowheads="1"/>
          </p:cNvSpPr>
          <p:nvPr/>
        </p:nvSpPr>
        <p:spPr bwMode="auto">
          <a:xfrm>
            <a:off x="3073400" y="965200"/>
            <a:ext cx="45720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rPr>
              <a:t>A</a:t>
            </a:r>
          </a:p>
        </p:txBody>
      </p:sp>
      <p:sp>
        <p:nvSpPr>
          <p:cNvPr id="10" name="Rectangle 5">
            <a:extLst>
              <a:ext uri="{FF2B5EF4-FFF2-40B4-BE49-F238E27FC236}">
                <a16:creationId xmlns:a16="http://schemas.microsoft.com/office/drawing/2014/main" id="{A2950EB2-333F-4372-B134-4CAABE4725C1}"/>
              </a:ext>
            </a:extLst>
          </p:cNvPr>
          <p:cNvSpPr>
            <a:spLocks noChangeArrowheads="1"/>
          </p:cNvSpPr>
          <p:nvPr/>
        </p:nvSpPr>
        <p:spPr bwMode="auto">
          <a:xfrm>
            <a:off x="3530600" y="965200"/>
            <a:ext cx="45720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rPr>
              <a:t>B</a:t>
            </a:r>
          </a:p>
        </p:txBody>
      </p:sp>
      <p:sp>
        <p:nvSpPr>
          <p:cNvPr id="11" name="Rectangle 6">
            <a:extLst>
              <a:ext uri="{FF2B5EF4-FFF2-40B4-BE49-F238E27FC236}">
                <a16:creationId xmlns:a16="http://schemas.microsoft.com/office/drawing/2014/main" id="{2D30BAF4-594A-4142-93BE-C9DF7662A948}"/>
              </a:ext>
            </a:extLst>
          </p:cNvPr>
          <p:cNvSpPr>
            <a:spLocks noChangeArrowheads="1"/>
          </p:cNvSpPr>
          <p:nvPr/>
        </p:nvSpPr>
        <p:spPr bwMode="auto">
          <a:xfrm>
            <a:off x="3987800" y="965200"/>
            <a:ext cx="45720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rPr>
              <a:t>C</a:t>
            </a:r>
          </a:p>
        </p:txBody>
      </p:sp>
      <p:sp>
        <p:nvSpPr>
          <p:cNvPr id="12" name="Rectangle 7">
            <a:extLst>
              <a:ext uri="{FF2B5EF4-FFF2-40B4-BE49-F238E27FC236}">
                <a16:creationId xmlns:a16="http://schemas.microsoft.com/office/drawing/2014/main" id="{B1B68E1A-E36B-4F98-A3B7-2DD425B363C0}"/>
              </a:ext>
            </a:extLst>
          </p:cNvPr>
          <p:cNvSpPr>
            <a:spLocks noChangeArrowheads="1"/>
          </p:cNvSpPr>
          <p:nvPr/>
        </p:nvSpPr>
        <p:spPr bwMode="auto">
          <a:xfrm>
            <a:off x="3073400" y="1498600"/>
            <a:ext cx="457200" cy="1676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a:t>
            </a:r>
          </a:p>
        </p:txBody>
      </p:sp>
      <p:sp>
        <p:nvSpPr>
          <p:cNvPr id="13" name="Rectangle 8">
            <a:extLst>
              <a:ext uri="{FF2B5EF4-FFF2-40B4-BE49-F238E27FC236}">
                <a16:creationId xmlns:a16="http://schemas.microsoft.com/office/drawing/2014/main" id="{34ADBC26-35D1-4075-A0D2-CF0A566454D6}"/>
              </a:ext>
            </a:extLst>
          </p:cNvPr>
          <p:cNvSpPr>
            <a:spLocks noChangeArrowheads="1"/>
          </p:cNvSpPr>
          <p:nvPr/>
        </p:nvSpPr>
        <p:spPr bwMode="auto">
          <a:xfrm>
            <a:off x="3530600" y="1498600"/>
            <a:ext cx="457200" cy="1676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10</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20</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30</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40</a:t>
            </a:r>
          </a:p>
        </p:txBody>
      </p:sp>
      <p:sp>
        <p:nvSpPr>
          <p:cNvPr id="14" name="Rectangle 9">
            <a:extLst>
              <a:ext uri="{FF2B5EF4-FFF2-40B4-BE49-F238E27FC236}">
                <a16:creationId xmlns:a16="http://schemas.microsoft.com/office/drawing/2014/main" id="{547E6430-4701-4930-8692-1E03330C8B32}"/>
              </a:ext>
            </a:extLst>
          </p:cNvPr>
          <p:cNvSpPr>
            <a:spLocks noChangeArrowheads="1"/>
          </p:cNvSpPr>
          <p:nvPr/>
        </p:nvSpPr>
        <p:spPr bwMode="auto">
          <a:xfrm>
            <a:off x="3987800" y="1498600"/>
            <a:ext cx="457200" cy="1676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1</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1</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1</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2</a:t>
            </a:r>
          </a:p>
        </p:txBody>
      </p:sp>
      <p:sp>
        <p:nvSpPr>
          <p:cNvPr id="15" name="Rectangle 13">
            <a:extLst>
              <a:ext uri="{FF2B5EF4-FFF2-40B4-BE49-F238E27FC236}">
                <a16:creationId xmlns:a16="http://schemas.microsoft.com/office/drawing/2014/main" id="{765F21F7-8C3D-47CE-9763-5EEF3257AA65}"/>
              </a:ext>
            </a:extLst>
          </p:cNvPr>
          <p:cNvSpPr>
            <a:spLocks noChangeArrowheads="1"/>
          </p:cNvSpPr>
          <p:nvPr/>
        </p:nvSpPr>
        <p:spPr bwMode="auto">
          <a:xfrm>
            <a:off x="533400" y="4114800"/>
            <a:ext cx="7029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defTabSz="914400" eaLnBrk="0" fontAlgn="base" latinLnBrk="0" hangingPunct="0">
              <a:lnSpc>
                <a:spcPct val="100000"/>
              </a:lnSpc>
              <a:spcBef>
                <a:spcPct val="35000"/>
              </a:spcBef>
              <a:spcAft>
                <a:spcPct val="0"/>
              </a:spcAft>
              <a:buClr>
                <a:srgbClr val="CC3300"/>
              </a:buClr>
              <a:buSzTx/>
              <a:buFont typeface="Monotype Sorts" pitchFamily="2" charset="2"/>
              <a:buNone/>
              <a:tabLst/>
              <a:defRPr/>
            </a:pPr>
            <a:endParaRPr kumimoji="1" lang="en-US" altLang="en-US" sz="20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6" name="Rectangle 15">
            <a:extLst>
              <a:ext uri="{FF2B5EF4-FFF2-40B4-BE49-F238E27FC236}">
                <a16:creationId xmlns:a16="http://schemas.microsoft.com/office/drawing/2014/main" id="{B19A93C7-BF7F-4D93-BDE7-5275D5DCE6FF}"/>
              </a:ext>
            </a:extLst>
          </p:cNvPr>
          <p:cNvSpPr>
            <a:spLocks noChangeArrowheads="1"/>
          </p:cNvSpPr>
          <p:nvPr/>
        </p:nvSpPr>
        <p:spPr bwMode="auto">
          <a:xfrm>
            <a:off x="2540000" y="3721100"/>
            <a:ext cx="45720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rPr>
              <a:t>A</a:t>
            </a:r>
          </a:p>
        </p:txBody>
      </p:sp>
      <p:sp>
        <p:nvSpPr>
          <p:cNvPr id="17" name="Rectangle 16">
            <a:extLst>
              <a:ext uri="{FF2B5EF4-FFF2-40B4-BE49-F238E27FC236}">
                <a16:creationId xmlns:a16="http://schemas.microsoft.com/office/drawing/2014/main" id="{E834B4AC-5728-4438-840D-8BB99C67FFB6}"/>
              </a:ext>
            </a:extLst>
          </p:cNvPr>
          <p:cNvSpPr>
            <a:spLocks noChangeArrowheads="1"/>
          </p:cNvSpPr>
          <p:nvPr/>
        </p:nvSpPr>
        <p:spPr bwMode="auto">
          <a:xfrm>
            <a:off x="2997200" y="3721100"/>
            <a:ext cx="45720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rPr>
              <a:t>C</a:t>
            </a:r>
          </a:p>
        </p:txBody>
      </p:sp>
      <p:sp>
        <p:nvSpPr>
          <p:cNvPr id="18" name="Rectangle 17">
            <a:extLst>
              <a:ext uri="{FF2B5EF4-FFF2-40B4-BE49-F238E27FC236}">
                <a16:creationId xmlns:a16="http://schemas.microsoft.com/office/drawing/2014/main" id="{F212189B-F1DD-441B-9045-04FA98B7C2AD}"/>
              </a:ext>
            </a:extLst>
          </p:cNvPr>
          <p:cNvSpPr>
            <a:spLocks noChangeArrowheads="1"/>
          </p:cNvSpPr>
          <p:nvPr/>
        </p:nvSpPr>
        <p:spPr bwMode="auto">
          <a:xfrm>
            <a:off x="2540000" y="4254500"/>
            <a:ext cx="457200" cy="1676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a:t>
            </a:r>
          </a:p>
        </p:txBody>
      </p:sp>
      <p:sp>
        <p:nvSpPr>
          <p:cNvPr id="19" name="Rectangle 18">
            <a:extLst>
              <a:ext uri="{FF2B5EF4-FFF2-40B4-BE49-F238E27FC236}">
                <a16:creationId xmlns:a16="http://schemas.microsoft.com/office/drawing/2014/main" id="{05933F77-EAD3-47D2-9CF0-B4A96D1C993D}"/>
              </a:ext>
            </a:extLst>
          </p:cNvPr>
          <p:cNvSpPr>
            <a:spLocks noChangeArrowheads="1"/>
          </p:cNvSpPr>
          <p:nvPr/>
        </p:nvSpPr>
        <p:spPr bwMode="auto">
          <a:xfrm>
            <a:off x="2997200" y="4254500"/>
            <a:ext cx="457200" cy="1676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1</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1</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1</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2</a:t>
            </a:r>
          </a:p>
        </p:txBody>
      </p:sp>
      <p:sp>
        <p:nvSpPr>
          <p:cNvPr id="20" name="Text Box 21">
            <a:extLst>
              <a:ext uri="{FF2B5EF4-FFF2-40B4-BE49-F238E27FC236}">
                <a16:creationId xmlns:a16="http://schemas.microsoft.com/office/drawing/2014/main" id="{F44FA14B-4A3A-472D-A739-D228FBFB986C}"/>
              </a:ext>
            </a:extLst>
          </p:cNvPr>
          <p:cNvSpPr txBox="1">
            <a:spLocks noChangeArrowheads="1"/>
          </p:cNvSpPr>
          <p:nvPr/>
        </p:nvSpPr>
        <p:spPr bwMode="auto">
          <a:xfrm>
            <a:off x="3606800" y="4711700"/>
            <a:ext cx="317500" cy="3667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Helvetica" panose="020B0604020202020204" pitchFamily="34" charset="0"/>
              </a:rPr>
              <a:t>=</a:t>
            </a:r>
          </a:p>
        </p:txBody>
      </p:sp>
      <p:sp>
        <p:nvSpPr>
          <p:cNvPr id="21" name="Rectangle 23">
            <a:extLst>
              <a:ext uri="{FF2B5EF4-FFF2-40B4-BE49-F238E27FC236}">
                <a16:creationId xmlns:a16="http://schemas.microsoft.com/office/drawing/2014/main" id="{9C6A8566-25FA-4E73-B4B2-9A7976E4785C}"/>
              </a:ext>
            </a:extLst>
          </p:cNvPr>
          <p:cNvSpPr>
            <a:spLocks noChangeArrowheads="1"/>
          </p:cNvSpPr>
          <p:nvPr/>
        </p:nvSpPr>
        <p:spPr bwMode="auto">
          <a:xfrm>
            <a:off x="4521200" y="3721100"/>
            <a:ext cx="45720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rPr>
              <a:t>C</a:t>
            </a:r>
          </a:p>
        </p:txBody>
      </p:sp>
      <p:sp>
        <p:nvSpPr>
          <p:cNvPr id="22" name="Rectangle 24">
            <a:extLst>
              <a:ext uri="{FF2B5EF4-FFF2-40B4-BE49-F238E27FC236}">
                <a16:creationId xmlns:a16="http://schemas.microsoft.com/office/drawing/2014/main" id="{18E3CE30-CC80-4D87-890E-F9255B5A1460}"/>
              </a:ext>
            </a:extLst>
          </p:cNvPr>
          <p:cNvSpPr>
            <a:spLocks noChangeArrowheads="1"/>
          </p:cNvSpPr>
          <p:nvPr/>
        </p:nvSpPr>
        <p:spPr bwMode="auto">
          <a:xfrm>
            <a:off x="4064000" y="4254500"/>
            <a:ext cx="457200" cy="1219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a:t>
            </a:r>
          </a:p>
        </p:txBody>
      </p:sp>
      <p:sp>
        <p:nvSpPr>
          <p:cNvPr id="23" name="Rectangle 25">
            <a:extLst>
              <a:ext uri="{FF2B5EF4-FFF2-40B4-BE49-F238E27FC236}">
                <a16:creationId xmlns:a16="http://schemas.microsoft.com/office/drawing/2014/main" id="{91F8ED49-AE88-4167-BE66-5B9DF9518A07}"/>
              </a:ext>
            </a:extLst>
          </p:cNvPr>
          <p:cNvSpPr>
            <a:spLocks noChangeArrowheads="1"/>
          </p:cNvSpPr>
          <p:nvPr/>
        </p:nvSpPr>
        <p:spPr bwMode="auto">
          <a:xfrm>
            <a:off x="4521200" y="4254500"/>
            <a:ext cx="457200" cy="1219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1</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1</a:t>
            </a:r>
          </a:p>
          <a:p>
            <a:pPr marL="0" marR="0" lvl="0" indent="0" algn="ctr" defTabSz="914400" eaLnBrk="0" fontAlgn="base" latinLnBrk="0" hangingPunct="0">
              <a:lnSpc>
                <a:spcPct val="15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000000"/>
                </a:solidFill>
                <a:effectLst/>
                <a:uLnTx/>
                <a:uFillTx/>
                <a:latin typeface="Helvetica" panose="020B0604020202020204" pitchFamily="34" charset="0"/>
                <a:sym typeface="Symbol" panose="05050102010706020507" pitchFamily="18" charset="2"/>
              </a:rPr>
              <a:t>2</a:t>
            </a:r>
          </a:p>
        </p:txBody>
      </p:sp>
      <p:sp>
        <p:nvSpPr>
          <p:cNvPr id="24" name="Rectangle 27">
            <a:extLst>
              <a:ext uri="{FF2B5EF4-FFF2-40B4-BE49-F238E27FC236}">
                <a16:creationId xmlns:a16="http://schemas.microsoft.com/office/drawing/2014/main" id="{D3E1E86A-E2E4-4554-A8CD-FD31E63F5854}"/>
              </a:ext>
            </a:extLst>
          </p:cNvPr>
          <p:cNvSpPr>
            <a:spLocks noChangeArrowheads="1"/>
          </p:cNvSpPr>
          <p:nvPr/>
        </p:nvSpPr>
        <p:spPr bwMode="auto">
          <a:xfrm>
            <a:off x="407988" y="4140200"/>
            <a:ext cx="70294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0" fontAlgn="base" hangingPunct="0">
              <a:spcBef>
                <a:spcPct val="0"/>
              </a:spcBef>
              <a:spcAft>
                <a:spcPct val="0"/>
              </a:spcAft>
            </a:pPr>
            <a:endParaRPr lang="en-US" altLang="en-US" sz="2400">
              <a:solidFill>
                <a:srgbClr val="000000"/>
              </a:solidFill>
              <a:latin typeface="Times New Roman" panose="02020603050405020304" pitchFamily="18" charset="0"/>
            </a:endParaRPr>
          </a:p>
        </p:txBody>
      </p:sp>
      <p:sp>
        <p:nvSpPr>
          <p:cNvPr id="25" name="Rectangle 28">
            <a:extLst>
              <a:ext uri="{FF2B5EF4-FFF2-40B4-BE49-F238E27FC236}">
                <a16:creationId xmlns:a16="http://schemas.microsoft.com/office/drawing/2014/main" id="{B55DEBC9-35D1-4D68-BEBB-01DD1BD97965}"/>
              </a:ext>
            </a:extLst>
          </p:cNvPr>
          <p:cNvSpPr>
            <a:spLocks noChangeArrowheads="1"/>
          </p:cNvSpPr>
          <p:nvPr/>
        </p:nvSpPr>
        <p:spPr bwMode="auto">
          <a:xfrm>
            <a:off x="798513" y="3733800"/>
            <a:ext cx="70294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0" fontAlgn="base" hangingPunct="0">
              <a:spcBef>
                <a:spcPct val="0"/>
              </a:spcBef>
              <a:spcAft>
                <a:spcPct val="0"/>
              </a:spcAft>
            </a:pPr>
            <a:r>
              <a:rPr lang="en-US" altLang="en-US" sz="2400">
                <a:solidFill>
                  <a:srgbClr val="000000"/>
                </a:solidFill>
                <a:latin typeface="Times New Roman" panose="02020603050405020304" pitchFamily="18" charset="0"/>
                <a:sym typeface="Symbol" panose="05050102010706020507" pitchFamily="18" charset="2"/>
              </a:rPr>
              <a:t></a:t>
            </a:r>
            <a:r>
              <a:rPr lang="en-US" altLang="en-US" sz="2000" baseline="-25000">
                <a:solidFill>
                  <a:srgbClr val="000000"/>
                </a:solidFill>
                <a:latin typeface="Times New Roman" panose="02020603050405020304" pitchFamily="18" charset="0"/>
              </a:rPr>
              <a:t>A,C</a:t>
            </a:r>
            <a:r>
              <a:rPr lang="en-US" altLang="en-US" sz="2400">
                <a:solidFill>
                  <a:srgbClr val="000000"/>
                </a:solidFill>
                <a:latin typeface="Times New Roman" panose="02020603050405020304" pitchFamily="18" charset="0"/>
              </a:rPr>
              <a:t> (</a:t>
            </a:r>
            <a:r>
              <a:rPr lang="en-US" altLang="en-US" sz="2400" i="1">
                <a:solidFill>
                  <a:srgbClr val="000000"/>
                </a:solidFill>
                <a:latin typeface="Times New Roman" panose="02020603050405020304" pitchFamily="18" charset="0"/>
              </a:rPr>
              <a:t>r</a:t>
            </a:r>
            <a:r>
              <a:rPr lang="en-US" altLang="en-US" sz="2400">
                <a:solidFill>
                  <a:srgbClr val="000000"/>
                </a:solidFill>
                <a:latin typeface="Times New Roman" panose="02020603050405020304" pitchFamily="18" charset="0"/>
              </a:rPr>
              <a:t>)</a:t>
            </a:r>
          </a:p>
        </p:txBody>
      </p:sp>
      <p:sp>
        <p:nvSpPr>
          <p:cNvPr id="26" name="Rectangle 23">
            <a:extLst>
              <a:ext uri="{FF2B5EF4-FFF2-40B4-BE49-F238E27FC236}">
                <a16:creationId xmlns:a16="http://schemas.microsoft.com/office/drawing/2014/main" id="{3FE1B13F-29D5-41E9-B6D9-E5F92D911EEB}"/>
              </a:ext>
            </a:extLst>
          </p:cNvPr>
          <p:cNvSpPr>
            <a:spLocks noChangeArrowheads="1"/>
          </p:cNvSpPr>
          <p:nvPr/>
        </p:nvSpPr>
        <p:spPr bwMode="auto">
          <a:xfrm>
            <a:off x="4027487" y="3709987"/>
            <a:ext cx="45720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Helvetica" panose="020B0604020202020204" pitchFamily="34" charset="0"/>
              </a:rPr>
              <a:t>A</a:t>
            </a:r>
          </a:p>
        </p:txBody>
      </p:sp>
    </p:spTree>
    <p:extLst>
      <p:ext uri="{BB962C8B-B14F-4D97-AF65-F5344CB8AC3E}">
        <p14:creationId xmlns:p14="http://schemas.microsoft.com/office/powerpoint/2010/main" val="112228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8DBBF9-C6DA-4409-B6FC-6342D9FE8FFA}" type="datetime1">
              <a:rPr lang="en-US" smtClean="0"/>
              <a:pPr/>
              <a:t>6/11/2022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schemeClr val="tx1"/>
                </a:solidFill>
                <a:latin typeface="Times New Roman" panose="02020603050405020304" pitchFamily="18" charset="0"/>
                <a:cs typeface="Times New Roman" panose="02020603050405020304" pitchFamily="18" charset="0"/>
              </a:rPr>
              <a:t>Course Outcomes  of Unit 2</a:t>
            </a:r>
          </a:p>
        </p:txBody>
      </p:sp>
      <p:graphicFrame>
        <p:nvGraphicFramePr>
          <p:cNvPr id="2" name="Table 1">
            <a:extLst>
              <a:ext uri="{FF2B5EF4-FFF2-40B4-BE49-F238E27FC236}">
                <a16:creationId xmlns:a16="http://schemas.microsoft.com/office/drawing/2014/main" id="{6D31E244-1EE2-409B-AD6A-9C4E6F9D1A02}"/>
              </a:ext>
            </a:extLst>
          </p:cNvPr>
          <p:cNvGraphicFramePr>
            <a:graphicFrameLocks noGrp="1"/>
          </p:cNvGraphicFramePr>
          <p:nvPr>
            <p:extLst>
              <p:ext uri="{D42A27DB-BD31-4B8C-83A1-F6EECF244321}">
                <p14:modId xmlns:p14="http://schemas.microsoft.com/office/powerpoint/2010/main" val="3341512052"/>
              </p:ext>
            </p:extLst>
          </p:nvPr>
        </p:nvGraphicFramePr>
        <p:xfrm>
          <a:off x="609600" y="1676400"/>
          <a:ext cx="8153400" cy="2847066"/>
        </p:xfrm>
        <a:graphic>
          <a:graphicData uri="http://schemas.openxmlformats.org/drawingml/2006/table">
            <a:tbl>
              <a:tblPr firstRow="1" firstCol="1" bandRow="1">
                <a:tableStyleId>{5C22544A-7EE6-4342-B048-85BDC9FD1C3A}</a:tableStyleId>
              </a:tblPr>
              <a:tblGrid>
                <a:gridCol w="1754608">
                  <a:extLst>
                    <a:ext uri="{9D8B030D-6E8A-4147-A177-3AD203B41FA5}">
                      <a16:colId xmlns:a16="http://schemas.microsoft.com/office/drawing/2014/main" val="2696319372"/>
                    </a:ext>
                  </a:extLst>
                </a:gridCol>
                <a:gridCol w="6398792">
                  <a:extLst>
                    <a:ext uri="{9D8B030D-6E8A-4147-A177-3AD203B41FA5}">
                      <a16:colId xmlns:a16="http://schemas.microsoft.com/office/drawing/2014/main" val="257736186"/>
                    </a:ext>
                  </a:extLst>
                </a:gridCol>
              </a:tblGrid>
              <a:tr h="514858">
                <a:tc gridSpan="2">
                  <a:txBody>
                    <a:bodyPr/>
                    <a:lstStyle/>
                    <a:p>
                      <a:pPr marL="0" marR="0">
                        <a:lnSpc>
                          <a:spcPct val="115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At the end of semester students will be able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hMerge="1">
                  <a:txBody>
                    <a:bodyPr/>
                    <a:lstStyle/>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7108822"/>
                  </a:ext>
                </a:extLst>
              </a:tr>
              <a:tr h="1561064">
                <a:tc>
                  <a:txBody>
                    <a:bodyPr/>
                    <a:lstStyle/>
                    <a:p>
                      <a:pPr marL="0" marR="0" algn="ctr">
                        <a:lnSpc>
                          <a:spcPct val="115000"/>
                        </a:lnSpc>
                        <a:spcBef>
                          <a:spcPts val="0"/>
                        </a:spcBef>
                        <a:spcAft>
                          <a:spcPts val="0"/>
                        </a:spcAft>
                      </a:pPr>
                      <a:r>
                        <a:rPr lang="en-US" sz="2200" cap="small" dirty="0">
                          <a:solidFill>
                            <a:schemeClr val="tx1"/>
                          </a:solidFill>
                          <a:effectLst/>
                          <a:latin typeface="Times New Roman" panose="02020603050405020304" pitchFamily="18" charset="0"/>
                          <a:cs typeface="Times New Roman" panose="02020603050405020304" pitchFamily="18" charset="0"/>
                        </a:rPr>
                        <a:t>CO2</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400" dirty="0"/>
                        <a:t>Apply query processing techniques to automate the real time problems of databases</a:t>
                      </a:r>
                      <a:r>
                        <a:rPr lang="en-US" sz="2200" cap="all" dirty="0">
                          <a:effectLst/>
                          <a:latin typeface="Times New Roman" panose="02020603050405020304" pitchFamily="18"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55857689"/>
                  </a:ext>
                </a:extLst>
              </a:tr>
              <a:tr h="631446">
                <a:tc>
                  <a:txBody>
                    <a:bodyPr/>
                    <a:lstStyle/>
                    <a:p>
                      <a:pPr marL="0" marR="0" algn="ctr">
                        <a:lnSpc>
                          <a:spcPct val="115000"/>
                        </a:lnSpc>
                        <a:spcBef>
                          <a:spcPts val="0"/>
                        </a:spcBef>
                        <a:spcAft>
                          <a:spcPts val="0"/>
                        </a:spcAft>
                      </a:pPr>
                      <a:r>
                        <a:rPr lang="en-US" sz="2200" cap="small" dirty="0">
                          <a:solidFill>
                            <a:schemeClr val="tx1"/>
                          </a:solidFill>
                          <a:effectLst/>
                          <a:latin typeface="Times New Roman" panose="02020603050405020304" pitchFamily="18" charset="0"/>
                          <a:cs typeface="Times New Roman" panose="02020603050405020304" pitchFamily="18" charset="0"/>
                        </a:rPr>
                        <a:t>CO3</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To use structured query language (</a:t>
                      </a:r>
                      <a:r>
                        <a:rPr lang="en-US" sz="2200" dirty="0" err="1">
                          <a:effectLst/>
                          <a:latin typeface="Times New Roman" panose="02020603050405020304" pitchFamily="18" charset="0"/>
                          <a:cs typeface="Times New Roman" panose="02020603050405020304" pitchFamily="18" charset="0"/>
                        </a:rPr>
                        <a:t>sql</a:t>
                      </a:r>
                      <a:r>
                        <a:rPr lang="en-US" sz="2200" dirty="0">
                          <a:effectLst/>
                          <a:latin typeface="Times New Roman" panose="02020603050405020304" pitchFamily="18" charset="0"/>
                          <a:cs typeface="Times New Roman" panose="02020603050405020304" pitchFamily="18" charset="0"/>
                        </a:rPr>
                        <a:t>) with complex queries.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93678900"/>
                  </a:ext>
                </a:extLst>
              </a:tr>
            </a:tbl>
          </a:graphicData>
        </a:graphic>
      </p:graphicFrame>
    </p:spTree>
    <p:extLst>
      <p:ext uri="{BB962C8B-B14F-4D97-AF65-F5344CB8AC3E}">
        <p14:creationId xmlns:p14="http://schemas.microsoft.com/office/powerpoint/2010/main" val="12373689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BD30C6DF-BA51-481F-92C2-A385D3CC180C}" type="datetime1">
              <a:rPr lang="en-US" smtClean="0"/>
              <a:pPr/>
              <a:t>6/11/2022</a:t>
            </a:fld>
            <a:endParaRPr lang="en-US"/>
          </a:p>
        </p:txBody>
      </p:sp>
      <p:sp>
        <p:nvSpPr>
          <p:cNvPr id="5" name="Footer Placeholder 4"/>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8512C4-97BB-4930-B98A-6FDE9F199DFE}"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71</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Union Operation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10" name="Rectangle 3">
            <a:extLst>
              <a:ext uri="{FF2B5EF4-FFF2-40B4-BE49-F238E27FC236}">
                <a16:creationId xmlns:a16="http://schemas.microsoft.com/office/drawing/2014/main" id="{4D4C9D4A-076F-4755-85F1-9423BB93C6D8}"/>
              </a:ext>
            </a:extLst>
          </p:cNvPr>
          <p:cNvSpPr txBox="1">
            <a:spLocks noChangeArrowheads="1"/>
          </p:cNvSpPr>
          <p:nvPr/>
        </p:nvSpPr>
        <p:spPr>
          <a:xfrm>
            <a:off x="798513" y="1077912"/>
            <a:ext cx="7848600" cy="517048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2965450" algn="ctr"/>
              </a:tabLst>
            </a:pPr>
            <a:r>
              <a:rPr lang="en-US" altLang="en-US" sz="2400" dirty="0"/>
              <a:t>Notation:  </a:t>
            </a:r>
            <a:r>
              <a:rPr lang="en-US" altLang="en-US" sz="2400" b="1" i="1" dirty="0"/>
              <a:t>r</a:t>
            </a:r>
            <a:r>
              <a:rPr lang="en-US" altLang="en-US" sz="2400" b="1" dirty="0"/>
              <a:t> </a:t>
            </a:r>
            <a:r>
              <a:rPr lang="en-US" altLang="en-US" sz="2400" b="1" dirty="0">
                <a:sym typeface="Symbol" panose="05050102010706020507" pitchFamily="18" charset="2"/>
              </a:rPr>
              <a:t> </a:t>
            </a:r>
            <a:r>
              <a:rPr lang="en-US" altLang="en-US" sz="2400" b="1" i="1" dirty="0">
                <a:sym typeface="Symbol" panose="05050102010706020507" pitchFamily="18" charset="2"/>
              </a:rPr>
              <a:t>s</a:t>
            </a:r>
          </a:p>
          <a:p>
            <a:pPr>
              <a:tabLst>
                <a:tab pos="2965450" algn="ctr"/>
              </a:tabLst>
            </a:pPr>
            <a:r>
              <a:rPr lang="en-US" altLang="en-US" sz="2400" dirty="0">
                <a:sym typeface="Symbol" panose="05050102010706020507" pitchFamily="18" charset="2"/>
              </a:rPr>
              <a:t>Defined as: </a:t>
            </a:r>
          </a:p>
          <a:p>
            <a:pPr>
              <a:buFont typeface="Monotype Sorts" pitchFamily="2" charset="2"/>
              <a:buNone/>
              <a:tabLst>
                <a:tab pos="2965450" algn="ctr"/>
              </a:tabLst>
            </a:pPr>
            <a:r>
              <a:rPr lang="en-US" altLang="en-US" sz="2400" dirty="0"/>
              <a:t>		</a:t>
            </a:r>
            <a:r>
              <a:rPr lang="en-US" altLang="en-US" sz="2400" b="1" i="1" dirty="0"/>
              <a:t>r</a:t>
            </a:r>
            <a:r>
              <a:rPr lang="en-US" altLang="en-US" sz="2400" b="1" dirty="0"/>
              <a:t>  </a:t>
            </a:r>
            <a:r>
              <a:rPr lang="en-US" altLang="en-US" sz="2400" b="1" dirty="0">
                <a:sym typeface="Symbol" panose="05050102010706020507" pitchFamily="18" charset="2"/>
              </a:rPr>
              <a:t> </a:t>
            </a:r>
            <a:r>
              <a:rPr lang="en-US" altLang="en-US" sz="2400" b="1" i="1" dirty="0">
                <a:sym typeface="Symbol" panose="05050102010706020507" pitchFamily="18" charset="2"/>
              </a:rPr>
              <a:t>s</a:t>
            </a:r>
            <a:r>
              <a:rPr lang="en-US" altLang="en-US" sz="2400" b="1" dirty="0">
                <a:sym typeface="Symbol" panose="05050102010706020507" pitchFamily="18" charset="2"/>
              </a:rPr>
              <a:t> = {</a:t>
            </a:r>
            <a:r>
              <a:rPr lang="en-US" altLang="en-US" sz="2400" b="1" i="1" dirty="0">
                <a:sym typeface="Symbol" panose="05050102010706020507" pitchFamily="18" charset="2"/>
              </a:rPr>
              <a:t>t</a:t>
            </a:r>
            <a:r>
              <a:rPr lang="en-US" altLang="en-US" sz="2400" b="1" dirty="0">
                <a:sym typeface="Symbol" panose="05050102010706020507" pitchFamily="18" charset="2"/>
              </a:rPr>
              <a:t> | </a:t>
            </a:r>
            <a:r>
              <a:rPr lang="en-US" altLang="en-US" sz="2400" b="1" i="1" dirty="0">
                <a:sym typeface="Symbol" panose="05050102010706020507" pitchFamily="18" charset="2"/>
              </a:rPr>
              <a:t>t</a:t>
            </a:r>
            <a:r>
              <a:rPr lang="en-US" altLang="en-US" sz="2400" b="1" dirty="0">
                <a:sym typeface="Symbol" panose="05050102010706020507" pitchFamily="18" charset="2"/>
              </a:rPr>
              <a:t>  </a:t>
            </a:r>
            <a:r>
              <a:rPr lang="en-US" altLang="en-US" sz="2400" b="1" i="1" dirty="0">
                <a:sym typeface="Symbol" panose="05050102010706020507" pitchFamily="18" charset="2"/>
              </a:rPr>
              <a:t>r</a:t>
            </a:r>
            <a:r>
              <a:rPr lang="en-US" altLang="en-US" sz="2400" b="1" dirty="0">
                <a:sym typeface="Symbol" panose="05050102010706020507" pitchFamily="18" charset="2"/>
              </a:rPr>
              <a:t> or</a:t>
            </a:r>
            <a:r>
              <a:rPr lang="en-US" altLang="en-US" sz="2400" b="1" i="1" dirty="0">
                <a:sym typeface="Symbol" panose="05050102010706020507" pitchFamily="18" charset="2"/>
              </a:rPr>
              <a:t> t</a:t>
            </a:r>
            <a:r>
              <a:rPr lang="en-US" altLang="en-US" sz="2400" b="1" dirty="0">
                <a:sym typeface="Symbol" panose="05050102010706020507" pitchFamily="18" charset="2"/>
              </a:rPr>
              <a:t>  </a:t>
            </a:r>
            <a:r>
              <a:rPr lang="en-US" altLang="en-US" sz="2400" b="1" i="1" dirty="0">
                <a:sym typeface="Symbol" panose="05050102010706020507" pitchFamily="18" charset="2"/>
              </a:rPr>
              <a:t>s</a:t>
            </a:r>
            <a:r>
              <a:rPr lang="en-US" altLang="en-US" sz="2400" b="1" dirty="0">
                <a:sym typeface="Symbol" panose="05050102010706020507" pitchFamily="18" charset="2"/>
              </a:rPr>
              <a:t>}</a:t>
            </a:r>
          </a:p>
          <a:p>
            <a:pPr>
              <a:tabLst>
                <a:tab pos="2965450" algn="ctr"/>
              </a:tabLst>
            </a:pPr>
            <a:r>
              <a:rPr lang="en-US" altLang="en-US" sz="2400" dirty="0">
                <a:sym typeface="Symbol" panose="05050102010706020507" pitchFamily="18" charset="2"/>
              </a:rPr>
              <a:t>For </a:t>
            </a:r>
            <a:r>
              <a:rPr lang="en-US" altLang="en-US" sz="2400" i="1" dirty="0"/>
              <a:t>r</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s</a:t>
            </a:r>
            <a:r>
              <a:rPr lang="en-US" altLang="en-US" sz="2400" dirty="0">
                <a:sym typeface="Symbol" panose="05050102010706020507" pitchFamily="18" charset="2"/>
              </a:rPr>
              <a:t> to be valid. Both relation must be </a:t>
            </a:r>
            <a:r>
              <a:rPr lang="en-US" altLang="en-US" sz="2400" b="1" dirty="0">
                <a:sym typeface="Symbol" panose="05050102010706020507" pitchFamily="18" charset="2"/>
              </a:rPr>
              <a:t>union compatible</a:t>
            </a:r>
          </a:p>
          <a:p>
            <a:pPr>
              <a:buFont typeface="Monotype Sorts" pitchFamily="2" charset="2"/>
              <a:buNone/>
              <a:tabLst>
                <a:tab pos="2965450" algn="ctr"/>
              </a:tabLst>
            </a:pPr>
            <a:r>
              <a:rPr lang="en-US" altLang="en-US" sz="2400" i="1" dirty="0">
                <a:sym typeface="Symbol" panose="05050102010706020507" pitchFamily="18" charset="2"/>
              </a:rPr>
              <a:t>	</a:t>
            </a:r>
            <a:r>
              <a:rPr lang="en-US" altLang="en-US" sz="2400" dirty="0">
                <a:sym typeface="Symbol" panose="05050102010706020507" pitchFamily="18" charset="2"/>
              </a:rPr>
              <a:t>1.  </a:t>
            </a:r>
            <a:r>
              <a:rPr lang="en-US" altLang="en-US" sz="2400" i="1" dirty="0">
                <a:sym typeface="Symbol" panose="05050102010706020507" pitchFamily="18" charset="2"/>
              </a:rPr>
              <a:t>r,</a:t>
            </a:r>
            <a:r>
              <a:rPr lang="en-US" altLang="en-US" sz="2400" dirty="0">
                <a:sym typeface="Symbol" panose="05050102010706020507" pitchFamily="18" charset="2"/>
              </a:rPr>
              <a:t> </a:t>
            </a:r>
            <a:r>
              <a:rPr lang="en-US" altLang="en-US" sz="2400" i="1" dirty="0">
                <a:sym typeface="Symbol" panose="05050102010706020507" pitchFamily="18" charset="2"/>
              </a:rPr>
              <a:t>s</a:t>
            </a:r>
            <a:r>
              <a:rPr lang="en-US" altLang="en-US" sz="2400" dirty="0">
                <a:sym typeface="Symbol" panose="05050102010706020507" pitchFamily="18" charset="2"/>
              </a:rPr>
              <a:t> must have the </a:t>
            </a:r>
            <a:r>
              <a:rPr lang="en-US" altLang="en-US" sz="2400" i="1" dirty="0">
                <a:sym typeface="Symbol" panose="05050102010706020507" pitchFamily="18" charset="2"/>
              </a:rPr>
              <a:t>same </a:t>
            </a:r>
            <a:r>
              <a:rPr lang="en-US" altLang="en-US" sz="2400" b="1" dirty="0">
                <a:solidFill>
                  <a:schemeClr val="tx2"/>
                </a:solidFill>
                <a:sym typeface="Symbol" panose="05050102010706020507" pitchFamily="18" charset="2"/>
              </a:rPr>
              <a:t>arity</a:t>
            </a:r>
            <a:r>
              <a:rPr lang="en-US" altLang="en-US" sz="2400" dirty="0">
                <a:sym typeface="Symbol" panose="05050102010706020507" pitchFamily="18" charset="2"/>
              </a:rPr>
              <a:t> (same number of attributes)</a:t>
            </a:r>
          </a:p>
          <a:p>
            <a:pPr>
              <a:buFont typeface="Monotype Sorts" pitchFamily="2" charset="2"/>
              <a:buNone/>
              <a:tabLst>
                <a:tab pos="2965450" algn="ctr"/>
              </a:tabLst>
            </a:pPr>
            <a:r>
              <a:rPr lang="en-US" altLang="en-US" sz="2400" dirty="0">
                <a:sym typeface="Symbol" panose="05050102010706020507" pitchFamily="18" charset="2"/>
              </a:rPr>
              <a:t>	2.  The attribute domains must be </a:t>
            </a:r>
            <a:r>
              <a:rPr lang="en-US" altLang="en-US" sz="2400" b="1" dirty="0">
                <a:solidFill>
                  <a:schemeClr val="tx2"/>
                </a:solidFill>
                <a:sym typeface="Symbol" panose="05050102010706020507" pitchFamily="18" charset="2"/>
              </a:rPr>
              <a:t>compatible</a:t>
            </a:r>
            <a:endParaRPr lang="en-US" altLang="en-US" sz="2400" dirty="0">
              <a:sym typeface="Symbol" panose="05050102010706020507" pitchFamily="18" charset="2"/>
            </a:endParaRPr>
          </a:p>
          <a:p>
            <a:pPr>
              <a:lnSpc>
                <a:spcPct val="140000"/>
              </a:lnSpc>
              <a:tabLst>
                <a:tab pos="2965450" algn="ctr"/>
              </a:tabLst>
            </a:pPr>
            <a:r>
              <a:rPr lang="en-US" altLang="en-US" sz="2400" dirty="0"/>
              <a:t>Example: to find all customers with either an account or a loan</a:t>
            </a:r>
          </a:p>
          <a:p>
            <a:pPr>
              <a:lnSpc>
                <a:spcPct val="140000"/>
              </a:lnSpc>
              <a:tabLst>
                <a:tab pos="2965450" algn="ctr"/>
              </a:tabLst>
            </a:pPr>
            <a:r>
              <a:rPr lang="en-US" b="1" dirty="0"/>
              <a:t>Example:</a:t>
            </a:r>
            <a:br>
              <a:rPr lang="en-US" b="1" dirty="0"/>
            </a:br>
            <a:r>
              <a:rPr lang="en-US" sz="2300" b="1" dirty="0"/>
              <a:t>Borrower (customer-name, loan-number)</a:t>
            </a:r>
            <a:br>
              <a:rPr lang="en-US" sz="2300" b="1" dirty="0"/>
            </a:br>
            <a:r>
              <a:rPr lang="en-US" sz="2300" b="1" dirty="0"/>
              <a:t>Depositor (customer-name, account-number)</a:t>
            </a:r>
            <a:br>
              <a:rPr lang="en-US" sz="2300" b="1" dirty="0"/>
            </a:br>
            <a:r>
              <a:rPr lang="en-US" sz="2300" b="1" dirty="0"/>
              <a:t>Customer (customer-name, street-number, customer-city)</a:t>
            </a:r>
            <a:r>
              <a:rPr lang="en-US" altLang="en-US" sz="2400" dirty="0"/>
              <a:t/>
            </a:r>
            <a:br>
              <a:rPr lang="en-US" altLang="en-US" sz="2400" dirty="0"/>
            </a:br>
            <a:r>
              <a:rPr lang="en-US" altLang="en-US" sz="2400" dirty="0"/>
              <a:t>    </a:t>
            </a:r>
            <a:r>
              <a:rPr lang="en-US" altLang="en-US" sz="2400" dirty="0">
                <a:sym typeface="Symbol" panose="05050102010706020507" pitchFamily="18" charset="2"/>
              </a:rPr>
              <a:t></a:t>
            </a:r>
            <a:r>
              <a:rPr lang="en-US" altLang="en-US" sz="2400" i="1" baseline="-25000" dirty="0" err="1"/>
              <a:t>customer_name</a:t>
            </a:r>
            <a:r>
              <a:rPr lang="en-US" altLang="en-US" sz="2400" dirty="0"/>
              <a:t> (</a:t>
            </a:r>
            <a:r>
              <a:rPr lang="en-US" altLang="en-US" sz="2400" i="1" dirty="0"/>
              <a:t>depositor</a:t>
            </a:r>
            <a:r>
              <a:rPr lang="en-US" altLang="en-US" sz="2400" dirty="0"/>
              <a:t>)   </a:t>
            </a:r>
            <a:r>
              <a:rPr lang="en-US" altLang="en-US" sz="2400" dirty="0">
                <a:sym typeface="Symbol" panose="05050102010706020507" pitchFamily="18" charset="2"/>
              </a:rPr>
              <a:t>  </a:t>
            </a:r>
            <a:r>
              <a:rPr lang="en-US" altLang="en-US" sz="2400" i="1" baseline="-25000" dirty="0" err="1"/>
              <a:t>customer_name</a:t>
            </a:r>
            <a:r>
              <a:rPr lang="en-US" altLang="en-US" sz="2400" dirty="0"/>
              <a:t> (</a:t>
            </a:r>
            <a:r>
              <a:rPr lang="en-US" altLang="en-US" sz="2400" i="1" dirty="0"/>
              <a:t>borrower)</a:t>
            </a:r>
          </a:p>
        </p:txBody>
      </p:sp>
    </p:spTree>
    <p:extLst>
      <p:ext uri="{BB962C8B-B14F-4D97-AF65-F5344CB8AC3E}">
        <p14:creationId xmlns:p14="http://schemas.microsoft.com/office/powerpoint/2010/main" val="28800708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FA5AB5-907F-42E1-B961-C1AF592CBEB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72</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Intersection Operation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10" name="Rectangle 3">
            <a:extLst>
              <a:ext uri="{FF2B5EF4-FFF2-40B4-BE49-F238E27FC236}">
                <a16:creationId xmlns:a16="http://schemas.microsoft.com/office/drawing/2014/main" id="{4D4C9D4A-076F-4755-85F1-9423BB93C6D8}"/>
              </a:ext>
            </a:extLst>
          </p:cNvPr>
          <p:cNvSpPr txBox="1">
            <a:spLocks noChangeArrowheads="1"/>
          </p:cNvSpPr>
          <p:nvPr/>
        </p:nvSpPr>
        <p:spPr>
          <a:xfrm>
            <a:off x="798512" y="1077912"/>
            <a:ext cx="7888287" cy="517048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2965450" algn="ctr"/>
              </a:tabLst>
            </a:pPr>
            <a:r>
              <a:rPr lang="en-US" altLang="en-US" sz="2200" dirty="0"/>
              <a:t>Notation:  </a:t>
            </a:r>
            <a:r>
              <a:rPr lang="en-US" altLang="en-US" sz="2200" b="1" i="1" dirty="0"/>
              <a:t>r</a:t>
            </a:r>
            <a:r>
              <a:rPr lang="en-US" altLang="en-US" sz="2200" b="1" dirty="0"/>
              <a:t> </a:t>
            </a:r>
            <a:r>
              <a:rPr lang="en-US" sz="2200" b="1" dirty="0"/>
              <a:t> ∩ </a:t>
            </a:r>
            <a:r>
              <a:rPr lang="en-US" altLang="en-US" sz="2200" b="1" dirty="0">
                <a:sym typeface="Symbol" panose="05050102010706020507" pitchFamily="18" charset="2"/>
              </a:rPr>
              <a:t> </a:t>
            </a:r>
            <a:r>
              <a:rPr lang="en-US" altLang="en-US" sz="2200" b="1" i="1" dirty="0">
                <a:sym typeface="Symbol" panose="05050102010706020507" pitchFamily="18" charset="2"/>
              </a:rPr>
              <a:t>s</a:t>
            </a:r>
          </a:p>
          <a:p>
            <a:pPr>
              <a:tabLst>
                <a:tab pos="2965450" algn="ctr"/>
              </a:tabLst>
            </a:pPr>
            <a:r>
              <a:rPr lang="en-US" altLang="en-US" sz="2200" dirty="0">
                <a:sym typeface="Symbol" panose="05050102010706020507" pitchFamily="18" charset="2"/>
              </a:rPr>
              <a:t>Defined as: </a:t>
            </a:r>
          </a:p>
          <a:p>
            <a:pPr>
              <a:buFont typeface="Monotype Sorts" pitchFamily="2" charset="2"/>
              <a:buNone/>
              <a:tabLst>
                <a:tab pos="2965450" algn="ctr"/>
              </a:tabLst>
            </a:pPr>
            <a:r>
              <a:rPr lang="en-US" altLang="en-US" sz="2200" dirty="0"/>
              <a:t>		</a:t>
            </a:r>
            <a:r>
              <a:rPr lang="en-US" altLang="en-US" sz="2200" b="1" i="1" dirty="0"/>
              <a:t>r</a:t>
            </a:r>
            <a:r>
              <a:rPr lang="en-US" altLang="en-US" sz="2200" b="1" dirty="0"/>
              <a:t>  </a:t>
            </a:r>
            <a:r>
              <a:rPr lang="en-US" sz="2200" b="1" dirty="0"/>
              <a:t> ∩ </a:t>
            </a:r>
            <a:r>
              <a:rPr lang="en-US" altLang="en-US" sz="2200" b="1" dirty="0">
                <a:sym typeface="Symbol" panose="05050102010706020507" pitchFamily="18" charset="2"/>
              </a:rPr>
              <a:t> </a:t>
            </a:r>
            <a:r>
              <a:rPr lang="en-US" altLang="en-US" sz="2200" b="1" i="1" dirty="0">
                <a:sym typeface="Symbol" panose="05050102010706020507" pitchFamily="18" charset="2"/>
              </a:rPr>
              <a:t>s</a:t>
            </a:r>
            <a:r>
              <a:rPr lang="en-US" altLang="en-US" sz="2200" b="1" dirty="0">
                <a:sym typeface="Symbol" panose="05050102010706020507" pitchFamily="18" charset="2"/>
              </a:rPr>
              <a:t> = {</a:t>
            </a:r>
            <a:r>
              <a:rPr lang="en-US" altLang="en-US" sz="2200" b="1" i="1" dirty="0">
                <a:sym typeface="Symbol" panose="05050102010706020507" pitchFamily="18" charset="2"/>
              </a:rPr>
              <a:t>t</a:t>
            </a:r>
            <a:r>
              <a:rPr lang="en-US" altLang="en-US" sz="2200" b="1" dirty="0">
                <a:sym typeface="Symbol" panose="05050102010706020507" pitchFamily="18" charset="2"/>
              </a:rPr>
              <a:t> | </a:t>
            </a:r>
            <a:r>
              <a:rPr lang="en-US" altLang="en-US" sz="2200" b="1" i="1" dirty="0">
                <a:sym typeface="Symbol" panose="05050102010706020507" pitchFamily="18" charset="2"/>
              </a:rPr>
              <a:t>t</a:t>
            </a:r>
            <a:r>
              <a:rPr lang="en-US" altLang="en-US" sz="2200" b="1" dirty="0">
                <a:sym typeface="Symbol" panose="05050102010706020507" pitchFamily="18" charset="2"/>
              </a:rPr>
              <a:t>  </a:t>
            </a:r>
            <a:r>
              <a:rPr lang="en-US" altLang="en-US" sz="2200" b="1" i="1" dirty="0">
                <a:sym typeface="Symbol" panose="05050102010706020507" pitchFamily="18" charset="2"/>
              </a:rPr>
              <a:t>r</a:t>
            </a:r>
            <a:r>
              <a:rPr lang="en-US" altLang="en-US" sz="2200" b="1" dirty="0">
                <a:sym typeface="Symbol" panose="05050102010706020507" pitchFamily="18" charset="2"/>
              </a:rPr>
              <a:t> and </a:t>
            </a:r>
            <a:r>
              <a:rPr lang="en-US" altLang="en-US" sz="2200" b="1" i="1" dirty="0">
                <a:sym typeface="Symbol" panose="05050102010706020507" pitchFamily="18" charset="2"/>
              </a:rPr>
              <a:t>t</a:t>
            </a:r>
            <a:r>
              <a:rPr lang="en-US" altLang="en-US" sz="2200" b="1" dirty="0">
                <a:sym typeface="Symbol" panose="05050102010706020507" pitchFamily="18" charset="2"/>
              </a:rPr>
              <a:t>  </a:t>
            </a:r>
            <a:r>
              <a:rPr lang="en-US" altLang="en-US" sz="2200" b="1" i="1" dirty="0">
                <a:sym typeface="Symbol" panose="05050102010706020507" pitchFamily="18" charset="2"/>
              </a:rPr>
              <a:t>s</a:t>
            </a:r>
            <a:r>
              <a:rPr lang="en-US" altLang="en-US" sz="2200" b="1" dirty="0">
                <a:sym typeface="Symbol" panose="05050102010706020507" pitchFamily="18" charset="2"/>
              </a:rPr>
              <a:t>}</a:t>
            </a:r>
          </a:p>
          <a:p>
            <a:pPr>
              <a:tabLst>
                <a:tab pos="2965450" algn="ctr"/>
              </a:tabLst>
            </a:pPr>
            <a:r>
              <a:rPr lang="en-US" altLang="en-US" sz="2200" dirty="0">
                <a:sym typeface="Symbol" panose="05050102010706020507" pitchFamily="18" charset="2"/>
              </a:rPr>
              <a:t>For </a:t>
            </a:r>
            <a:r>
              <a:rPr lang="en-US" altLang="en-US" sz="2200" i="1" dirty="0"/>
              <a:t>r</a:t>
            </a:r>
            <a:r>
              <a:rPr lang="en-US" altLang="en-US" sz="2200" dirty="0"/>
              <a:t> </a:t>
            </a:r>
            <a:r>
              <a:rPr lang="en-US" sz="2200" b="1" dirty="0"/>
              <a:t> ∩ </a:t>
            </a:r>
            <a:r>
              <a:rPr lang="en-US" altLang="en-US" sz="2200" dirty="0">
                <a:sym typeface="Symbol" panose="05050102010706020507" pitchFamily="18" charset="2"/>
              </a:rPr>
              <a:t> </a:t>
            </a:r>
            <a:r>
              <a:rPr lang="en-US" altLang="en-US" sz="2200" i="1" dirty="0">
                <a:sym typeface="Symbol" panose="05050102010706020507" pitchFamily="18" charset="2"/>
              </a:rPr>
              <a:t>s</a:t>
            </a:r>
            <a:r>
              <a:rPr lang="en-US" altLang="en-US" sz="2200" dirty="0">
                <a:sym typeface="Symbol" panose="05050102010706020507" pitchFamily="18" charset="2"/>
              </a:rPr>
              <a:t> to be valid.</a:t>
            </a:r>
          </a:p>
          <a:p>
            <a:pPr>
              <a:buFont typeface="Monotype Sorts" pitchFamily="2" charset="2"/>
              <a:buNone/>
              <a:tabLst>
                <a:tab pos="2965450" algn="ctr"/>
              </a:tabLst>
            </a:pPr>
            <a:r>
              <a:rPr lang="en-US" altLang="en-US" sz="2200" i="1" dirty="0">
                <a:sym typeface="Symbol" panose="05050102010706020507" pitchFamily="18" charset="2"/>
              </a:rPr>
              <a:t>	</a:t>
            </a:r>
            <a:r>
              <a:rPr lang="en-US" altLang="en-US" sz="2200" dirty="0">
                <a:sym typeface="Symbol" panose="05050102010706020507" pitchFamily="18" charset="2"/>
              </a:rPr>
              <a:t>1.  </a:t>
            </a:r>
            <a:r>
              <a:rPr lang="en-US" altLang="en-US" sz="2200" i="1" dirty="0">
                <a:sym typeface="Symbol" panose="05050102010706020507" pitchFamily="18" charset="2"/>
              </a:rPr>
              <a:t>r,</a:t>
            </a:r>
            <a:r>
              <a:rPr lang="en-US" altLang="en-US" sz="2200" dirty="0">
                <a:sym typeface="Symbol" panose="05050102010706020507" pitchFamily="18" charset="2"/>
              </a:rPr>
              <a:t> </a:t>
            </a:r>
            <a:r>
              <a:rPr lang="en-US" altLang="en-US" sz="2200" i="1" dirty="0">
                <a:sym typeface="Symbol" panose="05050102010706020507" pitchFamily="18" charset="2"/>
              </a:rPr>
              <a:t>s</a:t>
            </a:r>
            <a:r>
              <a:rPr lang="en-US" altLang="en-US" sz="2200" dirty="0">
                <a:sym typeface="Symbol" panose="05050102010706020507" pitchFamily="18" charset="2"/>
              </a:rPr>
              <a:t> must have the </a:t>
            </a:r>
            <a:r>
              <a:rPr lang="en-US" altLang="en-US" sz="2200" i="1" dirty="0">
                <a:sym typeface="Symbol" panose="05050102010706020507" pitchFamily="18" charset="2"/>
              </a:rPr>
              <a:t>same </a:t>
            </a:r>
            <a:r>
              <a:rPr lang="en-US" altLang="en-US" sz="2200" b="1" dirty="0">
                <a:solidFill>
                  <a:schemeClr val="tx2"/>
                </a:solidFill>
                <a:sym typeface="Symbol" panose="05050102010706020507" pitchFamily="18" charset="2"/>
              </a:rPr>
              <a:t>arity</a:t>
            </a:r>
            <a:r>
              <a:rPr lang="en-US" altLang="en-US" sz="2200" dirty="0">
                <a:sym typeface="Symbol" panose="05050102010706020507" pitchFamily="18" charset="2"/>
              </a:rPr>
              <a:t> (same number of attributes)</a:t>
            </a:r>
          </a:p>
          <a:p>
            <a:pPr>
              <a:buFont typeface="Monotype Sorts" pitchFamily="2" charset="2"/>
              <a:buNone/>
              <a:tabLst>
                <a:tab pos="2965450" algn="ctr"/>
              </a:tabLst>
            </a:pPr>
            <a:r>
              <a:rPr lang="en-US" altLang="en-US" sz="2200" dirty="0">
                <a:sym typeface="Symbol" panose="05050102010706020507" pitchFamily="18" charset="2"/>
              </a:rPr>
              <a:t>	2.  The attribute domains must be </a:t>
            </a:r>
            <a:r>
              <a:rPr lang="en-US" altLang="en-US" sz="2200" b="1" dirty="0">
                <a:solidFill>
                  <a:schemeClr val="tx2"/>
                </a:solidFill>
                <a:sym typeface="Symbol" panose="05050102010706020507" pitchFamily="18" charset="2"/>
              </a:rPr>
              <a:t>compatible</a:t>
            </a:r>
            <a:endParaRPr lang="en-US" altLang="en-US" sz="2200" dirty="0">
              <a:sym typeface="Symbol" panose="05050102010706020507" pitchFamily="18" charset="2"/>
            </a:endParaRPr>
          </a:p>
          <a:p>
            <a:endParaRPr lang="en-US" sz="2200" b="1" dirty="0">
              <a:solidFill>
                <a:schemeClr val="tx2"/>
              </a:solidFill>
            </a:endParaRPr>
          </a:p>
          <a:p>
            <a:r>
              <a:rPr lang="en-US" sz="2200" b="1" dirty="0">
                <a:solidFill>
                  <a:schemeClr val="tx2"/>
                </a:solidFill>
              </a:rPr>
              <a:t>Example:</a:t>
            </a:r>
            <a:r>
              <a:rPr lang="en-US" sz="2200" dirty="0"/>
              <a:t/>
            </a:r>
            <a:br>
              <a:rPr lang="en-US" sz="2200" dirty="0"/>
            </a:br>
            <a:r>
              <a:rPr lang="en-US" sz="2200" b="1" dirty="0"/>
              <a:t>Borrower (customer-name, loan-number)</a:t>
            </a:r>
            <a:br>
              <a:rPr lang="en-US" sz="2200" b="1" dirty="0"/>
            </a:br>
            <a:r>
              <a:rPr lang="en-US" sz="2200" b="1" dirty="0"/>
              <a:t>Depositor (customer-name, account-number)</a:t>
            </a:r>
            <a:br>
              <a:rPr lang="en-US" sz="2200" b="1" dirty="0"/>
            </a:br>
            <a:r>
              <a:rPr lang="en-US" sz="2200" b="1" dirty="0"/>
              <a:t>Customer (customer-name, street-number, customer-city)</a:t>
            </a:r>
          </a:p>
          <a:p>
            <a:endParaRPr lang="en-US" sz="2200" b="1" dirty="0">
              <a:solidFill>
                <a:schemeClr val="tx2"/>
              </a:solidFill>
            </a:endParaRPr>
          </a:p>
          <a:p>
            <a:r>
              <a:rPr lang="en-US" sz="2200" b="1" dirty="0">
                <a:solidFill>
                  <a:schemeClr val="tx2"/>
                </a:solidFill>
              </a:rPr>
              <a:t>List all the customers who have both a loan and an account.</a:t>
            </a:r>
            <a:br>
              <a:rPr lang="en-US" sz="2200" b="1" dirty="0">
                <a:solidFill>
                  <a:schemeClr val="tx2"/>
                </a:solidFill>
              </a:rPr>
            </a:br>
            <a:r>
              <a:rPr lang="en-US" sz="1800" b="1" dirty="0"/>
              <a:t>Π customer-name (Borrower) ∩ Π customer-name (Depositor)</a:t>
            </a:r>
            <a:endParaRPr lang="en-US" sz="1800" dirty="0"/>
          </a:p>
        </p:txBody>
      </p:sp>
    </p:spTree>
    <p:extLst>
      <p:ext uri="{BB962C8B-B14F-4D97-AF65-F5344CB8AC3E}">
        <p14:creationId xmlns:p14="http://schemas.microsoft.com/office/powerpoint/2010/main" val="7039283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6918095C-A047-4B62-9F3D-147BC86E29D1}"/>
              </a:ext>
            </a:extLst>
          </p:cNvPr>
          <p:cNvSpPr txBox="1">
            <a:spLocks noChangeArrowheads="1"/>
          </p:cNvSpPr>
          <p:nvPr/>
        </p:nvSpPr>
        <p:spPr>
          <a:xfrm>
            <a:off x="798512" y="1077914"/>
            <a:ext cx="7888287" cy="51704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60000"/>
              </a:spcBef>
            </a:pPr>
            <a:r>
              <a:rPr lang="en-US" altLang="en-US" sz="2400" dirty="0"/>
              <a:t>Notation </a:t>
            </a:r>
            <a:r>
              <a:rPr lang="en-US" altLang="en-US" sz="2400" i="1" dirty="0"/>
              <a:t>r – s</a:t>
            </a:r>
          </a:p>
          <a:p>
            <a:r>
              <a:rPr lang="en-US" altLang="en-US" sz="2400" dirty="0"/>
              <a:t>Defined as:</a:t>
            </a:r>
          </a:p>
          <a:p>
            <a:pPr>
              <a:buFont typeface="Monotype Sorts" pitchFamily="2" charset="2"/>
              <a:buNone/>
            </a:pPr>
            <a:r>
              <a:rPr lang="en-US" altLang="en-US" sz="2400" dirty="0"/>
              <a:t>		 </a:t>
            </a:r>
            <a:r>
              <a:rPr lang="en-US" altLang="en-US" sz="2400" i="1" dirty="0"/>
              <a:t>r – s</a:t>
            </a:r>
            <a:r>
              <a:rPr lang="en-US" altLang="en-US" sz="2400" dirty="0"/>
              <a:t>  = {</a:t>
            </a:r>
            <a:r>
              <a:rPr lang="en-US" altLang="en-US" sz="2400" i="1" dirty="0"/>
              <a:t>t</a:t>
            </a:r>
            <a:r>
              <a:rPr lang="en-US" altLang="en-US" sz="2400" dirty="0"/>
              <a:t> | </a:t>
            </a:r>
            <a:r>
              <a:rPr lang="en-US" altLang="en-US" sz="2400" i="1" dirty="0"/>
              <a:t>t</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r</a:t>
            </a:r>
            <a:r>
              <a:rPr lang="en-US" altLang="en-US" sz="2400" dirty="0">
                <a:sym typeface="Symbol" panose="05050102010706020507" pitchFamily="18" charset="2"/>
              </a:rPr>
              <a:t> </a:t>
            </a:r>
            <a:r>
              <a:rPr lang="en-US" altLang="en-US" sz="2400" b="1" dirty="0">
                <a:sym typeface="Symbol" panose="05050102010706020507" pitchFamily="18" charset="2"/>
              </a:rPr>
              <a:t>and</a:t>
            </a:r>
            <a:r>
              <a:rPr lang="en-US" altLang="en-US" sz="2400" dirty="0">
                <a:sym typeface="Symbol" panose="05050102010706020507" pitchFamily="18" charset="2"/>
              </a:rPr>
              <a:t> t  </a:t>
            </a:r>
            <a:r>
              <a:rPr lang="en-US" altLang="en-US" sz="2400" i="1" dirty="0">
                <a:sym typeface="Symbol" panose="05050102010706020507" pitchFamily="18" charset="2"/>
              </a:rPr>
              <a:t>s</a:t>
            </a:r>
            <a:r>
              <a:rPr lang="en-US" altLang="en-US" sz="2400" dirty="0">
                <a:sym typeface="Symbol" panose="05050102010706020507" pitchFamily="18" charset="2"/>
              </a:rPr>
              <a:t>}</a:t>
            </a:r>
          </a:p>
          <a:p>
            <a:pPr>
              <a:buFont typeface="Monotype Sorts" pitchFamily="2" charset="2"/>
              <a:buNone/>
            </a:pPr>
            <a:endParaRPr lang="en-US" altLang="en-US" sz="2400" i="1" dirty="0"/>
          </a:p>
          <a:p>
            <a:r>
              <a:rPr lang="en-US" altLang="en-US" sz="2400" dirty="0"/>
              <a:t>Set differences must be taken between </a:t>
            </a:r>
            <a:r>
              <a:rPr lang="en-US" altLang="en-US" sz="2400" b="1" dirty="0"/>
              <a:t>Union compatible </a:t>
            </a:r>
            <a:r>
              <a:rPr lang="en-US" altLang="en-US" sz="2400" dirty="0"/>
              <a:t>relations.</a:t>
            </a:r>
          </a:p>
          <a:p>
            <a:pPr lvl="1"/>
            <a:r>
              <a:rPr lang="en-US" altLang="en-US" sz="2400" i="1" dirty="0"/>
              <a:t>r</a:t>
            </a:r>
            <a:r>
              <a:rPr lang="en-US" altLang="en-US" sz="2400" dirty="0"/>
              <a:t> and </a:t>
            </a:r>
            <a:r>
              <a:rPr lang="en-US" altLang="en-US" sz="2400" i="1" dirty="0"/>
              <a:t>s</a:t>
            </a:r>
            <a:r>
              <a:rPr lang="en-US" altLang="en-US" sz="2400" dirty="0"/>
              <a:t> must have the </a:t>
            </a:r>
            <a:r>
              <a:rPr lang="en-US" altLang="en-US" sz="2400" dirty="0">
                <a:solidFill>
                  <a:schemeClr val="tx2"/>
                </a:solidFill>
              </a:rPr>
              <a:t>same</a:t>
            </a:r>
            <a:r>
              <a:rPr lang="en-US" altLang="en-US" sz="2400" dirty="0"/>
              <a:t> arity</a:t>
            </a:r>
          </a:p>
          <a:p>
            <a:pPr lvl="1"/>
            <a:r>
              <a:rPr lang="en-US" altLang="en-US" sz="2400" dirty="0"/>
              <a:t>attribute domains of </a:t>
            </a:r>
            <a:r>
              <a:rPr lang="en-US" altLang="en-US" sz="2400" i="1" dirty="0"/>
              <a:t>r </a:t>
            </a:r>
            <a:r>
              <a:rPr lang="en-US" altLang="en-US" sz="2400" dirty="0"/>
              <a:t>and </a:t>
            </a:r>
            <a:r>
              <a:rPr lang="en-US" altLang="en-US" sz="2400" i="1" dirty="0"/>
              <a:t>s </a:t>
            </a:r>
            <a:r>
              <a:rPr lang="en-US" altLang="en-US" sz="2400" dirty="0"/>
              <a:t>must be compatible</a:t>
            </a:r>
            <a:endParaRPr lang="en-US" altLang="en-US" sz="2400" dirty="0">
              <a:sym typeface="Symbol" panose="05050102010706020507" pitchFamily="18" charset="2"/>
            </a:endParaRPr>
          </a:p>
          <a:p>
            <a:pPr>
              <a:buNone/>
            </a:pPr>
            <a:r>
              <a:rPr lang="en-US" sz="2400" b="1"/>
              <a:t>EXAMPLE:</a:t>
            </a:r>
            <a:endParaRPr lang="en-US" sz="2400" b="1" dirty="0"/>
          </a:p>
          <a:p>
            <a:pPr>
              <a:buNone/>
            </a:pPr>
            <a:r>
              <a:rPr lang="en-US" sz="2400" b="1" dirty="0"/>
              <a:t>Find the names of all customers who have an account but not a loan.</a:t>
            </a:r>
          </a:p>
          <a:p>
            <a:pPr>
              <a:buFont typeface="Monotype Sorts" pitchFamily="2" charset="2"/>
              <a:buNone/>
            </a:pPr>
            <a:r>
              <a:rPr lang="en-US" sz="2000" dirty="0"/>
              <a:t> 		</a:t>
            </a:r>
            <a:r>
              <a:rPr lang="en-US" sz="2000" b="1" dirty="0">
                <a:solidFill>
                  <a:schemeClr val="tx2"/>
                </a:solidFill>
              </a:rPr>
              <a:t>Π customer-name (Depositor) - Π customer-name (Borrower)</a:t>
            </a:r>
            <a:endParaRPr lang="en-US" altLang="en-US" sz="2000" dirty="0">
              <a:solidFill>
                <a:schemeClr val="tx2"/>
              </a:solidFill>
              <a:sym typeface="Symbol" panose="05050102010706020507" pitchFamily="18" charset="2"/>
            </a:endParaRPr>
          </a:p>
        </p:txBody>
      </p:sp>
      <p:sp>
        <p:nvSpPr>
          <p:cNvPr id="4" name="Date Placeholder 3"/>
          <p:cNvSpPr>
            <a:spLocks noGrp="1"/>
          </p:cNvSpPr>
          <p:nvPr>
            <p:ph type="dt" sz="half" idx="10"/>
          </p:nvPr>
        </p:nvSpPr>
        <p:spPr/>
        <p:txBody>
          <a:bodyPr/>
          <a:lstStyle/>
          <a:p>
            <a:fld id="{49664ADB-EF3A-4EAC-853E-0974B8C189C2}"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73</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Set Difference Operation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Tree>
    <p:extLst>
      <p:ext uri="{BB962C8B-B14F-4D97-AF65-F5344CB8AC3E}">
        <p14:creationId xmlns:p14="http://schemas.microsoft.com/office/powerpoint/2010/main" val="1170215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14A62F-A0F0-4792-A537-89A938A94D5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74</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dirty="0"/>
              <a:t>Cartesian-Product Operation</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grpSp>
        <p:nvGrpSpPr>
          <p:cNvPr id="9" name="Group 8">
            <a:extLst>
              <a:ext uri="{FF2B5EF4-FFF2-40B4-BE49-F238E27FC236}">
                <a16:creationId xmlns:a16="http://schemas.microsoft.com/office/drawing/2014/main" id="{CA78CA88-AD63-45FB-9547-03BD08698675}"/>
              </a:ext>
            </a:extLst>
          </p:cNvPr>
          <p:cNvGrpSpPr/>
          <p:nvPr/>
        </p:nvGrpSpPr>
        <p:grpSpPr>
          <a:xfrm>
            <a:off x="1371600" y="951708"/>
            <a:ext cx="7029450" cy="5030787"/>
            <a:chOff x="798513" y="1077913"/>
            <a:chExt cx="7029450" cy="5030787"/>
          </a:xfrm>
        </p:grpSpPr>
        <p:sp>
          <p:nvSpPr>
            <p:cNvPr id="10" name="Rectangle 1027">
              <a:extLst>
                <a:ext uri="{FF2B5EF4-FFF2-40B4-BE49-F238E27FC236}">
                  <a16:creationId xmlns:a16="http://schemas.microsoft.com/office/drawing/2014/main" id="{540D20D9-17A8-445F-B214-FED80D7C1491}"/>
                </a:ext>
              </a:extLst>
            </p:cNvPr>
            <p:cNvSpPr>
              <a:spLocks noChangeArrowheads="1"/>
            </p:cNvSpPr>
            <p:nvPr/>
          </p:nvSpPr>
          <p:spPr bwMode="auto">
            <a:xfrm>
              <a:off x="798513" y="1077913"/>
              <a:ext cx="70294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tabLst>
                  <a:tab pos="3149600" algn="ctr"/>
                </a:tabLst>
                <a:defRPr sz="2400">
                  <a:solidFill>
                    <a:schemeClr val="tx1"/>
                  </a:solidFill>
                  <a:latin typeface="Times New Roman" panose="02020603050405020304" pitchFamily="18" charset="0"/>
                </a:defRPr>
              </a:lvl1pPr>
              <a:lvl2pPr>
                <a:tabLst>
                  <a:tab pos="3149600" algn="ctr"/>
                </a:tabLst>
                <a:defRPr sz="2400">
                  <a:solidFill>
                    <a:schemeClr val="tx1"/>
                  </a:solidFill>
                  <a:latin typeface="Times New Roman" panose="02020603050405020304" pitchFamily="18" charset="0"/>
                </a:defRPr>
              </a:lvl2pPr>
              <a:lvl3pPr>
                <a:tabLst>
                  <a:tab pos="3149600" algn="ctr"/>
                </a:tabLst>
                <a:defRPr sz="2400">
                  <a:solidFill>
                    <a:schemeClr val="tx1"/>
                  </a:solidFill>
                  <a:latin typeface="Times New Roman" panose="02020603050405020304" pitchFamily="18" charset="0"/>
                </a:defRPr>
              </a:lvl3pPr>
              <a:lvl4pPr>
                <a:tabLst>
                  <a:tab pos="3149600" algn="ctr"/>
                </a:tabLst>
                <a:defRPr sz="2400">
                  <a:solidFill>
                    <a:schemeClr val="tx1"/>
                  </a:solidFill>
                  <a:latin typeface="Times New Roman" panose="02020603050405020304" pitchFamily="18" charset="0"/>
                </a:defRPr>
              </a:lvl4pPr>
              <a:lvl5pPr>
                <a:tabLst>
                  <a:tab pos="3149600" algn="ct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Char char="n"/>
              </a:pPr>
              <a:r>
                <a:rPr kumimoji="1" lang="en-US" altLang="en-US" sz="1800">
                  <a:latin typeface="Helvetica" panose="020B0604020202020204" pitchFamily="34" charset="0"/>
                </a:rPr>
                <a:t>Relations </a:t>
              </a:r>
              <a:r>
                <a:rPr kumimoji="1" lang="en-US" altLang="en-US" sz="1800" i="1">
                  <a:latin typeface="Helvetica" panose="020B0604020202020204" pitchFamily="34" charset="0"/>
                </a:rPr>
                <a:t>r, s</a:t>
              </a:r>
              <a:r>
                <a:rPr kumimoji="1" lang="en-US" altLang="en-US" sz="1800">
                  <a:latin typeface="Helvetica" panose="020B0604020202020204" pitchFamily="34" charset="0"/>
                </a:rPr>
                <a:t>:</a:t>
              </a:r>
            </a:p>
          </p:txBody>
        </p:sp>
        <p:sp>
          <p:nvSpPr>
            <p:cNvPr id="11" name="Rectangle 1028">
              <a:extLst>
                <a:ext uri="{FF2B5EF4-FFF2-40B4-BE49-F238E27FC236}">
                  <a16:creationId xmlns:a16="http://schemas.microsoft.com/office/drawing/2014/main" id="{EE6D0D5C-ABDB-4D3E-B57E-96E75672F561}"/>
                </a:ext>
              </a:extLst>
            </p:cNvPr>
            <p:cNvSpPr>
              <a:spLocks noChangeArrowheads="1"/>
            </p:cNvSpPr>
            <p:nvPr/>
          </p:nvSpPr>
          <p:spPr bwMode="auto">
            <a:xfrm>
              <a:off x="798513" y="3135313"/>
              <a:ext cx="70294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tabLst>
                  <a:tab pos="3149600" algn="ctr"/>
                </a:tabLst>
                <a:defRPr sz="2400">
                  <a:solidFill>
                    <a:schemeClr val="tx1"/>
                  </a:solidFill>
                  <a:latin typeface="Times New Roman" panose="02020603050405020304" pitchFamily="18" charset="0"/>
                </a:defRPr>
              </a:lvl1pPr>
              <a:lvl2pPr>
                <a:tabLst>
                  <a:tab pos="3149600" algn="ctr"/>
                </a:tabLst>
                <a:defRPr sz="2400">
                  <a:solidFill>
                    <a:schemeClr val="tx1"/>
                  </a:solidFill>
                  <a:latin typeface="Times New Roman" panose="02020603050405020304" pitchFamily="18" charset="0"/>
                </a:defRPr>
              </a:lvl2pPr>
              <a:lvl3pPr>
                <a:tabLst>
                  <a:tab pos="3149600" algn="ctr"/>
                </a:tabLst>
                <a:defRPr sz="2400">
                  <a:solidFill>
                    <a:schemeClr val="tx1"/>
                  </a:solidFill>
                  <a:latin typeface="Times New Roman" panose="02020603050405020304" pitchFamily="18" charset="0"/>
                </a:defRPr>
              </a:lvl3pPr>
              <a:lvl4pPr>
                <a:tabLst>
                  <a:tab pos="3149600" algn="ctr"/>
                </a:tabLst>
                <a:defRPr sz="2400">
                  <a:solidFill>
                    <a:schemeClr val="tx1"/>
                  </a:solidFill>
                  <a:latin typeface="Times New Roman" panose="02020603050405020304" pitchFamily="18" charset="0"/>
                </a:defRPr>
              </a:lvl4pPr>
              <a:lvl5pPr>
                <a:tabLst>
                  <a:tab pos="3149600" algn="ct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149600" algn="ctr"/>
                </a:tabLs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Char char="n"/>
              </a:pPr>
              <a:r>
                <a:rPr kumimoji="1" lang="en-US" altLang="en-US" sz="1800" i="1">
                  <a:latin typeface="Helvetica" panose="020B0604020202020204" pitchFamily="34" charset="0"/>
                </a:rPr>
                <a:t>r</a:t>
              </a:r>
              <a:r>
                <a:rPr kumimoji="1" lang="en-US" altLang="en-US" sz="1800">
                  <a:latin typeface="Helvetica" panose="020B0604020202020204" pitchFamily="34" charset="0"/>
                </a:rPr>
                <a:t> x</a:t>
              </a:r>
              <a:r>
                <a:rPr kumimoji="1" lang="en-US" altLang="en-US" sz="1800">
                  <a:latin typeface="Helvetica" panose="020B0604020202020204" pitchFamily="34" charset="0"/>
                  <a:sym typeface="Symbol" panose="05050102010706020507" pitchFamily="18" charset="2"/>
                </a:rPr>
                <a:t> </a:t>
              </a:r>
              <a:r>
                <a:rPr kumimoji="1" lang="en-US" altLang="en-US" sz="1800" i="1">
                  <a:latin typeface="Helvetica" panose="020B0604020202020204" pitchFamily="34" charset="0"/>
                  <a:sym typeface="Symbol" panose="05050102010706020507" pitchFamily="18" charset="2"/>
                </a:rPr>
                <a:t>s</a:t>
              </a:r>
              <a:r>
                <a:rPr kumimoji="1" lang="en-US" altLang="en-US" sz="1800">
                  <a:latin typeface="Helvetica" panose="020B0604020202020204" pitchFamily="34" charset="0"/>
                </a:rPr>
                <a:t>:</a:t>
              </a:r>
            </a:p>
          </p:txBody>
        </p:sp>
        <p:sp>
          <p:nvSpPr>
            <p:cNvPr id="12" name="Rectangle 1029">
              <a:extLst>
                <a:ext uri="{FF2B5EF4-FFF2-40B4-BE49-F238E27FC236}">
                  <a16:creationId xmlns:a16="http://schemas.microsoft.com/office/drawing/2014/main" id="{C5942E91-E2CD-4646-A470-AC84AA2F6AAF}"/>
                </a:ext>
              </a:extLst>
            </p:cNvPr>
            <p:cNvSpPr>
              <a:spLocks noChangeArrowheads="1"/>
            </p:cNvSpPr>
            <p:nvPr/>
          </p:nvSpPr>
          <p:spPr bwMode="auto">
            <a:xfrm>
              <a:off x="2895600" y="12192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A</a:t>
              </a:r>
            </a:p>
          </p:txBody>
        </p:sp>
        <p:sp>
          <p:nvSpPr>
            <p:cNvPr id="13" name="Rectangle 1030">
              <a:extLst>
                <a:ext uri="{FF2B5EF4-FFF2-40B4-BE49-F238E27FC236}">
                  <a16:creationId xmlns:a16="http://schemas.microsoft.com/office/drawing/2014/main" id="{B66900E8-98B0-4834-BB2E-9EA9208A9C47}"/>
                </a:ext>
              </a:extLst>
            </p:cNvPr>
            <p:cNvSpPr>
              <a:spLocks noChangeArrowheads="1"/>
            </p:cNvSpPr>
            <p:nvPr/>
          </p:nvSpPr>
          <p:spPr bwMode="auto">
            <a:xfrm>
              <a:off x="3352800" y="12192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B</a:t>
              </a:r>
            </a:p>
          </p:txBody>
        </p:sp>
        <p:sp>
          <p:nvSpPr>
            <p:cNvPr id="14" name="Rectangle 1031">
              <a:extLst>
                <a:ext uri="{FF2B5EF4-FFF2-40B4-BE49-F238E27FC236}">
                  <a16:creationId xmlns:a16="http://schemas.microsoft.com/office/drawing/2014/main" id="{EBDB896A-D2EB-4BAF-96D7-4F3E0C57ECE4}"/>
                </a:ext>
              </a:extLst>
            </p:cNvPr>
            <p:cNvSpPr>
              <a:spLocks noChangeArrowheads="1"/>
            </p:cNvSpPr>
            <p:nvPr/>
          </p:nvSpPr>
          <p:spPr bwMode="auto">
            <a:xfrm>
              <a:off x="2895600" y="1752600"/>
              <a:ext cx="457200" cy="7620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altLang="en-US" sz="1800" i="1">
                  <a:sym typeface="Symbol" panose="05050102010706020507" pitchFamily="18" charset="2"/>
                </a:rPr>
                <a:t></a:t>
              </a:r>
            </a:p>
            <a:p>
              <a:pPr algn="ctr">
                <a:lnSpc>
                  <a:spcPct val="150000"/>
                </a:lnSpc>
              </a:pPr>
              <a:r>
                <a:rPr lang="en-US" altLang="en-US" sz="1800" i="1">
                  <a:sym typeface="Symbol" panose="05050102010706020507" pitchFamily="18" charset="2"/>
                </a:rPr>
                <a:t></a:t>
              </a:r>
            </a:p>
          </p:txBody>
        </p:sp>
        <p:sp>
          <p:nvSpPr>
            <p:cNvPr id="15" name="Rectangle 1032">
              <a:extLst>
                <a:ext uri="{FF2B5EF4-FFF2-40B4-BE49-F238E27FC236}">
                  <a16:creationId xmlns:a16="http://schemas.microsoft.com/office/drawing/2014/main" id="{40B85E0C-D082-45F4-B6BA-D11EAE159473}"/>
                </a:ext>
              </a:extLst>
            </p:cNvPr>
            <p:cNvSpPr>
              <a:spLocks noChangeArrowheads="1"/>
            </p:cNvSpPr>
            <p:nvPr/>
          </p:nvSpPr>
          <p:spPr bwMode="auto">
            <a:xfrm>
              <a:off x="3352800" y="1752600"/>
              <a:ext cx="457200" cy="7620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en-US" altLang="en-US" sz="1800" i="1">
                  <a:sym typeface="Symbol" panose="05050102010706020507" pitchFamily="18" charset="2"/>
                </a:rPr>
                <a:t>1</a:t>
              </a:r>
            </a:p>
            <a:p>
              <a:pPr algn="ctr">
                <a:lnSpc>
                  <a:spcPct val="150000"/>
                </a:lnSpc>
              </a:pPr>
              <a:r>
                <a:rPr lang="en-US" altLang="en-US" sz="1800" i="1">
                  <a:sym typeface="Symbol" panose="05050102010706020507" pitchFamily="18" charset="2"/>
                </a:rPr>
                <a:t>2</a:t>
              </a:r>
            </a:p>
          </p:txBody>
        </p:sp>
        <p:sp>
          <p:nvSpPr>
            <p:cNvPr id="16" name="Rectangle 1033">
              <a:extLst>
                <a:ext uri="{FF2B5EF4-FFF2-40B4-BE49-F238E27FC236}">
                  <a16:creationId xmlns:a16="http://schemas.microsoft.com/office/drawing/2014/main" id="{968E557C-512D-4221-86CC-C076AC4E1813}"/>
                </a:ext>
              </a:extLst>
            </p:cNvPr>
            <p:cNvSpPr>
              <a:spLocks noChangeArrowheads="1"/>
            </p:cNvSpPr>
            <p:nvPr/>
          </p:nvSpPr>
          <p:spPr bwMode="auto">
            <a:xfrm>
              <a:off x="2819400" y="3365500"/>
              <a:ext cx="457200" cy="533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A</a:t>
              </a:r>
            </a:p>
          </p:txBody>
        </p:sp>
        <p:sp>
          <p:nvSpPr>
            <p:cNvPr id="17" name="Rectangle 1034">
              <a:extLst>
                <a:ext uri="{FF2B5EF4-FFF2-40B4-BE49-F238E27FC236}">
                  <a16:creationId xmlns:a16="http://schemas.microsoft.com/office/drawing/2014/main" id="{54CE4656-8039-4787-A587-129A4B3306C4}"/>
                </a:ext>
              </a:extLst>
            </p:cNvPr>
            <p:cNvSpPr>
              <a:spLocks noChangeArrowheads="1"/>
            </p:cNvSpPr>
            <p:nvPr/>
          </p:nvSpPr>
          <p:spPr bwMode="auto">
            <a:xfrm>
              <a:off x="3276600" y="3365500"/>
              <a:ext cx="457200" cy="533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B</a:t>
              </a:r>
            </a:p>
          </p:txBody>
        </p:sp>
        <p:sp>
          <p:nvSpPr>
            <p:cNvPr id="18" name="Rectangle 1035">
              <a:extLst>
                <a:ext uri="{FF2B5EF4-FFF2-40B4-BE49-F238E27FC236}">
                  <a16:creationId xmlns:a16="http://schemas.microsoft.com/office/drawing/2014/main" id="{7FBC8F51-6FB7-414D-9D47-13D65F5AE9A8}"/>
                </a:ext>
              </a:extLst>
            </p:cNvPr>
            <p:cNvSpPr>
              <a:spLocks noChangeArrowheads="1"/>
            </p:cNvSpPr>
            <p:nvPr/>
          </p:nvSpPr>
          <p:spPr bwMode="auto">
            <a:xfrm>
              <a:off x="2819400" y="3975100"/>
              <a:ext cx="457200" cy="21336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p:txBody>
        </p:sp>
        <p:sp>
          <p:nvSpPr>
            <p:cNvPr id="19" name="Rectangle 1036">
              <a:extLst>
                <a:ext uri="{FF2B5EF4-FFF2-40B4-BE49-F238E27FC236}">
                  <a16:creationId xmlns:a16="http://schemas.microsoft.com/office/drawing/2014/main" id="{8CE96A73-9A11-4845-9B4F-39EF0113947B}"/>
                </a:ext>
              </a:extLst>
            </p:cNvPr>
            <p:cNvSpPr>
              <a:spLocks noChangeArrowheads="1"/>
            </p:cNvSpPr>
            <p:nvPr/>
          </p:nvSpPr>
          <p:spPr bwMode="auto">
            <a:xfrm>
              <a:off x="3276600" y="3975100"/>
              <a:ext cx="457200" cy="21336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1</a:t>
              </a:r>
            </a:p>
            <a:p>
              <a:pPr algn="ctr"/>
              <a:r>
                <a:rPr lang="en-US" altLang="en-US" sz="1800" i="1">
                  <a:sym typeface="Symbol" panose="05050102010706020507" pitchFamily="18" charset="2"/>
                </a:rPr>
                <a:t>1</a:t>
              </a:r>
            </a:p>
            <a:p>
              <a:pPr algn="ctr"/>
              <a:r>
                <a:rPr lang="en-US" altLang="en-US" sz="1800" i="1">
                  <a:sym typeface="Symbol" panose="05050102010706020507" pitchFamily="18" charset="2"/>
                </a:rPr>
                <a:t>1</a:t>
              </a:r>
            </a:p>
            <a:p>
              <a:pPr algn="ctr"/>
              <a:r>
                <a:rPr lang="en-US" altLang="en-US" sz="1800" i="1">
                  <a:sym typeface="Symbol" panose="05050102010706020507" pitchFamily="18" charset="2"/>
                </a:rPr>
                <a:t>1</a:t>
              </a:r>
            </a:p>
            <a:p>
              <a:pPr algn="ctr"/>
              <a:r>
                <a:rPr lang="en-US" altLang="en-US" sz="1800" i="1">
                  <a:sym typeface="Symbol" panose="05050102010706020507" pitchFamily="18" charset="2"/>
                </a:rPr>
                <a:t>2</a:t>
              </a:r>
            </a:p>
            <a:p>
              <a:pPr algn="ctr"/>
              <a:r>
                <a:rPr lang="en-US" altLang="en-US" sz="1800" i="1">
                  <a:sym typeface="Symbol" panose="05050102010706020507" pitchFamily="18" charset="2"/>
                </a:rPr>
                <a:t>2</a:t>
              </a:r>
            </a:p>
            <a:p>
              <a:pPr algn="ctr"/>
              <a:r>
                <a:rPr lang="en-US" altLang="en-US" sz="1800" i="1">
                  <a:sym typeface="Symbol" panose="05050102010706020507" pitchFamily="18" charset="2"/>
                </a:rPr>
                <a:t>2</a:t>
              </a:r>
            </a:p>
            <a:p>
              <a:pPr algn="ctr"/>
              <a:r>
                <a:rPr lang="en-US" altLang="en-US" sz="1800" i="1">
                  <a:sym typeface="Symbol" panose="05050102010706020507" pitchFamily="18" charset="2"/>
                </a:rPr>
                <a:t>2</a:t>
              </a:r>
            </a:p>
          </p:txBody>
        </p:sp>
        <p:sp>
          <p:nvSpPr>
            <p:cNvPr id="20" name="Rectangle 1037">
              <a:extLst>
                <a:ext uri="{FF2B5EF4-FFF2-40B4-BE49-F238E27FC236}">
                  <a16:creationId xmlns:a16="http://schemas.microsoft.com/office/drawing/2014/main" id="{00D675FF-A1E4-43DB-AE5A-A4401A5DD3CC}"/>
                </a:ext>
              </a:extLst>
            </p:cNvPr>
            <p:cNvSpPr>
              <a:spLocks noChangeArrowheads="1"/>
            </p:cNvSpPr>
            <p:nvPr/>
          </p:nvSpPr>
          <p:spPr bwMode="auto">
            <a:xfrm>
              <a:off x="3733800" y="3365500"/>
              <a:ext cx="457200" cy="533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C</a:t>
              </a:r>
            </a:p>
          </p:txBody>
        </p:sp>
        <p:sp>
          <p:nvSpPr>
            <p:cNvPr id="21" name="Rectangle 1038">
              <a:extLst>
                <a:ext uri="{FF2B5EF4-FFF2-40B4-BE49-F238E27FC236}">
                  <a16:creationId xmlns:a16="http://schemas.microsoft.com/office/drawing/2014/main" id="{6A3A3837-5266-4F48-AAC0-6E156F9BFAF5}"/>
                </a:ext>
              </a:extLst>
            </p:cNvPr>
            <p:cNvSpPr>
              <a:spLocks noChangeArrowheads="1"/>
            </p:cNvSpPr>
            <p:nvPr/>
          </p:nvSpPr>
          <p:spPr bwMode="auto">
            <a:xfrm>
              <a:off x="4191000" y="3365500"/>
              <a:ext cx="457200" cy="533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dirty="0"/>
                <a:t>D</a:t>
              </a:r>
            </a:p>
          </p:txBody>
        </p:sp>
        <p:sp>
          <p:nvSpPr>
            <p:cNvPr id="22" name="Rectangle 1039">
              <a:extLst>
                <a:ext uri="{FF2B5EF4-FFF2-40B4-BE49-F238E27FC236}">
                  <a16:creationId xmlns:a16="http://schemas.microsoft.com/office/drawing/2014/main" id="{1227C2F0-6325-42F1-98C4-A0DC76855095}"/>
                </a:ext>
              </a:extLst>
            </p:cNvPr>
            <p:cNvSpPr>
              <a:spLocks noChangeArrowheads="1"/>
            </p:cNvSpPr>
            <p:nvPr/>
          </p:nvSpPr>
          <p:spPr bwMode="auto">
            <a:xfrm>
              <a:off x="3733800" y="3975100"/>
              <a:ext cx="457200" cy="21336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a:t>
              </a:r>
            </a:p>
            <a:p>
              <a:pPr algn="ctr"/>
              <a:r>
                <a:rPr lang="en-US" altLang="en-US" sz="1800" i="1">
                  <a:sym typeface="Symbol" panose="05050102010706020507" pitchFamily="18" charset="2"/>
                </a:rPr>
                <a:t> </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p:txBody>
        </p:sp>
        <p:sp>
          <p:nvSpPr>
            <p:cNvPr id="23" name="Rectangle 1040">
              <a:extLst>
                <a:ext uri="{FF2B5EF4-FFF2-40B4-BE49-F238E27FC236}">
                  <a16:creationId xmlns:a16="http://schemas.microsoft.com/office/drawing/2014/main" id="{5A8009F6-73C3-42F3-85B7-D38DDE910AB5}"/>
                </a:ext>
              </a:extLst>
            </p:cNvPr>
            <p:cNvSpPr>
              <a:spLocks noChangeArrowheads="1"/>
            </p:cNvSpPr>
            <p:nvPr/>
          </p:nvSpPr>
          <p:spPr bwMode="auto">
            <a:xfrm>
              <a:off x="4191000" y="3975100"/>
              <a:ext cx="457200" cy="21336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10</a:t>
              </a:r>
            </a:p>
            <a:p>
              <a:pPr algn="ctr"/>
              <a:r>
                <a:rPr lang="en-US" altLang="en-US" sz="1800" i="1">
                  <a:sym typeface="Symbol" panose="05050102010706020507" pitchFamily="18" charset="2"/>
                </a:rPr>
                <a:t>10</a:t>
              </a:r>
            </a:p>
            <a:p>
              <a:pPr algn="ctr"/>
              <a:r>
                <a:rPr lang="en-US" altLang="en-US" sz="1800" i="1">
                  <a:sym typeface="Symbol" panose="05050102010706020507" pitchFamily="18" charset="2"/>
                </a:rPr>
                <a:t>20</a:t>
              </a:r>
            </a:p>
            <a:p>
              <a:pPr algn="ctr"/>
              <a:r>
                <a:rPr lang="en-US" altLang="en-US" sz="1800" i="1">
                  <a:sym typeface="Symbol" panose="05050102010706020507" pitchFamily="18" charset="2"/>
                </a:rPr>
                <a:t>10</a:t>
              </a:r>
            </a:p>
            <a:p>
              <a:pPr algn="ctr"/>
              <a:r>
                <a:rPr lang="en-US" altLang="en-US" sz="1800" i="1">
                  <a:sym typeface="Symbol" panose="05050102010706020507" pitchFamily="18" charset="2"/>
                </a:rPr>
                <a:t>10</a:t>
              </a:r>
            </a:p>
            <a:p>
              <a:pPr algn="ctr"/>
              <a:r>
                <a:rPr lang="en-US" altLang="en-US" sz="1800" i="1">
                  <a:sym typeface="Symbol" panose="05050102010706020507" pitchFamily="18" charset="2"/>
                </a:rPr>
                <a:t>10</a:t>
              </a:r>
            </a:p>
            <a:p>
              <a:pPr algn="ctr"/>
              <a:r>
                <a:rPr lang="en-US" altLang="en-US" sz="1800" i="1">
                  <a:sym typeface="Symbol" panose="05050102010706020507" pitchFamily="18" charset="2"/>
                </a:rPr>
                <a:t>20</a:t>
              </a:r>
            </a:p>
            <a:p>
              <a:pPr algn="ctr"/>
              <a:r>
                <a:rPr lang="en-US" altLang="en-US" sz="1800" i="1">
                  <a:sym typeface="Symbol" panose="05050102010706020507" pitchFamily="18" charset="2"/>
                </a:rPr>
                <a:t>10</a:t>
              </a:r>
            </a:p>
          </p:txBody>
        </p:sp>
        <p:sp>
          <p:nvSpPr>
            <p:cNvPr id="24" name="Rectangle 1042">
              <a:extLst>
                <a:ext uri="{FF2B5EF4-FFF2-40B4-BE49-F238E27FC236}">
                  <a16:creationId xmlns:a16="http://schemas.microsoft.com/office/drawing/2014/main" id="{CC9EB421-2160-41B9-AE27-87B83D0E2933}"/>
                </a:ext>
              </a:extLst>
            </p:cNvPr>
            <p:cNvSpPr>
              <a:spLocks noChangeArrowheads="1"/>
            </p:cNvSpPr>
            <p:nvPr/>
          </p:nvSpPr>
          <p:spPr bwMode="auto">
            <a:xfrm>
              <a:off x="4648200" y="3975100"/>
              <a:ext cx="457200" cy="21336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a</a:t>
              </a:r>
            </a:p>
            <a:p>
              <a:pPr algn="ctr"/>
              <a:r>
                <a:rPr lang="en-US" altLang="en-US" sz="1800" i="1">
                  <a:sym typeface="Symbol" panose="05050102010706020507" pitchFamily="18" charset="2"/>
                </a:rPr>
                <a:t>a</a:t>
              </a:r>
            </a:p>
            <a:p>
              <a:pPr algn="ctr"/>
              <a:r>
                <a:rPr lang="en-US" altLang="en-US" sz="1800" i="1">
                  <a:sym typeface="Symbol" panose="05050102010706020507" pitchFamily="18" charset="2"/>
                </a:rPr>
                <a:t>b</a:t>
              </a:r>
            </a:p>
            <a:p>
              <a:pPr algn="ctr"/>
              <a:r>
                <a:rPr lang="en-US" altLang="en-US" sz="1800" i="1">
                  <a:sym typeface="Symbol" panose="05050102010706020507" pitchFamily="18" charset="2"/>
                </a:rPr>
                <a:t>b</a:t>
              </a:r>
            </a:p>
            <a:p>
              <a:pPr algn="ctr"/>
              <a:r>
                <a:rPr lang="en-US" altLang="en-US" sz="1800" i="1">
                  <a:sym typeface="Symbol" panose="05050102010706020507" pitchFamily="18" charset="2"/>
                </a:rPr>
                <a:t>a</a:t>
              </a:r>
            </a:p>
            <a:p>
              <a:pPr algn="ctr"/>
              <a:r>
                <a:rPr lang="en-US" altLang="en-US" sz="1800" i="1">
                  <a:sym typeface="Symbol" panose="05050102010706020507" pitchFamily="18" charset="2"/>
                </a:rPr>
                <a:t>a</a:t>
              </a:r>
            </a:p>
            <a:p>
              <a:pPr algn="ctr"/>
              <a:r>
                <a:rPr lang="en-US" altLang="en-US" sz="1800" i="1">
                  <a:sym typeface="Symbol" panose="05050102010706020507" pitchFamily="18" charset="2"/>
                </a:rPr>
                <a:t>b</a:t>
              </a:r>
            </a:p>
            <a:p>
              <a:pPr algn="ctr"/>
              <a:r>
                <a:rPr lang="en-US" altLang="en-US" sz="1800" i="1">
                  <a:sym typeface="Symbol" panose="05050102010706020507" pitchFamily="18" charset="2"/>
                </a:rPr>
                <a:t>b</a:t>
              </a:r>
            </a:p>
          </p:txBody>
        </p:sp>
        <p:sp>
          <p:nvSpPr>
            <p:cNvPr id="25" name="Rectangle 1043">
              <a:extLst>
                <a:ext uri="{FF2B5EF4-FFF2-40B4-BE49-F238E27FC236}">
                  <a16:creationId xmlns:a16="http://schemas.microsoft.com/office/drawing/2014/main" id="{E4B08A6C-B11B-4DAA-99BD-2A49EE2A92E5}"/>
                </a:ext>
              </a:extLst>
            </p:cNvPr>
            <p:cNvSpPr>
              <a:spLocks noChangeArrowheads="1"/>
            </p:cNvSpPr>
            <p:nvPr/>
          </p:nvSpPr>
          <p:spPr bwMode="auto">
            <a:xfrm>
              <a:off x="4648200" y="12192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C</a:t>
              </a:r>
            </a:p>
          </p:txBody>
        </p:sp>
        <p:sp>
          <p:nvSpPr>
            <p:cNvPr id="26" name="Rectangle 1044">
              <a:extLst>
                <a:ext uri="{FF2B5EF4-FFF2-40B4-BE49-F238E27FC236}">
                  <a16:creationId xmlns:a16="http://schemas.microsoft.com/office/drawing/2014/main" id="{8D64D601-0DF7-476A-8C0C-3CCCA2B642ED}"/>
                </a:ext>
              </a:extLst>
            </p:cNvPr>
            <p:cNvSpPr>
              <a:spLocks noChangeArrowheads="1"/>
            </p:cNvSpPr>
            <p:nvPr/>
          </p:nvSpPr>
          <p:spPr bwMode="auto">
            <a:xfrm>
              <a:off x="5105400" y="12192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D</a:t>
              </a:r>
            </a:p>
          </p:txBody>
        </p:sp>
        <p:sp>
          <p:nvSpPr>
            <p:cNvPr id="27" name="Rectangle 1045">
              <a:extLst>
                <a:ext uri="{FF2B5EF4-FFF2-40B4-BE49-F238E27FC236}">
                  <a16:creationId xmlns:a16="http://schemas.microsoft.com/office/drawing/2014/main" id="{E494FDF8-3C30-4895-A6CC-C7EDBCAF2338}"/>
                </a:ext>
              </a:extLst>
            </p:cNvPr>
            <p:cNvSpPr>
              <a:spLocks noChangeArrowheads="1"/>
            </p:cNvSpPr>
            <p:nvPr/>
          </p:nvSpPr>
          <p:spPr bwMode="auto">
            <a:xfrm>
              <a:off x="4648200" y="1752600"/>
              <a:ext cx="457200" cy="1219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p:txBody>
        </p:sp>
        <p:sp>
          <p:nvSpPr>
            <p:cNvPr id="28" name="Rectangle 1046">
              <a:extLst>
                <a:ext uri="{FF2B5EF4-FFF2-40B4-BE49-F238E27FC236}">
                  <a16:creationId xmlns:a16="http://schemas.microsoft.com/office/drawing/2014/main" id="{2D289C95-1D86-42A9-BDDC-1C0EBFB78924}"/>
                </a:ext>
              </a:extLst>
            </p:cNvPr>
            <p:cNvSpPr>
              <a:spLocks noChangeArrowheads="1"/>
            </p:cNvSpPr>
            <p:nvPr/>
          </p:nvSpPr>
          <p:spPr bwMode="auto">
            <a:xfrm>
              <a:off x="5105400" y="1752600"/>
              <a:ext cx="457200" cy="1219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10</a:t>
              </a:r>
            </a:p>
            <a:p>
              <a:pPr algn="ctr"/>
              <a:r>
                <a:rPr lang="en-US" altLang="en-US" sz="1800" i="1">
                  <a:sym typeface="Symbol" panose="05050102010706020507" pitchFamily="18" charset="2"/>
                </a:rPr>
                <a:t>10</a:t>
              </a:r>
            </a:p>
            <a:p>
              <a:pPr algn="ctr"/>
              <a:r>
                <a:rPr lang="en-US" altLang="en-US" sz="1800" i="1">
                  <a:sym typeface="Symbol" panose="05050102010706020507" pitchFamily="18" charset="2"/>
                </a:rPr>
                <a:t>20</a:t>
              </a:r>
            </a:p>
            <a:p>
              <a:pPr algn="ctr"/>
              <a:r>
                <a:rPr lang="en-US" altLang="en-US" sz="1800" i="1">
                  <a:sym typeface="Symbol" panose="05050102010706020507" pitchFamily="18" charset="2"/>
                </a:rPr>
                <a:t>10</a:t>
              </a:r>
            </a:p>
          </p:txBody>
        </p:sp>
        <p:sp>
          <p:nvSpPr>
            <p:cNvPr id="29" name="Rectangle 1047">
              <a:extLst>
                <a:ext uri="{FF2B5EF4-FFF2-40B4-BE49-F238E27FC236}">
                  <a16:creationId xmlns:a16="http://schemas.microsoft.com/office/drawing/2014/main" id="{C0426CF7-9105-45C9-B164-B6F40821708E}"/>
                </a:ext>
              </a:extLst>
            </p:cNvPr>
            <p:cNvSpPr>
              <a:spLocks noChangeArrowheads="1"/>
            </p:cNvSpPr>
            <p:nvPr/>
          </p:nvSpPr>
          <p:spPr bwMode="auto">
            <a:xfrm>
              <a:off x="5562600" y="1219200"/>
              <a:ext cx="457200" cy="457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E</a:t>
              </a:r>
            </a:p>
          </p:txBody>
        </p:sp>
        <p:sp>
          <p:nvSpPr>
            <p:cNvPr id="30" name="Rectangle 1048">
              <a:extLst>
                <a:ext uri="{FF2B5EF4-FFF2-40B4-BE49-F238E27FC236}">
                  <a16:creationId xmlns:a16="http://schemas.microsoft.com/office/drawing/2014/main" id="{553CFFAA-CB9D-4C66-AF23-714DAFE1B6EE}"/>
                </a:ext>
              </a:extLst>
            </p:cNvPr>
            <p:cNvSpPr>
              <a:spLocks noChangeArrowheads="1"/>
            </p:cNvSpPr>
            <p:nvPr/>
          </p:nvSpPr>
          <p:spPr bwMode="auto">
            <a:xfrm>
              <a:off x="5562600" y="1752600"/>
              <a:ext cx="457200" cy="1219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a</a:t>
              </a:r>
            </a:p>
            <a:p>
              <a:pPr algn="ctr"/>
              <a:r>
                <a:rPr lang="en-US" altLang="en-US" sz="1800" i="1">
                  <a:sym typeface="Symbol" panose="05050102010706020507" pitchFamily="18" charset="2"/>
                </a:rPr>
                <a:t>a</a:t>
              </a:r>
            </a:p>
            <a:p>
              <a:pPr algn="ctr"/>
              <a:r>
                <a:rPr lang="en-US" altLang="en-US" sz="1800" i="1">
                  <a:sym typeface="Symbol" panose="05050102010706020507" pitchFamily="18" charset="2"/>
                </a:rPr>
                <a:t>b</a:t>
              </a:r>
            </a:p>
            <a:p>
              <a:pPr algn="ctr"/>
              <a:r>
                <a:rPr lang="en-US" altLang="en-US" sz="1800" i="1">
                  <a:sym typeface="Symbol" panose="05050102010706020507" pitchFamily="18" charset="2"/>
                </a:rPr>
                <a:t>b</a:t>
              </a:r>
            </a:p>
          </p:txBody>
        </p:sp>
        <p:sp>
          <p:nvSpPr>
            <p:cNvPr id="31" name="Text Box 1050">
              <a:extLst>
                <a:ext uri="{FF2B5EF4-FFF2-40B4-BE49-F238E27FC236}">
                  <a16:creationId xmlns:a16="http://schemas.microsoft.com/office/drawing/2014/main" id="{D4A20EA5-F986-488A-81E3-B45EC6126812}"/>
                </a:ext>
              </a:extLst>
            </p:cNvPr>
            <p:cNvSpPr txBox="1">
              <a:spLocks noChangeArrowheads="1"/>
            </p:cNvSpPr>
            <p:nvPr/>
          </p:nvSpPr>
          <p:spPr bwMode="auto">
            <a:xfrm>
              <a:off x="3200400" y="2514600"/>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800" i="1"/>
                <a:t>r</a:t>
              </a:r>
            </a:p>
          </p:txBody>
        </p:sp>
        <p:sp>
          <p:nvSpPr>
            <p:cNvPr id="32" name="Text Box 1051">
              <a:extLst>
                <a:ext uri="{FF2B5EF4-FFF2-40B4-BE49-F238E27FC236}">
                  <a16:creationId xmlns:a16="http://schemas.microsoft.com/office/drawing/2014/main" id="{85373822-9294-4D38-8212-790F8CC7E99F}"/>
                </a:ext>
              </a:extLst>
            </p:cNvPr>
            <p:cNvSpPr txBox="1">
              <a:spLocks noChangeArrowheads="1"/>
            </p:cNvSpPr>
            <p:nvPr/>
          </p:nvSpPr>
          <p:spPr bwMode="auto">
            <a:xfrm>
              <a:off x="5238750" y="2971800"/>
              <a:ext cx="298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800" i="1"/>
                <a:t>s</a:t>
              </a:r>
            </a:p>
          </p:txBody>
        </p:sp>
      </p:grpSp>
      <p:sp>
        <p:nvSpPr>
          <p:cNvPr id="33" name="Rectangle 1038">
            <a:extLst>
              <a:ext uri="{FF2B5EF4-FFF2-40B4-BE49-F238E27FC236}">
                <a16:creationId xmlns:a16="http://schemas.microsoft.com/office/drawing/2014/main" id="{B9DB756A-3094-4C3B-9C6E-9001E3032BD4}"/>
              </a:ext>
            </a:extLst>
          </p:cNvPr>
          <p:cNvSpPr>
            <a:spLocks noChangeArrowheads="1"/>
          </p:cNvSpPr>
          <p:nvPr/>
        </p:nvSpPr>
        <p:spPr bwMode="auto">
          <a:xfrm>
            <a:off x="5210968" y="3248818"/>
            <a:ext cx="457200" cy="533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dirty="0"/>
              <a:t>E</a:t>
            </a:r>
          </a:p>
        </p:txBody>
      </p:sp>
      <p:sp>
        <p:nvSpPr>
          <p:cNvPr id="2" name="Rectangle 1">
            <a:extLst>
              <a:ext uri="{FF2B5EF4-FFF2-40B4-BE49-F238E27FC236}">
                <a16:creationId xmlns:a16="http://schemas.microsoft.com/office/drawing/2014/main" id="{73D33266-D27A-42FE-A907-81912A3777EE}"/>
              </a:ext>
            </a:extLst>
          </p:cNvPr>
          <p:cNvSpPr/>
          <p:nvPr/>
        </p:nvSpPr>
        <p:spPr>
          <a:xfrm>
            <a:off x="813087" y="3791741"/>
            <a:ext cx="2436140" cy="830997"/>
          </a:xfrm>
          <a:prstGeom prst="rect">
            <a:avLst/>
          </a:prstGeom>
        </p:spPr>
        <p:txBody>
          <a:bodyPr wrap="square">
            <a:spAutoFit/>
          </a:bodyPr>
          <a:lstStyle/>
          <a:p>
            <a:pPr>
              <a:tabLst>
                <a:tab pos="3149600" algn="ctr"/>
              </a:tabLst>
            </a:pPr>
            <a:r>
              <a:rPr lang="en-US" altLang="en-US" sz="2400" dirty="0"/>
              <a:t>Notation</a:t>
            </a:r>
          </a:p>
          <a:p>
            <a:pPr>
              <a:tabLst>
                <a:tab pos="3149600" algn="ctr"/>
              </a:tabLst>
            </a:pPr>
            <a:r>
              <a:rPr lang="en-US" altLang="en-US" sz="2400" i="1" dirty="0"/>
              <a:t>    r </a:t>
            </a:r>
            <a:r>
              <a:rPr lang="en-US" altLang="en-US" sz="2400" dirty="0"/>
              <a:t>x</a:t>
            </a:r>
            <a:r>
              <a:rPr lang="en-US" altLang="en-US" sz="2400" i="1" dirty="0"/>
              <a:t> s</a:t>
            </a:r>
            <a:endParaRPr lang="en-US" altLang="en-US" sz="2400" dirty="0"/>
          </a:p>
        </p:txBody>
      </p:sp>
      <p:sp>
        <p:nvSpPr>
          <p:cNvPr id="3" name="Rectangle 2">
            <a:extLst>
              <a:ext uri="{FF2B5EF4-FFF2-40B4-BE49-F238E27FC236}">
                <a16:creationId xmlns:a16="http://schemas.microsoft.com/office/drawing/2014/main" id="{752503B1-A9DB-4976-8927-FFD6BD89AFC5}"/>
              </a:ext>
            </a:extLst>
          </p:cNvPr>
          <p:cNvSpPr/>
          <p:nvPr/>
        </p:nvSpPr>
        <p:spPr>
          <a:xfrm>
            <a:off x="6019060" y="3418153"/>
            <a:ext cx="2796466" cy="1200329"/>
          </a:xfrm>
          <a:prstGeom prst="rect">
            <a:avLst/>
          </a:prstGeom>
        </p:spPr>
        <p:txBody>
          <a:bodyPr wrap="square">
            <a:spAutoFit/>
          </a:bodyPr>
          <a:lstStyle/>
          <a:p>
            <a:pPr>
              <a:tabLst>
                <a:tab pos="3149600" algn="ctr"/>
              </a:tabLst>
            </a:pPr>
            <a:r>
              <a:rPr lang="en-US" altLang="en-US" dirty="0"/>
              <a:t>Defined as:</a:t>
            </a:r>
          </a:p>
          <a:p>
            <a:pPr>
              <a:buFont typeface="Monotype Sorts" pitchFamily="2" charset="2"/>
              <a:buNone/>
              <a:tabLst>
                <a:tab pos="3149600" algn="ctr"/>
              </a:tabLst>
            </a:pPr>
            <a:r>
              <a:rPr lang="en-US" altLang="en-US" dirty="0"/>
              <a:t>		</a:t>
            </a:r>
            <a:r>
              <a:rPr lang="en-US" altLang="en-US" i="1" dirty="0"/>
              <a:t>r</a:t>
            </a:r>
            <a:r>
              <a:rPr lang="en-US" altLang="en-US" dirty="0"/>
              <a:t> x </a:t>
            </a:r>
            <a:r>
              <a:rPr lang="en-US" altLang="en-US" i="1" dirty="0"/>
              <a:t>s</a:t>
            </a:r>
            <a:r>
              <a:rPr lang="en-US" altLang="en-US" dirty="0"/>
              <a:t> = {</a:t>
            </a:r>
            <a:r>
              <a:rPr lang="en-US" altLang="en-US" i="1" dirty="0"/>
              <a:t>t q </a:t>
            </a:r>
            <a:r>
              <a:rPr lang="en-US" altLang="en-US" dirty="0"/>
              <a:t>|</a:t>
            </a:r>
            <a:r>
              <a:rPr lang="en-US" altLang="en-US" i="1" dirty="0"/>
              <a:t> t </a:t>
            </a:r>
            <a:r>
              <a:rPr lang="en-US" altLang="en-US" dirty="0">
                <a:sym typeface="Symbol" panose="05050102010706020507" pitchFamily="18" charset="2"/>
              </a:rPr>
              <a:t></a:t>
            </a:r>
            <a:r>
              <a:rPr lang="en-US" altLang="en-US" i="1" dirty="0">
                <a:sym typeface="Symbol" panose="05050102010706020507" pitchFamily="18" charset="2"/>
              </a:rPr>
              <a:t> r </a:t>
            </a:r>
            <a:r>
              <a:rPr lang="en-US" altLang="en-US" b="1" dirty="0">
                <a:sym typeface="Symbol" panose="05050102010706020507" pitchFamily="18" charset="2"/>
              </a:rPr>
              <a:t>and </a:t>
            </a:r>
            <a:r>
              <a:rPr lang="en-US" altLang="en-US" i="1" dirty="0">
                <a:sym typeface="Symbol" panose="05050102010706020507" pitchFamily="18" charset="2"/>
              </a:rPr>
              <a:t>q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endParaRPr lang="en-US" altLang="en-US" dirty="0">
              <a:sym typeface="Symbol" panose="05050102010706020507" pitchFamily="18" charset="2"/>
            </a:endParaRPr>
          </a:p>
        </p:txBody>
      </p:sp>
    </p:spTree>
    <p:extLst>
      <p:ext uri="{BB962C8B-B14F-4D97-AF65-F5344CB8AC3E}">
        <p14:creationId xmlns:p14="http://schemas.microsoft.com/office/powerpoint/2010/main" val="7386255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DE7D2C-7250-407C-A46F-C744F43A1F9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75</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Set Difference Operation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8" name="Rectangle 3">
            <a:extLst>
              <a:ext uri="{FF2B5EF4-FFF2-40B4-BE49-F238E27FC236}">
                <a16:creationId xmlns:a16="http://schemas.microsoft.com/office/drawing/2014/main" id="{6918095C-A047-4B62-9F3D-147BC86E29D1}"/>
              </a:ext>
            </a:extLst>
          </p:cNvPr>
          <p:cNvSpPr txBox="1">
            <a:spLocks noChangeArrowheads="1"/>
          </p:cNvSpPr>
          <p:nvPr/>
        </p:nvSpPr>
        <p:spPr>
          <a:xfrm>
            <a:off x="798513" y="1077914"/>
            <a:ext cx="7772400" cy="38403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60000"/>
              </a:spcBef>
            </a:pPr>
            <a:r>
              <a:rPr lang="en-US" altLang="en-US" sz="2400" dirty="0"/>
              <a:t>Notation </a:t>
            </a:r>
            <a:r>
              <a:rPr lang="en-US" altLang="en-US" sz="2400" i="1" dirty="0"/>
              <a:t>r – s</a:t>
            </a:r>
          </a:p>
          <a:p>
            <a:r>
              <a:rPr lang="en-US" altLang="en-US" sz="2400" dirty="0"/>
              <a:t>Defined as:</a:t>
            </a:r>
          </a:p>
          <a:p>
            <a:pPr>
              <a:buFont typeface="Monotype Sorts" pitchFamily="2" charset="2"/>
              <a:buNone/>
            </a:pPr>
            <a:r>
              <a:rPr lang="en-US" altLang="en-US" sz="2400" dirty="0"/>
              <a:t>		 </a:t>
            </a:r>
            <a:r>
              <a:rPr lang="en-US" altLang="en-US" sz="2400" i="1" dirty="0"/>
              <a:t>r – s</a:t>
            </a:r>
            <a:r>
              <a:rPr lang="en-US" altLang="en-US" sz="2400" dirty="0"/>
              <a:t>  = {</a:t>
            </a:r>
            <a:r>
              <a:rPr lang="en-US" altLang="en-US" sz="2400" i="1" dirty="0"/>
              <a:t>t</a:t>
            </a:r>
            <a:r>
              <a:rPr lang="en-US" altLang="en-US" sz="2400" dirty="0"/>
              <a:t> | </a:t>
            </a:r>
            <a:r>
              <a:rPr lang="en-US" altLang="en-US" sz="2400" i="1" dirty="0"/>
              <a:t>t</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r</a:t>
            </a:r>
            <a:r>
              <a:rPr lang="en-US" altLang="en-US" sz="2400" dirty="0">
                <a:sym typeface="Symbol" panose="05050102010706020507" pitchFamily="18" charset="2"/>
              </a:rPr>
              <a:t> </a:t>
            </a:r>
            <a:r>
              <a:rPr lang="en-US" altLang="en-US" sz="2400" b="1" dirty="0">
                <a:sym typeface="Symbol" panose="05050102010706020507" pitchFamily="18" charset="2"/>
              </a:rPr>
              <a:t>and</a:t>
            </a:r>
            <a:r>
              <a:rPr lang="en-US" altLang="en-US" sz="2400" dirty="0">
                <a:sym typeface="Symbol" panose="05050102010706020507" pitchFamily="18" charset="2"/>
              </a:rPr>
              <a:t> t  </a:t>
            </a:r>
            <a:r>
              <a:rPr lang="en-US" altLang="en-US" sz="2400" i="1" dirty="0">
                <a:sym typeface="Symbol" panose="05050102010706020507" pitchFamily="18" charset="2"/>
              </a:rPr>
              <a:t>s</a:t>
            </a:r>
            <a:r>
              <a:rPr lang="en-US" altLang="en-US" sz="2400" dirty="0">
                <a:sym typeface="Symbol" panose="05050102010706020507" pitchFamily="18" charset="2"/>
              </a:rPr>
              <a:t>}</a:t>
            </a:r>
          </a:p>
          <a:p>
            <a:pPr>
              <a:buFont typeface="Monotype Sorts" pitchFamily="2" charset="2"/>
              <a:buNone/>
            </a:pPr>
            <a:endParaRPr lang="en-US" altLang="en-US" sz="2400" i="1" dirty="0"/>
          </a:p>
          <a:p>
            <a:r>
              <a:rPr lang="en-US" altLang="en-US" sz="2400" dirty="0"/>
              <a:t>Set differences must be taken between </a:t>
            </a:r>
            <a:r>
              <a:rPr lang="en-US" altLang="en-US" sz="2400" b="1" dirty="0"/>
              <a:t>Union compatible </a:t>
            </a:r>
            <a:r>
              <a:rPr lang="en-US" altLang="en-US" sz="2400" dirty="0"/>
              <a:t>relations.</a:t>
            </a:r>
          </a:p>
          <a:p>
            <a:pPr lvl="1"/>
            <a:r>
              <a:rPr lang="en-US" altLang="en-US" sz="2400" i="1" dirty="0"/>
              <a:t>r</a:t>
            </a:r>
            <a:r>
              <a:rPr lang="en-US" altLang="en-US" sz="2400" dirty="0"/>
              <a:t> and </a:t>
            </a:r>
            <a:r>
              <a:rPr lang="en-US" altLang="en-US" sz="2400" i="1" dirty="0"/>
              <a:t>s</a:t>
            </a:r>
            <a:r>
              <a:rPr lang="en-US" altLang="en-US" sz="2400" dirty="0"/>
              <a:t> must have the </a:t>
            </a:r>
            <a:r>
              <a:rPr lang="en-US" altLang="en-US" sz="2400" dirty="0">
                <a:solidFill>
                  <a:schemeClr val="tx2"/>
                </a:solidFill>
              </a:rPr>
              <a:t>same</a:t>
            </a:r>
            <a:r>
              <a:rPr lang="en-US" altLang="en-US" sz="2400" dirty="0"/>
              <a:t> arity</a:t>
            </a:r>
          </a:p>
          <a:p>
            <a:pPr lvl="1"/>
            <a:r>
              <a:rPr lang="en-US" altLang="en-US" sz="2400" dirty="0"/>
              <a:t>attribute domains of </a:t>
            </a:r>
            <a:r>
              <a:rPr lang="en-US" altLang="en-US" sz="2400" i="1" dirty="0"/>
              <a:t>r </a:t>
            </a:r>
            <a:r>
              <a:rPr lang="en-US" altLang="en-US" sz="2400" dirty="0"/>
              <a:t>and </a:t>
            </a:r>
            <a:r>
              <a:rPr lang="en-US" altLang="en-US" sz="2400" i="1" dirty="0"/>
              <a:t>s </a:t>
            </a:r>
            <a:r>
              <a:rPr lang="en-US" altLang="en-US" sz="2400" dirty="0"/>
              <a:t>must be compatible</a:t>
            </a:r>
            <a:endParaRPr lang="en-US" altLang="en-US" sz="2400" dirty="0">
              <a:sym typeface="Symbol" panose="05050102010706020507" pitchFamily="18" charset="2"/>
            </a:endParaRPr>
          </a:p>
          <a:p>
            <a:pPr>
              <a:buFont typeface="Monotype Sorts" pitchFamily="2" charset="2"/>
              <a:buNone/>
            </a:pPr>
            <a:endParaRPr lang="en-US" altLang="en-US" dirty="0">
              <a:sym typeface="Symbol" panose="05050102010706020507" pitchFamily="18" charset="2"/>
            </a:endParaRPr>
          </a:p>
        </p:txBody>
      </p:sp>
    </p:spTree>
    <p:extLst>
      <p:ext uri="{BB962C8B-B14F-4D97-AF65-F5344CB8AC3E}">
        <p14:creationId xmlns:p14="http://schemas.microsoft.com/office/powerpoint/2010/main" val="5052570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4F4869-6547-4BB4-A420-4BB9C9F5217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76</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Set-Intersection Operation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9" name="Rectangle 3">
            <a:extLst>
              <a:ext uri="{FF2B5EF4-FFF2-40B4-BE49-F238E27FC236}">
                <a16:creationId xmlns:a16="http://schemas.microsoft.com/office/drawing/2014/main" id="{C3D78045-F295-44FF-82AD-C4815C667BB4}"/>
              </a:ext>
            </a:extLst>
          </p:cNvPr>
          <p:cNvSpPr txBox="1">
            <a:spLocks noChangeArrowheads="1"/>
          </p:cNvSpPr>
          <p:nvPr/>
        </p:nvSpPr>
        <p:spPr>
          <a:xfrm>
            <a:off x="798513" y="1077913"/>
            <a:ext cx="78486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Notation:         </a:t>
            </a:r>
            <a:r>
              <a:rPr lang="en-US" altLang="en-US" sz="2400" i="1" dirty="0"/>
              <a:t>r</a:t>
            </a:r>
            <a:r>
              <a:rPr lang="en-US" altLang="en-US" sz="2400" dirty="0"/>
              <a:t> </a:t>
            </a:r>
            <a:r>
              <a:rPr lang="en-US" altLang="en-US" sz="2400" dirty="0">
                <a:sym typeface="Symbol" panose="05050102010706020507" pitchFamily="18" charset="2"/>
              </a:rPr>
              <a:t> </a:t>
            </a:r>
            <a:r>
              <a:rPr lang="en-US" altLang="en-US" sz="2400" i="1" dirty="0"/>
              <a:t>s</a:t>
            </a:r>
            <a:endParaRPr lang="en-US" altLang="en-US" sz="2400" dirty="0"/>
          </a:p>
          <a:p>
            <a:endParaRPr lang="en-US" altLang="en-US" sz="2400" dirty="0"/>
          </a:p>
          <a:p>
            <a:r>
              <a:rPr lang="en-US" altLang="en-US" sz="2400" dirty="0"/>
              <a:t>Defined as:</a:t>
            </a:r>
          </a:p>
          <a:p>
            <a:pPr marL="457200" lvl="1" indent="0">
              <a:buNone/>
            </a:pPr>
            <a:r>
              <a:rPr lang="en-US" altLang="en-US" i="1" dirty="0"/>
              <a:t>     </a:t>
            </a:r>
          </a:p>
          <a:p>
            <a:pPr marL="457200" lvl="1" indent="0">
              <a:buNone/>
            </a:pPr>
            <a:r>
              <a:rPr lang="en-US" altLang="en-US" i="1" dirty="0"/>
              <a:t>  r</a:t>
            </a:r>
            <a:r>
              <a:rPr lang="en-US" altLang="en-US" dirty="0"/>
              <a:t> </a:t>
            </a:r>
            <a:r>
              <a:rPr lang="en-US" altLang="en-US" dirty="0">
                <a:sym typeface="Symbol" panose="05050102010706020507" pitchFamily="18" charset="2"/>
              </a:rPr>
              <a:t></a:t>
            </a:r>
            <a:r>
              <a:rPr lang="en-US" altLang="en-US" dirty="0"/>
              <a:t> </a:t>
            </a:r>
            <a:r>
              <a:rPr lang="en-US" altLang="en-US" i="1" dirty="0"/>
              <a:t>s</a:t>
            </a:r>
            <a:r>
              <a:rPr lang="en-US" altLang="en-US" dirty="0"/>
              <a:t> = { </a:t>
            </a:r>
            <a:r>
              <a:rPr lang="en-US" altLang="en-US" i="1" dirty="0"/>
              <a:t>t </a:t>
            </a:r>
            <a:r>
              <a:rPr lang="en-US" altLang="en-US" dirty="0"/>
              <a:t>| </a:t>
            </a:r>
            <a:r>
              <a:rPr lang="en-US" altLang="en-US" i="1" dirty="0"/>
              <a:t>t</a:t>
            </a:r>
            <a:r>
              <a:rPr lang="en-US" altLang="en-US" dirty="0"/>
              <a:t> </a:t>
            </a:r>
            <a:r>
              <a:rPr lang="en-US" altLang="en-US" dirty="0">
                <a:sym typeface="Symbol" panose="05050102010706020507" pitchFamily="18" charset="2"/>
              </a:rPr>
              <a:t></a:t>
            </a:r>
            <a:r>
              <a:rPr lang="en-US" altLang="en-US" dirty="0"/>
              <a:t> </a:t>
            </a:r>
            <a:r>
              <a:rPr lang="en-US" altLang="en-US" i="1" dirty="0"/>
              <a:t>r</a:t>
            </a:r>
            <a:r>
              <a:rPr lang="en-US" altLang="en-US" dirty="0"/>
              <a:t> </a:t>
            </a:r>
            <a:r>
              <a:rPr lang="en-US" altLang="en-US" b="1" dirty="0"/>
              <a:t>and</a:t>
            </a:r>
            <a:r>
              <a:rPr lang="en-US" altLang="en-US" dirty="0"/>
              <a:t> </a:t>
            </a:r>
            <a:r>
              <a:rPr lang="en-US" altLang="en-US" i="1" dirty="0"/>
              <a:t>t</a:t>
            </a:r>
            <a:r>
              <a:rPr lang="en-US" altLang="en-US" dirty="0"/>
              <a:t> </a:t>
            </a:r>
            <a:r>
              <a:rPr lang="en-US" altLang="en-US" dirty="0">
                <a:sym typeface="Symbol" panose="05050102010706020507" pitchFamily="18" charset="2"/>
              </a:rPr>
              <a:t></a:t>
            </a:r>
            <a:r>
              <a:rPr lang="en-US" altLang="en-US" dirty="0"/>
              <a:t> </a:t>
            </a:r>
            <a:r>
              <a:rPr lang="en-US" altLang="en-US" i="1" dirty="0"/>
              <a:t>s</a:t>
            </a:r>
            <a:r>
              <a:rPr lang="en-US" altLang="en-US" dirty="0"/>
              <a:t> }</a:t>
            </a:r>
          </a:p>
          <a:p>
            <a:r>
              <a:rPr lang="en-US" altLang="en-US" sz="2400" dirty="0"/>
              <a:t>Assume: </a:t>
            </a:r>
          </a:p>
          <a:p>
            <a:pPr lvl="1"/>
            <a:r>
              <a:rPr lang="en-US" altLang="en-US" sz="2400" i="1" dirty="0"/>
              <a:t>r</a:t>
            </a:r>
            <a:r>
              <a:rPr lang="en-US" altLang="en-US" sz="2400" dirty="0"/>
              <a:t>, </a:t>
            </a:r>
            <a:r>
              <a:rPr lang="en-US" altLang="en-US" sz="2400" i="1" dirty="0"/>
              <a:t>s</a:t>
            </a:r>
            <a:r>
              <a:rPr lang="en-US" altLang="en-US" sz="2400" dirty="0"/>
              <a:t> have the </a:t>
            </a:r>
            <a:r>
              <a:rPr lang="en-US" altLang="en-US" sz="2400" i="1" dirty="0"/>
              <a:t>same arity</a:t>
            </a:r>
            <a:r>
              <a:rPr lang="en-US" altLang="en-US" sz="2400" dirty="0"/>
              <a:t> </a:t>
            </a:r>
          </a:p>
          <a:p>
            <a:pPr lvl="1"/>
            <a:r>
              <a:rPr lang="en-US" altLang="en-US" sz="2400" dirty="0"/>
              <a:t>attributes of </a:t>
            </a:r>
            <a:r>
              <a:rPr lang="en-US" altLang="en-US" sz="2400" i="1" dirty="0"/>
              <a:t>r</a:t>
            </a:r>
            <a:r>
              <a:rPr lang="en-US" altLang="en-US" sz="2400" dirty="0"/>
              <a:t> and </a:t>
            </a:r>
            <a:r>
              <a:rPr lang="en-US" altLang="en-US" sz="2400" i="1" dirty="0"/>
              <a:t>s</a:t>
            </a:r>
            <a:r>
              <a:rPr lang="en-US" altLang="en-US" sz="2400" dirty="0"/>
              <a:t> are compatible</a:t>
            </a:r>
          </a:p>
          <a:p>
            <a:endParaRPr lang="en-US" altLang="en-US" sz="2400" dirty="0"/>
          </a:p>
          <a:p>
            <a:r>
              <a:rPr lang="en-US" altLang="en-US" sz="2400" dirty="0"/>
              <a:t>Note: </a:t>
            </a:r>
            <a:r>
              <a:rPr lang="en-US" altLang="en-US" sz="2400" i="1" dirty="0"/>
              <a:t>r</a:t>
            </a:r>
            <a:r>
              <a:rPr lang="en-US" altLang="en-US" sz="2400" dirty="0"/>
              <a:t> </a:t>
            </a:r>
            <a:r>
              <a:rPr lang="en-US" altLang="en-US" sz="2400" dirty="0">
                <a:sym typeface="Symbol" panose="05050102010706020507" pitchFamily="18" charset="2"/>
              </a:rPr>
              <a:t></a:t>
            </a:r>
            <a:r>
              <a:rPr lang="en-US" altLang="en-US" sz="2400" dirty="0"/>
              <a:t> </a:t>
            </a:r>
            <a:r>
              <a:rPr lang="en-US" altLang="en-US" sz="2400" i="1" dirty="0"/>
              <a:t>s</a:t>
            </a:r>
            <a:r>
              <a:rPr lang="en-US" altLang="en-US" sz="2400" dirty="0"/>
              <a:t> = </a:t>
            </a:r>
            <a:r>
              <a:rPr lang="en-US" altLang="en-US" sz="2400" i="1" dirty="0"/>
              <a:t>r</a:t>
            </a:r>
            <a:r>
              <a:rPr lang="en-US" altLang="en-US" sz="2400" dirty="0"/>
              <a:t> – (</a:t>
            </a:r>
            <a:r>
              <a:rPr lang="en-US" altLang="en-US" sz="2400" i="1" dirty="0"/>
              <a:t>r</a:t>
            </a:r>
            <a:r>
              <a:rPr lang="en-US" altLang="en-US" sz="2400" dirty="0"/>
              <a:t> – </a:t>
            </a:r>
            <a:r>
              <a:rPr lang="en-US" altLang="en-US" sz="2400" i="1" dirty="0"/>
              <a:t>s</a:t>
            </a:r>
            <a:r>
              <a:rPr lang="en-US" altLang="en-US" sz="2400" dirty="0"/>
              <a:t>)</a:t>
            </a:r>
          </a:p>
        </p:txBody>
      </p:sp>
      <p:sp>
        <p:nvSpPr>
          <p:cNvPr id="10" name="Rectangle 4">
            <a:extLst>
              <a:ext uri="{FF2B5EF4-FFF2-40B4-BE49-F238E27FC236}">
                <a16:creationId xmlns:a16="http://schemas.microsoft.com/office/drawing/2014/main" id="{F41F7E86-E558-4A56-927B-8110E4AC5546}"/>
              </a:ext>
            </a:extLst>
          </p:cNvPr>
          <p:cNvSpPr>
            <a:spLocks noChangeArrowheads="1"/>
          </p:cNvSpPr>
          <p:nvPr/>
        </p:nvSpPr>
        <p:spPr bwMode="auto">
          <a:xfrm>
            <a:off x="5489066" y="1154113"/>
            <a:ext cx="1144171" cy="43815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5">
            <a:extLst>
              <a:ext uri="{FF2B5EF4-FFF2-40B4-BE49-F238E27FC236}">
                <a16:creationId xmlns:a16="http://schemas.microsoft.com/office/drawing/2014/main" id="{7F9B6F88-7561-4B35-BDAE-FF37955C4E4C}"/>
              </a:ext>
            </a:extLst>
          </p:cNvPr>
          <p:cNvSpPr txBox="1">
            <a:spLocks noChangeArrowheads="1"/>
          </p:cNvSpPr>
          <p:nvPr/>
        </p:nvSpPr>
        <p:spPr bwMode="auto">
          <a:xfrm>
            <a:off x="5500694" y="1214438"/>
            <a:ext cx="102090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A       B</a:t>
            </a:r>
          </a:p>
        </p:txBody>
      </p:sp>
      <p:sp>
        <p:nvSpPr>
          <p:cNvPr id="12" name="Line 7">
            <a:extLst>
              <a:ext uri="{FF2B5EF4-FFF2-40B4-BE49-F238E27FC236}">
                <a16:creationId xmlns:a16="http://schemas.microsoft.com/office/drawing/2014/main" id="{1B7A5497-0F5E-427F-AE64-B0E5EB82DE7C}"/>
              </a:ext>
            </a:extLst>
          </p:cNvPr>
          <p:cNvSpPr>
            <a:spLocks noChangeShapeType="1"/>
          </p:cNvSpPr>
          <p:nvPr/>
        </p:nvSpPr>
        <p:spPr bwMode="auto">
          <a:xfrm>
            <a:off x="5944470" y="1163638"/>
            <a:ext cx="0" cy="422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9">
            <a:extLst>
              <a:ext uri="{FF2B5EF4-FFF2-40B4-BE49-F238E27FC236}">
                <a16:creationId xmlns:a16="http://schemas.microsoft.com/office/drawing/2014/main" id="{1BB1A287-E16E-4DCA-B72B-CDE0ED7607E7}"/>
              </a:ext>
            </a:extLst>
          </p:cNvPr>
          <p:cNvSpPr>
            <a:spLocks noChangeArrowheads="1"/>
          </p:cNvSpPr>
          <p:nvPr/>
        </p:nvSpPr>
        <p:spPr bwMode="auto">
          <a:xfrm>
            <a:off x="5506527" y="1616075"/>
            <a:ext cx="1144172" cy="968375"/>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EC389CB0-20DD-48CA-A8E1-DF94F5C8FC9E}"/>
              </a:ext>
            </a:extLst>
          </p:cNvPr>
          <p:cNvSpPr>
            <a:spLocks noChangeShapeType="1"/>
          </p:cNvSpPr>
          <p:nvPr/>
        </p:nvSpPr>
        <p:spPr bwMode="auto">
          <a:xfrm>
            <a:off x="5934870" y="1639888"/>
            <a:ext cx="1736" cy="952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2">
            <a:extLst>
              <a:ext uri="{FF2B5EF4-FFF2-40B4-BE49-F238E27FC236}">
                <a16:creationId xmlns:a16="http://schemas.microsoft.com/office/drawing/2014/main" id="{19CD9654-95EF-49AA-88DB-8A5FA000D56D}"/>
              </a:ext>
            </a:extLst>
          </p:cNvPr>
          <p:cNvSpPr txBox="1">
            <a:spLocks noChangeArrowheads="1"/>
          </p:cNvSpPr>
          <p:nvPr/>
        </p:nvSpPr>
        <p:spPr bwMode="auto">
          <a:xfrm>
            <a:off x="5489339" y="1638300"/>
            <a:ext cx="359399"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ym typeface="Symbol" panose="05050102010706020507" pitchFamily="18" charset="2"/>
              </a:rPr>
              <a:t></a:t>
            </a:r>
          </a:p>
          <a:p>
            <a:pPr algn="ctr"/>
            <a:r>
              <a:rPr lang="en-US" altLang="en-US" sz="1800">
                <a:sym typeface="Symbol" panose="05050102010706020507" pitchFamily="18" charset="2"/>
              </a:rPr>
              <a:t></a:t>
            </a:r>
          </a:p>
          <a:p>
            <a:pPr algn="ctr"/>
            <a:r>
              <a:rPr lang="en-US" altLang="en-US" sz="1800">
                <a:sym typeface="Symbol" panose="05050102010706020507" pitchFamily="18" charset="2"/>
              </a:rPr>
              <a:t></a:t>
            </a:r>
          </a:p>
        </p:txBody>
      </p:sp>
      <p:sp>
        <p:nvSpPr>
          <p:cNvPr id="16" name="Text Box 16">
            <a:extLst>
              <a:ext uri="{FF2B5EF4-FFF2-40B4-BE49-F238E27FC236}">
                <a16:creationId xmlns:a16="http://schemas.microsoft.com/office/drawing/2014/main" id="{561D12BB-F44F-4F48-9A4D-B7F932D35BF9}"/>
              </a:ext>
            </a:extLst>
          </p:cNvPr>
          <p:cNvSpPr txBox="1">
            <a:spLocks noChangeArrowheads="1"/>
          </p:cNvSpPr>
          <p:nvPr/>
        </p:nvSpPr>
        <p:spPr bwMode="auto">
          <a:xfrm>
            <a:off x="5985457" y="1662113"/>
            <a:ext cx="340301"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1</a:t>
            </a:r>
          </a:p>
          <a:p>
            <a:pPr algn="ctr"/>
            <a:r>
              <a:rPr lang="en-US" altLang="en-US" sz="1800"/>
              <a:t>2</a:t>
            </a:r>
          </a:p>
          <a:p>
            <a:pPr algn="ctr"/>
            <a:r>
              <a:rPr lang="en-US" altLang="en-US" sz="1800"/>
              <a:t>1</a:t>
            </a:r>
          </a:p>
        </p:txBody>
      </p:sp>
      <p:sp>
        <p:nvSpPr>
          <p:cNvPr id="17" name="Rectangle 17">
            <a:extLst>
              <a:ext uri="{FF2B5EF4-FFF2-40B4-BE49-F238E27FC236}">
                <a16:creationId xmlns:a16="http://schemas.microsoft.com/office/drawing/2014/main" id="{649CC114-4835-4E9C-ADA6-9AE81B0F329A}"/>
              </a:ext>
            </a:extLst>
          </p:cNvPr>
          <p:cNvSpPr>
            <a:spLocks noChangeArrowheads="1"/>
          </p:cNvSpPr>
          <p:nvPr/>
        </p:nvSpPr>
        <p:spPr bwMode="auto">
          <a:xfrm>
            <a:off x="7700452" y="1225550"/>
            <a:ext cx="1144172" cy="43815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8">
            <a:extLst>
              <a:ext uri="{FF2B5EF4-FFF2-40B4-BE49-F238E27FC236}">
                <a16:creationId xmlns:a16="http://schemas.microsoft.com/office/drawing/2014/main" id="{8442B7DF-435E-401E-92E7-39EACDEE5623}"/>
              </a:ext>
            </a:extLst>
          </p:cNvPr>
          <p:cNvSpPr txBox="1">
            <a:spLocks noChangeArrowheads="1"/>
          </p:cNvSpPr>
          <p:nvPr/>
        </p:nvSpPr>
        <p:spPr bwMode="auto">
          <a:xfrm>
            <a:off x="7699381" y="1285875"/>
            <a:ext cx="102090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A       B</a:t>
            </a:r>
          </a:p>
        </p:txBody>
      </p:sp>
      <p:sp>
        <p:nvSpPr>
          <p:cNvPr id="19" name="Line 19">
            <a:extLst>
              <a:ext uri="{FF2B5EF4-FFF2-40B4-BE49-F238E27FC236}">
                <a16:creationId xmlns:a16="http://schemas.microsoft.com/office/drawing/2014/main" id="{E54E1E97-0C3B-4288-829C-A7C181BBC950}"/>
              </a:ext>
            </a:extLst>
          </p:cNvPr>
          <p:cNvSpPr>
            <a:spLocks noChangeShapeType="1"/>
          </p:cNvSpPr>
          <p:nvPr/>
        </p:nvSpPr>
        <p:spPr bwMode="auto">
          <a:xfrm>
            <a:off x="8228882" y="1235075"/>
            <a:ext cx="0" cy="422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20">
            <a:extLst>
              <a:ext uri="{FF2B5EF4-FFF2-40B4-BE49-F238E27FC236}">
                <a16:creationId xmlns:a16="http://schemas.microsoft.com/office/drawing/2014/main" id="{B6A66C19-FD48-498B-9571-5E7A85F8AC91}"/>
              </a:ext>
            </a:extLst>
          </p:cNvPr>
          <p:cNvSpPr>
            <a:spLocks noChangeArrowheads="1"/>
          </p:cNvSpPr>
          <p:nvPr/>
        </p:nvSpPr>
        <p:spPr bwMode="auto">
          <a:xfrm>
            <a:off x="7690927" y="1728788"/>
            <a:ext cx="1144172" cy="701675"/>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a:extLst>
              <a:ext uri="{FF2B5EF4-FFF2-40B4-BE49-F238E27FC236}">
                <a16:creationId xmlns:a16="http://schemas.microsoft.com/office/drawing/2014/main" id="{66161BC2-DCC6-4B06-92FE-E9692E7AEBBA}"/>
              </a:ext>
            </a:extLst>
          </p:cNvPr>
          <p:cNvSpPr>
            <a:spLocks noChangeShapeType="1"/>
          </p:cNvSpPr>
          <p:nvPr/>
        </p:nvSpPr>
        <p:spPr bwMode="auto">
          <a:xfrm>
            <a:off x="8246270" y="1738313"/>
            <a:ext cx="1736"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22">
            <a:extLst>
              <a:ext uri="{FF2B5EF4-FFF2-40B4-BE49-F238E27FC236}">
                <a16:creationId xmlns:a16="http://schemas.microsoft.com/office/drawing/2014/main" id="{ACD7D6DC-D82C-424B-91DD-1F6C69EC12CC}"/>
              </a:ext>
            </a:extLst>
          </p:cNvPr>
          <p:cNvSpPr txBox="1">
            <a:spLocks noChangeArrowheads="1"/>
          </p:cNvSpPr>
          <p:nvPr/>
        </p:nvSpPr>
        <p:spPr bwMode="auto">
          <a:xfrm>
            <a:off x="7813439" y="1736725"/>
            <a:ext cx="359399"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ym typeface="Symbol" panose="05050102010706020507" pitchFamily="18" charset="2"/>
              </a:rPr>
              <a:t></a:t>
            </a:r>
          </a:p>
          <a:p>
            <a:pPr algn="ctr"/>
            <a:r>
              <a:rPr lang="en-US" altLang="en-US" sz="1800">
                <a:sym typeface="Symbol" panose="05050102010706020507" pitchFamily="18" charset="2"/>
              </a:rPr>
              <a:t></a:t>
            </a:r>
          </a:p>
        </p:txBody>
      </p:sp>
      <p:sp>
        <p:nvSpPr>
          <p:cNvPr id="23" name="Text Box 23">
            <a:extLst>
              <a:ext uri="{FF2B5EF4-FFF2-40B4-BE49-F238E27FC236}">
                <a16:creationId xmlns:a16="http://schemas.microsoft.com/office/drawing/2014/main" id="{C64EA423-A49F-4230-B096-1EF972ABAD4B}"/>
              </a:ext>
            </a:extLst>
          </p:cNvPr>
          <p:cNvSpPr txBox="1">
            <a:spLocks noChangeArrowheads="1"/>
          </p:cNvSpPr>
          <p:nvPr/>
        </p:nvSpPr>
        <p:spPr bwMode="auto">
          <a:xfrm>
            <a:off x="8296857" y="1760538"/>
            <a:ext cx="340301"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2</a:t>
            </a:r>
          </a:p>
          <a:p>
            <a:pPr algn="ctr"/>
            <a:r>
              <a:rPr lang="en-US" altLang="en-US" sz="1800"/>
              <a:t>3</a:t>
            </a:r>
          </a:p>
        </p:txBody>
      </p:sp>
      <p:sp>
        <p:nvSpPr>
          <p:cNvPr id="24" name="Text Box 24">
            <a:extLst>
              <a:ext uri="{FF2B5EF4-FFF2-40B4-BE49-F238E27FC236}">
                <a16:creationId xmlns:a16="http://schemas.microsoft.com/office/drawing/2014/main" id="{3C15C4BD-9A57-42AC-8F0F-CCC206268C97}"/>
              </a:ext>
            </a:extLst>
          </p:cNvPr>
          <p:cNvSpPr txBox="1">
            <a:spLocks noChangeArrowheads="1"/>
          </p:cNvSpPr>
          <p:nvPr/>
        </p:nvSpPr>
        <p:spPr bwMode="auto">
          <a:xfrm>
            <a:off x="5775112" y="2724150"/>
            <a:ext cx="284741"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i="1"/>
              <a:t>r</a:t>
            </a:r>
            <a:endParaRPr lang="en-US" altLang="en-US" sz="1800"/>
          </a:p>
        </p:txBody>
      </p:sp>
      <p:sp>
        <p:nvSpPr>
          <p:cNvPr id="25" name="Text Box 29">
            <a:extLst>
              <a:ext uri="{FF2B5EF4-FFF2-40B4-BE49-F238E27FC236}">
                <a16:creationId xmlns:a16="http://schemas.microsoft.com/office/drawing/2014/main" id="{E21B9FDB-0A02-4FCB-B690-5DFA50D38E2E}"/>
              </a:ext>
            </a:extLst>
          </p:cNvPr>
          <p:cNvSpPr txBox="1">
            <a:spLocks noChangeArrowheads="1"/>
          </p:cNvSpPr>
          <p:nvPr/>
        </p:nvSpPr>
        <p:spPr bwMode="auto">
          <a:xfrm>
            <a:off x="8038690" y="2724150"/>
            <a:ext cx="326411"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i="1"/>
              <a:t>s</a:t>
            </a:r>
            <a:endParaRPr lang="en-US" altLang="en-US" sz="1800"/>
          </a:p>
        </p:txBody>
      </p:sp>
      <p:sp>
        <p:nvSpPr>
          <p:cNvPr id="26" name="Rectangle 30">
            <a:extLst>
              <a:ext uri="{FF2B5EF4-FFF2-40B4-BE49-F238E27FC236}">
                <a16:creationId xmlns:a16="http://schemas.microsoft.com/office/drawing/2014/main" id="{AB8C7F27-0948-4365-ADA7-3B3ECC5DDFB2}"/>
              </a:ext>
            </a:extLst>
          </p:cNvPr>
          <p:cNvSpPr>
            <a:spLocks noChangeArrowheads="1"/>
          </p:cNvSpPr>
          <p:nvPr/>
        </p:nvSpPr>
        <p:spPr bwMode="auto">
          <a:xfrm>
            <a:off x="6691419" y="3671888"/>
            <a:ext cx="1144172" cy="43815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31">
            <a:extLst>
              <a:ext uri="{FF2B5EF4-FFF2-40B4-BE49-F238E27FC236}">
                <a16:creationId xmlns:a16="http://schemas.microsoft.com/office/drawing/2014/main" id="{3D74BE5F-A451-46F3-9FAA-310F68391A35}"/>
              </a:ext>
            </a:extLst>
          </p:cNvPr>
          <p:cNvSpPr txBox="1">
            <a:spLocks noChangeArrowheads="1"/>
          </p:cNvSpPr>
          <p:nvPr/>
        </p:nvSpPr>
        <p:spPr bwMode="auto">
          <a:xfrm>
            <a:off x="6690348" y="3732213"/>
            <a:ext cx="1020902" cy="366712"/>
          </a:xfrm>
          <a:prstGeom prst="rect">
            <a:avLst/>
          </a:prstGeom>
          <a:noFill/>
          <a:ln>
            <a:noFill/>
          </a:ln>
          <a:effectLst/>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A       B</a:t>
            </a:r>
          </a:p>
        </p:txBody>
      </p:sp>
      <p:sp>
        <p:nvSpPr>
          <p:cNvPr id="28" name="Line 32">
            <a:extLst>
              <a:ext uri="{FF2B5EF4-FFF2-40B4-BE49-F238E27FC236}">
                <a16:creationId xmlns:a16="http://schemas.microsoft.com/office/drawing/2014/main" id="{4BA0DF90-C709-42D3-80F5-BD21D22B87E5}"/>
              </a:ext>
            </a:extLst>
          </p:cNvPr>
          <p:cNvSpPr>
            <a:spLocks noChangeShapeType="1"/>
          </p:cNvSpPr>
          <p:nvPr/>
        </p:nvSpPr>
        <p:spPr bwMode="auto">
          <a:xfrm>
            <a:off x="7219849" y="3681413"/>
            <a:ext cx="0" cy="422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33">
            <a:extLst>
              <a:ext uri="{FF2B5EF4-FFF2-40B4-BE49-F238E27FC236}">
                <a16:creationId xmlns:a16="http://schemas.microsoft.com/office/drawing/2014/main" id="{D87A28A8-17A7-455E-86A8-174B66AC4D82}"/>
              </a:ext>
            </a:extLst>
          </p:cNvPr>
          <p:cNvSpPr>
            <a:spLocks noChangeArrowheads="1"/>
          </p:cNvSpPr>
          <p:nvPr/>
        </p:nvSpPr>
        <p:spPr bwMode="auto">
          <a:xfrm>
            <a:off x="6708883" y="4175125"/>
            <a:ext cx="1144171" cy="43815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34">
            <a:extLst>
              <a:ext uri="{FF2B5EF4-FFF2-40B4-BE49-F238E27FC236}">
                <a16:creationId xmlns:a16="http://schemas.microsoft.com/office/drawing/2014/main" id="{E09D0FAA-21FF-40DD-9810-A05DCD5DDEBF}"/>
              </a:ext>
            </a:extLst>
          </p:cNvPr>
          <p:cNvSpPr txBox="1">
            <a:spLocks noChangeArrowheads="1"/>
          </p:cNvSpPr>
          <p:nvPr/>
        </p:nvSpPr>
        <p:spPr bwMode="auto">
          <a:xfrm>
            <a:off x="6761559" y="4230688"/>
            <a:ext cx="91499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ym typeface="Symbol" panose="05050102010706020507" pitchFamily="18" charset="2"/>
              </a:rPr>
              <a:t>      2</a:t>
            </a:r>
            <a:endParaRPr lang="en-US" altLang="en-US" sz="1800"/>
          </a:p>
        </p:txBody>
      </p:sp>
      <p:sp>
        <p:nvSpPr>
          <p:cNvPr id="31" name="Line 35">
            <a:extLst>
              <a:ext uri="{FF2B5EF4-FFF2-40B4-BE49-F238E27FC236}">
                <a16:creationId xmlns:a16="http://schemas.microsoft.com/office/drawing/2014/main" id="{441386E7-AF50-471B-99A5-FC89CF1A9467}"/>
              </a:ext>
            </a:extLst>
          </p:cNvPr>
          <p:cNvSpPr>
            <a:spLocks noChangeShapeType="1"/>
          </p:cNvSpPr>
          <p:nvPr/>
        </p:nvSpPr>
        <p:spPr bwMode="auto">
          <a:xfrm>
            <a:off x="7237312" y="4184650"/>
            <a:ext cx="0" cy="422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08253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F9E64134-13B6-4EAF-BBDC-CAC925C7F563}" type="datetime1">
              <a:rPr lang="en-US" smtClean="0"/>
              <a:pPr/>
              <a:t>6/11/2022</a:t>
            </a:fld>
            <a:endParaRPr lang="en-US"/>
          </a:p>
        </p:txBody>
      </p:sp>
      <p:sp>
        <p:nvSpPr>
          <p:cNvPr id="5" name="Footer Placeholder 4"/>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7F289F6B-E2A1-4AC0-99EF-A08006D6AF82}" type="datetime1">
              <a:rPr lang="en-US" smtClean="0"/>
              <a:pPr/>
              <a:t>6/11/2022</a:t>
            </a:fld>
            <a:endParaRPr lang="en-US"/>
          </a:p>
        </p:txBody>
      </p:sp>
      <p:sp>
        <p:nvSpPr>
          <p:cNvPr id="5" name="Footer Placeholder 4"/>
          <p:cNvSpPr>
            <a:spLocks noGrp="1"/>
          </p:cNvSpPr>
          <p:nvPr>
            <p:ph type="ftr" sz="quarter" idx="11"/>
          </p:nvPr>
        </p:nvSpPr>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24CEDF-C147-4B69-B597-9061334651CE}"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79</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Banking Example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8" name="Rectangle 3">
            <a:extLst>
              <a:ext uri="{FF2B5EF4-FFF2-40B4-BE49-F238E27FC236}">
                <a16:creationId xmlns:a16="http://schemas.microsoft.com/office/drawing/2014/main" id="{FBEB13A4-B24E-43CC-A2C2-8A493C088239}"/>
              </a:ext>
            </a:extLst>
          </p:cNvPr>
          <p:cNvSpPr txBox="1">
            <a:spLocks noChangeArrowheads="1"/>
          </p:cNvSpPr>
          <p:nvPr/>
        </p:nvSpPr>
        <p:spPr>
          <a:xfrm>
            <a:off x="798512" y="1077912"/>
            <a:ext cx="8238955" cy="46659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70000"/>
              </a:lnSpc>
              <a:buFont typeface="Monotype Sorts" pitchFamily="2" charset="2"/>
              <a:buNone/>
            </a:pPr>
            <a:r>
              <a:rPr lang="en-US" altLang="en-US" sz="2400" i="1" dirty="0"/>
              <a:t>branch (</a:t>
            </a:r>
            <a:r>
              <a:rPr lang="en-US" altLang="en-US" sz="2400" i="1" dirty="0" err="1"/>
              <a:t>branch_name</a:t>
            </a:r>
            <a:r>
              <a:rPr lang="en-US" altLang="en-US" sz="2400" i="1" dirty="0"/>
              <a:t>, </a:t>
            </a:r>
            <a:r>
              <a:rPr lang="en-US" altLang="en-US" sz="2400" i="1" dirty="0" err="1"/>
              <a:t>branch_city</a:t>
            </a:r>
            <a:r>
              <a:rPr lang="en-US" altLang="en-US" sz="2400" i="1" dirty="0"/>
              <a:t>, assets)</a:t>
            </a:r>
            <a:br>
              <a:rPr lang="en-US" altLang="en-US" sz="2400" i="1" dirty="0"/>
            </a:br>
            <a:endParaRPr lang="en-US" altLang="en-US" sz="2400" i="1" dirty="0"/>
          </a:p>
          <a:p>
            <a:pPr>
              <a:lnSpc>
                <a:spcPct val="70000"/>
              </a:lnSpc>
              <a:buFont typeface="Monotype Sorts" pitchFamily="2" charset="2"/>
              <a:buNone/>
            </a:pPr>
            <a:r>
              <a:rPr lang="en-US" altLang="en-US" sz="2400" i="1" dirty="0"/>
              <a:t>customer (</a:t>
            </a:r>
            <a:r>
              <a:rPr lang="en-US" altLang="en-US" sz="2400" i="1" dirty="0" err="1"/>
              <a:t>customer_name</a:t>
            </a:r>
            <a:r>
              <a:rPr lang="en-US" altLang="en-US" sz="2400" i="1" dirty="0"/>
              <a:t>, </a:t>
            </a:r>
            <a:r>
              <a:rPr lang="en-US" altLang="en-US" sz="2400" i="1" dirty="0" err="1"/>
              <a:t>customer_street</a:t>
            </a:r>
            <a:r>
              <a:rPr lang="en-US" altLang="en-US" sz="2400" i="1" dirty="0"/>
              <a:t>, </a:t>
            </a:r>
            <a:r>
              <a:rPr lang="en-US" altLang="en-US" sz="2400" i="1" dirty="0" err="1"/>
              <a:t>customer_city</a:t>
            </a:r>
            <a:r>
              <a:rPr lang="en-US" altLang="en-US" sz="2400" i="1" dirty="0"/>
              <a:t>)</a:t>
            </a:r>
          </a:p>
          <a:p>
            <a:pPr>
              <a:lnSpc>
                <a:spcPct val="70000"/>
              </a:lnSpc>
              <a:buFont typeface="Monotype Sorts" pitchFamily="2" charset="2"/>
              <a:buNone/>
            </a:pPr>
            <a:endParaRPr lang="en-US" altLang="en-US" sz="2400" i="1" dirty="0"/>
          </a:p>
          <a:p>
            <a:pPr>
              <a:lnSpc>
                <a:spcPct val="70000"/>
              </a:lnSpc>
              <a:buFont typeface="Monotype Sorts" pitchFamily="2" charset="2"/>
              <a:buNone/>
            </a:pPr>
            <a:r>
              <a:rPr lang="en-US" altLang="en-US" sz="2400" i="1" dirty="0"/>
              <a:t>account (</a:t>
            </a:r>
            <a:r>
              <a:rPr lang="en-US" altLang="en-US" sz="2400" i="1" dirty="0" err="1"/>
              <a:t>account_number</a:t>
            </a:r>
            <a:r>
              <a:rPr lang="en-US" altLang="en-US" sz="2400" i="1" dirty="0"/>
              <a:t>, </a:t>
            </a:r>
            <a:r>
              <a:rPr lang="en-US" altLang="en-US" sz="2400" i="1" dirty="0" err="1"/>
              <a:t>branch_name</a:t>
            </a:r>
            <a:r>
              <a:rPr lang="en-US" altLang="en-US" sz="2400" i="1" dirty="0"/>
              <a:t>, balance)</a:t>
            </a:r>
          </a:p>
          <a:p>
            <a:pPr>
              <a:lnSpc>
                <a:spcPct val="70000"/>
              </a:lnSpc>
              <a:buFont typeface="Monotype Sorts" pitchFamily="2" charset="2"/>
              <a:buNone/>
            </a:pPr>
            <a:endParaRPr lang="en-US" altLang="en-US" sz="2400" i="1" dirty="0"/>
          </a:p>
          <a:p>
            <a:pPr>
              <a:lnSpc>
                <a:spcPct val="70000"/>
              </a:lnSpc>
              <a:buFont typeface="Monotype Sorts" pitchFamily="2" charset="2"/>
              <a:buNone/>
            </a:pPr>
            <a:r>
              <a:rPr lang="en-US" altLang="en-US" sz="2400" i="1" dirty="0"/>
              <a:t>loan (</a:t>
            </a:r>
            <a:r>
              <a:rPr lang="en-US" altLang="en-US" sz="2400" i="1" dirty="0" err="1"/>
              <a:t>loan_number</a:t>
            </a:r>
            <a:r>
              <a:rPr lang="en-US" altLang="en-US" sz="2400" i="1" dirty="0"/>
              <a:t>, </a:t>
            </a:r>
            <a:r>
              <a:rPr lang="en-US" altLang="en-US" sz="2400" i="1" dirty="0" err="1"/>
              <a:t>branch_name</a:t>
            </a:r>
            <a:r>
              <a:rPr lang="en-US" altLang="en-US" sz="2400" i="1" dirty="0"/>
              <a:t>, amount)</a:t>
            </a:r>
          </a:p>
          <a:p>
            <a:pPr>
              <a:lnSpc>
                <a:spcPct val="70000"/>
              </a:lnSpc>
              <a:buFont typeface="Monotype Sorts" pitchFamily="2" charset="2"/>
              <a:buNone/>
            </a:pPr>
            <a:endParaRPr lang="en-US" altLang="en-US" sz="2400" i="1" dirty="0"/>
          </a:p>
          <a:p>
            <a:pPr>
              <a:lnSpc>
                <a:spcPct val="70000"/>
              </a:lnSpc>
              <a:buFont typeface="Monotype Sorts" pitchFamily="2" charset="2"/>
              <a:buNone/>
            </a:pPr>
            <a:r>
              <a:rPr lang="en-US" altLang="en-US" sz="2400" i="1" dirty="0"/>
              <a:t>depositor (</a:t>
            </a:r>
            <a:r>
              <a:rPr lang="en-US" altLang="en-US" sz="2400" i="1" dirty="0" err="1"/>
              <a:t>customer_name</a:t>
            </a:r>
            <a:r>
              <a:rPr lang="en-US" altLang="en-US" sz="2400" i="1" dirty="0"/>
              <a:t>, </a:t>
            </a:r>
            <a:r>
              <a:rPr lang="en-US" altLang="en-US" sz="2400" i="1" dirty="0" err="1"/>
              <a:t>account_number</a:t>
            </a:r>
            <a:r>
              <a:rPr lang="en-US" altLang="en-US" sz="2400" i="1" dirty="0"/>
              <a:t>)</a:t>
            </a:r>
          </a:p>
          <a:p>
            <a:pPr>
              <a:lnSpc>
                <a:spcPct val="70000"/>
              </a:lnSpc>
              <a:buFont typeface="Monotype Sorts" pitchFamily="2" charset="2"/>
              <a:buNone/>
            </a:pPr>
            <a:endParaRPr lang="en-US" altLang="en-US" sz="2400" i="1" dirty="0"/>
          </a:p>
          <a:p>
            <a:pPr>
              <a:lnSpc>
                <a:spcPct val="70000"/>
              </a:lnSpc>
              <a:buFont typeface="Monotype Sorts" pitchFamily="2" charset="2"/>
              <a:buNone/>
            </a:pPr>
            <a:r>
              <a:rPr lang="en-US" altLang="en-US" sz="2400" i="1" dirty="0"/>
              <a:t>borrower</a:t>
            </a:r>
            <a:r>
              <a:rPr lang="en-US" altLang="en-US" sz="2400" b="1" i="1" dirty="0">
                <a:solidFill>
                  <a:schemeClr val="tx2"/>
                </a:solidFill>
              </a:rPr>
              <a:t> </a:t>
            </a:r>
            <a:r>
              <a:rPr lang="en-US" altLang="en-US" sz="2400" i="1" dirty="0"/>
              <a:t>(</a:t>
            </a:r>
            <a:r>
              <a:rPr lang="en-US" altLang="en-US" sz="2400" i="1" dirty="0" err="1"/>
              <a:t>customer_name</a:t>
            </a:r>
            <a:r>
              <a:rPr lang="en-US" altLang="en-US" sz="2400" i="1" dirty="0"/>
              <a:t>, </a:t>
            </a:r>
            <a:r>
              <a:rPr lang="en-US" altLang="en-US" sz="2400" i="1" dirty="0" err="1"/>
              <a:t>loan_number</a:t>
            </a:r>
            <a:r>
              <a:rPr lang="en-US" altLang="en-US" sz="2400" i="1" dirty="0"/>
              <a:t>)</a:t>
            </a:r>
          </a:p>
        </p:txBody>
      </p:sp>
    </p:spTree>
    <p:extLst>
      <p:ext uri="{BB962C8B-B14F-4D97-AF65-F5344CB8AC3E}">
        <p14:creationId xmlns:p14="http://schemas.microsoft.com/office/powerpoint/2010/main" val="40671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609313-2749-4D91-AB67-D995A63A5DAE}"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Mapping  with Unit 2</a:t>
            </a:r>
          </a:p>
        </p:txBody>
      </p:sp>
      <p:graphicFrame>
        <p:nvGraphicFramePr>
          <p:cNvPr id="2" name="Table 1">
            <a:extLst>
              <a:ext uri="{FF2B5EF4-FFF2-40B4-BE49-F238E27FC236}">
                <a16:creationId xmlns:a16="http://schemas.microsoft.com/office/drawing/2014/main" id="{DA124F2C-2B5A-443F-9BEF-999CE332E739}"/>
              </a:ext>
            </a:extLst>
          </p:cNvPr>
          <p:cNvGraphicFramePr>
            <a:graphicFrameLocks noGrp="1"/>
          </p:cNvGraphicFramePr>
          <p:nvPr>
            <p:extLst>
              <p:ext uri="{D42A27DB-BD31-4B8C-83A1-F6EECF244321}">
                <p14:modId xmlns:p14="http://schemas.microsoft.com/office/powerpoint/2010/main" val="411990123"/>
              </p:ext>
            </p:extLst>
          </p:nvPr>
        </p:nvGraphicFramePr>
        <p:xfrm>
          <a:off x="457200" y="915323"/>
          <a:ext cx="8458199" cy="2695575"/>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val="577604263"/>
                    </a:ext>
                  </a:extLst>
                </a:gridCol>
                <a:gridCol w="609600">
                  <a:extLst>
                    <a:ext uri="{9D8B030D-6E8A-4147-A177-3AD203B41FA5}">
                      <a16:colId xmlns:a16="http://schemas.microsoft.com/office/drawing/2014/main" val="2089756539"/>
                    </a:ext>
                  </a:extLst>
                </a:gridCol>
                <a:gridCol w="533400">
                  <a:extLst>
                    <a:ext uri="{9D8B030D-6E8A-4147-A177-3AD203B41FA5}">
                      <a16:colId xmlns:a16="http://schemas.microsoft.com/office/drawing/2014/main" val="375781064"/>
                    </a:ext>
                  </a:extLst>
                </a:gridCol>
                <a:gridCol w="609600">
                  <a:extLst>
                    <a:ext uri="{9D8B030D-6E8A-4147-A177-3AD203B41FA5}">
                      <a16:colId xmlns:a16="http://schemas.microsoft.com/office/drawing/2014/main" val="4026699885"/>
                    </a:ext>
                  </a:extLst>
                </a:gridCol>
                <a:gridCol w="685800">
                  <a:extLst>
                    <a:ext uri="{9D8B030D-6E8A-4147-A177-3AD203B41FA5}">
                      <a16:colId xmlns:a16="http://schemas.microsoft.com/office/drawing/2014/main" val="3790708281"/>
                    </a:ext>
                  </a:extLst>
                </a:gridCol>
                <a:gridCol w="457200">
                  <a:extLst>
                    <a:ext uri="{9D8B030D-6E8A-4147-A177-3AD203B41FA5}">
                      <a16:colId xmlns:a16="http://schemas.microsoft.com/office/drawing/2014/main" val="4012366830"/>
                    </a:ext>
                  </a:extLst>
                </a:gridCol>
                <a:gridCol w="609600">
                  <a:extLst>
                    <a:ext uri="{9D8B030D-6E8A-4147-A177-3AD203B41FA5}">
                      <a16:colId xmlns:a16="http://schemas.microsoft.com/office/drawing/2014/main" val="1931324197"/>
                    </a:ext>
                  </a:extLst>
                </a:gridCol>
                <a:gridCol w="685800">
                  <a:extLst>
                    <a:ext uri="{9D8B030D-6E8A-4147-A177-3AD203B41FA5}">
                      <a16:colId xmlns:a16="http://schemas.microsoft.com/office/drawing/2014/main" val="279989486"/>
                    </a:ext>
                  </a:extLst>
                </a:gridCol>
                <a:gridCol w="533400">
                  <a:extLst>
                    <a:ext uri="{9D8B030D-6E8A-4147-A177-3AD203B41FA5}">
                      <a16:colId xmlns:a16="http://schemas.microsoft.com/office/drawing/2014/main" val="1264885332"/>
                    </a:ext>
                  </a:extLst>
                </a:gridCol>
                <a:gridCol w="685800">
                  <a:extLst>
                    <a:ext uri="{9D8B030D-6E8A-4147-A177-3AD203B41FA5}">
                      <a16:colId xmlns:a16="http://schemas.microsoft.com/office/drawing/2014/main" val="524117061"/>
                    </a:ext>
                  </a:extLst>
                </a:gridCol>
                <a:gridCol w="533400">
                  <a:extLst>
                    <a:ext uri="{9D8B030D-6E8A-4147-A177-3AD203B41FA5}">
                      <a16:colId xmlns:a16="http://schemas.microsoft.com/office/drawing/2014/main" val="2983909845"/>
                    </a:ext>
                  </a:extLst>
                </a:gridCol>
                <a:gridCol w="491717">
                  <a:extLst>
                    <a:ext uri="{9D8B030D-6E8A-4147-A177-3AD203B41FA5}">
                      <a16:colId xmlns:a16="http://schemas.microsoft.com/office/drawing/2014/main" val="4107698890"/>
                    </a:ext>
                  </a:extLst>
                </a:gridCol>
                <a:gridCol w="651282">
                  <a:extLst>
                    <a:ext uri="{9D8B030D-6E8A-4147-A177-3AD203B41FA5}">
                      <a16:colId xmlns:a16="http://schemas.microsoft.com/office/drawing/2014/main" val="829625483"/>
                    </a:ext>
                  </a:extLst>
                </a:gridCol>
              </a:tblGrid>
              <a:tr h="838200">
                <a:tc gridSpan="13">
                  <a:txBody>
                    <a:bodyPr/>
                    <a:lstStyle/>
                    <a:p>
                      <a:pPr marL="0" marR="0" algn="ctr">
                        <a:lnSpc>
                          <a:spcPct val="115000"/>
                        </a:lnSpc>
                        <a:spcBef>
                          <a:spcPts val="0"/>
                        </a:spcBef>
                        <a:spcAft>
                          <a:spcPts val="1000"/>
                        </a:spcAft>
                      </a:pPr>
                      <a:r>
                        <a:rPr lang="en-US" sz="2800" cap="small" dirty="0">
                          <a:solidFill>
                            <a:schemeClr val="tx1"/>
                          </a:solidFill>
                          <a:effectLst/>
                          <a:latin typeface="Times New Roman" panose="02020603050405020304" pitchFamily="18" charset="0"/>
                          <a:cs typeface="Times New Roman" panose="02020603050405020304" pitchFamily="18" charset="0"/>
                        </a:rPr>
                        <a:t>co-po correlation matrix</a:t>
                      </a:r>
                      <a:endPar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15419517"/>
                  </a:ext>
                </a:extLst>
              </a:tr>
              <a:tr h="619125">
                <a:tc>
                  <a:txBody>
                    <a:bodyPr/>
                    <a:lstStyle/>
                    <a:p>
                      <a:pPr marL="0" marR="0" algn="ctr">
                        <a:lnSpc>
                          <a:spcPct val="115000"/>
                        </a:lnSpc>
                        <a:spcBef>
                          <a:spcPts val="0"/>
                        </a:spcBef>
                        <a:spcAft>
                          <a:spcPts val="1000"/>
                        </a:spcAft>
                      </a:pPr>
                      <a:r>
                        <a:rPr lang="en-US" sz="2200" cap="small" dirty="0" err="1">
                          <a:solidFill>
                            <a:schemeClr val="tx1"/>
                          </a:solidFill>
                          <a:effectLst/>
                          <a:latin typeface="Times New Roman" panose="02020603050405020304" pitchFamily="18" charset="0"/>
                          <a:cs typeface="Times New Roman" panose="02020603050405020304" pitchFamily="18" charset="0"/>
                        </a:rPr>
                        <a:t>co.k</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po2</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po3</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po4</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a:effectLst/>
                          <a:latin typeface="Times New Roman" panose="02020603050405020304" pitchFamily="18" charset="0"/>
                          <a:cs typeface="Times New Roman" panose="02020603050405020304" pitchFamily="18" charset="0"/>
                        </a:rPr>
                        <a:t>po5</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po6</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po7</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po8</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po9</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po11</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po12</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extLst>
                  <a:ext uri="{0D108BD9-81ED-4DB2-BD59-A6C34878D82A}">
                    <a16:rowId xmlns:a16="http://schemas.microsoft.com/office/drawing/2014/main" val="4000114665"/>
                  </a:ext>
                </a:extLst>
              </a:tr>
              <a:tr h="619125">
                <a:tc>
                  <a:txBody>
                    <a:bodyPr/>
                    <a:lstStyle/>
                    <a:p>
                      <a:pPr marL="0" marR="0" algn="ctr">
                        <a:lnSpc>
                          <a:spcPct val="115000"/>
                        </a:lnSpc>
                        <a:spcBef>
                          <a:spcPts val="0"/>
                        </a:spcBef>
                        <a:spcAft>
                          <a:spcPts val="1000"/>
                        </a:spcAft>
                      </a:pPr>
                      <a:r>
                        <a:rPr lang="en-US" sz="2200" cap="small" dirty="0">
                          <a:solidFill>
                            <a:schemeClr val="tx1"/>
                          </a:solidFill>
                          <a:effectLst/>
                          <a:latin typeface="Times New Roman" panose="02020603050405020304" pitchFamily="18" charset="0"/>
                          <a:cs typeface="Times New Roman" panose="02020603050405020304" pitchFamily="18" charset="0"/>
                        </a:rPr>
                        <a:t>KCS-501.2</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98116241"/>
                  </a:ext>
                </a:extLst>
              </a:tr>
              <a:tr h="619125">
                <a:tc>
                  <a:txBody>
                    <a:bodyPr/>
                    <a:lstStyle/>
                    <a:p>
                      <a:pPr marL="0" marR="0" algn="ctr">
                        <a:lnSpc>
                          <a:spcPct val="115000"/>
                        </a:lnSpc>
                        <a:spcBef>
                          <a:spcPts val="0"/>
                        </a:spcBef>
                        <a:spcAft>
                          <a:spcPts val="1000"/>
                        </a:spcAft>
                      </a:pPr>
                      <a:r>
                        <a:rPr lang="en-US" sz="2200" cap="small" dirty="0">
                          <a:solidFill>
                            <a:schemeClr val="tx1"/>
                          </a:solidFill>
                          <a:effectLst/>
                          <a:latin typeface="Times New Roman" panose="02020603050405020304" pitchFamily="18" charset="0"/>
                          <a:cs typeface="Times New Roman" panose="02020603050405020304" pitchFamily="18" charset="0"/>
                        </a:rPr>
                        <a:t>KCS-501.3</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08429596"/>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FA5674-8A44-4934-A3DA-A4EA212349FE}"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80</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Example Queries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9" name="Rectangle 3">
            <a:extLst>
              <a:ext uri="{FF2B5EF4-FFF2-40B4-BE49-F238E27FC236}">
                <a16:creationId xmlns:a16="http://schemas.microsoft.com/office/drawing/2014/main" id="{3DFCC637-90B8-4F0E-BFA0-5C1EA9F18BE3}"/>
              </a:ext>
            </a:extLst>
          </p:cNvPr>
          <p:cNvSpPr txBox="1">
            <a:spLocks noChangeArrowheads="1"/>
          </p:cNvSpPr>
          <p:nvPr/>
        </p:nvSpPr>
        <p:spPr>
          <a:xfrm>
            <a:off x="838200" y="1092200"/>
            <a:ext cx="7912100" cy="558800"/>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6000" dirty="0"/>
              <a:t>Find all loans of over $1200</a:t>
            </a:r>
          </a:p>
          <a:p>
            <a:pPr>
              <a:lnSpc>
                <a:spcPct val="90000"/>
              </a:lnSpc>
              <a:buFont typeface="Monotype Sorts" pitchFamily="2" charset="2"/>
              <a:buNone/>
            </a:pPr>
            <a:r>
              <a:rPr lang="en-US" altLang="en-US" dirty="0">
                <a:sym typeface="Symbol" panose="05050102010706020507" pitchFamily="18" charset="2"/>
              </a:rPr>
              <a:t>                       </a:t>
            </a:r>
          </a:p>
        </p:txBody>
      </p:sp>
      <p:sp>
        <p:nvSpPr>
          <p:cNvPr id="10" name="Text Box 4">
            <a:extLst>
              <a:ext uri="{FF2B5EF4-FFF2-40B4-BE49-F238E27FC236}">
                <a16:creationId xmlns:a16="http://schemas.microsoft.com/office/drawing/2014/main" id="{732E8F00-753C-43F1-A195-7A6F9661649D}"/>
              </a:ext>
            </a:extLst>
          </p:cNvPr>
          <p:cNvSpPr txBox="1">
            <a:spLocks noChangeArrowheads="1"/>
          </p:cNvSpPr>
          <p:nvPr/>
        </p:nvSpPr>
        <p:spPr bwMode="auto">
          <a:xfrm>
            <a:off x="989012" y="2384409"/>
            <a:ext cx="7761288" cy="120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r>
              <a:rPr kumimoji="1" lang="en-US" altLang="en-US" dirty="0">
                <a:latin typeface="+mj-lt"/>
                <a:sym typeface="Symbol" panose="05050102010706020507" pitchFamily="18" charset="2"/>
              </a:rPr>
              <a:t>Find the loan number for each loan of an amount greater than $1200</a:t>
            </a:r>
          </a:p>
          <a:p>
            <a:pPr algn="ctr">
              <a:spcBef>
                <a:spcPct val="35000"/>
              </a:spcBef>
              <a:buClr>
                <a:schemeClr val="tx2"/>
              </a:buClr>
              <a:buSzPct val="90000"/>
              <a:buFont typeface="Monotype Sorts" pitchFamily="2" charset="2"/>
              <a:buNone/>
            </a:pPr>
            <a:r>
              <a:rPr kumimoji="1" lang="en-US" altLang="en-US" sz="1800" dirty="0">
                <a:latin typeface="Helvetica" panose="020B0604020202020204" pitchFamily="34" charset="0"/>
                <a:sym typeface="Symbol" panose="05050102010706020507" pitchFamily="18" charset="2"/>
              </a:rPr>
              <a:t>                     </a:t>
            </a:r>
            <a:endParaRPr lang="en-US" altLang="en-US" sz="1800" dirty="0">
              <a:latin typeface="Helvetica" panose="020B0604020202020204" pitchFamily="34" charset="0"/>
            </a:endParaRPr>
          </a:p>
        </p:txBody>
      </p:sp>
      <p:sp>
        <p:nvSpPr>
          <p:cNvPr id="11" name="Text Box 5">
            <a:extLst>
              <a:ext uri="{FF2B5EF4-FFF2-40B4-BE49-F238E27FC236}">
                <a16:creationId xmlns:a16="http://schemas.microsoft.com/office/drawing/2014/main" id="{C3AE6C33-8C2E-4C9E-9C7A-9D9DCD409FE8}"/>
              </a:ext>
            </a:extLst>
          </p:cNvPr>
          <p:cNvSpPr txBox="1">
            <a:spLocks noChangeArrowheads="1"/>
          </p:cNvSpPr>
          <p:nvPr/>
        </p:nvSpPr>
        <p:spPr bwMode="auto">
          <a:xfrm>
            <a:off x="2092325" y="1609725"/>
            <a:ext cx="2725738"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35000"/>
              </a:spcBef>
              <a:buClr>
                <a:schemeClr val="tx2"/>
              </a:buClr>
              <a:buSzPct val="90000"/>
              <a:buFont typeface="Monotype Sorts" pitchFamily="2" charset="2"/>
              <a:buNone/>
            </a:pPr>
            <a:r>
              <a:rPr kumimoji="1" lang="en-US" altLang="en-US" sz="2400">
                <a:sym typeface="Symbol" panose="05050102010706020507" pitchFamily="18" charset="2"/>
              </a:rPr>
              <a:t></a:t>
            </a:r>
            <a:r>
              <a:rPr kumimoji="1" lang="en-US" altLang="en-US" sz="2800" i="1" baseline="-25000">
                <a:sym typeface="Symbol" panose="05050102010706020507" pitchFamily="18" charset="2"/>
              </a:rPr>
              <a:t>amount</a:t>
            </a:r>
            <a:r>
              <a:rPr kumimoji="1" lang="en-US" altLang="en-US" sz="2400" i="1" baseline="-25000">
                <a:sym typeface="Symbol" panose="05050102010706020507" pitchFamily="18" charset="2"/>
              </a:rPr>
              <a:t> </a:t>
            </a:r>
            <a:r>
              <a:rPr kumimoji="1" lang="en-US" altLang="en-US" sz="2400" baseline="-25000">
                <a:sym typeface="Symbol" panose="05050102010706020507" pitchFamily="18" charset="2"/>
              </a:rPr>
              <a:t>&gt; 1200</a:t>
            </a:r>
            <a:r>
              <a:rPr kumimoji="1" lang="en-US" altLang="en-US" sz="2400">
                <a:sym typeface="Symbol" panose="05050102010706020507" pitchFamily="18" charset="2"/>
              </a:rPr>
              <a:t> (</a:t>
            </a:r>
            <a:r>
              <a:rPr kumimoji="1" lang="en-US" altLang="en-US" sz="2400" i="1">
                <a:sym typeface="Symbol" panose="05050102010706020507" pitchFamily="18" charset="2"/>
              </a:rPr>
              <a:t>loan</a:t>
            </a:r>
            <a:r>
              <a:rPr kumimoji="1" lang="en-US" altLang="en-US" sz="2400">
                <a:sym typeface="Symbol" panose="05050102010706020507" pitchFamily="18" charset="2"/>
              </a:rPr>
              <a:t>)</a:t>
            </a:r>
          </a:p>
          <a:p>
            <a:pPr algn="ctr"/>
            <a:endParaRPr lang="en-US" altLang="en-US" sz="1800"/>
          </a:p>
        </p:txBody>
      </p:sp>
      <p:sp>
        <p:nvSpPr>
          <p:cNvPr id="12" name="Text Box 6">
            <a:extLst>
              <a:ext uri="{FF2B5EF4-FFF2-40B4-BE49-F238E27FC236}">
                <a16:creationId xmlns:a16="http://schemas.microsoft.com/office/drawing/2014/main" id="{924F9C5B-2B2F-434A-A814-94A4BA22E9D9}"/>
              </a:ext>
            </a:extLst>
          </p:cNvPr>
          <p:cNvSpPr txBox="1">
            <a:spLocks noChangeArrowheads="1"/>
          </p:cNvSpPr>
          <p:nvPr/>
        </p:nvSpPr>
        <p:spPr bwMode="auto">
          <a:xfrm>
            <a:off x="1989677" y="3495845"/>
            <a:ext cx="565677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35000"/>
              </a:spcBef>
              <a:buClr>
                <a:schemeClr val="tx2"/>
              </a:buClr>
              <a:buSzPct val="90000"/>
              <a:buFont typeface="Monotype Sorts" pitchFamily="2" charset="2"/>
              <a:buNone/>
            </a:pPr>
            <a:r>
              <a:rPr kumimoji="1" lang="en-US" altLang="en-US" sz="2400" dirty="0">
                <a:sym typeface="Symbol" panose="05050102010706020507" pitchFamily="18" charset="2"/>
              </a:rPr>
              <a:t></a:t>
            </a:r>
            <a:r>
              <a:rPr kumimoji="1" lang="en-US" altLang="en-US" sz="2800" i="1" baseline="-25000" dirty="0" err="1">
                <a:sym typeface="Symbol" panose="05050102010706020507" pitchFamily="18" charset="2"/>
              </a:rPr>
              <a:t>loan_number</a:t>
            </a:r>
            <a:r>
              <a:rPr kumimoji="1" lang="en-US" altLang="en-US" sz="2400" dirty="0">
                <a:sym typeface="Symbol" panose="05050102010706020507" pitchFamily="18" charset="2"/>
              </a:rPr>
              <a:t> (</a:t>
            </a:r>
            <a:r>
              <a:rPr kumimoji="1" lang="en-US" altLang="en-US" sz="2800" i="1" baseline="-25000" dirty="0">
                <a:sym typeface="Symbol" panose="05050102010706020507" pitchFamily="18" charset="2"/>
              </a:rPr>
              <a:t>amount</a:t>
            </a:r>
            <a:r>
              <a:rPr kumimoji="1" lang="en-US" altLang="en-US" sz="2400" i="1" dirty="0">
                <a:sym typeface="Symbol" panose="05050102010706020507" pitchFamily="18" charset="2"/>
              </a:rPr>
              <a:t> </a:t>
            </a:r>
            <a:r>
              <a:rPr kumimoji="1" lang="en-US" altLang="en-US" sz="2400" baseline="-25000" dirty="0">
                <a:sym typeface="Symbol" panose="05050102010706020507" pitchFamily="18" charset="2"/>
              </a:rPr>
              <a:t>&gt; 1200</a:t>
            </a:r>
            <a:r>
              <a:rPr kumimoji="1" lang="en-US" altLang="en-US" sz="2400" dirty="0">
                <a:sym typeface="Symbol" panose="05050102010706020507" pitchFamily="18" charset="2"/>
              </a:rPr>
              <a:t> (</a:t>
            </a:r>
            <a:r>
              <a:rPr kumimoji="1" lang="en-US" altLang="en-US" sz="2400" i="1" dirty="0">
                <a:sym typeface="Symbol" panose="05050102010706020507" pitchFamily="18" charset="2"/>
              </a:rPr>
              <a:t>loan</a:t>
            </a:r>
            <a:r>
              <a:rPr kumimoji="1" lang="en-US" altLang="en-US" sz="2400" dirty="0">
                <a:sym typeface="Symbol" panose="05050102010706020507" pitchFamily="18" charset="2"/>
              </a:rPr>
              <a:t>))</a:t>
            </a:r>
            <a:endParaRPr kumimoji="1" lang="en-US" altLang="en-US" sz="2400" dirty="0"/>
          </a:p>
          <a:p>
            <a:pPr algn="ctr"/>
            <a:endParaRPr lang="en-US" altLang="en-US" sz="1800" dirty="0"/>
          </a:p>
          <a:p>
            <a:pPr algn="ctr"/>
            <a:endParaRPr lang="en-US" altLang="en-US" sz="1800" dirty="0"/>
          </a:p>
        </p:txBody>
      </p:sp>
      <p:sp>
        <p:nvSpPr>
          <p:cNvPr id="13" name="Rectangle 7">
            <a:extLst>
              <a:ext uri="{FF2B5EF4-FFF2-40B4-BE49-F238E27FC236}">
                <a16:creationId xmlns:a16="http://schemas.microsoft.com/office/drawing/2014/main" id="{1DE29689-B08B-45A0-B255-1987FCF70661}"/>
              </a:ext>
            </a:extLst>
          </p:cNvPr>
          <p:cNvSpPr>
            <a:spLocks noChangeArrowheads="1"/>
          </p:cNvSpPr>
          <p:nvPr/>
        </p:nvSpPr>
        <p:spPr bwMode="auto">
          <a:xfrm>
            <a:off x="838200" y="4322763"/>
            <a:ext cx="76612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a:solidFill>
                  <a:schemeClr val="tx1"/>
                </a:solidFill>
                <a:latin typeface="Helvetica" panose="020B0604020202020204" pitchFamily="34" charset="0"/>
              </a:defRPr>
            </a:lvl2pPr>
            <a:lvl3pPr marL="108585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428750" indent="-228600">
              <a:spcBef>
                <a:spcPct val="35000"/>
              </a:spcBef>
              <a:buClr>
                <a:schemeClr val="hlink"/>
              </a:buClr>
              <a:buChar char="–"/>
              <a:defRPr kumimoji="1">
                <a:solidFill>
                  <a:schemeClr val="tx1"/>
                </a:solidFill>
                <a:latin typeface="Helvetica" panose="020B0604020202020204" pitchFamily="34" charset="0"/>
              </a:defRPr>
            </a:lvl4pPr>
            <a:lvl5pPr marL="1771650" indent="-228600">
              <a:spcBef>
                <a:spcPct val="35000"/>
              </a:spcBef>
              <a:buClr>
                <a:schemeClr val="tx2"/>
              </a:buClr>
              <a:buSzPct val="75000"/>
              <a:buChar char="»"/>
              <a:defRPr kumimoji="1">
                <a:solidFill>
                  <a:schemeClr val="tx1"/>
                </a:solidFill>
                <a:latin typeface="Helvetica" panose="020B0604020202020204" pitchFamily="34" charset="0"/>
              </a:defRPr>
            </a:lvl5pPr>
            <a:lvl6pPr marL="22288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6860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1432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6004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r>
              <a:rPr lang="en-US" altLang="en-US" sz="2400" dirty="0">
                <a:latin typeface="+mj-lt"/>
              </a:rPr>
              <a:t>Find the names of all customers who have a loan, an account, or both, from the bank</a:t>
            </a:r>
          </a:p>
        </p:txBody>
      </p:sp>
      <p:sp>
        <p:nvSpPr>
          <p:cNvPr id="14" name="Text Box 8">
            <a:extLst>
              <a:ext uri="{FF2B5EF4-FFF2-40B4-BE49-F238E27FC236}">
                <a16:creationId xmlns:a16="http://schemas.microsoft.com/office/drawing/2014/main" id="{24A1EE60-6097-4CC6-9964-8DFACC38ECEC}"/>
              </a:ext>
            </a:extLst>
          </p:cNvPr>
          <p:cNvSpPr txBox="1">
            <a:spLocks noChangeArrowheads="1"/>
          </p:cNvSpPr>
          <p:nvPr/>
        </p:nvSpPr>
        <p:spPr bwMode="auto">
          <a:xfrm>
            <a:off x="1308100" y="5195888"/>
            <a:ext cx="681355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ctr">
              <a:spcBef>
                <a:spcPct val="35000"/>
              </a:spcBef>
              <a:buClr>
                <a:srgbClr val="CC6600"/>
              </a:buClr>
              <a:buSzPct val="105000"/>
              <a:buFont typeface="Monotype Sorts" pitchFamily="2" charset="2"/>
              <a:buNone/>
            </a:pPr>
            <a:r>
              <a:rPr kumimoji="1" lang="en-US" altLang="en-US" sz="2000">
                <a:sym typeface="Symbol" panose="05050102010706020507" pitchFamily="18" charset="2"/>
              </a:rPr>
              <a:t></a:t>
            </a:r>
            <a:r>
              <a:rPr kumimoji="1" lang="en-US" altLang="en-US" sz="2400" i="1" baseline="-25000">
                <a:sym typeface="Symbol" panose="05050102010706020507" pitchFamily="18" charset="2"/>
              </a:rPr>
              <a:t>customer_name</a:t>
            </a:r>
            <a:r>
              <a:rPr kumimoji="1" lang="en-US" altLang="en-US" sz="2000">
                <a:sym typeface="Symbol" panose="05050102010706020507" pitchFamily="18" charset="2"/>
              </a:rPr>
              <a:t> (</a:t>
            </a:r>
            <a:r>
              <a:rPr kumimoji="1" lang="en-US" altLang="en-US" sz="2000" i="1">
                <a:sym typeface="Symbol" panose="05050102010706020507" pitchFamily="18" charset="2"/>
              </a:rPr>
              <a:t>borrower</a:t>
            </a:r>
            <a:r>
              <a:rPr kumimoji="1" lang="en-US" altLang="en-US" sz="2000">
                <a:sym typeface="Symbol" panose="05050102010706020507" pitchFamily="18" charset="2"/>
              </a:rPr>
              <a:t>)  </a:t>
            </a:r>
            <a:r>
              <a:rPr kumimoji="1" lang="en-US" altLang="en-US" sz="2400" i="1" baseline="-25000">
                <a:sym typeface="Symbol" panose="05050102010706020507" pitchFamily="18" charset="2"/>
              </a:rPr>
              <a:t>customer_name</a:t>
            </a:r>
            <a:r>
              <a:rPr kumimoji="1" lang="en-US" altLang="en-US" sz="2000">
                <a:sym typeface="Symbol" panose="05050102010706020507" pitchFamily="18" charset="2"/>
              </a:rPr>
              <a:t> (</a:t>
            </a:r>
            <a:r>
              <a:rPr kumimoji="1" lang="en-US" altLang="en-US" sz="2000" i="1">
                <a:sym typeface="Symbol" panose="05050102010706020507" pitchFamily="18" charset="2"/>
              </a:rPr>
              <a:t>depositor</a:t>
            </a:r>
            <a:r>
              <a:rPr kumimoji="1" lang="en-US" altLang="en-US" sz="2000">
                <a:sym typeface="Symbol" panose="05050102010706020507" pitchFamily="18" charset="2"/>
              </a:rPr>
              <a:t>)</a:t>
            </a:r>
          </a:p>
          <a:p>
            <a:pPr algn="ctr"/>
            <a:endParaRPr lang="en-US" altLang="en-US" sz="1800"/>
          </a:p>
        </p:txBody>
      </p:sp>
    </p:spTree>
    <p:extLst>
      <p:ext uri="{BB962C8B-B14F-4D97-AF65-F5344CB8AC3E}">
        <p14:creationId xmlns:p14="http://schemas.microsoft.com/office/powerpoint/2010/main" val="154633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utoUpdateAnimBg="0"/>
      <p:bldP spid="11" grpId="0" autoUpdateAnimBg="0"/>
      <p:bldP spid="12" grpId="0" autoUpdateAnimBg="0"/>
      <p:bldP spid="14"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C597E9-2E09-4712-B8FF-42625E66F875}"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81</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dirty="0"/>
              <a:t>Example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9" name="Rectangle 3">
            <a:extLst>
              <a:ext uri="{FF2B5EF4-FFF2-40B4-BE49-F238E27FC236}">
                <a16:creationId xmlns:a16="http://schemas.microsoft.com/office/drawing/2014/main" id="{6A3D455F-E1C7-45BE-8039-6F2593C0BB7A}"/>
              </a:ext>
            </a:extLst>
          </p:cNvPr>
          <p:cNvSpPr txBox="1">
            <a:spLocks noChangeArrowheads="1"/>
          </p:cNvSpPr>
          <p:nvPr/>
        </p:nvSpPr>
        <p:spPr>
          <a:xfrm>
            <a:off x="798513" y="1077913"/>
            <a:ext cx="8013700" cy="8255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altLang="en-US" sz="2600" dirty="0"/>
              <a:t>Find the names of all customers who have a loan at the </a:t>
            </a:r>
            <a:r>
              <a:rPr lang="en-US" altLang="en-US" sz="2600" dirty="0" err="1"/>
              <a:t>Perryridge</a:t>
            </a:r>
            <a:r>
              <a:rPr lang="en-US" altLang="en-US" sz="2600" dirty="0"/>
              <a:t> branch</a:t>
            </a:r>
            <a:r>
              <a:rPr lang="en-US" altLang="en-US" dirty="0"/>
              <a:t>.</a:t>
            </a:r>
          </a:p>
        </p:txBody>
      </p:sp>
      <p:sp>
        <p:nvSpPr>
          <p:cNvPr id="10" name="Text Box 5">
            <a:extLst>
              <a:ext uri="{FF2B5EF4-FFF2-40B4-BE49-F238E27FC236}">
                <a16:creationId xmlns:a16="http://schemas.microsoft.com/office/drawing/2014/main" id="{8A6447AB-C1C5-4A4C-87AE-02A1F55E3467}"/>
              </a:ext>
            </a:extLst>
          </p:cNvPr>
          <p:cNvSpPr txBox="1">
            <a:spLocks noChangeArrowheads="1"/>
          </p:cNvSpPr>
          <p:nvPr/>
        </p:nvSpPr>
        <p:spPr bwMode="auto">
          <a:xfrm>
            <a:off x="801688" y="3984625"/>
            <a:ext cx="8469312"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35000"/>
              </a:spcBef>
              <a:buClr>
                <a:schemeClr val="tx2"/>
              </a:buClr>
              <a:buSzPct val="90000"/>
              <a:buFont typeface="Monotype Sorts" pitchFamily="2" charset="2"/>
              <a:buNone/>
            </a:pPr>
            <a:r>
              <a:rPr kumimoji="1" lang="en-US" altLang="en-US" sz="2000" dirty="0">
                <a:sym typeface="Symbol" panose="05050102010706020507" pitchFamily="18" charset="2"/>
              </a:rPr>
              <a:t></a:t>
            </a:r>
            <a:r>
              <a:rPr kumimoji="1" lang="en-US" altLang="en-US" sz="2800" i="1" baseline="-25000" dirty="0" err="1">
                <a:sym typeface="Symbol" panose="05050102010706020507" pitchFamily="18" charset="2"/>
              </a:rPr>
              <a:t>customer_name</a:t>
            </a:r>
            <a:r>
              <a:rPr kumimoji="1" lang="en-US" altLang="en-US" sz="2000" dirty="0">
                <a:sym typeface="Symbol" panose="05050102010706020507" pitchFamily="18" charset="2"/>
              </a:rPr>
              <a:t> (</a:t>
            </a:r>
            <a:r>
              <a:rPr kumimoji="1" lang="en-US" altLang="en-US" sz="2800" dirty="0">
                <a:sym typeface="Symbol" panose="05050102010706020507" pitchFamily="18" charset="2"/>
              </a:rPr>
              <a:t></a:t>
            </a:r>
            <a:r>
              <a:rPr kumimoji="1" lang="en-US" altLang="en-US" sz="2800" i="1" baseline="-25000" dirty="0" err="1">
                <a:sym typeface="Symbol" panose="05050102010706020507" pitchFamily="18" charset="2"/>
              </a:rPr>
              <a:t>branch_name</a:t>
            </a:r>
            <a:r>
              <a:rPr kumimoji="1" lang="en-US" altLang="en-US" sz="2800" i="1" baseline="-25000" dirty="0">
                <a:sym typeface="Symbol" panose="05050102010706020507" pitchFamily="18" charset="2"/>
              </a:rPr>
              <a:t> = “</a:t>
            </a:r>
            <a:r>
              <a:rPr kumimoji="1" lang="en-US" altLang="en-US" sz="2800" i="1" baseline="-25000" dirty="0" err="1">
                <a:sym typeface="Symbol" panose="05050102010706020507" pitchFamily="18" charset="2"/>
              </a:rPr>
              <a:t>Perryridge</a:t>
            </a:r>
            <a:r>
              <a:rPr kumimoji="1" lang="en-US" altLang="en-US" sz="2800" i="1" baseline="-25000" dirty="0">
                <a:sym typeface="Symbol" panose="05050102010706020507" pitchFamily="18" charset="2"/>
              </a:rPr>
              <a:t>”</a:t>
            </a:r>
            <a:endParaRPr kumimoji="1" lang="en-US" altLang="en-US" sz="2800" dirty="0">
              <a:sym typeface="Symbol" panose="05050102010706020507" pitchFamily="18" charset="2"/>
            </a:endParaRPr>
          </a:p>
          <a:p>
            <a:pPr>
              <a:lnSpc>
                <a:spcPct val="130000"/>
              </a:lnSpc>
              <a:spcBef>
                <a:spcPct val="35000"/>
              </a:spcBef>
              <a:buClr>
                <a:schemeClr val="tx2"/>
              </a:buClr>
              <a:buSzPct val="90000"/>
              <a:buFont typeface="Monotype Sorts" pitchFamily="2" charset="2"/>
              <a:buNone/>
            </a:pPr>
            <a:r>
              <a:rPr kumimoji="1" lang="en-US" altLang="en-US" sz="2000" dirty="0">
                <a:sym typeface="Symbol" panose="05050102010706020507" pitchFamily="18" charset="2"/>
              </a:rPr>
              <a:t> 	(</a:t>
            </a:r>
            <a:r>
              <a:rPr kumimoji="1" lang="en-US" altLang="en-US" sz="2800" dirty="0">
                <a:sym typeface="Symbol" panose="05050102010706020507" pitchFamily="18" charset="2"/>
              </a:rPr>
              <a:t></a:t>
            </a:r>
            <a:r>
              <a:rPr kumimoji="1" lang="en-US" altLang="en-US" sz="2800" i="1" baseline="-25000" dirty="0" err="1">
                <a:sym typeface="Symbol" panose="05050102010706020507" pitchFamily="18" charset="2"/>
              </a:rPr>
              <a:t>borrower.loan_number</a:t>
            </a:r>
            <a:r>
              <a:rPr kumimoji="1" lang="en-US" altLang="en-US" sz="2800" i="1" baseline="-25000" dirty="0">
                <a:sym typeface="Symbol" panose="05050102010706020507" pitchFamily="18" charset="2"/>
              </a:rPr>
              <a:t> = </a:t>
            </a:r>
            <a:r>
              <a:rPr kumimoji="1" lang="en-US" altLang="en-US" sz="2800" i="1" baseline="-25000" dirty="0" err="1">
                <a:sym typeface="Symbol" panose="05050102010706020507" pitchFamily="18" charset="2"/>
              </a:rPr>
              <a:t>loan.loan_number</a:t>
            </a:r>
            <a:r>
              <a:rPr kumimoji="1" lang="en-US" altLang="en-US" sz="2000" dirty="0">
                <a:sym typeface="Symbol" panose="05050102010706020507" pitchFamily="18" charset="2"/>
              </a:rPr>
              <a:t>(borrower x loan)))  –           </a:t>
            </a:r>
            <a:br>
              <a:rPr kumimoji="1" lang="en-US" altLang="en-US" sz="2000" dirty="0">
                <a:sym typeface="Symbol" panose="05050102010706020507" pitchFamily="18" charset="2"/>
              </a:rPr>
            </a:br>
            <a:r>
              <a:rPr kumimoji="1" lang="en-US" altLang="en-US" sz="2000" dirty="0">
                <a:sym typeface="Symbol" panose="05050102010706020507" pitchFamily="18" charset="2"/>
              </a:rPr>
              <a:t>   				  </a:t>
            </a:r>
            <a:r>
              <a:rPr kumimoji="1" lang="en-US" altLang="en-US" sz="2800" i="1" baseline="-25000" dirty="0" err="1">
                <a:sym typeface="Symbol" panose="05050102010706020507" pitchFamily="18" charset="2"/>
              </a:rPr>
              <a:t>customer_name</a:t>
            </a:r>
            <a:r>
              <a:rPr kumimoji="1" lang="en-US" altLang="en-US" sz="2000" dirty="0">
                <a:sym typeface="Symbol" panose="05050102010706020507" pitchFamily="18" charset="2"/>
              </a:rPr>
              <a:t>(depositor)</a:t>
            </a:r>
            <a:endParaRPr lang="en-US" altLang="en-US" sz="2000" dirty="0"/>
          </a:p>
        </p:txBody>
      </p:sp>
      <p:sp>
        <p:nvSpPr>
          <p:cNvPr id="11" name="Text Box 6">
            <a:extLst>
              <a:ext uri="{FF2B5EF4-FFF2-40B4-BE49-F238E27FC236}">
                <a16:creationId xmlns:a16="http://schemas.microsoft.com/office/drawing/2014/main" id="{7570ECE9-44F4-4DB6-A8F2-B2200B44D6A9}"/>
              </a:ext>
            </a:extLst>
          </p:cNvPr>
          <p:cNvSpPr txBox="1">
            <a:spLocks noChangeArrowheads="1"/>
          </p:cNvSpPr>
          <p:nvPr/>
        </p:nvSpPr>
        <p:spPr bwMode="auto">
          <a:xfrm>
            <a:off x="1258888" y="1774825"/>
            <a:ext cx="7437437"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35000"/>
              </a:spcBef>
              <a:buClr>
                <a:schemeClr val="tx2"/>
              </a:buClr>
              <a:buSzPct val="90000"/>
              <a:buFont typeface="Monotype Sorts" pitchFamily="2" charset="2"/>
              <a:buNone/>
            </a:pPr>
            <a:r>
              <a:rPr kumimoji="1" lang="en-US" altLang="en-US" sz="2400">
                <a:sym typeface="Symbol" panose="05050102010706020507" pitchFamily="18" charset="2"/>
              </a:rPr>
              <a:t></a:t>
            </a:r>
            <a:r>
              <a:rPr kumimoji="1" lang="en-US" altLang="en-US" sz="2800" i="1" baseline="-25000">
                <a:sym typeface="Symbol" panose="05050102010706020507" pitchFamily="18" charset="2"/>
              </a:rPr>
              <a:t>customer_name</a:t>
            </a:r>
            <a:r>
              <a:rPr kumimoji="1" lang="en-US" altLang="en-US" sz="2400">
                <a:sym typeface="Symbol" panose="05050102010706020507" pitchFamily="18" charset="2"/>
              </a:rPr>
              <a:t> (</a:t>
            </a:r>
            <a:r>
              <a:rPr kumimoji="1" lang="en-US" altLang="en-US" sz="2800">
                <a:sym typeface="Symbol" panose="05050102010706020507" pitchFamily="18" charset="2"/>
              </a:rPr>
              <a:t></a:t>
            </a:r>
            <a:r>
              <a:rPr kumimoji="1" lang="en-US" altLang="en-US" sz="2800" i="1" baseline="-25000">
                <a:sym typeface="Symbol" panose="05050102010706020507" pitchFamily="18" charset="2"/>
              </a:rPr>
              <a:t>branch_name=“Perryridge</a:t>
            </a:r>
            <a:r>
              <a:rPr kumimoji="1" lang="en-US" altLang="en-US" sz="2400" i="1" baseline="-25000">
                <a:sym typeface="Symbol" panose="05050102010706020507" pitchFamily="18" charset="2"/>
              </a:rPr>
              <a:t>”</a:t>
            </a:r>
            <a:endParaRPr kumimoji="1" lang="en-US" altLang="en-US" sz="2400">
              <a:sym typeface="Symbol" panose="05050102010706020507" pitchFamily="18" charset="2"/>
            </a:endParaRPr>
          </a:p>
          <a:p>
            <a:pPr algn="ctr">
              <a:spcBef>
                <a:spcPct val="35000"/>
              </a:spcBef>
              <a:buClr>
                <a:schemeClr val="tx2"/>
              </a:buClr>
              <a:buSzPct val="90000"/>
              <a:buFont typeface="Monotype Sorts" pitchFamily="2" charset="2"/>
              <a:buNone/>
            </a:pPr>
            <a:r>
              <a:rPr kumimoji="1" lang="en-US" altLang="en-US" sz="2400"/>
              <a:t>    (</a:t>
            </a:r>
            <a:r>
              <a:rPr kumimoji="1" lang="en-US" altLang="en-US" sz="2400" i="1">
                <a:sym typeface="Symbol" panose="05050102010706020507" pitchFamily="18" charset="2"/>
              </a:rPr>
              <a:t></a:t>
            </a:r>
            <a:r>
              <a:rPr kumimoji="1" lang="en-US" altLang="en-US" sz="2800" i="1" baseline="-25000">
                <a:sym typeface="Symbol" panose="05050102010706020507" pitchFamily="18" charset="2"/>
              </a:rPr>
              <a:t>borrower.loan_number = loan.loan_number</a:t>
            </a:r>
            <a:r>
              <a:rPr kumimoji="1" lang="en-US" altLang="en-US" sz="2000">
                <a:sym typeface="Symbol" panose="05050102010706020507" pitchFamily="18" charset="2"/>
              </a:rPr>
              <a:t>(</a:t>
            </a:r>
            <a:r>
              <a:rPr kumimoji="1" lang="en-US" altLang="en-US" sz="2000" i="1">
                <a:sym typeface="Symbol" panose="05050102010706020507" pitchFamily="18" charset="2"/>
              </a:rPr>
              <a:t>borrower x loan</a:t>
            </a:r>
            <a:r>
              <a:rPr kumimoji="1" lang="en-US" altLang="en-US" sz="2000">
                <a:sym typeface="Symbol" panose="05050102010706020507" pitchFamily="18" charset="2"/>
              </a:rPr>
              <a:t>)))</a:t>
            </a:r>
          </a:p>
        </p:txBody>
      </p:sp>
      <p:sp>
        <p:nvSpPr>
          <p:cNvPr id="15" name="Text Box 4">
            <a:extLst>
              <a:ext uri="{FF2B5EF4-FFF2-40B4-BE49-F238E27FC236}">
                <a16:creationId xmlns:a16="http://schemas.microsoft.com/office/drawing/2014/main" id="{1240AA8B-9B1F-4334-8F81-95880387EF9B}"/>
              </a:ext>
            </a:extLst>
          </p:cNvPr>
          <p:cNvSpPr txBox="1">
            <a:spLocks noChangeArrowheads="1"/>
          </p:cNvSpPr>
          <p:nvPr/>
        </p:nvSpPr>
        <p:spPr bwMode="auto">
          <a:xfrm>
            <a:off x="525462" y="2873375"/>
            <a:ext cx="781685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spcBef>
                <a:spcPct val="35000"/>
              </a:spcBef>
              <a:buClr>
                <a:schemeClr val="tx2"/>
              </a:buClr>
              <a:buSzPct val="90000"/>
              <a:buFont typeface="Wingdings" panose="05000000000000000000" pitchFamily="2" charset="2"/>
              <a:buChar char="§"/>
            </a:pPr>
            <a:r>
              <a:rPr kumimoji="1" lang="en-US" altLang="en-US" sz="2200" b="1" dirty="0">
                <a:sym typeface="Symbol" panose="05050102010706020507" pitchFamily="18" charset="2"/>
              </a:rPr>
              <a:t>Find the names of all customers who have a loan at the </a:t>
            </a:r>
            <a:br>
              <a:rPr kumimoji="1" lang="en-US" altLang="en-US" sz="2200" b="1" dirty="0">
                <a:sym typeface="Symbol" panose="05050102010706020507" pitchFamily="18" charset="2"/>
              </a:rPr>
            </a:br>
            <a:r>
              <a:rPr kumimoji="1" lang="en-US" altLang="en-US" sz="2200" b="1" dirty="0">
                <a:sym typeface="Symbol" panose="05050102010706020507" pitchFamily="18" charset="2"/>
              </a:rPr>
              <a:t>    </a:t>
            </a:r>
            <a:r>
              <a:rPr kumimoji="1" lang="en-US" altLang="en-US" sz="2200" b="1" dirty="0" err="1">
                <a:sym typeface="Symbol" panose="05050102010706020507" pitchFamily="18" charset="2"/>
              </a:rPr>
              <a:t>Perryridge</a:t>
            </a:r>
            <a:r>
              <a:rPr kumimoji="1" lang="en-US" altLang="en-US" sz="2200" b="1" dirty="0">
                <a:sym typeface="Symbol" panose="05050102010706020507" pitchFamily="18" charset="2"/>
              </a:rPr>
              <a:t> branch but do not have an account at any branch of the bank.</a:t>
            </a:r>
            <a:endParaRPr lang="en-US" altLang="en-US" sz="2200" b="1" dirty="0"/>
          </a:p>
        </p:txBody>
      </p:sp>
    </p:spTree>
    <p:extLst>
      <p:ext uri="{BB962C8B-B14F-4D97-AF65-F5344CB8AC3E}">
        <p14:creationId xmlns:p14="http://schemas.microsoft.com/office/powerpoint/2010/main" val="297112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5"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2DBFAB-57F0-4F57-AF08-B21BE113043D}"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82</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Relational Algebraic Expression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9" name="Rectangle 3">
            <a:extLst>
              <a:ext uri="{FF2B5EF4-FFF2-40B4-BE49-F238E27FC236}">
                <a16:creationId xmlns:a16="http://schemas.microsoft.com/office/drawing/2014/main" id="{70DBF66B-2E08-480C-9F0B-93667DBEFD3C}"/>
              </a:ext>
            </a:extLst>
          </p:cNvPr>
          <p:cNvSpPr txBox="1">
            <a:spLocks noChangeArrowheads="1"/>
          </p:cNvSpPr>
          <p:nvPr/>
        </p:nvSpPr>
        <p:spPr>
          <a:xfrm>
            <a:off x="798513" y="1077913"/>
            <a:ext cx="7848600" cy="4876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en-US" sz="2200" dirty="0"/>
              <a:t>A basic expression in the relational algebra consists of either one of the following:</a:t>
            </a:r>
          </a:p>
          <a:p>
            <a:pPr lvl="1">
              <a:lnSpc>
                <a:spcPct val="110000"/>
              </a:lnSpc>
            </a:pPr>
            <a:r>
              <a:rPr lang="en-US" altLang="en-US" sz="2200" dirty="0"/>
              <a:t>A relation in the database</a:t>
            </a:r>
          </a:p>
          <a:p>
            <a:pPr lvl="1">
              <a:lnSpc>
                <a:spcPct val="110000"/>
              </a:lnSpc>
            </a:pPr>
            <a:r>
              <a:rPr lang="en-US" altLang="en-US" sz="2200" dirty="0"/>
              <a:t>A constant relation</a:t>
            </a:r>
          </a:p>
          <a:p>
            <a:pPr>
              <a:lnSpc>
                <a:spcPct val="110000"/>
              </a:lnSpc>
            </a:pPr>
            <a:r>
              <a:rPr lang="en-US" altLang="en-US" sz="2200" dirty="0"/>
              <a:t>Let </a:t>
            </a:r>
            <a:r>
              <a:rPr lang="en-US" altLang="en-US" sz="2200" i="1" dirty="0"/>
              <a:t>E</a:t>
            </a:r>
            <a:r>
              <a:rPr lang="en-US" altLang="en-US" sz="2200" i="1" baseline="-25000" dirty="0"/>
              <a:t>1</a:t>
            </a:r>
            <a:r>
              <a:rPr lang="en-US" altLang="en-US" sz="2200" dirty="0"/>
              <a:t> and </a:t>
            </a:r>
            <a:r>
              <a:rPr lang="en-US" altLang="en-US" sz="2200" i="1" dirty="0"/>
              <a:t>E</a:t>
            </a:r>
            <a:r>
              <a:rPr lang="en-US" altLang="en-US" sz="2200" i="1" baseline="-25000" dirty="0"/>
              <a:t>2</a:t>
            </a:r>
            <a:r>
              <a:rPr lang="en-US" altLang="en-US" sz="2200" dirty="0"/>
              <a:t>  be relational-algebra expressions; the following are all relational-algebra expressions:</a:t>
            </a:r>
          </a:p>
          <a:p>
            <a:pPr lvl="1">
              <a:lnSpc>
                <a:spcPct val="110000"/>
              </a:lnSpc>
            </a:pPr>
            <a:r>
              <a:rPr lang="en-US" altLang="en-US" sz="2200" i="1" dirty="0"/>
              <a:t>E</a:t>
            </a:r>
            <a:r>
              <a:rPr lang="en-US" altLang="en-US" sz="2200" i="1" baseline="-25000" dirty="0"/>
              <a:t>1</a:t>
            </a:r>
            <a:r>
              <a:rPr lang="en-US" altLang="en-US" sz="2200" dirty="0"/>
              <a:t> </a:t>
            </a:r>
            <a:r>
              <a:rPr lang="en-US" altLang="en-US" sz="2200" dirty="0">
                <a:sym typeface="Symbol" panose="05050102010706020507" pitchFamily="18" charset="2"/>
              </a:rPr>
              <a:t> </a:t>
            </a:r>
            <a:r>
              <a:rPr lang="en-US" altLang="en-US" sz="2200" i="1" dirty="0">
                <a:sym typeface="Symbol" panose="05050102010706020507" pitchFamily="18" charset="2"/>
              </a:rPr>
              <a:t>E</a:t>
            </a:r>
            <a:r>
              <a:rPr lang="en-US" altLang="en-US" sz="2200" i="1" baseline="-25000" dirty="0">
                <a:sym typeface="Symbol" panose="05050102010706020507" pitchFamily="18" charset="2"/>
              </a:rPr>
              <a:t>2</a:t>
            </a:r>
            <a:endParaRPr lang="en-US" altLang="en-US" sz="2200" dirty="0">
              <a:sym typeface="Symbol" panose="05050102010706020507" pitchFamily="18" charset="2"/>
            </a:endParaRPr>
          </a:p>
          <a:p>
            <a:pPr lvl="1">
              <a:lnSpc>
                <a:spcPct val="110000"/>
              </a:lnSpc>
            </a:pPr>
            <a:r>
              <a:rPr lang="en-US" altLang="en-US" sz="2200" i="1" dirty="0">
                <a:sym typeface="Symbol" panose="05050102010706020507" pitchFamily="18" charset="2"/>
              </a:rPr>
              <a:t>E</a:t>
            </a:r>
            <a:r>
              <a:rPr lang="en-US" altLang="en-US" sz="2200" i="1" baseline="-25000" dirty="0">
                <a:sym typeface="Symbol" panose="05050102010706020507" pitchFamily="18" charset="2"/>
              </a:rPr>
              <a:t>1</a:t>
            </a:r>
            <a:r>
              <a:rPr lang="en-US" altLang="en-US" sz="2200" dirty="0">
                <a:sym typeface="Symbol" panose="05050102010706020507" pitchFamily="18" charset="2"/>
              </a:rPr>
              <a:t> </a:t>
            </a:r>
            <a:r>
              <a:rPr lang="en-US" altLang="en-US" sz="2200" dirty="0"/>
              <a:t>–</a:t>
            </a:r>
            <a:r>
              <a:rPr lang="en-US" altLang="en-US" sz="2200" dirty="0">
                <a:sym typeface="Symbol" panose="05050102010706020507" pitchFamily="18" charset="2"/>
              </a:rPr>
              <a:t> </a:t>
            </a:r>
            <a:r>
              <a:rPr lang="en-US" altLang="en-US" sz="2200" i="1" dirty="0">
                <a:sym typeface="Symbol" panose="05050102010706020507" pitchFamily="18" charset="2"/>
              </a:rPr>
              <a:t>E</a:t>
            </a:r>
            <a:r>
              <a:rPr lang="en-US" altLang="en-US" sz="2200" i="1" baseline="-25000" dirty="0">
                <a:sym typeface="Symbol" panose="05050102010706020507" pitchFamily="18" charset="2"/>
              </a:rPr>
              <a:t>2</a:t>
            </a:r>
            <a:endParaRPr lang="en-US" altLang="en-US" sz="2200" dirty="0"/>
          </a:p>
          <a:p>
            <a:pPr lvl="1">
              <a:lnSpc>
                <a:spcPct val="110000"/>
              </a:lnSpc>
            </a:pPr>
            <a:r>
              <a:rPr lang="en-US" altLang="en-US" sz="2200" i="1" dirty="0"/>
              <a:t>E</a:t>
            </a:r>
            <a:r>
              <a:rPr lang="en-US" altLang="en-US" sz="2200" i="1" baseline="-25000" dirty="0"/>
              <a:t>1</a:t>
            </a:r>
            <a:r>
              <a:rPr lang="en-US" altLang="en-US" sz="2200" dirty="0"/>
              <a:t> x </a:t>
            </a:r>
            <a:r>
              <a:rPr lang="en-US" altLang="en-US" sz="2200" i="1" dirty="0"/>
              <a:t>E</a:t>
            </a:r>
            <a:r>
              <a:rPr lang="en-US" altLang="en-US" sz="2200" i="1" baseline="-25000" dirty="0"/>
              <a:t>2</a:t>
            </a:r>
            <a:endParaRPr lang="en-US" altLang="en-US" sz="2200" dirty="0"/>
          </a:p>
          <a:p>
            <a:pPr lvl="1">
              <a:lnSpc>
                <a:spcPct val="110000"/>
              </a:lnSpc>
            </a:pPr>
            <a:r>
              <a:rPr lang="en-US" altLang="en-US" sz="2200" i="1" dirty="0">
                <a:sym typeface="Symbol" panose="05050102010706020507" pitchFamily="18" charset="2"/>
              </a:rPr>
              <a:t></a:t>
            </a:r>
            <a:r>
              <a:rPr lang="en-US" altLang="en-US" sz="2200" i="1" baseline="-25000" dirty="0">
                <a:sym typeface="Symbol" panose="05050102010706020507" pitchFamily="18" charset="2"/>
              </a:rPr>
              <a:t>p</a:t>
            </a:r>
            <a:r>
              <a:rPr lang="en-US" altLang="en-US" sz="2200" dirty="0">
                <a:sym typeface="Symbol" panose="05050102010706020507" pitchFamily="18" charset="2"/>
              </a:rPr>
              <a:t> (</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P</a:t>
            </a:r>
            <a:r>
              <a:rPr lang="en-US" altLang="en-US" sz="2200" dirty="0">
                <a:sym typeface="Symbol" panose="05050102010706020507" pitchFamily="18" charset="2"/>
              </a:rPr>
              <a:t> is a predicate on attributes in </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endParaRPr lang="en-US" altLang="en-US" sz="2200" dirty="0">
              <a:sym typeface="Symbol" panose="05050102010706020507" pitchFamily="18" charset="2"/>
            </a:endParaRPr>
          </a:p>
          <a:p>
            <a:pPr lvl="1">
              <a:lnSpc>
                <a:spcPct val="110000"/>
              </a:lnSpc>
            </a:pPr>
            <a:r>
              <a:rPr lang="en-US" altLang="en-US" sz="2200" dirty="0">
                <a:sym typeface="Symbol" panose="05050102010706020507" pitchFamily="18" charset="2"/>
              </a:rPr>
              <a:t></a:t>
            </a:r>
            <a:r>
              <a:rPr lang="en-US" altLang="en-US" sz="2200" i="1" baseline="-25000" dirty="0">
                <a:sym typeface="Symbol" panose="05050102010706020507" pitchFamily="18" charset="2"/>
              </a:rPr>
              <a:t>s</a:t>
            </a:r>
            <a:r>
              <a:rPr lang="en-US" altLang="en-US" sz="2200" dirty="0">
                <a:sym typeface="Symbol" panose="05050102010706020507" pitchFamily="18" charset="2"/>
              </a:rPr>
              <a:t>(</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S</a:t>
            </a:r>
            <a:r>
              <a:rPr lang="en-US" altLang="en-US" sz="2200" dirty="0">
                <a:sym typeface="Symbol" panose="05050102010706020507" pitchFamily="18" charset="2"/>
              </a:rPr>
              <a:t> is a list consisting of some of the attributes in </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endParaRPr lang="en-US" altLang="en-US" sz="2200" dirty="0">
              <a:sym typeface="Symbol" panose="05050102010706020507" pitchFamily="18" charset="2"/>
            </a:endParaRPr>
          </a:p>
          <a:p>
            <a:pPr lvl="1">
              <a:lnSpc>
                <a:spcPct val="110000"/>
              </a:lnSpc>
            </a:pPr>
            <a:r>
              <a:rPr lang="en-US" altLang="en-US" sz="2200" i="1" dirty="0">
                <a:sym typeface="Symbol" panose="05050102010706020507" pitchFamily="18" charset="2"/>
              </a:rPr>
              <a:t> </a:t>
            </a:r>
            <a:r>
              <a:rPr lang="en-US" altLang="en-US" sz="2200" i="1" baseline="-25000" dirty="0">
                <a:sym typeface="Symbol" panose="05050102010706020507" pitchFamily="18" charset="2"/>
              </a:rPr>
              <a:t>x</a:t>
            </a:r>
            <a:r>
              <a:rPr lang="en-US" altLang="en-US" sz="2200" i="1" dirty="0">
                <a:sym typeface="Symbol" panose="05050102010706020507" pitchFamily="18" charset="2"/>
              </a:rPr>
              <a:t> </a:t>
            </a:r>
            <a:r>
              <a:rPr lang="en-US" altLang="en-US" sz="2200" dirty="0">
                <a:sym typeface="Symbol" panose="05050102010706020507" pitchFamily="18" charset="2"/>
              </a:rPr>
              <a:t>(</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r>
              <a:rPr lang="en-US" altLang="en-US" sz="2200" dirty="0">
                <a:sym typeface="Symbol" panose="05050102010706020507" pitchFamily="18" charset="2"/>
              </a:rPr>
              <a:t>), x is the new name for the result of </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p>
        </p:txBody>
      </p:sp>
    </p:spTree>
    <p:extLst>
      <p:ext uri="{BB962C8B-B14F-4D97-AF65-F5344CB8AC3E}">
        <p14:creationId xmlns:p14="http://schemas.microsoft.com/office/powerpoint/2010/main" val="5881927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B0C78F-B64A-48D3-A050-1CEE6ACBD34E}"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83</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Relational Algebraic Expression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9" name="Rectangle 3">
            <a:extLst>
              <a:ext uri="{FF2B5EF4-FFF2-40B4-BE49-F238E27FC236}">
                <a16:creationId xmlns:a16="http://schemas.microsoft.com/office/drawing/2014/main" id="{70DBF66B-2E08-480C-9F0B-93667DBEFD3C}"/>
              </a:ext>
            </a:extLst>
          </p:cNvPr>
          <p:cNvSpPr txBox="1">
            <a:spLocks noChangeArrowheads="1"/>
          </p:cNvSpPr>
          <p:nvPr/>
        </p:nvSpPr>
        <p:spPr>
          <a:xfrm>
            <a:off x="798513" y="1077913"/>
            <a:ext cx="7848600" cy="4876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en-US" sz="2200" dirty="0"/>
              <a:t>A basic expression in the relational algebra consists of either one of the following:</a:t>
            </a:r>
          </a:p>
          <a:p>
            <a:pPr lvl="1">
              <a:lnSpc>
                <a:spcPct val="110000"/>
              </a:lnSpc>
            </a:pPr>
            <a:r>
              <a:rPr lang="en-US" altLang="en-US" sz="2200" dirty="0"/>
              <a:t>A relation in the database</a:t>
            </a:r>
          </a:p>
          <a:p>
            <a:pPr lvl="1">
              <a:lnSpc>
                <a:spcPct val="110000"/>
              </a:lnSpc>
            </a:pPr>
            <a:r>
              <a:rPr lang="en-US" altLang="en-US" sz="2200" dirty="0"/>
              <a:t>A constant relation</a:t>
            </a:r>
          </a:p>
          <a:p>
            <a:pPr>
              <a:lnSpc>
                <a:spcPct val="110000"/>
              </a:lnSpc>
            </a:pPr>
            <a:r>
              <a:rPr lang="en-US" altLang="en-US" sz="2200" dirty="0"/>
              <a:t>Let </a:t>
            </a:r>
            <a:r>
              <a:rPr lang="en-US" altLang="en-US" sz="2200" i="1" dirty="0"/>
              <a:t>E</a:t>
            </a:r>
            <a:r>
              <a:rPr lang="en-US" altLang="en-US" sz="2200" i="1" baseline="-25000" dirty="0"/>
              <a:t>1</a:t>
            </a:r>
            <a:r>
              <a:rPr lang="en-US" altLang="en-US" sz="2200" dirty="0"/>
              <a:t> and </a:t>
            </a:r>
            <a:r>
              <a:rPr lang="en-US" altLang="en-US" sz="2200" i="1" dirty="0"/>
              <a:t>E</a:t>
            </a:r>
            <a:r>
              <a:rPr lang="en-US" altLang="en-US" sz="2200" i="1" baseline="-25000" dirty="0"/>
              <a:t>2</a:t>
            </a:r>
            <a:r>
              <a:rPr lang="en-US" altLang="en-US" sz="2200" dirty="0"/>
              <a:t>  be relational-algebra expressions; the following are all relational-algebra expressions:</a:t>
            </a:r>
          </a:p>
          <a:p>
            <a:pPr lvl="1">
              <a:lnSpc>
                <a:spcPct val="110000"/>
              </a:lnSpc>
            </a:pPr>
            <a:r>
              <a:rPr lang="en-US" altLang="en-US" sz="2200" i="1" dirty="0"/>
              <a:t>E</a:t>
            </a:r>
            <a:r>
              <a:rPr lang="en-US" altLang="en-US" sz="2200" i="1" baseline="-25000" dirty="0"/>
              <a:t>1</a:t>
            </a:r>
            <a:r>
              <a:rPr lang="en-US" altLang="en-US" sz="2200" dirty="0"/>
              <a:t> </a:t>
            </a:r>
            <a:r>
              <a:rPr lang="en-US" altLang="en-US" sz="2200" dirty="0">
                <a:sym typeface="Symbol" panose="05050102010706020507" pitchFamily="18" charset="2"/>
              </a:rPr>
              <a:t> </a:t>
            </a:r>
            <a:r>
              <a:rPr lang="en-US" altLang="en-US" sz="2200" i="1" dirty="0">
                <a:sym typeface="Symbol" panose="05050102010706020507" pitchFamily="18" charset="2"/>
              </a:rPr>
              <a:t>E</a:t>
            </a:r>
            <a:r>
              <a:rPr lang="en-US" altLang="en-US" sz="2200" i="1" baseline="-25000" dirty="0">
                <a:sym typeface="Symbol" panose="05050102010706020507" pitchFamily="18" charset="2"/>
              </a:rPr>
              <a:t>2</a:t>
            </a:r>
            <a:endParaRPr lang="en-US" altLang="en-US" sz="2200" dirty="0">
              <a:sym typeface="Symbol" panose="05050102010706020507" pitchFamily="18" charset="2"/>
            </a:endParaRPr>
          </a:p>
          <a:p>
            <a:pPr lvl="1">
              <a:lnSpc>
                <a:spcPct val="110000"/>
              </a:lnSpc>
            </a:pPr>
            <a:r>
              <a:rPr lang="en-US" altLang="en-US" sz="2200" i="1" dirty="0">
                <a:sym typeface="Symbol" panose="05050102010706020507" pitchFamily="18" charset="2"/>
              </a:rPr>
              <a:t>E</a:t>
            </a:r>
            <a:r>
              <a:rPr lang="en-US" altLang="en-US" sz="2200" i="1" baseline="-25000" dirty="0">
                <a:sym typeface="Symbol" panose="05050102010706020507" pitchFamily="18" charset="2"/>
              </a:rPr>
              <a:t>1</a:t>
            </a:r>
            <a:r>
              <a:rPr lang="en-US" altLang="en-US" sz="2200" dirty="0">
                <a:sym typeface="Symbol" panose="05050102010706020507" pitchFamily="18" charset="2"/>
              </a:rPr>
              <a:t> </a:t>
            </a:r>
            <a:r>
              <a:rPr lang="en-US" altLang="en-US" sz="2200" dirty="0"/>
              <a:t>–</a:t>
            </a:r>
            <a:r>
              <a:rPr lang="en-US" altLang="en-US" sz="2200" dirty="0">
                <a:sym typeface="Symbol" panose="05050102010706020507" pitchFamily="18" charset="2"/>
              </a:rPr>
              <a:t> </a:t>
            </a:r>
            <a:r>
              <a:rPr lang="en-US" altLang="en-US" sz="2200" i="1" dirty="0">
                <a:sym typeface="Symbol" panose="05050102010706020507" pitchFamily="18" charset="2"/>
              </a:rPr>
              <a:t>E</a:t>
            </a:r>
            <a:r>
              <a:rPr lang="en-US" altLang="en-US" sz="2200" i="1" baseline="-25000" dirty="0">
                <a:sym typeface="Symbol" panose="05050102010706020507" pitchFamily="18" charset="2"/>
              </a:rPr>
              <a:t>2</a:t>
            </a:r>
            <a:endParaRPr lang="en-US" altLang="en-US" sz="2200" dirty="0"/>
          </a:p>
          <a:p>
            <a:pPr lvl="1">
              <a:lnSpc>
                <a:spcPct val="110000"/>
              </a:lnSpc>
            </a:pPr>
            <a:r>
              <a:rPr lang="en-US" altLang="en-US" sz="2200" i="1" dirty="0"/>
              <a:t>E</a:t>
            </a:r>
            <a:r>
              <a:rPr lang="en-US" altLang="en-US" sz="2200" i="1" baseline="-25000" dirty="0"/>
              <a:t>1</a:t>
            </a:r>
            <a:r>
              <a:rPr lang="en-US" altLang="en-US" sz="2200" dirty="0"/>
              <a:t> x </a:t>
            </a:r>
            <a:r>
              <a:rPr lang="en-US" altLang="en-US" sz="2200" i="1" dirty="0"/>
              <a:t>E</a:t>
            </a:r>
            <a:r>
              <a:rPr lang="en-US" altLang="en-US" sz="2200" i="1" baseline="-25000" dirty="0"/>
              <a:t>2</a:t>
            </a:r>
            <a:endParaRPr lang="en-US" altLang="en-US" sz="2200" dirty="0"/>
          </a:p>
          <a:p>
            <a:pPr lvl="1">
              <a:lnSpc>
                <a:spcPct val="110000"/>
              </a:lnSpc>
            </a:pPr>
            <a:r>
              <a:rPr lang="en-US" altLang="en-US" sz="2200" i="1" dirty="0">
                <a:sym typeface="Symbol" panose="05050102010706020507" pitchFamily="18" charset="2"/>
              </a:rPr>
              <a:t></a:t>
            </a:r>
            <a:r>
              <a:rPr lang="en-US" altLang="en-US" sz="2200" i="1" baseline="-25000" dirty="0">
                <a:sym typeface="Symbol" panose="05050102010706020507" pitchFamily="18" charset="2"/>
              </a:rPr>
              <a:t>p</a:t>
            </a:r>
            <a:r>
              <a:rPr lang="en-US" altLang="en-US" sz="2200" dirty="0">
                <a:sym typeface="Symbol" panose="05050102010706020507" pitchFamily="18" charset="2"/>
              </a:rPr>
              <a:t> (</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P</a:t>
            </a:r>
            <a:r>
              <a:rPr lang="en-US" altLang="en-US" sz="2200" dirty="0">
                <a:sym typeface="Symbol" panose="05050102010706020507" pitchFamily="18" charset="2"/>
              </a:rPr>
              <a:t> is a predicate on attributes in </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endParaRPr lang="en-US" altLang="en-US" sz="2200" dirty="0">
              <a:sym typeface="Symbol" panose="05050102010706020507" pitchFamily="18" charset="2"/>
            </a:endParaRPr>
          </a:p>
          <a:p>
            <a:pPr lvl="1">
              <a:lnSpc>
                <a:spcPct val="110000"/>
              </a:lnSpc>
            </a:pPr>
            <a:r>
              <a:rPr lang="en-US" altLang="en-US" sz="2200" dirty="0">
                <a:sym typeface="Symbol" panose="05050102010706020507" pitchFamily="18" charset="2"/>
              </a:rPr>
              <a:t></a:t>
            </a:r>
            <a:r>
              <a:rPr lang="en-US" altLang="en-US" sz="2200" i="1" baseline="-25000" dirty="0">
                <a:sym typeface="Symbol" panose="05050102010706020507" pitchFamily="18" charset="2"/>
              </a:rPr>
              <a:t>s</a:t>
            </a:r>
            <a:r>
              <a:rPr lang="en-US" altLang="en-US" sz="2200" dirty="0">
                <a:sym typeface="Symbol" panose="05050102010706020507" pitchFamily="18" charset="2"/>
              </a:rPr>
              <a:t>(</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S</a:t>
            </a:r>
            <a:r>
              <a:rPr lang="en-US" altLang="en-US" sz="2200" dirty="0">
                <a:sym typeface="Symbol" panose="05050102010706020507" pitchFamily="18" charset="2"/>
              </a:rPr>
              <a:t> is a list consisting of some of the attributes in </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endParaRPr lang="en-US" altLang="en-US" sz="2200" dirty="0">
              <a:sym typeface="Symbol" panose="05050102010706020507" pitchFamily="18" charset="2"/>
            </a:endParaRPr>
          </a:p>
          <a:p>
            <a:pPr lvl="1">
              <a:lnSpc>
                <a:spcPct val="110000"/>
              </a:lnSpc>
            </a:pPr>
            <a:r>
              <a:rPr lang="en-US" altLang="en-US" sz="2200" i="1" dirty="0">
                <a:sym typeface="Symbol" panose="05050102010706020507" pitchFamily="18" charset="2"/>
              </a:rPr>
              <a:t> </a:t>
            </a:r>
            <a:r>
              <a:rPr lang="en-US" altLang="en-US" sz="2200" i="1" baseline="-25000" dirty="0">
                <a:sym typeface="Symbol" panose="05050102010706020507" pitchFamily="18" charset="2"/>
              </a:rPr>
              <a:t>x</a:t>
            </a:r>
            <a:r>
              <a:rPr lang="en-US" altLang="en-US" sz="2200" i="1" dirty="0">
                <a:sym typeface="Symbol" panose="05050102010706020507" pitchFamily="18" charset="2"/>
              </a:rPr>
              <a:t> </a:t>
            </a:r>
            <a:r>
              <a:rPr lang="en-US" altLang="en-US" sz="2200" dirty="0">
                <a:sym typeface="Symbol" panose="05050102010706020507" pitchFamily="18" charset="2"/>
              </a:rPr>
              <a:t>(</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r>
              <a:rPr lang="en-US" altLang="en-US" sz="2200" dirty="0">
                <a:sym typeface="Symbol" panose="05050102010706020507" pitchFamily="18" charset="2"/>
              </a:rPr>
              <a:t>), x is the new name for the result of </a:t>
            </a:r>
            <a:r>
              <a:rPr lang="en-US" altLang="en-US" sz="2200" i="1" dirty="0">
                <a:sym typeface="Symbol" panose="05050102010706020507" pitchFamily="18" charset="2"/>
              </a:rPr>
              <a:t>E</a:t>
            </a:r>
            <a:r>
              <a:rPr lang="en-US" altLang="en-US" sz="2200" i="1" baseline="-25000" dirty="0">
                <a:sym typeface="Symbol" panose="05050102010706020507" pitchFamily="18" charset="2"/>
              </a:rPr>
              <a:t>1</a:t>
            </a:r>
          </a:p>
        </p:txBody>
      </p:sp>
    </p:spTree>
    <p:extLst>
      <p:ext uri="{BB962C8B-B14F-4D97-AF65-F5344CB8AC3E}">
        <p14:creationId xmlns:p14="http://schemas.microsoft.com/office/powerpoint/2010/main" val="9693499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55834" y="0"/>
            <a:ext cx="7788166" cy="63919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20000"/>
          </a:bodyPr>
          <a:lstStyle/>
          <a:p>
            <a:pPr algn="ctr">
              <a:spcBef>
                <a:spcPct val="0"/>
              </a:spcBef>
              <a:spcAft>
                <a:spcPts val="600"/>
              </a:spcAft>
            </a:pPr>
            <a:r>
              <a:rPr lang="en-US" sz="3700" b="1" kern="1200" dirty="0">
                <a:solidFill>
                  <a:schemeClr val="tx1"/>
                </a:solidFill>
                <a:latin typeface="+mj-lt"/>
                <a:ea typeface="+mj-ea"/>
                <a:cs typeface="+mj-cs"/>
              </a:rPr>
              <a:t>Joins</a:t>
            </a:r>
            <a:r>
              <a:rPr lang="en-US" sz="4400" b="1" kern="1200" dirty="0">
                <a:solidFill>
                  <a:schemeClr val="tx1"/>
                </a:solidFill>
                <a:latin typeface="+mj-lt"/>
                <a:ea typeface="+mj-ea"/>
                <a:cs typeface="+mj-cs"/>
              </a:rPr>
              <a:t> </a:t>
            </a:r>
            <a:r>
              <a:rPr lang="en-US" sz="4400" kern="1200" dirty="0">
                <a:solidFill>
                  <a:schemeClr val="tx1"/>
                </a:solidFill>
                <a:latin typeface="+mj-lt"/>
                <a:ea typeface="+mj-ea"/>
                <a:cs typeface="+mj-cs"/>
              </a:rPr>
              <a:t>   </a:t>
            </a:r>
            <a:r>
              <a:rPr lang="en-US" sz="1900" b="1" kern="1200" dirty="0">
                <a:solidFill>
                  <a:schemeClr val="tx1"/>
                </a:solidFill>
                <a:latin typeface="+mj-lt"/>
                <a:ea typeface="+mj-ea"/>
                <a:cs typeface="+mj-cs"/>
              </a:rPr>
              <a:t>(CO1, CO2)</a:t>
            </a:r>
            <a:endParaRPr lang="en-US" sz="4400" b="1" kern="1200" dirty="0">
              <a:solidFill>
                <a:schemeClr val="tx1"/>
              </a:solidFill>
              <a:latin typeface="+mj-lt"/>
              <a:ea typeface="+mj-ea"/>
              <a:cs typeface="+mj-cs"/>
            </a:endParaRPr>
          </a:p>
        </p:txBody>
      </p:sp>
      <p:sp>
        <p:nvSpPr>
          <p:cNvPr id="4" name="Date Placeholder 3"/>
          <p:cNvSpPr>
            <a:spLocks noGrp="1"/>
          </p:cNvSpPr>
          <p:nvPr>
            <p:ph type="dt" sz="half" idx="10"/>
          </p:nvPr>
        </p:nvSpPr>
        <p:spPr>
          <a:xfrm>
            <a:off x="457200" y="6356352"/>
            <a:ext cx="2133600" cy="365125"/>
          </a:xfrm>
        </p:spPr>
        <p:txBody>
          <a:bodyPr vert="horz" lIns="91440" tIns="45720" rIns="91440" bIns="45720" rtlCol="0" anchor="ctr">
            <a:normAutofit/>
          </a:bodyPr>
          <a:lstStyle/>
          <a:p>
            <a:pPr>
              <a:spcAft>
                <a:spcPts val="600"/>
              </a:spcAft>
            </a:pPr>
            <a:fld id="{98227D83-664B-4DDD-9C0D-6AFC5E733D71}" type="datetime1">
              <a:rPr lang="en-US" smtClean="0"/>
              <a:pPr>
                <a:spcAft>
                  <a:spcPts val="600"/>
                </a:spcAft>
              </a:pPr>
              <a:t>6/11/2022</a:t>
            </a:fld>
            <a:endParaRPr lang="en-US"/>
          </a:p>
        </p:txBody>
      </p:sp>
      <p:sp>
        <p:nvSpPr>
          <p:cNvPr id="5" name="Footer Placeholder 4"/>
          <p:cNvSpPr>
            <a:spLocks noGrp="1"/>
          </p:cNvSpPr>
          <p:nvPr>
            <p:ph type="ftr" sz="quarter" idx="11"/>
          </p:nvPr>
        </p:nvSpPr>
        <p:spPr>
          <a:xfrm>
            <a:off x="3124200" y="6356352"/>
            <a:ext cx="2895600" cy="365125"/>
          </a:xfrm>
        </p:spPr>
        <p:txBody>
          <a:bodyPr vert="horz" lIns="91440" tIns="45720" rIns="91440" bIns="45720" rtlCol="0" anchor="ctr">
            <a:normAutofit/>
          </a:bodyPr>
          <a:lstStyle/>
          <a:p>
            <a:pPr>
              <a:lnSpc>
                <a:spcPct val="90000"/>
              </a:lnSpc>
              <a:spcAft>
                <a:spcPts val="600"/>
              </a:spcAft>
            </a:pPr>
            <a:r>
              <a:rPr lang="sv-SE" sz="900" smtClean="0"/>
              <a:t>Ram Kumar Sharma      KCS 501   DBMS                    Unit 2</a:t>
            </a:r>
            <a:endParaRPr lang="en-US" sz="900" dirty="0"/>
          </a:p>
        </p:txBody>
      </p:sp>
      <p:sp>
        <p:nvSpPr>
          <p:cNvPr id="6" name="Slide Number Placeholder 5"/>
          <p:cNvSpPr>
            <a:spLocks noGrp="1"/>
          </p:cNvSpPr>
          <p:nvPr>
            <p:ph type="sldNum" sz="quarter" idx="12"/>
          </p:nvPr>
        </p:nvSpPr>
        <p:spPr>
          <a:xfrm>
            <a:off x="6553200" y="6356352"/>
            <a:ext cx="2133600" cy="365125"/>
          </a:xfrm>
        </p:spPr>
        <p:txBody>
          <a:bodyPr vert="horz" lIns="91440" tIns="45720" rIns="91440" bIns="45720" rtlCol="0" anchor="ctr">
            <a:normAutofit/>
          </a:bodyPr>
          <a:lstStyle/>
          <a:p>
            <a:pPr>
              <a:spcAft>
                <a:spcPts val="600"/>
              </a:spcAft>
            </a:pPr>
            <a:fld id="{B6F15528-21DE-4FAA-801E-634DDDAF4B2B}" type="slidenum">
              <a:rPr lang="en-US"/>
              <a:pPr>
                <a:spcAft>
                  <a:spcPts val="600"/>
                </a:spcAft>
              </a:pPr>
              <a:t>84</a:t>
            </a:fld>
            <a:endParaRPr lang="en-US"/>
          </a:p>
        </p:txBody>
      </p:sp>
      <p:sp>
        <p:nvSpPr>
          <p:cNvPr id="14" name="Rectangle 13">
            <a:extLst>
              <a:ext uri="{FF2B5EF4-FFF2-40B4-BE49-F238E27FC236}">
                <a16:creationId xmlns:a16="http://schemas.microsoft.com/office/drawing/2014/main" id="{3B522A17-B1CE-43AE-9560-E204D9F69E33}"/>
              </a:ext>
            </a:extLst>
          </p:cNvPr>
          <p:cNvSpPr/>
          <p:nvPr/>
        </p:nvSpPr>
        <p:spPr>
          <a:xfrm>
            <a:off x="1447800" y="916965"/>
            <a:ext cx="7367726" cy="830997"/>
          </a:xfrm>
          <a:prstGeom prst="rect">
            <a:avLst/>
          </a:prstGeom>
        </p:spPr>
        <p:txBody>
          <a:bodyPr wrap="square">
            <a:spAutoFit/>
          </a:bodyPr>
          <a:lstStyle/>
          <a:p>
            <a:r>
              <a:rPr lang="en-US" sz="2400" dirty="0">
                <a:solidFill>
                  <a:srgbClr val="000000"/>
                </a:solidFill>
                <a:latin typeface="+mj-lt"/>
              </a:rPr>
              <a:t>A Join operation combines related tuples from different relations, if and only if a given join condition is satisfied.</a:t>
            </a:r>
            <a:endParaRPr lang="en-US" sz="2400" dirty="0">
              <a:latin typeface="+mj-lt"/>
            </a:endParaRPr>
          </a:p>
        </p:txBody>
      </p:sp>
      <p:graphicFrame>
        <p:nvGraphicFramePr>
          <p:cNvPr id="8" name="Diagram 7">
            <a:extLst>
              <a:ext uri="{FF2B5EF4-FFF2-40B4-BE49-F238E27FC236}">
                <a16:creationId xmlns:a16="http://schemas.microsoft.com/office/drawing/2014/main" id="{718D0E40-7F81-4259-8620-8E9E7867BD4E}"/>
              </a:ext>
            </a:extLst>
          </p:cNvPr>
          <p:cNvGraphicFramePr/>
          <p:nvPr>
            <p:extLst>
              <p:ext uri="{D42A27DB-BD31-4B8C-83A1-F6EECF244321}">
                <p14:modId xmlns:p14="http://schemas.microsoft.com/office/powerpoint/2010/main" val="4065725784"/>
              </p:ext>
            </p:extLst>
          </p:nvPr>
        </p:nvGraphicFramePr>
        <p:xfrm>
          <a:off x="1160525" y="2025735"/>
          <a:ext cx="7459692" cy="3312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0460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863E80-D1D2-4780-A85B-BF894852B346}"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1463" y="624334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85</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Natural-Join Operation (*or </a:t>
            </a:r>
            <a:r>
              <a:rPr lang="en-US" sz="3200" dirty="0"/>
              <a:t>⋈</a:t>
            </a:r>
            <a:r>
              <a:rPr lang="en-US" altLang="en-US" sz="3200" b="1" dirty="0"/>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8" name="Text Box 8">
            <a:extLst>
              <a:ext uri="{FF2B5EF4-FFF2-40B4-BE49-F238E27FC236}">
                <a16:creationId xmlns:a16="http://schemas.microsoft.com/office/drawing/2014/main" id="{918B28EC-F164-45C9-A3C7-7D97BFEC00AD}"/>
              </a:ext>
            </a:extLst>
          </p:cNvPr>
          <p:cNvSpPr txBox="1">
            <a:spLocks noChangeArrowheads="1"/>
          </p:cNvSpPr>
          <p:nvPr/>
        </p:nvSpPr>
        <p:spPr bwMode="auto">
          <a:xfrm>
            <a:off x="677863" y="934638"/>
            <a:ext cx="2616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Char char="n"/>
            </a:pPr>
            <a:r>
              <a:rPr kumimoji="1" lang="en-US" altLang="en-US" sz="2400" b="1" dirty="0"/>
              <a:t>    Notation:  r * s</a:t>
            </a:r>
            <a:endParaRPr kumimoji="1" lang="en-US" altLang="en-US" sz="2400" b="1" i="1" dirty="0">
              <a:sym typeface="Symbol" panose="05050102010706020507" pitchFamily="18" charset="2"/>
            </a:endParaRPr>
          </a:p>
        </p:txBody>
      </p:sp>
      <p:sp>
        <p:nvSpPr>
          <p:cNvPr id="10" name="Rectangle 3">
            <a:extLst>
              <a:ext uri="{FF2B5EF4-FFF2-40B4-BE49-F238E27FC236}">
                <a16:creationId xmlns:a16="http://schemas.microsoft.com/office/drawing/2014/main" id="{AF9346B5-EE20-436F-BD71-62FBEA989848}"/>
              </a:ext>
            </a:extLst>
          </p:cNvPr>
          <p:cNvSpPr txBox="1">
            <a:spLocks noChangeArrowheads="1"/>
          </p:cNvSpPr>
          <p:nvPr/>
        </p:nvSpPr>
        <p:spPr>
          <a:xfrm>
            <a:off x="677863" y="1326750"/>
            <a:ext cx="8215312" cy="520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600" dirty="0"/>
              <a:t>Let </a:t>
            </a:r>
            <a:r>
              <a:rPr lang="en-US" altLang="en-US" sz="2600" i="1" dirty="0"/>
              <a:t>r</a:t>
            </a:r>
            <a:r>
              <a:rPr lang="en-US" altLang="en-US" sz="2600" dirty="0"/>
              <a:t> and </a:t>
            </a:r>
            <a:r>
              <a:rPr lang="en-US" altLang="en-US" sz="2600" i="1" dirty="0"/>
              <a:t>s</a:t>
            </a:r>
            <a:r>
              <a:rPr lang="en-US" altLang="en-US" sz="2600" dirty="0"/>
              <a:t> be relations on schemas </a:t>
            </a:r>
            <a:r>
              <a:rPr lang="en-US" altLang="en-US" sz="2600" i="1" dirty="0"/>
              <a:t>R</a:t>
            </a:r>
            <a:r>
              <a:rPr lang="en-US" altLang="en-US" sz="2600" dirty="0"/>
              <a:t> and </a:t>
            </a:r>
            <a:r>
              <a:rPr lang="en-US" altLang="en-US" sz="2600" i="1" dirty="0"/>
              <a:t>S</a:t>
            </a:r>
            <a:r>
              <a:rPr lang="en-US" altLang="en-US" sz="2600" dirty="0"/>
              <a:t> respectively. </a:t>
            </a:r>
          </a:p>
          <a:p>
            <a:pPr algn="just"/>
            <a:r>
              <a:rPr lang="en-US" sz="2600" dirty="0"/>
              <a:t>A natural join is the set of tuples of all combinations in R and S that are equal on their common attribute names.</a:t>
            </a:r>
          </a:p>
          <a:p>
            <a:r>
              <a:rPr lang="en-US" sz="2400" dirty="0"/>
              <a:t>It is denoted by * or (⋈).</a:t>
            </a:r>
          </a:p>
          <a:p>
            <a:r>
              <a:rPr lang="en-US" altLang="en-US" sz="2400" b="1" dirty="0"/>
              <a:t>Example:</a:t>
            </a:r>
          </a:p>
          <a:p>
            <a:pPr lvl="1">
              <a:buFont typeface="Monotype Sorts" pitchFamily="2" charset="2"/>
              <a:buNone/>
            </a:pPr>
            <a:r>
              <a:rPr lang="en-US" altLang="en-US" sz="2400" i="1" dirty="0"/>
              <a:t>R</a:t>
            </a:r>
            <a:r>
              <a:rPr lang="en-US" altLang="en-US" sz="2400" dirty="0"/>
              <a:t> = (</a:t>
            </a:r>
            <a:r>
              <a:rPr lang="en-US" altLang="en-US" sz="2400" i="1" dirty="0"/>
              <a:t>A, B, C, D</a:t>
            </a:r>
            <a:r>
              <a:rPr lang="en-US" altLang="en-US" sz="2400" dirty="0"/>
              <a:t>)</a:t>
            </a:r>
          </a:p>
          <a:p>
            <a:pPr lvl="1">
              <a:buFont typeface="Monotype Sorts" pitchFamily="2" charset="2"/>
              <a:buNone/>
            </a:pPr>
            <a:r>
              <a:rPr lang="en-US" altLang="en-US" sz="2400" i="1" dirty="0"/>
              <a:t>S</a:t>
            </a:r>
            <a:r>
              <a:rPr lang="en-US" altLang="en-US" sz="2400" dirty="0"/>
              <a:t> = (</a:t>
            </a:r>
            <a:r>
              <a:rPr lang="en-US" altLang="en-US" sz="2400" i="1" dirty="0"/>
              <a:t>E, B, D</a:t>
            </a:r>
            <a:r>
              <a:rPr lang="en-US" altLang="en-US" sz="2400" dirty="0"/>
              <a:t>)</a:t>
            </a:r>
          </a:p>
          <a:p>
            <a:pPr lvl="1"/>
            <a:r>
              <a:rPr lang="en-US" altLang="en-US" sz="2400" dirty="0"/>
              <a:t>Result schema = (</a:t>
            </a:r>
            <a:r>
              <a:rPr lang="en-US" altLang="en-US" sz="2400" i="1" dirty="0"/>
              <a:t>A, B, C, D, E</a:t>
            </a:r>
            <a:r>
              <a:rPr lang="en-US" altLang="en-US" sz="2400" dirty="0"/>
              <a:t>)</a:t>
            </a:r>
          </a:p>
          <a:p>
            <a:pPr lvl="1"/>
            <a:r>
              <a:rPr lang="en-US" altLang="en-US" sz="2400" i="1" dirty="0"/>
              <a:t>r</a:t>
            </a:r>
            <a:r>
              <a:rPr lang="en-US" altLang="en-US" sz="2400" dirty="0"/>
              <a:t>  * </a:t>
            </a:r>
            <a:r>
              <a:rPr lang="en-US" altLang="en-US" sz="2400" i="1" dirty="0"/>
              <a:t>s</a:t>
            </a:r>
            <a:r>
              <a:rPr lang="en-US" altLang="en-US" sz="2400" dirty="0"/>
              <a:t> is defined as:</a:t>
            </a:r>
            <a:br>
              <a:rPr lang="en-US" altLang="en-US" sz="2400" dirty="0"/>
            </a:br>
            <a:r>
              <a:rPr lang="en-US" altLang="en-US" sz="2400" dirty="0"/>
              <a:t>      </a:t>
            </a:r>
            <a:r>
              <a:rPr lang="en-US" altLang="en-US" sz="2400" dirty="0">
                <a:sym typeface="Symbol" panose="05050102010706020507" pitchFamily="18" charset="2"/>
              </a:rPr>
              <a:t></a:t>
            </a:r>
            <a:r>
              <a:rPr lang="en-US" altLang="en-US" sz="2400" i="1" baseline="-25000" dirty="0" err="1"/>
              <a:t>r.A</a:t>
            </a:r>
            <a:r>
              <a:rPr lang="en-US" altLang="en-US" sz="2400" i="1" baseline="-25000" dirty="0"/>
              <a:t>, </a:t>
            </a:r>
            <a:r>
              <a:rPr lang="en-US" altLang="en-US" sz="2400" i="1" baseline="-25000" dirty="0" err="1"/>
              <a:t>r.B</a:t>
            </a:r>
            <a:r>
              <a:rPr lang="en-US" altLang="en-US" sz="2400" i="1" baseline="-25000" dirty="0"/>
              <a:t>, </a:t>
            </a:r>
            <a:r>
              <a:rPr lang="en-US" altLang="en-US" sz="2400" i="1" baseline="-25000" dirty="0" err="1"/>
              <a:t>r.C</a:t>
            </a:r>
            <a:r>
              <a:rPr lang="en-US" altLang="en-US" sz="2400" i="1" baseline="-25000" dirty="0"/>
              <a:t>, </a:t>
            </a:r>
            <a:r>
              <a:rPr lang="en-US" altLang="en-US" sz="2400" i="1" baseline="-25000" dirty="0" err="1"/>
              <a:t>r.D</a:t>
            </a:r>
            <a:r>
              <a:rPr lang="en-US" altLang="en-US" sz="2400" i="1" baseline="-25000" dirty="0"/>
              <a:t>, </a:t>
            </a:r>
            <a:r>
              <a:rPr lang="en-US" altLang="en-US" sz="2400" i="1" baseline="-25000" dirty="0" err="1"/>
              <a:t>s.E</a:t>
            </a:r>
            <a:r>
              <a:rPr lang="en-US" altLang="en-US" sz="2400" dirty="0"/>
              <a:t> (</a:t>
            </a:r>
            <a:r>
              <a:rPr lang="en-US" altLang="en-US" sz="2400" dirty="0">
                <a:sym typeface="Symbol" panose="05050102010706020507" pitchFamily="18" charset="2"/>
              </a:rPr>
              <a:t></a:t>
            </a:r>
            <a:r>
              <a:rPr lang="en-US" altLang="en-US" sz="2400" i="1" baseline="-25000" dirty="0" err="1"/>
              <a:t>r.B</a:t>
            </a:r>
            <a:r>
              <a:rPr lang="en-US" altLang="en-US" sz="2400" i="1" baseline="-25000" dirty="0"/>
              <a:t> = </a:t>
            </a:r>
            <a:r>
              <a:rPr lang="en-US" altLang="en-US" sz="2400" i="1" baseline="-25000" dirty="0" err="1"/>
              <a:t>s.B</a:t>
            </a:r>
            <a:r>
              <a:rPr lang="en-US" altLang="en-US" sz="2400" i="1" baseline="-25000" dirty="0"/>
              <a:t> </a:t>
            </a:r>
            <a:r>
              <a:rPr lang="en-US" altLang="en-US" sz="2400" dirty="0">
                <a:sym typeface="Symbol" panose="05050102010706020507" pitchFamily="18" charset="2"/>
              </a:rPr>
              <a:t></a:t>
            </a:r>
            <a:r>
              <a:rPr lang="en-US" altLang="en-US" sz="2400" i="1" baseline="-25000" dirty="0"/>
              <a:t> </a:t>
            </a:r>
            <a:r>
              <a:rPr lang="en-US" altLang="en-US" sz="2400" i="1" baseline="-25000" dirty="0" err="1"/>
              <a:t>r.D</a:t>
            </a:r>
            <a:r>
              <a:rPr lang="en-US" altLang="en-US" sz="2400" i="1" baseline="-25000" dirty="0"/>
              <a:t> = </a:t>
            </a:r>
            <a:r>
              <a:rPr lang="en-US" altLang="en-US" sz="2400" i="1" baseline="-25000" dirty="0" err="1"/>
              <a:t>s.D</a:t>
            </a:r>
            <a:r>
              <a:rPr lang="en-US" altLang="en-US" sz="2400" dirty="0"/>
              <a:t> (</a:t>
            </a:r>
            <a:r>
              <a:rPr lang="en-US" altLang="en-US" sz="2400" i="1" dirty="0"/>
              <a:t>r </a:t>
            </a:r>
            <a:r>
              <a:rPr lang="en-US" altLang="en-US" sz="2400" dirty="0"/>
              <a:t> x  </a:t>
            </a:r>
            <a:r>
              <a:rPr lang="en-US" altLang="en-US" sz="2400" i="1" dirty="0"/>
              <a:t>s</a:t>
            </a:r>
            <a:r>
              <a:rPr lang="en-US" altLang="en-US" sz="2400" dirty="0"/>
              <a:t>))</a:t>
            </a:r>
          </a:p>
        </p:txBody>
      </p:sp>
    </p:spTree>
    <p:extLst>
      <p:ext uri="{BB962C8B-B14F-4D97-AF65-F5344CB8AC3E}">
        <p14:creationId xmlns:p14="http://schemas.microsoft.com/office/powerpoint/2010/main" val="39314462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C4C233-7067-4188-B6F5-15D4818089FA}"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86</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t>Natural-Join Operation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8" name="Text Box 8">
            <a:extLst>
              <a:ext uri="{FF2B5EF4-FFF2-40B4-BE49-F238E27FC236}">
                <a16:creationId xmlns:a16="http://schemas.microsoft.com/office/drawing/2014/main" id="{918B28EC-F164-45C9-A3C7-7D97BFEC00AD}"/>
              </a:ext>
            </a:extLst>
          </p:cNvPr>
          <p:cNvSpPr txBox="1">
            <a:spLocks noChangeArrowheads="1"/>
          </p:cNvSpPr>
          <p:nvPr/>
        </p:nvSpPr>
        <p:spPr bwMode="auto">
          <a:xfrm>
            <a:off x="677863" y="934638"/>
            <a:ext cx="25480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5000"/>
              </a:spcBef>
              <a:buClr>
                <a:schemeClr val="tx2"/>
              </a:buClr>
              <a:buSzPct val="90000"/>
              <a:buFont typeface="Monotype Sorts" pitchFamily="2" charset="2"/>
              <a:buChar char="n"/>
            </a:pPr>
            <a:r>
              <a:rPr kumimoji="1" lang="en-US" altLang="en-US" sz="2400" b="1" dirty="0"/>
              <a:t>    Notation:  r * s</a:t>
            </a:r>
            <a:endParaRPr kumimoji="1" lang="en-US" altLang="en-US" sz="2400" b="1" i="1" dirty="0">
              <a:sym typeface="Symbol" panose="05050102010706020507" pitchFamily="18" charset="2"/>
            </a:endParaRPr>
          </a:p>
        </p:txBody>
      </p:sp>
      <p:grpSp>
        <p:nvGrpSpPr>
          <p:cNvPr id="41" name="Group 40">
            <a:extLst>
              <a:ext uri="{FF2B5EF4-FFF2-40B4-BE49-F238E27FC236}">
                <a16:creationId xmlns:a16="http://schemas.microsoft.com/office/drawing/2014/main" id="{AC645EA9-885F-4824-80E6-40DA79C4AD1B}"/>
              </a:ext>
            </a:extLst>
          </p:cNvPr>
          <p:cNvGrpSpPr/>
          <p:nvPr/>
        </p:nvGrpSpPr>
        <p:grpSpPr>
          <a:xfrm>
            <a:off x="1428750" y="1589089"/>
            <a:ext cx="5124450" cy="4659313"/>
            <a:chOff x="1428750" y="1600200"/>
            <a:chExt cx="5124450" cy="4659313"/>
          </a:xfrm>
        </p:grpSpPr>
        <p:sp>
          <p:nvSpPr>
            <p:cNvPr id="42" name="Rectangle 29">
              <a:extLst>
                <a:ext uri="{FF2B5EF4-FFF2-40B4-BE49-F238E27FC236}">
                  <a16:creationId xmlns:a16="http://schemas.microsoft.com/office/drawing/2014/main" id="{ECC108E9-C690-4084-9420-554779A42D44}"/>
                </a:ext>
              </a:extLst>
            </p:cNvPr>
            <p:cNvSpPr>
              <a:spLocks noChangeArrowheads="1"/>
            </p:cNvSpPr>
            <p:nvPr/>
          </p:nvSpPr>
          <p:spPr bwMode="auto">
            <a:xfrm>
              <a:off x="6096000" y="2209800"/>
              <a:ext cx="457200" cy="134141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endParaRPr lang="en-US" altLang="en-US" sz="1800" b="1" i="1">
                <a:sym typeface="Symbol" panose="05050102010706020507" pitchFamily="18" charset="2"/>
              </a:endParaRP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p:txBody>
        </p:sp>
        <p:grpSp>
          <p:nvGrpSpPr>
            <p:cNvPr id="43" name="Group 42">
              <a:extLst>
                <a:ext uri="{FF2B5EF4-FFF2-40B4-BE49-F238E27FC236}">
                  <a16:creationId xmlns:a16="http://schemas.microsoft.com/office/drawing/2014/main" id="{ACAFEF89-2566-433F-BF6F-F31B5106B67A}"/>
                </a:ext>
              </a:extLst>
            </p:cNvPr>
            <p:cNvGrpSpPr/>
            <p:nvPr/>
          </p:nvGrpSpPr>
          <p:grpSpPr>
            <a:xfrm>
              <a:off x="1428750" y="1600200"/>
              <a:ext cx="5124450" cy="4659313"/>
              <a:chOff x="1428750" y="1600200"/>
              <a:chExt cx="5124450" cy="4659313"/>
            </a:xfrm>
          </p:grpSpPr>
          <p:sp>
            <p:nvSpPr>
              <p:cNvPr id="44" name="Rectangle 14">
                <a:extLst>
                  <a:ext uri="{FF2B5EF4-FFF2-40B4-BE49-F238E27FC236}">
                    <a16:creationId xmlns:a16="http://schemas.microsoft.com/office/drawing/2014/main" id="{B2681568-AAF0-4238-8B06-428E146BD008}"/>
                  </a:ext>
                </a:extLst>
              </p:cNvPr>
              <p:cNvSpPr>
                <a:spLocks noChangeArrowheads="1"/>
              </p:cNvSpPr>
              <p:nvPr/>
            </p:nvSpPr>
            <p:spPr bwMode="auto">
              <a:xfrm>
                <a:off x="1676400" y="1676400"/>
                <a:ext cx="457200" cy="4942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A</a:t>
                </a:r>
              </a:p>
            </p:txBody>
          </p:sp>
          <p:sp>
            <p:nvSpPr>
              <p:cNvPr id="45" name="Rectangle 15">
                <a:extLst>
                  <a:ext uri="{FF2B5EF4-FFF2-40B4-BE49-F238E27FC236}">
                    <a16:creationId xmlns:a16="http://schemas.microsoft.com/office/drawing/2014/main" id="{3C1AB174-B59E-4245-9DD2-0FBFE05B1C68}"/>
                  </a:ext>
                </a:extLst>
              </p:cNvPr>
              <p:cNvSpPr>
                <a:spLocks noChangeArrowheads="1"/>
              </p:cNvSpPr>
              <p:nvPr/>
            </p:nvSpPr>
            <p:spPr bwMode="auto">
              <a:xfrm>
                <a:off x="2133600" y="1676400"/>
                <a:ext cx="457200" cy="4942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B</a:t>
                </a:r>
              </a:p>
            </p:txBody>
          </p:sp>
          <p:sp>
            <p:nvSpPr>
              <p:cNvPr id="46" name="Rectangle 16">
                <a:extLst>
                  <a:ext uri="{FF2B5EF4-FFF2-40B4-BE49-F238E27FC236}">
                    <a16:creationId xmlns:a16="http://schemas.microsoft.com/office/drawing/2014/main" id="{7A422A1B-026C-4E4E-B08C-9EC1BE6AF329}"/>
                  </a:ext>
                </a:extLst>
              </p:cNvPr>
              <p:cNvSpPr>
                <a:spLocks noChangeArrowheads="1"/>
              </p:cNvSpPr>
              <p:nvPr/>
            </p:nvSpPr>
            <p:spPr bwMode="auto">
              <a:xfrm>
                <a:off x="1676400" y="2286000"/>
                <a:ext cx="457200" cy="12708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p:txBody>
          </p:sp>
          <p:sp>
            <p:nvSpPr>
              <p:cNvPr id="47" name="Rectangle 17">
                <a:extLst>
                  <a:ext uri="{FF2B5EF4-FFF2-40B4-BE49-F238E27FC236}">
                    <a16:creationId xmlns:a16="http://schemas.microsoft.com/office/drawing/2014/main" id="{6C5D6535-90F3-44E9-8E4F-682B46F51C9C}"/>
                  </a:ext>
                </a:extLst>
              </p:cNvPr>
              <p:cNvSpPr>
                <a:spLocks noChangeArrowheads="1"/>
              </p:cNvSpPr>
              <p:nvPr/>
            </p:nvSpPr>
            <p:spPr bwMode="auto">
              <a:xfrm>
                <a:off x="2133600" y="2286000"/>
                <a:ext cx="457200" cy="12708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1</a:t>
                </a:r>
              </a:p>
              <a:p>
                <a:pPr algn="ctr"/>
                <a:r>
                  <a:rPr lang="en-US" altLang="en-US" sz="1800" i="1">
                    <a:sym typeface="Symbol" panose="05050102010706020507" pitchFamily="18" charset="2"/>
                  </a:rPr>
                  <a:t>2</a:t>
                </a:r>
              </a:p>
              <a:p>
                <a:pPr algn="ctr"/>
                <a:r>
                  <a:rPr lang="en-US" altLang="en-US" sz="1800" i="1">
                    <a:sym typeface="Symbol" panose="05050102010706020507" pitchFamily="18" charset="2"/>
                  </a:rPr>
                  <a:t>4</a:t>
                </a:r>
              </a:p>
              <a:p>
                <a:pPr algn="ctr"/>
                <a:r>
                  <a:rPr lang="en-US" altLang="en-US" sz="1800" i="1">
                    <a:sym typeface="Symbol" panose="05050102010706020507" pitchFamily="18" charset="2"/>
                  </a:rPr>
                  <a:t>1</a:t>
                </a:r>
              </a:p>
              <a:p>
                <a:pPr algn="ctr"/>
                <a:r>
                  <a:rPr lang="en-US" altLang="en-US" sz="1800" i="1">
                    <a:sym typeface="Symbol" panose="05050102010706020507" pitchFamily="18" charset="2"/>
                  </a:rPr>
                  <a:t>2</a:t>
                </a:r>
              </a:p>
            </p:txBody>
          </p:sp>
          <p:sp>
            <p:nvSpPr>
              <p:cNvPr id="48" name="Rectangle 18">
                <a:extLst>
                  <a:ext uri="{FF2B5EF4-FFF2-40B4-BE49-F238E27FC236}">
                    <a16:creationId xmlns:a16="http://schemas.microsoft.com/office/drawing/2014/main" id="{727FF759-5925-4A2F-9C05-171D5DE8B385}"/>
                  </a:ext>
                </a:extLst>
              </p:cNvPr>
              <p:cNvSpPr>
                <a:spLocks noChangeArrowheads="1"/>
              </p:cNvSpPr>
              <p:nvPr/>
            </p:nvSpPr>
            <p:spPr bwMode="auto">
              <a:xfrm>
                <a:off x="2590800" y="1676400"/>
                <a:ext cx="457200" cy="4942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C</a:t>
                </a:r>
              </a:p>
            </p:txBody>
          </p:sp>
          <p:sp>
            <p:nvSpPr>
              <p:cNvPr id="49" name="Rectangle 19">
                <a:extLst>
                  <a:ext uri="{FF2B5EF4-FFF2-40B4-BE49-F238E27FC236}">
                    <a16:creationId xmlns:a16="http://schemas.microsoft.com/office/drawing/2014/main" id="{3959729F-B767-44B1-AF6E-BFAB079CEB29}"/>
                  </a:ext>
                </a:extLst>
              </p:cNvPr>
              <p:cNvSpPr>
                <a:spLocks noChangeArrowheads="1"/>
              </p:cNvSpPr>
              <p:nvPr/>
            </p:nvSpPr>
            <p:spPr bwMode="auto">
              <a:xfrm>
                <a:off x="3048000" y="1676400"/>
                <a:ext cx="457200" cy="4942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D</a:t>
                </a:r>
              </a:p>
            </p:txBody>
          </p:sp>
          <p:sp>
            <p:nvSpPr>
              <p:cNvPr id="50" name="Rectangle 20">
                <a:extLst>
                  <a:ext uri="{FF2B5EF4-FFF2-40B4-BE49-F238E27FC236}">
                    <a16:creationId xmlns:a16="http://schemas.microsoft.com/office/drawing/2014/main" id="{13ACB095-F34D-418F-88CA-4D4148BEEA17}"/>
                  </a:ext>
                </a:extLst>
              </p:cNvPr>
              <p:cNvSpPr>
                <a:spLocks noChangeArrowheads="1"/>
              </p:cNvSpPr>
              <p:nvPr/>
            </p:nvSpPr>
            <p:spPr bwMode="auto">
              <a:xfrm>
                <a:off x="2590800" y="2286000"/>
                <a:ext cx="457200" cy="12708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85750" indent="-285750" algn="ctr">
                  <a:buFont typeface="Wingdings" panose="05000000000000000000" pitchFamily="2" charset="2"/>
                  <a:buChar char="ü"/>
                </a:pPr>
                <a:r>
                  <a:rPr lang="en-US" altLang="en-US" sz="1800" i="1" dirty="0">
                    <a:sym typeface="Symbol" panose="05050102010706020507" pitchFamily="18" charset="2"/>
                  </a:rPr>
                  <a:t></a:t>
                </a:r>
              </a:p>
              <a:p>
                <a:pPr algn="ctr"/>
                <a:r>
                  <a:rPr lang="en-US" altLang="en-US" sz="1800" i="1" dirty="0">
                    <a:sym typeface="Symbol" panose="05050102010706020507" pitchFamily="18" charset="2"/>
                  </a:rPr>
                  <a:t></a:t>
                </a:r>
              </a:p>
              <a:p>
                <a:pPr algn="ctr"/>
                <a:r>
                  <a:rPr lang="en-US" altLang="en-US" sz="1800" i="1" dirty="0">
                    <a:sym typeface="Symbol" panose="05050102010706020507" pitchFamily="18" charset="2"/>
                  </a:rPr>
                  <a:t></a:t>
                </a:r>
              </a:p>
              <a:p>
                <a:pPr algn="ctr"/>
                <a:r>
                  <a:rPr lang="en-US" altLang="en-US" sz="1800" i="1" dirty="0">
                    <a:sym typeface="Symbol" panose="05050102010706020507" pitchFamily="18" charset="2"/>
                  </a:rPr>
                  <a:t></a:t>
                </a:r>
              </a:p>
              <a:p>
                <a:pPr algn="ctr"/>
                <a:r>
                  <a:rPr lang="en-US" altLang="en-US" sz="1800" i="1" dirty="0">
                    <a:sym typeface="Symbol" panose="05050102010706020507" pitchFamily="18" charset="2"/>
                  </a:rPr>
                  <a:t></a:t>
                </a:r>
              </a:p>
            </p:txBody>
          </p:sp>
          <p:sp>
            <p:nvSpPr>
              <p:cNvPr id="51" name="Rectangle 21">
                <a:extLst>
                  <a:ext uri="{FF2B5EF4-FFF2-40B4-BE49-F238E27FC236}">
                    <a16:creationId xmlns:a16="http://schemas.microsoft.com/office/drawing/2014/main" id="{21572682-FCBC-4656-867A-6A0713BB5441}"/>
                  </a:ext>
                </a:extLst>
              </p:cNvPr>
              <p:cNvSpPr>
                <a:spLocks noChangeArrowheads="1"/>
              </p:cNvSpPr>
              <p:nvPr/>
            </p:nvSpPr>
            <p:spPr bwMode="auto">
              <a:xfrm>
                <a:off x="3048000" y="2286000"/>
                <a:ext cx="457200" cy="12708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sym typeface="Symbol" panose="05050102010706020507" pitchFamily="18" charset="2"/>
                  </a:rPr>
                  <a:t>a</a:t>
                </a:r>
              </a:p>
              <a:p>
                <a:pPr algn="ctr"/>
                <a:r>
                  <a:rPr lang="en-US" altLang="en-US" sz="1800">
                    <a:sym typeface="Symbol" panose="05050102010706020507" pitchFamily="18" charset="2"/>
                  </a:rPr>
                  <a:t>a</a:t>
                </a:r>
              </a:p>
              <a:p>
                <a:pPr algn="ctr"/>
                <a:r>
                  <a:rPr lang="en-US" altLang="en-US" sz="1800">
                    <a:sym typeface="Symbol" panose="05050102010706020507" pitchFamily="18" charset="2"/>
                  </a:rPr>
                  <a:t>b</a:t>
                </a:r>
              </a:p>
              <a:p>
                <a:pPr algn="ctr"/>
                <a:r>
                  <a:rPr lang="en-US" altLang="en-US" sz="1800">
                    <a:sym typeface="Symbol" panose="05050102010706020507" pitchFamily="18" charset="2"/>
                  </a:rPr>
                  <a:t>a</a:t>
                </a:r>
              </a:p>
              <a:p>
                <a:pPr algn="ctr"/>
                <a:r>
                  <a:rPr lang="en-US" altLang="en-US" sz="1800">
                    <a:sym typeface="Symbol" panose="05050102010706020507" pitchFamily="18" charset="2"/>
                  </a:rPr>
                  <a:t>b</a:t>
                </a:r>
              </a:p>
            </p:txBody>
          </p:sp>
          <p:sp>
            <p:nvSpPr>
              <p:cNvPr id="52" name="Rectangle 22">
                <a:extLst>
                  <a:ext uri="{FF2B5EF4-FFF2-40B4-BE49-F238E27FC236}">
                    <a16:creationId xmlns:a16="http://schemas.microsoft.com/office/drawing/2014/main" id="{4CD18F48-FA56-4DC8-A557-F1B4FF662E3B}"/>
                  </a:ext>
                </a:extLst>
              </p:cNvPr>
              <p:cNvSpPr>
                <a:spLocks noChangeArrowheads="1"/>
              </p:cNvSpPr>
              <p:nvPr/>
            </p:nvSpPr>
            <p:spPr bwMode="auto">
              <a:xfrm>
                <a:off x="5181600" y="1600200"/>
                <a:ext cx="457200" cy="4942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B</a:t>
                </a:r>
              </a:p>
            </p:txBody>
          </p:sp>
          <p:sp>
            <p:nvSpPr>
              <p:cNvPr id="53" name="Rectangle 23">
                <a:extLst>
                  <a:ext uri="{FF2B5EF4-FFF2-40B4-BE49-F238E27FC236}">
                    <a16:creationId xmlns:a16="http://schemas.microsoft.com/office/drawing/2014/main" id="{0644A674-5903-4BB7-9A4B-E770B0726867}"/>
                  </a:ext>
                </a:extLst>
              </p:cNvPr>
              <p:cNvSpPr>
                <a:spLocks noChangeArrowheads="1"/>
              </p:cNvSpPr>
              <p:nvPr/>
            </p:nvSpPr>
            <p:spPr bwMode="auto">
              <a:xfrm>
                <a:off x="5181600" y="2209800"/>
                <a:ext cx="457200" cy="134141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1</a:t>
                </a:r>
              </a:p>
              <a:p>
                <a:pPr algn="ctr"/>
                <a:r>
                  <a:rPr lang="en-US" altLang="en-US" sz="1800" i="1">
                    <a:sym typeface="Symbol" panose="05050102010706020507" pitchFamily="18" charset="2"/>
                  </a:rPr>
                  <a:t>3</a:t>
                </a:r>
              </a:p>
              <a:p>
                <a:pPr algn="ctr"/>
                <a:r>
                  <a:rPr lang="en-US" altLang="en-US" sz="1800" i="1">
                    <a:sym typeface="Symbol" panose="05050102010706020507" pitchFamily="18" charset="2"/>
                  </a:rPr>
                  <a:t>1</a:t>
                </a:r>
              </a:p>
              <a:p>
                <a:pPr algn="ctr"/>
                <a:r>
                  <a:rPr lang="en-US" altLang="en-US" sz="1800" i="1">
                    <a:sym typeface="Symbol" panose="05050102010706020507" pitchFamily="18" charset="2"/>
                  </a:rPr>
                  <a:t>2</a:t>
                </a:r>
              </a:p>
              <a:p>
                <a:pPr algn="ctr"/>
                <a:r>
                  <a:rPr lang="en-US" altLang="en-US" sz="1800" i="1">
                    <a:sym typeface="Symbol" panose="05050102010706020507" pitchFamily="18" charset="2"/>
                  </a:rPr>
                  <a:t>3</a:t>
                </a:r>
              </a:p>
            </p:txBody>
          </p:sp>
          <p:sp>
            <p:nvSpPr>
              <p:cNvPr id="54" name="Rectangle 25">
                <a:extLst>
                  <a:ext uri="{FF2B5EF4-FFF2-40B4-BE49-F238E27FC236}">
                    <a16:creationId xmlns:a16="http://schemas.microsoft.com/office/drawing/2014/main" id="{C959B136-72FF-4155-84FE-351E1D4E6EEB}"/>
                  </a:ext>
                </a:extLst>
              </p:cNvPr>
              <p:cNvSpPr>
                <a:spLocks noChangeArrowheads="1"/>
              </p:cNvSpPr>
              <p:nvPr/>
            </p:nvSpPr>
            <p:spPr bwMode="auto">
              <a:xfrm>
                <a:off x="5638800" y="1600200"/>
                <a:ext cx="457200" cy="4942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D</a:t>
                </a:r>
              </a:p>
            </p:txBody>
          </p:sp>
          <p:sp>
            <p:nvSpPr>
              <p:cNvPr id="55" name="Rectangle 27">
                <a:extLst>
                  <a:ext uri="{FF2B5EF4-FFF2-40B4-BE49-F238E27FC236}">
                    <a16:creationId xmlns:a16="http://schemas.microsoft.com/office/drawing/2014/main" id="{AD1378A9-9DB8-44F7-AF37-46A4282DC538}"/>
                  </a:ext>
                </a:extLst>
              </p:cNvPr>
              <p:cNvSpPr>
                <a:spLocks noChangeArrowheads="1"/>
              </p:cNvSpPr>
              <p:nvPr/>
            </p:nvSpPr>
            <p:spPr bwMode="auto">
              <a:xfrm>
                <a:off x="5638800" y="2209800"/>
                <a:ext cx="457200" cy="134141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sym typeface="Symbol" panose="05050102010706020507" pitchFamily="18" charset="2"/>
                  </a:rPr>
                  <a:t>a</a:t>
                </a:r>
              </a:p>
              <a:p>
                <a:pPr algn="ctr"/>
                <a:r>
                  <a:rPr lang="en-US" altLang="en-US" sz="1800">
                    <a:sym typeface="Symbol" panose="05050102010706020507" pitchFamily="18" charset="2"/>
                  </a:rPr>
                  <a:t>a</a:t>
                </a:r>
              </a:p>
              <a:p>
                <a:pPr algn="ctr"/>
                <a:r>
                  <a:rPr lang="en-US" altLang="en-US" sz="1800">
                    <a:sym typeface="Symbol" panose="05050102010706020507" pitchFamily="18" charset="2"/>
                  </a:rPr>
                  <a:t>a</a:t>
                </a:r>
              </a:p>
              <a:p>
                <a:pPr algn="ctr"/>
                <a:r>
                  <a:rPr lang="en-US" altLang="en-US" sz="1800">
                    <a:sym typeface="Symbol" panose="05050102010706020507" pitchFamily="18" charset="2"/>
                  </a:rPr>
                  <a:t>b</a:t>
                </a:r>
              </a:p>
              <a:p>
                <a:pPr algn="ctr"/>
                <a:r>
                  <a:rPr lang="en-US" altLang="en-US" sz="1800">
                    <a:sym typeface="Symbol" panose="05050102010706020507" pitchFamily="18" charset="2"/>
                  </a:rPr>
                  <a:t>b</a:t>
                </a:r>
              </a:p>
            </p:txBody>
          </p:sp>
          <p:sp>
            <p:nvSpPr>
              <p:cNvPr id="56" name="Rectangle 28">
                <a:extLst>
                  <a:ext uri="{FF2B5EF4-FFF2-40B4-BE49-F238E27FC236}">
                    <a16:creationId xmlns:a16="http://schemas.microsoft.com/office/drawing/2014/main" id="{31C3D781-68D7-4191-9C95-DC1BCDE6CD01}"/>
                  </a:ext>
                </a:extLst>
              </p:cNvPr>
              <p:cNvSpPr>
                <a:spLocks noChangeArrowheads="1"/>
              </p:cNvSpPr>
              <p:nvPr/>
            </p:nvSpPr>
            <p:spPr bwMode="auto">
              <a:xfrm>
                <a:off x="6096000" y="1600200"/>
                <a:ext cx="457200" cy="4942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E</a:t>
                </a:r>
              </a:p>
            </p:txBody>
          </p:sp>
          <p:sp>
            <p:nvSpPr>
              <p:cNvPr id="57" name="Text Box 30">
                <a:extLst>
                  <a:ext uri="{FF2B5EF4-FFF2-40B4-BE49-F238E27FC236}">
                    <a16:creationId xmlns:a16="http://schemas.microsoft.com/office/drawing/2014/main" id="{E5D5E711-873E-4572-87C6-54DCCF97D8A6}"/>
                  </a:ext>
                </a:extLst>
              </p:cNvPr>
              <p:cNvSpPr txBox="1">
                <a:spLocks noChangeArrowheads="1"/>
              </p:cNvSpPr>
              <p:nvPr/>
            </p:nvSpPr>
            <p:spPr bwMode="auto">
              <a:xfrm>
                <a:off x="2362200" y="3657600"/>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800" i="1"/>
                  <a:t>r</a:t>
                </a:r>
              </a:p>
            </p:txBody>
          </p:sp>
          <p:sp>
            <p:nvSpPr>
              <p:cNvPr id="58" name="Rectangle 4">
                <a:extLst>
                  <a:ext uri="{FF2B5EF4-FFF2-40B4-BE49-F238E27FC236}">
                    <a16:creationId xmlns:a16="http://schemas.microsoft.com/office/drawing/2014/main" id="{04757CFC-A203-44BC-948F-8AFB2252FBEE}"/>
                  </a:ext>
                </a:extLst>
              </p:cNvPr>
              <p:cNvSpPr>
                <a:spLocks noChangeArrowheads="1"/>
              </p:cNvSpPr>
              <p:nvPr/>
            </p:nvSpPr>
            <p:spPr bwMode="auto">
              <a:xfrm>
                <a:off x="3352800" y="4340225"/>
                <a:ext cx="434975" cy="460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A</a:t>
                </a:r>
              </a:p>
            </p:txBody>
          </p:sp>
          <p:sp>
            <p:nvSpPr>
              <p:cNvPr id="59" name="Rectangle 5">
                <a:extLst>
                  <a:ext uri="{FF2B5EF4-FFF2-40B4-BE49-F238E27FC236}">
                    <a16:creationId xmlns:a16="http://schemas.microsoft.com/office/drawing/2014/main" id="{30D3FB2C-BE76-450C-A17A-16CF69020583}"/>
                  </a:ext>
                </a:extLst>
              </p:cNvPr>
              <p:cNvSpPr>
                <a:spLocks noChangeArrowheads="1"/>
              </p:cNvSpPr>
              <p:nvPr/>
            </p:nvSpPr>
            <p:spPr bwMode="auto">
              <a:xfrm>
                <a:off x="3787775" y="4340225"/>
                <a:ext cx="434975" cy="460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B</a:t>
                </a:r>
              </a:p>
            </p:txBody>
          </p:sp>
          <p:sp>
            <p:nvSpPr>
              <p:cNvPr id="60" name="Rectangle 6">
                <a:extLst>
                  <a:ext uri="{FF2B5EF4-FFF2-40B4-BE49-F238E27FC236}">
                    <a16:creationId xmlns:a16="http://schemas.microsoft.com/office/drawing/2014/main" id="{4E5C07DF-15D0-47B7-8713-3A4AA9B027B6}"/>
                  </a:ext>
                </a:extLst>
              </p:cNvPr>
              <p:cNvSpPr>
                <a:spLocks noChangeArrowheads="1"/>
              </p:cNvSpPr>
              <p:nvPr/>
            </p:nvSpPr>
            <p:spPr bwMode="auto">
              <a:xfrm>
                <a:off x="3352800" y="4908551"/>
                <a:ext cx="434975" cy="12516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p:txBody>
          </p:sp>
          <p:sp>
            <p:nvSpPr>
              <p:cNvPr id="61" name="Rectangle 7">
                <a:extLst>
                  <a:ext uri="{FF2B5EF4-FFF2-40B4-BE49-F238E27FC236}">
                    <a16:creationId xmlns:a16="http://schemas.microsoft.com/office/drawing/2014/main" id="{BA421EAF-97FA-4917-A562-42D280929816}"/>
                  </a:ext>
                </a:extLst>
              </p:cNvPr>
              <p:cNvSpPr>
                <a:spLocks noChangeArrowheads="1"/>
              </p:cNvSpPr>
              <p:nvPr/>
            </p:nvSpPr>
            <p:spPr bwMode="auto">
              <a:xfrm>
                <a:off x="3787775" y="4908550"/>
                <a:ext cx="434975" cy="13509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dirty="0">
                    <a:sym typeface="Symbol" panose="05050102010706020507" pitchFamily="18" charset="2"/>
                  </a:rPr>
                  <a:t>1</a:t>
                </a:r>
              </a:p>
              <a:p>
                <a:pPr algn="ctr"/>
                <a:r>
                  <a:rPr lang="en-US" altLang="en-US" sz="1800" i="1" dirty="0">
                    <a:sym typeface="Symbol" panose="05050102010706020507" pitchFamily="18" charset="2"/>
                  </a:rPr>
                  <a:t>1</a:t>
                </a:r>
              </a:p>
              <a:p>
                <a:pPr algn="ctr"/>
                <a:r>
                  <a:rPr lang="en-US" altLang="en-US" sz="1800" i="1" dirty="0">
                    <a:sym typeface="Symbol" panose="05050102010706020507" pitchFamily="18" charset="2"/>
                  </a:rPr>
                  <a:t>1</a:t>
                </a:r>
              </a:p>
              <a:p>
                <a:pPr algn="ctr"/>
                <a:r>
                  <a:rPr lang="en-US" altLang="en-US" sz="1800" i="1" dirty="0">
                    <a:sym typeface="Symbol" panose="05050102010706020507" pitchFamily="18" charset="2"/>
                  </a:rPr>
                  <a:t>1</a:t>
                </a:r>
              </a:p>
              <a:p>
                <a:pPr algn="ctr"/>
                <a:r>
                  <a:rPr lang="en-US" altLang="en-US" sz="1800" i="1" dirty="0">
                    <a:sym typeface="Symbol" panose="05050102010706020507" pitchFamily="18" charset="2"/>
                  </a:rPr>
                  <a:t>2</a:t>
                </a:r>
              </a:p>
            </p:txBody>
          </p:sp>
          <p:sp>
            <p:nvSpPr>
              <p:cNvPr id="62" name="Rectangle 8">
                <a:extLst>
                  <a:ext uri="{FF2B5EF4-FFF2-40B4-BE49-F238E27FC236}">
                    <a16:creationId xmlns:a16="http://schemas.microsoft.com/office/drawing/2014/main" id="{753A3421-6669-4A4F-8E02-34F02395FDAC}"/>
                  </a:ext>
                </a:extLst>
              </p:cNvPr>
              <p:cNvSpPr>
                <a:spLocks noChangeArrowheads="1"/>
              </p:cNvSpPr>
              <p:nvPr/>
            </p:nvSpPr>
            <p:spPr bwMode="auto">
              <a:xfrm>
                <a:off x="4222750" y="4340225"/>
                <a:ext cx="436563" cy="460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C</a:t>
                </a:r>
              </a:p>
            </p:txBody>
          </p:sp>
          <p:sp>
            <p:nvSpPr>
              <p:cNvPr id="63" name="Rectangle 9">
                <a:extLst>
                  <a:ext uri="{FF2B5EF4-FFF2-40B4-BE49-F238E27FC236}">
                    <a16:creationId xmlns:a16="http://schemas.microsoft.com/office/drawing/2014/main" id="{ECA4A428-CD2C-449B-BA95-6B84370A74A1}"/>
                  </a:ext>
                </a:extLst>
              </p:cNvPr>
              <p:cNvSpPr>
                <a:spLocks noChangeArrowheads="1"/>
              </p:cNvSpPr>
              <p:nvPr/>
            </p:nvSpPr>
            <p:spPr bwMode="auto">
              <a:xfrm>
                <a:off x="4659313" y="4340225"/>
                <a:ext cx="434975" cy="460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D</a:t>
                </a:r>
              </a:p>
            </p:txBody>
          </p:sp>
          <p:sp>
            <p:nvSpPr>
              <p:cNvPr id="64" name="Rectangle 10">
                <a:extLst>
                  <a:ext uri="{FF2B5EF4-FFF2-40B4-BE49-F238E27FC236}">
                    <a16:creationId xmlns:a16="http://schemas.microsoft.com/office/drawing/2014/main" id="{A168F810-8F8F-42AC-AF78-601E7D982A3E}"/>
                  </a:ext>
                </a:extLst>
              </p:cNvPr>
              <p:cNvSpPr>
                <a:spLocks noChangeArrowheads="1"/>
              </p:cNvSpPr>
              <p:nvPr/>
            </p:nvSpPr>
            <p:spPr bwMode="auto">
              <a:xfrm>
                <a:off x="4222750" y="4908551"/>
                <a:ext cx="436563" cy="12516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p:txBody>
          </p:sp>
          <p:sp>
            <p:nvSpPr>
              <p:cNvPr id="65" name="Rectangle 11">
                <a:extLst>
                  <a:ext uri="{FF2B5EF4-FFF2-40B4-BE49-F238E27FC236}">
                    <a16:creationId xmlns:a16="http://schemas.microsoft.com/office/drawing/2014/main" id="{30E45A29-464D-4462-9DAC-0CC8A7E74DDA}"/>
                  </a:ext>
                </a:extLst>
              </p:cNvPr>
              <p:cNvSpPr>
                <a:spLocks noChangeArrowheads="1"/>
              </p:cNvSpPr>
              <p:nvPr/>
            </p:nvSpPr>
            <p:spPr bwMode="auto">
              <a:xfrm>
                <a:off x="4659313" y="4908551"/>
                <a:ext cx="434975" cy="12516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sym typeface="Symbol" panose="05050102010706020507" pitchFamily="18" charset="2"/>
                  </a:rPr>
                  <a:t>a</a:t>
                </a:r>
              </a:p>
              <a:p>
                <a:pPr algn="ctr"/>
                <a:r>
                  <a:rPr lang="en-US" altLang="en-US" sz="1800">
                    <a:sym typeface="Symbol" panose="05050102010706020507" pitchFamily="18" charset="2"/>
                  </a:rPr>
                  <a:t>a</a:t>
                </a:r>
              </a:p>
              <a:p>
                <a:pPr algn="ctr"/>
                <a:r>
                  <a:rPr lang="en-US" altLang="en-US" sz="1800">
                    <a:sym typeface="Symbol" panose="05050102010706020507" pitchFamily="18" charset="2"/>
                  </a:rPr>
                  <a:t>a</a:t>
                </a:r>
              </a:p>
              <a:p>
                <a:pPr algn="ctr"/>
                <a:r>
                  <a:rPr lang="en-US" altLang="en-US" sz="1800">
                    <a:sym typeface="Symbol" panose="05050102010706020507" pitchFamily="18" charset="2"/>
                  </a:rPr>
                  <a:t>a</a:t>
                </a:r>
              </a:p>
              <a:p>
                <a:pPr algn="ctr"/>
                <a:r>
                  <a:rPr lang="en-US" altLang="en-US" sz="1800">
                    <a:sym typeface="Symbol" panose="05050102010706020507" pitchFamily="18" charset="2"/>
                  </a:rPr>
                  <a:t>b</a:t>
                </a:r>
              </a:p>
            </p:txBody>
          </p:sp>
          <p:sp>
            <p:nvSpPr>
              <p:cNvPr id="66" name="Rectangle 12">
                <a:extLst>
                  <a:ext uri="{FF2B5EF4-FFF2-40B4-BE49-F238E27FC236}">
                    <a16:creationId xmlns:a16="http://schemas.microsoft.com/office/drawing/2014/main" id="{E1041858-633F-4DCA-BF55-ED0B0656CB1A}"/>
                  </a:ext>
                </a:extLst>
              </p:cNvPr>
              <p:cNvSpPr>
                <a:spLocks noChangeArrowheads="1"/>
              </p:cNvSpPr>
              <p:nvPr/>
            </p:nvSpPr>
            <p:spPr bwMode="auto">
              <a:xfrm>
                <a:off x="5094288" y="4340225"/>
                <a:ext cx="434975" cy="460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t>E</a:t>
                </a:r>
              </a:p>
            </p:txBody>
          </p:sp>
          <p:sp>
            <p:nvSpPr>
              <p:cNvPr id="67" name="Rectangle 13">
                <a:extLst>
                  <a:ext uri="{FF2B5EF4-FFF2-40B4-BE49-F238E27FC236}">
                    <a16:creationId xmlns:a16="http://schemas.microsoft.com/office/drawing/2014/main" id="{000EC75E-EA47-47E4-BB1D-631D40D972CF}"/>
                  </a:ext>
                </a:extLst>
              </p:cNvPr>
              <p:cNvSpPr>
                <a:spLocks noChangeArrowheads="1"/>
              </p:cNvSpPr>
              <p:nvPr/>
            </p:nvSpPr>
            <p:spPr bwMode="auto">
              <a:xfrm>
                <a:off x="5094288" y="4908551"/>
                <a:ext cx="434975" cy="12516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a:p>
                <a:pPr algn="ctr"/>
                <a:r>
                  <a:rPr lang="en-US" altLang="en-US" sz="1800" i="1">
                    <a:sym typeface="Symbol" panose="05050102010706020507" pitchFamily="18" charset="2"/>
                  </a:rPr>
                  <a:t></a:t>
                </a:r>
              </a:p>
            </p:txBody>
          </p:sp>
          <p:sp>
            <p:nvSpPr>
              <p:cNvPr id="68" name="Text Box 31">
                <a:extLst>
                  <a:ext uri="{FF2B5EF4-FFF2-40B4-BE49-F238E27FC236}">
                    <a16:creationId xmlns:a16="http://schemas.microsoft.com/office/drawing/2014/main" id="{749970A5-E51C-4C5E-B80B-386EAA9A41C4}"/>
                  </a:ext>
                </a:extLst>
              </p:cNvPr>
              <p:cNvSpPr txBox="1">
                <a:spLocks noChangeArrowheads="1"/>
              </p:cNvSpPr>
              <p:nvPr/>
            </p:nvSpPr>
            <p:spPr bwMode="auto">
              <a:xfrm>
                <a:off x="5715000" y="3657600"/>
                <a:ext cx="298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800" i="1"/>
                  <a:t>s</a:t>
                </a:r>
              </a:p>
            </p:txBody>
          </p:sp>
          <p:sp>
            <p:nvSpPr>
              <p:cNvPr id="69" name="AutoShape 37">
                <a:extLst>
                  <a:ext uri="{FF2B5EF4-FFF2-40B4-BE49-F238E27FC236}">
                    <a16:creationId xmlns:a16="http://schemas.microsoft.com/office/drawing/2014/main" id="{F1F2ED67-84DD-44BD-8A89-8613AFF9FB80}"/>
                  </a:ext>
                </a:extLst>
              </p:cNvPr>
              <p:cNvSpPr>
                <a:spLocks noChangeArrowheads="1"/>
              </p:cNvSpPr>
              <p:nvPr/>
            </p:nvSpPr>
            <p:spPr bwMode="auto">
              <a:xfrm rot="16200000" flipV="1">
                <a:off x="1434349" y="4337801"/>
                <a:ext cx="141201" cy="1524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1" name="Rectangle 33">
            <a:extLst>
              <a:ext uri="{FF2B5EF4-FFF2-40B4-BE49-F238E27FC236}">
                <a16:creationId xmlns:a16="http://schemas.microsoft.com/office/drawing/2014/main" id="{F6656B6C-9B2D-495F-83D3-0FB1353BEA52}"/>
              </a:ext>
            </a:extLst>
          </p:cNvPr>
          <p:cNvSpPr>
            <a:spLocks noChangeArrowheads="1"/>
          </p:cNvSpPr>
          <p:nvPr/>
        </p:nvSpPr>
        <p:spPr bwMode="auto">
          <a:xfrm>
            <a:off x="2023473" y="4221655"/>
            <a:ext cx="7029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428750" indent="-228600">
              <a:defRPr sz="2400">
                <a:solidFill>
                  <a:schemeClr val="tx1"/>
                </a:solidFill>
                <a:latin typeface="Times New Roman" panose="02020603050405020304" pitchFamily="18" charset="0"/>
              </a:defRPr>
            </a:lvl4pPr>
            <a:lvl5pPr marL="1771650" indent="-228600">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r>
              <a:rPr kumimoji="1" lang="en-US" altLang="en-US" sz="1800" dirty="0">
                <a:latin typeface="Helvetica" panose="020B0604020202020204" pitchFamily="34" charset="0"/>
              </a:rPr>
              <a:t>r   *   s</a:t>
            </a:r>
          </a:p>
        </p:txBody>
      </p:sp>
    </p:spTree>
    <p:extLst>
      <p:ext uri="{BB962C8B-B14F-4D97-AF65-F5344CB8AC3E}">
        <p14:creationId xmlns:p14="http://schemas.microsoft.com/office/powerpoint/2010/main" val="25007283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5E1B29-0E1C-45A9-A757-1D00CE696FF5}"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87</a:t>
            </a:fld>
            <a:endParaRPr lang="en-US">
              <a:solidFill>
                <a:prstClr val="black">
                  <a:tint val="75000"/>
                </a:prstClr>
              </a:solidFill>
              <a:latin typeface="Calibri"/>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t>Theta (</a:t>
            </a:r>
            <a:r>
              <a:rPr lang="el-GR" sz="3400" b="1" dirty="0"/>
              <a:t>θ) </a:t>
            </a:r>
            <a:r>
              <a:rPr lang="en-US" sz="3400" b="1" dirty="0"/>
              <a:t>Join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2" name="Rectangle 1">
            <a:extLst>
              <a:ext uri="{FF2B5EF4-FFF2-40B4-BE49-F238E27FC236}">
                <a16:creationId xmlns:a16="http://schemas.microsoft.com/office/drawing/2014/main" id="{FBD3DA47-C445-4E20-BA90-C3E510110FAC}"/>
              </a:ext>
            </a:extLst>
          </p:cNvPr>
          <p:cNvSpPr/>
          <p:nvPr/>
        </p:nvSpPr>
        <p:spPr>
          <a:xfrm>
            <a:off x="1473692" y="814878"/>
            <a:ext cx="7213108" cy="3078535"/>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sz="2200" b="0" i="0" dirty="0">
                <a:solidFill>
                  <a:srgbClr val="000000"/>
                </a:solidFill>
                <a:effectLst/>
                <a:latin typeface="Times New Roman" panose="02020603050405020304" pitchFamily="18" charset="0"/>
                <a:cs typeface="Times New Roman" panose="02020603050405020304" pitchFamily="18" charset="0"/>
              </a:rPr>
              <a:t>Theta join combines tuples from different relations provided they satisfy the theta condition. </a:t>
            </a:r>
          </a:p>
          <a:p>
            <a:pPr marL="285750" indent="-285750" algn="just">
              <a:lnSpc>
                <a:spcPct val="150000"/>
              </a:lnSpc>
              <a:buFont typeface="Wingdings" panose="05000000000000000000" pitchFamily="2" charset="2"/>
              <a:buChar char="v"/>
            </a:pPr>
            <a:r>
              <a:rPr lang="en-US" sz="2200" b="0" i="0" dirty="0">
                <a:solidFill>
                  <a:srgbClr val="000000"/>
                </a:solidFill>
                <a:effectLst/>
                <a:latin typeface="Times New Roman" panose="02020603050405020304" pitchFamily="18" charset="0"/>
                <a:cs typeface="Times New Roman" panose="02020603050405020304" pitchFamily="18" charset="0"/>
              </a:rPr>
              <a:t>The join condition is denoted by the symbol </a:t>
            </a:r>
            <a:r>
              <a:rPr lang="en-US" sz="2200" b="1" i="0" dirty="0">
                <a:solidFill>
                  <a:srgbClr val="000000"/>
                </a:solidFill>
                <a:effectLst/>
                <a:latin typeface="Times New Roman" panose="02020603050405020304" pitchFamily="18" charset="0"/>
                <a:cs typeface="Times New Roman" panose="02020603050405020304" pitchFamily="18" charset="0"/>
              </a:rPr>
              <a:t>θ</a:t>
            </a:r>
            <a:r>
              <a:rPr lang="en-US" sz="2200" b="0" i="0" dirty="0">
                <a:solidFill>
                  <a:srgbClr val="000000"/>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v"/>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C584FD75-9085-47EA-9B53-7E1841A553B0}"/>
              </a:ext>
            </a:extLst>
          </p:cNvPr>
          <p:cNvSpPr>
            <a:spLocks noChangeArrowheads="1"/>
          </p:cNvSpPr>
          <p:nvPr/>
        </p:nvSpPr>
        <p:spPr bwMode="auto">
          <a:xfrm>
            <a:off x="2791961" y="2357359"/>
            <a:ext cx="1614545" cy="4308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R1 ⋈</a:t>
            </a:r>
            <a:r>
              <a:rPr kumimoji="0" lang="en-US" altLang="en-US" sz="2200" b="0" i="0" u="none" strike="noStrike" cap="none" normalizeH="0" baseline="-30000" dirty="0">
                <a:ln>
                  <a:noFill/>
                </a:ln>
                <a:solidFill>
                  <a:schemeClr val="tx1"/>
                </a:solidFill>
                <a:effectLst/>
                <a:latin typeface="Courier New" panose="02070309020205020404" pitchFamily="49" charset="0"/>
                <a:cs typeface="Courier New" panose="02070309020205020404" pitchFamily="49" charset="0"/>
              </a:rPr>
              <a:t>θ</a:t>
            </a:r>
            <a:r>
              <a:rPr kumimoji="0" lang="en-US" altLang="en-US" sz="2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R2</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2B4B1529-FFD2-4D94-B2FF-57226B5748C0}"/>
              </a:ext>
            </a:extLst>
          </p:cNvPr>
          <p:cNvGraphicFramePr>
            <a:graphicFrameLocks noGrp="1"/>
          </p:cNvGraphicFramePr>
          <p:nvPr>
            <p:extLst>
              <p:ext uri="{D42A27DB-BD31-4B8C-83A1-F6EECF244321}">
                <p14:modId xmlns:p14="http://schemas.microsoft.com/office/powerpoint/2010/main" val="644284716"/>
              </p:ext>
            </p:extLst>
          </p:nvPr>
        </p:nvGraphicFramePr>
        <p:xfrm>
          <a:off x="707698" y="3662738"/>
          <a:ext cx="2319588" cy="2125504"/>
        </p:xfrm>
        <a:graphic>
          <a:graphicData uri="http://schemas.openxmlformats.org/drawingml/2006/table">
            <a:tbl>
              <a:tblPr/>
              <a:tblGrid>
                <a:gridCol w="773196">
                  <a:extLst>
                    <a:ext uri="{9D8B030D-6E8A-4147-A177-3AD203B41FA5}">
                      <a16:colId xmlns:a16="http://schemas.microsoft.com/office/drawing/2014/main" val="1095357331"/>
                    </a:ext>
                  </a:extLst>
                </a:gridCol>
                <a:gridCol w="773196">
                  <a:extLst>
                    <a:ext uri="{9D8B030D-6E8A-4147-A177-3AD203B41FA5}">
                      <a16:colId xmlns:a16="http://schemas.microsoft.com/office/drawing/2014/main" val="4101963441"/>
                    </a:ext>
                  </a:extLst>
                </a:gridCol>
                <a:gridCol w="773196">
                  <a:extLst>
                    <a:ext uri="{9D8B030D-6E8A-4147-A177-3AD203B41FA5}">
                      <a16:colId xmlns:a16="http://schemas.microsoft.com/office/drawing/2014/main" val="592542556"/>
                    </a:ext>
                  </a:extLst>
                </a:gridCol>
              </a:tblGrid>
              <a:tr h="531376">
                <a:tc gridSpan="3">
                  <a:txBody>
                    <a:bodyPr/>
                    <a:lstStyle/>
                    <a:p>
                      <a:pPr algn="ctr" fontAlgn="t"/>
                      <a:r>
                        <a:rPr lang="en-US" dirty="0">
                          <a:effectLst/>
                        </a:rPr>
                        <a:t>Student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66457158"/>
                  </a:ext>
                </a:extLst>
              </a:tr>
              <a:tr h="531376">
                <a:tc>
                  <a:txBody>
                    <a:bodyPr/>
                    <a:lstStyle/>
                    <a:p>
                      <a:pPr fontAlgn="t"/>
                      <a:r>
                        <a:rPr lang="en-US" b="1" dirty="0">
                          <a:effectLst/>
                        </a:rPr>
                        <a:t>SID</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fontAlgn="t"/>
                      <a:r>
                        <a:rPr lang="en-US" b="1" dirty="0">
                          <a:effectLst/>
                        </a:rPr>
                        <a:t>Name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fontAlgn="t"/>
                      <a:r>
                        <a:rPr lang="en-US" b="1" dirty="0">
                          <a:effectLst/>
                        </a:rPr>
                        <a:t>Std</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160237152"/>
                  </a:ext>
                </a:extLst>
              </a:tr>
              <a:tr h="531376">
                <a:tc>
                  <a:txBody>
                    <a:bodyPr/>
                    <a:lstStyle/>
                    <a:p>
                      <a:pPr fontAlgn="t"/>
                      <a:r>
                        <a:rPr lang="en-US">
                          <a:effectLst/>
                        </a:rPr>
                        <a:t>101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Alex</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10</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2622085"/>
                  </a:ext>
                </a:extLst>
              </a:tr>
              <a:tr h="531376">
                <a:tc>
                  <a:txBody>
                    <a:bodyPr/>
                    <a:lstStyle/>
                    <a:p>
                      <a:pPr fontAlgn="t"/>
                      <a:r>
                        <a:rPr lang="en-US">
                          <a:effectLst/>
                        </a:rPr>
                        <a:t>102</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Maria</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11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985060"/>
                  </a:ext>
                </a:extLst>
              </a:tr>
            </a:tbl>
          </a:graphicData>
        </a:graphic>
      </p:graphicFrame>
      <p:graphicFrame>
        <p:nvGraphicFramePr>
          <p:cNvPr id="14" name="Table 13">
            <a:extLst>
              <a:ext uri="{FF2B5EF4-FFF2-40B4-BE49-F238E27FC236}">
                <a16:creationId xmlns:a16="http://schemas.microsoft.com/office/drawing/2014/main" id="{C7665A21-DD0F-47C6-A420-C6FC9E773F4E}"/>
              </a:ext>
            </a:extLst>
          </p:cNvPr>
          <p:cNvGraphicFramePr>
            <a:graphicFrameLocks noGrp="1"/>
          </p:cNvGraphicFramePr>
          <p:nvPr>
            <p:extLst>
              <p:ext uri="{D42A27DB-BD31-4B8C-83A1-F6EECF244321}">
                <p14:modId xmlns:p14="http://schemas.microsoft.com/office/powerpoint/2010/main" val="783955705"/>
              </p:ext>
            </p:extLst>
          </p:nvPr>
        </p:nvGraphicFramePr>
        <p:xfrm>
          <a:off x="3246712" y="3640882"/>
          <a:ext cx="2319588" cy="2377440"/>
        </p:xfrm>
        <a:graphic>
          <a:graphicData uri="http://schemas.openxmlformats.org/drawingml/2006/table">
            <a:tbl>
              <a:tblPr/>
              <a:tblGrid>
                <a:gridCol w="1159794">
                  <a:extLst>
                    <a:ext uri="{9D8B030D-6E8A-4147-A177-3AD203B41FA5}">
                      <a16:colId xmlns:a16="http://schemas.microsoft.com/office/drawing/2014/main" val="4116186961"/>
                    </a:ext>
                  </a:extLst>
                </a:gridCol>
                <a:gridCol w="1159794">
                  <a:extLst>
                    <a:ext uri="{9D8B030D-6E8A-4147-A177-3AD203B41FA5}">
                      <a16:colId xmlns:a16="http://schemas.microsoft.com/office/drawing/2014/main" val="59245757"/>
                    </a:ext>
                  </a:extLst>
                </a:gridCol>
              </a:tblGrid>
              <a:tr h="326754">
                <a:tc gridSpan="2">
                  <a:txBody>
                    <a:bodyPr/>
                    <a:lstStyle/>
                    <a:p>
                      <a:pPr algn="ctr" fontAlgn="t"/>
                      <a:r>
                        <a:rPr lang="en-US" dirty="0">
                          <a:effectLst/>
                        </a:rPr>
                        <a:t>Subjects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a16="http://schemas.microsoft.com/office/drawing/2014/main" val="3574343880"/>
                  </a:ext>
                </a:extLst>
              </a:tr>
              <a:tr h="326754">
                <a:tc>
                  <a:txBody>
                    <a:bodyPr/>
                    <a:lstStyle/>
                    <a:p>
                      <a:pPr fontAlgn="t"/>
                      <a:r>
                        <a:rPr lang="en-US" b="1">
                          <a:effectLst/>
                        </a:rPr>
                        <a:t>Class</a:t>
                      </a:r>
                      <a:endParaRPr lang="en-US" b="1"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fontAlgn="t"/>
                      <a:r>
                        <a:rPr lang="en-US" b="1" dirty="0">
                          <a:effectLst/>
                        </a:rPr>
                        <a:t>Subject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1372541288"/>
                  </a:ext>
                </a:extLst>
              </a:tr>
              <a:tr h="326754">
                <a:tc>
                  <a:txBody>
                    <a:bodyPr/>
                    <a:lstStyle/>
                    <a:p>
                      <a:pPr fontAlgn="t"/>
                      <a:r>
                        <a:rPr lang="en-US" dirty="0">
                          <a:effectLst/>
                        </a:rPr>
                        <a:t>10</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Math</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5248542"/>
                  </a:ext>
                </a:extLst>
              </a:tr>
              <a:tr h="326754">
                <a:tc>
                  <a:txBody>
                    <a:bodyPr/>
                    <a:lstStyle/>
                    <a:p>
                      <a:pPr fontAlgn="t"/>
                      <a:r>
                        <a:rPr lang="en-US">
                          <a:effectLst/>
                        </a:rPr>
                        <a:t>10</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English</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873544"/>
                  </a:ext>
                </a:extLst>
              </a:tr>
              <a:tr h="326754">
                <a:tc>
                  <a:txBody>
                    <a:bodyPr/>
                    <a:lstStyle/>
                    <a:p>
                      <a:pPr fontAlgn="t"/>
                      <a:r>
                        <a:rPr lang="en-US">
                          <a:effectLst/>
                        </a:rPr>
                        <a:t>11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Music</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90059"/>
                  </a:ext>
                </a:extLst>
              </a:tr>
              <a:tr h="326754">
                <a:tc>
                  <a:txBody>
                    <a:bodyPr/>
                    <a:lstStyle/>
                    <a:p>
                      <a:pPr fontAlgn="t"/>
                      <a:r>
                        <a:rPr lang="en-US">
                          <a:effectLst/>
                        </a:rPr>
                        <a:t>11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Sports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9068627"/>
                  </a:ext>
                </a:extLst>
              </a:tr>
            </a:tbl>
          </a:graphicData>
        </a:graphic>
      </p:graphicFrame>
      <p:sp>
        <p:nvSpPr>
          <p:cNvPr id="15" name="Rectangle 3">
            <a:extLst>
              <a:ext uri="{FF2B5EF4-FFF2-40B4-BE49-F238E27FC236}">
                <a16:creationId xmlns:a16="http://schemas.microsoft.com/office/drawing/2014/main" id="{A25C27E3-3DCB-4DA4-9B74-0485496696EB}"/>
              </a:ext>
            </a:extLst>
          </p:cNvPr>
          <p:cNvSpPr>
            <a:spLocks noChangeArrowheads="1"/>
          </p:cNvSpPr>
          <p:nvPr/>
        </p:nvSpPr>
        <p:spPr bwMode="auto">
          <a:xfrm>
            <a:off x="2179504" y="2794659"/>
            <a:ext cx="6790642"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STUDENT ⋈</a:t>
            </a:r>
            <a:r>
              <a:rPr kumimoji="0" lang="en-US" altLang="en-US" sz="2400" b="0" i="0" u="none" strike="noStrike" cap="none" normalizeH="0" baseline="-30000" dirty="0" err="1">
                <a:ln>
                  <a:noFill/>
                </a:ln>
                <a:solidFill>
                  <a:schemeClr val="tx1"/>
                </a:solidFill>
                <a:effectLst/>
                <a:latin typeface="Courier New" panose="02070309020205020404" pitchFamily="49" charset="0"/>
                <a:cs typeface="Courier New" panose="02070309020205020404" pitchFamily="49" charset="0"/>
              </a:rPr>
              <a:t>Student.Std</a:t>
            </a:r>
            <a:r>
              <a:rPr kumimoji="0" lang="en-US" altLang="en-US" sz="2400" b="0" i="0" u="none" strike="noStrike" cap="none" normalizeH="0" baseline="-3000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sz="2400" b="0" i="0" u="none" strike="noStrike" cap="none" normalizeH="0" baseline="-30000" dirty="0" err="1">
                <a:ln>
                  <a:noFill/>
                </a:ln>
                <a:solidFill>
                  <a:schemeClr val="tx1"/>
                </a:solidFill>
                <a:effectLst/>
                <a:latin typeface="Courier New" panose="02070309020205020404" pitchFamily="49" charset="0"/>
                <a:cs typeface="Courier New" panose="02070309020205020404" pitchFamily="49" charset="0"/>
              </a:rPr>
              <a:t>Subject.Class</a:t>
            </a: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SUBJECT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16" name="Table 15">
            <a:extLst>
              <a:ext uri="{FF2B5EF4-FFF2-40B4-BE49-F238E27FC236}">
                <a16:creationId xmlns:a16="http://schemas.microsoft.com/office/drawing/2014/main" id="{AB161CCF-A457-4736-A92B-687F2D551C67}"/>
              </a:ext>
            </a:extLst>
          </p:cNvPr>
          <p:cNvGraphicFramePr>
            <a:graphicFrameLocks noGrp="1"/>
          </p:cNvGraphicFramePr>
          <p:nvPr>
            <p:extLst>
              <p:ext uri="{D42A27DB-BD31-4B8C-83A1-F6EECF244321}">
                <p14:modId xmlns:p14="http://schemas.microsoft.com/office/powerpoint/2010/main" val="1009139442"/>
              </p:ext>
            </p:extLst>
          </p:nvPr>
        </p:nvGraphicFramePr>
        <p:xfrm>
          <a:off x="5734329" y="3372301"/>
          <a:ext cx="3338650" cy="2774520"/>
        </p:xfrm>
        <a:graphic>
          <a:graphicData uri="http://schemas.openxmlformats.org/drawingml/2006/table">
            <a:tbl>
              <a:tblPr/>
              <a:tblGrid>
                <a:gridCol w="667730">
                  <a:extLst>
                    <a:ext uri="{9D8B030D-6E8A-4147-A177-3AD203B41FA5}">
                      <a16:colId xmlns:a16="http://schemas.microsoft.com/office/drawing/2014/main" val="1931605985"/>
                    </a:ext>
                  </a:extLst>
                </a:gridCol>
                <a:gridCol w="667730">
                  <a:extLst>
                    <a:ext uri="{9D8B030D-6E8A-4147-A177-3AD203B41FA5}">
                      <a16:colId xmlns:a16="http://schemas.microsoft.com/office/drawing/2014/main" val="375931029"/>
                    </a:ext>
                  </a:extLst>
                </a:gridCol>
                <a:gridCol w="458475">
                  <a:extLst>
                    <a:ext uri="{9D8B030D-6E8A-4147-A177-3AD203B41FA5}">
                      <a16:colId xmlns:a16="http://schemas.microsoft.com/office/drawing/2014/main" val="3035898468"/>
                    </a:ext>
                  </a:extLst>
                </a:gridCol>
                <a:gridCol w="674703">
                  <a:extLst>
                    <a:ext uri="{9D8B030D-6E8A-4147-A177-3AD203B41FA5}">
                      <a16:colId xmlns:a16="http://schemas.microsoft.com/office/drawing/2014/main" val="1724241048"/>
                    </a:ext>
                  </a:extLst>
                </a:gridCol>
                <a:gridCol w="870012">
                  <a:extLst>
                    <a:ext uri="{9D8B030D-6E8A-4147-A177-3AD203B41FA5}">
                      <a16:colId xmlns:a16="http://schemas.microsoft.com/office/drawing/2014/main" val="3829562204"/>
                    </a:ext>
                  </a:extLst>
                </a:gridCol>
              </a:tblGrid>
              <a:tr h="308726">
                <a:tc gridSpan="5">
                  <a:txBody>
                    <a:bodyPr/>
                    <a:lstStyle/>
                    <a:p>
                      <a:pPr algn="ctr" fontAlgn="t"/>
                      <a:r>
                        <a:rPr lang="en-US" dirty="0" err="1">
                          <a:effectLst/>
                        </a:rPr>
                        <a:t>Student_detail</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54279696"/>
                  </a:ext>
                </a:extLst>
              </a:tr>
              <a:tr h="503130">
                <a:tc>
                  <a:txBody>
                    <a:bodyPr/>
                    <a:lstStyle/>
                    <a:p>
                      <a:pPr fontAlgn="t"/>
                      <a:r>
                        <a:rPr lang="en-US" sz="1600" b="1" dirty="0">
                          <a:effectLst/>
                        </a:rPr>
                        <a:t>SID</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fontAlgn="t"/>
                      <a:r>
                        <a:rPr lang="en-US" sz="1600" b="1" dirty="0">
                          <a:effectLst/>
                        </a:rPr>
                        <a:t>Name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fontAlgn="t"/>
                      <a:r>
                        <a:rPr lang="en-US" sz="1600" b="1">
                          <a:effectLst/>
                        </a:rPr>
                        <a:t>Std</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fontAlgn="t"/>
                      <a:r>
                        <a:rPr lang="en-US" sz="1600" b="1">
                          <a:effectLst/>
                        </a:rPr>
                        <a:t>Class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fontAlgn="t"/>
                      <a:r>
                        <a:rPr lang="en-US" sz="1600" b="1" dirty="0">
                          <a:effectLst/>
                        </a:rPr>
                        <a:t>Subject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373591549"/>
                  </a:ext>
                </a:extLst>
              </a:tr>
              <a:tr h="308726">
                <a:tc>
                  <a:txBody>
                    <a:bodyPr/>
                    <a:lstStyle/>
                    <a:p>
                      <a:pPr fontAlgn="t"/>
                      <a:r>
                        <a:rPr lang="en-US" sz="1600" dirty="0">
                          <a:effectLst/>
                        </a:rPr>
                        <a:t>101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Alex</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10</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10</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Math</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010133"/>
                  </a:ext>
                </a:extLst>
              </a:tr>
              <a:tr h="503130">
                <a:tc>
                  <a:txBody>
                    <a:bodyPr/>
                    <a:lstStyle/>
                    <a:p>
                      <a:pPr fontAlgn="t"/>
                      <a:r>
                        <a:rPr lang="en-US" sz="1600" dirty="0">
                          <a:effectLst/>
                        </a:rPr>
                        <a:t>101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Alex</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10</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10</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English</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5978575"/>
                  </a:ext>
                </a:extLst>
              </a:tr>
              <a:tr h="503130">
                <a:tc>
                  <a:txBody>
                    <a:bodyPr/>
                    <a:lstStyle/>
                    <a:p>
                      <a:pPr fontAlgn="t"/>
                      <a:r>
                        <a:rPr lang="en-US" sz="1600" dirty="0">
                          <a:effectLst/>
                        </a:rPr>
                        <a:t>102</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Maria</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11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11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Music</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398251"/>
                  </a:ext>
                </a:extLst>
              </a:tr>
              <a:tr h="503130">
                <a:tc>
                  <a:txBody>
                    <a:bodyPr/>
                    <a:lstStyle/>
                    <a:p>
                      <a:pPr fontAlgn="t"/>
                      <a:r>
                        <a:rPr lang="en-US" sz="1600" dirty="0">
                          <a:effectLst/>
                        </a:rPr>
                        <a:t>102</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Maria</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11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11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Sports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03179"/>
                  </a:ext>
                </a:extLst>
              </a:tr>
            </a:tbl>
          </a:graphicData>
        </a:graphic>
      </p:graphicFrame>
    </p:spTree>
    <p:extLst>
      <p:ext uri="{BB962C8B-B14F-4D97-AF65-F5344CB8AC3E}">
        <p14:creationId xmlns:p14="http://schemas.microsoft.com/office/powerpoint/2010/main" val="12672233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FB68D5-8088-4252-8EA6-6C5F2F6DEBF0}"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88</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600" b="1" dirty="0"/>
              <a:t>Equijoin</a:t>
            </a:r>
            <a:r>
              <a:rPr lang="en-US" altLang="en-US" sz="3200" b="1" dirty="0"/>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2" name="Rectangle 1">
            <a:extLst>
              <a:ext uri="{FF2B5EF4-FFF2-40B4-BE49-F238E27FC236}">
                <a16:creationId xmlns:a16="http://schemas.microsoft.com/office/drawing/2014/main" id="{EB74B65A-296B-433E-87D4-0A7417E0F74B}"/>
              </a:ext>
            </a:extLst>
          </p:cNvPr>
          <p:cNvSpPr/>
          <p:nvPr/>
        </p:nvSpPr>
        <p:spPr>
          <a:xfrm>
            <a:off x="1642369" y="1713389"/>
            <a:ext cx="7146524" cy="1200329"/>
          </a:xfrm>
          <a:prstGeom prst="rect">
            <a:avLst/>
          </a:prstGeom>
        </p:spPr>
        <p:txBody>
          <a:bodyPr wrap="square">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When Theta join uses only </a:t>
            </a:r>
            <a:r>
              <a:rPr lang="en-US" sz="2400" b="1" i="0" dirty="0">
                <a:solidFill>
                  <a:srgbClr val="000000"/>
                </a:solidFill>
                <a:effectLst/>
                <a:latin typeface="Times New Roman" panose="02020603050405020304" pitchFamily="18" charset="0"/>
                <a:cs typeface="Times New Roman" panose="02020603050405020304" pitchFamily="18" charset="0"/>
              </a:rPr>
              <a:t>equality</a:t>
            </a:r>
            <a:r>
              <a:rPr lang="en-US" sz="2400" b="0" i="0" dirty="0">
                <a:solidFill>
                  <a:srgbClr val="000000"/>
                </a:solidFill>
                <a:effectLst/>
                <a:latin typeface="Times New Roman" panose="02020603050405020304" pitchFamily="18" charset="0"/>
                <a:cs typeface="Times New Roman" panose="02020603050405020304" pitchFamily="18" charset="0"/>
              </a:rPr>
              <a:t> comparison operator, it is said to be equijoin. The above example corresponds to equijoin.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6773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532715-6C1E-48BE-BD9C-026EABDD44F1}"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961442" y="5991227"/>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89</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Outer Joins</a:t>
            </a:r>
            <a:r>
              <a:rPr lang="en-US" dirty="0"/>
              <a:t>   </a:t>
            </a:r>
            <a:r>
              <a:rPr lang="en-US" sz="2000" b="1" dirty="0">
                <a:solidFill>
                  <a:prstClr val="black"/>
                </a:solidFill>
                <a:latin typeface="Times New Roman" panose="02020603050405020304" pitchFamily="18" charset="0"/>
                <a:cs typeface="Times New Roman" panose="02020603050405020304" pitchFamily="18" charset="0"/>
              </a:rPr>
              <a:t>(CO1, CO2)</a:t>
            </a:r>
            <a:endParaRPr lang="en-US" sz="2000" b="1" dirty="0"/>
          </a:p>
        </p:txBody>
      </p:sp>
      <p:sp>
        <p:nvSpPr>
          <p:cNvPr id="2" name="Rectangle 1">
            <a:extLst>
              <a:ext uri="{FF2B5EF4-FFF2-40B4-BE49-F238E27FC236}">
                <a16:creationId xmlns:a16="http://schemas.microsoft.com/office/drawing/2014/main" id="{77DC685B-5A57-4322-88B3-89644A1616BC}"/>
              </a:ext>
            </a:extLst>
          </p:cNvPr>
          <p:cNvSpPr/>
          <p:nvPr/>
        </p:nvSpPr>
        <p:spPr>
          <a:xfrm>
            <a:off x="1334672" y="1180731"/>
            <a:ext cx="7315200" cy="4493538"/>
          </a:xfrm>
          <a:prstGeom prst="rect">
            <a:avLst/>
          </a:prstGeom>
        </p:spPr>
        <p:txBody>
          <a:bodyPr wrap="square">
            <a:spAutoFit/>
          </a:bodyPr>
          <a:lstStyle/>
          <a:p>
            <a:pPr marL="342900" indent="-342900" algn="just">
              <a:buFont typeface="Wingdings" panose="05000000000000000000" pitchFamily="2" charset="2"/>
              <a:buChar char="v"/>
            </a:pPr>
            <a:r>
              <a:rPr lang="en-US" sz="2200" b="0" i="0" dirty="0">
                <a:solidFill>
                  <a:srgbClr val="000000"/>
                </a:solidFill>
                <a:effectLst/>
                <a:latin typeface="Times New Roman" panose="02020603050405020304" pitchFamily="18" charset="0"/>
                <a:cs typeface="Times New Roman" panose="02020603050405020304" pitchFamily="18" charset="0"/>
              </a:rPr>
              <a:t>Theta Join, Equijoin, and Natural Join are called </a:t>
            </a:r>
            <a:r>
              <a:rPr lang="en-US" sz="2200" b="1" i="0" dirty="0">
                <a:solidFill>
                  <a:srgbClr val="000000"/>
                </a:solidFill>
                <a:effectLst/>
                <a:latin typeface="Times New Roman" panose="02020603050405020304" pitchFamily="18" charset="0"/>
                <a:cs typeface="Times New Roman" panose="02020603050405020304" pitchFamily="18" charset="0"/>
              </a:rPr>
              <a:t>inner joins</a:t>
            </a:r>
          </a:p>
          <a:p>
            <a:pPr marL="342900" indent="-342900" algn="just">
              <a:buFont typeface="Wingdings" panose="05000000000000000000" pitchFamily="2" charset="2"/>
              <a:buChar char="v"/>
            </a:pPr>
            <a:endParaRPr lang="en-US" sz="2200" b="1"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An inner join includes only those tuples with matching attributes and the rest are discarded in the resulting relation.</a:t>
            </a:r>
          </a:p>
          <a:p>
            <a:pPr marL="342900" indent="-342900"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Therefore, we need to use outer joins to include all the tuples from the participating relations in the resulting relation.</a:t>
            </a:r>
          </a:p>
          <a:p>
            <a:pPr marL="342900" indent="-342900"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There are three kinds of outer joins</a:t>
            </a:r>
          </a:p>
          <a:p>
            <a:pPr marL="800100" lvl="1" indent="-342900"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 left outer join,</a:t>
            </a:r>
          </a:p>
          <a:p>
            <a:pPr lvl="1" algn="just"/>
            <a:endParaRPr lang="en-US" sz="22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right outer join, and </a:t>
            </a:r>
          </a:p>
          <a:p>
            <a:pPr marL="800100" lvl="1" indent="-342900" algn="just">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full outer join.</a:t>
            </a:r>
            <a:endParaRPr lang="en-US" sz="2200" b="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346D8D28-878A-47C5-A0AA-1874CC06C030}"/>
              </a:ext>
            </a:extLst>
          </p:cNvPr>
          <p:cNvSpPr>
            <a:spLocks noChangeArrowheads="1"/>
          </p:cNvSpPr>
          <p:nvPr/>
        </p:nvSpPr>
        <p:spPr bwMode="auto">
          <a:xfrm>
            <a:off x="4970168" y="3938667"/>
            <a:ext cx="1057861"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   </a:t>
            </a:r>
            <a:r>
              <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a:t>
            </a:r>
          </a:p>
        </p:txBody>
      </p:sp>
      <p:pic>
        <p:nvPicPr>
          <p:cNvPr id="9218" name="Picture 2" descr="Left Outer Join">
            <a:extLst>
              <a:ext uri="{FF2B5EF4-FFF2-40B4-BE49-F238E27FC236}">
                <a16:creationId xmlns:a16="http://schemas.microsoft.com/office/drawing/2014/main" id="{42160E5D-28F5-4360-8BAC-4D9065FE57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6294" y="4039438"/>
            <a:ext cx="228600" cy="152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FB559412-088C-45A3-93B4-7AD6FB7D5886}"/>
              </a:ext>
            </a:extLst>
          </p:cNvPr>
          <p:cNvSpPr>
            <a:spLocks noChangeArrowheads="1"/>
          </p:cNvSpPr>
          <p:nvPr/>
        </p:nvSpPr>
        <p:spPr bwMode="auto">
          <a:xfrm>
            <a:off x="4912617" y="4583021"/>
            <a:ext cx="1172962"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   </a:t>
            </a: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a:t>
            </a:r>
          </a:p>
        </p:txBody>
      </p:sp>
      <p:pic>
        <p:nvPicPr>
          <p:cNvPr id="9220" name="Picture 4" descr="Right Outer Join">
            <a:extLst>
              <a:ext uri="{FF2B5EF4-FFF2-40B4-BE49-F238E27FC236}">
                <a16:creationId xmlns:a16="http://schemas.microsoft.com/office/drawing/2014/main" id="{E16FC9B8-742A-4E8C-9BAA-AFB2432A18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7023" y="4686767"/>
            <a:ext cx="228600" cy="1809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a:extLst>
              <a:ext uri="{FF2B5EF4-FFF2-40B4-BE49-F238E27FC236}">
                <a16:creationId xmlns:a16="http://schemas.microsoft.com/office/drawing/2014/main" id="{7558F45D-D934-4C89-B2F5-66EE9FBCD3CA}"/>
              </a:ext>
            </a:extLst>
          </p:cNvPr>
          <p:cNvSpPr>
            <a:spLocks noChangeArrowheads="1"/>
          </p:cNvSpPr>
          <p:nvPr/>
        </p:nvSpPr>
        <p:spPr bwMode="auto">
          <a:xfrm>
            <a:off x="4505786" y="5338890"/>
            <a:ext cx="10782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R   </a:t>
            </a:r>
            <a:r>
              <a:rPr kumimoji="0" lang="en-US" altLang="en-US" sz="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a:t>
            </a:r>
          </a:p>
        </p:txBody>
      </p:sp>
      <p:pic>
        <p:nvPicPr>
          <p:cNvPr id="9222" name="Picture 6" descr="Full Outer Join">
            <a:extLst>
              <a:ext uri="{FF2B5EF4-FFF2-40B4-BE49-F238E27FC236}">
                <a16:creationId xmlns:a16="http://schemas.microsoft.com/office/drawing/2014/main" id="{46846E84-81B5-4B3D-8239-6F8C0E507C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4162" y="5403914"/>
            <a:ext cx="382850" cy="23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46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16F415-C5E7-4606-B5F1-9F0B115A9883}" type="datetime1">
              <a:rPr lang="en-US" smtClean="0"/>
              <a:pPr/>
              <a:t>6/11/2022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CO-PSO Mapping with unit 2</a:t>
            </a:r>
          </a:p>
        </p:txBody>
      </p:sp>
      <p:graphicFrame>
        <p:nvGraphicFramePr>
          <p:cNvPr id="3" name="Table 2">
            <a:extLst>
              <a:ext uri="{FF2B5EF4-FFF2-40B4-BE49-F238E27FC236}">
                <a16:creationId xmlns:a16="http://schemas.microsoft.com/office/drawing/2014/main" id="{8F24E61C-5E26-412E-8B17-9010E1830D8B}"/>
              </a:ext>
            </a:extLst>
          </p:cNvPr>
          <p:cNvGraphicFramePr>
            <a:graphicFrameLocks noGrp="1"/>
          </p:cNvGraphicFramePr>
          <p:nvPr>
            <p:extLst>
              <p:ext uri="{D42A27DB-BD31-4B8C-83A1-F6EECF244321}">
                <p14:modId xmlns:p14="http://schemas.microsoft.com/office/powerpoint/2010/main" val="817139917"/>
              </p:ext>
            </p:extLst>
          </p:nvPr>
        </p:nvGraphicFramePr>
        <p:xfrm>
          <a:off x="914400" y="1371600"/>
          <a:ext cx="7391400" cy="1730829"/>
        </p:xfrm>
        <a:graphic>
          <a:graphicData uri="http://schemas.openxmlformats.org/drawingml/2006/table">
            <a:tbl>
              <a:tblPr firstRow="1" firstCol="1" bandRow="1">
                <a:tableStyleId>{5C22544A-7EE6-4342-B048-85BDC9FD1C3A}</a:tableStyleId>
              </a:tblPr>
              <a:tblGrid>
                <a:gridCol w="1477960">
                  <a:extLst>
                    <a:ext uri="{9D8B030D-6E8A-4147-A177-3AD203B41FA5}">
                      <a16:colId xmlns:a16="http://schemas.microsoft.com/office/drawing/2014/main" val="4016161373"/>
                    </a:ext>
                  </a:extLst>
                </a:gridCol>
                <a:gridCol w="1477960">
                  <a:extLst>
                    <a:ext uri="{9D8B030D-6E8A-4147-A177-3AD203B41FA5}">
                      <a16:colId xmlns:a16="http://schemas.microsoft.com/office/drawing/2014/main" val="2231938861"/>
                    </a:ext>
                  </a:extLst>
                </a:gridCol>
                <a:gridCol w="1477960">
                  <a:extLst>
                    <a:ext uri="{9D8B030D-6E8A-4147-A177-3AD203B41FA5}">
                      <a16:colId xmlns:a16="http://schemas.microsoft.com/office/drawing/2014/main" val="1625308423"/>
                    </a:ext>
                  </a:extLst>
                </a:gridCol>
                <a:gridCol w="1478760">
                  <a:extLst>
                    <a:ext uri="{9D8B030D-6E8A-4147-A177-3AD203B41FA5}">
                      <a16:colId xmlns:a16="http://schemas.microsoft.com/office/drawing/2014/main" val="3993311569"/>
                    </a:ext>
                  </a:extLst>
                </a:gridCol>
                <a:gridCol w="1478760">
                  <a:extLst>
                    <a:ext uri="{9D8B030D-6E8A-4147-A177-3AD203B41FA5}">
                      <a16:colId xmlns:a16="http://schemas.microsoft.com/office/drawing/2014/main" val="1222558207"/>
                    </a:ext>
                  </a:extLst>
                </a:gridCol>
              </a:tblGrid>
              <a:tr h="576943">
                <a:tc>
                  <a:txBody>
                    <a:bodyPr/>
                    <a:lstStyle/>
                    <a:p>
                      <a:pPr marL="0" marR="0" algn="ctr">
                        <a:lnSpc>
                          <a:spcPct val="115000"/>
                        </a:lnSpc>
                        <a:spcBef>
                          <a:spcPts val="0"/>
                        </a:spcBef>
                        <a:spcAft>
                          <a:spcPts val="0"/>
                        </a:spcAft>
                      </a:pPr>
                      <a:r>
                        <a:rPr lang="en-US" sz="2200" b="1" cap="small" dirty="0" err="1">
                          <a:solidFill>
                            <a:schemeClr val="tx1"/>
                          </a:solidFill>
                          <a:effectLst/>
                          <a:latin typeface="Times New Roman" panose="02020603050405020304" pitchFamily="18" charset="0"/>
                          <a:cs typeface="Times New Roman" panose="02020603050405020304" pitchFamily="18" charset="0"/>
                        </a:rPr>
                        <a:t>co.k</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pso1</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pso2</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pso3</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pso4</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extLst>
                  <a:ext uri="{0D108BD9-81ED-4DB2-BD59-A6C34878D82A}">
                    <a16:rowId xmlns:a16="http://schemas.microsoft.com/office/drawing/2014/main" val="929490853"/>
                  </a:ext>
                </a:extLst>
              </a:tr>
              <a:tr h="576943">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KCS-501.2</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cap="small" dirty="0">
                          <a:effectLst/>
                          <a:latin typeface="Times New Roman" panose="02020603050405020304" pitchFamily="18" charset="0"/>
                          <a:cs typeface="Times New Roman" panose="02020603050405020304" pitchFamily="18" charset="0"/>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cap="small" dirty="0">
                          <a:effectLst/>
                          <a:latin typeface="Times New Roman" panose="02020603050405020304" pitchFamily="18" charset="0"/>
                          <a:cs typeface="Times New Roman" panose="02020603050405020304" pitchFamily="18" charset="0"/>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cap="small" dirty="0">
                          <a:effectLst/>
                          <a:latin typeface="Times New Roman" panose="02020603050405020304" pitchFamily="18" charset="0"/>
                          <a:cs typeface="Times New Roman" panose="02020603050405020304" pitchFamily="18" charset="0"/>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cap="small" dirty="0">
                          <a:effectLst/>
                          <a:latin typeface="Times New Roman" panose="02020603050405020304" pitchFamily="18" charset="0"/>
                          <a:cs typeface="Times New Roman" panose="02020603050405020304" pitchFamily="18" charset="0"/>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523960"/>
                  </a:ext>
                </a:extLst>
              </a:tr>
              <a:tr h="576943">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KCS-501.3</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cap="small" dirty="0">
                          <a:effectLst/>
                          <a:latin typeface="Times New Roman" panose="02020603050405020304" pitchFamily="18" charset="0"/>
                          <a:cs typeface="Times New Roman" panose="02020603050405020304" pitchFamily="18" charset="0"/>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cap="small" dirty="0">
                          <a:effectLst/>
                          <a:latin typeface="Times New Roman" panose="02020603050405020304" pitchFamily="18" charset="0"/>
                          <a:cs typeface="Times New Roman" panose="02020603050405020304" pitchFamily="18" charset="0"/>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cap="small" dirty="0">
                          <a:effectLst/>
                          <a:latin typeface="Times New Roman" panose="02020603050405020304" pitchFamily="18" charset="0"/>
                          <a:cs typeface="Times New Roman" panose="02020603050405020304" pitchFamily="18" charset="0"/>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cap="small" dirty="0">
                          <a:effectLst/>
                          <a:latin typeface="Times New Roman" panose="02020603050405020304" pitchFamily="18" charset="0"/>
                          <a:cs typeface="Times New Roman" panose="02020603050405020304" pitchFamily="18" charset="0"/>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852720"/>
                  </a:ext>
                </a:extLst>
              </a:tr>
            </a:tbl>
          </a:graphicData>
        </a:graphic>
      </p:graphicFrame>
    </p:spTree>
    <p:extLst>
      <p:ext uri="{BB962C8B-B14F-4D97-AF65-F5344CB8AC3E}">
        <p14:creationId xmlns:p14="http://schemas.microsoft.com/office/powerpoint/2010/main" val="4135583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E9AC2B-069F-4425-B43C-E621B1706FE4}"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961442" y="5991227"/>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90</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Company Database Schema(CO1, CO2)</a:t>
            </a:r>
            <a:endParaRPr lang="en-US" sz="2000" b="1" dirty="0"/>
          </a:p>
        </p:txBody>
      </p:sp>
      <p:pic>
        <p:nvPicPr>
          <p:cNvPr id="13" name="Picture 6" descr="fig05_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878528"/>
            <a:ext cx="6627223" cy="491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00489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5A3D39-27A4-4B2F-8737-B9A1B20437AC}"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961442" y="5991227"/>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91</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Company Database Schema(CO1, CO2)</a:t>
            </a:r>
            <a:endParaRPr lang="en-US" sz="2000" b="1" dirty="0"/>
          </a:p>
        </p:txBody>
      </p:sp>
      <p:pic>
        <p:nvPicPr>
          <p:cNvPr id="8" name="Picture 7" descr="fig05_0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9167" y="792480"/>
            <a:ext cx="6461760" cy="512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25975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B37825-C0A6-41D2-9E4B-065CC760A683}"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961442" y="5991227"/>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92</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Division Operation, CO2)</a:t>
            </a:r>
            <a:endParaRPr lang="en-US" sz="2000" b="1" dirty="0"/>
          </a:p>
        </p:txBody>
      </p:sp>
      <p:sp>
        <p:nvSpPr>
          <p:cNvPr id="9" name="Rectangle 16"/>
          <p:cNvSpPr txBox="1">
            <a:spLocks noChangeArrowheads="1"/>
          </p:cNvSpPr>
          <p:nvPr/>
        </p:nvSpPr>
        <p:spPr>
          <a:xfrm>
            <a:off x="736102" y="1003302"/>
            <a:ext cx="8294687"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t>Takes two relations, one binary and one unary, and builds a relation consisting of </a:t>
            </a:r>
            <a:r>
              <a:rPr lang="en-US" altLang="en-US" dirty="0">
                <a:solidFill>
                  <a:schemeClr val="accent6">
                    <a:lumMod val="75000"/>
                  </a:schemeClr>
                </a:solidFill>
              </a:rPr>
              <a:t>all values of one attribute of the binary relation that match </a:t>
            </a:r>
            <a:r>
              <a:rPr lang="en-US" altLang="en-US" dirty="0"/>
              <a:t>(in the other attribute) </a:t>
            </a:r>
            <a:r>
              <a:rPr lang="en-US" altLang="en-US" dirty="0">
                <a:solidFill>
                  <a:schemeClr val="accent6">
                    <a:lumMod val="75000"/>
                  </a:schemeClr>
                </a:solidFill>
              </a:rPr>
              <a:t>all values in the unary relation</a:t>
            </a:r>
            <a:r>
              <a:rPr lang="en-US" altLang="en-US" dirty="0"/>
              <a:t>.</a:t>
            </a:r>
          </a:p>
        </p:txBody>
      </p:sp>
      <p:grpSp>
        <p:nvGrpSpPr>
          <p:cNvPr id="10" name="Group 17"/>
          <p:cNvGrpSpPr>
            <a:grpSpLocks/>
          </p:cNvGrpSpPr>
          <p:nvPr/>
        </p:nvGrpSpPr>
        <p:grpSpPr bwMode="auto">
          <a:xfrm>
            <a:off x="3315789" y="3441702"/>
            <a:ext cx="3148013" cy="2232025"/>
            <a:chOff x="1152" y="2736"/>
            <a:chExt cx="1983" cy="1406"/>
          </a:xfrm>
        </p:grpSpPr>
        <p:sp>
          <p:nvSpPr>
            <p:cNvPr id="11" name="Text Box 4"/>
            <p:cNvSpPr txBox="1">
              <a:spLocks noChangeArrowheads="1"/>
            </p:cNvSpPr>
            <p:nvPr/>
          </p:nvSpPr>
          <p:spPr bwMode="auto">
            <a:xfrm>
              <a:off x="2928" y="2736"/>
              <a:ext cx="207"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a</a:t>
              </a:r>
            </a:p>
          </p:txBody>
        </p:sp>
        <p:sp>
          <p:nvSpPr>
            <p:cNvPr id="12" name="Text Box 5"/>
            <p:cNvSpPr txBox="1">
              <a:spLocks noChangeArrowheads="1"/>
            </p:cNvSpPr>
            <p:nvPr/>
          </p:nvSpPr>
          <p:spPr bwMode="auto">
            <a:xfrm>
              <a:off x="1920" y="3312"/>
              <a:ext cx="218"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x</a:t>
              </a:r>
            </a:p>
            <a:p>
              <a:r>
                <a:rPr lang="en-US" altLang="en-US"/>
                <a:t>y</a:t>
              </a:r>
            </a:p>
          </p:txBody>
        </p:sp>
        <p:grpSp>
          <p:nvGrpSpPr>
            <p:cNvPr id="13" name="Group 6"/>
            <p:cNvGrpSpPr>
              <a:grpSpLocks/>
            </p:cNvGrpSpPr>
            <p:nvPr/>
          </p:nvGrpSpPr>
          <p:grpSpPr bwMode="auto">
            <a:xfrm>
              <a:off x="1152" y="2928"/>
              <a:ext cx="410" cy="1214"/>
              <a:chOff x="2880" y="2640"/>
              <a:chExt cx="410" cy="1214"/>
            </a:xfrm>
          </p:grpSpPr>
          <p:sp>
            <p:nvSpPr>
              <p:cNvPr id="18" name="Text Box 7"/>
              <p:cNvSpPr txBox="1">
                <a:spLocks noChangeArrowheads="1"/>
              </p:cNvSpPr>
              <p:nvPr/>
            </p:nvSpPr>
            <p:spPr bwMode="auto">
              <a:xfrm>
                <a:off x="3072" y="2640"/>
                <a:ext cx="218" cy="12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x</a:t>
                </a:r>
              </a:p>
              <a:p>
                <a:r>
                  <a:rPr lang="en-US" altLang="en-US"/>
                  <a:t>y</a:t>
                </a:r>
              </a:p>
              <a:p>
                <a:r>
                  <a:rPr lang="en-US" altLang="en-US"/>
                  <a:t>z</a:t>
                </a:r>
              </a:p>
              <a:p>
                <a:r>
                  <a:rPr lang="en-US" altLang="en-US"/>
                  <a:t>x</a:t>
                </a:r>
              </a:p>
              <a:p>
                <a:r>
                  <a:rPr lang="en-US" altLang="en-US"/>
                  <a:t>y</a:t>
                </a:r>
              </a:p>
            </p:txBody>
          </p:sp>
          <p:sp>
            <p:nvSpPr>
              <p:cNvPr id="19" name="Text Box 8"/>
              <p:cNvSpPr txBox="1">
                <a:spLocks noChangeArrowheads="1"/>
              </p:cNvSpPr>
              <p:nvPr/>
            </p:nvSpPr>
            <p:spPr bwMode="auto">
              <a:xfrm>
                <a:off x="2880" y="2640"/>
                <a:ext cx="218" cy="12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a</a:t>
                </a:r>
              </a:p>
              <a:p>
                <a:r>
                  <a:rPr lang="en-US" altLang="en-US"/>
                  <a:t>a</a:t>
                </a:r>
              </a:p>
              <a:p>
                <a:r>
                  <a:rPr lang="en-US" altLang="en-US"/>
                  <a:t>a</a:t>
                </a:r>
              </a:p>
              <a:p>
                <a:r>
                  <a:rPr lang="en-US" altLang="en-US"/>
                  <a:t>b</a:t>
                </a:r>
              </a:p>
              <a:p>
                <a:r>
                  <a:rPr lang="en-US" altLang="en-US"/>
                  <a:t>c</a:t>
                </a:r>
              </a:p>
            </p:txBody>
          </p:sp>
        </p:grpSp>
        <p:sp>
          <p:nvSpPr>
            <p:cNvPr id="14" name="Text Box 9"/>
            <p:cNvSpPr txBox="1">
              <a:spLocks noChangeArrowheads="1"/>
            </p:cNvSpPr>
            <p:nvPr/>
          </p:nvSpPr>
          <p:spPr bwMode="auto">
            <a:xfrm>
              <a:off x="1920" y="2736"/>
              <a:ext cx="645" cy="2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Divide</a:t>
              </a:r>
            </a:p>
          </p:txBody>
        </p:sp>
        <p:sp>
          <p:nvSpPr>
            <p:cNvPr id="15" name="AutoShape 10"/>
            <p:cNvSpPr>
              <a:spLocks noChangeArrowheads="1"/>
            </p:cNvSpPr>
            <p:nvPr/>
          </p:nvSpPr>
          <p:spPr bwMode="auto">
            <a:xfrm>
              <a:off x="1344" y="2784"/>
              <a:ext cx="576"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13 w 21600"/>
                <a:gd name="T13" fmla="*/ 2850 h 21600"/>
                <a:gd name="T14" fmla="*/ 18225 w 21600"/>
                <a:gd name="T15" fmla="*/ 930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6" name="AutoShape 11"/>
            <p:cNvSpPr>
              <a:spLocks noChangeArrowheads="1"/>
            </p:cNvSpPr>
            <p:nvPr/>
          </p:nvSpPr>
          <p:spPr bwMode="auto">
            <a:xfrm>
              <a:off x="1968" y="3024"/>
              <a:ext cx="96" cy="288"/>
            </a:xfrm>
            <a:prstGeom prst="upArrow">
              <a:avLst>
                <a:gd name="adj1" fmla="val 50000"/>
                <a:gd name="adj2" fmla="val 75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7" name="AutoShape 12"/>
            <p:cNvSpPr>
              <a:spLocks noChangeArrowheads="1"/>
            </p:cNvSpPr>
            <p:nvPr/>
          </p:nvSpPr>
          <p:spPr bwMode="auto">
            <a:xfrm>
              <a:off x="2544" y="2832"/>
              <a:ext cx="384" cy="144"/>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7006179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889184-FC60-4061-88F5-200892757795}"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961442" y="5991227"/>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93</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Division Operation, CO2)</a:t>
            </a:r>
            <a:endParaRPr lang="en-US" sz="2000" b="1" dirty="0"/>
          </a:p>
        </p:txBody>
      </p:sp>
      <p:sp>
        <p:nvSpPr>
          <p:cNvPr id="20" name="Rectangle 10"/>
          <p:cNvSpPr txBox="1">
            <a:spLocks noChangeArrowheads="1"/>
          </p:cNvSpPr>
          <p:nvPr/>
        </p:nvSpPr>
        <p:spPr>
          <a:xfrm>
            <a:off x="1227909" y="896983"/>
            <a:ext cx="7323908" cy="4929051"/>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400" b="1" dirty="0">
                <a:solidFill>
                  <a:srgbClr val="FF0000"/>
                </a:solidFill>
              </a:rPr>
              <a:t>DIVISION Operation</a:t>
            </a:r>
          </a:p>
          <a:p>
            <a:pPr lvl="1">
              <a:lnSpc>
                <a:spcPct val="90000"/>
              </a:lnSpc>
            </a:pPr>
            <a:r>
              <a:rPr lang="en-US" altLang="en-US" dirty="0"/>
              <a:t>The division operation is applied to two relations </a:t>
            </a:r>
          </a:p>
          <a:p>
            <a:pPr lvl="1">
              <a:lnSpc>
                <a:spcPct val="90000"/>
              </a:lnSpc>
            </a:pPr>
            <a:r>
              <a:rPr lang="en-US" altLang="en-US" dirty="0"/>
              <a:t>	R(Z) </a:t>
            </a:r>
            <a:r>
              <a:rPr lang="en-US" altLang="en-US" dirty="0">
                <a:latin typeface="Symbol" panose="05050102010706020507" pitchFamily="18" charset="2"/>
              </a:rPr>
              <a:t></a:t>
            </a:r>
            <a:r>
              <a:rPr lang="en-US" altLang="en-US" dirty="0"/>
              <a:t> S(X), where X subset Z. Let Y = Z - X (and hence Z = X </a:t>
            </a:r>
            <a:r>
              <a:rPr lang="en-US" altLang="en-US" dirty="0">
                <a:latin typeface="Symbol" panose="05050102010706020507" pitchFamily="18" charset="2"/>
              </a:rPr>
              <a:t></a:t>
            </a:r>
            <a:r>
              <a:rPr lang="en-US" altLang="en-US" dirty="0"/>
              <a:t> Y); that is, let Y be the set of attributes of R that are not attributes of S. </a:t>
            </a:r>
          </a:p>
          <a:p>
            <a:pPr>
              <a:lnSpc>
                <a:spcPct val="90000"/>
              </a:lnSpc>
            </a:pPr>
            <a:endParaRPr lang="en-US" altLang="en-US" sz="2800" dirty="0"/>
          </a:p>
          <a:p>
            <a:pPr lvl="1">
              <a:lnSpc>
                <a:spcPct val="90000"/>
              </a:lnSpc>
            </a:pPr>
            <a:r>
              <a:rPr lang="en-US" altLang="en-US" dirty="0"/>
              <a:t>The result of DIVISION is a relation T(Y) that includes a tuple t</a:t>
            </a:r>
          </a:p>
          <a:p>
            <a:pPr lvl="1">
              <a:lnSpc>
                <a:spcPct val="90000"/>
              </a:lnSpc>
            </a:pPr>
            <a:r>
              <a:rPr lang="en-US" altLang="en-US" dirty="0">
                <a:solidFill>
                  <a:srgbClr val="0070C0"/>
                </a:solidFill>
              </a:rPr>
              <a:t>For a tuple t to appear in the result T of the DIVISION, the values in t must appear in R in combination with </a:t>
            </a:r>
            <a:r>
              <a:rPr lang="en-US" altLang="en-US" i="1" dirty="0">
                <a:solidFill>
                  <a:srgbClr val="0070C0"/>
                </a:solidFill>
              </a:rPr>
              <a:t>every</a:t>
            </a:r>
            <a:r>
              <a:rPr lang="en-US" altLang="en-US" dirty="0">
                <a:solidFill>
                  <a:srgbClr val="0070C0"/>
                </a:solidFill>
              </a:rPr>
              <a:t> tuple in S</a:t>
            </a:r>
            <a:r>
              <a:rPr lang="en-US" altLang="en-US" dirty="0"/>
              <a:t>. </a:t>
            </a:r>
            <a:r>
              <a:rPr lang="en-US" altLang="en-US" sz="2200" dirty="0"/>
              <a:t>			</a:t>
            </a:r>
          </a:p>
        </p:txBody>
      </p:sp>
    </p:spTree>
    <p:extLst>
      <p:ext uri="{BB962C8B-B14F-4D97-AF65-F5344CB8AC3E}">
        <p14:creationId xmlns:p14="http://schemas.microsoft.com/office/powerpoint/2010/main" val="15961995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177F43-1424-4351-8CFF-1CC452CCFEF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961442" y="5991227"/>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94</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Division Operation Example , CO2)</a:t>
            </a:r>
            <a:endParaRPr lang="en-US" sz="2000" b="1" dirty="0"/>
          </a:p>
        </p:txBody>
      </p:sp>
      <p:pic>
        <p:nvPicPr>
          <p:cNvPr id="8" name="Picture 8" descr="fig06_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9378" y="1050927"/>
            <a:ext cx="64008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5838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DCE063-EF6B-4593-8C6E-D763C751506B}"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961442" y="5991227"/>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95</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Division Operation Example , CO2)</a:t>
            </a:r>
            <a:endParaRPr lang="en-US" sz="2000" b="1" dirty="0"/>
          </a:p>
        </p:txBody>
      </p:sp>
      <p:sp>
        <p:nvSpPr>
          <p:cNvPr id="201729" name="Rectangle 1"/>
          <p:cNvSpPr>
            <a:spLocks noChangeArrowheads="1"/>
          </p:cNvSpPr>
          <p:nvPr/>
        </p:nvSpPr>
        <p:spPr bwMode="auto">
          <a:xfrm>
            <a:off x="470516" y="1100831"/>
            <a:ext cx="8087558" cy="123110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Using steps which is mention above: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All possible combinations </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r1 ← </a:t>
            </a: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πx</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 x S</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x values with “incomplete combinations”, </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r2x ← </a:t>
            </a: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πx</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(r1-R)</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result ← </a:t>
            </a: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πx</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(R)-r2x</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 div S = </a:t>
            </a: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πx</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 </a:t>
            </a: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πx</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πx</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 x S) – R) </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201731" name="Picture 3" descr="https://media.geeksforgeeks.org/wp-content/uploads/1-46.jpg"/>
          <p:cNvPicPr>
            <a:picLocks noChangeAspect="1" noChangeArrowheads="1"/>
          </p:cNvPicPr>
          <p:nvPr/>
        </p:nvPicPr>
        <p:blipFill>
          <a:blip r:embed="rId2" cstate="print"/>
          <a:srcRect/>
          <a:stretch>
            <a:fillRect/>
          </a:stretch>
        </p:blipFill>
        <p:spPr bwMode="auto">
          <a:xfrm>
            <a:off x="0" y="2422864"/>
            <a:ext cx="3139716" cy="3981450"/>
          </a:xfrm>
          <a:prstGeom prst="rect">
            <a:avLst/>
          </a:prstGeom>
          <a:noFill/>
        </p:spPr>
      </p:pic>
      <p:sp>
        <p:nvSpPr>
          <p:cNvPr id="201732" name="Rectangle 4"/>
          <p:cNvSpPr>
            <a:spLocks noChangeArrowheads="1"/>
          </p:cNvSpPr>
          <p:nvPr/>
        </p:nvSpPr>
        <p:spPr bwMode="auto">
          <a:xfrm>
            <a:off x="2938509" y="2512380"/>
            <a:ext cx="5415378" cy="2649423"/>
          </a:xfrm>
          <a:prstGeom prst="rect">
            <a:avLst/>
          </a:prstGeom>
          <a:no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nsolas" pitchFamily="49" charset="0"/>
                <a:cs typeface="Arial" pitchFamily="34" charset="0"/>
              </a:rPr>
              <a:t>SELECT * FROM suppliers WHERE </a:t>
            </a:r>
            <a:r>
              <a:rPr kumimoji="0" lang="en-US" sz="2400" b="0" i="0" u="none" strike="noStrike" cap="none" normalizeH="0" baseline="0" dirty="0" err="1">
                <a:ln>
                  <a:noFill/>
                </a:ln>
                <a:solidFill>
                  <a:schemeClr val="tx1"/>
                </a:solidFill>
                <a:effectLst/>
                <a:latin typeface="Consolas" pitchFamily="49" charset="0"/>
                <a:cs typeface="Arial" pitchFamily="34" charset="0"/>
              </a:rPr>
              <a:t>sid</a:t>
            </a:r>
            <a:r>
              <a:rPr kumimoji="0" lang="en-US" sz="2400" b="0" i="0" u="none" strike="noStrike" cap="none" normalizeH="0" baseline="0" dirty="0">
                <a:ln>
                  <a:noFill/>
                </a:ln>
                <a:solidFill>
                  <a:schemeClr val="tx1"/>
                </a:solidFill>
                <a:effectLst/>
                <a:latin typeface="Consolas" pitchFamily="49" charset="0"/>
                <a:cs typeface="Arial" pitchFamily="34" charset="0"/>
              </a:rPr>
              <a:t> not in ( SELECT </a:t>
            </a:r>
            <a:r>
              <a:rPr kumimoji="0" lang="en-US" sz="2400" b="0" i="0" u="none" strike="noStrike" cap="none" normalizeH="0" baseline="0" dirty="0" err="1">
                <a:ln>
                  <a:noFill/>
                </a:ln>
                <a:solidFill>
                  <a:schemeClr val="tx1"/>
                </a:solidFill>
                <a:effectLst/>
                <a:latin typeface="Consolas" pitchFamily="49" charset="0"/>
                <a:cs typeface="Arial" pitchFamily="34" charset="0"/>
              </a:rPr>
              <a:t>sid</a:t>
            </a:r>
            <a:r>
              <a:rPr kumimoji="0" lang="en-US" sz="2400" b="0" i="0" u="none" strike="noStrike" cap="none" normalizeH="0" baseline="0" dirty="0">
                <a:ln>
                  <a:noFill/>
                </a:ln>
                <a:solidFill>
                  <a:schemeClr val="tx1"/>
                </a:solidFill>
                <a:effectLst/>
                <a:latin typeface="Consolas" pitchFamily="49" charset="0"/>
                <a:cs typeface="Arial" pitchFamily="34" charset="0"/>
              </a:rPr>
              <a:t> FROM ( (SELECT </a:t>
            </a:r>
            <a:r>
              <a:rPr kumimoji="0" lang="en-US" sz="2400" b="0" i="0" u="none" strike="noStrike" cap="none" normalizeH="0" baseline="0" dirty="0" err="1">
                <a:ln>
                  <a:noFill/>
                </a:ln>
                <a:solidFill>
                  <a:schemeClr val="tx1"/>
                </a:solidFill>
                <a:effectLst/>
                <a:latin typeface="Consolas" pitchFamily="49" charset="0"/>
                <a:cs typeface="Arial" pitchFamily="34" charset="0"/>
              </a:rPr>
              <a:t>sid</a:t>
            </a:r>
            <a:r>
              <a:rPr kumimoji="0" lang="en-US" sz="2400" b="0" i="0" u="none" strike="noStrike" cap="none" normalizeH="0" baseline="0" dirty="0">
                <a:ln>
                  <a:noFill/>
                </a:ln>
                <a:solidFill>
                  <a:schemeClr val="tx1"/>
                </a:solidFill>
                <a:effectLst/>
                <a:latin typeface="Consolas" pitchFamily="49" charset="0"/>
                <a:cs typeface="Arial" pitchFamily="34" charset="0"/>
              </a:rPr>
              <a:t>, </a:t>
            </a:r>
            <a:r>
              <a:rPr kumimoji="0" lang="en-US" sz="2400" b="0" i="0" u="none" strike="noStrike" cap="none" normalizeH="0" baseline="0" dirty="0" err="1">
                <a:ln>
                  <a:noFill/>
                </a:ln>
                <a:solidFill>
                  <a:schemeClr val="tx1"/>
                </a:solidFill>
                <a:effectLst/>
                <a:latin typeface="Consolas" pitchFamily="49" charset="0"/>
                <a:cs typeface="Arial" pitchFamily="34" charset="0"/>
              </a:rPr>
              <a:t>pid</a:t>
            </a:r>
            <a:r>
              <a:rPr kumimoji="0" lang="en-US" sz="2400" b="0" i="0" u="none" strike="noStrike" cap="none" normalizeH="0" baseline="0" dirty="0">
                <a:ln>
                  <a:noFill/>
                </a:ln>
                <a:solidFill>
                  <a:schemeClr val="tx1"/>
                </a:solidFill>
                <a:effectLst/>
                <a:latin typeface="Consolas" pitchFamily="49" charset="0"/>
                <a:cs typeface="Arial" pitchFamily="34" charset="0"/>
              </a:rPr>
              <a:t> FROM (select </a:t>
            </a:r>
            <a:r>
              <a:rPr kumimoji="0" lang="en-US" sz="2400" b="0" i="0" u="none" strike="noStrike" cap="none" normalizeH="0" baseline="0" dirty="0" err="1">
                <a:ln>
                  <a:noFill/>
                </a:ln>
                <a:solidFill>
                  <a:schemeClr val="tx1"/>
                </a:solidFill>
                <a:effectLst/>
                <a:latin typeface="Consolas" pitchFamily="49" charset="0"/>
                <a:cs typeface="Arial" pitchFamily="34" charset="0"/>
              </a:rPr>
              <a:t>pid</a:t>
            </a:r>
            <a:r>
              <a:rPr kumimoji="0" lang="en-US" sz="2400" b="0" i="0" u="none" strike="noStrike" cap="none" normalizeH="0" baseline="0" dirty="0">
                <a:ln>
                  <a:noFill/>
                </a:ln>
                <a:solidFill>
                  <a:schemeClr val="tx1"/>
                </a:solidFill>
                <a:effectLst/>
                <a:latin typeface="Consolas" pitchFamily="49" charset="0"/>
                <a:cs typeface="Arial" pitchFamily="34" charset="0"/>
              </a:rPr>
              <a:t> from parts) as p cross join (select distinct </a:t>
            </a:r>
            <a:r>
              <a:rPr kumimoji="0" lang="en-US" sz="2400" b="0" i="0" u="none" strike="noStrike" cap="none" normalizeH="0" baseline="0" dirty="0" err="1">
                <a:ln>
                  <a:noFill/>
                </a:ln>
                <a:solidFill>
                  <a:schemeClr val="tx1"/>
                </a:solidFill>
                <a:effectLst/>
                <a:latin typeface="Consolas" pitchFamily="49" charset="0"/>
                <a:cs typeface="Arial" pitchFamily="34" charset="0"/>
              </a:rPr>
              <a:t>sid</a:t>
            </a:r>
            <a:r>
              <a:rPr kumimoji="0" lang="en-US" sz="2400" b="0" i="0" u="none" strike="noStrike" cap="none" normalizeH="0" baseline="0" dirty="0">
                <a:ln>
                  <a:noFill/>
                </a:ln>
                <a:solidFill>
                  <a:schemeClr val="tx1"/>
                </a:solidFill>
                <a:effectLst/>
                <a:latin typeface="Consolas" pitchFamily="49" charset="0"/>
                <a:cs typeface="Arial" pitchFamily="34" charset="0"/>
              </a:rPr>
              <a:t> from supplies) as sp) EXCEPT (SELECT </a:t>
            </a:r>
            <a:r>
              <a:rPr kumimoji="0" lang="en-US" sz="2400" b="0" i="0" u="none" strike="noStrike" cap="none" normalizeH="0" baseline="0" dirty="0" err="1">
                <a:ln>
                  <a:noFill/>
                </a:ln>
                <a:solidFill>
                  <a:schemeClr val="tx1"/>
                </a:solidFill>
                <a:effectLst/>
                <a:latin typeface="Consolas" pitchFamily="49" charset="0"/>
                <a:cs typeface="Arial" pitchFamily="34" charset="0"/>
              </a:rPr>
              <a:t>sid</a:t>
            </a:r>
            <a:r>
              <a:rPr kumimoji="0" lang="en-US" sz="2400" b="0" i="0" u="none" strike="noStrike" cap="none" normalizeH="0" baseline="0" dirty="0">
                <a:ln>
                  <a:noFill/>
                </a:ln>
                <a:solidFill>
                  <a:schemeClr val="tx1"/>
                </a:solidFill>
                <a:effectLst/>
                <a:latin typeface="Consolas" pitchFamily="49" charset="0"/>
                <a:cs typeface="Arial" pitchFamily="34" charset="0"/>
              </a:rPr>
              <a:t>, </a:t>
            </a:r>
            <a:r>
              <a:rPr kumimoji="0" lang="en-US" sz="2400" b="0" i="0" u="none" strike="noStrike" cap="none" normalizeH="0" baseline="0" dirty="0" err="1">
                <a:ln>
                  <a:noFill/>
                </a:ln>
                <a:solidFill>
                  <a:schemeClr val="tx1"/>
                </a:solidFill>
                <a:effectLst/>
                <a:latin typeface="Consolas" pitchFamily="49" charset="0"/>
                <a:cs typeface="Arial" pitchFamily="34" charset="0"/>
              </a:rPr>
              <a:t>pid</a:t>
            </a:r>
            <a:r>
              <a:rPr kumimoji="0" lang="en-US" sz="2400" b="0" i="0" u="none" strike="noStrike" cap="none" normalizeH="0" baseline="0" dirty="0">
                <a:ln>
                  <a:noFill/>
                </a:ln>
                <a:solidFill>
                  <a:schemeClr val="tx1"/>
                </a:solidFill>
                <a:effectLst/>
                <a:latin typeface="Consolas" pitchFamily="49" charset="0"/>
                <a:cs typeface="Arial" pitchFamily="34" charset="0"/>
              </a:rPr>
              <a:t> FROM supplies)) AS r );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475838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A51A8D-EF74-40ED-9A37-4635320260B8}"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961442" y="5991227"/>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96</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Division Operation Example , CO2)</a:t>
            </a:r>
            <a:endParaRPr lang="en-US" sz="2000" b="1" dirty="0"/>
          </a:p>
        </p:txBody>
      </p:sp>
      <p:sp>
        <p:nvSpPr>
          <p:cNvPr id="9" name="Rectangle 8"/>
          <p:cNvSpPr/>
          <p:nvPr/>
        </p:nvSpPr>
        <p:spPr>
          <a:xfrm>
            <a:off x="1173192" y="1017917"/>
            <a:ext cx="7634378" cy="2031325"/>
          </a:xfrm>
          <a:prstGeom prst="rect">
            <a:avLst/>
          </a:prstGeom>
        </p:spPr>
        <p:txBody>
          <a:bodyPr wrap="square">
            <a:spAutoFit/>
          </a:bodyPr>
          <a:lstStyle/>
          <a:p>
            <a:pPr fontAlgn="base"/>
            <a:r>
              <a:rPr lang="en-US" b="1" dirty="0"/>
              <a:t>Computation of Division :</a:t>
            </a:r>
            <a:r>
              <a:rPr lang="en-US" dirty="0"/>
              <a:t> R(</a:t>
            </a:r>
            <a:r>
              <a:rPr lang="en-US" dirty="0" err="1"/>
              <a:t>x,y</a:t>
            </a:r>
            <a:r>
              <a:rPr lang="en-US" dirty="0"/>
              <a:t>) div S(y)</a:t>
            </a:r>
            <a:br>
              <a:rPr lang="en-US" dirty="0"/>
            </a:br>
            <a:r>
              <a:rPr lang="en-US" b="1" dirty="0"/>
              <a:t>Steps:</a:t>
            </a:r>
            <a:endParaRPr lang="en-US" dirty="0"/>
          </a:p>
          <a:p>
            <a:pPr fontAlgn="base">
              <a:buFont typeface="Wingdings" pitchFamily="2" charset="2"/>
              <a:buChar char="Ø"/>
            </a:pPr>
            <a:r>
              <a:rPr lang="en-US" dirty="0"/>
              <a:t>Find out all possible combinations of S(y) with R(x) by computing R(x) x(cross join) S(y), say r1</a:t>
            </a:r>
          </a:p>
          <a:p>
            <a:pPr fontAlgn="base">
              <a:buFont typeface="Wingdings" pitchFamily="2" charset="2"/>
              <a:buChar char="Ø"/>
            </a:pPr>
            <a:r>
              <a:rPr lang="en-US" dirty="0"/>
              <a:t>Subtract actual R(</a:t>
            </a:r>
            <a:r>
              <a:rPr lang="en-US" dirty="0" err="1"/>
              <a:t>x,y</a:t>
            </a:r>
            <a:r>
              <a:rPr lang="en-US" dirty="0"/>
              <a:t>) from r1, say r2</a:t>
            </a:r>
          </a:p>
          <a:p>
            <a:pPr fontAlgn="base">
              <a:buFont typeface="Wingdings" pitchFamily="2" charset="2"/>
              <a:buChar char="Ø"/>
            </a:pPr>
            <a:r>
              <a:rPr lang="en-US" dirty="0"/>
              <a:t>x in r2 are those that are not associated with every value in S(y); therefore R(x)-r2(x) gives us x that are associated with all values in S</a:t>
            </a:r>
          </a:p>
        </p:txBody>
      </p:sp>
      <p:sp>
        <p:nvSpPr>
          <p:cNvPr id="118785" name="Rectangle 1"/>
          <p:cNvSpPr>
            <a:spLocks noChangeArrowheads="1"/>
          </p:cNvSpPr>
          <p:nvPr/>
        </p:nvSpPr>
        <p:spPr bwMode="auto">
          <a:xfrm>
            <a:off x="1296140" y="3164681"/>
            <a:ext cx="7062856" cy="2954655"/>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onsolas" pitchFamily="49" charset="0"/>
                <a:cs typeface="Arial" pitchFamily="34" charset="0"/>
              </a:rPr>
              <a:t>SELECT * FROM 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onsolas" pitchFamily="49" charset="0"/>
                <a:cs typeface="Arial" pitchFamily="34" charset="0"/>
              </a:rPr>
              <a:t>WHERE x not in </a:t>
            </a:r>
          </a:p>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latin typeface="Consolas" pitchFamily="49" charset="0"/>
                <a:cs typeface="Arial" pitchFamily="34" charset="0"/>
              </a:rPr>
              <a:t>   </a:t>
            </a:r>
            <a:r>
              <a:rPr kumimoji="0" lang="en-US" sz="2400" b="1" i="0" u="none" strike="noStrike" cap="none" normalizeH="0" baseline="0" dirty="0">
                <a:ln>
                  <a:noFill/>
                </a:ln>
                <a:solidFill>
                  <a:schemeClr val="tx1"/>
                </a:solidFill>
                <a:effectLst/>
                <a:latin typeface="Consolas" pitchFamily="49" charset="0"/>
                <a:cs typeface="Arial" pitchFamily="34" charset="0"/>
              </a:rPr>
              <a:t>( SELECT 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onsolas" pitchFamily="49" charset="0"/>
                <a:cs typeface="Arial" pitchFamily="34" charset="0"/>
              </a:rPr>
              <a:t>     FROM( (SELECT x , y</a:t>
            </a:r>
          </a:p>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latin typeface="Consolas" pitchFamily="49" charset="0"/>
                <a:cs typeface="Arial" pitchFamily="34" charset="0"/>
              </a:rPr>
              <a:t>	</a:t>
            </a:r>
            <a:r>
              <a:rPr kumimoji="0" lang="en-US" sz="2400" b="1" i="0" u="none" strike="noStrike" cap="none" normalizeH="0" baseline="0" dirty="0">
                <a:ln>
                  <a:noFill/>
                </a:ln>
                <a:solidFill>
                  <a:schemeClr val="tx1"/>
                </a:solidFill>
                <a:effectLst/>
                <a:latin typeface="Consolas" pitchFamily="49" charset="0"/>
                <a:cs typeface="Arial" pitchFamily="34" charset="0"/>
              </a:rPr>
              <a:t> FROM(select y from S )as p</a:t>
            </a:r>
          </a:p>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latin typeface="Consolas" pitchFamily="49" charset="0"/>
                <a:cs typeface="Arial" pitchFamily="34" charset="0"/>
              </a:rPr>
              <a:t>	</a:t>
            </a:r>
            <a:r>
              <a:rPr kumimoji="0" lang="en-US" sz="2400" b="1" i="0" u="none" strike="noStrike" cap="none" normalizeH="0" baseline="0" dirty="0">
                <a:ln>
                  <a:noFill/>
                </a:ln>
                <a:solidFill>
                  <a:schemeClr val="tx1"/>
                </a:solidFill>
                <a:effectLst/>
                <a:latin typeface="Consolas" pitchFamily="49" charset="0"/>
                <a:cs typeface="Arial" pitchFamily="34" charset="0"/>
              </a:rPr>
              <a:t> cross join 					(select distinct x from R) as sp) EXCEPT (SELECT x , y FROM R) ) AS r );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475838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4AEADB-5956-4EDF-B200-6500E6D203D1}"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666174" y="6356351"/>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97</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2000" b="1" dirty="0"/>
              <a:t>Recap of Relational Algebra Operations</a:t>
            </a:r>
            <a:r>
              <a:rPr lang="en-US" sz="2000" b="1" dirty="0">
                <a:solidFill>
                  <a:prstClr val="black"/>
                </a:solidFill>
                <a:latin typeface="Times New Roman" panose="02020603050405020304" pitchFamily="18" charset="0"/>
                <a:cs typeface="Times New Roman" panose="02020603050405020304" pitchFamily="18" charset="0"/>
              </a:rPr>
              <a:t>, CO2)</a:t>
            </a:r>
            <a:endParaRPr lang="en-US" sz="2000" b="1" dirty="0"/>
          </a:p>
        </p:txBody>
      </p:sp>
      <p:pic>
        <p:nvPicPr>
          <p:cNvPr id="9" name="Picture 11" descr="tbl06_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3713" y="732156"/>
            <a:ext cx="5989321" cy="5738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38707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BD278E-8F24-4336-9789-2DD625D3A5F7}"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666174" y="6356351"/>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98</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2000" dirty="0"/>
              <a:t>Additional Relational Operations: Aggregate Functions and Grouping </a:t>
            </a:r>
            <a:r>
              <a:rPr lang="en-US" sz="2000" b="1" dirty="0">
                <a:solidFill>
                  <a:prstClr val="black"/>
                </a:solidFill>
                <a:latin typeface="Times New Roman" panose="02020603050405020304" pitchFamily="18" charset="0"/>
                <a:cs typeface="Times New Roman" panose="02020603050405020304" pitchFamily="18" charset="0"/>
              </a:rPr>
              <a:t>CO2)</a:t>
            </a:r>
            <a:endParaRPr lang="en-US" sz="2000" b="1" dirty="0"/>
          </a:p>
        </p:txBody>
      </p:sp>
      <p:sp>
        <p:nvSpPr>
          <p:cNvPr id="8" name="Rectangle 5"/>
          <p:cNvSpPr txBox="1">
            <a:spLocks noChangeArrowheads="1"/>
          </p:cNvSpPr>
          <p:nvPr/>
        </p:nvSpPr>
        <p:spPr>
          <a:xfrm>
            <a:off x="1271451" y="888274"/>
            <a:ext cx="7350035" cy="5468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en-US" sz="2400" dirty="0"/>
              <a:t>A type of request that cannot be expressed in the basic relational algebra is to specify mathematical </a:t>
            </a:r>
            <a:r>
              <a:rPr lang="en-US" altLang="en-US" sz="2400" b="1" dirty="0"/>
              <a:t>aggregate functions</a:t>
            </a:r>
            <a:r>
              <a:rPr lang="en-US" altLang="en-US" sz="2400" dirty="0"/>
              <a:t> on collections of values from the database. </a:t>
            </a:r>
          </a:p>
          <a:p>
            <a:pPr>
              <a:lnSpc>
                <a:spcPct val="80000"/>
              </a:lnSpc>
            </a:pPr>
            <a:r>
              <a:rPr lang="en-US" altLang="en-US" sz="2400" dirty="0"/>
              <a:t>Examples of such functions include retrieving the average or total salary of all employees or the total number of employee tuples.</a:t>
            </a:r>
          </a:p>
          <a:p>
            <a:pPr lvl="1">
              <a:lnSpc>
                <a:spcPct val="80000"/>
              </a:lnSpc>
            </a:pPr>
            <a:r>
              <a:rPr lang="en-US" altLang="en-US" sz="2200" dirty="0">
                <a:solidFill>
                  <a:srgbClr val="0070C0"/>
                </a:solidFill>
              </a:rPr>
              <a:t>These functions are used in simple statistical queries that summarize information from the database tuples.</a:t>
            </a:r>
          </a:p>
          <a:p>
            <a:pPr>
              <a:lnSpc>
                <a:spcPct val="80000"/>
              </a:lnSpc>
            </a:pPr>
            <a:r>
              <a:rPr lang="en-US" altLang="en-US" sz="2400" dirty="0"/>
              <a:t>Common functions applied to collections of numeric values include</a:t>
            </a:r>
          </a:p>
          <a:p>
            <a:pPr lvl="1">
              <a:lnSpc>
                <a:spcPct val="80000"/>
              </a:lnSpc>
            </a:pPr>
            <a:r>
              <a:rPr lang="en-US" altLang="en-US" sz="2200" b="1" dirty="0">
                <a:solidFill>
                  <a:srgbClr val="0070C0"/>
                </a:solidFill>
              </a:rPr>
              <a:t>SUM, AVERAGE, MAXIMUM, and MINIMUM.</a:t>
            </a:r>
          </a:p>
          <a:p>
            <a:pPr>
              <a:lnSpc>
                <a:spcPct val="80000"/>
              </a:lnSpc>
            </a:pPr>
            <a:r>
              <a:rPr lang="en-US" altLang="en-US" sz="2400" dirty="0"/>
              <a:t>The COUNT function is used for counting tuples or values.</a:t>
            </a:r>
          </a:p>
        </p:txBody>
      </p:sp>
    </p:spTree>
    <p:extLst>
      <p:ext uri="{BB962C8B-B14F-4D97-AF65-F5344CB8AC3E}">
        <p14:creationId xmlns:p14="http://schemas.microsoft.com/office/powerpoint/2010/main" val="4920147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503E06-E540-44C7-8C0A-0CE739378CB5}" type="datetime1">
              <a:rPr lang="en-US" smtClean="0">
                <a:solidFill>
                  <a:prstClr val="black">
                    <a:tint val="75000"/>
                  </a:prstClr>
                </a:solidFill>
                <a:latin typeface="Calibri"/>
              </a:rPr>
              <a:pPr/>
              <a:t>6/11/2022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666174" y="6356351"/>
            <a:ext cx="4724400" cy="365125"/>
          </a:xfrm>
        </p:spPr>
        <p:txBody>
          <a:bodyPr/>
          <a:lstStyle/>
          <a:p>
            <a:r>
              <a:rPr lang="sv-SE" smtClean="0">
                <a:solidFill>
                  <a:prstClr val="black">
                    <a:tint val="75000"/>
                  </a:prstClr>
                </a:solidFill>
                <a:latin typeface="Calibri"/>
              </a:rPr>
              <a:t>Ram Kumar Sharma      KCS 501   DBMS                    Unit 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99</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2000" b="1" dirty="0"/>
              <a:t>Aggregate Function Operation  </a:t>
            </a:r>
            <a:r>
              <a:rPr lang="en-US" sz="2000" b="1" dirty="0">
                <a:solidFill>
                  <a:prstClr val="black"/>
                </a:solidFill>
                <a:latin typeface="Times New Roman" panose="02020603050405020304" pitchFamily="18" charset="0"/>
                <a:cs typeface="Times New Roman" panose="02020603050405020304" pitchFamily="18" charset="0"/>
              </a:rPr>
              <a:t>CO2)</a:t>
            </a:r>
            <a:endParaRPr lang="en-US" sz="2000" b="1" dirty="0"/>
          </a:p>
        </p:txBody>
      </p:sp>
      <p:sp>
        <p:nvSpPr>
          <p:cNvPr id="9" name="Rectangle 5"/>
          <p:cNvSpPr txBox="1">
            <a:spLocks noChangeArrowheads="1"/>
          </p:cNvSpPr>
          <p:nvPr/>
        </p:nvSpPr>
        <p:spPr>
          <a:xfrm>
            <a:off x="1227909" y="931817"/>
            <a:ext cx="7306491" cy="52686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Use of the Aggregate Functional operation ℱ</a:t>
            </a:r>
          </a:p>
          <a:p>
            <a:pPr lvl="1"/>
            <a:r>
              <a:rPr lang="en-US" altLang="en-US" sz="2400" b="1" dirty="0">
                <a:solidFill>
                  <a:schemeClr val="accent6">
                    <a:lumMod val="75000"/>
                  </a:schemeClr>
                </a:solidFill>
              </a:rPr>
              <a:t>ℱ</a:t>
            </a:r>
            <a:r>
              <a:rPr lang="en-US" altLang="en-US" sz="2400" b="1" baseline="-25000" dirty="0">
                <a:solidFill>
                  <a:schemeClr val="accent6">
                    <a:lumMod val="75000"/>
                  </a:schemeClr>
                </a:solidFill>
              </a:rPr>
              <a:t>MAX Salary</a:t>
            </a:r>
            <a:r>
              <a:rPr lang="en-US" altLang="en-US" sz="2400" b="1" dirty="0">
                <a:solidFill>
                  <a:schemeClr val="accent6">
                    <a:lumMod val="75000"/>
                  </a:schemeClr>
                </a:solidFill>
              </a:rPr>
              <a:t> (EMPLOYEE) </a:t>
            </a:r>
            <a:r>
              <a:rPr lang="en-US" altLang="en-US" sz="2400" dirty="0">
                <a:solidFill>
                  <a:srgbClr val="0070C0"/>
                </a:solidFill>
              </a:rPr>
              <a:t>retrieves the maximum salary </a:t>
            </a:r>
            <a:r>
              <a:rPr lang="en-US" altLang="en-US" sz="2400" dirty="0">
                <a:solidFill>
                  <a:srgbClr val="0070C0"/>
                </a:solidFill>
                <a:latin typeface="Script MT Bold" panose="03040602040607080904" pitchFamily="66" charset="0"/>
              </a:rPr>
              <a:t>value</a:t>
            </a:r>
            <a:r>
              <a:rPr lang="en-US" altLang="en-US" sz="2400" dirty="0">
                <a:solidFill>
                  <a:srgbClr val="0070C0"/>
                </a:solidFill>
              </a:rPr>
              <a:t> from the EMPLOYEE relation</a:t>
            </a:r>
          </a:p>
          <a:p>
            <a:pPr lvl="1"/>
            <a:r>
              <a:rPr lang="en-US" altLang="en-US" sz="2400" dirty="0">
                <a:solidFill>
                  <a:schemeClr val="accent6">
                    <a:lumMod val="75000"/>
                  </a:schemeClr>
                </a:solidFill>
              </a:rPr>
              <a:t>ℱ</a:t>
            </a:r>
            <a:r>
              <a:rPr lang="en-US" altLang="en-US" sz="2400" baseline="-25000" dirty="0">
                <a:solidFill>
                  <a:schemeClr val="accent6">
                    <a:lumMod val="75000"/>
                  </a:schemeClr>
                </a:solidFill>
              </a:rPr>
              <a:t>MIN Salary</a:t>
            </a:r>
            <a:r>
              <a:rPr lang="en-US" altLang="en-US" sz="2400" dirty="0">
                <a:solidFill>
                  <a:schemeClr val="accent6">
                    <a:lumMod val="75000"/>
                  </a:schemeClr>
                </a:solidFill>
              </a:rPr>
              <a:t> (EMPLOYEE) </a:t>
            </a:r>
            <a:r>
              <a:rPr lang="en-US" altLang="en-US" sz="2400" dirty="0">
                <a:solidFill>
                  <a:srgbClr val="0070C0"/>
                </a:solidFill>
              </a:rPr>
              <a:t>retrieves the minimum Salary value from the EMPLOYEE relation</a:t>
            </a:r>
          </a:p>
          <a:p>
            <a:pPr lvl="1"/>
            <a:r>
              <a:rPr lang="en-US" altLang="en-US" sz="2400" dirty="0">
                <a:solidFill>
                  <a:schemeClr val="accent6">
                    <a:lumMod val="75000"/>
                  </a:schemeClr>
                </a:solidFill>
              </a:rPr>
              <a:t>ℱ</a:t>
            </a:r>
            <a:r>
              <a:rPr lang="en-US" altLang="en-US" sz="2400" baseline="-25000" dirty="0">
                <a:solidFill>
                  <a:schemeClr val="accent6">
                    <a:lumMod val="75000"/>
                  </a:schemeClr>
                </a:solidFill>
              </a:rPr>
              <a:t>SUM Salary</a:t>
            </a:r>
            <a:r>
              <a:rPr lang="en-US" altLang="en-US" sz="2400" dirty="0">
                <a:solidFill>
                  <a:schemeClr val="accent6">
                    <a:lumMod val="75000"/>
                  </a:schemeClr>
                </a:solidFill>
              </a:rPr>
              <a:t> (EMPLOYEE) </a:t>
            </a:r>
            <a:r>
              <a:rPr lang="en-US" altLang="en-US" sz="2400" dirty="0">
                <a:solidFill>
                  <a:srgbClr val="0070C0"/>
                </a:solidFill>
              </a:rPr>
              <a:t>retrieves the sum of the Salary from the EMPLOYEE relation</a:t>
            </a:r>
          </a:p>
          <a:p>
            <a:pPr lvl="1"/>
            <a:r>
              <a:rPr lang="en-US" altLang="en-US" sz="2400" dirty="0">
                <a:solidFill>
                  <a:srgbClr val="0070C0"/>
                </a:solidFill>
              </a:rPr>
              <a:t> </a:t>
            </a:r>
            <a:r>
              <a:rPr lang="en-US" altLang="en-US" sz="2400" dirty="0">
                <a:solidFill>
                  <a:schemeClr val="accent6">
                    <a:lumMod val="75000"/>
                  </a:schemeClr>
                </a:solidFill>
              </a:rPr>
              <a:t>ℱ</a:t>
            </a:r>
            <a:r>
              <a:rPr lang="en-US" altLang="en-US" sz="2400" baseline="-25000" dirty="0">
                <a:solidFill>
                  <a:schemeClr val="accent6">
                    <a:lumMod val="75000"/>
                  </a:schemeClr>
                </a:solidFill>
              </a:rPr>
              <a:t>COUNT SSN, AVERAGE Salary</a:t>
            </a:r>
            <a:r>
              <a:rPr lang="en-US" altLang="en-US" sz="2400" dirty="0">
                <a:solidFill>
                  <a:schemeClr val="accent6">
                    <a:lumMod val="75000"/>
                  </a:schemeClr>
                </a:solidFill>
              </a:rPr>
              <a:t> (EMPLOYEE) </a:t>
            </a:r>
            <a:r>
              <a:rPr lang="en-US" altLang="en-US" sz="2400" dirty="0">
                <a:solidFill>
                  <a:srgbClr val="0070C0"/>
                </a:solidFill>
              </a:rPr>
              <a:t>computes the count (number) of employees and their average salary</a:t>
            </a:r>
          </a:p>
          <a:p>
            <a:pPr lvl="2"/>
            <a:r>
              <a:rPr lang="en-US" altLang="en-US" dirty="0"/>
              <a:t>Note: count just counts the number of rows, without removing duplicates</a:t>
            </a:r>
          </a:p>
        </p:txBody>
      </p:sp>
    </p:spTree>
    <p:extLst>
      <p:ext uri="{BB962C8B-B14F-4D97-AF65-F5344CB8AC3E}">
        <p14:creationId xmlns:p14="http://schemas.microsoft.com/office/powerpoint/2010/main" val="11630728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23806</TotalTime>
  <Words>11467</Words>
  <Application>Microsoft Office PowerPoint</Application>
  <PresentationFormat>On-screen Show (4:3)</PresentationFormat>
  <Paragraphs>2427</Paragraphs>
  <Slides>191</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191</vt:i4>
      </vt:variant>
    </vt:vector>
  </HeadingPairs>
  <TitlesOfParts>
    <vt:vector size="216" baseType="lpstr">
      <vt:lpstr>Adobe Caslon Pro Bold</vt:lpstr>
      <vt:lpstr>-apple-system</vt:lpstr>
      <vt:lpstr>Arial</vt:lpstr>
      <vt:lpstr>Arial Black</vt:lpstr>
      <vt:lpstr>Calibri</vt:lpstr>
      <vt:lpstr>Century Gothic</vt:lpstr>
      <vt:lpstr>Consolas</vt:lpstr>
      <vt:lpstr>Courier New</vt:lpstr>
      <vt:lpstr>Garamond</vt:lpstr>
      <vt:lpstr>Helvetica</vt:lpstr>
      <vt:lpstr>Helvetica Neue</vt:lpstr>
      <vt:lpstr>Monaco</vt:lpstr>
      <vt:lpstr>Monotype Sorts</vt:lpstr>
      <vt:lpstr>Open Sans</vt:lpstr>
      <vt:lpstr>Roboto</vt:lpstr>
      <vt:lpstr>Script MT Bold</vt:lpstr>
      <vt:lpstr>Source Code Pro</vt:lpstr>
      <vt:lpstr>Source Sans Pro</vt:lpstr>
      <vt:lpstr>Symbol</vt:lpstr>
      <vt:lpstr>Tahoma</vt:lpstr>
      <vt:lpstr>Times New Roman</vt:lpstr>
      <vt:lpstr>Verdana</vt:lpstr>
      <vt:lpstr>Wingdings</vt:lpstr>
      <vt:lpstr>Wingdings 2</vt:lpstr>
      <vt:lpstr>1_Office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Rule 0 : Fundamental Rule</vt:lpstr>
      <vt:lpstr>Rule 1: INFORMATION RULE</vt:lpstr>
      <vt:lpstr>Rule 1: INFORMATION RULE</vt:lpstr>
      <vt:lpstr>Rule 2: GUARANTEED ACCESS RULE</vt:lpstr>
      <vt:lpstr>Rule 2: GUARANTEED ACCESS RULE</vt:lpstr>
      <vt:lpstr>Rule 3 : Systematic treatment of null values</vt:lpstr>
      <vt:lpstr>PowerPoint Presentation</vt:lpstr>
      <vt:lpstr>PowerPoint Presentation</vt:lpstr>
      <vt:lpstr>Rule 4:DATABASE DESCRIPTION RULE</vt:lpstr>
      <vt:lpstr>Rule 5: COMPREHENSIVE DATA  SUBLANGUAGE</vt:lpstr>
      <vt:lpstr>Rule 5: COMPREHENSIVE DATA  SUBLANGUAGE</vt:lpstr>
      <vt:lpstr>Rule 6: VIEW UPDATING RULE</vt:lpstr>
      <vt:lpstr>Rule 6: VIEW UPDATING RULE</vt:lpstr>
      <vt:lpstr>RULE  7 : HIGH-LEVEL INSERT , UPDATE AND DELETE</vt:lpstr>
      <vt:lpstr>PowerPoint Presentation</vt:lpstr>
      <vt:lpstr>PowerPoint Presentation</vt:lpstr>
      <vt:lpstr>RULE  8 :LOGICAL DATA INDEPENDENCE RULE</vt:lpstr>
      <vt:lpstr>PowerPoint Presentation</vt:lpstr>
      <vt:lpstr>PowerPoint Presentation</vt:lpstr>
      <vt:lpstr>RULE 9:PHYSICAL DATA INDEPENDENCE</vt:lpstr>
      <vt:lpstr>PowerPoint Presentation</vt:lpstr>
      <vt:lpstr>RULE  10 : INTEGRITY INDEPENDENCE RULE</vt:lpstr>
      <vt:lpstr>PowerPoint Presentation</vt:lpstr>
      <vt:lpstr>RULE 11 : DISTRIBUTION INDEPENDECE RULE</vt:lpstr>
      <vt:lpstr>PowerPoint Presentation</vt:lpstr>
      <vt:lpstr>RULE 12 : NON-SUBVERSION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vineetkumar Verma</dc:creator>
  <cp:lastModifiedBy>Aman Nigam</cp:lastModifiedBy>
  <cp:revision>79</cp:revision>
  <dcterms:created xsi:type="dcterms:W3CDTF">2020-05-12T17:27:40Z</dcterms:created>
  <dcterms:modified xsi:type="dcterms:W3CDTF">2022-06-11T04:23:38Z</dcterms:modified>
</cp:coreProperties>
</file>