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496" r:id="rId2"/>
    <p:sldId id="258" r:id="rId3"/>
    <p:sldId id="337" r:id="rId4"/>
    <p:sldId id="338" r:id="rId5"/>
    <p:sldId id="285" r:id="rId6"/>
    <p:sldId id="339" r:id="rId7"/>
    <p:sldId id="341" r:id="rId8"/>
    <p:sldId id="268" r:id="rId9"/>
    <p:sldId id="345" r:id="rId10"/>
    <p:sldId id="332" r:id="rId11"/>
    <p:sldId id="350" r:id="rId12"/>
    <p:sldId id="473" r:id="rId13"/>
    <p:sldId id="474" r:id="rId14"/>
    <p:sldId id="475" r:id="rId15"/>
    <p:sldId id="286" r:id="rId16"/>
    <p:sldId id="288" r:id="rId17"/>
    <p:sldId id="289" r:id="rId18"/>
    <p:sldId id="290" r:id="rId19"/>
    <p:sldId id="291" r:id="rId20"/>
    <p:sldId id="319" r:id="rId21"/>
    <p:sldId id="320" r:id="rId22"/>
    <p:sldId id="293" r:id="rId23"/>
    <p:sldId id="297" r:id="rId24"/>
    <p:sldId id="292" r:id="rId25"/>
    <p:sldId id="295" r:id="rId26"/>
    <p:sldId id="294" r:id="rId27"/>
    <p:sldId id="477" r:id="rId28"/>
    <p:sldId id="478" r:id="rId29"/>
    <p:sldId id="479" r:id="rId30"/>
    <p:sldId id="480" r:id="rId31"/>
    <p:sldId id="296" r:id="rId32"/>
    <p:sldId id="298" r:id="rId33"/>
    <p:sldId id="301" r:id="rId34"/>
    <p:sldId id="299" r:id="rId35"/>
    <p:sldId id="303" r:id="rId36"/>
    <p:sldId id="300" r:id="rId37"/>
    <p:sldId id="348" r:id="rId38"/>
    <p:sldId id="347" r:id="rId39"/>
    <p:sldId id="302" r:id="rId40"/>
    <p:sldId id="349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28" r:id="rId57"/>
    <p:sldId id="330" r:id="rId58"/>
    <p:sldId id="335" r:id="rId59"/>
    <p:sldId id="481" r:id="rId60"/>
    <p:sldId id="482" r:id="rId61"/>
    <p:sldId id="483" r:id="rId62"/>
    <p:sldId id="331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33" r:id="rId71"/>
    <p:sldId id="484" r:id="rId72"/>
    <p:sldId id="270" r:id="rId73"/>
    <p:sldId id="273" r:id="rId74"/>
    <p:sldId id="334" r:id="rId75"/>
    <p:sldId id="346" r:id="rId76"/>
    <p:sldId id="486" r:id="rId77"/>
    <p:sldId id="487" r:id="rId78"/>
    <p:sldId id="488" r:id="rId79"/>
    <p:sldId id="489" r:id="rId80"/>
    <p:sldId id="490" r:id="rId81"/>
    <p:sldId id="495" r:id="rId82"/>
    <p:sldId id="491" r:id="rId83"/>
    <p:sldId id="492" r:id="rId84"/>
    <p:sldId id="493" r:id="rId85"/>
    <p:sldId id="274" r:id="rId86"/>
    <p:sldId id="497" r:id="rId87"/>
    <p:sldId id="494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2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1320" y="-11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6F31-F5C1-4CB6-8F79-1D1DCCE7053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0108F-2824-4CFA-9514-AA376637E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326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0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6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77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512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76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37FC-3A8A-4163-B7AC-D99BB6F683E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94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1D87-091F-477D-8DA6-DB8ACE53462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7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08D5-31D1-4DF9-8C19-83911F2F34B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3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5DF-894C-48E1-8228-0563318C49B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94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87F1-E89E-40A6-A7BF-2734D6D73B9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936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890B-98FC-46A5-927C-C802DB72525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00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6C14-11B2-4C62-AA1D-304C4BC60EB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3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663D-1540-4715-BFB2-6A4F9F2CCF4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58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A877-BAA1-4EAD-8565-FC487443BB0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712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D93-8151-46E5-B88F-810FEACD381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4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FB89-A79A-4DBC-B4F7-36FC59F3F86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39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B86B-3C8B-4B3F-AC2F-5AD86FF32630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B2CD839-065E-4117-8725-09CF48D79C8D}"/>
              </a:ext>
            </a:extLst>
          </p:cNvPr>
          <p:cNvSpPr txBox="1">
            <a:spLocks/>
          </p:cNvSpPr>
          <p:nvPr userDrawn="1"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="" xmlns:a16="http://schemas.microsoft.com/office/drawing/2014/main" id="{ABFED216-2775-482D-A179-7AB520BAD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047" y="4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31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shutoshtripathi.com/gate/dbms/normalization-normal-forms/super-key-candidate-key-and-primary-ke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courses/106106220/" TargetMode="External"/><Relationship Id="rId2" Type="http://schemas.openxmlformats.org/officeDocument/2006/relationships/hyperlink" Target="https://nptel.ac.in/courses/106/104/10610413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7B9FnIIIsQc" TargetMode="External"/><Relationship Id="rId4" Type="http://schemas.openxmlformats.org/officeDocument/2006/relationships/hyperlink" Target="https://www.youtube.com/watch?v=wQB_6o1UQa0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dvRm5nse0" TargetMode="External"/><Relationship Id="rId2" Type="http://schemas.openxmlformats.org/officeDocument/2006/relationships/hyperlink" Target="https://www.youtube.com/watch?v=1yUkun2r0N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tuonline.com/papers/btech-cs-5-sem-database-management-system-rcs-501-2018-19.pdf" TargetMode="External"/><Relationship Id="rId2" Type="http://schemas.openxmlformats.org/officeDocument/2006/relationships/hyperlink" Target="http://www.aktuonline.com/papers/btech-cs-5-sem-data-base-management-system-rcs501-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aktuonline.com/papers/btech-cs-5-sem-database-management-system-ncs-502-2016-17.pdf" TargetMode="External"/><Relationship Id="rId4" Type="http://schemas.openxmlformats.org/officeDocument/2006/relationships/hyperlink" Target="http://www.aktuonline.com/papers/btech-cs-5-sem-database-management-system-ncs-502-2017-18.pdf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gWUEwo7Ztpxs4smy34fl9jWQrx4AKpkC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tuonline.com/papers/btech-cs-5-sem-database-management-system-rcs-501-2018-19.pdf" TargetMode="External"/><Relationship Id="rId2" Type="http://schemas.openxmlformats.org/officeDocument/2006/relationships/hyperlink" Target="http://www.aktuonline.com/papers/btech-cs-5-sem-data-base-management-system-rcs501-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aktuonline.com/papers/btech-cs-5-sem-database-management-system-ncs-502-2016-17.pdf" TargetMode="External"/><Relationship Id="rId4" Type="http://schemas.openxmlformats.org/officeDocument/2006/relationships/hyperlink" Target="http://www.aktuonline.com/papers/btech-cs-5-sem-database-management-system-ncs-502-2017-18.pdf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err="1" smtClean="0"/>
              <a:t>Noida</a:t>
            </a:r>
            <a:r>
              <a:rPr lang="en-US" sz="2400" dirty="0" smtClean="0"/>
              <a:t> Institute of Engineering and Technology, Greater </a:t>
            </a:r>
            <a:r>
              <a:rPr lang="en-US" sz="2400" dirty="0" err="1" smtClean="0"/>
              <a:t>Noida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1752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KCS 501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Database Management System</a:t>
            </a:r>
          </a:p>
          <a:p>
            <a:endParaRPr lang="en-US" alt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791200" y="3962400"/>
            <a:ext cx="3048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Ram Kumar Sharma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Assistant Prof. IT </a:t>
            </a:r>
            <a:r>
              <a:rPr lang="en-US" sz="2400" dirty="0" err="1" smtClean="0">
                <a:solidFill>
                  <a:prstClr val="black"/>
                </a:solidFill>
              </a:rPr>
              <a:t>Deptt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NIET </a:t>
            </a:r>
            <a:r>
              <a:rPr lang="en-US" sz="2400" dirty="0" err="1" smtClean="0">
                <a:solidFill>
                  <a:prstClr val="black"/>
                </a:solidFill>
              </a:rPr>
              <a:t>Gr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Noida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71EF35CD-4A41-4830-8BEB-69459D9470C3}" type="datetime1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Unit: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Database </a:t>
            </a:r>
            <a:r>
              <a:rPr lang="en-US" sz="2000" b="1" dirty="0" smtClean="0">
                <a:solidFill>
                  <a:schemeClr val="tx1"/>
                </a:solidFill>
              </a:rPr>
              <a:t>Design &amp; Normalization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Details</a:t>
            </a:r>
            <a:b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prstClr val="black"/>
                </a:solidFill>
              </a:rPr>
              <a:t>B.Tech. (IT) 5</a:t>
            </a:r>
            <a:r>
              <a:rPr lang="en-US" sz="2000" baseline="30000" dirty="0" smtClean="0">
                <a:solidFill>
                  <a:prstClr val="black"/>
                </a:solidFill>
              </a:rPr>
              <a:t>th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Sem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1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852936"/>
            <a:ext cx="2952328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1FF-DE64-4C34-962B-971AA8360D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and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6310B92-E8EA-40FA-B31D-F15B74A1CC02}"/>
              </a:ext>
            </a:extLst>
          </p:cNvPr>
          <p:cNvSpPr/>
          <p:nvPr/>
        </p:nvSpPr>
        <p:spPr>
          <a:xfrm>
            <a:off x="1371600" y="1402671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400" dirty="0"/>
              <a:t>Relational Data Model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Anomalies associated with data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383749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15" y="1233492"/>
            <a:ext cx="7772400" cy="4839975"/>
          </a:xfrm>
        </p:spPr>
        <p:txBody>
          <a:bodyPr>
            <a:noAutofit/>
          </a:bodyPr>
          <a:lstStyle/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(Body)"/>
              </a:rPr>
              <a:t>Design Guidelines for Relational Databases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(Body)"/>
              </a:rPr>
              <a:t>Functional Dependency</a:t>
            </a:r>
            <a:endParaRPr lang="en-US" sz="2000" dirty="0">
              <a:solidFill>
                <a:prstClr val="black"/>
              </a:solidFill>
              <a:latin typeface="Calibri (Body)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(Body)"/>
              </a:rPr>
              <a:t>Types of FDs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(Body)"/>
              </a:rPr>
              <a:t>Closure of a Set of Functional Dependencies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(Body)"/>
              </a:rPr>
              <a:t>Inference Rules of Functional Dependencies</a:t>
            </a:r>
          </a:p>
          <a:p>
            <a:pPr lvl="2" indent="-342900"/>
            <a:r>
              <a:rPr lang="en-US" altLang="en-US" sz="2000" dirty="0">
                <a:latin typeface="Calibri (Body)"/>
              </a:rPr>
              <a:t>Example	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(Body)"/>
              </a:rPr>
              <a:t>Procedure for Computing F</a:t>
            </a:r>
            <a:r>
              <a:rPr lang="en-US" altLang="en-US" sz="2000" baseline="30000" dirty="0">
                <a:latin typeface="Calibri (Body)"/>
              </a:rPr>
              <a:t>+</a:t>
            </a:r>
          </a:p>
          <a:p>
            <a:pPr marL="400050" lvl="1" indent="0">
              <a:buNone/>
            </a:pPr>
            <a:endParaRPr lang="en-US" altLang="en-US" sz="2400" b="1" dirty="0"/>
          </a:p>
          <a:p>
            <a:pPr marL="685794" lvl="1" indent="-285744"/>
            <a:endParaRPr lang="en-US" altLang="en-US" sz="2400" b="1" baseline="30000" dirty="0"/>
          </a:p>
          <a:p>
            <a:pPr marL="685794" lvl="1" indent="-285744"/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1B01-5D76-4A7C-BD07-20AF271957F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unit 3 (Lecture 14)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50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D916-98E5-44A5-93AF-09C7CE5AF88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Prerequisite Unit 3 Lect. 14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4C94A9-C1A5-4E24-BE4E-F2D67CA21CFA}"/>
              </a:ext>
            </a:extLst>
          </p:cNvPr>
          <p:cNvSpPr/>
          <p:nvPr/>
        </p:nvSpPr>
        <p:spPr>
          <a:xfrm>
            <a:off x="762000" y="1295400"/>
            <a:ext cx="7543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theory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 2" pitchFamily="18" charset="2"/>
              <a:buAutoNum type="arabicPeriod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FB80-EC94-4706-9014-40E9B6E1454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mapping with CO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="" xmlns:a16="http://schemas.microsoft.com/office/drawing/2014/main" id="{05B54D70-3E94-4F79-864E-11D4437B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1267837"/>
              </p:ext>
            </p:extLst>
          </p:nvPr>
        </p:nvGraphicFramePr>
        <p:xfrm>
          <a:off x="465992" y="838200"/>
          <a:ext cx="83058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Design Guidelines for Relational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CO2 , CO3,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Functional Dependency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Types of FDs</a:t>
                      </a: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Closure of a Set of Functional Dependencies</a:t>
                      </a: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Procedure for Computing F</a:t>
                      </a:r>
                      <a:r>
                        <a:rPr kumimoji="0" lang="en-US" altLang="en-US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CO2 , CO3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Inference Rules of Functional Dependencies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CO2 , CO3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Procedure for Computing F</a:t>
                      </a:r>
                      <a:r>
                        <a:rPr kumimoji="0" lang="en-US" altLang="en-US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CO2 , CO3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26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271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AFB-6182-44F2-BA7C-90292EEDBEC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-5862"/>
            <a:ext cx="7391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Objectives 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D298FD54-5942-4877-9A57-54CD8652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9503222"/>
              </p:ext>
            </p:extLst>
          </p:nvPr>
        </p:nvGraphicFramePr>
        <p:xfrm>
          <a:off x="609600" y="1082992"/>
          <a:ext cx="8305800" cy="498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Guidelines for Relational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will be able to convert ER diagram into relational model using these guidelines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Functional Dependency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Types of FDs</a:t>
                      </a: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Closure of a Set of Functional Dependencies</a:t>
                      </a: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Procedure for Computing F</a:t>
                      </a:r>
                      <a:r>
                        <a:rPr kumimoji="0" lang="en-US" alt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 understand the concept of FD and its type , they will also be able to compute closure of attributes and FDs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Inference Rules of Functional Dependencies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Example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apply inference rule to find the keys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Procedure for Computing F</a:t>
                      </a:r>
                      <a:r>
                        <a:rPr kumimoji="0" lang="en-US" alt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compute F</a:t>
                      </a:r>
                      <a:r>
                        <a:rPr lang="en-IN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26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00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255-C5EC-40B5-8AAF-F87B81B9C5E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Design Guidelines for Relational Databases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02AC77AA-0619-419B-AAF0-ED3FFC255DA2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5"/>
            <a:ext cx="766127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Decide whether a particular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“good” form.</a:t>
            </a:r>
          </a:p>
          <a:p>
            <a:r>
              <a:rPr lang="en-US" altLang="en-US" sz="2400" dirty="0"/>
              <a:t>Whether RDBMS follows the Codd Rules ?</a:t>
            </a:r>
          </a:p>
          <a:p>
            <a:r>
              <a:rPr lang="en-US" altLang="en-US" sz="2400" dirty="0"/>
              <a:t>In the case that a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“good” form, decompose it into a set of relations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 R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, ..., R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} such that </a:t>
            </a:r>
          </a:p>
          <a:p>
            <a:pPr lvl="1"/>
            <a:r>
              <a:rPr lang="en-US" altLang="en-US" sz="2400" dirty="0"/>
              <a:t>each relation is in good form </a:t>
            </a:r>
          </a:p>
          <a:p>
            <a:pPr lvl="1"/>
            <a:r>
              <a:rPr lang="en-US" altLang="en-US" sz="2400" dirty="0"/>
              <a:t>the decomposition is a lossless-join decomposition</a:t>
            </a:r>
          </a:p>
          <a:p>
            <a:r>
              <a:rPr lang="en-US" altLang="en-US" sz="2400" dirty="0"/>
              <a:t>Our theory is based on:</a:t>
            </a:r>
          </a:p>
          <a:p>
            <a:pPr lvl="1"/>
            <a:r>
              <a:rPr lang="en-US" altLang="en-US" sz="2400" dirty="0"/>
              <a:t>functional dependencies</a:t>
            </a:r>
          </a:p>
          <a:p>
            <a:pPr lvl="1"/>
            <a:r>
              <a:rPr lang="en-US" altLang="en-US" sz="2400" dirty="0"/>
              <a:t>multivalued dependencies</a:t>
            </a:r>
          </a:p>
        </p:txBody>
      </p:sp>
    </p:spTree>
    <p:extLst>
      <p:ext uri="{BB962C8B-B14F-4D97-AF65-F5344CB8AC3E}">
        <p14:creationId xmlns="" xmlns:p14="http://schemas.microsoft.com/office/powerpoint/2010/main" val="325719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9E92-5B5C-4DAB-A899-45F3D72576C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Functional Dependency    </a:t>
            </a:r>
            <a:r>
              <a:rPr lang="en-US" altLang="en-US" sz="2400" dirty="0"/>
              <a:t>(CO2,CO3, 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2DEA0E7-4086-4821-83F1-F73C9673D943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5"/>
            <a:ext cx="766127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Constraints on the set of legal relations.</a:t>
            </a:r>
          </a:p>
          <a:p>
            <a:pPr algn="just"/>
            <a:r>
              <a:rPr lang="en-US" altLang="en-US" sz="2400" dirty="0"/>
              <a:t>Require that the value for a certain set of attributes determines uniquely the value for another set of attributes.</a:t>
            </a:r>
          </a:p>
          <a:p>
            <a:pPr algn="just"/>
            <a:r>
              <a:rPr lang="en-US" altLang="en-US" sz="2400" dirty="0"/>
              <a:t>A functional dependency is a generalization of the notion of a </a:t>
            </a:r>
            <a:r>
              <a:rPr lang="en-US" altLang="en-US" sz="2400" i="1" dirty="0"/>
              <a:t>key.</a:t>
            </a: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7593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1FDE-3F60-4A95-866D-C5FBBC9742F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/>
              <a:t>Functional Dependency</a:t>
            </a:r>
            <a:r>
              <a:rPr lang="en-US" altLang="en-US" sz="2800" dirty="0"/>
              <a:t> (Cont.) (CO2,CO3, CO5)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FAA64F59-D22A-4D35-9B45-6D4E6AA5218D}"/>
              </a:ext>
            </a:extLst>
          </p:cNvPr>
          <p:cNvSpPr txBox="1">
            <a:spLocks noChangeArrowheads="1"/>
          </p:cNvSpPr>
          <p:nvPr/>
        </p:nvSpPr>
        <p:spPr>
          <a:xfrm>
            <a:off x="1157302" y="1198146"/>
            <a:ext cx="7542197" cy="49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functional dependency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 dirty="0">
                <a:sym typeface="Symbol" panose="05050102010706020507" pitchFamily="18" charset="2"/>
              </a:rPr>
              <a:t>. </a:t>
            </a:r>
            <a:r>
              <a:rPr lang="en-US" altLang="en-US" dirty="0">
                <a:sym typeface="Symbol" panose="05050102010706020507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[]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[]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Example:  Consider </a:t>
            </a:r>
            <a:r>
              <a:rPr lang="en-US" altLang="en-US" i="1" dirty="0"/>
              <a:t>r</a:t>
            </a:r>
            <a:r>
              <a:rPr lang="en-US" altLang="en-US" dirty="0"/>
              <a:t>(A</a:t>
            </a:r>
            <a:r>
              <a:rPr lang="en-US" altLang="en-US" i="1" dirty="0"/>
              <a:t>,B </a:t>
            </a:r>
            <a:r>
              <a:rPr lang="en-US" altLang="en-US" dirty="0"/>
              <a:t>) with the following instance of </a:t>
            </a:r>
            <a:r>
              <a:rPr lang="en-US" altLang="en-US" i="1" dirty="0"/>
              <a:t>r.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On this instance,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does </a:t>
            </a:r>
            <a:r>
              <a:rPr lang="en-US" altLang="en-US" b="1" dirty="0"/>
              <a:t>NOT</a:t>
            </a:r>
            <a:r>
              <a:rPr lang="en-US" altLang="en-US" dirty="0"/>
              <a:t> hold, but 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8D790728-93C2-4D06-9F20-FA3B63167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62884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>
                <a:latin typeface="Helvetica" panose="020B0604020202020204" pitchFamily="34" charset="0"/>
              </a:rPr>
              <a:t>4</a:t>
            </a:r>
          </a:p>
          <a:p>
            <a:r>
              <a:rPr lang="en-US" altLang="en-US" sz="1800" dirty="0">
                <a:latin typeface="Helvetica" panose="020B0604020202020204" pitchFamily="34" charset="0"/>
              </a:rPr>
              <a:t>1     5</a:t>
            </a:r>
          </a:p>
          <a:p>
            <a:r>
              <a:rPr lang="en-US" altLang="en-US" sz="1800" dirty="0">
                <a:latin typeface="Helvetica" panose="020B0604020202020204" pitchFamily="34" charset="0"/>
              </a:rPr>
              <a:t>3	7</a:t>
            </a:r>
          </a:p>
        </p:txBody>
      </p:sp>
    </p:spTree>
    <p:extLst>
      <p:ext uri="{BB962C8B-B14F-4D97-AF65-F5344CB8AC3E}">
        <p14:creationId xmlns="" xmlns:p14="http://schemas.microsoft.com/office/powerpoint/2010/main" val="99385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5404-2F94-4976-B151-CDEF1F0101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Functional Dependency </a:t>
            </a:r>
            <a:r>
              <a:rPr lang="en-US" altLang="en-US" sz="3200" dirty="0"/>
              <a:t>(Cont.) </a:t>
            </a:r>
            <a:r>
              <a:rPr lang="en-US" altLang="en-US" sz="2800" dirty="0"/>
              <a:t>(CO2,CO3, 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855E3D59-75FB-49F6-B1B1-A5C5E55A7C01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4"/>
            <a:ext cx="7759700" cy="5108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is a </a:t>
            </a:r>
            <a:r>
              <a:rPr lang="en-US" altLang="en-US" sz="2800" b="1" dirty="0" err="1">
                <a:sym typeface="Symbol" panose="05050102010706020507" pitchFamily="18" charset="2"/>
              </a:rPr>
              <a:t>superkey</a:t>
            </a:r>
            <a:r>
              <a:rPr lang="en-US" altLang="en-US" sz="2400" dirty="0">
                <a:sym typeface="Symbol" panose="05050102010706020507" pitchFamily="18" charset="2"/>
              </a:rPr>
              <a:t> for relation schema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if and only if 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  <a:endParaRPr lang="en-US" altLang="en-US" sz="2400" dirty="0">
              <a:sym typeface="Monotype Sorts" pitchFamily="2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2" charset="2"/>
              </a:rPr>
              <a:t>K</a:t>
            </a:r>
            <a:r>
              <a:rPr lang="en-US" altLang="en-US" sz="2400" dirty="0">
                <a:sym typeface="Monotype Sorts" pitchFamily="2" charset="2"/>
              </a:rPr>
              <a:t> is a candidate key for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  <a:r>
              <a:rPr lang="en-US" altLang="en-US" sz="2400" dirty="0">
                <a:sym typeface="Monotype Sorts" pitchFamily="2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2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  <a:r>
              <a:rPr lang="en-US" altLang="en-US" sz="2400" dirty="0">
                <a:sym typeface="Monotype Sorts" pitchFamily="2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2" charset="2"/>
              </a:rPr>
              <a:t>for no </a:t>
            </a:r>
            <a:r>
              <a:rPr lang="en-US" altLang="en-US" sz="2400" dirty="0">
                <a:sym typeface="Symbol" panose="05050102010706020507" pitchFamily="18" charset="2"/>
              </a:rPr>
              <a:t>  </a:t>
            </a:r>
            <a:r>
              <a:rPr lang="en-US" altLang="en-US" sz="2400" i="1" dirty="0">
                <a:sym typeface="Symbol" panose="05050102010706020507" pitchFamily="18" charset="2"/>
              </a:rPr>
              <a:t>K,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Functional dependencies allow us to express constraints that cannot be expressed using </a:t>
            </a:r>
            <a:r>
              <a:rPr lang="en-US" altLang="en-US" sz="2400" dirty="0" err="1"/>
              <a:t>superkeys</a:t>
            </a:r>
            <a:r>
              <a:rPr lang="en-US" altLang="en-US" sz="2400" dirty="0"/>
              <a:t>.  Consider the schema: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 err="1"/>
              <a:t>bor_loan</a:t>
            </a:r>
            <a:r>
              <a:rPr lang="en-US" altLang="en-US" sz="2400" i="1" dirty="0"/>
              <a:t> </a:t>
            </a:r>
            <a:r>
              <a:rPr lang="en-US" altLang="en-US" sz="2400" dirty="0"/>
              <a:t>= (</a:t>
            </a:r>
            <a:r>
              <a:rPr lang="en-US" altLang="en-US" sz="2400" i="1" u="sng" dirty="0" err="1"/>
              <a:t>customer_id</a:t>
            </a:r>
            <a:r>
              <a:rPr lang="en-US" altLang="en-US" sz="2400" i="1" u="sng" dirty="0"/>
              <a:t>, </a:t>
            </a:r>
            <a:r>
              <a:rPr lang="en-US" altLang="en-US" sz="2400" i="1" u="sng" dirty="0" err="1"/>
              <a:t>loan_number</a:t>
            </a:r>
            <a:r>
              <a:rPr lang="en-US" altLang="en-US" sz="2400" i="1" dirty="0"/>
              <a:t>, amount </a:t>
            </a:r>
            <a:r>
              <a:rPr lang="en-US" altLang="en-US" sz="2400" dirty="0"/>
              <a:t>)</a:t>
            </a:r>
            <a:r>
              <a:rPr lang="en-US" altLang="en-US" sz="2400" i="1" dirty="0"/>
              <a:t>.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/>
              <a:t>	</a:t>
            </a:r>
            <a:r>
              <a:rPr lang="en-US" altLang="en-US" sz="2400" dirty="0"/>
              <a:t>We expect this functional dependency to hold: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			</a:t>
            </a:r>
            <a:r>
              <a:rPr lang="en-US" altLang="en-US" sz="2400" i="1" dirty="0" err="1"/>
              <a:t>loan_number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amount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2" charset="2"/>
              </a:rPr>
              <a:t>	</a:t>
            </a:r>
            <a:r>
              <a:rPr lang="en-US" altLang="en-US" sz="2400" dirty="0">
                <a:sym typeface="Monotype Sorts" pitchFamily="2" charset="2"/>
              </a:rPr>
              <a:t>but would not expect the following to hold: 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2" charset="2"/>
              </a:rPr>
              <a:t>			</a:t>
            </a:r>
            <a:r>
              <a:rPr lang="en-US" altLang="en-US" sz="2400" i="1" dirty="0">
                <a:sym typeface="Monotype Sorts" pitchFamily="2" charset="2"/>
              </a:rPr>
              <a:t>amount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 err="1">
                <a:sym typeface="Monotype Sorts" pitchFamily="2" charset="2"/>
              </a:rPr>
              <a:t>customer_name</a:t>
            </a:r>
            <a:endParaRPr lang="en-US" altLang="en-US" sz="2400" i="1" dirty="0">
              <a:sym typeface="Monotype Sorts" pitchFamily="2" charset="2"/>
            </a:endParaRP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2400" i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561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D86-605A-47D9-B271-92BE9D28CF4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Functional Dependency </a:t>
            </a:r>
            <a:r>
              <a:rPr lang="en-US" altLang="en-US" sz="3200" dirty="0"/>
              <a:t>(Cont.)   </a:t>
            </a:r>
            <a:r>
              <a:rPr lang="en-US" altLang="en-US" sz="2400" dirty="0"/>
              <a:t>(CO2,CO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1B208CC-D188-4011-BE3E-A0E857BE7AAA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5"/>
            <a:ext cx="766127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sym typeface="Monotype Sorts" pitchFamily="2" charset="2"/>
              </a:rPr>
              <a:t>A </a:t>
            </a:r>
            <a:r>
              <a:rPr lang="en-US" altLang="en-US" sz="2400" dirty="0">
                <a:sym typeface="Monotype Sorts" pitchFamily="2" charset="2"/>
              </a:rPr>
              <a:t>functional dependency is </a:t>
            </a:r>
            <a:r>
              <a:rPr lang="en-US" altLang="en-US" sz="2400" dirty="0">
                <a:solidFill>
                  <a:schemeClr val="tx2"/>
                </a:solidFill>
                <a:sym typeface="Monotype Sorts" pitchFamily="2" charset="2"/>
              </a:rPr>
              <a:t>trivial</a:t>
            </a:r>
            <a:r>
              <a:rPr lang="en-US" altLang="en-US" sz="2400" dirty="0">
                <a:sym typeface="Monotype Sorts" pitchFamily="2" charset="2"/>
              </a:rPr>
              <a:t> if it is satisfied by all instances of a relation</a:t>
            </a:r>
          </a:p>
          <a:p>
            <a:pPr lvl="1"/>
            <a:r>
              <a:rPr lang="en-US" altLang="en-US" sz="2400" dirty="0">
                <a:sym typeface="Monotype Sorts" pitchFamily="2" charset="2"/>
              </a:rPr>
              <a:t>Example</a:t>
            </a:r>
            <a:r>
              <a:rPr lang="en-US" altLang="en-US" sz="2400" i="1" dirty="0">
                <a:sym typeface="Monotype Sorts" pitchFamily="2" charset="2"/>
              </a:rPr>
              <a:t>:</a:t>
            </a:r>
          </a:p>
          <a:p>
            <a:pPr lvl="2"/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i="1" dirty="0" err="1">
                <a:sym typeface="Monotype Sorts" pitchFamily="2" charset="2"/>
              </a:rPr>
              <a:t>customer_name</a:t>
            </a:r>
            <a:r>
              <a:rPr lang="en-US" altLang="en-US" i="1" dirty="0">
                <a:sym typeface="Monotype Sorts" pitchFamily="2" charset="2"/>
              </a:rPr>
              <a:t>, </a:t>
            </a:r>
            <a:r>
              <a:rPr lang="en-US" altLang="en-US" i="1" dirty="0" err="1"/>
              <a:t>loan_number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 err="1">
                <a:sym typeface="Monotype Sorts" pitchFamily="2" charset="2"/>
              </a:rPr>
              <a:t>customer_name</a:t>
            </a:r>
            <a:endParaRPr lang="en-US" altLang="en-US" i="1" dirty="0">
              <a:sym typeface="Monotype Sorts" pitchFamily="2" charset="2"/>
            </a:endParaRPr>
          </a:p>
          <a:p>
            <a:pPr lvl="2"/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i="1" dirty="0" err="1">
                <a:sym typeface="Monotype Sorts" pitchFamily="2" charset="2"/>
              </a:rPr>
              <a:t>customer_name</a:t>
            </a:r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 err="1">
                <a:sym typeface="Monotype Sorts" pitchFamily="2" charset="2"/>
              </a:rPr>
              <a:t>customer_name</a:t>
            </a:r>
            <a:endParaRPr lang="en-US" altLang="en-US" i="1" dirty="0">
              <a:sym typeface="Monotype Sorts" pitchFamily="2" charset="2"/>
            </a:endParaRPr>
          </a:p>
          <a:p>
            <a:pPr lvl="1"/>
            <a:r>
              <a:rPr lang="en-US" altLang="en-US" sz="2400" dirty="0">
                <a:sym typeface="Monotype Sorts" pitchFamily="2" charset="2"/>
              </a:rPr>
              <a:t>In general,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is trivial if</a:t>
            </a:r>
            <a:r>
              <a:rPr lang="en-US" altLang="en-US" sz="2400" i="1" dirty="0">
                <a:sym typeface="Symbol" panose="05050102010706020507" pitchFamily="18" charset="2"/>
              </a:rPr>
              <a:t> </a:t>
            </a:r>
            <a:r>
              <a:rPr lang="en-US" altLang="en-US" sz="2400" dirty="0">
                <a:sym typeface="Symbol" panose="05050102010706020507" pitchFamily="18" charset="2"/>
              </a:rPr>
              <a:t>   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6038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68367"/>
            <a:ext cx="7772400" cy="5670549"/>
          </a:xfrm>
        </p:spPr>
        <p:txBody>
          <a:bodyPr>
            <a:noAutofit/>
          </a:bodyPr>
          <a:lstStyle/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Syllabus of Unit 3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Course Objective of Unit 3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Course outcome of Unit 3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CO-PO mapping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CO PSO mapping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Prerequisite and Recap</a:t>
            </a: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Design Guidelines for Relational Databases</a:t>
            </a: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Functional Dependency</a:t>
            </a:r>
            <a:endParaRPr lang="en-US" sz="2000" dirty="0">
              <a:solidFill>
                <a:prstClr val="black"/>
              </a:solidFill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Types of FDs</a:t>
            </a: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Closure of a Set of Functional Dependencies</a:t>
            </a: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Inference Rules of Functional Dependencies</a:t>
            </a:r>
          </a:p>
          <a:p>
            <a:pPr marL="1085844" lvl="2" indent="-285744"/>
            <a:r>
              <a:rPr lang="en-US" altLang="en-US" sz="2000" dirty="0">
                <a:latin typeface="Calibri (Body)"/>
              </a:rPr>
              <a:t>Example	</a:t>
            </a: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Procedure for Computing F</a:t>
            </a:r>
            <a:r>
              <a:rPr lang="en-US" altLang="en-US" sz="2000" baseline="30000" dirty="0">
                <a:latin typeface="Calibri (Body)"/>
              </a:rPr>
              <a:t>+</a:t>
            </a:r>
          </a:p>
          <a:p>
            <a:pPr marL="685794" lvl="1" indent="-285744"/>
            <a:r>
              <a:rPr lang="en-US" altLang="en-US" sz="2000" dirty="0">
                <a:latin typeface="Calibri (Body)"/>
              </a:rPr>
              <a:t>Closure of Attribute Sets</a:t>
            </a:r>
          </a:p>
          <a:p>
            <a:pPr marL="1085844" lvl="2" indent="-285744"/>
            <a:r>
              <a:rPr lang="en-US" altLang="en-US" sz="2000" dirty="0">
                <a:latin typeface="Calibri (Body)"/>
              </a:rPr>
              <a:t>Example of Attribute Set Closure</a:t>
            </a:r>
          </a:p>
          <a:p>
            <a:pPr marL="685794" lvl="1" indent="-285744"/>
            <a:endParaRPr lang="en-US" altLang="en-US" sz="2400" b="1" dirty="0"/>
          </a:p>
          <a:p>
            <a:pPr marL="685794" lvl="1" indent="-285744"/>
            <a:endParaRPr lang="en-US" altLang="en-US" sz="2400" b="1" baseline="30000" dirty="0"/>
          </a:p>
          <a:p>
            <a:pPr marL="685794" lvl="1" indent="-285744"/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64D3-9AFA-42C6-B85F-32B9E619446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51D2-2A0B-4D54-96A7-B7130CA63E7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Types of FDs  </a:t>
            </a:r>
            <a:r>
              <a:rPr lang="en-US" altLang="en-US" sz="2000" dirty="0"/>
              <a:t>(CO2, CO 3)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8117591-C6CC-4538-BCFD-DB57A4F0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7" y="1181102"/>
            <a:ext cx="8294687" cy="4572000"/>
          </a:xfrm>
        </p:spPr>
        <p:txBody>
          <a:bodyPr>
            <a:normAutofit/>
          </a:bodyPr>
          <a:lstStyle/>
          <a:p>
            <a:pPr marL="295910" indent="-283210" eaLnBrk="1" hangingPunct="1"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4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Fully functional dependency</a:t>
            </a:r>
          </a:p>
          <a:p>
            <a:pPr marL="695960" lvl="1" indent="-283210" algn="just" eaLnBrk="1" hangingPunct="1"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400" dirty="0"/>
              <a:t>A functional dependency P-&gt; Q is FFD if removal of any attribute from P dependency does not hold any more.</a:t>
            </a:r>
          </a:p>
          <a:p>
            <a:pPr marL="695960" lvl="1" indent="-283210" eaLnBrk="1" hangingPunct="1"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endParaRPr lang="en-US" sz="2400" b="1" spc="-9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5910" indent="-283210" eaLnBrk="1" hangingPunct="1"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4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Partial Dependency</a:t>
            </a:r>
          </a:p>
          <a:p>
            <a:pPr marL="695960" lvl="1" indent="-283210" algn="just" eaLnBrk="1" hangingPunct="1"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400" dirty="0"/>
              <a:t>If a Non prime or Non key attribute of the relation is dependent on only a part of the </a:t>
            </a:r>
            <a:r>
              <a:rPr lang="en-US" sz="2400" dirty="0">
                <a:hlinkClick r:id="rId2"/>
              </a:rPr>
              <a:t>candidate key</a:t>
            </a:r>
            <a:r>
              <a:rPr lang="en-US" sz="2400" dirty="0"/>
              <a:t> then such dependency is defined as partial dependency.</a:t>
            </a:r>
          </a:p>
          <a:p>
            <a:pPr lvl="1" algn="just" eaLnBrk="1" hangingPunct="1">
              <a:defRPr/>
            </a:pPr>
            <a:r>
              <a:rPr lang="en-US" sz="2400" dirty="0"/>
              <a:t>Consider R=(A,B,C,D,E) WHERE CK=AB and FD=AB-&gt;CDE then </a:t>
            </a:r>
            <a:r>
              <a:rPr lang="en-US" sz="2400" b="1" dirty="0"/>
              <a:t>A-&gt; C,A-&gt;D,A-&gt;E </a:t>
            </a:r>
            <a:r>
              <a:rPr lang="en-US" sz="2400" dirty="0"/>
              <a:t>if exist in R, ARE ALL PARTIAL DEPENDENCIES</a:t>
            </a:r>
          </a:p>
          <a:p>
            <a:pPr marL="695960" lvl="1" indent="-283210" eaLnBrk="1" hangingPunct="1"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endParaRPr lang="en-US" sz="2400" b="1" spc="-9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5910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2965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3AFF-8C1C-46E1-A287-7A11D60121C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Types of FDs     </a:t>
            </a:r>
            <a:r>
              <a:rPr lang="en-US" altLang="en-US" sz="2400" dirty="0"/>
              <a:t>(CO2, 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076A1CA-6C12-42CB-9D9A-ED985954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41" y="1039026"/>
            <a:ext cx="8265095" cy="4926768"/>
          </a:xfrm>
        </p:spPr>
        <p:txBody>
          <a:bodyPr>
            <a:normAutofit fontScale="92500" lnSpcReduction="10000"/>
          </a:bodyPr>
          <a:lstStyle/>
          <a:p>
            <a:pPr marL="295910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6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lang="en-US" sz="26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lang="en-US" sz="2600" b="1" spc="-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lang="en-US" sz="2600" dirty="0">
              <a:latin typeface="Times New Roman"/>
              <a:cs typeface="Times New Roman"/>
            </a:endParaRPr>
          </a:p>
          <a:p>
            <a:pPr lvl="2" eaLnBrk="1" hangingPunct="1">
              <a:defRPr/>
            </a:pPr>
            <a:r>
              <a:rPr lang="en-US" dirty="0"/>
              <a:t>A FD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 is trivial Functional Dependency if Y is a subset of X.</a:t>
            </a:r>
          </a:p>
          <a:p>
            <a:pPr marL="1096010" lvl="2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Example :{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Emp_name</a:t>
            </a:r>
            <a:r>
              <a:rPr lang="en-US" dirty="0"/>
              <a:t>} -&gt; </a:t>
            </a:r>
            <a:r>
              <a:rPr lang="en-US" dirty="0" err="1"/>
              <a:t>Emp_id</a:t>
            </a:r>
            <a:r>
              <a:rPr lang="en-US" dirty="0"/>
              <a:t> is a trivial functional dependency as </a:t>
            </a:r>
            <a:r>
              <a:rPr lang="en-US" dirty="0" err="1"/>
              <a:t>Emp_id</a:t>
            </a:r>
            <a:r>
              <a:rPr lang="en-US" dirty="0"/>
              <a:t> is a subset of {</a:t>
            </a:r>
            <a:r>
              <a:rPr lang="en-US" dirty="0" err="1"/>
              <a:t>Emp_id,Emp_name</a:t>
            </a:r>
            <a:r>
              <a:rPr lang="en-US" dirty="0"/>
              <a:t>}.</a:t>
            </a:r>
            <a:endParaRPr lang="en-US" b="1" spc="-4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5910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6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Non-trivial </a:t>
            </a:r>
            <a:r>
              <a:rPr lang="en-US" sz="26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lang="en-US" sz="2600" b="1" spc="-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</a:p>
          <a:p>
            <a:pPr marL="1096010" lvl="2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dirty="0"/>
              <a:t>A FD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 is  non trivial Functional Dependency if Y is  not a subset of X.</a:t>
            </a:r>
          </a:p>
          <a:p>
            <a:pPr marL="295910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sz="2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lang="en-US" sz="26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</a:p>
          <a:p>
            <a:pPr marL="1096010" lvl="2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dirty="0"/>
              <a:t>A FD is called transitive FD if non key attribute transitively depends on key attribute .</a:t>
            </a:r>
          </a:p>
          <a:p>
            <a:pPr marL="1096010" lvl="2" indent="-283210" eaLnBrk="1" hangingPunct="1"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dirty="0"/>
              <a:t>Let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Y, and Y</a:t>
            </a:r>
            <a:r>
              <a:rPr lang="en-US" dirty="0">
                <a:sym typeface="Wingdings" panose="05000000000000000000" pitchFamily="2" charset="2"/>
              </a:rPr>
              <a:t> Z exist in R then R also holds XZ.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4944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482-F6BC-4471-A8A0-88EF9CACC65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Inference Rules of Functional Dependencies </a:t>
            </a:r>
            <a:r>
              <a:rPr lang="en-US" altLang="en-US" sz="3200" dirty="0"/>
              <a:t>  </a:t>
            </a:r>
            <a:r>
              <a:rPr lang="en-US" altLang="en-US" sz="2400" dirty="0"/>
              <a:t>(CO2, 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A6B99B5-60B8-443B-AF65-44B4767C904F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63638"/>
            <a:ext cx="8077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We can find all of</a:t>
            </a:r>
            <a:r>
              <a:rPr lang="en-US" altLang="en-US" sz="2400" i="1" dirty="0"/>
              <a:t> </a:t>
            </a:r>
            <a:r>
              <a:rPr lang="en-US" altLang="en-US" sz="2400" dirty="0"/>
              <a:t>F</a:t>
            </a:r>
            <a:r>
              <a:rPr lang="en-US" altLang="en-US" sz="2400" i="1" baseline="30000" dirty="0"/>
              <a:t>+</a:t>
            </a:r>
            <a:r>
              <a:rPr lang="en-US" altLang="en-US" sz="2400" i="1" dirty="0"/>
              <a:t> </a:t>
            </a:r>
            <a:r>
              <a:rPr lang="en-US" altLang="en-US" sz="2400" dirty="0"/>
              <a:t>by applying </a:t>
            </a:r>
            <a:r>
              <a:rPr lang="en-US" altLang="en-US" sz="2400" b="1" u="sng" dirty="0">
                <a:solidFill>
                  <a:srgbClr val="002060"/>
                </a:solidFill>
              </a:rPr>
              <a:t>Armstrong’s Axioms: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Symbol" panose="05050102010706020507" pitchFamily="18" charset="2"/>
              </a:rPr>
              <a:t>  , then 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                    </a:t>
            </a:r>
            <a:r>
              <a:rPr lang="en-US" altLang="en-US" sz="2400" b="1" dirty="0">
                <a:sym typeface="Symbol" panose="05050102010706020507" pitchFamily="18" charset="2"/>
              </a:rPr>
              <a:t>(reflexivity)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, </a:t>
            </a:r>
            <a:r>
              <a:rPr lang="en-US" altLang="en-US" sz="2400" dirty="0">
                <a:sym typeface="Symbol" panose="05050102010706020507" pitchFamily="18" charset="2"/>
              </a:rPr>
              <a:t>then 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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             </a:t>
            </a:r>
            <a:r>
              <a:rPr lang="en-US" altLang="en-US" sz="2400" b="1" dirty="0">
                <a:sym typeface="Symbol" panose="05050102010706020507" pitchFamily="18" charset="2"/>
              </a:rPr>
              <a:t>(augmentation)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,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 </a:t>
            </a:r>
            <a:r>
              <a:rPr lang="en-US" altLang="en-US" sz="2400" dirty="0">
                <a:sym typeface="Monotype Sorts" pitchFamily="2" charset="2"/>
              </a:rPr>
              <a:t>,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</a:t>
            </a:r>
            <a:r>
              <a:rPr lang="en-US" altLang="en-US" sz="2400" dirty="0">
                <a:sym typeface="Greek Symbols" pitchFamily="18" charset="2"/>
              </a:rPr>
              <a:t>   </a:t>
            </a:r>
            <a:r>
              <a:rPr lang="en-US" altLang="en-US" sz="2400" b="1" dirty="0">
                <a:sym typeface="Greek Symbols" pitchFamily="18" charset="2"/>
              </a:rPr>
              <a:t>(transitivity)</a:t>
            </a:r>
          </a:p>
          <a:p>
            <a:endParaRPr lang="en-US" altLang="en-US" sz="2400" dirty="0">
              <a:sym typeface="Greek Symbols" pitchFamily="18" charset="2"/>
            </a:endParaRPr>
          </a:p>
          <a:p>
            <a:r>
              <a:rPr lang="en-US" altLang="en-US" sz="2400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altLang="en-US" sz="2400" dirty="0">
                <a:solidFill>
                  <a:schemeClr val="tx2"/>
                </a:solidFill>
                <a:sym typeface="Greek Symbols" pitchFamily="18" charset="2"/>
              </a:rPr>
              <a:t>sound</a:t>
            </a:r>
            <a:r>
              <a:rPr lang="en-US" altLang="en-US" sz="2400" dirty="0">
                <a:sym typeface="Greek Symbols" pitchFamily="18" charset="2"/>
              </a:rPr>
              <a:t> (generate only functional dependencies that actually hold) and </a:t>
            </a:r>
          </a:p>
          <a:p>
            <a:pPr lvl="1"/>
            <a:r>
              <a:rPr lang="en-US" altLang="en-US" sz="2400" dirty="0">
                <a:solidFill>
                  <a:schemeClr val="tx2"/>
                </a:solidFill>
                <a:sym typeface="Greek Symbols" pitchFamily="18" charset="2"/>
              </a:rPr>
              <a:t>complete</a:t>
            </a:r>
            <a:r>
              <a:rPr lang="en-US" altLang="en-US" sz="2400" dirty="0">
                <a:sym typeface="Greek Symbols" pitchFamily="18" charset="2"/>
              </a:rPr>
              <a:t> (generate all functional dependencies that hold).</a:t>
            </a:r>
          </a:p>
        </p:txBody>
      </p:sp>
    </p:spTree>
    <p:extLst>
      <p:ext uri="{BB962C8B-B14F-4D97-AF65-F5344CB8AC3E}">
        <p14:creationId xmlns="" xmlns:p14="http://schemas.microsoft.com/office/powerpoint/2010/main" val="26157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9F-47FE-4258-970B-3B0190B2B1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Inference Rules of Functional Dependencies </a:t>
            </a:r>
            <a:r>
              <a:rPr lang="en-US" altLang="en-US" sz="3200" dirty="0"/>
              <a:t>  </a:t>
            </a:r>
            <a:r>
              <a:rPr lang="en-US" altLang="en-US" sz="2400" dirty="0"/>
              <a:t>(CO2,CO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EA9FC8AE-8D73-4553-9E1F-1FAC2676848A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5"/>
            <a:ext cx="7359650" cy="452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We can further simplify manual computation of </a:t>
            </a:r>
            <a:r>
              <a:rPr lang="en-US" altLang="en-US" sz="2400" i="1" dirty="0"/>
              <a:t>F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by using the following additional rules.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holds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nd 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2" charset="2"/>
              </a:rPr>
              <a:t> holds, 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Greek Symbols" pitchFamily="18" charset="2"/>
              </a:rPr>
              <a:t> holds </a:t>
            </a:r>
            <a:r>
              <a:rPr lang="en-US" altLang="en-US" sz="2400" b="1" dirty="0">
                <a:sym typeface="Greek Symbols" pitchFamily="18" charset="2"/>
              </a:rPr>
              <a:t>(union)</a:t>
            </a:r>
            <a:endParaRPr lang="en-US" altLang="en-US" sz="2400" dirty="0">
              <a:sym typeface="Greek Symbols" pitchFamily="18" charset="2"/>
            </a:endParaRPr>
          </a:p>
          <a:p>
            <a:pPr lvl="1"/>
            <a:r>
              <a:rPr lang="en-US" altLang="en-US" sz="2400" dirty="0">
                <a:sym typeface="Greek Symbols" pitchFamily="18" charset="2"/>
              </a:rPr>
              <a:t>If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2" charset="2"/>
              </a:rPr>
              <a:t> holds,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en-US" altLang="en-US" sz="2400" dirty="0">
                <a:sym typeface="Symbol" panose="05050102010706020507" pitchFamily="18" charset="2"/>
              </a:rPr>
              <a:t>holds and 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2" charset="2"/>
              </a:rPr>
              <a:t> holds </a:t>
            </a:r>
            <a:r>
              <a:rPr lang="en-US" altLang="en-US" sz="2400" b="1" dirty="0">
                <a:sym typeface="Monotype Sorts" pitchFamily="2" charset="2"/>
              </a:rPr>
              <a:t>(decomposition)</a:t>
            </a:r>
            <a:endParaRPr lang="en-US" altLang="en-US" sz="2400" dirty="0">
              <a:sym typeface="Monotype Sorts" pitchFamily="2" charset="2"/>
            </a:endParaRPr>
          </a:p>
          <a:p>
            <a:pPr lvl="1"/>
            <a:r>
              <a:rPr lang="en-US" altLang="en-US" sz="2400" dirty="0">
                <a:sym typeface="Monotype Sorts" pitchFamily="2" charset="2"/>
              </a:rPr>
              <a:t>If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nd 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</a:t>
            </a:r>
            <a:r>
              <a:rPr lang="en-US" altLang="en-US" sz="2400" dirty="0">
                <a:sym typeface="Greek Symbols" pitchFamily="18" charset="2"/>
              </a:rPr>
              <a:t> holds, then </a:t>
            </a:r>
            <a:r>
              <a:rPr lang="en-US" altLang="en-US" sz="2400" dirty="0">
                <a:sym typeface="Symbol" panose="05050102010706020507" pitchFamily="18" charset="2"/>
              </a:rPr>
              <a:t> 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</a:t>
            </a:r>
            <a:r>
              <a:rPr lang="en-US" altLang="en-US" sz="2400" dirty="0">
                <a:sym typeface="Greek Symbols" pitchFamily="18" charset="2"/>
              </a:rPr>
              <a:t> holds</a:t>
            </a:r>
            <a:r>
              <a:rPr lang="en-US" altLang="en-US" sz="2400" b="1" dirty="0">
                <a:sym typeface="Greek Symbols" pitchFamily="18" charset="2"/>
              </a:rPr>
              <a:t> (</a:t>
            </a:r>
            <a:r>
              <a:rPr lang="en-US" altLang="en-US" sz="2400" b="1" dirty="0" err="1">
                <a:sym typeface="Greek Symbols" pitchFamily="18" charset="2"/>
              </a:rPr>
              <a:t>pseudotransitivity</a:t>
            </a:r>
            <a:r>
              <a:rPr lang="en-US" altLang="en-US" sz="2400" b="1" dirty="0">
                <a:sym typeface="Greek Symbols" pitchFamily="18" charset="2"/>
              </a:rPr>
              <a:t>)</a:t>
            </a:r>
            <a:endParaRPr lang="en-US" altLang="en-US" sz="2400" dirty="0"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2400" dirty="0">
                <a:sym typeface="Greek Symbols" pitchFamily="18" charset="2"/>
              </a:rPr>
              <a:t>The above rules can be inferred from Armstrong’s axioms.</a:t>
            </a:r>
          </a:p>
        </p:txBody>
      </p:sp>
    </p:spTree>
    <p:extLst>
      <p:ext uri="{BB962C8B-B14F-4D97-AF65-F5344CB8AC3E}">
        <p14:creationId xmlns="" xmlns:p14="http://schemas.microsoft.com/office/powerpoint/2010/main" val="249045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DD3D-09D0-4FB5-AAB6-70357186218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Closure of a Set of Functional Dependencies</a:t>
            </a:r>
            <a:r>
              <a:rPr lang="en-US" altLang="en-US" sz="3200" dirty="0"/>
              <a:t>   </a:t>
            </a:r>
            <a:r>
              <a:rPr lang="en-US" altLang="en-US" sz="2400" dirty="0"/>
              <a:t>(CO2, 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AA89D61B-25D5-42A0-B66D-0D4644743C92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63638"/>
            <a:ext cx="8077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For example:  If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B</a:t>
            </a:r>
            <a:r>
              <a:rPr lang="en-US" altLang="en-US" sz="2400" dirty="0">
                <a:sym typeface="Monotype Sorts" pitchFamily="2" charset="2"/>
              </a:rPr>
              <a:t> and  </a:t>
            </a:r>
            <a:r>
              <a:rPr lang="en-US" altLang="en-US" sz="2400" i="1" dirty="0">
                <a:sym typeface="Monotype Sorts" pitchFamily="2" charset="2"/>
              </a:rPr>
              <a:t>B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C</a:t>
            </a:r>
            <a:r>
              <a:rPr lang="en-US" altLang="en-US" sz="2400" dirty="0">
                <a:sym typeface="Monotype Sorts" pitchFamily="2" charset="2"/>
              </a:rPr>
              <a:t>,  then we can infer that </a:t>
            </a:r>
            <a:r>
              <a:rPr lang="en-US" altLang="en-US" sz="2400" i="1" dirty="0">
                <a:sym typeface="Monotype Sorts" pitchFamily="2" charset="2"/>
              </a:rPr>
              <a:t>A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C</a:t>
            </a:r>
            <a:endParaRPr lang="en-US" altLang="en-US" sz="2400" dirty="0"/>
          </a:p>
          <a:p>
            <a:r>
              <a:rPr lang="en-US" altLang="en-US" sz="2400" dirty="0"/>
              <a:t>The set of </a:t>
            </a:r>
            <a:r>
              <a:rPr lang="en-US" altLang="en-US" sz="2400" dirty="0">
                <a:solidFill>
                  <a:schemeClr val="tx2"/>
                </a:solidFill>
              </a:rPr>
              <a:t>all</a:t>
            </a:r>
            <a:r>
              <a:rPr lang="en-US" altLang="en-US" sz="2400" dirty="0"/>
              <a:t> functional dependencies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i="1" dirty="0">
                <a:solidFill>
                  <a:schemeClr val="tx2"/>
                </a:solidFill>
              </a:rPr>
              <a:t>closure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We denote the </a:t>
            </a:r>
            <a:r>
              <a:rPr lang="en-US" altLang="en-US" sz="2400" i="1" dirty="0"/>
              <a:t>closure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</a:t>
            </a:r>
            <a:r>
              <a:rPr lang="en-US" altLang="en-US" sz="2400" dirty="0">
                <a:solidFill>
                  <a:schemeClr val="tx2"/>
                </a:solidFill>
              </a:rPr>
              <a:t>F</a:t>
            </a:r>
            <a:r>
              <a:rPr lang="en-US" altLang="en-US" sz="2400" i="1" baseline="30000" dirty="0">
                <a:solidFill>
                  <a:schemeClr val="tx2"/>
                </a:solidFill>
              </a:rPr>
              <a:t>+</a:t>
            </a:r>
            <a:r>
              <a:rPr lang="en-US" altLang="en-US" sz="2400" i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en-US" sz="2400" b="1" dirty="0"/>
              <a:t>F</a:t>
            </a:r>
            <a:r>
              <a:rPr lang="en-US" altLang="en-US" sz="2400" b="1" baseline="30000" dirty="0"/>
              <a:t>+</a:t>
            </a:r>
            <a:r>
              <a:rPr lang="en-US" altLang="en-US" sz="2400" b="1" dirty="0"/>
              <a:t> is a superset of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.</a:t>
            </a:r>
            <a:endParaRPr lang="en-US" altLang="en-US" sz="2400" b="1" dirty="0">
              <a:sym typeface="Greek Symbols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42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918-54FF-4AAE-9A94-D03293FB77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Procedure for Computing F</a:t>
            </a:r>
            <a:r>
              <a:rPr lang="en-US" altLang="en-US" sz="3200" b="1" baseline="30000" dirty="0"/>
              <a:t>+</a:t>
            </a:r>
            <a:r>
              <a:rPr lang="en-US" altLang="en-US" sz="3200" b="1" dirty="0"/>
              <a:t>   </a:t>
            </a:r>
            <a:r>
              <a:rPr lang="en-US" altLang="en-US" sz="2400" dirty="0"/>
              <a:t>(CO2, 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2DA5488-4918-45E4-984D-5EC676C03CEB}"/>
              </a:ext>
            </a:extLst>
          </p:cNvPr>
          <p:cNvSpPr txBox="1">
            <a:spLocks noChangeArrowheads="1"/>
          </p:cNvSpPr>
          <p:nvPr/>
        </p:nvSpPr>
        <p:spPr>
          <a:xfrm>
            <a:off x="807868" y="1139825"/>
            <a:ext cx="8043169" cy="500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To compute the closure of a set of functional dependencies F: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i="1" dirty="0"/>
              <a:t>     F 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= </a:t>
            </a:r>
            <a:r>
              <a:rPr lang="en-US" altLang="en-US" sz="2400" i="1" dirty="0"/>
              <a:t>F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/>
              <a:t>repeat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3400" dirty="0"/>
              <a:t>	</a:t>
            </a:r>
            <a:r>
              <a:rPr lang="en-US" altLang="en-US" sz="2200" b="1" dirty="0"/>
              <a:t>for each</a:t>
            </a:r>
            <a:r>
              <a:rPr lang="en-US" altLang="en-US" sz="2200" dirty="0"/>
              <a:t> functional dependency </a:t>
            </a:r>
            <a:r>
              <a:rPr lang="en-US" altLang="en-US" sz="2200" i="1" dirty="0"/>
              <a:t>f</a:t>
            </a:r>
            <a:r>
              <a:rPr lang="en-US" altLang="en-US" sz="2200" dirty="0"/>
              <a:t> in </a:t>
            </a:r>
            <a:r>
              <a:rPr lang="en-US" altLang="en-US" sz="2200" i="1" dirty="0"/>
              <a:t>F</a:t>
            </a:r>
            <a:r>
              <a:rPr lang="en-US" altLang="en-US" sz="2200" baseline="30000" dirty="0"/>
              <a:t>+</a:t>
            </a:r>
            <a:br>
              <a:rPr lang="en-US" altLang="en-US" sz="2200" baseline="30000" dirty="0"/>
            </a:br>
            <a:r>
              <a:rPr lang="en-US" altLang="en-US" sz="2200" baseline="30000" dirty="0"/>
              <a:t>	</a:t>
            </a:r>
            <a:r>
              <a:rPr lang="en-US" altLang="en-US" sz="2200" dirty="0"/>
              <a:t>       apply reflexivity and augmentation rules on </a:t>
            </a:r>
            <a:r>
              <a:rPr lang="en-US" altLang="en-US" sz="2200" i="1" dirty="0"/>
              <a:t>f</a:t>
            </a:r>
            <a:br>
              <a:rPr lang="en-US" altLang="en-US" sz="2200" i="1" dirty="0"/>
            </a:br>
            <a:r>
              <a:rPr lang="en-US" altLang="en-US" sz="2200" i="1" dirty="0"/>
              <a:t>	       </a:t>
            </a:r>
            <a:r>
              <a:rPr lang="en-US" altLang="en-US" sz="2200" dirty="0"/>
              <a:t>add the resulting functional dependencies to </a:t>
            </a:r>
            <a:r>
              <a:rPr lang="en-US" altLang="en-US" sz="2200" i="1" dirty="0"/>
              <a:t>F </a:t>
            </a:r>
            <a:r>
              <a:rPr lang="en-US" altLang="en-US" sz="2200" baseline="30000" dirty="0"/>
              <a:t>+</a:t>
            </a:r>
            <a:br>
              <a:rPr lang="en-US" altLang="en-US" sz="2200" baseline="30000" dirty="0"/>
            </a:br>
            <a:r>
              <a:rPr lang="en-US" altLang="en-US" sz="2200" b="1" dirty="0"/>
              <a:t>for each </a:t>
            </a:r>
            <a:r>
              <a:rPr lang="en-US" altLang="en-US" sz="2200" dirty="0"/>
              <a:t>pair of functional dependencies </a:t>
            </a:r>
            <a:r>
              <a:rPr lang="en-US" altLang="en-US" sz="2200" i="1" dirty="0"/>
              <a:t>f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and </a:t>
            </a:r>
            <a:r>
              <a:rPr lang="en-US" altLang="en-US" sz="2200" i="1" dirty="0"/>
              <a:t>f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in </a:t>
            </a:r>
            <a:r>
              <a:rPr lang="en-US" altLang="en-US" sz="2200" i="1" dirty="0"/>
              <a:t>F </a:t>
            </a:r>
            <a:r>
              <a:rPr lang="en-US" altLang="en-US" sz="2200" baseline="30000" dirty="0"/>
              <a:t>+</a:t>
            </a:r>
            <a:br>
              <a:rPr lang="en-US" altLang="en-US" sz="2200" baseline="30000" dirty="0"/>
            </a:br>
            <a:r>
              <a:rPr lang="en-US" altLang="en-US" sz="2200" baseline="30000" dirty="0"/>
              <a:t>	</a:t>
            </a:r>
            <a:r>
              <a:rPr lang="en-US" altLang="en-US" sz="2200" dirty="0"/>
              <a:t>       </a:t>
            </a:r>
            <a:r>
              <a:rPr lang="en-US" altLang="en-US" sz="2200" b="1" dirty="0"/>
              <a:t>if</a:t>
            </a:r>
            <a:r>
              <a:rPr lang="en-US" altLang="en-US" sz="2200" dirty="0"/>
              <a:t> </a:t>
            </a:r>
            <a:r>
              <a:rPr lang="en-US" altLang="en-US" sz="2200" i="1" dirty="0"/>
              <a:t>f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f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can be combined using transitivity</a:t>
            </a:r>
            <a:br>
              <a:rPr lang="en-US" altLang="en-US" sz="2200" dirty="0"/>
            </a:br>
            <a:r>
              <a:rPr lang="en-US" altLang="en-US" sz="2200" dirty="0"/>
              <a:t>		 </a:t>
            </a:r>
            <a:r>
              <a:rPr lang="en-US" altLang="en-US" sz="2200" b="1" dirty="0"/>
              <a:t>then</a:t>
            </a:r>
            <a:r>
              <a:rPr lang="en-US" altLang="en-US" sz="2200" dirty="0"/>
              <a:t> add the resulting functional dependency to </a:t>
            </a:r>
            <a:r>
              <a:rPr lang="en-US" altLang="en-US" sz="2200" i="1" dirty="0"/>
              <a:t>F </a:t>
            </a:r>
            <a:r>
              <a:rPr lang="en-US" altLang="en-US" sz="2200" baseline="30000" dirty="0"/>
              <a:t>+</a:t>
            </a:r>
            <a:r>
              <a:rPr lang="en-US" altLang="en-US" sz="2600" baseline="30000" dirty="0"/>
              <a:t/>
            </a:r>
            <a:br>
              <a:rPr lang="en-US" altLang="en-US" sz="2600" baseline="30000" dirty="0"/>
            </a:br>
            <a:r>
              <a:rPr lang="en-US" altLang="en-US" sz="2400" b="1" dirty="0"/>
              <a:t>until </a:t>
            </a:r>
            <a:r>
              <a:rPr lang="en-US" altLang="en-US" sz="2400" i="1" dirty="0"/>
              <a:t>F 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does not change any further</a:t>
            </a:r>
          </a:p>
          <a:p>
            <a:pPr>
              <a:buFont typeface="Monotype Sorts" pitchFamily="2" charset="2"/>
              <a:buNone/>
            </a:pPr>
            <a:endParaRPr lang="en-US" altLang="en-US" sz="3400" dirty="0"/>
          </a:p>
          <a:p>
            <a:pPr>
              <a:buFont typeface="Monotype Sorts" pitchFamily="2" charset="2"/>
              <a:buNone/>
            </a:pPr>
            <a:endParaRPr lang="en-US" altLang="en-US" baseline="30000" dirty="0"/>
          </a:p>
        </p:txBody>
      </p:sp>
    </p:spTree>
    <p:extLst>
      <p:ext uri="{BB962C8B-B14F-4D97-AF65-F5344CB8AC3E}">
        <p14:creationId xmlns="" xmlns:p14="http://schemas.microsoft.com/office/powerpoint/2010/main" val="200218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4B80-8813-4BE9-B9AB-D6968244BBB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Example</a:t>
            </a:r>
            <a:r>
              <a:rPr lang="en-US" altLang="en-US" sz="3200" dirty="0"/>
              <a:t>   </a:t>
            </a:r>
            <a:r>
              <a:rPr lang="en-US" altLang="en-US" sz="2400" dirty="0"/>
              <a:t>(CO2,CO 3)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F14CC45B-76D3-40B7-BA99-DEEF15CDBDD5}"/>
              </a:ext>
            </a:extLst>
          </p:cNvPr>
          <p:cNvSpPr txBox="1">
            <a:spLocks noChangeArrowheads="1"/>
          </p:cNvSpPr>
          <p:nvPr/>
        </p:nvSpPr>
        <p:spPr>
          <a:xfrm>
            <a:off x="895350" y="830264"/>
            <a:ext cx="7920176" cy="5310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803275" algn="l"/>
              </a:tabLst>
            </a:pPr>
            <a:r>
              <a:rPr lang="en-US" altLang="en-US" sz="2400" b="1" i="1" dirty="0"/>
              <a:t>R = (A, B, C, G, H, I)</a:t>
            </a:r>
            <a:br>
              <a:rPr lang="en-US" altLang="en-US" sz="2400" b="1" i="1" dirty="0"/>
            </a:br>
            <a:r>
              <a:rPr lang="en-US" altLang="en-US" sz="2400" b="1" i="1" dirty="0"/>
              <a:t>F = </a:t>
            </a:r>
            <a:r>
              <a:rPr lang="en-US" altLang="en-US" sz="2400" b="1" dirty="0"/>
              <a:t>{  </a:t>
            </a:r>
            <a:r>
              <a:rPr lang="en-US" altLang="en-US" sz="2400" b="1" i="1" dirty="0">
                <a:sym typeface="Iconic Symbols Ext" pitchFamily="2" charset="2"/>
              </a:rPr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B,   </a:t>
            </a:r>
            <a:r>
              <a:rPr lang="en-US" altLang="en-US" sz="2400" b="1" i="1" dirty="0">
                <a:sym typeface="Iconic Symbols Ext" pitchFamily="2" charset="2"/>
              </a:rPr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C, </a:t>
            </a:r>
            <a:r>
              <a:rPr lang="en-US" altLang="en-US" sz="2400" b="1" i="1" dirty="0">
                <a:sym typeface="Iconic Symbols Ext" pitchFamily="2" charset="2"/>
              </a:rPr>
              <a:t>CG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H, </a:t>
            </a:r>
            <a:r>
              <a:rPr lang="en-US" altLang="en-US" sz="2400" b="1" i="1" dirty="0">
                <a:sym typeface="Iconic Symbols Ext" pitchFamily="2" charset="2"/>
              </a:rPr>
              <a:t>CG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I,  </a:t>
            </a:r>
            <a:r>
              <a:rPr lang="en-US" altLang="en-US" sz="2400" b="1" i="1" dirty="0">
                <a:sym typeface="Iconic Symbols Ext" pitchFamily="2" charset="2"/>
              </a:rPr>
              <a:t>B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H</a:t>
            </a:r>
            <a:r>
              <a:rPr lang="en-US" altLang="en-US" sz="2400" b="1" dirty="0">
                <a:sym typeface="Monotype Sorts" pitchFamily="2" charset="2"/>
              </a:rPr>
              <a:t>}</a:t>
            </a:r>
            <a:endParaRPr lang="en-US" altLang="en-US" sz="2400" b="1" dirty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sz="2400" b="1" dirty="0">
                <a:sym typeface="MS LineDraw" pitchFamily="49" charset="2"/>
              </a:rPr>
              <a:t>some members of </a:t>
            </a:r>
            <a:r>
              <a:rPr lang="en-US" altLang="en-US" sz="2400" b="1" i="1" dirty="0">
                <a:sym typeface="MS LineDraw" pitchFamily="49" charset="2"/>
              </a:rPr>
              <a:t>F</a:t>
            </a:r>
            <a:r>
              <a:rPr lang="en-US" altLang="en-US" sz="2400" b="1" baseline="30000" dirty="0">
                <a:sym typeface="MS LineDraw" pitchFamily="49" charset="2"/>
              </a:rPr>
              <a:t>+</a:t>
            </a:r>
            <a:endParaRPr lang="en-US" altLang="en-US" sz="2400" b="1" dirty="0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sz="2400" i="1" dirty="0">
                <a:sym typeface="Monotype Sorts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2" charset="2"/>
              </a:rPr>
              <a:t>by transitivity from </a:t>
            </a:r>
            <a:r>
              <a:rPr lang="en-US" altLang="en-US" i="1" dirty="0">
                <a:sym typeface="Iconic Symbols Ext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B and </a:t>
            </a:r>
            <a:r>
              <a:rPr lang="en-US" altLang="en-US" i="1" dirty="0">
                <a:sym typeface="Iconic Symbols Ext" pitchFamily="2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sz="2400" i="1" dirty="0">
                <a:sym typeface="Monotype Sorts" pitchFamily="2" charset="2"/>
              </a:rPr>
              <a:t>AG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I       </a:t>
            </a:r>
            <a:endParaRPr lang="en-US" altLang="en-US" sz="2400" dirty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2" charset="2"/>
              </a:rPr>
              <a:t>by augmenting </a:t>
            </a:r>
            <a:r>
              <a:rPr lang="en-US" altLang="en-US" i="1" dirty="0">
                <a:sym typeface="Iconic Symbols Ext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C </a:t>
            </a:r>
            <a:r>
              <a:rPr lang="en-US" altLang="en-US" dirty="0">
                <a:sym typeface="Monotype Sorts" pitchFamily="2" charset="2"/>
              </a:rPr>
              <a:t>with G, to get </a:t>
            </a:r>
            <a:r>
              <a:rPr lang="en-US" altLang="en-US" i="1" dirty="0">
                <a:sym typeface="Iconic Symbols Ext" pitchFamily="2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CG </a:t>
            </a:r>
            <a:br>
              <a:rPr lang="en-US" altLang="en-US" i="1" dirty="0">
                <a:sym typeface="Monotype Sorts" pitchFamily="2" charset="2"/>
              </a:rPr>
            </a:br>
            <a:r>
              <a:rPr lang="en-US" altLang="en-US" i="1" dirty="0">
                <a:sym typeface="Monotype Sorts" pitchFamily="2" charset="2"/>
              </a:rPr>
              <a:t>                   </a:t>
            </a:r>
            <a:r>
              <a:rPr lang="en-US" altLang="en-US" dirty="0">
                <a:sym typeface="Monotype Sorts" pitchFamily="2" charset="2"/>
              </a:rPr>
              <a:t>and then transitivity with </a:t>
            </a:r>
            <a:r>
              <a:rPr lang="en-US" altLang="en-US" i="1" dirty="0">
                <a:sym typeface="Iconic Symbols Ext" pitchFamily="2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sz="2400" i="1" dirty="0">
                <a:sym typeface="Monotype Sorts" pitchFamily="2" charset="2"/>
              </a:rPr>
              <a:t>CG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HI     </a:t>
            </a:r>
            <a:endParaRPr lang="en-US" altLang="en-US" sz="2400" dirty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000" dirty="0">
                <a:sym typeface="Monotype Sorts" pitchFamily="2" charset="2"/>
              </a:rPr>
              <a:t>by augmenting </a:t>
            </a:r>
            <a:r>
              <a:rPr lang="en-US" altLang="en-US" sz="2000" i="1" dirty="0">
                <a:sym typeface="Iconic Symbols Ext" pitchFamily="2" charset="2"/>
              </a:rPr>
              <a:t>CG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Monotype Sorts" pitchFamily="2" charset="2"/>
              </a:rPr>
              <a:t>I </a:t>
            </a:r>
            <a:r>
              <a:rPr lang="en-US" altLang="en-US" sz="2000" dirty="0">
                <a:sym typeface="Monotype Sorts" pitchFamily="2" charset="2"/>
              </a:rPr>
              <a:t>to infer </a:t>
            </a:r>
            <a:r>
              <a:rPr lang="en-US" altLang="en-US" sz="2000" i="1" dirty="0">
                <a:sym typeface="Iconic Symbols Ext" pitchFamily="2" charset="2"/>
              </a:rPr>
              <a:t>CG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2" charset="2"/>
              </a:rPr>
              <a:t> CG</a:t>
            </a:r>
            <a:r>
              <a:rPr lang="en-US" altLang="en-US" sz="2000" i="1" dirty="0">
                <a:sym typeface="Monotype Sorts" pitchFamily="2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sz="2000" dirty="0">
                <a:sym typeface="Monotype Sorts" pitchFamily="2" charset="2"/>
              </a:rPr>
              <a:t>    and augmenting of </a:t>
            </a:r>
            <a:r>
              <a:rPr lang="en-US" altLang="en-US" sz="2000" i="1" dirty="0">
                <a:sym typeface="Iconic Symbols Ext" pitchFamily="2" charset="2"/>
              </a:rPr>
              <a:t>CG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Monotype Sorts" pitchFamily="2" charset="2"/>
              </a:rPr>
              <a:t>H </a:t>
            </a:r>
            <a:r>
              <a:rPr lang="en-US" altLang="en-US" sz="2000" dirty="0">
                <a:sym typeface="Monotype Sorts" pitchFamily="2" charset="2"/>
              </a:rPr>
              <a:t>to infer</a:t>
            </a:r>
            <a:r>
              <a:rPr lang="en-US" altLang="en-US" sz="2000" i="1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Iconic Symbols Ext" pitchFamily="2" charset="2"/>
              </a:rPr>
              <a:t>CGI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Monotype Sorts" pitchFamily="2" charset="2"/>
              </a:rPr>
              <a:t>HI,  </a:t>
            </a:r>
            <a:r>
              <a:rPr lang="en-US" altLang="en-US" sz="2000" dirty="0">
                <a:sym typeface="Monotype Sorts" pitchFamily="2" charset="2"/>
              </a:rPr>
              <a:t>and then transitivity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7536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29" y="685804"/>
            <a:ext cx="7772400" cy="5395400"/>
          </a:xfrm>
        </p:spPr>
        <p:txBody>
          <a:bodyPr>
            <a:noAutofit/>
          </a:bodyPr>
          <a:lstStyle/>
          <a:p>
            <a:pPr marL="685794" lvl="1" indent="-285744"/>
            <a:endParaRPr lang="en-US" altLang="en-US" sz="1600" b="1" baseline="30000" dirty="0"/>
          </a:p>
          <a:p>
            <a:pPr marL="685794" lvl="1" indent="-285744"/>
            <a:r>
              <a:rPr lang="en-US" altLang="en-US" sz="1600" dirty="0">
                <a:latin typeface="Calibri (Body)"/>
              </a:rPr>
              <a:t>Closure of Attribute Sets</a:t>
            </a:r>
          </a:p>
          <a:p>
            <a:pPr marL="1085844" lvl="2" indent="-285744"/>
            <a:r>
              <a:rPr lang="en-US" altLang="en-US" sz="1600" dirty="0">
                <a:latin typeface="Calibri (Body)"/>
              </a:rPr>
              <a:t>Example of Attribute Set Closure</a:t>
            </a:r>
          </a:p>
          <a:p>
            <a:pPr marL="685794" lvl="1" indent="-285744"/>
            <a:r>
              <a:rPr lang="en-US" altLang="en-US" sz="1600" dirty="0">
                <a:latin typeface="Calibri (Body)"/>
              </a:rPr>
              <a:t>Canonical Cover</a:t>
            </a:r>
          </a:p>
          <a:p>
            <a:pPr marL="1085844" lvl="2" indent="-285744"/>
            <a:r>
              <a:rPr lang="en-US" altLang="en-US" sz="1600" dirty="0">
                <a:latin typeface="Calibri (Body)"/>
              </a:rPr>
              <a:t>Extraneous Attributes</a:t>
            </a:r>
          </a:p>
          <a:p>
            <a:pPr marL="1085844" lvl="2" indent="-285744"/>
            <a:r>
              <a:rPr lang="en-US" altLang="en-US" sz="1600" dirty="0">
                <a:latin typeface="Calibri (Body)"/>
              </a:rPr>
              <a:t>Testing if an Attribute is Extraneous</a:t>
            </a:r>
          </a:p>
          <a:p>
            <a:pPr marL="685794" lvl="1" indent="-285744"/>
            <a:r>
              <a:rPr lang="en-US" sz="1600" dirty="0">
                <a:latin typeface="Calibri (Body)"/>
                <a:cs typeface="Times New Roman" panose="02020603050405020304" pitchFamily="18" charset="0"/>
              </a:rPr>
              <a:t>The evil of redundancy</a:t>
            </a:r>
          </a:p>
          <a:p>
            <a:pPr marL="685794" lvl="1" indent="-285744"/>
            <a:r>
              <a:rPr lang="en-US" altLang="en-US" sz="1600" dirty="0">
                <a:latin typeface="Calibri (Body)"/>
              </a:rPr>
              <a:t>Normalization of Relations</a:t>
            </a:r>
          </a:p>
          <a:p>
            <a:pPr marL="685794" lvl="1" indent="-285744"/>
            <a:r>
              <a:rPr lang="en-US" altLang="en-US" sz="1600" dirty="0">
                <a:latin typeface="Calibri (Body)"/>
              </a:rPr>
              <a:t>Keys and Attributes Participating in Keys</a:t>
            </a:r>
          </a:p>
          <a:p>
            <a:pPr marL="685794" lvl="1" indent="-285744"/>
            <a:r>
              <a:rPr lang="en-US" altLang="en-US" sz="1600" dirty="0">
                <a:latin typeface="Calibri (Body)"/>
              </a:rPr>
              <a:t> Types of Normal Form </a:t>
            </a:r>
          </a:p>
          <a:p>
            <a:pPr marL="685794" lvl="1" indent="-285744"/>
            <a:r>
              <a:rPr lang="en-US" altLang="en-US" sz="1600" dirty="0">
                <a:latin typeface="Calibri (Body)"/>
              </a:rPr>
              <a:t>First Normal Form</a:t>
            </a:r>
          </a:p>
          <a:p>
            <a:pPr marL="685794" lvl="1" indent="-285744"/>
            <a:r>
              <a:rPr lang="en-US" sz="1600" dirty="0">
                <a:latin typeface="Calibri (Body)"/>
                <a:cs typeface="Times New Roman" panose="02020603050405020304" pitchFamily="18" charset="0"/>
              </a:rPr>
              <a:t>Second Normal Form</a:t>
            </a:r>
          </a:p>
          <a:p>
            <a:pPr marL="685794" lvl="1" indent="-285744"/>
            <a:r>
              <a:rPr lang="en-US" sz="1600" dirty="0">
                <a:latin typeface="Calibri (Body)"/>
                <a:cs typeface="Times New Roman" panose="02020603050405020304" pitchFamily="18" charset="0"/>
              </a:rPr>
              <a:t>Third Normal Form</a:t>
            </a:r>
          </a:p>
          <a:p>
            <a:pPr marL="685794" lvl="1" indent="-285744"/>
            <a:r>
              <a:rPr lang="en-US" sz="1600" dirty="0">
                <a:latin typeface="Calibri (Body)"/>
                <a:cs typeface="Times New Roman" panose="02020603050405020304" pitchFamily="18" charset="0"/>
              </a:rPr>
              <a:t>BCNF</a:t>
            </a:r>
          </a:p>
          <a:p>
            <a:pPr marL="800100" lvl="2" indent="0">
              <a:buNone/>
            </a:pPr>
            <a:endParaRPr lang="en-US" altLang="en-US" sz="1600" b="1" dirty="0"/>
          </a:p>
          <a:p>
            <a:pPr marL="685794" lvl="1" indent="-285744"/>
            <a:endParaRPr lang="en-US" altLang="en-US" sz="1600" b="1" dirty="0"/>
          </a:p>
          <a:p>
            <a:pPr marL="1085844" lvl="2" indent="-285744"/>
            <a:endParaRPr lang="en-US" altLang="en-US" sz="1600" b="1" dirty="0"/>
          </a:p>
          <a:p>
            <a:pPr marL="685794" lvl="1" indent="-285744"/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61E-4B63-4C97-B9A8-8F83B54CCE1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unit 3 (Lecture 15, 16, 17, 18)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286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C353-61E8-497C-966E-46CE4F80488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Prerequisite Unit 3 Lect. 15,16,17,18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4C94A9-C1A5-4E24-BE4E-F2D67CA21CFA}"/>
              </a:ext>
            </a:extLst>
          </p:cNvPr>
          <p:cNvSpPr/>
          <p:nvPr/>
        </p:nvSpPr>
        <p:spPr>
          <a:xfrm>
            <a:off x="762000" y="1295400"/>
            <a:ext cx="7543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theory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 2" pitchFamily="18" charset="2"/>
              <a:buAutoNum type="arabicPeriod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976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E5A9-A260-4474-8694-1A5E34576EF0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mapping with CO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="" xmlns:a16="http://schemas.microsoft.com/office/drawing/2014/main" id="{05B54D70-3E94-4F79-864E-11D4437B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8497405"/>
              </p:ext>
            </p:extLst>
          </p:nvPr>
        </p:nvGraphicFramePr>
        <p:xfrm>
          <a:off x="465992" y="838200"/>
          <a:ext cx="8305800" cy="590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560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1615983">
                <a:tc>
                  <a:txBody>
                    <a:bodyPr/>
                    <a:lstStyle/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Canonical Cover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Extraneous Attributes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Testing if an Attribute is Extraneous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1495469">
                <a:tc>
                  <a:txBody>
                    <a:bodyPr/>
                    <a:lstStyle/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The evil of redundancy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Normalization of Relations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Keys and Attributes Participating in Keys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1840578">
                <a:tc>
                  <a:txBody>
                    <a:bodyPr/>
                    <a:lstStyle/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Types of Normal Form 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First Normal Form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Second Normal Form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Third Normal Form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BCNF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8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68367"/>
            <a:ext cx="7772400" cy="5670549"/>
          </a:xfrm>
        </p:spPr>
        <p:txBody>
          <a:bodyPr>
            <a:noAutofit/>
          </a:bodyPr>
          <a:lstStyle/>
          <a:p>
            <a:pPr marL="685794" lvl="1" indent="-285744"/>
            <a:r>
              <a:rPr lang="en-US" altLang="en-US" sz="2000" dirty="0">
                <a:latin typeface="Calibri (Body)"/>
              </a:rPr>
              <a:t>Canonical Cover</a:t>
            </a:r>
          </a:p>
          <a:p>
            <a:pPr marL="1085844" lvl="2" indent="-285744"/>
            <a:r>
              <a:rPr lang="en-US" altLang="en-US" sz="2000" dirty="0">
                <a:latin typeface="Calibri (Body)"/>
              </a:rPr>
              <a:t>Extraneous Attributes</a:t>
            </a:r>
          </a:p>
          <a:p>
            <a:pPr marL="1085844" lvl="2" indent="-285744"/>
            <a:r>
              <a:rPr lang="en-US" altLang="en-US" sz="2000" dirty="0">
                <a:latin typeface="Calibri (Body)"/>
              </a:rPr>
              <a:t>Testing if an Attribute is Extraneous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The evil of redundancy</a:t>
            </a:r>
          </a:p>
          <a:p>
            <a:pPr marL="685794" lvl="1" indent="-285744"/>
            <a:r>
              <a:rPr lang="en-US" altLang="en-US" sz="1800" dirty="0">
                <a:latin typeface="Calibri (Body)"/>
              </a:rPr>
              <a:t>Normalization of Relations</a:t>
            </a:r>
          </a:p>
          <a:p>
            <a:pPr marL="685794" lvl="1" indent="-285744"/>
            <a:r>
              <a:rPr lang="en-US" altLang="en-US" sz="1800" dirty="0">
                <a:latin typeface="Calibri (Body)"/>
              </a:rPr>
              <a:t>Keys and Attributes Participating in Keys</a:t>
            </a:r>
          </a:p>
          <a:p>
            <a:pPr marL="685794" lvl="1" indent="-285744"/>
            <a:r>
              <a:rPr lang="en-US" altLang="en-US" sz="1800" dirty="0">
                <a:latin typeface="Calibri (Body)"/>
              </a:rPr>
              <a:t> Types of Normal Form </a:t>
            </a:r>
          </a:p>
          <a:p>
            <a:pPr marL="685794" lvl="1" indent="-285744"/>
            <a:r>
              <a:rPr lang="en-US" altLang="en-US" sz="1800" dirty="0">
                <a:latin typeface="Calibri (Body)"/>
              </a:rPr>
              <a:t>First Normal Form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Second Normal Form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Third Normal Form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BCNF</a:t>
            </a:r>
          </a:p>
          <a:p>
            <a:pPr marL="685794" lvl="1" indent="-285744"/>
            <a:r>
              <a:rPr lang="en-US" sz="1800" dirty="0">
                <a:latin typeface="Calibri (Body)"/>
              </a:rPr>
              <a:t>Lossless Join Decomposition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Dependency Preservation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Multivalued Dependency</a:t>
            </a:r>
          </a:p>
          <a:p>
            <a:pPr marL="685794" lvl="1" indent="-285744"/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Inference Rule of Multivalued Dependency</a:t>
            </a:r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EE8-1157-4ABC-8AC0-8413F1AB595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        (contd..)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944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CC5-ABA2-4232-9925-B08FA50A526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-5862"/>
            <a:ext cx="7391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Objectives 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D298FD54-5942-4877-9A57-54CD8652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4089980"/>
              </p:ext>
            </p:extLst>
          </p:nvPr>
        </p:nvGraphicFramePr>
        <p:xfrm>
          <a:off x="609600" y="1082992"/>
          <a:ext cx="8305800" cy="480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Canonical Cover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Extraneous Attributes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Testing if an Attribute is Extraneous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will be able to find canonical covers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The evil of redundancy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Normalization of Relations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Keys and Attributes Participating in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know drawbacks of redundancy in data base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Types of Normal Form 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+mn-cs"/>
                        </a:rPr>
                        <a:t>First Normal Form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Second Normal Form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Third Normal Form</a:t>
                      </a:r>
                    </a:p>
                    <a:p>
                      <a:pPr marL="685794" marR="0" lvl="1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Body)"/>
                          <a:ea typeface="+mn-ea"/>
                          <a:cs typeface="Times New Roman" panose="02020603050405020304" pitchFamily="18" charset="0"/>
                        </a:rPr>
                        <a:t>BCNF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apply normalization process to get a efficient data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38400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21A-641C-4134-AC5C-163ED505083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Closure of Attribute Sets   </a:t>
            </a:r>
            <a:r>
              <a:rPr lang="en-US" altLang="en-US" sz="2400" dirty="0"/>
              <a:t>(CO5)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17C476AE-000E-4F40-B4B1-BA34DCFF5C66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5"/>
            <a:ext cx="766127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/>
              <a:t>Given a set of attributes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a,</a:t>
            </a:r>
            <a:r>
              <a:rPr lang="en-US" altLang="en-US" sz="2400" dirty="0"/>
              <a:t> define the </a:t>
            </a:r>
            <a:r>
              <a:rPr lang="en-US" altLang="en-US" sz="2400" i="1" dirty="0">
                <a:solidFill>
                  <a:schemeClr val="tx2"/>
                </a:solidFill>
              </a:rPr>
              <a:t>closure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sym typeface="Greek Symbols" pitchFamily="18" charset="2"/>
              </a:rPr>
              <a:t>under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i="1" dirty="0">
                <a:sym typeface="Greek Symbols" pitchFamily="18" charset="2"/>
              </a:rPr>
              <a:t>F</a:t>
            </a:r>
            <a:r>
              <a:rPr lang="en-US" altLang="en-US" sz="2400" dirty="0">
                <a:sym typeface="Greek Symbols" pitchFamily="18" charset="2"/>
              </a:rPr>
              <a:t> (denoted by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sz="2400" baseline="30000" dirty="0">
                <a:sym typeface="Greek Symbols" pitchFamily="18" charset="2"/>
              </a:rPr>
              <a:t>+</a:t>
            </a:r>
            <a:r>
              <a:rPr lang="en-US" altLang="en-US" sz="2400" dirty="0">
                <a:sym typeface="Greek Symbols" pitchFamily="18" charset="2"/>
              </a:rPr>
              <a:t>) as the set of attributes that are functionally determined by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 under </a:t>
            </a:r>
            <a:r>
              <a:rPr lang="en-US" altLang="en-US" sz="2400" i="1" dirty="0"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400" i="1" dirty="0"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>
                <a:sym typeface="Greek Symbols" pitchFamily="18" charset="2"/>
              </a:rPr>
              <a:t> Algorithm to compute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sz="2400" baseline="30000" dirty="0">
                <a:sym typeface="Greek Symbols" pitchFamily="18" charset="2"/>
              </a:rPr>
              <a:t>+</a:t>
            </a:r>
            <a:r>
              <a:rPr lang="en-US" altLang="en-US" sz="2400" dirty="0">
                <a:sym typeface="Greek Symbols" pitchFamily="18" charset="2"/>
              </a:rPr>
              <a:t>, the closure of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 under </a:t>
            </a:r>
            <a:r>
              <a:rPr lang="en-US" altLang="en-US" sz="2400" i="1" dirty="0">
                <a:sym typeface="Greek Symbols" pitchFamily="18" charset="2"/>
              </a:rPr>
              <a:t>F</a:t>
            </a:r>
            <a:br>
              <a:rPr lang="en-US" altLang="en-US" sz="2400" i="1" dirty="0">
                <a:sym typeface="Greek Symbols" pitchFamily="18" charset="2"/>
              </a:rPr>
            </a:br>
            <a:endParaRPr lang="en-US" altLang="en-US" sz="2400" i="1" dirty="0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i="1" dirty="0">
                <a:sym typeface="Greek Symbols" pitchFamily="18" charset="2"/>
              </a:rPr>
              <a:t>      	result </a:t>
            </a:r>
            <a:r>
              <a:rPr lang="en-US" altLang="en-US" sz="2400" dirty="0">
                <a:sym typeface="Greek Symbols" pitchFamily="18" charset="2"/>
              </a:rPr>
              <a:t>:= </a:t>
            </a:r>
            <a:r>
              <a:rPr lang="en-US" altLang="en-US" sz="2400" dirty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;</a:t>
            </a:r>
            <a:br>
              <a:rPr lang="en-US" altLang="en-US" sz="2400" dirty="0">
                <a:sym typeface="Greek Symbols" pitchFamily="18" charset="2"/>
              </a:rPr>
            </a:br>
            <a:r>
              <a:rPr lang="en-US" altLang="en-US" sz="2400" dirty="0">
                <a:sym typeface="Greek Symbols" pitchFamily="18" charset="2"/>
              </a:rPr>
              <a:t>	</a:t>
            </a:r>
            <a:r>
              <a:rPr lang="en-US" altLang="en-US" sz="2400" b="1" dirty="0">
                <a:sym typeface="Greek Symbols" pitchFamily="18" charset="2"/>
              </a:rPr>
              <a:t>while</a:t>
            </a:r>
            <a:r>
              <a:rPr lang="en-US" altLang="en-US" sz="2400" dirty="0">
                <a:sym typeface="Greek Symbols" pitchFamily="18" charset="2"/>
              </a:rPr>
              <a:t> (changes to </a:t>
            </a:r>
            <a:r>
              <a:rPr lang="en-US" altLang="en-US" sz="2400" i="1" dirty="0">
                <a:sym typeface="Greek Symbols" pitchFamily="18" charset="2"/>
              </a:rPr>
              <a:t>result</a:t>
            </a:r>
            <a:r>
              <a:rPr lang="en-US" altLang="en-US" sz="2400" dirty="0">
                <a:sym typeface="Greek Symbols" pitchFamily="18" charset="2"/>
              </a:rPr>
              <a:t>) </a:t>
            </a:r>
            <a:r>
              <a:rPr lang="en-US" altLang="en-US" sz="2400" b="1" dirty="0">
                <a:sym typeface="Greek Symbols" pitchFamily="18" charset="2"/>
              </a:rPr>
              <a:t>do</a:t>
            </a:r>
            <a:br>
              <a:rPr lang="en-US" altLang="en-US" sz="2400" b="1" dirty="0">
                <a:sym typeface="Greek Symbols" pitchFamily="18" charset="2"/>
              </a:rPr>
            </a:br>
            <a:r>
              <a:rPr lang="en-US" altLang="en-US" sz="2400" b="1" dirty="0">
                <a:sym typeface="Greek Symbols" pitchFamily="18" charset="2"/>
              </a:rPr>
              <a:t>		for each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b="1" dirty="0">
                <a:sym typeface="Greek Symbols" pitchFamily="18" charset="2"/>
              </a:rPr>
              <a:t>in</a:t>
            </a:r>
            <a:r>
              <a:rPr lang="en-US" altLang="en-US" sz="2400" i="1" dirty="0">
                <a:sym typeface="Greek Symbols" pitchFamily="18" charset="2"/>
              </a:rPr>
              <a:t> F</a:t>
            </a:r>
            <a:r>
              <a:rPr lang="en-US" altLang="en-US" sz="2400" b="1" dirty="0">
                <a:sym typeface="Greek Symbols" pitchFamily="18" charset="2"/>
              </a:rPr>
              <a:t> do</a:t>
            </a:r>
            <a:br>
              <a:rPr lang="en-US" altLang="en-US" sz="2400" b="1" dirty="0">
                <a:sym typeface="Greek Symbols" pitchFamily="18" charset="2"/>
              </a:rPr>
            </a:br>
            <a:r>
              <a:rPr lang="en-US" altLang="en-US" sz="2400" b="1" dirty="0">
                <a:sym typeface="Greek Symbols" pitchFamily="18" charset="2"/>
              </a:rPr>
              <a:t>			begin</a:t>
            </a:r>
            <a:br>
              <a:rPr lang="en-US" altLang="en-US" sz="2400" b="1" dirty="0">
                <a:sym typeface="Greek Symbols" pitchFamily="18" charset="2"/>
              </a:rPr>
            </a:br>
            <a:r>
              <a:rPr lang="en-US" altLang="en-US" sz="2400" b="1" dirty="0">
                <a:sym typeface="Greek Symbols" pitchFamily="18" charset="2"/>
              </a:rPr>
              <a:t>				if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result</a:t>
            </a:r>
            <a:r>
              <a:rPr lang="en-US" altLang="en-US" sz="2400" b="1" dirty="0">
                <a:sym typeface="Symbol" panose="05050102010706020507" pitchFamily="18" charset="2"/>
              </a:rPr>
              <a:t> then </a:t>
            </a:r>
            <a:r>
              <a:rPr lang="en-US" altLang="en-US" sz="2400" i="1" dirty="0">
                <a:sym typeface="Symbol" panose="05050102010706020507" pitchFamily="18" charset="2"/>
              </a:rPr>
              <a:t> result </a:t>
            </a:r>
            <a:r>
              <a:rPr lang="en-US" altLang="en-US" sz="2400" dirty="0">
                <a:sym typeface="Symbol" panose="05050102010706020507" pitchFamily="18" charset="2"/>
              </a:rPr>
              <a:t>:= </a:t>
            </a:r>
            <a:r>
              <a:rPr lang="en-US" altLang="en-US" sz="2400" i="1" dirty="0">
                <a:sym typeface="Symbol" panose="05050102010706020507" pitchFamily="18" charset="2"/>
              </a:rPr>
              <a:t>result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Greek Symbols" pitchFamily="18" charset="2"/>
              </a:rPr>
              <a:t> </a:t>
            </a:r>
            <a:br>
              <a:rPr lang="en-US" altLang="en-US" sz="2400" dirty="0">
                <a:sym typeface="Greek Symbols" pitchFamily="18" charset="2"/>
              </a:rPr>
            </a:br>
            <a:r>
              <a:rPr lang="en-US" altLang="en-US" sz="2400" dirty="0">
                <a:sym typeface="Greek Symbols" pitchFamily="18" charset="2"/>
              </a:rPr>
              <a:t>			</a:t>
            </a:r>
            <a:r>
              <a:rPr lang="en-US" altLang="en-US" sz="2400" b="1" dirty="0">
                <a:sym typeface="Greek Symbols" pitchFamily="18" charset="2"/>
              </a:rPr>
              <a:t>end</a:t>
            </a: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65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592-C7BA-45CF-92C2-3C34B12FB28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Example of Attribute Set Closure </a:t>
            </a:r>
            <a:r>
              <a:rPr lang="en-US" altLang="en-US" sz="2400" dirty="0"/>
              <a:t>(CO5)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D5F87C9-27E0-4B4D-94B8-A26497FECDD4}"/>
              </a:ext>
            </a:extLst>
          </p:cNvPr>
          <p:cNvSpPr txBox="1">
            <a:spLocks noChangeArrowheads="1"/>
          </p:cNvSpPr>
          <p:nvPr/>
        </p:nvSpPr>
        <p:spPr>
          <a:xfrm>
            <a:off x="1069143" y="903289"/>
            <a:ext cx="7131050" cy="5291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b="1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b="1" i="1" dirty="0"/>
              <a:t>F = </a:t>
            </a:r>
            <a:r>
              <a:rPr lang="en-US" altLang="en-US" sz="2200" b="1" dirty="0"/>
              <a:t>{</a:t>
            </a:r>
            <a:r>
              <a:rPr lang="en-US" altLang="en-US" sz="2200" b="1" i="1" dirty="0">
                <a:sym typeface="Iconic Symbols Ext" pitchFamily="2" charset="2"/>
              </a:rPr>
              <a:t>A </a:t>
            </a:r>
            <a:r>
              <a:rPr lang="en-US" altLang="en-US" sz="2200" b="1" dirty="0"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ym typeface="Monotype Sorts" pitchFamily="2" charset="2"/>
              </a:rPr>
              <a:t> </a:t>
            </a:r>
            <a:r>
              <a:rPr lang="en-US" altLang="en-US" sz="2200" b="1" i="1" dirty="0">
                <a:sym typeface="Monotype Sorts" pitchFamily="2" charset="2"/>
              </a:rPr>
              <a:t>B, </a:t>
            </a:r>
            <a:r>
              <a:rPr lang="en-US" altLang="en-US" sz="2200" b="1" i="1" dirty="0">
                <a:sym typeface="Iconic Symbols Ext" pitchFamily="2" charset="2"/>
              </a:rPr>
              <a:t>A </a:t>
            </a:r>
            <a:r>
              <a:rPr lang="en-US" altLang="en-US" sz="2200" b="1" dirty="0"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ym typeface="Monotype Sorts" pitchFamily="2" charset="2"/>
              </a:rPr>
              <a:t> </a:t>
            </a:r>
            <a:r>
              <a:rPr lang="en-US" altLang="en-US" sz="2200" b="1" i="1" dirty="0">
                <a:sym typeface="Monotype Sorts" pitchFamily="2" charset="2"/>
              </a:rPr>
              <a:t>C , </a:t>
            </a:r>
            <a:r>
              <a:rPr lang="en-US" altLang="en-US" sz="2200" b="1" i="1" dirty="0">
                <a:sym typeface="Iconic Symbols Ext" pitchFamily="2" charset="2"/>
              </a:rPr>
              <a:t>CG </a:t>
            </a:r>
            <a:r>
              <a:rPr lang="en-US" altLang="en-US" sz="2200" b="1" dirty="0"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ym typeface="Monotype Sorts" pitchFamily="2" charset="2"/>
              </a:rPr>
              <a:t> </a:t>
            </a:r>
            <a:r>
              <a:rPr lang="en-US" altLang="en-US" sz="2200" b="1" i="1" dirty="0">
                <a:sym typeface="Monotype Sorts" pitchFamily="2" charset="2"/>
              </a:rPr>
              <a:t>H, </a:t>
            </a:r>
            <a:r>
              <a:rPr lang="en-US" altLang="en-US" sz="2200" b="1" i="1" dirty="0">
                <a:sym typeface="Iconic Symbols Ext" pitchFamily="2" charset="2"/>
              </a:rPr>
              <a:t>CG </a:t>
            </a:r>
            <a:r>
              <a:rPr lang="en-US" altLang="en-US" sz="2200" b="1" dirty="0"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ym typeface="Monotype Sorts" pitchFamily="2" charset="2"/>
              </a:rPr>
              <a:t> </a:t>
            </a:r>
            <a:r>
              <a:rPr lang="en-US" altLang="en-US" sz="2200" b="1" i="1" dirty="0">
                <a:sym typeface="Monotype Sorts" pitchFamily="2" charset="2"/>
              </a:rPr>
              <a:t>I, </a:t>
            </a:r>
            <a:r>
              <a:rPr lang="en-US" altLang="en-US" sz="2200" b="1" i="1" dirty="0">
                <a:sym typeface="Iconic Symbols Ext" pitchFamily="2" charset="2"/>
              </a:rPr>
              <a:t>B </a:t>
            </a:r>
            <a:r>
              <a:rPr lang="en-US" altLang="en-US" sz="2200" b="1" dirty="0"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ym typeface="Monotype Sorts" pitchFamily="2" charset="2"/>
              </a:rPr>
              <a:t> </a:t>
            </a:r>
            <a:r>
              <a:rPr lang="en-US" altLang="en-US" sz="2200" b="1" i="1" dirty="0">
                <a:sym typeface="Monotype Sorts" pitchFamily="2" charset="2"/>
              </a:rPr>
              <a:t>H</a:t>
            </a:r>
            <a:r>
              <a:rPr lang="en-US" altLang="en-US" sz="2200" b="1" dirty="0">
                <a:sym typeface="Monotype Sorts" pitchFamily="2" charset="2"/>
              </a:rPr>
              <a:t>}</a:t>
            </a:r>
            <a:endParaRPr lang="en-US" altLang="en-US" sz="2200" b="1" dirty="0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b="1" dirty="0">
                <a:sym typeface="MS LineDraw" pitchFamily="49" charset="2"/>
              </a:rPr>
              <a:t>(</a:t>
            </a:r>
            <a:r>
              <a:rPr lang="en-US" altLang="en-US" sz="2200" b="1" i="1" dirty="0">
                <a:sym typeface="MS LineDraw" pitchFamily="49" charset="2"/>
              </a:rPr>
              <a:t>AG)</a:t>
            </a:r>
            <a:r>
              <a:rPr lang="en-US" altLang="en-US" sz="2200" b="1" baseline="30000" dirty="0">
                <a:sym typeface="MS LineDraw" pitchFamily="49" charset="2"/>
              </a:rPr>
              <a:t>+</a:t>
            </a:r>
            <a:endParaRPr lang="en-US" altLang="en-US" sz="2200" b="1" dirty="0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MS LineDraw" pitchFamily="49" charset="2"/>
              </a:rPr>
              <a:t>1.	</a:t>
            </a:r>
            <a:r>
              <a:rPr lang="en-US" altLang="en-US" sz="2200" i="1" dirty="0">
                <a:sym typeface="MS LineDraw" pitchFamily="49" charset="2"/>
              </a:rPr>
              <a:t>result = AG</a:t>
            </a:r>
            <a:endParaRPr lang="en-US" altLang="en-US" sz="2200" dirty="0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MS LineDraw" pitchFamily="49" charset="2"/>
              </a:rPr>
              <a:t>2.	</a:t>
            </a:r>
            <a:r>
              <a:rPr lang="en-US" altLang="en-US" sz="2200" i="1" dirty="0">
                <a:sym typeface="MS LineDraw" pitchFamily="49" charset="2"/>
              </a:rPr>
              <a:t>result = ABCG	(A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i="1" dirty="0">
                <a:sym typeface="Monotype Sorts" pitchFamily="2" charset="2"/>
              </a:rPr>
              <a:t>C </a:t>
            </a:r>
            <a:r>
              <a:rPr lang="en-US" altLang="en-US" sz="2200" dirty="0">
                <a:sym typeface="Monotype Sorts" pitchFamily="2" charset="2"/>
              </a:rPr>
              <a:t>and </a:t>
            </a:r>
            <a:r>
              <a:rPr lang="en-US" altLang="en-US" sz="2200" i="1" dirty="0">
                <a:sym typeface="Monotype Sorts" pitchFamily="2" charset="2"/>
              </a:rPr>
              <a:t>A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i="1" dirty="0">
                <a:sym typeface="Symbol" panose="05050102010706020507" pitchFamily="18" charset="2"/>
              </a:rPr>
              <a:t> B)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3.	</a:t>
            </a:r>
            <a:r>
              <a:rPr lang="en-US" altLang="en-US" sz="2200" i="1" dirty="0">
                <a:sym typeface="MS LineDraw" pitchFamily="49" charset="2"/>
              </a:rPr>
              <a:t>result = ABCG</a:t>
            </a:r>
            <a:r>
              <a:rPr lang="en-US" altLang="en-US" sz="2200" i="1" dirty="0">
                <a:sym typeface="Monotype Sorts" pitchFamily="2" charset="2"/>
              </a:rPr>
              <a:t>H	(CG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i="1" dirty="0">
                <a:sym typeface="Monotype Sorts" pitchFamily="2" charset="2"/>
              </a:rPr>
              <a:t>H</a:t>
            </a:r>
            <a:r>
              <a:rPr lang="en-US" altLang="en-US" sz="2200" dirty="0">
                <a:sym typeface="Monotype Sorts" pitchFamily="2" charset="2"/>
              </a:rPr>
              <a:t> and </a:t>
            </a:r>
            <a:r>
              <a:rPr lang="en-US" altLang="en-US" sz="2200" i="1" dirty="0">
                <a:sym typeface="Monotype Sorts" pitchFamily="2" charset="2"/>
              </a:rPr>
              <a:t>CG </a:t>
            </a:r>
            <a:r>
              <a:rPr lang="en-US" altLang="en-US" sz="2200" dirty="0">
                <a:sym typeface="Symbol" panose="05050102010706020507" pitchFamily="18" charset="2"/>
              </a:rPr>
              <a:t> </a:t>
            </a:r>
            <a:r>
              <a:rPr lang="en-US" altLang="en-US" sz="22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4.	</a:t>
            </a:r>
            <a:r>
              <a:rPr lang="en-US" altLang="en-US" sz="2200" i="1" dirty="0">
                <a:sym typeface="MS LineDraw" pitchFamily="49" charset="2"/>
              </a:rPr>
              <a:t>result = ABCG</a:t>
            </a:r>
            <a:r>
              <a:rPr lang="en-US" altLang="en-US" sz="2200" i="1" dirty="0">
                <a:sym typeface="Monotype Sorts" pitchFamily="2" charset="2"/>
              </a:rPr>
              <a:t>HI	(CG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i="1" dirty="0">
                <a:sym typeface="Monotype Sorts" pitchFamily="2" charset="2"/>
              </a:rPr>
              <a:t>I</a:t>
            </a:r>
            <a:r>
              <a:rPr lang="en-US" altLang="en-US" sz="2200" dirty="0">
                <a:sym typeface="Monotype Sorts" pitchFamily="2" charset="2"/>
              </a:rPr>
              <a:t> and </a:t>
            </a:r>
            <a:r>
              <a:rPr lang="en-US" altLang="en-US" sz="2200" i="1" dirty="0">
                <a:sym typeface="Monotype Sorts" pitchFamily="2" charset="2"/>
              </a:rPr>
              <a:t>CG </a:t>
            </a:r>
            <a:r>
              <a:rPr lang="en-US" altLang="en-US" sz="2200" dirty="0">
                <a:sym typeface="Symbol" panose="05050102010706020507" pitchFamily="18" charset="2"/>
              </a:rPr>
              <a:t> </a:t>
            </a:r>
            <a:r>
              <a:rPr lang="en-US" altLang="en-US" sz="22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b="1" dirty="0">
                <a:sym typeface="Symbol" panose="05050102010706020507" pitchFamily="18" charset="2"/>
              </a:rPr>
              <a:t>Is </a:t>
            </a:r>
            <a:r>
              <a:rPr lang="en-US" altLang="en-US" sz="2200" b="1" i="1" dirty="0">
                <a:sym typeface="Symbol" panose="05050102010706020507" pitchFamily="18" charset="2"/>
              </a:rPr>
              <a:t>AG</a:t>
            </a:r>
            <a:r>
              <a:rPr lang="en-US" altLang="en-US" sz="2200" b="1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b="1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Does </a:t>
            </a:r>
            <a:r>
              <a:rPr lang="en-US" altLang="en-US" sz="2200" i="1" dirty="0">
                <a:sym typeface="Symbol" panose="05050102010706020507" pitchFamily="18" charset="2"/>
              </a:rPr>
              <a:t>AG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i="1" dirty="0">
                <a:sym typeface="Monotype Sorts" pitchFamily="2" charset="2"/>
              </a:rPr>
              <a:t>R? == </a:t>
            </a:r>
            <a:r>
              <a:rPr lang="en-US" altLang="en-US" sz="2200" dirty="0">
                <a:sym typeface="Monotype Sorts" pitchFamily="2" charset="2"/>
              </a:rPr>
              <a:t>Is (AG)</a:t>
            </a:r>
            <a:r>
              <a:rPr lang="en-US" altLang="en-US" sz="2200" baseline="30000" dirty="0">
                <a:sym typeface="Monotype Sorts" pitchFamily="2" charset="2"/>
              </a:rPr>
              <a:t>+ </a:t>
            </a:r>
            <a:r>
              <a:rPr lang="en-US" altLang="en-US" sz="2200" dirty="0">
                <a:sym typeface="Symbol" panose="05050102010706020507" pitchFamily="18" charset="2"/>
              </a:rPr>
              <a:t> R</a:t>
            </a:r>
            <a:endParaRPr lang="en-US" altLang="en-US" sz="2200" i="1" dirty="0">
              <a:sym typeface="Monotype Sorts" pitchFamily="2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Monotype Sorts" pitchFamily="2" charset="2"/>
              </a:rPr>
              <a:t>Is any subset of AG a </a:t>
            </a:r>
            <a:r>
              <a:rPr lang="en-US" altLang="en-US" sz="2200" dirty="0" err="1">
                <a:sym typeface="Monotype Sorts" pitchFamily="2" charset="2"/>
              </a:rPr>
              <a:t>superkey</a:t>
            </a:r>
            <a:r>
              <a:rPr lang="en-US" altLang="en-US" sz="2200" dirty="0">
                <a:sym typeface="Monotype Sorts" pitchFamily="2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Monotype Sorts" pitchFamily="2" charset="2"/>
              </a:rPr>
              <a:t>Does </a:t>
            </a:r>
            <a:r>
              <a:rPr lang="en-US" altLang="en-US" sz="2200" i="1" dirty="0">
                <a:sym typeface="Monotype Sorts" pitchFamily="2" charset="2"/>
              </a:rPr>
              <a:t>A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i="1" dirty="0">
                <a:sym typeface="Monotype Sorts" pitchFamily="2" charset="2"/>
              </a:rPr>
              <a:t>R</a:t>
            </a:r>
            <a:r>
              <a:rPr lang="en-US" altLang="en-US" sz="2200" dirty="0">
                <a:sym typeface="Monotype Sorts" pitchFamily="2" charset="2"/>
              </a:rPr>
              <a:t>? </a:t>
            </a:r>
            <a:r>
              <a:rPr lang="en-US" altLang="en-US" sz="2200" i="1" dirty="0">
                <a:sym typeface="Monotype Sorts" pitchFamily="2" charset="2"/>
              </a:rPr>
              <a:t>== </a:t>
            </a:r>
            <a:r>
              <a:rPr lang="en-US" altLang="en-US" sz="2200" dirty="0">
                <a:sym typeface="Monotype Sorts" pitchFamily="2" charset="2"/>
              </a:rPr>
              <a:t>Is (A)</a:t>
            </a:r>
            <a:r>
              <a:rPr lang="en-US" altLang="en-US" sz="2200" baseline="30000" dirty="0">
                <a:sym typeface="Monotype Sorts" pitchFamily="2" charset="2"/>
              </a:rPr>
              <a:t>+ </a:t>
            </a:r>
            <a:r>
              <a:rPr lang="en-US" altLang="en-US" sz="2200" dirty="0">
                <a:sym typeface="Symbol" panose="05050102010706020507" pitchFamily="18" charset="2"/>
              </a:rPr>
              <a:t> R</a:t>
            </a:r>
            <a:endParaRPr lang="en-US" altLang="en-US" sz="2200" dirty="0">
              <a:sym typeface="Monotype Sorts" pitchFamily="2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200" dirty="0">
                <a:sym typeface="Monotype Sorts" pitchFamily="2" charset="2"/>
              </a:rPr>
              <a:t>Does </a:t>
            </a:r>
            <a:r>
              <a:rPr lang="en-US" altLang="en-US" sz="2200" i="1" dirty="0">
                <a:sym typeface="Monotype Sorts" pitchFamily="2" charset="2"/>
              </a:rPr>
              <a:t>G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ym typeface="Monotype Sorts" pitchFamily="2" charset="2"/>
              </a:rPr>
              <a:t> </a:t>
            </a:r>
            <a:r>
              <a:rPr lang="en-US" altLang="en-US" sz="2200" i="1" dirty="0">
                <a:sym typeface="Monotype Sorts" pitchFamily="2" charset="2"/>
              </a:rPr>
              <a:t>R</a:t>
            </a:r>
            <a:r>
              <a:rPr lang="en-US" altLang="en-US" sz="2200" dirty="0">
                <a:sym typeface="Monotype Sorts" pitchFamily="2" charset="2"/>
              </a:rPr>
              <a:t>? == Is (G)</a:t>
            </a:r>
            <a:r>
              <a:rPr lang="en-US" altLang="en-US" sz="2200" baseline="30000" dirty="0">
                <a:sym typeface="Monotype Sorts" pitchFamily="2" charset="2"/>
              </a:rPr>
              <a:t>+ </a:t>
            </a:r>
            <a:r>
              <a:rPr lang="en-US" altLang="en-US" sz="2200" dirty="0">
                <a:sym typeface="Symbol" panose="05050102010706020507" pitchFamily="18" charset="2"/>
              </a:rPr>
              <a:t> R</a:t>
            </a:r>
          </a:p>
        </p:txBody>
      </p:sp>
    </p:spTree>
    <p:extLst>
      <p:ext uri="{BB962C8B-B14F-4D97-AF65-F5344CB8AC3E}">
        <p14:creationId xmlns="" xmlns:p14="http://schemas.microsoft.com/office/powerpoint/2010/main" val="29924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6EC6-6083-422B-8B5D-43699451D77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Canonical Cover  </a:t>
            </a:r>
            <a:r>
              <a:rPr lang="en-US" altLang="en-US" sz="2400" dirty="0"/>
              <a:t>(CO5)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3C538C56-4F2F-4382-97F4-F11DA65A8D01}"/>
              </a:ext>
            </a:extLst>
          </p:cNvPr>
          <p:cNvSpPr txBox="1">
            <a:spLocks noChangeArrowheads="1"/>
          </p:cNvSpPr>
          <p:nvPr/>
        </p:nvSpPr>
        <p:spPr>
          <a:xfrm>
            <a:off x="1025525" y="1023834"/>
            <a:ext cx="7661275" cy="4903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Sets of functional dependencies may have redundant dependencies that can be inferred from the others</a:t>
            </a:r>
          </a:p>
          <a:p>
            <a:pPr lvl="1"/>
            <a:r>
              <a:rPr lang="en-US" altLang="en-US" sz="2200" dirty="0"/>
              <a:t>For example:  </a:t>
            </a:r>
            <a:r>
              <a:rPr lang="en-US" altLang="en-US" sz="2200" i="1" dirty="0"/>
              <a:t>A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i="1" dirty="0"/>
              <a:t> C</a:t>
            </a:r>
            <a:r>
              <a:rPr lang="en-US" altLang="en-US" sz="2200" dirty="0"/>
              <a:t> is redundant in:   {</a:t>
            </a:r>
            <a:r>
              <a:rPr lang="en-US" altLang="en-US" sz="2200" i="1" dirty="0"/>
              <a:t>A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B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C</a:t>
            </a:r>
            <a:r>
              <a:rPr lang="en-US" altLang="en-US" sz="2200" dirty="0"/>
              <a:t>}</a:t>
            </a:r>
          </a:p>
          <a:p>
            <a:pPr lvl="1"/>
            <a:r>
              <a:rPr lang="en-US" altLang="en-US" sz="2200" dirty="0"/>
              <a:t>Parts of a functional dependency may be redundant</a:t>
            </a:r>
          </a:p>
          <a:p>
            <a:pPr lvl="2"/>
            <a:r>
              <a:rPr lang="en-US" altLang="en-US" sz="2200" dirty="0"/>
              <a:t>E.g.: on RHS:   {</a:t>
            </a:r>
            <a:r>
              <a:rPr lang="en-US" altLang="en-US" sz="2200" i="1" dirty="0"/>
              <a:t>A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B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C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A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CD</a:t>
            </a:r>
            <a:r>
              <a:rPr lang="en-US" altLang="en-US" sz="2200" dirty="0"/>
              <a:t>}  can be simplified to </a:t>
            </a:r>
            <a:br>
              <a:rPr lang="en-US" altLang="en-US" sz="2200" dirty="0"/>
            </a:br>
            <a:r>
              <a:rPr lang="en-US" altLang="en-US" sz="2200" dirty="0"/>
              <a:t>                         {</a:t>
            </a:r>
            <a:r>
              <a:rPr lang="en-US" altLang="en-US" sz="2200" i="1" dirty="0"/>
              <a:t>A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i="1" dirty="0"/>
              <a:t> B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C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A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D</a:t>
            </a:r>
            <a:r>
              <a:rPr lang="en-US" altLang="en-US" sz="2200" dirty="0"/>
              <a:t>} </a:t>
            </a:r>
          </a:p>
          <a:p>
            <a:pPr lvl="2"/>
            <a:r>
              <a:rPr lang="en-US" altLang="en-US" sz="2200" dirty="0"/>
              <a:t>E.g.: on LHS:    {A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B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C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AC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D</a:t>
            </a:r>
            <a:r>
              <a:rPr lang="en-US" altLang="en-US" sz="2200" dirty="0"/>
              <a:t>}  can be simplified to </a:t>
            </a:r>
            <a:br>
              <a:rPr lang="en-US" altLang="en-US" sz="2200" dirty="0"/>
            </a:br>
            <a:r>
              <a:rPr lang="en-US" altLang="en-US" sz="2200" dirty="0"/>
              <a:t>                         {A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B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C</a:t>
            </a:r>
            <a:r>
              <a:rPr lang="en-US" altLang="en-US" sz="2200" dirty="0"/>
              <a:t>,   </a:t>
            </a:r>
            <a:r>
              <a:rPr lang="en-US" altLang="en-US" sz="2200" i="1" dirty="0"/>
              <a:t>A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i="1" dirty="0"/>
              <a:t>D</a:t>
            </a:r>
            <a:r>
              <a:rPr lang="en-US" altLang="en-US" sz="2200" dirty="0"/>
              <a:t>} </a:t>
            </a:r>
          </a:p>
          <a:p>
            <a:r>
              <a:rPr lang="en-US" altLang="en-US" sz="2200" dirty="0"/>
              <a:t>Intuitively, a canonical cover of F is a “minimal” set of functional dependencies equivalent to F, having no redundant dependencies or redundant parts of dependencies `</a:t>
            </a:r>
          </a:p>
        </p:txBody>
      </p:sp>
    </p:spTree>
    <p:extLst>
      <p:ext uri="{BB962C8B-B14F-4D97-AF65-F5344CB8AC3E}">
        <p14:creationId xmlns="" xmlns:p14="http://schemas.microsoft.com/office/powerpoint/2010/main" val="8256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F9A-FCC7-4034-AFE1-02C6012C5DA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Extraneous Attributes  </a:t>
            </a:r>
            <a:r>
              <a:rPr lang="en-US" altLang="en-US" sz="2400" dirty="0"/>
              <a:t>(CO5)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4CFC534B-4D4A-4F43-A898-FEEBF75273FC}"/>
              </a:ext>
            </a:extLst>
          </p:cNvPr>
          <p:cNvSpPr txBox="1">
            <a:spLocks noChangeArrowheads="1"/>
          </p:cNvSpPr>
          <p:nvPr/>
        </p:nvSpPr>
        <p:spPr>
          <a:xfrm>
            <a:off x="927099" y="1163638"/>
            <a:ext cx="8092613" cy="454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600" dirty="0"/>
              <a:t>Consider a set </a:t>
            </a:r>
            <a:r>
              <a:rPr lang="en-US" altLang="en-US" sz="4600" i="1" dirty="0"/>
              <a:t>F</a:t>
            </a:r>
            <a:r>
              <a:rPr lang="en-US" altLang="en-US" sz="4600" dirty="0"/>
              <a:t> of functional dependencies and the functional dependency </a:t>
            </a:r>
            <a:r>
              <a:rPr lang="en-US" altLang="en-US" sz="4600" dirty="0">
                <a:sym typeface="Symbol" panose="05050102010706020507" pitchFamily="18" charset="2"/>
              </a:rPr>
              <a:t> </a:t>
            </a:r>
            <a:r>
              <a:rPr lang="en-US" altLang="en-US" sz="4600" dirty="0">
                <a:sym typeface="Monotype Sorts" pitchFamily="2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 </a:t>
            </a:r>
            <a:r>
              <a:rPr lang="en-US" altLang="en-US" sz="4600" dirty="0">
                <a:sym typeface="Greek Symbols" pitchFamily="18" charset="2"/>
              </a:rPr>
              <a:t>in </a:t>
            </a:r>
            <a:r>
              <a:rPr lang="en-US" altLang="en-US" sz="4600" i="1" dirty="0">
                <a:sym typeface="Greek Symbols" pitchFamily="18" charset="2"/>
              </a:rPr>
              <a:t>F</a:t>
            </a:r>
            <a:r>
              <a:rPr lang="en-US" altLang="en-US" sz="4600" dirty="0">
                <a:sym typeface="Greek Symbols" pitchFamily="18" charset="2"/>
              </a:rPr>
              <a:t>.</a:t>
            </a:r>
          </a:p>
          <a:p>
            <a:pPr lvl="1"/>
            <a:r>
              <a:rPr lang="en-US" altLang="en-US" sz="4600" dirty="0">
                <a:sym typeface="Monotype Sorts" pitchFamily="2" charset="2"/>
              </a:rPr>
              <a:t>Attribute A is </a:t>
            </a:r>
            <a:r>
              <a:rPr lang="en-US" altLang="en-US" sz="4600" dirty="0">
                <a:solidFill>
                  <a:schemeClr val="tx2"/>
                </a:solidFill>
                <a:sym typeface="Monotype Sorts" pitchFamily="2" charset="2"/>
              </a:rPr>
              <a:t>extraneous </a:t>
            </a:r>
            <a:r>
              <a:rPr lang="en-US" altLang="en-US" sz="4600" dirty="0">
                <a:sym typeface="Monotype Sorts" pitchFamily="2" charset="2"/>
              </a:rPr>
              <a:t>in </a:t>
            </a:r>
            <a:r>
              <a:rPr lang="en-US" altLang="en-US" sz="4600" dirty="0">
                <a:sym typeface="Symbol" panose="05050102010706020507" pitchFamily="18" charset="2"/>
              </a:rPr>
              <a:t></a:t>
            </a:r>
            <a:r>
              <a:rPr lang="en-US" altLang="en-US" sz="4600" dirty="0">
                <a:sym typeface="Greek Symbols" pitchFamily="18" charset="2"/>
              </a:rPr>
              <a:t> if </a:t>
            </a:r>
            <a:r>
              <a:rPr lang="en-US" altLang="en-US" sz="4600" i="1" dirty="0">
                <a:sym typeface="Greek Symbols" pitchFamily="18" charset="2"/>
              </a:rPr>
              <a:t>A </a:t>
            </a:r>
            <a:r>
              <a:rPr lang="en-US" altLang="en-US" sz="4600" dirty="0">
                <a:sym typeface="Symbol" panose="05050102010706020507" pitchFamily="18" charset="2"/>
              </a:rPr>
              <a:t> </a:t>
            </a:r>
            <a:r>
              <a:rPr lang="en-US" altLang="en-US" sz="4600" dirty="0">
                <a:sym typeface="Greek Symbols" pitchFamily="18" charset="2"/>
              </a:rPr>
              <a:t> </a:t>
            </a:r>
            <a:br>
              <a:rPr lang="en-US" altLang="en-US" sz="4600" dirty="0">
                <a:sym typeface="Greek Symbols" pitchFamily="18" charset="2"/>
              </a:rPr>
            </a:br>
            <a:r>
              <a:rPr lang="en-US" altLang="en-US" sz="4600" dirty="0">
                <a:sym typeface="Greek Symbols" pitchFamily="18" charset="2"/>
              </a:rPr>
              <a:t>   and </a:t>
            </a:r>
            <a:r>
              <a:rPr lang="en-US" altLang="en-US" sz="4600" i="1" dirty="0">
                <a:sym typeface="Greek Symbols" pitchFamily="18" charset="2"/>
              </a:rPr>
              <a:t>F</a:t>
            </a:r>
            <a:r>
              <a:rPr lang="en-US" altLang="en-US" sz="4600" dirty="0">
                <a:sym typeface="Greek Symbols" pitchFamily="18" charset="2"/>
              </a:rPr>
              <a:t> logically implies (</a:t>
            </a:r>
            <a:r>
              <a:rPr lang="en-US" altLang="en-US" sz="4600" i="1" dirty="0">
                <a:sym typeface="Greek Symbols" pitchFamily="18" charset="2"/>
              </a:rPr>
              <a:t>F</a:t>
            </a:r>
            <a:r>
              <a:rPr lang="en-US" altLang="en-US" sz="4600" dirty="0">
                <a:sym typeface="Greek Symbols" pitchFamily="18" charset="2"/>
              </a:rPr>
              <a:t> – {</a:t>
            </a:r>
            <a:r>
              <a:rPr lang="en-US" altLang="en-US" sz="4600" dirty="0">
                <a:sym typeface="Symbol" panose="05050102010706020507" pitchFamily="18" charset="2"/>
              </a:rPr>
              <a:t></a:t>
            </a:r>
            <a:r>
              <a:rPr lang="en-US" altLang="en-US" sz="4600" dirty="0">
                <a:sym typeface="Greek Symbols" pitchFamily="18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>
                <a:sym typeface="Monotype Sorts" pitchFamily="2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</a:t>
            </a:r>
            <a:r>
              <a:rPr lang="en-US" altLang="en-US" sz="4600" dirty="0">
                <a:sym typeface="Greek Symbols" pitchFamily="18" charset="2"/>
              </a:rPr>
              <a:t>}) </a:t>
            </a:r>
            <a:r>
              <a:rPr lang="en-US" altLang="en-US" sz="4600" dirty="0">
                <a:sym typeface="Symbol" panose="05050102010706020507" pitchFamily="18" charset="2"/>
              </a:rPr>
              <a:t> {(</a:t>
            </a:r>
            <a:r>
              <a:rPr lang="en-US" altLang="en-US" sz="4600" dirty="0">
                <a:sym typeface="Greek Symbols" pitchFamily="18" charset="2"/>
              </a:rPr>
              <a:t>  – </a:t>
            </a:r>
            <a:r>
              <a:rPr lang="en-US" altLang="en-US" sz="4600" i="1" dirty="0">
                <a:sym typeface="Greek Symbols" pitchFamily="18" charset="2"/>
              </a:rPr>
              <a:t>A</a:t>
            </a:r>
            <a:r>
              <a:rPr lang="en-US" altLang="en-US" sz="4600" dirty="0">
                <a:sym typeface="Greek Symbols" pitchFamily="18" charset="2"/>
              </a:rPr>
              <a:t>)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>
                <a:sym typeface="Monotype Sorts" pitchFamily="2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</a:t>
            </a:r>
            <a:r>
              <a:rPr lang="en-US" altLang="en-US" sz="4600" dirty="0">
                <a:sym typeface="Greek Symbols" pitchFamily="18" charset="2"/>
              </a:rPr>
              <a:t>}.</a:t>
            </a:r>
          </a:p>
          <a:p>
            <a:pPr lvl="1"/>
            <a:r>
              <a:rPr lang="en-US" altLang="en-US" sz="4600" dirty="0">
                <a:sym typeface="Greek Symbols" pitchFamily="18" charset="2"/>
              </a:rPr>
              <a:t>Attribute </a:t>
            </a:r>
            <a:r>
              <a:rPr lang="en-US" altLang="en-US" sz="4600" i="1" dirty="0">
                <a:sym typeface="Greek Symbols" pitchFamily="18" charset="2"/>
              </a:rPr>
              <a:t>A</a:t>
            </a:r>
            <a:r>
              <a:rPr lang="en-US" altLang="en-US" sz="4600" dirty="0">
                <a:sym typeface="Greek Symbols" pitchFamily="18" charset="2"/>
              </a:rPr>
              <a:t> is </a:t>
            </a:r>
            <a:r>
              <a:rPr lang="en-US" altLang="en-US" sz="4600" dirty="0">
                <a:solidFill>
                  <a:schemeClr val="tx2"/>
                </a:solidFill>
                <a:sym typeface="Greek Symbols" pitchFamily="18" charset="2"/>
              </a:rPr>
              <a:t>extraneous</a:t>
            </a:r>
            <a:r>
              <a:rPr lang="en-US" altLang="en-US" sz="4600" dirty="0">
                <a:sym typeface="Greek Symbols" pitchFamily="18" charset="2"/>
              </a:rPr>
              <a:t> in </a:t>
            </a:r>
            <a:r>
              <a:rPr lang="en-US" altLang="en-US" sz="4600" dirty="0">
                <a:sym typeface="Symbol" panose="05050102010706020507" pitchFamily="18" charset="2"/>
              </a:rPr>
              <a:t></a:t>
            </a:r>
            <a:r>
              <a:rPr lang="en-US" altLang="en-US" sz="4600" dirty="0">
                <a:sym typeface="Greek Symbols" pitchFamily="18" charset="2"/>
              </a:rPr>
              <a:t> if </a:t>
            </a:r>
            <a:r>
              <a:rPr lang="en-US" altLang="en-US" sz="4600" i="1" dirty="0">
                <a:sym typeface="Greek Symbols" pitchFamily="18" charset="2"/>
              </a:rPr>
              <a:t>A</a:t>
            </a:r>
            <a:r>
              <a:rPr lang="en-US" altLang="en-US" sz="4600" dirty="0">
                <a:sym typeface="Greek Symbols" pitchFamily="18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 </a:t>
            </a:r>
            <a:r>
              <a:rPr lang="en-US" altLang="en-US" sz="4600" dirty="0">
                <a:sym typeface="Greek Symbols" pitchFamily="18" charset="2"/>
              </a:rPr>
              <a:t> </a:t>
            </a:r>
            <a:br>
              <a:rPr lang="en-US" altLang="en-US" sz="4600" dirty="0">
                <a:sym typeface="Greek Symbols" pitchFamily="18" charset="2"/>
              </a:rPr>
            </a:br>
            <a:r>
              <a:rPr lang="en-US" altLang="en-US" sz="4600" dirty="0">
                <a:sym typeface="Greek Symbols" pitchFamily="18" charset="2"/>
              </a:rPr>
              <a:t>  and the set of functional dependencies </a:t>
            </a:r>
            <a:br>
              <a:rPr lang="en-US" altLang="en-US" sz="4600" dirty="0">
                <a:sym typeface="Greek Symbols" pitchFamily="18" charset="2"/>
              </a:rPr>
            </a:br>
            <a:r>
              <a:rPr lang="en-US" altLang="en-US" sz="4600" dirty="0">
                <a:sym typeface="Greek Symbols" pitchFamily="18" charset="2"/>
              </a:rPr>
              <a:t>  (</a:t>
            </a:r>
            <a:r>
              <a:rPr lang="en-US" altLang="en-US" sz="4600" i="1" dirty="0">
                <a:sym typeface="Greek Symbols" pitchFamily="18" charset="2"/>
              </a:rPr>
              <a:t>F</a:t>
            </a:r>
            <a:r>
              <a:rPr lang="en-US" altLang="en-US" sz="4600" dirty="0">
                <a:sym typeface="Greek Symbols" pitchFamily="18" charset="2"/>
              </a:rPr>
              <a:t>  – {</a:t>
            </a:r>
            <a:r>
              <a:rPr lang="en-US" altLang="en-US" sz="4600" dirty="0">
                <a:sym typeface="Symbol" panose="05050102010706020507" pitchFamily="18" charset="2"/>
              </a:rPr>
              <a:t></a:t>
            </a:r>
            <a:r>
              <a:rPr lang="en-US" altLang="en-US" sz="4600" dirty="0">
                <a:sym typeface="Greek Symbols" pitchFamily="18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>
                <a:sym typeface="Monotype Sorts" pitchFamily="2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</a:t>
            </a:r>
            <a:r>
              <a:rPr lang="en-US" altLang="en-US" sz="4600" dirty="0">
                <a:sym typeface="Greek Symbols" pitchFamily="18" charset="2"/>
              </a:rPr>
              <a:t>}) </a:t>
            </a:r>
            <a:r>
              <a:rPr lang="en-US" altLang="en-US" sz="4600" dirty="0">
                <a:sym typeface="Symbol" panose="05050102010706020507" pitchFamily="18" charset="2"/>
              </a:rPr>
              <a:t> {</a:t>
            </a:r>
            <a:r>
              <a:rPr lang="en-US" altLang="en-US" sz="4600" dirty="0">
                <a:sym typeface="Greek Symbols" pitchFamily="18" charset="2"/>
              </a:rPr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i="1" dirty="0">
                <a:sym typeface="Greek Symbols" pitchFamily="18" charset="2"/>
              </a:rPr>
              <a:t>(</a:t>
            </a:r>
            <a:r>
              <a:rPr lang="en-US" altLang="en-US" sz="4600" dirty="0">
                <a:sym typeface="Symbol" panose="05050102010706020507" pitchFamily="18" charset="2"/>
              </a:rPr>
              <a:t></a:t>
            </a:r>
            <a:r>
              <a:rPr lang="en-US" altLang="en-US" sz="4600" i="1" dirty="0">
                <a:sym typeface="Greek Symbols" pitchFamily="18" charset="2"/>
              </a:rPr>
              <a:t> </a:t>
            </a:r>
            <a:r>
              <a:rPr lang="en-US" altLang="en-US" sz="4600" dirty="0">
                <a:sym typeface="Greek Symbols" pitchFamily="18" charset="2"/>
              </a:rPr>
              <a:t>– </a:t>
            </a:r>
            <a:r>
              <a:rPr lang="en-US" altLang="en-US" sz="4600" i="1" dirty="0">
                <a:sym typeface="Greek Symbols" pitchFamily="18" charset="2"/>
              </a:rPr>
              <a:t>A</a:t>
            </a:r>
            <a:r>
              <a:rPr lang="en-US" altLang="en-US" sz="4600" dirty="0">
                <a:sym typeface="Greek Symbols" pitchFamily="18" charset="2"/>
              </a:rPr>
              <a:t>)} logically implies </a:t>
            </a:r>
            <a:r>
              <a:rPr lang="en-US" altLang="en-US" sz="4600" i="1" dirty="0">
                <a:sym typeface="Greek Symbols" pitchFamily="18" charset="2"/>
              </a:rPr>
              <a:t>F.</a:t>
            </a:r>
          </a:p>
          <a:p>
            <a:endParaRPr lang="en-US" altLang="en-US" sz="4600" dirty="0"/>
          </a:p>
          <a:p>
            <a:r>
              <a:rPr lang="en-US" altLang="en-US" sz="4600" dirty="0"/>
              <a:t>Example: Given </a:t>
            </a:r>
            <a:r>
              <a:rPr lang="en-US" altLang="en-US" sz="4600" i="1" dirty="0"/>
              <a:t>F</a:t>
            </a:r>
            <a:r>
              <a:rPr lang="en-US" altLang="en-US" sz="4600" dirty="0"/>
              <a:t> = {</a:t>
            </a:r>
            <a:r>
              <a:rPr lang="en-US" altLang="en-US" sz="4600" i="1" dirty="0"/>
              <a:t>A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</a:t>
            </a:r>
            <a:r>
              <a:rPr lang="en-US" altLang="en-US" sz="4600" dirty="0"/>
              <a:t>, </a:t>
            </a:r>
            <a:r>
              <a:rPr lang="en-US" altLang="en-US" sz="4600" i="1" dirty="0"/>
              <a:t>AB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</a:t>
            </a:r>
            <a:r>
              <a:rPr lang="en-US" altLang="en-US" sz="4600" dirty="0"/>
              <a:t> }</a:t>
            </a:r>
          </a:p>
          <a:p>
            <a:pPr lvl="1"/>
            <a:r>
              <a:rPr lang="en-US" altLang="en-US" sz="4600" i="1" dirty="0"/>
              <a:t>B</a:t>
            </a:r>
            <a:r>
              <a:rPr lang="en-US" altLang="en-US" sz="4600" dirty="0"/>
              <a:t> is extraneous in </a:t>
            </a:r>
            <a:r>
              <a:rPr lang="en-US" altLang="en-US" sz="4600" i="1" dirty="0"/>
              <a:t>AB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i="1" dirty="0"/>
              <a:t> C</a:t>
            </a:r>
            <a:r>
              <a:rPr lang="en-US" altLang="en-US" sz="4600" dirty="0"/>
              <a:t> because {</a:t>
            </a:r>
            <a:r>
              <a:rPr lang="en-US" altLang="en-US" sz="4600" i="1" dirty="0"/>
              <a:t>A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C, AB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i="1" dirty="0"/>
              <a:t> C</a:t>
            </a:r>
            <a:r>
              <a:rPr lang="en-US" altLang="en-US" sz="4600" dirty="0"/>
              <a:t>} logically implies </a:t>
            </a:r>
            <a:r>
              <a:rPr lang="en-US" altLang="en-US" sz="4600" i="1" dirty="0"/>
              <a:t>A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 </a:t>
            </a:r>
            <a:r>
              <a:rPr lang="en-US" altLang="en-US" sz="4600" dirty="0"/>
              <a:t>(I.e. the result of dropping </a:t>
            </a:r>
            <a:r>
              <a:rPr lang="en-US" altLang="en-US" sz="4600" i="1" dirty="0"/>
              <a:t>B </a:t>
            </a:r>
            <a:r>
              <a:rPr lang="en-US" altLang="en-US" sz="4600" dirty="0"/>
              <a:t>from </a:t>
            </a:r>
            <a:r>
              <a:rPr lang="en-US" altLang="en-US" sz="4600" i="1" dirty="0"/>
              <a:t>AB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i="1" dirty="0"/>
              <a:t> C</a:t>
            </a:r>
            <a:r>
              <a:rPr lang="en-US" altLang="en-US" sz="4600" dirty="0"/>
              <a:t>).</a:t>
            </a:r>
          </a:p>
          <a:p>
            <a:r>
              <a:rPr lang="en-US" altLang="en-US" sz="4600" dirty="0"/>
              <a:t>Example:  Given </a:t>
            </a:r>
            <a:r>
              <a:rPr lang="en-US" altLang="en-US" sz="4600" i="1" dirty="0"/>
              <a:t>F</a:t>
            </a:r>
            <a:r>
              <a:rPr lang="en-US" altLang="en-US" sz="4600" dirty="0"/>
              <a:t> = {</a:t>
            </a:r>
            <a:r>
              <a:rPr lang="en-US" altLang="en-US" sz="4600" i="1" dirty="0"/>
              <a:t>A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</a:t>
            </a:r>
            <a:r>
              <a:rPr lang="en-US" altLang="en-US" sz="4600" dirty="0"/>
              <a:t>, </a:t>
            </a:r>
            <a:r>
              <a:rPr lang="en-US" altLang="en-US" sz="4600" i="1" dirty="0"/>
              <a:t>AB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CD}</a:t>
            </a:r>
          </a:p>
          <a:p>
            <a:pPr lvl="1"/>
            <a:r>
              <a:rPr lang="en-US" altLang="en-US" sz="4600" i="1" dirty="0"/>
              <a:t>C</a:t>
            </a:r>
            <a:r>
              <a:rPr lang="en-US" altLang="en-US" sz="4600" dirty="0"/>
              <a:t> is extraneous in </a:t>
            </a:r>
            <a:r>
              <a:rPr lang="en-US" altLang="en-US" sz="4600" i="1" dirty="0"/>
              <a:t>AB</a:t>
            </a:r>
            <a:r>
              <a:rPr lang="en-US" altLang="en-US" sz="4600" dirty="0"/>
              <a:t>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CD</a:t>
            </a:r>
            <a:r>
              <a:rPr lang="en-US" altLang="en-US" sz="4600" dirty="0"/>
              <a:t> since  </a:t>
            </a:r>
            <a:r>
              <a:rPr lang="en-US" altLang="en-US" sz="4600" i="1" dirty="0"/>
              <a:t>A</a:t>
            </a:r>
            <a:r>
              <a:rPr lang="en-US" altLang="en-US" sz="4600" dirty="0"/>
              <a:t>B </a:t>
            </a:r>
            <a:r>
              <a:rPr lang="en-US" altLang="en-US" sz="4600" dirty="0">
                <a:sym typeface="Symbol" panose="05050102010706020507" pitchFamily="18" charset="2"/>
              </a:rPr>
              <a:t></a:t>
            </a:r>
            <a:r>
              <a:rPr lang="en-US" altLang="en-US" sz="4600" dirty="0"/>
              <a:t> </a:t>
            </a:r>
            <a:r>
              <a:rPr lang="en-US" altLang="en-US" sz="4600" i="1" dirty="0"/>
              <a:t>C</a:t>
            </a:r>
            <a:r>
              <a:rPr lang="en-US" altLang="en-US" sz="4600" dirty="0"/>
              <a:t> can be inferred even after deleting </a:t>
            </a:r>
            <a:r>
              <a:rPr lang="en-US" altLang="en-US" sz="4600" i="1" dirty="0"/>
              <a:t>C</a:t>
            </a:r>
          </a:p>
          <a:p>
            <a:endParaRPr lang="en-US" altLang="en-US" i="1" dirty="0">
              <a:sym typeface="Greek Symbols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176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00DB-9397-4ECB-B0BE-F1C9F87CF51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Testing if an Attribute is Extraneous  </a:t>
            </a:r>
            <a:r>
              <a:rPr lang="en-US" altLang="en-US" sz="2400" dirty="0"/>
              <a:t>(CO5)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6E8B248-58C1-49C9-BDE7-A27AFA908D30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139825"/>
            <a:ext cx="766127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/>
            <a:r>
              <a:rPr lang="en-US" altLang="en-US" sz="2400" dirty="0"/>
              <a:t>Consider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of functional dependencies and the functional dependency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Greek Symbols" pitchFamily="18" charset="2"/>
              </a:rPr>
              <a:t>in </a:t>
            </a:r>
            <a:r>
              <a:rPr lang="en-US" altLang="en-US" sz="2400" i="1" dirty="0">
                <a:sym typeface="Greek Symbols" pitchFamily="18" charset="2"/>
              </a:rPr>
              <a:t>F</a:t>
            </a:r>
            <a:r>
              <a:rPr lang="en-US" altLang="en-US" sz="2400" dirty="0">
                <a:sym typeface="Greek Symbols" pitchFamily="18" charset="2"/>
              </a:rPr>
              <a:t>.</a:t>
            </a:r>
          </a:p>
          <a:p>
            <a:pPr marL="381000" indent="-381000"/>
            <a:r>
              <a:rPr lang="en-US" altLang="en-US" sz="2400" dirty="0">
                <a:sym typeface="Monotype Sorts" pitchFamily="2" charset="2"/>
              </a:rPr>
              <a:t>To test if attribute A </a:t>
            </a:r>
            <a:r>
              <a:rPr lang="en-US" altLang="en-US" sz="2400" dirty="0">
                <a:sym typeface="Symbol" panose="05050102010706020507" pitchFamily="18" charset="2"/>
              </a:rPr>
              <a:t> </a:t>
            </a:r>
            <a:r>
              <a:rPr lang="en-US" altLang="en-US" sz="2400" dirty="0">
                <a:sym typeface="Monotype Sorts" pitchFamily="2" charset="2"/>
              </a:rPr>
              <a:t> is extraneous</a:t>
            </a:r>
            <a:r>
              <a:rPr lang="en-US" altLang="en-US" sz="24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ym typeface="Monotype Sorts" pitchFamily="2" charset="2"/>
              </a:rPr>
              <a:t>in</a:t>
            </a:r>
            <a:r>
              <a:rPr lang="en-US" altLang="en-US" sz="24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olidFill>
                  <a:schemeClr val="tx2"/>
                </a:solidFill>
                <a:sym typeface="Monotype Sorts" pitchFamily="2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dirty="0">
                <a:sym typeface="Greek Symbols" pitchFamily="18" charset="2"/>
              </a:rPr>
              <a:t>compute ({</a:t>
            </a:r>
            <a:r>
              <a:rPr lang="en-US" altLang="en-US" sz="2400" dirty="0">
                <a:sym typeface="Symbol" panose="05050102010706020507" pitchFamily="18" charset="2"/>
              </a:rPr>
              <a:t>} </a:t>
            </a:r>
            <a:r>
              <a:rPr lang="en-US" altLang="en-US" sz="2400" dirty="0">
                <a:sym typeface="Greek Symbols" pitchFamily="18" charset="2"/>
              </a:rPr>
              <a:t>– A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using the dependencies in </a:t>
            </a:r>
            <a:r>
              <a:rPr lang="en-US" altLang="en-US" sz="2400" i="1" dirty="0">
                <a:sym typeface="Greek Symbols" pitchFamily="18" charset="2"/>
              </a:rPr>
              <a:t>F</a:t>
            </a:r>
            <a:r>
              <a:rPr lang="en-US" altLang="en-US" sz="2400" dirty="0">
                <a:sym typeface="Greek Symbols" pitchFamily="18" charset="2"/>
              </a:rPr>
              <a:t>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 check that </a:t>
            </a:r>
            <a:r>
              <a:rPr lang="en-US" altLang="en-US" sz="2400" dirty="0">
                <a:sym typeface="Greek Symbols" pitchFamily="18" charset="2"/>
              </a:rPr>
              <a:t>({</a:t>
            </a:r>
            <a:r>
              <a:rPr lang="en-US" altLang="en-US" sz="2400" dirty="0">
                <a:sym typeface="Symbol" panose="05050102010706020507" pitchFamily="18" charset="2"/>
              </a:rPr>
              <a:t>} </a:t>
            </a:r>
            <a:r>
              <a:rPr lang="en-US" altLang="en-US" sz="2400" dirty="0">
                <a:sym typeface="Greek Symbols" pitchFamily="18" charset="2"/>
              </a:rPr>
              <a:t>– A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contains </a:t>
            </a:r>
            <a:r>
              <a:rPr lang="en-US" altLang="en-US" sz="2400" dirty="0">
                <a:sym typeface="Greek Symbols" pitchFamily="18" charset="2"/>
              </a:rPr>
              <a:t>; if it does, </a:t>
            </a:r>
            <a:r>
              <a:rPr lang="en-US" altLang="en-US" sz="2400" i="1" dirty="0"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 is extraneous </a:t>
            </a:r>
            <a:r>
              <a:rPr lang="en-US" altLang="en-US" sz="2400" dirty="0">
                <a:sym typeface="Monotype Sorts" pitchFamily="2" charset="2"/>
              </a:rPr>
              <a:t>in</a:t>
            </a:r>
            <a:r>
              <a:rPr lang="en-US" altLang="en-US" sz="24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endParaRPr lang="en-US" altLang="en-US" sz="2400" dirty="0">
              <a:sym typeface="Greek Symbols" pitchFamily="18" charset="2"/>
            </a:endParaRPr>
          </a:p>
          <a:p>
            <a:pPr marL="381000" indent="-381000"/>
            <a:r>
              <a:rPr lang="en-US" altLang="en-US" sz="2400" dirty="0">
                <a:sym typeface="Greek Symbols" pitchFamily="18" charset="2"/>
              </a:rPr>
              <a:t>To test if attribute </a:t>
            </a:r>
            <a:r>
              <a:rPr lang="en-US" altLang="en-US" sz="2400" i="1" dirty="0"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</a:t>
            </a:r>
            <a:r>
              <a:rPr lang="en-US" altLang="en-US" sz="2400" dirty="0">
                <a:sym typeface="Greek Symbols" pitchFamily="18" charset="2"/>
              </a:rPr>
              <a:t>  is extraneous in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dirty="0">
                <a:sym typeface="Greek Symbols" pitchFamily="18" charset="2"/>
              </a:rPr>
              <a:t>compute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baseline="30000" dirty="0">
                <a:sym typeface="Greek Symbols" pitchFamily="18" charset="2"/>
              </a:rPr>
              <a:t>+ </a:t>
            </a:r>
            <a:r>
              <a:rPr lang="en-US" altLang="en-US" sz="2400" dirty="0">
                <a:sym typeface="Greek Symbols" pitchFamily="18" charset="2"/>
              </a:rPr>
              <a:t> using only the dependencies in  </a:t>
            </a:r>
            <a:br>
              <a:rPr lang="en-US" altLang="en-US" sz="2400" dirty="0">
                <a:sym typeface="Greek Symbols" pitchFamily="18" charset="2"/>
              </a:rPr>
            </a:br>
            <a:r>
              <a:rPr lang="en-US" altLang="en-US" sz="2400" dirty="0">
                <a:sym typeface="Greek Symbols" pitchFamily="18" charset="2"/>
              </a:rPr>
              <a:t>         F’ = (</a:t>
            </a:r>
            <a:r>
              <a:rPr lang="en-US" altLang="en-US" sz="2400" i="1" dirty="0">
                <a:sym typeface="Greek Symbols" pitchFamily="18" charset="2"/>
              </a:rPr>
              <a:t>F</a:t>
            </a:r>
            <a:r>
              <a:rPr lang="en-US" altLang="en-US" sz="2400" dirty="0">
                <a:sym typeface="Greek Symbols" pitchFamily="18" charset="2"/>
              </a:rPr>
              <a:t>  – {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 pitchFamily="18" charset="2"/>
              </a:rPr>
              <a:t>}) </a:t>
            </a:r>
            <a:r>
              <a:rPr lang="en-US" altLang="en-US" sz="2400" dirty="0">
                <a:sym typeface="Symbol" panose="05050102010706020507" pitchFamily="18" charset="2"/>
              </a:rPr>
              <a:t> {</a:t>
            </a:r>
            <a:r>
              <a:rPr lang="en-US" altLang="en-US" sz="2400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Greek Symbols" pitchFamily="18" charset="2"/>
              </a:rPr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 pitchFamily="18" charset="2"/>
              </a:rPr>
              <a:t> </a:t>
            </a:r>
            <a:r>
              <a:rPr lang="en-US" altLang="en-US" sz="2400" dirty="0">
                <a:sym typeface="Greek Symbols" pitchFamily="18" charset="2"/>
              </a:rPr>
              <a:t>– </a:t>
            </a:r>
            <a:r>
              <a:rPr lang="en-US" altLang="en-US" sz="2400" i="1" dirty="0">
                <a:sym typeface="Greek Symbols" pitchFamily="18" charset="2"/>
              </a:rPr>
              <a:t>A</a:t>
            </a:r>
            <a:r>
              <a:rPr lang="en-US" altLang="en-US" sz="2400" dirty="0"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dirty="0">
                <a:sym typeface="Greek Symbols" pitchFamily="18" charset="2"/>
              </a:rPr>
              <a:t> check that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baseline="30000" dirty="0">
                <a:sym typeface="Greek Symbols" pitchFamily="18" charset="2"/>
              </a:rPr>
              <a:t>+ </a:t>
            </a:r>
            <a:r>
              <a:rPr lang="en-US" altLang="en-US" sz="2400" dirty="0">
                <a:sym typeface="Greek Symbols" pitchFamily="18" charset="2"/>
              </a:rPr>
              <a:t> contains </a:t>
            </a:r>
            <a:r>
              <a:rPr lang="en-US" altLang="en-US" sz="2400" i="1" dirty="0">
                <a:sym typeface="Greek Symbols" pitchFamily="18" charset="2"/>
              </a:rPr>
              <a:t>A; </a:t>
            </a:r>
            <a:r>
              <a:rPr lang="en-US" altLang="en-US" sz="2400" dirty="0">
                <a:sym typeface="Greek Symbols" pitchFamily="18" charset="2"/>
              </a:rPr>
              <a:t>if it does</a:t>
            </a:r>
            <a:r>
              <a:rPr lang="en-US" altLang="en-US" sz="2400" i="1" dirty="0">
                <a:sym typeface="Greek Symbols" pitchFamily="18" charset="2"/>
              </a:rPr>
              <a:t>, A </a:t>
            </a:r>
            <a:r>
              <a:rPr lang="en-US" altLang="en-US" sz="2400" dirty="0">
                <a:sym typeface="Greek Symbols" pitchFamily="18" charset="2"/>
              </a:rPr>
              <a:t>is extraneous in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 pitchFamily="18" charset="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189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29B2-D7F0-4613-ACFE-DAF4F6BD43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Canonical Cover  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F767A36-E4F7-42F9-81A9-4AF758636529}"/>
              </a:ext>
            </a:extLst>
          </p:cNvPr>
          <p:cNvSpPr txBox="1">
            <a:spLocks noChangeArrowheads="1"/>
          </p:cNvSpPr>
          <p:nvPr/>
        </p:nvSpPr>
        <p:spPr>
          <a:xfrm>
            <a:off x="920750" y="862014"/>
            <a:ext cx="822325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100" dirty="0">
                <a:sym typeface="Greek Symbols" pitchFamily="18" charset="2"/>
              </a:rPr>
              <a:t>A </a:t>
            </a:r>
            <a:r>
              <a:rPr lang="en-US" altLang="en-US" sz="3100" i="1" dirty="0">
                <a:solidFill>
                  <a:schemeClr val="tx2"/>
                </a:solidFill>
                <a:sym typeface="Greek Symbols" pitchFamily="18" charset="2"/>
              </a:rPr>
              <a:t>canonical cover</a:t>
            </a:r>
            <a:r>
              <a:rPr lang="en-US" altLang="en-US" sz="3100" i="1" dirty="0">
                <a:sym typeface="Greek Symbols" pitchFamily="18" charset="2"/>
              </a:rPr>
              <a:t> </a:t>
            </a:r>
            <a:r>
              <a:rPr lang="en-US" altLang="en-US" sz="3100" dirty="0">
                <a:sym typeface="Greek Symbols" pitchFamily="18" charset="2"/>
              </a:rPr>
              <a:t>for </a:t>
            </a: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dirty="0">
                <a:sym typeface="Greek Symbols" pitchFamily="18" charset="2"/>
              </a:rPr>
              <a:t> is a set of dependencies </a:t>
            </a: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i="1" baseline="-25000" dirty="0">
                <a:sym typeface="Greek Symbols" pitchFamily="18" charset="2"/>
              </a:rPr>
              <a:t>c </a:t>
            </a:r>
            <a:r>
              <a:rPr lang="en-US" altLang="en-US" sz="3100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dirty="0">
                <a:sym typeface="Greek Symbols" pitchFamily="18" charset="2"/>
              </a:rPr>
              <a:t> logically implies all dependencies in </a:t>
            </a: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i="1" baseline="-25000" dirty="0">
                <a:sym typeface="Greek Symbols" pitchFamily="18" charset="2"/>
              </a:rPr>
              <a:t>c,</a:t>
            </a:r>
            <a:r>
              <a:rPr lang="en-US" altLang="en-US" sz="3100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i="1" baseline="-25000" dirty="0">
                <a:sym typeface="Greek Symbols" pitchFamily="18" charset="2"/>
              </a:rPr>
              <a:t>c</a:t>
            </a:r>
            <a:r>
              <a:rPr lang="en-US" altLang="en-US" sz="3100" baseline="-25000" dirty="0">
                <a:sym typeface="Greek Symbols" pitchFamily="18" charset="2"/>
              </a:rPr>
              <a:t> </a:t>
            </a:r>
            <a:r>
              <a:rPr lang="en-US" altLang="en-US" sz="3100" dirty="0">
                <a:sym typeface="Greek Symbols" pitchFamily="18" charset="2"/>
              </a:rPr>
              <a:t>logically implies all dependencies in </a:t>
            </a:r>
            <a:r>
              <a:rPr lang="en-US" altLang="en-US" sz="3100" i="1" dirty="0">
                <a:sym typeface="Greek Symbols" pitchFamily="18" charset="2"/>
              </a:rPr>
              <a:t>F,</a:t>
            </a:r>
            <a:r>
              <a:rPr lang="en-US" altLang="en-US" sz="3100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altLang="en-US" sz="3100" dirty="0">
                <a:sym typeface="Greek Symbols" pitchFamily="18" charset="2"/>
              </a:rPr>
              <a:t>No functional dependency in </a:t>
            </a: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i="1" baseline="-25000" dirty="0">
                <a:sym typeface="Greek Symbols" pitchFamily="18" charset="2"/>
              </a:rPr>
              <a:t>c</a:t>
            </a:r>
            <a:r>
              <a:rPr lang="en-US" altLang="en-US" sz="3100" dirty="0">
                <a:sym typeface="Greek Symbols" pitchFamily="18" charset="2"/>
              </a:rPr>
              <a:t> 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altLang="en-US" sz="3100" dirty="0">
                <a:sym typeface="Greek Symbols" pitchFamily="18" charset="2"/>
              </a:rPr>
              <a:t>Each left side of functional dependency in </a:t>
            </a:r>
            <a:r>
              <a:rPr lang="en-US" altLang="en-US" sz="3100" i="1" dirty="0">
                <a:sym typeface="Greek Symbols" pitchFamily="18" charset="2"/>
              </a:rPr>
              <a:t>F</a:t>
            </a:r>
            <a:r>
              <a:rPr lang="en-US" altLang="en-US" sz="3100" i="1" baseline="-25000" dirty="0">
                <a:sym typeface="Greek Symbols" pitchFamily="18" charset="2"/>
              </a:rPr>
              <a:t>c</a:t>
            </a:r>
            <a:r>
              <a:rPr lang="en-US" altLang="en-US" sz="3100" i="1" dirty="0">
                <a:sym typeface="Greek Symbols" pitchFamily="18" charset="2"/>
              </a:rPr>
              <a:t> </a:t>
            </a:r>
            <a:r>
              <a:rPr lang="en-US" altLang="en-US" sz="3100" dirty="0">
                <a:sym typeface="Greek Symbols" pitchFamily="18" charset="2"/>
              </a:rPr>
              <a:t>is unique.</a:t>
            </a:r>
          </a:p>
          <a:p>
            <a:pPr>
              <a:lnSpc>
                <a:spcPct val="90000"/>
              </a:lnSpc>
            </a:pPr>
            <a:endParaRPr lang="en-US" altLang="en-US" sz="3100" dirty="0"/>
          </a:p>
          <a:p>
            <a:pPr>
              <a:lnSpc>
                <a:spcPct val="90000"/>
              </a:lnSpc>
            </a:pPr>
            <a:endParaRPr lang="en-US" alt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79C-7E2C-4224-9190-1F45A143902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Canonical Cover  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F767A36-E4F7-42F9-81A9-4AF758636529}"/>
              </a:ext>
            </a:extLst>
          </p:cNvPr>
          <p:cNvSpPr txBox="1">
            <a:spLocks noChangeArrowheads="1"/>
          </p:cNvSpPr>
          <p:nvPr/>
        </p:nvSpPr>
        <p:spPr>
          <a:xfrm>
            <a:off x="920750" y="862014"/>
            <a:ext cx="822325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en-US" sz="3100" dirty="0"/>
              <a:t>To compute a canonical cover for </a:t>
            </a:r>
            <a:r>
              <a:rPr lang="en-US" altLang="en-US" sz="3100" i="1" dirty="0"/>
              <a:t>F</a:t>
            </a:r>
            <a:r>
              <a:rPr lang="en-US" altLang="en-US" sz="3100" dirty="0"/>
              <a:t>:</a:t>
            </a:r>
            <a:br>
              <a:rPr lang="en-US" altLang="en-US" sz="3100" dirty="0"/>
            </a:br>
            <a:r>
              <a:rPr lang="en-US" sz="2800" b="1" dirty="0"/>
              <a:t>Step-1 :</a:t>
            </a:r>
          </a:p>
          <a:p>
            <a:pPr lvl="1" fontAlgn="base"/>
            <a:r>
              <a:rPr lang="en-US" sz="2400" b="1" dirty="0"/>
              <a:t> </a:t>
            </a:r>
            <a:r>
              <a:rPr lang="en-US" sz="2400" dirty="0"/>
              <a:t>Decompose the functional dependencies using Decomposition rule(Armstrong’s Axiom) i.e. single attribute on right hand side.</a:t>
            </a:r>
          </a:p>
          <a:p>
            <a:pPr fontAlgn="base"/>
            <a:r>
              <a:rPr lang="en-US" sz="2800" b="1" dirty="0"/>
              <a:t>Step-2 :</a:t>
            </a:r>
          </a:p>
          <a:p>
            <a:pPr lvl="1" fontAlgn="base"/>
            <a:r>
              <a:rPr lang="en-US" sz="2400" b="1" dirty="0"/>
              <a:t> </a:t>
            </a:r>
            <a:r>
              <a:rPr lang="en-US" sz="2400" dirty="0"/>
              <a:t>Remove extraneous attributes from LHS of functional dependencies by calculating the closure of FD’s having two or more attributes on LHS.</a:t>
            </a:r>
          </a:p>
          <a:p>
            <a:pPr fontAlgn="base"/>
            <a:r>
              <a:rPr lang="en-US" sz="2800" b="1" dirty="0"/>
              <a:t>Step-3 :</a:t>
            </a:r>
          </a:p>
          <a:p>
            <a:pPr lvl="1" fontAlgn="base"/>
            <a:r>
              <a:rPr lang="en-US" sz="2400" dirty="0"/>
              <a:t>Remove FD’s having transitivity.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280"/>
            <a:ext cx="8229600" cy="5185888"/>
          </a:xfrm>
        </p:spPr>
        <p:txBody>
          <a:bodyPr>
            <a:normAutofit/>
          </a:bodyPr>
          <a:lstStyle/>
          <a:p>
            <a:r>
              <a:rPr lang="en-US" b="1" dirty="0"/>
              <a:t>Consider a relation R(A,B,C,D) having some attributes and below are mentioned functional dependencies.</a:t>
            </a:r>
            <a:endParaRPr lang="en-US" dirty="0"/>
          </a:p>
          <a:p>
            <a:pPr lvl="1"/>
            <a:r>
              <a:rPr lang="en-US" b="1" dirty="0"/>
              <a:t>FD1 : B 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 A</a:t>
            </a:r>
            <a:endParaRPr lang="en-US" dirty="0"/>
          </a:p>
          <a:p>
            <a:pPr lvl="1"/>
            <a:r>
              <a:rPr lang="en-US" b="1" dirty="0"/>
              <a:t>FD2 : AD 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 C</a:t>
            </a:r>
            <a:endParaRPr lang="en-US" dirty="0"/>
          </a:p>
          <a:p>
            <a:pPr lvl="1"/>
            <a:r>
              <a:rPr lang="en-US" b="1" dirty="0"/>
              <a:t>FD3 : C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  ABD</a:t>
            </a:r>
            <a:endParaRPr lang="en-US" dirty="0"/>
          </a:p>
          <a:p>
            <a:pPr fontAlgn="base"/>
            <a:r>
              <a:rPr lang="en-US" dirty="0"/>
              <a:t>Solution </a:t>
            </a:r>
          </a:p>
          <a:p>
            <a:pPr lvl="1" fontAlgn="base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F672-1492-42B9-90ED-62732CCF7EF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523" y="0"/>
            <a:ext cx="77614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400" b="1" dirty="0"/>
              <a:t>Steps To Find Canonical Cover-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FA42-6E82-4B73-A355-E1022DA5F4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Canonical cover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9232135-3B7A-4E3F-913F-D290C3085CB7}"/>
              </a:ext>
            </a:extLst>
          </p:cNvPr>
          <p:cNvSpPr txBox="1">
            <a:spLocks noChangeArrowheads="1"/>
          </p:cNvSpPr>
          <p:nvPr/>
        </p:nvSpPr>
        <p:spPr>
          <a:xfrm>
            <a:off x="1042511" y="924720"/>
            <a:ext cx="7568830" cy="508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tabLst>
                <a:tab pos="684213" algn="l"/>
                <a:tab pos="2917825" algn="l"/>
              </a:tabLst>
            </a:pPr>
            <a:r>
              <a:rPr lang="en-US" altLang="en-US" sz="2400" b="1" i="1" dirty="0"/>
              <a:t>Exercise 2 :</a:t>
            </a:r>
          </a:p>
          <a:p>
            <a:pPr>
              <a:buNone/>
              <a:tabLst>
                <a:tab pos="684213" algn="l"/>
                <a:tab pos="2917825" algn="l"/>
              </a:tabLst>
            </a:pPr>
            <a:r>
              <a:rPr lang="en-US" altLang="en-US" sz="2400" b="1" i="1" dirty="0"/>
              <a:t>Let R </a:t>
            </a:r>
            <a:r>
              <a:rPr lang="en-US" altLang="en-US" sz="2400" b="1" dirty="0"/>
              <a:t>= (</a:t>
            </a:r>
            <a:r>
              <a:rPr lang="en-US" altLang="en-US" sz="2400" b="1" i="1" dirty="0"/>
              <a:t>A, B, C) with Functional Dependencies</a:t>
            </a:r>
            <a:br>
              <a:rPr lang="en-US" altLang="en-US" sz="2400" b="1" i="1" dirty="0"/>
            </a:br>
            <a:r>
              <a:rPr lang="en-US" altLang="en-US" sz="2400" b="1" i="1" dirty="0"/>
              <a:t>F = {A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BC</a:t>
            </a:r>
            <a:br>
              <a:rPr lang="en-US" altLang="en-US" sz="2400" b="1" i="1" dirty="0">
                <a:sym typeface="Monotype Sorts" pitchFamily="2" charset="2"/>
              </a:rPr>
            </a:br>
            <a:r>
              <a:rPr lang="en-US" altLang="en-US" sz="2400" b="1" i="1" dirty="0">
                <a:sym typeface="Monotype Sorts" pitchFamily="2" charset="2"/>
              </a:rPr>
              <a:t>	  B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C</a:t>
            </a:r>
            <a:br>
              <a:rPr lang="en-US" altLang="en-US" sz="2400" b="1" i="1" dirty="0">
                <a:sym typeface="Monotype Sorts" pitchFamily="2" charset="2"/>
              </a:rPr>
            </a:br>
            <a:r>
              <a:rPr lang="en-US" altLang="en-US" sz="2400" b="1" i="1" dirty="0">
                <a:sym typeface="Monotype Sorts" pitchFamily="2" charset="2"/>
              </a:rPr>
              <a:t>	  A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B</a:t>
            </a:r>
            <a:r>
              <a:rPr lang="en-US" altLang="en-US" sz="2400" b="1" dirty="0">
                <a:sym typeface="Monotype Sorts" pitchFamily="2" charset="2"/>
              </a:rPr>
              <a:t/>
            </a:r>
            <a:br>
              <a:rPr lang="en-US" altLang="en-US" sz="2400" b="1" dirty="0">
                <a:sym typeface="Monotype Sorts" pitchFamily="2" charset="2"/>
              </a:rPr>
            </a:br>
            <a:r>
              <a:rPr lang="en-US" altLang="en-US" sz="2400" b="1" dirty="0">
                <a:sym typeface="Monotype Sorts" pitchFamily="2" charset="2"/>
              </a:rPr>
              <a:t>	</a:t>
            </a:r>
            <a:r>
              <a:rPr lang="en-US" altLang="en-US" sz="2400" b="1" i="1" dirty="0">
                <a:sym typeface="Monotype Sorts" pitchFamily="2" charset="2"/>
              </a:rPr>
              <a:t>AB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sym typeface="Monotype Sorts" pitchFamily="2" charset="2"/>
              </a:rPr>
              <a:t> </a:t>
            </a:r>
            <a:r>
              <a:rPr lang="en-US" altLang="en-US" sz="2400" b="1" i="1" dirty="0">
                <a:sym typeface="Monotype Sorts" pitchFamily="2" charset="2"/>
              </a:rPr>
              <a:t>C</a:t>
            </a:r>
            <a:r>
              <a:rPr lang="en-US" altLang="en-US" sz="2400" b="1" dirty="0">
                <a:sym typeface="Monotype Sorts" pitchFamily="2" charset="2"/>
              </a:rPr>
              <a:t>}</a:t>
            </a:r>
          </a:p>
          <a:p>
            <a:pPr>
              <a:buNone/>
              <a:tabLst>
                <a:tab pos="684213" algn="l"/>
                <a:tab pos="2917825" algn="l"/>
              </a:tabLst>
            </a:pPr>
            <a:r>
              <a:rPr lang="en-US" altLang="en-US" sz="2400" b="1" dirty="0">
                <a:sym typeface="Monotype Sorts" pitchFamily="2" charset="2"/>
              </a:rPr>
              <a:t>  Find the canonical Cover .</a:t>
            </a:r>
          </a:p>
        </p:txBody>
      </p:sp>
    </p:spTree>
    <p:extLst>
      <p:ext uri="{BB962C8B-B14F-4D97-AF65-F5344CB8AC3E}">
        <p14:creationId xmlns="" xmlns:p14="http://schemas.microsoft.com/office/powerpoint/2010/main" val="4859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68368"/>
            <a:ext cx="7299664" cy="4049862"/>
          </a:xfrm>
        </p:spPr>
        <p:txBody>
          <a:bodyPr>
            <a:noAutofit/>
          </a:bodyPr>
          <a:lstStyle/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Fourth Normal Form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Join Dependency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Fifth Normal Form</a:t>
            </a:r>
          </a:p>
          <a:p>
            <a:pPr marL="685794" lvl="1" indent="-285744"/>
            <a:r>
              <a:rPr lang="en-US" altLang="en-US" sz="2000" dirty="0">
                <a:latin typeface="Calibri (Body)"/>
                <a:cs typeface="Times New Roman" panose="02020603050405020304" pitchFamily="18" charset="0"/>
              </a:rPr>
              <a:t>Domain-Key Normal Form (DKNF)</a:t>
            </a:r>
            <a:endParaRPr lang="en-US" altLang="en-US" b="1" dirty="0"/>
          </a:p>
          <a:p>
            <a:pPr marL="685794" lvl="1" indent="-285744"/>
            <a:r>
              <a:rPr lang="en-US" sz="2000" dirty="0" err="1">
                <a:latin typeface="Calibri (Body)"/>
                <a:cs typeface="Times New Roman" panose="02020603050405020304" pitchFamily="18" charset="0"/>
              </a:rPr>
              <a:t>Youtube</a:t>
            </a: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 &amp; NPTEL Video Links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MCQ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Weekly Assignment</a:t>
            </a:r>
          </a:p>
          <a:p>
            <a:pPr marL="685794" lvl="1" indent="-285744"/>
            <a:r>
              <a:rPr lang="en-US" sz="2000" dirty="0">
                <a:solidFill>
                  <a:schemeClr val="dk1"/>
                </a:solidFill>
                <a:latin typeface="Calibri (Body)"/>
                <a:cs typeface="Times New Roman" panose="02020603050405020304" pitchFamily="18" charset="0"/>
              </a:rPr>
              <a:t>Old Question Papers</a:t>
            </a:r>
          </a:p>
          <a:p>
            <a:pPr marL="685794" lvl="1" indent="-285744"/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References</a:t>
            </a:r>
          </a:p>
          <a:p>
            <a:pPr marL="800100" lvl="2" indent="0">
              <a:buNone/>
            </a:pPr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315E-BBF7-4159-9771-7C177930B7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        (contd..)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0811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5AB7-89C9-4C5C-830C-F883FFFB7BC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9232135-3B7A-4E3F-913F-D290C3085CB7}"/>
              </a:ext>
            </a:extLst>
          </p:cNvPr>
          <p:cNvSpPr txBox="1">
            <a:spLocks noChangeArrowheads="1"/>
          </p:cNvSpPr>
          <p:nvPr/>
        </p:nvSpPr>
        <p:spPr>
          <a:xfrm>
            <a:off x="1042511" y="924720"/>
            <a:ext cx="7568830" cy="508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None/>
            </a:pPr>
            <a:r>
              <a:rPr lang="en-US" sz="2000" dirty="0"/>
              <a:t>Problem: </a:t>
            </a:r>
          </a:p>
          <a:p>
            <a:pPr fontAlgn="base">
              <a:buNone/>
            </a:pPr>
            <a:r>
              <a:rPr lang="en-US" sz="2000" dirty="0"/>
              <a:t>The following functional dependencies hold true for the relational scheme R ( W , X , Y , Z ) –</a:t>
            </a:r>
          </a:p>
          <a:p>
            <a:pPr fontAlgn="base">
              <a:buNone/>
            </a:pPr>
            <a:r>
              <a:rPr lang="en-US" sz="2000" dirty="0"/>
              <a:t>			X → W</a:t>
            </a:r>
          </a:p>
          <a:p>
            <a:pPr fontAlgn="base">
              <a:buNone/>
            </a:pPr>
            <a:r>
              <a:rPr lang="en-US" sz="2000" dirty="0"/>
              <a:t>			WZ → XY</a:t>
            </a:r>
          </a:p>
          <a:p>
            <a:pPr fontAlgn="base">
              <a:buNone/>
            </a:pPr>
            <a:r>
              <a:rPr lang="en-US" sz="2000" dirty="0"/>
              <a:t>			Y → WXZ</a:t>
            </a:r>
          </a:p>
          <a:p>
            <a:pPr fontAlgn="base">
              <a:buNone/>
            </a:pPr>
            <a:r>
              <a:rPr lang="en-US" sz="1600" dirty="0"/>
              <a:t>Write the irreducible equivalent for this set of functional dependencies.</a:t>
            </a:r>
          </a:p>
          <a:p>
            <a:pPr>
              <a:buNone/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2" charset="2"/>
              </a:rPr>
              <a:t/>
            </a:r>
            <a:br>
              <a:rPr lang="en-US" altLang="en-US" sz="1600" i="1" dirty="0">
                <a:sym typeface="Monotype Sorts" pitchFamily="2" charset="2"/>
              </a:rPr>
            </a:br>
            <a:r>
              <a:rPr lang="en-US" altLang="en-US" sz="1600" i="1" dirty="0">
                <a:sym typeface="Monotype Sorts" pitchFamily="2" charset="2"/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4859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1AF-0C20-4257-BDDB-24E4998FE5C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The evil of Redundancy  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2FE1191F-15E7-4421-B573-596266B14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940" y="976143"/>
            <a:ext cx="7925540" cy="4905714"/>
          </a:xfrm>
        </p:spPr>
        <p:txBody>
          <a:bodyPr lIns="90488" tIns="44450" rIns="90488" bIns="4445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>
                <a:solidFill>
                  <a:srgbClr val="FF0000"/>
                </a:solidFill>
              </a:rPr>
              <a:t>Redundancy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is at the root of several problems associated with relational schemas:</a:t>
            </a:r>
          </a:p>
          <a:p>
            <a:r>
              <a:rPr lang="en-US" altLang="en-US" sz="2400" dirty="0"/>
              <a:t>Information is stored redundantly </a:t>
            </a:r>
          </a:p>
          <a:p>
            <a:pPr lvl="1"/>
            <a:r>
              <a:rPr lang="en-US" altLang="en-US" sz="2400" dirty="0"/>
              <a:t>Wastes storage</a:t>
            </a:r>
          </a:p>
          <a:p>
            <a:pPr lvl="1"/>
            <a:r>
              <a:rPr lang="en-US" altLang="en-US" sz="2400" dirty="0"/>
              <a:t>Causes problems with update anomalies</a:t>
            </a:r>
          </a:p>
          <a:p>
            <a:pPr lvl="2"/>
            <a:r>
              <a:rPr lang="en-US" altLang="en-US" dirty="0"/>
              <a:t>Insertion anomalies</a:t>
            </a:r>
          </a:p>
          <a:p>
            <a:pPr lvl="2"/>
            <a:r>
              <a:rPr lang="en-US" altLang="en-US" dirty="0"/>
              <a:t>Deletion anomalies</a:t>
            </a:r>
          </a:p>
          <a:p>
            <a:pPr lvl="2"/>
            <a:r>
              <a:rPr lang="en-US" altLang="en-US" dirty="0"/>
              <a:t>Modification anomalies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467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032-A9A4-475D-A33F-C779487E565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Normalization of Relations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1679D3CD-71F9-463F-BE9A-44F5F6CE02BC}"/>
              </a:ext>
            </a:extLst>
          </p:cNvPr>
          <p:cNvSpPr txBox="1">
            <a:spLocks noChangeArrowheads="1"/>
          </p:cNvSpPr>
          <p:nvPr/>
        </p:nvSpPr>
        <p:spPr>
          <a:xfrm>
            <a:off x="849313" y="1235078"/>
            <a:ext cx="7983969" cy="3984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b="1" dirty="0"/>
              <a:t>Normalization:</a:t>
            </a:r>
          </a:p>
          <a:p>
            <a:pPr lvl="1"/>
            <a:r>
              <a:rPr lang="en-US" altLang="en-US" dirty="0"/>
              <a:t>The process of decomposing unsatisfactory "bad" relations by breaking up their attributes into smaller relations</a:t>
            </a:r>
          </a:p>
          <a:p>
            <a:endParaRPr lang="en-US" altLang="en-US" dirty="0"/>
          </a:p>
          <a:p>
            <a:r>
              <a:rPr lang="en-US" altLang="en-US" sz="3000" b="1" dirty="0"/>
              <a:t>Normal form:</a:t>
            </a:r>
          </a:p>
          <a:p>
            <a:pPr lvl="1"/>
            <a:r>
              <a:rPr lang="en-US" altLang="en-US" dirty="0"/>
              <a:t>Condition using keys and FDs of a relation to certify whether a relation schema is in a particular normal form </a:t>
            </a:r>
          </a:p>
        </p:txBody>
      </p:sp>
    </p:spTree>
    <p:extLst>
      <p:ext uri="{BB962C8B-B14F-4D97-AF65-F5344CB8AC3E}">
        <p14:creationId xmlns="" xmlns:p14="http://schemas.microsoft.com/office/powerpoint/2010/main" val="4066814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5C02-C025-4FC7-8616-56D59B3CE39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/>
              <a:t>Keys and Attributes Participating in Keys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54130C-975A-4076-BBCA-47C5C1F30734}"/>
              </a:ext>
            </a:extLst>
          </p:cNvPr>
          <p:cNvSpPr/>
          <p:nvPr/>
        </p:nvSpPr>
        <p:spPr>
          <a:xfrm>
            <a:off x="1371600" y="1131449"/>
            <a:ext cx="7315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sz="2200" b="1" dirty="0" err="1"/>
              <a:t>superkey</a:t>
            </a:r>
            <a:r>
              <a:rPr lang="en-US" altLang="en-US" sz="2200" b="1" dirty="0"/>
              <a:t> </a:t>
            </a:r>
            <a:r>
              <a:rPr lang="en-US" altLang="en-US" sz="2200" dirty="0"/>
              <a:t>uniquely identify the tuple in a relation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b="1" dirty="0"/>
              <a:t>candidate key </a:t>
            </a:r>
            <a:r>
              <a:rPr lang="en-US" altLang="en-US" sz="2200" dirty="0"/>
              <a:t>is a minimal set of super key</a:t>
            </a:r>
            <a:endParaRPr lang="en-US" altLang="en-US" sz="22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dirty="0"/>
              <a:t>If a relation schema has more than one key, each is called a </a:t>
            </a:r>
            <a:r>
              <a:rPr lang="en-US" altLang="en-US" sz="2200" b="1" dirty="0"/>
              <a:t>candidate</a:t>
            </a:r>
            <a:r>
              <a:rPr lang="en-US" altLang="en-US" sz="2200" dirty="0"/>
              <a:t> key.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dirty="0"/>
              <a:t>One of the candidate keys is </a:t>
            </a:r>
            <a:r>
              <a:rPr lang="en-US" altLang="en-US" sz="2200" i="1" dirty="0"/>
              <a:t>arbitrarily</a:t>
            </a:r>
            <a:r>
              <a:rPr lang="en-US" altLang="en-US" sz="2200" dirty="0"/>
              <a:t> designated to be the </a:t>
            </a:r>
            <a:r>
              <a:rPr lang="en-US" altLang="en-US" sz="2200" b="1" dirty="0"/>
              <a:t>primary key</a:t>
            </a:r>
            <a:r>
              <a:rPr lang="en-US" altLang="en-US" sz="2200" dirty="0"/>
              <a:t>, and the others are called </a:t>
            </a:r>
            <a:r>
              <a:rPr lang="en-US" altLang="en-US" sz="2200" b="1" dirty="0"/>
              <a:t>secondary keys</a:t>
            </a:r>
            <a:r>
              <a:rPr lang="en-US" alt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 </a:t>
            </a:r>
            <a:r>
              <a:rPr lang="en-US" altLang="en-US" sz="2400" b="1" dirty="0"/>
              <a:t>Prime attribute</a:t>
            </a:r>
            <a:r>
              <a:rPr lang="en-US" altLang="en-US" sz="2400" dirty="0"/>
              <a:t> must be a member of </a:t>
            </a:r>
            <a:r>
              <a:rPr lang="en-US" altLang="en-US" sz="2400" i="1" dirty="0"/>
              <a:t>some</a:t>
            </a:r>
            <a:r>
              <a:rPr lang="en-US" altLang="en-US" sz="2400" dirty="0"/>
              <a:t> candidate key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 </a:t>
            </a:r>
            <a:r>
              <a:rPr lang="en-US" altLang="en-US" sz="2400" b="1" dirty="0"/>
              <a:t>Nonprime attribute</a:t>
            </a:r>
            <a:r>
              <a:rPr lang="en-US" altLang="en-US" sz="2400" dirty="0"/>
              <a:t> is not a prime attribute—that is, it is not a member of any candidate key.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200" dirty="0"/>
          </a:p>
          <a:p>
            <a:endParaRPr lang="en-US" altLang="en-US" dirty="0"/>
          </a:p>
          <a:p>
            <a:endParaRPr lang="en-US" altLang="en-US" b="1" dirty="0"/>
          </a:p>
          <a:p>
            <a:r>
              <a:rPr lang="en-U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9437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36-67EC-4555-BB71-9B6731A0E8B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 Types of Normal Form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C3A6ED-C1D4-4FE2-B279-BCE76964551F}"/>
              </a:ext>
            </a:extLst>
          </p:cNvPr>
          <p:cNvSpPr/>
          <p:nvPr/>
        </p:nvSpPr>
        <p:spPr>
          <a:xfrm>
            <a:off x="1242874" y="1455937"/>
            <a:ext cx="75282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1NF,  2NF, 3NF, BCNF </a:t>
            </a:r>
          </a:p>
          <a:p>
            <a:r>
              <a:rPr lang="en-US" altLang="en-US" sz="2400" b="1" dirty="0"/>
              <a:t>	</a:t>
            </a:r>
            <a:r>
              <a:rPr lang="en-US" altLang="en-US" sz="2400" dirty="0"/>
              <a:t>based on keys and FDs of a relation schema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4NF </a:t>
            </a:r>
          </a:p>
          <a:p>
            <a:r>
              <a:rPr lang="en-US" altLang="en-US" sz="2400" b="1" dirty="0"/>
              <a:t>	</a:t>
            </a:r>
            <a:r>
              <a:rPr lang="en-US" altLang="en-US" sz="2400" dirty="0"/>
              <a:t>based on keys, multi-valued dependencies : MVDs;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5NF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	based on keys, join dependencies : JDs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000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EE49-4306-45F9-AA2F-72FACF7F4F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First Normal Form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87C8824-2BBA-4BA3-822C-E18520CA8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210240"/>
            <a:ext cx="7856738" cy="4578002"/>
          </a:xfrm>
        </p:spPr>
        <p:txBody>
          <a:bodyPr/>
          <a:lstStyle/>
          <a:p>
            <a:pPr marL="457200" lvl="1" indent="0" eaLnBrk="1" hangingPunct="1">
              <a:buSzPct val="80000"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A relation R is in 1NF if and only if it has only single-valued attributes (atomic values)</a:t>
            </a:r>
          </a:p>
          <a:p>
            <a:pPr lvl="1" eaLnBrk="1" hangingPunct="1">
              <a:buSzPct val="80000"/>
              <a:buFontTx/>
              <a:buChar char="•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2">
              <a:buSzPct val="80000"/>
              <a:buFontTx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EMP_PROJ (</a:t>
            </a:r>
            <a:r>
              <a:rPr lang="en-US" altLang="en-US" sz="2000" u="sng" dirty="0">
                <a:cs typeface="Times New Roman" panose="02020603050405020304" pitchFamily="18" charset="0"/>
              </a:rPr>
              <a:t>SSN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u="sng" dirty="0">
                <a:cs typeface="Times New Roman" panose="02020603050405020304" pitchFamily="18" charset="0"/>
              </a:rPr>
              <a:t>PNO</a:t>
            </a:r>
            <a:r>
              <a:rPr lang="en-US" altLang="en-US" sz="2000" dirty="0">
                <a:cs typeface="Times New Roman" panose="02020603050405020304" pitchFamily="18" charset="0"/>
              </a:rPr>
              <a:t>, HOURS, ENAME, PNAME, PLOCATION)</a:t>
            </a:r>
          </a:p>
          <a:p>
            <a:pPr lvl="1" eaLnBrk="1" hangingPunct="1">
              <a:buSzPct val="80000"/>
              <a:buFontTx/>
              <a:buNone/>
            </a:pPr>
            <a:r>
              <a:rPr lang="en-US" altLang="en-US" sz="2400" dirty="0"/>
              <a:t>			PLOCATION is not in 1NF (multi-valued attrib.)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2">
              <a:buSzPct val="80000"/>
              <a:buFontTx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solution: decompose the relation</a:t>
            </a:r>
          </a:p>
          <a:p>
            <a:pPr lvl="1" eaLnBrk="1" hangingPunct="1">
              <a:buSzPct val="80000"/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 	 EMP_PROJ2 (</a:t>
            </a:r>
            <a:r>
              <a:rPr lang="en-US" altLang="en-US" sz="2400" u="sng" dirty="0">
                <a:cs typeface="Times New Roman" panose="02020603050405020304" pitchFamily="18" charset="0"/>
              </a:rPr>
              <a:t>SSN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PNO</a:t>
            </a:r>
            <a:r>
              <a:rPr lang="en-US" altLang="en-US" sz="2400" dirty="0">
                <a:cs typeface="Times New Roman" panose="02020603050405020304" pitchFamily="18" charset="0"/>
              </a:rPr>
              <a:t>, HOURS, ENAME, PNAME)</a:t>
            </a:r>
          </a:p>
          <a:p>
            <a:pPr lvl="1" eaLnBrk="1" hangingPunct="1">
              <a:buSzPct val="80000"/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    LOC (</a:t>
            </a:r>
            <a:r>
              <a:rPr lang="en-US" altLang="en-US" sz="2400" u="sng" dirty="0">
                <a:cs typeface="Times New Roman" panose="02020603050405020304" pitchFamily="18" charset="0"/>
              </a:rPr>
              <a:t>PNO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PLOCATION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7259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B26-DB20-4D80-A066-BB277257EE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Second Normal Form</a:t>
            </a:r>
            <a:r>
              <a:rPr lang="en-US" altLang="en-US" sz="3200" dirty="0"/>
              <a:t>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87C8824-2BBA-4BA3-822C-E18520CA8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530" y="1476571"/>
            <a:ext cx="7856738" cy="2793589"/>
          </a:xfrm>
        </p:spPr>
        <p:txBody>
          <a:bodyPr>
            <a:normAutofit lnSpcReduction="10000"/>
          </a:bodyPr>
          <a:lstStyle/>
          <a:p>
            <a:pPr lvl="1" algn="just">
              <a:buSzPct val="80000"/>
              <a:buFont typeface="Wingdings" panose="05000000000000000000" pitchFamily="2" charset="2"/>
              <a:buChar char="v"/>
            </a:pPr>
            <a:r>
              <a:rPr lang="en-US" altLang="en-US" sz="2400" dirty="0">
                <a:cs typeface="Times New Roman" panose="02020603050405020304" pitchFamily="18" charset="0"/>
              </a:rPr>
              <a:t>A relation R in 2NF if and only if it is in 1NF and every </a:t>
            </a:r>
            <a:r>
              <a:rPr lang="en-US" altLang="en-US" sz="2400" dirty="0" err="1">
                <a:cs typeface="Times New Roman" panose="02020603050405020304" pitchFamily="18" charset="0"/>
              </a:rPr>
              <a:t>nonkey</a:t>
            </a:r>
            <a:r>
              <a:rPr lang="en-US" altLang="en-US" sz="2400" dirty="0">
                <a:cs typeface="Times New Roman" panose="02020603050405020304" pitchFamily="18" charset="0"/>
              </a:rPr>
              <a:t> column depends on a key not a subset of a key</a:t>
            </a:r>
          </a:p>
          <a:p>
            <a:pPr lvl="1" algn="just">
              <a:buSzPct val="80000"/>
              <a:buFont typeface="Wingdings" panose="05000000000000000000" pitchFamily="2" charset="2"/>
              <a:buChar char="v"/>
            </a:pPr>
            <a:r>
              <a:rPr lang="en-US" altLang="en-US" sz="2400" dirty="0">
                <a:cs typeface="Times New Roman" panose="02020603050405020304" pitchFamily="18" charset="0"/>
              </a:rPr>
              <a:t>all nonprime attributes of R must be fully functionally dependent on a whole key(s) of the relation, not a part of the key</a:t>
            </a:r>
          </a:p>
          <a:p>
            <a:pPr lvl="1" algn="just">
              <a:buSzPct val="80000"/>
              <a:buFont typeface="Wingdings" panose="05000000000000000000" pitchFamily="2" charset="2"/>
              <a:buChar char="v"/>
            </a:pPr>
            <a:r>
              <a:rPr lang="en-US" altLang="en-US" sz="2400" dirty="0">
                <a:cs typeface="Times New Roman" panose="02020603050405020304" pitchFamily="18" charset="0"/>
              </a:rPr>
              <a:t>no violation: single-attribute key or no nonprime attribute 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4084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E5CB-96AD-4AB1-9EAA-A1715B7C60C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Second Normal Form</a:t>
            </a:r>
            <a:r>
              <a:rPr lang="en-US" altLang="en-US" sz="3200" dirty="0"/>
              <a:t>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" descr="fig10_10">
            <a:extLst>
              <a:ext uri="{FF2B5EF4-FFF2-40B4-BE49-F238E27FC236}">
                <a16:creationId xmlns="" xmlns:a16="http://schemas.microsoft.com/office/drawing/2014/main" id="{14F7CE5D-6092-4B17-906B-AC75B6F7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13" y="783045"/>
            <a:ext cx="5770748" cy="53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767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4CD-14B7-4FC8-97D7-44B96C84941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Second Normal Form</a:t>
            </a:r>
            <a:r>
              <a:rPr lang="en-US" altLang="en-US" sz="3200" dirty="0"/>
              <a:t>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1" descr="fig10_11">
            <a:extLst>
              <a:ext uri="{FF2B5EF4-FFF2-40B4-BE49-F238E27FC236}">
                <a16:creationId xmlns="" xmlns:a16="http://schemas.microsoft.com/office/drawing/2014/main" id="{BDAAA908-CCC6-4B40-A9F0-094E4448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79" y="787786"/>
            <a:ext cx="6249878" cy="546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8943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76ED-00C2-4CE0-B620-33E4455FA1C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Third Normal Form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F7161A60-3077-4AD2-A348-FB0DA4A19D38}"/>
              </a:ext>
            </a:extLst>
          </p:cNvPr>
          <p:cNvSpPr txBox="1">
            <a:spLocks noChangeArrowheads="1"/>
          </p:cNvSpPr>
          <p:nvPr/>
        </p:nvSpPr>
        <p:spPr>
          <a:xfrm>
            <a:off x="639208" y="1235078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ENAME is </a:t>
            </a:r>
            <a:r>
              <a:rPr lang="en-US" altLang="en-US" b="1" dirty="0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there is no set of attributes X where SSN -&gt; X and X -&gt; ENAME </a:t>
            </a:r>
          </a:p>
        </p:txBody>
      </p:sp>
    </p:spTree>
    <p:extLst>
      <p:ext uri="{BB962C8B-B14F-4D97-AF65-F5344CB8AC3E}">
        <p14:creationId xmlns="" xmlns:p14="http://schemas.microsoft.com/office/powerpoint/2010/main" val="83997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8375-5A9D-4C9F-B44C-0C12A73D7C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 of Unit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6310B92-E8EA-40FA-B31D-F15B74A1CC02}"/>
              </a:ext>
            </a:extLst>
          </p:cNvPr>
          <p:cNvSpPr/>
          <p:nvPr/>
        </p:nvSpPr>
        <p:spPr>
          <a:xfrm>
            <a:off x="1371600" y="1402671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</a:rPr>
              <a:t>Data Base Design &amp; Normalization: </a:t>
            </a:r>
            <a:r>
              <a:rPr lang="en-US" sz="2400" dirty="0"/>
              <a:t>Functional dependencies, normal forms, first, second, 8 third normal forms, BCNF, inclusion dependence, loss less join decompositions, normalization using FD, MVD, and JDs, alternative approaches to database design</a:t>
            </a:r>
          </a:p>
        </p:txBody>
      </p:sp>
    </p:spTree>
    <p:extLst>
      <p:ext uri="{BB962C8B-B14F-4D97-AF65-F5344CB8AC3E}">
        <p14:creationId xmlns="" xmlns:p14="http://schemas.microsoft.com/office/powerpoint/2010/main" val="2751586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6B2-4D87-496B-B0AA-E1CFCC7949C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Third Normal Form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498E48-E689-42E2-A9EC-FCAD961D7B4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29626"/>
            <a:ext cx="8447103" cy="511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A relation schema R is in </a:t>
            </a:r>
            <a:r>
              <a:rPr lang="en-US" altLang="en-US" sz="2400" b="1" dirty="0"/>
              <a:t>third normal form (3NF)</a:t>
            </a:r>
            <a:r>
              <a:rPr lang="en-US" altLang="en-US" sz="2400" dirty="0"/>
              <a:t> if it is in 2NF </a:t>
            </a:r>
            <a:r>
              <a:rPr lang="en-US" altLang="en-US" sz="2400" i="1" dirty="0"/>
              <a:t>and</a:t>
            </a:r>
            <a:r>
              <a:rPr lang="en-US" altLang="en-US" sz="2400" dirty="0"/>
              <a:t> no non-prime attribute A in R is 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 can be decomposed into 3NF relations via the process of 3NF normalization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NOTE: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When Y is a candidate key, there is no problem with the transitive dependency 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E.g., Consider EMP (SSN, Emp#, Salary ).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Here, SSN -&gt; Emp# -&gt; Salary and Emp# is a candidate key. </a:t>
            </a:r>
          </a:p>
        </p:txBody>
      </p:sp>
    </p:spTree>
    <p:extLst>
      <p:ext uri="{BB962C8B-B14F-4D97-AF65-F5344CB8AC3E}">
        <p14:creationId xmlns="" xmlns:p14="http://schemas.microsoft.com/office/powerpoint/2010/main" val="3006353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C0D-D41A-423B-950C-C19707D0C8C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BCNF (Boyce-Codd Normal Form)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B18F7A9B-933A-4FD1-A01D-DC9DD858A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" y="1235078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relation schema R is in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Boyce-Codd Normal Form (BCNF)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if whenever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FD X -&gt; 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holds in R, then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is a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superkey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normal form is strictly stronger than the previous one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Every 2NF relation is in 1NF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Every 3NF relation is in 2NF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Every BCNF relation is in 3NF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 exist relations that are in 3NF but not in BCNF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goal is to have each relation in BCNF (or 3NF) </a:t>
            </a:r>
          </a:p>
        </p:txBody>
      </p:sp>
    </p:spTree>
    <p:extLst>
      <p:ext uri="{BB962C8B-B14F-4D97-AF65-F5344CB8AC3E}">
        <p14:creationId xmlns="" xmlns:p14="http://schemas.microsoft.com/office/powerpoint/2010/main" val="1738198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118-B940-4638-957D-33524CE6184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BCNF (Boyce-Codd Normal Form)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1" descr="fig10_12">
            <a:extLst>
              <a:ext uri="{FF2B5EF4-FFF2-40B4-BE49-F238E27FC236}">
                <a16:creationId xmlns="" xmlns:a16="http://schemas.microsoft.com/office/drawing/2014/main" id="{6FD58859-84D2-4707-9150-4719984A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5" y="1060142"/>
            <a:ext cx="7814006" cy="454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20137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595F-77E7-4B9F-93E7-BB7B8069096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BCNF (Boyce-Codd Normal Form)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7C7BBCF2-426B-4D57-BBB2-066082258DB6}"/>
              </a:ext>
            </a:extLst>
          </p:cNvPr>
          <p:cNvSpPr txBox="1">
            <a:spLocks noChangeArrowheads="1"/>
          </p:cNvSpPr>
          <p:nvPr/>
        </p:nvSpPr>
        <p:spPr>
          <a:xfrm>
            <a:off x="665842" y="1127126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relation schema R is in </a:t>
            </a:r>
            <a:r>
              <a:rPr lang="en-US" altLang="en-US" sz="2400" b="1" dirty="0"/>
              <a:t>Boyce-Codd Normal Form (BCNF)</a:t>
            </a:r>
            <a:r>
              <a:rPr lang="en-US" altLang="en-US" sz="2400" dirty="0"/>
              <a:t> if whenever an </a:t>
            </a:r>
            <a:r>
              <a:rPr lang="en-US" altLang="en-US" sz="2400" b="1" dirty="0"/>
              <a:t>FD X -&gt; A</a:t>
            </a:r>
            <a:r>
              <a:rPr lang="en-US" altLang="en-US" sz="2400" dirty="0"/>
              <a:t> holds in R, then </a:t>
            </a:r>
            <a:r>
              <a:rPr lang="en-US" altLang="en-US" sz="2400" b="1" dirty="0"/>
              <a:t>X is a </a:t>
            </a:r>
            <a:r>
              <a:rPr lang="en-US" altLang="en-US" sz="2400" b="1" dirty="0" err="1"/>
              <a:t>superkey</a:t>
            </a:r>
            <a:r>
              <a:rPr lang="en-US" altLang="en-US" sz="2400" dirty="0"/>
              <a:t> of R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Each normal form is strictly stronger than the previous one</a:t>
            </a:r>
          </a:p>
          <a:p>
            <a:pPr lvl="1"/>
            <a:r>
              <a:rPr lang="en-US" altLang="en-US" sz="2200" dirty="0"/>
              <a:t>Every 2NF relation is in 1NF</a:t>
            </a:r>
          </a:p>
          <a:p>
            <a:pPr lvl="1"/>
            <a:r>
              <a:rPr lang="en-US" altLang="en-US" sz="2200" dirty="0"/>
              <a:t>Every 3NF relation is in 2NF</a:t>
            </a:r>
          </a:p>
          <a:p>
            <a:pPr lvl="1"/>
            <a:r>
              <a:rPr lang="en-US" altLang="en-US" sz="2200" dirty="0"/>
              <a:t>Every BCNF relation is in 3NF</a:t>
            </a:r>
          </a:p>
          <a:p>
            <a:pPr marL="457200" lvl="1" indent="0">
              <a:buNone/>
            </a:pPr>
            <a:endParaRPr lang="en-US" altLang="en-US" sz="2200" dirty="0"/>
          </a:p>
          <a:p>
            <a:r>
              <a:rPr lang="en-US" altLang="en-US" sz="2400" dirty="0"/>
              <a:t>There exist relations that are in 3NF but not in BCNF</a:t>
            </a:r>
          </a:p>
          <a:p>
            <a:r>
              <a:rPr lang="en-US" altLang="en-US" sz="2400" dirty="0"/>
              <a:t>The goal is to have each relation in BCNF (or 3NF) </a:t>
            </a:r>
          </a:p>
        </p:txBody>
      </p:sp>
    </p:spTree>
    <p:extLst>
      <p:ext uri="{BB962C8B-B14F-4D97-AF65-F5344CB8AC3E}">
        <p14:creationId xmlns="" xmlns:p14="http://schemas.microsoft.com/office/powerpoint/2010/main" val="2152883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334B-4265-419B-95BE-6BDED02E18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/>
              <a:t>BCNF (Boyce-Codd Normal Form)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1" descr="fig10_12">
            <a:extLst>
              <a:ext uri="{FF2B5EF4-FFF2-40B4-BE49-F238E27FC236}">
                <a16:creationId xmlns="" xmlns:a16="http://schemas.microsoft.com/office/drawing/2014/main" id="{B34D4CDD-7650-43A2-B6C5-8F4E917E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1" y="1149245"/>
            <a:ext cx="8073106" cy="46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25716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D0F-60B9-437E-A5B7-159143695D9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/>
              <a:t>a relation TEACH that is in 3NF but not in BCNF </a:t>
            </a:r>
          </a:p>
          <a:p>
            <a:pPr algn="ctr"/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" descr="fig10_13">
            <a:extLst>
              <a:ext uri="{FF2B5EF4-FFF2-40B4-BE49-F238E27FC236}">
                <a16:creationId xmlns="" xmlns:a16="http://schemas.microsoft.com/office/drawing/2014/main" id="{076532E9-A561-4C4F-8A66-3BC130D7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2" y="1458912"/>
            <a:ext cx="8237194" cy="424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49556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7AA-241E-4F76-A7DA-DD5DF150B07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Lossless Join Decomposition          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B18F7A9B-933A-4FD1-A01D-DC9DD858A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" y="1055652"/>
            <a:ext cx="8294687" cy="155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defRPr/>
            </a:pPr>
            <a:r>
              <a:rPr lang="en-US" dirty="0"/>
              <a:t>Let a relation R ,decomposed into relations R1 and R2,</a:t>
            </a:r>
          </a:p>
          <a:p>
            <a:pPr lvl="1"/>
            <a:r>
              <a:rPr lang="en-US" dirty="0"/>
              <a:t>Decomposition is lossy if R1 ⋈ R2 ⊃ R</a:t>
            </a:r>
          </a:p>
          <a:p>
            <a:pPr lvl="1"/>
            <a:r>
              <a:rPr lang="en-US" dirty="0"/>
              <a:t>Decomposition is lossless if R1 ⋈ R2 = R</a:t>
            </a:r>
          </a:p>
          <a:p>
            <a:pPr lvl="1" eaLnBrk="1" hangingPunct="1"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36933B3-54C0-4AA4-92DA-2F3DB285C049}"/>
              </a:ext>
            </a:extLst>
          </p:cNvPr>
          <p:cNvSpPr/>
          <p:nvPr/>
        </p:nvSpPr>
        <p:spPr>
          <a:xfrm>
            <a:off x="609592" y="2787588"/>
            <a:ext cx="8109751" cy="66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To check for lossless join decomposition using FD set, following conditions must hold: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58654EF0-BBAF-4891-ACD0-26629503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55" y="3471403"/>
            <a:ext cx="7892224" cy="2710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Union of Attributes of R1 and R2 must be equal to attribute of R. Each attribute of R must be either in R1 or in R2.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latin typeface="Calibri (Body)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(R1) U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(R2)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Intersection of Attributes of R1 and R2 must not be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latin typeface="Calibri (Body)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(R1) ∩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(R2) ≠ 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Common attribute must be a key for at least one 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(R1 or R2)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(R1) ∩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(R2) -&gt;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(R1) or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(R1) ∩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(R2) -&gt;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Att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 (Body)"/>
              </a:rPr>
              <a:t>(R2)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7579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6DA-6E4A-405D-A7B7-AC6644BAB8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Dependency Preserving Decomposition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B18F7A9B-933A-4FD1-A01D-DC9DD858A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" y="1055652"/>
            <a:ext cx="8294687" cy="233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defRPr/>
            </a:pPr>
            <a:r>
              <a:rPr lang="en-US" dirty="0"/>
              <a:t> </a:t>
            </a:r>
            <a:r>
              <a:rPr lang="en-US" sz="2400" dirty="0"/>
              <a:t>Decomposition of a relation R  into relations R1 and R2, if</a:t>
            </a:r>
          </a:p>
          <a:p>
            <a:pPr lvl="1" eaLnBrk="1" hangingPunct="1">
              <a:defRPr/>
            </a:pPr>
            <a:r>
              <a:rPr lang="en-US" sz="2400" dirty="0"/>
              <a:t>All dependencies of R either must be a part of R1 or R2 or must be derivable from combination of FD’s of R1 and R2.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2676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5A0-84E5-4384-8345-0CE16EDAB05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kumimoji="0" lang="en-US" sz="3400" b="1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Assignment 3.1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9116874-3104-445A-B467-6B8B8CEE611E}"/>
              </a:ext>
            </a:extLst>
          </p:cNvPr>
          <p:cNvSpPr/>
          <p:nvPr/>
        </p:nvSpPr>
        <p:spPr>
          <a:xfrm>
            <a:off x="528220" y="906971"/>
            <a:ext cx="8305060" cy="503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17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Let R(B,O,I,S,Q,D) {S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D,I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B,IS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Q,B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O} find keys for R.		  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CO5</a:t>
            </a:r>
          </a:p>
          <a:p>
            <a:pPr marL="342900" marR="317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ConsiderR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(A,B,C,D)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andF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={A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BC,AC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D,D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B,AB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D} determine if the attributes set {A}, {BD},&amp;{AC} are super keys for this relation.		  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CO5</a:t>
            </a:r>
          </a:p>
          <a:p>
            <a:pPr marL="342900" marR="317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Suppose we have a relation ABCD with some FDs as follows 	</a:t>
            </a:r>
          </a:p>
          <a:p>
            <a:pPr marR="3175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F={AB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C,C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D,D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A}</a:t>
            </a:r>
          </a:p>
          <a:p>
            <a:pPr marR="3175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compute closure A,C,AB,AC and all FDs that follows from F.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 CO5</a:t>
            </a:r>
          </a:p>
          <a:p>
            <a:pPr marR="3175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Given two set of FDs F1,F2for  the relation(A,B,C,D,E), F1={A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B,AB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C,             D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AC,D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E},F2={A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BC,D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AE}.Are F1 and F2 equivalent? Explain. 	    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</a:p>
          <a:p>
            <a:pPr marR="3175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5.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Define closure of a CD set. Consider the relation  schema R(A,B,C,D,E,G) with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followingFDs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	F={AB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C,C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A,BC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D,ACD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D,D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EG,BE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C,CG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BD,CE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BG}</a:t>
            </a:r>
          </a:p>
          <a:p>
            <a:pPr marR="3175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compute closure of BE, BD and CA					     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CO5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746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6B00-299B-4FCA-9AED-81DB9CBBEC9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Prerequisite Unit 3 Lect. 16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4C94A9-C1A5-4E24-BE4E-F2D67CA21CFA}"/>
              </a:ext>
            </a:extLst>
          </p:cNvPr>
          <p:cNvSpPr/>
          <p:nvPr/>
        </p:nvSpPr>
        <p:spPr>
          <a:xfrm>
            <a:off x="762000" y="1295400"/>
            <a:ext cx="7543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theory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 2" pitchFamily="18" charset="2"/>
              <a:buAutoNum type="arabicPeriod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28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5EF-3976-4FF2-80AF-109D5DAC791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0"/>
            <a:ext cx="47244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 of Unit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34AD5A7-B4BB-4E0F-80C5-8FB354B7F6E4}"/>
              </a:ext>
            </a:extLst>
          </p:cNvPr>
          <p:cNvSpPr/>
          <p:nvPr/>
        </p:nvSpPr>
        <p:spPr>
          <a:xfrm>
            <a:off x="990600" y="1443583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Good database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relation in certain normal form to avoid the anomalies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32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888-9A19-4A73-B3A5-BC32F345864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mapping with CO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="" xmlns:a16="http://schemas.microsoft.com/office/drawing/2014/main" id="{05B54D70-3E94-4F79-864E-11D4437B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9325450"/>
              </p:ext>
            </p:extLst>
          </p:nvPr>
        </p:nvGraphicFramePr>
        <p:xfrm>
          <a:off x="465992" y="838200"/>
          <a:ext cx="8305800" cy="556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560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1615983">
                <a:tc>
                  <a:txBody>
                    <a:bodyPr/>
                    <a:lstStyle/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Lossless Join Decomposition</a:t>
                      </a:r>
                    </a:p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Preservation</a:t>
                      </a:r>
                    </a:p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Multivalued Dependency</a:t>
                      </a:r>
                    </a:p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Rule of Multivalued Dependency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1495469">
                <a:tc>
                  <a:txBody>
                    <a:bodyPr/>
                    <a:lstStyle/>
                    <a:p>
                      <a:pPr marL="685794" lvl="1" indent="-285744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Fourth Normal Form</a:t>
                      </a:r>
                    </a:p>
                    <a:p>
                      <a:pPr marL="685794" lvl="1" indent="-285744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 Dependency</a:t>
                      </a: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1840578">
                <a:tc>
                  <a:txBody>
                    <a:bodyPr/>
                    <a:lstStyle/>
                    <a:p>
                      <a:pPr marL="685794" lvl="1" indent="-285744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Fifth Normal Form</a:t>
                      </a:r>
                    </a:p>
                    <a:p>
                      <a:pPr marL="685794" lvl="1" indent="-285744"/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Domain-Key Normal Form (DKNF)</a:t>
                      </a:r>
                      <a:endParaRPr lang="en-US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85844" marR="0" lvl="2" indent="-285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CO5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42837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75C-A544-4CB8-96D9-443E80F130A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-5862"/>
            <a:ext cx="7391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Objectives 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D298FD54-5942-4877-9A57-54CD8652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1337014"/>
              </p:ext>
            </p:extLst>
          </p:nvPr>
        </p:nvGraphicFramePr>
        <p:xfrm>
          <a:off x="609600" y="1082992"/>
          <a:ext cx="8305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Lossless Join Decomposition</a:t>
                      </a:r>
                    </a:p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Preservation</a:t>
                      </a:r>
                    </a:p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Multivalued Dependency</a:t>
                      </a:r>
                    </a:p>
                    <a:p>
                      <a:pPr marL="685794" lvl="1" indent="-285744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Rule of Multivalued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find if sub relations formed during the normalization are loss less or not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794" lvl="1" indent="-285744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Fourth Normal Form</a:t>
                      </a:r>
                    </a:p>
                    <a:p>
                      <a:pPr marL="685794" lvl="1" indent="-285744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find the join dependency among the sub relations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794" lvl="1" indent="-285744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Fifth Normal Form</a:t>
                      </a:r>
                    </a:p>
                    <a:p>
                      <a:pPr marL="685794" lvl="1" indent="-285744"/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Domain-Key Normal Form (DKNF)</a:t>
                      </a:r>
                      <a:endParaRPr lang="en-US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apply normalization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8672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E5CE-127E-476B-AD0E-EAD019B222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Multi valued Dependency </a:t>
            </a:r>
            <a:r>
              <a:rPr lang="en-US" altLang="en-US" sz="24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F6ED7FDA-F92F-4ABC-BFEA-EA42271E7FC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237448"/>
            <a:ext cx="7772400" cy="490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12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A </a:t>
            </a:r>
            <a:r>
              <a:rPr lang="en-US" altLang="en-US" sz="2200" b="1" dirty="0">
                <a:cs typeface="Times New Roman" panose="02020603050405020304" pitchFamily="18" charset="0"/>
              </a:rPr>
              <a:t>multivalued dependency </a:t>
            </a:r>
            <a:r>
              <a:rPr lang="en-US" altLang="en-US" sz="2200" dirty="0"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cs typeface="Times New Roman" panose="02020603050405020304" pitchFamily="18" charset="0"/>
              </a:rPr>
              <a:t>MVD</a:t>
            </a:r>
            <a:r>
              <a:rPr lang="en-US" altLang="en-US" sz="2200" dirty="0">
                <a:cs typeface="Times New Roman" panose="02020603050405020304" pitchFamily="18" charset="0"/>
              </a:rPr>
              <a:t>) 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200" dirty="0">
                <a:cs typeface="Times New Roman" panose="02020603050405020304" pitchFamily="18" charset="0"/>
              </a:rPr>
              <a:t>&gt;&gt;</a:t>
            </a:r>
            <a:r>
              <a:rPr lang="en-US" altLang="en-US" sz="2200" i="1" dirty="0">
                <a:cs typeface="Times New Roman" panose="02020603050405020304" pitchFamily="18" charset="0"/>
              </a:rPr>
              <a:t> Y</a:t>
            </a:r>
            <a:r>
              <a:rPr lang="en-US" altLang="en-US" sz="2200" dirty="0">
                <a:cs typeface="Times New Roman" panose="02020603050405020304" pitchFamily="18" charset="0"/>
              </a:rPr>
              <a:t> specified on relation schema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, where 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 are both subsets of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, specifies the following constraint on any relation state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 of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: If two tuples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cs typeface="Times New Roman" panose="02020603050405020304" pitchFamily="18" charset="0"/>
              </a:rPr>
              <a:t> exist in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 such that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], then two tuples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cs typeface="Times New Roman" panose="02020603050405020304" pitchFamily="18" charset="0"/>
              </a:rPr>
              <a:t> should also exist in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 with the following properties, where we use </a:t>
            </a:r>
            <a:r>
              <a:rPr lang="en-US" altLang="en-US" sz="2200" i="1" dirty="0">
                <a:cs typeface="Times New Roman" panose="02020603050405020304" pitchFamily="18" charset="0"/>
              </a:rPr>
              <a:t>Z</a:t>
            </a:r>
            <a:r>
              <a:rPr lang="en-US" altLang="en-US" sz="2200" dirty="0">
                <a:cs typeface="Times New Roman" panose="02020603050405020304" pitchFamily="18" charset="0"/>
              </a:rPr>
              <a:t> to denote (</a:t>
            </a:r>
            <a:r>
              <a:rPr lang="en-US" altLang="en-US" sz="2200" i="1" dirty="0">
                <a:cs typeface="Times New Roman" panose="02020603050405020304" pitchFamily="18" charset="0"/>
              </a:rPr>
              <a:t>R </a:t>
            </a:r>
            <a:r>
              <a:rPr lang="en-US" altLang="en-US" sz="2200" dirty="0">
                <a:latin typeface="MathematicalPi 1" pitchFamily="82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cs typeface="Times New Roman" panose="02020603050405020304" pitchFamily="18" charset="0"/>
              </a:rPr>
              <a:t> (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Lucida Grande" pitchFamily="1" charset="0"/>
                <a:cs typeface="Arial" panose="020B0604020202020204" pitchFamily="34" charset="0"/>
              </a:rPr>
              <a:t>υ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)):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].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] and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].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Z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Z</a:t>
            </a:r>
            <a:r>
              <a:rPr lang="en-US" altLang="en-US" sz="2200" dirty="0">
                <a:cs typeface="Times New Roman" panose="02020603050405020304" pitchFamily="18" charset="0"/>
              </a:rPr>
              <a:t>] and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Z</a:t>
            </a:r>
            <a:r>
              <a:rPr lang="en-US" altLang="en-US" sz="2200" dirty="0">
                <a:cs typeface="Times New Roman" panose="02020603050405020304" pitchFamily="18" charset="0"/>
              </a:rPr>
              <a:t>] = </a:t>
            </a:r>
            <a:r>
              <a:rPr lang="en-US" altLang="en-US" sz="2200" i="1" dirty="0">
                <a:cs typeface="Times New Roman" panose="02020603050405020304" pitchFamily="18" charset="0"/>
              </a:rPr>
              <a:t>t</a:t>
            </a:r>
            <a:r>
              <a:rPr lang="en-US" altLang="en-US" sz="22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cs typeface="Times New Roman" panose="02020603050405020304" pitchFamily="18" charset="0"/>
              </a:rPr>
              <a:t>[</a:t>
            </a:r>
            <a:r>
              <a:rPr lang="en-US" altLang="en-US" sz="2200" i="1" dirty="0">
                <a:cs typeface="Times New Roman" panose="02020603050405020304" pitchFamily="18" charset="0"/>
              </a:rPr>
              <a:t>Z</a:t>
            </a:r>
            <a:r>
              <a:rPr lang="en-US" altLang="en-US" sz="2200" dirty="0">
                <a:cs typeface="Times New Roman" panose="02020603050405020304" pitchFamily="18" charset="0"/>
              </a:rPr>
              <a:t>].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An MVD 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200" dirty="0">
                <a:cs typeface="Times New Roman" panose="02020603050405020304" pitchFamily="18" charset="0"/>
              </a:rPr>
              <a:t>&gt;&gt; 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 in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 is called a </a:t>
            </a:r>
            <a:r>
              <a:rPr lang="en-US" altLang="en-US" sz="2200" b="1" dirty="0">
                <a:cs typeface="Times New Roman" panose="02020603050405020304" pitchFamily="18" charset="0"/>
              </a:rPr>
              <a:t>trivial MVD</a:t>
            </a:r>
            <a:r>
              <a:rPr lang="en-US" altLang="en-US" sz="2200" dirty="0">
                <a:cs typeface="Times New Roman" panose="02020603050405020304" pitchFamily="18" charset="0"/>
              </a:rPr>
              <a:t> if (a) 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 is a subset of 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, or (b) </a:t>
            </a:r>
            <a:r>
              <a:rPr lang="en-US" altLang="en-US" sz="2200" i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Lucida Grande" pitchFamily="1" charset="0"/>
                <a:cs typeface="Arial" panose="020B0604020202020204" pitchFamily="34" charset="0"/>
              </a:rPr>
              <a:t>υ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cs typeface="Times New Roman" panose="02020603050405020304" pitchFamily="18" charset="0"/>
              </a:rPr>
              <a:t> = </a:t>
            </a:r>
            <a:r>
              <a:rPr lang="en-US" altLang="en-US" sz="2200" i="1" dirty="0"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294673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A351-3C56-4B97-9885-8D3A10A6727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Inference Rules for Multivalued Dependencies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591CF70-A67D-4540-BC5C-26258FCF7E13}"/>
              </a:ext>
            </a:extLst>
          </p:cNvPr>
          <p:cNvSpPr/>
          <p:nvPr/>
        </p:nvSpPr>
        <p:spPr>
          <a:xfrm>
            <a:off x="692458" y="1156442"/>
            <a:ext cx="8100874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IR1 (</a:t>
            </a:r>
            <a:r>
              <a:rPr lang="en-US" altLang="en-US" sz="2400" b="1" dirty="0">
                <a:cs typeface="Times New Roman" panose="02020603050405020304" pitchFamily="18" charset="0"/>
              </a:rPr>
              <a:t>reflexive rule for FDs</a:t>
            </a:r>
            <a:r>
              <a:rPr lang="en-US" altLang="en-US" sz="2400" dirty="0">
                <a:cs typeface="Times New Roman" panose="02020603050405020304" pitchFamily="18" charset="0"/>
              </a:rPr>
              <a:t>):    If </a:t>
            </a:r>
            <a:r>
              <a:rPr lang="en-US" altLang="en-US" sz="2400" i="1" dirty="0">
                <a:cs typeface="Times New Roman" panose="02020603050405020304" pitchFamily="18" charset="0"/>
              </a:rPr>
              <a:t>X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, then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IR2 (</a:t>
            </a:r>
            <a:r>
              <a:rPr lang="en-US" altLang="en-US" sz="2400" b="1" dirty="0">
                <a:cs typeface="Times New Roman" panose="02020603050405020304" pitchFamily="18" charset="0"/>
              </a:rPr>
              <a:t>augmentation rule for FDs</a:t>
            </a:r>
            <a:r>
              <a:rPr lang="en-US" altLang="en-US" sz="2400" dirty="0">
                <a:cs typeface="Times New Roman" panose="02020603050405020304" pitchFamily="18" charset="0"/>
              </a:rPr>
              <a:t>): {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ahoma" panose="020B0604030504040204" pitchFamily="34" charset="0"/>
                <a:sym typeface="Wingdings 3" panose="05040102010807070707" pitchFamily="18" charset="2"/>
              </a:rPr>
              <a:t>–</a:t>
            </a:r>
            <a:r>
              <a:rPr lang="en-US" altLang="en-US" sz="2400" dirty="0">
                <a:cs typeface="Tahoma" panose="020B0604030504040204" pitchFamily="34" charset="0"/>
                <a:sym typeface="Wingdings 3" panose="05040102010807070707" pitchFamily="18" charset="2"/>
              </a:rPr>
              <a:t>&gt;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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XZ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YZ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IR3 (</a:t>
            </a:r>
            <a:r>
              <a:rPr lang="en-US" altLang="en-US" sz="2400" b="1" dirty="0">
                <a:cs typeface="Times New Roman" panose="02020603050405020304" pitchFamily="18" charset="0"/>
              </a:rPr>
              <a:t>transitive rule for FDs</a:t>
            </a:r>
            <a:r>
              <a:rPr lang="en-US" altLang="en-US" sz="2400" dirty="0">
                <a:cs typeface="Times New Roman" panose="02020603050405020304" pitchFamily="18" charset="0"/>
              </a:rPr>
              <a:t>): {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</a:rPr>
              <a:t>&gt;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</a:rPr>
              <a:t>&gt;</a:t>
            </a:r>
            <a:r>
              <a:rPr lang="en-US" altLang="en-US" sz="2400" i="1" dirty="0"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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IR4 (</a:t>
            </a:r>
            <a:r>
              <a:rPr lang="en-US" altLang="en-US" sz="2400" b="1" dirty="0">
                <a:cs typeface="Times New Roman" panose="02020603050405020304" pitchFamily="18" charset="0"/>
              </a:rPr>
              <a:t>complementation rule for MVDs</a:t>
            </a:r>
            <a:r>
              <a:rPr lang="en-US" altLang="en-US" sz="2400" dirty="0">
                <a:cs typeface="Times New Roman" panose="02020603050405020304" pitchFamily="18" charset="0"/>
              </a:rPr>
              <a:t>): {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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 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))}.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IR5 (</a:t>
            </a:r>
            <a:r>
              <a:rPr lang="en-US" altLang="en-US" sz="2400" b="1" dirty="0">
                <a:cs typeface="Times New Roman" panose="02020603050405020304" pitchFamily="18" charset="0"/>
              </a:rPr>
              <a:t>augmentation rule for MVDs</a:t>
            </a:r>
            <a:r>
              <a:rPr lang="en-US" altLang="en-US" sz="2400" dirty="0">
                <a:cs typeface="Times New Roman" panose="02020603050405020304" pitchFamily="18" charset="0"/>
              </a:rPr>
              <a:t>): If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Y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then </a:t>
            </a:r>
            <a:r>
              <a:rPr lang="en-US" altLang="en-US" sz="2400" i="1" dirty="0">
                <a:cs typeface="Times New Roman" panose="02020603050405020304" pitchFamily="18" charset="0"/>
              </a:rPr>
              <a:t>WX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YZ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IR6 (</a:t>
            </a:r>
            <a:r>
              <a:rPr lang="en-US" altLang="en-US" sz="2400" b="1" dirty="0">
                <a:cs typeface="Times New Roman" panose="02020603050405020304" pitchFamily="18" charset="0"/>
              </a:rPr>
              <a:t>transitive rule for MVDs</a:t>
            </a:r>
            <a:r>
              <a:rPr lang="en-US" altLang="en-US" sz="2400" dirty="0">
                <a:cs typeface="Times New Roman" panose="02020603050405020304" pitchFamily="18" charset="0"/>
              </a:rPr>
              <a:t>): {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Y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Z</a:t>
            </a:r>
            <a:r>
              <a:rPr lang="en-US" altLang="en-US" sz="2400" dirty="0"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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 (</a:t>
            </a:r>
            <a:r>
              <a:rPr lang="en-US" altLang="en-US" sz="2400" i="1" dirty="0"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MathematicalPi 1" pitchFamily="82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).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IR7 (</a:t>
            </a:r>
            <a:r>
              <a:rPr lang="en-US" altLang="en-US" sz="2400" b="1" dirty="0">
                <a:cs typeface="Times New Roman" panose="02020603050405020304" pitchFamily="18" charset="0"/>
              </a:rPr>
              <a:t>replication rule for FD to MVD</a:t>
            </a:r>
            <a:r>
              <a:rPr lang="en-US" altLang="en-US" sz="2400" dirty="0">
                <a:cs typeface="Times New Roman" panose="02020603050405020304" pitchFamily="18" charset="0"/>
              </a:rPr>
              <a:t>): {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ahoma" panose="020B0604030504040204" pitchFamily="34" charset="0"/>
                <a:sym typeface="Wingdings 3" panose="05040102010807070707" pitchFamily="18" charset="2"/>
              </a:rPr>
              <a:t>–</a:t>
            </a:r>
            <a:r>
              <a:rPr lang="en-US" altLang="en-US" sz="2400" dirty="0">
                <a:cs typeface="Tahoma" panose="020B0604030504040204" pitchFamily="34" charset="0"/>
                <a:sym typeface="Wingdings 3" panose="05040102010807070707" pitchFamily="18" charset="2"/>
              </a:rPr>
              <a:t>&gt;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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Y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IR8 (</a:t>
            </a:r>
            <a:r>
              <a:rPr lang="en-US" altLang="en-US" sz="2400" b="1" dirty="0">
                <a:cs typeface="Times New Roman" panose="02020603050405020304" pitchFamily="18" charset="0"/>
              </a:rPr>
              <a:t>coalescence rule for FDs and MVDs</a:t>
            </a:r>
            <a:r>
              <a:rPr lang="en-US" altLang="en-US" sz="2400" dirty="0">
                <a:cs typeface="Times New Roman" panose="02020603050405020304" pitchFamily="18" charset="0"/>
              </a:rPr>
              <a:t>): If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4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Y</a:t>
            </a:r>
            <a:r>
              <a:rPr lang="en-US" altLang="en-US" sz="2400" dirty="0">
                <a:cs typeface="Times New Roman" panose="02020603050405020304" pitchFamily="18" charset="0"/>
              </a:rPr>
              <a:t> and there exists </a:t>
            </a:r>
            <a:r>
              <a:rPr lang="en-US" altLang="en-US" sz="2400" i="1" dirty="0"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cs typeface="Times New Roman" panose="02020603050405020304" pitchFamily="18" charset="0"/>
              </a:rPr>
              <a:t> with the properties that</a:t>
            </a:r>
          </a:p>
          <a:p>
            <a:pPr marL="1371600" lvl="2" indent="-457200" algn="just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(a) </a:t>
            </a:r>
            <a:r>
              <a:rPr lang="en-US" altLang="en-US" sz="2000" i="1" dirty="0"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cs typeface="Times New Roman" panose="02020603050405020304" pitchFamily="18" charset="0"/>
              </a:rPr>
              <a:t> is empty, (b) </a:t>
            </a:r>
            <a:r>
              <a:rPr lang="en-US" altLang="en-US" sz="2000" i="1" dirty="0"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ahoma" panose="020B0604030504040204" pitchFamily="34" charset="0"/>
                <a:sym typeface="Wingdings 3" panose="05040102010807070707" pitchFamily="18" charset="2"/>
              </a:rPr>
              <a:t>–</a:t>
            </a:r>
            <a:r>
              <a:rPr lang="en-US" altLang="en-US" sz="2400" dirty="0">
                <a:cs typeface="Tahoma" panose="020B0604030504040204" pitchFamily="34" charset="0"/>
                <a:sym typeface="Wingdings 3" panose="05040102010807070707" pitchFamily="18" charset="2"/>
              </a:rPr>
              <a:t>&gt;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Z</a:t>
            </a:r>
            <a:r>
              <a:rPr lang="en-US" altLang="en-US" sz="2000" dirty="0">
                <a:cs typeface="Times New Roman" panose="02020603050405020304" pitchFamily="18" charset="0"/>
              </a:rPr>
              <a:t>, and (c) </a:t>
            </a:r>
            <a:r>
              <a:rPr lang="en-US" altLang="en-US" sz="2000" i="1" dirty="0"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Z</a:t>
            </a:r>
            <a:r>
              <a:rPr lang="en-US" altLang="en-US" sz="2000" dirty="0">
                <a:cs typeface="Times New Roman" panose="02020603050405020304" pitchFamily="18" charset="0"/>
              </a:rPr>
              <a:t>, then   </a:t>
            </a:r>
            <a:r>
              <a:rPr lang="en-US" altLang="en-US" sz="2000" i="1" dirty="0"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ahoma" panose="020B0604030504040204" pitchFamily="34" charset="0"/>
                <a:sym typeface="Wingdings 3" panose="05040102010807070707" pitchFamily="18" charset="2"/>
              </a:rPr>
              <a:t>–</a:t>
            </a:r>
            <a:r>
              <a:rPr lang="en-US" altLang="en-US" sz="2400" dirty="0">
                <a:cs typeface="Tahoma" panose="020B0604030504040204" pitchFamily="34" charset="0"/>
                <a:sym typeface="Wingdings 3" panose="05040102010807070707" pitchFamily="18" charset="2"/>
              </a:rPr>
              <a:t>&gt;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Z</a:t>
            </a:r>
            <a:r>
              <a:rPr lang="en-US" altLang="en-US" sz="2000" dirty="0"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="" xmlns:p14="http://schemas.microsoft.com/office/powerpoint/2010/main" val="3324429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13C8-9BBC-4BAD-AF21-35033F9DC57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Fourth Normal Form </a:t>
            </a:r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BBF4983-EDFF-4A60-9945-8B614758DE86}"/>
              </a:ext>
            </a:extLst>
          </p:cNvPr>
          <p:cNvSpPr txBox="1">
            <a:spLocks noChangeArrowheads="1"/>
          </p:cNvSpPr>
          <p:nvPr/>
        </p:nvSpPr>
        <p:spPr>
          <a:xfrm>
            <a:off x="469900" y="1146178"/>
            <a:ext cx="8204200" cy="474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u="sng" dirty="0">
                <a:cs typeface="Times New Roman" panose="02020603050405020304" pitchFamily="18" charset="0"/>
              </a:rPr>
              <a:t>Definition:</a:t>
            </a:r>
            <a:r>
              <a:rPr lang="en-US" altLang="en-US" sz="2000" b="1" dirty="0">
                <a:cs typeface="Times New Roman" panose="02020603050405020304" pitchFamily="18" charset="0"/>
              </a:rPr>
              <a:t>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 relation schema </a:t>
            </a:r>
            <a:r>
              <a:rPr lang="en-US" altLang="en-US" sz="2400" i="1" dirty="0"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cs typeface="Times New Roman" panose="02020603050405020304" pitchFamily="18" charset="0"/>
              </a:rPr>
              <a:t> is in </a:t>
            </a:r>
            <a:r>
              <a:rPr lang="en-US" altLang="en-US" sz="2400" b="1" dirty="0">
                <a:cs typeface="Times New Roman" panose="02020603050405020304" pitchFamily="18" charset="0"/>
              </a:rPr>
              <a:t>4NF</a:t>
            </a:r>
            <a:r>
              <a:rPr lang="en-US" altLang="en-US" sz="2400" dirty="0">
                <a:cs typeface="Times New Roman" panose="02020603050405020304" pitchFamily="18" charset="0"/>
              </a:rPr>
              <a:t> with respect to a set of dependencies </a:t>
            </a:r>
            <a:r>
              <a:rPr lang="en-US" altLang="en-US" sz="2400" i="1" dirty="0"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cs typeface="Times New Roman" panose="02020603050405020304" pitchFamily="18" charset="0"/>
              </a:rPr>
              <a:t> (that includes functional dependencies and multivalued dependencies) if, for every </a:t>
            </a:r>
            <a:r>
              <a:rPr lang="en-US" altLang="en-US" sz="2400" i="1" dirty="0">
                <a:cs typeface="Times New Roman" panose="02020603050405020304" pitchFamily="18" charset="0"/>
              </a:rPr>
              <a:t>nontrivial</a:t>
            </a:r>
            <a:r>
              <a:rPr lang="en-US" altLang="en-US" sz="2400" dirty="0">
                <a:cs typeface="Times New Roman" panose="02020603050405020304" pitchFamily="18" charset="0"/>
              </a:rPr>
              <a:t> multivalued dependency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1800" dirty="0">
                <a:cs typeface="Times New Roman" panose="02020603050405020304" pitchFamily="18" charset="0"/>
              </a:rPr>
              <a:t>&gt;&gt;</a:t>
            </a:r>
            <a:r>
              <a:rPr lang="en-US" altLang="en-US" sz="2400" i="1" dirty="0">
                <a:cs typeface="Times New Roman" panose="02020603050405020304" pitchFamily="18" charset="0"/>
              </a:rPr>
              <a:t> Y</a:t>
            </a:r>
            <a:r>
              <a:rPr lang="en-US" altLang="en-US" sz="2400" dirty="0">
                <a:cs typeface="Times New Roman" panose="02020603050405020304" pitchFamily="18" charset="0"/>
              </a:rPr>
              <a:t> in </a:t>
            </a:r>
            <a:r>
              <a:rPr lang="en-US" altLang="en-US" sz="2400" i="1" dirty="0">
                <a:cs typeface="Times New Roman" panose="02020603050405020304" pitchFamily="18" charset="0"/>
              </a:rPr>
              <a:t>F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is a </a:t>
            </a:r>
            <a:r>
              <a:rPr lang="en-US" altLang="en-US" sz="2400" dirty="0" err="1">
                <a:cs typeface="Times New Roman" panose="02020603050405020304" pitchFamily="18" charset="0"/>
              </a:rPr>
              <a:t>superkey</a:t>
            </a:r>
            <a:r>
              <a:rPr lang="en-US" altLang="en-US" sz="2400" dirty="0">
                <a:cs typeface="Times New Roman" panose="02020603050405020304" pitchFamily="18" charset="0"/>
              </a:rPr>
              <a:t> for R.</a:t>
            </a:r>
          </a:p>
        </p:txBody>
      </p:sp>
    </p:spTree>
    <p:extLst>
      <p:ext uri="{BB962C8B-B14F-4D97-AF65-F5344CB8AC3E}">
        <p14:creationId xmlns="" xmlns:p14="http://schemas.microsoft.com/office/powerpoint/2010/main" val="1537125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BFA-A13A-4ED2-92CE-1EFCA32A0FE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Fourth Normal Form </a:t>
            </a:r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5C15C528-4D69-4C32-A787-FF1AFE0C5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96780"/>
            <a:ext cx="69596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7B140727-3274-4892-942D-E4DE8D73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957589"/>
            <a:ext cx="6172200" cy="1079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800000"/>
                </a:solidFill>
              </a:rPr>
              <a:t>Decomposing a relation state of EMP that is not in 4NF: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1600" dirty="0">
                <a:solidFill>
                  <a:srgbClr val="800000"/>
                </a:solidFill>
              </a:rPr>
              <a:t>EMP relation with additional tuples. 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1600" dirty="0">
                <a:solidFill>
                  <a:srgbClr val="800000"/>
                </a:solidFill>
              </a:rPr>
              <a:t>Two corresponding 4NF relations EMP_PROJECTS and EMP_DEPENDENTS.</a:t>
            </a:r>
          </a:p>
        </p:txBody>
      </p:sp>
    </p:spTree>
    <p:extLst>
      <p:ext uri="{BB962C8B-B14F-4D97-AF65-F5344CB8AC3E}">
        <p14:creationId xmlns="" xmlns:p14="http://schemas.microsoft.com/office/powerpoint/2010/main" val="23501666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92C0-4B18-473E-ABDB-160C8A96B4F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Join Dependency </a:t>
            </a:r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130238-D721-42CF-ADDF-40D75C7F71B4}"/>
              </a:ext>
            </a:extLst>
          </p:cNvPr>
          <p:cNvSpPr txBox="1">
            <a:spLocks noChangeArrowheads="1"/>
          </p:cNvSpPr>
          <p:nvPr/>
        </p:nvSpPr>
        <p:spPr>
          <a:xfrm>
            <a:off x="574829" y="1016000"/>
            <a:ext cx="8305800" cy="474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en-US" sz="2400" b="1" u="sng">
                <a:cs typeface="Times New Roman" panose="02020603050405020304" pitchFamily="18" charset="0"/>
              </a:rPr>
              <a:t>Definition:</a:t>
            </a:r>
            <a:r>
              <a:rPr lang="en-US" altLang="en-US" sz="2400" b="1">
                <a:cs typeface="Times New Roman" panose="02020603050405020304" pitchFamily="18" charset="0"/>
              </a:rPr>
              <a:t> </a:t>
            </a:r>
          </a:p>
          <a:p>
            <a:pPr marL="609600" indent="-609600" algn="just"/>
            <a:r>
              <a:rPr lang="en-US" altLang="en-US" sz="2400"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cs typeface="Times New Roman" panose="02020603050405020304" pitchFamily="18" charset="0"/>
              </a:rPr>
              <a:t>join dependency</a:t>
            </a:r>
            <a:r>
              <a:rPr lang="en-US" altLang="en-US" sz="2400"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cs typeface="Times New Roman" panose="02020603050405020304" pitchFamily="18" charset="0"/>
              </a:rPr>
              <a:t>JD</a:t>
            </a:r>
            <a:r>
              <a:rPr lang="en-US" altLang="en-US" sz="2400">
                <a:cs typeface="Times New Roman" panose="02020603050405020304" pitchFamily="18" charset="0"/>
              </a:rPr>
              <a:t>), denoted by JD(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, ...,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n</a:t>
            </a:r>
            <a:r>
              <a:rPr lang="en-US" altLang="en-US" sz="2400">
                <a:cs typeface="Times New Roman" panose="02020603050405020304" pitchFamily="18" charset="0"/>
              </a:rPr>
              <a:t>), specified on relation schema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>
                <a:cs typeface="Times New Roman" panose="02020603050405020304" pitchFamily="18" charset="0"/>
              </a:rPr>
              <a:t>, specifies a constraint on the states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>
                <a:cs typeface="Times New Roman" panose="02020603050405020304" pitchFamily="18" charset="0"/>
              </a:rPr>
              <a:t> of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>
                <a:cs typeface="Times New Roman" panose="02020603050405020304" pitchFamily="18" charset="0"/>
              </a:rPr>
              <a:t>.</a:t>
            </a:r>
          </a:p>
          <a:p>
            <a:pPr marL="990600" lvl="1" indent="-533400" algn="just"/>
            <a:r>
              <a:rPr lang="en-US" altLang="en-US" sz="2200">
                <a:cs typeface="Times New Roman" panose="02020603050405020304" pitchFamily="18" charset="0"/>
              </a:rPr>
              <a:t>The constraint states that every legal state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>
                <a:cs typeface="Times New Roman" panose="02020603050405020304" pitchFamily="18" charset="0"/>
              </a:rPr>
              <a:t> of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>
                <a:cs typeface="Times New Roman" panose="02020603050405020304" pitchFamily="18" charset="0"/>
              </a:rPr>
              <a:t> should have a non-additive join decomposition into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 baseline="-30000">
                <a:cs typeface="Times New Roman" panose="02020603050405020304" pitchFamily="18" charset="0"/>
              </a:rPr>
              <a:t>1</a:t>
            </a:r>
            <a:r>
              <a:rPr lang="en-US" altLang="en-US" sz="2200">
                <a:cs typeface="Times New Roman" panose="02020603050405020304" pitchFamily="18" charset="0"/>
              </a:rPr>
              <a:t>,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 baseline="-30000">
                <a:cs typeface="Times New Roman" panose="02020603050405020304" pitchFamily="18" charset="0"/>
              </a:rPr>
              <a:t>2</a:t>
            </a:r>
            <a:r>
              <a:rPr lang="en-US" altLang="en-US" sz="2200">
                <a:cs typeface="Times New Roman" panose="02020603050405020304" pitchFamily="18" charset="0"/>
              </a:rPr>
              <a:t>, ...,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 baseline="-30000">
                <a:cs typeface="Times New Roman" panose="02020603050405020304" pitchFamily="18" charset="0"/>
              </a:rPr>
              <a:t>n</a:t>
            </a:r>
            <a:r>
              <a:rPr lang="en-US" altLang="en-US" sz="2200">
                <a:cs typeface="Times New Roman" panose="02020603050405020304" pitchFamily="18" charset="0"/>
              </a:rPr>
              <a:t>; that is, for every such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>
                <a:cs typeface="Times New Roman" panose="02020603050405020304" pitchFamily="18" charset="0"/>
              </a:rPr>
              <a:t> we have</a:t>
            </a:r>
          </a:p>
          <a:p>
            <a:pPr marL="990600" lvl="1" indent="-533400" algn="just"/>
            <a:r>
              <a:rPr lang="en-US" altLang="en-US" sz="2200">
                <a:cs typeface="Times New Roman" panose="02020603050405020304" pitchFamily="18" charset="0"/>
              </a:rPr>
              <a:t>		* (</a:t>
            </a:r>
            <a:r>
              <a:rPr lang="en-US" altLang="en-US" sz="2200">
                <a:latin typeface="Symbol" panose="05050102010706020507" pitchFamily="18" charset="2"/>
              </a:rPr>
              <a:t></a:t>
            </a:r>
            <a:r>
              <a:rPr lang="en-US" altLang="en-US" sz="2200" i="1" baseline="-30000">
                <a:cs typeface="Times New Roman" panose="02020603050405020304" pitchFamily="18" charset="0"/>
              </a:rPr>
              <a:t>R1</a:t>
            </a:r>
            <a:r>
              <a:rPr lang="en-US" altLang="en-US" sz="2200">
                <a:cs typeface="Times New Roman" panose="02020603050405020304" pitchFamily="18" charset="0"/>
              </a:rPr>
              <a:t>(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>
                <a:cs typeface="Times New Roman" panose="02020603050405020304" pitchFamily="18" charset="0"/>
              </a:rPr>
              <a:t>), </a:t>
            </a:r>
            <a:r>
              <a:rPr lang="en-US" altLang="en-US" sz="2200">
                <a:latin typeface="Symbol" panose="05050102010706020507" pitchFamily="18" charset="2"/>
              </a:rPr>
              <a:t></a:t>
            </a:r>
            <a:r>
              <a:rPr lang="en-US" altLang="en-US" sz="2200" i="1" baseline="-30000">
                <a:cs typeface="Times New Roman" panose="02020603050405020304" pitchFamily="18" charset="0"/>
              </a:rPr>
              <a:t>R2</a:t>
            </a:r>
            <a:r>
              <a:rPr lang="en-US" altLang="en-US" sz="2200">
                <a:cs typeface="Times New Roman" panose="02020603050405020304" pitchFamily="18" charset="0"/>
              </a:rPr>
              <a:t>(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>
                <a:cs typeface="Times New Roman" panose="02020603050405020304" pitchFamily="18" charset="0"/>
              </a:rPr>
              <a:t>), ..., </a:t>
            </a:r>
            <a:r>
              <a:rPr lang="en-US" altLang="en-US" sz="2200">
                <a:latin typeface="Symbol" panose="05050102010706020507" pitchFamily="18" charset="2"/>
              </a:rPr>
              <a:t></a:t>
            </a:r>
            <a:r>
              <a:rPr lang="en-US" altLang="en-US" sz="2200" i="1" baseline="-30000">
                <a:cs typeface="Times New Roman" panose="02020603050405020304" pitchFamily="18" charset="0"/>
              </a:rPr>
              <a:t>Rn</a:t>
            </a:r>
            <a:r>
              <a:rPr lang="en-US" altLang="en-US" sz="2200">
                <a:cs typeface="Times New Roman" panose="02020603050405020304" pitchFamily="18" charset="0"/>
              </a:rPr>
              <a:t>(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  <a:r>
              <a:rPr lang="en-US" altLang="en-US" sz="2200">
                <a:cs typeface="Times New Roman" panose="02020603050405020304" pitchFamily="18" charset="0"/>
              </a:rPr>
              <a:t>)) = </a:t>
            </a:r>
            <a:r>
              <a:rPr lang="en-US" altLang="en-US" sz="2200" i="1">
                <a:cs typeface="Times New Roman" panose="02020603050405020304" pitchFamily="18" charset="0"/>
              </a:rPr>
              <a:t>r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en-US" sz="2400" i="1">
                <a:cs typeface="Times New Roman" panose="02020603050405020304" pitchFamily="18" charset="0"/>
              </a:rPr>
              <a:t>	</a:t>
            </a:r>
            <a:r>
              <a:rPr lang="en-US" altLang="en-US" sz="2400" b="1" i="1">
                <a:cs typeface="Times New Roman" panose="02020603050405020304" pitchFamily="18" charset="0"/>
              </a:rPr>
              <a:t>Note</a:t>
            </a:r>
            <a:r>
              <a:rPr lang="en-US" altLang="en-US" sz="2400" i="1">
                <a:cs typeface="Times New Roman" panose="02020603050405020304" pitchFamily="18" charset="0"/>
              </a:rPr>
              <a:t>: an MVD is a special case of a JD where n = 2. </a:t>
            </a:r>
          </a:p>
          <a:p>
            <a:pPr marL="609600" indent="-609600" algn="just"/>
            <a:r>
              <a:rPr lang="en-US" altLang="en-US" sz="2400">
                <a:cs typeface="Times New Roman" panose="02020603050405020304" pitchFamily="18" charset="0"/>
              </a:rPr>
              <a:t>A join dependency JD(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, ...,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n</a:t>
            </a:r>
            <a:r>
              <a:rPr lang="en-US" altLang="en-US" sz="2400">
                <a:cs typeface="Times New Roman" panose="02020603050405020304" pitchFamily="18" charset="0"/>
              </a:rPr>
              <a:t>), specified on relation schema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>
                <a:cs typeface="Times New Roman" panose="02020603050405020304" pitchFamily="18" charset="0"/>
              </a:rPr>
              <a:t>, is a </a:t>
            </a:r>
            <a:r>
              <a:rPr lang="en-US" altLang="en-US" sz="2400" b="1">
                <a:cs typeface="Times New Roman" panose="02020603050405020304" pitchFamily="18" charset="0"/>
              </a:rPr>
              <a:t>trivial JD</a:t>
            </a:r>
            <a:r>
              <a:rPr lang="en-US" altLang="en-US" sz="2400">
                <a:cs typeface="Times New Roman" panose="02020603050405020304" pitchFamily="18" charset="0"/>
              </a:rPr>
              <a:t> if one of the relation schemas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i</a:t>
            </a:r>
            <a:r>
              <a:rPr lang="en-US" altLang="en-US" sz="2400">
                <a:cs typeface="Times New Roman" panose="02020603050405020304" pitchFamily="18" charset="0"/>
              </a:rPr>
              <a:t> in JD(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, ...,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>
                <a:cs typeface="Times New Roman" panose="02020603050405020304" pitchFamily="18" charset="0"/>
              </a:rPr>
              <a:t>n</a:t>
            </a:r>
            <a:r>
              <a:rPr lang="en-US" altLang="en-US" sz="2400">
                <a:cs typeface="Times New Roman" panose="02020603050405020304" pitchFamily="18" charset="0"/>
              </a:rPr>
              <a:t>) is equal to </a:t>
            </a:r>
            <a:r>
              <a:rPr lang="en-US" altLang="en-US" sz="2400" i="1">
                <a:cs typeface="Times New Roman" panose="02020603050405020304" pitchFamily="18" charset="0"/>
              </a:rPr>
              <a:t>R</a:t>
            </a:r>
            <a:r>
              <a:rPr lang="en-US" altLang="en-US" sz="2400">
                <a:cs typeface="Times New Roman" panose="02020603050405020304" pitchFamily="18" charset="0"/>
              </a:rPr>
              <a:t>. 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68451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C103-D7F3-4B58-9A53-7D8D2C57171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Fifth Normal Form </a:t>
            </a:r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6776A9C7-FF08-46DA-B4F5-EFA82DF23C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2050"/>
            <a:ext cx="8356600" cy="49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en-US" sz="2800" b="1" u="sng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</a:p>
          <a:p>
            <a:pPr marL="609600" indent="-609600" algn="just"/>
            <a:r>
              <a:rPr lang="en-US" altLang="en-US" sz="2800" dirty="0">
                <a:cs typeface="Times New Roman" panose="02020603050405020304" pitchFamily="18" charset="0"/>
              </a:rPr>
              <a:t>A relation schema </a:t>
            </a:r>
            <a:r>
              <a:rPr lang="en-US" altLang="en-US" sz="2800" i="1" dirty="0"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 is in </a:t>
            </a:r>
            <a:r>
              <a:rPr lang="en-US" altLang="en-US" sz="2800" b="1" dirty="0">
                <a:cs typeface="Times New Roman" panose="02020603050405020304" pitchFamily="18" charset="0"/>
              </a:rPr>
              <a:t>fifth normal form 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cs typeface="Times New Roman" panose="02020603050405020304" pitchFamily="18" charset="0"/>
              </a:rPr>
              <a:t>5NF</a:t>
            </a:r>
            <a:r>
              <a:rPr lang="en-US" altLang="en-US" sz="2800" dirty="0">
                <a:cs typeface="Times New Roman" panose="02020603050405020304" pitchFamily="18" charset="0"/>
              </a:rPr>
              <a:t>) (or </a:t>
            </a:r>
            <a:r>
              <a:rPr lang="en-US" altLang="en-US" sz="2800" b="1" dirty="0">
                <a:cs typeface="Times New Roman" panose="02020603050405020304" pitchFamily="18" charset="0"/>
              </a:rPr>
              <a:t>Project-Join Normal Form 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cs typeface="Times New Roman" panose="02020603050405020304" pitchFamily="18" charset="0"/>
              </a:rPr>
              <a:t>PJNF</a:t>
            </a:r>
            <a:r>
              <a:rPr lang="en-US" altLang="en-US" sz="2800" dirty="0">
                <a:cs typeface="Times New Roman" panose="02020603050405020304" pitchFamily="18" charset="0"/>
              </a:rPr>
              <a:t>)) with respect to a set </a:t>
            </a:r>
            <a:r>
              <a:rPr lang="en-US" altLang="en-US" sz="2800" i="1" dirty="0">
                <a:cs typeface="Times New Roman" panose="02020603050405020304" pitchFamily="18" charset="0"/>
              </a:rPr>
              <a:t>F</a:t>
            </a:r>
            <a:r>
              <a:rPr lang="en-US" altLang="en-US" sz="2800" dirty="0">
                <a:cs typeface="Times New Roman" panose="02020603050405020304" pitchFamily="18" charset="0"/>
              </a:rPr>
              <a:t> of functional, multivalued, and join dependencies if, </a:t>
            </a:r>
          </a:p>
          <a:p>
            <a:pPr marL="990600" lvl="1" indent="-533400" algn="just"/>
            <a:r>
              <a:rPr lang="en-US" altLang="en-US" sz="2400" dirty="0">
                <a:cs typeface="Times New Roman" panose="02020603050405020304" pitchFamily="18" charset="0"/>
              </a:rPr>
              <a:t>for every nontrivial join dependency JD(</a:t>
            </a:r>
            <a:r>
              <a:rPr lang="en-US" altLang="en-US" sz="2400" i="1" dirty="0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 ..., </a:t>
            </a:r>
            <a:r>
              <a:rPr lang="en-US" altLang="en-US" sz="2400" i="1" dirty="0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cs typeface="Times New Roman" panose="02020603050405020304" pitchFamily="18" charset="0"/>
              </a:rPr>
              <a:t>) in </a:t>
            </a:r>
            <a:r>
              <a:rPr lang="en-US" altLang="en-US" sz="2400" i="1" dirty="0">
                <a:cs typeface="Times New Roman" panose="02020603050405020304" pitchFamily="18" charset="0"/>
              </a:rPr>
              <a:t>F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cs typeface="Times New Roman" panose="02020603050405020304" pitchFamily="18" charset="0"/>
              </a:rPr>
              <a:t> (that is, implied by </a:t>
            </a:r>
            <a:r>
              <a:rPr lang="en-US" altLang="en-US" sz="2400" i="1" dirty="0"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cs typeface="Times New Roman" panose="02020603050405020304" pitchFamily="18" charset="0"/>
              </a:rPr>
              <a:t>), </a:t>
            </a:r>
          </a:p>
          <a:p>
            <a:pPr marL="1371600" lvl="2" indent="-457200" algn="just"/>
            <a:r>
              <a:rPr lang="en-US" altLang="en-US" sz="2000" dirty="0">
                <a:cs typeface="Times New Roman" panose="02020603050405020304" pitchFamily="18" charset="0"/>
              </a:rPr>
              <a:t>every </a:t>
            </a:r>
            <a:r>
              <a:rPr lang="en-US" altLang="en-US" sz="2000" i="1" dirty="0">
                <a:cs typeface="Times New Roman" panose="02020603050405020304" pitchFamily="18" charset="0"/>
              </a:rPr>
              <a:t>R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is a </a:t>
            </a:r>
            <a:r>
              <a:rPr lang="en-US" altLang="en-US" sz="2000" dirty="0" err="1">
                <a:cs typeface="Times New Roman" panose="02020603050405020304" pitchFamily="18" charset="0"/>
              </a:rPr>
              <a:t>superkey</a:t>
            </a:r>
            <a:r>
              <a:rPr lang="en-US" altLang="en-US" sz="2000" dirty="0">
                <a:cs typeface="Times New Roman" panose="02020603050405020304" pitchFamily="18" charset="0"/>
              </a:rPr>
              <a:t> of </a:t>
            </a:r>
            <a:r>
              <a:rPr lang="en-US" altLang="en-US" sz="2000" i="1" dirty="0"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819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25DB-6DC1-4994-939A-41C7C25027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Fifth Normal Form </a:t>
            </a:r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 descr="fig11_04a">
            <a:extLst>
              <a:ext uri="{FF2B5EF4-FFF2-40B4-BE49-F238E27FC236}">
                <a16:creationId xmlns="" xmlns:a16="http://schemas.microsoft.com/office/drawing/2014/main" id="{58E98925-1F05-4F11-826E-BB9685E9C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5" y="983456"/>
            <a:ext cx="8162159" cy="521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77362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CBED-FE49-4EB5-9079-DD81DE449D6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2"/>
            <a:ext cx="472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KCS-501 and DBMS      Unit-3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Domain-Key Normal Form (DKNF)  </a:t>
            </a:r>
            <a:r>
              <a:rPr lang="en-US" altLang="en-US" sz="2000" dirty="0"/>
              <a:t>(CO 5)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438DF21-3024-4170-8BB3-336EEFEA54C6}"/>
              </a:ext>
            </a:extLst>
          </p:cNvPr>
          <p:cNvSpPr/>
          <p:nvPr/>
        </p:nvSpPr>
        <p:spPr>
          <a:xfrm>
            <a:off x="1065320" y="1589040"/>
            <a:ext cx="733295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Definition:</a:t>
            </a:r>
          </a:p>
          <a:p>
            <a:pPr marL="609600" indent="-609600" algn="just">
              <a:lnSpc>
                <a:spcPct val="90000"/>
              </a:lnSpc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marL="990600" lvl="1" indent="-53340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	A relation schema is said to be in </a:t>
            </a:r>
            <a:r>
              <a:rPr lang="en-US" altLang="en-US" sz="2400" b="1" dirty="0">
                <a:cs typeface="Times New Roman" panose="02020603050405020304" pitchFamily="18" charset="0"/>
              </a:rPr>
              <a:t>DKNF</a:t>
            </a:r>
            <a:r>
              <a:rPr lang="en-US" altLang="en-US" sz="2400" dirty="0">
                <a:cs typeface="Times New Roman" panose="02020603050405020304" pitchFamily="18" charset="0"/>
              </a:rPr>
              <a:t> if all constraints and dependencies that should hold on the valid relation states can be enforced simply by enforcing the domain constraints and key constraints on the relation.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952C-07CD-458C-A2A5-23F36AF24FB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0"/>
            <a:ext cx="47244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of Unit 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6D31E244-1EE2-409B-AD6A-9C4E6F9D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7306940"/>
              </p:ext>
            </p:extLst>
          </p:nvPr>
        </p:nvGraphicFramePr>
        <p:xfrm>
          <a:off x="784123" y="1137869"/>
          <a:ext cx="7924800" cy="364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414">
                  <a:extLst>
                    <a:ext uri="{9D8B030D-6E8A-4147-A177-3AD203B41FA5}">
                      <a16:colId xmlns="" xmlns:a16="http://schemas.microsoft.com/office/drawing/2014/main" val="2696319372"/>
                    </a:ext>
                  </a:extLst>
                </a:gridCol>
                <a:gridCol w="6219386">
                  <a:extLst>
                    <a:ext uri="{9D8B030D-6E8A-4147-A177-3AD203B41FA5}">
                      <a16:colId xmlns="" xmlns:a16="http://schemas.microsoft.com/office/drawing/2014/main" val="257736186"/>
                    </a:ext>
                  </a:extLst>
                </a:gridCol>
              </a:tblGrid>
              <a:tr h="3038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the end of semester students will be able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7108822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query processing techniques to automate the real time problems of databases</a:t>
                      </a:r>
                      <a:r>
                        <a:rPr lang="en-US" sz="2200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58309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solve the redundancy problem in database tables using normalization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136504"/>
                  </a:ext>
                </a:extLst>
              </a:tr>
              <a:tr h="880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manage data efficiently by using a database management system. Normalization process reduces the update, insert and deletion anomalies when there is change in database. 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439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82884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81C-D6E7-4A79-8326-A138D3148FA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Video Links,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NPTEL Video Links and Online Courses Details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11CDD64-6B6C-4C3E-8AA4-9161FF87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3594"/>
            <a:ext cx="8229600" cy="3763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Self Made Video Link: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You tube /other  Video Links</a:t>
            </a:r>
          </a:p>
          <a:p>
            <a:r>
              <a:rPr lang="en-US" sz="2200" dirty="0">
                <a:hlinkClick r:id="rId2"/>
              </a:rPr>
              <a:t>https://nptel.ac.in/courses/106/104/106104135/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https://nptel.ac.in/courses/106106220/</a:t>
            </a:r>
            <a:endParaRPr lang="en-US" sz="2200" dirty="0"/>
          </a:p>
          <a:p>
            <a:r>
              <a:rPr lang="en-US" sz="2400" dirty="0">
                <a:hlinkClick r:id="rId4"/>
              </a:rPr>
              <a:t>https://www.youtube.com/watch?v=wQB_6o1UQa0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https://www.youtube.com/watch?v=7B9FnIIIsQc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931636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9EDF-DA37-49DB-BA94-7C906FC3E6F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MCQ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471A13-DEBE-4D5C-A2B6-14EB87F31D0F}"/>
              </a:ext>
            </a:extLst>
          </p:cNvPr>
          <p:cNvSpPr txBox="1"/>
          <p:nvPr/>
        </p:nvSpPr>
        <p:spPr>
          <a:xfrm>
            <a:off x="273508" y="820333"/>
            <a:ext cx="8509247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The relational database environment has all of the following components except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users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separate files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database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query languages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Database</a:t>
            </a:r>
          </a:p>
          <a:p>
            <a:pPr>
              <a:lnSpc>
                <a:spcPts val="1365"/>
              </a:lnSpc>
              <a:spcAft>
                <a:spcPts val="375"/>
              </a:spcAft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 second Normal form does not permit ...... dependency between a non prime attribute and the relation key ?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 relation scheme is in ..... if it is in the 1NF and if all non prime attributes are fully functionally dependent on the relation key ?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Normal Form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Boyce Codd Normal Form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Fourth Normal Form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= 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In a Third Normal Form relation, every ......attribute is non - transitively and fully dependent on  the every candidate key ?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 Prime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= C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2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88EF-E32C-4202-99E6-A6B8E5DBF1F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MCQ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7F95E82-47A5-4800-965B-C7FE99A0F252}"/>
              </a:ext>
            </a:extLst>
          </p:cNvPr>
          <p:cNvSpPr txBox="1"/>
          <p:nvPr/>
        </p:nvSpPr>
        <p:spPr>
          <a:xfrm>
            <a:off x="763480" y="1379272"/>
            <a:ext cx="7386221" cy="417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purpose of the description column in Table Design View?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      To define the data type applied to each field within the table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      To describe the data that should be entered in each field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      To enter lookup data that the field should refer to.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      None of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ablve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.6. What is the propose to a sub datasheet?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      To provide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of related tables or queries in a single window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      To display grouped data in a report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      To display summarized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      All of the above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221E3A-D9AF-4AEB-B139-FA378C27BAB8}"/>
              </a:ext>
            </a:extLst>
          </p:cNvPr>
          <p:cNvSpPr/>
          <p:nvPr/>
        </p:nvSpPr>
        <p:spPr>
          <a:xfrm>
            <a:off x="763480" y="5552466"/>
            <a:ext cx="4571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https://forms.gle/nKxypVtDqXdpRFRq6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E843-6317-4895-98B8-AEC08B3E3D6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kumimoji="0" lang="en-US" sz="3400" b="1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Assignment 3.2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A61B2E3-589F-4CF9-A9B1-3DEC06919E23}"/>
              </a:ext>
            </a:extLst>
          </p:cNvPr>
          <p:cNvSpPr/>
          <p:nvPr/>
        </p:nvSpPr>
        <p:spPr>
          <a:xfrm>
            <a:off x="807868" y="1048816"/>
            <a:ext cx="8168751" cy="477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Find the highest normal form of a relation R(A, B,C,D,E) with FD set (A-&gt;D,B-&gt;A,BC-&gt;D,AC-&gt;BE)     							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two candidate keys {AC, BC}. 1 Normal Form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highest normal form of a relation R(A,B,C,D,E) with FD set as {BC-&gt;D,AC-&gt;BE,B-&gt;E}             						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candidate key{AC} 2 Normal Form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highest normal form of a relation R(A,B,C,D,E) with FD set {B-&gt;A,A-&gt;C,BC-&gt;D,AC-&gt;BE}       						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 schema R(A, B,C,D) and functional dependencies A-&gt;B and C-&gt;D. Then the decomposition of R into R1 (A,B) and R2(C,D) is		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dependency preserving and lossless join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lossless join but not dependency preserving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dependency preserving but not lossless join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 not dependency preserving and not lossless join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586E-B9E4-484C-80E0-79B0CA33022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kumimoji="0" lang="en-US" sz="3400" b="1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Assignment 3.2 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F3489CF-BA1A-48D6-949F-0D2F66C10F60}"/>
              </a:ext>
            </a:extLst>
          </p:cNvPr>
          <p:cNvSpPr/>
          <p:nvPr/>
        </p:nvSpPr>
        <p:spPr>
          <a:xfrm>
            <a:off x="798991" y="817163"/>
            <a:ext cx="8149702" cy="5585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 table has fields F1,F2,F3,F4, and F5, with the following functional dependencies:	F1-&gt;F3					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F2-&gt;F4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{F1,F2}-&gt;F5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normalization, this table is in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1NF  (b) 2NF  (c)  3NF  (d) None of these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Consider the following functional dependencies in a database: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Birth-&gt;Age            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Name-&gt;Roll number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Age-&gt;Eligibility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 number-&gt;Name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number-&gt;Course name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{Roll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number,Course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number}-&gt;Grade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 {Roll number,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Name,Date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birth, Age} 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in second normal form but not in third normal form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in third normal form but not in BCNF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in BCNF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 in none of these</a:t>
            </a:r>
          </a:p>
        </p:txBody>
      </p:sp>
    </p:spTree>
    <p:extLst>
      <p:ext uri="{BB962C8B-B14F-4D97-AF65-F5344CB8AC3E}">
        <p14:creationId xmlns="" xmlns:p14="http://schemas.microsoft.com/office/powerpoint/2010/main" val="11199243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187-ADB6-448F-9A5A-5295C20862D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Important Question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F3489CF-BA1A-48D6-949F-0D2F66C10F60}"/>
              </a:ext>
            </a:extLst>
          </p:cNvPr>
          <p:cNvSpPr/>
          <p:nvPr/>
        </p:nvSpPr>
        <p:spPr>
          <a:xfrm>
            <a:off x="612560" y="1349823"/>
            <a:ext cx="8149702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normalization ? Explain the different types of Normal Form.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difference between BCNF Vs 3 NF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Primary Key, Super Key, Foreign Key and Candidate key with example.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Short Notes of the Following-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MVD or JD           ii) Normalization with advantages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functional Dependency ? What do you mean by loss less decomposition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2399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1800" dirty="0" smtClean="0"/>
              <a:t>Self Made Video Link: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Youtube</a:t>
            </a:r>
            <a:r>
              <a:rPr lang="en-US" sz="2000" dirty="0" smtClean="0"/>
              <a:t>/other  Video Links</a:t>
            </a:r>
          </a:p>
          <a:p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www.youtube.com/watch?v=1yUkun2r0N4</a:t>
            </a:r>
            <a:endParaRPr lang="en-US" sz="2000" dirty="0">
              <a:hlinkClick r:id="rId2"/>
            </a:endParaRPr>
          </a:p>
          <a:p>
            <a:r>
              <a:rPr lang="en-IN" sz="2000" dirty="0">
                <a:hlinkClick r:id="rId3"/>
              </a:rPr>
              <a:t>https://www.youtube.com/watch?v=EFdvRm5nse0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755-472D-40B9-AB95-5F6AFCCF0C0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Video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NPTEL Video Links and Online Courses Details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What is functional dependency?</a:t>
            </a:r>
          </a:p>
          <a:p>
            <a:pPr algn="just"/>
            <a:r>
              <a:rPr lang="en-US" sz="2200" dirty="0" smtClean="0"/>
              <a:t>Explain normal forms.</a:t>
            </a:r>
          </a:p>
          <a:p>
            <a:pPr algn="just"/>
            <a:r>
              <a:rPr lang="en-US" sz="2200" dirty="0" smtClean="0"/>
              <a:t>What is multi valued dependency?</a:t>
            </a:r>
          </a:p>
          <a:p>
            <a:pPr algn="just"/>
            <a:r>
              <a:rPr lang="en-US" sz="2200" dirty="0" smtClean="0"/>
              <a:t>Explain BCNF.</a:t>
            </a:r>
          </a:p>
          <a:p>
            <a:pPr algn="just"/>
            <a:r>
              <a:rPr lang="en-US" sz="2200" dirty="0" smtClean="0"/>
              <a:t>Explain redundancy.</a:t>
            </a:r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7A1-6954-4316-AAAE-7D3D08B244D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Quiz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lvl="0" algn="just"/>
            <a:r>
              <a:rPr lang="en-GB" sz="2200" dirty="0" smtClean="0"/>
              <a:t>What </a:t>
            </a:r>
            <a:r>
              <a:rPr lang="en-GB" sz="2200" dirty="0"/>
              <a:t>do you mean by BCNF ? Why it is used and how it differ from 3 NF </a:t>
            </a:r>
            <a:r>
              <a:rPr lang="en-GB" sz="2200" dirty="0" smtClean="0"/>
              <a:t>?</a:t>
            </a:r>
            <a:r>
              <a:rPr lang="en-IN" sz="2200" dirty="0" smtClean="0"/>
              <a:t> CO3</a:t>
            </a:r>
            <a:endParaRPr lang="en-IN" sz="2200" dirty="0"/>
          </a:p>
          <a:p>
            <a:pPr algn="just"/>
            <a:r>
              <a:rPr lang="en-GB" sz="2200" dirty="0"/>
              <a:t>Discuss the various normal forms in normalization with suitable examples? Why is concurrency control needed? Explain lost update, Inconsistent retrievals and uncommitted dependency anomalies. </a:t>
            </a:r>
            <a:r>
              <a:rPr lang="en-GB" sz="2200" dirty="0" smtClean="0"/>
              <a:t>CO3</a:t>
            </a:r>
          </a:p>
          <a:p>
            <a:pPr algn="just"/>
            <a:r>
              <a:rPr lang="en-GB" sz="2200" dirty="0"/>
              <a:t>Explain the </a:t>
            </a:r>
            <a:r>
              <a:rPr lang="en-GB" sz="2200" dirty="0" err="1"/>
              <a:t>Codd’s</a:t>
            </a:r>
            <a:r>
              <a:rPr lang="en-GB" sz="2200" dirty="0"/>
              <a:t> Rule in </a:t>
            </a:r>
            <a:r>
              <a:rPr lang="en-GB" sz="2200" dirty="0" smtClean="0"/>
              <a:t>detail. CO3</a:t>
            </a:r>
          </a:p>
          <a:p>
            <a:pPr algn="just"/>
            <a:r>
              <a:rPr lang="en-US" sz="2200" dirty="0"/>
              <a:t>Explain Normalization with example</a:t>
            </a:r>
            <a:r>
              <a:rPr lang="en-US" sz="2200" dirty="0" smtClean="0"/>
              <a:t>. CO3</a:t>
            </a:r>
          </a:p>
          <a:p>
            <a:pPr algn="just"/>
            <a:r>
              <a:rPr lang="en-US" sz="2200" dirty="0"/>
              <a:t>What are the rules of 1NF,2NF,3NF</a:t>
            </a:r>
            <a:r>
              <a:rPr lang="en-US" sz="2200" dirty="0" smtClean="0"/>
              <a:t>. CO3</a:t>
            </a:r>
          </a:p>
          <a:p>
            <a:pPr algn="just"/>
            <a:r>
              <a:rPr lang="en-US" sz="2200" dirty="0"/>
              <a:t>Discuss </a:t>
            </a:r>
            <a:r>
              <a:rPr lang="en-US" sz="2200" dirty="0" smtClean="0"/>
              <a:t>Boyce </a:t>
            </a:r>
            <a:r>
              <a:rPr lang="en-US" sz="2200" dirty="0" err="1"/>
              <a:t>Codd</a:t>
            </a:r>
            <a:r>
              <a:rPr lang="en-US" sz="2200" dirty="0"/>
              <a:t> Normalization </a:t>
            </a:r>
            <a:r>
              <a:rPr lang="en-US" sz="2200" dirty="0" smtClean="0"/>
              <a:t>Form. CO3</a:t>
            </a:r>
            <a:endParaRPr lang="en-GB" sz="2200" dirty="0" smtClean="0"/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3727-9D25-4CFA-A310-E928625A0F8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Weekly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Assignment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76800"/>
          </a:xfrm>
        </p:spPr>
        <p:txBody>
          <a:bodyPr>
            <a:noAutofit/>
          </a:bodyPr>
          <a:lstStyle/>
          <a:p>
            <a:r>
              <a:rPr lang="en-IN" sz="2200" dirty="0"/>
              <a:t>Which forms simplifies and ensures that there are minimal data aggregates and repetitive groups:</a:t>
            </a:r>
            <a:br>
              <a:rPr lang="en-IN" sz="2200" dirty="0"/>
            </a:br>
            <a:r>
              <a:rPr lang="en-IN" sz="2200" dirty="0"/>
              <a:t>a) 1NF</a:t>
            </a:r>
            <a:br>
              <a:rPr lang="en-IN" sz="2200" dirty="0"/>
            </a:br>
            <a:r>
              <a:rPr lang="en-IN" sz="2200" dirty="0"/>
              <a:t>b) 2NF</a:t>
            </a:r>
            <a:br>
              <a:rPr lang="en-IN" sz="2200" dirty="0"/>
            </a:br>
            <a:r>
              <a:rPr lang="en-IN" sz="2200" b="1" dirty="0"/>
              <a:t>c) 3NF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d) All of the </a:t>
            </a:r>
            <a:r>
              <a:rPr lang="en-IN" sz="2200" dirty="0" smtClean="0"/>
              <a:t>mentioned</a:t>
            </a:r>
          </a:p>
          <a:p>
            <a:endParaRPr lang="en-US" sz="2200" dirty="0"/>
          </a:p>
          <a:p>
            <a:r>
              <a:rPr lang="en-IN" sz="2200" dirty="0"/>
              <a:t>For any </a:t>
            </a:r>
            <a:r>
              <a:rPr lang="en-IN" sz="2200" dirty="0" err="1"/>
              <a:t>pincode</a:t>
            </a:r>
            <a:r>
              <a:rPr lang="en-IN" sz="2200" dirty="0"/>
              <a:t>, there is only one city and state. Also, for given street, city and state, there is just one </a:t>
            </a:r>
            <a:r>
              <a:rPr lang="en-IN" sz="2200" dirty="0" err="1"/>
              <a:t>pincode</a:t>
            </a:r>
            <a:r>
              <a:rPr lang="en-IN" sz="2200" dirty="0"/>
              <a:t>. In normalization terms, empdt1 is a relation in</a:t>
            </a:r>
            <a:br>
              <a:rPr lang="en-IN" sz="2200" dirty="0"/>
            </a:br>
            <a:r>
              <a:rPr lang="en-IN" sz="2200" dirty="0"/>
              <a:t>a) 1 NF only</a:t>
            </a:r>
            <a:br>
              <a:rPr lang="en-IN" sz="2200" dirty="0"/>
            </a:br>
            <a:r>
              <a:rPr lang="en-IN" sz="2200" b="1" dirty="0"/>
              <a:t>b) 2 NF and hence also in 1 NF</a:t>
            </a:r>
            <a:br>
              <a:rPr lang="en-IN" sz="2200" b="1" dirty="0"/>
            </a:br>
            <a:r>
              <a:rPr lang="en-IN" sz="2200" dirty="0"/>
              <a:t>c) 3NF and hence also in 2NF and 1NF</a:t>
            </a:r>
            <a:br>
              <a:rPr lang="en-IN" sz="2200" dirty="0"/>
            </a:br>
            <a:r>
              <a:rPr lang="en-IN" sz="2200" dirty="0"/>
              <a:t>d) BCNF and hence also in 3NF, 2NF and 1NF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FAD-BF2F-4616-9ECF-FB66F4BB5FE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7C8A-F187-4CE2-AD69-4E3461073E70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CO-PO Mapping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A124F2C-2B5A-443F-9BEF-999CE332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116499"/>
              </p:ext>
            </p:extLst>
          </p:nvPr>
        </p:nvGraphicFramePr>
        <p:xfrm>
          <a:off x="457200" y="870934"/>
          <a:ext cx="8458199" cy="2076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57760426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8975653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37578106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2669988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79070828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401236683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324197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7998948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126488533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52411706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983909845"/>
                    </a:ext>
                  </a:extLst>
                </a:gridCol>
                <a:gridCol w="491717">
                  <a:extLst>
                    <a:ext uri="{9D8B030D-6E8A-4147-A177-3AD203B41FA5}">
                      <a16:colId xmlns="" xmlns:a16="http://schemas.microsoft.com/office/drawing/2014/main" val="4107698890"/>
                    </a:ext>
                  </a:extLst>
                </a:gridCol>
                <a:gridCol w="651282">
                  <a:extLst>
                    <a:ext uri="{9D8B030D-6E8A-4147-A177-3AD203B41FA5}">
                      <a16:colId xmlns="" xmlns:a16="http://schemas.microsoft.com/office/drawing/2014/main" val="829625483"/>
                    </a:ext>
                  </a:extLst>
                </a:gridCol>
              </a:tblGrid>
              <a:tr h="838200">
                <a:tc gridSpan="1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co-po correlation matrix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541951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cap="small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co.k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po6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po8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po9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011466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RCS-501.5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9751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B4275187-05CE-47B4-8738-E83D72151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6076012"/>
              </p:ext>
            </p:extLst>
          </p:nvPr>
        </p:nvGraphicFramePr>
        <p:xfrm>
          <a:off x="457200" y="2947384"/>
          <a:ext cx="8458199" cy="1238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124342893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36781763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41583414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225669273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4338025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79664767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50782573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418636055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32165476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68676935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4124265510"/>
                    </a:ext>
                  </a:extLst>
                </a:gridCol>
                <a:gridCol w="491717">
                  <a:extLst>
                    <a:ext uri="{9D8B030D-6E8A-4147-A177-3AD203B41FA5}">
                      <a16:colId xmlns="" xmlns:a16="http://schemas.microsoft.com/office/drawing/2014/main" val="2375380771"/>
                    </a:ext>
                  </a:extLst>
                </a:gridCol>
                <a:gridCol w="651282">
                  <a:extLst>
                    <a:ext uri="{9D8B030D-6E8A-4147-A177-3AD203B41FA5}">
                      <a16:colId xmlns="" xmlns:a16="http://schemas.microsoft.com/office/drawing/2014/main" val="1730806684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RCS-501.1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928963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RCS-501.2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1370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00600"/>
          </a:xfrm>
        </p:spPr>
        <p:txBody>
          <a:bodyPr>
            <a:noAutofit/>
          </a:bodyPr>
          <a:lstStyle/>
          <a:p>
            <a:r>
              <a:rPr lang="en-IN" sz="2200" dirty="0"/>
              <a:t> In the __________ normal form, a composite attribute is converted to individual attributes.</a:t>
            </a:r>
            <a:br>
              <a:rPr lang="en-IN" sz="2200" dirty="0"/>
            </a:br>
            <a:r>
              <a:rPr lang="en-IN" sz="2200" b="1" dirty="0"/>
              <a:t>a) First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b) Second</a:t>
            </a:r>
            <a:br>
              <a:rPr lang="en-IN" sz="2200" dirty="0"/>
            </a:br>
            <a:r>
              <a:rPr lang="en-IN" sz="2200" dirty="0"/>
              <a:t>c) Third</a:t>
            </a:r>
            <a:br>
              <a:rPr lang="en-IN" sz="2200" dirty="0"/>
            </a:br>
            <a:r>
              <a:rPr lang="en-IN" sz="2200" dirty="0"/>
              <a:t>d) </a:t>
            </a:r>
            <a:r>
              <a:rPr lang="en-IN" sz="2200" dirty="0" smtClean="0"/>
              <a:t>Fourth</a:t>
            </a:r>
          </a:p>
          <a:p>
            <a:endParaRPr lang="en-US" sz="2200" dirty="0"/>
          </a:p>
          <a:p>
            <a:r>
              <a:rPr lang="en-IN" sz="2200" dirty="0"/>
              <a:t>Functional Dependencies are the types of constraints that are based on______</a:t>
            </a:r>
            <a:br>
              <a:rPr lang="en-IN" sz="2200" dirty="0"/>
            </a:br>
            <a:r>
              <a:rPr lang="en-IN" sz="2200" b="1" dirty="0"/>
              <a:t>a) Key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b) Key revisited</a:t>
            </a:r>
            <a:br>
              <a:rPr lang="en-IN" sz="2200" dirty="0"/>
            </a:br>
            <a:r>
              <a:rPr lang="en-IN" sz="2200" dirty="0"/>
              <a:t>c) Superset key</a:t>
            </a:r>
            <a:br>
              <a:rPr lang="en-IN" sz="2200" dirty="0"/>
            </a:br>
            <a:r>
              <a:rPr lang="en-IN" sz="2200" dirty="0"/>
              <a:t>d) None of the mentioned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AACC-C8CA-4C98-AADA-239CE32B096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10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Note: Fill in the blanks using Glossary: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2200" dirty="0" smtClean="0"/>
              <a:t>( Unique, First, Third, Database, Key)</a:t>
            </a:r>
          </a:p>
          <a:p>
            <a:pPr lvl="0"/>
            <a:r>
              <a:rPr lang="en-IN" sz="2200" dirty="0" smtClean="0"/>
              <a:t>In the __________ normal form, a composite attribute is converted to individual attributes.</a:t>
            </a:r>
          </a:p>
          <a:p>
            <a:pPr lvl="0"/>
            <a:r>
              <a:rPr lang="en-IN" sz="2200" dirty="0" smtClean="0"/>
              <a:t>Functional Dependencies are the types of constraints that are based on________.</a:t>
            </a:r>
          </a:p>
          <a:p>
            <a:pPr lvl="0"/>
            <a:r>
              <a:rPr lang="en-IN" sz="2200" dirty="0" smtClean="0"/>
              <a:t>________ form simplifies and ensures that there are minimal data aggregates and repetitive group.</a:t>
            </a:r>
          </a:p>
          <a:p>
            <a:pPr lvl="0"/>
            <a:r>
              <a:rPr lang="en-US" sz="2200" dirty="0" smtClean="0"/>
              <a:t>The relational database environment has all of the following components except__________.</a:t>
            </a:r>
            <a:endParaRPr lang="en-IN" sz="2200" dirty="0" smtClean="0"/>
          </a:p>
          <a:p>
            <a:pPr lvl="0"/>
            <a:r>
              <a:rPr lang="en-US" sz="2200" dirty="0" smtClean="0"/>
              <a:t> In a Third Normal Form relation, every ______attribute is non - transitively and fully dependent on  the every candidate key</a:t>
            </a:r>
            <a:endParaRPr lang="en-IN" sz="22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48A1-641E-47D9-B439-DE283D9CCFD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392072" y="0"/>
            <a:ext cx="7751927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 Questions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www.aktuonline.com/papers/btech-cs-5-sem-data-base-management-system-KCS501-2020.pdf</a:t>
            </a:r>
            <a:endParaRPr lang="en-US" sz="2200" dirty="0">
              <a:hlinkClick r:id="rId3"/>
            </a:endParaRPr>
          </a:p>
          <a:p>
            <a:pPr algn="just"/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www.aktuonline.com/papers/btech-cs-5-sem-database-management-system-KCS-501-2018-19.pdf</a:t>
            </a:r>
            <a:endParaRPr lang="en-US" sz="2200" dirty="0"/>
          </a:p>
          <a:p>
            <a:pPr algn="just"/>
            <a:r>
              <a:rPr lang="en-US" sz="2200" dirty="0">
                <a:hlinkClick r:id="rId4"/>
              </a:rPr>
              <a:t>http://www.aktuonline.com/papers/btech-cs-5-sem-database-management-system-ncs-502-2017-18.pdf</a:t>
            </a:r>
            <a:endParaRPr lang="en-US" sz="2200" dirty="0"/>
          </a:p>
          <a:p>
            <a:pPr algn="just"/>
            <a:r>
              <a:rPr lang="en-US" sz="2200" dirty="0">
                <a:hlinkClick r:id="rId5"/>
              </a:rPr>
              <a:t>http://www.aktuonline.com/papers/btech-cs-5-sem-database-management-system-ncs-502-2016-17.pdf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EA3D-A535-472C-A7ED-1D4C792361D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Explain normalization. What is normal form</a:t>
            </a:r>
            <a:r>
              <a:rPr lang="en-IN" sz="2200" dirty="0" smtClean="0"/>
              <a:t>?</a:t>
            </a:r>
          </a:p>
          <a:p>
            <a:pPr algn="just"/>
            <a:r>
              <a:rPr lang="en-IN" sz="2200" dirty="0"/>
              <a:t>Describe the following terms : </a:t>
            </a:r>
            <a:endParaRPr lang="en-IN" sz="2200" dirty="0" smtClean="0"/>
          </a:p>
          <a:p>
            <a:pPr marL="457200" lvl="1" indent="0" algn="just">
              <a:buNone/>
            </a:pPr>
            <a:r>
              <a:rPr lang="en-IN" sz="2200" dirty="0" smtClean="0"/>
              <a:t>(</a:t>
            </a:r>
            <a:r>
              <a:rPr lang="en-IN" sz="2200" dirty="0" err="1"/>
              <a:t>i</a:t>
            </a:r>
            <a:r>
              <a:rPr lang="en-IN" sz="2200" dirty="0"/>
              <a:t>) Multivalued dependency </a:t>
            </a:r>
            <a:endParaRPr lang="en-IN" sz="2200" dirty="0" smtClean="0"/>
          </a:p>
          <a:p>
            <a:pPr marL="457200" lvl="1" indent="0" algn="just">
              <a:buNone/>
            </a:pPr>
            <a:r>
              <a:rPr lang="en-IN" sz="2200" dirty="0" smtClean="0"/>
              <a:t>(</a:t>
            </a:r>
            <a:r>
              <a:rPr lang="en-IN" sz="2200" dirty="0"/>
              <a:t>ii) </a:t>
            </a:r>
            <a:r>
              <a:rPr lang="en-IN" sz="2200" dirty="0" smtClean="0"/>
              <a:t>Trigger</a:t>
            </a:r>
          </a:p>
          <a:p>
            <a:pPr algn="just"/>
            <a:r>
              <a:rPr lang="en-IN" sz="2200" dirty="0"/>
              <a:t>Why do we normalize database? </a:t>
            </a:r>
            <a:endParaRPr lang="en-IN" sz="2200" dirty="0" smtClean="0"/>
          </a:p>
          <a:p>
            <a:pPr algn="just"/>
            <a:r>
              <a:rPr lang="en-IN" sz="2200" dirty="0"/>
              <a:t>Define partial functional dependency. Consider the following two sets of functional dependencies F= {A -&gt;C, AC -&gt;D, E -&gt;AD, E -&gt;H} and G = {A -&gt;CD, E -&gt;AH}. Check whether or not they are equivalent. </a:t>
            </a:r>
            <a:endParaRPr lang="en-IN" sz="2200" dirty="0" smtClean="0"/>
          </a:p>
          <a:p>
            <a:pPr algn="just"/>
            <a:r>
              <a:rPr lang="en-IN" sz="2200" dirty="0"/>
              <a:t>What is Trigger? Explain different trigger with </a:t>
            </a:r>
            <a:r>
              <a:rPr lang="en-IN" sz="2200" dirty="0" smtClean="0"/>
              <a:t>example.</a:t>
            </a:r>
          </a:p>
          <a:p>
            <a:pPr algn="just"/>
            <a:r>
              <a:rPr lang="en-IN" sz="2200" dirty="0"/>
              <a:t>Write difference between BCNF Vs 3 NF.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513-FCB8-4BB1-B605-601D6F94F12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Questions for University Exam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5085-F1E4-4272-A315-DBA6AA4C7CC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1816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Summary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 smtClean="0"/>
              <a:t>Knowledge of database design.</a:t>
            </a:r>
          </a:p>
          <a:p>
            <a:pPr lvl="0" algn="just"/>
            <a:endParaRPr lang="en-US" sz="2200" dirty="0" smtClean="0"/>
          </a:p>
          <a:p>
            <a:pPr lvl="0" algn="just"/>
            <a:r>
              <a:rPr lang="en-US" sz="2200" dirty="0" smtClean="0"/>
              <a:t>Knowledge of functional dependencies.</a:t>
            </a:r>
          </a:p>
          <a:p>
            <a:pPr lvl="0" algn="just"/>
            <a:endParaRPr lang="en-US" sz="2200" dirty="0" smtClean="0"/>
          </a:p>
          <a:p>
            <a:pPr lvl="0" algn="just"/>
            <a:r>
              <a:rPr lang="en-US" sz="2200" dirty="0" smtClean="0"/>
              <a:t>Knowledge of Normal forms.</a:t>
            </a:r>
          </a:p>
          <a:p>
            <a:pPr lvl="0" algn="just"/>
            <a:endParaRPr lang="en-US" sz="2200" dirty="0" smtClean="0"/>
          </a:p>
          <a:p>
            <a:pPr lvl="0" algn="just"/>
            <a:r>
              <a:rPr lang="en-US" sz="2200" dirty="0" smtClean="0"/>
              <a:t>Knowledge of Loss less join decomposition, Multivalued dependency and join 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0813-AD68-494E-B8C3-4C6DD6DBB7A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0" lang="en-US" sz="3400" b="1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Question Papers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05A00C3-D41D-49D0-B15D-6761A25E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28020"/>
            <a:ext cx="8229600" cy="163036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https://drive.google.com/drive/u/0/folders/1gWUEwo7Ztpxs4smy34fl9jWQrx4AKpkC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algn="just"/>
            <a:r>
              <a:rPr lang="en-US" sz="2200" dirty="0" smtClean="0">
                <a:hlinkClick r:id="rId2"/>
              </a:rPr>
              <a:t>http://www.aktuonline.com/papers/btech-cs-5-sem-data-base-management-system-KCS501-2020.pdf</a:t>
            </a:r>
            <a:endParaRPr lang="en-US" sz="2200" dirty="0" smtClean="0">
              <a:hlinkClick r:id="rId3"/>
            </a:endParaRPr>
          </a:p>
          <a:p>
            <a:pPr algn="just"/>
            <a:r>
              <a:rPr lang="en-US" sz="2200" dirty="0" smtClean="0">
                <a:hlinkClick r:id="rId3"/>
              </a:rPr>
              <a:t>http://www.aktuonline.com/papers/btech-cs-5-sem-database-management-system-rcs-501-2018-19.pdf</a:t>
            </a:r>
            <a:endParaRPr lang="en-US" sz="2200" dirty="0" smtClean="0"/>
          </a:p>
          <a:p>
            <a:pPr algn="just"/>
            <a:r>
              <a:rPr lang="en-US" sz="2200" dirty="0" smtClean="0">
                <a:hlinkClick r:id="rId4"/>
              </a:rPr>
              <a:t>http://www.aktuonline.com/papers/btech-cs-5-sem-database-management-system-ncs-502-2017-18.pdf</a:t>
            </a:r>
            <a:endParaRPr lang="en-US" sz="2200" dirty="0" smtClean="0"/>
          </a:p>
          <a:p>
            <a:pPr algn="just"/>
            <a:r>
              <a:rPr lang="en-US" sz="2200" dirty="0" smtClean="0">
                <a:hlinkClick r:id="rId5"/>
              </a:rPr>
              <a:t>http://www.aktuonline.com/papers/btech-cs-5-sem-database-management-system-ncs-502-2016-17.pdf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54748A-32F9-4A9D-84EA-D16F876D1011}" type="datetime1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Ram Kumar Sharma          KCS-501 and DBMS       </a:t>
            </a:r>
            <a:r>
              <a:rPr lang="en-US" dirty="0" smtClean="0"/>
              <a:t> 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0DBA1-636D-4EFA-BB12-D00265F820C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Question Papers</a:t>
            </a:r>
          </a:p>
        </p:txBody>
      </p:sp>
      <p:pic>
        <p:nvPicPr>
          <p:cNvPr id="2990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3CD-FBAE-40FD-A64A-F6D22B25BFE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err="1" smtClean="0"/>
              <a:t>Korth</a:t>
            </a:r>
            <a:r>
              <a:rPr lang="en-US" dirty="0" smtClean="0"/>
              <a:t>, </a:t>
            </a:r>
            <a:r>
              <a:rPr lang="en-US" dirty="0" err="1" smtClean="0"/>
              <a:t>Silbertz</a:t>
            </a:r>
            <a:r>
              <a:rPr lang="en-US" dirty="0" smtClean="0"/>
              <a:t>, </a:t>
            </a:r>
            <a:r>
              <a:rPr lang="en-US" dirty="0" err="1" smtClean="0"/>
              <a:t>Sudarshan</a:t>
            </a:r>
            <a:r>
              <a:rPr lang="en-US" dirty="0" smtClean="0"/>
              <a:t>,” Database Concepts”, McGraw Hill </a:t>
            </a:r>
          </a:p>
          <a:p>
            <a:pPr lvl="0" algn="just"/>
            <a:r>
              <a:rPr lang="en-US" dirty="0" smtClean="0"/>
              <a:t>Date C J, “An Introduction to Database Systems”, </a:t>
            </a:r>
            <a:r>
              <a:rPr lang="en-US" dirty="0" err="1" smtClean="0"/>
              <a:t>Addision</a:t>
            </a:r>
            <a:r>
              <a:rPr lang="en-US" dirty="0" smtClean="0"/>
              <a:t> Wesley</a:t>
            </a:r>
          </a:p>
          <a:p>
            <a:pPr lvl="0" algn="just"/>
            <a:r>
              <a:rPr lang="en-US" dirty="0" err="1" smtClean="0"/>
              <a:t>Elmasri</a:t>
            </a:r>
            <a:r>
              <a:rPr lang="en-US" dirty="0" smtClean="0"/>
              <a:t>, </a:t>
            </a:r>
            <a:r>
              <a:rPr lang="en-US" dirty="0" err="1" smtClean="0"/>
              <a:t>Navathe</a:t>
            </a:r>
            <a:r>
              <a:rPr lang="en-US" dirty="0" smtClean="0"/>
              <a:t>, “ Fundamentals of Database Systems”, </a:t>
            </a:r>
            <a:r>
              <a:rPr lang="en-US" dirty="0" err="1" smtClean="0"/>
              <a:t>Addision</a:t>
            </a:r>
            <a:r>
              <a:rPr lang="en-US" dirty="0" smtClean="0"/>
              <a:t> Wesley</a:t>
            </a:r>
          </a:p>
          <a:p>
            <a:pPr lvl="0" algn="just"/>
            <a:r>
              <a:rPr lang="en-US" dirty="0" smtClean="0"/>
              <a:t>O’Neil, Databases, Elsevier Pub. </a:t>
            </a:r>
          </a:p>
          <a:p>
            <a:pPr lvl="0" algn="just"/>
            <a:r>
              <a:rPr lang="en-US" dirty="0" err="1" smtClean="0"/>
              <a:t>RAMAKRISHNAN"Database</a:t>
            </a:r>
            <a:r>
              <a:rPr lang="en-US" dirty="0" smtClean="0"/>
              <a:t> Management </a:t>
            </a:r>
            <a:r>
              <a:rPr lang="en-US" dirty="0" err="1" smtClean="0"/>
              <a:t>Systems",McGraw</a:t>
            </a:r>
            <a:r>
              <a:rPr lang="en-US" dirty="0" smtClean="0"/>
              <a:t> Hill</a:t>
            </a:r>
          </a:p>
          <a:p>
            <a:pPr lvl="0" algn="just"/>
            <a:r>
              <a:rPr lang="en-US" dirty="0" smtClean="0"/>
              <a:t>Leon &amp;</a:t>
            </a:r>
            <a:r>
              <a:rPr lang="en-US" dirty="0" err="1" smtClean="0"/>
              <a:t>Leon,”Database</a:t>
            </a:r>
            <a:r>
              <a:rPr lang="en-US" dirty="0" smtClean="0"/>
              <a:t> Management Systems”, </a:t>
            </a:r>
            <a:r>
              <a:rPr lang="en-US" dirty="0" err="1" smtClean="0"/>
              <a:t>Vikas</a:t>
            </a:r>
            <a:r>
              <a:rPr lang="en-US" dirty="0" smtClean="0"/>
              <a:t> Publishing House </a:t>
            </a:r>
          </a:p>
          <a:p>
            <a:pPr lvl="0" algn="just"/>
            <a:r>
              <a:rPr lang="en-US" dirty="0" err="1" smtClean="0"/>
              <a:t>Bipin</a:t>
            </a:r>
            <a:r>
              <a:rPr lang="en-US" dirty="0" smtClean="0"/>
              <a:t> C. Desai, “ An Introduction to Database Systems”, </a:t>
            </a:r>
            <a:r>
              <a:rPr lang="en-US" dirty="0" err="1" smtClean="0"/>
              <a:t>Galgotia</a:t>
            </a:r>
            <a:r>
              <a:rPr lang="en-US" dirty="0" smtClean="0"/>
              <a:t> Publications</a:t>
            </a:r>
          </a:p>
          <a:p>
            <a:pPr lvl="0" algn="just"/>
            <a:r>
              <a:rPr lang="en-US" dirty="0" err="1" smtClean="0"/>
              <a:t>Majumdar</a:t>
            </a:r>
            <a:r>
              <a:rPr lang="en-US" dirty="0" smtClean="0"/>
              <a:t>&amp; Bhattacharya, “Database Management System”, TMH</a:t>
            </a:r>
          </a:p>
          <a:p>
            <a:pPr lvl="0" algn="just"/>
            <a:r>
              <a:rPr lang="en-US" dirty="0" smtClean="0"/>
              <a:t>R.P. </a:t>
            </a:r>
            <a:r>
              <a:rPr lang="en-US" dirty="0" err="1" smtClean="0"/>
              <a:t>Mahapatra</a:t>
            </a:r>
            <a:r>
              <a:rPr lang="en-US" dirty="0" smtClean="0"/>
              <a:t>, Database Management System, </a:t>
            </a:r>
            <a:r>
              <a:rPr lang="en-US" dirty="0" err="1" smtClean="0"/>
              <a:t>Khanna</a:t>
            </a:r>
            <a:r>
              <a:rPr lang="en-US" dirty="0" smtClean="0"/>
              <a:t> Publishing House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5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6BCE-255F-43C8-9DA5-33A82EC176D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Ram Kumar Sharma   KCS-501 and DBMS      Unit-3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CO-PSO Mapping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F24E61C-5E26-412E-8B17-9010E1830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5816745"/>
              </p:ext>
            </p:extLst>
          </p:nvPr>
        </p:nvGraphicFramePr>
        <p:xfrm>
          <a:off x="914400" y="1371600"/>
          <a:ext cx="7391400" cy="115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960">
                  <a:extLst>
                    <a:ext uri="{9D8B030D-6E8A-4147-A177-3AD203B41FA5}">
                      <a16:colId xmlns="" xmlns:a16="http://schemas.microsoft.com/office/drawing/2014/main" val="4016161373"/>
                    </a:ext>
                  </a:extLst>
                </a:gridCol>
                <a:gridCol w="1477960">
                  <a:extLst>
                    <a:ext uri="{9D8B030D-6E8A-4147-A177-3AD203B41FA5}">
                      <a16:colId xmlns="" xmlns:a16="http://schemas.microsoft.com/office/drawing/2014/main" val="2231938861"/>
                    </a:ext>
                  </a:extLst>
                </a:gridCol>
                <a:gridCol w="1477960">
                  <a:extLst>
                    <a:ext uri="{9D8B030D-6E8A-4147-A177-3AD203B41FA5}">
                      <a16:colId xmlns="" xmlns:a16="http://schemas.microsoft.com/office/drawing/2014/main" val="1625308423"/>
                    </a:ext>
                  </a:extLst>
                </a:gridCol>
                <a:gridCol w="1478760">
                  <a:extLst>
                    <a:ext uri="{9D8B030D-6E8A-4147-A177-3AD203B41FA5}">
                      <a16:colId xmlns="" xmlns:a16="http://schemas.microsoft.com/office/drawing/2014/main" val="3993311569"/>
                    </a:ext>
                  </a:extLst>
                </a:gridCol>
                <a:gridCol w="1478760">
                  <a:extLst>
                    <a:ext uri="{9D8B030D-6E8A-4147-A177-3AD203B41FA5}">
                      <a16:colId xmlns="" xmlns:a16="http://schemas.microsoft.com/office/drawing/2014/main" val="1222558207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co.k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949085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rcs-501.5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028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5583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29244</TotalTime>
  <Words>4793</Words>
  <Application>Microsoft Office PowerPoint</Application>
  <PresentationFormat>On-screen Show (4:3)</PresentationFormat>
  <Paragraphs>1037</Paragraphs>
  <Slides>87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1_Office Theme</vt:lpstr>
      <vt:lpstr>Noida Institute of Engineering and Technology, Greater Noida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Glossary Questions</vt:lpstr>
      <vt:lpstr>Slide 82</vt:lpstr>
      <vt:lpstr>Slide 83</vt:lpstr>
      <vt:lpstr>Slide 84</vt:lpstr>
      <vt:lpstr>Slide 85</vt:lpstr>
      <vt:lpstr>Slide 86</vt:lpstr>
      <vt:lpstr>Slide 87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and Technology, Greater Noida</dc:title>
  <dc:creator>vineetkumar Verma</dc:creator>
  <cp:lastModifiedBy>Ramkumar</cp:lastModifiedBy>
  <cp:revision>148</cp:revision>
  <dcterms:created xsi:type="dcterms:W3CDTF">2020-05-13T06:25:33Z</dcterms:created>
  <dcterms:modified xsi:type="dcterms:W3CDTF">2021-11-13T06:08:45Z</dcterms:modified>
</cp:coreProperties>
</file>