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43"/>
  </p:notesMasterIdLst>
  <p:sldIdLst>
    <p:sldId id="257" r:id="rId4"/>
    <p:sldId id="389" r:id="rId5"/>
    <p:sldId id="390" r:id="rId6"/>
    <p:sldId id="391" r:id="rId7"/>
    <p:sldId id="286" r:id="rId8"/>
    <p:sldId id="289" r:id="rId9"/>
    <p:sldId id="292" r:id="rId10"/>
    <p:sldId id="268" r:id="rId11"/>
    <p:sldId id="297" r:id="rId12"/>
    <p:sldId id="269" r:id="rId13"/>
    <p:sldId id="350" r:id="rId14"/>
    <p:sldId id="473" r:id="rId15"/>
    <p:sldId id="474" r:id="rId16"/>
    <p:sldId id="475" r:id="rId17"/>
    <p:sldId id="29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1" r:id="rId32"/>
    <p:sldId id="320" r:id="rId33"/>
    <p:sldId id="322" r:id="rId34"/>
    <p:sldId id="323" r:id="rId35"/>
    <p:sldId id="324" r:id="rId36"/>
    <p:sldId id="319" r:id="rId37"/>
    <p:sldId id="318" r:id="rId38"/>
    <p:sldId id="317" r:id="rId39"/>
    <p:sldId id="325" r:id="rId40"/>
    <p:sldId id="316" r:id="rId41"/>
    <p:sldId id="326" r:id="rId42"/>
    <p:sldId id="327" r:id="rId43"/>
    <p:sldId id="328" r:id="rId44"/>
    <p:sldId id="329" r:id="rId45"/>
    <p:sldId id="315" r:id="rId46"/>
    <p:sldId id="392" r:id="rId47"/>
    <p:sldId id="314" r:id="rId48"/>
    <p:sldId id="313" r:id="rId49"/>
    <p:sldId id="334" r:id="rId50"/>
    <p:sldId id="335" r:id="rId51"/>
    <p:sldId id="393" r:id="rId52"/>
    <p:sldId id="299" r:id="rId53"/>
    <p:sldId id="336" r:id="rId54"/>
    <p:sldId id="337" r:id="rId55"/>
    <p:sldId id="480" r:id="rId56"/>
    <p:sldId id="476" r:id="rId57"/>
    <p:sldId id="477" r:id="rId58"/>
    <p:sldId id="478" r:id="rId59"/>
    <p:sldId id="479" r:id="rId60"/>
    <p:sldId id="394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96" r:id="rId80"/>
    <p:sldId id="381" r:id="rId81"/>
    <p:sldId id="395" r:id="rId82"/>
    <p:sldId id="397" r:id="rId83"/>
    <p:sldId id="382" r:id="rId84"/>
    <p:sldId id="398" r:id="rId85"/>
    <p:sldId id="399" r:id="rId86"/>
    <p:sldId id="401" r:id="rId87"/>
    <p:sldId id="400" r:id="rId88"/>
    <p:sldId id="402" r:id="rId89"/>
    <p:sldId id="405" r:id="rId90"/>
    <p:sldId id="419" r:id="rId91"/>
    <p:sldId id="420" r:id="rId92"/>
    <p:sldId id="406" r:id="rId93"/>
    <p:sldId id="421" r:id="rId94"/>
    <p:sldId id="404" r:id="rId95"/>
    <p:sldId id="383" r:id="rId96"/>
    <p:sldId id="403" r:id="rId97"/>
    <p:sldId id="407" r:id="rId98"/>
    <p:sldId id="408" r:id="rId99"/>
    <p:sldId id="409" r:id="rId100"/>
    <p:sldId id="410" r:id="rId101"/>
    <p:sldId id="384" r:id="rId102"/>
    <p:sldId id="385" r:id="rId103"/>
    <p:sldId id="411" r:id="rId104"/>
    <p:sldId id="386" r:id="rId105"/>
    <p:sldId id="412" r:id="rId106"/>
    <p:sldId id="413" r:id="rId107"/>
    <p:sldId id="414" r:id="rId108"/>
    <p:sldId id="415" r:id="rId109"/>
    <p:sldId id="416" r:id="rId110"/>
    <p:sldId id="417" r:id="rId111"/>
    <p:sldId id="387" r:id="rId112"/>
    <p:sldId id="423" r:id="rId113"/>
    <p:sldId id="424" r:id="rId114"/>
    <p:sldId id="425" r:id="rId115"/>
    <p:sldId id="426" r:id="rId116"/>
    <p:sldId id="427" r:id="rId117"/>
    <p:sldId id="428" r:id="rId118"/>
    <p:sldId id="429" r:id="rId119"/>
    <p:sldId id="430" r:id="rId120"/>
    <p:sldId id="431" r:id="rId121"/>
    <p:sldId id="432" r:id="rId122"/>
    <p:sldId id="433" r:id="rId123"/>
    <p:sldId id="434" r:id="rId124"/>
    <p:sldId id="418" r:id="rId125"/>
    <p:sldId id="388" r:id="rId126"/>
    <p:sldId id="482" r:id="rId127"/>
    <p:sldId id="483" r:id="rId128"/>
    <p:sldId id="484" r:id="rId129"/>
    <p:sldId id="485" r:id="rId130"/>
    <p:sldId id="486" r:id="rId131"/>
    <p:sldId id="487" r:id="rId132"/>
    <p:sldId id="488" r:id="rId133"/>
    <p:sldId id="489" r:id="rId134"/>
    <p:sldId id="275" r:id="rId135"/>
    <p:sldId id="270" r:id="rId136"/>
    <p:sldId id="273" r:id="rId137"/>
    <p:sldId id="491" r:id="rId138"/>
    <p:sldId id="274" r:id="rId139"/>
    <p:sldId id="492" r:id="rId140"/>
    <p:sldId id="267" r:id="rId141"/>
    <p:sldId id="360" r:id="rId1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7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1338" y="-102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slide" Target="slides/slide137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0E00-2548-4E03-BB9E-F594400FDBE8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9EAAF-D4A4-4F45-A6C9-ED2B57332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30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ECCE4-D81B-499E-9B9A-FDCF6C50B5E7}" type="slidenum">
              <a:rPr lang="en-US"/>
              <a:pPr/>
              <a:t>95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801BE-2A95-4D1E-99C1-F4E36CC06336}" type="slidenum">
              <a:rPr lang="en-US"/>
              <a:pPr/>
              <a:t>96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A0169-AEE9-41AC-AE27-A597B61B8A0F}" type="slidenum">
              <a:rPr lang="en-US"/>
              <a:pPr/>
              <a:t>97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39342-03D0-48BD-AF35-B8F9B59AE8A1}" type="slidenum">
              <a:rPr lang="en-US"/>
              <a:pPr/>
              <a:t>98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F1C72-5FE1-4CA0-B08A-0A7815D977D5}" type="slidenum">
              <a:rPr lang="en-US"/>
              <a:pPr/>
              <a:t>101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7A3D7-363B-4DBC-8F66-15621EA7467C}" type="slidenum">
              <a:rPr lang="en-US"/>
              <a:pPr/>
              <a:t>103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6A160-071F-4B69-8DB2-A111D38DC84E}" type="slidenum">
              <a:rPr lang="en-US"/>
              <a:pPr/>
              <a:t>104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05C3D-6D11-4514-BEC7-C094A4A62681}" type="slidenum">
              <a:rPr lang="en-US"/>
              <a:pPr/>
              <a:t>105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1D786-7A0E-4C69-AA84-8B9ABEB10A7B}" type="slidenum">
              <a:rPr lang="en-US"/>
              <a:pPr/>
              <a:t>106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53019-C761-432C-954C-99E174C545D4}" type="slidenum">
              <a:rPr lang="en-US"/>
              <a:pPr/>
              <a:t>107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283B0-04D9-4841-8D16-3E55767363AA}" type="slidenum">
              <a:rPr lang="en-US"/>
              <a:pPr/>
              <a:t>108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FE9A0-431E-420E-AD4E-6121BE23494F}" type="slidenum">
              <a:rPr lang="en-US"/>
              <a:pPr/>
              <a:t>110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3B6F9-26CE-4CC0-AF38-70E386C59278}" type="slidenum">
              <a:rPr lang="en-US"/>
              <a:pPr/>
              <a:t>111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6AAE7-8B80-4129-962D-823086BFAEEE}" type="slidenum">
              <a:rPr lang="en-US"/>
              <a:pPr/>
              <a:t>112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43526-2197-4977-801E-D4A07F9457C5}" type="slidenum">
              <a:rPr lang="en-US"/>
              <a:pPr/>
              <a:t>113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A7859-336B-4417-8A47-93A9C9B40791}" type="slidenum">
              <a:rPr lang="en-US"/>
              <a:pPr/>
              <a:t>114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49BD5-DA08-4C1E-A32C-8402FDA9CE78}" type="slidenum">
              <a:rPr lang="en-US"/>
              <a:pPr/>
              <a:t>115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30FC-E04D-4A7A-8C5D-238C9318BC9E}" type="slidenum">
              <a:rPr lang="en-US"/>
              <a:pPr/>
              <a:t>116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E2C2E-687E-4B1B-841E-C67AB4AC915F}" type="slidenum">
              <a:rPr lang="en-US"/>
              <a:pPr/>
              <a:t>117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A5255-3DF3-4B56-9A32-0C56A10C1EEF}" type="slidenum">
              <a:rPr lang="en-US"/>
              <a:pPr/>
              <a:t>119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317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1DA5D-D5A3-4388-A8BD-D22C35E35E34}" type="slidenum">
              <a:rPr lang="en-US"/>
              <a:pPr/>
              <a:t>120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 anchor="b"/>
          <a:lstStyle/>
          <a:p>
            <a:pPr algn="r" defTabSz="914274"/>
            <a:fld id="{03A35B14-41D2-48CC-A6D1-DBFDA04B2606}" type="slidenum">
              <a:rPr lang="en-US" sz="1300">
                <a:latin typeface="Times New Roman" pitchFamily="18" charset="0"/>
              </a:rPr>
              <a:pPr algn="r" defTabSz="914274"/>
              <a:t>121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955F0-EEC6-4E17-B4CC-1F6F4F978348}" type="slidenum">
              <a:rPr lang="en-US"/>
              <a:pPr/>
              <a:t>122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964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512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5F52E-BA8C-4FAB-BCFA-C67A14D9CE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6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926-0EEF-4F32-B16E-1DF381E5871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40313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2234-8B8B-4F44-B403-8385DA7EC01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773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0402-A11B-45BE-BEC2-09B39A3284E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8308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89C-79B9-4166-A8B1-6D18F6679EF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67527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68F7-2B19-410D-9CA3-BA19C4C0076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2285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3810-0400-49F3-98A8-477BFAD5599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38724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4013-640D-4E38-8ABD-444B32EBE3E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795108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8E7-9C9B-4AE0-9B20-9D2640E200E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4946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184-C2E4-4326-882B-2E083D7EE10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0559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2892-B695-44C2-87AE-1B4A47FE598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2444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7FB3-B1B7-4922-B0D7-CF00E89DC76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52117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4F0-A157-46FF-8CAF-D4D50827BB43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7294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8BEA-2251-43B0-A48A-0DBF6F2D8AF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23982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E020-9E2C-4A70-AE1E-611D3CCFBF1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084140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5883-AADE-4AD3-8748-E790D41E05A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13929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9144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48100"/>
            <a:ext cx="9144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DA0663D4-9C4E-4B0E-BCC8-DE1E6D97780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6629400"/>
            <a:ext cx="1981200" cy="228600"/>
          </a:xfrm>
        </p:spPr>
        <p:txBody>
          <a:bodyPr/>
          <a:lstStyle>
            <a:lvl1pPr>
              <a:defRPr/>
            </a:lvl1pPr>
          </a:lstStyle>
          <a:p>
            <a:fld id="{C9B30307-87E5-423E-9C7A-3C84BA5FE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BB91-65E4-4732-B554-4F42BACF0F8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588011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EB5-C386-4891-84B9-0B9E2383C99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42943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CCA2-D415-46AC-9907-967280B1F3E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684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062C-96FC-468F-B4C1-FB3CC247809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15641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B0FF-C18D-4C4A-AFC8-CB837E07BD6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37560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6B39-D8DF-4BC6-AD41-E98B7E12633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761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8A87-2FC7-44A3-B69E-31FF0FC2FF3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7866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0C4-3494-4D23-AFD8-837E9C6FE59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7688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9A1-A9D9-4A49-B740-4776DD546E43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14823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DDCE-3C61-49AE-AEAA-62FAD4B0174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093780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6B6A-D65A-49AA-A9CC-18044532515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61946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001F-9AAC-4B11-8CEB-151767BB14C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0189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BC6D-7DE6-42E8-AAFD-967E6126B9F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4412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068F-584A-44DA-8A2B-B6ED8E99047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8496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D9E-EC23-4C3C-98A8-84D6FB1A08D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2674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2F9A-F219-42E4-9E9F-5CCAD644C24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9921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1EA7-5499-4473-8835-906BCE77E1B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492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EE5C-1272-4955-BE18-5788C3457697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0766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8B21-879E-4A81-BDFA-EAB8BD127AE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2CD839-065E-4117-8725-09CF48D79C8D}"/>
              </a:ext>
            </a:extLst>
          </p:cNvPr>
          <p:cNvSpPr txBox="1">
            <a:spLocks/>
          </p:cNvSpPr>
          <p:nvPr userDrawn="1"/>
        </p:nvSpPr>
        <p:spPr>
          <a:xfrm>
            <a:off x="1371600" y="7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="" xmlns:a16="http://schemas.microsoft.com/office/drawing/2014/main" id="{ABFED216-2775-482D-A179-7AB520BAD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047" y="6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301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4829-D739-419E-847A-653DAF01A100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2CD839-065E-4117-8725-09CF48D79C8D}"/>
              </a:ext>
            </a:extLst>
          </p:cNvPr>
          <p:cNvSpPr txBox="1">
            <a:spLocks/>
          </p:cNvSpPr>
          <p:nvPr userDrawn="1"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="" xmlns:a16="http://schemas.microsoft.com/office/drawing/2014/main" id="{ABFED216-2775-482D-A179-7AB520BAD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047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602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4AB2-3028-4156-A3FC-CE406105BCC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2CD839-065E-4117-8725-09CF48D79C8D}"/>
              </a:ext>
            </a:extLst>
          </p:cNvPr>
          <p:cNvSpPr txBox="1">
            <a:spLocks/>
          </p:cNvSpPr>
          <p:nvPr userDrawn="1"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</a:t>
            </a: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="" xmlns:a16="http://schemas.microsoft.com/office/drawing/2014/main" id="{ABFED216-2775-482D-A179-7AB520BAD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047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30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3-ciC_TC_k" TargetMode="External"/><Relationship Id="rId13" Type="http://schemas.openxmlformats.org/officeDocument/2006/relationships/hyperlink" Target="https://www.youtube.com/watch?v=-r734q6sSa0" TargetMode="External"/><Relationship Id="rId3" Type="http://schemas.openxmlformats.org/officeDocument/2006/relationships/hyperlink" Target="https://www.youtube.com/watch?v=HAAhn--tZV8" TargetMode="External"/><Relationship Id="rId7" Type="http://schemas.openxmlformats.org/officeDocument/2006/relationships/hyperlink" Target="https://www.youtube.com/watch?v=HhLhIEnsBR0" TargetMode="External"/><Relationship Id="rId12" Type="http://schemas.openxmlformats.org/officeDocument/2006/relationships/hyperlink" Target="https://www.youtube.com/watch?v=xCxdBkFX_ww" TargetMode="External"/><Relationship Id="rId2" Type="http://schemas.openxmlformats.org/officeDocument/2006/relationships/hyperlink" Target="https://www.youtube.com/watch?v=5ammL5KU4mo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Yu4rIeQZOjo" TargetMode="External"/><Relationship Id="rId11" Type="http://schemas.openxmlformats.org/officeDocument/2006/relationships/hyperlink" Target="https://www.youtube.com/watch?v=IYaxn0qkzUI&amp;t=12s" TargetMode="External"/><Relationship Id="rId5" Type="http://schemas.openxmlformats.org/officeDocument/2006/relationships/hyperlink" Target="https://www.youtube.com/watch?v=XCLA0cjk0o8&amp;t=17s" TargetMode="External"/><Relationship Id="rId10" Type="http://schemas.openxmlformats.org/officeDocument/2006/relationships/hyperlink" Target="https://www.youtube.com/watch?v=Jw3jDTAXuAk&amp;list=PL-zLo58JCM3BkfC_wlAosP5VTLV9ObiW1&amp;index=37" TargetMode="External"/><Relationship Id="rId4" Type="http://schemas.openxmlformats.org/officeDocument/2006/relationships/hyperlink" Target="https://www.youtube.com/watch?v=q6ISl9YNxoQ" TargetMode="External"/><Relationship Id="rId9" Type="http://schemas.openxmlformats.org/officeDocument/2006/relationships/hyperlink" Target="https://www.youtube.com/watch?v=qH2iYtuJEwQ&amp;t=330s" TargetMode="External"/><Relationship Id="rId1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urses/106105175/" TargetMode="External"/><Relationship Id="rId2" Type="http://schemas.openxmlformats.org/officeDocument/2006/relationships/hyperlink" Target="https://nptel.ac.in/courses/106106093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5ammL5KU4mo" TargetMode="External"/><Relationship Id="rId4" Type="http://schemas.openxmlformats.org/officeDocument/2006/relationships/hyperlink" Target="https://www.youtube.com/watch?v=ldIbItnHX9o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gWUEwo7Ztpxs4smy34fl9jWQrx4AKpkC" TargetMode="Externa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tuonline.com/papers/btech-cs-5-sem-database-management-system-rcs-501-2018-19.pdf" TargetMode="External"/><Relationship Id="rId2" Type="http://schemas.openxmlformats.org/officeDocument/2006/relationships/hyperlink" Target="http://www.aktuonline.com/papers/btech-cs-5-sem-data-base-management-system-rcs501-2020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hyperlink" Target="http://www.aktuonline.com/papers/btech-cs-5-sem-database-management-system-ncs-502-2016-17.pdf" TargetMode="External"/><Relationship Id="rId4" Type="http://schemas.openxmlformats.org/officeDocument/2006/relationships/hyperlink" Target="http://www.aktuonline.com/papers/btech-cs-5-sem-database-management-system-ncs-502-2017-18.pdf" TargetMode="Externa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topological-sort-topological-sorting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Noida Institute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752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/>
                </a:solidFill>
              </a:rPr>
              <a:t>KCS 501 </a:t>
            </a:r>
          </a:p>
          <a:p>
            <a:r>
              <a:rPr lang="en-US" sz="2500" b="1" smtClean="0">
                <a:solidFill>
                  <a:schemeClr val="tx1"/>
                </a:solidFill>
              </a:rPr>
              <a:t>Database </a:t>
            </a:r>
            <a:r>
              <a:rPr lang="en-US" sz="2500" b="1" dirty="0">
                <a:solidFill>
                  <a:schemeClr val="tx1"/>
                </a:solidFill>
              </a:rPr>
              <a:t>Management System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91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Ram Kumar Sharma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Assistant Prof.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Deptt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NIET Gr Noida</a:t>
            </a: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81"/>
            <a:ext cx="2133600" cy="365125"/>
          </a:xfrm>
        </p:spPr>
        <p:txBody>
          <a:bodyPr/>
          <a:lstStyle/>
          <a:p>
            <a:fld id="{2C2F0468-7FE7-4596-A073-74A9BEE99DF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500" dirty="0">
                <a:solidFill>
                  <a:prstClr val="black"/>
                </a:solidFill>
                <a:latin typeface="Calibri"/>
              </a:rPr>
              <a:t>Unit: 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6"/>
            <a:ext cx="5029200" cy="365125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     KCS 501   DBMS                     Unit 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 Processing Concept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B.Tech.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(IT)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5</a:t>
            </a: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Sem</a:t>
            </a:r>
          </a:p>
        </p:txBody>
      </p:sp>
      <p:pic>
        <p:nvPicPr>
          <p:cNvPr id="1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852936"/>
            <a:ext cx="2952328" cy="108012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618E5-DDF9-421B-9EFC-7A0A588CBE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Prerequisite and Recap</a:t>
            </a:r>
          </a:p>
        </p:txBody>
      </p:sp>
      <p:sp>
        <p:nvSpPr>
          <p:cNvPr id="9" name="AutoShape 84">
            <a:extLst>
              <a:ext uri="{FF2B5EF4-FFF2-40B4-BE49-F238E27FC236}">
                <a16:creationId xmlns="" xmlns:a16="http://schemas.microsoft.com/office/drawing/2014/main" id="{3E588746-46AC-4EA3-909F-07309A0E8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166018"/>
            <a:ext cx="8229600" cy="4525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0B0B0"/>
              </a:gs>
              <a:gs pos="100000">
                <a:srgbClr val="FFFFFF">
                  <a:alpha val="0"/>
                </a:srgbClr>
              </a:gs>
            </a:gsLst>
            <a:lin ang="189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 of Relational Data base design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of Process management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D51B95-2CA5-40E5-9827-2DFC47DB1C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H</a:t>
            </a:r>
            <a:r>
              <a:rPr lang="en-US" sz="2800" b="1" dirty="0"/>
              <a:t>eterogeneous Distributed Databases 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 cont..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2E96D2-A529-45E2-AB31-E86AC53E75F6}"/>
              </a:ext>
            </a:extLst>
          </p:cNvPr>
          <p:cNvSpPr/>
          <p:nvPr/>
        </p:nvSpPr>
        <p:spPr>
          <a:xfrm>
            <a:off x="1096392" y="772357"/>
            <a:ext cx="73995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 a heterogeneous distributed database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Different sites may use different schemas and software " Difference in schema is a major problem for query processing " Difference in software is a major problem for transaction processing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Sites may not be aware of each other and may provide only limited facilities for cooperation in transaction 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874228197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156A-1EF8-46A7-B982-E421866E1898}" type="slidenum">
              <a:rPr lang="en-US"/>
              <a:pPr/>
              <a:t>101</a:t>
            </a:fld>
            <a:endParaRPr 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264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/>
              <a:t>Heterogeneous Distributed  Database Scenario</a:t>
            </a:r>
          </a:p>
        </p:txBody>
      </p:sp>
      <p:pic>
        <p:nvPicPr>
          <p:cNvPr id="827403" name="Picture 11" descr="Fig10-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524000"/>
            <a:ext cx="7821613" cy="4495800"/>
          </a:xfrm>
          <a:noFill/>
          <a:ln/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CEB9D7-1EAF-4142-87A6-52781DB8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B64D-A225-4822-A468-272F450DCCB4}" type="datetime1">
              <a:rPr lang="en-US" smtClean="0"/>
              <a:pPr/>
              <a:t>11/13/2021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65246-E9A4-45A1-999C-763CCD5F625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Distributed Data Storage    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 cont..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906F39-9147-4F5C-898C-04D0BB4FC846}"/>
              </a:ext>
            </a:extLst>
          </p:cNvPr>
          <p:cNvSpPr/>
          <p:nvPr/>
        </p:nvSpPr>
        <p:spPr>
          <a:xfrm>
            <a:off x="1152618" y="861135"/>
            <a:ext cx="7550458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Replication </a:t>
            </a:r>
            <a:r>
              <a:rPr lang="en-US" sz="2400" dirty="0"/>
              <a:t>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System maintains multiple copies of data, stored in different sites, for faster retrieval and fault tolerance.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Fragmentation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is partitioned into several fragments stored in distinct sites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Replication and fragmentation can be combined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is partitioned into several fragments: system maintains several identical replicas of each such fragment.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86508992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62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Replication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15262" cy="4710113"/>
          </a:xfrm>
        </p:spPr>
        <p:txBody>
          <a:bodyPr/>
          <a:lstStyle/>
          <a:p>
            <a:r>
              <a:rPr lang="en-US" dirty="0"/>
              <a:t>A relation or fragment of a relation is </a:t>
            </a:r>
            <a:r>
              <a:rPr lang="en-US" b="1" dirty="0">
                <a:solidFill>
                  <a:srgbClr val="000099"/>
                </a:solidFill>
              </a:rPr>
              <a:t>replicated</a:t>
            </a:r>
            <a:r>
              <a:rPr lang="en-US" dirty="0"/>
              <a:t> if it is stored redundantly in two or more sites.</a:t>
            </a:r>
          </a:p>
          <a:p>
            <a:r>
              <a:rPr lang="en-US" dirty="0">
                <a:solidFill>
                  <a:srgbClr val="000099"/>
                </a:solidFill>
              </a:rPr>
              <a:t>Full replication</a:t>
            </a:r>
            <a:r>
              <a:rPr lang="en-US" dirty="0"/>
              <a:t> of a relation is the case where the relation is stored at all sites.</a:t>
            </a:r>
          </a:p>
          <a:p>
            <a:r>
              <a:rPr lang="en-US" dirty="0"/>
              <a:t>Fully redundant databases are those in which every site contains a copy of the entire database.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879B44-1BFF-4234-A621-CE05AF69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4676-C068-4D0A-8C88-C4E38FFFE64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768449A-529F-4989-986E-8E43687D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856007-C3C1-45F6-8FE0-E022D11F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184" y="152399"/>
            <a:ext cx="7754816" cy="60373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ea typeface="+mj-ea"/>
              </a:rPr>
              <a:t>Data Replication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305800" cy="48990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Advantages of Replication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Availability</a:t>
            </a:r>
            <a:r>
              <a:rPr lang="en-US" dirty="0">
                <a:ea typeface="ＭＳ Ｐゴシック" pitchFamily="34" charset="-128"/>
              </a:rPr>
              <a:t>: failure of site containing relation </a:t>
            </a:r>
            <a:r>
              <a:rPr lang="en-US" i="1" dirty="0">
                <a:ea typeface="ＭＳ Ｐゴシック" pitchFamily="34" charset="-128"/>
              </a:rPr>
              <a:t>r </a:t>
            </a:r>
            <a:r>
              <a:rPr lang="en-US" dirty="0">
                <a:ea typeface="ＭＳ Ｐゴシック" pitchFamily="34" charset="-128"/>
              </a:rPr>
              <a:t>does not result in unavailability of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is replicas exist.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Parallelism</a:t>
            </a:r>
            <a:r>
              <a:rPr lang="en-US" dirty="0">
                <a:ea typeface="ＭＳ Ｐゴシック" pitchFamily="34" charset="-128"/>
              </a:rPr>
              <a:t>: queries on </a:t>
            </a:r>
            <a:r>
              <a:rPr lang="en-US" i="1" dirty="0">
                <a:ea typeface="ＭＳ Ｐゴシック" pitchFamily="34" charset="-128"/>
              </a:rPr>
              <a:t>r </a:t>
            </a:r>
            <a:r>
              <a:rPr lang="en-US" dirty="0">
                <a:ea typeface="ＭＳ Ｐゴシック" pitchFamily="34" charset="-128"/>
              </a:rPr>
              <a:t>may be processed by several nodes in parallel.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Reduced data transfer</a:t>
            </a:r>
            <a:r>
              <a:rPr lang="en-US" dirty="0">
                <a:ea typeface="ＭＳ Ｐゴシック" pitchFamily="34" charset="-128"/>
              </a:rPr>
              <a:t>: relation</a:t>
            </a:r>
            <a:r>
              <a:rPr lang="en-US" i="1" dirty="0">
                <a:ea typeface="ＭＳ Ｐゴシック" pitchFamily="34" charset="-128"/>
              </a:rPr>
              <a:t> r </a:t>
            </a:r>
            <a:r>
              <a:rPr lang="en-US" dirty="0">
                <a:ea typeface="ＭＳ Ｐゴシック" pitchFamily="34" charset="-128"/>
              </a:rPr>
              <a:t>is available locally at each site containing a replica of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Disadvantages of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Increased cost of updates: each replica of relation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must be updated.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Increased complexity of concurrency control: concurrent updates to distinct replicas may lead to inconsistent data unless special concurrency control mechanisms are implemented.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One solution: choose one copy as </a:t>
            </a: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primary copy</a:t>
            </a:r>
            <a:r>
              <a:rPr lang="en-US" b="1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and apply concurrency control operations on primary copy</a:t>
            </a:r>
            <a:endParaRPr lang="en-US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pPr lvl="1">
              <a:lnSpc>
                <a:spcPct val="110000"/>
              </a:lnSpc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646D48-F00B-4234-95A1-15F9AFE2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CDC-2F07-4244-9880-5776DA0C6BF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9B2B1-BF97-4135-B5E2-13648CED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8BC74E-FD81-46E9-B765-0012BF16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184" y="-1"/>
            <a:ext cx="7754815" cy="6682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ea typeface="+mj-ea"/>
              </a:rPr>
              <a:t>Data Fragmentation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010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Division of relation r into fragments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r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which contain sufficient information to reconstruct relation r.</a:t>
            </a:r>
          </a:p>
          <a:p>
            <a:r>
              <a:rPr lang="en-US" b="1">
                <a:solidFill>
                  <a:srgbClr val="000099"/>
                </a:solidFill>
              </a:rPr>
              <a:t>Horizontal fragmentation</a:t>
            </a:r>
            <a:r>
              <a:rPr lang="en-US"/>
              <a:t>: each tuple of </a:t>
            </a:r>
            <a:r>
              <a:rPr lang="en-US" i="1"/>
              <a:t>r</a:t>
            </a:r>
            <a:r>
              <a:rPr lang="en-US"/>
              <a:t>  is assigned to one or more fragments</a:t>
            </a:r>
          </a:p>
          <a:p>
            <a:r>
              <a:rPr lang="en-US" b="1">
                <a:solidFill>
                  <a:srgbClr val="000099"/>
                </a:solidFill>
              </a:rPr>
              <a:t>Vertical fragmentation</a:t>
            </a:r>
            <a:r>
              <a:rPr lang="en-US"/>
              <a:t>: the schema for relation </a:t>
            </a:r>
            <a:r>
              <a:rPr lang="en-US" i="1"/>
              <a:t>r</a:t>
            </a:r>
            <a:r>
              <a:rPr lang="en-US"/>
              <a:t>  is split into several smaller schemas</a:t>
            </a:r>
          </a:p>
          <a:p>
            <a:pPr lvl="1"/>
            <a:r>
              <a:rPr lang="en-US">
                <a:ea typeface="ＭＳ Ｐゴシック" pitchFamily="34" charset="-128"/>
              </a:rPr>
              <a:t>All schemas must contain a common candidate key (or superkey) to ensure lossless join property.</a:t>
            </a:r>
          </a:p>
          <a:p>
            <a:pPr lvl="1"/>
            <a:r>
              <a:rPr lang="en-US">
                <a:ea typeface="ＭＳ Ｐゴシック" pitchFamily="34" charset="-128"/>
              </a:rPr>
              <a:t>A special attribute, the tuple-id attribute may be added to each schema to serve as a candidate key.</a:t>
            </a:r>
          </a:p>
          <a:p>
            <a:pPr>
              <a:buFont typeface="Monotype Sorts" charset="2"/>
              <a:buNone/>
            </a:pPr>
            <a:endParaRPr lang="en-US" sz="160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F955D6-624D-43D6-96E5-28899F3F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D30E-D795-423B-99F4-3C3FA76488E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574DE9-0F4D-46E5-9522-6A62A8A4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11DFD6-7BFD-48AE-803F-96DE4FD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014" y="0"/>
            <a:ext cx="7789985" cy="79130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ea typeface="+mj-ea"/>
              </a:rPr>
              <a:t>Horizontal Fragmentation of </a:t>
            </a:r>
            <a:r>
              <a:rPr lang="en-US" sz="2800" b="0" i="1" dirty="0">
                <a:ea typeface="+mj-ea"/>
              </a:rPr>
              <a:t>account</a:t>
            </a:r>
            <a:r>
              <a:rPr lang="en-US" sz="2800" dirty="0">
                <a:ea typeface="+mj-ea"/>
              </a:rPr>
              <a:t> Relation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049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76350" y="1106488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92475" y="1093788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3721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834063" y="1106488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1049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133475" y="1668463"/>
            <a:ext cx="100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2385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657600" y="1674813"/>
            <a:ext cx="862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A-305</a:t>
            </a:r>
          </a:p>
          <a:p>
            <a:r>
              <a:rPr lang="en-US" sz="2000"/>
              <a:t>A-226</a:t>
            </a:r>
          </a:p>
          <a:p>
            <a:r>
              <a:rPr lang="en-US" sz="2000"/>
              <a:t>A-155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3721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102350" y="1693863"/>
            <a:ext cx="608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500</a:t>
            </a:r>
          </a:p>
          <a:p>
            <a:r>
              <a:rPr lang="en-US" sz="2000"/>
              <a:t>336</a:t>
            </a:r>
          </a:p>
          <a:p>
            <a:r>
              <a:rPr lang="en-US" sz="2000"/>
              <a:t>62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292350" y="2863850"/>
            <a:ext cx="467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account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branch_name=“Hillside”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0668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238250" y="364966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2004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167063" y="3630613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3340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795963" y="36496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1066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095375" y="4211638"/>
            <a:ext cx="1384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2004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619500" y="4217988"/>
            <a:ext cx="862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A-177</a:t>
            </a:r>
          </a:p>
          <a:p>
            <a:r>
              <a:rPr lang="en-US" sz="2000"/>
              <a:t>A-402</a:t>
            </a:r>
          </a:p>
          <a:p>
            <a:r>
              <a:rPr lang="en-US" sz="2000"/>
              <a:t>A-408</a:t>
            </a:r>
          </a:p>
          <a:p>
            <a:r>
              <a:rPr lang="en-US" sz="2000"/>
              <a:t>A-639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3340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6092825" y="4237038"/>
            <a:ext cx="8905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205</a:t>
            </a:r>
          </a:p>
          <a:p>
            <a:pPr algn="ctr"/>
            <a:r>
              <a:rPr lang="en-US" sz="2000"/>
              <a:t>10000</a:t>
            </a:r>
          </a:p>
          <a:p>
            <a:pPr algn="ctr"/>
            <a:r>
              <a:rPr lang="en-US" sz="2000"/>
              <a:t>1123</a:t>
            </a:r>
          </a:p>
          <a:p>
            <a:pPr algn="ctr"/>
            <a:r>
              <a:rPr lang="en-US" sz="2000"/>
              <a:t>750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2143125" y="5756275"/>
            <a:ext cx="4884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account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branch_name=“Valleyview”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  <a:p>
            <a:endParaRPr lang="en-US" sz="200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0BD570-7831-468B-928A-1FAFE020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FB3C-9B9D-4BCA-8EF7-767CCE9A013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48F4A0F-224E-43ED-BC42-095BEC7A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E5F56E-814F-4517-BBCA-FE0A2D3A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8"/>
          <p:cNvSpPr>
            <a:spLocks noChangeArrowheads="1"/>
          </p:cNvSpPr>
          <p:nvPr/>
        </p:nvSpPr>
        <p:spPr bwMode="auto">
          <a:xfrm>
            <a:off x="3324225" y="3740150"/>
            <a:ext cx="21145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14"/>
          <p:cNvSpPr>
            <a:spLocks noChangeArrowheads="1"/>
          </p:cNvSpPr>
          <p:nvPr/>
        </p:nvSpPr>
        <p:spPr bwMode="auto">
          <a:xfrm>
            <a:off x="3390900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185" y="-1"/>
            <a:ext cx="7754815" cy="65063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ea typeface="+mj-ea"/>
              </a:rPr>
              <a:t>Vertical Fragmentation of </a:t>
            </a:r>
            <a:r>
              <a:rPr lang="en-US" sz="2400" i="1" dirty="0" err="1">
                <a:ea typeface="+mj-ea"/>
              </a:rPr>
              <a:t>employee_info</a:t>
            </a:r>
            <a:r>
              <a:rPr lang="en-US" sz="2400" i="1" dirty="0">
                <a:ea typeface="+mj-ea"/>
              </a:rPr>
              <a:t> </a:t>
            </a:r>
            <a:r>
              <a:rPr lang="en-US" sz="2400" dirty="0">
                <a:ea typeface="+mj-ea"/>
              </a:rPr>
              <a:t>Relation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2477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419225" y="76041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3413125" y="7842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customer_name</a:t>
            </a:r>
            <a:endParaRPr lang="en-US" sz="2000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55149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5976938" y="75565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12477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1276350" y="1273175"/>
            <a:ext cx="13843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3381375" y="1255713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3800475" y="1249363"/>
            <a:ext cx="1144588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Lowman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Green</a:t>
            </a:r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55149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6245225" y="17653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1116013" y="3265488"/>
            <a:ext cx="7281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deposit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branch_name, customer_name, tuple_id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employee_info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527800" y="1255713"/>
            <a:ext cx="325438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1906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231900" y="3751263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810000" y="3779838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4578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5919788" y="3751263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1190625" y="4241800"/>
            <a:ext cx="2133600" cy="2052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3324225" y="4235450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3743325" y="4241800"/>
            <a:ext cx="890588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500</a:t>
            </a:r>
          </a:p>
          <a:p>
            <a:pPr>
              <a:lnSpc>
                <a:spcPct val="80000"/>
              </a:lnSpc>
            </a:pPr>
            <a:r>
              <a:rPr lang="en-US" sz="2000"/>
              <a:t>336</a:t>
            </a:r>
          </a:p>
          <a:p>
            <a:pPr>
              <a:lnSpc>
                <a:spcPct val="90000"/>
              </a:lnSpc>
            </a:pPr>
            <a:r>
              <a:rPr lang="en-US" sz="2000"/>
              <a:t>205</a:t>
            </a:r>
          </a:p>
          <a:p>
            <a:pPr>
              <a:lnSpc>
                <a:spcPct val="90000"/>
              </a:lnSpc>
            </a:pPr>
            <a:r>
              <a:rPr lang="en-US" sz="2000"/>
              <a:t>10000</a:t>
            </a:r>
          </a:p>
          <a:p>
            <a:pPr>
              <a:lnSpc>
                <a:spcPct val="90000"/>
              </a:lnSpc>
            </a:pPr>
            <a:r>
              <a:rPr lang="en-US" sz="2000"/>
              <a:t>62</a:t>
            </a:r>
          </a:p>
          <a:p>
            <a:r>
              <a:rPr lang="en-US" sz="2000"/>
              <a:t>1123</a:t>
            </a:r>
          </a:p>
          <a:p>
            <a:pPr>
              <a:lnSpc>
                <a:spcPct val="90000"/>
              </a:lnSpc>
            </a:pPr>
            <a:r>
              <a:rPr lang="en-US" sz="2000"/>
              <a:t>750</a:t>
            </a:r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5457825" y="4244975"/>
            <a:ext cx="2133600" cy="204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6470650" y="4287838"/>
            <a:ext cx="325438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33820" name="Text Box 33"/>
          <p:cNvSpPr txBox="1">
            <a:spLocks noChangeArrowheads="1"/>
          </p:cNvSpPr>
          <p:nvPr/>
        </p:nvSpPr>
        <p:spPr bwMode="auto">
          <a:xfrm>
            <a:off x="1738313" y="4278313"/>
            <a:ext cx="86201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A-305</a:t>
            </a:r>
          </a:p>
          <a:p>
            <a:pPr>
              <a:lnSpc>
                <a:spcPct val="90000"/>
              </a:lnSpc>
            </a:pPr>
            <a:r>
              <a:rPr lang="en-US" sz="2000"/>
              <a:t>A-226</a:t>
            </a:r>
          </a:p>
          <a:p>
            <a:pPr>
              <a:lnSpc>
                <a:spcPct val="90000"/>
              </a:lnSpc>
            </a:pPr>
            <a:r>
              <a:rPr lang="en-US" sz="2000"/>
              <a:t>A-177</a:t>
            </a:r>
          </a:p>
          <a:p>
            <a:pPr>
              <a:lnSpc>
                <a:spcPct val="90000"/>
              </a:lnSpc>
            </a:pPr>
            <a:r>
              <a:rPr lang="en-US" sz="2000"/>
              <a:t>A-402</a:t>
            </a:r>
          </a:p>
          <a:p>
            <a:pPr>
              <a:lnSpc>
                <a:spcPct val="90000"/>
              </a:lnSpc>
            </a:pPr>
            <a:r>
              <a:rPr lang="en-US" sz="2000"/>
              <a:t>A-155</a:t>
            </a:r>
          </a:p>
          <a:p>
            <a:pPr>
              <a:lnSpc>
                <a:spcPct val="90000"/>
              </a:lnSpc>
            </a:pPr>
            <a:r>
              <a:rPr lang="en-US" sz="2000"/>
              <a:t>A-408</a:t>
            </a:r>
          </a:p>
          <a:p>
            <a:pPr>
              <a:lnSpc>
                <a:spcPct val="90000"/>
              </a:lnSpc>
            </a:pPr>
            <a:r>
              <a:rPr lang="en-US" sz="2000"/>
              <a:t>A-639</a:t>
            </a:r>
          </a:p>
        </p:txBody>
      </p:sp>
      <p:sp>
        <p:nvSpPr>
          <p:cNvPr id="33821" name="Text Box 35"/>
          <p:cNvSpPr txBox="1">
            <a:spLocks noChangeArrowheads="1"/>
          </p:cNvSpPr>
          <p:nvPr/>
        </p:nvSpPr>
        <p:spPr bwMode="auto">
          <a:xfrm>
            <a:off x="723900" y="6246813"/>
            <a:ext cx="671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deposit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account_number, balance, tuple_id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employee_info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0F4473-537A-456D-BFDC-97416082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77E7-1578-41D1-A659-D9C59727640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005712-F0F7-437E-8FB4-0DC323D6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908CE1-B4EA-4D60-A1F1-D3E87BC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8508" y="0"/>
            <a:ext cx="7895492" cy="8264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ea typeface="+mj-ea"/>
              </a:rPr>
              <a:t>Advantages of Fragmentation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080250" cy="45783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Horizontal: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parallel processing on fragments of a relation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a relation to be split so that </a:t>
            </a:r>
            <a:r>
              <a:rPr lang="en-US" dirty="0" err="1">
                <a:ea typeface="ＭＳ Ｐゴシック" pitchFamily="34" charset="-128"/>
              </a:rPr>
              <a:t>tuples</a:t>
            </a:r>
            <a:r>
              <a:rPr lang="en-US" dirty="0">
                <a:ea typeface="ＭＳ Ｐゴシック" pitchFamily="34" charset="-128"/>
              </a:rPr>
              <a:t> are located where they are most frequently accessed</a:t>
            </a:r>
          </a:p>
          <a:p>
            <a:r>
              <a:rPr lang="en-US" b="1" dirty="0"/>
              <a:t>Vertical: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allows </a:t>
            </a:r>
            <a:r>
              <a:rPr lang="en-US" dirty="0" err="1">
                <a:ea typeface="ＭＳ Ｐゴシック" pitchFamily="34" charset="-128"/>
              </a:rPr>
              <a:t>tuples</a:t>
            </a:r>
            <a:r>
              <a:rPr lang="en-US" dirty="0">
                <a:ea typeface="ＭＳ Ｐゴシック" pitchFamily="34" charset="-128"/>
              </a:rPr>
              <a:t> to be split so that each part of the </a:t>
            </a:r>
            <a:r>
              <a:rPr lang="en-US" dirty="0" err="1">
                <a:ea typeface="ＭＳ Ｐゴシック" pitchFamily="34" charset="-128"/>
              </a:rPr>
              <a:t>tuple</a:t>
            </a:r>
            <a:r>
              <a:rPr lang="en-US" dirty="0">
                <a:ea typeface="ＭＳ Ｐゴシック" pitchFamily="34" charset="-128"/>
              </a:rPr>
              <a:t> is stored where it is most frequently accessed</a:t>
            </a:r>
          </a:p>
          <a:p>
            <a:pPr lvl="1"/>
            <a:r>
              <a:rPr lang="en-US" dirty="0" err="1">
                <a:ea typeface="ＭＳ Ｐゴシック" pitchFamily="34" charset="-128"/>
              </a:rPr>
              <a:t>tuple</a:t>
            </a:r>
            <a:r>
              <a:rPr lang="en-US" dirty="0">
                <a:ea typeface="ＭＳ Ｐゴシック" pitchFamily="34" charset="-128"/>
              </a:rPr>
              <a:t>-id attribute allows efficient joining of vertical fragments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parallel processing on a relation</a:t>
            </a:r>
          </a:p>
          <a:p>
            <a:r>
              <a:rPr lang="en-US" b="1" dirty="0"/>
              <a:t>Vertical and horizontal fragmentation can be mixed.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Fragments may be successively fragmented to an arbitrary depth.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1F93BD-A3AA-4C96-9688-D95625E4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E40-37FA-4001-970C-E658DC2783F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AAC2E72-613B-48C4-A4B6-F8E14C96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1A6EA9-8989-4B36-9197-4584A353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9A7C4-76FD-4CB1-8E61-68B8A476E5D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Distributed Data Storage    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906F39-9147-4F5C-898C-04D0BB4FC846}"/>
              </a:ext>
            </a:extLst>
          </p:cNvPr>
          <p:cNvSpPr/>
          <p:nvPr/>
        </p:nvSpPr>
        <p:spPr>
          <a:xfrm>
            <a:off x="1152618" y="861135"/>
            <a:ext cx="7550458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Replication </a:t>
            </a:r>
            <a:r>
              <a:rPr lang="en-US" sz="2400" dirty="0"/>
              <a:t>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System maintains multiple copies of data, stored in different sites, for faster retrieval and fault tolerance.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Fragmentation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is partitioned into several fragments stored in distinct sites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Replication and fragmentation can be combined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Relation is partitioned into several fragments: system maintains several identical replicas of each such fragment.</a:t>
            </a:r>
          </a:p>
        </p:txBody>
      </p:sp>
    </p:spTree>
    <p:extLst>
      <p:ext uri="{BB962C8B-B14F-4D97-AF65-F5344CB8AC3E}">
        <p14:creationId xmlns="" xmlns:p14="http://schemas.microsoft.com/office/powerpoint/2010/main" val="5275935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15" y="1260125"/>
            <a:ext cx="7772400" cy="48399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Transaction concept &amp; State 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Implementation of atomicity and durability 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Serializability 	       		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Conflict Serializability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View Serializability	</a:t>
            </a:r>
            <a:r>
              <a:rPr lang="en-US" altLang="en-US" sz="1600" dirty="0">
                <a:latin typeface="+mj-lt"/>
              </a:rPr>
              <a:t>	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Schedule	       		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+mj-lt"/>
              </a:rPr>
              <a:t>Non-serializable schedule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+mj-lt"/>
              </a:rPr>
              <a:t>Recoverable</a:t>
            </a:r>
            <a:r>
              <a:rPr lang="en-US" altLang="en-US" sz="2000" b="1" i="1" dirty="0">
                <a:latin typeface="+mj-lt"/>
              </a:rPr>
              <a:t> </a:t>
            </a:r>
            <a:r>
              <a:rPr lang="en-US" altLang="en-US" sz="2000" b="1" dirty="0">
                <a:latin typeface="+mj-lt"/>
              </a:rPr>
              <a:t>schedule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Irrecoverable schedule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Types of Recoverable Schedules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Cascadeless</a:t>
            </a:r>
            <a:r>
              <a:rPr lang="en-US" altLang="en-US" sz="2400" dirty="0"/>
              <a:t> Schedules</a:t>
            </a:r>
            <a:r>
              <a:rPr lang="en-US" sz="2400" dirty="0"/>
              <a:t>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Strict Schedule </a:t>
            </a:r>
          </a:p>
          <a:p>
            <a:pPr marL="400050" lvl="1" indent="0">
              <a:buNone/>
            </a:pPr>
            <a:endParaRPr lang="en-US" altLang="en-US" sz="2400" b="1" dirty="0"/>
          </a:p>
          <a:p>
            <a:pPr marL="685794" lvl="1" indent="-285744"/>
            <a:endParaRPr lang="en-US" altLang="en-US" sz="2400" b="1" baseline="30000" dirty="0"/>
          </a:p>
          <a:p>
            <a:pPr marL="685794" lvl="1" indent="-285744"/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B97C-71CC-4A03-AACF-85FDEF8CD1B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unit 4 (Lecture 20,21,22,23,24,25)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     KCS 501   DBMS                     Unit 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502365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644" y="0"/>
            <a:ext cx="7297947" cy="50173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Transactions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7"/>
            <a:ext cx="7958676" cy="48756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Transaction may access data at several sites.</a:t>
            </a:r>
          </a:p>
          <a:p>
            <a:r>
              <a:rPr lang="en-US" dirty="0"/>
              <a:t>Each site has a local </a:t>
            </a:r>
            <a:r>
              <a:rPr lang="en-US" dirty="0">
                <a:solidFill>
                  <a:srgbClr val="000099"/>
                </a:solidFill>
              </a:rPr>
              <a:t>transaction manager</a:t>
            </a:r>
            <a:r>
              <a:rPr lang="en-US" dirty="0"/>
              <a:t> responsible for: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Maintaining a log for recovery purposes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Participating in coordinating the concurrent execution of the transactions executing at that site.</a:t>
            </a:r>
          </a:p>
          <a:p>
            <a:r>
              <a:rPr lang="en-US" dirty="0"/>
              <a:t>Each site has a </a:t>
            </a:r>
            <a:r>
              <a:rPr lang="en-US" dirty="0">
                <a:solidFill>
                  <a:srgbClr val="000099"/>
                </a:solidFill>
              </a:rPr>
              <a:t>transaction coordinator</a:t>
            </a:r>
            <a:r>
              <a:rPr lang="en-US" dirty="0"/>
              <a:t>, which is responsible for: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Starting the execution of transactions that originate at the site.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Distributing </a:t>
            </a:r>
            <a:r>
              <a:rPr lang="en-US" dirty="0" err="1">
                <a:ea typeface="ＭＳ Ｐゴシック" pitchFamily="34" charset="-128"/>
              </a:rPr>
              <a:t>subtransactions</a:t>
            </a:r>
            <a:r>
              <a:rPr lang="en-US" dirty="0">
                <a:ea typeface="ＭＳ Ｐゴシック" pitchFamily="34" charset="-128"/>
              </a:rPr>
              <a:t> at appropriate sites for execution.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Coordinating the termination of each transaction that originates at the site, which may result in the transaction being committed at all sites or aborted at all sites.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5A6133-1077-4B3B-984D-79B0BA5C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BD5-CF62-4B86-B43A-C8634930280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5E53A8-B242-4B79-B2F7-2D4E148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27FFF6-BF10-43D4-A2DF-F628E69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358" y="0"/>
            <a:ext cx="7720641" cy="69874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 System Architecture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36" y="1467180"/>
            <a:ext cx="8002588" cy="428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11E1A01-025E-43C0-9CDA-39E7A6F6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0666-4704-4E4C-9106-204BD5D43FF0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06C90E-F12C-423F-8F21-E0104694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AF230A-491B-47F1-A242-4388DB43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92" y="0"/>
            <a:ext cx="7513608" cy="71599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System Failure Modes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7751" y="111712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Failures unique to distributed systems: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 of a site.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Loss of massages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Handled by network transmission control protocols such as TCP-IP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 of a communication link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Handled by network protocols, by routing messages via alternative links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Network partition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 network is said to be </a:t>
            </a: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partitioned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when it has been split into two or more subsystems that lack any connection between them</a:t>
            </a:r>
          </a:p>
          <a:p>
            <a:pPr lvl="3"/>
            <a:r>
              <a:rPr lang="en-US" dirty="0">
                <a:ea typeface="ＭＳ Ｐゴシック" pitchFamily="34" charset="-128"/>
              </a:rPr>
              <a:t>Note: a subsystem may consist of a single node </a:t>
            </a:r>
          </a:p>
          <a:p>
            <a:r>
              <a:rPr lang="en-US" dirty="0"/>
              <a:t>Network partitioning and site failures are generally indistinguishable.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031EC2-B410-4161-AA2E-4161A83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6267-0AE6-43E3-847E-E0C339139E9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0FB026-0CA0-4655-85C3-F56755A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2D1B11-DBF2-4E72-9036-2C086CCC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226" y="0"/>
            <a:ext cx="7651630" cy="700147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Commit Protocols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970" y="109124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Commit protocols are used to ensure atomicity across sites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 transaction which executes at multiple sites must either be committed at all the sites, or aborted at all the sites.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not acceptable to have a transaction committed at one site and aborted at another</a:t>
            </a:r>
          </a:p>
          <a:p>
            <a:r>
              <a:rPr lang="en-US" dirty="0"/>
              <a:t>The </a:t>
            </a:r>
            <a:r>
              <a:rPr lang="en-US" i="1" dirty="0"/>
              <a:t>two-phase commit </a:t>
            </a:r>
            <a:r>
              <a:rPr lang="en-US" dirty="0"/>
              <a:t>(2PC) protocol is widely used </a:t>
            </a:r>
          </a:p>
          <a:p>
            <a:r>
              <a:rPr lang="en-US" dirty="0"/>
              <a:t>The </a:t>
            </a:r>
            <a:r>
              <a:rPr lang="en-US" i="1" dirty="0"/>
              <a:t>three-phase commit </a:t>
            </a:r>
            <a:r>
              <a:rPr lang="en-US" dirty="0"/>
              <a:t>(3PC) protocol is more complicated and more expensive, but avoids some drawbacks of two-phase commit protocol.  This protocol is not used in practice.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8DA985-3B24-42E9-BC82-C2A0D87E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6065-0400-4B15-AD84-41524A5DB32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F6147F-A4D5-4365-BDE7-FD01AF51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D85487-B5F2-4CF3-AC8B-B189C332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502" y="0"/>
            <a:ext cx="7435970" cy="570751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Two Phase Commit Protocol (2PC)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630" y="823822"/>
            <a:ext cx="8039819" cy="5223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Assumes </a:t>
            </a:r>
            <a:r>
              <a:rPr lang="en-US" b="1" dirty="0">
                <a:solidFill>
                  <a:srgbClr val="000099"/>
                </a:solidFill>
              </a:rPr>
              <a:t>fail-stop</a:t>
            </a:r>
            <a:r>
              <a:rPr lang="en-US" i="1" dirty="0"/>
              <a:t> </a:t>
            </a:r>
            <a:r>
              <a:rPr lang="en-US" dirty="0"/>
              <a:t>model – failed sites simply stop working, and do not cause any other harm, such as sending incorrect messages to other sites.</a:t>
            </a:r>
          </a:p>
          <a:p>
            <a:r>
              <a:rPr lang="en-US" dirty="0"/>
              <a:t>Execution of the protocol is initiated by the coordinator after the last step of the transaction has been reached.</a:t>
            </a:r>
          </a:p>
          <a:p>
            <a:r>
              <a:rPr lang="en-US" dirty="0"/>
              <a:t>The protocol involves all the local sites at which the transaction executed</a:t>
            </a:r>
          </a:p>
          <a:p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 be a transaction initiated at site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,</a:t>
            </a:r>
            <a:r>
              <a:rPr lang="en-US" dirty="0"/>
              <a:t> and let the transaction coordinator at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FF6D6F-57F9-405B-8FE8-BB52E613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8B34-0965-4C68-A002-27C47DEE49A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48EFFC2-3BAC-4E58-A2FB-37E121E2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9AB1B3-06CC-4C1C-BE15-A70030B8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348" y="0"/>
            <a:ext cx="7565366" cy="75190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Phase 1: Obtaining a Decision (Voting Phase)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3027" y="1168880"/>
            <a:ext cx="7772400" cy="50680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Coordinator asks all participants to </a:t>
            </a:r>
            <a:r>
              <a:rPr lang="en-US" i="1" dirty="0">
                <a:solidFill>
                  <a:srgbClr val="000099"/>
                </a:solidFill>
              </a:rPr>
              <a:t>prepare</a:t>
            </a:r>
            <a:r>
              <a:rPr lang="en-US" i="1" dirty="0"/>
              <a:t> </a:t>
            </a:r>
            <a:r>
              <a:rPr lang="en-US" dirty="0"/>
              <a:t>to commit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ea typeface="ＭＳ Ｐゴシック" pitchFamily="34" charset="-128"/>
              </a:rPr>
              <a:t>C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adds the records &lt;</a:t>
            </a:r>
            <a:r>
              <a:rPr lang="en-US" b="1" dirty="0">
                <a:ea typeface="ＭＳ Ｐゴシック" pitchFamily="34" charset="-128"/>
              </a:rPr>
              <a:t>prepare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 to the log and forces log to stable storage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sends </a:t>
            </a:r>
            <a:r>
              <a:rPr lang="en-US" b="1" dirty="0">
                <a:ea typeface="ＭＳ Ｐゴシック" pitchFamily="34" charset="-128"/>
              </a:rPr>
              <a:t>prepare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messages to all sites at which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executed</a:t>
            </a:r>
          </a:p>
          <a:p>
            <a:r>
              <a:rPr lang="en-US" dirty="0"/>
              <a:t>Upon receiving message, transaction manager at site determines if it can commit the transaction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if not, add a record &lt;</a:t>
            </a:r>
            <a:r>
              <a:rPr lang="en-US" b="1" dirty="0">
                <a:ea typeface="ＭＳ Ｐゴシック" pitchFamily="34" charset="-128"/>
              </a:rPr>
              <a:t>no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 to the log and send </a:t>
            </a:r>
            <a:r>
              <a:rPr lang="en-US" b="1" dirty="0">
                <a:ea typeface="ＭＳ Ｐゴシック" pitchFamily="34" charset="-128"/>
              </a:rPr>
              <a:t>abort </a:t>
            </a:r>
            <a:r>
              <a:rPr lang="en-US" i="1" dirty="0">
                <a:ea typeface="ＭＳ Ｐゴシック" pitchFamily="34" charset="-128"/>
              </a:rPr>
              <a:t>T </a:t>
            </a:r>
            <a:r>
              <a:rPr lang="en-US" dirty="0">
                <a:ea typeface="ＭＳ Ｐゴシック" pitchFamily="34" charset="-128"/>
              </a:rPr>
              <a:t>message to </a:t>
            </a:r>
            <a:r>
              <a:rPr lang="en-US" i="1" dirty="0" err="1">
                <a:ea typeface="ＭＳ Ｐゴシック" pitchFamily="34" charset="-128"/>
              </a:rPr>
              <a:t>C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endParaRPr lang="en-US" i="1" dirty="0">
              <a:ea typeface="ＭＳ Ｐゴシック" pitchFamily="34" charset="-128"/>
            </a:endParaRPr>
          </a:p>
          <a:p>
            <a:pPr lvl="1">
              <a:buSzPct val="85000"/>
            </a:pPr>
            <a:r>
              <a:rPr lang="en-US" dirty="0">
                <a:ea typeface="ＭＳ Ｐゴシック" pitchFamily="34" charset="-128"/>
              </a:rPr>
              <a:t>if the transaction can be committed, then:</a:t>
            </a:r>
          </a:p>
          <a:p>
            <a:pPr lvl="1">
              <a:buSzPct val="85000"/>
            </a:pPr>
            <a:r>
              <a:rPr lang="en-US" dirty="0">
                <a:ea typeface="ＭＳ Ｐゴシック" pitchFamily="34" charset="-128"/>
              </a:rPr>
              <a:t>add the record &lt;</a:t>
            </a:r>
            <a:r>
              <a:rPr lang="en-US" b="1" dirty="0">
                <a:ea typeface="ＭＳ Ｐゴシック" pitchFamily="34" charset="-128"/>
              </a:rPr>
              <a:t>ready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 to the log</a:t>
            </a:r>
          </a:p>
          <a:p>
            <a:pPr lvl="1">
              <a:buSzPct val="85000"/>
            </a:pPr>
            <a:r>
              <a:rPr lang="en-US" dirty="0">
                <a:ea typeface="ＭＳ Ｐゴシック" pitchFamily="34" charset="-128"/>
              </a:rPr>
              <a:t>force </a:t>
            </a:r>
            <a:r>
              <a:rPr lang="en-US" i="1" dirty="0">
                <a:ea typeface="ＭＳ Ｐゴシック" pitchFamily="34" charset="-128"/>
              </a:rPr>
              <a:t>all records </a:t>
            </a:r>
            <a:r>
              <a:rPr lang="en-US" dirty="0">
                <a:ea typeface="ＭＳ Ｐゴシック" pitchFamily="34" charset="-128"/>
              </a:rPr>
              <a:t>for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to stable storage</a:t>
            </a:r>
          </a:p>
          <a:p>
            <a:pPr lvl="1">
              <a:buSzPct val="85000"/>
            </a:pPr>
            <a:r>
              <a:rPr lang="en-US" dirty="0">
                <a:ea typeface="ＭＳ Ｐゴシック" pitchFamily="34" charset="-128"/>
              </a:rPr>
              <a:t>send </a:t>
            </a:r>
            <a:r>
              <a:rPr lang="en-US" b="1" dirty="0">
                <a:ea typeface="ＭＳ Ｐゴシック" pitchFamily="34" charset="-128"/>
              </a:rPr>
              <a:t>ready</a:t>
            </a:r>
            <a:r>
              <a:rPr lang="en-US" b="1" i="1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message to </a:t>
            </a:r>
            <a:r>
              <a:rPr lang="en-US" dirty="0" err="1">
                <a:ea typeface="ＭＳ Ｐゴシック" pitchFamily="34" charset="-128"/>
              </a:rPr>
              <a:t>C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ED890-35D6-4D18-A29C-3A1A81DF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B876-652C-4F0F-8416-8B0BD6C3D2E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12300D-BF57-4D16-93C7-EDC3D63A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277CCB-EC40-4CE7-BF0B-7574AE2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1985" y="0"/>
            <a:ext cx="7479102" cy="803664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Phase 2: Recording the Decision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93" y="1082615"/>
            <a:ext cx="8117456" cy="5188789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T </a:t>
            </a:r>
            <a:r>
              <a:rPr lang="en-US" dirty="0"/>
              <a:t>can be committed of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received a </a:t>
            </a:r>
            <a:r>
              <a:rPr lang="en-US" b="1" dirty="0"/>
              <a:t>ready </a:t>
            </a:r>
            <a:r>
              <a:rPr lang="en-US" i="1" dirty="0"/>
              <a:t>T</a:t>
            </a:r>
            <a:r>
              <a:rPr lang="en-US" dirty="0"/>
              <a:t> message from all the participating sites: otherwise </a:t>
            </a:r>
            <a:r>
              <a:rPr lang="en-US" i="1" dirty="0"/>
              <a:t>T </a:t>
            </a:r>
            <a:r>
              <a:rPr lang="en-US" dirty="0"/>
              <a:t>must be aborted.</a:t>
            </a:r>
          </a:p>
          <a:p>
            <a:r>
              <a:rPr lang="en-US" dirty="0"/>
              <a:t>Coordinator adds a decision record, &lt;</a:t>
            </a:r>
            <a:r>
              <a:rPr lang="en-US" b="1" dirty="0"/>
              <a:t>commit </a:t>
            </a:r>
            <a:r>
              <a:rPr lang="en-US" i="1" dirty="0"/>
              <a:t>T</a:t>
            </a:r>
            <a:r>
              <a:rPr lang="en-US" dirty="0"/>
              <a:t>&gt; or &lt;a</a:t>
            </a:r>
            <a:r>
              <a:rPr lang="en-US" b="1" dirty="0"/>
              <a:t>bort </a:t>
            </a:r>
            <a:r>
              <a:rPr lang="en-US" i="1" dirty="0"/>
              <a:t>T</a:t>
            </a:r>
            <a:r>
              <a:rPr lang="en-US" dirty="0"/>
              <a:t>&gt;, to the log and forces record onto stable storage. Once the record stable storage it is irrevocable (even if failures occur)</a:t>
            </a:r>
          </a:p>
          <a:p>
            <a:r>
              <a:rPr lang="en-US" dirty="0"/>
              <a:t>Coordinator sends a message to each participant informing it of the decision (commit or abort)</a:t>
            </a:r>
          </a:p>
          <a:p>
            <a:r>
              <a:rPr lang="en-US" dirty="0"/>
              <a:t>Participants take appropriate action locally.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0A09BDB-3589-43ED-A52B-DB0AF926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14F5-B43B-4BA7-89F2-2F766129BEA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E92DA6-B0E7-45A8-9CE4-687B31E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121DBB-DDB2-4DC3-A2B2-56F9C34C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14732" y="0"/>
            <a:ext cx="7729268" cy="77778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Handling of Failures - Site Failure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When site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recovers, it examines its log to determine the fate of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transactions active at the time of the failure.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 &lt;</a:t>
            </a:r>
            <a:r>
              <a:rPr lang="en-US" b="1" dirty="0"/>
              <a:t>commit </a:t>
            </a:r>
            <a:r>
              <a:rPr lang="en-US" i="1" dirty="0"/>
              <a:t>T</a:t>
            </a:r>
            <a:r>
              <a:rPr lang="en-US" dirty="0"/>
              <a:t>&gt; record: </a:t>
            </a:r>
            <a:r>
              <a:rPr lang="en-US" dirty="0" err="1"/>
              <a:t>txn</a:t>
            </a:r>
            <a:r>
              <a:rPr lang="en-US" dirty="0"/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contains &lt;</a:t>
            </a:r>
            <a:r>
              <a:rPr lang="en-US" b="1" dirty="0"/>
              <a:t>abort </a:t>
            </a:r>
            <a:r>
              <a:rPr lang="en-US" i="1" dirty="0"/>
              <a:t>T</a:t>
            </a:r>
            <a:r>
              <a:rPr lang="en-US" dirty="0"/>
              <a:t>&gt; record: </a:t>
            </a:r>
            <a:r>
              <a:rPr lang="en-US" dirty="0" err="1"/>
              <a:t>txn</a:t>
            </a:r>
            <a:r>
              <a:rPr lang="en-US" dirty="0"/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contains &lt;</a:t>
            </a:r>
            <a:r>
              <a:rPr lang="en-US" b="1" dirty="0"/>
              <a:t>ready </a:t>
            </a:r>
            <a:r>
              <a:rPr lang="en-US" i="1" dirty="0"/>
              <a:t>T</a:t>
            </a:r>
            <a:r>
              <a:rPr lang="en-US" dirty="0"/>
              <a:t>&gt; record: site must consult </a:t>
            </a:r>
            <a:r>
              <a:rPr lang="en-US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to determine the fate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If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committed, </a:t>
            </a:r>
            <a:r>
              <a:rPr lang="en-US" b="1" dirty="0">
                <a:ea typeface="ＭＳ Ｐゴシック" pitchFamily="34" charset="-128"/>
              </a:rPr>
              <a:t>redo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); write &lt;</a:t>
            </a:r>
            <a:r>
              <a:rPr lang="en-US" b="1" dirty="0">
                <a:ea typeface="ＭＳ Ｐゴシック" pitchFamily="34" charset="-128"/>
              </a:rPr>
              <a:t>commit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 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If </a:t>
            </a:r>
            <a:r>
              <a:rPr lang="en-US" i="1" dirty="0">
                <a:ea typeface="ＭＳ Ｐゴシック" pitchFamily="34" charset="-128"/>
              </a:rPr>
              <a:t>T </a:t>
            </a:r>
            <a:r>
              <a:rPr lang="en-US" dirty="0">
                <a:ea typeface="ＭＳ Ｐゴシック" pitchFamily="34" charset="-128"/>
              </a:rPr>
              <a:t>aborted, </a:t>
            </a:r>
            <a:r>
              <a:rPr lang="en-US" b="1" dirty="0">
                <a:ea typeface="ＭＳ Ｐゴシック" pitchFamily="34" charset="-128"/>
              </a:rPr>
              <a:t>undo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log contains no log records concerning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Implies that </a:t>
            </a:r>
            <a:r>
              <a:rPr lang="en-US" dirty="0" err="1">
                <a:ea typeface="ＭＳ Ｐゴシック" pitchFamily="34" charset="-128"/>
              </a:rPr>
              <a:t>S</a:t>
            </a:r>
            <a:r>
              <a:rPr lang="en-US" baseline="-25000" dirty="0" err="1">
                <a:ea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</a:rPr>
              <a:t> failed before responding to the  </a:t>
            </a:r>
            <a:r>
              <a:rPr lang="en-US" b="1" dirty="0">
                <a:ea typeface="ＭＳ Ｐゴシック" pitchFamily="34" charset="-128"/>
              </a:rPr>
              <a:t>prepare </a:t>
            </a:r>
            <a:r>
              <a:rPr lang="en-US" i="1" dirty="0">
                <a:ea typeface="ＭＳ Ｐゴシック" pitchFamily="34" charset="-128"/>
              </a:rPr>
              <a:t>T </a:t>
            </a:r>
            <a:r>
              <a:rPr lang="en-US" dirty="0">
                <a:ea typeface="ＭＳ Ｐゴシック" pitchFamily="34" charset="-128"/>
              </a:rPr>
              <a:t>message from </a:t>
            </a:r>
            <a:r>
              <a:rPr lang="en-US" dirty="0" err="1">
                <a:ea typeface="ＭＳ Ｐゴシック" pitchFamily="34" charset="-128"/>
              </a:rPr>
              <a:t>C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since the failure of </a:t>
            </a:r>
            <a:r>
              <a:rPr lang="en-US" i="1" dirty="0" err="1">
                <a:ea typeface="ＭＳ Ｐゴシック" pitchFamily="34" charset="-128"/>
              </a:rPr>
              <a:t>S</a:t>
            </a:r>
            <a:r>
              <a:rPr lang="en-US" i="1" baseline="-25000" dirty="0" err="1">
                <a:ea typeface="ＭＳ Ｐゴシック" pitchFamily="34" charset="-128"/>
              </a:rPr>
              <a:t>k</a:t>
            </a:r>
            <a:r>
              <a:rPr lang="en-US" i="1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precludes the sending of such a response, coordinator </a:t>
            </a:r>
            <a:r>
              <a:rPr lang="en-US" i="1" dirty="0">
                <a:ea typeface="ＭＳ Ｐゴシック" pitchFamily="34" charset="-128"/>
              </a:rPr>
              <a:t>C</a:t>
            </a:r>
            <a:r>
              <a:rPr lang="en-US" i="1" baseline="-25000" dirty="0">
                <a:ea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</a:rPr>
              <a:t>must abort </a:t>
            </a:r>
            <a:r>
              <a:rPr lang="en-US" i="1" dirty="0">
                <a:ea typeface="ＭＳ Ｐゴシック" pitchFamily="34" charset="-128"/>
              </a:rPr>
              <a:t>T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i="1" dirty="0" err="1">
                <a:ea typeface="ＭＳ Ｐゴシック" pitchFamily="34" charset="-128"/>
              </a:rPr>
              <a:t>S</a:t>
            </a:r>
            <a:r>
              <a:rPr lang="en-US" i="1" baseline="-25000" dirty="0" err="1">
                <a:ea typeface="ＭＳ Ｐゴシック" pitchFamily="34" charset="-128"/>
              </a:rPr>
              <a:t>k</a:t>
            </a:r>
            <a:r>
              <a:rPr lang="en-US" i="1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must execute </a:t>
            </a:r>
            <a:r>
              <a:rPr lang="en-US" b="1" dirty="0">
                <a:ea typeface="ＭＳ Ｐゴシック" pitchFamily="34" charset="-128"/>
              </a:rPr>
              <a:t>undo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C6F8EE-C6C9-4728-B212-AD8CA83B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340E-FF67-4361-8D19-E7913478B5A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A5A548-3EE4-4A91-A103-15482BDE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B80987-0859-4D84-A870-E2D1C0D0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974" y="0"/>
            <a:ext cx="7573992" cy="741872"/>
          </a:xfr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Failures- Coordinator Failure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129212"/>
          </a:xfrm>
        </p:spPr>
        <p:txBody>
          <a:bodyPr/>
          <a:lstStyle/>
          <a:p>
            <a:r>
              <a:rPr lang="en-US" sz="1600" dirty="0"/>
              <a:t>If coordinator fails while the commit protocol for </a:t>
            </a:r>
            <a:r>
              <a:rPr lang="en-US" sz="1600" i="1" dirty="0"/>
              <a:t>T</a:t>
            </a:r>
            <a:r>
              <a:rPr lang="en-US" sz="1600" dirty="0"/>
              <a:t> is executing then participating sites must decide on </a:t>
            </a:r>
            <a:r>
              <a:rPr lang="en-US" sz="1600" i="1" dirty="0"/>
              <a:t>T</a:t>
            </a:r>
            <a:r>
              <a:rPr lang="en-US" sz="1600" dirty="0"/>
              <a:t>’s fate:</a:t>
            </a:r>
          </a:p>
          <a:p>
            <a:pPr lvl="1">
              <a:buFont typeface="Monotype Sorts" charset="2"/>
              <a:buAutoNum type="arabicPeriod"/>
            </a:pPr>
            <a:r>
              <a:rPr lang="en-US" sz="1600" dirty="0">
                <a:ea typeface="ＭＳ Ｐゴシック" pitchFamily="34" charset="-128"/>
              </a:rPr>
              <a:t>If an active site contains a &lt;</a:t>
            </a:r>
            <a:r>
              <a:rPr lang="en-US" sz="1600" b="1" dirty="0">
                <a:ea typeface="ＭＳ Ｐゴシック" pitchFamily="34" charset="-128"/>
              </a:rPr>
              <a:t>commit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record in its log, then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 must be committed.</a:t>
            </a:r>
          </a:p>
          <a:p>
            <a:pPr lvl="1">
              <a:buFont typeface="Monotype Sorts" charset="2"/>
              <a:buAutoNum type="arabicPeriod"/>
            </a:pPr>
            <a:r>
              <a:rPr lang="en-US" sz="1600" dirty="0">
                <a:ea typeface="ＭＳ Ｐゴシック" pitchFamily="34" charset="-128"/>
              </a:rPr>
              <a:t>If an active site contains an &lt;</a:t>
            </a:r>
            <a:r>
              <a:rPr lang="en-US" sz="1600" b="1" dirty="0">
                <a:ea typeface="ＭＳ Ｐゴシック" pitchFamily="34" charset="-128"/>
              </a:rPr>
              <a:t>abort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record in its log, then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 must be aborted.</a:t>
            </a:r>
          </a:p>
          <a:p>
            <a:pPr lvl="1">
              <a:buFont typeface="Monotype Sorts" charset="2"/>
              <a:buAutoNum type="arabicPeriod"/>
            </a:pPr>
            <a:r>
              <a:rPr lang="en-US" sz="1600" dirty="0">
                <a:ea typeface="ＭＳ Ｐゴシック" pitchFamily="34" charset="-128"/>
              </a:rPr>
              <a:t>If some active participating site does not contain a &lt;</a:t>
            </a:r>
            <a:r>
              <a:rPr lang="en-US" sz="1600" b="1" dirty="0">
                <a:ea typeface="ＭＳ Ｐゴシック" pitchFamily="34" charset="-128"/>
              </a:rPr>
              <a:t>ready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record in its log, then the failed coordinator </a:t>
            </a:r>
            <a:r>
              <a:rPr lang="en-US" sz="1600" i="1" dirty="0" err="1">
                <a:ea typeface="ＭＳ Ｐゴシック" pitchFamily="34" charset="-128"/>
              </a:rPr>
              <a:t>C</a:t>
            </a:r>
            <a:r>
              <a:rPr lang="en-US" sz="1600" i="1" baseline="-25000" dirty="0" err="1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cannot have decided to commit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.  </a:t>
            </a:r>
          </a:p>
          <a:p>
            <a:pPr lvl="2">
              <a:buFont typeface="Monotype Sorts" charset="2"/>
              <a:buChar char="l"/>
            </a:pPr>
            <a:r>
              <a:rPr lang="en-US" sz="1600" dirty="0">
                <a:ea typeface="ＭＳ Ｐゴシック" pitchFamily="34" charset="-128"/>
              </a:rPr>
              <a:t>Can therefore abort </a:t>
            </a:r>
            <a:r>
              <a:rPr lang="en-US" sz="1600" i="1" dirty="0">
                <a:ea typeface="ＭＳ Ｐゴシック" pitchFamily="34" charset="-128"/>
              </a:rPr>
              <a:t>T;</a:t>
            </a:r>
            <a:r>
              <a:rPr lang="en-US" sz="1600" dirty="0">
                <a:ea typeface="ＭＳ Ｐゴシック" pitchFamily="34" charset="-128"/>
              </a:rPr>
              <a:t> however, such a site must reject any subsequent &lt;</a:t>
            </a:r>
            <a:r>
              <a:rPr lang="en-US" sz="1600" b="1" dirty="0">
                <a:ea typeface="ＭＳ Ｐゴシック" pitchFamily="34" charset="-128"/>
              </a:rPr>
              <a:t>prepare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message from </a:t>
            </a:r>
            <a:r>
              <a:rPr lang="en-US" sz="1600" i="1" dirty="0" err="1">
                <a:ea typeface="ＭＳ Ｐゴシック" pitchFamily="34" charset="-128"/>
              </a:rPr>
              <a:t>C</a:t>
            </a:r>
            <a:r>
              <a:rPr lang="en-US" sz="1600" i="1" baseline="-25000" dirty="0" err="1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</a:t>
            </a:r>
          </a:p>
          <a:p>
            <a:pPr lvl="1">
              <a:buFont typeface="Monotype Sorts" charset="2"/>
              <a:buAutoNum type="arabicPeriod"/>
            </a:pPr>
            <a:r>
              <a:rPr lang="en-US" sz="1600" dirty="0">
                <a:ea typeface="ＭＳ Ｐゴシック" pitchFamily="34" charset="-128"/>
              </a:rPr>
              <a:t>If none of the above cases holds, then all active sites must have a &lt;</a:t>
            </a:r>
            <a:r>
              <a:rPr lang="en-US" sz="1600" b="1" dirty="0">
                <a:ea typeface="ＭＳ Ｐゴシック" pitchFamily="34" charset="-128"/>
              </a:rPr>
              <a:t>ready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record in their logs, but no additional control records (such as &lt;</a:t>
            </a:r>
            <a:r>
              <a:rPr lang="en-US" sz="1600" b="1" dirty="0">
                <a:ea typeface="ＭＳ Ｐゴシック" pitchFamily="34" charset="-128"/>
              </a:rPr>
              <a:t>abort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 of &lt;</a:t>
            </a:r>
            <a:r>
              <a:rPr lang="en-US" sz="1600" b="1" dirty="0">
                <a:ea typeface="ＭＳ Ｐゴシック" pitchFamily="34" charset="-128"/>
              </a:rPr>
              <a:t>commit </a:t>
            </a:r>
            <a:r>
              <a:rPr lang="en-US" sz="1600" i="1" dirty="0">
                <a:ea typeface="ＭＳ Ｐゴシック" pitchFamily="34" charset="-128"/>
              </a:rPr>
              <a:t>T</a:t>
            </a:r>
            <a:r>
              <a:rPr lang="en-US" sz="1600" dirty="0">
                <a:ea typeface="ＭＳ Ｐゴシック" pitchFamily="34" charset="-128"/>
              </a:rPr>
              <a:t>&gt;). </a:t>
            </a:r>
          </a:p>
          <a:p>
            <a:pPr lvl="2">
              <a:buFont typeface="Monotype Sorts" charset="2"/>
              <a:buChar char="l"/>
            </a:pPr>
            <a:r>
              <a:rPr lang="en-US" sz="1600" dirty="0">
                <a:ea typeface="ＭＳ Ｐゴシック" pitchFamily="34" charset="-128"/>
              </a:rPr>
              <a:t>In this case active sites must wait for </a:t>
            </a:r>
            <a:r>
              <a:rPr lang="en-US" sz="1600" i="1" dirty="0" err="1">
                <a:ea typeface="ＭＳ Ｐゴシック" pitchFamily="34" charset="-128"/>
              </a:rPr>
              <a:t>C</a:t>
            </a:r>
            <a:r>
              <a:rPr lang="en-US" sz="1600" i="1" baseline="-25000" dirty="0" err="1">
                <a:ea typeface="ＭＳ Ｐゴシック" pitchFamily="34" charset="-128"/>
              </a:rPr>
              <a:t>i</a:t>
            </a:r>
            <a:r>
              <a:rPr lang="en-US" sz="1600" baseline="-25000" dirty="0">
                <a:ea typeface="ＭＳ Ｐゴシック" pitchFamily="34" charset="-128"/>
              </a:rPr>
              <a:t> </a:t>
            </a:r>
            <a:r>
              <a:rPr lang="en-US" sz="1600" dirty="0">
                <a:ea typeface="ＭＳ Ｐゴシック" pitchFamily="34" charset="-128"/>
              </a:rPr>
              <a:t>to recover, to find decision.</a:t>
            </a:r>
          </a:p>
          <a:p>
            <a:r>
              <a:rPr lang="en-US" sz="1600" b="1" dirty="0">
                <a:solidFill>
                  <a:srgbClr val="000099"/>
                </a:solidFill>
              </a:rPr>
              <a:t>Blocking problem</a:t>
            </a:r>
            <a:r>
              <a:rPr lang="en-US" sz="1600" dirty="0"/>
              <a:t>: active sites may have to wait for failed coordinator to recover.</a:t>
            </a:r>
          </a:p>
          <a:p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8ED689-BA13-4D0E-9428-01EAEBA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4C7-FB8E-40D6-A14B-E4C8F9916A7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E67D5DA-F972-4243-BB40-38B9F14E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6E3008-5C8C-4C56-BF6E-FC573FD5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346" y="0"/>
            <a:ext cx="7789653" cy="67286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Handling of Failures - Network Partition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/>
              <a:t>If the coordinator and all its participants remain in one partition, the failure has no effect on the commit protocol.</a:t>
            </a:r>
          </a:p>
          <a:p>
            <a:r>
              <a:rPr lang="en-US"/>
              <a:t>If the coordinator and its participants belong to several partitions:</a:t>
            </a:r>
          </a:p>
          <a:p>
            <a:pPr lvl="1"/>
            <a:r>
              <a:rPr lang="en-US">
                <a:ea typeface="ＭＳ Ｐゴシック" pitchFamily="34" charset="-128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>
                <a:ea typeface="ＭＳ Ｐゴシック" pitchFamily="34" charset="-128"/>
              </a:rPr>
              <a:t>No harm results, but sites may still have to wait for decision from coordinator.</a:t>
            </a:r>
          </a:p>
          <a:p>
            <a:r>
              <a:rPr lang="en-US"/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>
                <a:ea typeface="ＭＳ Ｐゴシック" pitchFamily="34" charset="-128"/>
              </a:rPr>
              <a:t>Again, no harm 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E4B5065-3417-4066-8451-0E773D5C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0D-2E8A-40D9-909F-9A9D1298FA8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B6AC19-0326-451A-91CB-5599C45D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FE36E70-886F-4EE3-BE75-527409AA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ACD5-FDF2-4D93-BE29-A60DFA8A283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Prerequisite Unit 4 Lect. 20,21,22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4C94A9-C1A5-4E24-BE4E-F2D67CA21CFA}"/>
              </a:ext>
            </a:extLst>
          </p:cNvPr>
          <p:cNvSpPr/>
          <p:nvPr/>
        </p:nvSpPr>
        <p:spPr>
          <a:xfrm>
            <a:off x="762000" y="1295400"/>
            <a:ext cx="7543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 of Relational Data base design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of Process management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8239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863" y="0"/>
            <a:ext cx="7686137" cy="61247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Recovery and Concurrency Control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>
                <a:solidFill>
                  <a:srgbClr val="000099"/>
                </a:solidFill>
              </a:rPr>
              <a:t>In-doubt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</a:rPr>
              <a:t>transactions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have a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&gt;, but neither a </a:t>
            </a:r>
            <a:br>
              <a:rPr lang="en-US"/>
            </a:br>
            <a:r>
              <a:rPr lang="en-US"/>
              <a:t>&lt;</a:t>
            </a:r>
            <a:r>
              <a:rPr lang="en-US" b="1"/>
              <a:t>commit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&gt;, nor an &lt;</a:t>
            </a:r>
            <a:r>
              <a:rPr lang="en-US" b="1"/>
              <a:t>abort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&gt; log record.</a:t>
            </a:r>
          </a:p>
          <a:p>
            <a:r>
              <a:rPr lang="en-US"/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/>
              <a:t>Recovery algorithms can note lock information in the log.</a:t>
            </a:r>
          </a:p>
          <a:p>
            <a:pPr lvl="1"/>
            <a:r>
              <a:rPr lang="en-US">
                <a:ea typeface="ＭＳ Ｐゴシック" pitchFamily="34" charset="-128"/>
              </a:rPr>
              <a:t>Instead of &lt;</a:t>
            </a:r>
            <a:r>
              <a:rPr lang="en-US" b="1">
                <a:ea typeface="ＭＳ Ｐゴシック" pitchFamily="34" charset="-128"/>
              </a:rPr>
              <a:t>ready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&gt;, write out &lt;</a:t>
            </a:r>
            <a:r>
              <a:rPr lang="en-US" b="1">
                <a:ea typeface="ＭＳ Ｐゴシック" pitchFamily="34" charset="-128"/>
              </a:rPr>
              <a:t>ready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 L</a:t>
            </a:r>
            <a:r>
              <a:rPr lang="en-US">
                <a:ea typeface="ＭＳ Ｐゴシック" pitchFamily="34" charset="-128"/>
              </a:rPr>
              <a:t>&gt; </a:t>
            </a:r>
            <a:r>
              <a:rPr lang="en-US" i="1">
                <a:ea typeface="ＭＳ Ｐゴシック" pitchFamily="34" charset="-128"/>
              </a:rPr>
              <a:t>L</a:t>
            </a:r>
            <a:r>
              <a:rPr lang="en-US">
                <a:ea typeface="ＭＳ Ｐゴシック" pitchFamily="34" charset="-128"/>
              </a:rPr>
              <a:t> = list of locks held by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 when the log is written (read locks can be omitted).</a:t>
            </a:r>
          </a:p>
          <a:p>
            <a:pPr lvl="1"/>
            <a:r>
              <a:rPr lang="en-US">
                <a:ea typeface="ＭＳ Ｐゴシック" pitchFamily="34" charset="-128"/>
              </a:rPr>
              <a:t>For every in-doubt transaction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, all the locks noted in the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&lt;</a:t>
            </a:r>
            <a:r>
              <a:rPr lang="en-US" b="1">
                <a:ea typeface="ＭＳ Ｐゴシック" pitchFamily="34" charset="-128"/>
              </a:rPr>
              <a:t>ready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, </a:t>
            </a:r>
            <a:r>
              <a:rPr lang="en-US" i="1">
                <a:ea typeface="ＭＳ Ｐゴシック" pitchFamily="34" charset="-128"/>
              </a:rPr>
              <a:t>L</a:t>
            </a:r>
            <a:r>
              <a:rPr lang="en-US">
                <a:ea typeface="ＭＳ Ｐゴシック" pitchFamily="34" charset="-128"/>
              </a:rPr>
              <a:t>&gt; log record are reacquired.</a:t>
            </a:r>
          </a:p>
          <a:p>
            <a:r>
              <a:rPr lang="en-US"/>
              <a:t>After lock reacquisition, transaction processing can resume; the commit or rollback of in-doubt transactions is performed concurrently with the execution of new transactions.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C03C792-3735-4AC5-B14A-BBBB010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7125-5121-4F4E-83BF-6C18150639F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E94B9BE-3ABA-48B4-BE0E-FAC44A5C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E6C77D-BBBF-4433-906A-CB02DD58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"/>
            <a:ext cx="7772400" cy="6728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Three Phase Commit (3PC)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180387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No network partitioning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At any point, at least one site must be up.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At most K sites (participants as well as coordinator) can fail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Phase 1: Obtaining Preliminary Decision: Identical to 2PC Phase 1.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Every site is ready to commit if instructed to do so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Phase 2 of 2PC is split into 2 phases, Phase 2 and Phase 3 of 3PC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In phase 2 coordinator makes a decision as in 2PC (called the </a:t>
            </a:r>
            <a:r>
              <a:rPr lang="en-US" sz="1700" dirty="0">
                <a:solidFill>
                  <a:srgbClr val="000099"/>
                </a:solidFill>
                <a:ea typeface="ＭＳ Ｐゴシック" pitchFamily="34" charset="-128"/>
              </a:rPr>
              <a:t>pre-commit decision</a:t>
            </a:r>
            <a:r>
              <a:rPr lang="en-US" sz="1700" dirty="0">
                <a:ea typeface="ＭＳ Ｐゴシック" pitchFamily="34" charset="-128"/>
              </a:rPr>
              <a:t>) and records it in multiple (at least K) sites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In phase 3, coordinator sends commit/abort message to all participating sites,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Under 3PC, knowledge of pre-commit decision can be used to commit despite coordinator failure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Avoids blocking problem as long as &lt; K sites fail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Drawbacks: 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higher overheads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ea typeface="ＭＳ Ｐゴシック" pitchFamily="34" charset="-128"/>
              </a:rPr>
              <a:t>assumptions may not be satisfied in practice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09FBFC-BFE8-4890-818C-455B8286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39D4-4C6F-4AFE-82F9-8751A73F109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EF33CD-F5EF-4AB6-8F67-024FA185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004171-93F6-4A3A-BF40-929D4292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692" y="0"/>
            <a:ext cx="7649308" cy="90353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Transparency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980362" cy="5457825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</a:rPr>
              <a:t>Data transparency</a:t>
            </a:r>
            <a:r>
              <a:rPr lang="en-US" dirty="0"/>
              <a:t>: Degree to which system user may remain unaware of the details of how and where the data items are stored in a distributed system</a:t>
            </a:r>
          </a:p>
          <a:p>
            <a:r>
              <a:rPr lang="en-US" dirty="0"/>
              <a:t>Consider transparency issues in relation to:</a:t>
            </a:r>
          </a:p>
          <a:p>
            <a:pPr lvl="1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Fragmentation transparency</a:t>
            </a:r>
          </a:p>
          <a:p>
            <a:pPr lvl="1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Replication transparency</a:t>
            </a:r>
          </a:p>
          <a:p>
            <a:pPr lvl="1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Location transparency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F98B053-1F5A-414B-AEE3-5743379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D52-7ACE-4AC0-95B4-ABEEA11BEE4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E9DD2B-9961-410F-BEC2-51008AF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A990AE-4C21-47CB-8AA4-208F2CD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A8FC99-FE7D-45D9-9DC2-E95C9059D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Directory Systems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906F39-9147-4F5C-898C-04D0BB4FC846}"/>
              </a:ext>
            </a:extLst>
          </p:cNvPr>
          <p:cNvSpPr/>
          <p:nvPr/>
        </p:nvSpPr>
        <p:spPr>
          <a:xfrm>
            <a:off x="1136342" y="816372"/>
            <a:ext cx="755045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Typical kinds of directory information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Employee information such as name, id, email, phone, office </a:t>
            </a:r>
            <a:r>
              <a:rPr lang="en-US" sz="2200" dirty="0" err="1"/>
              <a:t>addr</a:t>
            </a:r>
            <a:r>
              <a:rPr lang="en-US" sz="2200" dirty="0"/>
              <a:t>, ..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Even personal information to be accessed from multiple places " </a:t>
            </a:r>
            <a:r>
              <a:rPr lang="en-US" sz="2200" b="1" dirty="0"/>
              <a:t>e.g. Web browser bookmarks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White pages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Entries organized by name or identifier “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 Meant for forward lookup to find more about an entry</a:t>
            </a:r>
            <a:endParaRPr lang="en-US" sz="22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Yellow pages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Entries organized by properties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 For reverse lookup to find entries matching specific requirements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/>
              <a:t>When directories are to be accessed across an organization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893341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3350"/>
          </a:xfrm>
        </p:spPr>
        <p:txBody>
          <a:bodyPr>
            <a:noAutofit/>
          </a:bodyPr>
          <a:lstStyle/>
          <a:p>
            <a:r>
              <a:rPr lang="en-US" sz="1900" dirty="0" smtClean="0"/>
              <a:t>Self Made Video Link:</a:t>
            </a:r>
          </a:p>
          <a:p>
            <a:pPr>
              <a:buNone/>
            </a:pPr>
            <a:r>
              <a:rPr lang="en-US" sz="1900" b="1" dirty="0" err="1" smtClean="0"/>
              <a:t>Youtube</a:t>
            </a:r>
            <a:r>
              <a:rPr lang="en-US" sz="1900" b="1" dirty="0" smtClean="0"/>
              <a:t>/other  Video 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2"/>
              </a:rPr>
              <a:t>https://www.youtube.com/watch?v=5ammL5KU4mo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3"/>
              </a:rPr>
              <a:t>https://www.youtube.com/watch?v=HAAhn--tZV8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4"/>
              </a:rPr>
              <a:t>https://www.youtube.com/watch?v=q6ISl9YNxoQ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5"/>
              </a:rPr>
              <a:t>https://www.youtube.com/watch?v=XCLA0cjk0o8&amp;t=17s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/>
              <a:t> </a:t>
            </a:r>
            <a:r>
              <a:rPr lang="en-US" sz="1900" u="sng" dirty="0" smtClean="0">
                <a:hlinkClick r:id="rId6"/>
              </a:rPr>
              <a:t>https://www.youtube.com/watch?v=Yu4rIeQZOjo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7"/>
              </a:rPr>
              <a:t>https://www.youtube.com/watch?v=HhLhIEnsBR0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8"/>
              </a:rPr>
              <a:t>https://www.youtube.com/watch?v=u3-ciC_TC_k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9"/>
              </a:rPr>
              <a:t>https://www.youtube.com/watch?v=qH2iYtuJEwQ&amp;t=330s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10"/>
              </a:rPr>
              <a:t>https://www.youtube.com/watch?v=Jw3jDTAXuAk&amp;list=PL-zLo58JCM3BkfC_wlAosP5VTLV9ObiW1&amp;index=37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11"/>
              </a:rPr>
              <a:t>https://www.youtube.com/watch?v=IYaxn0qkzUI&amp;t=12s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12"/>
              </a:rPr>
              <a:t>https://www.youtube.com/watch?v=xCxdBkFX_ww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u="sng" dirty="0" smtClean="0">
                <a:hlinkClick r:id="rId13"/>
              </a:rPr>
              <a:t>https://www.youtube.com/watch?v=-r734q6sSa0</a:t>
            </a:r>
            <a:endParaRPr lang="en-US" sz="1900" dirty="0" smtClean="0"/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C50-8835-4A8E-96E5-34498A2D5B2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Video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NPTEL Video Links and Online Courses Details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What is </a:t>
            </a:r>
            <a:r>
              <a:rPr lang="en-US" sz="2200" dirty="0" err="1" smtClean="0"/>
              <a:t>serializability</a:t>
            </a:r>
            <a:r>
              <a:rPr lang="en-US" sz="2200" dirty="0" smtClean="0"/>
              <a:t>?</a:t>
            </a:r>
          </a:p>
          <a:p>
            <a:pPr lvl="0"/>
            <a:r>
              <a:rPr lang="en-US" sz="2200" dirty="0" smtClean="0"/>
              <a:t>What are the types of serializable schedules?</a:t>
            </a:r>
          </a:p>
          <a:p>
            <a:pPr lvl="0"/>
            <a:r>
              <a:rPr lang="en-US" sz="2200" dirty="0" smtClean="0"/>
              <a:t>Define recoverability.</a:t>
            </a:r>
          </a:p>
          <a:p>
            <a:pPr lvl="0"/>
            <a:r>
              <a:rPr lang="en-US" sz="2200" dirty="0" smtClean="0"/>
              <a:t>What do you understand by log based recovery?</a:t>
            </a:r>
          </a:p>
          <a:p>
            <a:pPr lvl="0"/>
            <a:r>
              <a:rPr lang="en-US" sz="2200" dirty="0" smtClean="0"/>
              <a:t>Explain concurrency control.</a:t>
            </a:r>
          </a:p>
          <a:p>
            <a:pPr lvl="0"/>
            <a:r>
              <a:rPr lang="en-US" sz="2200" dirty="0" smtClean="0"/>
              <a:t>What do you mean by directory system.</a:t>
            </a:r>
          </a:p>
          <a:p>
            <a:pPr lvl="0"/>
            <a:r>
              <a:rPr lang="en-US" sz="2200" dirty="0" smtClean="0"/>
              <a:t>What is distributed data storage?</a:t>
            </a:r>
          </a:p>
          <a:p>
            <a:pPr lvl="0"/>
            <a:r>
              <a:rPr lang="en-US" sz="2200" dirty="0" smtClean="0"/>
              <a:t>How do you test </a:t>
            </a:r>
            <a:r>
              <a:rPr lang="en-US" sz="2200" dirty="0" err="1" smtClean="0"/>
              <a:t>serializability</a:t>
            </a:r>
            <a:r>
              <a:rPr lang="en-US" sz="2200" dirty="0" smtClean="0"/>
              <a:t>?</a:t>
            </a:r>
          </a:p>
          <a:p>
            <a:pPr marL="0" lvl="0" indent="0">
              <a:buNone/>
            </a:pPr>
            <a:endParaRPr lang="en-US" sz="2200" dirty="0" smtClean="0"/>
          </a:p>
          <a:p>
            <a:pPr lvl="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8795-EC58-4193-A73D-A6A8B5EFA32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Daily Quiz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81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GB" sz="2200" dirty="0" smtClean="0"/>
              <a:t>Explain </a:t>
            </a:r>
            <a:r>
              <a:rPr lang="en-GB" sz="2200" dirty="0"/>
              <a:t>A</a:t>
            </a:r>
            <a:r>
              <a:rPr lang="en-GB" sz="2200" dirty="0" smtClean="0"/>
              <a:t>CID properties to preserve the integrity of database. CO4</a:t>
            </a:r>
          </a:p>
          <a:p>
            <a:pPr lvl="0"/>
            <a:r>
              <a:rPr lang="en-GB" sz="2200" dirty="0" smtClean="0"/>
              <a:t>Differentiate between conflict and view serializable schedule. CO4</a:t>
            </a:r>
          </a:p>
          <a:p>
            <a:pPr lvl="0"/>
            <a:r>
              <a:rPr lang="en-GB" sz="2200" dirty="0" smtClean="0"/>
              <a:t>What </a:t>
            </a:r>
            <a:r>
              <a:rPr lang="en-GB" sz="2200" dirty="0"/>
              <a:t>do you mean by transaction </a:t>
            </a:r>
            <a:r>
              <a:rPr lang="en-GB" sz="2200" dirty="0" smtClean="0"/>
              <a:t>processing? CO4</a:t>
            </a:r>
            <a:endParaRPr lang="en-GB" sz="2200" b="1" dirty="0"/>
          </a:p>
          <a:p>
            <a:pPr lvl="0"/>
            <a:r>
              <a:rPr lang="en-GB" sz="2200" dirty="0" smtClean="0"/>
              <a:t>What </a:t>
            </a:r>
            <a:r>
              <a:rPr lang="en-GB" sz="2200" dirty="0"/>
              <a:t>do you understand by distributed databases? Give the various advantages and disadvantages of distributed database management system.</a:t>
            </a:r>
            <a:r>
              <a:rPr lang="en-GB" sz="2200" b="1" dirty="0"/>
              <a:t> </a:t>
            </a:r>
            <a:r>
              <a:rPr lang="en-GB" sz="2200" dirty="0" smtClean="0"/>
              <a:t>CO4</a:t>
            </a:r>
          </a:p>
          <a:p>
            <a:pPr lvl="0"/>
            <a:r>
              <a:rPr lang="en-GB" sz="2200" dirty="0" smtClean="0"/>
              <a:t>What </a:t>
            </a:r>
            <a:r>
              <a:rPr lang="en-GB" sz="2200" dirty="0"/>
              <a:t>is a deadlock? How can a deadlock </a:t>
            </a:r>
            <a:r>
              <a:rPr lang="en-GB" sz="2200" dirty="0" smtClean="0"/>
              <a:t>occur? Explain</a:t>
            </a:r>
            <a:r>
              <a:rPr lang="en-GB" sz="2200" dirty="0"/>
              <a:t>.</a:t>
            </a:r>
            <a:r>
              <a:rPr lang="en-GB" sz="2200" b="1" dirty="0"/>
              <a:t> </a:t>
            </a:r>
            <a:r>
              <a:rPr lang="en-GB" sz="2200" dirty="0" smtClean="0"/>
              <a:t>CO4</a:t>
            </a:r>
            <a:r>
              <a:rPr lang="en-IN" sz="2200" dirty="0"/>
              <a:t>	    </a:t>
            </a:r>
            <a:endParaRPr lang="en-IN" sz="2200" dirty="0" smtClean="0"/>
          </a:p>
          <a:p>
            <a:pPr lvl="0"/>
            <a:r>
              <a:rPr lang="en-GB" sz="2200" dirty="0" smtClean="0"/>
              <a:t>What </a:t>
            </a:r>
            <a:r>
              <a:rPr lang="en-GB" sz="2200" dirty="0"/>
              <a:t>is Log? How is it maintained? </a:t>
            </a:r>
            <a:r>
              <a:rPr lang="en-GB" sz="2200" dirty="0" smtClean="0"/>
              <a:t>CO4</a:t>
            </a:r>
          </a:p>
          <a:p>
            <a:pPr lvl="0" algn="just"/>
            <a:r>
              <a:rPr lang="en-GB" sz="2200" dirty="0" smtClean="0"/>
              <a:t>Discuss </a:t>
            </a:r>
            <a:r>
              <a:rPr lang="en-GB" sz="2200" dirty="0"/>
              <a:t>the salient features of deferred database modification and immediate database modification strategies in </a:t>
            </a:r>
            <a:r>
              <a:rPr lang="en-GB" sz="2200" dirty="0" smtClean="0"/>
              <a:t>brief CO4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034F-B171-42D0-9BD1-BC592355ED9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Weekly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Assignment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00600"/>
          </a:xfrm>
        </p:spPr>
        <p:txBody>
          <a:bodyPr>
            <a:noAutofit/>
          </a:bodyPr>
          <a:lstStyle/>
          <a:p>
            <a:pPr fontAlgn="base"/>
            <a:r>
              <a:rPr lang="en-IN" sz="2200" dirty="0"/>
              <a:t>In which state, the transaction will wait for the final statement has been executed</a:t>
            </a:r>
            <a:r>
              <a:rPr lang="en-IN" sz="2200" dirty="0" smtClean="0"/>
              <a:t>?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dirty="0" smtClean="0"/>
              <a:t>a) Active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dirty="0" smtClean="0"/>
              <a:t>b) Failed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dirty="0" smtClean="0"/>
              <a:t>c) Aborted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b="1" dirty="0" smtClean="0"/>
              <a:t>d) </a:t>
            </a:r>
            <a:r>
              <a:rPr lang="en-IN" sz="2200" b="1" dirty="0"/>
              <a:t>partially </a:t>
            </a:r>
            <a:r>
              <a:rPr lang="en-IN" sz="2200" b="1" dirty="0" smtClean="0"/>
              <a:t>committed</a:t>
            </a:r>
          </a:p>
          <a:p>
            <a:pPr marL="457200" lvl="1" indent="0" fontAlgn="base">
              <a:buNone/>
            </a:pPr>
            <a:endParaRPr lang="en-US" sz="2200" dirty="0"/>
          </a:p>
          <a:p>
            <a:pPr fontAlgn="base"/>
            <a:r>
              <a:rPr lang="en-IN" sz="2200" dirty="0"/>
              <a:t>A Transaction </a:t>
            </a:r>
            <a:r>
              <a:rPr lang="en-IN" sz="2200" dirty="0" smtClean="0"/>
              <a:t>ends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dirty="0" smtClean="0"/>
              <a:t>a) only </a:t>
            </a:r>
            <a:r>
              <a:rPr lang="en-IN" sz="2200" dirty="0"/>
              <a:t>when it is Committed</a:t>
            </a:r>
            <a:r>
              <a:rPr lang="en-IN" sz="2200" dirty="0" smtClean="0"/>
              <a:t>.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dirty="0" smtClean="0"/>
              <a:t>b) only </a:t>
            </a:r>
            <a:r>
              <a:rPr lang="en-IN" sz="2200" dirty="0"/>
              <a:t>when it is </a:t>
            </a:r>
            <a:r>
              <a:rPr lang="en-IN" sz="2200" dirty="0" smtClean="0"/>
              <a:t>Rolled-back</a:t>
            </a:r>
            <a:endParaRPr lang="en-IN" sz="2200" dirty="0"/>
          </a:p>
          <a:p>
            <a:pPr marL="457200" lvl="1" indent="0" fontAlgn="base">
              <a:buNone/>
            </a:pPr>
            <a:r>
              <a:rPr lang="en-IN" sz="2200" b="1" dirty="0" smtClean="0"/>
              <a:t>c) when </a:t>
            </a:r>
            <a:r>
              <a:rPr lang="en-IN" sz="2200" b="1" dirty="0"/>
              <a:t>it is Committed or </a:t>
            </a:r>
            <a:r>
              <a:rPr lang="en-IN" sz="2200" b="1" dirty="0" smtClean="0"/>
              <a:t>Rolled-back</a:t>
            </a:r>
            <a:endParaRPr lang="en-IN" sz="2200" b="1" dirty="0"/>
          </a:p>
          <a:p>
            <a:pPr marL="457200" lvl="1" indent="0" fontAlgn="base">
              <a:buNone/>
            </a:pPr>
            <a:r>
              <a:rPr lang="en-IN" sz="2200" dirty="0" smtClean="0"/>
              <a:t>d) only </a:t>
            </a:r>
            <a:r>
              <a:rPr lang="en-IN" sz="2200" dirty="0"/>
              <a:t>when it is initialized</a:t>
            </a:r>
          </a:p>
          <a:p>
            <a:pPr marL="457200" lvl="1" indent="0" fontAlgn="base">
              <a:buNone/>
            </a:pPr>
            <a:endParaRPr lang="en-IN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6801-6DF8-4564-B778-07F2BA72772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IN" sz="2200" dirty="0"/>
              <a:t>Identify the characteristics of transactions</a:t>
            </a:r>
            <a:br>
              <a:rPr lang="en-IN" sz="2200" dirty="0"/>
            </a:br>
            <a:r>
              <a:rPr lang="en-IN" sz="2200" dirty="0"/>
              <a:t>a) Atomicity</a:t>
            </a:r>
            <a:br>
              <a:rPr lang="en-IN" sz="2200" dirty="0"/>
            </a:br>
            <a:r>
              <a:rPr lang="en-IN" sz="2200" dirty="0"/>
              <a:t>b) Durability</a:t>
            </a:r>
            <a:br>
              <a:rPr lang="en-IN" sz="2200" dirty="0"/>
            </a:br>
            <a:r>
              <a:rPr lang="en-IN" sz="2200" dirty="0"/>
              <a:t>c) Isolation</a:t>
            </a:r>
            <a:br>
              <a:rPr lang="en-IN" sz="2200" dirty="0"/>
            </a:br>
            <a:r>
              <a:rPr lang="en-IN" sz="2200" b="1" dirty="0"/>
              <a:t>d) All of the </a:t>
            </a:r>
            <a:r>
              <a:rPr lang="en-IN" sz="2200" b="1" dirty="0" smtClean="0"/>
              <a:t>mentioned</a:t>
            </a:r>
          </a:p>
          <a:p>
            <a:endParaRPr lang="en-US" sz="2200" dirty="0" smtClean="0"/>
          </a:p>
          <a:p>
            <a:r>
              <a:rPr lang="en-IN" sz="2200" dirty="0"/>
              <a:t>Consider money is transferred from (1)account-A to account-B and (2) account-B to account-A. Which of the following form a transaction?</a:t>
            </a:r>
            <a:br>
              <a:rPr lang="en-IN" sz="2200" dirty="0"/>
            </a:br>
            <a:r>
              <a:rPr lang="en-IN" sz="2200" dirty="0"/>
              <a:t>a) Only 1</a:t>
            </a:r>
            <a:br>
              <a:rPr lang="en-IN" sz="2200" dirty="0"/>
            </a:br>
            <a:r>
              <a:rPr lang="en-IN" sz="2200" dirty="0"/>
              <a:t>b) Only 2</a:t>
            </a:r>
            <a:br>
              <a:rPr lang="en-IN" sz="2200" dirty="0"/>
            </a:br>
            <a:r>
              <a:rPr lang="en-IN" sz="2200" b="1" dirty="0"/>
              <a:t>c) Both 1 and 2 individually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d) Either 1 or 2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D78-3B52-433F-8BAE-D5C90AC0F09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IN" sz="2200" dirty="0"/>
              <a:t>A distributed database has which of the following advantages over a centralized database?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a) Software </a:t>
            </a:r>
            <a:r>
              <a:rPr lang="en-IN" sz="2200" dirty="0"/>
              <a:t>cost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b) Software </a:t>
            </a:r>
            <a:r>
              <a:rPr lang="en-IN" sz="2200" dirty="0"/>
              <a:t>complexity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	c) Slow </a:t>
            </a:r>
            <a:r>
              <a:rPr lang="en-IN" sz="2200" dirty="0"/>
              <a:t>Response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b="1" dirty="0" smtClean="0"/>
              <a:t>	d) Modular growth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8C89-CB05-4500-B31B-9C5630D5AFEC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B15A-B802-4771-9FC0-6A845C26468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mapping with CO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05B54D70-3E94-4F79-864E-11D4437B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8206224"/>
              </p:ext>
            </p:extLst>
          </p:nvPr>
        </p:nvGraphicFramePr>
        <p:xfrm>
          <a:off x="465992" y="838200"/>
          <a:ext cx="8083204" cy="535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35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2840854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109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1028577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concept &amp; State 	Implementation of atomicity and durability </a:t>
                      </a:r>
                      <a:endPara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2186718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Serializability 	 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Conflict Serializability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View Serializability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	       		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800" b="1" kern="1200" dirty="0">
                          <a:solidFill>
                            <a:srgbClr val="303030"/>
                          </a:solidFill>
                          <a:latin typeface="+mn-lt"/>
                          <a:ea typeface="+mn-ea"/>
                          <a:cs typeface="+mn-cs"/>
                        </a:rPr>
                        <a:t>Non-serializable schedule 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Recoverable</a:t>
                      </a:r>
                      <a:r>
                        <a:rPr lang="en-US" alt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Irrecoverable schedule </a:t>
                      </a:r>
                    </a:p>
                    <a:p>
                      <a:pPr marL="74295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8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837214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Types of Recoverable Schedules </a:t>
                      </a: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837214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1800" dirty="0"/>
                        <a:t>Cascade less Schedules</a:t>
                      </a:r>
                      <a:r>
                        <a:rPr lang="en-US" sz="1800" dirty="0"/>
                        <a:t> 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Strict Schedule </a:t>
                      </a:r>
                    </a:p>
                    <a:p>
                      <a:pPr marL="11430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2717349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What do you mean </a:t>
            </a:r>
            <a:r>
              <a:rPr lang="en-IN" sz="2200" dirty="0" smtClean="0"/>
              <a:t>by Conflict </a:t>
            </a:r>
            <a:r>
              <a:rPr lang="en-IN" sz="2200" dirty="0"/>
              <a:t>Serializable Schedule</a:t>
            </a:r>
            <a:r>
              <a:rPr lang="en-IN" sz="2200" dirty="0" smtClean="0"/>
              <a:t>?</a:t>
            </a:r>
          </a:p>
          <a:p>
            <a:pPr algn="just"/>
            <a:r>
              <a:rPr lang="en-IN" sz="2200" dirty="0"/>
              <a:t>What are Distributed Database? List advantage and disadvantage of data </a:t>
            </a:r>
            <a:r>
              <a:rPr lang="en-IN" sz="2200" dirty="0" smtClean="0"/>
              <a:t>Replication </a:t>
            </a:r>
            <a:r>
              <a:rPr lang="en-IN" sz="2200" dirty="0"/>
              <a:t>And data </a:t>
            </a:r>
            <a:r>
              <a:rPr lang="en-IN" sz="2200" dirty="0" smtClean="0"/>
              <a:t>Fragmentation.</a:t>
            </a:r>
          </a:p>
          <a:p>
            <a:pPr algn="just"/>
            <a:r>
              <a:rPr lang="en-IN" sz="2200" dirty="0"/>
              <a:t>What do you understand by ACID properties of transaction ? Explain in details. </a:t>
            </a:r>
            <a:endParaRPr lang="en-IN" sz="2200" dirty="0" smtClean="0"/>
          </a:p>
          <a:p>
            <a:pPr algn="just"/>
            <a:r>
              <a:rPr lang="en-IN" sz="2200" dirty="0" smtClean="0"/>
              <a:t>Discuss </a:t>
            </a:r>
            <a:r>
              <a:rPr lang="en-IN" sz="2200" dirty="0"/>
              <a:t>about deadlock prevention </a:t>
            </a:r>
            <a:r>
              <a:rPr lang="en-IN" sz="2200" dirty="0" smtClean="0"/>
              <a:t>schemes.</a:t>
            </a:r>
          </a:p>
          <a:p>
            <a:pPr algn="just"/>
            <a:r>
              <a:rPr lang="en-IN" sz="2200" dirty="0"/>
              <a:t>Define Transaction and explain its properties with suitable example. </a:t>
            </a:r>
            <a:endParaRPr lang="en-IN" sz="2200" dirty="0" smtClean="0"/>
          </a:p>
          <a:p>
            <a:pPr algn="just"/>
            <a:r>
              <a:rPr lang="en-IN" sz="2200" dirty="0" smtClean="0"/>
              <a:t>What </a:t>
            </a:r>
            <a:r>
              <a:rPr lang="en-IN" sz="2200" dirty="0"/>
              <a:t>is schedule? What are its types? Explain view serializable and </a:t>
            </a:r>
            <a:r>
              <a:rPr lang="en-IN" sz="2200" dirty="0" err="1"/>
              <a:t>cascadeless</a:t>
            </a:r>
            <a:r>
              <a:rPr lang="en-IN" sz="2200" dirty="0"/>
              <a:t> schedule with suitable example of each. </a:t>
            </a:r>
            <a:endParaRPr lang="en-IN" sz="2200" dirty="0" smtClean="0"/>
          </a:p>
          <a:p>
            <a:pPr algn="just"/>
            <a:r>
              <a:rPr lang="en-IN" sz="2200" dirty="0"/>
              <a:t>Which of the following schedules are conflicts serializable? For each serializable schedule find the equivalent schedule. S1: r1(x); r3(x); w3(x); w1(x); r2(x) S2: r3(x); r2(x); w3(x); r1(x); w1(x) S3: r1(x); r2(x); r3(y); w1(x); r2(z); r2(y); w2(y)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F49D-D6F5-4077-8C52-9D29B09F32C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Questions for University Exam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B8DE-F636-408F-B57D-6C2597230E9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1816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Summary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Knowledge of transaction processing concept.</a:t>
            </a:r>
          </a:p>
          <a:p>
            <a:endParaRPr lang="en-US" sz="2200" dirty="0"/>
          </a:p>
          <a:p>
            <a:r>
              <a:rPr lang="en-US" sz="2200" dirty="0" smtClean="0"/>
              <a:t>Knowledge of how to recover from transaction failures.</a:t>
            </a:r>
          </a:p>
          <a:p>
            <a:endParaRPr lang="en-US" sz="2200" dirty="0"/>
          </a:p>
          <a:p>
            <a:r>
              <a:rPr lang="en-US" sz="2200" dirty="0" smtClean="0"/>
              <a:t>Knowledge of distributed database.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000" dirty="0" err="1"/>
              <a:t>Youtube</a:t>
            </a:r>
            <a:r>
              <a:rPr lang="en-US" sz="2000" dirty="0"/>
              <a:t>/other  Video Links</a:t>
            </a:r>
          </a:p>
          <a:p>
            <a:pPr lvl="1"/>
            <a:r>
              <a:rPr lang="en-US" sz="1600" dirty="0">
                <a:hlinkClick r:id="rId2"/>
              </a:rPr>
              <a:t>https://nptel.ac.in/courses/106106093/</a:t>
            </a:r>
            <a:r>
              <a:rPr lang="en-US" sz="1600" dirty="0"/>
              <a:t>   lecturer 17,18,19,20,21,22,23</a:t>
            </a:r>
          </a:p>
          <a:p>
            <a:pPr lvl="1"/>
            <a:r>
              <a:rPr lang="en-US" sz="1600" dirty="0">
                <a:hlinkClick r:id="rId3"/>
              </a:rPr>
              <a:t>https://nptel.ac.in/courses/106105175/</a:t>
            </a:r>
            <a:r>
              <a:rPr lang="en-US" sz="1600" dirty="0"/>
              <a:t> </a:t>
            </a:r>
            <a:r>
              <a:rPr lang="en-US" sz="1600" dirty="0" err="1"/>
              <a:t>Lectuer</a:t>
            </a:r>
            <a:r>
              <a:rPr lang="en-US" sz="1600" dirty="0"/>
              <a:t> 31,32,33,34,35</a:t>
            </a:r>
          </a:p>
          <a:p>
            <a:pPr lvl="1"/>
            <a:r>
              <a:rPr lang="en-US" sz="1600" dirty="0">
                <a:hlinkClick r:id="rId4"/>
              </a:rPr>
              <a:t>https://www.youtube.com/watch?v=ldIbItnHX9o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https://www.youtube.com/watch?v=5ammL5KU4mo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D5F5-94BA-43A5-98A8-863329B5187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Video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NPTEL Video Links and Online Courses Details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F95-5F21-4BBF-9DEC-507BDB909ED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/>
              <a:t>MCQ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704BB6-6777-4E02-9AA9-417A641B7B92}"/>
              </a:ext>
            </a:extLst>
          </p:cNvPr>
          <p:cNvSpPr txBox="1"/>
          <p:nvPr/>
        </p:nvSpPr>
        <p:spPr>
          <a:xfrm>
            <a:off x="1260628" y="685799"/>
            <a:ext cx="72974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Collections of operations that form a single logical unit of work are called</a:t>
            </a:r>
            <a:br>
              <a:rPr lang="en-US" dirty="0"/>
            </a:br>
            <a:r>
              <a:rPr lang="en-US" dirty="0"/>
              <a:t>a) Views</a:t>
            </a:r>
            <a:br>
              <a:rPr lang="en-US" dirty="0"/>
            </a:br>
            <a:r>
              <a:rPr lang="en-US" dirty="0"/>
              <a:t>b) Networks</a:t>
            </a:r>
            <a:br>
              <a:rPr lang="en-US" dirty="0"/>
            </a:br>
            <a:r>
              <a:rPr lang="en-US" dirty="0"/>
              <a:t>c) Units</a:t>
            </a:r>
            <a:br>
              <a:rPr lang="en-US" dirty="0"/>
            </a:br>
            <a:r>
              <a:rPr lang="en-US" dirty="0"/>
              <a:t>d) Transactions</a:t>
            </a:r>
          </a:p>
          <a:p>
            <a:pPr marL="342900" indent="-342900">
              <a:buAutoNum type="arabicPeriod"/>
            </a:pPr>
            <a:r>
              <a:rPr lang="en-US" dirty="0"/>
              <a:t>Which of the following is a property of transactions?</a:t>
            </a:r>
            <a:br>
              <a:rPr lang="en-US" dirty="0"/>
            </a:br>
            <a:r>
              <a:rPr lang="en-US" dirty="0"/>
              <a:t>a) Atomicity</a:t>
            </a:r>
            <a:br>
              <a:rPr lang="en-US" dirty="0"/>
            </a:br>
            <a:r>
              <a:rPr lang="en-US" dirty="0"/>
              <a:t>b) Durability</a:t>
            </a:r>
            <a:br>
              <a:rPr lang="en-US" dirty="0"/>
            </a:br>
            <a:r>
              <a:rPr lang="en-US" dirty="0"/>
              <a:t>c) Isolation</a:t>
            </a:r>
            <a:br>
              <a:rPr lang="en-US" dirty="0"/>
            </a:br>
            <a:r>
              <a:rPr lang="en-US" dirty="0"/>
              <a:t>d) All of the mentioned</a:t>
            </a:r>
          </a:p>
          <a:p>
            <a:pPr marL="342900" indent="-342900">
              <a:buAutoNum type="arabicPeriod"/>
            </a:pPr>
            <a:r>
              <a:rPr lang="en-US" dirty="0"/>
              <a:t>Which of the following systems is responsible for ensuring durability?</a:t>
            </a:r>
            <a:br>
              <a:rPr lang="en-US" dirty="0"/>
            </a:br>
            <a:r>
              <a:rPr lang="en-US" dirty="0"/>
              <a:t>a) Recovery system</a:t>
            </a:r>
            <a:br>
              <a:rPr lang="en-US" dirty="0"/>
            </a:br>
            <a:r>
              <a:rPr lang="en-US" dirty="0"/>
              <a:t>b) Atomic system</a:t>
            </a:r>
            <a:br>
              <a:rPr lang="en-US" dirty="0"/>
            </a:br>
            <a:r>
              <a:rPr lang="en-US" dirty="0"/>
              <a:t>c) Concurrency control system</a:t>
            </a:r>
            <a:br>
              <a:rPr lang="en-US" dirty="0"/>
            </a:br>
            <a:r>
              <a:rPr lang="en-US" dirty="0"/>
              <a:t>d) Compiler system</a:t>
            </a:r>
          </a:p>
          <a:p>
            <a:pPr marL="342900" indent="-342900">
              <a:buAutoNum type="arabicPeriod"/>
            </a:pPr>
            <a:r>
              <a:rPr lang="en-US" dirty="0"/>
              <a:t>Which of the following systems is responsible for ensuring isolation?</a:t>
            </a:r>
            <a:br>
              <a:rPr lang="en-US" dirty="0"/>
            </a:br>
            <a:r>
              <a:rPr lang="en-US" dirty="0"/>
              <a:t>a) Recovery system</a:t>
            </a:r>
            <a:br>
              <a:rPr lang="en-US" dirty="0"/>
            </a:br>
            <a:r>
              <a:rPr lang="en-US" dirty="0"/>
              <a:t>b) Atomic system</a:t>
            </a:r>
            <a:br>
              <a:rPr lang="en-US" dirty="0"/>
            </a:br>
            <a:r>
              <a:rPr lang="en-US" dirty="0"/>
              <a:t>c) Concurrency control system</a:t>
            </a:r>
            <a:br>
              <a:rPr lang="en-US" dirty="0"/>
            </a:br>
            <a:r>
              <a:rPr lang="en-US" dirty="0"/>
              <a:t>d) Compiler system</a:t>
            </a:r>
          </a:p>
        </p:txBody>
      </p:sp>
    </p:spTree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DE5B-55F2-48AF-B9E1-ACAC2A61DF1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Weekly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 4.1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6D9C11C-CE56-4EE2-A880-CEDE7134D15F}"/>
              </a:ext>
            </a:extLst>
          </p:cNvPr>
          <p:cNvSpPr/>
          <p:nvPr/>
        </p:nvSpPr>
        <p:spPr>
          <a:xfrm>
            <a:off x="1009835" y="817802"/>
            <a:ext cx="7772400" cy="552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457200" algn="just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lnSpc>
                <a:spcPct val="128000"/>
              </a:lnSpc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Q1. Which of the following schedules is (conflict) serializable? For each serializable schedule, determine the equivalent serial schedules.     CO6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marR="0" indent="-450215">
              <a:lnSpc>
                <a:spcPts val="29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 hangingPunct="0">
              <a:lnSpc>
                <a:spcPct val="99000"/>
              </a:lnSpc>
              <a:buFont typeface="+mj-lt"/>
              <a:buAutoNum type="alphaLcParenR"/>
              <a:tabLst>
                <a:tab pos="540385" algn="l"/>
              </a:tabLs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r1(X); r3(X); w1(X); r2(X); w3(X);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 hangingPunct="0">
              <a:lnSpc>
                <a:spcPct val="99000"/>
              </a:lnSpc>
              <a:buFont typeface="+mj-lt"/>
              <a:buAutoNum type="alphaLcParenR"/>
              <a:tabLst>
                <a:tab pos="540385" algn="l"/>
              </a:tabLs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r1(X); r3(X); w3(X); w1(X); r2(X);  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 hangingPunct="0">
              <a:lnSpc>
                <a:spcPct val="99000"/>
              </a:lnSpc>
              <a:tabLst>
                <a:tab pos="241300" algn="l"/>
                <a:tab pos="540385" algn="l"/>
              </a:tabLs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c)	r3(X); r2(X); w3(X); r1(X); w1(X);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 hangingPunct="0">
              <a:lnSpc>
                <a:spcPct val="99000"/>
              </a:lnSpc>
              <a:tabLst>
                <a:tab pos="241300" algn="l"/>
                <a:tab pos="540385" algn="l"/>
              </a:tabLs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d)	r3(X); r2(X); r1(X); w3(X); w1(X)</a:t>
            </a:r>
          </a:p>
          <a:p>
            <a:pPr marR="0" lvl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241300" algn="l"/>
                <a:tab pos="540385" algn="l"/>
              </a:tabLst>
            </a:pPr>
            <a:endParaRPr lang="en-IN" sz="1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241300" algn="l"/>
                <a:tab pos="540385" algn="l"/>
              </a:tabLst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Q2.      When two operations are said to be conflict?		       CO6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99000"/>
              </a:lnSpc>
            </a:pP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99000"/>
              </a:lnSpc>
            </a:pP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Q3. </a:t>
            </a:r>
            <a:r>
              <a:rPr lang="en-US" sz="2000" dirty="0">
                <a:latin typeface="+mj-lt"/>
              </a:rPr>
              <a:t>Define the terms : Lock Point, Strict 2PL, Starvation	      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CO6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Q.4 What is Deadlock? How are deadlock handled? What is deadlock prevention? What is deadlock detection and Recovery? Explain with an Example.      						CO6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Q5. </a:t>
            </a:r>
            <a:r>
              <a:rPr lang="en-I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Define the distributed database. How data is stored in distributed system. Explain the protocol used in concurrency control.	CO4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149"/>
            <a:ext cx="8229600" cy="5447211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 smtClean="0"/>
              <a:t>Fill in the blanks using given Glossary</a:t>
            </a:r>
          </a:p>
          <a:p>
            <a:endParaRPr lang="en-US" sz="6400" b="1" dirty="0" smtClean="0"/>
          </a:p>
          <a:p>
            <a:r>
              <a:rPr lang="en-US" sz="6400" b="1" dirty="0" smtClean="0"/>
              <a:t>Keywords</a:t>
            </a:r>
            <a:r>
              <a:rPr lang="en-US" sz="6400" dirty="0" smtClean="0"/>
              <a:t>: Consistency, Isolation, Dynamic SQL, Stable Storage, Cluster, Time stamps, Lock Manager, Deadlock, Rollback</a:t>
            </a:r>
          </a:p>
          <a:p>
            <a:pPr lvl="0"/>
            <a:r>
              <a:rPr lang="en-US" sz="6400" dirty="0" smtClean="0"/>
              <a:t> _______________ provides option for entering SQL queries as execution time, rather than at the development stage.</a:t>
            </a:r>
            <a:br>
              <a:rPr lang="en-US" sz="6400" dirty="0" smtClean="0"/>
            </a:br>
            <a:endParaRPr lang="en-US" sz="6400" dirty="0" smtClean="0"/>
          </a:p>
          <a:p>
            <a:pPr lvl="0"/>
            <a:r>
              <a:rPr lang="en-US" sz="6400" dirty="0" smtClean="0"/>
              <a:t>For a transaction to be durable, its changes need to be written to ________ storage.</a:t>
            </a:r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pPr lvl="0"/>
            <a:r>
              <a:rPr lang="en-US" sz="6400" dirty="0" smtClean="0"/>
              <a:t>A ______ file system is software that enables multiple computers to share file storage while maintaining consistent space allocation and file content</a:t>
            </a:r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pPr lvl="0"/>
            <a:r>
              <a:rPr lang="en-US" sz="6400" dirty="0" smtClean="0"/>
              <a:t>All lock information is managed by a __________ which is responsible for assigning and policing the locks used by the transactions.</a:t>
            </a:r>
            <a:br>
              <a:rPr lang="en-US" sz="6400" dirty="0" smtClean="0"/>
            </a:br>
            <a:endParaRPr lang="en-US" sz="6400" dirty="0" smtClean="0"/>
          </a:p>
          <a:p>
            <a:pPr lvl="0"/>
            <a:r>
              <a:rPr lang="en-US" sz="6400" dirty="0" smtClean="0"/>
              <a:t> ____ means that the data used during the execution of a transaction cannot be used by a second transaction until the first one is completed.</a:t>
            </a:r>
            <a:br>
              <a:rPr lang="en-US" sz="6400" dirty="0" smtClean="0"/>
            </a:br>
            <a:endParaRPr lang="en-US" sz="6400" dirty="0" smtClean="0"/>
          </a:p>
          <a:p>
            <a:pPr lvl="0"/>
            <a:r>
              <a:rPr lang="en-US" sz="6400" dirty="0" smtClean="0"/>
              <a:t>The deadlock state can be changed back to stable state by using _____________ statement</a:t>
            </a:r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pPr lvl="0"/>
            <a:r>
              <a:rPr lang="en-US" sz="6400" dirty="0" smtClean="0"/>
              <a:t>A system is in a ______ state if there exists a set of transactions such that every transaction in the set is waiting for another transaction in the set.</a:t>
            </a:r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r>
              <a:rPr lang="en-US" sz="6400" dirty="0" smtClean="0"/>
              <a:t>. __________ states that only valid data will be written to the database.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FC38-EBB9-4D7C-BEBE-7988DD138F5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Ram Kumar Sharma KCS 501   DBMS                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Glossary Questions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7013-F43F-4390-9263-243F2C34241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79766CE-F1EB-4B69-A2C1-272BC5CB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163036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https://drive.google.com/drive/u/0/folders/1gWUEwo7Ztpxs4smy34fl9jWQrx4AKpkC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sz="2200" smtClean="0">
                <a:hlinkClick r:id="rId2"/>
              </a:rPr>
              <a:t>http://www.aktuonline.com/papers/btech-cs-5-sem-data-base-management-system-KCS501-2020.pdf</a:t>
            </a:r>
            <a:endParaRPr lang="en-US" sz="2200" smtClean="0">
              <a:hlinkClick r:id="rId3"/>
            </a:endParaRPr>
          </a:p>
          <a:p>
            <a:pPr algn="just"/>
            <a:r>
              <a:rPr lang="en-US" sz="2200" smtClean="0">
                <a:hlinkClick r:id="rId3"/>
              </a:rPr>
              <a:t>http://www.aktuonline.com/papers/btech-cs-5-sem-database-management-system-rcs-501-2018-19.pdf</a:t>
            </a:r>
            <a:endParaRPr lang="en-US" sz="2200" smtClean="0"/>
          </a:p>
          <a:p>
            <a:pPr algn="just"/>
            <a:r>
              <a:rPr lang="en-US" sz="2200" smtClean="0">
                <a:hlinkClick r:id="rId4"/>
              </a:rPr>
              <a:t>http://www.aktuonline.com/papers/btech-cs-5-sem-database-management-system-ncs-502-2017-18.pdf</a:t>
            </a:r>
            <a:endParaRPr lang="en-US" sz="2200" smtClean="0"/>
          </a:p>
          <a:p>
            <a:pPr algn="just"/>
            <a:r>
              <a:rPr lang="en-US" sz="2200" smtClean="0">
                <a:hlinkClick r:id="rId5"/>
              </a:rPr>
              <a:t>http://www.aktuonline.com/papers/btech-cs-5-sem-database-management-system-ncs-502-2016-17.pdf</a:t>
            </a: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54748A-32F9-4A9D-84EA-D16F876D1011}" type="datetime1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Ram Kumar Sharma          KCS-501 and DBMS       </a:t>
            </a:r>
            <a:r>
              <a:rPr lang="en-US" dirty="0" smtClean="0"/>
              <a:t>  Unit-4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0DBA1-636D-4EFA-BB12-D00265F820CE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Question Papers</a:t>
            </a:r>
          </a:p>
        </p:txBody>
      </p:sp>
      <p:pic>
        <p:nvPicPr>
          <p:cNvPr id="2990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831" y="823404"/>
            <a:ext cx="82296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Discuss how the log file is a fundamental feature in any recovery mechanism? Explain  forward and backward recovery and describe how the 1og file is used in forward and backward recovery.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Discuss the significance of the write-ahead log protocol ? Discuss about the check points which affect the recovery protocol 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Discuss the procedure  of deadlock detection and recovery in transaction.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Define recoverable schedule? Explain the recoverable of schedule desirable? Are there any circumstances under which it would be desirable to allow non recoverable schedule?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Explain the various states of transaction?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What do you mean by serializability? Discuss the     conflict and view serializability with example.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3F5A-CC58-423E-9675-261D16DAC65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Expected Questions for University Exam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4A6C0-BEA0-4149-9E5B-50856DE163E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737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 err="1"/>
              <a:t>Korth</a:t>
            </a:r>
            <a:r>
              <a:rPr lang="en-US" sz="2400" dirty="0"/>
              <a:t>, </a:t>
            </a:r>
            <a:r>
              <a:rPr lang="en-US" sz="2400" dirty="0" err="1"/>
              <a:t>Silbertz</a:t>
            </a:r>
            <a:r>
              <a:rPr lang="en-US" sz="2400" dirty="0"/>
              <a:t>, Sudarshan,” Database Concepts”, McGraw Hill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Date C J, “An Introduction to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Elmasri</a:t>
            </a:r>
            <a:r>
              <a:rPr lang="en-US" sz="2400" dirty="0"/>
              <a:t>, </a:t>
            </a:r>
            <a:r>
              <a:rPr lang="en-US" sz="2400" dirty="0" err="1"/>
              <a:t>Navathe</a:t>
            </a:r>
            <a:r>
              <a:rPr lang="en-US" sz="2400" dirty="0"/>
              <a:t>, “ Fundamentals of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</a:p>
          <a:p>
            <a:pPr algn="ctr">
              <a:buNone/>
            </a:pP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424150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C177-289C-4AF6-98C0-5C5D06B0849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-5862"/>
            <a:ext cx="7391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Objectives 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D298FD54-5942-4877-9A57-54CD8652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998205"/>
              </p:ext>
            </p:extLst>
          </p:nvPr>
        </p:nvGraphicFramePr>
        <p:xfrm>
          <a:off x="457200" y="899795"/>
          <a:ext cx="83058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247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3606553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Transaction concept &amp; State 	Implementation of atomicity and durability </a:t>
                      </a:r>
                      <a:endPara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will be able to learn transaction properties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Serializability 	 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Conflict Serializability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View Serializability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Schedule	       		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sz="1800" b="1" kern="1200" dirty="0">
                          <a:solidFill>
                            <a:srgbClr val="3030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Non-serializable schedule 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Recoverable</a:t>
                      </a:r>
                      <a:r>
                        <a:rPr lang="en-US" altLang="en-US" sz="18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schedule 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Irrecoverable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 understand the concept of serializability and can analyse the given schedule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Recoverable Schedules </a:t>
                      </a: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find if schedule is recoverable or not in case of transaction failure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Cascade less Schedules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find if given schedules are casecadeless schedule or not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00551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CF7D3-6F20-4A98-942F-6FAC217793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Transaction Concept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CDA8DAE4-E809-4523-B767-92BBEDE8F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475" y="808607"/>
            <a:ext cx="7934325" cy="5254841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A </a:t>
            </a:r>
            <a:r>
              <a:rPr lang="en-US" sz="2400" b="1" dirty="0"/>
              <a:t>transaction</a:t>
            </a:r>
            <a:r>
              <a:rPr lang="en-US" sz="2400" i="1" dirty="0"/>
              <a:t> </a:t>
            </a:r>
            <a:r>
              <a:rPr lang="en-US" sz="2400" dirty="0"/>
              <a:t>is a </a:t>
            </a:r>
            <a:r>
              <a:rPr lang="en-US" sz="2400" i="1" dirty="0"/>
              <a:t>unit </a:t>
            </a:r>
            <a:r>
              <a:rPr lang="en-US" sz="2400" dirty="0"/>
              <a:t>of program execution that accesses and  possibly updates various data items.</a:t>
            </a:r>
          </a:p>
          <a:p>
            <a:pPr marL="674370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/>
              <a:t>E.g. transaction to transfer $50 from account A to account B: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1.	</a:t>
            </a:r>
            <a:r>
              <a:rPr lang="en-US" sz="2000" b="1" dirty="0"/>
              <a:t>read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2.	</a:t>
            </a:r>
            <a:r>
              <a:rPr lang="en-US" sz="2000" i="1" dirty="0"/>
              <a:t>A</a:t>
            </a:r>
            <a:r>
              <a:rPr lang="en-US" sz="2000" dirty="0"/>
              <a:t> := </a:t>
            </a:r>
            <a:r>
              <a:rPr lang="en-US" sz="2000" i="1" dirty="0"/>
              <a:t>A – </a:t>
            </a:r>
            <a:r>
              <a:rPr lang="en-US" sz="2000" dirty="0"/>
              <a:t>50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3.	</a:t>
            </a:r>
            <a:r>
              <a:rPr lang="en-US" sz="2000" b="1" dirty="0"/>
              <a:t>write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4.	</a:t>
            </a:r>
            <a:r>
              <a:rPr lang="en-US" sz="2000" b="1" dirty="0"/>
              <a:t>read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5.	</a:t>
            </a:r>
            <a:r>
              <a:rPr lang="en-US" sz="2000" i="1" dirty="0"/>
              <a:t>B</a:t>
            </a:r>
            <a:r>
              <a:rPr lang="en-US" sz="2000" dirty="0"/>
              <a:t> := </a:t>
            </a:r>
            <a:r>
              <a:rPr lang="en-US" sz="2000" i="1" dirty="0"/>
              <a:t>B + </a:t>
            </a:r>
            <a:r>
              <a:rPr lang="en-US" sz="2000" dirty="0"/>
              <a:t>50</a:t>
            </a:r>
          </a:p>
          <a:p>
            <a:pPr marL="1040130" lvl="2" indent="-246888">
              <a:buNone/>
              <a:defRPr/>
            </a:pPr>
            <a:r>
              <a:rPr lang="en-US" sz="2000" dirty="0"/>
              <a:t>6.	</a:t>
            </a:r>
            <a:r>
              <a:rPr lang="en-US" sz="2000" b="1" dirty="0"/>
              <a:t>write</a:t>
            </a:r>
            <a:r>
              <a:rPr lang="en-US" sz="2000" dirty="0"/>
              <a:t>(</a:t>
            </a:r>
            <a:r>
              <a:rPr lang="en-US" sz="2000" i="1" dirty="0"/>
              <a:t>B)</a:t>
            </a: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Two main issues to deal with: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Failures of various kinds, such as hardware failures and system crashes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Concurrent execution of multiple transactions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38649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EAF5C-41CD-46F7-B271-89000FEB655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Example of Fund Transfer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F0FE47C9-A05D-4989-89ED-D54ECA75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792332"/>
            <a:ext cx="7705817" cy="527333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200" dirty="0"/>
              <a:t>Transaction to transfer $50 from account A to account B: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1.	</a:t>
            </a:r>
            <a:r>
              <a:rPr lang="en-US" altLang="en-US" sz="2200" b="1" dirty="0"/>
              <a:t>read</a:t>
            </a:r>
            <a:r>
              <a:rPr lang="en-US" altLang="en-US" sz="2200" dirty="0"/>
              <a:t>(</a:t>
            </a:r>
            <a:r>
              <a:rPr lang="en-US" altLang="en-US" sz="2200" i="1" dirty="0"/>
              <a:t>A</a:t>
            </a:r>
            <a:r>
              <a:rPr lang="en-US" altLang="en-US" sz="2200" dirty="0"/>
              <a:t>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2.	</a:t>
            </a:r>
            <a:r>
              <a:rPr lang="en-US" altLang="en-US" sz="2200" i="1" dirty="0"/>
              <a:t>A</a:t>
            </a:r>
            <a:r>
              <a:rPr lang="en-US" altLang="en-US" sz="2200" dirty="0"/>
              <a:t> := </a:t>
            </a:r>
            <a:r>
              <a:rPr lang="en-US" altLang="en-US" sz="2200" i="1" dirty="0"/>
              <a:t>A – </a:t>
            </a:r>
            <a:r>
              <a:rPr lang="en-US" altLang="en-US" sz="2200" dirty="0"/>
              <a:t>50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3.	</a:t>
            </a:r>
            <a:r>
              <a:rPr lang="en-US" altLang="en-US" sz="2200" b="1" dirty="0"/>
              <a:t>write</a:t>
            </a:r>
            <a:r>
              <a:rPr lang="en-US" altLang="en-US" sz="2200" dirty="0"/>
              <a:t>(</a:t>
            </a:r>
            <a:r>
              <a:rPr lang="en-US" altLang="en-US" sz="2200" i="1" dirty="0"/>
              <a:t>A</a:t>
            </a:r>
            <a:r>
              <a:rPr lang="en-US" altLang="en-US" sz="2200" dirty="0"/>
              <a:t>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4.	</a:t>
            </a:r>
            <a:r>
              <a:rPr lang="en-US" altLang="en-US" sz="2200" b="1" dirty="0"/>
              <a:t>read</a:t>
            </a:r>
            <a:r>
              <a:rPr lang="en-US" altLang="en-US" sz="2200" dirty="0"/>
              <a:t>(</a:t>
            </a:r>
            <a:r>
              <a:rPr lang="en-US" altLang="en-US" sz="2200" i="1" dirty="0"/>
              <a:t>B</a:t>
            </a:r>
            <a:r>
              <a:rPr lang="en-US" altLang="en-US" sz="2200" dirty="0"/>
              <a:t>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5.	</a:t>
            </a:r>
            <a:r>
              <a:rPr lang="en-US" altLang="en-US" sz="2200" i="1" dirty="0"/>
              <a:t>B</a:t>
            </a:r>
            <a:r>
              <a:rPr lang="en-US" altLang="en-US" sz="2200" dirty="0"/>
              <a:t> := </a:t>
            </a:r>
            <a:r>
              <a:rPr lang="en-US" altLang="en-US" sz="2200" i="1" dirty="0"/>
              <a:t>B + </a:t>
            </a:r>
            <a:r>
              <a:rPr lang="en-US" altLang="en-US" sz="2200" dirty="0"/>
              <a:t>50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/>
              <a:t>6.	</a:t>
            </a:r>
            <a:r>
              <a:rPr lang="en-US" altLang="en-US" sz="2200" b="1" dirty="0"/>
              <a:t>write</a:t>
            </a:r>
            <a:r>
              <a:rPr lang="en-US" altLang="en-US" sz="2200" dirty="0"/>
              <a:t>(</a:t>
            </a:r>
            <a:r>
              <a:rPr lang="en-US" altLang="en-US" sz="2200" i="1" dirty="0"/>
              <a:t>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200" b="1" dirty="0"/>
              <a:t>Atomicity requirement</a:t>
            </a:r>
            <a:r>
              <a:rPr lang="en-US" altLang="en-US" sz="2200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200" dirty="0"/>
              <a:t>if the transaction fails after step 3 and before step 6, money will be “lost” leading to an inconsistent database state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2200" dirty="0"/>
              <a:t>Failure could be due to software or hardware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200" dirty="0"/>
              <a:t>the system should ensure that updates of a partially executed transaction are not reflected in the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20077928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DBF8B5-6226-4DF5-918A-84874C39977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Example of Fund Transfer  </a:t>
            </a:r>
            <a:r>
              <a:rPr lang="en-US" altLang="en-US" sz="2400" dirty="0"/>
              <a:t>(CO4)   (cont..)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85D7541C-CEFB-4506-8A07-0B2F3280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87" y="839125"/>
            <a:ext cx="8263247" cy="5437388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000" b="1" dirty="0"/>
              <a:t>Durability requirement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 dirty="0"/>
              <a:t>the updates to the database by the transaction must persist even if there are software or hardware failures.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b="1" dirty="0"/>
              <a:t>Isolation requirement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         </a:t>
            </a:r>
            <a:r>
              <a:rPr lang="en-US" altLang="en-US" sz="2000" b="1" dirty="0"/>
              <a:t>T1                                        T2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1.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2.	</a:t>
            </a:r>
            <a:r>
              <a:rPr lang="en-US" altLang="en-US" sz="2000" i="1" dirty="0"/>
              <a:t>A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A – </a:t>
            </a:r>
            <a:r>
              <a:rPr lang="en-US" altLang="en-US" sz="2000" dirty="0"/>
              <a:t>50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3.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                        read(A), read(B), print(A+B)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4.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5.	</a:t>
            </a:r>
            <a:r>
              <a:rPr lang="en-US" altLang="en-US" sz="2000" i="1" dirty="0"/>
              <a:t>B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B + </a:t>
            </a:r>
            <a:r>
              <a:rPr lang="en-US" altLang="en-US" sz="2000" dirty="0"/>
              <a:t>50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6.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dirty="0"/>
              <a:t>Isolation can be ensured trivially by running transactions </a:t>
            </a:r>
            <a:r>
              <a:rPr lang="en-US" altLang="en-US" sz="2000" b="1" dirty="0"/>
              <a:t>serially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dirty="0"/>
              <a:t> that is, one after the other.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dirty="0"/>
              <a:t>However, executing multiple transactions concurrently has significant benefits, as we will see later.</a:t>
            </a:r>
          </a:p>
        </p:txBody>
      </p:sp>
    </p:spTree>
    <p:extLst>
      <p:ext uri="{BB962C8B-B14F-4D97-AF65-F5344CB8AC3E}">
        <p14:creationId xmlns="" xmlns:p14="http://schemas.microsoft.com/office/powerpoint/2010/main" val="22900253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47939-44C1-48B7-9134-FABA9305669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ACID Properties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FF7EFC97-E8B3-4031-9787-2E993C49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" y="835274"/>
            <a:ext cx="8242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en-US" sz="2200" b="1" dirty="0">
                <a:solidFill>
                  <a:schemeClr val="tx2"/>
                </a:solidFill>
                <a:latin typeface="Calibri (Body)"/>
              </a:rPr>
              <a:t>Transaction</a:t>
            </a:r>
            <a:r>
              <a:rPr lang="en-US" altLang="en-US" sz="2200" dirty="0">
                <a:solidFill>
                  <a:schemeClr val="tx1"/>
                </a:solidFill>
                <a:latin typeface="Calibri (Body)"/>
              </a:rPr>
              <a:t>  -- unit of program execution that accesses and possibly updates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1E30651B-ECE4-4490-89C4-A7B7EE737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7" y="1604714"/>
            <a:ext cx="7872413" cy="475163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Atomicity</a:t>
            </a:r>
            <a:r>
              <a:rPr lang="en-US" altLang="en-US" sz="2200" b="1" dirty="0"/>
              <a:t>. </a:t>
            </a:r>
            <a:r>
              <a:rPr lang="en-US" altLang="en-US" sz="2200" dirty="0"/>
              <a:t> Either all operations of the transaction are properly reflected in the database or none are.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Consistency</a:t>
            </a:r>
            <a:r>
              <a:rPr lang="en-US" altLang="en-US" sz="2200" b="1" dirty="0"/>
              <a:t>.</a:t>
            </a:r>
            <a:r>
              <a:rPr lang="en-US" altLang="en-US" sz="2200" dirty="0"/>
              <a:t>  Execution of a transaction in isolation preserves the consistency of the database.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Isolation</a:t>
            </a:r>
            <a:r>
              <a:rPr lang="en-US" altLang="en-US" sz="2200" b="1" dirty="0"/>
              <a:t>.</a:t>
            </a:r>
            <a:r>
              <a:rPr lang="en-US" altLang="en-US" sz="2200" dirty="0"/>
              <a:t>  Although multiple transactions may execute concurrently, each transaction must be unaware of other concurrently executing transactions. </a:t>
            </a:r>
          </a:p>
          <a:p>
            <a:pPr lvl="1"/>
            <a:r>
              <a:rPr lang="en-US" altLang="en-US" sz="2000" dirty="0"/>
              <a:t>That is, for every pair of transactions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it appears to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either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finished execution before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started, or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started execution after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finished.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Durability</a:t>
            </a:r>
            <a:r>
              <a:rPr lang="en-US" altLang="en-US" sz="2200" b="1" dirty="0"/>
              <a:t>.  </a:t>
            </a:r>
            <a:r>
              <a:rPr lang="en-US" altLang="en-US" sz="2200" dirty="0"/>
              <a:t>After a transaction completes successfully, the changes it has made to the database persist, even if there are system failures. </a:t>
            </a:r>
            <a:endParaRPr lang="en-US" altLang="en-US" sz="2200" i="1" dirty="0"/>
          </a:p>
        </p:txBody>
      </p:sp>
    </p:spTree>
    <p:extLst>
      <p:ext uri="{BB962C8B-B14F-4D97-AF65-F5344CB8AC3E}">
        <p14:creationId xmlns="" xmlns:p14="http://schemas.microsoft.com/office/powerpoint/2010/main" val="13614818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3B5A26-4211-4113-9283-180D376F335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Transaction State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E9870671-3BB0-4BB6-9341-026A33B04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8355" y="1072718"/>
            <a:ext cx="7493000" cy="50720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Active </a:t>
            </a:r>
            <a:r>
              <a:rPr lang="en-US" altLang="en-US" sz="2200" dirty="0"/>
              <a:t>–</a:t>
            </a:r>
            <a:r>
              <a:rPr lang="en-US" altLang="en-US" sz="2200" b="1" dirty="0">
                <a:solidFill>
                  <a:schemeClr val="tx2"/>
                </a:solidFill>
              </a:rPr>
              <a:t> </a:t>
            </a:r>
            <a:r>
              <a:rPr lang="en-US" altLang="en-US" sz="2200" dirty="0"/>
              <a:t>the initial state; the transaction stays in this state while it is executing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Partially committed </a:t>
            </a:r>
            <a:r>
              <a:rPr lang="en-US" altLang="en-US" sz="2200" dirty="0"/>
              <a:t>–</a:t>
            </a:r>
            <a:r>
              <a:rPr lang="en-US" altLang="en-US" sz="2200" b="1" dirty="0">
                <a:solidFill>
                  <a:schemeClr val="tx2"/>
                </a:solidFill>
              </a:rPr>
              <a:t> </a:t>
            </a:r>
            <a:r>
              <a:rPr lang="en-US" altLang="en-US" sz="2200" dirty="0"/>
              <a:t>after the final statement has been executed.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Failed </a:t>
            </a:r>
            <a:r>
              <a:rPr lang="en-US" altLang="en-US" sz="2200" b="1" dirty="0"/>
              <a:t>-- </a:t>
            </a:r>
            <a:r>
              <a:rPr lang="en-US" altLang="en-US" sz="2200" dirty="0"/>
              <a:t>after the discovery that normal execution can no longer proceed.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Aborted </a:t>
            </a:r>
            <a:r>
              <a:rPr lang="en-US" altLang="en-US" sz="2200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 eaLnBrk="1" hangingPunct="1"/>
            <a:r>
              <a:rPr lang="en-US" altLang="en-US" sz="2200" dirty="0"/>
              <a:t>restart the transaction</a:t>
            </a:r>
          </a:p>
          <a:p>
            <a:pPr lvl="2" eaLnBrk="1" hangingPunct="1"/>
            <a:r>
              <a:rPr lang="en-US" altLang="en-US" sz="2200" dirty="0"/>
              <a:t> can be done only if no internal logical error</a:t>
            </a:r>
          </a:p>
          <a:p>
            <a:pPr lvl="1" eaLnBrk="1" hangingPunct="1"/>
            <a:r>
              <a:rPr lang="en-US" altLang="en-US" sz="2200" dirty="0"/>
              <a:t>kill the transaction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Committed </a:t>
            </a:r>
            <a:r>
              <a:rPr lang="en-US" altLang="en-US" sz="2200" dirty="0"/>
              <a:t>– after successful completion.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3458077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71"/>
            <a:ext cx="7772400" cy="5670549"/>
          </a:xfrm>
        </p:spPr>
        <p:txBody>
          <a:bodyPr>
            <a:noAutofit/>
          </a:bodyPr>
          <a:lstStyle/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Syllabus of Unit 4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Course Objective of Unit 4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Course outcome of Unit 4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CO-PO mapping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 PSO mapping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Prerequisite and Recap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Transaction concept &amp; State 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Implementation of atomicity and durability 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Serializability 	       		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Conflict Serializability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View Serializability	</a:t>
            </a:r>
            <a:r>
              <a:rPr lang="en-US" altLang="en-US" sz="1600" dirty="0">
                <a:latin typeface="+mj-lt"/>
              </a:rPr>
              <a:t>	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Schedule	       		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03030"/>
                </a:solidFill>
                <a:latin typeface="+mj-lt"/>
              </a:rPr>
              <a:t>Non-serializable schedule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+mj-lt"/>
              </a:rPr>
              <a:t>Recoverable</a:t>
            </a:r>
            <a:r>
              <a:rPr lang="en-US" altLang="en-US" sz="2000" b="1" i="1" dirty="0">
                <a:latin typeface="+mj-lt"/>
              </a:rPr>
              <a:t> </a:t>
            </a:r>
            <a:r>
              <a:rPr lang="en-US" altLang="en-US" sz="2000" b="1" dirty="0">
                <a:latin typeface="+mj-lt"/>
              </a:rPr>
              <a:t>schedule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Irrecoverable schedule </a:t>
            </a:r>
          </a:p>
          <a:p>
            <a:pPr marL="914400" lvl="2" indent="0">
              <a:buNone/>
            </a:pPr>
            <a:r>
              <a:rPr lang="en-US" altLang="en-US" sz="2000" dirty="0">
                <a:latin typeface="Calibri (Body)"/>
              </a:rPr>
              <a:t>	</a:t>
            </a:r>
            <a:r>
              <a:rPr lang="en-US" altLang="en-US" sz="1600" dirty="0">
                <a:latin typeface="Calibri (Body)"/>
              </a:rPr>
              <a:t>			</a:t>
            </a:r>
          </a:p>
          <a:p>
            <a:pPr marL="685794" lvl="1" indent="-285744"/>
            <a:endParaRPr lang="en-US" altLang="en-US" sz="2400" b="1" dirty="0"/>
          </a:p>
          <a:p>
            <a:pPr marL="685794" lvl="1" indent="-285744"/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076EC-0BEF-42BD-AA4B-78929FE7A2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9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8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1555F-DA7D-4F28-9222-4B2F112CB4F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600" b="1" dirty="0"/>
              <a:t>Transaction State </a:t>
            </a:r>
            <a:r>
              <a:rPr lang="en-US" altLang="en-US" sz="2800" dirty="0"/>
              <a:t>(Cont.)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1CDD399F-7A32-47D7-9055-D5E3A7CAE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17" t="551" r="10124" b="551"/>
          <a:stretch>
            <a:fillRect/>
          </a:stretch>
        </p:blipFill>
        <p:spPr bwMode="auto">
          <a:xfrm>
            <a:off x="1863725" y="1106488"/>
            <a:ext cx="5299075" cy="4914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92653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D0920-FC20-4D68-80FF-F58B2269735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2800" b="1" dirty="0"/>
              <a:t>Implementation of Atomicity and Durability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7375B967-3AA3-4487-ACC0-7F739DA5C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3450" y="657225"/>
            <a:ext cx="7753350" cy="2819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tx2"/>
                </a:solidFill>
              </a:rPr>
              <a:t>recovery-management </a:t>
            </a:r>
            <a:r>
              <a:rPr lang="en-US" altLang="en-US" sz="2000" dirty="0"/>
              <a:t>component of a database system implements the support for atomicity and durability.</a:t>
            </a:r>
          </a:p>
          <a:p>
            <a:pPr eaLnBrk="1" hangingPunct="1"/>
            <a:r>
              <a:rPr lang="en-US" altLang="en-US" sz="2000" dirty="0"/>
              <a:t>E.g. the </a:t>
            </a:r>
            <a:r>
              <a:rPr lang="en-US" altLang="en-US" sz="2000" b="1" i="1" dirty="0">
                <a:solidFill>
                  <a:schemeClr val="tx2"/>
                </a:solidFill>
              </a:rPr>
              <a:t>shadow-database</a:t>
            </a:r>
            <a:r>
              <a:rPr lang="en-US" altLang="en-US" sz="2000" dirty="0"/>
              <a:t> scheme:</a:t>
            </a:r>
          </a:p>
          <a:p>
            <a:pPr lvl="1" eaLnBrk="1" hangingPunct="1"/>
            <a:r>
              <a:rPr lang="en-US" altLang="en-US" sz="2000" dirty="0"/>
              <a:t>all updates are made on a </a:t>
            </a:r>
            <a:r>
              <a:rPr lang="en-US" altLang="en-US" sz="2000" i="1" dirty="0"/>
              <a:t>shadow copy</a:t>
            </a:r>
            <a:r>
              <a:rPr lang="en-US" altLang="en-US" sz="2000" dirty="0"/>
              <a:t> of the database</a:t>
            </a:r>
          </a:p>
          <a:p>
            <a:pPr lvl="2" eaLnBrk="1" hangingPunct="1"/>
            <a:r>
              <a:rPr lang="en-US" altLang="en-US" sz="2000" dirty="0"/>
              <a:t> </a:t>
            </a:r>
            <a:r>
              <a:rPr lang="en-US" altLang="en-US" sz="2000" b="1" dirty="0" err="1"/>
              <a:t>db_pointer</a:t>
            </a:r>
            <a:r>
              <a:rPr lang="en-US" altLang="en-US" sz="2000" dirty="0"/>
              <a:t> is made to point to the updated shadow copy  after</a:t>
            </a:r>
          </a:p>
          <a:p>
            <a:pPr lvl="3" eaLnBrk="1" hangingPunct="1"/>
            <a:r>
              <a:rPr lang="en-US" altLang="en-US" dirty="0"/>
              <a:t> the transaction reaches partial commit and </a:t>
            </a:r>
          </a:p>
          <a:p>
            <a:pPr lvl="3" eaLnBrk="1" hangingPunct="1"/>
            <a:r>
              <a:rPr lang="en-US" altLang="en-US" dirty="0"/>
              <a:t>all updated pages have been flushed to disk.</a:t>
            </a:r>
          </a:p>
          <a:p>
            <a:pPr lvl="1" eaLnBrk="1" hangingPunct="1"/>
            <a:endParaRPr lang="en-US" altLang="en-US" sz="1700" dirty="0"/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0E51A31A-5801-4318-9D1D-F7D27722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66850" y="3449779"/>
            <a:ext cx="6076950" cy="290657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4385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58C16-37F0-493E-8A3E-D13E3715D72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/>
              <a:t>Concurrent Executions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9271130C-CE19-413D-B2CB-D1643BC36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7666" y="872231"/>
            <a:ext cx="7772400" cy="55995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Multiple transactions are allowed to run concurrently in the system.  Advantages are:</a:t>
            </a:r>
          </a:p>
          <a:p>
            <a:pPr lvl="1" eaLnBrk="1" hangingPunct="1"/>
            <a:r>
              <a:rPr lang="en-US" altLang="en-US" sz="2200" b="1" dirty="0"/>
              <a:t>increased processor and disk utilization</a:t>
            </a:r>
            <a:r>
              <a:rPr lang="en-US" altLang="en-US" sz="2200" dirty="0"/>
              <a:t>, leading to better transaction </a:t>
            </a:r>
            <a:r>
              <a:rPr lang="en-US" altLang="en-US" sz="2200" i="1" dirty="0"/>
              <a:t>throughput</a:t>
            </a:r>
          </a:p>
          <a:p>
            <a:pPr lvl="2" eaLnBrk="1" hangingPunct="1"/>
            <a:r>
              <a:rPr lang="en-US" altLang="en-US" sz="2200" dirty="0"/>
              <a:t>E.g. one transaction can be using the CPU while another is reading from or writing to the disk</a:t>
            </a:r>
          </a:p>
          <a:p>
            <a:pPr lvl="1" eaLnBrk="1" hangingPunct="1"/>
            <a:r>
              <a:rPr lang="en-US" altLang="en-US" sz="2200" b="1" dirty="0"/>
              <a:t>reduced average response time</a:t>
            </a:r>
            <a:r>
              <a:rPr lang="en-US" altLang="en-US" sz="2200" dirty="0"/>
              <a:t> for transactions: short transactions need not wait behind long ones.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Concurrency control schemes</a:t>
            </a:r>
            <a:r>
              <a:rPr lang="en-US" altLang="en-US" sz="2200" i="1" dirty="0"/>
              <a:t> </a:t>
            </a:r>
            <a:r>
              <a:rPr lang="en-US" altLang="en-US" sz="2200" dirty="0"/>
              <a:t>– mechanisms  to achieve isolation</a:t>
            </a:r>
          </a:p>
          <a:p>
            <a:pPr lvl="1" eaLnBrk="1" hangingPunct="1"/>
            <a:r>
              <a:rPr lang="en-US" altLang="en-US" sz="2200" dirty="0"/>
              <a:t> that is, to control the interaction among the concurrent transactions in order to prevent them from destroying the consistency of the database</a:t>
            </a:r>
          </a:p>
          <a:p>
            <a:pPr lvl="2" eaLnBrk="1" hangingPunct="1"/>
            <a:r>
              <a:rPr lang="en-US" altLang="en-US" sz="2200" dirty="0"/>
              <a:t>Will study, after studying notion of correctness of concurrent executions.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8128458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FA2C92-DAB4-4D62-8749-C9C4D88FAD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/>
              <a:t>Schedules</a:t>
            </a:r>
            <a:r>
              <a:rPr lang="en-US" altLang="en-US" sz="3200" dirty="0"/>
              <a:t>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C98BC459-B3A5-48DC-BEEB-C2DD52C3F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853" y="1205144"/>
            <a:ext cx="7810500" cy="4981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</a:rPr>
              <a:t>Schedule </a:t>
            </a:r>
            <a:r>
              <a:rPr lang="en-US" altLang="en-US" sz="2400" dirty="0"/>
              <a:t>– a sequences of instructions that specify the chronological order in which instructions of concurrent transactions are executed.</a:t>
            </a:r>
          </a:p>
          <a:p>
            <a:pPr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 schedule for a set of transactions must consist of all instructions of those transactions</a:t>
            </a:r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must preserve the order in which the instructions appear in each individual transaction.</a:t>
            </a:r>
          </a:p>
          <a:p>
            <a:pPr marL="0" indent="0">
              <a:buNone/>
            </a:pPr>
            <a:endParaRPr lang="en-US" altLang="en-US" dirty="0"/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5110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9A2BD-EA83-4E85-B4C1-E81CA2BA58D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Serializability</a:t>
            </a:r>
            <a:r>
              <a:rPr lang="en-US" altLang="en-US" sz="3200" dirty="0"/>
              <a:t>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7CE75094-F58D-4C1D-8406-0FD334C9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68" y="1015206"/>
            <a:ext cx="8451850" cy="5011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/>
              <a:t>Basic Assumption</a:t>
            </a:r>
            <a:endParaRPr lang="en-US" altLang="en-US" sz="2800" dirty="0"/>
          </a:p>
          <a:p>
            <a:pPr lvl="1">
              <a:defRPr/>
            </a:pPr>
            <a:r>
              <a:rPr lang="en-US" altLang="en-US" sz="2400" dirty="0"/>
              <a:t>Each transaction preserves database consistency.</a:t>
            </a:r>
          </a:p>
          <a:p>
            <a:pPr lvl="1">
              <a:defRPr/>
            </a:pPr>
            <a:r>
              <a:rPr lang="en-US" altLang="en-US" sz="2400" dirty="0"/>
              <a:t>Thus serial execution of a set of transactions preserves database consistency.</a:t>
            </a:r>
          </a:p>
          <a:p>
            <a:pPr lvl="1">
              <a:defRPr/>
            </a:pPr>
            <a:r>
              <a:rPr lang="en-US" altLang="en-US" sz="2400" dirty="0"/>
              <a:t>A (possibly concurrent) schedule is serializable if it is equivalent to a serial schedule.  </a:t>
            </a:r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Different forms of schedule equivalence give rise to the notions of: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 dirty="0"/>
              <a:t>	1.	</a:t>
            </a:r>
            <a:r>
              <a:rPr lang="en-US" altLang="en-US" sz="2800" b="1" dirty="0"/>
              <a:t>conflict serializability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 dirty="0"/>
              <a:t>	2.	</a:t>
            </a:r>
            <a:r>
              <a:rPr lang="en-US" altLang="en-US" sz="2800" b="1" dirty="0"/>
              <a:t>view serializability</a:t>
            </a:r>
            <a:endParaRPr lang="en-US" altLang="en-US" sz="2200" b="1" dirty="0"/>
          </a:p>
        </p:txBody>
      </p:sp>
    </p:spTree>
    <p:extLst>
      <p:ext uri="{BB962C8B-B14F-4D97-AF65-F5344CB8AC3E}">
        <p14:creationId xmlns="" xmlns:p14="http://schemas.microsoft.com/office/powerpoint/2010/main" val="147283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19EDF-16B8-466C-9435-3D107A7BA97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Conflicting Instructions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00A284B2-9097-4747-997F-8C9B426EB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8889" y="1191827"/>
            <a:ext cx="7659688" cy="50911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Instructions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of transactions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respectively, </a:t>
            </a:r>
            <a:r>
              <a:rPr lang="en-US" altLang="en-US" sz="2400" b="1" dirty="0">
                <a:solidFill>
                  <a:schemeClr val="tx2"/>
                </a:solidFill>
              </a:rPr>
              <a:t>conflict</a:t>
            </a:r>
            <a:r>
              <a:rPr lang="en-US" altLang="en-US" sz="2400" dirty="0"/>
              <a:t> if and only if there exists some item </a:t>
            </a:r>
            <a:r>
              <a:rPr lang="en-US" altLang="en-US" sz="2400" i="1" dirty="0"/>
              <a:t>Q</a:t>
            </a:r>
            <a:r>
              <a:rPr lang="en-US" altLang="en-US" sz="2400" dirty="0"/>
              <a:t> accessed by both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, and at least one of these instructions wrote </a:t>
            </a:r>
            <a:r>
              <a:rPr lang="en-US" altLang="en-US" sz="2400" i="1" dirty="0"/>
              <a:t>Q.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   1.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Q),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=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).  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/>
              <a:t>don’t conflict.</a:t>
            </a:r>
            <a:br>
              <a:rPr lang="en-US" altLang="en-US" sz="2400" dirty="0"/>
            </a:br>
            <a:r>
              <a:rPr lang="en-US" altLang="en-US" sz="2400" dirty="0"/>
              <a:t>   2.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Q), 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=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).  They conflict.</a:t>
            </a:r>
            <a:br>
              <a:rPr lang="en-US" altLang="en-US" sz="2400" dirty="0"/>
            </a:br>
            <a:r>
              <a:rPr lang="en-US" altLang="en-US" sz="2400" dirty="0"/>
              <a:t>   3.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Q),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=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).   They conflict</a:t>
            </a:r>
            <a:br>
              <a:rPr lang="en-US" altLang="en-US" sz="2400" dirty="0"/>
            </a:br>
            <a:r>
              <a:rPr lang="en-US" altLang="en-US" sz="2400" dirty="0"/>
              <a:t>   4.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Q),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=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i="1" dirty="0"/>
              <a:t>Q</a:t>
            </a:r>
            <a:r>
              <a:rPr lang="en-US" altLang="en-US" sz="2400" dirty="0"/>
              <a:t>).  They conflict</a:t>
            </a:r>
          </a:p>
          <a:p>
            <a:pPr eaLnBrk="1" hangingPunct="1"/>
            <a:r>
              <a:rPr lang="en-US" altLang="en-US" sz="2400" dirty="0"/>
              <a:t>Intuitively, a conflict between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 err="1"/>
              <a:t>l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forces a (logical) temporal order between them.  </a:t>
            </a:r>
          </a:p>
          <a:p>
            <a:pPr lvl="1" eaLnBrk="1" hangingPunct="1"/>
            <a:r>
              <a:rPr lang="en-US" altLang="en-US" sz="2000" dirty="0"/>
              <a:t> 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="" xmlns:p14="http://schemas.microsoft.com/office/powerpoint/2010/main" val="3041496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BAC0F-2E05-4220-8B9E-5B9F77B871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Conflict Serializability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9228FC0C-3F78-420D-9E96-D35F62AD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33" y="1616074"/>
            <a:ext cx="7911484" cy="407451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altLang="en-US" sz="2400" dirty="0"/>
              <a:t>If 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can be transformed into a schedule </a:t>
            </a:r>
            <a:r>
              <a:rPr lang="en-US" altLang="en-US" sz="2400" i="1" dirty="0"/>
              <a:t>S´ </a:t>
            </a:r>
            <a:r>
              <a:rPr lang="en-US" altLang="en-US" sz="2400" dirty="0"/>
              <a:t>by a series of swaps of non-conflicting instructions, we say that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S´ </a:t>
            </a:r>
            <a:r>
              <a:rPr lang="en-US" altLang="en-US" sz="2400" dirty="0"/>
              <a:t>are </a:t>
            </a:r>
            <a:r>
              <a:rPr lang="en-US" altLang="en-US" sz="2400" b="1" dirty="0"/>
              <a:t>conflict equivalent</a:t>
            </a:r>
            <a:r>
              <a:rPr lang="en-US" altLang="en-US" sz="2400" i="1" dirty="0"/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endParaRPr lang="en-US" altLang="en-US" sz="2400" dirty="0"/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altLang="en-US" sz="2400" dirty="0"/>
              <a:t>We say that 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conflict serializable</a:t>
            </a:r>
            <a:r>
              <a:rPr lang="en-US" altLang="en-US" sz="2400" dirty="0"/>
              <a:t> if it is conflict equivalent to a serial schedule</a:t>
            </a:r>
          </a:p>
        </p:txBody>
      </p:sp>
    </p:spTree>
    <p:extLst>
      <p:ext uri="{BB962C8B-B14F-4D97-AF65-F5344CB8AC3E}">
        <p14:creationId xmlns="" xmlns:p14="http://schemas.microsoft.com/office/powerpoint/2010/main" val="3013343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317C78-61E2-4A1A-ABC3-881D172FCBB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Conflict Serializability </a:t>
            </a:r>
            <a:r>
              <a:rPr lang="en-US" altLang="en-US" sz="2000" b="1" dirty="0">
                <a:solidFill>
                  <a:schemeClr val="tx1"/>
                </a:solidFill>
              </a:rPr>
              <a:t>(cont..)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655F90C6-D6CF-49D9-9A80-BE3C2C34A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949325"/>
            <a:ext cx="8229600" cy="1793875"/>
          </a:xfrm>
        </p:spPr>
        <p:txBody>
          <a:bodyPr>
            <a:normAutofit/>
          </a:bodyPr>
          <a:lstStyle/>
          <a:p>
            <a:pPr eaLnBrk="1" hangingPunct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400" dirty="0"/>
              <a:t>Schedule 3 can be transformed into Schedule 6, a serial schedule where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follows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by series of swaps of non-conflicting instructions. </a:t>
            </a:r>
          </a:p>
          <a:p>
            <a:pPr lvl="1" eaLnBrk="1" hangingPunct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400" dirty="0"/>
              <a:t>Therefore Schedule 3 is conflict serializable.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22DB86B7-8455-4F73-B024-4CA04865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914400" y="2609850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="" xmlns:a16="http://schemas.microsoft.com/office/drawing/2014/main" id="{466904D4-36B3-4663-8508-E362A720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146089" y="2593960"/>
            <a:ext cx="2970213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="" xmlns:a16="http://schemas.microsoft.com/office/drawing/2014/main" id="{2F3E7172-F784-432A-876D-AB2CFA72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2" y="6012194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Schedule 3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="" xmlns:a16="http://schemas.microsoft.com/office/drawing/2014/main" id="{63B598D2-B507-4784-BFCA-C31367DF4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5989638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Schedule 6</a:t>
            </a:r>
          </a:p>
        </p:txBody>
      </p:sp>
    </p:spTree>
    <p:extLst>
      <p:ext uri="{BB962C8B-B14F-4D97-AF65-F5344CB8AC3E}">
        <p14:creationId xmlns="" xmlns:p14="http://schemas.microsoft.com/office/powerpoint/2010/main" val="1635701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B9FCC-A07C-41CF-AC6E-89D55F5BD1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Checking Whether a Schedule is Conflict Serializable Or Not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4D66421-D567-4AB5-A6AC-DB5CFD25825D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/>
              <a:t>Follow the following steps to check whether a given non-serial schedule is conflict serializable or not-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b="1" u="sng" dirty="0"/>
              <a:t>Step-01:</a:t>
            </a:r>
            <a:r>
              <a:rPr lang="en-US" sz="2400" dirty="0"/>
              <a:t>Find and list all the conflicting operations.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b="1" u="sng" dirty="0"/>
              <a:t>Step-02</a:t>
            </a:r>
            <a:r>
              <a:rPr lang="en-US" sz="2400" u="sng" dirty="0"/>
              <a:t>:</a:t>
            </a:r>
            <a:r>
              <a:rPr lang="en-US" sz="2400" b="1" u="sng" dirty="0"/>
              <a:t> </a:t>
            </a:r>
            <a:r>
              <a:rPr lang="en-US" sz="2400" dirty="0"/>
              <a:t>Start creating a precedence graph by drawing one node for each transaction.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b="1" u="sng" dirty="0"/>
              <a:t>Step-03:</a:t>
            </a:r>
            <a:r>
              <a:rPr lang="en-US" sz="2400" u="sng" dirty="0"/>
              <a:t>D</a:t>
            </a:r>
            <a:r>
              <a:rPr lang="en-US" sz="2400" dirty="0"/>
              <a:t>raw an edge for each conflict pair such that if X</a:t>
            </a:r>
            <a:r>
              <a:rPr lang="en-US" sz="2400" baseline="-25000" dirty="0"/>
              <a:t>i</a:t>
            </a:r>
            <a:r>
              <a:rPr lang="en-US" sz="2400" dirty="0"/>
              <a:t> (V) and </a:t>
            </a:r>
            <a:r>
              <a:rPr lang="en-US" sz="2400" dirty="0" err="1"/>
              <a:t>Y</a:t>
            </a:r>
            <a:r>
              <a:rPr lang="en-US" sz="2400" baseline="-25000" dirty="0" err="1"/>
              <a:t>j</a:t>
            </a:r>
            <a:r>
              <a:rPr lang="en-US" sz="2400" dirty="0"/>
              <a:t> (V) forms a conflict pair then draw an edge from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 to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 err="1"/>
              <a:t>.This</a:t>
            </a:r>
            <a:r>
              <a:rPr lang="en-US" sz="2400" dirty="0"/>
              <a:t> ensures that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 gets executed before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 </a:t>
            </a:r>
            <a:r>
              <a:rPr lang="en-US" sz="2400" b="1" u="sng" dirty="0"/>
              <a:t>Step-04:</a:t>
            </a:r>
            <a:r>
              <a:rPr lang="en-US" sz="2400" b="1" dirty="0"/>
              <a:t>  </a:t>
            </a:r>
            <a:r>
              <a:rPr lang="en-US" sz="2400" dirty="0"/>
              <a:t>Check if there is any cycle formed in the graph. If there is no cycle found, then the schedule is conflict serializable otherwise not</a:t>
            </a:r>
            <a:r>
              <a:rPr lang="en-US" sz="2400" b="1" dirty="0"/>
              <a:t>.</a:t>
            </a:r>
          </a:p>
          <a:p>
            <a:pPr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59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BAE285-131C-4695-B0AE-2885DBF0C0D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Conflict Serializability </a:t>
            </a:r>
            <a:r>
              <a:rPr lang="en-US" altLang="en-US" sz="2400" b="1" dirty="0">
                <a:solidFill>
                  <a:schemeClr val="tx1"/>
                </a:solidFill>
              </a:rPr>
              <a:t>(Cont.)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914A68A-EF03-44B2-89CE-55ECDD0B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081088"/>
            <a:ext cx="8216900" cy="208756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tabLst>
                <a:tab pos="2222500" algn="l"/>
                <a:tab pos="2568575" algn="l"/>
                <a:tab pos="3319463" algn="l"/>
                <a:tab pos="3594100" algn="l"/>
              </a:tabLst>
              <a:defRPr/>
            </a:pPr>
            <a:r>
              <a:rPr lang="en-US" altLang="en-US" sz="3500" b="1" dirty="0">
                <a:solidFill>
                  <a:srgbClr val="0070C0"/>
                </a:solidFill>
              </a:rPr>
              <a:t>Example of a schedule that is not conflict serializable:</a:t>
            </a:r>
            <a:r>
              <a:rPr lang="en-US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3100" dirty="0"/>
              <a:t>We are unable to swap instructions in the above schedule to obtain either the serial schedule &lt; </a:t>
            </a:r>
            <a:r>
              <a:rPr lang="en-US" altLang="en-US" sz="3100" i="1" dirty="0"/>
              <a:t>T</a:t>
            </a:r>
            <a:r>
              <a:rPr lang="en-US" altLang="en-US" sz="3100" baseline="-25000" dirty="0"/>
              <a:t>3</a:t>
            </a:r>
            <a:r>
              <a:rPr lang="en-US" altLang="en-US" sz="3100" dirty="0"/>
              <a:t>, </a:t>
            </a:r>
            <a:r>
              <a:rPr lang="en-US" altLang="en-US" sz="3100" i="1" dirty="0"/>
              <a:t>T</a:t>
            </a:r>
            <a:r>
              <a:rPr lang="en-US" altLang="en-US" sz="3100" baseline="-25000" dirty="0"/>
              <a:t>4</a:t>
            </a:r>
            <a:r>
              <a:rPr lang="en-US" altLang="en-US" sz="3100" dirty="0"/>
              <a:t> &gt;, or the serial schedule &lt; </a:t>
            </a:r>
            <a:r>
              <a:rPr lang="en-US" altLang="en-US" sz="3100" i="1" dirty="0"/>
              <a:t>T</a:t>
            </a:r>
            <a:r>
              <a:rPr lang="en-US" altLang="en-US" sz="3100" baseline="-25000" dirty="0"/>
              <a:t>4</a:t>
            </a:r>
            <a:r>
              <a:rPr lang="en-US" altLang="en-US" sz="3100" dirty="0"/>
              <a:t>, </a:t>
            </a:r>
            <a:r>
              <a:rPr lang="en-US" altLang="en-US" sz="3100" i="1" dirty="0"/>
              <a:t>T</a:t>
            </a:r>
            <a:r>
              <a:rPr lang="en-US" altLang="en-US" sz="3100" baseline="-25000" dirty="0"/>
              <a:t>3</a:t>
            </a:r>
            <a:r>
              <a:rPr lang="en-US" altLang="en-US" sz="3100" dirty="0"/>
              <a:t> &gt;.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B28A4E7A-1B04-4DFB-8BB8-AD0A24D6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2896726" y="3413464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43186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70"/>
            <a:ext cx="7543800" cy="5417020"/>
          </a:xfrm>
        </p:spPr>
        <p:txBody>
          <a:bodyPr>
            <a:noAutofit/>
          </a:bodyPr>
          <a:lstStyle/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Types of Recoverable Schedules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altLang="en-US" sz="2000" dirty="0" err="1"/>
              <a:t>Cascadeless</a:t>
            </a:r>
            <a:r>
              <a:rPr lang="en-US" altLang="en-US" sz="2000" dirty="0"/>
              <a:t> Schedules</a:t>
            </a:r>
            <a:r>
              <a:rPr lang="en-US" sz="2000" dirty="0"/>
              <a:t>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Strict Schedule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Recovery and Atomicity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Recovery Algorithms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Log-Based Recovery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Deferred database modification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Immediate database modification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Checkpoints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Avoidance 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Detection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Prevention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Distributed Database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Directory System</a:t>
            </a:r>
            <a:endParaRPr lang="en-US" sz="2000" b="1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7654-3C5F-4AD8-B6A8-534556A08DA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9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8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6205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CD4025-B12F-4FDA-B2D5-2F4D655D4AB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447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Daily Quiz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BC0ED7-9332-45E6-BE64-9A61ED20022D}"/>
              </a:ext>
            </a:extLst>
          </p:cNvPr>
          <p:cNvSpPr/>
          <p:nvPr/>
        </p:nvSpPr>
        <p:spPr>
          <a:xfrm>
            <a:off x="1291700" y="1152748"/>
            <a:ext cx="7683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BASED ON CONFLICT SERIALIZABILITY-</a:t>
            </a:r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2E2A896-F81F-4FE9-83F1-201E24536C48}"/>
              </a:ext>
            </a:extLst>
          </p:cNvPr>
          <p:cNvSpPr/>
          <p:nvPr/>
        </p:nvSpPr>
        <p:spPr>
          <a:xfrm>
            <a:off x="1247311" y="188118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u="sng" dirty="0">
                <a:solidFill>
                  <a:srgbClr val="0070C0"/>
                </a:solidFill>
              </a:rPr>
              <a:t>Problem-01:</a:t>
            </a:r>
            <a:r>
              <a:rPr lang="en-US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/>
              <a:t> </a:t>
            </a:r>
            <a:br>
              <a:rPr lang="en-US" altLang="en-US" sz="2200" b="1" dirty="0"/>
            </a:br>
            <a:r>
              <a:rPr lang="en-US" altLang="en-US" sz="2200" b="1" dirty="0"/>
              <a:t>Check whether the given schedule S is conflict serializable or not-</a:t>
            </a:r>
            <a:br>
              <a:rPr lang="en-US" altLang="en-US" sz="2200" b="1" dirty="0"/>
            </a:br>
            <a:r>
              <a:rPr lang="en-US" altLang="en-US" sz="2200" b="1" dirty="0"/>
              <a:t>S : R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(A) , R</a:t>
            </a:r>
            <a:r>
              <a:rPr lang="en-US" altLang="en-US" sz="2200" b="1" baseline="-25000" dirty="0"/>
              <a:t>2</a:t>
            </a:r>
            <a:r>
              <a:rPr lang="en-US" altLang="en-US" sz="2200" b="1" dirty="0"/>
              <a:t>(A) , R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(B) , R</a:t>
            </a:r>
            <a:r>
              <a:rPr lang="en-US" altLang="en-US" sz="2200" b="1" baseline="-25000" dirty="0"/>
              <a:t>2</a:t>
            </a:r>
            <a:r>
              <a:rPr lang="en-US" altLang="en-US" sz="2200" b="1" dirty="0"/>
              <a:t>(B) , R</a:t>
            </a:r>
            <a:r>
              <a:rPr lang="en-US" altLang="en-US" sz="2200" b="1" baseline="-25000" dirty="0"/>
              <a:t>3</a:t>
            </a:r>
            <a:r>
              <a:rPr lang="en-US" altLang="en-US" sz="2200" b="1" dirty="0"/>
              <a:t>(B) , W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(A) , W</a:t>
            </a:r>
            <a:r>
              <a:rPr lang="en-US" altLang="en-US" sz="2200" b="1" baseline="-25000" dirty="0"/>
              <a:t>2</a:t>
            </a:r>
            <a:r>
              <a:rPr lang="en-US" altLang="en-US" sz="2200" b="1" dirty="0"/>
              <a:t>(B)</a:t>
            </a:r>
            <a:br>
              <a:rPr lang="en-US" altLang="en-US" sz="2200" b="1" dirty="0"/>
            </a:br>
            <a:r>
              <a:rPr lang="en-US" altLang="en-US" sz="2200" b="1" u="sng" dirty="0"/>
              <a:t>Solution-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660DD0-2115-40CA-9F70-AC49E59905DC}"/>
              </a:ext>
            </a:extLst>
          </p:cNvPr>
          <p:cNvSpPr/>
          <p:nvPr/>
        </p:nvSpPr>
        <p:spPr>
          <a:xfrm>
            <a:off x="1664564" y="3327738"/>
            <a:ext cx="70222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u="sng" dirty="0"/>
              <a:t>Step-01:</a:t>
            </a:r>
            <a:endParaRPr lang="en-US" altLang="en-US" sz="2200" b="1" dirty="0"/>
          </a:p>
          <a:p>
            <a:r>
              <a:rPr lang="en-US" altLang="en-US" sz="2200" dirty="0"/>
              <a:t> List all the conflicting operations and determine the dependency between the transactions-</a:t>
            </a:r>
          </a:p>
          <a:p>
            <a:r>
              <a:rPr lang="en-US" altLang="en-US" sz="2200" dirty="0"/>
              <a:t>R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(A) , W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(A)              (T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 → T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R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(B) , W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(B)              (T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 → T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R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(B) , W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(B)              (T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 → T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885977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872E3-8BDC-4145-90D7-F696318DD9D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Daily Quiz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3FC1723-0561-47C8-98AE-30535748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2056" y="1324821"/>
            <a:ext cx="7634287" cy="4813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u="sng" dirty="0"/>
              <a:t>Step-02:</a:t>
            </a:r>
            <a:endParaRPr lang="en-US" altLang="en-US" sz="2400" b="1" dirty="0"/>
          </a:p>
          <a:p>
            <a:pPr eaLnBrk="1" hangingPunct="1"/>
            <a:r>
              <a:rPr lang="en-US" altLang="en-US" sz="2200" dirty="0">
                <a:latin typeface="+mj-lt"/>
              </a:rPr>
              <a:t>Draw the precedence graph-</a:t>
            </a: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 eaLnBrk="1" hangingPunct="1"/>
            <a:endParaRPr lang="en-US" altLang="en-US" sz="2200" dirty="0">
              <a:latin typeface="+mj-lt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</a:pPr>
            <a:endParaRPr lang="en-US" altLang="en-US" sz="2200" dirty="0">
              <a:solidFill>
                <a:srgbClr val="30303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Clearly, there exists a cycle in the precedence graph.</a:t>
            </a:r>
            <a:endParaRPr lang="en-US" alt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altLang="en-US" sz="2200" b="1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Therefore, the given schedule S is not conflict serializable</a:t>
            </a:r>
            <a:r>
              <a:rPr lang="en-US" altLang="en-US" sz="2200" b="1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2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CDDF374-D5A8-438B-AEA5-29EFE3D8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10" y="2813102"/>
            <a:ext cx="249872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0676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2C75FD-BE6E-4CAD-99DC-74374F3236A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Daily Quiz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BC0ED7-9332-45E6-BE64-9A61ED20022D}"/>
              </a:ext>
            </a:extLst>
          </p:cNvPr>
          <p:cNvSpPr/>
          <p:nvPr/>
        </p:nvSpPr>
        <p:spPr>
          <a:xfrm>
            <a:off x="1291701" y="823987"/>
            <a:ext cx="7395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BASED ON CONFLICT SERIALIZABILITY-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11D87FD-893D-4108-9C1D-1BA41FE7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7" y="1193319"/>
            <a:ext cx="7634287" cy="1492250"/>
          </a:xfrm>
        </p:spPr>
        <p:txBody>
          <a:bodyPr>
            <a:normAutofit/>
          </a:bodyPr>
          <a:lstStyle/>
          <a:p>
            <a:pPr algn="l" eaLnBrk="1" hangingPunct="1"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70C0"/>
                </a:solidFill>
              </a:rPr>
              <a:t>Problem-02: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cs typeface="Times New Roman" panose="02020603050405020304" pitchFamily="18" charset="0"/>
              </a:rPr>
              <a:t>Check whether the given schedule S is conflict serializable and recoverable or not-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="" xmlns:a16="http://schemas.microsoft.com/office/drawing/2014/main" id="{436AE41E-ABA0-4A9D-BEB7-D42B0A223E5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279" y="2559530"/>
            <a:ext cx="3917950" cy="3594100"/>
          </a:xfr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C9462A3-656A-4281-AAE0-661251D3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618" y="2134053"/>
            <a:ext cx="1486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Solution-</a:t>
            </a: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A92B1A8-51A0-4708-928C-BCD90935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92" y="2442355"/>
            <a:ext cx="3505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Checking Whether S is Conflict Serializable Or Not-</a:t>
            </a:r>
            <a:endParaRPr lang="en-US" altLang="en-US" sz="1800" b="1" dirty="0">
              <a:solidFill>
                <a:srgbClr val="1F3763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51B203-E688-4FFE-B9B0-F99A3030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10" y="2986980"/>
            <a:ext cx="1874821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Step-01:</a:t>
            </a:r>
            <a:endParaRPr lang="en-US" altLang="en-US" sz="1800" b="1" dirty="0">
              <a:solidFill>
                <a:srgbClr val="1F3763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364BDA1E-5D3F-4C66-BE88-A66ED702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25785"/>
            <a:ext cx="38158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i="1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 all the conflicting operations and determine the dependency between the transactions-</a:t>
            </a:r>
            <a:endParaRPr lang="en-US" altLang="en-US" sz="2800" i="1" dirty="0">
              <a:solidFill>
                <a:schemeClr val="tx1"/>
              </a:solidFill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5D19FD2-2A28-4964-9CFE-16CC4228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59" y="4167995"/>
            <a:ext cx="4234279" cy="224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147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AD4F4-602C-43B3-A57E-7E79D8A3B39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Daily Quiz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BC0ED7-9332-45E6-BE64-9A61ED20022D}"/>
              </a:ext>
            </a:extLst>
          </p:cNvPr>
          <p:cNvSpPr/>
          <p:nvPr/>
        </p:nvSpPr>
        <p:spPr>
          <a:xfrm>
            <a:off x="1291701" y="823987"/>
            <a:ext cx="7395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BASED ON CONFLICT SERIALIZABILITY-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11D87FD-893D-4108-9C1D-1BA41FE7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7" y="1193319"/>
            <a:ext cx="7634287" cy="1492250"/>
          </a:xfrm>
        </p:spPr>
        <p:txBody>
          <a:bodyPr>
            <a:normAutofit/>
          </a:bodyPr>
          <a:lstStyle/>
          <a:p>
            <a:pPr algn="l" eaLnBrk="1" hangingPunct="1"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70C0"/>
                </a:solidFill>
              </a:rPr>
              <a:t>Problem-02: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cs typeface="Times New Roman" panose="02020603050405020304" pitchFamily="18" charset="0"/>
              </a:rPr>
              <a:t>Check whether the given schedule S is conflict serializable and recoverable or not-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="" xmlns:a16="http://schemas.microsoft.com/office/drawing/2014/main" id="{436AE41E-ABA0-4A9D-BEB7-D42B0A223E5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279" y="2559530"/>
            <a:ext cx="3917950" cy="3594100"/>
          </a:xfr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C9462A3-656A-4281-AAE0-661251D3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618" y="2134053"/>
            <a:ext cx="1486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Solution-</a:t>
            </a: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A92B1A8-51A0-4708-928C-BCD90935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92" y="2442355"/>
            <a:ext cx="3505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Checking Whether S is Conflict Serializable Or Not-</a:t>
            </a:r>
            <a:endParaRPr lang="en-US" altLang="en-US" sz="1800" b="1" dirty="0">
              <a:solidFill>
                <a:srgbClr val="1F3763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51B203-E688-4FFE-B9B0-F99A3030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10" y="2986980"/>
            <a:ext cx="1874821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>
                <a:solidFill>
                  <a:srgbClr val="30303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Step-01:</a:t>
            </a:r>
            <a:endParaRPr lang="en-US" altLang="en-US" sz="1800" b="1" dirty="0">
              <a:solidFill>
                <a:srgbClr val="1F3763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364BDA1E-5D3F-4C66-BE88-A66ED702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25785"/>
            <a:ext cx="38158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i="1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 all the conflicting operations and determine the dependency between the transactions-</a:t>
            </a:r>
            <a:endParaRPr lang="en-US" altLang="en-US" sz="2800" i="1" dirty="0">
              <a:solidFill>
                <a:schemeClr val="tx1"/>
              </a:solidFill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5D19FD2-2A28-4964-9CFE-16CC4228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59" y="4167995"/>
            <a:ext cx="4234279" cy="224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(Y) , R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(Y)              (T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1800" baseline="-250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800" dirty="0">
                <a:solidFill>
                  <a:srgbClr val="30303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408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B8167-70B7-4BE8-9277-01BDD23E21D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 "/>
                <a:cs typeface="Arial" panose="020B0604020202020204" pitchFamily="34" charset="0"/>
              </a:rPr>
              <a:t>Checking Whether a Schedule is Conflict Serializable Or Not  contd..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="" xmlns:a16="http://schemas.microsoft.com/office/drawing/2014/main" id="{A6EB0C45-0593-4630-8DE8-E86CAB798F2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0202" y="1663699"/>
            <a:ext cx="3638550" cy="2095500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2AF2446-9DFD-499D-99F1-5255CB18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515" y="1116011"/>
            <a:ext cx="11418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 u="sng" dirty="0">
                <a:solidFill>
                  <a:srgbClr val="303030"/>
                </a:solidFill>
                <a:latin typeface="+mj-lt"/>
                <a:cs typeface="Times New Roman" panose="02020603050405020304" pitchFamily="18" charset="0"/>
              </a:rPr>
              <a:t>Step-02:</a:t>
            </a:r>
            <a:endParaRPr lang="en-US" altLang="en-US" sz="2200" b="1" dirty="0">
              <a:solidFill>
                <a:srgbClr val="1F376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8B6E1D44-B378-4BF0-9A0F-CC07A49DC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52" y="1136649"/>
            <a:ext cx="4750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FontTx/>
              <a:buNone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cs typeface="Times New Roman" panose="02020603050405020304" pitchFamily="18" charset="0"/>
              </a:rPr>
              <a:t>Draw the precedence graph-</a:t>
            </a:r>
            <a:endParaRPr lang="en-US" altLang="en-US" sz="2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3981C9-6DBC-40B1-99C5-39221485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815" y="3611561"/>
            <a:ext cx="6883014" cy="8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Clearly, there exists no cycle in the precedence graph.</a:t>
            </a:r>
            <a:endParaRPr lang="en-US" altLang="en-US" sz="2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Therefore, the given schedule S is conflict serializable.</a:t>
            </a:r>
            <a:endParaRPr lang="en-US" altLang="en-US" sz="2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7F3715-AB6D-421E-948F-13A29CDB71EC}"/>
              </a:ext>
            </a:extLst>
          </p:cNvPr>
          <p:cNvSpPr/>
          <p:nvPr/>
        </p:nvSpPr>
        <p:spPr>
          <a:xfrm>
            <a:off x="1692816" y="4661823"/>
            <a:ext cx="68830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u="sng" dirty="0">
                <a:solidFill>
                  <a:srgbClr val="0070C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Checking Whether S is Recoverable Or Not-</a:t>
            </a:r>
            <a:endParaRPr lang="en-US" sz="2200" b="1" dirty="0">
              <a:solidFill>
                <a:srgbClr val="0070C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"/>
              </a:spcBef>
              <a:spcAft>
                <a:spcPts val="900"/>
              </a:spcAft>
              <a:defRPr/>
            </a:pPr>
            <a:r>
              <a:rPr lang="en-US" sz="2200" dirty="0">
                <a:solidFill>
                  <a:srgbClr val="303030"/>
                </a:solidFill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Conflict serializable schedules are always recoverable</a:t>
            </a:r>
            <a:r>
              <a:rPr 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Therefore, the given schedule S is recoverable.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33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2C2FC-3677-464A-A869-CC9881B3558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Finding the Serialized Schedules-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626AE3D-670F-4507-A0AE-53F7417EF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52538"/>
            <a:ext cx="7634288" cy="21764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All the possible topological orderings of the above precedence graph will be the possible serialized schedules.</a:t>
            </a:r>
          </a:p>
          <a:p>
            <a:pPr eaLnBrk="1" hangingPunct="1"/>
            <a:r>
              <a:rPr lang="en-US" altLang="en-US" sz="2400" dirty="0"/>
              <a:t>The topological orderings can be found by performing the </a:t>
            </a:r>
            <a:r>
              <a:rPr lang="en-US" altLang="en-US" sz="2400" b="1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Topological Sort</a:t>
            </a:r>
            <a:r>
              <a:rPr lang="en-US" altLang="en-US" sz="2400" dirty="0"/>
              <a:t> of the above precedence graph.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F865A0C-576A-4385-BDA0-FDC26B3E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99" y="3582986"/>
            <a:ext cx="7315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FontTx/>
              <a:buNone/>
            </a:pPr>
            <a:r>
              <a:rPr lang="en-US" altLang="en-US" sz="2200" b="1" dirty="0">
                <a:solidFill>
                  <a:srgbClr val="303030"/>
                </a:solidFill>
                <a:latin typeface="+mj-lt"/>
                <a:cs typeface="Times New Roman" panose="02020603050405020304" pitchFamily="18" charset="0"/>
              </a:rPr>
              <a:t>After performing the topological sort, the possible serialized schedules are-</a:t>
            </a:r>
            <a:endParaRPr lang="en-US" altLang="en-US" sz="22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2FEC633-8DBF-4FCF-8CF3-7A89BB71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799" y="4478336"/>
            <a:ext cx="5105400" cy="127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Font typeface="Impact" panose="020B0806030902050204" pitchFamily="34" charset="0"/>
              <a:buAutoNum type="arabicPeriod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en-US" sz="2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Font typeface="Impact" panose="020B0806030902050204" pitchFamily="34" charset="0"/>
              <a:buAutoNum type="arabicPeriod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en-US" sz="2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Impact" panose="020B0806030902050204" pitchFamily="34" charset="0"/>
              <a:buAutoNum type="arabicPeriod"/>
            </a:pP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→ T</a:t>
            </a:r>
            <a:r>
              <a:rPr lang="en-US" altLang="en-US" sz="2200" baseline="-25000" dirty="0">
                <a:solidFill>
                  <a:srgbClr val="30303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en-US" sz="2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918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EF115-EBDE-45F5-BC35-94E13548CA1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View Serializability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260F832E-4FE7-4B6A-A27C-7168C84E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5101"/>
            <a:ext cx="8534400" cy="553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Let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S´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be two schedules with the same set of transactions. 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S´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are </a:t>
            </a:r>
            <a:r>
              <a:rPr lang="en-US" altLang="en-US" sz="2200" b="1" dirty="0">
                <a:latin typeface="Calibri "/>
                <a:cs typeface="Times New Roman" panose="02020603050405020304" pitchFamily="18" charset="0"/>
              </a:rPr>
              <a:t>view equivalent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if the following three conditions are met, for each data item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Q,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</a:t>
            </a:r>
          </a:p>
          <a:p>
            <a:pPr marL="457200" lvl="1" indent="0" eaLnBrk="1" fontAlgn="auto" hangingPunct="1">
              <a:spcAft>
                <a:spcPts val="0"/>
              </a:spcAft>
              <a:buFont typeface="Gill Sans MT" panose="020B0502020104020203" pitchFamily="34" charset="0"/>
              <a:buNone/>
              <a:defRPr/>
            </a:pP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1.	If in schedule S,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reads the initial value of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, then in schedule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S’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also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must read the initial value of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Q.</a:t>
            </a:r>
          </a:p>
          <a:p>
            <a:pPr marL="0" indent="0" algn="ctr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u="sng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Thumb Rule</a:t>
            </a:r>
            <a:endParaRPr lang="en-US" sz="2200" b="1" dirty="0">
              <a:solidFill>
                <a:srgbClr val="0070C0"/>
              </a:solidFill>
              <a:latin typeface="Calibri "/>
              <a:cs typeface="Times New Roman" panose="02020603050405020304" pitchFamily="18" charset="0"/>
            </a:endParaRPr>
          </a:p>
          <a:p>
            <a:pPr marL="0" indent="0" algn="ctr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“Initial readers must be same for all the data items”.</a:t>
            </a:r>
          </a:p>
          <a:p>
            <a:pPr marL="0" indent="0" algn="ctr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200" i="1" dirty="0">
              <a:solidFill>
                <a:srgbClr val="0070C0"/>
              </a:solidFill>
              <a:latin typeface="Calibri 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Gill Sans MT" panose="020B0502020104020203" pitchFamily="34" charset="0"/>
              <a:buNone/>
              <a:defRPr/>
            </a:pP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2.	If in schedule S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executes </a:t>
            </a:r>
            <a:r>
              <a:rPr lang="en-US" altLang="en-US" sz="2200" b="1" dirty="0">
                <a:latin typeface="Calibri "/>
                <a:cs typeface="Times New Roman" panose="02020603050405020304" pitchFamily="18" charset="0"/>
              </a:rPr>
              <a:t>read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Q)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, and that value was produced by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j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(if any), then in schedule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S’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also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must read the value of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that was produced by the same </a:t>
            </a:r>
            <a:r>
              <a:rPr lang="en-US" altLang="en-US" sz="2200" b="1" dirty="0">
                <a:latin typeface="Calibri "/>
                <a:cs typeface="Times New Roman" panose="02020603050405020304" pitchFamily="18" charset="0"/>
              </a:rPr>
              <a:t>write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(Q) operation of transaction </a:t>
            </a:r>
            <a:r>
              <a:rPr lang="en-US" altLang="en-US" sz="2200" i="1" dirty="0" err="1">
                <a:latin typeface="Calibri "/>
                <a:cs typeface="Times New Roman" panose="02020603050405020304" pitchFamily="18" charset="0"/>
              </a:rPr>
              <a:t>T</a:t>
            </a:r>
            <a:r>
              <a:rPr lang="en-US" altLang="en-US" sz="2200" i="1" baseline="-25000" dirty="0" err="1">
                <a:latin typeface="Calibri "/>
                <a:cs typeface="Times New Roman" panose="02020603050405020304" pitchFamily="18" charset="0"/>
              </a:rPr>
              <a:t>j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 .</a:t>
            </a:r>
          </a:p>
          <a:p>
            <a:pPr marL="0" indent="0" algn="ctr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u="sng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Thumb Rule</a:t>
            </a:r>
            <a:endParaRPr lang="en-US" sz="2200" b="1" dirty="0">
              <a:solidFill>
                <a:srgbClr val="0070C0"/>
              </a:solidFill>
              <a:latin typeface="Calibri "/>
              <a:cs typeface="Times New Roman" panose="02020603050405020304" pitchFamily="18" charset="0"/>
            </a:endParaRPr>
          </a:p>
          <a:p>
            <a:pPr marL="0" indent="0" algn="ctr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“Write-read sequence must be same.”</a:t>
            </a:r>
            <a:endParaRPr lang="en-US" altLang="en-US" sz="2200" dirty="0">
              <a:solidFill>
                <a:srgbClr val="0070C0"/>
              </a:solidFill>
              <a:latin typeface="Calibri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47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78CCB2-F62F-4947-8B10-2E0789832BE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View Serializability  </a:t>
            </a:r>
            <a:r>
              <a:rPr lang="en-US" altLang="en-US" sz="2000" b="1" dirty="0">
                <a:solidFill>
                  <a:schemeClr val="tx1"/>
                </a:solidFill>
              </a:rPr>
              <a:t>(contd..)</a:t>
            </a:r>
            <a:r>
              <a:rPr lang="en-US" altLang="en-US" sz="3200" b="1" dirty="0">
                <a:solidFill>
                  <a:schemeClr val="tx1"/>
                </a:solidFill>
              </a:rPr>
              <a:t>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754779-0051-485D-A5D9-28C1DC27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1" y="1085295"/>
            <a:ext cx="8229600" cy="4525963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3. The transaction (if any) that performs the final </a:t>
            </a:r>
            <a:r>
              <a:rPr lang="en-US" altLang="en-US" sz="2200" b="1" dirty="0">
                <a:latin typeface="Calibri "/>
                <a:cs typeface="Times New Roman" panose="02020603050405020304" pitchFamily="18" charset="0"/>
              </a:rPr>
              <a:t>write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) operation in schedule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 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must also perform the final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Calibri "/>
                <a:cs typeface="Times New Roman" panose="02020603050405020304" pitchFamily="18" charset="0"/>
              </a:rPr>
              <a:t>write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Q</a:t>
            </a:r>
            <a:r>
              <a:rPr lang="en-US" altLang="en-US" sz="2200" dirty="0">
                <a:latin typeface="Calibri "/>
                <a:cs typeface="Times New Roman" panose="02020603050405020304" pitchFamily="18" charset="0"/>
              </a:rPr>
              <a:t>) operation in schedule </a:t>
            </a:r>
            <a:r>
              <a:rPr lang="en-US" altLang="en-US" sz="2200" i="1" dirty="0">
                <a:latin typeface="Calibri "/>
                <a:cs typeface="Times New Roman" panose="02020603050405020304" pitchFamily="18" charset="0"/>
              </a:rPr>
              <a:t>S’.</a:t>
            </a:r>
          </a:p>
          <a:p>
            <a:pPr marL="0" indent="0" algn="ctr">
              <a:buNone/>
              <a:defRPr/>
            </a:pPr>
            <a:r>
              <a:rPr lang="en-US" sz="2200" u="sng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Thumb Rule</a:t>
            </a:r>
            <a:endParaRPr lang="en-US" sz="2200" b="1" dirty="0">
              <a:solidFill>
                <a:srgbClr val="0070C0"/>
              </a:solidFill>
              <a:latin typeface="Calibri 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en-US" sz="2200" dirty="0">
                <a:solidFill>
                  <a:srgbClr val="0070C0"/>
                </a:solidFill>
                <a:latin typeface="Calibri "/>
                <a:cs typeface="Times New Roman" panose="02020603050405020304" pitchFamily="18" charset="0"/>
              </a:rPr>
              <a:t>“Final writers must be same for all the data items”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97610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35BAFF-8A90-4D62-906F-797002485FB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Schedule is View Serializable Or Not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3497A92-D04A-4A74-B4EA-8C16116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1" y="1064580"/>
            <a:ext cx="8028234" cy="285934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Method-01:</a:t>
            </a:r>
          </a:p>
          <a:p>
            <a:pPr marL="0" indent="0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+mj-lt"/>
              </a:rPr>
              <a:t>	Check whether the given schedule is conflict 	serializable or not.</a:t>
            </a:r>
          </a:p>
          <a:p>
            <a:pPr lvl="2">
              <a:defRPr/>
            </a:pPr>
            <a:r>
              <a:rPr lang="en-US" dirty="0">
                <a:latin typeface="Calibri "/>
              </a:rPr>
              <a:t>If the given schedule is conflict serializable, then it is surely view serializable. </a:t>
            </a:r>
          </a:p>
          <a:p>
            <a:pPr lvl="2">
              <a:defRPr/>
            </a:pPr>
            <a:r>
              <a:rPr lang="en-US" dirty="0">
                <a:latin typeface="Calibri "/>
              </a:rPr>
              <a:t>If the given schedule is not conflict serializable, then it may or may not be view serializable. Go and check using other methods.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DB9F77D-141F-4914-A7BD-465A852BE99B}"/>
              </a:ext>
            </a:extLst>
          </p:cNvPr>
          <p:cNvSpPr/>
          <p:nvPr/>
        </p:nvSpPr>
        <p:spPr>
          <a:xfrm>
            <a:off x="1302659" y="3923929"/>
            <a:ext cx="71628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Thumb Rules</a:t>
            </a:r>
            <a:endParaRPr lang="en-US" sz="2400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conflict serializable schedules are view serializable.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view serializable schedules may or may not be conflict serializable.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63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31C96-DFA6-438C-9DDF-1383814DC24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Schedule is View Serializable Or Not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0296CBF-106F-457E-AB22-D7077333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23" y="997577"/>
            <a:ext cx="7634287" cy="531812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70C0"/>
                </a:solidFill>
              </a:rPr>
              <a:t>Method-02: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4804916D-15B4-42CD-909D-8A822BF51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417038"/>
            <a:ext cx="7634287" cy="42412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>
                <a:latin typeface="+mj-lt"/>
              </a:rPr>
              <a:t>Check if there exists any blind write operation.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9BFB514-F655-49DF-BBFC-73BC5C98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06" y="1841167"/>
            <a:ext cx="6693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Writing without reading is called as a </a:t>
            </a:r>
            <a:r>
              <a:rPr lang="en-US" altLang="en-US" sz="2400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blind write</a:t>
            </a:r>
            <a:endParaRPr lang="en-US" altLang="en-US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B7DCDD1-91B5-4AC7-8800-45DBAD7C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2" y="2395569"/>
            <a:ext cx="7634288" cy="212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457200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If there does not exist any blind write, then the schedule is surely not view serializable. </a:t>
            </a:r>
          </a:p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Pts val="1000"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If there exists any blind write, then the schedule may or may not be view serializable. Go and check using other methods.</a:t>
            </a:r>
            <a:endParaRPr lang="en-US" altLang="en-US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8568B9F-2738-42FC-8716-73D241A2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638406"/>
            <a:ext cx="7060660" cy="89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u="sng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Thumb Rule</a:t>
            </a:r>
            <a:endParaRPr lang="en-US" altLang="en-US" sz="2400" b="1" dirty="0">
              <a:solidFill>
                <a:srgbClr val="1F3763"/>
              </a:solidFill>
              <a:latin typeface="+mj-lt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 blind write means not a view serializable schedule.</a:t>
            </a:r>
            <a:endParaRPr lang="en-US" alt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57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68370"/>
            <a:ext cx="7543800" cy="5417020"/>
          </a:xfrm>
        </p:spPr>
        <p:txBody>
          <a:bodyPr>
            <a:noAutofit/>
          </a:bodyPr>
          <a:lstStyle/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Faculty Video Links, </a:t>
            </a:r>
            <a:r>
              <a:rPr lang="en-US" sz="2000" dirty="0" err="1">
                <a:solidFill>
                  <a:schemeClr val="dk1"/>
                </a:solidFill>
              </a:rPr>
              <a:t>Youtube</a:t>
            </a:r>
            <a:r>
              <a:rPr lang="en-US" sz="2000" dirty="0">
                <a:solidFill>
                  <a:schemeClr val="dk1"/>
                </a:solidFill>
              </a:rPr>
              <a:t> &amp; NPTEL Video Links and Online Courses Details 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MCQ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Weekly Assignment 4.1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Old Question Papers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Expected Questions for University Exam </a:t>
            </a:r>
            <a:endParaRPr lang="en-US" sz="2000" dirty="0">
              <a:solidFill>
                <a:schemeClr val="dk1"/>
              </a:solidFill>
            </a:endParaRP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References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6376A-A4D9-41BD-8BA5-4B003CD03D0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9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8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08958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EAB641-8775-4121-B5D5-C9F1113B89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Schedule is View Serializable Or Not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0296CBF-106F-457E-AB22-D7077333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23" y="997577"/>
            <a:ext cx="7634287" cy="531812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solidFill>
                  <a:srgbClr val="0070C0"/>
                </a:solidFill>
              </a:rPr>
              <a:t>Method-03: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FB38B42-9E9F-4DC5-86AE-9D286E17699B}"/>
              </a:ext>
            </a:extLst>
          </p:cNvPr>
          <p:cNvSpPr/>
          <p:nvPr/>
        </p:nvSpPr>
        <p:spPr>
          <a:xfrm>
            <a:off x="1509712" y="1529389"/>
            <a:ext cx="7634288" cy="255557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method, try finding a view equivalent serial schedule.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using the above three conditions, write all the dependencies.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Then, draw a graph using those dependencies.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there exists no cycle in the graph, then the schedule is view serializable otherwise not.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014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A10A59-C57E-4583-8998-A5A49001FF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PROBLEMS BASED ON VIEW SERIALIZABILITY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60A09E3-3CD1-487D-8702-51C494F42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3824" y="1006382"/>
            <a:ext cx="8037112" cy="964461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u="sng" dirty="0"/>
              <a:t>Problem-01</a:t>
            </a:r>
            <a:endParaRPr lang="en-US" altLang="en-US" sz="24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Check whether the given schedule S is view serializable or not-</a:t>
            </a:r>
          </a:p>
        </p:txBody>
      </p:sp>
      <p:pic>
        <p:nvPicPr>
          <p:cNvPr id="12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B321F06-6795-47E3-A8D1-87A3BF25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92" y="2136775"/>
            <a:ext cx="6124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119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36F4D-9C36-4624-936D-4768AB831BD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PROBLEMS BASED ON VIEW SERIALIZABILITY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2C1043CE-FA65-4DC9-80DB-7ED5BD22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6" y="678200"/>
            <a:ext cx="6223246" cy="3651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b="1" u="sng" dirty="0">
                <a:solidFill>
                  <a:srgbClr val="0070C0"/>
                </a:solidFill>
              </a:rPr>
              <a:t>Solution-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B1D57B1-021B-42F7-B2DF-E0CFC746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1066800"/>
            <a:ext cx="7634287" cy="48133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latin typeface="+mj-lt"/>
              </a:rPr>
              <a:t>Checking Whether S is Conflict Serializable Or Not-</a:t>
            </a:r>
            <a:endParaRPr lang="en-US" sz="2200" b="1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latin typeface="+mj-lt"/>
              </a:rPr>
              <a:t>Step-01:</a:t>
            </a:r>
            <a:endParaRPr lang="en-US" sz="22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>
                <a:latin typeface="+mj-lt"/>
              </a:rPr>
              <a:t>	List all the conflicting operations and determine the 		dependency between the transactions-</a:t>
            </a:r>
            <a:endParaRPr lang="en-US" sz="2200" b="1" dirty="0">
              <a:latin typeface="+mj-lt"/>
            </a:endParaRP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)</a:t>
            </a: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)</a:t>
            </a: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1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)</a:t>
            </a: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)</a:t>
            </a: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2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)</a:t>
            </a:r>
          </a:p>
          <a:p>
            <a:pPr lvl="3">
              <a:defRPr/>
            </a:pPr>
            <a:r>
              <a:rPr lang="pl-PL" dirty="0">
                <a:latin typeface="+mj-lt"/>
              </a:rPr>
              <a:t>W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(B) , W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(B)              (T</a:t>
            </a:r>
            <a:r>
              <a:rPr lang="pl-PL" baseline="-25000" dirty="0">
                <a:latin typeface="+mj-lt"/>
              </a:rPr>
              <a:t>3</a:t>
            </a:r>
            <a:r>
              <a:rPr lang="pl-PL" dirty="0">
                <a:latin typeface="+mj-lt"/>
              </a:rPr>
              <a:t> → T</a:t>
            </a:r>
            <a:r>
              <a:rPr lang="pl-PL" baseline="-25000" dirty="0">
                <a:latin typeface="+mj-lt"/>
              </a:rPr>
              <a:t>4</a:t>
            </a:r>
            <a:r>
              <a:rPr lang="pl-PL" dirty="0">
                <a:latin typeface="+mj-lt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latin typeface="+mj-lt"/>
              </a:rPr>
              <a:t>Step-02:</a:t>
            </a:r>
            <a:endParaRPr lang="en-US" sz="2200" b="1" dirty="0">
              <a:latin typeface="+mj-lt"/>
            </a:endParaRPr>
          </a:p>
          <a:p>
            <a:pPr lvl="1">
              <a:defRPr/>
            </a:pPr>
            <a:r>
              <a:rPr lang="en-US" sz="2400" dirty="0">
                <a:latin typeface="+mj-lt"/>
              </a:rPr>
              <a:t>Draw the precedence graph-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Clearly, there exists no cycle in the precedence graph.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Therefore, the given schedule S is conflict serializable.</a:t>
            </a:r>
          </a:p>
          <a:p>
            <a:pPr lvl="1"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="" xmlns:a16="http://schemas.microsoft.com/office/drawing/2014/main" id="{5EECDA7B-8B08-4024-912A-E00413D9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844508"/>
            <a:ext cx="2876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BB045BD-C64E-4EE4-8E0F-03E186A4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83" y="5680045"/>
            <a:ext cx="7466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Thus, we conclude that the given schedule is also view serializable.</a:t>
            </a:r>
          </a:p>
        </p:txBody>
      </p:sp>
    </p:spTree>
    <p:extLst>
      <p:ext uri="{BB962C8B-B14F-4D97-AF65-F5344CB8AC3E}">
        <p14:creationId xmlns="" xmlns:p14="http://schemas.microsoft.com/office/powerpoint/2010/main" val="2398642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F9A36-36C4-41CD-97EB-C45CFBBFC92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View Serializability (Cont.)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21F42746-8F56-4EB4-82BC-588D37E4F2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4299" y="783431"/>
            <a:ext cx="7848600" cy="5943600"/>
          </a:xfrm>
        </p:spPr>
        <p:txBody>
          <a:bodyPr>
            <a:normAutofit/>
          </a:bodyPr>
          <a:lstStyle/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chemeClr val="tx2"/>
                </a:solidFill>
              </a:rPr>
              <a:t>view serializable</a:t>
            </a:r>
            <a:r>
              <a:rPr lang="en-US" altLang="en-US" sz="2400" i="1" dirty="0"/>
              <a:t> </a:t>
            </a:r>
            <a:r>
              <a:rPr lang="en-US" altLang="en-US" sz="2400" dirty="0"/>
              <a:t>if it is view equivalent to a serial schedule.</a:t>
            </a:r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Every conflict serializable schedule is also view serializable.</a:t>
            </a:r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Below is a schedule which is view-serializable but </a:t>
            </a:r>
            <a:r>
              <a:rPr lang="en-US" altLang="en-US" sz="2400" i="1" dirty="0"/>
              <a:t>not </a:t>
            </a:r>
            <a:r>
              <a:rPr lang="en-US" altLang="en-US" sz="2400" dirty="0"/>
              <a:t>conflict serializable.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		</a:t>
            </a:r>
          </a:p>
          <a:p>
            <a:pPr eaLnBrk="1" hangingPunct="1">
              <a:buFontTx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2400" dirty="0"/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What serial schedule is above equivalent to?</a:t>
            </a:r>
          </a:p>
          <a:p>
            <a:pPr eaLnBrk="1" hangingPunct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2400" dirty="0"/>
              <a:t>Every view serializable schedule that is not conflict serializable has </a:t>
            </a:r>
            <a:r>
              <a:rPr lang="en-US" altLang="en-US" sz="2400" b="1" dirty="0">
                <a:solidFill>
                  <a:schemeClr val="tx2"/>
                </a:solidFill>
              </a:rPr>
              <a:t>blind writes</a:t>
            </a:r>
            <a:r>
              <a:rPr lang="en-US" altLang="en-US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998243EA-0E16-4F42-AC92-2D50A19CE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3100896" y="3064992"/>
            <a:ext cx="4038600" cy="17097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8942009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06056-BC90-4568-A55D-2407363B8D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View Serializability (Cont.)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17916" y="1690776"/>
            <a:ext cx="7487728" cy="98743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Q.  Check the view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serializabilty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Schedule = w3(x),r2(x),w2(y),r1(z),w3(y),w1(y)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942009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2751-22F4-4F06-A66E-EFB430DC657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Schedule </a:t>
            </a:r>
            <a:r>
              <a:rPr lang="en-US" altLang="en-US" sz="2400" b="1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4C7AE445-B139-45A9-8FC3-5A47577D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4322"/>
            <a:ext cx="7323027" cy="561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856989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79891B-9C77-4C09-91EA-55B738D14C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303030"/>
                </a:solidFill>
                <a:latin typeface="Arimo"/>
              </a:rPr>
              <a:t>Non-serializable schedule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C2B2BD5A-7EB4-4A4A-B9DB-1C3B74EDC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7300" y="990600"/>
            <a:ext cx="7429500" cy="2012859"/>
          </a:xfrm>
        </p:spPr>
        <p:txBody>
          <a:bodyPr>
            <a:spAutoFit/>
          </a:bodyPr>
          <a:lstStyle/>
          <a:p>
            <a:pPr algn="just" eaLnBrk="1" hangingPunct="1"/>
            <a:r>
              <a:rPr lang="en-US" altLang="en-US" sz="2400" dirty="0">
                <a:solidFill>
                  <a:srgbClr val="303030"/>
                </a:solidFill>
                <a:latin typeface="+mj-lt"/>
              </a:rPr>
              <a:t>A non-serial schedule which is not serializable is called as a non-serializable schedule.</a:t>
            </a:r>
          </a:p>
          <a:p>
            <a:pPr algn="just" eaLnBrk="1" hangingPunct="1"/>
            <a:r>
              <a:rPr lang="en-US" altLang="en-US" sz="2400" dirty="0">
                <a:solidFill>
                  <a:srgbClr val="303030"/>
                </a:solidFill>
                <a:latin typeface="+mj-lt"/>
              </a:rPr>
              <a:t>A non-serializable schedule is not guaranteed to produce the same effect as produced by some serial schedule on any consistent database.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AC4EB7-1F9A-478B-8CA9-EBDCB82F5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3467100"/>
            <a:ext cx="728264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+mj-lt"/>
              </a:rPr>
              <a:t>Note: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altLang="en-US" sz="2800" b="1" dirty="0">
                <a:solidFill>
                  <a:srgbClr val="0070C0"/>
                </a:solidFill>
                <a:latin typeface="+mj-lt"/>
              </a:rPr>
              <a:t>Non-serializable schedules-</a:t>
            </a:r>
          </a:p>
          <a:p>
            <a:pPr lvl="4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303030"/>
                </a:solidFill>
                <a:latin typeface="+mj-lt"/>
              </a:rPr>
              <a:t>may or may not be consistent</a:t>
            </a:r>
          </a:p>
          <a:p>
            <a:pPr lvl="4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000" dirty="0">
                <a:solidFill>
                  <a:srgbClr val="303030"/>
                </a:solidFill>
                <a:latin typeface="+mj-lt"/>
              </a:rPr>
              <a:t>may or may not be recoverable</a:t>
            </a:r>
            <a:endParaRPr lang="en-US" altLang="en-US" sz="1800" dirty="0">
              <a:solidFill>
                <a:srgbClr val="30303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50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DC34A5-65E0-40A0-80A3-B06C575D35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Recoverable</a:t>
            </a:r>
            <a:r>
              <a:rPr lang="en-US" altLang="en-US" sz="3200" b="1" i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</a:rPr>
              <a:t>schedule   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A4E671-33D4-4B95-BCB1-CC145183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28494"/>
            <a:ext cx="7124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if a transaction </a:t>
            </a:r>
            <a:r>
              <a:rPr lang="en-US" altLang="en-US" sz="2400" i="1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reads a data item previously written by a transaction </a:t>
            </a:r>
            <a:r>
              <a:rPr lang="en-US" altLang="en-US" sz="2400" i="1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2400" i="1" baseline="-25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, then the commit operation of </a:t>
            </a:r>
            <a:r>
              <a:rPr lang="en-US" altLang="en-US" sz="2400" i="1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24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appears before the commit operation of </a:t>
            </a:r>
            <a:r>
              <a:rPr lang="en-US" altLang="en-US" sz="2400" i="1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en-US" sz="2400" i="1" dirty="0">
                <a:solidFill>
                  <a:schemeClr val="tx1"/>
                </a:solidFill>
                <a:latin typeface="+mj-lt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9B26FA1F-7A7A-4493-985C-3E3AB2B6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656539"/>
            <a:ext cx="7315200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S1: R1(x),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W1(x)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, R2(x), R1(y), R2(y),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W2(x)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, W1(y),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C1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C2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; </a:t>
            </a:r>
            <a:endParaRPr lang="en-US" alt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4FFAA50-FDC1-472E-9DAF-8653443D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01565"/>
            <a:ext cx="1423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Example :</a:t>
            </a:r>
            <a:endParaRPr lang="en-US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945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780C9F-EE5C-47DD-8A34-244CB091269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Irrecoverable schedule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6E56D36B-B3E1-40E6-9D39-D50E9414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33" y="751844"/>
            <a:ext cx="7634288" cy="4524315"/>
          </a:xfrm>
        </p:spPr>
        <p:txBody>
          <a:bodyPr rtlCol="0">
            <a:spAutoFit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en-US" sz="2400" dirty="0"/>
              <a:t>If in a schedule,</a:t>
            </a:r>
          </a:p>
          <a:p>
            <a:pPr lvl="1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 transaction performs a dirty read operation from an uncommitted transaction</a:t>
            </a:r>
          </a:p>
          <a:p>
            <a:pPr marL="457200" lvl="1" indent="0" eaLnBrk="1" hangingPunct="1">
              <a:spcAft>
                <a:spcPts val="0"/>
              </a:spcAft>
              <a:buFont typeface="Gill Sans MT" panose="020B0502020104020203" pitchFamily="34" charset="0"/>
              <a:buNone/>
              <a:defRPr/>
            </a:pPr>
            <a:r>
              <a:rPr lang="en-US" sz="2400" dirty="0"/>
              <a:t>	(Reading from an uncommitted transaction is called as a dirty read)</a:t>
            </a:r>
          </a:p>
          <a:p>
            <a:pPr lvl="1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And commits before the transaction from which it has read the value</a:t>
            </a:r>
          </a:p>
          <a:p>
            <a:pPr marL="457200" lvl="1" indent="0" eaLnBrk="1" hangingPunct="1">
              <a:spcAft>
                <a:spcPts val="0"/>
              </a:spcAft>
              <a:buFont typeface="Gill Sans MT" panose="020B0502020104020203" pitchFamily="34" charset="0"/>
              <a:buNone/>
              <a:defRPr/>
            </a:pPr>
            <a:r>
              <a:rPr lang="en-US" sz="2400" dirty="0"/>
              <a:t>then such a schedule is known as an </a:t>
            </a:r>
            <a:r>
              <a:rPr lang="en-US" sz="2400" b="1" dirty="0"/>
              <a:t>Irrecoverable Schedule</a:t>
            </a:r>
            <a:r>
              <a:rPr lang="en-US" sz="24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The following schedule is not recoverable if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9</a:t>
            </a:r>
            <a:r>
              <a:rPr lang="en-US" altLang="en-US" sz="2400" i="1" dirty="0"/>
              <a:t> </a:t>
            </a:r>
            <a:r>
              <a:rPr lang="en-US" altLang="en-US" sz="2400" dirty="0"/>
              <a:t>commits immediately after the read</a:t>
            </a:r>
            <a:endParaRPr lang="en-US" sz="2400" dirty="0"/>
          </a:p>
        </p:txBody>
      </p:sp>
      <p:pic>
        <p:nvPicPr>
          <p:cNvPr id="11" name="Picture 5">
            <a:extLst>
              <a:ext uri="{FF2B5EF4-FFF2-40B4-BE49-F238E27FC236}">
                <a16:creationId xmlns="" xmlns:a16="http://schemas.microsoft.com/office/drawing/2014/main" id="{0DA803E4-3666-4166-8445-ABD3BBD0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2" t="5855" r="1155" b="6161"/>
          <a:stretch>
            <a:fillRect/>
          </a:stretch>
        </p:blipFill>
        <p:spPr bwMode="auto">
          <a:xfrm>
            <a:off x="5152301" y="5015367"/>
            <a:ext cx="2944813" cy="1163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4420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4200F-307F-43CC-9DC8-D140073B3A1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Irrecoverable schedule </a:t>
            </a:r>
            <a:r>
              <a:rPr lang="en-US" altLang="en-US" sz="2400" dirty="0"/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336430" y="4615130"/>
            <a:ext cx="8376249" cy="166199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S2: R1(x), R2(x), R1(z), R3(x), 	R3(y), W1(x), 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W3(y)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R2(y), 	W2(z), 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W2(y)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C1, 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C2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C3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 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4931" name="Picture 3" descr="https://media.geeksforgeeks.org/wp-content/uploads/2-18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796" y="1048797"/>
            <a:ext cx="4057650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4420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64EAC-79D8-4ADC-AE6B-0EDAD7051D7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47244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Syllabus of Unit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2CF675D-0D4C-47E0-B4CD-E4417FB82D99}"/>
              </a:ext>
            </a:extLst>
          </p:cNvPr>
          <p:cNvSpPr txBox="1"/>
          <p:nvPr/>
        </p:nvSpPr>
        <p:spPr>
          <a:xfrm>
            <a:off x="960268" y="1477543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Transaction Processing Concept: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Transaction System, Testing of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Serializability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Serializability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Schedules, Conflict &amp; View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Serializable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Schedule, Recoverability, Recovery from Transaction Failures, Log Based Recovery, Checkpoints, Deadlock Handling. Distributed Database: Distributed Data Storage, Concurrency Control, Directory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37499046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9A21F-19C7-4311-977C-D7CC5C0CE5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Types of Recoverable Schedules 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3E98DBD-D07A-4015-AA5F-F74CE9CD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80" y="870012"/>
            <a:ext cx="7772400" cy="369311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A recoverable schedule may be any one of these kinds-</a:t>
            </a:r>
          </a:p>
          <a:p>
            <a:pPr marL="914400" lvl="1" indent="-457200"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dirty="0"/>
              <a:t>Cascading Schedule</a:t>
            </a:r>
          </a:p>
          <a:p>
            <a:pPr marL="914400" lvl="1" indent="-457200"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dirty="0" err="1"/>
              <a:t>Cascadeless</a:t>
            </a:r>
            <a:r>
              <a:rPr lang="en-US" sz="2200" dirty="0"/>
              <a:t> Schedule</a:t>
            </a:r>
          </a:p>
          <a:p>
            <a:pPr marL="914400" lvl="1" indent="-457200"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dirty="0"/>
              <a:t>Strict Schedule</a:t>
            </a:r>
          </a:p>
          <a:p>
            <a:pPr marL="457200" lvl="1" indent="0" eaLnBrk="1" hangingPunct="1">
              <a:spcAft>
                <a:spcPts val="0"/>
              </a:spcAft>
              <a:buFont typeface="Gill Sans MT" panose="020B0502020104020203" pitchFamily="34" charset="0"/>
              <a:buNone/>
              <a:defRPr/>
            </a:pPr>
            <a:r>
              <a:rPr lang="en-US" sz="2200" b="1" u="sng" dirty="0"/>
              <a:t>Cascading Schedule-</a:t>
            </a:r>
            <a:endParaRPr lang="en-US" sz="2200" b="1" dirty="0"/>
          </a:p>
          <a:p>
            <a:pPr lvl="1" algn="just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If in a schedule, failure of one transaction causes several other dependent transactions to rollback or abort, then such a schedule is called as a </a:t>
            </a:r>
            <a:r>
              <a:rPr lang="en-US" sz="2200" b="1" dirty="0"/>
              <a:t>Cascading Schedule</a:t>
            </a:r>
            <a:r>
              <a:rPr lang="en-US" sz="2200" dirty="0"/>
              <a:t> or </a:t>
            </a:r>
            <a:r>
              <a:rPr lang="en-US" sz="2200" b="1" dirty="0"/>
              <a:t>Cascading Rollback</a:t>
            </a:r>
            <a:r>
              <a:rPr lang="en-US" sz="2200" dirty="0"/>
              <a:t> or </a:t>
            </a:r>
            <a:r>
              <a:rPr lang="en-US" sz="2200" b="1" dirty="0"/>
              <a:t>Cascading Abort</a:t>
            </a:r>
            <a:r>
              <a:rPr lang="en-US" sz="2200" dirty="0"/>
              <a:t>.</a:t>
            </a:r>
          </a:p>
          <a:p>
            <a:pPr lvl="1" algn="just" eaLnBrk="1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It simply leads to the wastage of CPU time.</a:t>
            </a:r>
          </a:p>
          <a:p>
            <a:pPr marL="914400" lvl="1" indent="-457200" eaLnBrk="1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2ADE4AA7-CF30-4973-8702-79541516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" t="9593" r="674" b="9593"/>
          <a:stretch>
            <a:fillRect/>
          </a:stretch>
        </p:blipFill>
        <p:spPr bwMode="auto">
          <a:xfrm>
            <a:off x="1884287" y="4373261"/>
            <a:ext cx="3227387" cy="19796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9E1203E-184E-49EA-9394-B429CBF5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73261"/>
            <a:ext cx="36820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20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6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  <a:defRPr sz="14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j-lt"/>
              </a:rPr>
              <a:t>If </a:t>
            </a:r>
            <a:r>
              <a:rPr lang="en-US" altLang="en-US" sz="2200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200" baseline="-25000" dirty="0">
                <a:solidFill>
                  <a:schemeClr val="tx1"/>
                </a:solidFill>
                <a:latin typeface="+mj-lt"/>
              </a:rPr>
              <a:t>10</a:t>
            </a:r>
            <a:r>
              <a:rPr lang="en-US" altLang="en-US" sz="2200" dirty="0">
                <a:solidFill>
                  <a:schemeClr val="tx1"/>
                </a:solidFill>
                <a:latin typeface="+mj-lt"/>
              </a:rPr>
              <a:t> fails, </a:t>
            </a:r>
            <a:r>
              <a:rPr lang="en-US" altLang="en-US" sz="2200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200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altLang="en-US" sz="22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en-US" sz="2200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en-US" sz="2200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altLang="en-US" sz="2200" dirty="0">
                <a:solidFill>
                  <a:schemeClr val="tx1"/>
                </a:solidFill>
                <a:latin typeface="+mj-lt"/>
              </a:rPr>
              <a:t> must also be rolled back.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tx1"/>
                </a:solidFill>
                <a:latin typeface="+mj-lt"/>
              </a:rPr>
              <a:t>lead to the undoing of a significant amount of work</a:t>
            </a:r>
          </a:p>
        </p:txBody>
      </p:sp>
    </p:spTree>
    <p:extLst>
      <p:ext uri="{BB962C8B-B14F-4D97-AF65-F5344CB8AC3E}">
        <p14:creationId xmlns="" xmlns:p14="http://schemas.microsoft.com/office/powerpoint/2010/main" val="354261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86E9F8-2083-4FE9-BD66-F5B59D18043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en-US" sz="3200" b="1" dirty="0" err="1">
                <a:solidFill>
                  <a:schemeClr val="tx1"/>
                </a:solidFill>
              </a:rPr>
              <a:t>Cascadeless</a:t>
            </a:r>
            <a:r>
              <a:rPr lang="en-US" altLang="en-US" sz="3200" b="1" dirty="0">
                <a:solidFill>
                  <a:schemeClr val="tx1"/>
                </a:solidFill>
              </a:rPr>
              <a:t> Schedules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801635F4-1184-4C4E-BDDB-B39903B3E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1701" y="689524"/>
            <a:ext cx="7086600" cy="3462462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5392" rIns="0" bIns="50784" anchor="ctr">
            <a:spAutoFit/>
          </a:bodyPr>
          <a:lstStyle/>
          <a:p>
            <a:pPr marL="0" indent="0" algn="just"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latin typeface="+mj-lt"/>
              </a:rPr>
              <a:t>If in a schedule, a transaction is not allowed to read a data item until the last transaction that has written it is committed or aborted, then such a schedule is called as a </a:t>
            </a:r>
            <a:r>
              <a:rPr lang="en-US" altLang="en-US" sz="2200" b="1" dirty="0" err="1">
                <a:latin typeface="+mj-lt"/>
              </a:rPr>
              <a:t>Cascadeless</a:t>
            </a:r>
            <a:r>
              <a:rPr lang="en-US" altLang="en-US" sz="2200" b="1" dirty="0">
                <a:latin typeface="+mj-lt"/>
              </a:rPr>
              <a:t> Schedule</a:t>
            </a:r>
            <a:r>
              <a:rPr lang="en-US" altLang="en-US" sz="2200" dirty="0">
                <a:latin typeface="+mj-lt"/>
              </a:rPr>
              <a:t>.</a:t>
            </a:r>
            <a:endParaRPr lang="en-US" altLang="en-US" sz="2200" i="1" dirty="0">
              <a:latin typeface="+mj-lt"/>
            </a:endParaRPr>
          </a:p>
          <a:p>
            <a:pPr marL="0" indent="0" algn="just"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latin typeface="+mj-lt"/>
              </a:rPr>
              <a:t>In other words,</a:t>
            </a:r>
            <a:endParaRPr lang="en-US" altLang="en-US" sz="2200" i="1" dirty="0">
              <a:latin typeface="+mj-lt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 err="1">
                <a:latin typeface="+mj-lt"/>
              </a:rPr>
              <a:t>Cascadeless</a:t>
            </a:r>
            <a:r>
              <a:rPr lang="en-US" altLang="en-US" sz="2200" dirty="0">
                <a:latin typeface="+mj-lt"/>
              </a:rPr>
              <a:t> schedule allows only committed read operations.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latin typeface="+mj-lt"/>
              </a:rPr>
              <a:t>Therefore, it avoids cascading roll back and thus saves CPU time.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200" i="1" dirty="0">
              <a:latin typeface="+mj-lt"/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8B3E7CB2-1185-493F-BA2D-10936D31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04" y="3467100"/>
            <a:ext cx="2931996" cy="293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89D0927E-2D55-4F56-A613-493F83AA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75" y="3712861"/>
            <a:ext cx="33432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4225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22CEDE-AE3B-4377-96AA-4D3FFAA8EB3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Strict Schedule 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370F28A-782A-49EF-B54B-BFDA15CD4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2512" y="918407"/>
            <a:ext cx="7634288" cy="32363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/>
              <a:t>If in a schedule, a transaction is neither allowed to read nor write a data item until the last transaction that has written it is committed or aborted, then such a schedule is called as a </a:t>
            </a:r>
            <a:r>
              <a:rPr lang="en-US" altLang="en-US" sz="2200" b="1" dirty="0"/>
              <a:t>Strict Schedule</a:t>
            </a:r>
            <a:r>
              <a:rPr lang="en-US" altLang="en-US" sz="2200" dirty="0"/>
              <a:t>.</a:t>
            </a:r>
          </a:p>
          <a:p>
            <a:pPr eaLnBrk="1" hangingPunct="1"/>
            <a:r>
              <a:rPr lang="en-US" altLang="en-US" sz="2200" dirty="0"/>
              <a:t>In other words,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/>
              <a:t>Strict schedule allows only committed read and write operations.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/>
              <a:t>Clearly, strict schedule implements more restrictions than </a:t>
            </a:r>
            <a:r>
              <a:rPr lang="en-US" altLang="en-US" sz="2200" dirty="0" err="1"/>
              <a:t>cascadeless</a:t>
            </a:r>
            <a:r>
              <a:rPr lang="en-US" altLang="en-US" sz="2200" dirty="0"/>
              <a:t> schedule.</a:t>
            </a:r>
          </a:p>
          <a:p>
            <a:pPr eaLnBrk="1" hangingPunct="1"/>
            <a:endParaRPr lang="en-US" altLang="en-US" sz="2200"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711BBC64-EE85-40C3-94B9-DDF1AC8F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1775"/>
            <a:ext cx="33432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3858436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AE3-8EA2-43A8-9869-2C58C353A2C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MCQ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07FEBC-B8F5-4E8D-8BA1-05F33100A79C}"/>
              </a:ext>
            </a:extLst>
          </p:cNvPr>
          <p:cNvSpPr txBox="1"/>
          <p:nvPr/>
        </p:nvSpPr>
        <p:spPr>
          <a:xfrm>
            <a:off x="457200" y="783490"/>
            <a:ext cx="848705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 Which of the following systems is responsible for ensuring durability?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Recovery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Atomic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Concurrency control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Compiler system</a:t>
            </a:r>
          </a:p>
          <a:p>
            <a:endParaRPr lang="en-US" sz="16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systems is responsible for ensuring isolation?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Recovery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Atomic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Concurrency control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Compiler system</a:t>
            </a:r>
          </a:p>
          <a:p>
            <a:endParaRPr lang="en-US" sz="16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that has not been completed successfully is called as _______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Compensating transaction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Aborted transaction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Active transaction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Partially committed transaction</a:t>
            </a:r>
          </a:p>
          <a:p>
            <a:endParaRPr lang="en-US" sz="16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The scheme that controls the interaction between executing transactions is called as _____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Concurrency control scheme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Multiprogramming scheme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Serialization scheme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Schedule scheme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114206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15" y="1260125"/>
            <a:ext cx="7772400" cy="4839975"/>
          </a:xfrm>
        </p:spPr>
        <p:txBody>
          <a:bodyPr>
            <a:noAutofit/>
          </a:bodyPr>
          <a:lstStyle/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Recovery and Atomicity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Recovery Algorithms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Log-Based Recovery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Deferred database modification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/>
              <a:t>Immediate database modification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Checkpoints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Avoidance 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Detection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Deadlock Prevention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Distributed Database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Directory System</a:t>
            </a:r>
            <a:endParaRPr lang="en-US" sz="2000" b="1" dirty="0"/>
          </a:p>
          <a:p>
            <a:pPr marL="400050" lvl="1" indent="0">
              <a:buNone/>
            </a:pPr>
            <a:endParaRPr lang="en-US" altLang="en-US" sz="2400" b="1" dirty="0"/>
          </a:p>
          <a:p>
            <a:pPr marL="685794" lvl="1" indent="-285744"/>
            <a:endParaRPr lang="en-US" altLang="en-US" sz="2400" b="1" baseline="30000" dirty="0"/>
          </a:p>
          <a:p>
            <a:pPr marL="685794" lvl="1" indent="-285744"/>
            <a:endParaRPr lang="en-US" altLang="en-US" sz="2400" b="1" dirty="0"/>
          </a:p>
          <a:p>
            <a:pPr marL="1085844" lvl="2" indent="-285744"/>
            <a:endParaRPr lang="en-US" altLang="en-US" sz="2000" b="1" dirty="0"/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685794" lvl="1" indent="-285744"/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pPr marL="285744" indent="-285744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5FE-7AE2-4B91-A505-25D7E0F176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11/13/2021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unit 4 (Lecture 26,27,28,29,30)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4"/>
            <a:ext cx="5029200" cy="365125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 Kumar Sharma        KCS 501   DBMS                     Unit 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803796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EB9-13F8-445F-9EB9-0380A9919BD3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Prerequisite Unit 4 Lect.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26,27,28,29,30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4C94A9-C1A5-4E24-BE4E-F2D67CA21CFA}"/>
              </a:ext>
            </a:extLst>
          </p:cNvPr>
          <p:cNvSpPr/>
          <p:nvPr/>
        </p:nvSpPr>
        <p:spPr>
          <a:xfrm>
            <a:off x="762000" y="1295400"/>
            <a:ext cx="7543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 2" pitchFamily="18" charset="2"/>
              <a:buAutoNum type="arabicPeriod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513294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B78D-D5DE-4EF7-A1FA-B8478699E07E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mapping with CO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="" xmlns:a16="http://schemas.microsoft.com/office/drawing/2014/main" id="{05B54D70-3E94-4F79-864E-11D4437B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3972755"/>
              </p:ext>
            </p:extLst>
          </p:nvPr>
        </p:nvGraphicFramePr>
        <p:xfrm>
          <a:off x="465992" y="838200"/>
          <a:ext cx="8083204" cy="520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350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2840854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109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1028577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Recovery and Atomicity </a:t>
                      </a:r>
                    </a:p>
                    <a:p>
                      <a:pPr marL="4572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800" dirty="0"/>
                        <a:t>Recovery 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1039476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Log-Based Recovery </a:t>
                      </a:r>
                    </a:p>
                    <a:p>
                      <a:pPr lvl="2" algn="just">
                        <a:lnSpc>
                          <a:spcPct val="90000"/>
                        </a:lnSpc>
                      </a:pPr>
                      <a:r>
                        <a:rPr lang="en-US" altLang="en-US" sz="2000" dirty="0"/>
                        <a:t>Deferred database modification</a:t>
                      </a:r>
                    </a:p>
                    <a:p>
                      <a:pPr lvl="2" algn="just">
                        <a:lnSpc>
                          <a:spcPct val="90000"/>
                        </a:lnSpc>
                      </a:pPr>
                      <a:r>
                        <a:rPr lang="en-US" altLang="en-US" sz="2000" dirty="0"/>
                        <a:t>Immediate database modification</a:t>
                      </a:r>
                      <a:endParaRPr kumimoji="0" lang="en-US" altLang="en-US" sz="18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837214">
                <a:tc>
                  <a:txBody>
                    <a:bodyPr/>
                    <a:lstStyle/>
                    <a:p>
                      <a:pPr marL="4572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/>
                        <a:t>Checkpoints 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Deadlock 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Deadlock Avoidance 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Deadlock Detection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Deadlock Prevention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837214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Distributed Database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Directory System</a:t>
                      </a:r>
                      <a:endParaRPr lang="en-US" sz="2000" b="1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durability </a:t>
                      </a: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Body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552538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437D-DF7B-4B18-9DFB-E17C54A946A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-5862"/>
            <a:ext cx="7391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Objectives 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="" xmlns:a16="http://schemas.microsoft.com/office/drawing/2014/main" id="{D298FD54-5942-4877-9A57-54CD8652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7287219"/>
              </p:ext>
            </p:extLst>
          </p:nvPr>
        </p:nvGraphicFramePr>
        <p:xfrm>
          <a:off x="457199" y="899795"/>
          <a:ext cx="8615779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627">
                  <a:extLst>
                    <a:ext uri="{9D8B030D-6E8A-4147-A177-3AD203B41FA5}">
                      <a16:colId xmlns="" xmlns:a16="http://schemas.microsoft.com/office/drawing/2014/main" val="3652036376"/>
                    </a:ext>
                  </a:extLst>
                </a:gridCol>
                <a:gridCol w="3741152">
                  <a:extLst>
                    <a:ext uri="{9D8B030D-6E8A-4147-A177-3AD203B41FA5}">
                      <a16:colId xmlns="" xmlns:a16="http://schemas.microsoft.com/office/drawing/2014/main" val="137073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4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Recovery and Atomicity </a:t>
                      </a:r>
                    </a:p>
                    <a:p>
                      <a:pPr marL="4572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Recovery 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will be able to learn how to recover a transaction in case of failure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27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Log-Based Recovery </a:t>
                      </a:r>
                    </a:p>
                    <a:p>
                      <a:pPr lvl="2" algn="just">
                        <a:lnSpc>
                          <a:spcPct val="90000"/>
                        </a:lnSpc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Deferred database modification</a:t>
                      </a:r>
                    </a:p>
                    <a:p>
                      <a:pPr lvl="2" algn="just">
                        <a:lnSpc>
                          <a:spcPct val="90000"/>
                        </a:lnSpc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database modification</a:t>
                      </a:r>
                      <a:endParaRPr kumimoji="0" lang="en-US" altLang="en-US" sz="18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 understand the concept of log based recovery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2974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Checkpoints 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Deadlock 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Deadlock Avoidance 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Deadlock Detection</a:t>
                      </a:r>
                    </a:p>
                    <a:p>
                      <a:pPr lvl="2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find the solution for uncompleted schedule of transactions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592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</a:p>
                    <a:p>
                      <a:pPr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 System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kumimoji="0" lang="en-US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will be able to learn the distributed system architecture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026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880020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3291D5-777E-4E24-8AC9-5F5AC1E1FD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sz="3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Recovery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687" y="1785668"/>
            <a:ext cx="732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the process of restoring the database to the most recent consistent state that existed just before the failure</a:t>
            </a:r>
          </a:p>
        </p:txBody>
      </p:sp>
    </p:spTree>
    <p:extLst>
      <p:ext uri="{BB962C8B-B14F-4D97-AF65-F5344CB8AC3E}">
        <p14:creationId xmlns="" xmlns:p14="http://schemas.microsoft.com/office/powerpoint/2010/main" val="5385843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68A378-7AAE-43BC-9932-1D3E0BFE7A3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Recovery and Atomicity</a:t>
            </a:r>
            <a:r>
              <a:rPr lang="en-US" sz="3200" b="1" dirty="0">
                <a:solidFill>
                  <a:schemeClr val="tx1"/>
                </a:solidFill>
              </a:rPr>
              <a:t>         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06D961AC-D2D7-4C04-A774-8786EED87D16}"/>
              </a:ext>
            </a:extLst>
          </p:cNvPr>
          <p:cNvSpPr txBox="1">
            <a:spLocks/>
          </p:cNvSpPr>
          <p:nvPr/>
        </p:nvSpPr>
        <p:spPr>
          <a:xfrm>
            <a:off x="1295400" y="1106488"/>
            <a:ext cx="7227163" cy="508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/>
              <a:t>Modifying the database without ensuring that the transaction will commit  may leave the database in an inconsistent state.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/>
              <a:t>Consider 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that transfers $50 from account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to account </a:t>
            </a:r>
            <a:r>
              <a:rPr lang="en-US" altLang="en-US" sz="2400" i="1" dirty="0"/>
              <a:t>B</a:t>
            </a:r>
            <a:r>
              <a:rPr lang="en-US" altLang="en-US" sz="2400" dirty="0"/>
              <a:t>;  goal is either to perform all database modifications made by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or none at all.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/>
              <a:t>Several output operations may be required for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 (to output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). A failure may occur after one of these modifications have been made but before all of them are made.</a:t>
            </a:r>
          </a:p>
        </p:txBody>
      </p:sp>
    </p:spTree>
    <p:extLst>
      <p:ext uri="{BB962C8B-B14F-4D97-AF65-F5344CB8AC3E}">
        <p14:creationId xmlns="" xmlns:p14="http://schemas.microsoft.com/office/powerpoint/2010/main" val="18562242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9E038-21DD-4A01-92FB-D095D7AA4F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47244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 Objective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34AD5A7-B4BB-4E0F-80C5-8FB354B7F6E4}"/>
              </a:ext>
            </a:extLst>
          </p:cNvPr>
          <p:cNvSpPr/>
          <p:nvPr/>
        </p:nvSpPr>
        <p:spPr>
          <a:xfrm>
            <a:off x="990600" y="1443583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Explain basic issues of transaction processing and concurrency control.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 the RDBMS concepts in transaction.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41323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A32D95-0A74-44D6-B880-3E0E3AD15E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Recovery and Atomicity</a:t>
            </a:r>
            <a:r>
              <a:rPr lang="en-US" sz="3200" b="1" dirty="0">
                <a:solidFill>
                  <a:schemeClr val="tx1"/>
                </a:solidFill>
              </a:rPr>
              <a:t>          </a:t>
            </a:r>
            <a:r>
              <a:rPr lang="en-US" sz="2000" b="1" dirty="0">
                <a:solidFill>
                  <a:schemeClr val="tx1"/>
                </a:solidFill>
              </a:rPr>
              <a:t>(CO4)  cont..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CA2946EB-C2D4-44E8-8B44-3B0DCF78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5" y="1118417"/>
            <a:ext cx="7945515" cy="492727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To ensure atomicity despite failures, we first output information describing the modifications to stable storage without modifying the database itself.</a:t>
            </a:r>
          </a:p>
          <a:p>
            <a:pPr algn="just" eaLnBrk="1" hangingPunct="1"/>
            <a:r>
              <a:rPr lang="en-US" altLang="en-US" sz="2400" dirty="0"/>
              <a:t>We study two approaches:</a:t>
            </a:r>
          </a:p>
          <a:p>
            <a:pPr lvl="1" algn="just" eaLnBrk="1" hangingPunct="1"/>
            <a:r>
              <a:rPr lang="en-US" altLang="en-US" sz="2400" b="1" dirty="0">
                <a:solidFill>
                  <a:schemeClr val="tx2"/>
                </a:solidFill>
              </a:rPr>
              <a:t>log-based recovery</a:t>
            </a:r>
            <a:r>
              <a:rPr lang="en-US" altLang="en-US" sz="2400" dirty="0"/>
              <a:t>, and</a:t>
            </a:r>
          </a:p>
          <a:p>
            <a:pPr lvl="1" algn="just" eaLnBrk="1" hangingPunct="1"/>
            <a:r>
              <a:rPr lang="en-US" altLang="en-US" sz="2400" b="1" dirty="0">
                <a:solidFill>
                  <a:schemeClr val="tx2"/>
                </a:solidFill>
              </a:rPr>
              <a:t>shadow-paging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algn="just" eaLnBrk="1" hangingPunct="1"/>
            <a:r>
              <a:rPr lang="en-US" altLang="en-US" sz="2400" dirty="0"/>
              <a:t>We assume (initially) that transactions run serially, that is, one after the other.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52584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6739F-787E-47B9-83A2-6D6096A0FC6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</a:t>
            </a:r>
            <a:r>
              <a:rPr lang="en-US" altLang="en-US" sz="3200" b="1" dirty="0"/>
              <a:t>Recovery Algorithms  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4EECBF85-9F17-483C-8F9E-A28DE73A3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5875" y="1272381"/>
            <a:ext cx="7923321" cy="4853211"/>
          </a:xfrm>
        </p:spPr>
        <p:txBody>
          <a:bodyPr>
            <a:normAutofit/>
          </a:bodyPr>
          <a:lstStyle/>
          <a:p>
            <a:pPr marL="381000" indent="-38100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Recovery algorithms are techniques to ensure database consistency and transaction atomicity and durability despite failures</a:t>
            </a:r>
          </a:p>
          <a:p>
            <a:pPr marL="381000" indent="-38100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Recovery algorithms have two parts</a:t>
            </a:r>
          </a:p>
          <a:p>
            <a:pPr marL="800100" lvl="1" indent="-342900" algn="just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2400" dirty="0"/>
              <a:t>Actions taken during normal transaction processing to ensure enough information exists to recover from failures</a:t>
            </a:r>
          </a:p>
          <a:p>
            <a:pPr marL="800100" lvl="1" indent="-342900" algn="just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sz="2400" dirty="0"/>
              <a:t>Actions taken after a failure to recover the database contents to a state that ensures atomicity, consistency and durability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304000665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AC276A-01F9-4F62-AB55-94F2B15D144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Log-Based Recovery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A8E743D8-D12D-472E-8367-6DA0B4B2F626}"/>
              </a:ext>
            </a:extLst>
          </p:cNvPr>
          <p:cNvSpPr txBox="1">
            <a:spLocks/>
          </p:cNvSpPr>
          <p:nvPr/>
        </p:nvSpPr>
        <p:spPr>
          <a:xfrm>
            <a:off x="1120066" y="952128"/>
            <a:ext cx="7295965" cy="5262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200" dirty="0"/>
              <a:t>A  </a:t>
            </a:r>
            <a:r>
              <a:rPr lang="en-US" altLang="en-US" sz="2200" b="1" dirty="0">
                <a:solidFill>
                  <a:schemeClr val="tx2"/>
                </a:solidFill>
              </a:rPr>
              <a:t>log</a:t>
            </a:r>
            <a:r>
              <a:rPr lang="en-US" altLang="en-US" sz="2200" dirty="0"/>
              <a:t> is kept on stable storage.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The log is a sequence of </a:t>
            </a:r>
            <a:r>
              <a:rPr lang="en-US" altLang="en-US" sz="2200" b="1" dirty="0">
                <a:solidFill>
                  <a:schemeClr val="tx2"/>
                </a:solidFill>
              </a:rPr>
              <a:t>log records</a:t>
            </a:r>
            <a:r>
              <a:rPr lang="en-US" altLang="en-US" sz="2200" dirty="0"/>
              <a:t>, and maintains a record of update activities on the database.</a:t>
            </a:r>
          </a:p>
          <a:p>
            <a:pPr algn="just">
              <a:lnSpc>
                <a:spcPct val="90000"/>
              </a:lnSpc>
            </a:pPr>
            <a:r>
              <a:rPr lang="en-US" altLang="en-US" sz="2200" dirty="0"/>
              <a:t>When transaction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dirty="0"/>
              <a:t>starts, it registers itself by writing a </a:t>
            </a:r>
            <a:br>
              <a:rPr lang="en-US" altLang="en-US" sz="2200" dirty="0"/>
            </a:br>
            <a:r>
              <a:rPr lang="en-US" altLang="en-US" sz="2200" dirty="0"/>
              <a:t>      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baseline="-25000" dirty="0"/>
              <a:t>  </a:t>
            </a:r>
            <a:r>
              <a:rPr lang="en-US" altLang="en-US" sz="2200" b="1" dirty="0"/>
              <a:t>start</a:t>
            </a:r>
            <a:r>
              <a:rPr lang="en-US" altLang="en-US" sz="2200" dirty="0"/>
              <a:t>&gt;log record</a:t>
            </a:r>
          </a:p>
          <a:p>
            <a:pPr algn="just">
              <a:lnSpc>
                <a:spcPct val="90000"/>
              </a:lnSpc>
            </a:pPr>
            <a:r>
              <a:rPr lang="en-US" altLang="en-US" sz="2200" i="1" dirty="0"/>
              <a:t>Before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dirty="0"/>
              <a:t>executes </a:t>
            </a:r>
            <a:r>
              <a:rPr lang="en-US" altLang="en-US" sz="2200" b="1" dirty="0"/>
              <a:t>write</a:t>
            </a:r>
            <a:r>
              <a:rPr lang="en-US" altLang="en-US" sz="2200" dirty="0"/>
              <a:t>(</a:t>
            </a:r>
            <a:r>
              <a:rPr lang="en-US" altLang="en-US" sz="2200" i="1" dirty="0"/>
              <a:t>X</a:t>
            </a:r>
            <a:r>
              <a:rPr lang="en-US" altLang="en-US" sz="2200" dirty="0"/>
              <a:t>), a log record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, X,  V</a:t>
            </a:r>
            <a:r>
              <a:rPr lang="en-US" altLang="en-US" sz="2200" i="1" baseline="-25000" dirty="0"/>
              <a:t>1</a:t>
            </a:r>
            <a:r>
              <a:rPr lang="en-US" altLang="en-US" sz="2200" i="1" dirty="0"/>
              <a:t>,  V</a:t>
            </a:r>
            <a:r>
              <a:rPr lang="en-US" altLang="en-US" sz="2200" i="1" baseline="-25000" dirty="0"/>
              <a:t>2</a:t>
            </a:r>
            <a:r>
              <a:rPr lang="en-US" altLang="en-US" sz="2200" i="1" dirty="0"/>
              <a:t>&gt; </a:t>
            </a:r>
            <a:r>
              <a:rPr lang="en-US" altLang="en-US" sz="2200" dirty="0"/>
              <a:t>is written, where</a:t>
            </a:r>
            <a:r>
              <a:rPr lang="en-US" altLang="en-US" sz="2200" i="1" dirty="0"/>
              <a:t> V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 is the value of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 before the write, and </a:t>
            </a:r>
            <a:r>
              <a:rPr lang="en-US" altLang="en-US" sz="2200" i="1" dirty="0"/>
              <a:t>V</a:t>
            </a:r>
            <a:r>
              <a:rPr lang="en-US" altLang="en-US" sz="2200" i="1" baseline="-25000" dirty="0"/>
              <a:t>2</a:t>
            </a:r>
            <a:r>
              <a:rPr lang="en-US" altLang="en-US" sz="2200" i="1" dirty="0"/>
              <a:t> </a:t>
            </a:r>
            <a:r>
              <a:rPr lang="en-US" altLang="en-US" sz="2200" dirty="0"/>
              <a:t>is the value to be written to </a:t>
            </a:r>
            <a:r>
              <a:rPr lang="en-US" altLang="en-US" sz="2200" i="1" dirty="0"/>
              <a:t>X</a:t>
            </a:r>
            <a:r>
              <a:rPr lang="en-US" alt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Log record notes that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has performed a write on data item </a:t>
            </a:r>
            <a:r>
              <a:rPr lang="en-US" altLang="en-US" sz="2200" i="1" dirty="0" err="1"/>
              <a:t>X</a:t>
            </a:r>
            <a:r>
              <a:rPr lang="en-US" altLang="en-US" sz="2200" i="1" baseline="-25000" dirty="0" err="1"/>
              <a:t>j</a:t>
            </a:r>
            <a:r>
              <a:rPr lang="en-US" altLang="en-US" sz="2200" i="1" baseline="-25000" dirty="0"/>
              <a:t> </a:t>
            </a:r>
            <a:r>
              <a:rPr lang="en-US" altLang="en-US" sz="2200" i="1" dirty="0"/>
              <a:t>  </a:t>
            </a:r>
            <a:r>
              <a:rPr lang="en-US" altLang="en-US" sz="2200" i="1" dirty="0" err="1"/>
              <a:t>X</a:t>
            </a:r>
            <a:r>
              <a:rPr lang="en-US" altLang="en-US" sz="2200" i="1" baseline="-25000" dirty="0" err="1"/>
              <a:t>j</a:t>
            </a:r>
            <a:r>
              <a:rPr lang="en-US" altLang="en-US" sz="2200" i="1" dirty="0"/>
              <a:t> </a:t>
            </a:r>
            <a:r>
              <a:rPr lang="en-US" altLang="en-US" sz="2200" dirty="0"/>
              <a:t>had value </a:t>
            </a:r>
            <a:r>
              <a:rPr lang="en-US" altLang="en-US" sz="2200" i="1" dirty="0"/>
              <a:t>V</a:t>
            </a:r>
            <a:r>
              <a:rPr lang="en-US" altLang="en-US" sz="2200" i="1" baseline="-25000" dirty="0"/>
              <a:t>1</a:t>
            </a:r>
            <a:r>
              <a:rPr lang="en-US" altLang="en-US" sz="2200" i="1" dirty="0"/>
              <a:t> </a:t>
            </a:r>
            <a:r>
              <a:rPr lang="en-US" altLang="en-US" sz="2200" dirty="0"/>
              <a:t>before the write, and will have value </a:t>
            </a:r>
            <a:r>
              <a:rPr lang="en-US" altLang="en-US" sz="2200" i="1" dirty="0"/>
              <a:t>V</a:t>
            </a:r>
            <a:r>
              <a:rPr lang="en-US" altLang="en-US" sz="2200" i="1" baseline="-25000" dirty="0"/>
              <a:t>2</a:t>
            </a:r>
            <a:r>
              <a:rPr lang="en-US" altLang="en-US" sz="2200" i="1" dirty="0"/>
              <a:t> </a:t>
            </a:r>
            <a:r>
              <a:rPr lang="en-US" altLang="en-US" sz="2200" dirty="0"/>
              <a:t>after the write. </a:t>
            </a:r>
          </a:p>
          <a:p>
            <a:pPr algn="just">
              <a:lnSpc>
                <a:spcPct val="90000"/>
              </a:lnSpc>
            </a:pPr>
            <a:r>
              <a:rPr lang="en-US" altLang="en-US" sz="2200" dirty="0"/>
              <a:t>When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finishes it last statement, the log record 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 </a:t>
            </a:r>
            <a:r>
              <a:rPr lang="en-US" altLang="en-US" sz="2200" b="1" dirty="0"/>
              <a:t>commi</a:t>
            </a:r>
            <a:r>
              <a:rPr lang="en-US" altLang="en-US" sz="2200" dirty="0"/>
              <a:t>t&gt; is written. </a:t>
            </a:r>
          </a:p>
          <a:p>
            <a:pPr algn="just">
              <a:lnSpc>
                <a:spcPct val="90000"/>
              </a:lnSpc>
            </a:pPr>
            <a:r>
              <a:rPr lang="en-US" altLang="en-US" sz="2200" dirty="0"/>
              <a:t>We assume for now that log records are written directly  to stable storage (that is, they are not buffered)</a:t>
            </a:r>
          </a:p>
        </p:txBody>
      </p:sp>
    </p:spTree>
    <p:extLst>
      <p:ext uri="{BB962C8B-B14F-4D97-AF65-F5344CB8AC3E}">
        <p14:creationId xmlns="" xmlns:p14="http://schemas.microsoft.com/office/powerpoint/2010/main" val="318239587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2079E1-0B56-4CE2-A943-83F3AE19A23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Log-Based Recovery </a:t>
            </a:r>
            <a:r>
              <a:rPr lang="en-US" sz="2000" b="1" dirty="0">
                <a:solidFill>
                  <a:schemeClr val="tx1"/>
                </a:solidFill>
              </a:rPr>
              <a:t>(CO4) 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A8E743D8-D12D-472E-8367-6DA0B4B2F626}"/>
              </a:ext>
            </a:extLst>
          </p:cNvPr>
          <p:cNvSpPr txBox="1">
            <a:spLocks/>
          </p:cNvSpPr>
          <p:nvPr/>
        </p:nvSpPr>
        <p:spPr>
          <a:xfrm>
            <a:off x="1120066" y="1396011"/>
            <a:ext cx="7402497" cy="358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 dirty="0"/>
              <a:t>Two approaches using logs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Deferred database modification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Immediate database modification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558613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74D332-8A76-44C0-8FEB-63C34865E2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Deferred Database Modification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43296AE-6EEC-4A85-9C2C-FAAAF6322A78}"/>
              </a:ext>
            </a:extLst>
          </p:cNvPr>
          <p:cNvSpPr txBox="1">
            <a:spLocks noChangeArrowheads="1"/>
          </p:cNvSpPr>
          <p:nvPr/>
        </p:nvSpPr>
        <p:spPr>
          <a:xfrm>
            <a:off x="1025525" y="856115"/>
            <a:ext cx="7843267" cy="5083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deferred database modification</a:t>
            </a:r>
            <a:r>
              <a:rPr lang="en-US" sz="2400" dirty="0"/>
              <a:t> scheme records all modifications to the log, but defers all the </a:t>
            </a:r>
            <a:r>
              <a:rPr lang="en-US" sz="2400" b="1" dirty="0"/>
              <a:t>write</a:t>
            </a:r>
            <a:r>
              <a:rPr lang="en-US" sz="2400" dirty="0"/>
              <a:t>s to after partial commit.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Assume that transactions execute serially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Transaction starts by writing </a:t>
            </a:r>
            <a:r>
              <a:rPr lang="en-US" sz="2400" i="1" dirty="0"/>
              <a:t>&lt;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 </a:t>
            </a:r>
            <a:r>
              <a:rPr lang="en-US" sz="2400" b="1" i="1" dirty="0"/>
              <a:t>start</a:t>
            </a:r>
            <a:r>
              <a:rPr lang="en-US" sz="2400" i="1" dirty="0"/>
              <a:t>&gt; </a:t>
            </a:r>
            <a:r>
              <a:rPr lang="en-US" sz="2400" dirty="0"/>
              <a:t>record to log.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A  </a:t>
            </a:r>
            <a:r>
              <a:rPr lang="en-US" sz="2400" b="1" dirty="0"/>
              <a:t>write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operation results in a log record  </a:t>
            </a:r>
            <a:r>
              <a:rPr lang="en-US" sz="2400" i="1" dirty="0"/>
              <a:t>&lt;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, X, V&gt; </a:t>
            </a:r>
            <a:r>
              <a:rPr lang="en-US" sz="2400" dirty="0"/>
              <a:t>being written, where </a:t>
            </a:r>
            <a:r>
              <a:rPr lang="en-US" sz="2400" i="1" dirty="0"/>
              <a:t>V </a:t>
            </a:r>
            <a:r>
              <a:rPr lang="en-US" sz="2400" dirty="0"/>
              <a:t>is the new value for </a:t>
            </a:r>
            <a:r>
              <a:rPr lang="en-US" sz="2400" i="1" dirty="0"/>
              <a:t>X</a:t>
            </a:r>
            <a:endParaRPr lang="en-US" sz="2400" dirty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400" dirty="0"/>
              <a:t>Note: old value is not needed for this scheme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The write is not performed on </a:t>
            </a:r>
            <a:r>
              <a:rPr lang="en-US" sz="2400" i="1" dirty="0"/>
              <a:t>X </a:t>
            </a:r>
            <a:r>
              <a:rPr lang="en-US" sz="2400" dirty="0"/>
              <a:t>at this time, but is deferred.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When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partially commits, &lt;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b="1" dirty="0"/>
              <a:t>commit</a:t>
            </a:r>
            <a:r>
              <a:rPr lang="en-US" sz="2400" dirty="0"/>
              <a:t>&gt; is written to the log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Finally, the log records are read and used to actually execute the previously deferred writes.</a:t>
            </a:r>
          </a:p>
        </p:txBody>
      </p:sp>
    </p:spTree>
    <p:extLst>
      <p:ext uri="{BB962C8B-B14F-4D97-AF65-F5344CB8AC3E}">
        <p14:creationId xmlns="" xmlns:p14="http://schemas.microsoft.com/office/powerpoint/2010/main" val="401789327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96D30-FEF7-471D-861C-03F79C9924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Deferred Database Modification </a:t>
            </a:r>
            <a:r>
              <a:rPr lang="en-US" sz="20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E498C00-8488-4D8E-9D40-45A0AA948C46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996949"/>
            <a:ext cx="7493863" cy="547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800" dirty="0"/>
              <a:t>During recovery after a crash, a transaction needs to be redone if and only if both </a:t>
            </a:r>
            <a:r>
              <a:rPr lang="en-US" sz="8800" i="1" dirty="0"/>
              <a:t>&lt;</a:t>
            </a:r>
            <a:r>
              <a:rPr lang="en-US" sz="8800" i="1" dirty="0" err="1"/>
              <a:t>T</a:t>
            </a:r>
            <a:r>
              <a:rPr lang="en-US" sz="8800" i="1" baseline="-25000" dirty="0" err="1"/>
              <a:t>i</a:t>
            </a:r>
            <a:r>
              <a:rPr lang="en-US" sz="8800" i="1" dirty="0"/>
              <a:t> </a:t>
            </a:r>
            <a:r>
              <a:rPr lang="en-US" sz="8800" b="1" i="1" dirty="0"/>
              <a:t> </a:t>
            </a:r>
            <a:r>
              <a:rPr lang="en-US" sz="8800" b="1" dirty="0"/>
              <a:t>start</a:t>
            </a:r>
            <a:r>
              <a:rPr lang="en-US" sz="8800" dirty="0"/>
              <a:t>&gt; and&lt;</a:t>
            </a:r>
            <a:r>
              <a:rPr lang="en-US" sz="8800" i="1" dirty="0" err="1"/>
              <a:t>T</a:t>
            </a:r>
            <a:r>
              <a:rPr lang="en-US" sz="8800" i="1" baseline="-25000" dirty="0" err="1"/>
              <a:t>i</a:t>
            </a:r>
            <a:r>
              <a:rPr lang="en-US" sz="8800" i="1" baseline="-25000" dirty="0"/>
              <a:t> </a:t>
            </a:r>
            <a:r>
              <a:rPr lang="en-US" sz="8800" b="1" dirty="0"/>
              <a:t>commit</a:t>
            </a:r>
            <a:r>
              <a:rPr lang="en-US" sz="8800" dirty="0"/>
              <a:t>&gt; are there in the log.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800" dirty="0"/>
              <a:t>Redoing a transaction </a:t>
            </a:r>
            <a:r>
              <a:rPr lang="en-US" sz="8800" i="1" dirty="0" err="1"/>
              <a:t>T</a:t>
            </a:r>
            <a:r>
              <a:rPr lang="en-US" sz="8800" i="1" baseline="-25000" dirty="0" err="1"/>
              <a:t>i</a:t>
            </a:r>
            <a:r>
              <a:rPr lang="en-US" sz="8800" i="1" dirty="0"/>
              <a:t> </a:t>
            </a:r>
            <a:r>
              <a:rPr lang="en-US" sz="8800" dirty="0"/>
              <a:t>(</a:t>
            </a:r>
            <a:r>
              <a:rPr lang="en-US" sz="8800" b="1" dirty="0"/>
              <a:t> </a:t>
            </a:r>
            <a:r>
              <a:rPr lang="en-US" sz="8800" b="1" dirty="0" err="1"/>
              <a:t>redo</a:t>
            </a:r>
            <a:r>
              <a:rPr lang="en-US" sz="8800" i="1" dirty="0" err="1"/>
              <a:t>T</a:t>
            </a:r>
            <a:r>
              <a:rPr lang="en-US" sz="8800" i="1" baseline="-25000" dirty="0" err="1"/>
              <a:t>i</a:t>
            </a:r>
            <a:r>
              <a:rPr lang="en-US" sz="8800" dirty="0"/>
              <a:t>) sets the value of all data items updated by the transaction to the new values.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800" dirty="0"/>
              <a:t>Crashes can occur while 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8800" dirty="0"/>
              <a:t>the transaction is executing the original updates, or 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8800" dirty="0"/>
              <a:t>while recovery action is being taken</a:t>
            </a:r>
          </a:p>
          <a:p>
            <a:pPr marL="393192" lvl="1" indent="0">
              <a:buNone/>
              <a:defRPr/>
            </a:pPr>
            <a:endParaRPr lang="en-US" sz="74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800" dirty="0"/>
              <a:t>example transactions  </a:t>
            </a:r>
            <a:r>
              <a:rPr lang="en-US" sz="8800" i="1" dirty="0"/>
              <a:t>T</a:t>
            </a:r>
            <a:r>
              <a:rPr lang="en-US" sz="8800" i="1" baseline="-25000" dirty="0"/>
              <a:t>0</a:t>
            </a:r>
            <a:r>
              <a:rPr lang="en-US" sz="8800" i="1" dirty="0"/>
              <a:t> </a:t>
            </a:r>
            <a:r>
              <a:rPr lang="en-US" sz="8800" dirty="0"/>
              <a:t>and </a:t>
            </a:r>
            <a:r>
              <a:rPr lang="en-US" sz="8800" i="1" dirty="0"/>
              <a:t>T</a:t>
            </a:r>
            <a:r>
              <a:rPr lang="en-US" sz="8800" i="1" baseline="-25000" dirty="0"/>
              <a:t>1</a:t>
            </a:r>
            <a:r>
              <a:rPr lang="en-US" sz="8800" i="1" dirty="0"/>
              <a:t> </a:t>
            </a:r>
            <a:r>
              <a:rPr lang="en-US" sz="8800" dirty="0"/>
              <a:t>(</a:t>
            </a:r>
            <a:r>
              <a:rPr lang="en-US" sz="8800" i="1" dirty="0"/>
              <a:t>T</a:t>
            </a:r>
            <a:r>
              <a:rPr lang="en-US" sz="8800" i="1" baseline="-25000" dirty="0"/>
              <a:t>0</a:t>
            </a:r>
            <a:r>
              <a:rPr lang="en-US" sz="8800" i="1" dirty="0"/>
              <a:t> </a:t>
            </a:r>
            <a:r>
              <a:rPr lang="en-US" sz="8800" dirty="0"/>
              <a:t>executes before </a:t>
            </a:r>
            <a:r>
              <a:rPr lang="en-US" sz="8800" i="1" dirty="0"/>
              <a:t>T</a:t>
            </a:r>
            <a:r>
              <a:rPr lang="en-US" sz="8800" i="1" baseline="-25000" dirty="0"/>
              <a:t>1</a:t>
            </a:r>
            <a:r>
              <a:rPr lang="en-US" sz="8800" dirty="0"/>
              <a:t>):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8800" dirty="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8800" i="1" dirty="0"/>
              <a:t>        T</a:t>
            </a:r>
            <a:r>
              <a:rPr lang="en-US" sz="8800" i="1" baseline="-25000" dirty="0"/>
              <a:t>0</a:t>
            </a:r>
            <a:r>
              <a:rPr lang="en-US" sz="8800" dirty="0"/>
              <a:t>: </a:t>
            </a:r>
            <a:r>
              <a:rPr lang="en-US" sz="8800" b="1" dirty="0"/>
              <a:t>read </a:t>
            </a:r>
            <a:r>
              <a:rPr lang="en-US" sz="8800" dirty="0"/>
              <a:t>(</a:t>
            </a:r>
            <a:r>
              <a:rPr lang="en-US" sz="8800" i="1" dirty="0"/>
              <a:t>A</a:t>
            </a:r>
            <a:r>
              <a:rPr lang="en-US" sz="8800" dirty="0"/>
              <a:t>)				</a:t>
            </a:r>
            <a:r>
              <a:rPr lang="en-US" sz="8800" i="1" dirty="0"/>
              <a:t>T</a:t>
            </a:r>
            <a:r>
              <a:rPr lang="en-US" sz="8800" i="1" baseline="-25000" dirty="0"/>
              <a:t>1</a:t>
            </a:r>
            <a:r>
              <a:rPr lang="en-US" sz="8800" i="1" dirty="0"/>
              <a:t> </a:t>
            </a:r>
            <a:r>
              <a:rPr lang="en-US" sz="8800" dirty="0"/>
              <a:t>: </a:t>
            </a:r>
            <a:r>
              <a:rPr lang="en-US" sz="8800" b="1" dirty="0"/>
              <a:t>read</a:t>
            </a:r>
            <a:r>
              <a:rPr lang="en-US" sz="8800" dirty="0"/>
              <a:t> (</a:t>
            </a:r>
            <a:r>
              <a:rPr lang="en-US" sz="8800" i="1" dirty="0"/>
              <a:t>C</a:t>
            </a:r>
            <a:r>
              <a:rPr lang="en-US" sz="8800" dirty="0"/>
              <a:t>)</a:t>
            </a:r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8800" i="1" dirty="0"/>
              <a:t>		A: - A - 50</a:t>
            </a:r>
            <a:r>
              <a:rPr lang="en-US" sz="8800" dirty="0"/>
              <a:t>			       </a:t>
            </a:r>
            <a:r>
              <a:rPr lang="en-US" sz="8800" i="1" dirty="0"/>
              <a:t>C:-	C- 100</a:t>
            </a:r>
            <a:endParaRPr lang="en-US" sz="8800" dirty="0"/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8800" b="1" dirty="0"/>
              <a:t>		Write </a:t>
            </a:r>
            <a:r>
              <a:rPr lang="en-US" sz="8800" dirty="0"/>
              <a:t>(</a:t>
            </a:r>
            <a:r>
              <a:rPr lang="en-US" sz="8800" i="1" dirty="0"/>
              <a:t>A</a:t>
            </a:r>
            <a:r>
              <a:rPr lang="en-US" sz="8800" dirty="0"/>
              <a:t>)			        </a:t>
            </a:r>
            <a:r>
              <a:rPr lang="en-US" sz="8800" b="1" dirty="0"/>
              <a:t>write </a:t>
            </a:r>
            <a:r>
              <a:rPr lang="en-US" sz="8800" dirty="0"/>
              <a:t>(</a:t>
            </a:r>
            <a:r>
              <a:rPr lang="en-US" sz="8800" i="1" dirty="0"/>
              <a:t>C</a:t>
            </a:r>
            <a:r>
              <a:rPr lang="en-US" sz="8800" dirty="0"/>
              <a:t>)</a:t>
            </a:r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8800" b="1" dirty="0"/>
              <a:t>		read </a:t>
            </a:r>
            <a:r>
              <a:rPr lang="en-US" sz="8800" dirty="0"/>
              <a:t>(</a:t>
            </a:r>
            <a:r>
              <a:rPr lang="en-US" sz="8800" i="1" dirty="0"/>
              <a:t>B</a:t>
            </a:r>
            <a:r>
              <a:rPr lang="en-US" sz="8800" dirty="0"/>
              <a:t>)</a:t>
            </a:r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8800" i="1" dirty="0"/>
              <a:t>		B:-  B + 50</a:t>
            </a:r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8800" b="1" dirty="0"/>
              <a:t>		write </a:t>
            </a:r>
            <a:r>
              <a:rPr lang="en-US" sz="8800" dirty="0"/>
              <a:t>(</a:t>
            </a:r>
            <a:r>
              <a:rPr lang="en-US" sz="8800" i="1" dirty="0"/>
              <a:t>B</a:t>
            </a:r>
            <a:r>
              <a:rPr lang="en-US" sz="8800" dirty="0"/>
              <a:t>)</a:t>
            </a:r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endParaRPr lang="en-US" sz="5100" dirty="0"/>
          </a:p>
          <a:p>
            <a:pPr marL="274320" indent="-274320">
              <a:buClr>
                <a:schemeClr val="accent3"/>
              </a:buClr>
              <a:buFontTx/>
              <a:buNone/>
              <a:defRPr/>
            </a:pPr>
            <a:r>
              <a:rPr lang="en-US" sz="5100" i="1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52057072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2D7A6F-0F98-40B0-9A8A-DDD36951371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Deferred Database Modification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CAD020C3-8A4A-4FA5-8A9D-6A731C314E0D}"/>
              </a:ext>
            </a:extLst>
          </p:cNvPr>
          <p:cNvSpPr txBox="1">
            <a:spLocks/>
          </p:cNvSpPr>
          <p:nvPr/>
        </p:nvSpPr>
        <p:spPr>
          <a:xfrm>
            <a:off x="914399" y="913898"/>
            <a:ext cx="8096436" cy="538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Below we show the log as it appears at three instances of time.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If log on stable storage at time of crash is as in case: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/>
              <a:t>	(a)  No redo actions need to be taken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(b)  redo(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 must be performed since &lt;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 </a:t>
            </a:r>
            <a:r>
              <a:rPr lang="en-US" altLang="en-US" sz="2400" b="1" dirty="0"/>
              <a:t>commi</a:t>
            </a:r>
            <a:r>
              <a:rPr lang="en-US" altLang="en-US" sz="2400" dirty="0"/>
              <a:t>t&gt; is present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(c)  </a:t>
            </a:r>
            <a:r>
              <a:rPr lang="en-US" altLang="en-US" sz="2400" b="1" dirty="0"/>
              <a:t>redo</a:t>
            </a:r>
            <a:r>
              <a:rPr lang="en-US" altLang="en-US" sz="2400" dirty="0"/>
              <a:t>(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 must be performed followed by redo(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since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dirty="0"/>
              <a:t>     		 &lt;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</a:t>
            </a:r>
            <a:r>
              <a:rPr lang="en-US" altLang="en-US" sz="2400" b="1" dirty="0"/>
              <a:t>commit</a:t>
            </a:r>
            <a:r>
              <a:rPr lang="en-US" altLang="en-US" sz="2400" dirty="0"/>
              <a:t>&gt; and &lt;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commit&gt; are present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58DF2316-5A38-482D-8C2F-F7C2E8DE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2045563" y="1668021"/>
            <a:ext cx="5498237" cy="237574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7833681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409D6-9E1D-4D0F-8877-DCF686E4E8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Immediate Database Modification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880F4C11-BCEB-4441-8A0B-6735AF212289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tx2"/>
                </a:solidFill>
              </a:rPr>
              <a:t>immediate database modification</a:t>
            </a:r>
            <a:r>
              <a:rPr lang="en-US" altLang="en-US" sz="2400" dirty="0"/>
              <a:t> scheme allows database updates of an uncommitted transaction to be made as the writes are issued</a:t>
            </a:r>
          </a:p>
          <a:p>
            <a:pPr lvl="1" algn="just"/>
            <a:r>
              <a:rPr lang="en-US" altLang="en-US" sz="2400" dirty="0"/>
              <a:t>since undoing may be needed, update logs must have both old value and new value</a:t>
            </a:r>
          </a:p>
          <a:p>
            <a:pPr algn="just"/>
            <a:r>
              <a:rPr lang="en-US" altLang="en-US" sz="2400" dirty="0"/>
              <a:t>Update log record must be written </a:t>
            </a:r>
            <a:r>
              <a:rPr lang="en-US" altLang="en-US" sz="2400" i="1" dirty="0"/>
              <a:t>before</a:t>
            </a:r>
            <a:r>
              <a:rPr lang="en-US" altLang="en-US" sz="2400" dirty="0"/>
              <a:t> database item is written</a:t>
            </a:r>
          </a:p>
          <a:p>
            <a:pPr lvl="1" algn="just"/>
            <a:r>
              <a:rPr lang="en-US" altLang="en-US" sz="2400" dirty="0"/>
              <a:t>We assume that the log record is output directly to stable storage</a:t>
            </a:r>
          </a:p>
          <a:p>
            <a:pPr lvl="1" algn="just"/>
            <a:r>
              <a:rPr lang="en-US" altLang="en-US" sz="2400" dirty="0"/>
              <a:t>Can be extended to postpone log record output, so long as prior to execution of an </a:t>
            </a:r>
            <a:r>
              <a:rPr lang="en-US" altLang="en-US" sz="2400" b="1" dirty="0"/>
              <a:t>output</a:t>
            </a:r>
            <a:r>
              <a:rPr lang="en-US" altLang="en-US" sz="2400" dirty="0"/>
              <a:t>(</a:t>
            </a:r>
            <a:r>
              <a:rPr lang="en-US" altLang="en-US" sz="2400" i="1" dirty="0"/>
              <a:t>B</a:t>
            </a:r>
            <a:r>
              <a:rPr lang="en-US" altLang="en-US" sz="2400" dirty="0"/>
              <a:t>) operation for a data block B, all log records corresponding to items </a:t>
            </a:r>
            <a:r>
              <a:rPr lang="en-US" altLang="en-US" sz="2400" i="1" dirty="0"/>
              <a:t>B</a:t>
            </a:r>
            <a:r>
              <a:rPr lang="en-US" altLang="en-US" sz="2400" dirty="0"/>
              <a:t> must be flushed to stable storage</a:t>
            </a:r>
          </a:p>
        </p:txBody>
      </p:sp>
    </p:spTree>
    <p:extLst>
      <p:ext uri="{BB962C8B-B14F-4D97-AF65-F5344CB8AC3E}">
        <p14:creationId xmlns="" xmlns:p14="http://schemas.microsoft.com/office/powerpoint/2010/main" val="206711227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AFC3D-1A47-48D0-8351-5CA20822758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Immediate Database Modification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7F5DD1D-9D0A-46CB-B912-DBF7451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875"/>
            <a:ext cx="8229600" cy="43894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400" dirty="0"/>
              <a:t>Output of updated blocks can take place at any time before or  after transaction commit</a:t>
            </a:r>
          </a:p>
          <a:p>
            <a:pPr algn="just" eaLnBrk="1" hangingPunct="1"/>
            <a:r>
              <a:rPr lang="en-US" altLang="en-US" sz="2400" dirty="0"/>
              <a:t>Order in which blocks are output can be different from the order in which they are written.</a:t>
            </a:r>
          </a:p>
          <a:p>
            <a:pPr algn="just" eaLnBrk="1" hangingPunct="1"/>
            <a:r>
              <a:rPr lang="en-US" altLang="en-US" sz="2400" dirty="0"/>
              <a:t>Recovery procedure has two operations instead of one:</a:t>
            </a:r>
          </a:p>
          <a:p>
            <a:pPr lvl="1" algn="just" eaLnBrk="1" hangingPunct="1"/>
            <a:r>
              <a:rPr lang="en-US" altLang="en-US" sz="2400" b="1" dirty="0"/>
              <a:t> undo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T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restores the value of all data items updated by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to their old values, going backwards from the last log record for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endParaRPr lang="en-US" altLang="en-US" sz="2400" i="1" dirty="0"/>
          </a:p>
          <a:p>
            <a:pPr lvl="1" algn="just" eaLnBrk="1" hangingPunct="1"/>
            <a:r>
              <a:rPr lang="en-US" altLang="en-US" sz="2400" b="1" dirty="0"/>
              <a:t>redo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T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sets the value of all data items updated by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to the new values, going forward from the first log record for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endParaRPr lang="en-US" altLang="en-US" sz="2400" i="1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104514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F8561-55D4-4F1B-9177-E46F64DD899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Immediate Database Modification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E1FD2FD-7BCC-4C76-8F02-862026C28A94}"/>
              </a:ext>
            </a:extLst>
          </p:cNvPr>
          <p:cNvSpPr txBox="1">
            <a:spLocks/>
          </p:cNvSpPr>
          <p:nvPr/>
        </p:nvSpPr>
        <p:spPr>
          <a:xfrm>
            <a:off x="1143000" y="1276350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 dirty="0"/>
              <a:t>Both operations must be </a:t>
            </a:r>
            <a:r>
              <a:rPr lang="en-US" altLang="en-US" sz="2400" b="1" dirty="0">
                <a:solidFill>
                  <a:schemeClr val="tx2"/>
                </a:solidFill>
              </a:rPr>
              <a:t>idempotent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That is, even if the operation is executed multiple times the effect is the same as if it is executed once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/>
              <a:t>Needed since operations may get re-executed during recovery </a:t>
            </a:r>
            <a:endParaRPr lang="en-US" altLang="en-US" b="1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When recovering after failure: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Transaction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needs to be </a:t>
            </a:r>
            <a:r>
              <a:rPr lang="en-US" altLang="en-US" sz="2400" dirty="0">
                <a:solidFill>
                  <a:srgbClr val="FF0000"/>
                </a:solidFill>
              </a:rPr>
              <a:t>undone</a:t>
            </a:r>
            <a:r>
              <a:rPr lang="en-US" altLang="en-US" sz="2400" dirty="0"/>
              <a:t> if the log contains the record </a:t>
            </a:r>
            <a:br>
              <a:rPr lang="en-US" altLang="en-US" sz="2400" dirty="0"/>
            </a:br>
            <a:r>
              <a:rPr lang="en-US" altLang="en-US" sz="2400" i="1" dirty="0"/>
              <a:t>&lt;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b="1" dirty="0"/>
              <a:t>start</a:t>
            </a:r>
            <a:r>
              <a:rPr lang="en-US" altLang="en-US" sz="2400" i="1" dirty="0"/>
              <a:t>&gt;</a:t>
            </a:r>
            <a:r>
              <a:rPr lang="en-US" altLang="en-US" sz="2400" dirty="0"/>
              <a:t>, but does not contain the record </a:t>
            </a:r>
            <a:r>
              <a:rPr lang="en-US" altLang="en-US" sz="2400" i="1" dirty="0"/>
              <a:t>&lt;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commit</a:t>
            </a:r>
            <a:r>
              <a:rPr lang="en-US" altLang="en-US" sz="2400" i="1" dirty="0"/>
              <a:t>&gt;</a:t>
            </a:r>
            <a:r>
              <a:rPr lang="en-US" altLang="en-US" sz="24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Transaction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needs to be</a:t>
            </a:r>
            <a:r>
              <a:rPr lang="en-US" altLang="en-US" sz="2400" dirty="0">
                <a:solidFill>
                  <a:srgbClr val="FF0000"/>
                </a:solidFill>
              </a:rPr>
              <a:t> redone </a:t>
            </a:r>
            <a:r>
              <a:rPr lang="en-US" altLang="en-US" sz="2400" dirty="0"/>
              <a:t>if the log contains both the record </a:t>
            </a:r>
            <a:r>
              <a:rPr lang="en-US" altLang="en-US" sz="2400" i="1" dirty="0"/>
              <a:t>&lt;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start</a:t>
            </a:r>
            <a:r>
              <a:rPr lang="en-US" altLang="en-US" sz="2400" i="1" dirty="0"/>
              <a:t>&gt;</a:t>
            </a:r>
            <a:r>
              <a:rPr lang="en-US" altLang="en-US" sz="2400" dirty="0"/>
              <a:t> and the record </a:t>
            </a:r>
            <a:r>
              <a:rPr lang="en-US" altLang="en-US" sz="2400" i="1" dirty="0"/>
              <a:t>&lt;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b="1" dirty="0"/>
              <a:t>commit</a:t>
            </a:r>
            <a:r>
              <a:rPr lang="en-US" altLang="en-US" sz="2400" i="1" dirty="0"/>
              <a:t>&gt;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Undo operations are performed first, then redo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6049155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D7A7C9-14C7-47DE-99AD-0268A64B74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248400"/>
            <a:ext cx="47244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 Outcomes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D31E244-1EE2-409B-AD6A-9C4E6F9D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1917099"/>
              </p:ext>
            </p:extLst>
          </p:nvPr>
        </p:nvGraphicFramePr>
        <p:xfrm>
          <a:off x="784123" y="1137869"/>
          <a:ext cx="79248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414">
                  <a:extLst>
                    <a:ext uri="{9D8B030D-6E8A-4147-A177-3AD203B41FA5}">
                      <a16:colId xmlns="" xmlns:a16="http://schemas.microsoft.com/office/drawing/2014/main" val="2696319372"/>
                    </a:ext>
                  </a:extLst>
                </a:gridCol>
                <a:gridCol w="6219386">
                  <a:extLst>
                    <a:ext uri="{9D8B030D-6E8A-4147-A177-3AD203B41FA5}">
                      <a16:colId xmlns="" xmlns:a16="http://schemas.microsoft.com/office/drawing/2014/main" val="257736186"/>
                    </a:ext>
                  </a:extLst>
                </a:gridCol>
              </a:tblGrid>
              <a:tr h="3038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the end of semester students will be able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47108822"/>
                  </a:ext>
                </a:extLst>
              </a:tr>
              <a:tr h="994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Understand the concepts of transactions, their processing so they will familiar with broad range of database management issues including data integrity, security and recovery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576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828840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544F-5D7F-400C-862F-6919C6EB0E3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Immediate Database Modification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2312516-5D79-456B-92C9-39ED17900345}"/>
              </a:ext>
            </a:extLst>
          </p:cNvPr>
          <p:cNvSpPr txBox="1">
            <a:spLocks/>
          </p:cNvSpPr>
          <p:nvPr/>
        </p:nvSpPr>
        <p:spPr>
          <a:xfrm>
            <a:off x="1295400" y="1395413"/>
            <a:ext cx="7102876" cy="4215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/>
              <a:t>Log                                  Write                              Output</a:t>
            </a: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,</a:t>
            </a:r>
            <a:r>
              <a:rPr lang="en-US" altLang="en-US" sz="2000" dirty="0"/>
              <a:t> A, 1000, 950&gt;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i="1" dirty="0"/>
              <a:t>T</a:t>
            </a:r>
            <a:r>
              <a:rPr lang="en-US" altLang="en-US" sz="2000" baseline="-25000" dirty="0"/>
              <a:t>o</a:t>
            </a:r>
            <a:r>
              <a:rPr lang="en-US" altLang="en-US" sz="2000" i="1" dirty="0"/>
              <a:t>,</a:t>
            </a:r>
            <a:r>
              <a:rPr lang="en-US" altLang="en-US" sz="2000" dirty="0"/>
              <a:t> B, 2000, 2050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                         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= 950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/>
              <a:t>                                   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= 2050</a:t>
            </a:r>
          </a:p>
          <a:p>
            <a:pPr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C, 700, 600&gt;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                           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600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                                                                        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B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C</a:t>
            </a:r>
            <a:endParaRPr lang="en-US" altLang="en-US" sz="20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/>
              <a:t>                                                                                   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A</a:t>
            </a:r>
            <a:endParaRPr lang="en-US" altLang="en-US" sz="2000" dirty="0"/>
          </a:p>
          <a:p>
            <a:r>
              <a:rPr lang="en-US" altLang="en-US" sz="2000" dirty="0"/>
              <a:t>Note: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X</a:t>
            </a:r>
            <a:r>
              <a:rPr lang="en-US" altLang="en-US" sz="2000" i="1" dirty="0"/>
              <a:t> </a:t>
            </a:r>
            <a:r>
              <a:rPr lang="en-US" altLang="en-US" sz="2000" dirty="0"/>
              <a:t>denotes block containing </a:t>
            </a:r>
            <a:r>
              <a:rPr lang="en-US" altLang="en-US" sz="2000" i="1" dirty="0"/>
              <a:t>X</a:t>
            </a:r>
            <a:r>
              <a:rPr lang="en-US" altLang="en-US" sz="2000" dirty="0"/>
              <a:t>.</a:t>
            </a:r>
          </a:p>
          <a:p>
            <a:pPr lvl="4">
              <a:buFontTx/>
              <a:buNone/>
            </a:pPr>
            <a:endParaRPr lang="en-US" altLang="en-US" sz="1600" dirty="0"/>
          </a:p>
        </p:txBody>
      </p:sp>
      <p:sp>
        <p:nvSpPr>
          <p:cNvPr id="10" name="Line 4">
            <a:extLst>
              <a:ext uri="{FF2B5EF4-FFF2-40B4-BE49-F238E27FC236}">
                <a16:creationId xmlns="" xmlns:a16="http://schemas.microsoft.com/office/drawing/2014/main" id="{5E79625F-2DC5-482B-97A4-0F1AB18CF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828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64427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3EAB0-D350-4FF9-ACD4-CE291967B31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2800" b="1" dirty="0"/>
              <a:t>Immediate DB Modification Recovery Example </a:t>
            </a:r>
            <a:r>
              <a:rPr lang="en-US" sz="2400" dirty="0"/>
              <a:t>(Cont.)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4A2442D-2CB7-462E-BF06-AB7CD2D668EF}"/>
              </a:ext>
            </a:extLst>
          </p:cNvPr>
          <p:cNvSpPr txBox="1">
            <a:spLocks/>
          </p:cNvSpPr>
          <p:nvPr/>
        </p:nvSpPr>
        <p:spPr>
          <a:xfrm>
            <a:off x="1005582" y="685800"/>
            <a:ext cx="7943110" cy="5581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/>
              <a:t>  </a:t>
            </a:r>
            <a:r>
              <a:rPr lang="en-US" altLang="en-US" sz="2200" dirty="0"/>
              <a:t>Below we show the log as it appears at three instances of time.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/>
              <a:t>Recovery actions in each case above are: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(a)  undo (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): B is restored to 2000 and A to 1000.</a:t>
            </a:r>
          </a:p>
          <a:p>
            <a:pPr>
              <a:buFontTx/>
              <a:buNone/>
            </a:pPr>
            <a:r>
              <a:rPr lang="en-US" altLang="en-US" sz="2200" dirty="0"/>
              <a:t>(b)  undo (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) and redo (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): C is restored to 700, and then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</a:t>
            </a:r>
            <a:r>
              <a:rPr lang="en-US" altLang="en-US" sz="2200" dirty="0"/>
              <a:t> are  </a:t>
            </a:r>
          </a:p>
          <a:p>
            <a:pPr>
              <a:buFontTx/>
              <a:buNone/>
            </a:pPr>
            <a:r>
              <a:rPr lang="en-US" altLang="en-US" sz="2200" dirty="0"/>
              <a:t>       set to 950 and 2050 respectively.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(c)  redo (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) and redo (</a:t>
            </a:r>
            <a:r>
              <a:rPr lang="en-US" altLang="en-US" sz="2200" i="1" dirty="0"/>
              <a:t>T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): A and B are set to 950 and 2050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    respectively. Then </a:t>
            </a:r>
            <a:r>
              <a:rPr lang="en-US" altLang="en-US" sz="2200" i="1" dirty="0"/>
              <a:t>C</a:t>
            </a:r>
            <a:r>
              <a:rPr lang="en-US" altLang="en-US" sz="2200" dirty="0"/>
              <a:t> is set to 600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D100926C-6FA6-4F8B-884F-B9A63CA2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1538981" y="1458519"/>
            <a:ext cx="6233419" cy="205938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864376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5F7E07-1C56-49D3-A811-7252F0F9AAD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Checkpoints</a:t>
            </a:r>
            <a:r>
              <a:rPr lang="en-US" sz="2800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(CO4)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638A042A-2595-4774-97DB-0D9852BA594E}"/>
              </a:ext>
            </a:extLst>
          </p:cNvPr>
          <p:cNvSpPr txBox="1">
            <a:spLocks/>
          </p:cNvSpPr>
          <p:nvPr/>
        </p:nvSpPr>
        <p:spPr>
          <a:xfrm>
            <a:off x="838940" y="1129922"/>
            <a:ext cx="7835284" cy="5031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/>
            <a:r>
              <a:rPr lang="en-US" altLang="en-US" dirty="0"/>
              <a:t>Problems in recovery procedure as discussed earlier :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searching the entire log is time-consuming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we might unnecessarily redo transactions which have already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output their updates to the database.</a:t>
            </a:r>
          </a:p>
          <a:p>
            <a:pPr marL="381000" indent="-381000" algn="just"/>
            <a:r>
              <a:rPr lang="en-US" altLang="en-US" dirty="0"/>
              <a:t>Streamline recovery procedure by periodically performing </a:t>
            </a:r>
            <a:r>
              <a:rPr lang="en-US" altLang="en-US" b="1" dirty="0">
                <a:solidFill>
                  <a:schemeClr val="tx2"/>
                </a:solidFill>
              </a:rPr>
              <a:t>checkpointing</a:t>
            </a:r>
            <a:r>
              <a:rPr lang="en-US" altLang="en-US" dirty="0"/>
              <a:t>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Output all log records currently residing in main memory onto stable storage.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Output all modified buffer blocks to the disk.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dirty="0"/>
              <a:t>Write a log record &lt;</a:t>
            </a:r>
            <a:r>
              <a:rPr lang="en-US" altLang="en-US" b="1" dirty="0"/>
              <a:t> checkpoint</a:t>
            </a:r>
            <a:r>
              <a:rPr lang="en-US" altLang="en-US" dirty="0"/>
              <a:t>&gt; onto stable storage.</a:t>
            </a:r>
          </a:p>
        </p:txBody>
      </p:sp>
    </p:spTree>
    <p:extLst>
      <p:ext uri="{BB962C8B-B14F-4D97-AF65-F5344CB8AC3E}">
        <p14:creationId xmlns="" xmlns:p14="http://schemas.microsoft.com/office/powerpoint/2010/main" val="4007459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88BDD-0433-4EAB-A6E4-D686F8FFE86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Checkpoints</a:t>
            </a:r>
            <a:r>
              <a:rPr lang="en-US" sz="2800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             (CO4)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DB4F2D4-950D-4233-BD0E-DFC2680B54B7}"/>
              </a:ext>
            </a:extLst>
          </p:cNvPr>
          <p:cNvSpPr txBox="1">
            <a:spLocks/>
          </p:cNvSpPr>
          <p:nvPr/>
        </p:nvSpPr>
        <p:spPr>
          <a:xfrm>
            <a:off x="1020932" y="952499"/>
            <a:ext cx="7510509" cy="513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/>
            <a:r>
              <a:rPr lang="en-US" altLang="en-US" sz="2200" dirty="0"/>
              <a:t>During recovery we need to consider only the most recent transaction </a:t>
            </a:r>
            <a:r>
              <a:rPr lang="en-US" altLang="en-US" sz="2200" dirty="0" err="1"/>
              <a:t>T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that started before the checkpoint, and transactions that started after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Scan backwards from end of log to find the most recent &lt;</a:t>
            </a:r>
            <a:r>
              <a:rPr lang="en-US" altLang="en-US" sz="2200" b="1" dirty="0"/>
              <a:t>checkpoint</a:t>
            </a:r>
            <a:r>
              <a:rPr lang="en-US" altLang="en-US" sz="2200" dirty="0"/>
              <a:t>&gt; record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Continue scanning backwards till a record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b="1" dirty="0"/>
              <a:t> start</a:t>
            </a:r>
            <a:r>
              <a:rPr lang="en-US" altLang="en-US" sz="2200" dirty="0"/>
              <a:t>&gt; is found.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Need only consider the part of log following above </a:t>
            </a:r>
            <a:r>
              <a:rPr lang="en-US" altLang="en-US" sz="2200" b="1" dirty="0"/>
              <a:t>star</a:t>
            </a:r>
            <a:r>
              <a:rPr lang="en-US" altLang="en-US" sz="2200" dirty="0"/>
              <a:t>t record. Earlier part of log can be ignored during recovery, and can be erased whenever desired.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For all transactions (starting from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or later) with no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</a:t>
            </a:r>
            <a:r>
              <a:rPr lang="en-US" altLang="en-US" sz="2200" b="1" dirty="0"/>
              <a:t>commit</a:t>
            </a:r>
            <a:r>
              <a:rPr lang="en-US" altLang="en-US" sz="2200" i="1" dirty="0"/>
              <a:t>&gt;</a:t>
            </a:r>
            <a:r>
              <a:rPr lang="en-US" altLang="en-US" sz="2200" dirty="0"/>
              <a:t>, execute </a:t>
            </a:r>
            <a:r>
              <a:rPr lang="en-US" altLang="en-US" sz="2200" b="1" dirty="0"/>
              <a:t>undo</a:t>
            </a:r>
            <a:r>
              <a:rPr lang="en-US" altLang="en-US" sz="2200" b="1" i="1" dirty="0"/>
              <a:t>(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). </a:t>
            </a:r>
            <a:r>
              <a:rPr lang="en-US" altLang="en-US" sz="2200" dirty="0"/>
              <a:t>(Done only in case of immediate modification.)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Scanning forward in the log, for all transactions starting 	from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dirty="0"/>
              <a:t>or later with a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 </a:t>
            </a:r>
            <a:r>
              <a:rPr lang="en-US" altLang="en-US" sz="2200" b="1" dirty="0"/>
              <a:t>commit</a:t>
            </a:r>
            <a:r>
              <a:rPr lang="en-US" altLang="en-US" sz="2200" i="1" dirty="0"/>
              <a:t>&gt;</a:t>
            </a:r>
            <a:r>
              <a:rPr lang="en-US" altLang="en-US" sz="2200" dirty="0"/>
              <a:t>,  execute </a:t>
            </a:r>
            <a:r>
              <a:rPr lang="en-US" altLang="en-US" sz="2200" b="1" dirty="0"/>
              <a:t>redo</a:t>
            </a:r>
            <a:r>
              <a:rPr lang="en-US" altLang="en-US" sz="2200" b="1" i="1" dirty="0"/>
              <a:t>(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).</a:t>
            </a:r>
            <a:endParaRPr lang="en-US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7031026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54434-B959-41FB-8F4C-A645AC4FCED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Checkpoints Example</a:t>
            </a:r>
            <a:r>
              <a:rPr lang="en-US" sz="2800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             (CO4)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5A8F0BDB-2B6C-4262-8857-D211818DC6F4}"/>
              </a:ext>
            </a:extLst>
          </p:cNvPr>
          <p:cNvSpPr txBox="1">
            <a:spLocks/>
          </p:cNvSpPr>
          <p:nvPr/>
        </p:nvSpPr>
        <p:spPr>
          <a:xfrm>
            <a:off x="876300" y="1000125"/>
            <a:ext cx="8267700" cy="5594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can be ignored (updates already output to disk due to checkpoint)</a:t>
            </a:r>
          </a:p>
          <a:p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redone.</a:t>
            </a:r>
          </a:p>
          <a:p>
            <a:r>
              <a:rPr lang="en-US" altLang="en-US" sz="2400" i="1" dirty="0"/>
              <a:t>T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undone</a:t>
            </a:r>
          </a:p>
        </p:txBody>
      </p:sp>
      <p:sp>
        <p:nvSpPr>
          <p:cNvPr id="11" name="Line 4">
            <a:extLst>
              <a:ext uri="{FF2B5EF4-FFF2-40B4-BE49-F238E27FC236}">
                <a16:creationId xmlns="" xmlns:a16="http://schemas.microsoft.com/office/drawing/2014/main" id="{7AF4ECA6-F6B0-4A2A-A3D3-1A44D8653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="" xmlns:a16="http://schemas.microsoft.com/office/drawing/2014/main" id="{DE0D8A32-DED3-4CA0-90ED-3BCE85835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="" xmlns:a16="http://schemas.microsoft.com/office/drawing/2014/main" id="{D065BF13-F5C0-457D-BDC8-1FB61A0B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7">
            <a:extLst>
              <a:ext uri="{FF2B5EF4-FFF2-40B4-BE49-F238E27FC236}">
                <a16:creationId xmlns="" xmlns:a16="http://schemas.microsoft.com/office/drawing/2014/main" id="{C355BFD6-E13E-4380-BC7F-F79366D8A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>
                <a:latin typeface="Helvetica" panose="020B0604020202020204" pitchFamily="34" charset="0"/>
              </a:rPr>
              <a:t>T</a:t>
            </a:r>
            <a:r>
              <a:rPr lang="en-US" altLang="en-US" sz="2000" i="1" baseline="-25000">
                <a:latin typeface="Helvetica" panose="020B0604020202020204" pitchFamily="34" charset="0"/>
              </a:rPr>
              <a:t>c</a:t>
            </a:r>
            <a:endParaRPr lang="en-US" altLang="en-US" sz="2000" i="1">
              <a:latin typeface="Helvetica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="" xmlns:a16="http://schemas.microsoft.com/office/drawing/2014/main" id="{7664C1ED-38B7-44D2-88E7-EB1F16C3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>
                <a:latin typeface="Helvetica" panose="020B0604020202020204" pitchFamily="34" charset="0"/>
              </a:rPr>
              <a:t>T</a:t>
            </a:r>
            <a:r>
              <a:rPr lang="en-US" altLang="en-US" sz="2000" baseline="-25000">
                <a:latin typeface="Helvetica" panose="020B0604020202020204" pitchFamily="34" charset="0"/>
              </a:rPr>
              <a:t>f</a:t>
            </a:r>
            <a:endParaRPr lang="en-US" altLang="en-US" sz="2000" i="1">
              <a:latin typeface="Helvetica" panose="020B0604020202020204" pitchFamily="34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="" xmlns:a16="http://schemas.microsoft.com/office/drawing/2014/main" id="{48F902A3-7C98-4A97-B1B0-D381CFB4B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="" xmlns:a16="http://schemas.microsoft.com/office/drawing/2014/main" id="{D7B9BBB1-F81E-4E3D-935B-B8272E121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="" xmlns:a16="http://schemas.microsoft.com/office/drawing/2014/main" id="{A475F708-E3C6-4007-A0A4-4EBEA866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="" xmlns:a16="http://schemas.microsoft.com/office/drawing/2014/main" id="{C67BD1CA-4834-4481-A155-C4AD47218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">
            <a:extLst>
              <a:ext uri="{FF2B5EF4-FFF2-40B4-BE49-F238E27FC236}">
                <a16:creationId xmlns="" xmlns:a16="http://schemas.microsoft.com/office/drawing/2014/main" id="{C778B0BE-69E8-4BC1-B9A5-C0ED59869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4">
            <a:extLst>
              <a:ext uri="{FF2B5EF4-FFF2-40B4-BE49-F238E27FC236}">
                <a16:creationId xmlns="" xmlns:a16="http://schemas.microsoft.com/office/drawing/2014/main" id="{A0975B34-161B-4B95-965E-3AE4FC5CD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="" xmlns:a16="http://schemas.microsoft.com/office/drawing/2014/main" id="{3FB42799-8372-4A97-9BDF-BC7B080EE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">
            <a:extLst>
              <a:ext uri="{FF2B5EF4-FFF2-40B4-BE49-F238E27FC236}">
                <a16:creationId xmlns="" xmlns:a16="http://schemas.microsoft.com/office/drawing/2014/main" id="{3004B5AF-04C0-4AA3-B644-9097E2FD4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>
            <a:extLst>
              <a:ext uri="{FF2B5EF4-FFF2-40B4-BE49-F238E27FC236}">
                <a16:creationId xmlns="" xmlns:a16="http://schemas.microsoft.com/office/drawing/2014/main" id="{223DCD7C-4A64-4193-ADD8-91742F6AF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FE92E521-2CF1-4727-95C8-CA3B8A0B1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="" xmlns:a16="http://schemas.microsoft.com/office/drawing/2014/main" id="{8B0D3F64-1800-4C9D-8C2C-CE09AFD14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="" xmlns:a16="http://schemas.microsoft.com/office/drawing/2014/main" id="{A57BBCB7-666F-4085-BC67-BA1FD429B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1">
            <a:extLst>
              <a:ext uri="{FF2B5EF4-FFF2-40B4-BE49-F238E27FC236}">
                <a16:creationId xmlns="" xmlns:a16="http://schemas.microsoft.com/office/drawing/2014/main" id="{6F4DA8F7-2FEA-4986-BB57-860582E8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>
                <a:latin typeface="Helvetica" panose="020B0604020202020204" pitchFamily="34" charset="0"/>
              </a:rPr>
              <a:t>T</a:t>
            </a:r>
            <a:r>
              <a:rPr lang="en-US" altLang="en-US" sz="2000" baseline="-25000">
                <a:latin typeface="Helvetica" panose="020B0604020202020204" pitchFamily="34" charset="0"/>
              </a:rPr>
              <a:t>1</a:t>
            </a:r>
            <a:endParaRPr lang="en-US" altLang="en-US" sz="2000" i="1">
              <a:latin typeface="Helvetica" panose="020B0604020202020204" pitchFamily="34" charset="0"/>
            </a:endParaRPr>
          </a:p>
        </p:txBody>
      </p:sp>
      <p:sp>
        <p:nvSpPr>
          <p:cNvPr id="29" name="Text Box 22">
            <a:extLst>
              <a:ext uri="{FF2B5EF4-FFF2-40B4-BE49-F238E27FC236}">
                <a16:creationId xmlns="" xmlns:a16="http://schemas.microsoft.com/office/drawing/2014/main" id="{40A7B1DD-A90D-4905-B34B-25823C07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>
                <a:latin typeface="Helvetica" panose="020B0604020202020204" pitchFamily="34" charset="0"/>
              </a:rPr>
              <a:t>T</a:t>
            </a:r>
            <a:r>
              <a:rPr lang="en-US" altLang="en-US" sz="2000" baseline="-25000">
                <a:latin typeface="Helvetica" panose="020B0604020202020204" pitchFamily="34" charset="0"/>
              </a:rPr>
              <a:t>2</a:t>
            </a:r>
            <a:endParaRPr lang="en-US" altLang="en-US" sz="2000" i="1">
              <a:latin typeface="Helvetica" panose="020B0604020202020204" pitchFamily="34" charset="0"/>
            </a:endParaRPr>
          </a:p>
        </p:txBody>
      </p:sp>
      <p:sp>
        <p:nvSpPr>
          <p:cNvPr id="30" name="Text Box 23">
            <a:extLst>
              <a:ext uri="{FF2B5EF4-FFF2-40B4-BE49-F238E27FC236}">
                <a16:creationId xmlns="" xmlns:a16="http://schemas.microsoft.com/office/drawing/2014/main" id="{2695F9F2-F284-476F-83C5-4FE0532A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 dirty="0">
                <a:latin typeface="Helvetica" panose="020B0604020202020204" pitchFamily="34" charset="0"/>
              </a:rPr>
              <a:t>T</a:t>
            </a:r>
            <a:r>
              <a:rPr lang="en-US" altLang="en-US" sz="2000" baseline="-25000" dirty="0">
                <a:latin typeface="Helvetica" panose="020B0604020202020204" pitchFamily="34" charset="0"/>
              </a:rPr>
              <a:t>3</a:t>
            </a:r>
            <a:endParaRPr lang="en-US" altLang="en-US" sz="2000" i="1" dirty="0">
              <a:latin typeface="Helvetica" panose="020B0604020202020204" pitchFamily="34" charset="0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="" xmlns:a16="http://schemas.microsoft.com/office/drawing/2014/main" id="{1BDDD9C4-C0EF-4F7D-BCA2-99B4EBF0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 i="1">
                <a:latin typeface="Helvetica" panose="020B0604020202020204" pitchFamily="34" charset="0"/>
              </a:rPr>
              <a:t>T</a:t>
            </a:r>
            <a:r>
              <a:rPr lang="en-US" altLang="en-US" sz="2000" baseline="-25000">
                <a:latin typeface="Helvetica" panose="020B0604020202020204" pitchFamily="34" charset="0"/>
              </a:rPr>
              <a:t>4</a:t>
            </a:r>
            <a:endParaRPr lang="en-US" altLang="en-US" sz="2000" i="1">
              <a:latin typeface="Helvetica" panose="020B0604020202020204" pitchFamily="34" charset="0"/>
            </a:endParaRPr>
          </a:p>
        </p:txBody>
      </p:sp>
      <p:sp>
        <p:nvSpPr>
          <p:cNvPr id="32" name="Text Box 25">
            <a:extLst>
              <a:ext uri="{FF2B5EF4-FFF2-40B4-BE49-F238E27FC236}">
                <a16:creationId xmlns="" xmlns:a16="http://schemas.microsoft.com/office/drawing/2014/main" id="{F52B8806-E8FA-4949-8B18-338634AD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checkpoint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="" xmlns:a16="http://schemas.microsoft.com/office/drawing/2014/main" id="{B160872C-FD94-4472-9EAF-497118D5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system failure</a:t>
            </a:r>
          </a:p>
        </p:txBody>
      </p:sp>
    </p:spTree>
    <p:extLst>
      <p:ext uri="{BB962C8B-B14F-4D97-AF65-F5344CB8AC3E}">
        <p14:creationId xmlns="" xmlns:p14="http://schemas.microsoft.com/office/powerpoint/2010/main" val="391804426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71628-6B76-4ED6-AB87-EF82BED6DE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      </a:t>
            </a:r>
            <a:r>
              <a:rPr lang="en-US" sz="3200" b="1" dirty="0"/>
              <a:t>Checkpoints</a:t>
            </a:r>
            <a:r>
              <a:rPr lang="en-US" sz="2800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             (CO4)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DB4F2D4-950D-4233-BD0E-DFC2680B54B7}"/>
              </a:ext>
            </a:extLst>
          </p:cNvPr>
          <p:cNvSpPr txBox="1">
            <a:spLocks/>
          </p:cNvSpPr>
          <p:nvPr/>
        </p:nvSpPr>
        <p:spPr>
          <a:xfrm>
            <a:off x="1020932" y="952499"/>
            <a:ext cx="7510509" cy="513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/>
            <a:r>
              <a:rPr lang="en-US" altLang="en-US" sz="2200" dirty="0"/>
              <a:t>During recovery we need to consider only the most recent transaction </a:t>
            </a:r>
            <a:r>
              <a:rPr lang="en-US" altLang="en-US" sz="2200" dirty="0" err="1"/>
              <a:t>T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that started before the checkpoint, and transactions that started after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Scan backwards from end of log to find the most recent &lt;</a:t>
            </a:r>
            <a:r>
              <a:rPr lang="en-US" altLang="en-US" sz="2200" b="1" dirty="0"/>
              <a:t>checkpoint</a:t>
            </a:r>
            <a:r>
              <a:rPr lang="en-US" altLang="en-US" sz="2200" dirty="0"/>
              <a:t>&gt; record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Continue scanning backwards till a record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b="1" dirty="0"/>
              <a:t> start</a:t>
            </a:r>
            <a:r>
              <a:rPr lang="en-US" altLang="en-US" sz="2200" dirty="0"/>
              <a:t>&gt; is found.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Need only consider the part of log following above </a:t>
            </a:r>
            <a:r>
              <a:rPr lang="en-US" altLang="en-US" sz="2200" b="1" dirty="0"/>
              <a:t>star</a:t>
            </a:r>
            <a:r>
              <a:rPr lang="en-US" altLang="en-US" sz="2200" dirty="0"/>
              <a:t>t record. Earlier part of log can be ignored during recovery, and can be erased whenever desired.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For all transactions (starting from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or later) with no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dirty="0"/>
              <a:t> </a:t>
            </a:r>
            <a:r>
              <a:rPr lang="en-US" altLang="en-US" sz="2200" b="1" dirty="0"/>
              <a:t>commit</a:t>
            </a:r>
            <a:r>
              <a:rPr lang="en-US" altLang="en-US" sz="2200" i="1" dirty="0"/>
              <a:t>&gt;</a:t>
            </a:r>
            <a:r>
              <a:rPr lang="en-US" altLang="en-US" sz="2200" dirty="0"/>
              <a:t>, execute </a:t>
            </a:r>
            <a:r>
              <a:rPr lang="en-US" altLang="en-US" sz="2200" b="1" dirty="0"/>
              <a:t>undo</a:t>
            </a:r>
            <a:r>
              <a:rPr lang="en-US" altLang="en-US" sz="2200" b="1" i="1" dirty="0"/>
              <a:t>(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). </a:t>
            </a:r>
            <a:r>
              <a:rPr lang="en-US" altLang="en-US" sz="2200" dirty="0"/>
              <a:t>(Done only in case of immediate modification.)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altLang="en-US" sz="2200" dirty="0"/>
              <a:t>Scanning forward in the log, for all transactions starting 	from 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dirty="0"/>
              <a:t>or later with a </a:t>
            </a:r>
            <a:r>
              <a:rPr lang="en-US" altLang="en-US" sz="2200" i="1" dirty="0"/>
              <a:t>&lt;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 </a:t>
            </a:r>
            <a:r>
              <a:rPr lang="en-US" altLang="en-US" sz="2200" b="1" dirty="0"/>
              <a:t>commit</a:t>
            </a:r>
            <a:r>
              <a:rPr lang="en-US" altLang="en-US" sz="2200" i="1" dirty="0"/>
              <a:t>&gt;</a:t>
            </a:r>
            <a:r>
              <a:rPr lang="en-US" altLang="en-US" sz="2200" dirty="0"/>
              <a:t>,  execute </a:t>
            </a:r>
            <a:r>
              <a:rPr lang="en-US" altLang="en-US" sz="2200" b="1" dirty="0"/>
              <a:t>redo</a:t>
            </a:r>
            <a:r>
              <a:rPr lang="en-US" altLang="en-US" sz="2200" b="1" i="1" dirty="0"/>
              <a:t>(</a:t>
            </a:r>
            <a:r>
              <a:rPr lang="en-US" altLang="en-US" sz="2200" i="1" dirty="0" err="1"/>
              <a:t>T</a:t>
            </a:r>
            <a:r>
              <a:rPr lang="en-US" altLang="en-US" sz="2200" i="1" baseline="-25000" dirty="0" err="1"/>
              <a:t>i</a:t>
            </a:r>
            <a:r>
              <a:rPr lang="en-US" altLang="en-US" sz="2200" i="1" dirty="0"/>
              <a:t>).</a:t>
            </a:r>
            <a:endParaRPr lang="en-US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005433445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EDD52B-8F24-4C65-AB3B-4F6234E4FB5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b="1" dirty="0"/>
              <a:t>Deadlock      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B39D1BE-852E-4E4A-B265-6A7C57E91BB9}"/>
              </a:ext>
            </a:extLst>
          </p:cNvPr>
          <p:cNvSpPr/>
          <p:nvPr/>
        </p:nvSpPr>
        <p:spPr>
          <a:xfrm>
            <a:off x="1371599" y="1171853"/>
            <a:ext cx="7426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In a database, a deadlock is an unwanted situation in which two or more transactions are waiting indefinitely for one another to give up locks. </a:t>
            </a:r>
            <a:endParaRPr lang="en-US" sz="24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B93E89F-33ED-4A35-8364-7BC69D09B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611332"/>
            <a:ext cx="6925642" cy="3286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1433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1415" y="976432"/>
            <a:ext cx="7047361" cy="522596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Ignore</a:t>
            </a:r>
          </a:p>
          <a:p>
            <a:pPr lvl="1"/>
            <a:r>
              <a:rPr lang="en-US" altLang="ru-RU" dirty="0"/>
              <a:t>Let the application programmer deal with it, or restart the system</a:t>
            </a: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Prevention</a:t>
            </a:r>
          </a:p>
          <a:p>
            <a:pPr lvl="1"/>
            <a:r>
              <a:rPr lang="en-US" altLang="ru-RU" dirty="0"/>
              <a:t>Guaranteeing that deadlocks can never occur in the first place. Check transaction when it is initiated. Requires no run time support.</a:t>
            </a: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Avoidance</a:t>
            </a:r>
          </a:p>
          <a:p>
            <a:pPr lvl="1"/>
            <a:r>
              <a:rPr lang="en-US" altLang="ru-RU" dirty="0"/>
              <a:t>Detecting potential deadlocks in advance and taking action to insure that deadlock will not occur. Requires run time support.</a:t>
            </a: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Detection and Recovery</a:t>
            </a:r>
          </a:p>
          <a:p>
            <a:pPr lvl="1"/>
            <a:r>
              <a:rPr lang="en-US" altLang="ru-RU" dirty="0"/>
              <a:t>Allowing deadlocks to form and then finding and breaking them. As in the avoidance scheme, this requires run time support.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518248" y="0"/>
            <a:ext cx="7246189" cy="67426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ru-RU" dirty="0"/>
              <a:t>Deadlock Management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4630645-EFF0-40BF-95F7-D58DAA3A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94D-E16D-4088-888E-CF4B7A6EC66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AA7C8F-266A-46D6-8ADC-5BE8A5B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87835B-6022-4D31-8AD9-925A3D0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156A0-640D-4B26-A9CF-F89861B9E0A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Deadlock Avoidance</a:t>
            </a:r>
            <a:r>
              <a:rPr lang="en-US" sz="48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CO4)    contd..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B39D1BE-852E-4E4A-B265-6A7C57E91BB9}"/>
              </a:ext>
            </a:extLst>
          </p:cNvPr>
          <p:cNvSpPr/>
          <p:nvPr/>
        </p:nvSpPr>
        <p:spPr>
          <a:xfrm>
            <a:off x="1371599" y="1154098"/>
            <a:ext cx="74350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avoid the deadlock rather than restarting or aborting the database</a:t>
            </a:r>
          </a:p>
          <a:p>
            <a:pPr algn="just"/>
            <a:endParaRPr lang="en-US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Deadlock avoidance method is suitable for smaller database whereas deadlock prevention method is suitable for larger database.</a:t>
            </a:r>
            <a:r>
              <a:rPr lang="en-US" sz="2400" b="0" i="0" dirty="0">
                <a:effectLst/>
                <a:latin typeface="+mj-lt"/>
              </a:rPr>
              <a:t> 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avoiding deadlock is to apply both row level locking mechanism and READ COMMITTED isolation level.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However, It does not guarantee to remove deadlocks completely.</a:t>
            </a:r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38553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4706" y="1055029"/>
            <a:ext cx="7148962" cy="4983462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ru-RU" dirty="0"/>
              <a:t>Transactions are not required to request resources a priori.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ru-RU" dirty="0"/>
              <a:t>Transactions are allowed to proceed unless a requested resource is unavailable.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ru-RU" dirty="0"/>
              <a:t>In case of conflict, transactions may be allowed to wait for a fixed time interval.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ru-RU" dirty="0"/>
              <a:t>Order either the data items or the sites and always request locks in that order.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ru-RU" dirty="0"/>
              <a:t>More attractive than prevention in a database environment.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886" y="0"/>
            <a:ext cx="7047781" cy="65701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ru-RU" dirty="0"/>
              <a:t>Deadlock Avoidance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31AC82-7C4B-4758-88C4-BD1BF5F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38A0-BDE9-4C01-B28A-26678AEA815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BCE849-B1C9-496F-87E4-13AF5DA7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E59B00-AEFD-4BB3-918B-37C0C38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D422A-6960-4B8D-8B52-D68E0EA7E9E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CO-PO Mapping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A124F2C-2B5A-443F-9BEF-999CE332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3287737"/>
              </p:ext>
            </p:extLst>
          </p:nvPr>
        </p:nvGraphicFramePr>
        <p:xfrm>
          <a:off x="457200" y="915323"/>
          <a:ext cx="8458199" cy="2076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57760426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8975653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37578106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2669988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79070828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401236683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324197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7998948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126488533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52411706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983909845"/>
                    </a:ext>
                  </a:extLst>
                </a:gridCol>
                <a:gridCol w="491717">
                  <a:extLst>
                    <a:ext uri="{9D8B030D-6E8A-4147-A177-3AD203B41FA5}">
                      <a16:colId xmlns="" xmlns:a16="http://schemas.microsoft.com/office/drawing/2014/main" val="4107698890"/>
                    </a:ext>
                  </a:extLst>
                </a:gridCol>
                <a:gridCol w="651282">
                  <a:extLst>
                    <a:ext uri="{9D8B030D-6E8A-4147-A177-3AD203B41FA5}">
                      <a16:colId xmlns="" xmlns:a16="http://schemas.microsoft.com/office/drawing/2014/main" val="829625483"/>
                    </a:ext>
                  </a:extLst>
                </a:gridCol>
              </a:tblGrid>
              <a:tr h="838200">
                <a:tc grid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co-po correlation matrix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541951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co.k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011466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KCS-501.4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" marR="4408" marT="44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76205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16" y="913771"/>
            <a:ext cx="7829550" cy="5119687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All resources which may be needed by a transaction must be </a:t>
            </a:r>
            <a:r>
              <a:rPr lang="en-US" altLang="ru-RU" b="1" dirty="0" err="1">
                <a:solidFill>
                  <a:schemeClr val="accent6">
                    <a:lumMod val="75000"/>
                  </a:schemeClr>
                </a:solidFill>
              </a:rPr>
              <a:t>predeclared</a:t>
            </a:r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/>
            <a:r>
              <a:rPr lang="en-US" altLang="ru-RU" dirty="0"/>
              <a:t>The system must guarantee that none of the resources will be needed by an ongoing transaction.</a:t>
            </a:r>
          </a:p>
          <a:p>
            <a:pPr marL="742950" lvl="1"/>
            <a:r>
              <a:rPr lang="en-US" altLang="ru-RU" dirty="0"/>
              <a:t>Resources must only be reserved, but not necessarily allocated a priori</a:t>
            </a:r>
          </a:p>
          <a:p>
            <a:pPr marL="742950" lvl="1"/>
            <a:r>
              <a:rPr lang="en-US" altLang="ru-RU" dirty="0"/>
              <a:t>Unsuitability of the scheme in database environment</a:t>
            </a:r>
          </a:p>
          <a:p>
            <a:pPr marL="742950" lvl="1"/>
            <a:r>
              <a:rPr lang="en-US" altLang="ru-RU" dirty="0"/>
              <a:t>Suitable for systems that have no provisions for undoing processes.</a:t>
            </a:r>
          </a:p>
          <a:p>
            <a:r>
              <a:rPr lang="en-US" altLang="ru-RU" b="1" dirty="0">
                <a:solidFill>
                  <a:schemeClr val="accent6">
                    <a:lumMod val="75000"/>
                  </a:schemeClr>
                </a:solidFill>
              </a:rPr>
              <a:t>Evaluation:</a:t>
            </a:r>
          </a:p>
          <a:p>
            <a:pPr marL="742950" lvl="1">
              <a:buSzPct val="100000"/>
              <a:buFontTx/>
              <a:buChar char="–"/>
            </a:pPr>
            <a:r>
              <a:rPr lang="en-US" altLang="ru-RU" dirty="0"/>
              <a:t>Reduced concurrency due to </a:t>
            </a:r>
            <a:r>
              <a:rPr lang="en-US" altLang="ru-RU" dirty="0" err="1"/>
              <a:t>preallocation</a:t>
            </a:r>
            <a:endParaRPr lang="en-US" altLang="ru-RU" dirty="0"/>
          </a:p>
          <a:p>
            <a:pPr marL="742950" lvl="1">
              <a:buSzPct val="100000"/>
              <a:buFontTx/>
              <a:buChar char="–"/>
            </a:pPr>
            <a:r>
              <a:rPr lang="en-US" altLang="ru-RU" dirty="0"/>
              <a:t>Evaluating whether an allocation is safe leads to added overhead.</a:t>
            </a:r>
          </a:p>
          <a:p>
            <a:pPr marL="742950" lvl="1">
              <a:buSzPct val="100000"/>
              <a:buFont typeface="Century Schoolbook" pitchFamily="18" charset="0"/>
              <a:buChar char="–"/>
            </a:pPr>
            <a:r>
              <a:rPr lang="en-US" altLang="ru-RU" dirty="0"/>
              <a:t>Difficult to determine (partial order)</a:t>
            </a:r>
          </a:p>
          <a:p>
            <a:pPr marL="742950" lvl="1">
              <a:buSzPct val="100000"/>
              <a:buFont typeface="Century Schoolbook" pitchFamily="18" charset="0"/>
              <a:buChar char="+"/>
            </a:pPr>
            <a:r>
              <a:rPr lang="en-US" altLang="ru-RU" dirty="0"/>
              <a:t>No transaction rollback or restart is involved.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44128" y="0"/>
            <a:ext cx="7254815" cy="72602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ru-RU" dirty="0"/>
              <a:t>Deadlock Prevention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143CF4-31A8-4621-8030-4DD3A02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3B4-C603-4821-8A19-E5B38BD1C2BD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D35528-B43A-4F29-8B55-F6B2C4B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61F5A6-2250-4CF6-86C6-1BB7004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5A1E2-3FA9-41EC-A93A-216D8C28984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en-US" sz="3200" b="1" dirty="0"/>
              <a:t>Deadlock Prevention</a:t>
            </a:r>
            <a:r>
              <a:rPr lang="en-US" sz="4800" b="1" dirty="0"/>
              <a:t>    </a:t>
            </a:r>
            <a:r>
              <a:rPr lang="en-US" sz="1600" b="1" dirty="0">
                <a:solidFill>
                  <a:schemeClr val="tx1"/>
                </a:solidFill>
              </a:rPr>
              <a:t>CO4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F0FCD87-AA8B-49E8-86B0-65B19864FD9A}"/>
              </a:ext>
            </a:extLst>
          </p:cNvPr>
          <p:cNvSpPr/>
          <p:nvPr/>
        </p:nvSpPr>
        <p:spPr>
          <a:xfrm>
            <a:off x="1473693" y="1296140"/>
            <a:ext cx="73240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 A deadlock can be prevented if the resources a allocated in such a way that deadlock never occur.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Deadlock prevention mechanism proposes two schemes 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Wait-Die Scheme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Wound Wait Scheme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40356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361" y="855183"/>
            <a:ext cx="7924800" cy="5062537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ru-RU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WAIT-DIE Rule:</a:t>
            </a:r>
            <a:r>
              <a:rPr lang="en-US" altLang="ru-RU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 lock on a data item which is already locked by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permitted to wait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If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aborted and restarted with the same timestamp.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waits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dies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non-preemptive: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preempts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prefers younger transactions4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ct val="15000"/>
              </a:spcBef>
              <a:buNone/>
            </a:pP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ru-RU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WOUND-WAIT Rule:</a:t>
            </a:r>
            <a:r>
              <a:rPr lang="en-US" altLang="ru-RU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 lock on a data item which is already locked by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permitted to wait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If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aborted and the lock is granted to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wounded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waits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preemptive: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preempts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younger</a:t>
            </a:r>
          </a:p>
          <a:p>
            <a:pPr lvl="1" algn="just">
              <a:lnSpc>
                <a:spcPct val="100000"/>
              </a:lnSpc>
              <a:spcBef>
                <a:spcPct val="15000"/>
              </a:spcBef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prefers older transactions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3357" y="0"/>
            <a:ext cx="7583697" cy="5671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ru-RU" sz="4000" dirty="0"/>
              <a:t>Wait-Die &amp; Wound-Wait Algorithms</a:t>
            </a:r>
            <a:endParaRPr lang="en-US" alt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4A7E9F-9887-448F-B841-9E0784EB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7C8-C13E-4E2C-95D3-825C4FB8FC6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01C5E9B-E33C-44B9-83D3-B3C58EAB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FDBEF3-C046-4ECB-826D-864B3995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361" y="855183"/>
            <a:ext cx="7849318" cy="5545617"/>
          </a:xfrm>
          <a:noFill/>
        </p:spPr>
        <p:txBody>
          <a:bodyPr>
            <a:normAutofit lnSpcReduction="10000"/>
          </a:bodyPr>
          <a:lstStyle/>
          <a:p>
            <a:r>
              <a:rPr lang="en-US" sz="2400" dirty="0"/>
              <a:t>If the deadlocks are not avoided then another approach is to detect them when they have occurred and recover from them.</a:t>
            </a:r>
          </a:p>
          <a:p>
            <a:r>
              <a:rPr lang="en-US" sz="2400" dirty="0"/>
              <a:t>The basic idea is to check allocation against availability for all possible allocation sequences to determine if the system is in deadlocked state.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Once detected there needs to be way to recover several alternatives exist:</a:t>
            </a:r>
          </a:p>
          <a:p>
            <a:r>
              <a:rPr lang="en-US" sz="2400" dirty="0"/>
              <a:t>Temporarily prevent resources from deadlocked processes</a:t>
            </a:r>
          </a:p>
          <a:p>
            <a:r>
              <a:rPr lang="en-US" sz="2400" dirty="0"/>
              <a:t>Back Off a process to some check point allowing preemption of a needed resource and restarting the process at the checkpoint later</a:t>
            </a:r>
          </a:p>
          <a:p>
            <a:r>
              <a:rPr lang="en-US" sz="2400" dirty="0"/>
              <a:t>Successively kill processes until the system is deadlock free.</a:t>
            </a:r>
          </a:p>
          <a:p>
            <a:endParaRPr lang="en-US" sz="2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3357" y="0"/>
            <a:ext cx="7583697" cy="5671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i="1" dirty="0"/>
              <a:t>Deadlock Detection</a:t>
            </a:r>
            <a:endParaRPr lang="en-US" alt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33538D-AE0F-4358-ACBB-8DB3E5F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0BA1-6C90-4016-B75E-7A359A280FB8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AB8F21D-382E-4CE5-B765-7F22EB67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266CDD-B16B-4E33-8FAE-2C5FC127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361" y="855184"/>
            <a:ext cx="7961462" cy="3561542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Deadlocks can be described as a wait-for graph, which consists of a pair G=(V,E)G=(V,E),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V is a set of vertices (all the transactions in the system)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 is a set of edges; each element is an ordered pair </a:t>
            </a:r>
            <a:r>
              <a:rPr lang="en-US" sz="2000" dirty="0" err="1"/>
              <a:t>Ti→Tj</a:t>
            </a:r>
            <a:r>
              <a:rPr lang="en-US" sz="20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If </a:t>
            </a:r>
            <a:r>
              <a:rPr lang="en-US" sz="2000" dirty="0" err="1"/>
              <a:t>Ti→Tj</a:t>
            </a:r>
            <a:r>
              <a:rPr lang="en-US" sz="2000" dirty="0"/>
              <a:t> is in E, then there is a directed edge from Ti to </a:t>
            </a:r>
            <a:r>
              <a:rPr lang="en-US" sz="2000" dirty="0" err="1"/>
              <a:t>Tj</a:t>
            </a:r>
            <a:r>
              <a:rPr lang="en-US" sz="2000" dirty="0"/>
              <a:t>, implying that Ti is waiting for </a:t>
            </a:r>
            <a:r>
              <a:rPr lang="en-US" sz="2000" dirty="0" err="1"/>
              <a:t>Tj</a:t>
            </a:r>
            <a:r>
              <a:rPr lang="en-US" sz="2000" dirty="0"/>
              <a:t> to release a data item. - When Ti requests a data item currently being held by </a:t>
            </a:r>
            <a:r>
              <a:rPr lang="en-US" sz="2000" dirty="0" err="1"/>
              <a:t>Tj</a:t>
            </a:r>
            <a:r>
              <a:rPr lang="en-US" sz="2000" dirty="0"/>
              <a:t>, then the edge </a:t>
            </a:r>
            <a:r>
              <a:rPr lang="en-US" sz="2000" dirty="0" err="1"/>
              <a:t>TiTj</a:t>
            </a:r>
            <a:r>
              <a:rPr lang="en-US" sz="2000" dirty="0"/>
              <a:t> is inserted in the wait-for graph. This edge is removed only when </a:t>
            </a:r>
            <a:r>
              <a:rPr lang="en-US" sz="2000" dirty="0" err="1"/>
              <a:t>Tjis</a:t>
            </a:r>
            <a:r>
              <a:rPr lang="en-US" sz="2000" dirty="0"/>
              <a:t> no longer holding a data item needed by Ti.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deadlock-detection algorithm periodically to look for cycles.</a:t>
            </a:r>
          </a:p>
          <a:p>
            <a:endParaRPr lang="en-US" sz="2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3357" y="0"/>
            <a:ext cx="7583697" cy="5671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i="1" dirty="0"/>
              <a:t>Deadlock Detection</a:t>
            </a:r>
            <a:endParaRPr lang="en-US" altLang="ru-RU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530" y="4467045"/>
            <a:ext cx="4229100" cy="17526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7AFE74E-7210-4FB4-AF19-DA453F5E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F50A-1DDB-4E6C-B550-20665B5ABD3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C1B0654-D285-4C26-B164-DAE638C3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96EA3F-27E7-4E0A-804E-3712780B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361" y="855183"/>
            <a:ext cx="7849318" cy="5545617"/>
          </a:xfrm>
          <a:noFill/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b="1" dirty="0"/>
              <a:t>1. Termination of processes</a:t>
            </a:r>
          </a:p>
          <a:p>
            <a:pPr lvl="1"/>
            <a:r>
              <a:rPr lang="en-US" sz="4400" dirty="0"/>
              <a:t>Some victim process is chosen for termination from the cycle of deadlocked processes.</a:t>
            </a:r>
          </a:p>
          <a:p>
            <a:pPr lvl="1"/>
            <a:r>
              <a:rPr lang="en-US" sz="4400" dirty="0"/>
              <a:t>This process is terminated, requiring a later restart</a:t>
            </a:r>
          </a:p>
          <a:p>
            <a:pPr lvl="1"/>
            <a:r>
              <a:rPr lang="en-US" sz="4400" dirty="0"/>
              <a:t>All the resources allocated to this processes are released, so that they may be reassigned to other deadlocked processes</a:t>
            </a:r>
          </a:p>
          <a:p>
            <a:pPr lvl="1"/>
            <a:r>
              <a:rPr lang="en-US" sz="4400" dirty="0"/>
              <a:t>With an appropriately chosen victim process, this should resolve the deadlock.</a:t>
            </a:r>
          </a:p>
          <a:p>
            <a:pPr>
              <a:buNone/>
            </a:pPr>
            <a:r>
              <a:rPr lang="en-US" sz="4200" b="1" dirty="0"/>
              <a:t>2. Rolling back processes</a:t>
            </a:r>
          </a:p>
          <a:p>
            <a:pPr lvl="1"/>
            <a:r>
              <a:rPr lang="en-US" sz="4500" dirty="0"/>
              <a:t>In order to rollback a victim process, there needs to have been some previous checkpoint at which time the state of the victim process was saved to stable storage</a:t>
            </a:r>
          </a:p>
          <a:p>
            <a:pPr lvl="1"/>
            <a:r>
              <a:rPr lang="en-US" sz="4500" dirty="0"/>
              <a:t>There must also be an assurance that the rolled back process is not holding any resource needed by the other deadlocked processes at that point</a:t>
            </a:r>
          </a:p>
          <a:p>
            <a:pPr lvl="1"/>
            <a:r>
              <a:rPr lang="en-US" sz="4500" dirty="0"/>
              <a:t>With an appropriately chosen victim process, needed resources will be released and assigned to other deadlocked processes.</a:t>
            </a:r>
          </a:p>
          <a:p>
            <a:pPr lvl="1"/>
            <a:r>
              <a:rPr lang="en-US" sz="4500" dirty="0"/>
              <a:t>This resolves deadlock.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3357" y="0"/>
            <a:ext cx="7583697" cy="5671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/>
              <a:t>Deadlock Recovery</a:t>
            </a:r>
            <a:endParaRPr lang="en-US" alt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EFA95E-8C4E-4D9B-803A-AFCC4EF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A36-ECC1-45FC-8FDA-339A2B5C656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B1AD11E-4E8C-4D8F-B513-4041F519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16E16F-AF51-4136-BAE9-68F8B276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23357" y="0"/>
            <a:ext cx="7583697" cy="5671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/>
              <a:t>Selection of Deadlock victim</a:t>
            </a:r>
          </a:p>
        </p:txBody>
      </p:sp>
      <p:pic>
        <p:nvPicPr>
          <p:cNvPr id="137218" name="Picture 2" descr="Choice of DeadLock vict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739" y="3444097"/>
            <a:ext cx="4762500" cy="167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26544" y="1515714"/>
            <a:ext cx="7884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The transaction which have the fewest locks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transaction that has done the least work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transaction that is farthest from completion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F0975D-9745-42D1-A8AE-F1F4848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9922-DDD8-4547-9298-E71331F0508F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60B995-45E5-41B5-9459-C39D8B95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4974B9-E189-427F-B67F-A46CB292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EB1E7F-184C-46CB-A27D-06B92837C7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Distributed Database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2370" y="2467155"/>
            <a:ext cx="634041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Distributed Database Management System 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E4375-18B3-4B7E-878A-A1BFAF8EF2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Centralized </a:t>
            </a:r>
            <a:r>
              <a:rPr lang="en-US" sz="3200" b="1" dirty="0"/>
              <a:t>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>
                <a:solidFill>
                  <a:srgbClr val="0070C0"/>
                </a:solidFill>
              </a:rPr>
              <a:t>Centralized database required that corporate data be stored in a single central site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</a:pPr>
            <a:r>
              <a:rPr lang="en-US" sz="2400" dirty="0"/>
              <a:t>Performance degradation as number of remote sites grew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</a:pPr>
            <a:r>
              <a:rPr lang="en-US" sz="2400" dirty="0"/>
              <a:t>High cost to maintain large centralized DBs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</a:pPr>
            <a:r>
              <a:rPr lang="en-US" sz="2400" dirty="0"/>
              <a:t>Reliability problems with one, central site</a:t>
            </a:r>
          </a:p>
        </p:txBody>
      </p:sp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0A44E-EEB7-47A9-8C15-1EA33712AD2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Centralized </a:t>
            </a:r>
            <a:r>
              <a:rPr lang="en-US" sz="3200" b="1" dirty="0"/>
              <a:t>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9" descr="Fig10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22113" y="1389184"/>
            <a:ext cx="7870903" cy="4285029"/>
          </a:xfrm>
          <a:noFill/>
          <a:ln/>
        </p:spPr>
      </p:pic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8389B-8743-4FDC-A298-BF848B54F7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CO-PO Mapping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F24E61C-5E26-412E-8B17-9010E1830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5641148"/>
              </p:ext>
            </p:extLst>
          </p:nvPr>
        </p:nvGraphicFramePr>
        <p:xfrm>
          <a:off x="914400" y="1371600"/>
          <a:ext cx="7391400" cy="115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960">
                  <a:extLst>
                    <a:ext uri="{9D8B030D-6E8A-4147-A177-3AD203B41FA5}">
                      <a16:colId xmlns="" xmlns:a16="http://schemas.microsoft.com/office/drawing/2014/main" val="4016161373"/>
                    </a:ext>
                  </a:extLst>
                </a:gridCol>
                <a:gridCol w="1477960">
                  <a:extLst>
                    <a:ext uri="{9D8B030D-6E8A-4147-A177-3AD203B41FA5}">
                      <a16:colId xmlns="" xmlns:a16="http://schemas.microsoft.com/office/drawing/2014/main" val="2231938861"/>
                    </a:ext>
                  </a:extLst>
                </a:gridCol>
                <a:gridCol w="1477960">
                  <a:extLst>
                    <a:ext uri="{9D8B030D-6E8A-4147-A177-3AD203B41FA5}">
                      <a16:colId xmlns="" xmlns:a16="http://schemas.microsoft.com/office/drawing/2014/main" val="1625308423"/>
                    </a:ext>
                  </a:extLst>
                </a:gridCol>
                <a:gridCol w="1478760">
                  <a:extLst>
                    <a:ext uri="{9D8B030D-6E8A-4147-A177-3AD203B41FA5}">
                      <a16:colId xmlns="" xmlns:a16="http://schemas.microsoft.com/office/drawing/2014/main" val="3993311569"/>
                    </a:ext>
                  </a:extLst>
                </a:gridCol>
                <a:gridCol w="1478760">
                  <a:extLst>
                    <a:ext uri="{9D8B030D-6E8A-4147-A177-3AD203B41FA5}">
                      <a16:colId xmlns="" xmlns:a16="http://schemas.microsoft.com/office/drawing/2014/main" val="1222558207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co.k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949085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cap="small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KCS-501.4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3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sm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643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558322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DA332-E46E-4DFA-8DFB-038705BE0C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Centralized </a:t>
            </a:r>
            <a:r>
              <a:rPr lang="en-US" sz="3200" b="1" dirty="0"/>
              <a:t>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9266" name="Picture 2" descr="Difference between Centralized Database and Distributed Database -  GeeksforGee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421" y="1199905"/>
            <a:ext cx="6477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F29494-7009-4512-AF1F-F5AF0F141A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Challenges in Centralized </a:t>
            </a:r>
            <a:r>
              <a:rPr lang="en-US" sz="3200" b="1" dirty="0"/>
              <a:t>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1049" y="1337095"/>
            <a:ext cx="7712015" cy="3657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25000"/>
              </a:spcBef>
            </a:pPr>
            <a:r>
              <a:rPr lang="en-US" sz="2600" dirty="0">
                <a:solidFill>
                  <a:srgbClr val="0070C0"/>
                </a:solidFill>
              </a:rPr>
              <a:t>Dynamic business environment and centralized database’s shortcomings spawned a demand for applications based on data access from different sources at multiple locations</a:t>
            </a:r>
          </a:p>
          <a:p>
            <a:pPr lvl="1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US" sz="2200" dirty="0"/>
              <a:t>Business operations became more decentralized geographically</a:t>
            </a:r>
          </a:p>
          <a:p>
            <a:pPr lvl="1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US" sz="2200" dirty="0"/>
              <a:t>Competition at global level</a:t>
            </a:r>
          </a:p>
          <a:p>
            <a:pPr lvl="1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US" sz="2200" dirty="0"/>
              <a:t>Rapid technological change in computers</a:t>
            </a:r>
          </a:p>
        </p:txBody>
      </p:sp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94AEF2-8B14-4DA7-AB43-802A0B7E0C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Distributed 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chitectural Alternatives in Distributed Data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742" y="1286607"/>
            <a:ext cx="6343833" cy="4569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D88D07-27EF-4BB0-86E7-9827A5AFDB0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Distributed 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2E96D2-A529-45E2-AB31-E86AC53E75F6}"/>
              </a:ext>
            </a:extLst>
          </p:cNvPr>
          <p:cNvSpPr/>
          <p:nvPr/>
        </p:nvSpPr>
        <p:spPr>
          <a:xfrm>
            <a:off x="1228192" y="3172742"/>
            <a:ext cx="7399538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 distributed database system consists of loosely coupled sites that share no physical component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Database systems that run on each site are independent of each other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Transactions may access data at one or more sites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3724" y="1230922"/>
            <a:ext cx="78954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ct val="100000"/>
              </a:spcBef>
            </a:pPr>
            <a:r>
              <a:rPr lang="en-US" sz="2800" dirty="0">
                <a:solidFill>
                  <a:srgbClr val="0070C0"/>
                </a:solidFill>
              </a:rPr>
              <a:t>Governs storage and processing of logically related data over interconnected computer systems in which both data and processing functions are distributed among several sites</a:t>
            </a:r>
          </a:p>
        </p:txBody>
      </p:sp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46750-48A1-492F-A4CC-B1CF34B91F1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Distributed Databases        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2E96D2-A529-45E2-AB31-E86AC53E75F6}"/>
              </a:ext>
            </a:extLst>
          </p:cNvPr>
          <p:cNvSpPr/>
          <p:nvPr/>
        </p:nvSpPr>
        <p:spPr>
          <a:xfrm>
            <a:off x="1652954" y="1238434"/>
            <a:ext cx="69635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Data are located near “greatest demand” site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Faster data access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Faster data processing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Growth facilitation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Improved communications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Reduced operating costs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User-friendly interface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Less danger of a single-point failure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Processor independence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7692" y="747318"/>
            <a:ext cx="697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</a:t>
            </a:r>
          </a:p>
        </p:txBody>
      </p:sp>
    </p:spTree>
    <p:extLst>
      <p:ext uri="{BB962C8B-B14F-4D97-AF65-F5344CB8AC3E}">
        <p14:creationId xmlns="" xmlns:p14="http://schemas.microsoft.com/office/powerpoint/2010/main" val="258965267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A915-BAFF-4605-8C40-384F7F73CE43}" type="slidenum">
              <a:rPr lang="en-US"/>
              <a:pPr/>
              <a:t>95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430" y="0"/>
            <a:ext cx="7526215" cy="76285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DDBMS Disadvantages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768" y="1055077"/>
            <a:ext cx="7508631" cy="4765431"/>
          </a:xfrm>
        </p:spPr>
        <p:txBody>
          <a:bodyPr/>
          <a:lstStyle/>
          <a:p>
            <a:r>
              <a:rPr lang="en-US" dirty="0"/>
              <a:t>Complexity of management and control </a:t>
            </a:r>
          </a:p>
          <a:p>
            <a:r>
              <a:rPr lang="en-US" dirty="0"/>
              <a:t>Security </a:t>
            </a:r>
          </a:p>
          <a:p>
            <a:r>
              <a:rPr lang="en-US" dirty="0"/>
              <a:t>Lack of standards</a:t>
            </a:r>
          </a:p>
          <a:p>
            <a:r>
              <a:rPr lang="en-US" dirty="0"/>
              <a:t>Increased storage requirements </a:t>
            </a:r>
          </a:p>
          <a:p>
            <a:r>
              <a:rPr lang="en-US" dirty="0"/>
              <a:t>Greater difficulty in managing the data environment </a:t>
            </a:r>
          </a:p>
          <a:p>
            <a:r>
              <a:rPr lang="en-US" dirty="0"/>
              <a:t>Increased training cost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8475F8-B90A-4D8D-8085-532A167C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CE98-DFBF-461D-930B-4F5880A8D226}" type="datetime1">
              <a:rPr lang="en-US" smtClean="0"/>
              <a:pPr/>
              <a:t>11/13/2021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7-B81C-4B2B-8469-BD6083A7755A}" type="slidenum">
              <a:rPr lang="en-US"/>
              <a:pPr/>
              <a:t>96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354" y="0"/>
            <a:ext cx="7719646" cy="81560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/>
              <a:t>Distributed Processing </a:t>
            </a:r>
            <a:r>
              <a:rPr lang="en-US" sz="2800" b="1" dirty="0" err="1"/>
              <a:t>vs</a:t>
            </a:r>
            <a:r>
              <a:rPr lang="en-US" sz="2800" b="1" dirty="0"/>
              <a:t> Distributed Database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954" y="1060939"/>
            <a:ext cx="8229600" cy="51640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/>
              <a:t>Distributed processing </a:t>
            </a:r>
            <a:r>
              <a:rPr lang="en-US" sz="2600" dirty="0"/>
              <a:t>– a database’s logical processing is shared among two or more physically independent sites that are connected through a network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One computer performs I/O, data selection and validation while second computer creates reports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a single-site database but the processing chores are shared among several sites</a:t>
            </a:r>
          </a:p>
          <a:p>
            <a:pPr>
              <a:lnSpc>
                <a:spcPct val="90000"/>
              </a:lnSpc>
            </a:pPr>
            <a:r>
              <a:rPr lang="en-US" sz="2600" b="1" dirty="0"/>
              <a:t>Distributed database </a:t>
            </a:r>
            <a:r>
              <a:rPr lang="en-US" sz="2600" dirty="0"/>
              <a:t>– stores a logically related database over two or more physically independent sites. The sites are connected via a network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Database is composed of database fragments which are located at different sites and may also be replicated among various sites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F5C6DA-CF0A-406A-8BF6-5E454129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B29F-3683-4887-BF46-9EFABF99C700}" type="datetime1">
              <a:rPr lang="en-US" smtClean="0"/>
              <a:pPr/>
              <a:t>11/13/2021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ED3-E642-472C-947A-EC459468B529}" type="slidenum">
              <a:rPr lang="en-US"/>
              <a:pPr/>
              <a:t>97</a:t>
            </a:fld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8846" y="0"/>
            <a:ext cx="7825154" cy="80889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4000" b="1" dirty="0"/>
              <a:t>Distributed Processing Environment</a:t>
            </a:r>
          </a:p>
        </p:txBody>
      </p:sp>
      <p:pic>
        <p:nvPicPr>
          <p:cNvPr id="804873" name="Picture 9" descr="Fig10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25415" y="1189892"/>
            <a:ext cx="7696200" cy="4495800"/>
          </a:xfrm>
          <a:noFill/>
          <a:ln/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058DBE-AAA3-47CC-BBB0-3849FAAC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298A-634E-4A04-9F6D-571B5CAF097E}" type="datetime1">
              <a:rPr lang="en-US" smtClean="0"/>
              <a:pPr/>
              <a:t>11/13/2021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Ram Kumar Sharma        KCS 501   DBMS                     Unit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0BC-5A0E-4B2F-9F67-0ABA37D45B80}" type="slidenum">
              <a:rPr lang="en-US"/>
              <a:pPr/>
              <a:t>98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106" y="0"/>
            <a:ext cx="7666894" cy="73855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400" b="1" dirty="0"/>
              <a:t>Characteristics of Distributed Management Systems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708" y="1160584"/>
            <a:ext cx="8229600" cy="452596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Must perform all the functions of a centralized DBMS</a:t>
            </a:r>
          </a:p>
          <a:p>
            <a:pPr>
              <a:spcBef>
                <a:spcPct val="100000"/>
              </a:spcBef>
            </a:pPr>
            <a:r>
              <a:rPr lang="en-US" dirty="0"/>
              <a:t>Must handle all necessary functions imposed by the distribution of data and processing</a:t>
            </a:r>
          </a:p>
          <a:p>
            <a:pPr>
              <a:spcBef>
                <a:spcPct val="100000"/>
              </a:spcBef>
            </a:pPr>
            <a:r>
              <a:rPr lang="en-US" dirty="0"/>
              <a:t>Must perform these additional functions </a:t>
            </a:r>
            <a:r>
              <a:rPr lang="en-US" i="1" dirty="0">
                <a:solidFill>
                  <a:srgbClr val="0000CC"/>
                </a:solidFill>
              </a:rPr>
              <a:t>transparently</a:t>
            </a:r>
            <a:r>
              <a:rPr lang="en-US" i="1" dirty="0"/>
              <a:t> </a:t>
            </a:r>
            <a:r>
              <a:rPr lang="en-US" dirty="0"/>
              <a:t>to the end user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529216B-0EA9-4CE8-BEBF-0293EC5C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2653-6FC5-4BCA-A8BE-A2DEA1F74650}" type="datetime1">
              <a:rPr lang="en-US" smtClean="0"/>
              <a:pPr/>
              <a:t>11/13/2021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F7D51-534D-4A07-845E-DB7730DE08D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 Kumar Sharma        KCS 501   DBMS                     Unit 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Homogeneous Distributed Databases  </a:t>
            </a:r>
            <a:r>
              <a:rPr lang="en-US" b="1" dirty="0"/>
              <a:t>(</a:t>
            </a:r>
            <a:r>
              <a:rPr lang="en-US" sz="1600" b="1" dirty="0">
                <a:solidFill>
                  <a:schemeClr val="tx1"/>
                </a:solidFill>
              </a:rPr>
              <a:t>CO4)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2E96D2-A529-45E2-AB31-E86AC53E75F6}"/>
              </a:ext>
            </a:extLst>
          </p:cNvPr>
          <p:cNvSpPr/>
          <p:nvPr/>
        </p:nvSpPr>
        <p:spPr>
          <a:xfrm>
            <a:off x="1096392" y="772357"/>
            <a:ext cx="7399538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 a homogeneous distributed database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All sites have identical software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Are aware of each other and agree to cooperate in processing user requests.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Each site surrenders part of its autonomy in terms of right to change schemas or software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Appears to user as a single system  </a:t>
            </a:r>
          </a:p>
        </p:txBody>
      </p:sp>
    </p:spTree>
    <p:extLst>
      <p:ext uri="{BB962C8B-B14F-4D97-AF65-F5344CB8AC3E}">
        <p14:creationId xmlns="" xmlns:p14="http://schemas.microsoft.com/office/powerpoint/2010/main" val="5325725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19320</TotalTime>
  <Words>8995</Words>
  <Application>Microsoft Office PowerPoint</Application>
  <PresentationFormat>On-screen Show (4:3)</PresentationFormat>
  <Paragraphs>1649</Paragraphs>
  <Slides>139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139</vt:i4>
      </vt:variant>
    </vt:vector>
  </HeadingPairs>
  <TitlesOfParts>
    <vt:vector size="142" baseType="lpstr">
      <vt:lpstr>1_Office Theme</vt:lpstr>
      <vt:lpstr>Office Theme</vt:lpstr>
      <vt:lpstr>2_Office Theme</vt:lpstr>
      <vt:lpstr>Noida Institute of Engineering and Technology, Greater Noida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Problem-02: Check whether the given schedule S is conflict serializable and recoverable or not-</vt:lpstr>
      <vt:lpstr>Problem-02: Check whether the given schedule S is conflict serializable and recoverable or not-</vt:lpstr>
      <vt:lpstr>Slide 34</vt:lpstr>
      <vt:lpstr>Slide 35</vt:lpstr>
      <vt:lpstr>Slide 36</vt:lpstr>
      <vt:lpstr>Slide 37</vt:lpstr>
      <vt:lpstr>Slide 38</vt:lpstr>
      <vt:lpstr>Method-02: </vt:lpstr>
      <vt:lpstr>Method-03: </vt:lpstr>
      <vt:lpstr>Slide 41</vt:lpstr>
      <vt:lpstr>Solution- 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Deadlock Management</vt:lpstr>
      <vt:lpstr>Slide 78</vt:lpstr>
      <vt:lpstr>Deadlock Avoidance</vt:lpstr>
      <vt:lpstr>Deadlock Prevention</vt:lpstr>
      <vt:lpstr>Slide 81</vt:lpstr>
      <vt:lpstr>Wait-Die &amp; Wound-Wait Algorithms</vt:lpstr>
      <vt:lpstr>Deadlock Detection</vt:lpstr>
      <vt:lpstr>Deadlock Detection</vt:lpstr>
      <vt:lpstr>Deadlock Recovery</vt:lpstr>
      <vt:lpstr>Selection of Deadlock victim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DDBMS Disadvantages</vt:lpstr>
      <vt:lpstr>Distributed Processing vs Distributed Database</vt:lpstr>
      <vt:lpstr>Distributed Processing Environment</vt:lpstr>
      <vt:lpstr>Characteristics of Distributed Management Systems</vt:lpstr>
      <vt:lpstr>Slide 99</vt:lpstr>
      <vt:lpstr>Slide 100</vt:lpstr>
      <vt:lpstr>Heterogeneous Distributed  Database Scenario</vt:lpstr>
      <vt:lpstr>Slide 102</vt:lpstr>
      <vt:lpstr>Data Replication</vt:lpstr>
      <vt:lpstr>Data Replication (Cont.)</vt:lpstr>
      <vt:lpstr>Data Fragmentation</vt:lpstr>
      <vt:lpstr>Horizontal Fragmentation of account Relation</vt:lpstr>
      <vt:lpstr>Vertical Fragmentation of employee_info Relation</vt:lpstr>
      <vt:lpstr>Advantages of Fragmentation</vt:lpstr>
      <vt:lpstr>Slide 109</vt:lpstr>
      <vt:lpstr>Distributed Transactions</vt:lpstr>
      <vt:lpstr>Transaction System Architecture</vt:lpstr>
      <vt:lpstr>System Failure Modes</vt:lpstr>
      <vt:lpstr>Commit Protocols</vt:lpstr>
      <vt:lpstr>Two Phase Commit Protocol (2PC)</vt:lpstr>
      <vt:lpstr>Phase 1: Obtaining a Decision (Voting Phase)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Three Phase Commit (3PC)</vt:lpstr>
      <vt:lpstr>Data Transparency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and Technology, Greater Noida</dc:title>
  <dc:creator>vineetkumar Verma</dc:creator>
  <cp:lastModifiedBy>Ramkumar</cp:lastModifiedBy>
  <cp:revision>302</cp:revision>
  <dcterms:created xsi:type="dcterms:W3CDTF">2020-05-14T15:40:43Z</dcterms:created>
  <dcterms:modified xsi:type="dcterms:W3CDTF">2021-11-13T06:06:51Z</dcterms:modified>
</cp:coreProperties>
</file>