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79"/>
  </p:notesMasterIdLst>
  <p:sldIdLst>
    <p:sldId id="257" r:id="rId4"/>
    <p:sldId id="258" r:id="rId5"/>
    <p:sldId id="360" r:id="rId6"/>
    <p:sldId id="288" r:id="rId7"/>
    <p:sldId id="289" r:id="rId8"/>
    <p:sldId id="292" r:id="rId9"/>
    <p:sldId id="268" r:id="rId10"/>
    <p:sldId id="297" r:id="rId11"/>
    <p:sldId id="269" r:id="rId12"/>
    <p:sldId id="476" r:id="rId13"/>
    <p:sldId id="478" r:id="rId14"/>
    <p:sldId id="479" r:id="rId15"/>
    <p:sldId id="338" r:id="rId16"/>
    <p:sldId id="339" r:id="rId17"/>
    <p:sldId id="340" r:id="rId18"/>
    <p:sldId id="341" r:id="rId19"/>
    <p:sldId id="342" r:id="rId20"/>
    <p:sldId id="333" r:id="rId21"/>
    <p:sldId id="332" r:id="rId22"/>
    <p:sldId id="343" r:id="rId23"/>
    <p:sldId id="366" r:id="rId24"/>
    <p:sldId id="367" r:id="rId25"/>
    <p:sldId id="368" r:id="rId26"/>
    <p:sldId id="364" r:id="rId27"/>
    <p:sldId id="362" r:id="rId28"/>
    <p:sldId id="363" r:id="rId29"/>
    <p:sldId id="365" r:id="rId30"/>
    <p:sldId id="347" r:id="rId31"/>
    <p:sldId id="348" r:id="rId32"/>
    <p:sldId id="372" r:id="rId33"/>
    <p:sldId id="373" r:id="rId34"/>
    <p:sldId id="374" r:id="rId35"/>
    <p:sldId id="349" r:id="rId36"/>
    <p:sldId id="350" r:id="rId37"/>
    <p:sldId id="369" r:id="rId38"/>
    <p:sldId id="370" r:id="rId39"/>
    <p:sldId id="371" r:id="rId40"/>
    <p:sldId id="351" r:id="rId41"/>
    <p:sldId id="352" r:id="rId42"/>
    <p:sldId id="353" r:id="rId43"/>
    <p:sldId id="354" r:id="rId44"/>
    <p:sldId id="355" r:id="rId45"/>
    <p:sldId id="375" r:id="rId46"/>
    <p:sldId id="356" r:id="rId47"/>
    <p:sldId id="357" r:id="rId48"/>
    <p:sldId id="358" r:id="rId49"/>
    <p:sldId id="359" r:id="rId50"/>
    <p:sldId id="379" r:id="rId51"/>
    <p:sldId id="386" r:id="rId52"/>
    <p:sldId id="387" r:id="rId53"/>
    <p:sldId id="395" r:id="rId54"/>
    <p:sldId id="397" r:id="rId55"/>
    <p:sldId id="398" r:id="rId56"/>
    <p:sldId id="399" r:id="rId57"/>
    <p:sldId id="383" r:id="rId58"/>
    <p:sldId id="384" r:id="rId59"/>
    <p:sldId id="385" r:id="rId60"/>
    <p:sldId id="389" r:id="rId61"/>
    <p:sldId id="481" r:id="rId62"/>
    <p:sldId id="482" r:id="rId63"/>
    <p:sldId id="483" r:id="rId64"/>
    <p:sldId id="484" r:id="rId65"/>
    <p:sldId id="485" r:id="rId66"/>
    <p:sldId id="486" r:id="rId67"/>
    <p:sldId id="487" r:id="rId68"/>
    <p:sldId id="488" r:id="rId69"/>
    <p:sldId id="270" r:id="rId70"/>
    <p:sldId id="378" r:id="rId71"/>
    <p:sldId id="376" r:id="rId72"/>
    <p:sldId id="273" r:id="rId73"/>
    <p:sldId id="489" r:id="rId74"/>
    <p:sldId id="274" r:id="rId75"/>
    <p:sldId id="490" r:id="rId76"/>
    <p:sldId id="267" r:id="rId77"/>
    <p:sldId id="361"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showGuides="1">
      <p:cViewPr varScale="1">
        <p:scale>
          <a:sx n="73" d="100"/>
          <a:sy n="73" d="100"/>
        </p:scale>
        <p:origin x="-1320"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2733C-1638-45EB-8F16-A2778E454E03}" type="datetimeFigureOut">
              <a:rPr lang="en-US" smtClean="0"/>
              <a:pPr/>
              <a:t>11/13/2021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F7AC0-6B6C-4428-A4B3-605F214DFB08}" type="slidenum">
              <a:rPr lang="en-US" smtClean="0"/>
              <a:pPr/>
              <a:t>‹#›</a:t>
            </a:fld>
            <a:endParaRPr lang="en-US"/>
          </a:p>
        </p:txBody>
      </p:sp>
    </p:spTree>
    <p:extLst>
      <p:ext uri="{BB962C8B-B14F-4D97-AF65-F5344CB8AC3E}">
        <p14:creationId xmlns:p14="http://schemas.microsoft.com/office/powerpoint/2010/main" xmlns="" val="449164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68320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399760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6564342C-86CF-446E-86B6-4E62F4E3BBF5}" type="slidenum">
              <a:rPr lang="en-US"/>
              <a:pPr/>
              <a:t>58</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A07E80-D77B-461E-BB42-CE612F01748A}" type="datetime1">
              <a:rPr lang="en-US" smtClean="0"/>
              <a:pPr/>
              <a:t>11/13/2021</a:t>
            </a:fld>
            <a:endParaRPr lang="en-US"/>
          </a:p>
        </p:txBody>
      </p:sp>
      <p:sp>
        <p:nvSpPr>
          <p:cNvPr id="5" name="Footer Placeholder 4"/>
          <p:cNvSpPr>
            <a:spLocks noGrp="1"/>
          </p:cNvSpPr>
          <p:nvPr>
            <p:ph type="ftr" sz="quarter" idx="11"/>
          </p:nvPr>
        </p:nvSpPr>
        <p:spPr/>
        <p:txBody>
          <a:bodyPr/>
          <a:lstStyle/>
          <a:p>
            <a:r>
              <a:rPr lang="sv-SE" smtClean="0"/>
              <a:t>Ram Kumar  Sharma                   KCS 501   DBMS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3517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FAF0D-BB0D-4530-9F13-410405F624E6}" type="datetime1">
              <a:rPr lang="en-US" smtClean="0"/>
              <a:pPr/>
              <a:t>11/13/2021</a:t>
            </a:fld>
            <a:endParaRPr lang="en-US"/>
          </a:p>
        </p:txBody>
      </p:sp>
      <p:sp>
        <p:nvSpPr>
          <p:cNvPr id="5" name="Footer Placeholder 4"/>
          <p:cNvSpPr>
            <a:spLocks noGrp="1"/>
          </p:cNvSpPr>
          <p:nvPr>
            <p:ph type="ftr" sz="quarter" idx="11"/>
          </p:nvPr>
        </p:nvSpPr>
        <p:spPr/>
        <p:txBody>
          <a:bodyPr/>
          <a:lstStyle/>
          <a:p>
            <a:r>
              <a:rPr lang="sv-SE" smtClean="0"/>
              <a:t>Ram Kumar  Sharma                   KCS 501   DBMS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58408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C8C164-E670-44B1-9F53-74C99D2F156F}" type="datetime1">
              <a:rPr lang="en-US" smtClean="0"/>
              <a:pPr/>
              <a:t>11/13/2021</a:t>
            </a:fld>
            <a:endParaRPr lang="en-US"/>
          </a:p>
        </p:txBody>
      </p:sp>
      <p:sp>
        <p:nvSpPr>
          <p:cNvPr id="5" name="Footer Placeholder 4"/>
          <p:cNvSpPr>
            <a:spLocks noGrp="1"/>
          </p:cNvSpPr>
          <p:nvPr>
            <p:ph type="ftr" sz="quarter" idx="11"/>
          </p:nvPr>
        </p:nvSpPr>
        <p:spPr/>
        <p:txBody>
          <a:bodyPr/>
          <a:lstStyle/>
          <a:p>
            <a:r>
              <a:rPr lang="sv-SE" smtClean="0"/>
              <a:t>Ram Kumar  Sharma                   KCS 501   DBMS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083787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129379-C9A7-49A0-8656-64E5C86B0B1C}" type="datetime1">
              <a:rPr lang="en-US" smtClean="0"/>
              <a:pPr/>
              <a:t>11/13/2021</a:t>
            </a:fld>
            <a:endParaRPr lang="en-US"/>
          </a:p>
        </p:txBody>
      </p:sp>
      <p:sp>
        <p:nvSpPr>
          <p:cNvPr id="5" name="Footer Placeholder 4"/>
          <p:cNvSpPr>
            <a:spLocks noGrp="1"/>
          </p:cNvSpPr>
          <p:nvPr>
            <p:ph type="ftr" sz="quarter" idx="11"/>
          </p:nvPr>
        </p:nvSpPr>
        <p:spPr/>
        <p:txBody>
          <a:bodyPr/>
          <a:lstStyle/>
          <a:p>
            <a:r>
              <a:rPr lang="sv-SE" smtClean="0"/>
              <a:t>Ram Kumar  Sharma                   KCS 501   DBMS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521422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1126A0-9662-4B3E-852A-3D87235C3B20}" type="datetime1">
              <a:rPr lang="en-US" smtClean="0"/>
              <a:pPr/>
              <a:t>11/13/2021</a:t>
            </a:fld>
            <a:endParaRPr lang="en-US"/>
          </a:p>
        </p:txBody>
      </p:sp>
      <p:sp>
        <p:nvSpPr>
          <p:cNvPr id="5" name="Footer Placeholder 4"/>
          <p:cNvSpPr>
            <a:spLocks noGrp="1"/>
          </p:cNvSpPr>
          <p:nvPr>
            <p:ph type="ftr" sz="quarter" idx="11"/>
          </p:nvPr>
        </p:nvSpPr>
        <p:spPr/>
        <p:txBody>
          <a:bodyPr/>
          <a:lstStyle/>
          <a:p>
            <a:r>
              <a:rPr lang="sv-SE" smtClean="0"/>
              <a:t>Ram Kumar  Sharma                   KCS 501   DBMS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14871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1A748-B9FA-4C16-AFB8-ED3671593ADD}" type="datetime1">
              <a:rPr lang="en-US" smtClean="0"/>
              <a:pPr/>
              <a:t>11/13/2021</a:t>
            </a:fld>
            <a:endParaRPr lang="en-US"/>
          </a:p>
        </p:txBody>
      </p:sp>
      <p:sp>
        <p:nvSpPr>
          <p:cNvPr id="5" name="Footer Placeholder 4"/>
          <p:cNvSpPr>
            <a:spLocks noGrp="1"/>
          </p:cNvSpPr>
          <p:nvPr>
            <p:ph type="ftr" sz="quarter" idx="11"/>
          </p:nvPr>
        </p:nvSpPr>
        <p:spPr/>
        <p:txBody>
          <a:bodyPr/>
          <a:lstStyle/>
          <a:p>
            <a:r>
              <a:rPr lang="sv-SE" smtClean="0"/>
              <a:t>Ram Kumar  Sharma                   KCS 501   DBMS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035961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8C0E03-2815-4698-96A4-3213911792D8}" type="datetime1">
              <a:rPr lang="en-US" smtClean="0"/>
              <a:pPr/>
              <a:t>11/13/2021</a:t>
            </a:fld>
            <a:endParaRPr lang="en-US"/>
          </a:p>
        </p:txBody>
      </p:sp>
      <p:sp>
        <p:nvSpPr>
          <p:cNvPr id="6" name="Footer Placeholder 5"/>
          <p:cNvSpPr>
            <a:spLocks noGrp="1"/>
          </p:cNvSpPr>
          <p:nvPr>
            <p:ph type="ftr" sz="quarter" idx="11"/>
          </p:nvPr>
        </p:nvSpPr>
        <p:spPr/>
        <p:txBody>
          <a:bodyPr/>
          <a:lstStyle/>
          <a:p>
            <a:r>
              <a:rPr lang="sv-SE" smtClean="0"/>
              <a:t>Ram Kumar  Sharma                   KCS 501   DBMS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421557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CA5BD3-F31A-4632-979E-8699BC9AE61C}" type="datetime1">
              <a:rPr lang="en-US" smtClean="0"/>
              <a:pPr/>
              <a:t>11/13/2021</a:t>
            </a:fld>
            <a:endParaRPr lang="en-US"/>
          </a:p>
        </p:txBody>
      </p:sp>
      <p:sp>
        <p:nvSpPr>
          <p:cNvPr id="8" name="Footer Placeholder 7"/>
          <p:cNvSpPr>
            <a:spLocks noGrp="1"/>
          </p:cNvSpPr>
          <p:nvPr>
            <p:ph type="ftr" sz="quarter" idx="11"/>
          </p:nvPr>
        </p:nvSpPr>
        <p:spPr/>
        <p:txBody>
          <a:bodyPr/>
          <a:lstStyle/>
          <a:p>
            <a:r>
              <a:rPr lang="sv-SE" smtClean="0"/>
              <a:t>Ram Kumar  Sharma                   KCS 501   DBMS          Unit 5</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36731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18F993FB-7ECD-46F3-B779-AD7E1979B9B0}" type="datetime1">
              <a:rPr lang="en-US" smtClean="0"/>
              <a:pPr/>
              <a:t>11/13/2021</a:t>
            </a:fld>
            <a:endParaRPr lang="en-US"/>
          </a:p>
        </p:txBody>
      </p:sp>
      <p:sp>
        <p:nvSpPr>
          <p:cNvPr id="4" name="Footer Placeholder 3"/>
          <p:cNvSpPr>
            <a:spLocks noGrp="1"/>
          </p:cNvSpPr>
          <p:nvPr>
            <p:ph type="ftr" sz="quarter" idx="11"/>
          </p:nvPr>
        </p:nvSpPr>
        <p:spPr/>
        <p:txBody>
          <a:bodyPr/>
          <a:lstStyle/>
          <a:p>
            <a:r>
              <a:rPr lang="sv-SE" smtClean="0"/>
              <a:t>Ram Kumar  Sharma                   KCS 501   DBMS          Unit 5</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65088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F6563-6DCA-45B5-8865-7C33B5A7E1F2}" type="datetime1">
              <a:rPr lang="en-US" smtClean="0"/>
              <a:pPr/>
              <a:t>11/13/2021</a:t>
            </a:fld>
            <a:endParaRPr lang="en-US"/>
          </a:p>
        </p:txBody>
      </p:sp>
      <p:sp>
        <p:nvSpPr>
          <p:cNvPr id="3" name="Footer Placeholder 2"/>
          <p:cNvSpPr>
            <a:spLocks noGrp="1"/>
          </p:cNvSpPr>
          <p:nvPr>
            <p:ph type="ftr" sz="quarter" idx="11"/>
          </p:nvPr>
        </p:nvSpPr>
        <p:spPr/>
        <p:txBody>
          <a:bodyPr/>
          <a:lstStyle/>
          <a:p>
            <a:r>
              <a:rPr lang="sv-SE" smtClean="0"/>
              <a:t>Ram Kumar  Sharma                   KCS 501   DBMS          Unit 5</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063197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374A12-9DEB-4BEA-93BC-27C44658CC1E}" type="datetime1">
              <a:rPr lang="en-US" smtClean="0"/>
              <a:pPr/>
              <a:t>11/13/2021</a:t>
            </a:fld>
            <a:endParaRPr lang="en-US"/>
          </a:p>
        </p:txBody>
      </p:sp>
      <p:sp>
        <p:nvSpPr>
          <p:cNvPr id="6" name="Footer Placeholder 5"/>
          <p:cNvSpPr>
            <a:spLocks noGrp="1"/>
          </p:cNvSpPr>
          <p:nvPr>
            <p:ph type="ftr" sz="quarter" idx="11"/>
          </p:nvPr>
        </p:nvSpPr>
        <p:spPr/>
        <p:txBody>
          <a:bodyPr/>
          <a:lstStyle/>
          <a:p>
            <a:r>
              <a:rPr lang="sv-SE" smtClean="0"/>
              <a:t>Ram Kumar  Sharma                   KCS 501   DBMS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40614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0D464A4-1C9A-4152-BEB4-13A1412E112B}" type="datetime1">
              <a:rPr lang="en-US" smtClean="0"/>
              <a:pPr/>
              <a:t>11/13/2021</a:t>
            </a:fld>
            <a:endParaRPr lang="en-US"/>
          </a:p>
        </p:txBody>
      </p:sp>
      <p:sp>
        <p:nvSpPr>
          <p:cNvPr id="5" name="Footer Placeholder 4"/>
          <p:cNvSpPr>
            <a:spLocks noGrp="1"/>
          </p:cNvSpPr>
          <p:nvPr>
            <p:ph type="ftr" sz="quarter" idx="11"/>
          </p:nvPr>
        </p:nvSpPr>
        <p:spPr/>
        <p:txBody>
          <a:bodyPr/>
          <a:lstStyle/>
          <a:p>
            <a:r>
              <a:rPr lang="sv-SE" smtClean="0"/>
              <a:t>Ram Kumar  Sharma                   KCS 501   DBMS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070894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D4BEB7-45E3-4349-89BC-D16EFE7F7436}" type="datetime1">
              <a:rPr lang="en-US" smtClean="0"/>
              <a:pPr/>
              <a:t>11/13/2021</a:t>
            </a:fld>
            <a:endParaRPr lang="en-US"/>
          </a:p>
        </p:txBody>
      </p:sp>
      <p:sp>
        <p:nvSpPr>
          <p:cNvPr id="6" name="Footer Placeholder 5"/>
          <p:cNvSpPr>
            <a:spLocks noGrp="1"/>
          </p:cNvSpPr>
          <p:nvPr>
            <p:ph type="ftr" sz="quarter" idx="11"/>
          </p:nvPr>
        </p:nvSpPr>
        <p:spPr/>
        <p:txBody>
          <a:bodyPr/>
          <a:lstStyle/>
          <a:p>
            <a:r>
              <a:rPr lang="sv-SE" smtClean="0"/>
              <a:t>Ram Kumar  Sharma                   KCS 501   DBMS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766023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27A1BB-3B2C-4D50-BF38-5CB4DF9ED91E}" type="datetime1">
              <a:rPr lang="en-US" smtClean="0"/>
              <a:pPr/>
              <a:t>11/13/2021</a:t>
            </a:fld>
            <a:endParaRPr lang="en-US"/>
          </a:p>
        </p:txBody>
      </p:sp>
      <p:sp>
        <p:nvSpPr>
          <p:cNvPr id="5" name="Footer Placeholder 4"/>
          <p:cNvSpPr>
            <a:spLocks noGrp="1"/>
          </p:cNvSpPr>
          <p:nvPr>
            <p:ph type="ftr" sz="quarter" idx="11"/>
          </p:nvPr>
        </p:nvSpPr>
        <p:spPr/>
        <p:txBody>
          <a:bodyPr/>
          <a:lstStyle/>
          <a:p>
            <a:r>
              <a:rPr lang="sv-SE" smtClean="0"/>
              <a:t>Ram Kumar  Sharma                   KCS 501   DBMS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4116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34291B-D59F-457A-B0E1-A332BAAE7462}" type="datetime1">
              <a:rPr lang="en-US" smtClean="0"/>
              <a:pPr/>
              <a:t>11/13/2021</a:t>
            </a:fld>
            <a:endParaRPr lang="en-US"/>
          </a:p>
        </p:txBody>
      </p:sp>
      <p:sp>
        <p:nvSpPr>
          <p:cNvPr id="5" name="Footer Placeholder 4"/>
          <p:cNvSpPr>
            <a:spLocks noGrp="1"/>
          </p:cNvSpPr>
          <p:nvPr>
            <p:ph type="ftr" sz="quarter" idx="11"/>
          </p:nvPr>
        </p:nvSpPr>
        <p:spPr/>
        <p:txBody>
          <a:bodyPr/>
          <a:lstStyle/>
          <a:p>
            <a:r>
              <a:rPr lang="sv-SE" smtClean="0"/>
              <a:t>Ram Kumar  Sharma                   KCS 501   DBMS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695441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0CC62DF-F901-4B1D-AA1B-ECEE2E4B281D}" type="datetime1">
              <a:rPr lang="en-US" smtClean="0"/>
              <a:pPr/>
              <a:t>11/13/2021</a:t>
            </a:fld>
            <a:endParaRPr lang="en-US"/>
          </a:p>
        </p:txBody>
      </p:sp>
      <p:sp>
        <p:nvSpPr>
          <p:cNvPr id="5" name="Footer Placeholder 4"/>
          <p:cNvSpPr>
            <a:spLocks noGrp="1"/>
          </p:cNvSpPr>
          <p:nvPr>
            <p:ph type="ftr" sz="quarter" idx="11"/>
          </p:nvPr>
        </p:nvSpPr>
        <p:spPr/>
        <p:txBody>
          <a:bodyPr/>
          <a:lstStyle/>
          <a:p>
            <a:r>
              <a:rPr lang="sv-SE" smtClean="0"/>
              <a:t>Ram Kumar  Sharma                   KCS 501   DBMS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2145767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CBDCDAD-9232-4D2F-871A-7C32A566D1C1}" type="datetime1">
              <a:rPr lang="en-US" smtClean="0"/>
              <a:pPr/>
              <a:t>11/13/2021</a:t>
            </a:fld>
            <a:endParaRPr lang="en-US"/>
          </a:p>
        </p:txBody>
      </p:sp>
      <p:sp>
        <p:nvSpPr>
          <p:cNvPr id="5" name="Footer Placeholder 4"/>
          <p:cNvSpPr>
            <a:spLocks noGrp="1"/>
          </p:cNvSpPr>
          <p:nvPr>
            <p:ph type="ftr" sz="quarter" idx="11"/>
          </p:nvPr>
        </p:nvSpPr>
        <p:spPr/>
        <p:txBody>
          <a:bodyPr/>
          <a:lstStyle/>
          <a:p>
            <a:r>
              <a:rPr lang="sv-SE" smtClean="0"/>
              <a:t>Ram Kumar  Sharma                   KCS 501   DBMS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230120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18AF4-1F75-4549-B0EB-3349A0AF164E}" type="datetime1">
              <a:rPr lang="en-US" smtClean="0"/>
              <a:pPr/>
              <a:t>11/13/2021</a:t>
            </a:fld>
            <a:endParaRPr lang="en-US"/>
          </a:p>
        </p:txBody>
      </p:sp>
      <p:sp>
        <p:nvSpPr>
          <p:cNvPr id="5" name="Footer Placeholder 4"/>
          <p:cNvSpPr>
            <a:spLocks noGrp="1"/>
          </p:cNvSpPr>
          <p:nvPr>
            <p:ph type="ftr" sz="quarter" idx="11"/>
          </p:nvPr>
        </p:nvSpPr>
        <p:spPr/>
        <p:txBody>
          <a:bodyPr/>
          <a:lstStyle/>
          <a:p>
            <a:r>
              <a:rPr lang="sv-SE" smtClean="0"/>
              <a:t>Ram Kumar  Sharma                   KCS 501   DBMS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19822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F46A73-BD3C-4421-828F-F0076B5E7DDF}" type="datetime1">
              <a:rPr lang="en-US" smtClean="0"/>
              <a:pPr/>
              <a:t>11/13/2021</a:t>
            </a:fld>
            <a:endParaRPr lang="en-US"/>
          </a:p>
        </p:txBody>
      </p:sp>
      <p:sp>
        <p:nvSpPr>
          <p:cNvPr id="6" name="Footer Placeholder 5"/>
          <p:cNvSpPr>
            <a:spLocks noGrp="1"/>
          </p:cNvSpPr>
          <p:nvPr>
            <p:ph type="ftr" sz="quarter" idx="11"/>
          </p:nvPr>
        </p:nvSpPr>
        <p:spPr/>
        <p:txBody>
          <a:bodyPr/>
          <a:lstStyle/>
          <a:p>
            <a:r>
              <a:rPr lang="sv-SE" smtClean="0"/>
              <a:t>Ram Kumar  Sharma                   KCS 501   DBMS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74184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448EA7-71FB-4C18-98EC-D5BBDE76DE57}" type="datetime1">
              <a:rPr lang="en-US" smtClean="0"/>
              <a:pPr/>
              <a:t>11/13/2021</a:t>
            </a:fld>
            <a:endParaRPr lang="en-US"/>
          </a:p>
        </p:txBody>
      </p:sp>
      <p:sp>
        <p:nvSpPr>
          <p:cNvPr id="8" name="Footer Placeholder 7"/>
          <p:cNvSpPr>
            <a:spLocks noGrp="1"/>
          </p:cNvSpPr>
          <p:nvPr>
            <p:ph type="ftr" sz="quarter" idx="11"/>
          </p:nvPr>
        </p:nvSpPr>
        <p:spPr/>
        <p:txBody>
          <a:bodyPr/>
          <a:lstStyle/>
          <a:p>
            <a:r>
              <a:rPr lang="sv-SE" smtClean="0"/>
              <a:t>Ram Kumar  Sharma                   KCS 501   DBMS          Unit 5</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06020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8A163EF2-AC1E-440A-8E31-3C669692123A}" type="datetime1">
              <a:rPr lang="en-US" smtClean="0"/>
              <a:pPr/>
              <a:t>11/13/2021</a:t>
            </a:fld>
            <a:endParaRPr lang="en-US"/>
          </a:p>
        </p:txBody>
      </p:sp>
      <p:sp>
        <p:nvSpPr>
          <p:cNvPr id="4" name="Footer Placeholder 3"/>
          <p:cNvSpPr>
            <a:spLocks noGrp="1"/>
          </p:cNvSpPr>
          <p:nvPr>
            <p:ph type="ftr" sz="quarter" idx="11"/>
          </p:nvPr>
        </p:nvSpPr>
        <p:spPr/>
        <p:txBody>
          <a:bodyPr/>
          <a:lstStyle/>
          <a:p>
            <a:r>
              <a:rPr lang="sv-SE" smtClean="0"/>
              <a:t>Ram Kumar  Sharma                   KCS 501   DBMS          Unit 5</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419464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9EA43-170C-4EA2-850B-DA1C4A253F29}" type="datetime1">
              <a:rPr lang="en-US" smtClean="0"/>
              <a:pPr/>
              <a:t>11/13/2021</a:t>
            </a:fld>
            <a:endParaRPr lang="en-US"/>
          </a:p>
        </p:txBody>
      </p:sp>
      <p:sp>
        <p:nvSpPr>
          <p:cNvPr id="3" name="Footer Placeholder 2"/>
          <p:cNvSpPr>
            <a:spLocks noGrp="1"/>
          </p:cNvSpPr>
          <p:nvPr>
            <p:ph type="ftr" sz="quarter" idx="11"/>
          </p:nvPr>
        </p:nvSpPr>
        <p:spPr/>
        <p:txBody>
          <a:bodyPr/>
          <a:lstStyle/>
          <a:p>
            <a:r>
              <a:rPr lang="sv-SE" smtClean="0"/>
              <a:t>Ram Kumar  Sharma                   KCS 501   DBMS          Unit 5</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03236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07E9B-9118-4DD3-AEC3-B7779B6C8391}" type="datetime1">
              <a:rPr lang="en-US" smtClean="0"/>
              <a:pPr/>
              <a:t>11/13/2021</a:t>
            </a:fld>
            <a:endParaRPr lang="en-US"/>
          </a:p>
        </p:txBody>
      </p:sp>
      <p:sp>
        <p:nvSpPr>
          <p:cNvPr id="5" name="Footer Placeholder 4"/>
          <p:cNvSpPr>
            <a:spLocks noGrp="1"/>
          </p:cNvSpPr>
          <p:nvPr>
            <p:ph type="ftr" sz="quarter" idx="11"/>
          </p:nvPr>
        </p:nvSpPr>
        <p:spPr/>
        <p:txBody>
          <a:bodyPr/>
          <a:lstStyle/>
          <a:p>
            <a:r>
              <a:rPr lang="sv-SE" smtClean="0"/>
              <a:t>Ram Kumar  Sharma                   KCS 501   DBMS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342496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731350-386F-4070-A146-6DEB5E66D25F}" type="datetime1">
              <a:rPr lang="en-US" smtClean="0"/>
              <a:pPr/>
              <a:t>11/13/2021</a:t>
            </a:fld>
            <a:endParaRPr lang="en-US"/>
          </a:p>
        </p:txBody>
      </p:sp>
      <p:sp>
        <p:nvSpPr>
          <p:cNvPr id="6" name="Footer Placeholder 5"/>
          <p:cNvSpPr>
            <a:spLocks noGrp="1"/>
          </p:cNvSpPr>
          <p:nvPr>
            <p:ph type="ftr" sz="quarter" idx="11"/>
          </p:nvPr>
        </p:nvSpPr>
        <p:spPr/>
        <p:txBody>
          <a:bodyPr/>
          <a:lstStyle/>
          <a:p>
            <a:r>
              <a:rPr lang="sv-SE" smtClean="0"/>
              <a:t>Ram Kumar  Sharma                   KCS 501   DBMS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1080840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BF1704-354A-4D5F-B72E-17135ECB4864}" type="datetime1">
              <a:rPr lang="en-US" smtClean="0"/>
              <a:pPr/>
              <a:t>11/13/2021</a:t>
            </a:fld>
            <a:endParaRPr lang="en-US"/>
          </a:p>
        </p:txBody>
      </p:sp>
      <p:sp>
        <p:nvSpPr>
          <p:cNvPr id="6" name="Footer Placeholder 5"/>
          <p:cNvSpPr>
            <a:spLocks noGrp="1"/>
          </p:cNvSpPr>
          <p:nvPr>
            <p:ph type="ftr" sz="quarter" idx="11"/>
          </p:nvPr>
        </p:nvSpPr>
        <p:spPr/>
        <p:txBody>
          <a:bodyPr/>
          <a:lstStyle/>
          <a:p>
            <a:r>
              <a:rPr lang="sv-SE" smtClean="0"/>
              <a:t>Ram Kumar  Sharma                   KCS 501   DBMS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9621508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CB1756-DEE0-4E5A-BA91-A9A4707ECD31}" type="datetime1">
              <a:rPr lang="en-US" smtClean="0"/>
              <a:pPr/>
              <a:t>11/13/2021</a:t>
            </a:fld>
            <a:endParaRPr lang="en-US"/>
          </a:p>
        </p:txBody>
      </p:sp>
      <p:sp>
        <p:nvSpPr>
          <p:cNvPr id="5" name="Footer Placeholder 4"/>
          <p:cNvSpPr>
            <a:spLocks noGrp="1"/>
          </p:cNvSpPr>
          <p:nvPr>
            <p:ph type="ftr" sz="quarter" idx="11"/>
          </p:nvPr>
        </p:nvSpPr>
        <p:spPr/>
        <p:txBody>
          <a:bodyPr/>
          <a:lstStyle/>
          <a:p>
            <a:r>
              <a:rPr lang="sv-SE" smtClean="0"/>
              <a:t>Ram Kumar  Sharma                   KCS 501   DBMS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146231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DB832D-A455-4A56-9C26-515306FF592D}" type="datetime1">
              <a:rPr lang="en-US" smtClean="0"/>
              <a:pPr/>
              <a:t>11/13/2021</a:t>
            </a:fld>
            <a:endParaRPr lang="en-US"/>
          </a:p>
        </p:txBody>
      </p:sp>
      <p:sp>
        <p:nvSpPr>
          <p:cNvPr id="5" name="Footer Placeholder 4"/>
          <p:cNvSpPr>
            <a:spLocks noGrp="1"/>
          </p:cNvSpPr>
          <p:nvPr>
            <p:ph type="ftr" sz="quarter" idx="11"/>
          </p:nvPr>
        </p:nvSpPr>
        <p:spPr/>
        <p:txBody>
          <a:bodyPr/>
          <a:lstStyle/>
          <a:p>
            <a:r>
              <a:rPr lang="sv-SE" smtClean="0"/>
              <a:t>Ram Kumar  Sharma                   KCS 501   DBMS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1880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46F102-70CD-4A98-B44D-7D75C5B07428}" type="datetime1">
              <a:rPr lang="en-US" smtClean="0"/>
              <a:pPr/>
              <a:t>11/13/2021</a:t>
            </a:fld>
            <a:endParaRPr lang="en-US"/>
          </a:p>
        </p:txBody>
      </p:sp>
      <p:sp>
        <p:nvSpPr>
          <p:cNvPr id="6" name="Footer Placeholder 5"/>
          <p:cNvSpPr>
            <a:spLocks noGrp="1"/>
          </p:cNvSpPr>
          <p:nvPr>
            <p:ph type="ftr" sz="quarter" idx="11"/>
          </p:nvPr>
        </p:nvSpPr>
        <p:spPr/>
        <p:txBody>
          <a:bodyPr/>
          <a:lstStyle/>
          <a:p>
            <a:r>
              <a:rPr lang="sv-SE" smtClean="0"/>
              <a:t>Ram Kumar  Sharma                   KCS 501   DBMS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813443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08CBE1-67CB-44E3-B46F-0209C9ED85C2}" type="datetime1">
              <a:rPr lang="en-US" smtClean="0"/>
              <a:pPr/>
              <a:t>11/13/2021</a:t>
            </a:fld>
            <a:endParaRPr lang="en-US"/>
          </a:p>
        </p:txBody>
      </p:sp>
      <p:sp>
        <p:nvSpPr>
          <p:cNvPr id="8" name="Footer Placeholder 7"/>
          <p:cNvSpPr>
            <a:spLocks noGrp="1"/>
          </p:cNvSpPr>
          <p:nvPr>
            <p:ph type="ftr" sz="quarter" idx="11"/>
          </p:nvPr>
        </p:nvSpPr>
        <p:spPr/>
        <p:txBody>
          <a:bodyPr/>
          <a:lstStyle/>
          <a:p>
            <a:r>
              <a:rPr lang="sv-SE" smtClean="0"/>
              <a:t>Ram Kumar  Sharma                   KCS 501   DBMS          Unit 5</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48905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BC03A9CA-CBE0-422B-A723-12EF6A33EC93}" type="datetime1">
              <a:rPr lang="en-US" smtClean="0"/>
              <a:pPr/>
              <a:t>11/13/2021</a:t>
            </a:fld>
            <a:endParaRPr lang="en-US"/>
          </a:p>
        </p:txBody>
      </p:sp>
      <p:sp>
        <p:nvSpPr>
          <p:cNvPr id="4" name="Footer Placeholder 3"/>
          <p:cNvSpPr>
            <a:spLocks noGrp="1"/>
          </p:cNvSpPr>
          <p:nvPr>
            <p:ph type="ftr" sz="quarter" idx="11"/>
          </p:nvPr>
        </p:nvSpPr>
        <p:spPr/>
        <p:txBody>
          <a:bodyPr/>
          <a:lstStyle/>
          <a:p>
            <a:r>
              <a:rPr lang="sv-SE" smtClean="0"/>
              <a:t>Ram Kumar  Sharma                   KCS 501   DBMS          Unit 5</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61343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5AA3E-8E50-4B67-966B-4365ECA25946}" type="datetime1">
              <a:rPr lang="en-US" smtClean="0"/>
              <a:pPr/>
              <a:t>11/13/2021</a:t>
            </a:fld>
            <a:endParaRPr lang="en-US"/>
          </a:p>
        </p:txBody>
      </p:sp>
      <p:sp>
        <p:nvSpPr>
          <p:cNvPr id="3" name="Footer Placeholder 2"/>
          <p:cNvSpPr>
            <a:spLocks noGrp="1"/>
          </p:cNvSpPr>
          <p:nvPr>
            <p:ph type="ftr" sz="quarter" idx="11"/>
          </p:nvPr>
        </p:nvSpPr>
        <p:spPr/>
        <p:txBody>
          <a:bodyPr/>
          <a:lstStyle/>
          <a:p>
            <a:r>
              <a:rPr lang="sv-SE" smtClean="0"/>
              <a:t>Ram Kumar  Sharma                   KCS 501   DBMS          Unit 5</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46843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0C3D26-584F-4A87-80B6-AE351BABBA92}" type="datetime1">
              <a:rPr lang="en-US" smtClean="0"/>
              <a:pPr/>
              <a:t>11/13/2021</a:t>
            </a:fld>
            <a:endParaRPr lang="en-US"/>
          </a:p>
        </p:txBody>
      </p:sp>
      <p:sp>
        <p:nvSpPr>
          <p:cNvPr id="6" name="Footer Placeholder 5"/>
          <p:cNvSpPr>
            <a:spLocks noGrp="1"/>
          </p:cNvSpPr>
          <p:nvPr>
            <p:ph type="ftr" sz="quarter" idx="11"/>
          </p:nvPr>
        </p:nvSpPr>
        <p:spPr/>
        <p:txBody>
          <a:bodyPr/>
          <a:lstStyle/>
          <a:p>
            <a:r>
              <a:rPr lang="sv-SE" smtClean="0"/>
              <a:t>Ram Kumar  Sharma                   KCS 501   DBMS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99062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B04642-6534-439C-B2F0-C1BAF11D5192}" type="datetime1">
              <a:rPr lang="en-US" smtClean="0"/>
              <a:pPr/>
              <a:t>11/13/2021</a:t>
            </a:fld>
            <a:endParaRPr lang="en-US"/>
          </a:p>
        </p:txBody>
      </p:sp>
      <p:sp>
        <p:nvSpPr>
          <p:cNvPr id="6" name="Footer Placeholder 5"/>
          <p:cNvSpPr>
            <a:spLocks noGrp="1"/>
          </p:cNvSpPr>
          <p:nvPr>
            <p:ph type="ftr" sz="quarter" idx="11"/>
          </p:nvPr>
        </p:nvSpPr>
        <p:spPr/>
        <p:txBody>
          <a:bodyPr/>
          <a:lstStyle/>
          <a:p>
            <a:r>
              <a:rPr lang="sv-SE" smtClean="0"/>
              <a:t>Ram Kumar  Sharma                   KCS 501   DBMS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28019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C2265-791E-479C-A36C-8B2639E6444F}" type="datetime1">
              <a:rPr lang="en-US" smtClean="0"/>
              <a:pPr/>
              <a:t>11/13/2021</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t>Ram Kumar  Sharma                   KCS 501   DBMS          Unit 5</a:t>
            </a:r>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Title 1">
            <a:extLst>
              <a:ext uri="{FF2B5EF4-FFF2-40B4-BE49-F238E27FC236}">
                <a16:creationId xmlns:a16="http://schemas.microsoft.com/office/drawing/2014/main" xmlns="" id="{1B2CD839-065E-4117-8725-09CF48D79C8D}"/>
              </a:ext>
            </a:extLst>
          </p:cNvPr>
          <p:cNvSpPr txBox="1">
            <a:spLocks/>
          </p:cNvSpPr>
          <p:nvPr userDrawn="1"/>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8" name="Picture 2" descr="E:\NIET\Project\xLogo11.png.pagespeed.ic.pydHLuCQEZ.png">
            <a:extLst>
              <a:ext uri="{FF2B5EF4-FFF2-40B4-BE49-F238E27FC236}">
                <a16:creationId xmlns:a16="http://schemas.microsoft.com/office/drawing/2014/main" xmlns="" id="{ABFED216-2775-482D-A179-7AB520BADE66}"/>
              </a:ext>
            </a:extLst>
          </p:cNvPr>
          <p:cNvPicPr>
            <a:picLocks noChangeAspect="1" noChangeArrowheads="1"/>
          </p:cNvPicPr>
          <p:nvPr userDrawn="1"/>
        </p:nvPicPr>
        <p:blipFill>
          <a:blip r:embed="rId13" cstate="print"/>
          <a:srcRect/>
          <a:stretch>
            <a:fillRect/>
          </a:stretch>
        </p:blipFill>
        <p:spPr bwMode="auto">
          <a:xfrm>
            <a:off x="34047" y="2"/>
            <a:ext cx="1447800" cy="817163"/>
          </a:xfrm>
          <a:prstGeom prst="rect">
            <a:avLst/>
          </a:prstGeom>
          <a:noFill/>
        </p:spPr>
      </p:pic>
    </p:spTree>
    <p:extLst>
      <p:ext uri="{BB962C8B-B14F-4D97-AF65-F5344CB8AC3E}">
        <p14:creationId xmlns:p14="http://schemas.microsoft.com/office/powerpoint/2010/main" xmlns="" val="1314480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BFA18-ABD0-4080-A17B-02D0B72C2123}" type="datetime1">
              <a:rPr lang="en-US" smtClean="0"/>
              <a:pPr/>
              <a:t>11/13/2021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t>Ram Kumar  Sharma                   KCS 501   DBMS          Unit 5</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Title 1">
            <a:extLst>
              <a:ext uri="{FF2B5EF4-FFF2-40B4-BE49-F238E27FC236}">
                <a16:creationId xmlns:a16="http://schemas.microsoft.com/office/drawing/2014/main" xmlns="" id="{1B2CD839-065E-4117-8725-09CF48D79C8D}"/>
              </a:ext>
            </a:extLst>
          </p:cNvPr>
          <p:cNvSpPr txBox="1">
            <a:spLocks/>
          </p:cNvSpPr>
          <p:nvPr userDrawn="1"/>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8" name="Picture 2" descr="E:\NIET\Project\xLogo11.png.pagespeed.ic.pydHLuCQEZ.png">
            <a:extLst>
              <a:ext uri="{FF2B5EF4-FFF2-40B4-BE49-F238E27FC236}">
                <a16:creationId xmlns:a16="http://schemas.microsoft.com/office/drawing/2014/main" xmlns="" id="{ABFED216-2775-482D-A179-7AB520BADE66}"/>
              </a:ext>
            </a:extLst>
          </p:cNvPr>
          <p:cNvPicPr>
            <a:picLocks noChangeAspect="1" noChangeArrowheads="1"/>
          </p:cNvPicPr>
          <p:nvPr userDrawn="1"/>
        </p:nvPicPr>
        <p:blipFill>
          <a:blip r:embed="rId13" cstate="print"/>
          <a:srcRect/>
          <a:stretch>
            <a:fillRect/>
          </a:stretch>
        </p:blipFill>
        <p:spPr bwMode="auto">
          <a:xfrm>
            <a:off x="34047" y="0"/>
            <a:ext cx="1447800" cy="817163"/>
          </a:xfrm>
          <a:prstGeom prst="rect">
            <a:avLst/>
          </a:prstGeom>
          <a:noFill/>
        </p:spPr>
      </p:pic>
    </p:spTree>
    <p:extLst>
      <p:ext uri="{BB962C8B-B14F-4D97-AF65-F5344CB8AC3E}">
        <p14:creationId xmlns:p14="http://schemas.microsoft.com/office/powerpoint/2010/main" xmlns="" val="38180002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EC71C-C5AF-462E-B3D2-74F95E48156C}" type="datetime1">
              <a:rPr lang="en-US" smtClean="0"/>
              <a:pPr/>
              <a:t>11/13/2021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t>Ram Kumar  Sharma                   KCS 501   DBMS          Unit 5</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Title 1">
            <a:extLst>
              <a:ext uri="{FF2B5EF4-FFF2-40B4-BE49-F238E27FC236}">
                <a16:creationId xmlns:a16="http://schemas.microsoft.com/office/drawing/2014/main" xmlns="" id="{1B2CD839-065E-4117-8725-09CF48D79C8D}"/>
              </a:ext>
            </a:extLst>
          </p:cNvPr>
          <p:cNvSpPr txBox="1">
            <a:spLocks/>
          </p:cNvSpPr>
          <p:nvPr userDrawn="1"/>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8" name="Picture 2" descr="E:\NIET\Project\xLogo11.png.pagespeed.ic.pydHLuCQEZ.png">
            <a:extLst>
              <a:ext uri="{FF2B5EF4-FFF2-40B4-BE49-F238E27FC236}">
                <a16:creationId xmlns:a16="http://schemas.microsoft.com/office/drawing/2014/main" xmlns="" id="{ABFED216-2775-482D-A179-7AB520BADE66}"/>
              </a:ext>
            </a:extLst>
          </p:cNvPr>
          <p:cNvPicPr>
            <a:picLocks noChangeAspect="1" noChangeArrowheads="1"/>
          </p:cNvPicPr>
          <p:nvPr userDrawn="1"/>
        </p:nvPicPr>
        <p:blipFill>
          <a:blip r:embed="rId13" cstate="print"/>
          <a:srcRect/>
          <a:stretch>
            <a:fillRect/>
          </a:stretch>
        </p:blipFill>
        <p:spPr bwMode="auto">
          <a:xfrm>
            <a:off x="34047" y="0"/>
            <a:ext cx="1447800" cy="817163"/>
          </a:xfrm>
          <a:prstGeom prst="rect">
            <a:avLst/>
          </a:prstGeom>
          <a:noFill/>
        </p:spPr>
      </p:pic>
    </p:spTree>
    <p:extLst>
      <p:ext uri="{BB962C8B-B14F-4D97-AF65-F5344CB8AC3E}">
        <p14:creationId xmlns:p14="http://schemas.microsoft.com/office/powerpoint/2010/main" xmlns="" val="33606163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8" Type="http://schemas.openxmlformats.org/officeDocument/2006/relationships/hyperlink" Target="https://www.youtube.com/watch?v=k0Tuf2weFyA" TargetMode="External"/><Relationship Id="rId3" Type="http://schemas.openxmlformats.org/officeDocument/2006/relationships/hyperlink" Target="https://www.youtube.com/watch?v=h2EfRyM_jUc&amp;list=PLyvBGMFYV3auVdxQ1-88ivNFpmUEy-U3M&amp;index=33" TargetMode="External"/><Relationship Id="rId7" Type="http://schemas.openxmlformats.org/officeDocument/2006/relationships/hyperlink" Target="https://www.youtube.com/watch?v=jm1NUBMpyVo" TargetMode="External"/><Relationship Id="rId2" Type="http://schemas.openxmlformats.org/officeDocument/2006/relationships/hyperlink" Target="https://www.youtube.com/watch?v=Y4Rpi68sbus&amp;list=PLyvBGMFYV3auVdxQ1-88ivNFpmUEy-U3M&amp;index=32" TargetMode="External"/><Relationship Id="rId1" Type="http://schemas.openxmlformats.org/officeDocument/2006/relationships/slideLayout" Target="../slideLayouts/slideLayout13.xml"/><Relationship Id="rId6" Type="http://schemas.openxmlformats.org/officeDocument/2006/relationships/hyperlink" Target="http://www.infocobuild.com/education/audio-video-courses/computer-science/FundamentalsOfDatabaseSystems-IIT-Kanpur/lecture-42.html" TargetMode="External"/><Relationship Id="rId11" Type="http://schemas.openxmlformats.org/officeDocument/2006/relationships/image" Target="../media/image1.png"/><Relationship Id="rId5" Type="http://schemas.openxmlformats.org/officeDocument/2006/relationships/hyperlink" Target="https://www.youtube.com/watch?v=uQrJbA9_WNU" TargetMode="External"/><Relationship Id="rId10" Type="http://schemas.openxmlformats.org/officeDocument/2006/relationships/hyperlink" Target="https://www.youtube.com/watch?v=ls3gGWg8W4E" TargetMode="External"/><Relationship Id="rId4" Type="http://schemas.openxmlformats.org/officeDocument/2006/relationships/hyperlink" Target="https://www.youtube.com/watch?v=ESsb6gqoIdc" TargetMode="External"/><Relationship Id="rId9" Type="http://schemas.openxmlformats.org/officeDocument/2006/relationships/hyperlink" Target="https://www.youtube.com/watch?v=QH4CF3OOmpM&amp;list=PLyvBGMFYV3auVdxQ1-88ivNFpmUEy-U3M&amp;index=3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hyperlink" Target="http://www.aktuonline.com/papers/btech-cs-5-sem-database-management-system-rcs-501-2018-19.pdf" TargetMode="External"/><Relationship Id="rId2" Type="http://schemas.openxmlformats.org/officeDocument/2006/relationships/hyperlink" Target="http://www.aktuonline.com/papers/btech-cs-5-sem-data-base-management-system-rcs501-2020.pdf" TargetMode="Externa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hyperlink" Target="http://www.aktuonline.com/papers/btech-cs-5-sem-database-management-system-ncs-502-2016-17.pdf" TargetMode="External"/><Relationship Id="rId4" Type="http://schemas.openxmlformats.org/officeDocument/2006/relationships/hyperlink" Target="http://www.aktuonline.com/papers/btech-cs-5-sem-database-management-system-ncs-502-2017-18.pdf" TargetMode="Externa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hyperlink" Target="https://drive.google.com/drive/u/0/folders/1gWUEwo7Ztpxs4smy34fl9jWQrx4AKpkC" TargetMode="Externa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hyperlink" Target="http://www.aktuonline.com/papers/btech-cs-5-sem-database-management-system-rcs-501-2018-19.pdf" TargetMode="External"/><Relationship Id="rId2" Type="http://schemas.openxmlformats.org/officeDocument/2006/relationships/hyperlink" Target="http://www.aktuonline.com/papers/btech-cs-5-sem-data-base-management-system-rcs501-2020.pdf" TargetMode="Externa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hyperlink" Target="http://www.aktuonline.com/papers/btech-cs-5-sem-database-management-system-ncs-502-2016-17.pdf" TargetMode="External"/><Relationship Id="rId4" Type="http://schemas.openxmlformats.org/officeDocument/2006/relationships/hyperlink" Target="http://www.aktuonline.com/papers/btech-cs-5-sem-database-management-system-ncs-502-2017-18.pdf"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b="1" dirty="0" smtClean="0">
                <a:solidFill>
                  <a:schemeClr val="tx1"/>
                </a:solidFill>
              </a:rPr>
              <a:t>KCS </a:t>
            </a:r>
            <a:r>
              <a:rPr lang="en-US" sz="2500" b="1" dirty="0">
                <a:solidFill>
                  <a:schemeClr val="tx1"/>
                </a:solidFill>
              </a:rPr>
              <a:t>501 </a:t>
            </a:r>
          </a:p>
          <a:p>
            <a:r>
              <a:rPr lang="en-US" sz="2500" b="1" dirty="0" smtClean="0">
                <a:solidFill>
                  <a:schemeClr val="tx1"/>
                </a:solidFill>
              </a:rPr>
              <a:t>Database </a:t>
            </a:r>
            <a:r>
              <a:rPr lang="en-US" sz="2500" b="1" dirty="0">
                <a:solidFill>
                  <a:schemeClr val="tx1"/>
                </a:solidFill>
              </a:rPr>
              <a:t>Management System</a:t>
            </a: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smtClean="0">
                <a:solidFill>
                  <a:prstClr val="black"/>
                </a:solidFill>
                <a:latin typeface="Calibri"/>
              </a:rPr>
              <a:t>Ram Kumar Sharma</a:t>
            </a:r>
            <a:endParaRPr lang="en-US" sz="2400" dirty="0">
              <a:solidFill>
                <a:prstClr val="black"/>
              </a:solidFill>
              <a:latin typeface="Calibri"/>
            </a:endParaRPr>
          </a:p>
          <a:p>
            <a:pPr algn="ctr">
              <a:spcBef>
                <a:spcPct val="20000"/>
              </a:spcBef>
              <a:defRPr/>
            </a:pPr>
            <a:r>
              <a:rPr lang="en-US" sz="2400" dirty="0">
                <a:solidFill>
                  <a:prstClr val="black"/>
                </a:solidFill>
                <a:latin typeface="Calibri"/>
              </a:rPr>
              <a:t>Assistant Prof. </a:t>
            </a:r>
            <a:r>
              <a:rPr lang="en-US" sz="2400" dirty="0" smtClean="0">
                <a:solidFill>
                  <a:prstClr val="black"/>
                </a:solidFill>
                <a:latin typeface="Calibri"/>
              </a:rPr>
              <a:t>IT </a:t>
            </a:r>
            <a:r>
              <a:rPr lang="en-US" sz="2400" dirty="0" err="1" smtClean="0">
                <a:solidFill>
                  <a:prstClr val="black"/>
                </a:solidFill>
                <a:latin typeface="Calibri"/>
              </a:rPr>
              <a:t>Deptt</a:t>
            </a:r>
            <a:r>
              <a:rPr lang="en-US" sz="2400" dirty="0">
                <a:solidFill>
                  <a:prstClr val="black"/>
                </a:solidFill>
                <a:latin typeface="Calibri"/>
              </a:rPr>
              <a:t>.</a:t>
            </a:r>
          </a:p>
          <a:p>
            <a:pPr algn="ctr">
              <a:spcBef>
                <a:spcPct val="20000"/>
              </a:spcBef>
              <a:defRPr/>
            </a:pPr>
            <a:r>
              <a:rPr lang="en-US" sz="2400" dirty="0">
                <a:solidFill>
                  <a:prstClr val="black"/>
                </a:solidFill>
                <a:latin typeface="Calibri"/>
              </a:rPr>
              <a:t>NIET Gr Noida</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7"/>
            <a:ext cx="2133600" cy="365125"/>
          </a:xfrm>
        </p:spPr>
        <p:txBody>
          <a:bodyPr/>
          <a:lstStyle/>
          <a:p>
            <a:fld id="{EE951FBB-1517-43F0-935A-C09CE632A607}" type="datetime1">
              <a:rPr lang="en-US" smtClean="0">
                <a:solidFill>
                  <a:prstClr val="black">
                    <a:tint val="75000"/>
                  </a:prstClr>
                </a:solidFill>
                <a:latin typeface="Calibri"/>
              </a:rPr>
              <a:pPr/>
              <a:t>11/13/2021</a:t>
            </a:fld>
            <a:endParaRPr lang="en-US" dirty="0">
              <a:solidFill>
                <a:prstClr val="black">
                  <a:tint val="75000"/>
                </a:prstClr>
              </a:solidFill>
              <a:latin typeface="Calibri"/>
            </a:endParaRPr>
          </a:p>
        </p:txBody>
      </p:sp>
      <p:sp>
        <p:nvSpPr>
          <p:cNvPr id="10" name="Slide Number Placeholder 9"/>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a:t>
            </a:fld>
            <a:endParaRPr lang="en-US">
              <a:solidFill>
                <a:prstClr val="black">
                  <a:tint val="75000"/>
                </a:prstClr>
              </a:solidFill>
              <a:latin typeface="Calibri"/>
            </a:endParaRPr>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prstClr val="black"/>
                </a:solidFill>
                <a:latin typeface="Calibri"/>
              </a:rPr>
              <a:t>Unit: 5</a:t>
            </a:r>
          </a:p>
        </p:txBody>
      </p:sp>
      <p:sp>
        <p:nvSpPr>
          <p:cNvPr id="13" name="Footer Placeholder 12"/>
          <p:cNvSpPr>
            <a:spLocks noGrp="1"/>
          </p:cNvSpPr>
          <p:nvPr>
            <p:ph type="ftr" sz="quarter" idx="11"/>
          </p:nvPr>
        </p:nvSpPr>
        <p:spPr>
          <a:xfrm>
            <a:off x="2286000" y="6248402"/>
            <a:ext cx="5029200" cy="365125"/>
          </a:xfrm>
        </p:spPr>
        <p:txBody>
          <a:bodyPr/>
          <a:lstStyle/>
          <a:p>
            <a:r>
              <a:rPr lang="sv-SE" smtClean="0">
                <a:solidFill>
                  <a:prstClr val="black">
                    <a:tint val="75000"/>
                  </a:prstClr>
                </a:solidFill>
                <a:latin typeface="Calibri"/>
              </a:rPr>
              <a:t>Ram Kumar  Sharma                   KCS 501   DBMS          Unit 5</a:t>
            </a:r>
            <a:endParaRPr lang="en-US" dirty="0">
              <a:solidFill>
                <a:prstClr val="black">
                  <a:tint val="75000"/>
                </a:prstClr>
              </a:solidFill>
              <a:latin typeface="Calibri"/>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r>
              <a:rPr lang="en-US" sz="2000" b="1" dirty="0">
                <a:solidFill>
                  <a:schemeClr val="tx1"/>
                </a:solidFill>
              </a:rPr>
              <a:t>Concurrency Control Techniques</a:t>
            </a:r>
            <a:endParaRPr lang="en-US" sz="2000" dirty="0">
              <a:solidFill>
                <a:schemeClr val="tx1"/>
              </a:solidFill>
              <a:latin typeface="Calibri"/>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prstClr val="black"/>
                </a:solidFill>
                <a:latin typeface="Calibri"/>
              </a:rPr>
              <a:t>B.Tech. </a:t>
            </a:r>
            <a:r>
              <a:rPr lang="en-US" sz="2000" dirty="0" smtClean="0">
                <a:solidFill>
                  <a:prstClr val="black"/>
                </a:solidFill>
                <a:latin typeface="Calibri"/>
              </a:rPr>
              <a:t>(IT) </a:t>
            </a:r>
            <a:r>
              <a:rPr lang="en-US" sz="2000" dirty="0">
                <a:solidFill>
                  <a:prstClr val="black"/>
                </a:solidFill>
                <a:latin typeface="Calibri"/>
              </a:rPr>
              <a:t>5</a:t>
            </a:r>
            <a:r>
              <a:rPr lang="en-US" sz="2000" baseline="30000" dirty="0">
                <a:solidFill>
                  <a:prstClr val="black"/>
                </a:solidFill>
                <a:latin typeface="Calibri"/>
              </a:rPr>
              <a:t>th</a:t>
            </a:r>
            <a:r>
              <a:rPr lang="en-US" sz="2000" dirty="0">
                <a:solidFill>
                  <a:prstClr val="black"/>
                </a:solidFill>
                <a:latin typeface="Calibri"/>
              </a:rPr>
              <a:t> Sem</a:t>
            </a:r>
          </a:p>
        </p:txBody>
      </p:sp>
      <p:pic>
        <p:nvPicPr>
          <p:cNvPr id="16" name="Picture 2" descr="E:\NIET\Project\xLogo11.png.pagespeed.ic.pydHLuCQEZ.png"/>
          <p:cNvPicPr>
            <a:picLocks noChangeAspect="1" noChangeArrowheads="1"/>
          </p:cNvPicPr>
          <p:nvPr/>
        </p:nvPicPr>
        <p:blipFill>
          <a:blip r:embed="rId4" cstate="print"/>
          <a:srcRect/>
          <a:stretch>
            <a:fillRect/>
          </a:stretch>
        </p:blipFill>
        <p:spPr bwMode="auto">
          <a:xfrm>
            <a:off x="5508104" y="2852936"/>
            <a:ext cx="2952328" cy="108012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015" y="1260125"/>
            <a:ext cx="7772400" cy="4839975"/>
          </a:xfrm>
        </p:spPr>
        <p:txBody>
          <a:bodyPr>
            <a:noAutofit/>
          </a:bodyPr>
          <a:lstStyle/>
          <a:p>
            <a:pPr marL="285744" indent="-285744"/>
            <a:r>
              <a:rPr lang="en-US" sz="1800" dirty="0">
                <a:latin typeface="Times New Roman" panose="02020603050405020304" pitchFamily="18" charset="0"/>
                <a:cs typeface="Times New Roman" panose="02020603050405020304" pitchFamily="18" charset="0"/>
              </a:rPr>
              <a:t>Concurrency Control</a:t>
            </a:r>
          </a:p>
          <a:p>
            <a:pPr marL="285744" indent="-285744"/>
            <a:r>
              <a:rPr lang="en-US" sz="1800" dirty="0">
                <a:latin typeface="Times New Roman" panose="02020603050405020304" pitchFamily="18" charset="0"/>
                <a:cs typeface="Times New Roman" panose="02020603050405020304" pitchFamily="18" charset="0"/>
              </a:rPr>
              <a:t>Concurrency Control Techniques</a:t>
            </a:r>
          </a:p>
          <a:p>
            <a:pPr marL="285744" indent="-285744"/>
            <a:r>
              <a:rPr lang="en-US" sz="1800" dirty="0">
                <a:latin typeface="Times New Roman" panose="02020603050405020304" pitchFamily="18" charset="0"/>
                <a:cs typeface="Times New Roman" panose="02020603050405020304" pitchFamily="18" charset="0"/>
              </a:rPr>
              <a:t>Lock-Based Protocols</a:t>
            </a:r>
          </a:p>
          <a:p>
            <a:pPr marL="285744" indent="-285744"/>
            <a:r>
              <a:rPr lang="en-US" sz="1800" dirty="0">
                <a:latin typeface="Times New Roman" panose="02020603050405020304" pitchFamily="18" charset="0"/>
                <a:cs typeface="Times New Roman" panose="02020603050405020304" pitchFamily="18" charset="0"/>
              </a:rPr>
              <a:t>The Two-Phase Locking Protocol</a:t>
            </a:r>
            <a:endParaRPr lang="en-US" sz="1800" dirty="0">
              <a:solidFill>
                <a:prstClr val="black"/>
              </a:solidFill>
              <a:latin typeface="Times New Roman" panose="02020603050405020304" pitchFamily="18" charset="0"/>
              <a:cs typeface="Times New Roman" panose="02020603050405020304" pitchFamily="18" charset="0"/>
            </a:endParaRPr>
          </a:p>
          <a:p>
            <a:pPr marL="285744" indent="-285744"/>
            <a:r>
              <a:rPr lang="en-US" sz="1800" dirty="0">
                <a:latin typeface="Times New Roman" panose="02020603050405020304" pitchFamily="18" charset="0"/>
                <a:cs typeface="Times New Roman" panose="02020603050405020304" pitchFamily="18" charset="0"/>
              </a:rPr>
              <a:t>Lock Conversions</a:t>
            </a:r>
          </a:p>
          <a:p>
            <a:pPr marL="285744" indent="-285744"/>
            <a:r>
              <a:rPr lang="en-US" sz="1800" dirty="0">
                <a:latin typeface="Times New Roman" panose="02020603050405020304" pitchFamily="18" charset="0"/>
                <a:cs typeface="Times New Roman" panose="02020603050405020304" pitchFamily="18" charset="0"/>
              </a:rPr>
              <a:t>Pitfalls of Lock-Based Protocols</a:t>
            </a:r>
          </a:p>
          <a:p>
            <a:pPr marL="285744" indent="-285744"/>
            <a:r>
              <a:rPr lang="en-US" sz="1800" dirty="0">
                <a:latin typeface="Times New Roman" panose="02020603050405020304" pitchFamily="18" charset="0"/>
                <a:cs typeface="Times New Roman" panose="02020603050405020304" pitchFamily="18" charset="0"/>
              </a:rPr>
              <a:t>Graph-Based Protocols</a:t>
            </a:r>
          </a:p>
          <a:p>
            <a:pPr marL="285744" indent="-285744"/>
            <a:r>
              <a:rPr lang="en-US" sz="1800" dirty="0">
                <a:latin typeface="Times New Roman" panose="02020603050405020304" pitchFamily="18" charset="0"/>
                <a:cs typeface="Times New Roman" panose="02020603050405020304" pitchFamily="18" charset="0"/>
              </a:rPr>
              <a:t>Tree Protocol</a:t>
            </a:r>
          </a:p>
          <a:p>
            <a:pPr marL="285744" indent="-285744"/>
            <a:r>
              <a:rPr lang="en-US" sz="1800" dirty="0">
                <a:latin typeface="Times New Roman" panose="02020603050405020304" pitchFamily="18" charset="0"/>
                <a:cs typeface="Times New Roman" panose="02020603050405020304" pitchFamily="18" charset="0"/>
              </a:rPr>
              <a:t>Timestamp-Based Protocols</a:t>
            </a:r>
          </a:p>
          <a:p>
            <a:pPr marL="285744" indent="-285744"/>
            <a:r>
              <a:rPr lang="en-US" sz="1800" dirty="0">
                <a:latin typeface="Times New Roman" panose="02020603050405020304" pitchFamily="18" charset="0"/>
                <a:cs typeface="Times New Roman" panose="02020603050405020304" pitchFamily="18" charset="0"/>
              </a:rPr>
              <a:t>Thomas’ Write Rule</a:t>
            </a:r>
          </a:p>
          <a:p>
            <a:pPr marL="285744" indent="-285744"/>
            <a:r>
              <a:rPr lang="en-US" sz="1800" cap="all" spc="150" dirty="0">
                <a:latin typeface="Times New Roman" panose="02020603050405020304" pitchFamily="18" charset="0"/>
                <a:cs typeface="Times New Roman" panose="02020603050405020304" pitchFamily="18" charset="0"/>
              </a:rPr>
              <a:t>V</a:t>
            </a:r>
            <a:r>
              <a:rPr lang="en-US" sz="1800" spc="150" dirty="0">
                <a:latin typeface="Times New Roman" panose="02020603050405020304" pitchFamily="18" charset="0"/>
                <a:cs typeface="Times New Roman" panose="02020603050405020304" pitchFamily="18" charset="0"/>
              </a:rPr>
              <a:t>alidation Based Protocol</a:t>
            </a:r>
            <a:endParaRPr lang="en-US" sz="1800" cap="all" spc="150" dirty="0">
              <a:latin typeface="Times New Roman" panose="02020603050405020304" pitchFamily="18" charset="0"/>
              <a:cs typeface="Times New Roman" panose="02020603050405020304" pitchFamily="18" charset="0"/>
            </a:endParaRPr>
          </a:p>
          <a:p>
            <a:pPr marL="285744" indent="-285744"/>
            <a:r>
              <a:rPr lang="en-US" sz="1800" dirty="0">
                <a:latin typeface="Times New Roman" panose="02020603050405020304" pitchFamily="18" charset="0"/>
                <a:cs typeface="Times New Roman" panose="02020603050405020304" pitchFamily="18" charset="0"/>
              </a:rPr>
              <a:t>Multiple Granularity</a:t>
            </a:r>
          </a:p>
          <a:p>
            <a:pPr marL="285744" indent="-285744"/>
            <a:r>
              <a:rPr lang="en-US" sz="1800" dirty="0">
                <a:latin typeface="Times New Roman" panose="02020603050405020304" pitchFamily="18" charset="0"/>
                <a:cs typeface="Times New Roman" panose="02020603050405020304" pitchFamily="18" charset="0"/>
              </a:rPr>
              <a:t>Intention Lock Modes</a:t>
            </a:r>
          </a:p>
          <a:p>
            <a:pPr marL="285744" indent="-285744"/>
            <a:r>
              <a:rPr lang="en-US" sz="1800" dirty="0">
                <a:latin typeface="Times New Roman" panose="02020603050405020304" pitchFamily="18" charset="0"/>
                <a:cs typeface="Times New Roman" panose="02020603050405020304" pitchFamily="18" charset="0"/>
              </a:rPr>
              <a:t>Compatibility Matrix with Intention Lock Modes</a:t>
            </a:r>
          </a:p>
          <a:p>
            <a:pPr marL="285744" indent="-285744"/>
            <a:r>
              <a:rPr lang="en-US" sz="1800" dirty="0">
                <a:latin typeface="Times New Roman" panose="02020603050405020304" pitchFamily="18" charset="0"/>
                <a:cs typeface="Times New Roman" panose="02020603050405020304" pitchFamily="18" charset="0"/>
              </a:rPr>
              <a:t>Multiple Granularity Locking Scheme</a:t>
            </a:r>
          </a:p>
          <a:p>
            <a:pPr marL="285744" indent="-285744"/>
            <a:endParaRPr lang="en-US" altLang="en-US" sz="1800" b="1" dirty="0">
              <a:latin typeface="Times New Roman" panose="02020603050405020304" pitchFamily="18" charset="0"/>
              <a:cs typeface="Times New Roman" panose="02020603050405020304" pitchFamily="18" charset="0"/>
            </a:endParaRPr>
          </a:p>
          <a:p>
            <a:pPr marL="685794" lvl="1" indent="-285744"/>
            <a:endParaRPr lang="en-US" altLang="en-US" sz="1800" b="1" baseline="30000" dirty="0">
              <a:latin typeface="Times New Roman" panose="02020603050405020304" pitchFamily="18" charset="0"/>
              <a:cs typeface="Times New Roman" panose="02020603050405020304" pitchFamily="18" charset="0"/>
            </a:endParaRPr>
          </a:p>
          <a:p>
            <a:pPr marL="685794" lvl="1" indent="-285744"/>
            <a:endParaRPr lang="en-US" altLang="en-US" sz="1800" b="1" dirty="0">
              <a:latin typeface="Times New Roman" panose="02020603050405020304" pitchFamily="18" charset="0"/>
              <a:cs typeface="Times New Roman" panose="02020603050405020304" pitchFamily="18" charset="0"/>
            </a:endParaRPr>
          </a:p>
          <a:p>
            <a:pPr marL="1085844" lvl="2" indent="-285744"/>
            <a:endParaRPr lang="en-US" altLang="en-US" sz="1800" b="1" dirty="0">
              <a:latin typeface="Times New Roman" panose="02020603050405020304" pitchFamily="18" charset="0"/>
              <a:cs typeface="Times New Roman" panose="02020603050405020304" pitchFamily="18" charset="0"/>
            </a:endParaRPr>
          </a:p>
          <a:p>
            <a:pPr marL="685794" lvl="1" indent="-285744"/>
            <a:endParaRPr lang="en-US" sz="1800" dirty="0">
              <a:latin typeface="Times New Roman" panose="02020603050405020304" pitchFamily="18" charset="0"/>
              <a:cs typeface="Times New Roman" panose="02020603050405020304" pitchFamily="18" charset="0"/>
            </a:endParaRPr>
          </a:p>
          <a:p>
            <a:pPr marL="685794" lvl="1" indent="-285744"/>
            <a:endParaRPr lang="en-US" sz="1800" dirty="0">
              <a:latin typeface="Times New Roman" panose="02020603050405020304" pitchFamily="18" charset="0"/>
              <a:cs typeface="Times New Roman" panose="02020603050405020304" pitchFamily="18" charset="0"/>
            </a:endParaRPr>
          </a:p>
          <a:p>
            <a:pPr marL="285744" indent="-285744"/>
            <a:endParaRPr lang="en-US" sz="1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674D49BB-3D83-478E-A521-A107DB443690}" type="datetime1">
              <a:rPr lang="en-US" smtClean="0">
                <a:solidFill>
                  <a:prstClr val="black">
                    <a:tint val="75000"/>
                  </a:prstClr>
                </a:solidFill>
                <a:latin typeface="Calibri"/>
              </a:rPr>
              <a:pPr/>
              <a:t>11/13/2021</a:t>
            </a:fld>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10</a:t>
            </a:fld>
            <a:endParaRPr lang="en-US">
              <a:solidFill>
                <a:prstClr val="black">
                  <a:tint val="75000"/>
                </a:prstClr>
              </a:solidFill>
              <a:latin typeface="Calibri"/>
            </a:endParaRPr>
          </a:p>
        </p:txBody>
      </p:sp>
      <p:sp>
        <p:nvSpPr>
          <p:cNvPr id="8" name="Title 1"/>
          <p:cNvSpPr txBox="1">
            <a:spLocks/>
          </p:cNvSpPr>
          <p:nvPr/>
        </p:nvSpPr>
        <p:spPr>
          <a:xfrm>
            <a:off x="1371600" y="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solidFill>
                  <a:prstClr val="black"/>
                </a:solidFill>
                <a:latin typeface="Times New Roman" panose="02020603050405020304" pitchFamily="18" charset="0"/>
                <a:cs typeface="Times New Roman" panose="02020603050405020304" pitchFamily="18" charset="0"/>
              </a:rPr>
              <a:t>Content unit 5 (Lecture 31 to 40)</a:t>
            </a:r>
          </a:p>
        </p:txBody>
      </p:sp>
      <p:sp>
        <p:nvSpPr>
          <p:cNvPr id="10" name="Footer Placeholder 9"/>
          <p:cNvSpPr>
            <a:spLocks noGrp="1"/>
          </p:cNvSpPr>
          <p:nvPr>
            <p:ph type="ftr" sz="quarter" idx="11"/>
          </p:nvPr>
        </p:nvSpPr>
        <p:spPr>
          <a:xfrm>
            <a:off x="2514600" y="6356354"/>
            <a:ext cx="5029200" cy="365125"/>
          </a:xfrm>
        </p:spPr>
        <p:txBody>
          <a:bodyPr/>
          <a:lstStyle/>
          <a:p>
            <a:r>
              <a:rPr lang="sv-SE" smtClean="0">
                <a:solidFill>
                  <a:prstClr val="black">
                    <a:tint val="75000"/>
                  </a:prstClr>
                </a:solidFill>
                <a:latin typeface="Calibri"/>
              </a:rPr>
              <a:t>Ram Kumar  Sharma                   KCS 501   DBMS          Unit 5</a:t>
            </a:r>
            <a:endParaRPr lang="en-US" dirty="0">
              <a:solidFill>
                <a:prstClr val="black">
                  <a:tint val="75000"/>
                </a:prstClr>
              </a:solidFill>
              <a:latin typeface="Calibri"/>
            </a:endParaRPr>
          </a:p>
        </p:txBody>
      </p:sp>
    </p:spTree>
    <p:extLst>
      <p:ext uri="{BB962C8B-B14F-4D97-AF65-F5344CB8AC3E}">
        <p14:creationId xmlns:p14="http://schemas.microsoft.com/office/powerpoint/2010/main" xmlns="" val="3528037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4F476F-302B-441D-8C38-88D7DCA4081C}" type="datetime1">
              <a:rPr lang="en-US" smtClean="0"/>
              <a:pPr/>
              <a:t>11/13/2021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Topic mapping with CO </a:t>
            </a:r>
          </a:p>
        </p:txBody>
      </p:sp>
      <p:graphicFrame>
        <p:nvGraphicFramePr>
          <p:cNvPr id="9" name="Table 2">
            <a:extLst>
              <a:ext uri="{FF2B5EF4-FFF2-40B4-BE49-F238E27FC236}">
                <a16:creationId xmlns:a16="http://schemas.microsoft.com/office/drawing/2014/main" xmlns="" id="{05B54D70-3E94-4F79-864E-11D4437BB464}"/>
              </a:ext>
            </a:extLst>
          </p:cNvPr>
          <p:cNvGraphicFramePr>
            <a:graphicFrameLocks noGrp="1"/>
          </p:cNvGraphicFramePr>
          <p:nvPr>
            <p:extLst>
              <p:ext uri="{D42A27DB-BD31-4B8C-83A1-F6EECF244321}">
                <p14:modId xmlns:p14="http://schemas.microsoft.com/office/powerpoint/2010/main" xmlns="" val="3730218791"/>
              </p:ext>
            </p:extLst>
          </p:nvPr>
        </p:nvGraphicFramePr>
        <p:xfrm>
          <a:off x="550415" y="720172"/>
          <a:ext cx="8043169" cy="5474208"/>
        </p:xfrm>
        <a:graphic>
          <a:graphicData uri="http://schemas.openxmlformats.org/drawingml/2006/table">
            <a:tbl>
              <a:tblPr firstRow="1" bandRow="1">
                <a:tableStyleId>{5C22544A-7EE6-4342-B048-85BDC9FD1C3A}</a:tableStyleId>
              </a:tblPr>
              <a:tblGrid>
                <a:gridCol w="6604987">
                  <a:extLst>
                    <a:ext uri="{9D8B030D-6E8A-4147-A177-3AD203B41FA5}">
                      <a16:colId xmlns:a16="http://schemas.microsoft.com/office/drawing/2014/main" xmlns="" val="3652036376"/>
                    </a:ext>
                  </a:extLst>
                </a:gridCol>
                <a:gridCol w="1438182">
                  <a:extLst>
                    <a:ext uri="{9D8B030D-6E8A-4147-A177-3AD203B41FA5}">
                      <a16:colId xmlns:a16="http://schemas.microsoft.com/office/drawing/2014/main" xmlns="" val="1370732846"/>
                    </a:ext>
                  </a:extLst>
                </a:gridCol>
              </a:tblGrid>
              <a:tr h="310965">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Topic </a:t>
                      </a:r>
                    </a:p>
                  </a:txBody>
                  <a:tcPr/>
                </a:tc>
                <a:tc>
                  <a:txBody>
                    <a:bodyPr/>
                    <a:lstStyle/>
                    <a:p>
                      <a:pPr algn="ctr"/>
                      <a:r>
                        <a:rPr lang="en-IN" sz="1600" dirty="0">
                          <a:solidFill>
                            <a:schemeClr val="tx1"/>
                          </a:solidFill>
                          <a:latin typeface="Times New Roman" panose="02020603050405020304" pitchFamily="18" charset="0"/>
                          <a:cs typeface="Times New Roman" panose="02020603050405020304" pitchFamily="18" charset="0"/>
                        </a:rPr>
                        <a:t>CO </a:t>
                      </a:r>
                    </a:p>
                  </a:txBody>
                  <a:tcPr/>
                </a:tc>
                <a:extLst>
                  <a:ext uri="{0D108BD9-81ED-4DB2-BD59-A6C34878D82A}">
                    <a16:rowId xmlns:a16="http://schemas.microsoft.com/office/drawing/2014/main" xmlns="" val="2356446852"/>
                  </a:ext>
                </a:extLst>
              </a:tr>
              <a:tr h="1028577">
                <a:tc>
                  <a:txBody>
                    <a:bodyPr/>
                    <a:lstStyle/>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Concurrency Control</a:t>
                      </a:r>
                    </a:p>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Concurrency Control Techniques</a:t>
                      </a:r>
                    </a:p>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Lock-Based Protocols</a:t>
                      </a:r>
                    </a:p>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Two-Phase Locking Protocol</a:t>
                      </a:r>
                    </a:p>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Lock Conversions</a:t>
                      </a:r>
                    </a:p>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Pitfalls of Lock-Based Protocols</a:t>
                      </a:r>
                      <a:endPar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CO5</a:t>
                      </a:r>
                    </a:p>
                  </a:txBody>
                  <a:tcPr/>
                </a:tc>
                <a:extLst>
                  <a:ext uri="{0D108BD9-81ED-4DB2-BD59-A6C34878D82A}">
                    <a16:rowId xmlns:a16="http://schemas.microsoft.com/office/drawing/2014/main" xmlns="" val="2588274677"/>
                  </a:ext>
                </a:extLst>
              </a:tr>
              <a:tr h="661489">
                <a:tc>
                  <a:txBody>
                    <a:bodyPr/>
                    <a:lstStyle/>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Graph-Based Protocols</a:t>
                      </a:r>
                    </a:p>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Tree Protocol</a:t>
                      </a:r>
                      <a:endPar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CO5</a:t>
                      </a:r>
                    </a:p>
                    <a:p>
                      <a:pPr algn="ct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182974875"/>
                  </a:ext>
                </a:extLst>
              </a:tr>
              <a:tr h="837214">
                <a:tc>
                  <a:txBody>
                    <a:bodyPr/>
                    <a:lstStyle/>
                    <a:p>
                      <a:pPr marL="285744" indent="-285744"/>
                      <a:r>
                        <a:rPr lang="en-US" sz="1800" dirty="0">
                          <a:latin typeface="Times New Roman" panose="02020603050405020304" pitchFamily="18" charset="0"/>
                          <a:cs typeface="Times New Roman" panose="02020603050405020304" pitchFamily="18" charset="0"/>
                        </a:rPr>
                        <a:t>Timestamp-Based Protocols</a:t>
                      </a:r>
                    </a:p>
                    <a:p>
                      <a:pPr marL="285744" indent="-285744"/>
                      <a:r>
                        <a:rPr lang="en-US" sz="1800" dirty="0">
                          <a:latin typeface="Times New Roman" panose="02020603050405020304" pitchFamily="18" charset="0"/>
                          <a:cs typeface="Times New Roman" panose="02020603050405020304" pitchFamily="18" charset="0"/>
                        </a:rPr>
                        <a:t>Thomas’ Write Rule</a:t>
                      </a:r>
                    </a:p>
                    <a:p>
                      <a:pPr marL="285744" indent="-285744"/>
                      <a:r>
                        <a:rPr lang="en-US" sz="1800" cap="all" spc="150" dirty="0">
                          <a:latin typeface="Times New Roman" panose="02020603050405020304" pitchFamily="18" charset="0"/>
                          <a:cs typeface="Times New Roman" panose="02020603050405020304" pitchFamily="18" charset="0"/>
                        </a:rPr>
                        <a:t>V</a:t>
                      </a:r>
                      <a:r>
                        <a:rPr lang="en-US" sz="1800" spc="150" dirty="0">
                          <a:latin typeface="Times New Roman" panose="02020603050405020304" pitchFamily="18" charset="0"/>
                          <a:cs typeface="Times New Roman" panose="02020603050405020304" pitchFamily="18" charset="0"/>
                        </a:rPr>
                        <a:t>alidation Based Protocol</a:t>
                      </a:r>
                      <a:endPar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CO5</a:t>
                      </a:r>
                    </a:p>
                    <a:p>
                      <a:pPr algn="ct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575920435"/>
                  </a:ext>
                </a:extLst>
              </a:tr>
              <a:tr h="530426">
                <a:tc>
                  <a:txBody>
                    <a:bodyPr/>
                    <a:lstStyle/>
                    <a:p>
                      <a:pPr marL="285744" indent="-285744"/>
                      <a:r>
                        <a:rPr lang="en-US" sz="1800" dirty="0">
                          <a:latin typeface="Times New Roman" panose="02020603050405020304" pitchFamily="18" charset="0"/>
                          <a:cs typeface="Times New Roman" panose="02020603050405020304" pitchFamily="18" charset="0"/>
                        </a:rPr>
                        <a:t>Multiple Granularity</a:t>
                      </a:r>
                    </a:p>
                    <a:p>
                      <a:pPr marL="285744" indent="-285744"/>
                      <a:r>
                        <a:rPr lang="en-US" sz="1800" dirty="0">
                          <a:latin typeface="Times New Roman" panose="02020603050405020304" pitchFamily="18" charset="0"/>
                          <a:cs typeface="Times New Roman" panose="02020603050405020304" pitchFamily="18" charset="0"/>
                        </a:rPr>
                        <a:t>Intention Lock Modes</a:t>
                      </a:r>
                    </a:p>
                    <a:p>
                      <a:pPr marL="285744" indent="-285744"/>
                      <a:r>
                        <a:rPr lang="en-US" sz="1800" dirty="0">
                          <a:latin typeface="Times New Roman" panose="02020603050405020304" pitchFamily="18" charset="0"/>
                          <a:cs typeface="Times New Roman" panose="02020603050405020304" pitchFamily="18" charset="0"/>
                        </a:rPr>
                        <a:t>Compatibility Matrix with Intention Lock Modes</a:t>
                      </a:r>
                    </a:p>
                    <a:p>
                      <a:pPr marL="285744" indent="-285744"/>
                      <a:r>
                        <a:rPr lang="en-US" sz="1800" dirty="0">
                          <a:latin typeface="Times New Roman" panose="02020603050405020304" pitchFamily="18" charset="0"/>
                          <a:cs typeface="Times New Roman" panose="02020603050405020304" pitchFamily="18" charset="0"/>
                        </a:rPr>
                        <a:t>Multiple Granularity Locking Scheme</a:t>
                      </a:r>
                    </a:p>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CO5</a:t>
                      </a:r>
                    </a:p>
                    <a:p>
                      <a:pPr algn="ct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190268396"/>
                  </a:ext>
                </a:extLst>
              </a:tr>
            </a:tbl>
          </a:graphicData>
        </a:graphic>
      </p:graphicFrame>
    </p:spTree>
    <p:extLst>
      <p:ext uri="{BB962C8B-B14F-4D97-AF65-F5344CB8AC3E}">
        <p14:creationId xmlns:p14="http://schemas.microsoft.com/office/powerpoint/2010/main" xmlns="" val="755525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28D2FD-6A53-4654-A15F-FAEB3504BE2F}" type="datetime1">
              <a:rPr lang="en-US" smtClean="0"/>
              <a:pPr/>
              <a:t>11/13/2021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524000" y="-5862"/>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Topic Objectives </a:t>
            </a:r>
          </a:p>
        </p:txBody>
      </p:sp>
      <p:graphicFrame>
        <p:nvGraphicFramePr>
          <p:cNvPr id="8" name="Table 2">
            <a:extLst>
              <a:ext uri="{FF2B5EF4-FFF2-40B4-BE49-F238E27FC236}">
                <a16:creationId xmlns:a16="http://schemas.microsoft.com/office/drawing/2014/main" xmlns="" id="{D298FD54-5942-4877-9A57-54CD865217EA}"/>
              </a:ext>
            </a:extLst>
          </p:cNvPr>
          <p:cNvGraphicFramePr>
            <a:graphicFrameLocks noGrp="1"/>
          </p:cNvGraphicFramePr>
          <p:nvPr>
            <p:extLst>
              <p:ext uri="{D42A27DB-BD31-4B8C-83A1-F6EECF244321}">
                <p14:modId xmlns:p14="http://schemas.microsoft.com/office/powerpoint/2010/main" xmlns="" val="1636955202"/>
              </p:ext>
            </p:extLst>
          </p:nvPr>
        </p:nvGraphicFramePr>
        <p:xfrm>
          <a:off x="457199" y="899795"/>
          <a:ext cx="8615779" cy="5674360"/>
        </p:xfrm>
        <a:graphic>
          <a:graphicData uri="http://schemas.openxmlformats.org/drawingml/2006/table">
            <a:tbl>
              <a:tblPr firstRow="1" bandRow="1">
                <a:tableStyleId>{5C22544A-7EE6-4342-B048-85BDC9FD1C3A}</a:tableStyleId>
              </a:tblPr>
              <a:tblGrid>
                <a:gridCol w="4874627">
                  <a:extLst>
                    <a:ext uri="{9D8B030D-6E8A-4147-A177-3AD203B41FA5}">
                      <a16:colId xmlns:a16="http://schemas.microsoft.com/office/drawing/2014/main" xmlns="" val="3652036376"/>
                    </a:ext>
                  </a:extLst>
                </a:gridCol>
                <a:gridCol w="3741152">
                  <a:extLst>
                    <a:ext uri="{9D8B030D-6E8A-4147-A177-3AD203B41FA5}">
                      <a16:colId xmlns:a16="http://schemas.microsoft.com/office/drawing/2014/main" xmlns="" val="1370732846"/>
                    </a:ext>
                  </a:extLst>
                </a:gridCol>
              </a:tblGrid>
              <a:tr h="370840">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Topic </a:t>
                      </a:r>
                    </a:p>
                  </a:txBody>
                  <a:tcPr/>
                </a:tc>
                <a:tc>
                  <a:txBody>
                    <a:bodyPr/>
                    <a:lstStyle/>
                    <a:p>
                      <a:pPr algn="ctr"/>
                      <a:r>
                        <a:rPr kumimoji="0" lang="en-US" sz="1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Objectives </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356446852"/>
                  </a:ext>
                </a:extLst>
              </a:tr>
              <a:tr h="370840">
                <a:tc>
                  <a:txBody>
                    <a:bodyPr/>
                    <a:lstStyle/>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Concurrency Control</a:t>
                      </a:r>
                    </a:p>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Concurrency Control Techniques</a:t>
                      </a:r>
                    </a:p>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Lock-Based Protocols</a:t>
                      </a:r>
                    </a:p>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Two-Phase Locking Protocol</a:t>
                      </a:r>
                    </a:p>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Lock Conversions</a:t>
                      </a:r>
                    </a:p>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Pitfalls of Lock-Based Protocols</a:t>
                      </a:r>
                      <a:endPar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 Students will be able to learn how number of transactions are processing simultaneously </a:t>
                      </a:r>
                    </a:p>
                    <a:p>
                      <a:pPr algn="l"/>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588274677"/>
                  </a:ext>
                </a:extLst>
              </a:tr>
              <a:tr h="0">
                <a:tc>
                  <a:txBody>
                    <a:bodyPr/>
                    <a:lstStyle/>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Graph-Based Protocols</a:t>
                      </a:r>
                    </a:p>
                    <a:p>
                      <a:pPr marL="285744" marR="0" lvl="0" indent="-285744"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Tree Protocol</a:t>
                      </a:r>
                      <a:endPar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Students will be able to  understand the methods to control concurrency by using graphs </a:t>
                      </a:r>
                    </a:p>
                  </a:txBody>
                  <a:tcPr/>
                </a:tc>
                <a:extLst>
                  <a:ext uri="{0D108BD9-81ED-4DB2-BD59-A6C34878D82A}">
                    <a16:rowId xmlns:a16="http://schemas.microsoft.com/office/drawing/2014/main" xmlns="" val="4182974875"/>
                  </a:ext>
                </a:extLst>
              </a:tr>
              <a:tr h="0">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Timestamp-Based Protocols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Thomas’ Write Rule</a:t>
                      </a:r>
                    </a:p>
                    <a:p>
                      <a:pPr marL="285750" indent="-285750">
                        <a:buFont typeface="Arial" panose="020B0604020202020204" pitchFamily="34" charset="0"/>
                        <a:buChar char="•"/>
                      </a:pPr>
                      <a:r>
                        <a:rPr lang="en-US" sz="1800" cap="all" spc="150" dirty="0">
                          <a:latin typeface="Times New Roman" panose="02020603050405020304" pitchFamily="18" charset="0"/>
                          <a:cs typeface="Times New Roman" panose="02020603050405020304" pitchFamily="18" charset="0"/>
                        </a:rPr>
                        <a:t>V</a:t>
                      </a:r>
                      <a:r>
                        <a:rPr lang="en-US" sz="1800" spc="150" dirty="0">
                          <a:latin typeface="Times New Roman" panose="02020603050405020304" pitchFamily="18" charset="0"/>
                          <a:cs typeface="Times New Roman" panose="02020603050405020304" pitchFamily="18" charset="0"/>
                        </a:rPr>
                        <a:t>alidation Based Protocol</a:t>
                      </a:r>
                      <a:endPar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Students will be able to find the other solutions for concurrency control</a:t>
                      </a:r>
                    </a:p>
                  </a:txBody>
                  <a:tcPr/>
                </a:tc>
                <a:extLst>
                  <a:ext uri="{0D108BD9-81ED-4DB2-BD59-A6C34878D82A}">
                    <a16:rowId xmlns:a16="http://schemas.microsoft.com/office/drawing/2014/main" xmlns="" val="1575920435"/>
                  </a:ext>
                </a:extLst>
              </a:tr>
              <a:tr h="0">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Multiple Granularity</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Intention Lock Modes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Compatibility Matrix with Intention Lock Modes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Multiple Granularity Locking Scheme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Students will be able to learn the high level techniques to control execution of multiple transactions </a:t>
                      </a:r>
                    </a:p>
                  </a:txBody>
                  <a:tcPr/>
                </a:tc>
                <a:extLst>
                  <a:ext uri="{0D108BD9-81ED-4DB2-BD59-A6C34878D82A}">
                    <a16:rowId xmlns:a16="http://schemas.microsoft.com/office/drawing/2014/main" xmlns="" val="1190268396"/>
                  </a:ext>
                </a:extLst>
              </a:tr>
            </a:tbl>
          </a:graphicData>
        </a:graphic>
      </p:graphicFrame>
    </p:spTree>
    <p:extLst>
      <p:ext uri="{BB962C8B-B14F-4D97-AF65-F5344CB8AC3E}">
        <p14:creationId xmlns:p14="http://schemas.microsoft.com/office/powerpoint/2010/main" xmlns="" val="2458800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16EABBF-A0EB-4CEC-B2C1-DB8F9CCFCC4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Concurrency Control </a:t>
            </a:r>
            <a:r>
              <a:rPr lang="en-US" sz="2000" b="1" dirty="0">
                <a:solidFill>
                  <a:schemeClr val="tx1"/>
                </a:solidFill>
              </a:rPr>
              <a:t>(CO5)</a:t>
            </a:r>
            <a:endParaRPr kumimoji="0" lang="en-US"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xmlns="" id="{5CA69AE6-E0F2-4D8E-B8CE-A45B7F1FD72B}"/>
              </a:ext>
            </a:extLst>
          </p:cNvPr>
          <p:cNvSpPr>
            <a:spLocks noGrp="1" noChangeArrowheads="1"/>
          </p:cNvSpPr>
          <p:nvPr>
            <p:ph idx="1"/>
          </p:nvPr>
        </p:nvSpPr>
        <p:spPr>
          <a:xfrm>
            <a:off x="914400" y="1106488"/>
            <a:ext cx="7939088" cy="4884737"/>
          </a:xfrm>
        </p:spPr>
        <p:txBody>
          <a:bodyPr>
            <a:noAutofit/>
          </a:bodyPr>
          <a:lstStyle/>
          <a:p>
            <a:pPr eaLnBrk="1" hangingPunct="1"/>
            <a:r>
              <a:rPr lang="en-US" altLang="en-US" sz="2400" dirty="0"/>
              <a:t>A database must provide a mechanism that will ensure that all possible schedules are </a:t>
            </a:r>
          </a:p>
          <a:p>
            <a:pPr lvl="1" eaLnBrk="1" hangingPunct="1"/>
            <a:r>
              <a:rPr lang="en-US" altLang="en-US" sz="2400" dirty="0"/>
              <a:t>either conflict or view serializable, and </a:t>
            </a:r>
          </a:p>
          <a:p>
            <a:pPr lvl="1" eaLnBrk="1" hangingPunct="1"/>
            <a:r>
              <a:rPr lang="en-US" altLang="en-US" sz="2400" dirty="0"/>
              <a:t>are recoverable and preferably </a:t>
            </a:r>
            <a:r>
              <a:rPr lang="en-US" altLang="en-US" sz="2400" dirty="0" err="1"/>
              <a:t>cascadeless</a:t>
            </a:r>
            <a:endParaRPr lang="en-US" altLang="en-US" sz="2400" dirty="0"/>
          </a:p>
          <a:p>
            <a:pPr eaLnBrk="1" hangingPunct="1"/>
            <a:r>
              <a:rPr lang="en-US" altLang="en-US" sz="2400" dirty="0"/>
              <a:t>A policy in which only one transaction can execute at a time generates serial schedules, but provides a poor degree of concurrency</a:t>
            </a:r>
          </a:p>
          <a:p>
            <a:pPr lvl="1" eaLnBrk="1" hangingPunct="1"/>
            <a:r>
              <a:rPr lang="en-US" altLang="en-US" sz="2400" dirty="0"/>
              <a:t>Are serial schedules recoverable/</a:t>
            </a:r>
            <a:r>
              <a:rPr lang="en-US" altLang="en-US" sz="2400" dirty="0" err="1"/>
              <a:t>cascadeless</a:t>
            </a:r>
            <a:r>
              <a:rPr lang="en-US" altLang="en-US" sz="2400" dirty="0"/>
              <a:t>?</a:t>
            </a:r>
          </a:p>
          <a:p>
            <a:pPr eaLnBrk="1" hangingPunct="1"/>
            <a:r>
              <a:rPr lang="en-US" altLang="en-US" sz="2400" dirty="0"/>
              <a:t>Testing a schedule for serializability </a:t>
            </a:r>
            <a:r>
              <a:rPr lang="en-US" altLang="en-US" sz="2400" i="1" dirty="0"/>
              <a:t>after</a:t>
            </a:r>
            <a:r>
              <a:rPr lang="en-US" altLang="en-US" sz="2400" dirty="0"/>
              <a:t> it has executed is a little too late!</a:t>
            </a:r>
          </a:p>
          <a:p>
            <a:pPr eaLnBrk="1" hangingPunct="1"/>
            <a:r>
              <a:rPr lang="en-US" altLang="en-US" sz="2400" b="1" dirty="0">
                <a:solidFill>
                  <a:schemeClr val="tx2"/>
                </a:solidFill>
              </a:rPr>
              <a:t>Goal</a:t>
            </a:r>
            <a:r>
              <a:rPr lang="en-US" altLang="en-US" sz="2400" dirty="0"/>
              <a:t> – to develop concurrency control protocols that will assure serializability.</a:t>
            </a:r>
          </a:p>
        </p:txBody>
      </p:sp>
    </p:spTree>
    <p:extLst>
      <p:ext uri="{BB962C8B-B14F-4D97-AF65-F5344CB8AC3E}">
        <p14:creationId xmlns:p14="http://schemas.microsoft.com/office/powerpoint/2010/main" xmlns="" val="304393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AEC076-4A9E-4DBC-A26A-3B8FA17673E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Concurrency Control Techniques </a:t>
            </a:r>
            <a:r>
              <a:rPr lang="en-US" sz="2000" b="1" dirty="0">
                <a:solidFill>
                  <a:schemeClr val="tx1"/>
                </a:solidFill>
              </a:rPr>
              <a:t>(CO5)</a:t>
            </a:r>
            <a:endParaRPr kumimoji="0" lang="en-US"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xmlns="" id="{0F06FB8B-373D-4EE1-92D5-1D66FC423120}"/>
              </a:ext>
            </a:extLst>
          </p:cNvPr>
          <p:cNvSpPr>
            <a:spLocks noGrp="1"/>
          </p:cNvSpPr>
          <p:nvPr>
            <p:ph idx="1"/>
          </p:nvPr>
        </p:nvSpPr>
        <p:spPr>
          <a:xfrm>
            <a:off x="1052513" y="1149658"/>
            <a:ext cx="7634287" cy="3594100"/>
          </a:xfrm>
        </p:spPr>
        <p:txBody>
          <a:bodyPr>
            <a:normAutofit lnSpcReduction="10000"/>
          </a:bodyPr>
          <a:lstStyle/>
          <a:p>
            <a:pPr>
              <a:defRPr/>
            </a:pPr>
            <a:r>
              <a:rPr lang="en-US" sz="2600" b="1" dirty="0">
                <a:solidFill>
                  <a:srgbClr val="0070C0"/>
                </a:solidFill>
              </a:rPr>
              <a:t>Concurrency Control</a:t>
            </a:r>
          </a:p>
          <a:p>
            <a:pPr marL="0" indent="0" algn="just">
              <a:buFont typeface="Arial" panose="020B0604020202020204" pitchFamily="34" charset="0"/>
              <a:buNone/>
              <a:defRPr/>
            </a:pPr>
            <a:r>
              <a:rPr lang="en-US" sz="2800" dirty="0"/>
              <a:t>	</a:t>
            </a:r>
            <a:r>
              <a:rPr lang="en-US" sz="2200" dirty="0"/>
              <a:t>it is process of managing simultaneous execution of transaction in a shared database to ensure the serializability of transaction.</a:t>
            </a:r>
          </a:p>
          <a:p>
            <a:pPr marL="0" indent="0">
              <a:buFont typeface="Arial" panose="020B0604020202020204" pitchFamily="34" charset="0"/>
              <a:buNone/>
              <a:defRPr/>
            </a:pPr>
            <a:endParaRPr lang="en-US" sz="2600" dirty="0"/>
          </a:p>
          <a:p>
            <a:pPr>
              <a:defRPr/>
            </a:pPr>
            <a:r>
              <a:rPr lang="en-US" sz="2600" b="1" dirty="0">
                <a:solidFill>
                  <a:srgbClr val="0070C0"/>
                </a:solidFill>
              </a:rPr>
              <a:t>Purpose of Concurrency Control</a:t>
            </a:r>
          </a:p>
          <a:p>
            <a:pPr lvl="1">
              <a:defRPr/>
            </a:pPr>
            <a:r>
              <a:rPr lang="en-US" sz="2200" dirty="0"/>
              <a:t>To enforce Isolation</a:t>
            </a:r>
          </a:p>
          <a:p>
            <a:pPr lvl="1">
              <a:defRPr/>
            </a:pPr>
            <a:r>
              <a:rPr lang="en-US" sz="2200" dirty="0"/>
              <a:t>To preserve  database consistency</a:t>
            </a:r>
          </a:p>
          <a:p>
            <a:pPr lvl="1">
              <a:defRPr/>
            </a:pPr>
            <a:r>
              <a:rPr lang="en-US" sz="2200" dirty="0"/>
              <a:t>To resolve the read write or write – write conflicts.</a:t>
            </a:r>
          </a:p>
        </p:txBody>
      </p:sp>
    </p:spTree>
    <p:extLst>
      <p:ext uri="{BB962C8B-B14F-4D97-AF65-F5344CB8AC3E}">
        <p14:creationId xmlns:p14="http://schemas.microsoft.com/office/powerpoint/2010/main" xmlns="" val="160895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0C734B-2C7F-4BF0-A95A-A5C79EA37EF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Lock-Based Protocols  </a:t>
            </a:r>
            <a:r>
              <a:rPr lang="en-US" sz="2000" b="1" dirty="0">
                <a:solidFill>
                  <a:schemeClr val="tx1"/>
                </a:solidFill>
              </a:rPr>
              <a:t>(CO5)</a:t>
            </a:r>
            <a:endParaRPr kumimoji="0" lang="en-US"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xmlns="" id="{C9DBC5CE-96F7-466F-A314-064C3FB2925D}"/>
              </a:ext>
            </a:extLst>
          </p:cNvPr>
          <p:cNvSpPr txBox="1">
            <a:spLocks noChangeArrowheads="1"/>
          </p:cNvSpPr>
          <p:nvPr/>
        </p:nvSpPr>
        <p:spPr>
          <a:xfrm>
            <a:off x="842269" y="898524"/>
            <a:ext cx="7844531" cy="5245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en-US" sz="2400" dirty="0"/>
              <a:t>A lock is a mechanism to control concurrent access to a data item</a:t>
            </a:r>
          </a:p>
          <a:p>
            <a:pPr lvl="1" algn="just"/>
            <a:r>
              <a:rPr lang="en-US" altLang="en-US" sz="2200" dirty="0"/>
              <a:t>To access data item lock is acquired</a:t>
            </a:r>
          </a:p>
          <a:p>
            <a:pPr lvl="1" algn="just"/>
            <a:r>
              <a:rPr lang="en-US" altLang="en-US" sz="2200" dirty="0"/>
              <a:t>After completion of transaction lock must be released</a:t>
            </a:r>
          </a:p>
          <a:p>
            <a:pPr algn="just"/>
            <a:r>
              <a:rPr lang="en-US" altLang="en-US" sz="2400" dirty="0"/>
              <a:t>Data items can be locked in two modes :</a:t>
            </a:r>
          </a:p>
          <a:p>
            <a:pPr algn="just">
              <a:buFontTx/>
              <a:buNone/>
            </a:pPr>
            <a:r>
              <a:rPr lang="en-US" altLang="en-US" sz="2400" i="1" dirty="0"/>
              <a:t>    </a:t>
            </a:r>
            <a:r>
              <a:rPr lang="en-US" altLang="en-US" sz="2400" dirty="0"/>
              <a:t>1</a:t>
            </a:r>
            <a:r>
              <a:rPr lang="en-US" altLang="en-US" sz="2400" i="1" dirty="0"/>
              <a:t>.  </a:t>
            </a:r>
            <a:r>
              <a:rPr lang="en-US" altLang="en-US" sz="2400" i="1" dirty="0">
                <a:solidFill>
                  <a:schemeClr val="tx2"/>
                </a:solidFill>
              </a:rPr>
              <a:t>exclusive</a:t>
            </a:r>
            <a:r>
              <a:rPr lang="en-US" altLang="en-US" sz="2400" i="1" dirty="0"/>
              <a:t> (X) mode</a:t>
            </a:r>
            <a:r>
              <a:rPr lang="en-US" altLang="en-US" sz="2400" dirty="0"/>
              <a:t>. Data item can be both read as well as write. X-lock is requested using </a:t>
            </a:r>
            <a:r>
              <a:rPr lang="en-US" altLang="en-US" sz="2400" b="1" dirty="0"/>
              <a:t> lock-X</a:t>
            </a:r>
            <a:r>
              <a:rPr lang="en-US" altLang="en-US" sz="2400" dirty="0"/>
              <a:t> instruction.</a:t>
            </a:r>
          </a:p>
          <a:p>
            <a:pPr algn="just">
              <a:buFontTx/>
              <a:buNone/>
            </a:pPr>
            <a:r>
              <a:rPr lang="en-US" altLang="en-US" sz="2400" i="1" dirty="0"/>
              <a:t>    </a:t>
            </a:r>
            <a:r>
              <a:rPr lang="en-US" altLang="en-US" sz="2400" dirty="0"/>
              <a:t>2</a:t>
            </a:r>
            <a:r>
              <a:rPr lang="en-US" altLang="en-US" sz="2400" i="1" dirty="0"/>
              <a:t>.  </a:t>
            </a:r>
            <a:r>
              <a:rPr lang="en-US" altLang="en-US" sz="2400" i="1" dirty="0">
                <a:solidFill>
                  <a:schemeClr val="tx2"/>
                </a:solidFill>
              </a:rPr>
              <a:t>shared</a:t>
            </a:r>
            <a:r>
              <a:rPr lang="en-US" altLang="en-US" sz="2400" i="1" dirty="0"/>
              <a:t> (S) mode</a:t>
            </a:r>
            <a:r>
              <a:rPr lang="en-US" altLang="en-US" sz="2400" dirty="0"/>
              <a:t>. Data item can only be read. S-lock is          </a:t>
            </a:r>
          </a:p>
          <a:p>
            <a:pPr algn="just">
              <a:lnSpc>
                <a:spcPct val="60000"/>
              </a:lnSpc>
              <a:buFontTx/>
              <a:buNone/>
            </a:pPr>
            <a:r>
              <a:rPr lang="en-US" altLang="en-US" sz="2400" dirty="0"/>
              <a:t>         requested using </a:t>
            </a:r>
            <a:r>
              <a:rPr lang="en-US" altLang="en-US" sz="2400" b="1" dirty="0"/>
              <a:t> lock-S</a:t>
            </a:r>
            <a:r>
              <a:rPr lang="en-US" altLang="en-US" sz="2400" dirty="0"/>
              <a:t> instruction.</a:t>
            </a:r>
          </a:p>
          <a:p>
            <a:pPr algn="just"/>
            <a:r>
              <a:rPr lang="en-US" altLang="en-US" sz="2400" dirty="0"/>
              <a:t>Lock requests are made to concurrency-control manager. Transaction can proceed only after request is granted.</a:t>
            </a:r>
          </a:p>
        </p:txBody>
      </p:sp>
    </p:spTree>
    <p:extLst>
      <p:ext uri="{BB962C8B-B14F-4D97-AF65-F5344CB8AC3E}">
        <p14:creationId xmlns:p14="http://schemas.microsoft.com/office/powerpoint/2010/main" xmlns="" val="127039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219F119-0421-46B4-9F3B-B1D7DFC0607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Lock-Based Protocols    </a:t>
            </a:r>
            <a:r>
              <a:rPr lang="en-US" sz="2000" b="1" dirty="0">
                <a:solidFill>
                  <a:schemeClr val="tx1"/>
                </a:solidFill>
              </a:rPr>
              <a:t>(CO5)  </a:t>
            </a:r>
            <a:r>
              <a:rPr lang="en-US" sz="2000" b="1" dirty="0" err="1">
                <a:solidFill>
                  <a:schemeClr val="tx1"/>
                </a:solidFill>
              </a:rPr>
              <a:t>contd</a:t>
            </a:r>
            <a:endParaRPr kumimoji="0" lang="en-US"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xmlns="" id="{1F2BCBBB-E740-4373-BBD9-9AEBD3995660}"/>
              </a:ext>
            </a:extLst>
          </p:cNvPr>
          <p:cNvSpPr txBox="1">
            <a:spLocks noChangeArrowheads="1"/>
          </p:cNvSpPr>
          <p:nvPr/>
        </p:nvSpPr>
        <p:spPr>
          <a:xfrm>
            <a:off x="1295400" y="838200"/>
            <a:ext cx="7467600" cy="57150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defRPr/>
            </a:pPr>
            <a:r>
              <a:rPr lang="en-US" altLang="en-US" sz="2600" dirty="0"/>
              <a:t>A  </a:t>
            </a:r>
            <a:r>
              <a:rPr lang="en-US" altLang="en-US" sz="2600" b="1" dirty="0"/>
              <a:t>locking protocol</a:t>
            </a:r>
            <a:r>
              <a:rPr lang="en-US" altLang="en-US" sz="2600" dirty="0"/>
              <a:t> is a set of rules followed by all transactions while requesting and releasing locks. Locking protocols restrict the set of possible schedules.</a:t>
            </a:r>
          </a:p>
          <a:p>
            <a:pPr>
              <a:defRPr/>
            </a:pPr>
            <a:r>
              <a:rPr lang="en-US" altLang="en-US" sz="2600" b="1" dirty="0"/>
              <a:t>Lock-compatibility matrix</a:t>
            </a:r>
          </a:p>
          <a:p>
            <a:pPr>
              <a:defRPr/>
            </a:pPr>
            <a:endParaRPr lang="en-US" altLang="en-US" sz="2400" dirty="0"/>
          </a:p>
          <a:p>
            <a:pPr>
              <a:defRPr/>
            </a:pPr>
            <a:endParaRPr lang="en-US" altLang="en-US" dirty="0"/>
          </a:p>
          <a:p>
            <a:pPr algn="just">
              <a:defRPr/>
            </a:pPr>
            <a:r>
              <a:rPr lang="en-US" altLang="en-US" sz="2600" dirty="0"/>
              <a:t>A transaction may be granted a lock on an item if the requested lock is compatible with locks already held on the item by other transactions</a:t>
            </a:r>
          </a:p>
          <a:p>
            <a:pPr algn="just">
              <a:defRPr/>
            </a:pPr>
            <a:r>
              <a:rPr lang="en-US" altLang="en-US" sz="2600" dirty="0"/>
              <a:t>Any number of transactions can hold shared locks on an item, </a:t>
            </a:r>
          </a:p>
          <a:p>
            <a:pPr lvl="1">
              <a:defRPr/>
            </a:pPr>
            <a:r>
              <a:rPr lang="en-US" altLang="en-US" sz="2200" dirty="0"/>
              <a:t>but if any transaction holds an exclusive on the item no other transaction may hold any lock on the item.</a:t>
            </a:r>
          </a:p>
          <a:p>
            <a:pPr algn="just">
              <a:defRPr/>
            </a:pPr>
            <a:r>
              <a:rPr lang="en-US" altLang="en-US" sz="2600" dirty="0"/>
              <a:t>If a lock cannot be granted, the requesting transaction is made to wait till all incompatible locks held by other transactions have been released.  The lock is then granted.</a:t>
            </a:r>
          </a:p>
        </p:txBody>
      </p:sp>
      <p:pic>
        <p:nvPicPr>
          <p:cNvPr id="9" name="Picture 4">
            <a:extLst>
              <a:ext uri="{FF2B5EF4-FFF2-40B4-BE49-F238E27FC236}">
                <a16:creationId xmlns:a16="http://schemas.microsoft.com/office/drawing/2014/main" xmlns="" id="{344A4D3D-54B3-4579-9C72-3FA50442091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l="4999" t="20000" r="6250" b="21666"/>
          <a:stretch>
            <a:fillRect/>
          </a:stretch>
        </p:blipFill>
        <p:spPr bwMode="auto">
          <a:xfrm>
            <a:off x="6007222" y="1833238"/>
            <a:ext cx="2097088" cy="1033463"/>
          </a:xfrm>
          <a:prstGeom prst="rect">
            <a:avLst/>
          </a:prstGeom>
          <a:noFill/>
          <a:ln w="76200" cmpd="tri">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1271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43FEA7-AA46-4B54-BA83-6CBFAA97D8C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Lock-Based Protocols  </a:t>
            </a:r>
            <a:r>
              <a:rPr lang="en-US" sz="2000" b="1" dirty="0">
                <a:solidFill>
                  <a:schemeClr val="tx1"/>
                </a:solidFill>
              </a:rPr>
              <a:t>(CO5)</a:t>
            </a:r>
            <a:endParaRPr kumimoji="0" lang="en-US"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xmlns="" id="{1112A021-8749-4A1E-AC66-7D43F8EC7A1D}"/>
              </a:ext>
            </a:extLst>
          </p:cNvPr>
          <p:cNvSpPr txBox="1">
            <a:spLocks/>
          </p:cNvSpPr>
          <p:nvPr/>
        </p:nvSpPr>
        <p:spPr>
          <a:xfrm>
            <a:off x="1028700" y="990599"/>
            <a:ext cx="7902236" cy="5117238"/>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en-US" sz="9600" b="1" dirty="0"/>
              <a:t>Example</a:t>
            </a:r>
            <a:r>
              <a:rPr lang="en-US" altLang="en-US" sz="9600" dirty="0"/>
              <a:t> of a transaction performing locking:</a:t>
            </a:r>
          </a:p>
          <a:p>
            <a:pPr>
              <a:buFontTx/>
              <a:buNone/>
              <a:defRPr/>
            </a:pPr>
            <a:r>
              <a:rPr lang="en-US" altLang="en-US" sz="9600" dirty="0"/>
              <a:t>                       </a:t>
            </a:r>
            <a:r>
              <a:rPr lang="en-US" altLang="en-US" sz="9600" i="1" dirty="0"/>
              <a:t>T</a:t>
            </a:r>
            <a:r>
              <a:rPr lang="en-US" altLang="en-US" sz="9600" i="1" baseline="-25000" dirty="0"/>
              <a:t>2</a:t>
            </a:r>
            <a:r>
              <a:rPr lang="en-US" altLang="en-US" sz="9600" dirty="0"/>
              <a:t>:</a:t>
            </a:r>
            <a:r>
              <a:rPr lang="en-US" altLang="en-US" sz="9600" b="1" dirty="0"/>
              <a:t> lock-S</a:t>
            </a:r>
            <a:r>
              <a:rPr lang="en-US" altLang="en-US" sz="9600" i="1" dirty="0"/>
              <a:t>(A)</a:t>
            </a:r>
            <a:r>
              <a:rPr lang="en-US" altLang="en-US" sz="9600" dirty="0"/>
              <a:t>;</a:t>
            </a:r>
          </a:p>
          <a:p>
            <a:pPr>
              <a:buFontTx/>
              <a:buNone/>
              <a:defRPr/>
            </a:pPr>
            <a:r>
              <a:rPr lang="en-US" altLang="en-US" sz="9600" b="1" dirty="0"/>
              <a:t>                             read </a:t>
            </a:r>
            <a:r>
              <a:rPr lang="en-US" altLang="en-US" sz="9600" i="1" dirty="0"/>
              <a:t>(A)</a:t>
            </a:r>
            <a:r>
              <a:rPr lang="en-US" altLang="en-US" sz="9600" dirty="0"/>
              <a:t>;</a:t>
            </a:r>
          </a:p>
          <a:p>
            <a:pPr>
              <a:buFontTx/>
              <a:buNone/>
              <a:defRPr/>
            </a:pPr>
            <a:r>
              <a:rPr lang="en-US" altLang="en-US" sz="9600" b="1" dirty="0"/>
              <a:t>                             unlock</a:t>
            </a:r>
            <a:r>
              <a:rPr lang="en-US" altLang="en-US" sz="9600" i="1" dirty="0"/>
              <a:t>(A)</a:t>
            </a:r>
            <a:r>
              <a:rPr lang="en-US" altLang="en-US" sz="9600" dirty="0"/>
              <a:t>;</a:t>
            </a:r>
          </a:p>
          <a:p>
            <a:pPr>
              <a:buFontTx/>
              <a:buNone/>
              <a:defRPr/>
            </a:pPr>
            <a:r>
              <a:rPr lang="en-US" altLang="en-US" sz="9600" b="1" dirty="0"/>
              <a:t>                             lock-S</a:t>
            </a:r>
            <a:r>
              <a:rPr lang="en-US" altLang="en-US" sz="9600" i="1" dirty="0"/>
              <a:t>(B)</a:t>
            </a:r>
            <a:r>
              <a:rPr lang="en-US" altLang="en-US" sz="9600" dirty="0"/>
              <a:t>;</a:t>
            </a:r>
          </a:p>
          <a:p>
            <a:pPr>
              <a:buFontTx/>
              <a:buNone/>
              <a:defRPr/>
            </a:pPr>
            <a:r>
              <a:rPr lang="en-US" altLang="en-US" sz="9600" b="1" dirty="0"/>
              <a:t>                             read </a:t>
            </a:r>
            <a:r>
              <a:rPr lang="en-US" altLang="en-US" sz="9600" i="1" dirty="0"/>
              <a:t>(B)</a:t>
            </a:r>
            <a:r>
              <a:rPr lang="en-US" altLang="en-US" sz="9600" dirty="0"/>
              <a:t>;</a:t>
            </a:r>
          </a:p>
          <a:p>
            <a:pPr>
              <a:buFontTx/>
              <a:buNone/>
              <a:defRPr/>
            </a:pPr>
            <a:r>
              <a:rPr lang="en-US" altLang="en-US" sz="9600" b="1" dirty="0"/>
              <a:t>                             unlock</a:t>
            </a:r>
            <a:r>
              <a:rPr lang="en-US" altLang="en-US" sz="9600" i="1" dirty="0"/>
              <a:t>(B)</a:t>
            </a:r>
            <a:r>
              <a:rPr lang="en-US" altLang="en-US" sz="9600" dirty="0"/>
              <a:t>;</a:t>
            </a:r>
          </a:p>
          <a:p>
            <a:pPr>
              <a:buFontTx/>
              <a:buNone/>
              <a:defRPr/>
            </a:pPr>
            <a:r>
              <a:rPr lang="en-US" altLang="en-US" sz="9600" b="1" dirty="0"/>
              <a:t>                             display</a:t>
            </a:r>
            <a:r>
              <a:rPr lang="en-US" altLang="en-US" sz="9600" i="1" dirty="0"/>
              <a:t>(A+B)</a:t>
            </a:r>
          </a:p>
          <a:p>
            <a:pPr>
              <a:defRPr/>
            </a:pPr>
            <a:endParaRPr lang="en-US" altLang="en-US" sz="9600" dirty="0"/>
          </a:p>
          <a:p>
            <a:pPr>
              <a:defRPr/>
            </a:pPr>
            <a:r>
              <a:rPr lang="en-US" altLang="en-US" sz="9600" dirty="0"/>
              <a:t>Locking as above is not sufficient to guarantee serializability </a:t>
            </a:r>
          </a:p>
          <a:p>
            <a:pPr lvl="1">
              <a:buFont typeface="Wingdings" panose="05000000000000000000" pitchFamily="2" charset="2"/>
              <a:buChar char="§"/>
              <a:defRPr/>
            </a:pPr>
            <a:r>
              <a:rPr lang="en-US" altLang="en-US" sz="9200" dirty="0"/>
              <a:t>if </a:t>
            </a:r>
            <a:r>
              <a:rPr lang="en-US" altLang="en-US" sz="9200" i="1" dirty="0"/>
              <a:t>A</a:t>
            </a:r>
            <a:r>
              <a:rPr lang="en-US" altLang="en-US" sz="9200" dirty="0"/>
              <a:t> and </a:t>
            </a:r>
            <a:r>
              <a:rPr lang="en-US" altLang="en-US" sz="9200" i="1" dirty="0"/>
              <a:t>B</a:t>
            </a:r>
            <a:r>
              <a:rPr lang="en-US" altLang="en-US" sz="9200" dirty="0"/>
              <a:t> get updated in-between the read of </a:t>
            </a:r>
            <a:r>
              <a:rPr lang="en-US" altLang="en-US" sz="9200" i="1" dirty="0"/>
              <a:t>A</a:t>
            </a:r>
            <a:r>
              <a:rPr lang="en-US" altLang="en-US" sz="9200" dirty="0"/>
              <a:t> and </a:t>
            </a:r>
            <a:r>
              <a:rPr lang="en-US" altLang="en-US" sz="9200" i="1" dirty="0"/>
              <a:t>B</a:t>
            </a:r>
            <a:r>
              <a:rPr lang="en-US" altLang="en-US" sz="9200" dirty="0"/>
              <a:t>, the displayed sum would be wrong.</a:t>
            </a:r>
          </a:p>
        </p:txBody>
      </p:sp>
    </p:spTree>
    <p:extLst>
      <p:ext uri="{BB962C8B-B14F-4D97-AF65-F5344CB8AC3E}">
        <p14:creationId xmlns:p14="http://schemas.microsoft.com/office/powerpoint/2010/main" xmlns="" val="339954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124AB74-57CD-4ADE-B938-4BDFC8333AA2}"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The Two-Phase Locking Protocol</a:t>
            </a:r>
            <a:endPar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Rectangle 3">
            <a:extLst>
              <a:ext uri="{FF2B5EF4-FFF2-40B4-BE49-F238E27FC236}">
                <a16:creationId xmlns:a16="http://schemas.microsoft.com/office/drawing/2014/main" xmlns="" id="{22B213DB-DB3B-465D-8CC9-968A0C727F78}"/>
              </a:ext>
            </a:extLst>
          </p:cNvPr>
          <p:cNvSpPr txBox="1">
            <a:spLocks noChangeArrowheads="1"/>
          </p:cNvSpPr>
          <p:nvPr/>
        </p:nvSpPr>
        <p:spPr>
          <a:xfrm>
            <a:off x="914400" y="914400"/>
            <a:ext cx="7848600" cy="55610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This is a protocol which ensures conflict-serializable schedules.</a:t>
            </a:r>
          </a:p>
          <a:p>
            <a:r>
              <a:rPr lang="en-US" altLang="en-US" sz="2400" dirty="0">
                <a:solidFill>
                  <a:srgbClr val="0070C0"/>
                </a:solidFill>
              </a:rPr>
              <a:t>Phase 1: Growing Phase</a:t>
            </a:r>
          </a:p>
          <a:p>
            <a:pPr lvl="1"/>
            <a:r>
              <a:rPr lang="en-US" altLang="en-US" sz="2000" dirty="0"/>
              <a:t>transaction may obtain locks </a:t>
            </a:r>
          </a:p>
          <a:p>
            <a:pPr lvl="1"/>
            <a:r>
              <a:rPr lang="en-US" altLang="en-US" sz="2000" dirty="0"/>
              <a:t>transaction may not release locks</a:t>
            </a:r>
          </a:p>
          <a:p>
            <a:r>
              <a:rPr lang="en-US" altLang="en-US" sz="2400" dirty="0">
                <a:solidFill>
                  <a:srgbClr val="0070C0"/>
                </a:solidFill>
              </a:rPr>
              <a:t>Phase 2: Shrinking Phase</a:t>
            </a:r>
          </a:p>
          <a:p>
            <a:pPr lvl="1"/>
            <a:r>
              <a:rPr lang="en-US" altLang="en-US" sz="2000" dirty="0"/>
              <a:t>transaction may release locks</a:t>
            </a:r>
          </a:p>
          <a:p>
            <a:pPr lvl="1"/>
            <a:r>
              <a:rPr lang="en-US" altLang="en-US" sz="2000" dirty="0"/>
              <a:t>transaction may not obtain locks</a:t>
            </a:r>
          </a:p>
          <a:p>
            <a:pPr>
              <a:lnSpc>
                <a:spcPct val="120000"/>
              </a:lnSpc>
            </a:pPr>
            <a:r>
              <a:rPr lang="en-US" altLang="en-US" sz="2400" dirty="0"/>
              <a:t>The protocol assures serializability. It can be proved that the transactions can be serialized in the order of their </a:t>
            </a:r>
            <a:r>
              <a:rPr lang="en-US" altLang="en-US" sz="2400" b="1" dirty="0">
                <a:solidFill>
                  <a:schemeClr val="tx2"/>
                </a:solidFill>
              </a:rPr>
              <a:t>lock points</a:t>
            </a:r>
            <a:r>
              <a:rPr lang="en-US" altLang="en-US" sz="2400" i="1" dirty="0"/>
              <a:t> </a:t>
            </a:r>
            <a:r>
              <a:rPr lang="en-US" altLang="en-US" sz="2400" dirty="0"/>
              <a:t> (i.e. the point where a transaction acquired its final lock). </a:t>
            </a:r>
          </a:p>
        </p:txBody>
      </p:sp>
    </p:spTree>
    <p:extLst>
      <p:ext uri="{BB962C8B-B14F-4D97-AF65-F5344CB8AC3E}">
        <p14:creationId xmlns:p14="http://schemas.microsoft.com/office/powerpoint/2010/main" xmlns="" val="1225986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EB4F324-49F9-4526-8FC9-85CDEE9E2FB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Rectangle 3">
            <a:extLst>
              <a:ext uri="{FF2B5EF4-FFF2-40B4-BE49-F238E27FC236}">
                <a16:creationId xmlns:a16="http://schemas.microsoft.com/office/drawing/2014/main" xmlns="" id="{C42DBDA8-2688-4EE5-8930-F5E8907DBD89}"/>
              </a:ext>
            </a:extLst>
          </p:cNvPr>
          <p:cNvSpPr txBox="1">
            <a:spLocks noChangeArrowheads="1"/>
          </p:cNvSpPr>
          <p:nvPr/>
        </p:nvSpPr>
        <p:spPr>
          <a:xfrm>
            <a:off x="969146" y="1297958"/>
            <a:ext cx="7517907" cy="5363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en-US" sz="2400" dirty="0"/>
              <a:t>Two-phase locking </a:t>
            </a:r>
            <a:r>
              <a:rPr lang="en-US" altLang="en-US" sz="2400" i="1" dirty="0"/>
              <a:t>does not</a:t>
            </a:r>
            <a:r>
              <a:rPr lang="en-US" altLang="en-US" sz="2400" dirty="0"/>
              <a:t> ensure freedom from deadlocks</a:t>
            </a:r>
          </a:p>
          <a:p>
            <a:pPr algn="just"/>
            <a:r>
              <a:rPr lang="en-US" altLang="en-US" sz="2400" dirty="0"/>
              <a:t>Cascading roll-back is possible under two-phase locking. To avoid this, follow a modified protocol called </a:t>
            </a:r>
            <a:r>
              <a:rPr lang="en-US" altLang="en-US" sz="2400" b="1" dirty="0">
                <a:solidFill>
                  <a:schemeClr val="tx2"/>
                </a:solidFill>
              </a:rPr>
              <a:t>strict two-phase locking</a:t>
            </a:r>
            <a:r>
              <a:rPr lang="en-US" altLang="en-US" sz="2400" dirty="0"/>
              <a:t>. Here a transaction must hold all its exclusive locks till it commits/aborts.</a:t>
            </a:r>
          </a:p>
          <a:p>
            <a:pPr algn="just"/>
            <a:r>
              <a:rPr lang="en-US" altLang="en-US" sz="2400" b="1" dirty="0">
                <a:solidFill>
                  <a:schemeClr val="tx2"/>
                </a:solidFill>
              </a:rPr>
              <a:t>Rigorous two-phase locking</a:t>
            </a:r>
            <a:r>
              <a:rPr lang="en-US" altLang="en-US" sz="2400" dirty="0"/>
              <a:t> is even stricter: here </a:t>
            </a:r>
            <a:r>
              <a:rPr lang="en-US" altLang="en-US" sz="2400" i="1" dirty="0"/>
              <a:t>all </a:t>
            </a:r>
            <a:r>
              <a:rPr lang="en-US" altLang="en-US" sz="2400" dirty="0"/>
              <a:t>locks are held till commit/abort. In this protocol transactions can be serialized in the order in which they commit.</a:t>
            </a:r>
          </a:p>
        </p:txBody>
      </p:sp>
    </p:spTree>
    <p:extLst>
      <p:ext uri="{BB962C8B-B14F-4D97-AF65-F5344CB8AC3E}">
        <p14:creationId xmlns:p14="http://schemas.microsoft.com/office/powerpoint/2010/main" xmlns="" val="343057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822325"/>
            <a:ext cx="7772400" cy="5213350"/>
          </a:xfrm>
        </p:spPr>
        <p:txBody>
          <a:bodyPr>
            <a:noAutofit/>
          </a:bodyPr>
          <a:lstStyle/>
          <a:p>
            <a:pPr marL="285744" indent="-285744"/>
            <a:r>
              <a:rPr lang="en-US" sz="2000" dirty="0">
                <a:latin typeface="+mj-lt"/>
                <a:cs typeface="Times New Roman" panose="02020603050405020304" pitchFamily="18" charset="0"/>
              </a:rPr>
              <a:t>Syllabus of Unit 5</a:t>
            </a:r>
          </a:p>
          <a:p>
            <a:pPr marL="285744" indent="-285744"/>
            <a:r>
              <a:rPr lang="en-US" sz="2000" dirty="0">
                <a:latin typeface="+mj-lt"/>
                <a:cs typeface="Times New Roman" panose="02020603050405020304" pitchFamily="18" charset="0"/>
              </a:rPr>
              <a:t>Course Objective of Unit 5</a:t>
            </a:r>
          </a:p>
          <a:p>
            <a:pPr marL="285744" indent="-285744"/>
            <a:r>
              <a:rPr lang="en-US" sz="2000" dirty="0">
                <a:latin typeface="+mj-lt"/>
                <a:cs typeface="Times New Roman" panose="02020603050405020304" pitchFamily="18" charset="0"/>
              </a:rPr>
              <a:t>Course Outcomes of Unit 5</a:t>
            </a:r>
          </a:p>
          <a:p>
            <a:pPr marL="285744" indent="-285744"/>
            <a:r>
              <a:rPr lang="en-US" sz="2000" dirty="0">
                <a:latin typeface="+mj-lt"/>
                <a:cs typeface="Times New Roman" panose="02020603050405020304" pitchFamily="18" charset="0"/>
              </a:rPr>
              <a:t>CO-PO Mapping</a:t>
            </a:r>
          </a:p>
          <a:p>
            <a:pPr marL="285744" indent="-285744"/>
            <a:r>
              <a:rPr lang="en-US" sz="2000" dirty="0">
                <a:latin typeface="+mj-lt"/>
                <a:cs typeface="Times New Roman" panose="02020603050405020304" pitchFamily="18" charset="0"/>
              </a:rPr>
              <a:t>CO- PSO Mapping</a:t>
            </a:r>
          </a:p>
          <a:p>
            <a:pPr marL="285744" indent="-285744"/>
            <a:r>
              <a:rPr lang="en-US" sz="2000" dirty="0">
                <a:solidFill>
                  <a:prstClr val="black"/>
                </a:solidFill>
                <a:latin typeface="+mj-lt"/>
                <a:cs typeface="Times New Roman" panose="02020603050405020304" pitchFamily="18" charset="0"/>
              </a:rPr>
              <a:t>Prerequisite and Recap</a:t>
            </a:r>
          </a:p>
          <a:p>
            <a:pPr marL="285744" indent="-285744"/>
            <a:r>
              <a:rPr lang="en-US" sz="2000" dirty="0">
                <a:latin typeface="+mj-lt"/>
                <a:cs typeface="Times New Roman" panose="02020603050405020304" pitchFamily="18" charset="0"/>
              </a:rPr>
              <a:t>Concurrency Control</a:t>
            </a:r>
          </a:p>
          <a:p>
            <a:pPr marL="285744" indent="-285744"/>
            <a:r>
              <a:rPr lang="en-US" sz="2000" dirty="0">
                <a:latin typeface="+mj-lt"/>
                <a:cs typeface="Times New Roman" panose="02020603050405020304" pitchFamily="18" charset="0"/>
              </a:rPr>
              <a:t> </a:t>
            </a:r>
            <a:r>
              <a:rPr lang="en-US" sz="2000" dirty="0">
                <a:latin typeface="+mj-lt"/>
              </a:rPr>
              <a:t>Concurrency Control Techniques</a:t>
            </a:r>
          </a:p>
          <a:p>
            <a:pPr marL="285744" indent="-285744"/>
            <a:r>
              <a:rPr lang="en-US" sz="2000" dirty="0">
                <a:latin typeface="+mj-lt"/>
              </a:rPr>
              <a:t>Lock-Based Protocols</a:t>
            </a:r>
          </a:p>
          <a:p>
            <a:pPr marL="285744" indent="-285744"/>
            <a:r>
              <a:rPr lang="en-US" sz="2000" dirty="0">
                <a:latin typeface="+mj-lt"/>
              </a:rPr>
              <a:t>The Two-Phase Locking Protocol</a:t>
            </a:r>
            <a:endParaRPr lang="en-US" sz="2000" dirty="0">
              <a:solidFill>
                <a:prstClr val="black"/>
              </a:solidFill>
              <a:latin typeface="+mj-lt"/>
              <a:cs typeface="Times New Roman" panose="02020603050405020304" pitchFamily="18" charset="0"/>
            </a:endParaRPr>
          </a:p>
          <a:p>
            <a:pPr marL="285744" indent="-285744"/>
            <a:r>
              <a:rPr lang="en-US" sz="2000" dirty="0">
                <a:latin typeface="+mj-lt"/>
              </a:rPr>
              <a:t>Lock Conversions</a:t>
            </a:r>
          </a:p>
          <a:p>
            <a:pPr marL="285744" indent="-285744"/>
            <a:r>
              <a:rPr lang="en-US" sz="2000" dirty="0">
                <a:latin typeface="+mj-lt"/>
              </a:rPr>
              <a:t>Pitfalls of Lock-Based Protocols</a:t>
            </a:r>
            <a:endParaRPr lang="en-US" sz="2000" dirty="0">
              <a:latin typeface="+mj-lt"/>
              <a:cs typeface="Times New Roman" panose="02020603050405020304" pitchFamily="18" charset="0"/>
            </a:endParaRPr>
          </a:p>
          <a:p>
            <a:pPr marL="285744" indent="-285744"/>
            <a:r>
              <a:rPr lang="en-US" sz="2000" dirty="0">
                <a:latin typeface="+mj-lt"/>
              </a:rPr>
              <a:t>Graph-Based Protocols</a:t>
            </a:r>
            <a:endParaRPr lang="en-US" sz="2000" dirty="0">
              <a:latin typeface="+mj-lt"/>
              <a:cs typeface="Times New Roman" panose="02020603050405020304" pitchFamily="18" charset="0"/>
            </a:endParaRPr>
          </a:p>
          <a:p>
            <a:pPr marL="285744" indent="-285744"/>
            <a:r>
              <a:rPr lang="en-US" sz="2000" dirty="0">
                <a:latin typeface="+mj-lt"/>
              </a:rPr>
              <a:t>Tree Protocol</a:t>
            </a:r>
          </a:p>
        </p:txBody>
      </p:sp>
      <p:sp>
        <p:nvSpPr>
          <p:cNvPr id="6" name="Date Placeholder 5"/>
          <p:cNvSpPr>
            <a:spLocks noGrp="1"/>
          </p:cNvSpPr>
          <p:nvPr>
            <p:ph type="dt" sz="half" idx="10"/>
          </p:nvPr>
        </p:nvSpPr>
        <p:spPr/>
        <p:txBody>
          <a:bodyPr/>
          <a:lstStyle/>
          <a:p>
            <a:fld id="{66804B99-B44B-4E51-8F1F-1FC0AD1BF454}" type="datetime1">
              <a:rPr lang="en-US" smtClean="0">
                <a:solidFill>
                  <a:prstClr val="black">
                    <a:tint val="75000"/>
                  </a:prstClr>
                </a:solidFill>
                <a:latin typeface="Calibri"/>
              </a:rPr>
              <a:pPr/>
              <a:t>11/13/2021</a:t>
            </a:fld>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2</a:t>
            </a:fld>
            <a:endParaRPr lang="en-US">
              <a:solidFill>
                <a:prstClr val="black">
                  <a:tint val="75000"/>
                </a:prstClr>
              </a:solidFill>
              <a:latin typeface="Calibri"/>
            </a:endParaRPr>
          </a:p>
        </p:txBody>
      </p:sp>
      <p:sp>
        <p:nvSpPr>
          <p:cNvPr id="8"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400" b="1" dirty="0">
                <a:solidFill>
                  <a:prstClr val="black"/>
                </a:solidFill>
                <a:latin typeface="Times New Roman" panose="02020603050405020304" pitchFamily="18" charset="0"/>
                <a:cs typeface="Times New Roman" panose="02020603050405020304" pitchFamily="18" charset="0"/>
              </a:rPr>
              <a:t>Content</a:t>
            </a:r>
          </a:p>
        </p:txBody>
      </p:sp>
      <p:sp>
        <p:nvSpPr>
          <p:cNvPr id="10" name="Footer Placeholder 9"/>
          <p:cNvSpPr>
            <a:spLocks noGrp="1"/>
          </p:cNvSpPr>
          <p:nvPr>
            <p:ph type="ftr" sz="quarter" idx="11"/>
          </p:nvPr>
        </p:nvSpPr>
        <p:spPr>
          <a:xfrm>
            <a:off x="2514600" y="6356352"/>
            <a:ext cx="5029200" cy="365125"/>
          </a:xfrm>
        </p:spPr>
        <p:txBody>
          <a:bodyPr/>
          <a:lstStyle/>
          <a:p>
            <a:r>
              <a:rPr lang="sv-SE" smtClean="0">
                <a:solidFill>
                  <a:prstClr val="black">
                    <a:tint val="75000"/>
                  </a:prstClr>
                </a:solidFill>
                <a:latin typeface="Calibri"/>
              </a:rPr>
              <a:t>Ram Kumar  Sharma                   KCS 501   DBMS          Unit 5</a:t>
            </a:r>
            <a:endParaRPr lang="en-US" dirty="0">
              <a:solidFill>
                <a:prstClr val="black">
                  <a:tint val="75000"/>
                </a:prstClr>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FF615F-B58F-47A4-A611-1DEE1E7A7AF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9" name="Rectangle 3">
            <a:extLst>
              <a:ext uri="{FF2B5EF4-FFF2-40B4-BE49-F238E27FC236}">
                <a16:creationId xmlns:a16="http://schemas.microsoft.com/office/drawing/2014/main" xmlns="" id="{D21276A9-2624-4A37-8321-C37CE27B1BBB}"/>
              </a:ext>
            </a:extLst>
          </p:cNvPr>
          <p:cNvSpPr txBox="1">
            <a:spLocks noChangeArrowheads="1"/>
          </p:cNvSpPr>
          <p:nvPr/>
        </p:nvSpPr>
        <p:spPr>
          <a:xfrm>
            <a:off x="914400" y="1143000"/>
            <a:ext cx="7590408" cy="50358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en-US" sz="2400" dirty="0"/>
              <a:t>There can be conflict serializable schedules that cannot be obtained if two-phase locking is used.  </a:t>
            </a:r>
          </a:p>
          <a:p>
            <a:pPr algn="just"/>
            <a:r>
              <a:rPr lang="en-US" altLang="en-US" sz="2400" dirty="0"/>
              <a:t>However, in the absence of extra information (e.g., ordering of  access to data), two-phase locking is needed for conflict serializability in the following sense:</a:t>
            </a:r>
          </a:p>
          <a:p>
            <a:pPr algn="just">
              <a:buFontTx/>
              <a:buNone/>
            </a:pPr>
            <a:r>
              <a:rPr lang="en-US" altLang="en-US" sz="2400" dirty="0"/>
              <a:t>   </a:t>
            </a:r>
          </a:p>
          <a:p>
            <a:pPr algn="just">
              <a:buFontTx/>
              <a:buNone/>
            </a:pPr>
            <a:r>
              <a:rPr lang="en-US" altLang="en-US" sz="2400" dirty="0"/>
              <a:t> </a:t>
            </a:r>
            <a:r>
              <a:rPr lang="en-US" altLang="en-US" sz="2400" dirty="0">
                <a:solidFill>
                  <a:srgbClr val="0070C0"/>
                </a:solidFill>
              </a:rPr>
              <a:t>Given a transaction </a:t>
            </a:r>
            <a:r>
              <a:rPr lang="en-US" altLang="en-US" sz="2400" i="1" dirty="0" err="1">
                <a:solidFill>
                  <a:srgbClr val="0070C0"/>
                </a:solidFill>
              </a:rPr>
              <a:t>T</a:t>
            </a:r>
            <a:r>
              <a:rPr lang="en-US" altLang="en-US" sz="2400" baseline="-25000" dirty="0" err="1">
                <a:solidFill>
                  <a:srgbClr val="0070C0"/>
                </a:solidFill>
              </a:rPr>
              <a:t>i</a:t>
            </a:r>
            <a:r>
              <a:rPr lang="en-US" altLang="en-US" sz="2400" dirty="0">
                <a:solidFill>
                  <a:srgbClr val="0070C0"/>
                </a:solidFill>
              </a:rPr>
              <a:t> that does not follow two-phase locking, we can find a transaction </a:t>
            </a:r>
            <a:r>
              <a:rPr lang="en-US" altLang="en-US" sz="2400" i="1" dirty="0" err="1">
                <a:solidFill>
                  <a:srgbClr val="0070C0"/>
                </a:solidFill>
              </a:rPr>
              <a:t>T</a:t>
            </a:r>
            <a:r>
              <a:rPr lang="en-US" altLang="en-US" sz="2400" i="1" baseline="-25000" dirty="0" err="1">
                <a:solidFill>
                  <a:srgbClr val="0070C0"/>
                </a:solidFill>
              </a:rPr>
              <a:t>j</a:t>
            </a:r>
            <a:r>
              <a:rPr lang="en-US" altLang="en-US" sz="2400" dirty="0">
                <a:solidFill>
                  <a:srgbClr val="0070C0"/>
                </a:solidFill>
              </a:rPr>
              <a:t> that uses two-phase locking, and a schedule for </a:t>
            </a:r>
            <a:r>
              <a:rPr lang="en-US" altLang="en-US" sz="2400" i="1" dirty="0" err="1">
                <a:solidFill>
                  <a:srgbClr val="0070C0"/>
                </a:solidFill>
              </a:rPr>
              <a:t>T</a:t>
            </a:r>
            <a:r>
              <a:rPr lang="en-US" altLang="en-US" sz="2400" i="1" baseline="-25000" dirty="0" err="1">
                <a:solidFill>
                  <a:srgbClr val="0070C0"/>
                </a:solidFill>
              </a:rPr>
              <a:t>i</a:t>
            </a:r>
            <a:r>
              <a:rPr lang="en-US" altLang="en-US" sz="2400" dirty="0">
                <a:solidFill>
                  <a:srgbClr val="0070C0"/>
                </a:solidFill>
              </a:rPr>
              <a:t> and </a:t>
            </a:r>
            <a:r>
              <a:rPr lang="en-US" altLang="en-US" sz="2400" i="1" dirty="0" err="1">
                <a:solidFill>
                  <a:srgbClr val="0070C0"/>
                </a:solidFill>
              </a:rPr>
              <a:t>T</a:t>
            </a:r>
            <a:r>
              <a:rPr lang="en-US" altLang="en-US" sz="2400" i="1" baseline="-25000" dirty="0" err="1">
                <a:solidFill>
                  <a:srgbClr val="0070C0"/>
                </a:solidFill>
              </a:rPr>
              <a:t>j</a:t>
            </a:r>
            <a:r>
              <a:rPr lang="en-US" altLang="en-US" sz="2400" dirty="0">
                <a:solidFill>
                  <a:srgbClr val="0070C0"/>
                </a:solidFill>
              </a:rPr>
              <a:t> that is not conflict serializable.</a:t>
            </a:r>
          </a:p>
        </p:txBody>
      </p:sp>
    </p:spTree>
    <p:extLst>
      <p:ext uri="{BB962C8B-B14F-4D97-AF65-F5344CB8AC3E}">
        <p14:creationId xmlns:p14="http://schemas.microsoft.com/office/powerpoint/2010/main" xmlns="" val="227918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C3352D-EEB2-4515-997F-7491E018162E}"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b="1" dirty="0">
                <a:solidFill>
                  <a:schemeClr val="tx1"/>
                </a:solidFill>
              </a:rPr>
              <a:t>Lock Conversions      </a:t>
            </a:r>
            <a:r>
              <a:rPr lang="en-US" sz="2400" b="1" dirty="0">
                <a:solidFill>
                  <a:schemeClr val="tx1"/>
                </a:solidFill>
              </a:rPr>
              <a:t>(CO5)</a:t>
            </a:r>
            <a:endParaRPr kumimoji="0" lang="en-US" sz="3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xmlns="" id="{0EE957AC-320A-431E-835E-CA335A40F7CB}"/>
              </a:ext>
            </a:extLst>
          </p:cNvPr>
          <p:cNvSpPr txBox="1">
            <a:spLocks noChangeArrowheads="1"/>
          </p:cNvSpPr>
          <p:nvPr/>
        </p:nvSpPr>
        <p:spPr>
          <a:xfrm>
            <a:off x="1295400" y="1079500"/>
            <a:ext cx="7209408" cy="5205890"/>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Two-phase locking with lock conversions:</a:t>
            </a:r>
          </a:p>
          <a:p>
            <a:pPr>
              <a:buFontTx/>
              <a:buNone/>
            </a:pPr>
            <a:r>
              <a:rPr lang="en-US" altLang="en-US" sz="2400" dirty="0"/>
              <a:t>     </a:t>
            </a:r>
            <a:r>
              <a:rPr lang="en-US" altLang="en-US" sz="2400" dirty="0">
                <a:solidFill>
                  <a:srgbClr val="0070C0"/>
                </a:solidFill>
              </a:rPr>
              <a:t>–   First Phase:        </a:t>
            </a:r>
          </a:p>
          <a:p>
            <a:pPr lvl="1"/>
            <a:r>
              <a:rPr lang="en-US" altLang="en-US" sz="2000" dirty="0"/>
              <a:t>can acquire a lock-S on item</a:t>
            </a:r>
          </a:p>
          <a:p>
            <a:pPr lvl="1"/>
            <a:r>
              <a:rPr lang="en-US" altLang="en-US" sz="2000" dirty="0"/>
              <a:t>can acquire a lock-X on item</a:t>
            </a:r>
          </a:p>
          <a:p>
            <a:pPr lvl="1"/>
            <a:r>
              <a:rPr lang="en-US" altLang="en-US" sz="2000" dirty="0"/>
              <a:t>can convert a lock-S to a lock-X (upgrade)</a:t>
            </a:r>
          </a:p>
          <a:p>
            <a:pPr>
              <a:buFontTx/>
              <a:buNone/>
            </a:pPr>
            <a:r>
              <a:rPr lang="en-US" altLang="en-US" sz="2400" dirty="0"/>
              <a:t>     </a:t>
            </a:r>
            <a:r>
              <a:rPr lang="en-US" altLang="en-US" sz="2400" dirty="0">
                <a:solidFill>
                  <a:srgbClr val="0070C0"/>
                </a:solidFill>
              </a:rPr>
              <a:t>–   Second Phase:</a:t>
            </a:r>
          </a:p>
          <a:p>
            <a:pPr lvl="1"/>
            <a:r>
              <a:rPr lang="en-US" altLang="en-US" sz="2000" dirty="0"/>
              <a:t>can release a lock-S</a:t>
            </a:r>
          </a:p>
          <a:p>
            <a:pPr lvl="1"/>
            <a:r>
              <a:rPr lang="en-US" altLang="en-US" sz="2000" dirty="0"/>
              <a:t>can release a lock-X</a:t>
            </a:r>
          </a:p>
          <a:p>
            <a:pPr lvl="1"/>
            <a:r>
              <a:rPr lang="en-US" altLang="en-US" sz="2000" dirty="0"/>
              <a:t>can convert a lock-X to a lock-S  (downgrade)</a:t>
            </a:r>
          </a:p>
          <a:p>
            <a:r>
              <a:rPr lang="en-US" altLang="en-US" sz="2400" dirty="0"/>
              <a:t>This protocol assures serializability. But still relies on the programmer to insert the various  locking instructions.</a:t>
            </a:r>
          </a:p>
        </p:txBody>
      </p:sp>
    </p:spTree>
    <p:extLst>
      <p:ext uri="{BB962C8B-B14F-4D97-AF65-F5344CB8AC3E}">
        <p14:creationId xmlns:p14="http://schemas.microsoft.com/office/powerpoint/2010/main" xmlns="" val="346957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CD1AAE-4F32-4ACD-AFA1-9AEA56E464D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Pitfalls of Lock-Based Protocols</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xmlns="" id="{3F443C84-FAF2-4328-A665-5A4974621EE2}"/>
              </a:ext>
            </a:extLst>
          </p:cNvPr>
          <p:cNvSpPr txBox="1">
            <a:spLocks noChangeArrowheads="1"/>
          </p:cNvSpPr>
          <p:nvPr/>
        </p:nvSpPr>
        <p:spPr>
          <a:xfrm>
            <a:off x="1268767" y="781141"/>
            <a:ext cx="7391400" cy="555520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400" dirty="0">
                <a:latin typeface="+mj-lt"/>
              </a:rPr>
              <a:t>Consider the partial schedule</a:t>
            </a:r>
          </a:p>
          <a:p>
            <a:pPr>
              <a:lnSpc>
                <a:spcPct val="90000"/>
              </a:lnSpc>
            </a:pPr>
            <a:endParaRPr lang="en-US" altLang="en-US" sz="2400" dirty="0">
              <a:latin typeface="+mj-lt"/>
            </a:endParaRPr>
          </a:p>
          <a:p>
            <a:pPr>
              <a:lnSpc>
                <a:spcPct val="90000"/>
              </a:lnSpc>
            </a:pPr>
            <a:endParaRPr lang="en-US" altLang="en-US" sz="2400" dirty="0">
              <a:latin typeface="+mj-lt"/>
            </a:endParaRPr>
          </a:p>
          <a:p>
            <a:pPr>
              <a:lnSpc>
                <a:spcPct val="90000"/>
              </a:lnSpc>
            </a:pPr>
            <a:endParaRPr lang="en-US" altLang="en-US" sz="2400" dirty="0">
              <a:latin typeface="+mj-lt"/>
            </a:endParaRPr>
          </a:p>
          <a:p>
            <a:pPr>
              <a:lnSpc>
                <a:spcPct val="90000"/>
              </a:lnSpc>
              <a:buFontTx/>
              <a:buNone/>
            </a:pPr>
            <a:r>
              <a:rPr lang="en-US" altLang="en-US" sz="2400" dirty="0">
                <a:latin typeface="+mj-lt"/>
              </a:rPr>
              <a:t/>
            </a:r>
            <a:br>
              <a:rPr lang="en-US" altLang="en-US" sz="2400" dirty="0">
                <a:latin typeface="+mj-lt"/>
              </a:rPr>
            </a:br>
            <a:endParaRPr lang="en-US" altLang="en-US" sz="2400" dirty="0">
              <a:latin typeface="+mj-lt"/>
            </a:endParaRPr>
          </a:p>
          <a:p>
            <a:pPr>
              <a:lnSpc>
                <a:spcPct val="90000"/>
              </a:lnSpc>
            </a:pPr>
            <a:endParaRPr lang="en-US" altLang="en-US" sz="2400" dirty="0">
              <a:latin typeface="+mj-lt"/>
            </a:endParaRPr>
          </a:p>
          <a:p>
            <a:pPr>
              <a:lnSpc>
                <a:spcPct val="90000"/>
              </a:lnSpc>
            </a:pPr>
            <a:endParaRPr lang="en-US" altLang="en-US" sz="2400" dirty="0">
              <a:latin typeface="+mj-lt"/>
            </a:endParaRPr>
          </a:p>
          <a:p>
            <a:pPr>
              <a:lnSpc>
                <a:spcPct val="90000"/>
              </a:lnSpc>
            </a:pPr>
            <a:endParaRPr lang="en-US" altLang="en-US" sz="2400" dirty="0">
              <a:latin typeface="+mj-lt"/>
            </a:endParaRPr>
          </a:p>
          <a:p>
            <a:pPr algn="just">
              <a:lnSpc>
                <a:spcPct val="90000"/>
              </a:lnSpc>
              <a:buFontTx/>
              <a:buNone/>
            </a:pPr>
            <a:r>
              <a:rPr lang="en-US" altLang="en-US" sz="2400" dirty="0">
                <a:latin typeface="+mj-lt"/>
              </a:rPr>
              <a:t>Neither </a:t>
            </a:r>
            <a:r>
              <a:rPr lang="en-US" altLang="en-US" sz="2400" i="1" dirty="0">
                <a:latin typeface="+mj-lt"/>
              </a:rPr>
              <a:t>T</a:t>
            </a:r>
            <a:r>
              <a:rPr lang="en-US" altLang="en-US" sz="2400" i="1" baseline="-25000" dirty="0">
                <a:latin typeface="+mj-lt"/>
              </a:rPr>
              <a:t>3</a:t>
            </a:r>
            <a:r>
              <a:rPr lang="en-US" altLang="en-US" sz="2400" dirty="0">
                <a:latin typeface="+mj-lt"/>
              </a:rPr>
              <a:t> nor </a:t>
            </a:r>
            <a:r>
              <a:rPr lang="en-US" altLang="en-US" sz="2400" i="1" dirty="0">
                <a:latin typeface="+mj-lt"/>
              </a:rPr>
              <a:t>T</a:t>
            </a:r>
            <a:r>
              <a:rPr lang="en-US" altLang="en-US" sz="2400" i="1" baseline="-25000" dirty="0">
                <a:latin typeface="+mj-lt"/>
              </a:rPr>
              <a:t>4</a:t>
            </a:r>
            <a:r>
              <a:rPr lang="en-US" altLang="en-US" sz="2400" dirty="0">
                <a:latin typeface="+mj-lt"/>
              </a:rPr>
              <a:t> can make progress — executing  </a:t>
            </a:r>
            <a:r>
              <a:rPr lang="en-US" altLang="en-US" sz="2400" b="1" dirty="0">
                <a:latin typeface="+mj-lt"/>
              </a:rPr>
              <a:t>lock-S</a:t>
            </a:r>
            <a:r>
              <a:rPr lang="en-US" altLang="en-US" sz="2400" i="1" dirty="0">
                <a:latin typeface="+mj-lt"/>
              </a:rPr>
              <a:t>(B)</a:t>
            </a:r>
            <a:r>
              <a:rPr lang="en-US" altLang="en-US" sz="2400" dirty="0">
                <a:latin typeface="+mj-lt"/>
              </a:rPr>
              <a:t> causes </a:t>
            </a:r>
            <a:r>
              <a:rPr lang="en-US" altLang="en-US" sz="2400" i="1" dirty="0">
                <a:latin typeface="+mj-lt"/>
              </a:rPr>
              <a:t>T</a:t>
            </a:r>
            <a:r>
              <a:rPr lang="en-US" altLang="en-US" sz="2400" i="1" baseline="-25000" dirty="0">
                <a:latin typeface="+mj-lt"/>
              </a:rPr>
              <a:t>4</a:t>
            </a:r>
            <a:r>
              <a:rPr lang="en-US" altLang="en-US" sz="2400" dirty="0">
                <a:latin typeface="+mj-lt"/>
              </a:rPr>
              <a:t> to wait for </a:t>
            </a:r>
            <a:r>
              <a:rPr lang="en-US" altLang="en-US" sz="2400" i="1" dirty="0">
                <a:latin typeface="+mj-lt"/>
              </a:rPr>
              <a:t>T</a:t>
            </a:r>
            <a:r>
              <a:rPr lang="en-US" altLang="en-US" sz="2400" i="1" baseline="-25000" dirty="0">
                <a:latin typeface="+mj-lt"/>
              </a:rPr>
              <a:t>3</a:t>
            </a:r>
            <a:r>
              <a:rPr lang="en-US" altLang="en-US" sz="2400" dirty="0">
                <a:latin typeface="+mj-lt"/>
              </a:rPr>
              <a:t> to release its lock on </a:t>
            </a:r>
            <a:r>
              <a:rPr lang="en-US" altLang="en-US" sz="2400" i="1" dirty="0">
                <a:latin typeface="+mj-lt"/>
              </a:rPr>
              <a:t>B</a:t>
            </a:r>
            <a:r>
              <a:rPr lang="en-US" altLang="en-US" sz="2400" dirty="0">
                <a:latin typeface="+mj-lt"/>
              </a:rPr>
              <a:t>, while executing  </a:t>
            </a:r>
            <a:r>
              <a:rPr lang="en-US" altLang="en-US" sz="2400" b="1" dirty="0">
                <a:latin typeface="+mj-lt"/>
              </a:rPr>
              <a:t>lock-X</a:t>
            </a:r>
            <a:r>
              <a:rPr lang="en-US" altLang="en-US" sz="2400" i="1" dirty="0">
                <a:latin typeface="+mj-lt"/>
              </a:rPr>
              <a:t>(A)</a:t>
            </a:r>
            <a:r>
              <a:rPr lang="en-US" altLang="en-US" sz="2400" dirty="0">
                <a:latin typeface="+mj-lt"/>
              </a:rPr>
              <a:t> causes </a:t>
            </a:r>
            <a:r>
              <a:rPr lang="en-US" altLang="en-US" sz="2400" i="1" dirty="0">
                <a:latin typeface="+mj-lt"/>
              </a:rPr>
              <a:t>T</a:t>
            </a:r>
            <a:r>
              <a:rPr lang="en-US" altLang="en-US" sz="2400" i="1" baseline="-25000" dirty="0">
                <a:latin typeface="+mj-lt"/>
              </a:rPr>
              <a:t>3</a:t>
            </a:r>
            <a:r>
              <a:rPr lang="en-US" altLang="en-US" sz="2400" i="1" dirty="0">
                <a:latin typeface="+mj-lt"/>
              </a:rPr>
              <a:t> </a:t>
            </a:r>
            <a:r>
              <a:rPr lang="en-US" altLang="en-US" sz="2400" dirty="0">
                <a:latin typeface="+mj-lt"/>
              </a:rPr>
              <a:t> to wait for </a:t>
            </a:r>
            <a:r>
              <a:rPr lang="en-US" altLang="en-US" sz="2400" i="1" dirty="0">
                <a:latin typeface="+mj-lt"/>
              </a:rPr>
              <a:t>T</a:t>
            </a:r>
            <a:r>
              <a:rPr lang="en-US" altLang="en-US" sz="2400" i="1" baseline="-25000" dirty="0">
                <a:latin typeface="+mj-lt"/>
              </a:rPr>
              <a:t>4</a:t>
            </a:r>
            <a:r>
              <a:rPr lang="en-US" altLang="en-US" sz="2400" dirty="0">
                <a:latin typeface="+mj-lt"/>
              </a:rPr>
              <a:t> to release its lock on </a:t>
            </a:r>
            <a:r>
              <a:rPr lang="en-US" altLang="en-US" sz="2400" i="1" dirty="0">
                <a:latin typeface="+mj-lt"/>
              </a:rPr>
              <a:t>A</a:t>
            </a:r>
            <a:r>
              <a:rPr lang="en-US" altLang="en-US" sz="2400" dirty="0">
                <a:latin typeface="+mj-lt"/>
              </a:rPr>
              <a:t>.</a:t>
            </a:r>
          </a:p>
          <a:p>
            <a:pPr>
              <a:lnSpc>
                <a:spcPct val="90000"/>
              </a:lnSpc>
            </a:pPr>
            <a:r>
              <a:rPr lang="en-US" altLang="en-US" sz="2400" dirty="0">
                <a:latin typeface="+mj-lt"/>
              </a:rPr>
              <a:t>Such a situation is called a </a:t>
            </a:r>
            <a:r>
              <a:rPr lang="en-US" altLang="en-US" sz="2400" b="1" dirty="0">
                <a:latin typeface="+mj-lt"/>
              </a:rPr>
              <a:t>deadlock</a:t>
            </a:r>
            <a:r>
              <a:rPr lang="en-US" altLang="en-US" sz="2400" dirty="0">
                <a:latin typeface="+mj-lt"/>
              </a:rPr>
              <a:t>. </a:t>
            </a:r>
          </a:p>
          <a:p>
            <a:pPr lvl="1">
              <a:lnSpc>
                <a:spcPct val="90000"/>
              </a:lnSpc>
            </a:pPr>
            <a:r>
              <a:rPr lang="en-US" altLang="en-US" sz="2400" dirty="0">
                <a:latin typeface="+mj-lt"/>
              </a:rPr>
              <a:t>To handle a deadlock one of </a:t>
            </a:r>
            <a:r>
              <a:rPr lang="en-US" altLang="en-US" sz="2400" i="1" dirty="0">
                <a:latin typeface="+mj-lt"/>
              </a:rPr>
              <a:t>T</a:t>
            </a:r>
            <a:r>
              <a:rPr lang="en-US" altLang="en-US" sz="2400" i="1" baseline="-25000" dirty="0">
                <a:latin typeface="+mj-lt"/>
              </a:rPr>
              <a:t>3</a:t>
            </a:r>
            <a:r>
              <a:rPr lang="en-US" altLang="en-US" sz="2400" dirty="0">
                <a:latin typeface="+mj-lt"/>
              </a:rPr>
              <a:t> or </a:t>
            </a:r>
            <a:r>
              <a:rPr lang="en-US" altLang="en-US" sz="2400" i="1" dirty="0">
                <a:latin typeface="+mj-lt"/>
              </a:rPr>
              <a:t>T</a:t>
            </a:r>
            <a:r>
              <a:rPr lang="en-US" altLang="en-US" sz="2400" i="1" baseline="-25000" dirty="0">
                <a:latin typeface="+mj-lt"/>
              </a:rPr>
              <a:t>4</a:t>
            </a:r>
            <a:r>
              <a:rPr lang="en-US" altLang="en-US" sz="2400" dirty="0">
                <a:latin typeface="+mj-lt"/>
              </a:rPr>
              <a:t> must be rolled back and its locks released.</a:t>
            </a:r>
          </a:p>
        </p:txBody>
      </p:sp>
      <p:pic>
        <p:nvPicPr>
          <p:cNvPr id="11" name="Picture 4">
            <a:extLst>
              <a:ext uri="{FF2B5EF4-FFF2-40B4-BE49-F238E27FC236}">
                <a16:creationId xmlns:a16="http://schemas.microsoft.com/office/drawing/2014/main" xmlns="" id="{D8F53C57-6464-4D00-B077-3A9CBDE04F7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l="14131" t="2899" r="13043" b="1450"/>
          <a:stretch>
            <a:fillRect/>
          </a:stretch>
        </p:blipFill>
        <p:spPr bwMode="auto">
          <a:xfrm>
            <a:off x="3175246" y="1232701"/>
            <a:ext cx="2665413" cy="2625725"/>
          </a:xfrm>
          <a:prstGeom prst="rect">
            <a:avLst/>
          </a:prstGeom>
          <a:noFill/>
          <a:ln w="76200" cmpd="tri">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51713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60C1BA6-45A0-4C3A-88C3-A46C9958116E}"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Pitfalls of Lock-Based Protocols</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xmlns="" id="{52F307AE-7E5B-44E5-B1EB-D553301E110F}"/>
              </a:ext>
            </a:extLst>
          </p:cNvPr>
          <p:cNvSpPr txBox="1">
            <a:spLocks noChangeArrowheads="1"/>
          </p:cNvSpPr>
          <p:nvPr/>
        </p:nvSpPr>
        <p:spPr bwMode="auto">
          <a:xfrm>
            <a:off x="1126724" y="1069180"/>
            <a:ext cx="7661275" cy="4903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228600" marR="0" lvl="0" indent="-228600" algn="l" defTabSz="685800" rtl="0" eaLnBrk="1" fontAlgn="base" latinLnBrk="0" hangingPunct="1">
              <a:lnSpc>
                <a:spcPct val="110000"/>
              </a:lnSpc>
              <a:spcBef>
                <a:spcPts val="700"/>
              </a:spcBef>
              <a:spcAft>
                <a:spcPct val="0"/>
              </a:spcAft>
              <a:buClr>
                <a:srgbClr val="2A1A00"/>
              </a:buClr>
              <a:buSzTx/>
              <a:buFont typeface="Arial" panose="020B0604020202020204" pitchFamily="34" charset="0"/>
              <a:buChar char="•"/>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The potential for deadlock exists in most locking protocols. Deadlocks are a necessary evil.</a:t>
            </a:r>
          </a:p>
          <a:p>
            <a:pPr marL="228600" marR="0" lvl="0" indent="-228600" algn="l" defTabSz="685800" rtl="0" eaLnBrk="1" fontAlgn="base" latinLnBrk="0" hangingPunct="1">
              <a:lnSpc>
                <a:spcPct val="110000"/>
              </a:lnSpc>
              <a:spcBef>
                <a:spcPts val="700"/>
              </a:spcBef>
              <a:spcAft>
                <a:spcPct val="0"/>
              </a:spcAft>
              <a:buClr>
                <a:srgbClr val="2A1A00"/>
              </a:buClr>
              <a:buSzTx/>
              <a:buFont typeface="Arial" panose="020B0604020202020204" pitchFamily="34" charset="0"/>
              <a:buChar char="•"/>
              <a:tabLst/>
              <a:defRPr/>
            </a:pPr>
            <a:r>
              <a:rPr kumimoji="0" lang="en-US" altLang="en-US" sz="2200" b="1" i="0" u="none" strike="noStrike" kern="1200" cap="none" spc="0" normalizeH="0" baseline="0" noProof="0" dirty="0">
                <a:ln>
                  <a:noFill/>
                </a:ln>
                <a:solidFill>
                  <a:schemeClr val="tx1"/>
                </a:solidFill>
                <a:effectLst/>
                <a:uLnTx/>
                <a:uFillTx/>
                <a:latin typeface="+mj-lt"/>
                <a:ea typeface="+mn-ea"/>
                <a:cs typeface="+mn-cs"/>
              </a:rPr>
              <a:t>Starvation</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is also possible if concurrency control manager is badly designed. For example:</a:t>
            </a:r>
          </a:p>
          <a:p>
            <a:pPr marL="685800" marR="0" lvl="1" indent="-228600" algn="l" defTabSz="685800" rtl="0" eaLnBrk="1" fontAlgn="base" latinLnBrk="0" hangingPunct="1">
              <a:lnSpc>
                <a:spcPct val="110000"/>
              </a:lnSpc>
              <a:spcBef>
                <a:spcPts val="700"/>
              </a:spcBef>
              <a:spcAft>
                <a:spcPct val="0"/>
              </a:spcAft>
              <a:buClr>
                <a:srgbClr val="2A1A00"/>
              </a:buClr>
              <a:buSzTx/>
              <a:buFont typeface="Gill Sans MT" panose="020B0502020104020203" pitchFamily="34" charset="0"/>
              <a:buChar char="–"/>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A transaction may be waiting for an X-lock on an item, while a sequence of other transactions request and are granted an S-lock on the same item.  </a:t>
            </a:r>
          </a:p>
          <a:p>
            <a:pPr marL="685800" marR="0" lvl="1" indent="-228600" algn="l" defTabSz="685800" rtl="0" eaLnBrk="1" fontAlgn="base" latinLnBrk="0" hangingPunct="1">
              <a:lnSpc>
                <a:spcPct val="110000"/>
              </a:lnSpc>
              <a:spcBef>
                <a:spcPts val="700"/>
              </a:spcBef>
              <a:spcAft>
                <a:spcPct val="0"/>
              </a:spcAft>
              <a:buClr>
                <a:srgbClr val="2A1A00"/>
              </a:buClr>
              <a:buSzTx/>
              <a:buFont typeface="Gill Sans MT" panose="020B0502020104020203" pitchFamily="34" charset="0"/>
              <a:buChar char="–"/>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The same transaction is repeatedly rolled back due to deadlocks.</a:t>
            </a:r>
          </a:p>
          <a:p>
            <a:pPr marL="228600" marR="0" lvl="0" indent="-228600" algn="l" defTabSz="685800" rtl="0" eaLnBrk="1" fontAlgn="base" latinLnBrk="0" hangingPunct="1">
              <a:lnSpc>
                <a:spcPct val="110000"/>
              </a:lnSpc>
              <a:spcBef>
                <a:spcPts val="700"/>
              </a:spcBef>
              <a:spcAft>
                <a:spcPct val="0"/>
              </a:spcAft>
              <a:buClr>
                <a:srgbClr val="2A1A00"/>
              </a:buClr>
              <a:buSzTx/>
              <a:buFont typeface="Arial" panose="020B0604020202020204" pitchFamily="34" charset="0"/>
              <a:buChar char="•"/>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Concurrency control manager can be designed to prevent starvation.</a:t>
            </a:r>
          </a:p>
        </p:txBody>
      </p:sp>
    </p:spTree>
    <p:extLst>
      <p:ext uri="{BB962C8B-B14F-4D97-AF65-F5344CB8AC3E}">
        <p14:creationId xmlns:p14="http://schemas.microsoft.com/office/powerpoint/2010/main" xmlns="" val="1462081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D90826-43E4-405E-89A5-A5F1B04D85D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9" name="Rectangle 3">
            <a:extLst>
              <a:ext uri="{FF2B5EF4-FFF2-40B4-BE49-F238E27FC236}">
                <a16:creationId xmlns:a16="http://schemas.microsoft.com/office/drawing/2014/main" xmlns="" id="{D21276A9-2624-4A37-8321-C37CE27B1BBB}"/>
              </a:ext>
            </a:extLst>
          </p:cNvPr>
          <p:cNvSpPr txBox="1">
            <a:spLocks noChangeArrowheads="1"/>
          </p:cNvSpPr>
          <p:nvPr/>
        </p:nvSpPr>
        <p:spPr>
          <a:xfrm>
            <a:off x="914400" y="1143000"/>
            <a:ext cx="7590408" cy="50358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t>P</a:t>
            </a:r>
            <a:r>
              <a:rPr lang="en-US" sz="2400" b="1" dirty="0"/>
              <a:t>roblems with 2-PL</a:t>
            </a:r>
            <a:r>
              <a:rPr lang="en-US" sz="2400" dirty="0"/>
              <a:t>, </a:t>
            </a:r>
          </a:p>
          <a:p>
            <a:pPr lvl="1" algn="just"/>
            <a:r>
              <a:rPr lang="en-US" sz="2000" dirty="0"/>
              <a:t>Cascading Aborts and Deadlocks.</a:t>
            </a:r>
          </a:p>
          <a:p>
            <a:pPr lvl="1" algn="just"/>
            <a:endParaRPr lang="en-US" sz="2000" dirty="0"/>
          </a:p>
          <a:p>
            <a:pPr lvl="1" algn="just"/>
            <a:endParaRPr lang="en-US" sz="2000" dirty="0"/>
          </a:p>
          <a:p>
            <a:pPr fontAlgn="base"/>
            <a:r>
              <a:rPr lang="en-US" dirty="0"/>
              <a:t>There are three categories:</a:t>
            </a:r>
          </a:p>
          <a:p>
            <a:pPr lvl="1" fontAlgn="base"/>
            <a:r>
              <a:rPr lang="en-US" dirty="0"/>
              <a:t>Strict 2-PL</a:t>
            </a:r>
          </a:p>
          <a:p>
            <a:pPr lvl="1" fontAlgn="base"/>
            <a:r>
              <a:rPr lang="en-US" dirty="0"/>
              <a:t>Rigorous 2-PL</a:t>
            </a:r>
          </a:p>
          <a:p>
            <a:pPr lvl="1" fontAlgn="base"/>
            <a:r>
              <a:rPr lang="en-US" dirty="0"/>
              <a:t>Conservative 2-PL</a:t>
            </a:r>
          </a:p>
          <a:p>
            <a:pPr lvl="2" algn="just">
              <a:buNone/>
            </a:pPr>
            <a:endParaRPr lang="en-US" altLang="en-US" sz="1600" dirty="0">
              <a:solidFill>
                <a:srgbClr val="0070C0"/>
              </a:solidFill>
            </a:endParaRPr>
          </a:p>
        </p:txBody>
      </p:sp>
    </p:spTree>
    <p:extLst>
      <p:ext uri="{BB962C8B-B14F-4D97-AF65-F5344CB8AC3E}">
        <p14:creationId xmlns:p14="http://schemas.microsoft.com/office/powerpoint/2010/main" xmlns="" val="227918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8C09EF1-9D9B-4A33-A4CE-95210AC32A2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9" name="Rectangle 3">
            <a:extLst>
              <a:ext uri="{FF2B5EF4-FFF2-40B4-BE49-F238E27FC236}">
                <a16:creationId xmlns:a16="http://schemas.microsoft.com/office/drawing/2014/main" xmlns="" id="{D21276A9-2624-4A37-8321-C37CE27B1BBB}"/>
              </a:ext>
            </a:extLst>
          </p:cNvPr>
          <p:cNvSpPr txBox="1">
            <a:spLocks noChangeArrowheads="1"/>
          </p:cNvSpPr>
          <p:nvPr/>
        </p:nvSpPr>
        <p:spPr>
          <a:xfrm>
            <a:off x="914400" y="1143000"/>
            <a:ext cx="7590408" cy="50358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None/>
            </a:pPr>
            <a:r>
              <a:rPr lang="en-US" sz="3600" b="1" dirty="0"/>
              <a:t> Strict-2PL </a:t>
            </a:r>
            <a:endParaRPr lang="en-US" sz="2400" b="1" dirty="0"/>
          </a:p>
          <a:p>
            <a:pPr algn="just">
              <a:buFont typeface="Wingdings" pitchFamily="2" charset="2"/>
              <a:buChar char="Ø"/>
            </a:pPr>
            <a:r>
              <a:rPr lang="en-US" sz="2400" dirty="0"/>
              <a:t>The first phase of Strict-2PL is same as 2PL.</a:t>
            </a:r>
          </a:p>
          <a:p>
            <a:pPr algn="just">
              <a:buFont typeface="Wingdings" pitchFamily="2" charset="2"/>
              <a:buChar char="Ø"/>
            </a:pPr>
            <a:r>
              <a:rPr lang="en-US" sz="2400" dirty="0"/>
              <a:t> After acquiring all the locks in the first phase, the transaction continues to execute normally. But in contrast to 2PL, Strict-2PL does not release a lock after using it.</a:t>
            </a:r>
          </a:p>
          <a:p>
            <a:pPr algn="just">
              <a:buFont typeface="Wingdings" pitchFamily="2" charset="2"/>
              <a:buChar char="Ø"/>
            </a:pPr>
            <a:r>
              <a:rPr lang="en-US" sz="2400" dirty="0"/>
              <a:t> Strict-2PL holds all the locks until the commit point and releases all the locks at a time. </a:t>
            </a:r>
          </a:p>
          <a:p>
            <a:pPr algn="just">
              <a:buFont typeface="Wingdings" pitchFamily="2" charset="2"/>
              <a:buChar char="Ø"/>
            </a:pPr>
            <a:r>
              <a:rPr lang="en-US" sz="2400" dirty="0"/>
              <a:t>Strict-2PL does not have cascading abort as 2PL does.</a:t>
            </a:r>
          </a:p>
          <a:p>
            <a:pPr fontAlgn="base"/>
            <a:r>
              <a:rPr lang="en-US" sz="2400" dirty="0"/>
              <a:t>Following Strict 2-PL ensures that our schedule is:</a:t>
            </a:r>
          </a:p>
          <a:p>
            <a:pPr lvl="1" fontAlgn="base"/>
            <a:r>
              <a:rPr lang="en-US" sz="2000" dirty="0"/>
              <a:t>Recoverable</a:t>
            </a:r>
          </a:p>
          <a:p>
            <a:pPr lvl="1" fontAlgn="base"/>
            <a:r>
              <a:rPr lang="en-US" sz="2000" dirty="0" err="1"/>
              <a:t>Cascadeless</a:t>
            </a:r>
            <a:endParaRPr lang="en-US" sz="2000" dirty="0"/>
          </a:p>
          <a:p>
            <a:pPr algn="just">
              <a:buFont typeface="Wingdings" pitchFamily="2" charset="2"/>
              <a:buChar char="Ø"/>
            </a:pPr>
            <a:endParaRPr lang="en-US" altLang="en-US" sz="2400" dirty="0">
              <a:solidFill>
                <a:srgbClr val="0070C0"/>
              </a:solidFill>
            </a:endParaRPr>
          </a:p>
        </p:txBody>
      </p:sp>
    </p:spTree>
    <p:extLst>
      <p:ext uri="{BB962C8B-B14F-4D97-AF65-F5344CB8AC3E}">
        <p14:creationId xmlns:p14="http://schemas.microsoft.com/office/powerpoint/2010/main" xmlns="" val="227918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9FEBA8-DE8E-480C-8A03-B04F8E875C0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9" name="Rectangle 3">
            <a:extLst>
              <a:ext uri="{FF2B5EF4-FFF2-40B4-BE49-F238E27FC236}">
                <a16:creationId xmlns:a16="http://schemas.microsoft.com/office/drawing/2014/main" xmlns="" id="{D21276A9-2624-4A37-8321-C37CE27B1BBB}"/>
              </a:ext>
            </a:extLst>
          </p:cNvPr>
          <p:cNvSpPr txBox="1">
            <a:spLocks noChangeArrowheads="1"/>
          </p:cNvSpPr>
          <p:nvPr/>
        </p:nvSpPr>
        <p:spPr>
          <a:xfrm>
            <a:off x="914400" y="1143000"/>
            <a:ext cx="7590408" cy="50358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buNone/>
            </a:pPr>
            <a:r>
              <a:rPr lang="en-US" sz="3600" b="1" dirty="0"/>
              <a:t>Rigorous 2-PL –</a:t>
            </a:r>
          </a:p>
          <a:p>
            <a:pPr fontAlgn="base">
              <a:buFont typeface="Wingdings" pitchFamily="2" charset="2"/>
              <a:buChar char="Ø"/>
            </a:pPr>
            <a:r>
              <a:rPr lang="en-US" sz="2400" dirty="0"/>
              <a:t>This requires that in addition to the lock being 2-Phase </a:t>
            </a:r>
            <a:r>
              <a:rPr lang="en-US" sz="2400" b="1" dirty="0"/>
              <a:t>all Exclusive(X) and Shared(S) Locks</a:t>
            </a:r>
            <a:r>
              <a:rPr lang="en-US" sz="2400" dirty="0"/>
              <a:t> held by the transaction be released until </a:t>
            </a:r>
            <a:r>
              <a:rPr lang="en-US" sz="2400" i="1" dirty="0"/>
              <a:t>after</a:t>
            </a:r>
            <a:r>
              <a:rPr lang="en-US" sz="2400" dirty="0"/>
              <a:t> the Transaction Commits.</a:t>
            </a:r>
          </a:p>
          <a:p>
            <a:pPr fontAlgn="base">
              <a:buFont typeface="Wingdings" pitchFamily="2" charset="2"/>
              <a:buChar char="Ø"/>
            </a:pPr>
            <a:r>
              <a:rPr lang="en-US" sz="2400" dirty="0"/>
              <a:t>Following Rigorous 2-PL ensures that our schedule is:</a:t>
            </a:r>
          </a:p>
          <a:p>
            <a:pPr lvl="1" fontAlgn="base"/>
            <a:r>
              <a:rPr lang="en-US" dirty="0"/>
              <a:t>Recoverable</a:t>
            </a:r>
          </a:p>
          <a:p>
            <a:pPr lvl="1" fontAlgn="base"/>
            <a:r>
              <a:rPr lang="en-US" dirty="0" err="1"/>
              <a:t>Cascadeless</a:t>
            </a:r>
            <a:endParaRPr lang="en-US" dirty="0"/>
          </a:p>
          <a:p>
            <a:pPr lvl="1" fontAlgn="base">
              <a:buFont typeface="Wingdings" pitchFamily="2" charset="2"/>
              <a:buChar char="Ø"/>
            </a:pPr>
            <a:endParaRPr lang="en-US" sz="2000" dirty="0"/>
          </a:p>
        </p:txBody>
      </p:sp>
    </p:spTree>
    <p:extLst>
      <p:ext uri="{BB962C8B-B14F-4D97-AF65-F5344CB8AC3E}">
        <p14:creationId xmlns:p14="http://schemas.microsoft.com/office/powerpoint/2010/main" xmlns="" val="227918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80FE202-ED8F-44F5-9E8E-EA4EC4EDDC9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kumimoji="0" lang="en-US" sz="3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9" name="Rectangle 3">
            <a:extLst>
              <a:ext uri="{FF2B5EF4-FFF2-40B4-BE49-F238E27FC236}">
                <a16:creationId xmlns:a16="http://schemas.microsoft.com/office/drawing/2014/main" xmlns="" id="{D21276A9-2624-4A37-8321-C37CE27B1BBB}"/>
              </a:ext>
            </a:extLst>
          </p:cNvPr>
          <p:cNvSpPr txBox="1">
            <a:spLocks noChangeArrowheads="1"/>
          </p:cNvSpPr>
          <p:nvPr/>
        </p:nvSpPr>
        <p:spPr>
          <a:xfrm>
            <a:off x="914400" y="1143000"/>
            <a:ext cx="7590408" cy="50358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buNone/>
            </a:pPr>
            <a:r>
              <a:rPr lang="en-US" sz="3600" b="1" dirty="0"/>
              <a:t>Conservative 2-PL –</a:t>
            </a:r>
          </a:p>
          <a:p>
            <a:pPr fontAlgn="base"/>
            <a:r>
              <a:rPr lang="en-US" sz="2600" dirty="0"/>
              <a:t> </a:t>
            </a:r>
            <a:r>
              <a:rPr lang="en-US" sz="2600" b="1" dirty="0"/>
              <a:t>Static 2-PL</a:t>
            </a:r>
            <a:r>
              <a:rPr lang="en-US" sz="2600" dirty="0"/>
              <a:t>, this protocol requires the transaction to lock all the items it access before the Transaction begins execution by </a:t>
            </a:r>
            <a:r>
              <a:rPr lang="en-US" sz="2600" dirty="0" err="1"/>
              <a:t>predeclaring</a:t>
            </a:r>
            <a:r>
              <a:rPr lang="en-US" sz="2600" dirty="0"/>
              <a:t> its read-set and write-set.</a:t>
            </a:r>
          </a:p>
          <a:p>
            <a:pPr lvl="1" fontAlgn="base">
              <a:buFont typeface="Wingdings" pitchFamily="2" charset="2"/>
              <a:buChar char="Ø"/>
            </a:pPr>
            <a:r>
              <a:rPr lang="en-US" sz="2000" dirty="0"/>
              <a:t>If any of the </a:t>
            </a:r>
            <a:r>
              <a:rPr lang="en-US" sz="2000" dirty="0" err="1"/>
              <a:t>predeclared</a:t>
            </a:r>
            <a:r>
              <a:rPr lang="en-US" sz="2000" dirty="0"/>
              <a:t> items needed cannot be locked, the transaction does not lock any of the items, instead it waits until all the items are available for locking.</a:t>
            </a:r>
            <a:br>
              <a:rPr lang="en-US" sz="2000" dirty="0"/>
            </a:br>
            <a:r>
              <a:rPr lang="en-US" sz="2000" dirty="0"/>
              <a:t/>
            </a:r>
            <a:br>
              <a:rPr lang="en-US" sz="2000" dirty="0"/>
            </a:br>
            <a:r>
              <a:rPr lang="en-US" sz="2000" dirty="0">
                <a:solidFill>
                  <a:srgbClr val="FF0000"/>
                </a:solidFill>
              </a:rPr>
              <a:t>Conservative 2-PL is </a:t>
            </a:r>
            <a:r>
              <a:rPr lang="en-US" sz="2000" i="1" dirty="0">
                <a:solidFill>
                  <a:srgbClr val="FF0000"/>
                </a:solidFill>
              </a:rPr>
              <a:t>Deadlock free</a:t>
            </a:r>
            <a:r>
              <a:rPr lang="en-US" sz="2000" dirty="0">
                <a:solidFill>
                  <a:srgbClr val="FF0000"/>
                </a:solidFill>
              </a:rPr>
              <a:t> and but it does not ensure Strict schedule</a:t>
            </a:r>
          </a:p>
        </p:txBody>
      </p:sp>
    </p:spTree>
    <p:extLst>
      <p:ext uri="{BB962C8B-B14F-4D97-AF65-F5344CB8AC3E}">
        <p14:creationId xmlns:p14="http://schemas.microsoft.com/office/powerpoint/2010/main" xmlns="" val="227918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0B9BB80-BCCF-49D4-8C1C-9C018E34FCF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rPr>
              <a:t>Graph-Based Protocols</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xmlns="" id="{62EC7879-DC3A-4629-9080-D0462B30B7D2}"/>
              </a:ext>
            </a:extLst>
          </p:cNvPr>
          <p:cNvSpPr txBox="1">
            <a:spLocks noChangeArrowheads="1"/>
          </p:cNvSpPr>
          <p:nvPr/>
        </p:nvSpPr>
        <p:spPr>
          <a:xfrm>
            <a:off x="914400" y="1143000"/>
            <a:ext cx="7772400" cy="52133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Graph-based protocols are an alternative to two-phase locking</a:t>
            </a:r>
          </a:p>
          <a:p>
            <a:r>
              <a:rPr lang="en-US" altLang="en-US" sz="2400" dirty="0"/>
              <a:t>Impose a partial ordering </a:t>
            </a:r>
            <a:r>
              <a:rPr lang="en-US" altLang="en-US" sz="2400" dirty="0">
                <a:sym typeface="Symbol" panose="05050102010706020507" pitchFamily="18" charset="2"/>
              </a:rPr>
              <a:t> </a:t>
            </a:r>
            <a:r>
              <a:rPr lang="en-US" altLang="en-US" sz="2400" dirty="0"/>
              <a:t>on the set </a:t>
            </a:r>
            <a:r>
              <a:rPr lang="en-US" altLang="en-US" sz="2400" b="1" dirty="0"/>
              <a:t>D</a:t>
            </a:r>
            <a:r>
              <a:rPr lang="en-US" altLang="en-US" sz="2400" dirty="0"/>
              <a:t> = {</a:t>
            </a:r>
            <a:r>
              <a:rPr lang="en-US" altLang="en-US" sz="2400" i="1" dirty="0"/>
              <a:t>d</a:t>
            </a:r>
            <a:r>
              <a:rPr lang="en-US" altLang="en-US" sz="2400" i="1" baseline="-25000" dirty="0"/>
              <a:t>1</a:t>
            </a:r>
            <a:r>
              <a:rPr lang="en-US" altLang="en-US" sz="2400" i="1" dirty="0"/>
              <a:t>, d</a:t>
            </a:r>
            <a:r>
              <a:rPr lang="en-US" altLang="en-US" sz="2400" i="1" baseline="-25000" dirty="0"/>
              <a:t>2</a:t>
            </a:r>
            <a:r>
              <a:rPr lang="en-US" altLang="en-US" sz="2400" i="1" dirty="0"/>
              <a:t> ,..., d</a:t>
            </a:r>
            <a:r>
              <a:rPr lang="en-US" altLang="en-US" sz="2400" i="1" baseline="-25000" dirty="0"/>
              <a:t>h</a:t>
            </a:r>
            <a:r>
              <a:rPr lang="en-US" altLang="en-US" sz="2400" dirty="0"/>
              <a:t>} of all data items.</a:t>
            </a:r>
          </a:p>
          <a:p>
            <a:pPr lvl="1"/>
            <a:r>
              <a:rPr lang="en-US" altLang="en-US" sz="2400" dirty="0"/>
              <a:t>If </a:t>
            </a:r>
            <a:r>
              <a:rPr lang="en-US" altLang="en-US" sz="2400" i="1" dirty="0"/>
              <a:t>d</a:t>
            </a:r>
            <a:r>
              <a:rPr lang="en-US" altLang="en-US" sz="2400" i="1" baseline="-25000" dirty="0"/>
              <a:t>i</a:t>
            </a:r>
            <a:r>
              <a:rPr lang="en-US" altLang="en-US" sz="2400" dirty="0"/>
              <a:t> </a:t>
            </a:r>
            <a:r>
              <a:rPr lang="en-US" altLang="en-US" sz="2400" dirty="0">
                <a:sym typeface="Symbol" panose="05050102010706020507" pitchFamily="18" charset="2"/>
              </a:rPr>
              <a:t> </a:t>
            </a:r>
            <a:r>
              <a:rPr lang="en-US" altLang="en-US" sz="2400" i="1" dirty="0" err="1"/>
              <a:t>d</a:t>
            </a:r>
            <a:r>
              <a:rPr lang="en-US" altLang="en-US" sz="2400" i="1" baseline="-25000" dirty="0" err="1"/>
              <a:t>j</a:t>
            </a:r>
            <a:r>
              <a:rPr lang="en-US" altLang="en-US" sz="2400" i="1" baseline="-25000" dirty="0"/>
              <a:t> </a:t>
            </a:r>
            <a:r>
              <a:rPr lang="en-US" altLang="en-US" sz="2400" dirty="0"/>
              <a:t> then any transaction accessing both </a:t>
            </a:r>
            <a:r>
              <a:rPr lang="en-US" altLang="en-US" sz="2400" i="1" dirty="0"/>
              <a:t>d</a:t>
            </a:r>
            <a:r>
              <a:rPr lang="en-US" altLang="en-US" sz="2400" i="1" baseline="-25000" dirty="0"/>
              <a:t>i</a:t>
            </a:r>
            <a:r>
              <a:rPr lang="en-US" altLang="en-US" sz="2400" dirty="0"/>
              <a:t> and </a:t>
            </a:r>
            <a:r>
              <a:rPr lang="en-US" altLang="en-US" sz="2400" i="1" dirty="0" err="1"/>
              <a:t>d</a:t>
            </a:r>
            <a:r>
              <a:rPr lang="en-US" altLang="en-US" sz="2400" i="1" baseline="-25000" dirty="0" err="1"/>
              <a:t>j</a:t>
            </a:r>
            <a:r>
              <a:rPr lang="en-US" altLang="en-US" sz="2400" dirty="0"/>
              <a:t> must access d</a:t>
            </a:r>
            <a:r>
              <a:rPr lang="en-US" altLang="en-US" sz="2400" baseline="-25000" dirty="0"/>
              <a:t>i</a:t>
            </a:r>
            <a:r>
              <a:rPr lang="en-US" altLang="en-US" sz="2400" dirty="0"/>
              <a:t> before accessing </a:t>
            </a:r>
            <a:r>
              <a:rPr lang="en-US" altLang="en-US" sz="2400" i="1" dirty="0" err="1"/>
              <a:t>d</a:t>
            </a:r>
            <a:r>
              <a:rPr lang="en-US" altLang="en-US" sz="2400" i="1" baseline="-25000" dirty="0" err="1"/>
              <a:t>j</a:t>
            </a:r>
            <a:r>
              <a:rPr lang="en-US" altLang="en-US" sz="2400" dirty="0"/>
              <a:t>.</a:t>
            </a:r>
          </a:p>
          <a:p>
            <a:pPr lvl="1"/>
            <a:r>
              <a:rPr lang="en-US" altLang="en-US" sz="2400" dirty="0"/>
              <a:t>Implies that the set </a:t>
            </a:r>
            <a:r>
              <a:rPr lang="en-US" altLang="en-US" sz="2400" b="1" dirty="0"/>
              <a:t>D</a:t>
            </a:r>
            <a:r>
              <a:rPr lang="en-US" altLang="en-US" sz="2400" dirty="0"/>
              <a:t> may now be viewed as a directed acyclic graph, called a </a:t>
            </a:r>
            <a:r>
              <a:rPr lang="en-US" altLang="en-US" sz="2400" i="1" dirty="0"/>
              <a:t>database graph</a:t>
            </a:r>
            <a:r>
              <a:rPr lang="en-US" altLang="en-US" sz="2400" dirty="0"/>
              <a:t>.</a:t>
            </a:r>
          </a:p>
          <a:p>
            <a:r>
              <a:rPr lang="en-US" altLang="en-US" sz="2400" dirty="0"/>
              <a:t>The </a:t>
            </a:r>
            <a:r>
              <a:rPr lang="en-US" altLang="en-US" sz="2400" i="1" dirty="0">
                <a:solidFill>
                  <a:srgbClr val="0070C0"/>
                </a:solidFill>
              </a:rPr>
              <a:t>tree-protocol</a:t>
            </a:r>
            <a:r>
              <a:rPr lang="en-US" altLang="en-US" sz="2400" dirty="0"/>
              <a:t> is a simple kind of graph protocol. </a:t>
            </a:r>
          </a:p>
        </p:txBody>
      </p:sp>
    </p:spTree>
    <p:extLst>
      <p:ext uri="{BB962C8B-B14F-4D97-AF65-F5344CB8AC3E}">
        <p14:creationId xmlns:p14="http://schemas.microsoft.com/office/powerpoint/2010/main" xmlns="" val="2780395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64883D7-66FA-49C8-8854-C87A3F3086B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rPr>
              <a:t>Tree Protocol     </a:t>
            </a:r>
            <a:r>
              <a:rPr lang="en-US" sz="2000" b="1" dirty="0">
                <a:solidFill>
                  <a:schemeClr val="tx1"/>
                </a:solidFill>
              </a:rPr>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xmlns="" id="{C91DF7B2-FAA9-494A-B4D2-CAC476E1DF2A}"/>
              </a:ext>
            </a:extLst>
          </p:cNvPr>
          <p:cNvSpPr txBox="1">
            <a:spLocks/>
          </p:cNvSpPr>
          <p:nvPr/>
        </p:nvSpPr>
        <p:spPr>
          <a:xfrm>
            <a:off x="1063209" y="3616325"/>
            <a:ext cx="6820607" cy="19150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Monotype Sorts" pitchFamily="2" charset="2"/>
              <a:buAutoNum type="arabicPeriod"/>
              <a:defRPr/>
            </a:pPr>
            <a:r>
              <a:rPr lang="en-US" altLang="en-US" sz="2200" dirty="0"/>
              <a:t>Only exclusive locks are allowed.</a:t>
            </a:r>
          </a:p>
          <a:p>
            <a:pPr>
              <a:buFont typeface="Monotype Sorts" pitchFamily="2" charset="2"/>
              <a:buAutoNum type="arabicPeriod"/>
              <a:defRPr/>
            </a:pPr>
            <a:r>
              <a:rPr lang="en-US" altLang="en-US" sz="2200" dirty="0"/>
              <a:t>The first lock by </a:t>
            </a:r>
            <a:r>
              <a:rPr lang="en-US" altLang="en-US" sz="2200" i="1" dirty="0" err="1"/>
              <a:t>T</a:t>
            </a:r>
            <a:r>
              <a:rPr lang="en-US" altLang="en-US" sz="2200" i="1" baseline="-25000" dirty="0" err="1"/>
              <a:t>i</a:t>
            </a:r>
            <a:r>
              <a:rPr lang="en-US" altLang="en-US" sz="2200" dirty="0"/>
              <a:t> may be on any data item. Subsequently, a data </a:t>
            </a:r>
            <a:r>
              <a:rPr lang="en-US" altLang="en-US" sz="2200" i="1" dirty="0"/>
              <a:t>Q</a:t>
            </a:r>
            <a:r>
              <a:rPr lang="en-US" altLang="en-US" sz="2200" dirty="0"/>
              <a:t> can be locked by </a:t>
            </a:r>
            <a:r>
              <a:rPr lang="en-US" altLang="en-US" sz="2200" i="1" dirty="0" err="1"/>
              <a:t>T</a:t>
            </a:r>
            <a:r>
              <a:rPr lang="en-US" altLang="en-US" sz="2200" i="1" baseline="-25000" dirty="0" err="1"/>
              <a:t>i</a:t>
            </a:r>
            <a:r>
              <a:rPr lang="en-US" altLang="en-US" sz="2200" dirty="0"/>
              <a:t> only if the parent of </a:t>
            </a:r>
            <a:r>
              <a:rPr lang="en-US" altLang="en-US" sz="2200" i="1" dirty="0"/>
              <a:t>Q</a:t>
            </a:r>
            <a:r>
              <a:rPr lang="en-US" altLang="en-US" sz="2200" dirty="0"/>
              <a:t> is currently locked by </a:t>
            </a:r>
            <a:r>
              <a:rPr lang="en-US" altLang="en-US" sz="2200" i="1" dirty="0" err="1"/>
              <a:t>T</a:t>
            </a:r>
            <a:r>
              <a:rPr lang="en-US" altLang="en-US" sz="2200" i="1" baseline="-25000" dirty="0" err="1"/>
              <a:t>i</a:t>
            </a:r>
            <a:r>
              <a:rPr lang="en-US" altLang="en-US" sz="2200" dirty="0"/>
              <a:t>.</a:t>
            </a:r>
          </a:p>
          <a:p>
            <a:pPr>
              <a:buFont typeface="Monotype Sorts" pitchFamily="2" charset="2"/>
              <a:buAutoNum type="arabicPeriod"/>
              <a:defRPr/>
            </a:pPr>
            <a:r>
              <a:rPr lang="en-US" altLang="en-US" sz="2200" dirty="0"/>
              <a:t>Data items may be unlocked at any time.</a:t>
            </a:r>
          </a:p>
          <a:p>
            <a:pPr>
              <a:buFont typeface="Monotype Sorts" pitchFamily="2" charset="2"/>
              <a:buAutoNum type="arabicPeriod"/>
              <a:defRPr/>
            </a:pPr>
            <a:r>
              <a:rPr lang="en-US" altLang="en-US" sz="2200" dirty="0"/>
              <a:t>A data item that has been locked and unlocked by </a:t>
            </a:r>
            <a:r>
              <a:rPr lang="en-US" altLang="en-US" sz="2200" i="1" dirty="0" err="1"/>
              <a:t>T</a:t>
            </a:r>
            <a:r>
              <a:rPr lang="en-US" altLang="en-US" sz="2200" i="1" baseline="-25000" dirty="0" err="1"/>
              <a:t>i</a:t>
            </a:r>
            <a:r>
              <a:rPr lang="en-US" altLang="en-US" sz="2200" dirty="0"/>
              <a:t>  cannot subsequently be relocked by </a:t>
            </a:r>
            <a:r>
              <a:rPr lang="en-US" altLang="en-US" sz="2200" i="1" dirty="0" err="1"/>
              <a:t>T</a:t>
            </a:r>
            <a:r>
              <a:rPr lang="en-US" altLang="en-US" sz="2200" i="1" baseline="-25000" dirty="0" err="1"/>
              <a:t>i</a:t>
            </a:r>
            <a:r>
              <a:rPr lang="en-US" altLang="en-US" sz="2200" dirty="0"/>
              <a:t> </a:t>
            </a:r>
          </a:p>
        </p:txBody>
      </p:sp>
      <p:pic>
        <p:nvPicPr>
          <p:cNvPr id="10" name="Picture 4">
            <a:extLst>
              <a:ext uri="{FF2B5EF4-FFF2-40B4-BE49-F238E27FC236}">
                <a16:creationId xmlns:a16="http://schemas.microsoft.com/office/drawing/2014/main" xmlns="" id="{E699CF8A-F079-410F-BD35-8F502ACCCFB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l="16280" t="3101" r="16280" b="2325"/>
          <a:stretch>
            <a:fillRect/>
          </a:stretch>
        </p:blipFill>
        <p:spPr bwMode="auto">
          <a:xfrm>
            <a:off x="2793522" y="813759"/>
            <a:ext cx="2571730" cy="2705100"/>
          </a:xfrm>
          <a:prstGeom prst="rect">
            <a:avLst/>
          </a:prstGeom>
          <a:noFill/>
          <a:ln w="38100" cmpd="dbl">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7478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0221" y="822325"/>
            <a:ext cx="7772400" cy="5213350"/>
          </a:xfrm>
        </p:spPr>
        <p:txBody>
          <a:bodyPr>
            <a:noAutofit/>
          </a:bodyPr>
          <a:lstStyle/>
          <a:p>
            <a:pPr marL="285744" indent="-285744"/>
            <a:r>
              <a:rPr lang="en-US" sz="2200" dirty="0"/>
              <a:t>Timestamp-Based Protocols</a:t>
            </a:r>
            <a:endParaRPr lang="en-US" sz="2200" dirty="0">
              <a:cs typeface="Times New Roman" panose="02020603050405020304" pitchFamily="18" charset="0"/>
            </a:endParaRPr>
          </a:p>
          <a:p>
            <a:pPr marL="285744" indent="-285744"/>
            <a:r>
              <a:rPr lang="en-US" sz="2200" dirty="0"/>
              <a:t>Thomas’ Write Rule</a:t>
            </a:r>
            <a:endParaRPr lang="en-US" sz="2200" dirty="0">
              <a:cs typeface="Times New Roman" panose="02020603050405020304" pitchFamily="18" charset="0"/>
            </a:endParaRPr>
          </a:p>
          <a:p>
            <a:pPr marL="285744" indent="-285744"/>
            <a:r>
              <a:rPr lang="en-US" sz="2200" cap="all" spc="150" dirty="0"/>
              <a:t>V</a:t>
            </a:r>
            <a:r>
              <a:rPr lang="en-US" sz="2200" spc="150" dirty="0"/>
              <a:t>alidation Based Protocol</a:t>
            </a:r>
            <a:endParaRPr lang="en-US" sz="2200" cap="all" spc="150" dirty="0"/>
          </a:p>
          <a:p>
            <a:pPr marL="285744" indent="-285744"/>
            <a:r>
              <a:rPr lang="en-US" sz="2200" dirty="0"/>
              <a:t>Multiple Granularity</a:t>
            </a:r>
          </a:p>
          <a:p>
            <a:pPr marL="285744" indent="-285744"/>
            <a:r>
              <a:rPr lang="en-US" sz="2200" dirty="0"/>
              <a:t>Intention Lock Modes</a:t>
            </a:r>
          </a:p>
          <a:p>
            <a:pPr marL="285744" indent="-285744"/>
            <a:r>
              <a:rPr lang="en-US" sz="2200" dirty="0"/>
              <a:t>Compatibility Matrix with Intention Lock Modes</a:t>
            </a:r>
            <a:endParaRPr lang="en-US" sz="2200" dirty="0">
              <a:cs typeface="Times New Roman" panose="02020603050405020304" pitchFamily="18" charset="0"/>
            </a:endParaRPr>
          </a:p>
          <a:p>
            <a:pPr marL="285744" indent="-285744"/>
            <a:r>
              <a:rPr lang="en-US" sz="2200" dirty="0"/>
              <a:t>Multiple Granularity Locking Scheme</a:t>
            </a:r>
          </a:p>
          <a:p>
            <a:pPr marL="285744" indent="-285744"/>
            <a:r>
              <a:rPr lang="en-US" sz="2200" dirty="0">
                <a:solidFill>
                  <a:schemeClr val="dk1"/>
                </a:solidFill>
              </a:rPr>
              <a:t>Faculty Video Links, </a:t>
            </a:r>
            <a:r>
              <a:rPr lang="en-US" sz="2200" dirty="0" err="1">
                <a:solidFill>
                  <a:schemeClr val="dk1"/>
                </a:solidFill>
              </a:rPr>
              <a:t>Youtube</a:t>
            </a:r>
            <a:r>
              <a:rPr lang="en-US" sz="2200" dirty="0">
                <a:solidFill>
                  <a:schemeClr val="dk1"/>
                </a:solidFill>
              </a:rPr>
              <a:t> &amp; NPTEL Video Links and Online Courses Details  </a:t>
            </a:r>
          </a:p>
          <a:p>
            <a:pPr marL="285744" indent="-285744"/>
            <a:r>
              <a:rPr lang="en-US" sz="2200" dirty="0"/>
              <a:t>MCQ</a:t>
            </a:r>
          </a:p>
          <a:p>
            <a:pPr marL="285744" indent="-285744"/>
            <a:r>
              <a:rPr lang="en-US" sz="2200" dirty="0">
                <a:solidFill>
                  <a:schemeClr val="dk1"/>
                </a:solidFill>
              </a:rPr>
              <a:t>Weekly Assignment 5.1</a:t>
            </a:r>
          </a:p>
          <a:p>
            <a:pPr marL="285744" indent="-285744"/>
            <a:r>
              <a:rPr lang="en-US" sz="2200" dirty="0">
                <a:solidFill>
                  <a:schemeClr val="dk1"/>
                </a:solidFill>
              </a:rPr>
              <a:t>Old Question Papers</a:t>
            </a:r>
          </a:p>
          <a:p>
            <a:pPr marL="285744" indent="-285744"/>
            <a:r>
              <a:rPr lang="en-US" sz="2200" dirty="0"/>
              <a:t>Expected Questions for University Exam </a:t>
            </a:r>
          </a:p>
          <a:p>
            <a:pPr marL="285744" indent="-285744"/>
            <a:r>
              <a:rPr lang="en-US" sz="2200" dirty="0">
                <a:solidFill>
                  <a:schemeClr val="dk1"/>
                </a:solidFill>
              </a:rPr>
              <a:t>References</a:t>
            </a:r>
            <a:endParaRPr lang="en-US"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3A6A39D-723C-42BB-94E9-8EB4581E9487}" type="datetime1">
              <a:rPr lang="en-US" smtClean="0">
                <a:solidFill>
                  <a:prstClr val="black">
                    <a:tint val="75000"/>
                  </a:prstClr>
                </a:solidFill>
                <a:latin typeface="Calibri"/>
              </a:rPr>
              <a:pPr/>
              <a:t>11/13/2021</a:t>
            </a:fld>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3</a:t>
            </a:fld>
            <a:endParaRPr lang="en-US">
              <a:solidFill>
                <a:prstClr val="black">
                  <a:tint val="75000"/>
                </a:prstClr>
              </a:solidFill>
              <a:latin typeface="Calibri"/>
            </a:endParaRPr>
          </a:p>
        </p:txBody>
      </p:sp>
      <p:sp>
        <p:nvSpPr>
          <p:cNvPr id="8"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400" b="1" dirty="0">
                <a:solidFill>
                  <a:prstClr val="black"/>
                </a:solidFill>
                <a:latin typeface="Times New Roman" panose="02020603050405020304" pitchFamily="18" charset="0"/>
                <a:cs typeface="Times New Roman" panose="02020603050405020304" pitchFamily="18" charset="0"/>
              </a:rPr>
              <a:t>Content</a:t>
            </a:r>
          </a:p>
        </p:txBody>
      </p:sp>
      <p:sp>
        <p:nvSpPr>
          <p:cNvPr id="10" name="Footer Placeholder 9"/>
          <p:cNvSpPr>
            <a:spLocks noGrp="1"/>
          </p:cNvSpPr>
          <p:nvPr>
            <p:ph type="ftr" sz="quarter" idx="11"/>
          </p:nvPr>
        </p:nvSpPr>
        <p:spPr>
          <a:xfrm>
            <a:off x="2514600" y="6356352"/>
            <a:ext cx="5029200" cy="365125"/>
          </a:xfrm>
        </p:spPr>
        <p:txBody>
          <a:bodyPr/>
          <a:lstStyle/>
          <a:p>
            <a:r>
              <a:rPr lang="sv-SE" smtClean="0">
                <a:solidFill>
                  <a:prstClr val="black">
                    <a:tint val="75000"/>
                  </a:prstClr>
                </a:solidFill>
                <a:latin typeface="Calibri"/>
              </a:rPr>
              <a:t>Ram Kumar  Sharma                   KCS 501   DBMS          Unit 5</a:t>
            </a:r>
            <a:endParaRPr lang="en-US" dirty="0">
              <a:solidFill>
                <a:prstClr val="black">
                  <a:tint val="75000"/>
                </a:prstClr>
              </a:solidFill>
              <a:latin typeface="Calibri"/>
            </a:endParaRPr>
          </a:p>
        </p:txBody>
      </p:sp>
    </p:spTree>
    <p:extLst>
      <p:ext uri="{BB962C8B-B14F-4D97-AF65-F5344CB8AC3E}">
        <p14:creationId xmlns:p14="http://schemas.microsoft.com/office/powerpoint/2010/main" xmlns="" val="2980452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0FD1FD6-8480-43E4-9E3C-9985DBA0D02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rPr>
              <a:t>Tree Protocol     </a:t>
            </a:r>
            <a:r>
              <a:rPr lang="en-US" sz="2000" b="1" dirty="0">
                <a:solidFill>
                  <a:schemeClr val="tx1"/>
                </a:solidFill>
              </a:rPr>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Rectangle 8"/>
          <p:cNvSpPr/>
          <p:nvPr/>
        </p:nvSpPr>
        <p:spPr>
          <a:xfrm>
            <a:off x="1336430" y="1052961"/>
            <a:ext cx="7297616" cy="1569660"/>
          </a:xfrm>
          <a:prstGeom prst="rect">
            <a:avLst/>
          </a:prstGeom>
        </p:spPr>
        <p:txBody>
          <a:bodyPr wrap="square">
            <a:spAutoFit/>
          </a:bodyPr>
          <a:lstStyle/>
          <a:p>
            <a:pPr fontAlgn="base"/>
            <a:r>
              <a:rPr lang="en-US" sz="2400" b="1" dirty="0"/>
              <a:t>Advantage –</a:t>
            </a:r>
            <a:endParaRPr lang="en-US" sz="2400" dirty="0"/>
          </a:p>
          <a:p>
            <a:pPr fontAlgn="base">
              <a:buFont typeface="Wingdings" pitchFamily="2" charset="2"/>
              <a:buChar char="Ø"/>
            </a:pPr>
            <a:r>
              <a:rPr lang="en-US" sz="2400" dirty="0"/>
              <a:t>Ensures Conflict </a:t>
            </a:r>
            <a:r>
              <a:rPr lang="en-US" sz="2400" dirty="0" err="1"/>
              <a:t>Serializable</a:t>
            </a:r>
            <a:r>
              <a:rPr lang="en-US" sz="2400" dirty="0"/>
              <a:t> Schedule.</a:t>
            </a:r>
          </a:p>
          <a:p>
            <a:pPr fontAlgn="base">
              <a:buFont typeface="Wingdings" pitchFamily="2" charset="2"/>
              <a:buChar char="Ø"/>
            </a:pPr>
            <a:r>
              <a:rPr lang="en-US" sz="2400" dirty="0"/>
              <a:t>Ensures Deadlock Free Schedule</a:t>
            </a:r>
          </a:p>
          <a:p>
            <a:pPr fontAlgn="base">
              <a:buFont typeface="Wingdings" pitchFamily="2" charset="2"/>
              <a:buChar char="Ø"/>
            </a:pPr>
            <a:r>
              <a:rPr lang="en-US" sz="2400" dirty="0"/>
              <a:t>Unlocking can be done anytime</a:t>
            </a:r>
          </a:p>
        </p:txBody>
      </p:sp>
      <p:sp>
        <p:nvSpPr>
          <p:cNvPr id="11" name="Rectangle 10"/>
          <p:cNvSpPr/>
          <p:nvPr/>
        </p:nvSpPr>
        <p:spPr>
          <a:xfrm>
            <a:off x="1301261" y="3138662"/>
            <a:ext cx="6805247" cy="2677656"/>
          </a:xfrm>
          <a:prstGeom prst="rect">
            <a:avLst/>
          </a:prstGeom>
        </p:spPr>
        <p:txBody>
          <a:bodyPr wrap="square">
            <a:spAutoFit/>
          </a:bodyPr>
          <a:lstStyle/>
          <a:p>
            <a:pPr fontAlgn="base"/>
            <a:r>
              <a:rPr lang="en-US" sz="2400" b="1" dirty="0"/>
              <a:t>Disadvantage –</a:t>
            </a:r>
            <a:endParaRPr lang="en-US" sz="2400" dirty="0"/>
          </a:p>
          <a:p>
            <a:pPr fontAlgn="base">
              <a:buFont typeface="Wingdings" pitchFamily="2" charset="2"/>
              <a:buChar char="Ø"/>
            </a:pPr>
            <a:r>
              <a:rPr lang="en-US" sz="2400" dirty="0"/>
              <a:t>Unnecessary locking overheads may happen sometimes, like if we want both D and E, then at least we have to lock B to follow the protocol.</a:t>
            </a:r>
          </a:p>
          <a:p>
            <a:pPr fontAlgn="base">
              <a:buFont typeface="Wingdings" pitchFamily="2" charset="2"/>
              <a:buChar char="Ø"/>
            </a:pPr>
            <a:r>
              <a:rPr lang="en-US" sz="2400" b="1" i="1" dirty="0"/>
              <a:t>Cascading Rollbacks</a:t>
            </a:r>
            <a:r>
              <a:rPr lang="en-US" sz="2400" dirty="0"/>
              <a:t> is still a problem. We don’t follow a rule of when Unlock operation may occur so this problem persists for this protocol.</a:t>
            </a:r>
          </a:p>
        </p:txBody>
      </p:sp>
    </p:spTree>
    <p:extLst>
      <p:ext uri="{BB962C8B-B14F-4D97-AF65-F5344CB8AC3E}">
        <p14:creationId xmlns:p14="http://schemas.microsoft.com/office/powerpoint/2010/main" xmlns="" val="2774782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572BBAF-C4E1-46D2-849E-3E7CCC80BB4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rPr>
              <a:t>Tree Protocol     </a:t>
            </a:r>
            <a:r>
              <a:rPr lang="en-US" sz="2000" b="1" dirty="0">
                <a:solidFill>
                  <a:schemeClr val="tx1"/>
                </a:solidFill>
              </a:rPr>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10" name="Picture 4">
            <a:extLst>
              <a:ext uri="{FF2B5EF4-FFF2-40B4-BE49-F238E27FC236}">
                <a16:creationId xmlns:a16="http://schemas.microsoft.com/office/drawing/2014/main" xmlns="" id="{E699CF8A-F079-410F-BD35-8F502ACCCFB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l="16280" t="3101" r="16280" b="2325"/>
          <a:stretch>
            <a:fillRect/>
          </a:stretch>
        </p:blipFill>
        <p:spPr bwMode="auto">
          <a:xfrm>
            <a:off x="287217" y="1025771"/>
            <a:ext cx="2571730" cy="2705100"/>
          </a:xfrm>
          <a:prstGeom prst="rect">
            <a:avLst/>
          </a:prstGeom>
          <a:noFill/>
          <a:ln w="38100" cmpd="dbl">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graphicFrame>
        <p:nvGraphicFramePr>
          <p:cNvPr id="9" name="Table 8"/>
          <p:cNvGraphicFramePr>
            <a:graphicFrameLocks noGrp="1"/>
          </p:cNvGraphicFramePr>
          <p:nvPr/>
        </p:nvGraphicFramePr>
        <p:xfrm>
          <a:off x="3234906" y="703863"/>
          <a:ext cx="5662908" cy="5645425"/>
        </p:xfrm>
        <a:graphic>
          <a:graphicData uri="http://schemas.openxmlformats.org/drawingml/2006/table">
            <a:tbl>
              <a:tblPr/>
              <a:tblGrid>
                <a:gridCol w="1415727">
                  <a:extLst>
                    <a:ext uri="{9D8B030D-6E8A-4147-A177-3AD203B41FA5}">
                      <a16:colId xmlns:a16="http://schemas.microsoft.com/office/drawing/2014/main" xmlns="" val="20000"/>
                    </a:ext>
                  </a:extLst>
                </a:gridCol>
                <a:gridCol w="1415727">
                  <a:extLst>
                    <a:ext uri="{9D8B030D-6E8A-4147-A177-3AD203B41FA5}">
                      <a16:colId xmlns:a16="http://schemas.microsoft.com/office/drawing/2014/main" xmlns="" val="20001"/>
                    </a:ext>
                  </a:extLst>
                </a:gridCol>
                <a:gridCol w="1415727">
                  <a:extLst>
                    <a:ext uri="{9D8B030D-6E8A-4147-A177-3AD203B41FA5}">
                      <a16:colId xmlns:a16="http://schemas.microsoft.com/office/drawing/2014/main" xmlns="" val="20002"/>
                    </a:ext>
                  </a:extLst>
                </a:gridCol>
                <a:gridCol w="1415727">
                  <a:extLst>
                    <a:ext uri="{9D8B030D-6E8A-4147-A177-3AD203B41FA5}">
                      <a16:colId xmlns:a16="http://schemas.microsoft.com/office/drawing/2014/main" xmlns="" val="20003"/>
                    </a:ext>
                  </a:extLst>
                </a:gridCol>
              </a:tblGrid>
              <a:tr h="204321">
                <a:tc>
                  <a:txBody>
                    <a:bodyPr/>
                    <a:lstStyle/>
                    <a:p>
                      <a:pPr algn="ctr"/>
                      <a:endParaRPr lang="en-US" sz="1200" b="1"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200" b="1" dirty="0"/>
                        <a:t>T1</a:t>
                      </a:r>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200" b="1" dirty="0"/>
                        <a:t>T2</a:t>
                      </a:r>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200" b="1" dirty="0"/>
                        <a:t>T3</a:t>
                      </a:r>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xmlns="" val="10000"/>
                  </a:ext>
                </a:extLst>
              </a:tr>
              <a:tr h="297999">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12899">
                <a:tc>
                  <a:txBody>
                    <a:bodyPr/>
                    <a:lstStyle/>
                    <a:p>
                      <a:pPr algn="l" fontAlgn="base"/>
                      <a:r>
                        <a:rPr lang="en-US" sz="1400" b="1" dirty="0"/>
                        <a:t>1</a:t>
                      </a:r>
                      <a:endParaRPr lang="en-US" sz="1400" b="0" dirty="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Lock-X(A)</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endParaRPr lang="en-US" sz="1400" b="0" dirty="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12899">
                <a:tc>
                  <a:txBody>
                    <a:bodyPr/>
                    <a:lstStyle/>
                    <a:p>
                      <a:pPr algn="l" fontAlgn="base"/>
                      <a:r>
                        <a:rPr lang="en-US" sz="1400" b="1" dirty="0"/>
                        <a:t>2</a:t>
                      </a:r>
                      <a:endParaRPr lang="en-US" sz="1400" b="0" dirty="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Lock-X(B)</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endParaRPr lang="en-US" sz="1400" b="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12899">
                <a:tc>
                  <a:txBody>
                    <a:bodyPr/>
                    <a:lstStyle/>
                    <a:p>
                      <a:pPr algn="l" fontAlgn="base"/>
                      <a:r>
                        <a:rPr lang="en-US" sz="1400" b="1"/>
                        <a:t>3</a:t>
                      </a:r>
                      <a:endParaRPr lang="en-US" sz="1400" b="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dirty="0"/>
                        <a:t>Lock-X(D)</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12899">
                <a:tc>
                  <a:txBody>
                    <a:bodyPr/>
                    <a:lstStyle/>
                    <a:p>
                      <a:pPr algn="l" fontAlgn="base"/>
                      <a:r>
                        <a:rPr lang="en-US" sz="1400" b="1"/>
                        <a:t>4</a:t>
                      </a:r>
                      <a:endParaRPr lang="en-US" sz="1400" b="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a:t>Lock-X(H)</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12899">
                <a:tc>
                  <a:txBody>
                    <a:bodyPr/>
                    <a:lstStyle/>
                    <a:p>
                      <a:pPr algn="l" fontAlgn="base"/>
                      <a:r>
                        <a:rPr lang="en-US" sz="1400" b="1"/>
                        <a:t>5</a:t>
                      </a:r>
                      <a:endParaRPr lang="en-US" sz="1400" b="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a:t>Unlock-X(D)</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12899">
                <a:tc>
                  <a:txBody>
                    <a:bodyPr/>
                    <a:lstStyle/>
                    <a:p>
                      <a:pPr algn="l" fontAlgn="base"/>
                      <a:r>
                        <a:rPr lang="en-US" sz="1400" b="1"/>
                        <a:t>6</a:t>
                      </a:r>
                      <a:endParaRPr lang="en-US" sz="1400" b="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Lock-X(E)</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endParaRPr lang="en-US" sz="1400" b="0" dirty="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12899">
                <a:tc>
                  <a:txBody>
                    <a:bodyPr/>
                    <a:lstStyle/>
                    <a:p>
                      <a:pPr algn="l" fontAlgn="base"/>
                      <a:r>
                        <a:rPr lang="en-US" sz="1400" b="1"/>
                        <a:t>7</a:t>
                      </a:r>
                      <a:endParaRPr lang="en-US" sz="1400" b="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Lock-X(D)</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235241">
                <a:tc>
                  <a:txBody>
                    <a:bodyPr/>
                    <a:lstStyle/>
                    <a:p>
                      <a:pPr algn="l" fontAlgn="base"/>
                      <a:r>
                        <a:rPr lang="en-US" sz="1400" b="1" dirty="0"/>
                        <a:t>8</a:t>
                      </a:r>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Unlock-X(B)</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r h="235241">
                <a:tc>
                  <a:txBody>
                    <a:bodyPr/>
                    <a:lstStyle/>
                    <a:p>
                      <a:pPr algn="l" fontAlgn="base"/>
                      <a:r>
                        <a:rPr lang="en-US" sz="1400" b="1" dirty="0"/>
                        <a:t>9</a:t>
                      </a:r>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Unlock-X(E)</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10"/>
                  </a:ext>
                </a:extLst>
              </a:tr>
              <a:tr h="235241">
                <a:tc>
                  <a:txBody>
                    <a:bodyPr/>
                    <a:lstStyle/>
                    <a:p>
                      <a:pPr algn="l" fontAlgn="base"/>
                      <a:r>
                        <a:rPr lang="en-US" sz="1400" b="1"/>
                        <a:t>10</a:t>
                      </a:r>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a:t>Lock-X(B)</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11"/>
                  </a:ext>
                </a:extLst>
              </a:tr>
              <a:tr h="235241">
                <a:tc>
                  <a:txBody>
                    <a:bodyPr/>
                    <a:lstStyle/>
                    <a:p>
                      <a:pPr algn="l" fontAlgn="base"/>
                      <a:r>
                        <a:rPr lang="en-US" sz="1400" b="1"/>
                        <a:t>11</a:t>
                      </a:r>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a:t>Lock-X(E)</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12"/>
                  </a:ext>
                </a:extLst>
              </a:tr>
              <a:tr h="235241">
                <a:tc>
                  <a:txBody>
                    <a:bodyPr/>
                    <a:lstStyle/>
                    <a:p>
                      <a:pPr algn="l" fontAlgn="base"/>
                      <a:r>
                        <a:rPr lang="en-US" sz="1400" b="1"/>
                        <a:t>12</a:t>
                      </a:r>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Unlock-X(H)</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13"/>
                  </a:ext>
                </a:extLst>
              </a:tr>
              <a:tr h="250941">
                <a:tc>
                  <a:txBody>
                    <a:bodyPr/>
                    <a:lstStyle/>
                    <a:p>
                      <a:pPr algn="l" fontAlgn="base"/>
                      <a:r>
                        <a:rPr lang="en-US" sz="1400" b="1"/>
                        <a:t>13</a:t>
                      </a:r>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Lock-X(B)</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14"/>
                  </a:ext>
                </a:extLst>
              </a:tr>
              <a:tr h="235241">
                <a:tc>
                  <a:txBody>
                    <a:bodyPr/>
                    <a:lstStyle/>
                    <a:p>
                      <a:pPr algn="l" fontAlgn="base"/>
                      <a:r>
                        <a:rPr lang="en-US" sz="1400" b="1"/>
                        <a:t>14</a:t>
                      </a:r>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Lock-X(G)</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15"/>
                  </a:ext>
                </a:extLst>
              </a:tr>
              <a:tr h="235241">
                <a:tc>
                  <a:txBody>
                    <a:bodyPr/>
                    <a:lstStyle/>
                    <a:p>
                      <a:pPr algn="l" fontAlgn="base"/>
                      <a:r>
                        <a:rPr lang="en-US" sz="1400" b="1"/>
                        <a:t>15</a:t>
                      </a:r>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Unlock-X(D)</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16"/>
                  </a:ext>
                </a:extLst>
              </a:tr>
              <a:tr h="235241">
                <a:tc>
                  <a:txBody>
                    <a:bodyPr/>
                    <a:lstStyle/>
                    <a:p>
                      <a:pPr algn="l" fontAlgn="base"/>
                      <a:r>
                        <a:rPr lang="en-US" sz="1400" b="1"/>
                        <a:t>16</a:t>
                      </a:r>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Unlock-X(E)</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17"/>
                  </a:ext>
                </a:extLst>
              </a:tr>
              <a:tr h="235241">
                <a:tc>
                  <a:txBody>
                    <a:bodyPr/>
                    <a:lstStyle/>
                    <a:p>
                      <a:pPr algn="l" fontAlgn="base"/>
                      <a:r>
                        <a:rPr lang="en-US" sz="1400" b="1"/>
                        <a:t>17</a:t>
                      </a:r>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Unlock-X(B)</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18"/>
                  </a:ext>
                </a:extLst>
              </a:tr>
              <a:tr h="477678">
                <a:tc>
                  <a:txBody>
                    <a:bodyPr/>
                    <a:lstStyle/>
                    <a:p>
                      <a:pPr algn="l" fontAlgn="base"/>
                      <a:r>
                        <a:rPr lang="en-US" sz="1400" b="1"/>
                        <a:t>18</a:t>
                      </a:r>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Unlock-X(G)</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9"/>
                  </a:ext>
                </a:extLst>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
            </a: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2774782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F10C6A-3681-430D-BCE1-6D91392FCB8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45276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rPr>
              <a:t>Tree Protocol     </a:t>
            </a:r>
            <a:r>
              <a:rPr lang="en-US" sz="2000" b="1" dirty="0">
                <a:solidFill>
                  <a:schemeClr val="tx1"/>
                </a:solidFill>
              </a:rPr>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10" name="Picture 4">
            <a:extLst>
              <a:ext uri="{FF2B5EF4-FFF2-40B4-BE49-F238E27FC236}">
                <a16:creationId xmlns:a16="http://schemas.microsoft.com/office/drawing/2014/main" xmlns="" id="{E699CF8A-F079-410F-BD35-8F502ACCCFB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l="16280" t="3101" r="16280" b="2325"/>
          <a:stretch>
            <a:fillRect/>
          </a:stretch>
        </p:blipFill>
        <p:spPr bwMode="auto">
          <a:xfrm>
            <a:off x="91908" y="1522921"/>
            <a:ext cx="2999447" cy="3154998"/>
          </a:xfrm>
          <a:prstGeom prst="rect">
            <a:avLst/>
          </a:prstGeom>
          <a:noFill/>
          <a:ln w="38100" cmpd="dbl">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xmlns="" val="2599066505"/>
              </p:ext>
            </p:extLst>
          </p:nvPr>
        </p:nvGraphicFramePr>
        <p:xfrm>
          <a:off x="3230510" y="461672"/>
          <a:ext cx="5644273" cy="5934656"/>
        </p:xfrm>
        <a:graphic>
          <a:graphicData uri="http://schemas.openxmlformats.org/drawingml/2006/table">
            <a:tbl>
              <a:tblPr/>
              <a:tblGrid>
                <a:gridCol w="1217572">
                  <a:extLst>
                    <a:ext uri="{9D8B030D-6E8A-4147-A177-3AD203B41FA5}">
                      <a16:colId xmlns:a16="http://schemas.microsoft.com/office/drawing/2014/main" xmlns="" val="20000"/>
                    </a:ext>
                  </a:extLst>
                </a:gridCol>
                <a:gridCol w="1116645">
                  <a:extLst>
                    <a:ext uri="{9D8B030D-6E8A-4147-A177-3AD203B41FA5}">
                      <a16:colId xmlns:a16="http://schemas.microsoft.com/office/drawing/2014/main" xmlns="" val="20001"/>
                    </a:ext>
                  </a:extLst>
                </a:gridCol>
                <a:gridCol w="1116645">
                  <a:extLst>
                    <a:ext uri="{9D8B030D-6E8A-4147-A177-3AD203B41FA5}">
                      <a16:colId xmlns:a16="http://schemas.microsoft.com/office/drawing/2014/main" xmlns="" val="20002"/>
                    </a:ext>
                  </a:extLst>
                </a:gridCol>
                <a:gridCol w="1172477">
                  <a:extLst>
                    <a:ext uri="{9D8B030D-6E8A-4147-A177-3AD203B41FA5}">
                      <a16:colId xmlns:a16="http://schemas.microsoft.com/office/drawing/2014/main" xmlns="" val="20003"/>
                    </a:ext>
                  </a:extLst>
                </a:gridCol>
                <a:gridCol w="1020934">
                  <a:extLst>
                    <a:ext uri="{9D8B030D-6E8A-4147-A177-3AD203B41FA5}">
                      <a16:colId xmlns:a16="http://schemas.microsoft.com/office/drawing/2014/main" xmlns="" val="20004"/>
                    </a:ext>
                  </a:extLst>
                </a:gridCol>
              </a:tblGrid>
              <a:tr h="172598">
                <a:tc>
                  <a:txBody>
                    <a:bodyPr/>
                    <a:lstStyle/>
                    <a:p>
                      <a:pPr algn="ctr"/>
                      <a:endParaRPr lang="en-US" sz="1200" b="1"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200" b="1" dirty="0"/>
                        <a:t>T1</a:t>
                      </a:r>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200" b="1" dirty="0"/>
                        <a:t>T2</a:t>
                      </a:r>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200" b="1" dirty="0"/>
                        <a:t>T3</a:t>
                      </a:r>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200" b="1" dirty="0"/>
                        <a:t>T4</a:t>
                      </a:r>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xmlns="" val="10000"/>
                  </a:ext>
                </a:extLst>
              </a:tr>
              <a:tr h="267840">
                <a:tc>
                  <a:txBody>
                    <a:bodyPr/>
                    <a:lstStyle/>
                    <a:p>
                      <a:pPr algn="l" fontAlgn="base"/>
                      <a:r>
                        <a:rPr lang="en-US" sz="1400" b="1" dirty="0"/>
                        <a:t>1</a:t>
                      </a:r>
                      <a:endParaRPr lang="en-US" sz="1400" b="0" dirty="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Lock- X(B)</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endParaRPr lang="en-US" sz="1400" b="0" dirty="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67840">
                <a:tc>
                  <a:txBody>
                    <a:bodyPr/>
                    <a:lstStyle/>
                    <a:p>
                      <a:pPr algn="l" fontAlgn="base"/>
                      <a:r>
                        <a:rPr lang="en-US" sz="1400" b="1" dirty="0"/>
                        <a:t>2</a:t>
                      </a:r>
                      <a:endParaRPr lang="en-US" sz="1400" b="0" dirty="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dirty="0"/>
                        <a:t>Lock-X(D)</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67840">
                <a:tc>
                  <a:txBody>
                    <a:bodyPr/>
                    <a:lstStyle/>
                    <a:p>
                      <a:pPr algn="l" fontAlgn="base"/>
                      <a:r>
                        <a:rPr lang="en-US" sz="1400" b="1"/>
                        <a:t>3</a:t>
                      </a:r>
                      <a:endParaRPr lang="en-US" sz="1400" b="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dirty="0"/>
                        <a:t>Lock-X(H)</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67840">
                <a:tc>
                  <a:txBody>
                    <a:bodyPr/>
                    <a:lstStyle/>
                    <a:p>
                      <a:pPr algn="l" fontAlgn="base"/>
                      <a:r>
                        <a:rPr lang="en-US" sz="1400" b="1"/>
                        <a:t>4</a:t>
                      </a:r>
                      <a:endParaRPr lang="en-US" sz="1400" b="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dirty="0"/>
                        <a:t>Unlock (D)</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67840">
                <a:tc>
                  <a:txBody>
                    <a:bodyPr/>
                    <a:lstStyle/>
                    <a:p>
                      <a:pPr algn="l" fontAlgn="base"/>
                      <a:r>
                        <a:rPr lang="en-US" sz="1400" b="1"/>
                        <a:t>5</a:t>
                      </a:r>
                      <a:endParaRPr lang="en-US" sz="1400" b="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Lock-X(E)</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endParaRPr lang="en-US" sz="1400" b="0" dirty="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67840">
                <a:tc>
                  <a:txBody>
                    <a:bodyPr/>
                    <a:lstStyle/>
                    <a:p>
                      <a:pPr algn="l" fontAlgn="base"/>
                      <a:r>
                        <a:rPr lang="en-US" sz="1400" b="1"/>
                        <a:t>6</a:t>
                      </a:r>
                      <a:endParaRPr lang="en-US" sz="1400" b="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lock-X(D)</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endParaRPr lang="en-US" sz="1400" b="0" dirty="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267840">
                <a:tc>
                  <a:txBody>
                    <a:bodyPr/>
                    <a:lstStyle/>
                    <a:p>
                      <a:pPr algn="l" fontAlgn="base"/>
                      <a:r>
                        <a:rPr lang="en-US" sz="1400" b="1"/>
                        <a:t>7</a:t>
                      </a:r>
                      <a:endParaRPr lang="en-US" sz="1400" b="0"/>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err="1"/>
                        <a:t>unLock</a:t>
                      </a:r>
                      <a:r>
                        <a:rPr lang="en-US" sz="1400" b="0" dirty="0"/>
                        <a:t>-X(E)</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267840">
                <a:tc>
                  <a:txBody>
                    <a:bodyPr/>
                    <a:lstStyle/>
                    <a:p>
                      <a:pPr algn="l" fontAlgn="base"/>
                      <a:r>
                        <a:rPr lang="en-US" sz="1400" b="1" dirty="0"/>
                        <a:t>8</a:t>
                      </a:r>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unlock-X(B)</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r h="267840">
                <a:tc>
                  <a:txBody>
                    <a:bodyPr/>
                    <a:lstStyle/>
                    <a:p>
                      <a:pPr algn="l" fontAlgn="base"/>
                      <a:r>
                        <a:rPr lang="en-US" sz="1400" b="1" dirty="0"/>
                        <a:t>9</a:t>
                      </a:r>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Lock-X(B)</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r h="267840">
                <a:tc>
                  <a:txBody>
                    <a:bodyPr/>
                    <a:lstStyle/>
                    <a:p>
                      <a:pPr algn="l" fontAlgn="base"/>
                      <a:r>
                        <a:rPr lang="en-US" sz="1400" b="1"/>
                        <a:t>10</a:t>
                      </a:r>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lock-X(E)</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10"/>
                  </a:ext>
                </a:extLst>
              </a:tr>
              <a:tr h="201365">
                <a:tc>
                  <a:txBody>
                    <a:bodyPr/>
                    <a:lstStyle/>
                    <a:p>
                      <a:pPr algn="l" fontAlgn="base"/>
                      <a:r>
                        <a:rPr lang="en-US" sz="1400" b="1"/>
                        <a:t>11</a:t>
                      </a:r>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Unlock(H)</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11"/>
                  </a:ext>
                </a:extLst>
              </a:tr>
              <a:tr h="201365">
                <a:tc>
                  <a:txBody>
                    <a:bodyPr/>
                    <a:lstStyle/>
                    <a:p>
                      <a:pPr algn="l" fontAlgn="base"/>
                      <a:r>
                        <a:rPr lang="en-US" sz="1400" b="1"/>
                        <a:t>12</a:t>
                      </a:r>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Lock-X(G)</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12"/>
                  </a:ext>
                </a:extLst>
              </a:tr>
              <a:tr h="201365">
                <a:tc>
                  <a:txBody>
                    <a:bodyPr/>
                    <a:lstStyle/>
                    <a:p>
                      <a:pPr algn="l" fontAlgn="base"/>
                      <a:r>
                        <a:rPr lang="en-US" sz="1400" b="1"/>
                        <a:t>13</a:t>
                      </a:r>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Unlock(D)</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13"/>
                  </a:ext>
                </a:extLst>
              </a:tr>
              <a:tr h="201365">
                <a:tc>
                  <a:txBody>
                    <a:bodyPr/>
                    <a:lstStyle/>
                    <a:p>
                      <a:pPr algn="l" fontAlgn="base"/>
                      <a:r>
                        <a:rPr lang="en-US" sz="1400" b="1" dirty="0"/>
                        <a:t>14</a:t>
                      </a:r>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Lock-X(D)</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14"/>
                  </a:ext>
                </a:extLst>
              </a:tr>
              <a:tr h="201365">
                <a:tc>
                  <a:txBody>
                    <a:bodyPr/>
                    <a:lstStyle/>
                    <a:p>
                      <a:pPr algn="l" fontAlgn="base"/>
                      <a:r>
                        <a:rPr lang="en-US" sz="1400" b="1" dirty="0"/>
                        <a:t>15</a:t>
                      </a:r>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Lock-X(H)</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15"/>
                  </a:ext>
                </a:extLst>
              </a:tr>
              <a:tr h="201365">
                <a:tc>
                  <a:txBody>
                    <a:bodyPr/>
                    <a:lstStyle/>
                    <a:p>
                      <a:pPr algn="l" fontAlgn="base"/>
                      <a:r>
                        <a:rPr lang="en-US" sz="1400" b="1"/>
                        <a:t>16</a:t>
                      </a:r>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Unlock (D)</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16"/>
                  </a:ext>
                </a:extLst>
              </a:tr>
              <a:tr h="201365">
                <a:tc>
                  <a:txBody>
                    <a:bodyPr/>
                    <a:lstStyle/>
                    <a:p>
                      <a:pPr algn="l" fontAlgn="base"/>
                      <a:r>
                        <a:rPr lang="en-US" sz="1400" b="1"/>
                        <a:t>17</a:t>
                      </a:r>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Unlock(H)</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17"/>
                  </a:ext>
                </a:extLst>
              </a:tr>
              <a:tr h="201365">
                <a:tc>
                  <a:txBody>
                    <a:bodyPr/>
                    <a:lstStyle/>
                    <a:p>
                      <a:pPr algn="l" fontAlgn="base"/>
                      <a:r>
                        <a:rPr lang="en-US" sz="1400" b="1"/>
                        <a:t>18</a:t>
                      </a:r>
                      <a:endParaRPr lang="en-US" sz="1400" b="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Unlock(E)</a:t>
                      </a:r>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8"/>
                  </a:ext>
                </a:extLst>
              </a:tr>
              <a:tr h="252383">
                <a:tc>
                  <a:txBody>
                    <a:bodyPr/>
                    <a:lstStyle/>
                    <a:p>
                      <a:r>
                        <a:rPr lang="en-US" dirty="0"/>
                        <a:t>19</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endParaRPr lang="en-US" sz="1400" b="0" dirty="0"/>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Unlock(B)</a:t>
                      </a:r>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9"/>
                  </a:ext>
                </a:extLst>
              </a:tr>
              <a:tr h="252383">
                <a:tc>
                  <a:txBody>
                    <a:bodyPr/>
                    <a:lstStyle/>
                    <a:p>
                      <a:r>
                        <a:rPr lang="en-US" dirty="0"/>
                        <a:t>20</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t>Unlock (G)</a:t>
                      </a:r>
                    </a:p>
                  </a:txBody>
                  <a:tcPr marL="27249" marR="27249" marT="13625" marB="13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23356" marR="23356" marT="11678" marB="11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
            </a: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2774782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61130A7-79CC-48CD-A4C9-EAD9BB71D27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rPr>
              <a:t>Timestamp-Based Protocols</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xmlns="" id="{D5E38855-8A3A-484C-A7BC-9F7B2B2C0EFF}"/>
              </a:ext>
            </a:extLst>
          </p:cNvPr>
          <p:cNvSpPr txBox="1">
            <a:spLocks/>
          </p:cNvSpPr>
          <p:nvPr/>
        </p:nvSpPr>
        <p:spPr bwMode="auto">
          <a:xfrm>
            <a:off x="781050" y="1079500"/>
            <a:ext cx="8058150" cy="529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228600" marR="0" lvl="0" indent="-228600" algn="l" defTabSz="6858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Each transaction is issued a timestamp when it enters the system. If an old transaction </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has time-stamp TS(</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a new transaction </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j</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is assigned time-stamp TS(</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j</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such that TS(</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&lt;TS(</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j</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a:t>
            </a:r>
          </a:p>
          <a:p>
            <a:pPr marL="228600" marR="0" lvl="0" indent="-228600" algn="l" defTabSz="6858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The protocol manages concurrent execution such that the time-stamps determine the serializability order.</a:t>
            </a:r>
          </a:p>
          <a:p>
            <a:pPr marL="228600" marR="0" lvl="0" indent="-228600" algn="l" defTabSz="6858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In order to assure such behavior, the protocol maintains for each data </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 </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two timestamp values:</a:t>
            </a:r>
          </a:p>
          <a:p>
            <a:pPr marL="685800" marR="0" lvl="1" indent="-228600" algn="l" defTabSz="685800" rtl="0" eaLnBrk="1" fontAlgn="auto" latinLnBrk="0" hangingPunct="1">
              <a:lnSpc>
                <a:spcPct val="110000"/>
              </a:lnSpc>
              <a:spcBef>
                <a:spcPts val="700"/>
              </a:spcBef>
              <a:spcAft>
                <a:spcPts val="0"/>
              </a:spcAft>
              <a:buClr>
                <a:srgbClr val="2A1A00"/>
              </a:buClr>
              <a:buSzTx/>
              <a:buFont typeface="Gill Sans MT" panose="020B0502020104020203" pitchFamily="34" charset="0"/>
              <a:buChar char="–"/>
              <a:tabLst/>
              <a:defRPr/>
            </a:pPr>
            <a:r>
              <a:rPr kumimoji="0" lang="en-US" altLang="en-US" sz="2000" b="1" i="0" u="none" strike="noStrike" kern="1200" cap="none" spc="0" normalizeH="0" baseline="0" noProof="0" dirty="0">
                <a:ln>
                  <a:noFill/>
                </a:ln>
                <a:solidFill>
                  <a:schemeClr val="tx1"/>
                </a:solidFill>
                <a:effectLst/>
                <a:uLnTx/>
                <a:uFillTx/>
                <a:latin typeface="+mj-lt"/>
                <a:ea typeface="+mn-ea"/>
                <a:cs typeface="+mn-cs"/>
              </a:rPr>
              <a:t>W-timestamp</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a:t>
            </a:r>
            <a:r>
              <a:rPr kumimoji="0" lang="en-US" altLang="en-US" sz="20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 is the largest time-stamp of any transaction that executed </a:t>
            </a:r>
            <a:r>
              <a:rPr kumimoji="0" lang="en-US" altLang="en-US" sz="2000" b="1" i="0" u="none" strike="noStrike" kern="1200" cap="none" spc="0" normalizeH="0" baseline="0" noProof="0" dirty="0">
                <a:ln>
                  <a:noFill/>
                </a:ln>
                <a:solidFill>
                  <a:schemeClr val="tx1"/>
                </a:solidFill>
                <a:effectLst/>
                <a:uLnTx/>
                <a:uFillTx/>
                <a:latin typeface="+mj-lt"/>
                <a:ea typeface="+mn-ea"/>
                <a:cs typeface="+mn-cs"/>
              </a:rPr>
              <a:t>write</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a:t>
            </a:r>
            <a:r>
              <a:rPr kumimoji="0" lang="en-US" altLang="en-US" sz="20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 successfully.</a:t>
            </a:r>
          </a:p>
          <a:p>
            <a:pPr marL="685800" marR="0" lvl="1" indent="-228600" algn="l" defTabSz="685800" rtl="0" eaLnBrk="1" fontAlgn="auto" latinLnBrk="0" hangingPunct="1">
              <a:lnSpc>
                <a:spcPct val="110000"/>
              </a:lnSpc>
              <a:spcBef>
                <a:spcPts val="700"/>
              </a:spcBef>
              <a:spcAft>
                <a:spcPts val="0"/>
              </a:spcAft>
              <a:buClr>
                <a:srgbClr val="2A1A00"/>
              </a:buClr>
              <a:buSzTx/>
              <a:buFont typeface="Gill Sans MT" panose="020B0502020104020203" pitchFamily="34" charset="0"/>
              <a:buChar char="–"/>
              <a:tabLst/>
              <a:defRPr/>
            </a:pPr>
            <a:r>
              <a:rPr kumimoji="0" lang="en-US" altLang="en-US" sz="2000" b="1" i="0" u="none" strike="noStrike" kern="1200" cap="none" spc="0" normalizeH="0" baseline="0" noProof="0" dirty="0">
                <a:ln>
                  <a:noFill/>
                </a:ln>
                <a:solidFill>
                  <a:schemeClr val="tx1"/>
                </a:solidFill>
                <a:effectLst/>
                <a:uLnTx/>
                <a:uFillTx/>
                <a:latin typeface="+mj-lt"/>
                <a:ea typeface="+mn-ea"/>
                <a:cs typeface="+mn-cs"/>
              </a:rPr>
              <a:t>R-timestamp</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a:t>
            </a:r>
            <a:r>
              <a:rPr kumimoji="0" lang="en-US" altLang="en-US" sz="20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 is the largest time-stamp of any transaction that executed </a:t>
            </a:r>
            <a:r>
              <a:rPr kumimoji="0" lang="en-US" altLang="en-US" sz="2000" b="1" i="0" u="none" strike="noStrike" kern="1200" cap="none" spc="0" normalizeH="0" baseline="0" noProof="0" dirty="0">
                <a:ln>
                  <a:noFill/>
                </a:ln>
                <a:solidFill>
                  <a:schemeClr val="tx1"/>
                </a:solidFill>
                <a:effectLst/>
                <a:uLnTx/>
                <a:uFillTx/>
                <a:latin typeface="+mj-lt"/>
                <a:ea typeface="+mn-ea"/>
                <a:cs typeface="+mn-cs"/>
              </a:rPr>
              <a:t>read</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a:t>
            </a:r>
            <a:r>
              <a:rPr kumimoji="0" lang="en-US" altLang="en-US" sz="20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 successfully.</a:t>
            </a:r>
          </a:p>
        </p:txBody>
      </p:sp>
    </p:spTree>
    <p:extLst>
      <p:ext uri="{BB962C8B-B14F-4D97-AF65-F5344CB8AC3E}">
        <p14:creationId xmlns:p14="http://schemas.microsoft.com/office/powerpoint/2010/main" xmlns="" val="3103591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D8D1F37-D308-4ABF-973B-EF172B0880E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Timestamp-Based Protocols (Cont.)</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xmlns="" id="{F517A363-3337-4FB4-BDA3-4D02F0B96C52}"/>
              </a:ext>
            </a:extLst>
          </p:cNvPr>
          <p:cNvSpPr txBox="1">
            <a:spLocks/>
          </p:cNvSpPr>
          <p:nvPr/>
        </p:nvSpPr>
        <p:spPr bwMode="auto">
          <a:xfrm>
            <a:off x="658104" y="835079"/>
            <a:ext cx="8310562" cy="4500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z="2800" dirty="0">
                <a:solidFill>
                  <a:schemeClr val="tx1"/>
                </a:solidFill>
                <a:ea typeface="ＭＳ Ｐゴシック" pitchFamily="34" charset="-128"/>
              </a:rPr>
              <a:t>The timestamp ordering protocol ensures that any conflicting </a:t>
            </a:r>
            <a:r>
              <a:rPr lang="en-US" sz="2800" b="1" dirty="0">
                <a:solidFill>
                  <a:schemeClr val="tx1"/>
                </a:solidFill>
                <a:ea typeface="ＭＳ Ｐゴシック" pitchFamily="34" charset="-128"/>
              </a:rPr>
              <a:t>read</a:t>
            </a:r>
            <a:r>
              <a:rPr lang="en-US" sz="2800" dirty="0">
                <a:solidFill>
                  <a:schemeClr val="tx1"/>
                </a:solidFill>
                <a:ea typeface="ＭＳ Ｐゴシック" pitchFamily="34" charset="-128"/>
              </a:rPr>
              <a:t> and </a:t>
            </a:r>
            <a:r>
              <a:rPr lang="en-US" sz="2800" b="1" dirty="0">
                <a:solidFill>
                  <a:schemeClr val="tx1"/>
                </a:solidFill>
                <a:ea typeface="ＭＳ Ｐゴシック" pitchFamily="34" charset="-128"/>
              </a:rPr>
              <a:t>write</a:t>
            </a:r>
            <a:r>
              <a:rPr lang="en-US" sz="2800" dirty="0">
                <a:solidFill>
                  <a:schemeClr val="tx1"/>
                </a:solidFill>
                <a:ea typeface="ＭＳ Ｐゴシック" pitchFamily="34" charset="-128"/>
              </a:rPr>
              <a:t> operations are executed in timestamp order.</a:t>
            </a:r>
          </a:p>
          <a:p>
            <a:r>
              <a:rPr lang="en-US" sz="2800" dirty="0">
                <a:solidFill>
                  <a:schemeClr val="tx1"/>
                </a:solidFill>
                <a:ea typeface="ＭＳ Ｐゴシック" pitchFamily="34" charset="-128"/>
              </a:rPr>
              <a:t>Suppose a transaction T</a:t>
            </a:r>
            <a:r>
              <a:rPr lang="en-US" sz="2800" baseline="-25000" dirty="0">
                <a:solidFill>
                  <a:schemeClr val="tx1"/>
                </a:solidFill>
                <a:ea typeface="ＭＳ Ｐゴシック" pitchFamily="34" charset="-128"/>
              </a:rPr>
              <a:t>i</a:t>
            </a:r>
            <a:r>
              <a:rPr lang="en-US" sz="2800" dirty="0">
                <a:solidFill>
                  <a:schemeClr val="tx1"/>
                </a:solidFill>
                <a:ea typeface="ＭＳ Ｐゴシック" pitchFamily="34" charset="-128"/>
              </a:rPr>
              <a:t> issues a </a:t>
            </a:r>
            <a:r>
              <a:rPr lang="en-US" sz="2800" b="1" dirty="0">
                <a:solidFill>
                  <a:schemeClr val="tx1"/>
                </a:solidFill>
                <a:ea typeface="ＭＳ Ｐゴシック" pitchFamily="34" charset="-128"/>
              </a:rPr>
              <a:t>read</a:t>
            </a:r>
            <a:r>
              <a:rPr lang="en-US" sz="2800" dirty="0">
                <a:solidFill>
                  <a:schemeClr val="tx1"/>
                </a:solidFill>
                <a:ea typeface="ＭＳ Ｐゴシック" pitchFamily="34" charset="-128"/>
              </a:rPr>
              <a:t>(</a:t>
            </a:r>
            <a:r>
              <a:rPr lang="en-US" sz="2800" i="1" dirty="0">
                <a:solidFill>
                  <a:schemeClr val="tx1"/>
                </a:solidFill>
                <a:ea typeface="ＭＳ Ｐゴシック" pitchFamily="34" charset="-128"/>
              </a:rPr>
              <a:t>Q</a:t>
            </a:r>
            <a:r>
              <a:rPr lang="en-US" sz="2800" dirty="0">
                <a:solidFill>
                  <a:schemeClr val="tx1"/>
                </a:solidFill>
                <a:ea typeface="ＭＳ Ｐゴシック" pitchFamily="34" charset="-128"/>
              </a:rPr>
              <a:t>)</a:t>
            </a:r>
          </a:p>
          <a:p>
            <a:pPr marL="800100" lvl="1" indent="-342900">
              <a:buFont typeface="Monotype Sorts" charset="2"/>
              <a:buAutoNum type="arabicPeriod"/>
            </a:pPr>
            <a:r>
              <a:rPr lang="en-US" sz="2400" dirty="0">
                <a:solidFill>
                  <a:schemeClr val="tx1"/>
                </a:solidFill>
                <a:ea typeface="ＭＳ Ｐゴシック" pitchFamily="34" charset="-128"/>
              </a:rPr>
              <a:t>If TS(</a:t>
            </a:r>
            <a:r>
              <a:rPr lang="en-US" sz="2400" i="1" dirty="0">
                <a:solidFill>
                  <a:schemeClr val="tx1"/>
                </a:solidFill>
                <a:ea typeface="ＭＳ Ｐゴシック" pitchFamily="34" charset="-128"/>
              </a:rPr>
              <a:t>T</a:t>
            </a:r>
            <a:r>
              <a:rPr lang="en-US" sz="2400" i="1" baseline="-25000" dirty="0">
                <a:solidFill>
                  <a:schemeClr val="tx1"/>
                </a:solidFill>
                <a:ea typeface="ＭＳ Ｐゴシック" pitchFamily="34" charset="-128"/>
              </a:rPr>
              <a:t>i</a:t>
            </a:r>
            <a:r>
              <a:rPr lang="en-US" sz="2400" dirty="0">
                <a:solidFill>
                  <a:schemeClr val="tx1"/>
                </a:solidFill>
                <a:ea typeface="ＭＳ Ｐゴシック" pitchFamily="34" charset="-128"/>
              </a:rPr>
              <a:t>) </a:t>
            </a:r>
            <a:r>
              <a:rPr lang="en-US" sz="2400" dirty="0">
                <a:solidFill>
                  <a:schemeClr val="tx1"/>
                </a:solidFill>
                <a:ea typeface="ＭＳ Ｐゴシック" pitchFamily="34" charset="-128"/>
                <a:sym typeface="Symbol" pitchFamily="18" charset="2"/>
              </a:rPr>
              <a:t></a:t>
            </a:r>
            <a:r>
              <a:rPr lang="en-US" sz="2400" dirty="0">
                <a:solidFill>
                  <a:schemeClr val="tx1"/>
                </a:solidFill>
                <a:ea typeface="ＭＳ Ｐゴシック" pitchFamily="34" charset="-128"/>
              </a:rPr>
              <a:t> </a:t>
            </a:r>
            <a:r>
              <a:rPr lang="en-US" sz="2400" b="1" dirty="0">
                <a:solidFill>
                  <a:schemeClr val="tx1"/>
                </a:solidFill>
                <a:ea typeface="ＭＳ Ｐゴシック" pitchFamily="34" charset="-128"/>
              </a:rPr>
              <a:t>W</a:t>
            </a:r>
            <a:r>
              <a:rPr lang="en-US" sz="2400" dirty="0">
                <a:solidFill>
                  <a:schemeClr val="tx1"/>
                </a:solidFill>
                <a:ea typeface="ＭＳ Ｐゴシック" pitchFamily="34" charset="-128"/>
              </a:rPr>
              <a:t>-timestamp(</a:t>
            </a:r>
            <a:r>
              <a:rPr lang="en-US" sz="2400" i="1" dirty="0">
                <a:solidFill>
                  <a:schemeClr val="tx1"/>
                </a:solidFill>
                <a:ea typeface="ＭＳ Ｐゴシック" pitchFamily="34" charset="-128"/>
              </a:rPr>
              <a:t>Q</a:t>
            </a:r>
            <a:r>
              <a:rPr lang="en-US" sz="2400" dirty="0">
                <a:solidFill>
                  <a:schemeClr val="tx1"/>
                </a:solidFill>
                <a:ea typeface="ＭＳ Ｐゴシック" pitchFamily="34" charset="-128"/>
              </a:rPr>
              <a:t>), then </a:t>
            </a:r>
            <a:r>
              <a:rPr lang="en-US" sz="2400" i="1" dirty="0">
                <a:solidFill>
                  <a:schemeClr val="tx1"/>
                </a:solidFill>
                <a:ea typeface="ＭＳ Ｐゴシック" pitchFamily="34" charset="-128"/>
              </a:rPr>
              <a:t>T</a:t>
            </a:r>
            <a:r>
              <a:rPr lang="en-US" sz="2400" i="1" baseline="-25000" dirty="0">
                <a:solidFill>
                  <a:schemeClr val="tx1"/>
                </a:solidFill>
                <a:ea typeface="ＭＳ Ｐゴシック" pitchFamily="34" charset="-128"/>
              </a:rPr>
              <a:t>i</a:t>
            </a:r>
            <a:r>
              <a:rPr lang="en-US" sz="2400" dirty="0">
                <a:solidFill>
                  <a:schemeClr val="tx1"/>
                </a:solidFill>
                <a:ea typeface="ＭＳ Ｐゴシック" pitchFamily="34" charset="-128"/>
              </a:rPr>
              <a:t> needs to read a value of </a:t>
            </a:r>
            <a:r>
              <a:rPr lang="en-US" sz="2400" i="1" dirty="0">
                <a:solidFill>
                  <a:schemeClr val="tx1"/>
                </a:solidFill>
                <a:ea typeface="ＭＳ Ｐゴシック" pitchFamily="34" charset="-128"/>
              </a:rPr>
              <a:t>Q</a:t>
            </a:r>
            <a:r>
              <a:rPr lang="en-US" sz="2400" dirty="0">
                <a:solidFill>
                  <a:schemeClr val="tx1"/>
                </a:solidFill>
                <a:ea typeface="ＭＳ Ｐゴシック" pitchFamily="34" charset="-128"/>
              </a:rPr>
              <a:t>        that was already overwritten.</a:t>
            </a:r>
          </a:p>
          <a:p>
            <a:pPr marL="1200150" lvl="2" indent="-342900">
              <a:buFont typeface="Monotype Sorts" charset="2"/>
              <a:buChar char="n"/>
            </a:pPr>
            <a:r>
              <a:rPr lang="en-US" sz="2000" dirty="0">
                <a:solidFill>
                  <a:schemeClr val="tx1"/>
                </a:solidFill>
                <a:ea typeface="ＭＳ Ｐゴシック" pitchFamily="34" charset="-128"/>
              </a:rPr>
              <a:t>Hence, the </a:t>
            </a:r>
            <a:r>
              <a:rPr lang="en-US" sz="2000" b="1" dirty="0">
                <a:solidFill>
                  <a:schemeClr val="tx1"/>
                </a:solidFill>
                <a:ea typeface="ＭＳ Ｐゴシック" pitchFamily="34" charset="-128"/>
              </a:rPr>
              <a:t>read</a:t>
            </a:r>
            <a:r>
              <a:rPr lang="en-US" sz="2000" dirty="0">
                <a:solidFill>
                  <a:schemeClr val="tx1"/>
                </a:solidFill>
                <a:ea typeface="ＭＳ Ｐゴシック" pitchFamily="34" charset="-128"/>
              </a:rPr>
              <a:t> operation is rejected, and </a:t>
            </a:r>
            <a:r>
              <a:rPr lang="en-US" sz="2000" i="1" dirty="0">
                <a:solidFill>
                  <a:schemeClr val="tx1"/>
                </a:solidFill>
                <a:ea typeface="ＭＳ Ｐゴシック" pitchFamily="34" charset="-128"/>
              </a:rPr>
              <a:t>T</a:t>
            </a:r>
            <a:r>
              <a:rPr lang="en-US" sz="2000" i="1" baseline="-25000" dirty="0">
                <a:solidFill>
                  <a:schemeClr val="tx1"/>
                </a:solidFill>
                <a:ea typeface="ＭＳ Ｐゴシック" pitchFamily="34" charset="-128"/>
              </a:rPr>
              <a:t>i</a:t>
            </a:r>
            <a:r>
              <a:rPr lang="en-US" sz="2000" i="1" dirty="0">
                <a:solidFill>
                  <a:schemeClr val="tx1"/>
                </a:solidFill>
                <a:ea typeface="ＭＳ Ｐゴシック" pitchFamily="34" charset="-128"/>
              </a:rPr>
              <a:t> </a:t>
            </a:r>
            <a:r>
              <a:rPr lang="en-US" sz="2000" dirty="0">
                <a:solidFill>
                  <a:schemeClr val="tx1"/>
                </a:solidFill>
                <a:ea typeface="ＭＳ Ｐゴシック" pitchFamily="34" charset="-128"/>
              </a:rPr>
              <a:t> is rolled back.</a:t>
            </a:r>
          </a:p>
          <a:p>
            <a:pPr marL="800100" lvl="1" indent="-342900">
              <a:buFont typeface="Monotype Sorts" charset="2"/>
              <a:buAutoNum type="arabicPeriod"/>
            </a:pPr>
            <a:r>
              <a:rPr lang="en-US" sz="2400" dirty="0">
                <a:solidFill>
                  <a:schemeClr val="tx1"/>
                </a:solidFill>
                <a:ea typeface="ＭＳ Ｐゴシック" pitchFamily="34" charset="-128"/>
              </a:rPr>
              <a:t>If TS(</a:t>
            </a:r>
            <a:r>
              <a:rPr lang="en-US" sz="2400" i="1" dirty="0">
                <a:solidFill>
                  <a:schemeClr val="tx1"/>
                </a:solidFill>
                <a:ea typeface="ＭＳ Ｐゴシック" pitchFamily="34" charset="-128"/>
              </a:rPr>
              <a:t>T</a:t>
            </a:r>
            <a:r>
              <a:rPr lang="en-US" sz="2400" i="1" baseline="-25000" dirty="0">
                <a:solidFill>
                  <a:schemeClr val="tx1"/>
                </a:solidFill>
                <a:ea typeface="ＭＳ Ｐゴシック" pitchFamily="34" charset="-128"/>
              </a:rPr>
              <a:t>i</a:t>
            </a:r>
            <a:r>
              <a:rPr lang="en-US" sz="2400" dirty="0">
                <a:solidFill>
                  <a:schemeClr val="tx1"/>
                </a:solidFill>
                <a:ea typeface="ＭＳ Ｐゴシック" pitchFamily="34" charset="-128"/>
              </a:rPr>
              <a:t>) </a:t>
            </a:r>
            <a:r>
              <a:rPr lang="en-US" sz="2400" dirty="0">
                <a:solidFill>
                  <a:schemeClr val="tx1"/>
                </a:solidFill>
                <a:ea typeface="ＭＳ Ｐゴシック" pitchFamily="34" charset="-128"/>
                <a:sym typeface="Symbol" pitchFamily="18" charset="2"/>
              </a:rPr>
              <a:t></a:t>
            </a:r>
            <a:r>
              <a:rPr lang="en-US" sz="2400" dirty="0">
                <a:solidFill>
                  <a:schemeClr val="tx1"/>
                </a:solidFill>
                <a:ea typeface="ＭＳ Ｐゴシック" pitchFamily="34" charset="-128"/>
              </a:rPr>
              <a:t> </a:t>
            </a:r>
            <a:r>
              <a:rPr lang="en-US" sz="2400" b="1" dirty="0">
                <a:solidFill>
                  <a:schemeClr val="tx1"/>
                </a:solidFill>
                <a:ea typeface="ＭＳ Ｐゴシック" pitchFamily="34" charset="-128"/>
              </a:rPr>
              <a:t>W</a:t>
            </a:r>
            <a:r>
              <a:rPr lang="en-US" sz="2400" dirty="0">
                <a:solidFill>
                  <a:schemeClr val="tx1"/>
                </a:solidFill>
                <a:ea typeface="ＭＳ Ｐゴシック" pitchFamily="34" charset="-128"/>
              </a:rPr>
              <a:t>-timestamp(</a:t>
            </a:r>
            <a:r>
              <a:rPr lang="en-US" sz="2400" i="1" dirty="0">
                <a:solidFill>
                  <a:schemeClr val="tx1"/>
                </a:solidFill>
                <a:ea typeface="ＭＳ Ｐゴシック" pitchFamily="34" charset="-128"/>
              </a:rPr>
              <a:t>Q</a:t>
            </a:r>
            <a:r>
              <a:rPr lang="en-US" sz="2400" dirty="0">
                <a:solidFill>
                  <a:schemeClr val="tx1"/>
                </a:solidFill>
                <a:ea typeface="ＭＳ Ｐゴシック" pitchFamily="34" charset="-128"/>
              </a:rPr>
              <a:t>), then the </a:t>
            </a:r>
            <a:r>
              <a:rPr lang="en-US" sz="2400" b="1" dirty="0">
                <a:solidFill>
                  <a:schemeClr val="tx1"/>
                </a:solidFill>
                <a:ea typeface="ＭＳ Ｐゴシック" pitchFamily="34" charset="-128"/>
              </a:rPr>
              <a:t>read</a:t>
            </a:r>
            <a:r>
              <a:rPr lang="en-US" sz="2400" dirty="0">
                <a:solidFill>
                  <a:schemeClr val="tx1"/>
                </a:solidFill>
                <a:ea typeface="ＭＳ Ｐゴシック" pitchFamily="34" charset="-128"/>
              </a:rPr>
              <a:t> operation is executed, and R-timestamp(</a:t>
            </a:r>
            <a:r>
              <a:rPr lang="en-US" sz="2400" i="1" dirty="0">
                <a:solidFill>
                  <a:schemeClr val="tx1"/>
                </a:solidFill>
                <a:ea typeface="ＭＳ Ｐゴシック" pitchFamily="34" charset="-128"/>
              </a:rPr>
              <a:t>Q</a:t>
            </a:r>
            <a:r>
              <a:rPr lang="en-US" sz="2400" dirty="0">
                <a:solidFill>
                  <a:schemeClr val="tx1"/>
                </a:solidFill>
                <a:ea typeface="ＭＳ Ｐゴシック" pitchFamily="34" charset="-128"/>
              </a:rPr>
              <a:t>) is set to </a:t>
            </a:r>
            <a:r>
              <a:rPr lang="en-US" sz="2400" b="1" dirty="0">
                <a:solidFill>
                  <a:schemeClr val="tx1"/>
                </a:solidFill>
                <a:ea typeface="ＭＳ Ｐゴシック" pitchFamily="34" charset="-128"/>
              </a:rPr>
              <a:t>max</a:t>
            </a:r>
            <a:r>
              <a:rPr lang="en-US" sz="2400" dirty="0">
                <a:solidFill>
                  <a:schemeClr val="tx1"/>
                </a:solidFill>
                <a:ea typeface="ＭＳ Ｐゴシック" pitchFamily="34" charset="-128"/>
              </a:rPr>
              <a:t>(R-timestamp(</a:t>
            </a:r>
            <a:r>
              <a:rPr lang="en-US" sz="2400" i="1" dirty="0">
                <a:solidFill>
                  <a:schemeClr val="tx1"/>
                </a:solidFill>
                <a:ea typeface="ＭＳ Ｐゴシック" pitchFamily="34" charset="-128"/>
              </a:rPr>
              <a:t>Q</a:t>
            </a:r>
            <a:r>
              <a:rPr lang="en-US" sz="2400" dirty="0">
                <a:solidFill>
                  <a:schemeClr val="tx1"/>
                </a:solidFill>
                <a:ea typeface="ＭＳ Ｐゴシック" pitchFamily="34" charset="-128"/>
              </a:rPr>
              <a:t>), TS(</a:t>
            </a:r>
            <a:r>
              <a:rPr lang="en-US" sz="2400" i="1" dirty="0">
                <a:solidFill>
                  <a:schemeClr val="tx1"/>
                </a:solidFill>
                <a:ea typeface="ＭＳ Ｐゴシック" pitchFamily="34" charset="-128"/>
              </a:rPr>
              <a:t>T</a:t>
            </a:r>
            <a:r>
              <a:rPr lang="en-US" sz="2400" i="1" baseline="-25000" dirty="0">
                <a:solidFill>
                  <a:schemeClr val="tx1"/>
                </a:solidFill>
                <a:ea typeface="ＭＳ Ｐゴシック" pitchFamily="34" charset="-128"/>
              </a:rPr>
              <a:t>i</a:t>
            </a:r>
            <a:r>
              <a:rPr lang="en-US" sz="2400" dirty="0">
                <a:solidFill>
                  <a:schemeClr val="tx1"/>
                </a:solidFill>
                <a:ea typeface="ＭＳ Ｐゴシック" pitchFamily="34" charset="-128"/>
              </a:rPr>
              <a:t>)).</a:t>
            </a:r>
          </a:p>
        </p:txBody>
      </p:sp>
    </p:spTree>
    <p:extLst>
      <p:ext uri="{BB962C8B-B14F-4D97-AF65-F5344CB8AC3E}">
        <p14:creationId xmlns:p14="http://schemas.microsoft.com/office/powerpoint/2010/main" xmlns="" val="1767201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6C8B7CF-7B4A-4221-9ECC-C1CCE339380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Timestamp-Based Protocols (Cont.)</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xmlns="" id="{F517A363-3337-4FB4-BDA3-4D02F0B96C52}"/>
              </a:ext>
            </a:extLst>
          </p:cNvPr>
          <p:cNvSpPr txBox="1">
            <a:spLocks/>
          </p:cNvSpPr>
          <p:nvPr/>
        </p:nvSpPr>
        <p:spPr bwMode="auto">
          <a:xfrm>
            <a:off x="658104" y="835079"/>
            <a:ext cx="8310562" cy="4500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228600" marR="0" lvl="0" indent="-228600" algn="l" defTabSz="6858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Suppose that transaction </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issues </a:t>
            </a:r>
            <a:r>
              <a:rPr kumimoji="0" lang="en-US" altLang="en-US" sz="2400" b="1" i="0" u="none" strike="noStrike" kern="1200" cap="none" spc="0" normalizeH="0" baseline="0" noProof="0" dirty="0">
                <a:ln>
                  <a:noFill/>
                </a:ln>
                <a:solidFill>
                  <a:schemeClr val="tx1"/>
                </a:solidFill>
                <a:effectLst/>
                <a:uLnTx/>
                <a:uFillTx/>
                <a:latin typeface="+mj-lt"/>
                <a:ea typeface="+mn-ea"/>
                <a:cs typeface="+mn-cs"/>
              </a:rPr>
              <a:t>write</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a:t>
            </a:r>
          </a:p>
          <a:p>
            <a:pPr marL="800100" marR="0" lvl="1" indent="-342900" algn="l" defTabSz="685800" rtl="0" eaLnBrk="1" fontAlgn="auto" latinLnBrk="0" hangingPunct="1">
              <a:lnSpc>
                <a:spcPct val="110000"/>
              </a:lnSpc>
              <a:spcBef>
                <a:spcPts val="700"/>
              </a:spcBef>
              <a:spcAft>
                <a:spcPts val="0"/>
              </a:spcAft>
              <a:buClr>
                <a:srgbClr val="2A1A00"/>
              </a:buClr>
              <a:buSzTx/>
              <a:buFont typeface="Monotype Sorts" pitchFamily="2" charset="2"/>
              <a:buAutoNum type="arabicPeriod"/>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If TS(</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&lt; R-timestamp(</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then the value of </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that </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is producing was needed previously, and the system assumed that that value would never be produced. </a:t>
            </a:r>
          </a:p>
          <a:p>
            <a:pPr marL="1200150" marR="0" lvl="2" indent="-342900" algn="l" defTabSz="685800" rtl="0" eaLnBrk="1" fontAlgn="auto" latinLnBrk="0" hangingPunct="1">
              <a:lnSpc>
                <a:spcPct val="110000"/>
              </a:lnSpc>
              <a:spcBef>
                <a:spcPts val="700"/>
              </a:spcBef>
              <a:spcAft>
                <a:spcPts val="0"/>
              </a:spcAft>
              <a:buClr>
                <a:srgbClr val="2A1A00"/>
              </a:buClr>
              <a:buSzTx/>
              <a:buFont typeface="Monotype Sorts" pitchFamily="2" charset="2"/>
              <a:buChar char="n"/>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Hence, the </a:t>
            </a:r>
            <a:r>
              <a:rPr kumimoji="0" lang="en-US" altLang="en-US" sz="2200" b="1" i="0" u="none" strike="noStrike" kern="1200" cap="none" spc="0" normalizeH="0" baseline="0" noProof="0" dirty="0">
                <a:ln>
                  <a:noFill/>
                </a:ln>
                <a:solidFill>
                  <a:schemeClr val="tx1"/>
                </a:solidFill>
                <a:effectLst/>
                <a:uLnTx/>
                <a:uFillTx/>
                <a:latin typeface="+mj-lt"/>
                <a:ea typeface="+mn-ea"/>
                <a:cs typeface="+mn-cs"/>
              </a:rPr>
              <a:t>write</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operation is rejected, and </a:t>
            </a:r>
            <a:r>
              <a:rPr kumimoji="0" lang="en-US" altLang="en-US" sz="22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2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is rolled back.</a:t>
            </a:r>
          </a:p>
          <a:p>
            <a:pPr marL="800100" marR="0" lvl="1" indent="-342900" algn="l" defTabSz="685800" rtl="0" eaLnBrk="1" fontAlgn="auto" latinLnBrk="0" hangingPunct="1">
              <a:lnSpc>
                <a:spcPct val="110000"/>
              </a:lnSpc>
              <a:spcBef>
                <a:spcPts val="700"/>
              </a:spcBef>
              <a:spcAft>
                <a:spcPts val="0"/>
              </a:spcAft>
              <a:buClr>
                <a:srgbClr val="2A1A00"/>
              </a:buClr>
              <a:buSzTx/>
              <a:buFont typeface="Monotype Sorts" pitchFamily="2" charset="2"/>
              <a:buAutoNum type="arabicPeriod"/>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If TS(</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&lt; W-timestamp(</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then </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is attempting to write an obsolete value of </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a:t>
            </a:r>
          </a:p>
          <a:p>
            <a:pPr marL="1200150" marR="0" lvl="2" indent="-342900" algn="l" defTabSz="685800" rtl="0" eaLnBrk="1" fontAlgn="auto" latinLnBrk="0" hangingPunct="1">
              <a:lnSpc>
                <a:spcPct val="110000"/>
              </a:lnSpc>
              <a:spcBef>
                <a:spcPts val="700"/>
              </a:spcBef>
              <a:spcAft>
                <a:spcPts val="0"/>
              </a:spcAft>
              <a:buClr>
                <a:srgbClr val="2A1A00"/>
              </a:buClr>
              <a:buSzTx/>
              <a:buFont typeface="Monotype Sorts" pitchFamily="2" charset="2"/>
              <a:buChar char="n"/>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Hence, this </a:t>
            </a:r>
            <a:r>
              <a:rPr kumimoji="0" lang="en-US" altLang="en-US" sz="2200" b="1" i="0" u="none" strike="noStrike" kern="1200" cap="none" spc="0" normalizeH="0" baseline="0" noProof="0" dirty="0">
                <a:ln>
                  <a:noFill/>
                </a:ln>
                <a:solidFill>
                  <a:schemeClr val="tx1"/>
                </a:solidFill>
                <a:effectLst/>
                <a:uLnTx/>
                <a:uFillTx/>
                <a:latin typeface="+mj-lt"/>
                <a:ea typeface="+mn-ea"/>
                <a:cs typeface="+mn-cs"/>
              </a:rPr>
              <a:t>write</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operation is rejected, and </a:t>
            </a:r>
            <a:r>
              <a:rPr kumimoji="0" lang="en-US" altLang="en-US" sz="22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2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is rolled back.</a:t>
            </a:r>
          </a:p>
          <a:p>
            <a:pPr marL="800100" marR="0" lvl="1" indent="-342900" algn="l" defTabSz="685800" rtl="0" eaLnBrk="1" fontAlgn="auto" latinLnBrk="0" hangingPunct="1">
              <a:lnSpc>
                <a:spcPct val="110000"/>
              </a:lnSpc>
              <a:spcBef>
                <a:spcPts val="700"/>
              </a:spcBef>
              <a:spcAft>
                <a:spcPts val="0"/>
              </a:spcAft>
              <a:buClr>
                <a:srgbClr val="2A1A00"/>
              </a:buClr>
              <a:buSzTx/>
              <a:buFont typeface="Monotype Sorts" pitchFamily="2" charset="2"/>
              <a:buAutoNum type="arabicPeriod"/>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Otherwise, the </a:t>
            </a:r>
            <a:r>
              <a:rPr kumimoji="0" lang="en-US" altLang="en-US" sz="2400" b="1" i="0" u="none" strike="noStrike" kern="1200" cap="none" spc="0" normalizeH="0" baseline="0" noProof="0" dirty="0">
                <a:ln>
                  <a:noFill/>
                </a:ln>
                <a:solidFill>
                  <a:schemeClr val="tx1"/>
                </a:solidFill>
                <a:effectLst/>
                <a:uLnTx/>
                <a:uFillTx/>
                <a:latin typeface="+mj-lt"/>
                <a:ea typeface="+mn-ea"/>
                <a:cs typeface="+mn-cs"/>
              </a:rPr>
              <a:t> write</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operation is executed, and W-timestamp(</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is set to TS(</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a:t>
            </a:r>
          </a:p>
        </p:txBody>
      </p:sp>
    </p:spTree>
    <p:extLst>
      <p:ext uri="{BB962C8B-B14F-4D97-AF65-F5344CB8AC3E}">
        <p14:creationId xmlns:p14="http://schemas.microsoft.com/office/powerpoint/2010/main" xmlns="" val="1767201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65D74A-15F8-416A-BB89-7810B373CE5F}"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Timestamp-Based Protocols (Cont.)</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xmlns="" id="{F517A363-3337-4FB4-BDA3-4D02F0B96C52}"/>
              </a:ext>
            </a:extLst>
          </p:cNvPr>
          <p:cNvSpPr txBox="1">
            <a:spLocks/>
          </p:cNvSpPr>
          <p:nvPr/>
        </p:nvSpPr>
        <p:spPr bwMode="auto">
          <a:xfrm>
            <a:off x="658104" y="835079"/>
            <a:ext cx="8310562" cy="4500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kumimoji="1" lang="en-US" sz="2400" dirty="0">
                <a:solidFill>
                  <a:schemeClr val="tx1"/>
                </a:solidFill>
              </a:rPr>
              <a:t>A partial schedule for several data items for transactions with</a:t>
            </a:r>
          </a:p>
          <a:p>
            <a:r>
              <a:rPr kumimoji="1" lang="en-US" sz="2400" dirty="0">
                <a:solidFill>
                  <a:schemeClr val="tx1"/>
                </a:solidFill>
              </a:rPr>
              <a:t>timestamps 1, 2, 3, 4, 5</a:t>
            </a:r>
          </a:p>
        </p:txBody>
      </p:sp>
      <p:pic>
        <p:nvPicPr>
          <p:cNvPr id="8" name="Picture 6"/>
          <p:cNvPicPr>
            <a:picLocks noChangeAspect="1" noChangeArrowheads="1"/>
          </p:cNvPicPr>
          <p:nvPr/>
        </p:nvPicPr>
        <p:blipFill>
          <a:blip r:embed="rId2" cstate="print"/>
          <a:srcRect/>
          <a:stretch>
            <a:fillRect/>
          </a:stretch>
        </p:blipFill>
        <p:spPr bwMode="auto">
          <a:xfrm>
            <a:off x="1776413" y="2041525"/>
            <a:ext cx="4983162" cy="3717925"/>
          </a:xfrm>
          <a:prstGeom prst="rect">
            <a:avLst/>
          </a:prstGeom>
          <a:noFill/>
          <a:ln w="9525">
            <a:noFill/>
            <a:miter lim="800000"/>
            <a:headEnd/>
            <a:tailEnd/>
          </a:ln>
        </p:spPr>
      </p:pic>
    </p:spTree>
    <p:extLst>
      <p:ext uri="{BB962C8B-B14F-4D97-AF65-F5344CB8AC3E}">
        <p14:creationId xmlns:p14="http://schemas.microsoft.com/office/powerpoint/2010/main" xmlns="" val="1767201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B72C1BC-7417-4DC2-9B24-5A387866FA30}"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Timestamp-Based Protocols (Cont.)</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xmlns="" id="{F517A363-3337-4FB4-BDA3-4D02F0B96C52}"/>
              </a:ext>
            </a:extLst>
          </p:cNvPr>
          <p:cNvSpPr txBox="1">
            <a:spLocks/>
          </p:cNvSpPr>
          <p:nvPr/>
        </p:nvSpPr>
        <p:spPr bwMode="auto">
          <a:xfrm>
            <a:off x="658104" y="835079"/>
            <a:ext cx="8310562" cy="4500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228600" marR="0" lvl="0" indent="-228600" algn="l" defTabSz="6858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Suppose that transaction </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issues </a:t>
            </a:r>
            <a:r>
              <a:rPr kumimoji="0" lang="en-US" altLang="en-US" sz="2400" b="1" i="0" u="none" strike="noStrike" kern="1200" cap="none" spc="0" normalizeH="0" baseline="0" noProof="0" dirty="0">
                <a:ln>
                  <a:noFill/>
                </a:ln>
                <a:solidFill>
                  <a:schemeClr val="tx1"/>
                </a:solidFill>
                <a:effectLst/>
                <a:uLnTx/>
                <a:uFillTx/>
                <a:latin typeface="+mj-lt"/>
                <a:ea typeface="+mn-ea"/>
                <a:cs typeface="+mn-cs"/>
              </a:rPr>
              <a:t>write</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a:t>
            </a:r>
          </a:p>
          <a:p>
            <a:pPr marL="800100" marR="0" lvl="1" indent="-342900" algn="l" defTabSz="685800" rtl="0" eaLnBrk="1" fontAlgn="auto" latinLnBrk="0" hangingPunct="1">
              <a:lnSpc>
                <a:spcPct val="110000"/>
              </a:lnSpc>
              <a:spcBef>
                <a:spcPts val="700"/>
              </a:spcBef>
              <a:spcAft>
                <a:spcPts val="0"/>
              </a:spcAft>
              <a:buClr>
                <a:srgbClr val="2A1A00"/>
              </a:buClr>
              <a:buSzTx/>
              <a:buFont typeface="Monotype Sorts" pitchFamily="2" charset="2"/>
              <a:buAutoNum type="arabicPeriod"/>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If TS(</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&lt; R-timestamp(</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then the value of </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that </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is producing was needed previously, and the system assumed that that value would never be produced. </a:t>
            </a:r>
          </a:p>
          <a:p>
            <a:pPr marL="1200150" marR="0" lvl="2" indent="-342900" algn="l" defTabSz="685800" rtl="0" eaLnBrk="1" fontAlgn="auto" latinLnBrk="0" hangingPunct="1">
              <a:lnSpc>
                <a:spcPct val="110000"/>
              </a:lnSpc>
              <a:spcBef>
                <a:spcPts val="700"/>
              </a:spcBef>
              <a:spcAft>
                <a:spcPts val="0"/>
              </a:spcAft>
              <a:buClr>
                <a:srgbClr val="2A1A00"/>
              </a:buClr>
              <a:buSzTx/>
              <a:buFont typeface="Monotype Sorts" pitchFamily="2" charset="2"/>
              <a:buChar char="n"/>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Hence, the </a:t>
            </a:r>
            <a:r>
              <a:rPr kumimoji="0" lang="en-US" altLang="en-US" sz="2200" b="1" i="0" u="none" strike="noStrike" kern="1200" cap="none" spc="0" normalizeH="0" baseline="0" noProof="0" dirty="0">
                <a:ln>
                  <a:noFill/>
                </a:ln>
                <a:solidFill>
                  <a:schemeClr val="tx1"/>
                </a:solidFill>
                <a:effectLst/>
                <a:uLnTx/>
                <a:uFillTx/>
                <a:latin typeface="+mj-lt"/>
                <a:ea typeface="+mn-ea"/>
                <a:cs typeface="+mn-cs"/>
              </a:rPr>
              <a:t>write</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operation is rejected, and </a:t>
            </a:r>
            <a:r>
              <a:rPr kumimoji="0" lang="en-US" altLang="en-US" sz="22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2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is rolled back.</a:t>
            </a:r>
          </a:p>
          <a:p>
            <a:pPr marL="800100" marR="0" lvl="1" indent="-342900" algn="l" defTabSz="685800" rtl="0" eaLnBrk="1" fontAlgn="auto" latinLnBrk="0" hangingPunct="1">
              <a:lnSpc>
                <a:spcPct val="110000"/>
              </a:lnSpc>
              <a:spcBef>
                <a:spcPts val="700"/>
              </a:spcBef>
              <a:spcAft>
                <a:spcPts val="0"/>
              </a:spcAft>
              <a:buClr>
                <a:srgbClr val="2A1A00"/>
              </a:buClr>
              <a:buSzTx/>
              <a:buFont typeface="Monotype Sorts" pitchFamily="2" charset="2"/>
              <a:buAutoNum type="arabicPeriod"/>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If TS(</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&lt; W-timestamp(</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then </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is attempting to write an obsolete value of </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a:t>
            </a:r>
          </a:p>
          <a:p>
            <a:pPr marL="1200150" marR="0" lvl="2" indent="-342900" algn="l" defTabSz="685800" rtl="0" eaLnBrk="1" fontAlgn="auto" latinLnBrk="0" hangingPunct="1">
              <a:lnSpc>
                <a:spcPct val="110000"/>
              </a:lnSpc>
              <a:spcBef>
                <a:spcPts val="700"/>
              </a:spcBef>
              <a:spcAft>
                <a:spcPts val="0"/>
              </a:spcAft>
              <a:buClr>
                <a:srgbClr val="2A1A00"/>
              </a:buClr>
              <a:buSzTx/>
              <a:buFont typeface="Monotype Sorts" pitchFamily="2" charset="2"/>
              <a:buChar char="n"/>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Hence, this </a:t>
            </a:r>
            <a:r>
              <a:rPr kumimoji="0" lang="en-US" altLang="en-US" sz="2200" b="1" i="0" u="none" strike="noStrike" kern="1200" cap="none" spc="0" normalizeH="0" baseline="0" noProof="0" dirty="0">
                <a:ln>
                  <a:noFill/>
                </a:ln>
                <a:solidFill>
                  <a:schemeClr val="tx1"/>
                </a:solidFill>
                <a:effectLst/>
                <a:uLnTx/>
                <a:uFillTx/>
                <a:latin typeface="+mj-lt"/>
                <a:ea typeface="+mn-ea"/>
                <a:cs typeface="+mn-cs"/>
              </a:rPr>
              <a:t>write</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operation is rejected, and </a:t>
            </a:r>
            <a:r>
              <a:rPr kumimoji="0" lang="en-US" altLang="en-US" sz="22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2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is rolled back.</a:t>
            </a:r>
          </a:p>
          <a:p>
            <a:pPr marL="800100" marR="0" lvl="1" indent="-342900" algn="l" defTabSz="685800" rtl="0" eaLnBrk="1" fontAlgn="auto" latinLnBrk="0" hangingPunct="1">
              <a:lnSpc>
                <a:spcPct val="110000"/>
              </a:lnSpc>
              <a:spcBef>
                <a:spcPts val="700"/>
              </a:spcBef>
              <a:spcAft>
                <a:spcPts val="0"/>
              </a:spcAft>
              <a:buClr>
                <a:srgbClr val="2A1A00"/>
              </a:buClr>
              <a:buSzTx/>
              <a:buFont typeface="Monotype Sorts" pitchFamily="2" charset="2"/>
              <a:buAutoNum type="arabicPeriod"/>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Otherwise, the </a:t>
            </a:r>
            <a:r>
              <a:rPr kumimoji="0" lang="en-US" altLang="en-US" sz="2400" b="1" i="0" u="none" strike="noStrike" kern="1200" cap="none" spc="0" normalizeH="0" baseline="0" noProof="0" dirty="0">
                <a:ln>
                  <a:noFill/>
                </a:ln>
                <a:solidFill>
                  <a:schemeClr val="tx1"/>
                </a:solidFill>
                <a:effectLst/>
                <a:uLnTx/>
                <a:uFillTx/>
                <a:latin typeface="+mj-lt"/>
                <a:ea typeface="+mn-ea"/>
                <a:cs typeface="+mn-cs"/>
              </a:rPr>
              <a:t> write</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operation is executed, and W-timestamp(</a:t>
            </a:r>
            <a:r>
              <a:rPr kumimoji="0" lang="en-US" altLang="en-US" sz="2400" b="0" i="1" u="none" strike="noStrike" kern="1200" cap="none" spc="0" normalizeH="0" baseline="0" noProof="0" dirty="0">
                <a:ln>
                  <a:noFill/>
                </a:ln>
                <a:solidFill>
                  <a:schemeClr val="tx1"/>
                </a:solidFill>
                <a:effectLst/>
                <a:uLnTx/>
                <a:uFillTx/>
                <a:latin typeface="+mj-lt"/>
                <a:ea typeface="+mn-ea"/>
                <a:cs typeface="+mn-cs"/>
              </a:rPr>
              <a:t>Q</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is set to TS(</a:t>
            </a:r>
            <a:r>
              <a:rPr kumimoji="0" lang="en-US" altLang="en-US" sz="24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a:t>
            </a:r>
          </a:p>
        </p:txBody>
      </p:sp>
    </p:spTree>
    <p:extLst>
      <p:ext uri="{BB962C8B-B14F-4D97-AF65-F5344CB8AC3E}">
        <p14:creationId xmlns:p14="http://schemas.microsoft.com/office/powerpoint/2010/main" xmlns="" val="1767201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C6C95F0-DB9B-4C96-BA00-9065A8C107D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Thomas’ Write Rule</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0" name="Rectangle 3">
            <a:extLst>
              <a:ext uri="{FF2B5EF4-FFF2-40B4-BE49-F238E27FC236}">
                <a16:creationId xmlns:a16="http://schemas.microsoft.com/office/drawing/2014/main" xmlns="" id="{919B3898-8A83-487A-B69D-7E18EEC65C1F}"/>
              </a:ext>
            </a:extLst>
          </p:cNvPr>
          <p:cNvSpPr txBox="1">
            <a:spLocks noChangeArrowheads="1"/>
          </p:cNvSpPr>
          <p:nvPr/>
        </p:nvSpPr>
        <p:spPr>
          <a:xfrm>
            <a:off x="914400" y="914399"/>
            <a:ext cx="7772400" cy="521335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en-US" sz="3100" dirty="0"/>
              <a:t>Modified version of the timestamp-ordering protocol in which obsolete </a:t>
            </a:r>
            <a:r>
              <a:rPr lang="en-US" altLang="en-US" sz="3100" b="1" dirty="0"/>
              <a:t> write</a:t>
            </a:r>
            <a:r>
              <a:rPr lang="en-US" altLang="en-US" sz="3100" dirty="0"/>
              <a:t> operations may be ignored under certain circumstances.</a:t>
            </a:r>
          </a:p>
          <a:p>
            <a:pPr algn="just"/>
            <a:r>
              <a:rPr lang="en-US" altLang="en-US" sz="3100" dirty="0"/>
              <a:t>When </a:t>
            </a:r>
            <a:r>
              <a:rPr lang="en-US" altLang="en-US" sz="3100" i="1" dirty="0" err="1"/>
              <a:t>T</a:t>
            </a:r>
            <a:r>
              <a:rPr lang="en-US" altLang="en-US" sz="3100" i="1" baseline="-25000" dirty="0" err="1"/>
              <a:t>i</a:t>
            </a:r>
            <a:r>
              <a:rPr lang="en-US" altLang="en-US" sz="3100" dirty="0"/>
              <a:t> attempts to write data item </a:t>
            </a:r>
            <a:r>
              <a:rPr lang="en-US" altLang="en-US" sz="3100" i="1" dirty="0"/>
              <a:t>Q</a:t>
            </a:r>
            <a:r>
              <a:rPr lang="en-US" altLang="en-US" sz="3100" dirty="0"/>
              <a:t>, if TS(</a:t>
            </a:r>
            <a:r>
              <a:rPr lang="en-US" altLang="en-US" sz="3100" i="1" dirty="0" err="1"/>
              <a:t>T</a:t>
            </a:r>
            <a:r>
              <a:rPr lang="en-US" altLang="en-US" sz="3100" i="1" baseline="-25000" dirty="0" err="1"/>
              <a:t>i</a:t>
            </a:r>
            <a:r>
              <a:rPr lang="en-US" altLang="en-US" sz="3100" dirty="0"/>
              <a:t>) </a:t>
            </a:r>
            <a:r>
              <a:rPr lang="en-US" altLang="en-US" sz="3100" i="1" dirty="0"/>
              <a:t>&lt;</a:t>
            </a:r>
            <a:r>
              <a:rPr lang="en-US" altLang="en-US" sz="3100" dirty="0"/>
              <a:t> W-timestamp(</a:t>
            </a:r>
            <a:r>
              <a:rPr lang="en-US" altLang="en-US" sz="3100" i="1" dirty="0"/>
              <a:t>Q</a:t>
            </a:r>
            <a:r>
              <a:rPr lang="en-US" altLang="en-US" sz="3100" dirty="0"/>
              <a:t>), then </a:t>
            </a:r>
            <a:r>
              <a:rPr lang="en-US" altLang="en-US" sz="3100" i="1" dirty="0" err="1"/>
              <a:t>T</a:t>
            </a:r>
            <a:r>
              <a:rPr lang="en-US" altLang="en-US" sz="3100" i="1" baseline="-25000" dirty="0" err="1"/>
              <a:t>i</a:t>
            </a:r>
            <a:r>
              <a:rPr lang="en-US" altLang="en-US" sz="3100" dirty="0"/>
              <a:t> is attempting to write an obsolete value of {</a:t>
            </a:r>
            <a:r>
              <a:rPr lang="en-US" altLang="en-US" sz="3100" i="1" dirty="0"/>
              <a:t>Q</a:t>
            </a:r>
            <a:r>
              <a:rPr lang="en-US" altLang="en-US" sz="3100" dirty="0"/>
              <a:t>}. </a:t>
            </a:r>
          </a:p>
          <a:p>
            <a:pPr lvl="1" algn="just"/>
            <a:r>
              <a:rPr lang="en-US" altLang="en-US" dirty="0"/>
              <a:t>Rather than rolling back </a:t>
            </a:r>
            <a:r>
              <a:rPr lang="en-US" altLang="en-US" i="1" dirty="0" err="1"/>
              <a:t>T</a:t>
            </a:r>
            <a:r>
              <a:rPr lang="en-US" altLang="en-US" i="1" baseline="-25000" dirty="0" err="1"/>
              <a:t>i</a:t>
            </a:r>
            <a:r>
              <a:rPr lang="en-US" altLang="en-US" dirty="0"/>
              <a:t> as the timestamp ordering protocol would have done, this {</a:t>
            </a:r>
            <a:r>
              <a:rPr lang="en-US" altLang="en-US" b="1" dirty="0"/>
              <a:t>write</a:t>
            </a:r>
            <a:r>
              <a:rPr lang="en-US" altLang="en-US" dirty="0"/>
              <a:t>} operation can be ignored.</a:t>
            </a:r>
          </a:p>
          <a:p>
            <a:pPr algn="just"/>
            <a:r>
              <a:rPr lang="en-US" altLang="en-US" sz="3100" dirty="0"/>
              <a:t>Otherwise this protocol is the same as the timestamp ordering protocol.</a:t>
            </a:r>
          </a:p>
          <a:p>
            <a:pPr algn="just">
              <a:lnSpc>
                <a:spcPct val="120000"/>
              </a:lnSpc>
            </a:pPr>
            <a:r>
              <a:rPr lang="en-US" altLang="en-US" sz="3100" dirty="0"/>
              <a:t>Thomas' Write Rule allows greater potential concurrency. </a:t>
            </a:r>
          </a:p>
          <a:p>
            <a:pPr lvl="1" algn="just">
              <a:lnSpc>
                <a:spcPct val="120000"/>
              </a:lnSpc>
            </a:pPr>
            <a:r>
              <a:rPr lang="en-US" altLang="en-US" dirty="0"/>
              <a:t>Allows some view-serializable schedules that are not conflict-serializable.</a:t>
            </a:r>
          </a:p>
        </p:txBody>
      </p:sp>
    </p:spTree>
    <p:extLst>
      <p:ext uri="{BB962C8B-B14F-4D97-AF65-F5344CB8AC3E}">
        <p14:creationId xmlns:p14="http://schemas.microsoft.com/office/powerpoint/2010/main" xmlns="" val="307361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3225305-F864-4145-912C-C550D21588E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2888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spc="150" dirty="0">
                <a:solidFill>
                  <a:schemeClr val="tx1"/>
                </a:solidFill>
                <a:latin typeface="+mj-lt"/>
                <a:ea typeface="+mj-ea"/>
                <a:cs typeface="+mj-cs"/>
              </a:rPr>
              <a:t>Validation-Based Protocol </a:t>
            </a:r>
            <a:r>
              <a:rPr lang="en-US" sz="2000" b="1" spc="150" dirty="0">
                <a:solidFill>
                  <a:schemeClr val="tx1"/>
                </a:solidFill>
                <a:latin typeface="+mj-lt"/>
                <a:ea typeface="+mj-ea"/>
                <a:cs typeface="+mj-cs"/>
              </a:rPr>
              <a:t> (CO5)</a:t>
            </a:r>
            <a:endParaRPr kumimoji="0" lang="en-US" sz="3200" b="1" i="0" u="none" strike="noStrike" kern="1200" spc="0" normalizeH="0" noProof="0" dirty="0">
              <a:ln>
                <a:noFill/>
              </a:ln>
              <a:solidFill>
                <a:schemeClr val="tx1"/>
              </a:solidFill>
              <a:effectLst/>
              <a:uLnTx/>
              <a:uFillTx/>
              <a:latin typeface="+mj-lt"/>
              <a:cs typeface="Times New Roman" panose="02020603050405020304" pitchFamily="18" charset="0"/>
            </a:endParaRPr>
          </a:p>
        </p:txBody>
      </p:sp>
      <p:sp>
        <p:nvSpPr>
          <p:cNvPr id="8" name="Rectangle 3">
            <a:extLst>
              <a:ext uri="{FF2B5EF4-FFF2-40B4-BE49-F238E27FC236}">
                <a16:creationId xmlns:a16="http://schemas.microsoft.com/office/drawing/2014/main" xmlns="" id="{0EBC13E1-1F8D-4942-B50A-A5AC5791132B}"/>
              </a:ext>
            </a:extLst>
          </p:cNvPr>
          <p:cNvSpPr txBox="1">
            <a:spLocks noChangeArrowheads="1"/>
          </p:cNvSpPr>
          <p:nvPr/>
        </p:nvSpPr>
        <p:spPr bwMode="auto">
          <a:xfrm>
            <a:off x="1155700" y="816746"/>
            <a:ext cx="7531100" cy="53354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228600" marR="0" lvl="0" indent="-228600" algn="l" defTabSz="685800" rtl="0" eaLnBrk="1" fontAlgn="base" latinLnBrk="0" hangingPunct="1">
              <a:lnSpc>
                <a:spcPct val="110000"/>
              </a:lnSpc>
              <a:spcBef>
                <a:spcPts val="700"/>
              </a:spcBef>
              <a:spcAft>
                <a:spcPct val="0"/>
              </a:spcAft>
              <a:buClr>
                <a:srgbClr val="2A1A00"/>
              </a:buClr>
              <a:buSzTx/>
              <a:buFont typeface="Arial" panose="020B0604020202020204" pitchFamily="34" charset="0"/>
              <a:buChar char="•"/>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Execution of transaction </a:t>
            </a:r>
            <a:r>
              <a:rPr kumimoji="0" lang="en-US" altLang="en-US" sz="22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2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200" b="0" i="0" u="none" strike="noStrike" kern="1200" cap="none" spc="0" normalizeH="0" baseline="-25000" noProof="0" dirty="0">
                <a:ln>
                  <a:noFill/>
                </a:ln>
                <a:solidFill>
                  <a:schemeClr val="tx1"/>
                </a:solidFill>
                <a:effectLst/>
                <a:uLnTx/>
                <a:uFillTx/>
                <a:latin typeface="+mj-lt"/>
                <a:ea typeface="+mn-ea"/>
                <a:cs typeface="+mn-cs"/>
              </a:rPr>
              <a:t> </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is done in three phases.</a:t>
            </a:r>
          </a:p>
          <a:p>
            <a:pPr marL="228600" marR="0" lvl="0" indent="-228600" algn="l" defTabSz="685800" rtl="0" eaLnBrk="1" fontAlgn="base" latinLnBrk="0" hangingPunct="1">
              <a:lnSpc>
                <a:spcPct val="110000"/>
              </a:lnSpc>
              <a:spcBef>
                <a:spcPts val="700"/>
              </a:spcBef>
              <a:spcAft>
                <a:spcPct val="0"/>
              </a:spcAft>
              <a:buClr>
                <a:srgbClr val="2A1A00"/>
              </a:buClr>
              <a:buSzTx/>
              <a:buFontTx/>
              <a:buNone/>
              <a:tabLst/>
              <a:defRPr/>
            </a:pPr>
            <a:r>
              <a:rPr kumimoji="0" lang="en-US" altLang="en-US" sz="2200" b="1" i="0" u="none" strike="noStrike" kern="1200" cap="none" spc="0" normalizeH="0" baseline="0" noProof="0" dirty="0">
                <a:ln>
                  <a:noFill/>
                </a:ln>
                <a:solidFill>
                  <a:schemeClr val="tx1"/>
                </a:solidFill>
                <a:effectLst/>
                <a:uLnTx/>
                <a:uFillTx/>
                <a:latin typeface="+mj-lt"/>
                <a:ea typeface="+mn-ea"/>
                <a:cs typeface="+mn-cs"/>
              </a:rPr>
              <a:t>  1.  Read and execution phase</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Transaction </a:t>
            </a:r>
            <a:r>
              <a:rPr kumimoji="0" lang="en-US" altLang="en-US" sz="22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2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writes only to         </a:t>
            </a:r>
          </a:p>
          <a:p>
            <a:pPr marL="228600" marR="0" lvl="0" indent="-228600" algn="l" defTabSz="685800" rtl="0" eaLnBrk="1" fontAlgn="base" latinLnBrk="0" hangingPunct="1">
              <a:lnSpc>
                <a:spcPct val="50000"/>
              </a:lnSpc>
              <a:spcBef>
                <a:spcPts val="700"/>
              </a:spcBef>
              <a:spcAft>
                <a:spcPct val="0"/>
              </a:spcAft>
              <a:buClr>
                <a:srgbClr val="2A1A00"/>
              </a:buClr>
              <a:buSzTx/>
              <a:buFontTx/>
              <a:buNone/>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temporary local variables</a:t>
            </a:r>
          </a:p>
          <a:p>
            <a:pPr marL="228600" marR="0" lvl="0" indent="-228600" algn="l" defTabSz="685800" rtl="0" eaLnBrk="1" fontAlgn="base" latinLnBrk="0" hangingPunct="1">
              <a:lnSpc>
                <a:spcPct val="110000"/>
              </a:lnSpc>
              <a:spcBef>
                <a:spcPts val="700"/>
              </a:spcBef>
              <a:spcAft>
                <a:spcPct val="0"/>
              </a:spcAft>
              <a:buClr>
                <a:srgbClr val="2A1A00"/>
              </a:buClr>
              <a:buSzTx/>
              <a:buFontTx/>
              <a:buNone/>
              <a:tabLst/>
              <a:defRPr/>
            </a:pPr>
            <a:r>
              <a:rPr kumimoji="0" lang="en-US" altLang="en-US" sz="2200" b="1" i="0" u="none" strike="noStrike" kern="1200" cap="none" spc="0" normalizeH="0" baseline="0" noProof="0" dirty="0">
                <a:ln>
                  <a:noFill/>
                </a:ln>
                <a:solidFill>
                  <a:schemeClr val="tx1"/>
                </a:solidFill>
                <a:effectLst/>
                <a:uLnTx/>
                <a:uFillTx/>
                <a:latin typeface="+mj-lt"/>
                <a:ea typeface="+mn-ea"/>
                <a:cs typeface="+mn-cs"/>
              </a:rPr>
              <a:t>  2.  Validation phase</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Transaction </a:t>
            </a:r>
            <a:r>
              <a:rPr kumimoji="0" lang="en-US" altLang="en-US" sz="22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2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performs a ``validation test'' </a:t>
            </a:r>
          </a:p>
          <a:p>
            <a:pPr marL="228600" marR="0" lvl="0" indent="-228600" algn="l" defTabSz="685800" rtl="0" eaLnBrk="1" fontAlgn="base" latinLnBrk="0" hangingPunct="1">
              <a:lnSpc>
                <a:spcPct val="60000"/>
              </a:lnSpc>
              <a:spcBef>
                <a:spcPts val="700"/>
              </a:spcBef>
              <a:spcAft>
                <a:spcPct val="0"/>
              </a:spcAft>
              <a:buClr>
                <a:srgbClr val="2A1A00"/>
              </a:buClr>
              <a:buSzTx/>
              <a:buFontTx/>
              <a:buNone/>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to determine if local variables can be written without violating serializability.</a:t>
            </a:r>
          </a:p>
          <a:p>
            <a:pPr marL="228600" marR="0" lvl="0" indent="-228600" algn="l" defTabSz="685800" rtl="0" eaLnBrk="1" fontAlgn="base" latinLnBrk="0" hangingPunct="1">
              <a:lnSpc>
                <a:spcPct val="110000"/>
              </a:lnSpc>
              <a:spcBef>
                <a:spcPts val="700"/>
              </a:spcBef>
              <a:spcAft>
                <a:spcPct val="0"/>
              </a:spcAft>
              <a:buClr>
                <a:srgbClr val="2A1A00"/>
              </a:buClr>
              <a:buSzTx/>
              <a:buFontTx/>
              <a:buNone/>
              <a:tabLst/>
              <a:defRPr/>
            </a:pPr>
            <a:r>
              <a:rPr kumimoji="0" lang="en-US" altLang="en-US" sz="2200" b="1" i="0" u="none" strike="noStrike" kern="1200" cap="none" spc="0" normalizeH="0" baseline="0" noProof="0" dirty="0">
                <a:ln>
                  <a:noFill/>
                </a:ln>
                <a:solidFill>
                  <a:schemeClr val="tx1"/>
                </a:solidFill>
                <a:effectLst/>
                <a:uLnTx/>
                <a:uFillTx/>
                <a:latin typeface="+mj-lt"/>
                <a:ea typeface="+mn-ea"/>
                <a:cs typeface="+mn-cs"/>
              </a:rPr>
              <a:t>  3.  Write phase</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If </a:t>
            </a:r>
            <a:r>
              <a:rPr kumimoji="0" lang="en-US" altLang="en-US" sz="2200" b="0" i="1"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200" b="0" i="1"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is validated, the updates are applied to the </a:t>
            </a:r>
          </a:p>
          <a:p>
            <a:pPr marL="228600" marR="0" lvl="0" indent="-228600" algn="l" defTabSz="685800" rtl="0" eaLnBrk="1" fontAlgn="base" latinLnBrk="0" hangingPunct="1">
              <a:lnSpc>
                <a:spcPct val="50000"/>
              </a:lnSpc>
              <a:spcBef>
                <a:spcPts val="700"/>
              </a:spcBef>
              <a:spcAft>
                <a:spcPct val="0"/>
              </a:spcAft>
              <a:buClr>
                <a:srgbClr val="2A1A00"/>
              </a:buClr>
              <a:buSzTx/>
              <a:buFontTx/>
              <a:buNone/>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database; otherwise, </a:t>
            </a:r>
            <a:r>
              <a:rPr kumimoji="0" lang="en-US" altLang="en-US" sz="2200" b="0" i="0"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200" b="0" i="0"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is rolled back.</a:t>
            </a:r>
          </a:p>
          <a:p>
            <a:pPr marL="228600" marR="0" lvl="0" indent="-228600" algn="l" defTabSz="685800" rtl="0" eaLnBrk="1" fontAlgn="base" latinLnBrk="0" hangingPunct="1">
              <a:lnSpc>
                <a:spcPct val="110000"/>
              </a:lnSpc>
              <a:spcBef>
                <a:spcPts val="700"/>
              </a:spcBef>
              <a:spcAft>
                <a:spcPct val="0"/>
              </a:spcAft>
              <a:buClr>
                <a:srgbClr val="2A1A00"/>
              </a:buClr>
              <a:buSzTx/>
              <a:buFont typeface="Arial" panose="020B0604020202020204" pitchFamily="34" charset="0"/>
              <a:buChar char="•"/>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The three phases of concurrently executing transactions can be    interleaved, but each transaction must go through the three phases in that order.</a:t>
            </a:r>
          </a:p>
          <a:p>
            <a:pPr marL="685800" marR="0" lvl="1" indent="-228600" algn="l" defTabSz="685800" rtl="0" eaLnBrk="1" fontAlgn="base" latinLnBrk="0" hangingPunct="1">
              <a:lnSpc>
                <a:spcPct val="110000"/>
              </a:lnSpc>
              <a:spcBef>
                <a:spcPts val="700"/>
              </a:spcBef>
              <a:spcAft>
                <a:spcPct val="0"/>
              </a:spcAft>
              <a:buClr>
                <a:srgbClr val="2A1A00"/>
              </a:buClr>
              <a:buSzTx/>
              <a:buFont typeface="Gill Sans MT" panose="020B0502020104020203" pitchFamily="34" charset="0"/>
              <a:buChar char="–"/>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Assume for simplicity that the validation and write phase occur together, atomically and serially</a:t>
            </a:r>
          </a:p>
          <a:p>
            <a:pPr marL="228600" marR="0" lvl="0" indent="-228600" algn="l" defTabSz="685800" rtl="0" eaLnBrk="1" fontAlgn="base" latinLnBrk="0" hangingPunct="1">
              <a:lnSpc>
                <a:spcPct val="110000"/>
              </a:lnSpc>
              <a:spcBef>
                <a:spcPts val="700"/>
              </a:spcBef>
              <a:spcAft>
                <a:spcPct val="0"/>
              </a:spcAft>
              <a:buClr>
                <a:srgbClr val="2A1A00"/>
              </a:buClr>
              <a:buSzTx/>
              <a:buFont typeface="Arial" panose="020B0604020202020204" pitchFamily="34" charset="0"/>
              <a:buChar char="•"/>
              <a:tabLst/>
              <a:defRPr/>
            </a:pPr>
            <a:r>
              <a:rPr kumimoji="0" lang="en-US" altLang="en-US" sz="2200" b="0" i="0" u="none" strike="noStrike" kern="1200" cap="none" spc="0" normalizeH="0" baseline="0" noProof="0" dirty="0">
                <a:ln>
                  <a:noFill/>
                </a:ln>
                <a:solidFill>
                  <a:schemeClr val="tx1"/>
                </a:solidFill>
                <a:effectLst/>
                <a:uLnTx/>
                <a:uFillTx/>
                <a:latin typeface="+mj-lt"/>
                <a:ea typeface="+mn-ea"/>
                <a:cs typeface="+mn-cs"/>
              </a:rPr>
              <a:t>Also called as </a:t>
            </a:r>
            <a:r>
              <a:rPr kumimoji="0" lang="en-US" altLang="en-US" sz="2200" b="1" i="0" u="none" strike="noStrike" kern="1200" cap="none" spc="0" normalizeH="0" baseline="0" noProof="0" dirty="0">
                <a:ln>
                  <a:noFill/>
                </a:ln>
                <a:solidFill>
                  <a:schemeClr val="tx1"/>
                </a:solidFill>
                <a:effectLst/>
                <a:uLnTx/>
                <a:uFillTx/>
                <a:latin typeface="+mj-lt"/>
                <a:ea typeface="+mn-ea"/>
                <a:cs typeface="+mn-cs"/>
              </a:rPr>
              <a:t>optimistic concurrency control</a:t>
            </a:r>
            <a:r>
              <a:rPr kumimoji="0" lang="en-US" altLang="en-US" sz="2200" b="0" i="0" u="none" strike="noStrike" kern="1200" cap="none" spc="0" normalizeH="0" baseline="0" noProof="0" dirty="0">
                <a:ln>
                  <a:noFill/>
                </a:ln>
                <a:solidFill>
                  <a:schemeClr val="tx1"/>
                </a:solidFill>
                <a:effectLst/>
                <a:uLnTx/>
                <a:uFillTx/>
                <a:latin typeface="+mj-lt"/>
                <a:ea typeface="+mn-ea"/>
                <a:cs typeface="+mn-cs"/>
              </a:rPr>
              <a:t> since transaction executes fully in the hope that all will go well during validation</a:t>
            </a:r>
          </a:p>
        </p:txBody>
      </p:sp>
    </p:spTree>
    <p:extLst>
      <p:ext uri="{BB962C8B-B14F-4D97-AF65-F5344CB8AC3E}">
        <p14:creationId xmlns:p14="http://schemas.microsoft.com/office/powerpoint/2010/main" xmlns="" val="2729722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95243F-2B53-4230-8A13-729293147E34}" type="datetime1">
              <a:rPr lang="en-US" smtClean="0">
                <a:solidFill>
                  <a:prstClr val="black">
                    <a:tint val="75000"/>
                  </a:prstClr>
                </a:solidFill>
                <a:latin typeface="Calibri"/>
              </a:rPr>
              <a:pPr/>
              <a:t>11/13/2021</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5</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4</a:t>
            </a:fld>
            <a:endParaRPr lang="en-US">
              <a:solidFill>
                <a:prstClr val="black">
                  <a:tint val="75000"/>
                </a:prstClr>
              </a:solidFill>
              <a:latin typeface="Calibri"/>
            </a:endParaRPr>
          </a:p>
        </p:txBody>
      </p:sp>
      <p:sp>
        <p:nvSpPr>
          <p:cNvPr id="7" name="Title 1"/>
          <p:cNvSpPr txBox="1">
            <a:spLocks/>
          </p:cNvSpPr>
          <p:nvPr/>
        </p:nvSpPr>
        <p:spPr>
          <a:xfrm>
            <a:off x="1371600" y="4313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Syllabus of Unit 5</a:t>
            </a:r>
          </a:p>
        </p:txBody>
      </p:sp>
      <p:sp>
        <p:nvSpPr>
          <p:cNvPr id="13" name="Rectangle 12">
            <a:extLst>
              <a:ext uri="{FF2B5EF4-FFF2-40B4-BE49-F238E27FC236}">
                <a16:creationId xmlns:a16="http://schemas.microsoft.com/office/drawing/2014/main" xmlns="" id="{B17DA78D-25EC-427D-A9C5-AA8E15ABF957}"/>
              </a:ext>
            </a:extLst>
          </p:cNvPr>
          <p:cNvSpPr/>
          <p:nvPr/>
        </p:nvSpPr>
        <p:spPr>
          <a:xfrm>
            <a:off x="762000" y="1447799"/>
            <a:ext cx="7924800" cy="1938992"/>
          </a:xfrm>
          <a:prstGeom prst="rect">
            <a:avLst/>
          </a:prstGeom>
        </p:spPr>
        <p:txBody>
          <a:bodyPr wrap="square">
            <a:spAutoFit/>
          </a:bodyPr>
          <a:lstStyle/>
          <a:p>
            <a:pPr algn="just"/>
            <a:r>
              <a:rPr lang="en-US" sz="2400" b="1" dirty="0">
                <a:solidFill>
                  <a:srgbClr val="0070C0"/>
                </a:solidFill>
                <a:latin typeface="Calibri"/>
              </a:rPr>
              <a:t>Concurrency Control Techniques: </a:t>
            </a:r>
            <a:r>
              <a:rPr lang="en-US" sz="2400" dirty="0">
                <a:solidFill>
                  <a:prstClr val="black"/>
                </a:solidFill>
                <a:latin typeface="Calibri"/>
              </a:rPr>
              <a:t>Concurrency Control, Locking Techniques for Concurrency Control, Time Stamping Protocols for Concurrency Control, Validation Based Protocol, Multiple Granularity, Multi Version Schemes, Recovery with Concurrent Transaction, Case Study of Oracle.</a:t>
            </a:r>
          </a:p>
        </p:txBody>
      </p:sp>
    </p:spTree>
    <p:extLst>
      <p:ext uri="{BB962C8B-B14F-4D97-AF65-F5344CB8AC3E}">
        <p14:creationId xmlns:p14="http://schemas.microsoft.com/office/powerpoint/2010/main" xmlns="" val="1401498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56D3DB-E02C-472E-93C5-410D604D8DC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Validation-Based Protocol </a:t>
            </a:r>
            <a:r>
              <a:rPr lang="en-US" sz="2400" dirty="0"/>
              <a:t>(Cont.)</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xmlns="" id="{22DA043D-6199-444D-B194-5AE8240E7B3F}"/>
              </a:ext>
            </a:extLst>
          </p:cNvPr>
          <p:cNvSpPr txBox="1">
            <a:spLocks/>
          </p:cNvSpPr>
          <p:nvPr/>
        </p:nvSpPr>
        <p:spPr bwMode="auto">
          <a:xfrm>
            <a:off x="958788" y="815974"/>
            <a:ext cx="7848600"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228600" marR="0" lvl="0" indent="-228600" algn="l" defTabSz="6858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Each transaction </a:t>
            </a:r>
            <a:r>
              <a:rPr kumimoji="0" lang="en-US" altLang="en-US" sz="2400" b="0" i="0"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400" b="0" i="0"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400" b="0" i="0" u="none" strike="noStrike" kern="1200" cap="none" spc="0" normalizeH="0" baseline="0" noProof="0" dirty="0">
                <a:ln>
                  <a:noFill/>
                </a:ln>
                <a:solidFill>
                  <a:schemeClr val="tx1"/>
                </a:solidFill>
                <a:effectLst/>
                <a:uLnTx/>
                <a:uFillTx/>
                <a:latin typeface="+mj-lt"/>
                <a:ea typeface="+mn-ea"/>
                <a:cs typeface="+mn-cs"/>
              </a:rPr>
              <a:t> has 3 timestamps</a:t>
            </a:r>
          </a:p>
          <a:p>
            <a:pPr marL="685800" marR="0" lvl="1" indent="-228600" algn="l" defTabSz="685800" rtl="0" eaLnBrk="1" fontAlgn="auto" latinLnBrk="0" hangingPunct="1">
              <a:lnSpc>
                <a:spcPct val="110000"/>
              </a:lnSpc>
              <a:spcBef>
                <a:spcPts val="700"/>
              </a:spcBef>
              <a:spcAft>
                <a:spcPts val="0"/>
              </a:spcAft>
              <a:buClr>
                <a:srgbClr val="2A1A00"/>
              </a:buClr>
              <a:buSzTx/>
              <a:buFont typeface="Gill Sans MT" panose="020B0502020104020203"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mj-lt"/>
                <a:ea typeface="+mn-ea"/>
                <a:cs typeface="+mn-cs"/>
              </a:rPr>
              <a:t>Start(</a:t>
            </a:r>
            <a:r>
              <a:rPr kumimoji="0" lang="en-US" altLang="en-US" sz="2000" b="0" i="0"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000" b="0" i="0"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 : the time when </a:t>
            </a:r>
            <a:r>
              <a:rPr kumimoji="0" lang="en-US" altLang="en-US" sz="2000" b="0" i="0"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000" b="0" i="0"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 started its execution</a:t>
            </a:r>
          </a:p>
          <a:p>
            <a:pPr marL="685800" marR="0" lvl="1" indent="-228600" algn="l" defTabSz="685800" rtl="0" eaLnBrk="1" fontAlgn="auto" latinLnBrk="0" hangingPunct="1">
              <a:lnSpc>
                <a:spcPct val="110000"/>
              </a:lnSpc>
              <a:spcBef>
                <a:spcPts val="700"/>
              </a:spcBef>
              <a:spcAft>
                <a:spcPts val="0"/>
              </a:spcAft>
              <a:buClr>
                <a:srgbClr val="2A1A00"/>
              </a:buClr>
              <a:buSzTx/>
              <a:buFont typeface="Gill Sans MT" panose="020B0502020104020203"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mj-lt"/>
                <a:ea typeface="+mn-ea"/>
                <a:cs typeface="+mn-cs"/>
              </a:rPr>
              <a:t>Validation(</a:t>
            </a:r>
            <a:r>
              <a:rPr kumimoji="0" lang="en-US" altLang="en-US" sz="2000" b="0" i="0"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000" b="0" i="0"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 the time when </a:t>
            </a:r>
            <a:r>
              <a:rPr kumimoji="0" lang="en-US" altLang="en-US" sz="2000" b="0" i="0"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000" b="0" i="0"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 entered its validation phase</a:t>
            </a:r>
          </a:p>
          <a:p>
            <a:pPr marL="685800" marR="0" lvl="1" indent="-228600" algn="l" defTabSz="685800" rtl="0" eaLnBrk="1" fontAlgn="auto" latinLnBrk="0" hangingPunct="1">
              <a:lnSpc>
                <a:spcPct val="110000"/>
              </a:lnSpc>
              <a:spcBef>
                <a:spcPts val="700"/>
              </a:spcBef>
              <a:spcAft>
                <a:spcPts val="0"/>
              </a:spcAft>
              <a:buClr>
                <a:srgbClr val="2A1A00"/>
              </a:buClr>
              <a:buSzTx/>
              <a:buFont typeface="Gill Sans MT" panose="020B0502020104020203"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mj-lt"/>
                <a:ea typeface="+mn-ea"/>
                <a:cs typeface="+mn-cs"/>
              </a:rPr>
              <a:t>Finish(</a:t>
            </a:r>
            <a:r>
              <a:rPr kumimoji="0" lang="en-US" altLang="en-US" sz="2000" b="0" i="0"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000" b="0" i="0"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 : the time when </a:t>
            </a:r>
            <a:r>
              <a:rPr kumimoji="0" lang="en-US" altLang="en-US" sz="2000" b="0" i="0"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000" b="0" i="0"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 finished its write phase</a:t>
            </a:r>
          </a:p>
          <a:p>
            <a:pPr marL="228600" marR="0" lvl="0" indent="-228600" algn="l" defTabSz="6858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Serializability order is determined by timestamp given at validation time,  to increase concurrency. </a:t>
            </a:r>
          </a:p>
          <a:p>
            <a:pPr marL="685800" marR="0" lvl="1" indent="-228600" algn="l" defTabSz="685800" rtl="0" eaLnBrk="1" fontAlgn="auto" latinLnBrk="0" hangingPunct="1">
              <a:lnSpc>
                <a:spcPct val="110000"/>
              </a:lnSpc>
              <a:spcBef>
                <a:spcPts val="700"/>
              </a:spcBef>
              <a:spcAft>
                <a:spcPts val="0"/>
              </a:spcAft>
              <a:buClr>
                <a:srgbClr val="2A1A00"/>
              </a:buClr>
              <a:buSzTx/>
              <a:buFont typeface="Gill Sans MT" panose="020B0502020104020203"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mj-lt"/>
                <a:ea typeface="+mn-ea"/>
                <a:cs typeface="+mn-cs"/>
              </a:rPr>
              <a:t>Thus TS(</a:t>
            </a:r>
            <a:r>
              <a:rPr kumimoji="0" lang="en-US" altLang="en-US" sz="2000" b="0" i="0"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000" b="0" i="0"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 is given the value of Validation(</a:t>
            </a:r>
            <a:r>
              <a:rPr kumimoji="0" lang="en-US" altLang="en-US" sz="2000" b="0" i="0" u="none" strike="noStrike" kern="1200" cap="none" spc="0" normalizeH="0" baseline="0" noProof="0" dirty="0" err="1">
                <a:ln>
                  <a:noFill/>
                </a:ln>
                <a:solidFill>
                  <a:schemeClr val="tx1"/>
                </a:solidFill>
                <a:effectLst/>
                <a:uLnTx/>
                <a:uFillTx/>
                <a:latin typeface="+mj-lt"/>
                <a:ea typeface="+mn-ea"/>
                <a:cs typeface="+mn-cs"/>
              </a:rPr>
              <a:t>T</a:t>
            </a:r>
            <a:r>
              <a:rPr kumimoji="0" lang="en-US" altLang="en-US" sz="2000" b="0" i="0" u="none" strike="noStrike" kern="1200" cap="none" spc="0" normalizeH="0" baseline="-25000" noProof="0" dirty="0" err="1">
                <a:ln>
                  <a:noFill/>
                </a:ln>
                <a:solidFill>
                  <a:schemeClr val="tx1"/>
                </a:solidFill>
                <a:effectLst/>
                <a:uLnTx/>
                <a:uFillTx/>
                <a:latin typeface="+mj-lt"/>
                <a:ea typeface="+mn-ea"/>
                <a:cs typeface="+mn-cs"/>
              </a:rPr>
              <a:t>i</a:t>
            </a:r>
            <a:r>
              <a:rPr kumimoji="0" lang="en-US" altLang="en-US" sz="2000" b="0" i="0" u="none" strike="noStrike" kern="1200" cap="none" spc="0" normalizeH="0" baseline="0" noProof="0" dirty="0">
                <a:ln>
                  <a:noFill/>
                </a:ln>
                <a:solidFill>
                  <a:schemeClr val="tx1"/>
                </a:solidFill>
                <a:effectLst/>
                <a:uLnTx/>
                <a:uFillTx/>
                <a:latin typeface="+mj-lt"/>
                <a:ea typeface="+mn-ea"/>
                <a:cs typeface="+mn-cs"/>
              </a:rPr>
              <a:t>).</a:t>
            </a:r>
          </a:p>
          <a:p>
            <a:pPr marL="228600" marR="0" lvl="0" indent="-228600" algn="l" defTabSz="6858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mj-lt"/>
                <a:ea typeface="+mn-ea"/>
                <a:cs typeface="+mn-cs"/>
              </a:rPr>
              <a:t>This protocol is useful and gives greater degree of concurrency if probability of conflicts is low. </a:t>
            </a:r>
          </a:p>
          <a:p>
            <a:pPr marL="685800" marR="0" lvl="1" indent="-228600" algn="l" defTabSz="685800" rtl="0" eaLnBrk="1" fontAlgn="auto" latinLnBrk="0" hangingPunct="1">
              <a:lnSpc>
                <a:spcPct val="110000"/>
              </a:lnSpc>
              <a:spcBef>
                <a:spcPts val="700"/>
              </a:spcBef>
              <a:spcAft>
                <a:spcPts val="0"/>
              </a:spcAft>
              <a:buClr>
                <a:srgbClr val="2A1A00"/>
              </a:buClr>
              <a:buSzTx/>
              <a:buFont typeface="Gill Sans MT" panose="020B0502020104020203"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mj-lt"/>
                <a:ea typeface="+mn-ea"/>
                <a:cs typeface="+mn-cs"/>
              </a:rPr>
              <a:t>because the serializability order is not pre-decided, and</a:t>
            </a:r>
          </a:p>
          <a:p>
            <a:pPr marL="685800" marR="0" lvl="1" indent="-228600" algn="l" defTabSz="685800" rtl="0" eaLnBrk="1" fontAlgn="auto" latinLnBrk="0" hangingPunct="1">
              <a:lnSpc>
                <a:spcPct val="110000"/>
              </a:lnSpc>
              <a:spcBef>
                <a:spcPts val="700"/>
              </a:spcBef>
              <a:spcAft>
                <a:spcPts val="0"/>
              </a:spcAft>
              <a:buClr>
                <a:srgbClr val="2A1A00"/>
              </a:buClr>
              <a:buSzTx/>
              <a:buFont typeface="Gill Sans MT" panose="020B0502020104020203"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mj-lt"/>
                <a:ea typeface="+mn-ea"/>
                <a:cs typeface="+mn-cs"/>
              </a:rPr>
              <a:t>relatively few transactions will have to be rolled back.</a:t>
            </a:r>
          </a:p>
        </p:txBody>
      </p:sp>
    </p:spTree>
    <p:extLst>
      <p:ext uri="{BB962C8B-B14F-4D97-AF65-F5344CB8AC3E}">
        <p14:creationId xmlns:p14="http://schemas.microsoft.com/office/powerpoint/2010/main" xmlns="" val="1748566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2BFA7E0-76DF-4D85-8A93-2E0CC3C3793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Validation Test for Transaction </a:t>
            </a:r>
            <a:r>
              <a:rPr lang="en-US" sz="3200" i="1" dirty="0" err="1"/>
              <a:t>T</a:t>
            </a:r>
            <a:r>
              <a:rPr lang="en-US" sz="3200" i="1" baseline="-25000" dirty="0" err="1"/>
              <a:t>j</a:t>
            </a:r>
            <a:r>
              <a:rPr lang="en-US" sz="3200" i="1" baseline="-25000" dirty="0"/>
              <a:t>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xmlns="" id="{6715E427-57B2-4420-8C77-6ECA112F5AC8}"/>
              </a:ext>
            </a:extLst>
          </p:cNvPr>
          <p:cNvSpPr txBox="1">
            <a:spLocks noChangeArrowheads="1"/>
          </p:cNvSpPr>
          <p:nvPr/>
        </p:nvSpPr>
        <p:spPr>
          <a:xfrm>
            <a:off x="932155" y="931415"/>
            <a:ext cx="7634796" cy="507136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If for all </a:t>
            </a:r>
            <a:r>
              <a:rPr lang="en-US" altLang="en-US" sz="2400" i="1" dirty="0" err="1"/>
              <a:t>T</a:t>
            </a:r>
            <a:r>
              <a:rPr lang="en-US" altLang="en-US" sz="2400" i="1" baseline="-25000" dirty="0" err="1"/>
              <a:t>i</a:t>
            </a:r>
            <a:r>
              <a:rPr lang="en-US" altLang="en-US" sz="2400" dirty="0"/>
              <a:t> with TS (</a:t>
            </a:r>
            <a:r>
              <a:rPr lang="en-US" altLang="en-US" sz="2400" i="1" dirty="0" err="1"/>
              <a:t>T</a:t>
            </a:r>
            <a:r>
              <a:rPr lang="en-US" altLang="en-US" sz="2400" i="1" baseline="-25000" dirty="0" err="1"/>
              <a:t>i</a:t>
            </a:r>
            <a:r>
              <a:rPr lang="en-US" altLang="en-US" sz="2400" dirty="0"/>
              <a:t>) &lt; TS (</a:t>
            </a:r>
            <a:r>
              <a:rPr lang="en-US" altLang="en-US" sz="2400" i="1" dirty="0" err="1"/>
              <a:t>T</a:t>
            </a:r>
            <a:r>
              <a:rPr lang="en-US" altLang="en-US" sz="2400" i="1" baseline="-25000" dirty="0" err="1"/>
              <a:t>j</a:t>
            </a:r>
            <a:r>
              <a:rPr lang="en-US" altLang="en-US" sz="2400" dirty="0"/>
              <a:t>) either one of the following condition holds:</a:t>
            </a:r>
          </a:p>
          <a:p>
            <a:pPr marL="800100" lvl="1" indent="-342900"/>
            <a:r>
              <a:rPr lang="en-US" altLang="en-US" sz="2000" b="1" dirty="0"/>
              <a:t>finish</a:t>
            </a:r>
            <a:r>
              <a:rPr lang="en-US" altLang="en-US" sz="2000" dirty="0"/>
              <a:t>(</a:t>
            </a:r>
            <a:r>
              <a:rPr lang="en-US" altLang="en-US" sz="2000" i="1" dirty="0" err="1"/>
              <a:t>T</a:t>
            </a:r>
            <a:r>
              <a:rPr lang="en-US" altLang="en-US" sz="2000" i="1" baseline="-25000" dirty="0" err="1"/>
              <a:t>i</a:t>
            </a:r>
            <a:r>
              <a:rPr lang="en-US" altLang="en-US" sz="2000" dirty="0"/>
              <a:t>) &lt; </a:t>
            </a:r>
            <a:r>
              <a:rPr lang="en-US" altLang="en-US" sz="2000" b="1" dirty="0"/>
              <a:t>start</a:t>
            </a:r>
            <a:r>
              <a:rPr lang="en-US" altLang="en-US" sz="2000" dirty="0"/>
              <a:t>(</a:t>
            </a:r>
            <a:r>
              <a:rPr lang="en-US" altLang="en-US" sz="2000" i="1" dirty="0" err="1"/>
              <a:t>T</a:t>
            </a:r>
            <a:r>
              <a:rPr lang="en-US" altLang="en-US" sz="2000" i="1" baseline="-25000" dirty="0" err="1"/>
              <a:t>j</a:t>
            </a:r>
            <a:r>
              <a:rPr lang="en-US" altLang="en-US" sz="2000" dirty="0"/>
              <a:t>) </a:t>
            </a:r>
          </a:p>
          <a:p>
            <a:pPr marL="800100" lvl="1" indent="-342900"/>
            <a:r>
              <a:rPr lang="en-US" altLang="en-US" sz="2000" b="1" dirty="0"/>
              <a:t>start</a:t>
            </a:r>
            <a:r>
              <a:rPr lang="en-US" altLang="en-US" sz="2000" dirty="0"/>
              <a:t>(</a:t>
            </a:r>
            <a:r>
              <a:rPr lang="en-US" altLang="en-US" sz="2000" i="1" dirty="0" err="1"/>
              <a:t>T</a:t>
            </a:r>
            <a:r>
              <a:rPr lang="en-US" altLang="en-US" sz="2000" i="1" baseline="-25000" dirty="0" err="1"/>
              <a:t>j</a:t>
            </a:r>
            <a:r>
              <a:rPr lang="en-US" altLang="en-US" sz="2000" dirty="0"/>
              <a:t>) &lt; </a:t>
            </a:r>
            <a:r>
              <a:rPr lang="en-US" altLang="en-US" sz="2000" b="1" dirty="0"/>
              <a:t>finish</a:t>
            </a:r>
            <a:r>
              <a:rPr lang="en-US" altLang="en-US" sz="2000" dirty="0"/>
              <a:t>(</a:t>
            </a:r>
            <a:r>
              <a:rPr lang="en-US" altLang="en-US" sz="2000" i="1" dirty="0" err="1"/>
              <a:t>T</a:t>
            </a:r>
            <a:r>
              <a:rPr lang="en-US" altLang="en-US" sz="2000" i="1" baseline="-25000" dirty="0" err="1"/>
              <a:t>i</a:t>
            </a:r>
            <a:r>
              <a:rPr lang="en-US" altLang="en-US" sz="2000" dirty="0"/>
              <a:t>) &lt; </a:t>
            </a:r>
            <a:r>
              <a:rPr lang="en-US" altLang="en-US" sz="2000" b="1" dirty="0"/>
              <a:t>validation</a:t>
            </a:r>
            <a:r>
              <a:rPr lang="en-US" altLang="en-US" sz="2000" dirty="0"/>
              <a:t>(</a:t>
            </a:r>
            <a:r>
              <a:rPr lang="en-US" altLang="en-US" sz="2000" i="1" dirty="0" err="1"/>
              <a:t>T</a:t>
            </a:r>
            <a:r>
              <a:rPr lang="en-US" altLang="en-US" sz="2000" i="1" baseline="-25000" dirty="0" err="1"/>
              <a:t>j</a:t>
            </a:r>
            <a:r>
              <a:rPr lang="en-US" altLang="en-US" sz="2000" dirty="0"/>
              <a:t>) </a:t>
            </a:r>
            <a:r>
              <a:rPr lang="en-US" altLang="en-US" sz="2000" b="1" dirty="0"/>
              <a:t>and </a:t>
            </a:r>
            <a:r>
              <a:rPr lang="en-US" altLang="en-US" sz="2000" dirty="0"/>
              <a:t>the set of data items written by </a:t>
            </a:r>
            <a:r>
              <a:rPr lang="en-US" altLang="en-US" sz="2000" i="1" dirty="0" err="1"/>
              <a:t>T</a:t>
            </a:r>
            <a:r>
              <a:rPr lang="en-US" altLang="en-US" sz="2000" i="1" baseline="-25000" dirty="0" err="1"/>
              <a:t>i</a:t>
            </a:r>
            <a:r>
              <a:rPr lang="en-US" altLang="en-US" sz="2000" dirty="0"/>
              <a:t> does not intersect with the set of data items read by </a:t>
            </a:r>
            <a:r>
              <a:rPr lang="en-US" altLang="en-US" sz="2000" i="1" dirty="0" err="1"/>
              <a:t>T</a:t>
            </a:r>
            <a:r>
              <a:rPr lang="en-US" altLang="en-US" sz="2000" i="1" baseline="-25000" dirty="0" err="1"/>
              <a:t>j</a:t>
            </a:r>
            <a:r>
              <a:rPr lang="en-US" altLang="en-US" sz="2000" dirty="0"/>
              <a:t>.  </a:t>
            </a:r>
          </a:p>
          <a:p>
            <a:pPr algn="just">
              <a:buFontTx/>
              <a:buNone/>
            </a:pPr>
            <a:r>
              <a:rPr lang="en-US" altLang="en-US" sz="2400" dirty="0"/>
              <a:t>     then validation succeeds and </a:t>
            </a:r>
            <a:r>
              <a:rPr lang="en-US" altLang="en-US" sz="2400" i="1" dirty="0" err="1"/>
              <a:t>T</a:t>
            </a:r>
            <a:r>
              <a:rPr lang="en-US" altLang="en-US" sz="2400" i="1" baseline="-25000" dirty="0" err="1"/>
              <a:t>j</a:t>
            </a:r>
            <a:r>
              <a:rPr lang="en-US" altLang="en-US" sz="2400" dirty="0"/>
              <a:t> can be committed.  Otherwise, validation fails and </a:t>
            </a:r>
            <a:r>
              <a:rPr lang="en-US" altLang="en-US" sz="2400" i="1" dirty="0" err="1"/>
              <a:t>T</a:t>
            </a:r>
            <a:r>
              <a:rPr lang="en-US" altLang="en-US" sz="2400" i="1" baseline="-25000" dirty="0" err="1"/>
              <a:t>j</a:t>
            </a:r>
            <a:r>
              <a:rPr lang="en-US" altLang="en-US" sz="2400" dirty="0"/>
              <a:t> is aborted.</a:t>
            </a:r>
          </a:p>
          <a:p>
            <a:pPr algn="just"/>
            <a:r>
              <a:rPr lang="en-US" altLang="en-US" sz="2400" i="1" dirty="0">
                <a:solidFill>
                  <a:srgbClr val="0070C0"/>
                </a:solidFill>
              </a:rPr>
              <a:t>Justification</a:t>
            </a:r>
            <a:r>
              <a:rPr lang="en-US" altLang="en-US" sz="2400" dirty="0">
                <a:solidFill>
                  <a:srgbClr val="0070C0"/>
                </a:solidFill>
              </a:rPr>
              <a:t>:  </a:t>
            </a:r>
            <a:r>
              <a:rPr lang="en-US" altLang="en-US" sz="2400" dirty="0"/>
              <a:t>Either the first condition is satisfied, and there is no overlapped execution, or the second condition is satisfied and</a:t>
            </a:r>
          </a:p>
          <a:p>
            <a:pPr marL="800100" lvl="1" indent="-342900">
              <a:buFont typeface="Monotype Sorts" pitchFamily="2" charset="2"/>
              <a:buChar char="n"/>
            </a:pPr>
            <a:r>
              <a:rPr lang="en-US" altLang="en-US" sz="2000" dirty="0"/>
              <a:t>the writes of </a:t>
            </a:r>
            <a:r>
              <a:rPr lang="en-US" altLang="en-US" sz="2000" i="1" dirty="0" err="1"/>
              <a:t>T</a:t>
            </a:r>
            <a:r>
              <a:rPr lang="en-US" altLang="en-US" sz="2000" i="1" baseline="-25000" dirty="0" err="1"/>
              <a:t>j</a:t>
            </a:r>
            <a:r>
              <a:rPr lang="en-US" altLang="en-US" sz="2000" i="1" dirty="0"/>
              <a:t> </a:t>
            </a:r>
            <a:r>
              <a:rPr lang="en-US" altLang="en-US" sz="2000" dirty="0"/>
              <a:t>do not affect reads of </a:t>
            </a:r>
            <a:r>
              <a:rPr lang="en-US" altLang="en-US" sz="2000" i="1" dirty="0" err="1"/>
              <a:t>T</a:t>
            </a:r>
            <a:r>
              <a:rPr lang="en-US" altLang="en-US" sz="2000" i="1" baseline="-25000" dirty="0" err="1"/>
              <a:t>i</a:t>
            </a:r>
            <a:r>
              <a:rPr lang="en-US" altLang="en-US" sz="2000" dirty="0"/>
              <a:t> since they occur after </a:t>
            </a:r>
            <a:r>
              <a:rPr lang="en-US" altLang="en-US" sz="2000" i="1" dirty="0" err="1"/>
              <a:t>T</a:t>
            </a:r>
            <a:r>
              <a:rPr lang="en-US" altLang="en-US" sz="2000" i="1" baseline="-25000" dirty="0" err="1"/>
              <a:t>i</a:t>
            </a:r>
            <a:r>
              <a:rPr lang="en-US" altLang="en-US" sz="2000" dirty="0"/>
              <a:t> has finished its reads.</a:t>
            </a:r>
          </a:p>
          <a:p>
            <a:pPr marL="800100" lvl="1" indent="-342900">
              <a:buFont typeface="Monotype Sorts" pitchFamily="2" charset="2"/>
              <a:buChar char="n"/>
            </a:pPr>
            <a:r>
              <a:rPr lang="en-US" altLang="en-US" sz="2000" dirty="0"/>
              <a:t>the writes of </a:t>
            </a:r>
            <a:r>
              <a:rPr lang="en-US" altLang="en-US" sz="2000" i="1" dirty="0" err="1"/>
              <a:t>T</a:t>
            </a:r>
            <a:r>
              <a:rPr lang="en-US" altLang="en-US" sz="2000" i="1" baseline="-25000" dirty="0" err="1"/>
              <a:t>i</a:t>
            </a:r>
            <a:r>
              <a:rPr lang="en-US" altLang="en-US" sz="2000" dirty="0"/>
              <a:t> do not affect reads of </a:t>
            </a:r>
            <a:r>
              <a:rPr lang="en-US" altLang="en-US" sz="2000" i="1" dirty="0" err="1"/>
              <a:t>T</a:t>
            </a:r>
            <a:r>
              <a:rPr lang="en-US" altLang="en-US" sz="2000" i="1" baseline="-25000" dirty="0" err="1"/>
              <a:t>j</a:t>
            </a:r>
            <a:r>
              <a:rPr lang="en-US" altLang="en-US" sz="2000" dirty="0"/>
              <a:t> since </a:t>
            </a:r>
            <a:r>
              <a:rPr lang="en-US" altLang="en-US" sz="2000" i="1" dirty="0" err="1"/>
              <a:t>T</a:t>
            </a:r>
            <a:r>
              <a:rPr lang="en-US" altLang="en-US" sz="2000" i="1" baseline="-25000" dirty="0" err="1"/>
              <a:t>j</a:t>
            </a:r>
            <a:r>
              <a:rPr lang="en-US" altLang="en-US" sz="2000" i="1" dirty="0"/>
              <a:t> </a:t>
            </a:r>
            <a:r>
              <a:rPr lang="en-US" altLang="en-US" sz="2000" dirty="0"/>
              <a:t>does not read  any item written by </a:t>
            </a:r>
            <a:r>
              <a:rPr lang="en-US" altLang="en-US" sz="2000" i="1" dirty="0" err="1"/>
              <a:t>T</a:t>
            </a:r>
            <a:r>
              <a:rPr lang="en-US" altLang="en-US" sz="2000" i="1" baseline="-25000" dirty="0" err="1"/>
              <a:t>i</a:t>
            </a:r>
            <a:r>
              <a:rPr lang="en-US" altLang="en-US" sz="2000" i="1" dirty="0"/>
              <a:t>.</a:t>
            </a:r>
            <a:endParaRPr lang="en-US" altLang="en-US" sz="2000" dirty="0"/>
          </a:p>
        </p:txBody>
      </p:sp>
    </p:spTree>
    <p:extLst>
      <p:ext uri="{BB962C8B-B14F-4D97-AF65-F5344CB8AC3E}">
        <p14:creationId xmlns:p14="http://schemas.microsoft.com/office/powerpoint/2010/main" xmlns="" val="201420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681985D-CB29-4D28-862F-975BB4ABA64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Multiple Granularity</a:t>
            </a:r>
            <a:r>
              <a:rPr lang="en-US" sz="3200" i="1" baseline="-25000" dirty="0"/>
              <a:t>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xmlns="" id="{E2EF1D7E-4843-49E3-8060-4FB23D698D5F}"/>
              </a:ext>
            </a:extLst>
          </p:cNvPr>
          <p:cNvSpPr txBox="1">
            <a:spLocks noChangeArrowheads="1"/>
          </p:cNvSpPr>
          <p:nvPr/>
        </p:nvSpPr>
        <p:spPr>
          <a:xfrm>
            <a:off x="914400" y="1143000"/>
            <a:ext cx="7617041" cy="50092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en-US" sz="2400" dirty="0"/>
              <a:t>Allow  data items to be of various sizes and define a hierarchy of data granularities, where the small granularities are nested within larger ones</a:t>
            </a:r>
          </a:p>
          <a:p>
            <a:pPr algn="just"/>
            <a:r>
              <a:rPr lang="en-US" altLang="en-US" sz="2400" dirty="0"/>
              <a:t>Can be represented graphically as a tree (but don't confuse with tree-locking protocol)</a:t>
            </a:r>
          </a:p>
          <a:p>
            <a:pPr algn="just"/>
            <a:r>
              <a:rPr lang="en-US" altLang="en-US" sz="2400" dirty="0"/>
              <a:t>When a transaction locks a node in the tree </a:t>
            </a:r>
            <a:r>
              <a:rPr lang="en-US" altLang="en-US" sz="2400" i="1" dirty="0"/>
              <a:t>explicitly</a:t>
            </a:r>
            <a:r>
              <a:rPr lang="en-US" altLang="en-US" sz="2400" dirty="0"/>
              <a:t>, it </a:t>
            </a:r>
            <a:r>
              <a:rPr lang="en-US" altLang="en-US" sz="2400" i="1" dirty="0"/>
              <a:t>implicitly</a:t>
            </a:r>
            <a:r>
              <a:rPr lang="en-US" altLang="en-US" sz="2400" dirty="0"/>
              <a:t> locks all the node's </a:t>
            </a:r>
            <a:r>
              <a:rPr lang="en-US" altLang="en-US" sz="2400" dirty="0" err="1"/>
              <a:t>descendents</a:t>
            </a:r>
            <a:r>
              <a:rPr lang="en-US" altLang="en-US" sz="2400" dirty="0"/>
              <a:t> in the same mode.</a:t>
            </a:r>
          </a:p>
          <a:p>
            <a:r>
              <a:rPr lang="en-US" altLang="en-US" sz="2400" dirty="0">
                <a:solidFill>
                  <a:schemeClr val="tx2"/>
                </a:solidFill>
              </a:rPr>
              <a:t>Granularity of locking</a:t>
            </a:r>
            <a:r>
              <a:rPr lang="en-US" altLang="en-US" sz="2400" dirty="0"/>
              <a:t> (level in tree where locking is done):</a:t>
            </a:r>
          </a:p>
          <a:p>
            <a:pPr lvl="1"/>
            <a:r>
              <a:rPr lang="en-US" altLang="en-US" sz="2000" b="1" dirty="0">
                <a:solidFill>
                  <a:schemeClr val="tx2"/>
                </a:solidFill>
              </a:rPr>
              <a:t>fine granularity</a:t>
            </a:r>
            <a:r>
              <a:rPr lang="en-US" altLang="en-US" sz="2000" dirty="0"/>
              <a:t> (lower in tree): high concurrency, high locking overhead</a:t>
            </a:r>
          </a:p>
          <a:p>
            <a:pPr lvl="1"/>
            <a:r>
              <a:rPr lang="en-US" altLang="en-US" sz="2000" b="1" dirty="0">
                <a:solidFill>
                  <a:schemeClr val="tx2"/>
                </a:solidFill>
              </a:rPr>
              <a:t>coarse granularity</a:t>
            </a:r>
            <a:r>
              <a:rPr lang="en-US" altLang="en-US" sz="2000" i="1" dirty="0"/>
              <a:t> </a:t>
            </a:r>
            <a:r>
              <a:rPr lang="en-US" altLang="en-US" sz="2000" dirty="0"/>
              <a:t> (higher in tree): low locking overhead, low concurrency</a:t>
            </a:r>
          </a:p>
        </p:txBody>
      </p:sp>
    </p:spTree>
    <p:extLst>
      <p:ext uri="{BB962C8B-B14F-4D97-AF65-F5344CB8AC3E}">
        <p14:creationId xmlns:p14="http://schemas.microsoft.com/office/powerpoint/2010/main" xmlns="" val="3359992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EDD292-08CB-4BBD-82EE-FEEE1230F1A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Multiple Granularity</a:t>
            </a:r>
            <a:r>
              <a:rPr lang="en-US" sz="3200" i="1" baseline="-25000" dirty="0"/>
              <a:t>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xmlns="" id="{E2EF1D7E-4843-49E3-8060-4FB23D698D5F}"/>
              </a:ext>
            </a:extLst>
          </p:cNvPr>
          <p:cNvSpPr txBox="1">
            <a:spLocks noChangeArrowheads="1"/>
          </p:cNvSpPr>
          <p:nvPr/>
        </p:nvSpPr>
        <p:spPr>
          <a:xfrm>
            <a:off x="914400" y="1143000"/>
            <a:ext cx="7617041" cy="50092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it can be defined as hierarchically breaking up the database into blocks which can be locked.</a:t>
            </a:r>
          </a:p>
          <a:p>
            <a:r>
              <a:rPr lang="en-US" sz="2400" dirty="0"/>
              <a:t>The Multiple Granularity protocol enhances concurrency and reduces lock overhead.</a:t>
            </a:r>
          </a:p>
          <a:p>
            <a:r>
              <a:rPr lang="en-US" sz="2400" dirty="0"/>
              <a:t>It maintains the track of what to lock and how to lock.</a:t>
            </a:r>
          </a:p>
          <a:p>
            <a:r>
              <a:rPr lang="en-US" sz="2400" dirty="0"/>
              <a:t>It makes easy to decide either to lock a data item or to unlock a data item. This type of hierarchy can be graphically represented as a tree.</a:t>
            </a:r>
          </a:p>
        </p:txBody>
      </p:sp>
    </p:spTree>
    <p:extLst>
      <p:ext uri="{BB962C8B-B14F-4D97-AF65-F5344CB8AC3E}">
        <p14:creationId xmlns:p14="http://schemas.microsoft.com/office/powerpoint/2010/main" xmlns="" val="3359992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54C1D960-DC11-4DFA-B869-1A2356ED397D}" type="datetime1">
              <a:rPr lang="en-US" smtClean="0"/>
              <a:pPr/>
              <a:t>11/13/2021</a:t>
            </a:fld>
            <a:endParaRPr lang="en-US"/>
          </a:p>
        </p:txBody>
      </p:sp>
      <p:sp>
        <p:nvSpPr>
          <p:cNvPr id="5" name="Footer Placeholder 4"/>
          <p:cNvSpPr>
            <a:spLocks noGrp="1"/>
          </p:cNvSpPr>
          <p:nvPr>
            <p:ph type="ftr" sz="quarter" idx="11"/>
          </p:nvPr>
        </p:nvSpPr>
        <p:spPr/>
        <p:txBody>
          <a:bodyPr/>
          <a:lstStyle/>
          <a:p>
            <a:r>
              <a:rPr lang="sv-SE" smtClean="0"/>
              <a:t>Ram Kumar  Sharma                   KCS 501   DBMS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0C59F9-DE33-4A6D-9F9B-B51BC7315EF0}"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Intention Lock Modes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xmlns="" id="{742D0719-4B22-4793-8502-095186F729E3}"/>
              </a:ext>
            </a:extLst>
          </p:cNvPr>
          <p:cNvSpPr txBox="1">
            <a:spLocks noChangeArrowheads="1"/>
          </p:cNvSpPr>
          <p:nvPr/>
        </p:nvSpPr>
        <p:spPr>
          <a:xfrm>
            <a:off x="914400" y="1143000"/>
            <a:ext cx="78486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200" dirty="0"/>
              <a:t>In addition to S and X lock modes, there are three additional lock modes with multiple granularity:</a:t>
            </a:r>
          </a:p>
          <a:p>
            <a:pPr lvl="1"/>
            <a:r>
              <a:rPr lang="en-US" altLang="en-US" sz="2200" b="1" i="1" dirty="0"/>
              <a:t>intention-shared</a:t>
            </a:r>
            <a:r>
              <a:rPr lang="en-US" altLang="en-US" sz="2200" dirty="0"/>
              <a:t> (IS): indicates explicit locking at a lower level of the tree but only with shared locks.</a:t>
            </a:r>
          </a:p>
          <a:p>
            <a:pPr lvl="1"/>
            <a:r>
              <a:rPr lang="en-US" altLang="en-US" sz="2200" b="1" i="1" dirty="0"/>
              <a:t>intention</a:t>
            </a:r>
            <a:r>
              <a:rPr lang="en-US" altLang="en-US" sz="2200" b="1" dirty="0"/>
              <a:t>-</a:t>
            </a:r>
            <a:r>
              <a:rPr lang="en-US" altLang="en-US" sz="2200" b="1" i="1" dirty="0"/>
              <a:t>exclusive</a:t>
            </a:r>
            <a:r>
              <a:rPr lang="en-US" altLang="en-US" sz="2200" dirty="0"/>
              <a:t> (IX): indicates explicit locking at a lower level with exclusive or shared locks</a:t>
            </a:r>
          </a:p>
          <a:p>
            <a:pPr lvl="1"/>
            <a:r>
              <a:rPr lang="en-US" altLang="en-US" sz="2200" b="1" i="1" dirty="0"/>
              <a:t>shared and intention</a:t>
            </a:r>
            <a:r>
              <a:rPr lang="en-US" altLang="en-US" sz="2200" b="1" dirty="0"/>
              <a:t>-</a:t>
            </a:r>
            <a:r>
              <a:rPr lang="en-US" altLang="en-US" sz="2200" b="1" i="1" dirty="0"/>
              <a:t>exclusive</a:t>
            </a:r>
            <a:r>
              <a:rPr lang="en-US" altLang="en-US" sz="2200" dirty="0"/>
              <a:t> (SIX): the subtree rooted by that node is locked explicitly in shared mode and explicit locking is being done at a lower level with exclusive-mode locks.</a:t>
            </a:r>
          </a:p>
          <a:p>
            <a:r>
              <a:rPr lang="en-US" altLang="en-US" sz="2200" dirty="0"/>
              <a:t>intention locks allow a higher level node to be locked in S or X mode without having to check all descendent nodes.</a:t>
            </a:r>
          </a:p>
        </p:txBody>
      </p:sp>
    </p:spTree>
    <p:extLst>
      <p:ext uri="{BB962C8B-B14F-4D97-AF65-F5344CB8AC3E}">
        <p14:creationId xmlns:p14="http://schemas.microsoft.com/office/powerpoint/2010/main" xmlns="" val="37813694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7DE57D-6911-425D-97FF-D7C985403B2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t>Compatibility Matrix with Intention Lock Modes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xmlns="" id="{CB17B8FB-C35A-48C1-9431-28BBA14861A4}"/>
              </a:ext>
            </a:extLst>
          </p:cNvPr>
          <p:cNvSpPr txBox="1">
            <a:spLocks noChangeArrowheads="1"/>
          </p:cNvSpPr>
          <p:nvPr/>
        </p:nvSpPr>
        <p:spPr>
          <a:xfrm>
            <a:off x="1295400" y="1079500"/>
            <a:ext cx="7848600" cy="441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a:t>The compatibility matrix for all lock modes is: </a:t>
            </a:r>
            <a:endParaRPr lang="en-US" altLang="en-US" sz="2800" dirty="0">
              <a:sym typeface="Wingdings" panose="05000000000000000000" pitchFamily="2" charset="2"/>
            </a:endParaRPr>
          </a:p>
        </p:txBody>
      </p:sp>
      <p:grpSp>
        <p:nvGrpSpPr>
          <p:cNvPr id="10" name="Group 4">
            <a:extLst>
              <a:ext uri="{FF2B5EF4-FFF2-40B4-BE49-F238E27FC236}">
                <a16:creationId xmlns:a16="http://schemas.microsoft.com/office/drawing/2014/main" xmlns="" id="{A4AA8904-2B53-4385-A7CD-934DD69E207D}"/>
              </a:ext>
            </a:extLst>
          </p:cNvPr>
          <p:cNvGrpSpPr>
            <a:grpSpLocks/>
          </p:cNvGrpSpPr>
          <p:nvPr/>
        </p:nvGrpSpPr>
        <p:grpSpPr bwMode="auto">
          <a:xfrm>
            <a:off x="2781070" y="2117725"/>
            <a:ext cx="4624387" cy="3810000"/>
            <a:chOff x="831" y="1104"/>
            <a:chExt cx="2913" cy="2400"/>
          </a:xfrm>
        </p:grpSpPr>
        <p:sp>
          <p:nvSpPr>
            <p:cNvPr id="11" name="Line 5">
              <a:extLst>
                <a:ext uri="{FF2B5EF4-FFF2-40B4-BE49-F238E27FC236}">
                  <a16:creationId xmlns:a16="http://schemas.microsoft.com/office/drawing/2014/main" xmlns="" id="{DD5C694D-71A7-4B1A-B502-80E230EA0B92}"/>
                </a:ext>
              </a:extLst>
            </p:cNvPr>
            <p:cNvSpPr>
              <a:spLocks noChangeShapeType="1"/>
            </p:cNvSpPr>
            <p:nvPr/>
          </p:nvSpPr>
          <p:spPr bwMode="auto">
            <a:xfrm>
              <a:off x="1296" y="1104"/>
              <a:ext cx="0" cy="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 name="Line 6">
              <a:extLst>
                <a:ext uri="{FF2B5EF4-FFF2-40B4-BE49-F238E27FC236}">
                  <a16:creationId xmlns:a16="http://schemas.microsoft.com/office/drawing/2014/main" xmlns="" id="{B78B6CC6-198F-45F9-BD32-6F3452E025FB}"/>
                </a:ext>
              </a:extLst>
            </p:cNvPr>
            <p:cNvSpPr>
              <a:spLocks noChangeShapeType="1"/>
            </p:cNvSpPr>
            <p:nvPr/>
          </p:nvSpPr>
          <p:spPr bwMode="auto">
            <a:xfrm>
              <a:off x="1776" y="1137"/>
              <a:ext cx="0" cy="236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 name="Line 7">
              <a:extLst>
                <a:ext uri="{FF2B5EF4-FFF2-40B4-BE49-F238E27FC236}">
                  <a16:creationId xmlns:a16="http://schemas.microsoft.com/office/drawing/2014/main" xmlns="" id="{A2B938F6-6F24-4F3E-8D13-DC7C5D539508}"/>
                </a:ext>
              </a:extLst>
            </p:cNvPr>
            <p:cNvSpPr>
              <a:spLocks noChangeShapeType="1"/>
            </p:cNvSpPr>
            <p:nvPr/>
          </p:nvSpPr>
          <p:spPr bwMode="auto">
            <a:xfrm>
              <a:off x="2256" y="1152"/>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 name="Line 8">
              <a:extLst>
                <a:ext uri="{FF2B5EF4-FFF2-40B4-BE49-F238E27FC236}">
                  <a16:creationId xmlns:a16="http://schemas.microsoft.com/office/drawing/2014/main" xmlns="" id="{74B34661-417C-43B8-A7EA-5AA13DEC6C59}"/>
                </a:ext>
              </a:extLst>
            </p:cNvPr>
            <p:cNvSpPr>
              <a:spLocks noChangeShapeType="1"/>
            </p:cNvSpPr>
            <p:nvPr/>
          </p:nvSpPr>
          <p:spPr bwMode="auto">
            <a:xfrm>
              <a:off x="2736" y="1152"/>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 name="Line 9">
              <a:extLst>
                <a:ext uri="{FF2B5EF4-FFF2-40B4-BE49-F238E27FC236}">
                  <a16:creationId xmlns:a16="http://schemas.microsoft.com/office/drawing/2014/main" xmlns="" id="{F625939A-278A-4D88-B74E-1B7FA1287692}"/>
                </a:ext>
              </a:extLst>
            </p:cNvPr>
            <p:cNvSpPr>
              <a:spLocks noChangeShapeType="1"/>
            </p:cNvSpPr>
            <p:nvPr/>
          </p:nvSpPr>
          <p:spPr bwMode="auto">
            <a:xfrm>
              <a:off x="3264" y="1152"/>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 name="Line 10">
              <a:extLst>
                <a:ext uri="{FF2B5EF4-FFF2-40B4-BE49-F238E27FC236}">
                  <a16:creationId xmlns:a16="http://schemas.microsoft.com/office/drawing/2014/main" xmlns="" id="{70E3731B-BBD3-466E-BA65-D4F613DA04BC}"/>
                </a:ext>
              </a:extLst>
            </p:cNvPr>
            <p:cNvSpPr>
              <a:spLocks noChangeShapeType="1"/>
            </p:cNvSpPr>
            <p:nvPr/>
          </p:nvSpPr>
          <p:spPr bwMode="auto">
            <a:xfrm>
              <a:off x="3744" y="1152"/>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 name="Line 11">
              <a:extLst>
                <a:ext uri="{FF2B5EF4-FFF2-40B4-BE49-F238E27FC236}">
                  <a16:creationId xmlns:a16="http://schemas.microsoft.com/office/drawing/2014/main" xmlns="" id="{1E7E3AF9-0A86-4E16-ACFC-7BF837431A27}"/>
                </a:ext>
              </a:extLst>
            </p:cNvPr>
            <p:cNvSpPr>
              <a:spLocks noChangeShapeType="1"/>
            </p:cNvSpPr>
            <p:nvPr/>
          </p:nvSpPr>
          <p:spPr bwMode="auto">
            <a:xfrm>
              <a:off x="864" y="1392"/>
              <a:ext cx="28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 name="Line 12">
              <a:extLst>
                <a:ext uri="{FF2B5EF4-FFF2-40B4-BE49-F238E27FC236}">
                  <a16:creationId xmlns:a16="http://schemas.microsoft.com/office/drawing/2014/main" xmlns="" id="{9A7D7039-7309-4287-B778-6C01149F4B39}"/>
                </a:ext>
              </a:extLst>
            </p:cNvPr>
            <p:cNvSpPr>
              <a:spLocks noChangeShapeType="1"/>
            </p:cNvSpPr>
            <p:nvPr/>
          </p:nvSpPr>
          <p:spPr bwMode="auto">
            <a:xfrm>
              <a:off x="849" y="1776"/>
              <a:ext cx="289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Line 13">
              <a:extLst>
                <a:ext uri="{FF2B5EF4-FFF2-40B4-BE49-F238E27FC236}">
                  <a16:creationId xmlns:a16="http://schemas.microsoft.com/office/drawing/2014/main" xmlns="" id="{1F0B23BE-E4DB-4F64-9AA8-F3F30366B788}"/>
                </a:ext>
              </a:extLst>
            </p:cNvPr>
            <p:cNvSpPr>
              <a:spLocks noChangeShapeType="1"/>
            </p:cNvSpPr>
            <p:nvPr/>
          </p:nvSpPr>
          <p:spPr bwMode="auto">
            <a:xfrm>
              <a:off x="864" y="2160"/>
              <a:ext cx="28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 name="Line 14">
              <a:extLst>
                <a:ext uri="{FF2B5EF4-FFF2-40B4-BE49-F238E27FC236}">
                  <a16:creationId xmlns:a16="http://schemas.microsoft.com/office/drawing/2014/main" xmlns="" id="{7858C330-FC4D-4A4F-BC79-60D49F02C8EE}"/>
                </a:ext>
              </a:extLst>
            </p:cNvPr>
            <p:cNvSpPr>
              <a:spLocks noChangeShapeType="1"/>
            </p:cNvSpPr>
            <p:nvPr/>
          </p:nvSpPr>
          <p:spPr bwMode="auto">
            <a:xfrm>
              <a:off x="864" y="2592"/>
              <a:ext cx="28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 name="Line 15">
              <a:extLst>
                <a:ext uri="{FF2B5EF4-FFF2-40B4-BE49-F238E27FC236}">
                  <a16:creationId xmlns:a16="http://schemas.microsoft.com/office/drawing/2014/main" xmlns="" id="{BD4763AE-F3C4-408E-96F3-2CD88ED87EC4}"/>
                </a:ext>
              </a:extLst>
            </p:cNvPr>
            <p:cNvSpPr>
              <a:spLocks noChangeShapeType="1"/>
            </p:cNvSpPr>
            <p:nvPr/>
          </p:nvSpPr>
          <p:spPr bwMode="auto">
            <a:xfrm>
              <a:off x="864" y="3024"/>
              <a:ext cx="28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 name="Line 16">
              <a:extLst>
                <a:ext uri="{FF2B5EF4-FFF2-40B4-BE49-F238E27FC236}">
                  <a16:creationId xmlns:a16="http://schemas.microsoft.com/office/drawing/2014/main" xmlns="" id="{B784ECB7-BC09-454C-9D71-6C96D829E1E0}"/>
                </a:ext>
              </a:extLst>
            </p:cNvPr>
            <p:cNvSpPr>
              <a:spLocks noChangeShapeType="1"/>
            </p:cNvSpPr>
            <p:nvPr/>
          </p:nvSpPr>
          <p:spPr bwMode="auto">
            <a:xfrm>
              <a:off x="864" y="3504"/>
              <a:ext cx="28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 name="Text Box 17">
              <a:extLst>
                <a:ext uri="{FF2B5EF4-FFF2-40B4-BE49-F238E27FC236}">
                  <a16:creationId xmlns:a16="http://schemas.microsoft.com/office/drawing/2014/main" xmlns="" id="{582A2C28-BA24-4D1D-9A0C-6AC89C5560E7}"/>
                </a:ext>
              </a:extLst>
            </p:cNvPr>
            <p:cNvSpPr txBox="1">
              <a:spLocks noChangeArrowheads="1"/>
            </p:cNvSpPr>
            <p:nvPr/>
          </p:nvSpPr>
          <p:spPr bwMode="auto">
            <a:xfrm>
              <a:off x="1382" y="1186"/>
              <a:ext cx="26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dirty="0">
                  <a:solidFill>
                    <a:schemeClr val="tx1"/>
                  </a:solidFill>
                  <a:latin typeface="Helvetica" panose="020B0604020202020204" pitchFamily="34" charset="0"/>
                </a:rPr>
                <a:t>IS</a:t>
              </a:r>
            </a:p>
          </p:txBody>
        </p:sp>
        <p:sp>
          <p:nvSpPr>
            <p:cNvPr id="24" name="Text Box 18">
              <a:extLst>
                <a:ext uri="{FF2B5EF4-FFF2-40B4-BE49-F238E27FC236}">
                  <a16:creationId xmlns:a16="http://schemas.microsoft.com/office/drawing/2014/main" xmlns="" id="{39213CB6-E842-4E29-96DC-730C90969F76}"/>
                </a:ext>
              </a:extLst>
            </p:cNvPr>
            <p:cNvSpPr txBox="1">
              <a:spLocks noChangeArrowheads="1"/>
            </p:cNvSpPr>
            <p:nvPr/>
          </p:nvSpPr>
          <p:spPr bwMode="auto">
            <a:xfrm>
              <a:off x="1872" y="1168"/>
              <a:ext cx="26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rPr>
                <a:t>IX</a:t>
              </a:r>
            </a:p>
          </p:txBody>
        </p:sp>
        <p:sp>
          <p:nvSpPr>
            <p:cNvPr id="25" name="Text Box 19">
              <a:extLst>
                <a:ext uri="{FF2B5EF4-FFF2-40B4-BE49-F238E27FC236}">
                  <a16:creationId xmlns:a16="http://schemas.microsoft.com/office/drawing/2014/main" xmlns="" id="{B849E247-97E2-4A41-8A5D-C2D671896818}"/>
                </a:ext>
              </a:extLst>
            </p:cNvPr>
            <p:cNvSpPr txBox="1">
              <a:spLocks noChangeArrowheads="1"/>
            </p:cNvSpPr>
            <p:nvPr/>
          </p:nvSpPr>
          <p:spPr bwMode="auto">
            <a:xfrm>
              <a:off x="2372" y="1162"/>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rPr>
                <a:t>S</a:t>
              </a:r>
            </a:p>
          </p:txBody>
        </p:sp>
        <p:sp>
          <p:nvSpPr>
            <p:cNvPr id="26" name="Text Box 20">
              <a:extLst>
                <a:ext uri="{FF2B5EF4-FFF2-40B4-BE49-F238E27FC236}">
                  <a16:creationId xmlns:a16="http://schemas.microsoft.com/office/drawing/2014/main" xmlns="" id="{5ABC3726-4F02-47B3-9217-15C87DF9A377}"/>
                </a:ext>
              </a:extLst>
            </p:cNvPr>
            <p:cNvSpPr txBox="1">
              <a:spLocks noChangeArrowheads="1"/>
            </p:cNvSpPr>
            <p:nvPr/>
          </p:nvSpPr>
          <p:spPr bwMode="auto">
            <a:xfrm>
              <a:off x="2784" y="1159"/>
              <a:ext cx="41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rPr>
                <a:t>S IX</a:t>
              </a:r>
            </a:p>
          </p:txBody>
        </p:sp>
        <p:sp>
          <p:nvSpPr>
            <p:cNvPr id="27" name="Text Box 21">
              <a:extLst>
                <a:ext uri="{FF2B5EF4-FFF2-40B4-BE49-F238E27FC236}">
                  <a16:creationId xmlns:a16="http://schemas.microsoft.com/office/drawing/2014/main" xmlns="" id="{F37A7D5A-E138-405C-B852-A105802FF209}"/>
                </a:ext>
              </a:extLst>
            </p:cNvPr>
            <p:cNvSpPr txBox="1">
              <a:spLocks noChangeArrowheads="1"/>
            </p:cNvSpPr>
            <p:nvPr/>
          </p:nvSpPr>
          <p:spPr bwMode="auto">
            <a:xfrm>
              <a:off x="3312" y="1171"/>
              <a:ext cx="26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rPr>
                <a:t>X </a:t>
              </a:r>
            </a:p>
          </p:txBody>
        </p:sp>
        <p:sp>
          <p:nvSpPr>
            <p:cNvPr id="28" name="Text Box 22">
              <a:extLst>
                <a:ext uri="{FF2B5EF4-FFF2-40B4-BE49-F238E27FC236}">
                  <a16:creationId xmlns:a16="http://schemas.microsoft.com/office/drawing/2014/main" xmlns="" id="{EA0CC3C3-964D-45EC-B508-53090DF8C3E9}"/>
                </a:ext>
              </a:extLst>
            </p:cNvPr>
            <p:cNvSpPr txBox="1">
              <a:spLocks noChangeArrowheads="1"/>
            </p:cNvSpPr>
            <p:nvPr/>
          </p:nvSpPr>
          <p:spPr bwMode="auto">
            <a:xfrm>
              <a:off x="971" y="1471"/>
              <a:ext cx="26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rPr>
                <a:t>IS</a:t>
              </a:r>
            </a:p>
          </p:txBody>
        </p:sp>
        <p:sp>
          <p:nvSpPr>
            <p:cNvPr id="29" name="Text Box 23">
              <a:extLst>
                <a:ext uri="{FF2B5EF4-FFF2-40B4-BE49-F238E27FC236}">
                  <a16:creationId xmlns:a16="http://schemas.microsoft.com/office/drawing/2014/main" xmlns="" id="{645F2C40-ABB7-4744-9A28-D824345AFD2A}"/>
                </a:ext>
              </a:extLst>
            </p:cNvPr>
            <p:cNvSpPr txBox="1">
              <a:spLocks noChangeArrowheads="1"/>
            </p:cNvSpPr>
            <p:nvPr/>
          </p:nvSpPr>
          <p:spPr bwMode="auto">
            <a:xfrm>
              <a:off x="947" y="1828"/>
              <a:ext cx="26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rPr>
                <a:t>IX</a:t>
              </a:r>
            </a:p>
          </p:txBody>
        </p:sp>
        <p:sp>
          <p:nvSpPr>
            <p:cNvPr id="30" name="Text Box 24">
              <a:extLst>
                <a:ext uri="{FF2B5EF4-FFF2-40B4-BE49-F238E27FC236}">
                  <a16:creationId xmlns:a16="http://schemas.microsoft.com/office/drawing/2014/main" xmlns="" id="{36EA0888-FFF2-4AAD-AECB-E9F6065E1B9D}"/>
                </a:ext>
              </a:extLst>
            </p:cNvPr>
            <p:cNvSpPr txBox="1">
              <a:spLocks noChangeArrowheads="1"/>
            </p:cNvSpPr>
            <p:nvPr/>
          </p:nvSpPr>
          <p:spPr bwMode="auto">
            <a:xfrm>
              <a:off x="960" y="2230"/>
              <a:ext cx="2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dirty="0">
                  <a:solidFill>
                    <a:schemeClr val="tx1"/>
                  </a:solidFill>
                  <a:latin typeface="Helvetica" panose="020B0604020202020204" pitchFamily="34" charset="0"/>
                </a:rPr>
                <a:t>S</a:t>
              </a:r>
            </a:p>
          </p:txBody>
        </p:sp>
        <p:sp>
          <p:nvSpPr>
            <p:cNvPr id="31" name="Text Box 25">
              <a:extLst>
                <a:ext uri="{FF2B5EF4-FFF2-40B4-BE49-F238E27FC236}">
                  <a16:creationId xmlns:a16="http://schemas.microsoft.com/office/drawing/2014/main" xmlns="" id="{4F7182FB-11AE-4CF4-8D13-666E84239E32}"/>
                </a:ext>
              </a:extLst>
            </p:cNvPr>
            <p:cNvSpPr txBox="1">
              <a:spLocks noChangeArrowheads="1"/>
            </p:cNvSpPr>
            <p:nvPr/>
          </p:nvSpPr>
          <p:spPr bwMode="auto">
            <a:xfrm>
              <a:off x="831" y="2671"/>
              <a:ext cx="41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rPr>
                <a:t>S IX</a:t>
              </a:r>
            </a:p>
          </p:txBody>
        </p:sp>
        <p:sp>
          <p:nvSpPr>
            <p:cNvPr id="32" name="Text Box 26">
              <a:extLst>
                <a:ext uri="{FF2B5EF4-FFF2-40B4-BE49-F238E27FC236}">
                  <a16:creationId xmlns:a16="http://schemas.microsoft.com/office/drawing/2014/main" xmlns="" id="{D792CA18-CC64-407E-B404-509A355F1E45}"/>
                </a:ext>
              </a:extLst>
            </p:cNvPr>
            <p:cNvSpPr txBox="1">
              <a:spLocks noChangeArrowheads="1"/>
            </p:cNvSpPr>
            <p:nvPr/>
          </p:nvSpPr>
          <p:spPr bwMode="auto">
            <a:xfrm>
              <a:off x="912" y="3151"/>
              <a:ext cx="26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rPr>
                <a:t>X </a:t>
              </a:r>
            </a:p>
          </p:txBody>
        </p:sp>
        <p:sp>
          <p:nvSpPr>
            <p:cNvPr id="33" name="Text Box 27">
              <a:extLst>
                <a:ext uri="{FF2B5EF4-FFF2-40B4-BE49-F238E27FC236}">
                  <a16:creationId xmlns:a16="http://schemas.microsoft.com/office/drawing/2014/main" xmlns="" id="{E0406B7C-009E-40CF-BA93-9CE3D18A489C}"/>
                </a:ext>
              </a:extLst>
            </p:cNvPr>
            <p:cNvSpPr txBox="1">
              <a:spLocks noChangeArrowheads="1"/>
            </p:cNvSpPr>
            <p:nvPr/>
          </p:nvSpPr>
          <p:spPr bwMode="auto">
            <a:xfrm>
              <a:off x="1382" y="1448"/>
              <a:ext cx="24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Wingdings" panose="05000000000000000000" pitchFamily="2" charset="2"/>
                </a:rPr>
                <a:t></a:t>
              </a:r>
            </a:p>
          </p:txBody>
        </p:sp>
        <p:sp>
          <p:nvSpPr>
            <p:cNvPr id="34" name="Text Box 28">
              <a:extLst>
                <a:ext uri="{FF2B5EF4-FFF2-40B4-BE49-F238E27FC236}">
                  <a16:creationId xmlns:a16="http://schemas.microsoft.com/office/drawing/2014/main" xmlns="" id="{DF1B729B-B465-4FD8-91D3-F7E28C455721}"/>
                </a:ext>
              </a:extLst>
            </p:cNvPr>
            <p:cNvSpPr txBox="1">
              <a:spLocks noChangeArrowheads="1"/>
            </p:cNvSpPr>
            <p:nvPr/>
          </p:nvSpPr>
          <p:spPr bwMode="auto">
            <a:xfrm>
              <a:off x="1365" y="1855"/>
              <a:ext cx="24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Wingdings" panose="05000000000000000000" pitchFamily="2" charset="2"/>
                </a:rPr>
                <a:t></a:t>
              </a:r>
            </a:p>
          </p:txBody>
        </p:sp>
        <p:sp>
          <p:nvSpPr>
            <p:cNvPr id="35" name="Text Box 29">
              <a:extLst>
                <a:ext uri="{FF2B5EF4-FFF2-40B4-BE49-F238E27FC236}">
                  <a16:creationId xmlns:a16="http://schemas.microsoft.com/office/drawing/2014/main" xmlns="" id="{6A5986BC-C9BF-431D-926D-EA00A1E67757}"/>
                </a:ext>
              </a:extLst>
            </p:cNvPr>
            <p:cNvSpPr txBox="1">
              <a:spLocks noChangeArrowheads="1"/>
            </p:cNvSpPr>
            <p:nvPr/>
          </p:nvSpPr>
          <p:spPr bwMode="auto">
            <a:xfrm>
              <a:off x="1365" y="2287"/>
              <a:ext cx="24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Wingdings" panose="05000000000000000000" pitchFamily="2" charset="2"/>
                </a:rPr>
                <a:t></a:t>
              </a:r>
            </a:p>
          </p:txBody>
        </p:sp>
        <p:sp>
          <p:nvSpPr>
            <p:cNvPr id="36" name="Text Box 30">
              <a:extLst>
                <a:ext uri="{FF2B5EF4-FFF2-40B4-BE49-F238E27FC236}">
                  <a16:creationId xmlns:a16="http://schemas.microsoft.com/office/drawing/2014/main" xmlns="" id="{A81FDDC3-18D3-43E3-A816-FA19927DDD43}"/>
                </a:ext>
              </a:extLst>
            </p:cNvPr>
            <p:cNvSpPr txBox="1">
              <a:spLocks noChangeArrowheads="1"/>
            </p:cNvSpPr>
            <p:nvPr/>
          </p:nvSpPr>
          <p:spPr bwMode="auto">
            <a:xfrm>
              <a:off x="1392" y="2719"/>
              <a:ext cx="24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Wingdings" panose="05000000000000000000" pitchFamily="2" charset="2"/>
                </a:rPr>
                <a:t></a:t>
              </a:r>
            </a:p>
          </p:txBody>
        </p:sp>
        <p:sp>
          <p:nvSpPr>
            <p:cNvPr id="37" name="Text Box 31">
              <a:extLst>
                <a:ext uri="{FF2B5EF4-FFF2-40B4-BE49-F238E27FC236}">
                  <a16:creationId xmlns:a16="http://schemas.microsoft.com/office/drawing/2014/main" xmlns="" id="{6F1B5DBF-234B-484E-A7F0-8EDF76AC2C9B}"/>
                </a:ext>
              </a:extLst>
            </p:cNvPr>
            <p:cNvSpPr txBox="1">
              <a:spLocks noChangeArrowheads="1"/>
            </p:cNvSpPr>
            <p:nvPr/>
          </p:nvSpPr>
          <p:spPr bwMode="auto">
            <a:xfrm>
              <a:off x="1392" y="3178"/>
              <a:ext cx="2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Symbol" panose="05050102010706020507" pitchFamily="18" charset="2"/>
                </a:rPr>
                <a:t></a:t>
              </a:r>
            </a:p>
          </p:txBody>
        </p:sp>
        <p:sp>
          <p:nvSpPr>
            <p:cNvPr id="38" name="Text Box 32">
              <a:extLst>
                <a:ext uri="{FF2B5EF4-FFF2-40B4-BE49-F238E27FC236}">
                  <a16:creationId xmlns:a16="http://schemas.microsoft.com/office/drawing/2014/main" xmlns="" id="{7EE793F6-EACB-4053-BE2C-B52A9246ED62}"/>
                </a:ext>
              </a:extLst>
            </p:cNvPr>
            <p:cNvSpPr txBox="1">
              <a:spLocks noChangeArrowheads="1"/>
            </p:cNvSpPr>
            <p:nvPr/>
          </p:nvSpPr>
          <p:spPr bwMode="auto">
            <a:xfrm>
              <a:off x="1824" y="1471"/>
              <a:ext cx="24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Wingdings" panose="05000000000000000000" pitchFamily="2" charset="2"/>
                </a:rPr>
                <a:t></a:t>
              </a:r>
            </a:p>
          </p:txBody>
        </p:sp>
        <p:sp>
          <p:nvSpPr>
            <p:cNvPr id="39" name="Text Box 33">
              <a:extLst>
                <a:ext uri="{FF2B5EF4-FFF2-40B4-BE49-F238E27FC236}">
                  <a16:creationId xmlns:a16="http://schemas.microsoft.com/office/drawing/2014/main" xmlns="" id="{6506B0E1-4779-4F00-8CCA-0C4F8EB78D7D}"/>
                </a:ext>
              </a:extLst>
            </p:cNvPr>
            <p:cNvSpPr txBox="1">
              <a:spLocks noChangeArrowheads="1"/>
            </p:cNvSpPr>
            <p:nvPr/>
          </p:nvSpPr>
          <p:spPr bwMode="auto">
            <a:xfrm>
              <a:off x="2325" y="1471"/>
              <a:ext cx="24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Wingdings" panose="05000000000000000000" pitchFamily="2" charset="2"/>
                </a:rPr>
                <a:t></a:t>
              </a:r>
            </a:p>
          </p:txBody>
        </p:sp>
        <p:sp>
          <p:nvSpPr>
            <p:cNvPr id="40" name="Text Box 34">
              <a:extLst>
                <a:ext uri="{FF2B5EF4-FFF2-40B4-BE49-F238E27FC236}">
                  <a16:creationId xmlns:a16="http://schemas.microsoft.com/office/drawing/2014/main" xmlns="" id="{3A16B87E-778D-4FAA-8996-99F247DF4914}"/>
                </a:ext>
              </a:extLst>
            </p:cNvPr>
            <p:cNvSpPr txBox="1">
              <a:spLocks noChangeArrowheads="1"/>
            </p:cNvSpPr>
            <p:nvPr/>
          </p:nvSpPr>
          <p:spPr bwMode="auto">
            <a:xfrm>
              <a:off x="2853" y="1471"/>
              <a:ext cx="24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Wingdings" panose="05000000000000000000" pitchFamily="2" charset="2"/>
                </a:rPr>
                <a:t></a:t>
              </a:r>
            </a:p>
          </p:txBody>
        </p:sp>
        <p:sp>
          <p:nvSpPr>
            <p:cNvPr id="41" name="Text Box 35">
              <a:extLst>
                <a:ext uri="{FF2B5EF4-FFF2-40B4-BE49-F238E27FC236}">
                  <a16:creationId xmlns:a16="http://schemas.microsoft.com/office/drawing/2014/main" xmlns="" id="{0DBD9E00-3117-4A49-A6FB-2BB182D346A0}"/>
                </a:ext>
              </a:extLst>
            </p:cNvPr>
            <p:cNvSpPr txBox="1">
              <a:spLocks noChangeArrowheads="1"/>
            </p:cNvSpPr>
            <p:nvPr/>
          </p:nvSpPr>
          <p:spPr bwMode="auto">
            <a:xfrm>
              <a:off x="1872" y="1855"/>
              <a:ext cx="24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Wingdings" panose="05000000000000000000" pitchFamily="2" charset="2"/>
                </a:rPr>
                <a:t></a:t>
              </a:r>
            </a:p>
          </p:txBody>
        </p:sp>
        <p:sp>
          <p:nvSpPr>
            <p:cNvPr id="42" name="Text Box 36">
              <a:extLst>
                <a:ext uri="{FF2B5EF4-FFF2-40B4-BE49-F238E27FC236}">
                  <a16:creationId xmlns:a16="http://schemas.microsoft.com/office/drawing/2014/main" xmlns="" id="{80299D76-4A36-425F-A225-63E2826B8449}"/>
                </a:ext>
              </a:extLst>
            </p:cNvPr>
            <p:cNvSpPr txBox="1">
              <a:spLocks noChangeArrowheads="1"/>
            </p:cNvSpPr>
            <p:nvPr/>
          </p:nvSpPr>
          <p:spPr bwMode="auto">
            <a:xfrm>
              <a:off x="2352" y="2287"/>
              <a:ext cx="24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Wingdings" panose="05000000000000000000" pitchFamily="2" charset="2"/>
                </a:rPr>
                <a:t></a:t>
              </a:r>
            </a:p>
          </p:txBody>
        </p:sp>
        <p:sp>
          <p:nvSpPr>
            <p:cNvPr id="43" name="Text Box 37">
              <a:extLst>
                <a:ext uri="{FF2B5EF4-FFF2-40B4-BE49-F238E27FC236}">
                  <a16:creationId xmlns:a16="http://schemas.microsoft.com/office/drawing/2014/main" xmlns="" id="{44D3B47C-1D9D-43C2-8BE1-9529FF1B2967}"/>
                </a:ext>
              </a:extLst>
            </p:cNvPr>
            <p:cNvSpPr txBox="1">
              <a:spLocks noChangeArrowheads="1"/>
            </p:cNvSpPr>
            <p:nvPr/>
          </p:nvSpPr>
          <p:spPr bwMode="auto">
            <a:xfrm>
              <a:off x="1910" y="2261"/>
              <a:ext cx="2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Symbol" panose="05050102010706020507" pitchFamily="18" charset="2"/>
                </a:rPr>
                <a:t></a:t>
              </a:r>
              <a:endParaRPr lang="en-US" altLang="en-US">
                <a:solidFill>
                  <a:schemeClr val="tx1"/>
                </a:solidFill>
                <a:latin typeface="Helvetica" panose="020B0604020202020204" pitchFamily="34" charset="0"/>
              </a:endParaRPr>
            </a:p>
          </p:txBody>
        </p:sp>
        <p:sp>
          <p:nvSpPr>
            <p:cNvPr id="44" name="Text Box 38">
              <a:extLst>
                <a:ext uri="{FF2B5EF4-FFF2-40B4-BE49-F238E27FC236}">
                  <a16:creationId xmlns:a16="http://schemas.microsoft.com/office/drawing/2014/main" xmlns="" id="{5B9917F8-9199-4816-A46F-F614E4BC477D}"/>
                </a:ext>
              </a:extLst>
            </p:cNvPr>
            <p:cNvSpPr txBox="1">
              <a:spLocks noChangeArrowheads="1"/>
            </p:cNvSpPr>
            <p:nvPr/>
          </p:nvSpPr>
          <p:spPr bwMode="auto">
            <a:xfrm>
              <a:off x="1891" y="2719"/>
              <a:ext cx="2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Symbol" panose="05050102010706020507" pitchFamily="18" charset="2"/>
                </a:rPr>
                <a:t></a:t>
              </a:r>
              <a:endParaRPr lang="en-US" altLang="en-US">
                <a:solidFill>
                  <a:schemeClr val="tx1"/>
                </a:solidFill>
                <a:latin typeface="Helvetica" panose="020B0604020202020204" pitchFamily="34" charset="0"/>
              </a:endParaRPr>
            </a:p>
          </p:txBody>
        </p:sp>
        <p:sp>
          <p:nvSpPr>
            <p:cNvPr id="45" name="Text Box 39">
              <a:extLst>
                <a:ext uri="{FF2B5EF4-FFF2-40B4-BE49-F238E27FC236}">
                  <a16:creationId xmlns:a16="http://schemas.microsoft.com/office/drawing/2014/main" xmlns="" id="{9EA198AC-FADE-486B-A9C1-1BB044203D2F}"/>
                </a:ext>
              </a:extLst>
            </p:cNvPr>
            <p:cNvSpPr txBox="1">
              <a:spLocks noChangeArrowheads="1"/>
            </p:cNvSpPr>
            <p:nvPr/>
          </p:nvSpPr>
          <p:spPr bwMode="auto">
            <a:xfrm>
              <a:off x="1891" y="3151"/>
              <a:ext cx="2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Symbol" panose="05050102010706020507" pitchFamily="18" charset="2"/>
                </a:rPr>
                <a:t></a:t>
              </a:r>
              <a:endParaRPr lang="en-US" altLang="en-US">
                <a:solidFill>
                  <a:schemeClr val="tx1"/>
                </a:solidFill>
                <a:latin typeface="Helvetica" panose="020B0604020202020204" pitchFamily="34" charset="0"/>
              </a:endParaRPr>
            </a:p>
          </p:txBody>
        </p:sp>
        <p:sp>
          <p:nvSpPr>
            <p:cNvPr id="46" name="Text Box 40">
              <a:extLst>
                <a:ext uri="{FF2B5EF4-FFF2-40B4-BE49-F238E27FC236}">
                  <a16:creationId xmlns:a16="http://schemas.microsoft.com/office/drawing/2014/main" xmlns="" id="{20B7EC4F-A681-4E65-9041-BB396A8C5B1B}"/>
                </a:ext>
              </a:extLst>
            </p:cNvPr>
            <p:cNvSpPr txBox="1">
              <a:spLocks noChangeArrowheads="1"/>
            </p:cNvSpPr>
            <p:nvPr/>
          </p:nvSpPr>
          <p:spPr bwMode="auto">
            <a:xfrm>
              <a:off x="2371" y="3151"/>
              <a:ext cx="2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Symbol" panose="05050102010706020507" pitchFamily="18" charset="2"/>
                </a:rPr>
                <a:t></a:t>
              </a:r>
              <a:endParaRPr lang="en-US" altLang="en-US">
                <a:solidFill>
                  <a:schemeClr val="tx1"/>
                </a:solidFill>
                <a:latin typeface="Helvetica" panose="020B0604020202020204" pitchFamily="34" charset="0"/>
              </a:endParaRPr>
            </a:p>
          </p:txBody>
        </p:sp>
        <p:sp>
          <p:nvSpPr>
            <p:cNvPr id="47" name="Text Box 41">
              <a:extLst>
                <a:ext uri="{FF2B5EF4-FFF2-40B4-BE49-F238E27FC236}">
                  <a16:creationId xmlns:a16="http://schemas.microsoft.com/office/drawing/2014/main" xmlns="" id="{8E18741A-AAF2-43FC-B88B-8253B6FC276B}"/>
                </a:ext>
              </a:extLst>
            </p:cNvPr>
            <p:cNvSpPr txBox="1">
              <a:spLocks noChangeArrowheads="1"/>
            </p:cNvSpPr>
            <p:nvPr/>
          </p:nvSpPr>
          <p:spPr bwMode="auto">
            <a:xfrm>
              <a:off x="2881" y="3151"/>
              <a:ext cx="2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Symbol" panose="05050102010706020507" pitchFamily="18" charset="2"/>
                </a:rPr>
                <a:t></a:t>
              </a:r>
              <a:endParaRPr lang="en-US" altLang="en-US">
                <a:solidFill>
                  <a:schemeClr val="tx1"/>
                </a:solidFill>
                <a:latin typeface="Helvetica" panose="020B0604020202020204" pitchFamily="34" charset="0"/>
              </a:endParaRPr>
            </a:p>
          </p:txBody>
        </p:sp>
        <p:sp>
          <p:nvSpPr>
            <p:cNvPr id="48" name="Text Box 42">
              <a:extLst>
                <a:ext uri="{FF2B5EF4-FFF2-40B4-BE49-F238E27FC236}">
                  <a16:creationId xmlns:a16="http://schemas.microsoft.com/office/drawing/2014/main" xmlns="" id="{57429B44-67F9-4180-9EDC-2D4BB8001D50}"/>
                </a:ext>
              </a:extLst>
            </p:cNvPr>
            <p:cNvSpPr txBox="1">
              <a:spLocks noChangeArrowheads="1"/>
            </p:cNvSpPr>
            <p:nvPr/>
          </p:nvSpPr>
          <p:spPr bwMode="auto">
            <a:xfrm>
              <a:off x="3412" y="3151"/>
              <a:ext cx="2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Symbol" panose="05050102010706020507" pitchFamily="18" charset="2"/>
                </a:rPr>
                <a:t></a:t>
              </a:r>
              <a:endParaRPr lang="en-US" altLang="en-US">
                <a:solidFill>
                  <a:schemeClr val="tx1"/>
                </a:solidFill>
                <a:latin typeface="Helvetica" panose="020B0604020202020204" pitchFamily="34" charset="0"/>
              </a:endParaRPr>
            </a:p>
          </p:txBody>
        </p:sp>
        <p:sp>
          <p:nvSpPr>
            <p:cNvPr id="49" name="Text Box 43">
              <a:extLst>
                <a:ext uri="{FF2B5EF4-FFF2-40B4-BE49-F238E27FC236}">
                  <a16:creationId xmlns:a16="http://schemas.microsoft.com/office/drawing/2014/main" xmlns="" id="{BFAFDB96-A6C0-4767-869C-801C19DDEFF0}"/>
                </a:ext>
              </a:extLst>
            </p:cNvPr>
            <p:cNvSpPr txBox="1">
              <a:spLocks noChangeArrowheads="1"/>
            </p:cNvSpPr>
            <p:nvPr/>
          </p:nvSpPr>
          <p:spPr bwMode="auto">
            <a:xfrm>
              <a:off x="3408" y="2719"/>
              <a:ext cx="2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Symbol" panose="05050102010706020507" pitchFamily="18" charset="2"/>
                </a:rPr>
                <a:t></a:t>
              </a:r>
              <a:endParaRPr lang="en-US" altLang="en-US">
                <a:solidFill>
                  <a:schemeClr val="tx1"/>
                </a:solidFill>
                <a:latin typeface="Helvetica" panose="020B0604020202020204" pitchFamily="34" charset="0"/>
              </a:endParaRPr>
            </a:p>
          </p:txBody>
        </p:sp>
        <p:sp>
          <p:nvSpPr>
            <p:cNvPr id="50" name="Text Box 44">
              <a:extLst>
                <a:ext uri="{FF2B5EF4-FFF2-40B4-BE49-F238E27FC236}">
                  <a16:creationId xmlns:a16="http://schemas.microsoft.com/office/drawing/2014/main" xmlns="" id="{3BCA809E-2B72-429A-B0F4-83FEB5B009DC}"/>
                </a:ext>
              </a:extLst>
            </p:cNvPr>
            <p:cNvSpPr txBox="1">
              <a:spLocks noChangeArrowheads="1"/>
            </p:cNvSpPr>
            <p:nvPr/>
          </p:nvSpPr>
          <p:spPr bwMode="auto">
            <a:xfrm>
              <a:off x="2371" y="2719"/>
              <a:ext cx="2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Symbol" panose="05050102010706020507" pitchFamily="18" charset="2"/>
                </a:rPr>
                <a:t></a:t>
              </a:r>
              <a:endParaRPr lang="en-US" altLang="en-US">
                <a:solidFill>
                  <a:schemeClr val="tx1"/>
                </a:solidFill>
                <a:latin typeface="Helvetica" panose="020B0604020202020204" pitchFamily="34" charset="0"/>
              </a:endParaRPr>
            </a:p>
          </p:txBody>
        </p:sp>
        <p:sp>
          <p:nvSpPr>
            <p:cNvPr id="51" name="Text Box 45">
              <a:extLst>
                <a:ext uri="{FF2B5EF4-FFF2-40B4-BE49-F238E27FC236}">
                  <a16:creationId xmlns:a16="http://schemas.microsoft.com/office/drawing/2014/main" xmlns="" id="{B81E572F-CD92-442B-8147-B74B0B56B62E}"/>
                </a:ext>
              </a:extLst>
            </p:cNvPr>
            <p:cNvSpPr txBox="1">
              <a:spLocks noChangeArrowheads="1"/>
            </p:cNvSpPr>
            <p:nvPr/>
          </p:nvSpPr>
          <p:spPr bwMode="auto">
            <a:xfrm>
              <a:off x="2899" y="2719"/>
              <a:ext cx="2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Symbol" panose="05050102010706020507" pitchFamily="18" charset="2"/>
                </a:rPr>
                <a:t></a:t>
              </a:r>
              <a:endParaRPr lang="en-US" altLang="en-US">
                <a:solidFill>
                  <a:schemeClr val="tx1"/>
                </a:solidFill>
                <a:latin typeface="Helvetica" panose="020B0604020202020204" pitchFamily="34" charset="0"/>
              </a:endParaRPr>
            </a:p>
          </p:txBody>
        </p:sp>
        <p:sp>
          <p:nvSpPr>
            <p:cNvPr id="52" name="Text Box 46">
              <a:extLst>
                <a:ext uri="{FF2B5EF4-FFF2-40B4-BE49-F238E27FC236}">
                  <a16:creationId xmlns:a16="http://schemas.microsoft.com/office/drawing/2014/main" xmlns="" id="{2467FBD5-1DF6-4F92-BD01-481F0DDC003C}"/>
                </a:ext>
              </a:extLst>
            </p:cNvPr>
            <p:cNvSpPr txBox="1">
              <a:spLocks noChangeArrowheads="1"/>
            </p:cNvSpPr>
            <p:nvPr/>
          </p:nvSpPr>
          <p:spPr bwMode="auto">
            <a:xfrm>
              <a:off x="2382" y="1855"/>
              <a:ext cx="2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dirty="0">
                  <a:solidFill>
                    <a:schemeClr val="tx1"/>
                  </a:solidFill>
                  <a:latin typeface="Helvetica" panose="020B0604020202020204" pitchFamily="34" charset="0"/>
                  <a:sym typeface="Symbol" panose="05050102010706020507" pitchFamily="18" charset="2"/>
                </a:rPr>
                <a:t></a:t>
              </a:r>
              <a:endParaRPr lang="en-US" altLang="en-US" dirty="0">
                <a:solidFill>
                  <a:schemeClr val="tx1"/>
                </a:solidFill>
                <a:latin typeface="Helvetica" panose="020B0604020202020204" pitchFamily="34" charset="0"/>
              </a:endParaRPr>
            </a:p>
          </p:txBody>
        </p:sp>
        <p:sp>
          <p:nvSpPr>
            <p:cNvPr id="53" name="Text Box 47">
              <a:extLst>
                <a:ext uri="{FF2B5EF4-FFF2-40B4-BE49-F238E27FC236}">
                  <a16:creationId xmlns:a16="http://schemas.microsoft.com/office/drawing/2014/main" xmlns="" id="{3396759E-4BD2-43E5-88D4-3ECCAD265CFC}"/>
                </a:ext>
              </a:extLst>
            </p:cNvPr>
            <p:cNvSpPr txBox="1">
              <a:spLocks noChangeArrowheads="1"/>
            </p:cNvSpPr>
            <p:nvPr/>
          </p:nvSpPr>
          <p:spPr bwMode="auto">
            <a:xfrm>
              <a:off x="2899" y="1855"/>
              <a:ext cx="2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Symbol" panose="05050102010706020507" pitchFamily="18" charset="2"/>
                </a:rPr>
                <a:t></a:t>
              </a:r>
              <a:endParaRPr lang="en-US" altLang="en-US">
                <a:solidFill>
                  <a:schemeClr val="tx1"/>
                </a:solidFill>
                <a:latin typeface="Helvetica" panose="020B0604020202020204" pitchFamily="34" charset="0"/>
              </a:endParaRPr>
            </a:p>
          </p:txBody>
        </p:sp>
        <p:sp>
          <p:nvSpPr>
            <p:cNvPr id="54" name="Text Box 48">
              <a:extLst>
                <a:ext uri="{FF2B5EF4-FFF2-40B4-BE49-F238E27FC236}">
                  <a16:creationId xmlns:a16="http://schemas.microsoft.com/office/drawing/2014/main" xmlns="" id="{AEAAFBF9-1A4C-4EC9-87AB-00262B91BB14}"/>
                </a:ext>
              </a:extLst>
            </p:cNvPr>
            <p:cNvSpPr txBox="1">
              <a:spLocks noChangeArrowheads="1"/>
            </p:cNvSpPr>
            <p:nvPr/>
          </p:nvSpPr>
          <p:spPr bwMode="auto">
            <a:xfrm>
              <a:off x="3412" y="1471"/>
              <a:ext cx="2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Symbol" panose="05050102010706020507" pitchFamily="18" charset="2"/>
                </a:rPr>
                <a:t></a:t>
              </a:r>
              <a:endParaRPr lang="en-US" altLang="en-US">
                <a:solidFill>
                  <a:schemeClr val="tx1"/>
                </a:solidFill>
                <a:latin typeface="Helvetica" panose="020B0604020202020204" pitchFamily="34" charset="0"/>
              </a:endParaRPr>
            </a:p>
          </p:txBody>
        </p:sp>
        <p:sp>
          <p:nvSpPr>
            <p:cNvPr id="55" name="Text Box 49">
              <a:extLst>
                <a:ext uri="{FF2B5EF4-FFF2-40B4-BE49-F238E27FC236}">
                  <a16:creationId xmlns:a16="http://schemas.microsoft.com/office/drawing/2014/main" xmlns="" id="{64D9FB86-6CFD-4773-A18B-FAE63AC0E332}"/>
                </a:ext>
              </a:extLst>
            </p:cNvPr>
            <p:cNvSpPr txBox="1">
              <a:spLocks noChangeArrowheads="1"/>
            </p:cNvSpPr>
            <p:nvPr/>
          </p:nvSpPr>
          <p:spPr bwMode="auto">
            <a:xfrm>
              <a:off x="3394" y="1807"/>
              <a:ext cx="2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Symbol" panose="05050102010706020507" pitchFamily="18" charset="2"/>
                </a:rPr>
                <a:t></a:t>
              </a:r>
              <a:endParaRPr lang="en-US" altLang="en-US">
                <a:solidFill>
                  <a:schemeClr val="tx1"/>
                </a:solidFill>
                <a:latin typeface="Helvetica" panose="020B0604020202020204" pitchFamily="34" charset="0"/>
              </a:endParaRPr>
            </a:p>
          </p:txBody>
        </p:sp>
        <p:sp>
          <p:nvSpPr>
            <p:cNvPr id="56" name="Text Box 50">
              <a:extLst>
                <a:ext uri="{FF2B5EF4-FFF2-40B4-BE49-F238E27FC236}">
                  <a16:creationId xmlns:a16="http://schemas.microsoft.com/office/drawing/2014/main" xmlns="" id="{82F22CE1-C6D4-4E98-B9A3-2F21C1FD54A6}"/>
                </a:ext>
              </a:extLst>
            </p:cNvPr>
            <p:cNvSpPr txBox="1">
              <a:spLocks noChangeArrowheads="1"/>
            </p:cNvSpPr>
            <p:nvPr/>
          </p:nvSpPr>
          <p:spPr bwMode="auto">
            <a:xfrm>
              <a:off x="3412" y="2239"/>
              <a:ext cx="2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Symbol" panose="05050102010706020507" pitchFamily="18" charset="2"/>
                </a:rPr>
                <a:t></a:t>
              </a:r>
              <a:endParaRPr lang="en-US" altLang="en-US">
                <a:solidFill>
                  <a:schemeClr val="tx1"/>
                </a:solidFill>
                <a:latin typeface="Helvetica" panose="020B0604020202020204" pitchFamily="34" charset="0"/>
              </a:endParaRPr>
            </a:p>
          </p:txBody>
        </p:sp>
        <p:sp>
          <p:nvSpPr>
            <p:cNvPr id="57" name="Text Box 51">
              <a:extLst>
                <a:ext uri="{FF2B5EF4-FFF2-40B4-BE49-F238E27FC236}">
                  <a16:creationId xmlns:a16="http://schemas.microsoft.com/office/drawing/2014/main" xmlns="" id="{6E579217-59D8-4AEA-B8B5-A1DDF37954C0}"/>
                </a:ext>
              </a:extLst>
            </p:cNvPr>
            <p:cNvSpPr txBox="1">
              <a:spLocks noChangeArrowheads="1"/>
            </p:cNvSpPr>
            <p:nvPr/>
          </p:nvSpPr>
          <p:spPr bwMode="auto">
            <a:xfrm>
              <a:off x="2899" y="2239"/>
              <a:ext cx="2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a:solidFill>
                    <a:schemeClr val="tx1"/>
                  </a:solidFill>
                  <a:latin typeface="Helvetica" panose="020B0604020202020204" pitchFamily="34" charset="0"/>
                  <a:sym typeface="Symbol" panose="05050102010706020507" pitchFamily="18" charset="2"/>
                </a:rPr>
                <a:t></a:t>
              </a:r>
              <a:endParaRPr lang="en-US" altLang="en-US">
                <a:solidFill>
                  <a:schemeClr val="tx1"/>
                </a:solidFill>
                <a:latin typeface="Helvetica" panose="020B0604020202020204" pitchFamily="34" charset="0"/>
              </a:endParaRPr>
            </a:p>
          </p:txBody>
        </p:sp>
      </p:grpSp>
    </p:spTree>
    <p:extLst>
      <p:ext uri="{BB962C8B-B14F-4D97-AF65-F5344CB8AC3E}">
        <p14:creationId xmlns:p14="http://schemas.microsoft.com/office/powerpoint/2010/main" xmlns="" val="143750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E658E43-C195-4328-96E3-FA781CF2AF3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Multiple Granularity Locking Scheme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xmlns="" id="{88D55543-5AC2-4702-989A-BFAD23FFAF13}"/>
              </a:ext>
            </a:extLst>
          </p:cNvPr>
          <p:cNvSpPr txBox="1">
            <a:spLocks noChangeArrowheads="1"/>
          </p:cNvSpPr>
          <p:nvPr/>
        </p:nvSpPr>
        <p:spPr>
          <a:xfrm>
            <a:off x="1139178" y="928148"/>
            <a:ext cx="7676348" cy="526846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200" b="1" dirty="0"/>
              <a:t>Transaction </a:t>
            </a:r>
            <a:r>
              <a:rPr lang="en-US" altLang="en-US" sz="2200" b="1" i="1" dirty="0"/>
              <a:t>T</a:t>
            </a:r>
            <a:r>
              <a:rPr lang="en-US" altLang="en-US" sz="2200" b="1" i="1" baseline="-25000" dirty="0"/>
              <a:t>i</a:t>
            </a:r>
            <a:r>
              <a:rPr lang="en-US" altLang="en-US" sz="2200" b="1" dirty="0"/>
              <a:t> can lock a node </a:t>
            </a:r>
            <a:r>
              <a:rPr lang="en-US" altLang="en-US" sz="2200" b="1" i="1" dirty="0"/>
              <a:t>Q</a:t>
            </a:r>
            <a:r>
              <a:rPr lang="en-US" altLang="en-US" sz="2200" b="1" dirty="0"/>
              <a:t>, using the following rules:</a:t>
            </a:r>
          </a:p>
          <a:p>
            <a:pPr marL="800100" lvl="1" indent="-342900">
              <a:lnSpc>
                <a:spcPct val="90000"/>
              </a:lnSpc>
              <a:buFont typeface="Monotype Sorts" pitchFamily="2" charset="2"/>
              <a:buAutoNum type="arabicPeriod"/>
            </a:pPr>
            <a:r>
              <a:rPr lang="en-US" altLang="en-US" sz="2200" dirty="0"/>
              <a:t>The lock compatibility matrix must be observed.</a:t>
            </a:r>
          </a:p>
          <a:p>
            <a:pPr marL="800100" lvl="1" indent="-342900">
              <a:buFont typeface="Monotype Sorts" pitchFamily="2" charset="2"/>
              <a:buAutoNum type="arabicPeriod"/>
            </a:pPr>
            <a:r>
              <a:rPr lang="en-US" altLang="en-US" sz="2200" dirty="0"/>
              <a:t>The root of the tree must be locked first, and may be locked in any mode.</a:t>
            </a:r>
          </a:p>
          <a:p>
            <a:pPr marL="800100" lvl="1" indent="-342900">
              <a:buFont typeface="Monotype Sorts" pitchFamily="2" charset="2"/>
              <a:buAutoNum type="arabicPeriod"/>
            </a:pPr>
            <a:r>
              <a:rPr lang="en-US" altLang="en-US" sz="2200" dirty="0"/>
              <a:t>A node </a:t>
            </a:r>
            <a:r>
              <a:rPr lang="en-US" altLang="en-US" sz="2200" i="1" dirty="0"/>
              <a:t>Q</a:t>
            </a:r>
            <a:r>
              <a:rPr lang="en-US" altLang="en-US" sz="2200" dirty="0"/>
              <a:t> can be locked by </a:t>
            </a:r>
            <a:r>
              <a:rPr lang="en-US" altLang="en-US" sz="2200" i="1" dirty="0"/>
              <a:t>T</a:t>
            </a:r>
            <a:r>
              <a:rPr lang="en-US" altLang="en-US" sz="2200" i="1" baseline="-25000" dirty="0"/>
              <a:t>i</a:t>
            </a:r>
            <a:r>
              <a:rPr lang="en-US" altLang="en-US" sz="2200" dirty="0"/>
              <a:t> in S or IS mode only if the parent of </a:t>
            </a:r>
            <a:r>
              <a:rPr lang="en-US" altLang="en-US" sz="2200" i="1" dirty="0"/>
              <a:t>Q</a:t>
            </a:r>
            <a:r>
              <a:rPr lang="en-US" altLang="en-US" sz="2200" dirty="0"/>
              <a:t> is currently locked by </a:t>
            </a:r>
            <a:r>
              <a:rPr lang="en-US" altLang="en-US" sz="2200" i="1" dirty="0"/>
              <a:t>T</a:t>
            </a:r>
            <a:r>
              <a:rPr lang="en-US" altLang="en-US" sz="2200" i="1" baseline="-25000" dirty="0"/>
              <a:t>i</a:t>
            </a:r>
            <a:r>
              <a:rPr lang="en-US" altLang="en-US" sz="2200" dirty="0"/>
              <a:t> in either IX or IS mode.</a:t>
            </a:r>
          </a:p>
          <a:p>
            <a:pPr marL="800100" lvl="1" indent="-342900">
              <a:lnSpc>
                <a:spcPct val="90000"/>
              </a:lnSpc>
              <a:buFont typeface="Monotype Sorts" pitchFamily="2" charset="2"/>
              <a:buAutoNum type="arabicPeriod"/>
            </a:pPr>
            <a:r>
              <a:rPr lang="en-US" altLang="en-US" sz="2200" dirty="0"/>
              <a:t>A node </a:t>
            </a:r>
            <a:r>
              <a:rPr lang="en-US" altLang="en-US" sz="2200" i="1" dirty="0"/>
              <a:t>Q</a:t>
            </a:r>
            <a:r>
              <a:rPr lang="en-US" altLang="en-US" sz="2200" dirty="0"/>
              <a:t> can be locked by </a:t>
            </a:r>
            <a:r>
              <a:rPr lang="en-US" altLang="en-US" sz="2200" i="1" dirty="0"/>
              <a:t>T</a:t>
            </a:r>
            <a:r>
              <a:rPr lang="en-US" altLang="en-US" sz="2200" i="1" baseline="-25000" dirty="0"/>
              <a:t>i</a:t>
            </a:r>
            <a:r>
              <a:rPr lang="en-US" altLang="en-US" sz="2200" dirty="0"/>
              <a:t> in X, SIX, or IX mode only if the parent of </a:t>
            </a:r>
            <a:r>
              <a:rPr lang="en-US" altLang="en-US" sz="2200" i="1" dirty="0"/>
              <a:t>Q</a:t>
            </a:r>
            <a:r>
              <a:rPr lang="en-US" altLang="en-US" sz="2200" dirty="0"/>
              <a:t> is currently locked by </a:t>
            </a:r>
            <a:r>
              <a:rPr lang="en-US" altLang="en-US" sz="2200" i="1" dirty="0"/>
              <a:t>T</a:t>
            </a:r>
            <a:r>
              <a:rPr lang="en-US" altLang="en-US" sz="2200" i="1" baseline="-25000" dirty="0"/>
              <a:t>i</a:t>
            </a:r>
            <a:r>
              <a:rPr lang="en-US" altLang="en-US" sz="2200" dirty="0"/>
              <a:t> in either IX or SIX mode.</a:t>
            </a:r>
          </a:p>
          <a:p>
            <a:pPr marL="800100" lvl="1" indent="-342900">
              <a:lnSpc>
                <a:spcPct val="90000"/>
              </a:lnSpc>
              <a:buFont typeface="Monotype Sorts" pitchFamily="2" charset="2"/>
              <a:buAutoNum type="arabicPeriod"/>
            </a:pPr>
            <a:r>
              <a:rPr lang="en-US" altLang="en-US" sz="2200" i="1" dirty="0"/>
              <a:t>T</a:t>
            </a:r>
            <a:r>
              <a:rPr lang="en-US" altLang="en-US" sz="2200" i="1" baseline="-25000" dirty="0"/>
              <a:t>i</a:t>
            </a:r>
            <a:r>
              <a:rPr lang="en-US" altLang="en-US" sz="2200" dirty="0"/>
              <a:t> can lock a node only if it has not previously unlocked any node (that is, </a:t>
            </a:r>
            <a:r>
              <a:rPr lang="en-US" altLang="en-US" sz="2200" i="1" dirty="0"/>
              <a:t>T</a:t>
            </a:r>
            <a:r>
              <a:rPr lang="en-US" altLang="en-US" sz="2200" i="1" baseline="-25000" dirty="0"/>
              <a:t>i</a:t>
            </a:r>
            <a:r>
              <a:rPr lang="en-US" altLang="en-US" sz="2200" i="1" dirty="0"/>
              <a:t> </a:t>
            </a:r>
            <a:r>
              <a:rPr lang="en-US" altLang="en-US" sz="2200" dirty="0"/>
              <a:t>is two-phase).</a:t>
            </a:r>
          </a:p>
          <a:p>
            <a:pPr marL="800100" lvl="1" indent="-342900">
              <a:buFont typeface="Monotype Sorts" pitchFamily="2" charset="2"/>
              <a:buAutoNum type="arabicPeriod"/>
            </a:pPr>
            <a:r>
              <a:rPr lang="en-US" altLang="en-US" sz="2200" i="1" dirty="0"/>
              <a:t>T</a:t>
            </a:r>
            <a:r>
              <a:rPr lang="en-US" altLang="en-US" sz="2200" i="1" baseline="-25000" dirty="0"/>
              <a:t>i</a:t>
            </a:r>
            <a:r>
              <a:rPr lang="en-US" altLang="en-US" sz="2200" i="1" dirty="0"/>
              <a:t> </a:t>
            </a:r>
            <a:r>
              <a:rPr lang="en-US" altLang="en-US" sz="2200" dirty="0"/>
              <a:t>can unlock a node </a:t>
            </a:r>
            <a:r>
              <a:rPr lang="en-US" altLang="en-US" sz="2200" i="1" dirty="0"/>
              <a:t>Q</a:t>
            </a:r>
            <a:r>
              <a:rPr lang="en-US" altLang="en-US" sz="2200" dirty="0"/>
              <a:t> only if none of the children of </a:t>
            </a:r>
            <a:r>
              <a:rPr lang="en-US" altLang="en-US" sz="2200" i="1" dirty="0"/>
              <a:t>Q</a:t>
            </a:r>
            <a:r>
              <a:rPr lang="en-US" altLang="en-US" sz="2200" dirty="0"/>
              <a:t> are currently locked by </a:t>
            </a:r>
            <a:r>
              <a:rPr lang="en-US" altLang="en-US" sz="2200" i="1" dirty="0"/>
              <a:t>T</a:t>
            </a:r>
            <a:r>
              <a:rPr lang="en-US" altLang="en-US" sz="2200" i="1" baseline="-25000" dirty="0"/>
              <a:t>i</a:t>
            </a:r>
            <a:r>
              <a:rPr lang="en-US" altLang="en-US" sz="2200" i="1" dirty="0"/>
              <a:t>.</a:t>
            </a:r>
            <a:endParaRPr lang="en-US" altLang="en-US" sz="2200" dirty="0"/>
          </a:p>
          <a:p>
            <a:pPr algn="just">
              <a:lnSpc>
                <a:spcPct val="90000"/>
              </a:lnSpc>
            </a:pPr>
            <a:r>
              <a:rPr lang="en-US" altLang="en-US" sz="2200" b="1" dirty="0"/>
              <a:t>Observe that locks are acquired in root-to-leaf order, whereas they are released in leaf-to-root order.</a:t>
            </a:r>
          </a:p>
        </p:txBody>
      </p:sp>
    </p:spTree>
    <p:extLst>
      <p:ext uri="{BB962C8B-B14F-4D97-AF65-F5344CB8AC3E}">
        <p14:creationId xmlns:p14="http://schemas.microsoft.com/office/powerpoint/2010/main" xmlns="" val="3668228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3BDAD50-C73E-42A6-B4B6-E6C4406F05D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Technique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1390650" y="1644680"/>
            <a:ext cx="7606701" cy="3171825"/>
          </a:xfrm>
          <a:prstGeom prst="rect">
            <a:avLst/>
          </a:prstGeom>
          <a:noFill/>
          <a:ln w="9525">
            <a:noFill/>
            <a:miter lim="800000"/>
            <a:headEnd/>
            <a:tailEnd/>
          </a:ln>
          <a:effectLst/>
        </p:spPr>
      </p:pic>
    </p:spTree>
    <p:extLst>
      <p:ext uri="{BB962C8B-B14F-4D97-AF65-F5344CB8AC3E}">
        <p14:creationId xmlns:p14="http://schemas.microsoft.com/office/powerpoint/2010/main" xmlns="" val="36682282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5AA5453-B676-4EFF-B450-FB278779E11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Technique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814388" y="1093788"/>
            <a:ext cx="7661275" cy="490378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err="1">
                <a:ln>
                  <a:noFill/>
                </a:ln>
                <a:solidFill>
                  <a:schemeClr val="tx1"/>
                </a:solidFill>
                <a:effectLst/>
                <a:uLnTx/>
                <a:uFillTx/>
                <a:latin typeface="+mn-lt"/>
                <a:ea typeface="+mn-ea"/>
                <a:cs typeface="+mn-cs"/>
              </a:rPr>
              <a:t>Multiversion</a:t>
            </a:r>
            <a:r>
              <a:rPr kumimoji="0" lang="en-US" sz="2000" b="0" i="0" u="none" strike="noStrike" kern="1200" cap="none" spc="0" normalizeH="0" baseline="0" noProof="0" dirty="0">
                <a:ln>
                  <a:noFill/>
                </a:ln>
                <a:solidFill>
                  <a:schemeClr val="tx1"/>
                </a:solidFill>
                <a:effectLst/>
                <a:uLnTx/>
                <a:uFillTx/>
                <a:latin typeface="+mn-lt"/>
                <a:ea typeface="+mn-ea"/>
                <a:cs typeface="+mn-cs"/>
              </a:rPr>
              <a:t> schemes keep old versions of data item to increase concurrency.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err="1">
                <a:ln>
                  <a:noFill/>
                </a:ln>
                <a:solidFill>
                  <a:schemeClr val="tx1"/>
                </a:solidFill>
                <a:effectLst/>
                <a:uLnTx/>
                <a:uFillTx/>
                <a:latin typeface="+mn-lt"/>
                <a:ea typeface="+mn-ea"/>
                <a:cs typeface="+mn-cs"/>
              </a:rPr>
              <a:t>Multiversion</a:t>
            </a:r>
            <a:r>
              <a:rPr kumimoji="0" lang="en-US" sz="2000" b="1" i="0" u="none" strike="noStrike" kern="1200" cap="none" spc="0" normalizeH="0" baseline="0" noProof="0" dirty="0">
                <a:ln>
                  <a:noFill/>
                </a:ln>
                <a:solidFill>
                  <a:schemeClr val="tx1"/>
                </a:solidFill>
                <a:effectLst/>
                <a:uLnTx/>
                <a:uFillTx/>
                <a:latin typeface="+mn-lt"/>
                <a:ea typeface="+mn-ea"/>
                <a:cs typeface="+mn-cs"/>
              </a:rPr>
              <a:t> Timestamp Ordering</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err="1">
                <a:ln>
                  <a:noFill/>
                </a:ln>
                <a:solidFill>
                  <a:schemeClr val="tx1"/>
                </a:solidFill>
                <a:effectLst/>
                <a:uLnTx/>
                <a:uFillTx/>
                <a:latin typeface="+mn-lt"/>
                <a:ea typeface="+mn-ea"/>
                <a:cs typeface="+mn-cs"/>
              </a:rPr>
              <a:t>Multiversion</a:t>
            </a:r>
            <a:r>
              <a:rPr kumimoji="0" lang="en-US" sz="2000" b="1" i="0" u="none" strike="noStrike" kern="1200" cap="none" spc="0" normalizeH="0" baseline="0" noProof="0" dirty="0">
                <a:ln>
                  <a:noFill/>
                </a:ln>
                <a:solidFill>
                  <a:schemeClr val="tx1"/>
                </a:solidFill>
                <a:effectLst/>
                <a:uLnTx/>
                <a:uFillTx/>
                <a:latin typeface="+mn-lt"/>
                <a:ea typeface="+mn-ea"/>
                <a:cs typeface="+mn-cs"/>
              </a:rPr>
              <a:t> Two-Phase Locking</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a:ln>
                  <a:noFill/>
                </a:ln>
                <a:solidFill>
                  <a:srgbClr val="000099"/>
                </a:solidFill>
                <a:effectLst/>
                <a:uLnTx/>
                <a:uFillTx/>
                <a:latin typeface="+mn-lt"/>
                <a:ea typeface="+mn-ea"/>
                <a:cs typeface="+mn-cs"/>
              </a:rPr>
              <a:t>Snapshot isolation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Each successful </a:t>
            </a:r>
            <a:r>
              <a:rPr kumimoji="0" lang="en-US" sz="2000" b="1" i="0" u="none" strike="noStrike" kern="1200" cap="none" spc="0" normalizeH="0" baseline="0" noProof="0" dirty="0">
                <a:ln>
                  <a:noFill/>
                </a:ln>
                <a:solidFill>
                  <a:schemeClr val="tx1"/>
                </a:solidFill>
                <a:effectLst/>
                <a:uLnTx/>
                <a:uFillTx/>
                <a:latin typeface="+mn-lt"/>
                <a:ea typeface="+mn-ea"/>
                <a:cs typeface="+mn-cs"/>
              </a:rPr>
              <a:t>write</a:t>
            </a:r>
            <a:r>
              <a:rPr kumimoji="0" lang="en-US" sz="2000" b="0" i="0" u="none" strike="noStrike" kern="1200" cap="none" spc="0" normalizeH="0" baseline="0" noProof="0" dirty="0">
                <a:ln>
                  <a:noFill/>
                </a:ln>
                <a:solidFill>
                  <a:schemeClr val="tx1"/>
                </a:solidFill>
                <a:effectLst/>
                <a:uLnTx/>
                <a:uFillTx/>
                <a:latin typeface="+mn-lt"/>
                <a:ea typeface="+mn-ea"/>
                <a:cs typeface="+mn-cs"/>
              </a:rPr>
              <a:t> results in the creation of a new version of the data item written.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Use timestamps to label versions.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When a </a:t>
            </a:r>
            <a:r>
              <a:rPr kumimoji="0" lang="en-US" sz="2000" b="1" i="0" u="none" strike="noStrike" kern="1200" cap="none" spc="0" normalizeH="0" baseline="0" noProof="0" dirty="0">
                <a:ln>
                  <a:noFill/>
                </a:ln>
                <a:solidFill>
                  <a:schemeClr val="tx1"/>
                </a:solidFill>
                <a:effectLst/>
                <a:uLnTx/>
                <a:uFillTx/>
                <a:latin typeface="+mn-lt"/>
                <a:ea typeface="+mn-ea"/>
                <a:cs typeface="+mn-cs"/>
              </a:rPr>
              <a:t>read</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Q</a:t>
            </a:r>
            <a:r>
              <a:rPr kumimoji="0" lang="en-US" sz="2000" b="0" i="0" u="none" strike="noStrike" kern="1200" cap="none" spc="0" normalizeH="0" baseline="0" noProof="0" dirty="0">
                <a:ln>
                  <a:noFill/>
                </a:ln>
                <a:solidFill>
                  <a:schemeClr val="tx1"/>
                </a:solidFill>
                <a:effectLst/>
                <a:uLnTx/>
                <a:uFillTx/>
                <a:latin typeface="+mn-lt"/>
                <a:ea typeface="+mn-ea"/>
                <a:cs typeface="+mn-cs"/>
              </a:rPr>
              <a:t>) operation is issued, select an appropriate version of </a:t>
            </a:r>
            <a:r>
              <a:rPr kumimoji="0" lang="en-US" sz="2000" b="0" i="1" u="none" strike="noStrike" kern="1200" cap="none" spc="0" normalizeH="0" baseline="0" noProof="0" dirty="0">
                <a:ln>
                  <a:noFill/>
                </a:ln>
                <a:solidFill>
                  <a:schemeClr val="tx1"/>
                </a:solidFill>
                <a:effectLst/>
                <a:uLnTx/>
                <a:uFillTx/>
                <a:latin typeface="+mn-lt"/>
                <a:ea typeface="+mn-ea"/>
                <a:cs typeface="+mn-cs"/>
              </a:rPr>
              <a:t>Q</a:t>
            </a:r>
            <a:r>
              <a:rPr kumimoji="0" lang="en-US" sz="2000" b="0" i="0" u="none" strike="noStrike" kern="1200" cap="none" spc="0" normalizeH="0" baseline="0" noProof="0" dirty="0">
                <a:ln>
                  <a:noFill/>
                </a:ln>
                <a:solidFill>
                  <a:schemeClr val="tx1"/>
                </a:solidFill>
                <a:effectLst/>
                <a:uLnTx/>
                <a:uFillTx/>
                <a:latin typeface="+mn-lt"/>
                <a:ea typeface="+mn-ea"/>
                <a:cs typeface="+mn-cs"/>
              </a:rPr>
              <a:t> based on the timestamp of the transaction, and return the value of the selected version.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read</a:t>
            </a:r>
            <a:r>
              <a:rPr kumimoji="0" lang="en-US" sz="2000" b="0" i="0" u="none" strike="noStrike" kern="1200" cap="none" spc="0" normalizeH="0" baseline="0" noProof="0" dirty="0">
                <a:ln>
                  <a:noFill/>
                </a:ln>
                <a:solidFill>
                  <a:schemeClr val="tx1"/>
                </a:solidFill>
                <a:effectLst/>
                <a:uLnTx/>
                <a:uFillTx/>
                <a:latin typeface="+mn-lt"/>
                <a:ea typeface="+mn-ea"/>
                <a:cs typeface="+mn-cs"/>
              </a:rPr>
              <a:t>s never have to wait as an appropriate version is returned immediately.</a:t>
            </a:r>
          </a:p>
        </p:txBody>
      </p:sp>
    </p:spTree>
    <p:extLst>
      <p:ext uri="{BB962C8B-B14F-4D97-AF65-F5344CB8AC3E}">
        <p14:creationId xmlns:p14="http://schemas.microsoft.com/office/powerpoint/2010/main" xmlns="" val="366822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29678F-A5E7-4528-A6A4-2F0AFE60207B}" type="datetime1">
              <a:rPr lang="en-US" smtClean="0">
                <a:solidFill>
                  <a:prstClr val="black">
                    <a:tint val="75000"/>
                  </a:prstClr>
                </a:solidFill>
                <a:latin typeface="Calibri"/>
              </a:rPr>
              <a:pPr/>
              <a:t>11/13/2021</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5</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5</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Course Objective of Unit 5</a:t>
            </a:r>
          </a:p>
        </p:txBody>
      </p:sp>
      <p:sp>
        <p:nvSpPr>
          <p:cNvPr id="2" name="Rectangle 1">
            <a:extLst>
              <a:ext uri="{FF2B5EF4-FFF2-40B4-BE49-F238E27FC236}">
                <a16:creationId xmlns:a16="http://schemas.microsoft.com/office/drawing/2014/main" xmlns="" id="{434AD5A7-B4BB-4E0F-80C5-8FB354B7F6E4}"/>
              </a:ext>
            </a:extLst>
          </p:cNvPr>
          <p:cNvSpPr/>
          <p:nvPr/>
        </p:nvSpPr>
        <p:spPr>
          <a:xfrm>
            <a:off x="990600" y="1443583"/>
            <a:ext cx="7772400" cy="2677656"/>
          </a:xfrm>
          <a:prstGeom prst="rect">
            <a:avLst/>
          </a:prstGeom>
        </p:spPr>
        <p:txBody>
          <a:bodyPr wrap="square">
            <a:spAutoFit/>
          </a:bodyPr>
          <a:lstStyle/>
          <a:p>
            <a:pPr algn="just">
              <a:buFont typeface="Wingdings" pitchFamily="2" charset="2"/>
              <a:buChar char="Ø"/>
            </a:pPr>
            <a:r>
              <a:rPr lang="en-US" sz="2400" dirty="0">
                <a:solidFill>
                  <a:prstClr val="black"/>
                </a:solidFill>
                <a:latin typeface="Times New Roman" panose="02020603050405020304" pitchFamily="18" charset="0"/>
                <a:cs typeface="Times New Roman" panose="02020603050405020304" pitchFamily="18" charset="0"/>
              </a:rPr>
              <a:t>Knowledge of executing multiple transaction in concurrent fashion.</a:t>
            </a:r>
          </a:p>
          <a:p>
            <a:pPr algn="just"/>
            <a:endParaRPr lang="en-US" sz="2400" dirty="0">
              <a:solidFill>
                <a:prstClr val="black"/>
              </a:solidFill>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400" dirty="0">
                <a:solidFill>
                  <a:prstClr val="black"/>
                </a:solidFill>
                <a:latin typeface="Times New Roman" panose="02020603050405020304" pitchFamily="18" charset="0"/>
                <a:cs typeface="Times New Roman" panose="02020603050405020304" pitchFamily="18" charset="0"/>
              </a:rPr>
              <a:t>Explain basic issues of transaction processing and concurrency control.</a:t>
            </a:r>
          </a:p>
          <a:p>
            <a:pPr algn="just">
              <a:buFont typeface="Wingdings" pitchFamily="2" charset="2"/>
              <a:buChar char="Ø"/>
            </a:pPr>
            <a:endParaRPr lang="en-US" sz="2400" dirty="0">
              <a:solidFill>
                <a:prstClr val="black"/>
              </a:solidFill>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400" dirty="0">
                <a:solidFill>
                  <a:prstClr val="black"/>
                </a:solidFill>
                <a:latin typeface="Times New Roman" panose="02020603050405020304" pitchFamily="18" charset="0"/>
                <a:cs typeface="Times New Roman" panose="02020603050405020304" pitchFamily="18" charset="0"/>
              </a:rPr>
              <a:t>Study the various concurrency control techniques</a:t>
            </a:r>
          </a:p>
        </p:txBody>
      </p:sp>
    </p:spTree>
    <p:extLst>
      <p:ext uri="{BB962C8B-B14F-4D97-AF65-F5344CB8AC3E}">
        <p14:creationId xmlns:p14="http://schemas.microsoft.com/office/powerpoint/2010/main" xmlns="" val="141323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A83A674-B2F1-487C-B050-9323E302F5C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Technique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Rectangle 7"/>
          <p:cNvSpPr/>
          <p:nvPr/>
        </p:nvSpPr>
        <p:spPr>
          <a:xfrm>
            <a:off x="1690778" y="848294"/>
            <a:ext cx="6219646" cy="584775"/>
          </a:xfrm>
          <a:prstGeom prst="rect">
            <a:avLst/>
          </a:prstGeom>
        </p:spPr>
        <p:txBody>
          <a:bodyPr wrap="square">
            <a:spAutoFit/>
          </a:bodyPr>
          <a:lstStyle/>
          <a:p>
            <a:pPr algn="ctr"/>
            <a:r>
              <a:rPr lang="en-US" sz="3200" b="1" dirty="0">
                <a:solidFill>
                  <a:srgbClr val="7030A0"/>
                </a:solidFill>
              </a:rPr>
              <a:t>MVCC: Implementation Issues</a:t>
            </a:r>
            <a:endParaRPr lang="en-US" sz="4800" b="1" dirty="0">
              <a:solidFill>
                <a:srgbClr val="7030A0"/>
              </a:solidFill>
            </a:endParaRPr>
          </a:p>
        </p:txBody>
      </p:sp>
      <p:sp>
        <p:nvSpPr>
          <p:cNvPr id="9" name="Rectangle 3"/>
          <p:cNvSpPr txBox="1">
            <a:spLocks noChangeArrowheads="1"/>
          </p:cNvSpPr>
          <p:nvPr/>
        </p:nvSpPr>
        <p:spPr>
          <a:xfrm>
            <a:off x="1107687" y="1585495"/>
            <a:ext cx="7432464" cy="387502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Creation of multiple versions increases storage overhead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Extra </a:t>
            </a:r>
            <a:r>
              <a:rPr kumimoji="0" lang="en-US" sz="2600" b="0" i="0" u="none" strike="noStrike" kern="1200" cap="none" spc="0" normalizeH="0" baseline="0" noProof="0" dirty="0" err="1">
                <a:ln>
                  <a:noFill/>
                </a:ln>
                <a:solidFill>
                  <a:schemeClr val="tx1"/>
                </a:solidFill>
                <a:effectLst/>
                <a:uLnTx/>
                <a:uFillTx/>
                <a:latin typeface="+mn-lt"/>
                <a:ea typeface="+mn-ea"/>
                <a:cs typeface="+mn-cs"/>
              </a:rPr>
              <a:t>tuples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Extra space in each </a:t>
            </a:r>
            <a:r>
              <a:rPr kumimoji="0" lang="en-US" sz="2600" b="0" i="0" u="none" strike="noStrike" kern="1200" cap="none" spc="0" normalizeH="0" baseline="0" noProof="0" dirty="0" err="1">
                <a:ln>
                  <a:noFill/>
                </a:ln>
                <a:solidFill>
                  <a:schemeClr val="tx1"/>
                </a:solidFill>
                <a:effectLst/>
                <a:uLnTx/>
                <a:uFillTx/>
                <a:latin typeface="+mn-lt"/>
                <a:ea typeface="+mn-ea"/>
                <a:cs typeface="+mn-cs"/>
              </a:rPr>
              <a:t>tuple</a:t>
            </a:r>
            <a:r>
              <a:rPr kumimoji="0" lang="en-US" sz="2600" b="0" i="0" u="none" strike="noStrike" kern="1200" cap="none" spc="0" normalizeH="0" baseline="0" noProof="0" dirty="0">
                <a:ln>
                  <a:noFill/>
                </a:ln>
                <a:solidFill>
                  <a:schemeClr val="tx1"/>
                </a:solidFill>
                <a:effectLst/>
                <a:uLnTx/>
                <a:uFillTx/>
                <a:latin typeface="+mn-lt"/>
                <a:ea typeface="+mn-ea"/>
                <a:cs typeface="+mn-cs"/>
              </a:rPr>
              <a:t> for storing version information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Versions can, however, be garbage collected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E.g. if Q has two versions Q5 and Q9, and the oldest active transaction has timestamp &gt; 9, than Q5 will never be required again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6682282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EE7633-541F-4CDA-8BF2-5956D753079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Technique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8" name="Rectangle 7"/>
          <p:cNvSpPr/>
          <p:nvPr/>
        </p:nvSpPr>
        <p:spPr>
          <a:xfrm>
            <a:off x="1690778" y="848294"/>
            <a:ext cx="6219646" cy="584775"/>
          </a:xfrm>
          <a:prstGeom prst="rect">
            <a:avLst/>
          </a:prstGeom>
        </p:spPr>
        <p:txBody>
          <a:bodyPr wrap="square">
            <a:spAutoFit/>
          </a:bodyPr>
          <a:lstStyle/>
          <a:p>
            <a:pPr algn="ctr"/>
            <a:r>
              <a:rPr lang="en-US" sz="3200" b="1" dirty="0">
                <a:solidFill>
                  <a:srgbClr val="7030A0"/>
                </a:solidFill>
              </a:rPr>
              <a:t>MVCC: Implementation Issues</a:t>
            </a:r>
            <a:endParaRPr lang="en-US" sz="4800" b="1" dirty="0">
              <a:solidFill>
                <a:srgbClr val="7030A0"/>
              </a:solidFill>
            </a:endParaRPr>
          </a:p>
        </p:txBody>
      </p:sp>
      <p:sp>
        <p:nvSpPr>
          <p:cNvPr id="9" name="Rectangle 3"/>
          <p:cNvSpPr txBox="1">
            <a:spLocks noChangeArrowheads="1"/>
          </p:cNvSpPr>
          <p:nvPr/>
        </p:nvSpPr>
        <p:spPr>
          <a:xfrm>
            <a:off x="1107687" y="1585495"/>
            <a:ext cx="7432464" cy="387502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Creation of multiple versions increases storage overhead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Extra </a:t>
            </a:r>
            <a:r>
              <a:rPr kumimoji="0" lang="en-US" sz="2600" b="0" i="0" u="none" strike="noStrike" kern="1200" cap="none" spc="0" normalizeH="0" baseline="0" noProof="0" dirty="0" err="1">
                <a:ln>
                  <a:noFill/>
                </a:ln>
                <a:solidFill>
                  <a:schemeClr val="tx1"/>
                </a:solidFill>
                <a:effectLst/>
                <a:uLnTx/>
                <a:uFillTx/>
                <a:latin typeface="+mn-lt"/>
                <a:ea typeface="+mn-ea"/>
                <a:cs typeface="+mn-cs"/>
              </a:rPr>
              <a:t>tuples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Extra space in each </a:t>
            </a:r>
            <a:r>
              <a:rPr kumimoji="0" lang="en-US" sz="2600" b="0" i="0" u="none" strike="noStrike" kern="1200" cap="none" spc="0" normalizeH="0" baseline="0" noProof="0" dirty="0" err="1">
                <a:ln>
                  <a:noFill/>
                </a:ln>
                <a:solidFill>
                  <a:schemeClr val="tx1"/>
                </a:solidFill>
                <a:effectLst/>
                <a:uLnTx/>
                <a:uFillTx/>
                <a:latin typeface="+mn-lt"/>
                <a:ea typeface="+mn-ea"/>
                <a:cs typeface="+mn-cs"/>
              </a:rPr>
              <a:t>tuple</a:t>
            </a:r>
            <a:r>
              <a:rPr kumimoji="0" lang="en-US" sz="2600" b="0" i="0" u="none" strike="noStrike" kern="1200" cap="none" spc="0" normalizeH="0" baseline="0" noProof="0" dirty="0">
                <a:ln>
                  <a:noFill/>
                </a:ln>
                <a:solidFill>
                  <a:schemeClr val="tx1"/>
                </a:solidFill>
                <a:effectLst/>
                <a:uLnTx/>
                <a:uFillTx/>
                <a:latin typeface="+mn-lt"/>
                <a:ea typeface="+mn-ea"/>
                <a:cs typeface="+mn-cs"/>
              </a:rPr>
              <a:t> for storing version information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Versions can, however, be garbage collected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E.g. if Q has two versions Q5 and Q9, and the oldest active transaction has timestamp &gt; 9, than Q5 will never be required again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6682282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669F71-17AD-4985-A698-E790916F23A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Technique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343743" y="1019265"/>
            <a:ext cx="7487808" cy="4303234"/>
          </a:xfrm>
          <a:prstGeom prst="rect">
            <a:avLst/>
          </a:prstGeom>
          <a:noFill/>
          <a:ln w="9525">
            <a:noFill/>
            <a:miter lim="800000"/>
            <a:headEnd/>
            <a:tailEnd/>
          </a:ln>
          <a:effectLst/>
        </p:spPr>
      </p:pic>
    </p:spTree>
    <p:extLst>
      <p:ext uri="{BB962C8B-B14F-4D97-AF65-F5344CB8AC3E}">
        <p14:creationId xmlns:p14="http://schemas.microsoft.com/office/powerpoint/2010/main" xmlns="" val="36682282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191E03E-601B-49D8-B53C-0A846884423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Scheme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990600" y="1133475"/>
            <a:ext cx="7162800" cy="4591050"/>
          </a:xfrm>
          <a:prstGeom prst="rect">
            <a:avLst/>
          </a:prstGeom>
          <a:noFill/>
          <a:ln w="9525">
            <a:noFill/>
            <a:miter lim="800000"/>
            <a:headEnd/>
            <a:tailEnd/>
          </a:ln>
          <a:effectLst/>
        </p:spPr>
      </p:pic>
    </p:spTree>
    <p:extLst>
      <p:ext uri="{BB962C8B-B14F-4D97-AF65-F5344CB8AC3E}">
        <p14:creationId xmlns:p14="http://schemas.microsoft.com/office/powerpoint/2010/main" xmlns="" val="36682282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1EB2CA-FE8A-45A5-9D24-9312ABFCF41E}"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Scheme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361950" y="819600"/>
            <a:ext cx="8782050" cy="5667375"/>
          </a:xfrm>
          <a:prstGeom prst="rect">
            <a:avLst/>
          </a:prstGeom>
          <a:noFill/>
          <a:ln w="9525">
            <a:noFill/>
            <a:miter lim="800000"/>
            <a:headEnd/>
            <a:tailEnd/>
          </a:ln>
          <a:effectLst/>
        </p:spPr>
      </p:pic>
    </p:spTree>
    <p:extLst>
      <p:ext uri="{BB962C8B-B14F-4D97-AF65-F5344CB8AC3E}">
        <p14:creationId xmlns:p14="http://schemas.microsoft.com/office/powerpoint/2010/main" xmlns="" val="36682282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5026C0-BAE0-4F30-9841-8932CA98C55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Scheme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1394515" y="1177597"/>
            <a:ext cx="7286625" cy="3381375"/>
          </a:xfrm>
          <a:prstGeom prst="rect">
            <a:avLst/>
          </a:prstGeom>
          <a:noFill/>
          <a:ln w="9525">
            <a:noFill/>
            <a:miter lim="800000"/>
            <a:headEnd/>
            <a:tailEnd/>
          </a:ln>
          <a:effectLst/>
        </p:spPr>
      </p:pic>
    </p:spTree>
    <p:extLst>
      <p:ext uri="{BB962C8B-B14F-4D97-AF65-F5344CB8AC3E}">
        <p14:creationId xmlns:p14="http://schemas.microsoft.com/office/powerpoint/2010/main" xmlns="" val="36682282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DE8B12-B784-4274-B85D-EE919768015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Scheme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985029" y="859587"/>
            <a:ext cx="7829550" cy="5276850"/>
          </a:xfrm>
          <a:prstGeom prst="rect">
            <a:avLst/>
          </a:prstGeom>
          <a:noFill/>
          <a:ln w="9525">
            <a:noFill/>
            <a:miter lim="800000"/>
            <a:headEnd/>
            <a:tailEnd/>
          </a:ln>
          <a:effectLst/>
        </p:spPr>
      </p:pic>
    </p:spTree>
    <p:extLst>
      <p:ext uri="{BB962C8B-B14F-4D97-AF65-F5344CB8AC3E}">
        <p14:creationId xmlns:p14="http://schemas.microsoft.com/office/powerpoint/2010/main" xmlns="" val="36682282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B953949-3C4F-41B5-8840-930F050821D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Scheme </a:t>
            </a:r>
            <a:r>
              <a:rPr lang="en-US" sz="2400" dirty="0"/>
              <a:t>(CO 5)</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cstate="print"/>
          <a:srcRect/>
          <a:stretch>
            <a:fillRect/>
          </a:stretch>
        </p:blipFill>
        <p:spPr bwMode="auto">
          <a:xfrm>
            <a:off x="807020" y="1220908"/>
            <a:ext cx="8220075" cy="3743325"/>
          </a:xfrm>
          <a:prstGeom prst="rect">
            <a:avLst/>
          </a:prstGeom>
          <a:noFill/>
          <a:ln w="9525">
            <a:noFill/>
            <a:miter lim="800000"/>
            <a:headEnd/>
            <a:tailEnd/>
          </a:ln>
          <a:effectLst/>
        </p:spPr>
      </p:pic>
    </p:spTree>
    <p:extLst>
      <p:ext uri="{BB962C8B-B14F-4D97-AF65-F5344CB8AC3E}">
        <p14:creationId xmlns:p14="http://schemas.microsoft.com/office/powerpoint/2010/main" xmlns="" val="36682282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337095" y="0"/>
            <a:ext cx="7694762" cy="717400"/>
          </a:xfrm>
          <a:solidFill>
            <a:schemeClr val="accent3">
              <a:lumMod val="20000"/>
              <a:lumOff val="80000"/>
            </a:schemeClr>
          </a:solidFill>
        </p:spPr>
        <p:txBody>
          <a:bodyPr/>
          <a:lstStyle/>
          <a:p>
            <a:r>
              <a:rPr lang="en-US" dirty="0">
                <a:effectLst>
                  <a:outerShdw blurRad="38100" dist="38100" dir="2700000" algn="tl">
                    <a:srgbClr val="C0C0C0"/>
                  </a:outerShdw>
                </a:effectLst>
              </a:rPr>
              <a:t>Phantom Problem</a:t>
            </a:r>
          </a:p>
        </p:txBody>
      </p:sp>
      <p:sp>
        <p:nvSpPr>
          <p:cNvPr id="133123" name="Rectangle 3"/>
          <p:cNvSpPr>
            <a:spLocks noGrp="1" noChangeArrowheads="1"/>
          </p:cNvSpPr>
          <p:nvPr>
            <p:ph type="body" idx="4294967295"/>
          </p:nvPr>
        </p:nvSpPr>
        <p:spPr>
          <a:xfrm>
            <a:off x="555625" y="1093788"/>
            <a:ext cx="8224838" cy="5360987"/>
          </a:xfrm>
        </p:spPr>
        <p:txBody>
          <a:bodyPr/>
          <a:lstStyle/>
          <a:p>
            <a:r>
              <a:rPr lang="en-US" sz="2000" dirty="0"/>
              <a:t>Insertions, deletions and updates can lead to the </a:t>
            </a:r>
            <a:r>
              <a:rPr lang="en-US" sz="2000" b="1" dirty="0">
                <a:solidFill>
                  <a:srgbClr val="000099"/>
                </a:solidFill>
              </a:rPr>
              <a:t>phantom phenomenon</a:t>
            </a:r>
            <a:r>
              <a:rPr lang="en-US" sz="2000" dirty="0"/>
              <a:t>.</a:t>
            </a:r>
          </a:p>
          <a:p>
            <a:pPr lvl="1"/>
            <a:r>
              <a:rPr lang="en-US" sz="2000" dirty="0"/>
              <a:t>A transaction that scans a relation </a:t>
            </a:r>
          </a:p>
          <a:p>
            <a:pPr lvl="2"/>
            <a:r>
              <a:rPr lang="en-US" sz="2000" dirty="0"/>
              <a:t>(e.g., find sum of balances of all accounts in </a:t>
            </a:r>
            <a:r>
              <a:rPr lang="en-US" sz="2000" dirty="0" err="1"/>
              <a:t>Perryridge</a:t>
            </a:r>
            <a:r>
              <a:rPr lang="en-US" sz="2000" dirty="0"/>
              <a:t>) </a:t>
            </a:r>
          </a:p>
          <a:p>
            <a:pPr lvl="2">
              <a:buFont typeface="Webdings" pitchFamily="18" charset="2"/>
              <a:buNone/>
            </a:pPr>
            <a:r>
              <a:rPr lang="en-US" sz="2000" dirty="0"/>
              <a:t>and a transaction that inserts a </a:t>
            </a:r>
            <a:r>
              <a:rPr lang="en-US" sz="2000" dirty="0" err="1"/>
              <a:t>tuple</a:t>
            </a:r>
            <a:r>
              <a:rPr lang="en-US" sz="2000" dirty="0"/>
              <a:t> in the relation </a:t>
            </a:r>
          </a:p>
          <a:p>
            <a:pPr lvl="2"/>
            <a:r>
              <a:rPr lang="en-US" sz="2000" dirty="0"/>
              <a:t>(e.g., insert a new account at </a:t>
            </a:r>
            <a:r>
              <a:rPr lang="en-US" sz="2000" dirty="0" err="1"/>
              <a:t>Perryridge</a:t>
            </a:r>
            <a:r>
              <a:rPr lang="en-US" sz="2000" dirty="0"/>
              <a:t>)</a:t>
            </a:r>
          </a:p>
          <a:p>
            <a:pPr lvl="2">
              <a:buFont typeface="Webdings" pitchFamily="18" charset="2"/>
              <a:buNone/>
            </a:pPr>
            <a:r>
              <a:rPr lang="en-US" sz="2000" dirty="0"/>
              <a:t>(conceptually) conflict in spite of not accessing any </a:t>
            </a:r>
            <a:r>
              <a:rPr lang="en-US" sz="2000" dirty="0" err="1"/>
              <a:t>tuple</a:t>
            </a:r>
            <a:r>
              <a:rPr lang="en-US" sz="2000" dirty="0"/>
              <a:t> in common.</a:t>
            </a:r>
          </a:p>
          <a:p>
            <a:pPr lvl="1"/>
            <a:r>
              <a:rPr lang="en-US" sz="2000" dirty="0"/>
              <a:t>If only </a:t>
            </a:r>
            <a:r>
              <a:rPr lang="en-US" sz="2000" dirty="0" err="1"/>
              <a:t>tuple</a:t>
            </a:r>
            <a:r>
              <a:rPr lang="en-US" sz="2000" dirty="0"/>
              <a:t> locks are used, non-</a:t>
            </a:r>
            <a:r>
              <a:rPr lang="en-US" sz="2000" dirty="0" err="1"/>
              <a:t>serializable</a:t>
            </a:r>
            <a:r>
              <a:rPr lang="en-US" sz="2000" dirty="0"/>
              <a:t> schedules can result</a:t>
            </a:r>
          </a:p>
          <a:p>
            <a:pPr lvl="2"/>
            <a:r>
              <a:rPr lang="en-US" sz="2000" dirty="0"/>
              <a:t>E.g. the scan transaction does not see the new account, but reads some other </a:t>
            </a:r>
            <a:r>
              <a:rPr lang="en-US" sz="2000" dirty="0" err="1"/>
              <a:t>tuple</a:t>
            </a:r>
            <a:r>
              <a:rPr lang="en-US" sz="2000" dirty="0"/>
              <a:t> written by the update transaction</a:t>
            </a:r>
          </a:p>
          <a:p>
            <a:pPr lvl="1"/>
            <a:r>
              <a:rPr lang="en-US" sz="2000" dirty="0"/>
              <a:t>Index locking protocols used to prevent phantom phenomenon (see book for details)</a:t>
            </a:r>
          </a:p>
        </p:txBody>
      </p:sp>
      <p:sp>
        <p:nvSpPr>
          <p:cNvPr id="2" name="Date Placeholder 1">
            <a:extLst>
              <a:ext uri="{FF2B5EF4-FFF2-40B4-BE49-F238E27FC236}">
                <a16:creationId xmlns:a16="http://schemas.microsoft.com/office/drawing/2014/main" xmlns="" id="{73AD6D87-AF98-4707-9309-1849A2D12501}"/>
              </a:ext>
            </a:extLst>
          </p:cNvPr>
          <p:cNvSpPr>
            <a:spLocks noGrp="1"/>
          </p:cNvSpPr>
          <p:nvPr>
            <p:ph type="dt" sz="half" idx="10"/>
          </p:nvPr>
        </p:nvSpPr>
        <p:spPr/>
        <p:txBody>
          <a:bodyPr/>
          <a:lstStyle/>
          <a:p>
            <a:fld id="{CC621381-261F-458D-AAB7-873A1FD101CA}" type="datetime1">
              <a:rPr lang="en-US" smtClean="0"/>
              <a:pPr/>
              <a:t>11/13/2021</a:t>
            </a:fld>
            <a:endParaRPr lang="en-US"/>
          </a:p>
        </p:txBody>
      </p:sp>
      <p:sp>
        <p:nvSpPr>
          <p:cNvPr id="3" name="Footer Placeholder 2">
            <a:extLst>
              <a:ext uri="{FF2B5EF4-FFF2-40B4-BE49-F238E27FC236}">
                <a16:creationId xmlns:a16="http://schemas.microsoft.com/office/drawing/2014/main" xmlns="" id="{E24D4F91-0701-495E-889A-A4FCBD80A5BD}"/>
              </a:ext>
            </a:extLst>
          </p:cNvPr>
          <p:cNvSpPr>
            <a:spLocks noGrp="1"/>
          </p:cNvSpPr>
          <p:nvPr>
            <p:ph type="ftr" sz="quarter" idx="11"/>
          </p:nvPr>
        </p:nvSpPr>
        <p:spPr/>
        <p:txBody>
          <a:bodyPr/>
          <a:lstStyle/>
          <a:p>
            <a:r>
              <a:rPr lang="sv-SE" smtClean="0"/>
              <a:t>Ram Kumar  Sharma                   KCS 501   DBMS          Unit 5</a:t>
            </a:r>
            <a:endParaRPr lang="en-US"/>
          </a:p>
        </p:txBody>
      </p:sp>
      <p:sp>
        <p:nvSpPr>
          <p:cNvPr id="4" name="Slide Number Placeholder 3">
            <a:extLst>
              <a:ext uri="{FF2B5EF4-FFF2-40B4-BE49-F238E27FC236}">
                <a16:creationId xmlns:a16="http://schemas.microsoft.com/office/drawing/2014/main" xmlns="" id="{A769692D-7D49-4DBA-B491-588D85AECFE0}"/>
              </a:ext>
            </a:extLst>
          </p:cNvPr>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r>
              <a:rPr lang="en-US" sz="1800" dirty="0" smtClean="0"/>
              <a:t>Self Made Video Link:</a:t>
            </a:r>
          </a:p>
          <a:p>
            <a:pPr>
              <a:buNone/>
            </a:pPr>
            <a:endParaRPr lang="en-US" sz="2000" dirty="0" smtClean="0"/>
          </a:p>
          <a:p>
            <a:r>
              <a:rPr lang="en-US" sz="2000" b="1" dirty="0" err="1" smtClean="0">
                <a:solidFill>
                  <a:srgbClr val="C00000"/>
                </a:solidFill>
              </a:rPr>
              <a:t>Youtube</a:t>
            </a:r>
            <a:r>
              <a:rPr lang="en-US" sz="2000" b="1" dirty="0" smtClean="0">
                <a:solidFill>
                  <a:srgbClr val="C00000"/>
                </a:solidFill>
              </a:rPr>
              <a:t>/other  Video Links</a:t>
            </a:r>
          </a:p>
          <a:p>
            <a:pPr marL="457200" indent="-457200">
              <a:buFont typeface="+mj-lt"/>
              <a:buAutoNum type="arabicPeriod"/>
            </a:pPr>
            <a:r>
              <a:rPr lang="en-US" sz="2000" u="sng" dirty="0" smtClean="0">
                <a:hlinkClick r:id="rId2"/>
              </a:rPr>
              <a:t>https://www.youtube.com/watch?v=Y4Rpi68sbus&amp;list=PLyvBGMFYV3auVdxQ1-88ivNFpmUEy-U3M&amp;index=32</a:t>
            </a:r>
            <a:endParaRPr lang="en-US" sz="2000" dirty="0" smtClean="0"/>
          </a:p>
          <a:p>
            <a:pPr marL="457200" indent="-457200">
              <a:buFont typeface="+mj-lt"/>
              <a:buAutoNum type="arabicPeriod"/>
            </a:pPr>
            <a:r>
              <a:rPr lang="en-US" sz="2000" u="sng" dirty="0" smtClean="0">
                <a:hlinkClick r:id="rId3"/>
              </a:rPr>
              <a:t>https://www.youtube.com/watch?v=h2EfRyM_jUc&amp;list=PLyvBGMFYV3auVdxQ1-88ivNFpmUEy-U3M&amp;index=33</a:t>
            </a:r>
            <a:endParaRPr lang="en-US" sz="2000" dirty="0" smtClean="0"/>
          </a:p>
          <a:p>
            <a:pPr marL="457200" indent="-457200">
              <a:buFont typeface="+mj-lt"/>
              <a:buAutoNum type="arabicPeriod"/>
            </a:pPr>
            <a:r>
              <a:rPr lang="en-US" sz="2000" u="sng" dirty="0" smtClean="0">
                <a:hlinkClick r:id="rId4"/>
              </a:rPr>
              <a:t>https://www.youtube.com/watch?v=ESsb6gqoIdc</a:t>
            </a:r>
            <a:endParaRPr lang="en-US" sz="2000" dirty="0" smtClean="0"/>
          </a:p>
          <a:p>
            <a:pPr marL="457200" indent="-457200">
              <a:buFont typeface="+mj-lt"/>
              <a:buAutoNum type="arabicPeriod"/>
            </a:pPr>
            <a:r>
              <a:rPr lang="en-US" sz="2000" u="sng" dirty="0" smtClean="0">
                <a:hlinkClick r:id="rId5"/>
              </a:rPr>
              <a:t>https://www.youtube.com/watch?v=uQrJbA9_WNU</a:t>
            </a:r>
            <a:r>
              <a:rPr lang="en-US" sz="2000" dirty="0" smtClean="0"/>
              <a:t> </a:t>
            </a:r>
          </a:p>
          <a:p>
            <a:pPr marL="457200" indent="-457200">
              <a:buFont typeface="+mj-lt"/>
              <a:buAutoNum type="arabicPeriod"/>
            </a:pPr>
            <a:r>
              <a:rPr lang="en-US" sz="2000" u="sng" dirty="0" smtClean="0">
                <a:hlinkClick r:id="rId6"/>
              </a:rPr>
              <a:t>http://www.infocobuild.com/education/audio-video-courses/computer-science/FundamentalsOfDatabaseSystems-IIT-Kanpur/lecture-42.html</a:t>
            </a:r>
            <a:endParaRPr lang="en-US" sz="2000" dirty="0" smtClean="0"/>
          </a:p>
          <a:p>
            <a:pPr marL="457200" indent="-457200">
              <a:buFont typeface="+mj-lt"/>
              <a:buAutoNum type="arabicPeriod"/>
            </a:pPr>
            <a:r>
              <a:rPr lang="en-US" sz="2000" u="sng" dirty="0" smtClean="0">
                <a:hlinkClick r:id="rId7"/>
              </a:rPr>
              <a:t>https://www.youtube.com/watch?v=jm1NUBMpyVo</a:t>
            </a:r>
            <a:r>
              <a:rPr lang="en-US" sz="2000" dirty="0" smtClean="0"/>
              <a:t> </a:t>
            </a:r>
          </a:p>
          <a:p>
            <a:pPr marL="457200" indent="-457200">
              <a:buFont typeface="+mj-lt"/>
              <a:buAutoNum type="arabicPeriod"/>
            </a:pPr>
            <a:r>
              <a:rPr lang="en-US" sz="2000" u="sng" dirty="0" smtClean="0">
                <a:hlinkClick r:id="rId8"/>
              </a:rPr>
              <a:t>https://www.youtube.com/watch?v=k0Tuf2weFyA</a:t>
            </a:r>
            <a:endParaRPr lang="en-US" sz="2000" dirty="0" smtClean="0"/>
          </a:p>
          <a:p>
            <a:pPr marL="457200" indent="-457200">
              <a:buFont typeface="+mj-lt"/>
              <a:buAutoNum type="arabicPeriod"/>
            </a:pPr>
            <a:r>
              <a:rPr lang="en-US" sz="2000" u="sng" dirty="0" smtClean="0">
                <a:hlinkClick r:id="rId9"/>
              </a:rPr>
              <a:t>https://www.youtube.com/watch?v=QH4CF3OOmpM&amp;list=PLyvBGMFYV3auVdxQ1-88ivNFpmUEy-U3M&amp;index=36</a:t>
            </a:r>
            <a:endParaRPr lang="en-US" sz="2000" dirty="0" smtClean="0"/>
          </a:p>
          <a:p>
            <a:pPr marL="457200" indent="-457200">
              <a:buFont typeface="+mj-lt"/>
              <a:buAutoNum type="arabicPeriod"/>
            </a:pPr>
            <a:r>
              <a:rPr lang="en-US" sz="2000" u="sng" dirty="0" smtClean="0">
                <a:hlinkClick r:id="rId10"/>
              </a:rPr>
              <a:t>https://www.youtube.com/watch?v=ls3gGWg8W4E</a:t>
            </a:r>
            <a:endParaRPr lang="en-US" sz="2000" dirty="0" smtClean="0"/>
          </a:p>
          <a:p>
            <a:endParaRPr lang="en-US" sz="2000" dirty="0">
              <a:solidFill>
                <a:srgbClr val="C00000"/>
              </a:solidFill>
            </a:endParaRPr>
          </a:p>
        </p:txBody>
      </p:sp>
      <p:sp>
        <p:nvSpPr>
          <p:cNvPr id="4" name="Date Placeholder 3"/>
          <p:cNvSpPr>
            <a:spLocks noGrp="1"/>
          </p:cNvSpPr>
          <p:nvPr>
            <p:ph type="dt" sz="half" idx="10"/>
          </p:nvPr>
        </p:nvSpPr>
        <p:spPr/>
        <p:txBody>
          <a:bodyPr/>
          <a:lstStyle/>
          <a:p>
            <a:fld id="{921B2D80-899D-4E9F-93D5-F4D75F7C583A}" type="datetime1">
              <a:rPr lang="en-US" smtClean="0"/>
              <a:pPr/>
              <a:t>11/13/2021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Faculty Video</a:t>
            </a:r>
            <a:r>
              <a:rPr kumimoji="0" lang="en-US" sz="2400" b="0" i="0" u="none" strike="noStrike" kern="1200" cap="none" spc="0" normalizeH="0" noProof="0" dirty="0" smtClean="0">
                <a:ln>
                  <a:noFill/>
                </a:ln>
                <a:solidFill>
                  <a:schemeClr val="dk1"/>
                </a:solidFill>
                <a:effectLst/>
                <a:uLnTx/>
                <a:uFillTx/>
                <a:latin typeface="+mn-lt"/>
                <a:ea typeface="+mn-ea"/>
                <a:cs typeface="+mn-cs"/>
              </a:rPr>
              <a:t> Links, </a:t>
            </a:r>
            <a:r>
              <a:rPr kumimoji="0" lang="en-US" sz="2400" b="0" i="0" u="none" strike="noStrike" kern="1200" cap="none" spc="0" normalizeH="0" noProof="0" dirty="0" err="1" smtClean="0">
                <a:ln>
                  <a:noFill/>
                </a:ln>
                <a:solidFill>
                  <a:schemeClr val="dk1"/>
                </a:solidFill>
                <a:effectLst/>
                <a:uLnTx/>
                <a:uFillTx/>
                <a:latin typeface="+mn-lt"/>
                <a:ea typeface="+mn-ea"/>
                <a:cs typeface="+mn-cs"/>
              </a:rPr>
              <a:t>Youtube</a:t>
            </a:r>
            <a:r>
              <a:rPr kumimoji="0" lang="en-US" sz="2400" b="0" i="0" u="none" strike="noStrike" kern="1200" cap="none" spc="0" normalizeH="0" noProof="0" dirty="0" smtClean="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1"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345599-3F67-4B9A-A02A-29A6A0158FDD}" type="datetime1">
              <a:rPr lang="en-US" smtClean="0">
                <a:solidFill>
                  <a:prstClr val="black">
                    <a:tint val="75000"/>
                  </a:prstClr>
                </a:solidFill>
                <a:latin typeface="Calibri"/>
              </a:rPr>
              <a:pPr/>
              <a:t>11/13/2021</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248402"/>
            <a:ext cx="4724400" cy="365125"/>
          </a:xfrm>
        </p:spPr>
        <p:txBody>
          <a:bodyPr/>
          <a:lstStyle/>
          <a:p>
            <a:r>
              <a:rPr lang="sv-SE" smtClean="0">
                <a:solidFill>
                  <a:prstClr val="black">
                    <a:tint val="75000"/>
                  </a:prstClr>
                </a:solidFill>
                <a:latin typeface="Calibri"/>
              </a:rPr>
              <a:t>Ram Kumar  Sharma                   KCS 501   DBMS          Unit 5</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6</a:t>
            </a:fld>
            <a:endParaRPr lang="en-US">
              <a:solidFill>
                <a:prstClr val="black">
                  <a:tint val="75000"/>
                </a:prstClr>
              </a:solidFill>
              <a:latin typeface="Calibri"/>
            </a:endParaRPr>
          </a:p>
        </p:txBody>
      </p:sp>
      <p:sp>
        <p:nvSpPr>
          <p:cNvPr id="7" name="Title 1"/>
          <p:cNvSpPr txBox="1">
            <a:spLocks/>
          </p:cNvSpPr>
          <p:nvPr/>
        </p:nvSpPr>
        <p:spPr>
          <a:xfrm>
            <a:off x="1371600" y="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400" b="1" dirty="0">
                <a:solidFill>
                  <a:prstClr val="black"/>
                </a:solidFill>
                <a:latin typeface="Times New Roman" panose="02020603050405020304" pitchFamily="18" charset="0"/>
                <a:cs typeface="Times New Roman" panose="02020603050405020304" pitchFamily="18" charset="0"/>
              </a:rPr>
              <a:t>Course Outcomes of Unit 5</a:t>
            </a:r>
          </a:p>
        </p:txBody>
      </p:sp>
      <p:graphicFrame>
        <p:nvGraphicFramePr>
          <p:cNvPr id="2" name="Table 1">
            <a:extLst>
              <a:ext uri="{FF2B5EF4-FFF2-40B4-BE49-F238E27FC236}">
                <a16:creationId xmlns:a16="http://schemas.microsoft.com/office/drawing/2014/main" xmlns="" id="{6D31E244-1EE2-409B-AD6A-9C4E6F9D1A02}"/>
              </a:ext>
            </a:extLst>
          </p:cNvPr>
          <p:cNvGraphicFramePr>
            <a:graphicFrameLocks noGrp="1"/>
          </p:cNvGraphicFramePr>
          <p:nvPr>
            <p:extLst>
              <p:ext uri="{D42A27DB-BD31-4B8C-83A1-F6EECF244321}">
                <p14:modId xmlns:p14="http://schemas.microsoft.com/office/powerpoint/2010/main" xmlns="" val="1034704373"/>
              </p:ext>
            </p:extLst>
          </p:nvPr>
        </p:nvGraphicFramePr>
        <p:xfrm>
          <a:off x="784123" y="1137871"/>
          <a:ext cx="7924800" cy="2734056"/>
        </p:xfrm>
        <a:graphic>
          <a:graphicData uri="http://schemas.openxmlformats.org/drawingml/2006/table">
            <a:tbl>
              <a:tblPr firstRow="1" firstCol="1" bandRow="1">
                <a:tableStyleId>{5C22544A-7EE6-4342-B048-85BDC9FD1C3A}</a:tableStyleId>
              </a:tblPr>
              <a:tblGrid>
                <a:gridCol w="1705414">
                  <a:extLst>
                    <a:ext uri="{9D8B030D-6E8A-4147-A177-3AD203B41FA5}">
                      <a16:colId xmlns:a16="http://schemas.microsoft.com/office/drawing/2014/main" xmlns="" val="2696319372"/>
                    </a:ext>
                  </a:extLst>
                </a:gridCol>
                <a:gridCol w="6219386">
                  <a:extLst>
                    <a:ext uri="{9D8B030D-6E8A-4147-A177-3AD203B41FA5}">
                      <a16:colId xmlns:a16="http://schemas.microsoft.com/office/drawing/2014/main" xmlns="" val="257736186"/>
                    </a:ext>
                  </a:extLst>
                </a:gridCol>
              </a:tblGrid>
              <a:tr h="303800">
                <a:tc gridSpan="2">
                  <a:txBody>
                    <a:bodyPr/>
                    <a:lstStyle/>
                    <a:p>
                      <a:pPr marL="0" marR="0">
                        <a:lnSpc>
                          <a:spcPct val="115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At the end of semester students will be able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tc hMerge="1">
                  <a:txBody>
                    <a:bodyPr/>
                    <a:lstStyle/>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347108822"/>
                  </a:ext>
                </a:extLst>
              </a:tr>
              <a:tr h="1709172">
                <a:tc>
                  <a:txBody>
                    <a:bodyPr/>
                    <a:lstStyle/>
                    <a:p>
                      <a:pPr marL="0" marR="0" algn="ctr">
                        <a:lnSpc>
                          <a:spcPct val="115000"/>
                        </a:lnSpc>
                        <a:spcBef>
                          <a:spcPts val="0"/>
                        </a:spcBef>
                        <a:spcAft>
                          <a:spcPts val="0"/>
                        </a:spcAft>
                      </a:pPr>
                      <a:r>
                        <a:rPr lang="en-US" sz="2200" cap="small" dirty="0">
                          <a:solidFill>
                            <a:schemeClr val="tx1"/>
                          </a:solidFill>
                          <a:effectLst/>
                          <a:latin typeface="Times New Roman" panose="02020603050405020304" pitchFamily="18" charset="0"/>
                          <a:cs typeface="Times New Roman" panose="02020603050405020304" pitchFamily="18" charset="0"/>
                        </a:rPr>
                        <a:t>CO5</a:t>
                      </a:r>
                      <a:endParaRPr lang="en-US" sz="2200" dirty="0">
                        <a:solidFill>
                          <a:schemeClr val="tx1"/>
                        </a:solidFill>
                        <a:effectLst/>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r>
                        <a:rPr lang="en-US" sz="2200" cap="small"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8890" algn="just" hangingPunct="0">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To apply </a:t>
                      </a:r>
                      <a:r>
                        <a:rPr lang="en-US" sz="2200" dirty="0" err="1">
                          <a:effectLst/>
                          <a:latin typeface="Times New Roman" panose="02020603050405020304" pitchFamily="18" charset="0"/>
                          <a:cs typeface="Times New Roman" panose="02020603050405020304" pitchFamily="18" charset="0"/>
                        </a:rPr>
                        <a:t>dbms</a:t>
                      </a:r>
                      <a:r>
                        <a:rPr lang="en-US" sz="2200" dirty="0">
                          <a:effectLst/>
                          <a:latin typeface="Times New Roman" panose="02020603050405020304" pitchFamily="18" charset="0"/>
                          <a:cs typeface="Times New Roman" panose="02020603050405020304" pitchFamily="18" charset="0"/>
                        </a:rPr>
                        <a:t> concepts in software development applications for the community and society.</a:t>
                      </a:r>
                      <a:r>
                        <a:rPr lang="en-US" sz="2200" cap="all" dirty="0">
                          <a:effectLst/>
                          <a:latin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cs typeface="Times New Roman" panose="02020603050405020304" pitchFamily="18" charset="0"/>
                        </a:rPr>
                        <a:t>Software development needs to be developed in a team for better understanding of human problem. Transaction properties enforce the database consistency and recovery is needed at the time of database failure.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758067077"/>
                  </a:ext>
                </a:extLst>
              </a:tr>
            </a:tbl>
          </a:graphicData>
        </a:graphic>
      </p:graphicFrame>
    </p:spTree>
    <p:extLst>
      <p:ext uri="{BB962C8B-B14F-4D97-AF65-F5344CB8AC3E}">
        <p14:creationId xmlns:p14="http://schemas.microsoft.com/office/powerpoint/2010/main" xmlns="" val="9682884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lgn="just"/>
            <a:r>
              <a:rPr lang="en-US" sz="2200" dirty="0" smtClean="0"/>
              <a:t>Explain concurrency.</a:t>
            </a:r>
          </a:p>
          <a:p>
            <a:pPr lvl="0" algn="just"/>
            <a:r>
              <a:rPr lang="en-US" sz="2200" dirty="0" smtClean="0"/>
              <a:t>What is two phase locking protocol?</a:t>
            </a:r>
          </a:p>
          <a:p>
            <a:pPr lvl="0" algn="just"/>
            <a:r>
              <a:rPr lang="en-US" sz="2200" dirty="0" smtClean="0"/>
              <a:t>What do you understand by a time stamp?</a:t>
            </a:r>
          </a:p>
          <a:p>
            <a:pPr lvl="0" algn="just"/>
            <a:r>
              <a:rPr lang="en-US" sz="2200" dirty="0" smtClean="0"/>
              <a:t>What is crash recovery?</a:t>
            </a:r>
          </a:p>
          <a:p>
            <a:pPr lvl="0" algn="just"/>
            <a:r>
              <a:rPr lang="en-US" sz="2200" dirty="0" smtClean="0"/>
              <a:t>Explain volatile and non volatile storage.</a:t>
            </a:r>
          </a:p>
          <a:p>
            <a:pPr lvl="0" algn="just"/>
            <a:r>
              <a:rPr lang="en-US" sz="2200" dirty="0" smtClean="0"/>
              <a:t>What are the reasons of transaction failure?</a:t>
            </a:r>
          </a:p>
          <a:p>
            <a:pPr lvl="0" algn="just"/>
            <a:r>
              <a:rPr lang="en-US" sz="2200" dirty="0" smtClean="0"/>
              <a:t>What are concurrent transactions?</a:t>
            </a:r>
          </a:p>
          <a:p>
            <a:pPr lvl="0" algn="just"/>
            <a:r>
              <a:rPr lang="en-US" sz="2200" dirty="0" smtClean="0"/>
              <a:t>Explain locking protocol for concurrency.</a:t>
            </a:r>
          </a:p>
          <a:p>
            <a:pPr lvl="0" algn="just"/>
            <a:endParaRPr lang="en-US" sz="2200" dirty="0" smtClean="0"/>
          </a:p>
          <a:p>
            <a:pPr lvl="0" algn="just"/>
            <a:endParaRPr lang="en-US" sz="2200" dirty="0" smtClean="0"/>
          </a:p>
          <a:p>
            <a:pPr lvl="0" algn="just"/>
            <a:endParaRPr lang="en-US" sz="2200" dirty="0"/>
          </a:p>
        </p:txBody>
      </p:sp>
      <p:sp>
        <p:nvSpPr>
          <p:cNvPr id="4" name="Date Placeholder 3"/>
          <p:cNvSpPr>
            <a:spLocks noGrp="1"/>
          </p:cNvSpPr>
          <p:nvPr>
            <p:ph type="dt" sz="half" idx="10"/>
          </p:nvPr>
        </p:nvSpPr>
        <p:spPr/>
        <p:txBody>
          <a:bodyPr/>
          <a:lstStyle/>
          <a:p>
            <a:fld id="{2794DD74-B941-4A1E-8ED0-B8EE00ACB28E}" type="datetime1">
              <a:rPr lang="en-US" smtClean="0"/>
              <a:pPr/>
              <a:t>11/13/2021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Daily Quiz</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9410998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lgn="just"/>
            <a:r>
              <a:rPr lang="en-GB" sz="2200" dirty="0"/>
              <a:t>Discuss the concurrency control mechanism in detail using suitable example. </a:t>
            </a:r>
            <a:r>
              <a:rPr lang="en-GB" sz="2200" dirty="0" smtClean="0"/>
              <a:t>CO4</a:t>
            </a:r>
            <a:r>
              <a:rPr lang="en-GB" sz="2200" dirty="0"/>
              <a:t>	</a:t>
            </a:r>
          </a:p>
          <a:p>
            <a:pPr lvl="0" algn="just"/>
            <a:r>
              <a:rPr lang="en-GB" sz="2200" dirty="0" smtClean="0"/>
              <a:t>Differentiate </a:t>
            </a:r>
            <a:r>
              <a:rPr lang="en-GB" sz="2200" dirty="0"/>
              <a:t>between Two phase locking and Rigorous two-phase locking.</a:t>
            </a:r>
            <a:r>
              <a:rPr lang="en-GB" sz="2200" b="1" dirty="0"/>
              <a:t> </a:t>
            </a:r>
            <a:r>
              <a:rPr lang="en-GB" sz="2200" dirty="0" smtClean="0"/>
              <a:t>CO4</a:t>
            </a:r>
          </a:p>
          <a:p>
            <a:pPr algn="just"/>
            <a:r>
              <a:rPr lang="en-IN" sz="2200" dirty="0"/>
              <a:t>How does the Timestamp Ordering protocol work? Explain with an </a:t>
            </a:r>
            <a:r>
              <a:rPr lang="en-IN" sz="2200" dirty="0" smtClean="0"/>
              <a:t>example. CO4</a:t>
            </a:r>
          </a:p>
          <a:p>
            <a:pPr algn="just"/>
            <a:r>
              <a:rPr lang="en-US" sz="2200" dirty="0" smtClean="0"/>
              <a:t>What do you understand by multiple granularity? CO4</a:t>
            </a:r>
          </a:p>
          <a:p>
            <a:pPr algn="just"/>
            <a:r>
              <a:rPr lang="en-GB" sz="2200" dirty="0"/>
              <a:t>What is a system log? What is the purpose of the system log in system recovery</a:t>
            </a:r>
            <a:r>
              <a:rPr lang="en-GB" sz="2200" dirty="0" smtClean="0"/>
              <a:t>? CO4</a:t>
            </a:r>
            <a:r>
              <a:rPr lang="en-GB" sz="2200" b="1" dirty="0" smtClean="0"/>
              <a:t> </a:t>
            </a:r>
            <a:endParaRPr lang="en-US" sz="2200" dirty="0"/>
          </a:p>
        </p:txBody>
      </p:sp>
      <p:sp>
        <p:nvSpPr>
          <p:cNvPr id="4" name="Date Placeholder 3"/>
          <p:cNvSpPr>
            <a:spLocks noGrp="1"/>
          </p:cNvSpPr>
          <p:nvPr>
            <p:ph type="dt" sz="half" idx="10"/>
          </p:nvPr>
        </p:nvSpPr>
        <p:spPr/>
        <p:txBody>
          <a:bodyPr/>
          <a:lstStyle/>
          <a:p>
            <a:fld id="{49BA088F-CCD4-4E7B-A3DD-E91F6FEEE7F9}" type="datetime1">
              <a:rPr lang="en-US" smtClean="0"/>
              <a:pPr/>
              <a:t>11/13/2021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sv-SE" smtClean="0"/>
              <a:t>Ram Kumar  Sharma                   KCS 501   DBMS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Weekly</a:t>
            </a:r>
            <a:r>
              <a:rPr kumimoji="0" lang="en-US" sz="3200" b="1" i="0" u="none" strike="noStrike" kern="1200" cap="none" spc="0" normalizeH="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 Assignment</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IN" sz="2200" dirty="0"/>
              <a:t>A transaction can proceed only after the concurrency control manager ________ the lock to the transaction</a:t>
            </a:r>
            <a:br>
              <a:rPr lang="en-IN" sz="2200" dirty="0"/>
            </a:br>
            <a:r>
              <a:rPr lang="en-IN" sz="2200" b="1" dirty="0"/>
              <a:t>a) Grants</a:t>
            </a:r>
            <a:r>
              <a:rPr lang="en-IN" sz="2200" dirty="0"/>
              <a:t/>
            </a:r>
            <a:br>
              <a:rPr lang="en-IN" sz="2200" dirty="0"/>
            </a:br>
            <a:r>
              <a:rPr lang="en-IN" sz="2200" dirty="0"/>
              <a:t>b) Requests</a:t>
            </a:r>
            <a:br>
              <a:rPr lang="en-IN" sz="2200" dirty="0"/>
            </a:br>
            <a:r>
              <a:rPr lang="en-IN" sz="2200" dirty="0"/>
              <a:t>c) Allocates</a:t>
            </a:r>
            <a:br>
              <a:rPr lang="en-IN" sz="2200" dirty="0"/>
            </a:br>
            <a:r>
              <a:rPr lang="en-IN" sz="2200" dirty="0"/>
              <a:t>d) None of the </a:t>
            </a:r>
            <a:r>
              <a:rPr lang="en-IN" sz="2200" dirty="0" smtClean="0"/>
              <a:t>mentioned</a:t>
            </a:r>
          </a:p>
          <a:p>
            <a:endParaRPr lang="en-US" sz="2200" dirty="0"/>
          </a:p>
          <a:p>
            <a:r>
              <a:rPr lang="en-IN" sz="2200" dirty="0"/>
              <a:t>The two phase locking protocol consists which of the following phases?</a:t>
            </a:r>
            <a:br>
              <a:rPr lang="en-IN" sz="2200" dirty="0"/>
            </a:br>
            <a:r>
              <a:rPr lang="en-IN" sz="2200" dirty="0"/>
              <a:t>a) Growing phase</a:t>
            </a:r>
            <a:br>
              <a:rPr lang="en-IN" sz="2200" dirty="0"/>
            </a:br>
            <a:r>
              <a:rPr lang="en-IN" sz="2200" dirty="0"/>
              <a:t>b) Shrinking phase</a:t>
            </a:r>
            <a:br>
              <a:rPr lang="en-IN" sz="2200" dirty="0"/>
            </a:br>
            <a:r>
              <a:rPr lang="en-IN" sz="2200" b="1" dirty="0"/>
              <a:t>c) More than one of the mentioned</a:t>
            </a:r>
            <a:r>
              <a:rPr lang="en-IN" sz="2200" dirty="0"/>
              <a:t/>
            </a:r>
            <a:br>
              <a:rPr lang="en-IN" sz="2200" dirty="0"/>
            </a:br>
            <a:r>
              <a:rPr lang="en-IN" sz="2200" dirty="0"/>
              <a:t>d) None of the mentioned</a:t>
            </a:r>
            <a:endParaRPr lang="en-US" sz="2200" dirty="0"/>
          </a:p>
        </p:txBody>
      </p:sp>
      <p:sp>
        <p:nvSpPr>
          <p:cNvPr id="4" name="Date Placeholder 3"/>
          <p:cNvSpPr>
            <a:spLocks noGrp="1"/>
          </p:cNvSpPr>
          <p:nvPr>
            <p:ph type="dt" sz="half" idx="10"/>
          </p:nvPr>
        </p:nvSpPr>
        <p:spPr/>
        <p:txBody>
          <a:bodyPr/>
          <a:lstStyle/>
          <a:p>
            <a:fld id="{E2DEF640-5CD2-402A-B0B0-D232885E5888}" type="datetime1">
              <a:rPr lang="en-US" smtClean="0"/>
              <a:pPr/>
              <a:t>11/13/2021</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sv-SE" smtClean="0"/>
              <a:t>Ram Kumar  Sharma                   KCS 501   DBMS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MCQ</a:t>
            </a:r>
            <a:r>
              <a:rPr kumimoji="0" lang="en-US" sz="3200" b="1" i="0" u="none" strike="noStrike" kern="1200" cap="none" spc="0" normalizeH="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Autofit/>
          </a:bodyPr>
          <a:lstStyle/>
          <a:p>
            <a:r>
              <a:rPr lang="en-IN" sz="2200" dirty="0"/>
              <a:t> If a transaction can be granted a lock on an item immediately in spite of the presence of another mode, then the two modes are said to be ________</a:t>
            </a:r>
            <a:br>
              <a:rPr lang="en-IN" sz="2200" dirty="0"/>
            </a:br>
            <a:r>
              <a:rPr lang="en-IN" sz="2200" dirty="0"/>
              <a:t>a) Concurrent</a:t>
            </a:r>
            <a:br>
              <a:rPr lang="en-IN" sz="2200" dirty="0"/>
            </a:br>
            <a:r>
              <a:rPr lang="en-IN" sz="2200" dirty="0"/>
              <a:t>b) Equivalent</a:t>
            </a:r>
            <a:br>
              <a:rPr lang="en-IN" sz="2200" dirty="0"/>
            </a:br>
            <a:r>
              <a:rPr lang="en-IN" sz="2200" b="1" dirty="0"/>
              <a:t>c) Compatible</a:t>
            </a:r>
            <a:r>
              <a:rPr lang="en-IN" sz="2200" dirty="0"/>
              <a:t/>
            </a:r>
            <a:br>
              <a:rPr lang="en-IN" sz="2200" dirty="0"/>
            </a:br>
            <a:r>
              <a:rPr lang="en-IN" sz="2200" dirty="0"/>
              <a:t>d) </a:t>
            </a:r>
            <a:r>
              <a:rPr lang="en-IN" sz="2200" dirty="0" smtClean="0"/>
              <a:t>Executable</a:t>
            </a:r>
          </a:p>
          <a:p>
            <a:endParaRPr lang="en-US" sz="2200" dirty="0"/>
          </a:p>
          <a:p>
            <a:r>
              <a:rPr lang="en-IN" sz="2200" dirty="0"/>
              <a:t>If a transaction may release locks but may not obtain any locks, it is said to be in ______ phase</a:t>
            </a:r>
            <a:br>
              <a:rPr lang="en-IN" sz="2200" dirty="0"/>
            </a:br>
            <a:r>
              <a:rPr lang="en-IN" sz="2200" dirty="0"/>
              <a:t>a) Growing phase</a:t>
            </a:r>
            <a:br>
              <a:rPr lang="en-IN" sz="2200" dirty="0"/>
            </a:br>
            <a:r>
              <a:rPr lang="en-IN" sz="2200" b="1" dirty="0"/>
              <a:t>b) Shrinking phase</a:t>
            </a:r>
            <a:r>
              <a:rPr lang="en-IN" sz="2200" dirty="0"/>
              <a:t/>
            </a:r>
            <a:br>
              <a:rPr lang="en-IN" sz="2200" dirty="0"/>
            </a:br>
            <a:r>
              <a:rPr lang="en-IN" sz="2200" dirty="0"/>
              <a:t>c) Deadlock phase</a:t>
            </a:r>
            <a:br>
              <a:rPr lang="en-IN" sz="2200" dirty="0"/>
            </a:br>
            <a:r>
              <a:rPr lang="en-IN" sz="2200" dirty="0"/>
              <a:t>d) Starved phase</a:t>
            </a:r>
            <a:endParaRPr lang="en-US" sz="2200" dirty="0"/>
          </a:p>
        </p:txBody>
      </p:sp>
      <p:sp>
        <p:nvSpPr>
          <p:cNvPr id="4" name="Date Placeholder 3"/>
          <p:cNvSpPr>
            <a:spLocks noGrp="1"/>
          </p:cNvSpPr>
          <p:nvPr>
            <p:ph type="dt" sz="half" idx="10"/>
          </p:nvPr>
        </p:nvSpPr>
        <p:spPr/>
        <p:txBody>
          <a:bodyPr/>
          <a:lstStyle/>
          <a:p>
            <a:fld id="{64058190-6A0D-4F65-B2ED-7CB361C9F42F}" type="datetime1">
              <a:rPr lang="en-US" smtClean="0"/>
              <a:pPr/>
              <a:t>11/13/2021</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sv-SE" smtClean="0"/>
              <a:t>Ram Kumar  Sharma                   KCS 501   DBMS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MCQ</a:t>
            </a:r>
            <a:r>
              <a:rPr kumimoji="0" lang="en-US" sz="3200" b="1" i="0" u="none" strike="noStrike" kern="1200" cap="none" spc="0" normalizeH="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9994053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hlinkClick r:id="rId2"/>
              </a:rPr>
              <a:t>http://</a:t>
            </a:r>
            <a:r>
              <a:rPr lang="en-US" sz="2200" dirty="0" smtClean="0">
                <a:hlinkClick r:id="rId2"/>
              </a:rPr>
              <a:t>www.aktuonline.com/papers/btech-cs-5-sem-data-base-management-system-KCS501-2020.pdf</a:t>
            </a:r>
            <a:endParaRPr lang="en-US" sz="2200" dirty="0">
              <a:hlinkClick r:id="rId3"/>
            </a:endParaRPr>
          </a:p>
          <a:p>
            <a:pPr algn="just"/>
            <a:r>
              <a:rPr lang="en-US" sz="2200" dirty="0">
                <a:hlinkClick r:id="rId3"/>
              </a:rPr>
              <a:t>http://</a:t>
            </a:r>
            <a:r>
              <a:rPr lang="en-US" sz="2200" dirty="0" smtClean="0">
                <a:hlinkClick r:id="rId3"/>
              </a:rPr>
              <a:t>www.aktuonline.com/papers/btech-cs-5-sem-database-management-system-KCS-501-2018-19.pdf</a:t>
            </a:r>
            <a:endParaRPr lang="en-US" sz="2200" dirty="0"/>
          </a:p>
          <a:p>
            <a:pPr algn="just"/>
            <a:r>
              <a:rPr lang="en-US" sz="2200" dirty="0">
                <a:hlinkClick r:id="rId4"/>
              </a:rPr>
              <a:t>http://www.aktuonline.com/papers/btech-cs-5-sem-database-management-system-ncs-502-2017-18.pdf</a:t>
            </a:r>
            <a:endParaRPr lang="en-US" sz="2200" dirty="0"/>
          </a:p>
          <a:p>
            <a:pPr algn="just"/>
            <a:r>
              <a:rPr lang="en-US" sz="2200" dirty="0">
                <a:hlinkClick r:id="rId5"/>
              </a:rPr>
              <a:t>http://www.aktuonline.com/papers/btech-cs-5-sem-database-management-system-ncs-502-2016-17.pdf</a:t>
            </a:r>
            <a:endParaRPr lang="en-US" sz="2200" dirty="0"/>
          </a:p>
          <a:p>
            <a:endParaRPr lang="en-US" sz="2200" dirty="0"/>
          </a:p>
        </p:txBody>
      </p:sp>
      <p:sp>
        <p:nvSpPr>
          <p:cNvPr id="4" name="Date Placeholder 3"/>
          <p:cNvSpPr>
            <a:spLocks noGrp="1"/>
          </p:cNvSpPr>
          <p:nvPr>
            <p:ph type="dt" sz="half" idx="10"/>
          </p:nvPr>
        </p:nvSpPr>
        <p:spPr/>
        <p:txBody>
          <a:bodyPr/>
          <a:lstStyle/>
          <a:p>
            <a:fld id="{98892436-9F30-4D44-AD39-579EC8630168}" type="datetime1">
              <a:rPr lang="en-US" smtClean="0"/>
              <a:pPr/>
              <a:t>11/13/2021</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sv-SE" smtClean="0"/>
              <a:t>Ram Kumar  Sharma                   KCS 501   DBMS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Old</a:t>
            </a:r>
            <a:r>
              <a:rPr kumimoji="0" lang="en-US" sz="3200" b="1" i="0" u="none" strike="noStrike" kern="1200" cap="none" spc="0" normalizeH="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 Question Papers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IN" sz="2200" dirty="0"/>
              <a:t>Define Concurrency </a:t>
            </a:r>
            <a:r>
              <a:rPr lang="en-IN" sz="2200" dirty="0" smtClean="0"/>
              <a:t>Control.</a:t>
            </a:r>
          </a:p>
          <a:p>
            <a:pPr algn="just"/>
            <a:r>
              <a:rPr lang="en-IN" sz="2200" dirty="0"/>
              <a:t>Explain Concurrency Control. Why it is needed in database system? </a:t>
            </a:r>
            <a:endParaRPr lang="en-IN" sz="2200" dirty="0" smtClean="0"/>
          </a:p>
          <a:p>
            <a:pPr algn="just"/>
            <a:r>
              <a:rPr lang="en-IN" sz="2200" dirty="0"/>
              <a:t>What is log file? Write the steps for log based recovery of a system with suitable example. </a:t>
            </a:r>
            <a:endParaRPr lang="en-IN" sz="2200" dirty="0" smtClean="0"/>
          </a:p>
          <a:p>
            <a:pPr algn="just"/>
            <a:r>
              <a:rPr lang="en-IN" sz="2200" dirty="0"/>
              <a:t>What do you mean by multi granularity? How the concurrency is maintained in this case</a:t>
            </a:r>
            <a:r>
              <a:rPr lang="en-IN" sz="2200" dirty="0" smtClean="0"/>
              <a:t>.</a:t>
            </a:r>
          </a:p>
          <a:p>
            <a:pPr algn="just"/>
            <a:r>
              <a:rPr lang="en-IN" sz="2200" dirty="0"/>
              <a:t>What are multi version schemes of concurrency control? Describe with the help of an example. Discuss the various Time stamping protocols for concurrency control also. </a:t>
            </a:r>
            <a:endParaRPr lang="en-IN" sz="2200" dirty="0" smtClean="0"/>
          </a:p>
          <a:p>
            <a:pPr algn="just"/>
            <a:endParaRPr lang="en-US" sz="2200" dirty="0"/>
          </a:p>
        </p:txBody>
      </p:sp>
      <p:sp>
        <p:nvSpPr>
          <p:cNvPr id="4" name="Date Placeholder 3"/>
          <p:cNvSpPr>
            <a:spLocks noGrp="1"/>
          </p:cNvSpPr>
          <p:nvPr>
            <p:ph type="dt" sz="half" idx="10"/>
          </p:nvPr>
        </p:nvSpPr>
        <p:spPr/>
        <p:txBody>
          <a:bodyPr/>
          <a:lstStyle/>
          <a:p>
            <a:fld id="{22FFA2F7-B539-48A3-84DB-86C8452B5419}" type="datetime1">
              <a:rPr lang="en-US" smtClean="0"/>
              <a:pPr/>
              <a:t>11/13/2021</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sv-SE" smtClean="0"/>
              <a:t>Ram Kumar  Sharma                   KCS 501   DBMS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effectLst>
                  <a:outerShdw blurRad="38100" dist="38100" dir="2700000" algn="tl">
                    <a:srgbClr val="000000">
                      <a:alpha val="43137"/>
                    </a:srgbClr>
                  </a:outerShdw>
                </a:effectLst>
              </a:rPr>
              <a:t>Expected Questions for University Exam </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FF3735-EB21-43E9-9D9E-17904E684FED}" type="datetime1">
              <a:rPr lang="en-US" smtClean="0"/>
              <a:pPr/>
              <a:t>11/13/2021</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sv-SE" smtClean="0"/>
              <a:t>Ram Kumar  Sharma                   KCS 501   DBMS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Summary</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2"/>
          <p:cNvSpPr>
            <a:spLocks noGrp="1"/>
          </p:cNvSpPr>
          <p:nvPr>
            <p:ph idx="1"/>
          </p:nvPr>
        </p:nvSpPr>
        <p:spPr>
          <a:xfrm>
            <a:off x="533400" y="1143000"/>
            <a:ext cx="8229600" cy="4525963"/>
          </a:xfrm>
        </p:spPr>
        <p:txBody>
          <a:bodyPr>
            <a:normAutofit/>
          </a:bodyPr>
          <a:lstStyle/>
          <a:p>
            <a:pPr algn="just"/>
            <a:r>
              <a:rPr lang="en-US" sz="2200" dirty="0" smtClean="0"/>
              <a:t>Knowledge of concurrency control techniques</a:t>
            </a:r>
          </a:p>
          <a:p>
            <a:pPr lvl="1" algn="just"/>
            <a:r>
              <a:rPr lang="en-US" sz="2200" dirty="0" smtClean="0"/>
              <a:t>Locking protocols</a:t>
            </a:r>
          </a:p>
          <a:p>
            <a:pPr lvl="1" algn="just"/>
            <a:r>
              <a:rPr lang="en-US" sz="2200" dirty="0" smtClean="0"/>
              <a:t>Time stamp based protocols</a:t>
            </a:r>
          </a:p>
          <a:p>
            <a:pPr lvl="1" algn="just"/>
            <a:r>
              <a:rPr lang="en-US" sz="2200" dirty="0" smtClean="0"/>
              <a:t>Validation based protocols</a:t>
            </a:r>
          </a:p>
          <a:p>
            <a:pPr algn="just"/>
            <a:r>
              <a:rPr lang="en-US" sz="2200" dirty="0" smtClean="0"/>
              <a:t>Knowledge of recovery with concurrent transactions.</a:t>
            </a:r>
          </a:p>
          <a:p>
            <a:pPr algn="just"/>
            <a:endParaRPr lang="en-US" sz="2200" dirty="0" smtClean="0"/>
          </a:p>
          <a:p>
            <a:pPr lvl="1" algn="just"/>
            <a:endParaRPr lang="en-US" sz="2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A0A28B2-0470-43DE-A100-B2F38792C0C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MCQ</a:t>
            </a:r>
          </a:p>
        </p:txBody>
      </p:sp>
      <p:sp>
        <p:nvSpPr>
          <p:cNvPr id="3" name="Rectangle 2">
            <a:extLst>
              <a:ext uri="{FF2B5EF4-FFF2-40B4-BE49-F238E27FC236}">
                <a16:creationId xmlns:a16="http://schemas.microsoft.com/office/drawing/2014/main" xmlns="" id="{1319A2A5-2949-42E4-A0EE-FD30838702E5}"/>
              </a:ext>
            </a:extLst>
          </p:cNvPr>
          <p:cNvSpPr/>
          <p:nvPr/>
        </p:nvSpPr>
        <p:spPr>
          <a:xfrm>
            <a:off x="1154097" y="1020932"/>
            <a:ext cx="7532703" cy="4832092"/>
          </a:xfrm>
          <a:prstGeom prst="rect">
            <a:avLst/>
          </a:prstGeom>
        </p:spPr>
        <p:txBody>
          <a:bodyPr wrap="square">
            <a:spAutoFit/>
          </a:bodyPr>
          <a:lstStyle/>
          <a:p>
            <a:pPr algn="just"/>
            <a:r>
              <a:rPr lang="en-US" sz="2200" b="1" dirty="0">
                <a:solidFill>
                  <a:srgbClr val="444444"/>
                </a:solidFill>
                <a:latin typeface="+mj-lt"/>
              </a:rPr>
              <a:t>1.State whether the following statements are true or false. Justify. No Justification, no marks.</a:t>
            </a:r>
            <a:endParaRPr lang="en-US" sz="2200" dirty="0">
              <a:solidFill>
                <a:srgbClr val="444444"/>
              </a:solidFill>
              <a:latin typeface="+mj-lt"/>
            </a:endParaRPr>
          </a:p>
          <a:p>
            <a:pPr algn="just"/>
            <a:r>
              <a:rPr lang="en-US" sz="2200" dirty="0">
                <a:solidFill>
                  <a:srgbClr val="444444"/>
                </a:solidFill>
                <a:latin typeface="+mj-lt"/>
              </a:rPr>
              <a:t/>
            </a:r>
            <a:br>
              <a:rPr lang="en-US" sz="2200" dirty="0">
                <a:solidFill>
                  <a:srgbClr val="444444"/>
                </a:solidFill>
                <a:latin typeface="+mj-lt"/>
              </a:rPr>
            </a:br>
            <a:r>
              <a:rPr lang="en-US" sz="2200" dirty="0">
                <a:solidFill>
                  <a:srgbClr val="444444"/>
                </a:solidFill>
                <a:latin typeface="+mj-lt"/>
              </a:rPr>
              <a:t>1.    Level 1 transaction is the minimum consistency requirement that allows a transaction to be recovered in the event of system failure.</a:t>
            </a:r>
          </a:p>
          <a:p>
            <a:pPr marL="228600" indent="-228600" algn="just"/>
            <a:r>
              <a:rPr lang="en-US" sz="2200" dirty="0">
                <a:solidFill>
                  <a:srgbClr val="444444"/>
                </a:solidFill>
                <a:latin typeface="+mj-lt"/>
              </a:rPr>
              <a:t>2.    There is no deadlock in the timestamp method of concurrency control.</a:t>
            </a:r>
          </a:p>
          <a:p>
            <a:pPr marL="228600" indent="-228600" algn="just"/>
            <a:r>
              <a:rPr lang="en-US" sz="2200" dirty="0">
                <a:solidFill>
                  <a:srgbClr val="444444"/>
                </a:solidFill>
                <a:latin typeface="+mj-lt"/>
              </a:rPr>
              <a:t>3.    Level 0 transactions are recoverable.</a:t>
            </a:r>
          </a:p>
          <a:p>
            <a:pPr marL="228600" indent="-228600" algn="just"/>
            <a:r>
              <a:rPr lang="en-US" sz="2200" dirty="0">
                <a:solidFill>
                  <a:srgbClr val="444444"/>
                </a:solidFill>
                <a:latin typeface="+mj-lt"/>
              </a:rPr>
              <a:t>4.    The objective of concurrency control is to schedule or arrange the transactions in such a way as to avoid any interference.</a:t>
            </a:r>
          </a:p>
          <a:p>
            <a:pPr marL="228600" indent="-228600" algn="just"/>
            <a:r>
              <a:rPr lang="en-US" sz="2200" dirty="0">
                <a:solidFill>
                  <a:srgbClr val="444444"/>
                </a:solidFill>
                <a:latin typeface="+mj-lt"/>
              </a:rPr>
              <a:t>5.    In a shrinking phase, a transaction release all locks and can not obtain any new locks.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AF6B80-36A4-4FE3-85F4-AB77512BCAB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MCQ </a:t>
            </a:r>
            <a:r>
              <a:rPr kumimoji="0" lang="en-US" sz="2000" b="1" i="0" u="none" strike="noStrike" kern="1200" cap="none" spc="0" normalizeH="0" baseline="0" noProof="0" dirty="0">
                <a:ln>
                  <a:noFill/>
                </a:ln>
                <a:solidFill>
                  <a:prstClr val="black"/>
                </a:solidFill>
                <a:effectLst/>
                <a:uLnTx/>
                <a:uFillTx/>
                <a:latin typeface="Calibri"/>
                <a:ea typeface="+mn-ea"/>
                <a:cs typeface="+mn-cs"/>
              </a:rPr>
              <a:t>(CO5)</a:t>
            </a:r>
            <a:endParaRPr kumimoji="0" lang="en-US" sz="3200" b="1"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16D9C11C-CE56-4EE2-A880-CEDE7134D15F}"/>
              </a:ext>
            </a:extLst>
          </p:cNvPr>
          <p:cNvSpPr/>
          <p:nvPr/>
        </p:nvSpPr>
        <p:spPr>
          <a:xfrm>
            <a:off x="1009835" y="870012"/>
            <a:ext cx="7965489" cy="2400657"/>
          </a:xfrm>
          <a:prstGeom prst="rect">
            <a:avLst/>
          </a:prstGeom>
        </p:spPr>
        <p:txBody>
          <a:bodyPr wrap="square">
            <a:spAutoFit/>
          </a:bodyPr>
          <a:lstStyle/>
          <a:p>
            <a:r>
              <a:rPr lang="en-US" sz="2000" b="1" dirty="0"/>
              <a:t>2. Consider three data items D1, D2 and D3 and the following execution schedule of transactions T1, T2 and T3. In the diagram, R(D) and W(D) denote the actions reading and writing the data item D respectively</a:t>
            </a:r>
            <a:r>
              <a:rPr lang="en-US" dirty="0"/>
              <a:t>.</a:t>
            </a:r>
          </a:p>
          <a:p>
            <a:endPar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n-US"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n-US"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D:\DBMS\GATECS2003Q87.png"/>
          <p:cNvPicPr>
            <a:picLocks noChangeAspect="1" noChangeArrowheads="1"/>
          </p:cNvPicPr>
          <p:nvPr/>
        </p:nvPicPr>
        <p:blipFill>
          <a:blip r:embed="rId2" cstate="print"/>
          <a:srcRect/>
          <a:stretch>
            <a:fillRect/>
          </a:stretch>
        </p:blipFill>
        <p:spPr bwMode="auto">
          <a:xfrm>
            <a:off x="4927506" y="1818467"/>
            <a:ext cx="3799909" cy="3547163"/>
          </a:xfrm>
          <a:prstGeom prst="rect">
            <a:avLst/>
          </a:prstGeom>
          <a:noFill/>
        </p:spPr>
      </p:pic>
      <p:sp>
        <p:nvSpPr>
          <p:cNvPr id="8" name="Rectangle 7"/>
          <p:cNvSpPr/>
          <p:nvPr/>
        </p:nvSpPr>
        <p:spPr>
          <a:xfrm>
            <a:off x="414068" y="2155496"/>
            <a:ext cx="4442604" cy="1477328"/>
          </a:xfrm>
          <a:prstGeom prst="rect">
            <a:avLst/>
          </a:prstGeom>
        </p:spPr>
        <p:txBody>
          <a:bodyPr wrap="square">
            <a:spAutoFit/>
          </a:bodyPr>
          <a:lstStyle/>
          <a:p>
            <a:r>
              <a:rPr lang="en-US" dirty="0"/>
              <a:t>Which of the following statements is correct?</a:t>
            </a:r>
            <a:br>
              <a:rPr lang="en-US" dirty="0"/>
            </a:br>
            <a:r>
              <a:rPr lang="en-US" b="1" dirty="0"/>
              <a:t>(A)</a:t>
            </a:r>
            <a:r>
              <a:rPr lang="en-US" dirty="0"/>
              <a:t> The schedule is </a:t>
            </a:r>
            <a:r>
              <a:rPr lang="en-US" dirty="0" err="1"/>
              <a:t>serializable</a:t>
            </a:r>
            <a:r>
              <a:rPr lang="en-US" dirty="0"/>
              <a:t> as T2; T3; T1</a:t>
            </a:r>
            <a:br>
              <a:rPr lang="en-US" dirty="0"/>
            </a:br>
            <a:r>
              <a:rPr lang="en-US" b="1" dirty="0"/>
              <a:t>(B)</a:t>
            </a:r>
            <a:r>
              <a:rPr lang="en-US" dirty="0"/>
              <a:t> The schedule is </a:t>
            </a:r>
            <a:r>
              <a:rPr lang="en-US" dirty="0" err="1"/>
              <a:t>serializable</a:t>
            </a:r>
            <a:r>
              <a:rPr lang="en-US" dirty="0"/>
              <a:t> as T2; T1; T3</a:t>
            </a:r>
            <a:br>
              <a:rPr lang="en-US" dirty="0"/>
            </a:br>
            <a:r>
              <a:rPr lang="en-US" b="1" dirty="0"/>
              <a:t>(C)</a:t>
            </a:r>
            <a:r>
              <a:rPr lang="en-US" dirty="0"/>
              <a:t> The schedule is </a:t>
            </a:r>
            <a:r>
              <a:rPr lang="en-US" dirty="0" err="1"/>
              <a:t>serializable</a:t>
            </a:r>
            <a:r>
              <a:rPr lang="en-US" dirty="0"/>
              <a:t> as T3; T2; T1</a:t>
            </a:r>
            <a:br>
              <a:rPr lang="en-US" dirty="0"/>
            </a:br>
            <a:r>
              <a:rPr lang="en-US" b="1" dirty="0"/>
              <a:t>(D)</a:t>
            </a:r>
            <a:r>
              <a:rPr lang="en-US" dirty="0"/>
              <a:t> The schedule is not </a:t>
            </a:r>
            <a:r>
              <a:rPr lang="en-US" dirty="0" err="1"/>
              <a:t>serializable</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E9E5D7A-F444-40C2-AB2F-3BB43F01F54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MCQ </a:t>
            </a:r>
            <a:r>
              <a:rPr kumimoji="0" lang="en-US" sz="2000" b="1" i="0" u="none" strike="noStrike" kern="1200" cap="none" spc="0" normalizeH="0" baseline="0" noProof="0" dirty="0">
                <a:ln>
                  <a:noFill/>
                </a:ln>
                <a:solidFill>
                  <a:prstClr val="black"/>
                </a:solidFill>
                <a:effectLst/>
                <a:uLnTx/>
                <a:uFillTx/>
                <a:latin typeface="Calibri"/>
                <a:ea typeface="+mn-ea"/>
                <a:cs typeface="+mn-cs"/>
              </a:rPr>
              <a:t>(CO5)</a:t>
            </a:r>
            <a:endParaRPr kumimoji="0" lang="en-US" sz="3200" b="1"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16D9C11C-CE56-4EE2-A880-CEDE7134D15F}"/>
              </a:ext>
            </a:extLst>
          </p:cNvPr>
          <p:cNvSpPr/>
          <p:nvPr/>
        </p:nvSpPr>
        <p:spPr>
          <a:xfrm>
            <a:off x="1009835" y="870012"/>
            <a:ext cx="7965489" cy="2031325"/>
          </a:xfrm>
          <a:prstGeom prst="rect">
            <a:avLst/>
          </a:prstGeom>
        </p:spPr>
        <p:txBody>
          <a:bodyPr wrap="square">
            <a:spAutoFit/>
          </a:bodyPr>
          <a:lstStyle/>
          <a:p>
            <a:r>
              <a:rPr lang="en-US" b="1" dirty="0"/>
              <a:t>3. Which of the following scenarios may lead to an irrecoverable error in a database system ?</a:t>
            </a:r>
          </a:p>
          <a:p>
            <a:endPar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r>
              <a:rPr lang="en-US" b="1" dirty="0"/>
              <a:t>a. </a:t>
            </a:r>
            <a:r>
              <a:rPr lang="en-US" dirty="0"/>
              <a:t>A transaction writes a data item after it is read by an uncommitted transaction</a:t>
            </a:r>
          </a:p>
          <a:p>
            <a:r>
              <a:rPr lang="en-US" b="1" dirty="0"/>
              <a:t>b. </a:t>
            </a:r>
            <a:r>
              <a:rPr lang="en-US" dirty="0"/>
              <a:t>A transaction reads a data item after it is read by an uncommitted transaction</a:t>
            </a:r>
          </a:p>
          <a:p>
            <a:r>
              <a:rPr lang="en-US" b="1" dirty="0"/>
              <a:t>c. </a:t>
            </a:r>
            <a:r>
              <a:rPr lang="en-US" dirty="0"/>
              <a:t>A transaction reads a data item after it is written by a committed transaction</a:t>
            </a:r>
          </a:p>
          <a:p>
            <a:r>
              <a:rPr lang="en-US" b="1" dirty="0"/>
              <a:t>d. </a:t>
            </a:r>
            <a:r>
              <a:rPr lang="en-US" dirty="0"/>
              <a:t>A transaction reads a data item after it is written by an uncommitted transaction</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xmlns="" id="{0FDC1D99-1DA1-4C5B-B5A5-71FCB919C557}"/>
              </a:ext>
            </a:extLst>
          </p:cNvPr>
          <p:cNvSpPr txBox="1"/>
          <p:nvPr/>
        </p:nvSpPr>
        <p:spPr>
          <a:xfrm>
            <a:off x="932155" y="3085550"/>
            <a:ext cx="7965489" cy="923330"/>
          </a:xfrm>
          <a:prstGeom prst="rect">
            <a:avLst/>
          </a:prstGeom>
          <a:noFill/>
        </p:spPr>
        <p:txBody>
          <a:bodyPr wrap="square">
            <a:spAutoFit/>
          </a:bodyPr>
          <a:lstStyle/>
          <a:p>
            <a:pPr algn="just"/>
            <a:r>
              <a:rPr lang="en-US" b="1" i="0" dirty="0">
                <a:solidFill>
                  <a:srgbClr val="3A3A3A"/>
                </a:solidFill>
                <a:effectLst/>
                <a:latin typeface="Times New Roman" panose="02020603050405020304" pitchFamily="18" charset="0"/>
                <a:cs typeface="Times New Roman" panose="02020603050405020304" pitchFamily="18" charset="0"/>
              </a:rPr>
              <a:t>4. The deadlock state can be changed back to stable state by using __statement.</a:t>
            </a:r>
          </a:p>
          <a:p>
            <a:pPr algn="just"/>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a) Commit 	b) Rollback	 c) </a:t>
            </a:r>
            <a:r>
              <a:rPr lang="en-US" b="0" i="0" dirty="0" err="1">
                <a:solidFill>
                  <a:srgbClr val="3A3A3A"/>
                </a:solidFill>
                <a:effectLst/>
                <a:latin typeface="Times New Roman" panose="02020603050405020304" pitchFamily="18" charset="0"/>
                <a:cs typeface="Times New Roman" panose="02020603050405020304" pitchFamily="18" charset="0"/>
              </a:rPr>
              <a:t>Savepoint</a:t>
            </a:r>
            <a:r>
              <a:rPr lang="en-US" b="0" i="0" dirty="0">
                <a:solidFill>
                  <a:srgbClr val="3A3A3A"/>
                </a:solidFill>
                <a:effectLst/>
                <a:latin typeface="Times New Roman" panose="02020603050405020304" pitchFamily="18" charset="0"/>
                <a:cs typeface="Times New Roman" panose="02020603050405020304" pitchFamily="18" charset="0"/>
              </a:rPr>
              <a:t>	 d) Deadlock</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11F4320D-C08C-45CD-B7E2-D7C71E2697F4}"/>
              </a:ext>
            </a:extLst>
          </p:cNvPr>
          <p:cNvSpPr txBox="1"/>
          <p:nvPr/>
        </p:nvSpPr>
        <p:spPr>
          <a:xfrm>
            <a:off x="1009835" y="4305452"/>
            <a:ext cx="7779058" cy="1477328"/>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5. What are the ways of dealing with deadlock</a:t>
            </a:r>
            <a:r>
              <a:rPr lang="en-US" b="0" i="0" dirty="0">
                <a:solidFill>
                  <a:srgbClr val="3A3A3A"/>
                </a:solidFill>
                <a:effectLst/>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a) Deadlock prevention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b) Deadlock recovery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c) Deadlock detection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d) All of the mentioned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D4B969-6EC9-4D44-8E10-01474C0E68D4}" type="datetime1">
              <a:rPr lang="en-US" smtClean="0">
                <a:solidFill>
                  <a:prstClr val="black">
                    <a:tint val="75000"/>
                  </a:prstClr>
                </a:solidFill>
                <a:latin typeface="Calibri"/>
              </a:rPr>
              <a:pPr/>
              <a:t>11/13/2021</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514600" y="6356352"/>
            <a:ext cx="5029200" cy="365125"/>
          </a:xfrm>
        </p:spPr>
        <p:txBody>
          <a:bodyPr/>
          <a:lstStyle/>
          <a:p>
            <a:r>
              <a:rPr lang="sv-SE" smtClean="0">
                <a:solidFill>
                  <a:prstClr val="black">
                    <a:tint val="75000"/>
                  </a:prstClr>
                </a:solidFill>
                <a:latin typeface="Calibri"/>
              </a:rPr>
              <a:t>Ram Kumar  Sharma                   KCS 501   DBMS          Unit 5</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7</a:t>
            </a:fld>
            <a:endParaRPr lang="en-US">
              <a:solidFill>
                <a:prstClr val="black">
                  <a:tint val="75000"/>
                </a:prstClr>
              </a:solidFill>
              <a:latin typeface="Calibri"/>
            </a:endParaRPr>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400" b="1" dirty="0">
                <a:solidFill>
                  <a:prstClr val="black"/>
                </a:solidFill>
                <a:latin typeface="Times New Roman" panose="02020603050405020304" pitchFamily="18" charset="0"/>
                <a:cs typeface="Times New Roman" panose="02020603050405020304" pitchFamily="18" charset="0"/>
              </a:rPr>
              <a:t>CO-PO Mapping</a:t>
            </a:r>
          </a:p>
        </p:txBody>
      </p:sp>
      <p:graphicFrame>
        <p:nvGraphicFramePr>
          <p:cNvPr id="2" name="Table 1">
            <a:extLst>
              <a:ext uri="{FF2B5EF4-FFF2-40B4-BE49-F238E27FC236}">
                <a16:creationId xmlns:a16="http://schemas.microsoft.com/office/drawing/2014/main" xmlns="" id="{DA124F2C-2B5A-443F-9BEF-999CE332E739}"/>
              </a:ext>
            </a:extLst>
          </p:cNvPr>
          <p:cNvGraphicFramePr>
            <a:graphicFrameLocks noGrp="1"/>
          </p:cNvGraphicFramePr>
          <p:nvPr>
            <p:extLst>
              <p:ext uri="{D42A27DB-BD31-4B8C-83A1-F6EECF244321}">
                <p14:modId xmlns:p14="http://schemas.microsoft.com/office/powerpoint/2010/main" xmlns="" val="3402158412"/>
              </p:ext>
            </p:extLst>
          </p:nvPr>
        </p:nvGraphicFramePr>
        <p:xfrm>
          <a:off x="457202" y="915325"/>
          <a:ext cx="8458199" cy="2076450"/>
        </p:xfrm>
        <a:graphic>
          <a:graphicData uri="http://schemas.openxmlformats.org/drawingml/2006/table">
            <a:tbl>
              <a:tblPr firstRow="1" firstCol="1" bandRow="1">
                <a:tableStyleId>{5C22544A-7EE6-4342-B048-85BDC9FD1C3A}</a:tableStyleId>
              </a:tblPr>
              <a:tblGrid>
                <a:gridCol w="1371600">
                  <a:extLst>
                    <a:ext uri="{9D8B030D-6E8A-4147-A177-3AD203B41FA5}">
                      <a16:colId xmlns:a16="http://schemas.microsoft.com/office/drawing/2014/main" xmlns="" val="577604263"/>
                    </a:ext>
                  </a:extLst>
                </a:gridCol>
                <a:gridCol w="609600">
                  <a:extLst>
                    <a:ext uri="{9D8B030D-6E8A-4147-A177-3AD203B41FA5}">
                      <a16:colId xmlns:a16="http://schemas.microsoft.com/office/drawing/2014/main" xmlns="" val="2089756539"/>
                    </a:ext>
                  </a:extLst>
                </a:gridCol>
                <a:gridCol w="533400">
                  <a:extLst>
                    <a:ext uri="{9D8B030D-6E8A-4147-A177-3AD203B41FA5}">
                      <a16:colId xmlns:a16="http://schemas.microsoft.com/office/drawing/2014/main" xmlns="" val="375781064"/>
                    </a:ext>
                  </a:extLst>
                </a:gridCol>
                <a:gridCol w="609600">
                  <a:extLst>
                    <a:ext uri="{9D8B030D-6E8A-4147-A177-3AD203B41FA5}">
                      <a16:colId xmlns:a16="http://schemas.microsoft.com/office/drawing/2014/main" xmlns="" val="4026699885"/>
                    </a:ext>
                  </a:extLst>
                </a:gridCol>
                <a:gridCol w="685800">
                  <a:extLst>
                    <a:ext uri="{9D8B030D-6E8A-4147-A177-3AD203B41FA5}">
                      <a16:colId xmlns:a16="http://schemas.microsoft.com/office/drawing/2014/main" xmlns="" val="3790708281"/>
                    </a:ext>
                  </a:extLst>
                </a:gridCol>
                <a:gridCol w="457200">
                  <a:extLst>
                    <a:ext uri="{9D8B030D-6E8A-4147-A177-3AD203B41FA5}">
                      <a16:colId xmlns:a16="http://schemas.microsoft.com/office/drawing/2014/main" xmlns="" val="4012366830"/>
                    </a:ext>
                  </a:extLst>
                </a:gridCol>
                <a:gridCol w="609600">
                  <a:extLst>
                    <a:ext uri="{9D8B030D-6E8A-4147-A177-3AD203B41FA5}">
                      <a16:colId xmlns:a16="http://schemas.microsoft.com/office/drawing/2014/main" xmlns="" val="1931324197"/>
                    </a:ext>
                  </a:extLst>
                </a:gridCol>
                <a:gridCol w="685800">
                  <a:extLst>
                    <a:ext uri="{9D8B030D-6E8A-4147-A177-3AD203B41FA5}">
                      <a16:colId xmlns:a16="http://schemas.microsoft.com/office/drawing/2014/main" xmlns="" val="279989486"/>
                    </a:ext>
                  </a:extLst>
                </a:gridCol>
                <a:gridCol w="533400">
                  <a:extLst>
                    <a:ext uri="{9D8B030D-6E8A-4147-A177-3AD203B41FA5}">
                      <a16:colId xmlns:a16="http://schemas.microsoft.com/office/drawing/2014/main" xmlns="" val="1264885332"/>
                    </a:ext>
                  </a:extLst>
                </a:gridCol>
                <a:gridCol w="685800">
                  <a:extLst>
                    <a:ext uri="{9D8B030D-6E8A-4147-A177-3AD203B41FA5}">
                      <a16:colId xmlns:a16="http://schemas.microsoft.com/office/drawing/2014/main" xmlns="" val="524117061"/>
                    </a:ext>
                  </a:extLst>
                </a:gridCol>
                <a:gridCol w="533400">
                  <a:extLst>
                    <a:ext uri="{9D8B030D-6E8A-4147-A177-3AD203B41FA5}">
                      <a16:colId xmlns:a16="http://schemas.microsoft.com/office/drawing/2014/main" xmlns="" val="2983909845"/>
                    </a:ext>
                  </a:extLst>
                </a:gridCol>
                <a:gridCol w="491717">
                  <a:extLst>
                    <a:ext uri="{9D8B030D-6E8A-4147-A177-3AD203B41FA5}">
                      <a16:colId xmlns:a16="http://schemas.microsoft.com/office/drawing/2014/main" xmlns="" val="4107698890"/>
                    </a:ext>
                  </a:extLst>
                </a:gridCol>
                <a:gridCol w="651282">
                  <a:extLst>
                    <a:ext uri="{9D8B030D-6E8A-4147-A177-3AD203B41FA5}">
                      <a16:colId xmlns:a16="http://schemas.microsoft.com/office/drawing/2014/main" xmlns="" val="829625483"/>
                    </a:ext>
                  </a:extLst>
                </a:gridCol>
              </a:tblGrid>
              <a:tr h="838200">
                <a:tc gridSpan="13">
                  <a:txBody>
                    <a:bodyPr/>
                    <a:lstStyle/>
                    <a:p>
                      <a:pPr marL="0" marR="0" algn="ctr">
                        <a:lnSpc>
                          <a:spcPct val="115000"/>
                        </a:lnSpc>
                        <a:spcBef>
                          <a:spcPts val="0"/>
                        </a:spcBef>
                        <a:spcAft>
                          <a:spcPts val="1000"/>
                        </a:spcAft>
                      </a:pPr>
                      <a:r>
                        <a:rPr lang="en-US" sz="2800" cap="small" dirty="0">
                          <a:solidFill>
                            <a:schemeClr val="tx1"/>
                          </a:solidFill>
                          <a:effectLst/>
                          <a:latin typeface="Times New Roman" panose="02020603050405020304" pitchFamily="18" charset="0"/>
                          <a:cs typeface="Times New Roman" panose="02020603050405020304" pitchFamily="18" charset="0"/>
                        </a:rPr>
                        <a:t>co-po correlation matrix</a:t>
                      </a:r>
                      <a:endPar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215419517"/>
                  </a:ext>
                </a:extLst>
              </a:tr>
              <a:tr h="619125">
                <a:tc>
                  <a:txBody>
                    <a:bodyPr/>
                    <a:lstStyle/>
                    <a:p>
                      <a:pPr marL="0" marR="0" algn="ctr">
                        <a:lnSpc>
                          <a:spcPct val="115000"/>
                        </a:lnSpc>
                        <a:spcBef>
                          <a:spcPts val="0"/>
                        </a:spcBef>
                        <a:spcAft>
                          <a:spcPts val="1000"/>
                        </a:spcAft>
                      </a:pPr>
                      <a:r>
                        <a:rPr lang="en-US" sz="2200" cap="small" dirty="0" err="1">
                          <a:solidFill>
                            <a:schemeClr val="tx1"/>
                          </a:solidFill>
                          <a:effectLst/>
                          <a:latin typeface="Times New Roman" panose="02020603050405020304" pitchFamily="18" charset="0"/>
                          <a:cs typeface="Times New Roman" panose="02020603050405020304" pitchFamily="18" charset="0"/>
                        </a:rPr>
                        <a:t>co.k</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po1</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po2</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po3</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po4</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a:effectLst/>
                          <a:latin typeface="Times New Roman" panose="02020603050405020304" pitchFamily="18" charset="0"/>
                          <a:cs typeface="Times New Roman" panose="02020603050405020304" pitchFamily="18" charset="0"/>
                        </a:rPr>
                        <a:t>po5</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po6</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po7</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po8</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po9</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po10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po11</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po12</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extLst>
                  <a:ext uri="{0D108BD9-81ED-4DB2-BD59-A6C34878D82A}">
                    <a16:rowId xmlns:a16="http://schemas.microsoft.com/office/drawing/2014/main" xmlns="" val="4000114665"/>
                  </a:ext>
                </a:extLst>
              </a:tr>
              <a:tr h="619125">
                <a:tc>
                  <a:txBody>
                    <a:bodyPr/>
                    <a:lstStyle/>
                    <a:p>
                      <a:pPr marL="0" marR="0" algn="ctr">
                        <a:lnSpc>
                          <a:spcPct val="115000"/>
                        </a:lnSpc>
                        <a:spcBef>
                          <a:spcPts val="0"/>
                        </a:spcBef>
                        <a:spcAft>
                          <a:spcPts val="1000"/>
                        </a:spcAft>
                      </a:pPr>
                      <a:r>
                        <a:rPr lang="en-US" sz="2200" cap="small" dirty="0">
                          <a:solidFill>
                            <a:schemeClr val="tx1"/>
                          </a:solidFill>
                          <a:effectLst/>
                          <a:latin typeface="Times New Roman" panose="02020603050405020304" pitchFamily="18" charset="0"/>
                          <a:cs typeface="Times New Roman" panose="02020603050405020304" pitchFamily="18" charset="0"/>
                        </a:rPr>
                        <a:t>KCS-501.5</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cap="small"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717206853"/>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89C41F-7D5E-4C47-AC40-6F350800AC2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Weekly Assignment 5   </a:t>
            </a:r>
            <a:r>
              <a:rPr kumimoji="0" lang="en-US" sz="2000" b="1" i="0" u="none" strike="noStrike" kern="1200" cap="none" spc="0" normalizeH="0" baseline="0" noProof="0" dirty="0">
                <a:ln>
                  <a:noFill/>
                </a:ln>
                <a:solidFill>
                  <a:prstClr val="black"/>
                </a:solidFill>
                <a:effectLst/>
                <a:uLnTx/>
                <a:uFillTx/>
                <a:latin typeface="Calibri"/>
                <a:ea typeface="+mn-ea"/>
                <a:cs typeface="+mn-cs"/>
              </a:rPr>
              <a:t>(CO5)</a:t>
            </a:r>
            <a:endParaRPr kumimoji="0" lang="en-US" sz="3200" b="1"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16D9C11C-CE56-4EE2-A880-CEDE7134D15F}"/>
              </a:ext>
            </a:extLst>
          </p:cNvPr>
          <p:cNvSpPr/>
          <p:nvPr/>
        </p:nvSpPr>
        <p:spPr>
          <a:xfrm>
            <a:off x="1009835" y="870012"/>
            <a:ext cx="7965489" cy="5317724"/>
          </a:xfrm>
          <a:prstGeom prst="rect">
            <a:avLst/>
          </a:prstGeom>
        </p:spPr>
        <p:txBody>
          <a:bodyPr wrap="square">
            <a:spAutoFit/>
          </a:bodyPr>
          <a:lstStyle/>
          <a:p>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lang="en-US" b="1" dirty="0"/>
              <a:t>Explain the Following Questions.</a:t>
            </a:r>
            <a:endParaRPr lang="en-US" dirty="0"/>
          </a:p>
          <a:p>
            <a:pPr marL="342900" indent="-342900">
              <a:buFont typeface="+mj-lt"/>
              <a:buAutoNum type="arabicParenR"/>
            </a:pPr>
            <a:r>
              <a:rPr lang="en-US" sz="2000" dirty="0"/>
              <a:t>What is Concurrency Control? Why it is needed ? What is its importance?</a:t>
            </a:r>
          </a:p>
          <a:p>
            <a:pPr marL="342900" indent="-342900">
              <a:buFont typeface="+mj-lt"/>
              <a:buAutoNum type="arabicParenR"/>
            </a:pPr>
            <a:r>
              <a:rPr lang="en-US" sz="2000" dirty="0"/>
              <a:t>Explain different problem of Concurrency control with and example?</a:t>
            </a:r>
          </a:p>
          <a:p>
            <a:pPr marL="342900" indent="-342900">
              <a:buFont typeface="+mj-lt"/>
              <a:buAutoNum type="arabicParenR"/>
            </a:pPr>
            <a:r>
              <a:rPr lang="en-US" sz="2000" dirty="0"/>
              <a:t>What is locking? What are the Different types of Lock? Explain different level of locking?</a:t>
            </a:r>
          </a:p>
          <a:p>
            <a:pPr marL="342900" indent="-342900">
              <a:buFont typeface="+mj-lt"/>
              <a:buAutoNum type="arabicParenR"/>
            </a:pPr>
            <a:r>
              <a:rPr lang="en-US" sz="2000" dirty="0"/>
              <a:t>How does Locking Protocol work?</a:t>
            </a:r>
          </a:p>
          <a:p>
            <a:pPr marL="342900" indent="-342900">
              <a:buFont typeface="+mj-lt"/>
              <a:buAutoNum type="arabicParenR"/>
            </a:pPr>
            <a:r>
              <a:rPr lang="en-US" sz="2000" dirty="0"/>
              <a:t>What are the disadvantage of Basic locking </a:t>
            </a:r>
            <a:r>
              <a:rPr lang="en-US" sz="2000" dirty="0" err="1"/>
              <a:t>protocal</a:t>
            </a:r>
            <a:r>
              <a:rPr lang="en-US" sz="2000" dirty="0"/>
              <a:t>? What is Advantage of two phase locking?</a:t>
            </a:r>
          </a:p>
          <a:p>
            <a:pPr marL="342900" indent="-342900">
              <a:buFont typeface="+mj-lt"/>
              <a:buAutoNum type="arabicParenR"/>
            </a:pPr>
            <a:r>
              <a:rPr lang="en-US" sz="2000" dirty="0"/>
              <a:t> How does 2PL work?</a:t>
            </a:r>
          </a:p>
          <a:p>
            <a:pPr marL="342900" indent="-342900">
              <a:buFont typeface="+mj-lt"/>
              <a:buAutoNum type="arabicParenR"/>
            </a:pPr>
            <a:r>
              <a:rPr lang="en-US" sz="2000" dirty="0"/>
              <a:t>  What is Timestamp Ordering protocol?</a:t>
            </a:r>
          </a:p>
          <a:p>
            <a:pPr marL="342900" indent="-342900">
              <a:buFont typeface="+mj-lt"/>
              <a:buAutoNum type="arabicParenR"/>
            </a:pPr>
            <a:r>
              <a:rPr lang="en-US" sz="2000" dirty="0"/>
              <a:t> How does Timestamp Ordering protocol work? Explain with an example?</a:t>
            </a:r>
          </a:p>
          <a:p>
            <a:pPr marL="342900" indent="-342900">
              <a:buFont typeface="+mj-lt"/>
              <a:buAutoNum type="arabicParenR"/>
            </a:pPr>
            <a:r>
              <a:rPr lang="en-US" sz="2000" dirty="0"/>
              <a:t> What is Thomas’s write rule and why is it important</a:t>
            </a:r>
          </a:p>
          <a:p>
            <a:pPr marL="342900" indent="-342900">
              <a:buFont typeface="+mj-lt"/>
              <a:buAutoNum type="arabicParenR"/>
            </a:pPr>
            <a:r>
              <a:rPr lang="en-US" sz="2000" dirty="0"/>
              <a:t> What are the different phases in a validation based concurrency technique?</a:t>
            </a:r>
          </a:p>
          <a:p>
            <a:pPr marL="342900" indent="-342900">
              <a:buFont typeface="+mj-lt"/>
              <a:buAutoNum type="arabicParenR"/>
            </a:pPr>
            <a:r>
              <a:rPr lang="en-US" sz="2000" dirty="0"/>
              <a:t> How does validation based concurrency technique work? </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097280"/>
            <a:ext cx="8229600" cy="5212080"/>
          </a:xfrm>
        </p:spPr>
        <p:txBody>
          <a:bodyPr>
            <a:normAutofit fontScale="25000" lnSpcReduction="20000"/>
          </a:bodyPr>
          <a:lstStyle/>
          <a:p>
            <a:pPr algn="just">
              <a:buNone/>
            </a:pPr>
            <a:r>
              <a:rPr lang="en-US" sz="6400" b="1" dirty="0" smtClean="0"/>
              <a:t>Fill in the blanks using given Glossary</a:t>
            </a:r>
          </a:p>
          <a:p>
            <a:pPr algn="just"/>
            <a:r>
              <a:rPr lang="en-US" sz="6600" b="1" dirty="0" smtClean="0"/>
              <a:t>Keywords</a:t>
            </a:r>
            <a:r>
              <a:rPr lang="en-US" sz="6600" dirty="0" smtClean="0"/>
              <a:t>:</a:t>
            </a:r>
            <a:r>
              <a:rPr lang="en-US" sz="6600" b="1" dirty="0" smtClean="0"/>
              <a:t> </a:t>
            </a:r>
            <a:r>
              <a:rPr lang="en-US" sz="6600" dirty="0" smtClean="0"/>
              <a:t>Intention lock modes, W-timestamp(Q), Timestamp-ordering protocol, Validation protocol, Checkpoint facility, Deferred-modification</a:t>
            </a:r>
          </a:p>
          <a:p>
            <a:pPr algn="just"/>
            <a:endParaRPr lang="en-US" sz="6600" dirty="0" smtClean="0"/>
          </a:p>
          <a:p>
            <a:pPr lvl="0" algn="just"/>
            <a:r>
              <a:rPr lang="en-US" sz="6600" dirty="0" smtClean="0"/>
              <a:t>____________ denotes the largest timestamp of any transaction that executed write(Q) successfully.</a:t>
            </a:r>
          </a:p>
          <a:p>
            <a:pPr algn="just">
              <a:buNone/>
            </a:pPr>
            <a:r>
              <a:rPr lang="en-US" sz="6600" dirty="0" smtClean="0"/>
              <a:t> </a:t>
            </a:r>
          </a:p>
          <a:p>
            <a:pPr lvl="0" algn="just"/>
            <a:r>
              <a:rPr lang="en-US" sz="6600" dirty="0" smtClean="0"/>
              <a:t>If a node is locked in __________ explicit locking is being done at a lower level of the tree, but with only shared-mode locks.</a:t>
            </a:r>
          </a:p>
          <a:p>
            <a:pPr algn="just">
              <a:buNone/>
            </a:pPr>
            <a:r>
              <a:rPr lang="en-US" sz="6600" dirty="0" smtClean="0"/>
              <a:t> </a:t>
            </a:r>
          </a:p>
          <a:p>
            <a:pPr lvl="0" algn="just"/>
            <a:r>
              <a:rPr lang="en-US" sz="6600" dirty="0" smtClean="0"/>
              <a:t>The _____________ ensures that any conflicting read and write operations are executed in timestamp order.</a:t>
            </a:r>
          </a:p>
          <a:p>
            <a:pPr algn="just">
              <a:buNone/>
            </a:pPr>
            <a:r>
              <a:rPr lang="en-US" sz="6600" dirty="0" smtClean="0"/>
              <a:t> </a:t>
            </a:r>
          </a:p>
          <a:p>
            <a:pPr lvl="0" algn="just"/>
            <a:r>
              <a:rPr lang="en-US" sz="6600" dirty="0" smtClean="0"/>
              <a:t> If a transaction does not modify the database until it has committed, it is said to use the ___________ technique.</a:t>
            </a:r>
          </a:p>
          <a:p>
            <a:pPr algn="just">
              <a:buNone/>
            </a:pPr>
            <a:r>
              <a:rPr lang="en-US" sz="6600" dirty="0" smtClean="0"/>
              <a:t> </a:t>
            </a:r>
          </a:p>
          <a:p>
            <a:pPr lvl="0" algn="just"/>
            <a:r>
              <a:rPr lang="en-US" sz="6600" dirty="0" smtClean="0"/>
              <a:t>DBMS periodically suspends all processing and synchronizes its files and journals through the use of_________________</a:t>
            </a:r>
          </a:p>
          <a:p>
            <a:pPr algn="just">
              <a:buNone/>
            </a:pPr>
            <a:r>
              <a:rPr lang="en-US" sz="6600" dirty="0" smtClean="0"/>
              <a:t> </a:t>
            </a:r>
          </a:p>
          <a:p>
            <a:pPr algn="just"/>
            <a:r>
              <a:rPr lang="en-US" sz="6600" dirty="0" smtClean="0"/>
              <a:t>The __________ requires that each transaction Ti executes in two or three different phases in its lifetime, depending on whether it is a read-only or an update transaction.</a:t>
            </a:r>
            <a:br>
              <a:rPr lang="en-US" sz="6600" dirty="0" smtClean="0"/>
            </a:br>
            <a:r>
              <a:rPr lang="en-US" sz="6600" dirty="0" smtClean="0"/>
              <a:t/>
            </a:r>
            <a:br>
              <a:rPr lang="en-US" sz="6600" dirty="0" smtClean="0"/>
            </a:br>
            <a:endParaRPr lang="en-US" sz="6400" b="1" dirty="0" smtClean="0"/>
          </a:p>
        </p:txBody>
      </p:sp>
      <p:sp>
        <p:nvSpPr>
          <p:cNvPr id="4" name="Date Placeholder 3"/>
          <p:cNvSpPr>
            <a:spLocks noGrp="1"/>
          </p:cNvSpPr>
          <p:nvPr>
            <p:ph type="dt" sz="half" idx="10"/>
          </p:nvPr>
        </p:nvSpPr>
        <p:spPr/>
        <p:txBody>
          <a:bodyPr/>
          <a:lstStyle/>
          <a:p>
            <a:fld id="{2ADEFC38-EBB9-4D7C-BEBE-7988DD138F54}" type="datetime1">
              <a:rPr lang="en-US" smtClean="0"/>
              <a:pPr/>
              <a:t>11/13/2021</a:t>
            </a:fld>
            <a:endParaRPr lang="en-US"/>
          </a:p>
        </p:txBody>
      </p:sp>
      <p:sp>
        <p:nvSpPr>
          <p:cNvPr id="5" name="Footer Placeholder 4"/>
          <p:cNvSpPr>
            <a:spLocks noGrp="1"/>
          </p:cNvSpPr>
          <p:nvPr>
            <p:ph type="ftr" sz="quarter" idx="11"/>
          </p:nvPr>
        </p:nvSpPr>
        <p:spPr/>
        <p:txBody>
          <a:bodyPr/>
          <a:lstStyle/>
          <a:p>
            <a:r>
              <a:rPr lang="en-IN" dirty="0" smtClean="0"/>
              <a:t>Ram Kumar Sharma KCS 501   DBMS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t>Glossary Questions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4451BDD-93D9-484E-B670-277332AB7C8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514600" y="6324600"/>
            <a:ext cx="4876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Old Question Papers</a:t>
            </a:r>
          </a:p>
        </p:txBody>
      </p:sp>
      <p:sp>
        <p:nvSpPr>
          <p:cNvPr id="9" name="Content Placeholder 2">
            <a:extLst>
              <a:ext uri="{FF2B5EF4-FFF2-40B4-BE49-F238E27FC236}">
                <a16:creationId xmlns:a16="http://schemas.microsoft.com/office/drawing/2014/main" xmlns="" id="{579766CE-F1EB-4B69-A2C1-272BC5CB9836}"/>
              </a:ext>
            </a:extLst>
          </p:cNvPr>
          <p:cNvSpPr>
            <a:spLocks noGrp="1"/>
          </p:cNvSpPr>
          <p:nvPr>
            <p:ph idx="1"/>
          </p:nvPr>
        </p:nvSpPr>
        <p:spPr>
          <a:xfrm>
            <a:off x="609600" y="1981200"/>
            <a:ext cx="8229600" cy="1630361"/>
          </a:xfrm>
        </p:spPr>
        <p:txBody>
          <a:bodyPr/>
          <a:lstStyle/>
          <a:p>
            <a:r>
              <a:rPr lang="en-US" sz="2400" dirty="0">
                <a:hlinkClick r:id="rId2"/>
              </a:rPr>
              <a:t>https://drive.google.com/drive/u/0/folders/1gWUEwo7Ztpxs4smy34fl9jWQrx4AKpkC</a:t>
            </a:r>
            <a:endParaRPr lang="en-US" sz="2400" dirty="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Content Placeholder 2"/>
          <p:cNvSpPr>
            <a:spLocks noGrp="1"/>
          </p:cNvSpPr>
          <p:nvPr>
            <p:ph idx="1"/>
          </p:nvPr>
        </p:nvSpPr>
        <p:spPr>
          <a:xfrm>
            <a:off x="533400" y="1143000"/>
            <a:ext cx="8229600" cy="4525963"/>
          </a:xfrm>
        </p:spPr>
        <p:txBody>
          <a:bodyPr/>
          <a:lstStyle/>
          <a:p>
            <a:pPr algn="just"/>
            <a:r>
              <a:rPr lang="en-US" sz="2200" smtClean="0">
                <a:hlinkClick r:id="rId2"/>
              </a:rPr>
              <a:t>http://www.aktuonline.com/papers/btech-cs-5-sem-data-base-management-system-KCS501-2020.pdf</a:t>
            </a:r>
            <a:endParaRPr lang="en-US" sz="2200" smtClean="0">
              <a:hlinkClick r:id="rId3"/>
            </a:endParaRPr>
          </a:p>
          <a:p>
            <a:pPr algn="just"/>
            <a:r>
              <a:rPr lang="en-US" sz="2200" smtClean="0">
                <a:hlinkClick r:id="rId3"/>
              </a:rPr>
              <a:t>http://www.aktuonline.com/papers/btech-cs-5-sem-database-management-system-rcs-501-2018-19.pdf</a:t>
            </a:r>
            <a:endParaRPr lang="en-US" sz="2200" smtClean="0"/>
          </a:p>
          <a:p>
            <a:pPr algn="just"/>
            <a:r>
              <a:rPr lang="en-US" sz="2200" smtClean="0">
                <a:hlinkClick r:id="rId4"/>
              </a:rPr>
              <a:t>http://www.aktuonline.com/papers/btech-cs-5-sem-database-management-system-ncs-502-2017-18.pdf</a:t>
            </a:r>
            <a:endParaRPr lang="en-US" sz="2200" smtClean="0"/>
          </a:p>
          <a:p>
            <a:pPr algn="just"/>
            <a:r>
              <a:rPr lang="en-US" sz="2200" smtClean="0">
                <a:hlinkClick r:id="rId5"/>
              </a:rPr>
              <a:t>http://www.aktuonline.com/papers/btech-cs-5-sem-database-management-system-ncs-502-2016-17.pdf</a:t>
            </a:r>
            <a:endParaRPr lang="en-US" sz="2200" smtClean="0"/>
          </a:p>
        </p:txBody>
      </p:sp>
      <p:sp>
        <p:nvSpPr>
          <p:cNvPr id="4" name="Date Placeholder 3"/>
          <p:cNvSpPr>
            <a:spLocks noGrp="1"/>
          </p:cNvSpPr>
          <p:nvPr>
            <p:ph type="dt" sz="quarter" idx="10"/>
          </p:nvPr>
        </p:nvSpPr>
        <p:spPr/>
        <p:txBody>
          <a:bodyPr/>
          <a:lstStyle/>
          <a:p>
            <a:pPr>
              <a:defRPr/>
            </a:pPr>
            <a:fld id="{6D54748A-32F9-4A9D-84EA-D16F876D1011}" type="datetime1">
              <a:rPr lang="en-US"/>
              <a:pPr>
                <a:defRPr/>
              </a:pPr>
              <a:t>11/13/2021</a:t>
            </a:fld>
            <a:endParaRPr lang="en-US"/>
          </a:p>
        </p:txBody>
      </p:sp>
      <p:sp>
        <p:nvSpPr>
          <p:cNvPr id="5" name="Footer Placeholder 4"/>
          <p:cNvSpPr>
            <a:spLocks noGrp="1"/>
          </p:cNvSpPr>
          <p:nvPr>
            <p:ph type="ftr" sz="quarter" idx="11"/>
          </p:nvPr>
        </p:nvSpPr>
        <p:spPr>
          <a:xfrm>
            <a:off x="2514600" y="6324600"/>
            <a:ext cx="4876800" cy="365125"/>
          </a:xfrm>
        </p:spPr>
        <p:txBody>
          <a:bodyPr/>
          <a:lstStyle/>
          <a:p>
            <a:pPr>
              <a:defRPr/>
            </a:pPr>
            <a:r>
              <a:rPr lang="en-US" dirty="0"/>
              <a:t>Ram Kumar Sharma          KCS-501 and DBMS       </a:t>
            </a:r>
            <a:r>
              <a:rPr lang="en-US" dirty="0" smtClean="0"/>
              <a:t>  Unit-5</a:t>
            </a:r>
            <a:endParaRPr lang="en-US" dirty="0"/>
          </a:p>
        </p:txBody>
      </p:sp>
      <p:sp>
        <p:nvSpPr>
          <p:cNvPr id="6" name="Slide Number Placeholder 5"/>
          <p:cNvSpPr>
            <a:spLocks noGrp="1"/>
          </p:cNvSpPr>
          <p:nvPr>
            <p:ph type="sldNum" sz="quarter" idx="12"/>
          </p:nvPr>
        </p:nvSpPr>
        <p:spPr/>
        <p:txBody>
          <a:bodyPr/>
          <a:lstStyle/>
          <a:p>
            <a:pPr>
              <a:defRPr/>
            </a:pPr>
            <a:fld id="{AF00DBA1-636D-4EFA-BB12-D00265F820CE}" type="slidenum">
              <a:rPr lang="en-US" smtClean="0"/>
              <a:pPr>
                <a:defRPr/>
              </a:pPr>
              <a:t>73</a:t>
            </a:fld>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effectLst>
                  <a:outerShdw blurRad="38100" dist="38100" dir="2700000" algn="tl">
                    <a:srgbClr val="000000">
                      <a:alpha val="43137"/>
                    </a:srgbClr>
                  </a:outerShdw>
                </a:effectLst>
              </a:rPr>
              <a:t>Old Question Papers</a:t>
            </a:r>
          </a:p>
        </p:txBody>
      </p:sp>
      <p:pic>
        <p:nvPicPr>
          <p:cNvPr id="299015" name="Picture 2" descr="E:\NIET\Project\xLogo11.png.pagespeed.ic.pydHLuCQEZ.png"/>
          <p:cNvPicPr>
            <a:picLocks noChangeAspect="1" noChangeArrowheads="1"/>
          </p:cNvPicPr>
          <p:nvPr/>
        </p:nvPicPr>
        <p:blipFill>
          <a:blip r:embed="rId6"/>
          <a:srcRect/>
          <a:stretch>
            <a:fillRect/>
          </a:stretch>
        </p:blipFill>
        <p:spPr bwMode="auto">
          <a:xfrm>
            <a:off x="0" y="0"/>
            <a:ext cx="1447800" cy="817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200" dirty="0"/>
              <a:t>Explain the following protocol for concurrency Control</a:t>
            </a:r>
          </a:p>
          <a:p>
            <a:pPr marL="914400" lvl="1" indent="-457200">
              <a:buFont typeface="+mj-lt"/>
              <a:buAutoNum type="alphaLcParenR"/>
            </a:pPr>
            <a:r>
              <a:rPr lang="en-US" sz="2200" dirty="0"/>
              <a:t>Time-stamp Protocol</a:t>
            </a:r>
          </a:p>
          <a:p>
            <a:pPr marL="914400" lvl="1" indent="-457200">
              <a:buFont typeface="+mj-lt"/>
              <a:buAutoNum type="alphaLcParenR"/>
            </a:pPr>
            <a:r>
              <a:rPr lang="en-US" sz="2200" dirty="0"/>
              <a:t>Lock-Based Protocol</a:t>
            </a:r>
          </a:p>
          <a:p>
            <a:pPr marL="457200" indent="-457200">
              <a:buFont typeface="+mj-lt"/>
              <a:buAutoNum type="arabicPeriod"/>
            </a:pPr>
            <a:r>
              <a:rPr lang="en-US" sz="2200" dirty="0"/>
              <a:t>What is Two phase Locking (2PL)? Describe with the help of example. </a:t>
            </a:r>
          </a:p>
          <a:p>
            <a:pPr marL="457200" indent="-457200">
              <a:buFont typeface="+mj-lt"/>
              <a:buAutoNum type="arabicPeriod"/>
            </a:pPr>
            <a:r>
              <a:rPr lang="en-US" sz="2200" dirty="0"/>
              <a:t>Describe major problems associated with concurrent processing with examples. Explain the role of locks in avoiding these problems?</a:t>
            </a:r>
          </a:p>
          <a:p>
            <a:pPr marL="457200" indent="-457200">
              <a:buFont typeface="+mj-lt"/>
              <a:buAutoNum type="arabicPeriod"/>
            </a:pPr>
            <a:r>
              <a:rPr lang="en-US" sz="2200" dirty="0"/>
              <a:t>Discuss the locking mechanism in multiple granularity case.</a:t>
            </a:r>
          </a:p>
          <a:p>
            <a:pPr marL="457200" indent="-457200">
              <a:buFont typeface="+mj-lt"/>
              <a:buAutoNum type="arabicPeriod"/>
            </a:pPr>
            <a:r>
              <a:rPr lang="en-US" sz="2200" dirty="0"/>
              <a:t> What are multi version schemes of concurrency control? Describe with the help of an example. Discuss the various Time stamping protocols for concurrency control also. </a:t>
            </a:r>
          </a:p>
          <a:p>
            <a:pPr marL="457200" indent="-457200">
              <a:buFont typeface="+mj-lt"/>
              <a:buAutoNum type="arabicPeriod"/>
            </a:pPr>
            <a:endParaRPr lang="en-US" sz="2400" dirty="0"/>
          </a:p>
          <a:p>
            <a:endParaRPr lang="en-US" sz="24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052E003-E423-4C4E-A315-B2173CB83A2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209800" y="6356350"/>
            <a:ext cx="5562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Expected Questions for University Exam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DDAC650-17D7-4541-AE75-7A3C341A624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11/13/2021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2209800" y="6356350"/>
            <a:ext cx="5562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smtClean="0">
                <a:ln>
                  <a:noFill/>
                </a:ln>
                <a:solidFill>
                  <a:prstClr val="black">
                    <a:tint val="75000"/>
                  </a:prstClr>
                </a:solidFill>
                <a:effectLst/>
                <a:uLnTx/>
                <a:uFillTx/>
                <a:latin typeface="Calibri"/>
                <a:ea typeface="+mn-ea"/>
                <a:cs typeface="+mn-cs"/>
              </a:rPr>
              <a:t>Ram Kumar  Sharma                   KCS 501   DBMS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737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References</a:t>
            </a:r>
          </a:p>
        </p:txBody>
      </p:sp>
      <p:sp>
        <p:nvSpPr>
          <p:cNvPr id="9" name="Content Placeholder 8"/>
          <p:cNvSpPr>
            <a:spLocks noGrp="1"/>
          </p:cNvSpPr>
          <p:nvPr>
            <p:ph idx="1"/>
          </p:nvPr>
        </p:nvSpPr>
        <p:spPr>
          <a:xfrm>
            <a:off x="838200" y="1143000"/>
            <a:ext cx="8229600" cy="4524315"/>
          </a:xfrm>
          <a:prstGeom prst="rect">
            <a:avLst/>
          </a:prstGeom>
          <a:noFill/>
        </p:spPr>
        <p:txBody>
          <a:bodyPr wrap="square" lIns="91440" tIns="45720" rIns="91440" bIns="45720">
            <a:spAutoFit/>
          </a:bodyPr>
          <a:lstStyle/>
          <a:p>
            <a:pPr marL="457200" indent="-457200" algn="ctr">
              <a:buAutoNum type="arabicPeriod"/>
            </a:pPr>
            <a:r>
              <a:rPr lang="en-US" sz="2400" dirty="0" err="1"/>
              <a:t>Korth</a:t>
            </a:r>
            <a:r>
              <a:rPr lang="en-US" sz="2400" dirty="0"/>
              <a:t>, </a:t>
            </a:r>
            <a:r>
              <a:rPr lang="en-US" sz="2400" dirty="0" err="1"/>
              <a:t>Silbertz</a:t>
            </a:r>
            <a:r>
              <a:rPr lang="en-US" sz="2400" dirty="0"/>
              <a:t>, Sudarshan,” Database Concepts”, McGraw Hill</a:t>
            </a:r>
          </a:p>
          <a:p>
            <a:pPr marL="457200" indent="-457200">
              <a:buFont typeface="+mj-lt"/>
              <a:buAutoNum type="arabicPeriod"/>
            </a:pPr>
            <a:r>
              <a:rPr lang="en-US" sz="2400" dirty="0"/>
              <a:t>Date C J, “An Introduction to Database Systems”, </a:t>
            </a:r>
            <a:r>
              <a:rPr lang="en-US" sz="2400" dirty="0" err="1"/>
              <a:t>Addision</a:t>
            </a:r>
            <a:r>
              <a:rPr lang="en-US" sz="2400" dirty="0"/>
              <a:t> Wesley </a:t>
            </a:r>
          </a:p>
          <a:p>
            <a:pPr marL="457200" indent="-457200">
              <a:buFont typeface="+mj-lt"/>
              <a:buAutoNum type="arabicPeriod"/>
            </a:pPr>
            <a:r>
              <a:rPr lang="en-US" sz="2400" dirty="0" err="1"/>
              <a:t>Elmasri</a:t>
            </a:r>
            <a:r>
              <a:rPr lang="en-US" sz="2400" dirty="0"/>
              <a:t>, </a:t>
            </a:r>
            <a:r>
              <a:rPr lang="en-US" sz="2400" dirty="0" err="1"/>
              <a:t>Navathe</a:t>
            </a:r>
            <a:r>
              <a:rPr lang="en-US" sz="2400" dirty="0"/>
              <a:t>, “ Fundamentals of Database Systems”, </a:t>
            </a:r>
            <a:r>
              <a:rPr lang="en-US" sz="2400" dirty="0" err="1"/>
              <a:t>Addision</a:t>
            </a:r>
            <a:r>
              <a:rPr lang="en-US" sz="2400" dirty="0"/>
              <a:t> Wesley </a:t>
            </a:r>
          </a:p>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xmlns="" val="442415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27E1FA-6B41-49F3-9A23-AA1349737EA6}" type="datetime1">
              <a:rPr lang="en-US" smtClean="0">
                <a:solidFill>
                  <a:prstClr val="black">
                    <a:tint val="75000"/>
                  </a:prstClr>
                </a:solidFill>
                <a:latin typeface="Calibri"/>
              </a:rPr>
              <a:pPr/>
              <a:t>11/13/2021</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514600" y="6356352"/>
            <a:ext cx="5029200" cy="365125"/>
          </a:xfrm>
        </p:spPr>
        <p:txBody>
          <a:bodyPr/>
          <a:lstStyle/>
          <a:p>
            <a:r>
              <a:rPr lang="sv-SE" smtClean="0">
                <a:solidFill>
                  <a:prstClr val="black">
                    <a:tint val="75000"/>
                  </a:prstClr>
                </a:solidFill>
                <a:latin typeface="Calibri"/>
              </a:rPr>
              <a:t>Ram Kumar  Sharma                   KCS 501   DBMS          Unit 5</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8</a:t>
            </a:fld>
            <a:endParaRPr lang="en-US">
              <a:solidFill>
                <a:prstClr val="black">
                  <a:tint val="75000"/>
                </a:prstClr>
              </a:solidFill>
              <a:latin typeface="Calibri"/>
            </a:endParaRPr>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400" b="1" dirty="0">
                <a:solidFill>
                  <a:prstClr val="black"/>
                </a:solidFill>
                <a:latin typeface="Times New Roman" panose="02020603050405020304" pitchFamily="18" charset="0"/>
                <a:cs typeface="Times New Roman" panose="02020603050405020304" pitchFamily="18" charset="0"/>
              </a:rPr>
              <a:t>CO-PSO Mapping</a:t>
            </a:r>
          </a:p>
        </p:txBody>
      </p:sp>
      <p:graphicFrame>
        <p:nvGraphicFramePr>
          <p:cNvPr id="3" name="Table 2">
            <a:extLst>
              <a:ext uri="{FF2B5EF4-FFF2-40B4-BE49-F238E27FC236}">
                <a16:creationId xmlns:a16="http://schemas.microsoft.com/office/drawing/2014/main" xmlns="" id="{8F24E61C-5E26-412E-8B17-9010E1830D8B}"/>
              </a:ext>
            </a:extLst>
          </p:cNvPr>
          <p:cNvGraphicFramePr>
            <a:graphicFrameLocks noGrp="1"/>
          </p:cNvGraphicFramePr>
          <p:nvPr>
            <p:extLst>
              <p:ext uri="{D42A27DB-BD31-4B8C-83A1-F6EECF244321}">
                <p14:modId xmlns:p14="http://schemas.microsoft.com/office/powerpoint/2010/main" xmlns="" val="3142240702"/>
              </p:ext>
            </p:extLst>
          </p:nvPr>
        </p:nvGraphicFramePr>
        <p:xfrm>
          <a:off x="914400" y="1371602"/>
          <a:ext cx="7391400" cy="1153886"/>
        </p:xfrm>
        <a:graphic>
          <a:graphicData uri="http://schemas.openxmlformats.org/drawingml/2006/table">
            <a:tbl>
              <a:tblPr firstRow="1" firstCol="1" bandRow="1">
                <a:tableStyleId>{5C22544A-7EE6-4342-B048-85BDC9FD1C3A}</a:tableStyleId>
              </a:tblPr>
              <a:tblGrid>
                <a:gridCol w="1477960">
                  <a:extLst>
                    <a:ext uri="{9D8B030D-6E8A-4147-A177-3AD203B41FA5}">
                      <a16:colId xmlns:a16="http://schemas.microsoft.com/office/drawing/2014/main" xmlns="" val="4016161373"/>
                    </a:ext>
                  </a:extLst>
                </a:gridCol>
                <a:gridCol w="1477960">
                  <a:extLst>
                    <a:ext uri="{9D8B030D-6E8A-4147-A177-3AD203B41FA5}">
                      <a16:colId xmlns:a16="http://schemas.microsoft.com/office/drawing/2014/main" xmlns="" val="2231938861"/>
                    </a:ext>
                  </a:extLst>
                </a:gridCol>
                <a:gridCol w="1477960">
                  <a:extLst>
                    <a:ext uri="{9D8B030D-6E8A-4147-A177-3AD203B41FA5}">
                      <a16:colId xmlns:a16="http://schemas.microsoft.com/office/drawing/2014/main" xmlns="" val="1625308423"/>
                    </a:ext>
                  </a:extLst>
                </a:gridCol>
                <a:gridCol w="1478760">
                  <a:extLst>
                    <a:ext uri="{9D8B030D-6E8A-4147-A177-3AD203B41FA5}">
                      <a16:colId xmlns:a16="http://schemas.microsoft.com/office/drawing/2014/main" xmlns="" val="3993311569"/>
                    </a:ext>
                  </a:extLst>
                </a:gridCol>
                <a:gridCol w="1478760">
                  <a:extLst>
                    <a:ext uri="{9D8B030D-6E8A-4147-A177-3AD203B41FA5}">
                      <a16:colId xmlns:a16="http://schemas.microsoft.com/office/drawing/2014/main" xmlns="" val="1222558207"/>
                    </a:ext>
                  </a:extLst>
                </a:gridCol>
              </a:tblGrid>
              <a:tr h="576943">
                <a:tc>
                  <a:txBody>
                    <a:bodyPr/>
                    <a:lstStyle/>
                    <a:p>
                      <a:pPr marL="0" marR="0" algn="ctr">
                        <a:lnSpc>
                          <a:spcPct val="115000"/>
                        </a:lnSpc>
                        <a:spcBef>
                          <a:spcPts val="0"/>
                        </a:spcBef>
                        <a:spcAft>
                          <a:spcPts val="0"/>
                        </a:spcAft>
                      </a:pPr>
                      <a:r>
                        <a:rPr lang="en-US" sz="2200" b="1" cap="small" dirty="0" err="1">
                          <a:solidFill>
                            <a:schemeClr val="tx1"/>
                          </a:solidFill>
                          <a:effectLst/>
                          <a:latin typeface="Times New Roman" panose="02020603050405020304" pitchFamily="18" charset="0"/>
                          <a:cs typeface="Times New Roman" panose="02020603050405020304" pitchFamily="18" charset="0"/>
                        </a:rPr>
                        <a:t>co.k</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r>
                        <a:rPr lang="en-US" sz="2200" b="1" cap="small" dirty="0">
                          <a:solidFill>
                            <a:schemeClr val="tx1"/>
                          </a:solidFill>
                          <a:effectLst/>
                          <a:latin typeface="Times New Roman" panose="02020603050405020304" pitchFamily="18" charset="0"/>
                          <a:cs typeface="Times New Roman" panose="02020603050405020304" pitchFamily="18" charset="0"/>
                        </a:rPr>
                        <a:t>pso1</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r>
                        <a:rPr lang="en-US" sz="2200" b="1" cap="small" dirty="0">
                          <a:solidFill>
                            <a:schemeClr val="tx1"/>
                          </a:solidFill>
                          <a:effectLst/>
                          <a:latin typeface="Times New Roman" panose="02020603050405020304" pitchFamily="18" charset="0"/>
                          <a:cs typeface="Times New Roman" panose="02020603050405020304" pitchFamily="18" charset="0"/>
                        </a:rPr>
                        <a:t>pso2</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r>
                        <a:rPr lang="en-US" sz="2200" b="1" cap="small" dirty="0">
                          <a:solidFill>
                            <a:schemeClr val="tx1"/>
                          </a:solidFill>
                          <a:effectLst/>
                          <a:latin typeface="Times New Roman" panose="02020603050405020304" pitchFamily="18" charset="0"/>
                          <a:cs typeface="Times New Roman" panose="02020603050405020304" pitchFamily="18" charset="0"/>
                        </a:rPr>
                        <a:t>pso3</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r>
                        <a:rPr lang="en-US" sz="2200" b="1" cap="small" dirty="0">
                          <a:solidFill>
                            <a:schemeClr val="tx1"/>
                          </a:solidFill>
                          <a:effectLst/>
                          <a:latin typeface="Times New Roman" panose="02020603050405020304" pitchFamily="18" charset="0"/>
                          <a:cs typeface="Times New Roman" panose="02020603050405020304" pitchFamily="18" charset="0"/>
                        </a:rPr>
                        <a:t>pso4</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extLst>
                  <a:ext uri="{0D108BD9-81ED-4DB2-BD59-A6C34878D82A}">
                    <a16:rowId xmlns:a16="http://schemas.microsoft.com/office/drawing/2014/main" xmlns="" val="929490853"/>
                  </a:ext>
                </a:extLst>
              </a:tr>
              <a:tr h="576943">
                <a:tc>
                  <a:txBody>
                    <a:bodyPr/>
                    <a:lstStyle/>
                    <a:p>
                      <a:pPr marL="0" marR="0" algn="ctr">
                        <a:lnSpc>
                          <a:spcPct val="115000"/>
                        </a:lnSpc>
                        <a:spcBef>
                          <a:spcPts val="0"/>
                        </a:spcBef>
                        <a:spcAft>
                          <a:spcPts val="0"/>
                        </a:spcAft>
                      </a:pPr>
                      <a:r>
                        <a:rPr lang="en-US" sz="2200" b="1" cap="small" dirty="0">
                          <a:solidFill>
                            <a:schemeClr val="tx1"/>
                          </a:solidFill>
                          <a:effectLst/>
                          <a:latin typeface="Times New Roman" panose="02020603050405020304" pitchFamily="18" charset="0"/>
                          <a:cs typeface="Times New Roman" panose="02020603050405020304" pitchFamily="18" charset="0"/>
                        </a:rPr>
                        <a:t>KCS-501.5</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r>
                        <a:rPr lang="en-US" sz="2200" cap="small">
                          <a:effectLst/>
                          <a:latin typeface="Times New Roman" panose="02020603050405020304" pitchFamily="18" charset="0"/>
                          <a:cs typeface="Times New Roman" panose="02020603050405020304" pitchFamily="18" charset="0"/>
                        </a:rPr>
                        <a:t>2</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cap="small">
                          <a:effectLst/>
                          <a:latin typeface="Times New Roman" panose="02020603050405020304" pitchFamily="18" charset="0"/>
                          <a:cs typeface="Times New Roman" panose="02020603050405020304" pitchFamily="18" charset="0"/>
                        </a:rPr>
                        <a:t>2</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cap="small" dirty="0">
                          <a:effectLst/>
                          <a:latin typeface="Times New Roman" panose="02020603050405020304" pitchFamily="18" charset="0"/>
                          <a:cs typeface="Times New Roman" panose="02020603050405020304" pitchFamily="18" charset="0"/>
                        </a:rPr>
                        <a:t>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cap="small" dirty="0">
                          <a:effectLst/>
                          <a:latin typeface="Times New Roman" panose="02020603050405020304" pitchFamily="18" charset="0"/>
                          <a:cs typeface="Times New Roman" panose="02020603050405020304" pitchFamily="18" charset="0"/>
                        </a:rPr>
                        <a:t>2</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16781623"/>
                  </a:ext>
                </a:extLst>
              </a:tr>
            </a:tbl>
          </a:graphicData>
        </a:graphic>
      </p:graphicFrame>
    </p:spTree>
    <p:extLst>
      <p:ext uri="{BB962C8B-B14F-4D97-AF65-F5344CB8AC3E}">
        <p14:creationId xmlns:p14="http://schemas.microsoft.com/office/powerpoint/2010/main" xmlns="" val="4135583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4E09B6-3B21-4B95-817B-D8AF2CDBB4EC}" type="datetime1">
              <a:rPr lang="en-US" smtClean="0">
                <a:solidFill>
                  <a:prstClr val="black">
                    <a:tint val="75000"/>
                  </a:prstClr>
                </a:solidFill>
                <a:latin typeface="Calibri"/>
              </a:rPr>
              <a:pPr/>
              <a:t>11/13/2021</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514600" y="6356352"/>
            <a:ext cx="5029200" cy="365125"/>
          </a:xfrm>
        </p:spPr>
        <p:txBody>
          <a:bodyPr/>
          <a:lstStyle/>
          <a:p>
            <a:r>
              <a:rPr lang="sv-SE" smtClean="0">
                <a:solidFill>
                  <a:prstClr val="black">
                    <a:tint val="75000"/>
                  </a:prstClr>
                </a:solidFill>
                <a:latin typeface="Calibri"/>
              </a:rPr>
              <a:t>Ram Kumar  Sharma                   KCS 501   DBMS          Unit 5</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9</a:t>
            </a:fld>
            <a:endParaRPr lang="en-US">
              <a:solidFill>
                <a:prstClr val="black">
                  <a:tint val="75000"/>
                </a:prstClr>
              </a:solidFill>
              <a:latin typeface="Calibri"/>
            </a:endParaRPr>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400" b="1" dirty="0">
                <a:solidFill>
                  <a:prstClr val="black"/>
                </a:solidFill>
                <a:latin typeface="Times New Roman" panose="02020603050405020304" pitchFamily="18" charset="0"/>
                <a:cs typeface="Times New Roman" panose="02020603050405020304" pitchFamily="18" charset="0"/>
              </a:rPr>
              <a:t>Prerequisite and Recap</a:t>
            </a:r>
          </a:p>
        </p:txBody>
      </p:sp>
      <p:sp>
        <p:nvSpPr>
          <p:cNvPr id="9" name="AutoShape 84">
            <a:extLst>
              <a:ext uri="{FF2B5EF4-FFF2-40B4-BE49-F238E27FC236}">
                <a16:creationId xmlns:a16="http://schemas.microsoft.com/office/drawing/2014/main" xmlns="" id="{3E588746-46AC-4EA3-909F-07309A0E88C7}"/>
              </a:ext>
            </a:extLst>
          </p:cNvPr>
          <p:cNvSpPr>
            <a:spLocks noGrp="1" noChangeArrowheads="1"/>
          </p:cNvSpPr>
          <p:nvPr>
            <p:ph idx="1"/>
          </p:nvPr>
        </p:nvSpPr>
        <p:spPr bwMode="auto">
          <a:xfrm>
            <a:off x="533400" y="1143002"/>
            <a:ext cx="8229600" cy="4525963"/>
          </a:xfrm>
          <a:prstGeom prst="roundRect">
            <a:avLst>
              <a:gd name="adj" fmla="val 16667"/>
            </a:avLst>
          </a:prstGeom>
          <a:gradFill rotWithShape="1">
            <a:gsLst>
              <a:gs pos="0">
                <a:srgbClr val="B0B0B0"/>
              </a:gs>
              <a:gs pos="100000">
                <a:srgbClr val="FFFFFF">
                  <a:alpha val="0"/>
                </a:srgbClr>
              </a:gs>
            </a:gsLst>
            <a:lin ang="18900000" scaled="1"/>
          </a:gradFill>
          <a:ln w="9525">
            <a:solidFill>
              <a:srgbClr val="FF0000"/>
            </a:solidFill>
            <a:round/>
            <a:headEnd/>
            <a:tailEnd/>
          </a:ln>
        </p:spPr>
        <p:txBody>
          <a:bodyPr rot="0" vert="horz" wrap="square" lIns="91440" tIns="45720" rIns="91440" bIns="45720" rtlCol="0" anchor="t" anchorCtr="0" upright="1">
            <a:noAutofit/>
          </a:bodyPr>
          <a:lstStyle/>
          <a:p>
            <a:pPr marL="400050" lvl="1">
              <a:lnSpc>
                <a:spcPct val="115000"/>
              </a:lnSpc>
              <a:spcBef>
                <a:spcPts val="0"/>
              </a:spcBef>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Knowledge of Transaction </a:t>
            </a:r>
          </a:p>
          <a:p>
            <a:pPr marL="400050" lvl="1">
              <a:lnSpc>
                <a:spcPct val="115000"/>
              </a:lnSpc>
              <a:spcBef>
                <a:spcPts val="0"/>
              </a:spcBef>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Scheduling &amp; Serializability	</a:t>
            </a:r>
          </a:p>
          <a:p>
            <a:pPr marL="400050" lvl="1">
              <a:lnSpc>
                <a:spcPct val="115000"/>
              </a:lnSpc>
              <a:spcBef>
                <a:spcPts val="0"/>
              </a:spcBef>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Knowledge of RDBMS concepts</a:t>
            </a:r>
          </a:p>
          <a:p>
            <a:pPr marL="400050" lvl="1">
              <a:lnSpc>
                <a:spcPct val="115000"/>
              </a:lnSpc>
              <a:spcBef>
                <a:spcPts val="0"/>
              </a:spcBef>
              <a:spcAft>
                <a:spcPts val="10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00050" lvl="1">
              <a:lnSpc>
                <a:spcPct val="115000"/>
              </a:lnSpc>
              <a:spcBef>
                <a:spcPts val="0"/>
              </a:spcBef>
              <a:spcAft>
                <a:spcPts val="10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20235</TotalTime>
  <Words>5170</Words>
  <Application>Microsoft Office PowerPoint</Application>
  <PresentationFormat>On-screen Show (4:3)</PresentationFormat>
  <Paragraphs>911</Paragraphs>
  <Slides>75</Slides>
  <Notes>5</Notes>
  <HiddenSlides>0</HiddenSlides>
  <MMClips>0</MMClips>
  <ScaleCrop>false</ScaleCrop>
  <HeadingPairs>
    <vt:vector size="4" baseType="variant">
      <vt:variant>
        <vt:lpstr>Theme</vt:lpstr>
      </vt:variant>
      <vt:variant>
        <vt:i4>3</vt:i4>
      </vt:variant>
      <vt:variant>
        <vt:lpstr>Slide Titles</vt:lpstr>
      </vt:variant>
      <vt:variant>
        <vt:i4>75</vt:i4>
      </vt:variant>
    </vt:vector>
  </HeadingPairs>
  <TitlesOfParts>
    <vt:vector size="78" baseType="lpstr">
      <vt:lpstr>1_Office Theme</vt:lpstr>
      <vt:lpstr>Office Theme</vt:lpstr>
      <vt:lpstr>2_Office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Phantom Problem</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vineetkumar Verma</dc:creator>
  <cp:lastModifiedBy>Ramkumar</cp:lastModifiedBy>
  <cp:revision>157</cp:revision>
  <dcterms:created xsi:type="dcterms:W3CDTF">2020-05-14T18:33:53Z</dcterms:created>
  <dcterms:modified xsi:type="dcterms:W3CDTF">2021-11-13T06:08:35Z</dcterms:modified>
</cp:coreProperties>
</file>