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Belleza"/>
      <p:regular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4A0BAA-EDDA-4095-89A6-9137DE547CAF}">
  <a:tblStyle styleId="{574A0BAA-EDDA-4095-89A6-9137DE547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llez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umer.ai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this way, given the location in A and the decryption key for the first node of a list L i , the server will be able to locate and decrypt all the nodes in L i 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Industry: Talk about numerai,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https://numer.ai/</a:t>
            </a:r>
            <a:r>
              <a:rPr lang="en"/>
              <a:t>, industry is putting a lot of funding so that it can encrypt and output data so that it can be used for data analytics. Since the data is sensitive, encryption is needed.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565A5F"/>
                </a:solidFill>
                <a:highlight>
                  <a:srgbClr val="FFFFFF"/>
                </a:highlight>
              </a:rPr>
              <a:t>There are different types of PPE schemes that each leak different properties. The simplest form is </a:t>
            </a:r>
            <a:r>
              <a:rPr i="1" lang="en" sz="1150">
                <a:solidFill>
                  <a:srgbClr val="565A5F"/>
                </a:solidFill>
                <a:highlight>
                  <a:srgbClr val="FFFFFF"/>
                </a:highlight>
              </a:rPr>
              <a:t>deterministic</a:t>
            </a:r>
            <a:r>
              <a:rPr lang="en" sz="1150">
                <a:solidFill>
                  <a:srgbClr val="565A5F"/>
                </a:solidFill>
                <a:highlight>
                  <a:srgbClr val="FFFFFF"/>
                </a:highlight>
              </a:rPr>
              <a:t> encryption which always encrypts the same message to the same ciphertext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26.png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5" Type="http://schemas.openxmlformats.org/officeDocument/2006/relationships/image" Target="../media/image8.png"/><Relationship Id="rId19" Type="http://schemas.openxmlformats.org/officeDocument/2006/relationships/image" Target="../media/image22.png"/><Relationship Id="rId6" Type="http://schemas.openxmlformats.org/officeDocument/2006/relationships/image" Target="../media/image12.png"/><Relationship Id="rId18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umer.ai/" TargetMode="Externa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21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5" Type="http://schemas.openxmlformats.org/officeDocument/2006/relationships/image" Target="../media/image11.png"/><Relationship Id="rId14" Type="http://schemas.openxmlformats.org/officeDocument/2006/relationships/image" Target="../media/image7.png"/><Relationship Id="rId17" Type="http://schemas.openxmlformats.org/officeDocument/2006/relationships/image" Target="../media/image9.png"/><Relationship Id="rId16" Type="http://schemas.openxmlformats.org/officeDocument/2006/relationships/image" Target="../media/image14.png"/><Relationship Id="rId5" Type="http://schemas.openxmlformats.org/officeDocument/2006/relationships/image" Target="../media/image24.png"/><Relationship Id="rId19" Type="http://schemas.openxmlformats.org/officeDocument/2006/relationships/image" Target="../media/image8.png"/><Relationship Id="rId6" Type="http://schemas.openxmlformats.org/officeDocument/2006/relationships/image" Target="../media/image19.png"/><Relationship Id="rId18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-119300"/>
            <a:ext cx="8222100" cy="287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Searchable Symmetric Encryption: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 Improved Definitions and Efficient Constructions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4061755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Presented by: Rachit Garg and Aravind Birudu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56200" y="2752905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Reza Curtmola, Juan Garay, Seny Kamara, Rafail Ostrovsky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60950" y="3303005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Work appeared in CCS’06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251875" y="429300"/>
            <a:ext cx="8349300" cy="42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/>
              <a:t>New Definition</a:t>
            </a:r>
            <a:r>
              <a:rPr lang="en" sz="1600"/>
              <a:t>: “any function about the </a:t>
            </a:r>
            <a:r>
              <a:rPr lang="en" sz="1600">
                <a:solidFill>
                  <a:srgbClr val="0000FF"/>
                </a:solidFill>
              </a:rPr>
              <a:t>documents</a:t>
            </a:r>
            <a:r>
              <a:rPr lang="en" sz="1600"/>
              <a:t> and the </a:t>
            </a:r>
            <a:r>
              <a:rPr lang="en" sz="1600">
                <a:solidFill>
                  <a:srgbClr val="0000FF"/>
                </a:solidFill>
              </a:rPr>
              <a:t>keywords</a:t>
            </a:r>
            <a:r>
              <a:rPr lang="en" sz="1600"/>
              <a:t> that can be computed from the </a:t>
            </a:r>
            <a:r>
              <a:rPr lang="en" sz="1600">
                <a:solidFill>
                  <a:srgbClr val="FF0000"/>
                </a:solidFill>
              </a:rPr>
              <a:t>encrypted documents</a:t>
            </a:r>
            <a:r>
              <a:rPr lang="en" sz="1600"/>
              <a:t>, the </a:t>
            </a:r>
            <a:r>
              <a:rPr lang="en" sz="1600">
                <a:solidFill>
                  <a:srgbClr val="FF0000"/>
                </a:solidFill>
              </a:rPr>
              <a:t>index</a:t>
            </a:r>
            <a:r>
              <a:rPr lang="en" sz="1600"/>
              <a:t> and the </a:t>
            </a:r>
            <a:r>
              <a:rPr lang="en" sz="1600">
                <a:solidFill>
                  <a:srgbClr val="FF0000"/>
                </a:solidFill>
              </a:rPr>
              <a:t>trapdoors</a:t>
            </a:r>
            <a:r>
              <a:rPr lang="en" sz="1600"/>
              <a:t> can be computed from the </a:t>
            </a:r>
            <a:r>
              <a:rPr lang="en" sz="1600">
                <a:solidFill>
                  <a:srgbClr val="38761D"/>
                </a:solidFill>
              </a:rPr>
              <a:t>length of the documents</a:t>
            </a:r>
            <a:r>
              <a:rPr lang="en" sz="1600"/>
              <a:t>, the </a:t>
            </a:r>
            <a:r>
              <a:rPr lang="en" sz="1600">
                <a:solidFill>
                  <a:srgbClr val="38761D"/>
                </a:solidFill>
              </a:rPr>
              <a:t>search outcomes</a:t>
            </a:r>
            <a:r>
              <a:rPr lang="en" sz="1600"/>
              <a:t> and </a:t>
            </a:r>
            <a:r>
              <a:rPr lang="en" sz="1600">
                <a:solidFill>
                  <a:srgbClr val="38761D"/>
                </a:solidFill>
              </a:rPr>
              <a:t>the search pattern</a:t>
            </a:r>
            <a:r>
              <a:rPr lang="en" sz="1600"/>
              <a:t>” (</a:t>
            </a:r>
            <a:r>
              <a:rPr b="1" lang="en" sz="1600"/>
              <a:t>a</a:t>
            </a:r>
            <a:r>
              <a:rPr b="1" lang="en" sz="1600"/>
              <a:t>daptive and non</a:t>
            </a:r>
            <a:r>
              <a:rPr b="1" lang="en" sz="1600"/>
              <a:t> </a:t>
            </a:r>
            <a:r>
              <a:rPr b="1" lang="en" sz="1600"/>
              <a:t>adaptive!</a:t>
            </a:r>
            <a:r>
              <a:rPr lang="en" sz="16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/>
              <a:t>IND2-CKA: indistinguishability against chosen-keyword attacks(used by [Goh03])</a:t>
            </a:r>
            <a:r>
              <a:rPr lang="en" sz="1600"/>
              <a:t> : “any function of the </a:t>
            </a:r>
            <a:r>
              <a:rPr lang="en" sz="1600">
                <a:solidFill>
                  <a:srgbClr val="0000FF"/>
                </a:solidFill>
              </a:rPr>
              <a:t>documents</a:t>
            </a:r>
            <a:r>
              <a:rPr lang="en" sz="1600"/>
              <a:t> that can be computed from the </a:t>
            </a:r>
            <a:r>
              <a:rPr lang="en" sz="1600">
                <a:solidFill>
                  <a:srgbClr val="FF0000"/>
                </a:solidFill>
              </a:rPr>
              <a:t>encrypted documents</a:t>
            </a:r>
            <a:r>
              <a:rPr lang="en" sz="1600"/>
              <a:t> and the </a:t>
            </a:r>
            <a:r>
              <a:rPr lang="en" sz="1600">
                <a:solidFill>
                  <a:srgbClr val="FF0000"/>
                </a:solidFill>
              </a:rPr>
              <a:t>index</a:t>
            </a:r>
            <a:r>
              <a:rPr lang="en" sz="1600"/>
              <a:t> can be computed from the </a:t>
            </a:r>
            <a:r>
              <a:rPr lang="en" sz="1600">
                <a:solidFill>
                  <a:srgbClr val="38761D"/>
                </a:solidFill>
              </a:rPr>
              <a:t>length of the documents</a:t>
            </a:r>
            <a:r>
              <a:rPr lang="en" sz="1600"/>
              <a:t> and the </a:t>
            </a:r>
            <a:r>
              <a:rPr lang="en" sz="1600">
                <a:solidFill>
                  <a:srgbClr val="38761D"/>
                </a:solidFill>
              </a:rPr>
              <a:t>search outcomes</a:t>
            </a:r>
            <a:r>
              <a:rPr lang="en" sz="1600"/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/>
              <a:t>[CM05]</a:t>
            </a:r>
            <a:r>
              <a:rPr lang="en" sz="1600"/>
              <a:t>: Any function that can be computed about the </a:t>
            </a:r>
            <a:r>
              <a:rPr lang="en" sz="1600">
                <a:solidFill>
                  <a:srgbClr val="0000FF"/>
                </a:solidFill>
              </a:rPr>
              <a:t>documents</a:t>
            </a:r>
            <a:r>
              <a:rPr lang="en" sz="1600"/>
              <a:t> and </a:t>
            </a:r>
            <a:r>
              <a:rPr lang="en" sz="1600">
                <a:solidFill>
                  <a:srgbClr val="0000FF"/>
                </a:solidFill>
              </a:rPr>
              <a:t>keywords</a:t>
            </a:r>
            <a:r>
              <a:rPr lang="en" sz="1600"/>
              <a:t> that can be computed from the </a:t>
            </a:r>
            <a:r>
              <a:rPr lang="en" sz="1600">
                <a:solidFill>
                  <a:srgbClr val="FF0000"/>
                </a:solidFill>
              </a:rPr>
              <a:t>encrypted documents</a:t>
            </a:r>
            <a:r>
              <a:rPr lang="en" sz="1600"/>
              <a:t>, the </a:t>
            </a:r>
            <a:r>
              <a:rPr lang="en" sz="1600">
                <a:solidFill>
                  <a:srgbClr val="FF0000"/>
                </a:solidFill>
              </a:rPr>
              <a:t>index</a:t>
            </a:r>
            <a:r>
              <a:rPr lang="en" sz="1600"/>
              <a:t> and the </a:t>
            </a:r>
            <a:r>
              <a:rPr lang="en" sz="1600">
                <a:solidFill>
                  <a:srgbClr val="FF0000"/>
                </a:solidFill>
              </a:rPr>
              <a:t>trapdoors</a:t>
            </a:r>
            <a:r>
              <a:rPr lang="en" sz="1600"/>
              <a:t> can be computed from the </a:t>
            </a:r>
            <a:r>
              <a:rPr lang="en" sz="1600">
                <a:solidFill>
                  <a:srgbClr val="38761D"/>
                </a:solidFill>
              </a:rPr>
              <a:t>length of the documents</a:t>
            </a:r>
            <a:r>
              <a:rPr lang="en" sz="1600"/>
              <a:t> and the </a:t>
            </a:r>
            <a:r>
              <a:rPr lang="en" sz="1600">
                <a:solidFill>
                  <a:srgbClr val="38761D"/>
                </a:solidFill>
              </a:rPr>
              <a:t>search outcomes. </a:t>
            </a:r>
            <a:r>
              <a:rPr b="1" lang="en" sz="1600"/>
              <a:t>(non adaptive)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/>
              <a:t>Question</a:t>
            </a:r>
            <a:r>
              <a:rPr lang="en" sz="1600"/>
              <a:t>: Why not prove index secure in the sense of IND2-CKA and trapdoors “secure” using another definition?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They showed that there exists an SSE scheme that has IND2-CKA indexes and trapdoors that are “secure” but when taken together, adversary can recover keyword.</a:t>
            </a:r>
            <a:br>
              <a:rPr lang="en" sz="1600"/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74157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200"/>
              <a:t>Keygen(1</a:t>
            </a:r>
            <a:r>
              <a:rPr b="1" baseline="30000" lang="en" sz="2200"/>
              <a:t>k</a:t>
            </a:r>
            <a:r>
              <a:rPr b="1" lang="en" sz="2200"/>
              <a:t>)</a:t>
            </a:r>
            <a:r>
              <a:rPr lang="en" sz="2200"/>
              <a:t>: outputs symmetric key K</a:t>
            </a:r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200"/>
              <a:t>BuildIndex(K, {D</a:t>
            </a:r>
            <a:r>
              <a:rPr b="1" baseline="-25000" lang="en" sz="2200"/>
              <a:t>1</a:t>
            </a:r>
            <a:r>
              <a:rPr b="1" lang="en" sz="2200"/>
              <a:t>, ..., D</a:t>
            </a:r>
            <a:r>
              <a:rPr b="1" baseline="-25000" lang="en" sz="2200"/>
              <a:t>n</a:t>
            </a:r>
            <a:r>
              <a:rPr b="1" lang="en" sz="2200"/>
              <a:t>})</a:t>
            </a:r>
            <a:r>
              <a:rPr lang="en" sz="2200"/>
              <a:t>: outputs secure index I</a:t>
            </a:r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200"/>
              <a:t>Trapdoor(K, w)</a:t>
            </a:r>
            <a:r>
              <a:rPr lang="en" sz="2200"/>
              <a:t>: outputs a trapdoor T</a:t>
            </a:r>
            <a:r>
              <a:rPr baseline="-25000" lang="en" sz="2200"/>
              <a:t>w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b="1" lang="en" sz="2200"/>
              <a:t>Search(I, T</a:t>
            </a:r>
            <a:r>
              <a:rPr b="1" baseline="-25000" lang="en" sz="2200"/>
              <a:t>w </a:t>
            </a:r>
            <a:r>
              <a:rPr b="1" lang="en" sz="2200"/>
              <a:t>)</a:t>
            </a:r>
            <a:r>
              <a:rPr lang="en" sz="2200"/>
              <a:t>: outputs identifiers of documents containing w (id</a:t>
            </a:r>
            <a:r>
              <a:rPr baseline="-25000" lang="en" sz="2200"/>
              <a:t>1</a:t>
            </a:r>
            <a:r>
              <a:rPr lang="en" sz="2200"/>
              <a:t>, ..., id</a:t>
            </a:r>
            <a:r>
              <a:rPr baseline="-25000" lang="en" sz="2200"/>
              <a:t>m</a:t>
            </a:r>
            <a:r>
              <a:rPr lang="en" sz="220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SSE Model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1465800"/>
            <a:ext cx="5805126" cy="30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Adaptiveness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7866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Non Adaptive</a:t>
            </a:r>
            <a:r>
              <a:rPr lang="en" sz="2000"/>
              <a:t>: </a:t>
            </a:r>
            <a:r>
              <a:rPr lang="en" sz="2000"/>
              <a:t>Non-adaptive adversaries make search queries without seeing the outcome of previous searches.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/>
              <a:t>Adaptive</a:t>
            </a:r>
            <a:r>
              <a:rPr lang="en" sz="2000"/>
              <a:t>: Adaptive adversaries can make search queries as a function of the outcome of previous searches.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632275" y="629150"/>
            <a:ext cx="2306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NON </a:t>
            </a:r>
            <a:r>
              <a:rPr lang="en" sz="1800"/>
              <a:t>ADAPTIVE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64" y="1625950"/>
            <a:ext cx="8099674" cy="2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13" y="1453963"/>
            <a:ext cx="73818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844800" y="629150"/>
            <a:ext cx="1454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ADAPTIVE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Inverted Index Solution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60950" y="1733475"/>
            <a:ext cx="8222100" cy="322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For each distinct keyword w_i ∈ δ(D), a linked list L_i is created that points to all documents containing that keyword.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We then store all the nodes of all the lists in the array A permuted in a random order and encrypted with randomly generated keys.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Before encrypting the j th node of list L_i , it is augmented with a pointer (with respect to A) to the (j + 1)-th node of L_i , together with the key used to encrypt it.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Note that by storing the nodes of all lists L_i in a random order, the length of each individual L_i is hidden.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 sz="1700"/>
              <a:t>We then build a look-up table T that allows one to locate and decrypt the first node of each list L_i 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Inverted Index Solution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60950" y="1733475"/>
            <a:ext cx="8222100" cy="3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client generates both A and T based on the plaintext document collection D, and stores them on the server together with the encrypted documents.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When the user wants to retrieve the documents that contain keyword w i , it computes the decryption key and the address for the corresponding entry in T and sends them to the server.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The server locates and decrypts the given entry of T, and gets a pointer to and the decryption key for the first node of L i . Since each node of L i contains a pointer to the next node, the server can locate and decrypt all the nodes of L i , revealing the identifiers in D(w i 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58925" rIns="58925" wrap="square" tIns="294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91195" y="1359545"/>
            <a:ext cx="7143750" cy="656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9450" rIns="29450" wrap="square" tIns="0">
            <a:noAutofit/>
          </a:bodyPr>
          <a:lstStyle/>
          <a:p>
            <a:pPr indent="-120650" lvl="0" marL="127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13333"/>
              <a:buFont typeface="Merriweather Sans"/>
              <a:buChar char="‣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Secure Index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697756" y="2511475"/>
            <a:ext cx="1180951" cy="1017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F"/>
              </a:buClr>
              <a:buSzPct val="100000"/>
              <a:buFont typeface="Belleza"/>
              <a:buNone/>
            </a:pPr>
            <a:r>
              <a:rPr b="0" i="0" lang="en" sz="1500" u="none">
                <a:solidFill>
                  <a:srgbClr val="FF000F"/>
                </a:solidFill>
                <a:latin typeface="Belleza"/>
                <a:ea typeface="Belleza"/>
                <a:cs typeface="Belleza"/>
                <a:sym typeface="Belleza"/>
              </a:rPr>
              <a:t>Austin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elleza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1FF"/>
              </a:buClr>
              <a:buSzPct val="100000"/>
              <a:buFont typeface="Belleza"/>
              <a:buNone/>
            </a:pPr>
            <a:r>
              <a:rPr b="0" i="0" lang="en" sz="1500" u="none">
                <a:solidFill>
                  <a:srgbClr val="3C31FF"/>
                </a:solidFill>
                <a:latin typeface="Belleza"/>
                <a:ea typeface="Belleza"/>
                <a:cs typeface="Belleza"/>
                <a:sym typeface="Belleza"/>
              </a:rPr>
              <a:t>Baltimore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elleza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27"/>
              </a:buClr>
              <a:buSzPct val="100000"/>
              <a:buFont typeface="Belleza"/>
              <a:buNone/>
            </a:pPr>
            <a:r>
              <a:rPr b="0" i="0" lang="en" sz="1500" u="none">
                <a:solidFill>
                  <a:srgbClr val="006827"/>
                </a:solidFill>
                <a:latin typeface="Belleza"/>
                <a:ea typeface="Belleza"/>
                <a:cs typeface="Belleza"/>
                <a:sym typeface="Belleza"/>
              </a:rPr>
              <a:t>Washington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3586" y="2544961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789" y="2544961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3586" y="2920008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3586" y="3274963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789" y="2920008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641" y="2544961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641" y="3274963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789" y="3274963"/>
            <a:ext cx="877313" cy="200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rot="10800000">
            <a:off x="3946922" y="2645420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3946922" y="3020467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3946922" y="3395514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5563195" y="2645420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5563195" y="3375422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pic>
        <p:nvPicPr>
          <p:cNvPr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9672" y="2585145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6867" y="2585145"/>
            <a:ext cx="207563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7016" y="2585145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89672" y="2960191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1297" y="2960191"/>
            <a:ext cx="207563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98602" y="3315146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7016" y="3315146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2586" y="3315146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7080" y="2581807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32439" y="2585157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32439" y="2970241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69367" y="3315159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32439" y="3295046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6239641" y="2538314"/>
            <a:ext cx="1169700" cy="214200"/>
          </a:xfrm>
          <a:prstGeom prst="rect">
            <a:avLst/>
          </a:prstGeom>
          <a:solidFill>
            <a:srgbClr val="7A0000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559225" y="2541575"/>
            <a:ext cx="1001100" cy="201000"/>
          </a:xfrm>
          <a:prstGeom prst="rect">
            <a:avLst/>
          </a:prstGeom>
          <a:solidFill>
            <a:srgbClr val="D80000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6502" y="2903336"/>
            <a:ext cx="1169700" cy="214200"/>
          </a:xfrm>
          <a:prstGeom prst="rect">
            <a:avLst/>
          </a:prstGeom>
          <a:solidFill>
            <a:srgbClr val="2B24C2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268641" y="3268266"/>
            <a:ext cx="1169789" cy="214312"/>
          </a:xfrm>
          <a:prstGeom prst="rect">
            <a:avLst/>
          </a:prstGeom>
          <a:solidFill>
            <a:srgbClr val="00702B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539138" y="3274975"/>
            <a:ext cx="1021200" cy="201000"/>
          </a:xfrm>
          <a:prstGeom prst="rect">
            <a:avLst/>
          </a:prstGeom>
          <a:solidFill>
            <a:srgbClr val="00B747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562850" y="225350"/>
            <a:ext cx="6018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Construction:- The Inverted Index Solution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969375" y="4560225"/>
            <a:ext cx="3647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 taken from web.cs.ucla.edu/~rafail/PUBLIC/SSE.ppt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58925" rIns="58925" wrap="square" tIns="294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91195" y="1359545"/>
            <a:ext cx="71437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9450" rIns="29450" wrap="square" tIns="0">
            <a:noAutofit/>
          </a:bodyPr>
          <a:lstStyle/>
          <a:p>
            <a:pPr indent="-120650" lvl="0" marL="127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13333"/>
              <a:buFont typeface="Merriweather Sans"/>
              <a:buChar char="‣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Secure Index</a:t>
            </a:r>
          </a:p>
          <a:p>
            <a:pPr indent="-120650" lvl="0" marL="127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91000A"/>
              </a:buClr>
              <a:buSzPct val="113333"/>
              <a:buFont typeface="Merriweather Sans"/>
              <a:buChar char="‣"/>
            </a:pPr>
            <a:r>
              <a:rPr b="0" i="0" lang="en" sz="1500" u="none" cap="none" strike="noStrik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PRP</a:t>
            </a:r>
          </a:p>
          <a:p>
            <a:pPr indent="-120650" lvl="0" marL="127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91000A"/>
              </a:buClr>
              <a:buSzPct val="113333"/>
              <a:buFont typeface="Merriweather Sans"/>
              <a:buChar char="‣"/>
            </a:pPr>
            <a:r>
              <a:rPr b="0" i="0" lang="en" sz="1500" u="none" cap="none" strike="noStrik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PRF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070" y="2625328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273" y="2625328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070" y="3000375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070" y="3355330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273" y="3000375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25" y="2625328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25" y="3355330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273" y="3355330"/>
            <a:ext cx="877313" cy="200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 rot="10800000">
            <a:off x="5536406" y="2725787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536406" y="3100834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536406" y="3475881"/>
            <a:ext cx="58935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pic>
        <p:nvPicPr>
          <p:cNvPr id="226" name="Shape 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9156" y="2665512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6352" y="2665512"/>
            <a:ext cx="207563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6500" y="2665512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9156" y="3040559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0781" y="3040559"/>
            <a:ext cx="207563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8086" y="3395514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86500" y="3395514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2070" y="3395514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70477" y="2665512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45273" y="2665512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5273" y="3040559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70477" y="3395514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45273" y="3395514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7858125" y="2618631"/>
            <a:ext cx="1169789" cy="214312"/>
          </a:xfrm>
          <a:prstGeom prst="rect">
            <a:avLst/>
          </a:prstGeom>
          <a:solidFill>
            <a:srgbClr val="7A0000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188273" y="2618631"/>
            <a:ext cx="1169789" cy="214312"/>
          </a:xfrm>
          <a:prstGeom prst="rect">
            <a:avLst/>
          </a:prstGeom>
          <a:solidFill>
            <a:srgbClr val="D80000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188273" y="2993678"/>
            <a:ext cx="1169789" cy="214312"/>
          </a:xfrm>
          <a:prstGeom prst="rect">
            <a:avLst/>
          </a:prstGeom>
          <a:solidFill>
            <a:srgbClr val="2B24C2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858125" y="3348633"/>
            <a:ext cx="1169789" cy="214312"/>
          </a:xfrm>
          <a:prstGeom prst="rect">
            <a:avLst/>
          </a:prstGeom>
          <a:solidFill>
            <a:srgbClr val="00702B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188273" y="3348633"/>
            <a:ext cx="1169789" cy="214312"/>
          </a:xfrm>
          <a:prstGeom prst="rect">
            <a:avLst/>
          </a:prstGeom>
          <a:solidFill>
            <a:srgbClr val="00B747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34258" y="2632025"/>
            <a:ext cx="589084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34258" y="3007072"/>
            <a:ext cx="589084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34258" y="3382119"/>
            <a:ext cx="589084" cy="200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 flipH="1">
            <a:off x="3221385" y="2739182"/>
            <a:ext cx="1252389" cy="3608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3218036" y="2757599"/>
            <a:ext cx="1245691" cy="6714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cxnSp>
        <p:nvCxnSpPr>
          <p:cNvPr id="249" name="Shape 249"/>
          <p:cNvCxnSpPr/>
          <p:nvPr/>
        </p:nvCxnSpPr>
        <p:spPr>
          <a:xfrm flipH="1">
            <a:off x="3230314" y="3074045"/>
            <a:ext cx="1172022" cy="37337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pic>
        <p:nvPicPr>
          <p:cNvPr id="250" name="Shape 25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41414" y="2672209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41414" y="3047256"/>
            <a:ext cx="167432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41414" y="3415605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4563070" y="3355330"/>
            <a:ext cx="1169789" cy="214312"/>
          </a:xfrm>
          <a:prstGeom prst="rect">
            <a:avLst/>
          </a:prstGeom>
          <a:solidFill>
            <a:srgbClr val="00FF65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63070" y="2618631"/>
            <a:ext cx="1169789" cy="214312"/>
          </a:xfrm>
          <a:prstGeom prst="rect">
            <a:avLst/>
          </a:prstGeom>
          <a:solidFill>
            <a:srgbClr val="FF000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563070" y="2993678"/>
            <a:ext cx="1169789" cy="214312"/>
          </a:xfrm>
          <a:prstGeom prst="rect">
            <a:avLst/>
          </a:prstGeom>
          <a:solidFill>
            <a:srgbClr val="3A30F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652117" y="2993678"/>
            <a:ext cx="767953" cy="214312"/>
          </a:xfrm>
          <a:prstGeom prst="rect">
            <a:avLst/>
          </a:prstGeom>
          <a:solidFill>
            <a:srgbClr val="FF604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643188" y="3368725"/>
            <a:ext cx="794742" cy="214312"/>
          </a:xfrm>
          <a:prstGeom prst="rect">
            <a:avLst/>
          </a:prstGeom>
          <a:solidFill>
            <a:srgbClr val="3974F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564967" y="2618756"/>
            <a:ext cx="768000" cy="214200"/>
          </a:xfrm>
          <a:prstGeom prst="rect">
            <a:avLst/>
          </a:prstGeom>
          <a:solidFill>
            <a:srgbClr val="93FF89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7064" y="2585145"/>
            <a:ext cx="1526977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F(</a:t>
            </a:r>
            <a:r>
              <a:rPr b="0" i="0" lang="en" sz="1700" u="none">
                <a:solidFill>
                  <a:srgbClr val="FF000F"/>
                </a:solidFill>
                <a:latin typeface="Belleza"/>
                <a:ea typeface="Belleza"/>
                <a:cs typeface="Belleza"/>
                <a:sym typeface="Belleza"/>
              </a:rPr>
              <a:t>Austin</a:t>
            </a: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)</a:t>
            </a:r>
            <a:r>
              <a:rPr b="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= K</a:t>
            </a:r>
            <a:r>
              <a:rPr b="0" baseline="-2500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78135" y="2585145"/>
            <a:ext cx="2457896" cy="488900"/>
            <a:chOff x="111125" y="4902200"/>
            <a:chExt cx="3495675" cy="927099"/>
          </a:xfrm>
        </p:grpSpPr>
        <p:cxnSp>
          <p:nvCxnSpPr>
            <p:cNvPr id="261" name="Shape 261"/>
            <p:cNvCxnSpPr/>
            <p:nvPr/>
          </p:nvCxnSpPr>
          <p:spPr>
            <a:xfrm rot="10800000">
              <a:off x="1698625" y="5192712"/>
              <a:ext cx="1908175" cy="636587"/>
            </a:xfrm>
            <a:prstGeom prst="straightConnector1">
              <a:avLst/>
            </a:prstGeom>
            <a:noFill/>
            <a:ln cap="flat" cmpd="sng" w="25400">
              <a:solidFill>
                <a:srgbClr val="FF000F"/>
              </a:solidFill>
              <a:prstDash val="solid"/>
              <a:miter lim="800000"/>
              <a:headEnd len="med" w="med" type="stealth"/>
              <a:tailEnd len="med" w="med" type="oval"/>
            </a:ln>
          </p:spPr>
        </p:cxnSp>
        <p:sp>
          <p:nvSpPr>
            <p:cNvPr id="262" name="Shape 262"/>
            <p:cNvSpPr txBox="1"/>
            <p:nvPr/>
          </p:nvSpPr>
          <p:spPr>
            <a:xfrm>
              <a:off x="111125" y="4902200"/>
              <a:ext cx="1511300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079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1000A"/>
                </a:buClr>
                <a:buSzPct val="100000"/>
                <a:buFont typeface="Belleza"/>
                <a:buNone/>
              </a:pP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P(</a:t>
              </a:r>
              <a:r>
                <a:rPr b="0" i="0" lang="en" sz="1700" u="none">
                  <a:solidFill>
                    <a:srgbClr val="FF000F"/>
                  </a:solidFill>
                  <a:latin typeface="Belleza"/>
                  <a:ea typeface="Belleza"/>
                  <a:cs typeface="Belleza"/>
                  <a:sym typeface="Belleza"/>
                </a:rPr>
                <a:t>Austin</a:t>
              </a: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)</a:t>
              </a: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276820" y="2585145"/>
            <a:ext cx="73223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F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FF000F"/>
                </a:solidFill>
                <a:latin typeface="Belleza"/>
                <a:ea typeface="Belleza"/>
                <a:cs typeface="Belleza"/>
                <a:sym typeface="Belleza"/>
              </a:rPr>
              <a:t>Austin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75704" y="2960191"/>
            <a:ext cx="1086073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1FF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3C31FF"/>
                </a:solidFill>
                <a:latin typeface="Belleza"/>
                <a:ea typeface="Belleza"/>
                <a:cs typeface="Belleza"/>
                <a:sym typeface="Belleza"/>
              </a:rPr>
              <a:t>Baltimore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94680" y="3315146"/>
            <a:ext cx="1317129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27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006827"/>
                </a:solidFill>
                <a:latin typeface="Belleza"/>
                <a:ea typeface="Belleza"/>
                <a:cs typeface="Belleza"/>
                <a:sym typeface="Belleza"/>
              </a:rPr>
              <a:t>Washington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7064" y="2960191"/>
            <a:ext cx="1973461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F(</a:t>
            </a:r>
            <a:r>
              <a:rPr b="0" i="0" lang="en" sz="1700" u="none">
                <a:solidFill>
                  <a:srgbClr val="3C31FF"/>
                </a:solidFill>
                <a:latin typeface="Belleza"/>
                <a:ea typeface="Belleza"/>
                <a:cs typeface="Belleza"/>
                <a:sym typeface="Belleza"/>
              </a:rPr>
              <a:t>Baltimore</a:t>
            </a: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)</a:t>
            </a:r>
            <a:r>
              <a:rPr b="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= K</a:t>
            </a:r>
            <a:r>
              <a:rPr b="0" baseline="-2500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04924" y="3315146"/>
            <a:ext cx="2232422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00000"/>
              <a:buFont typeface="Belleza"/>
              <a:buNone/>
            </a:pP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F(</a:t>
            </a:r>
            <a:r>
              <a:rPr b="0" i="0" lang="en" sz="1700" u="none">
                <a:solidFill>
                  <a:srgbClr val="006827"/>
                </a:solidFill>
                <a:latin typeface="Belleza"/>
                <a:ea typeface="Belleza"/>
                <a:cs typeface="Belleza"/>
                <a:sym typeface="Belleza"/>
              </a:rPr>
              <a:t>Washington</a:t>
            </a:r>
            <a:r>
              <a:rPr b="0" i="0" lang="en" sz="1700" u="none">
                <a:solidFill>
                  <a:srgbClr val="91000A"/>
                </a:solidFill>
                <a:latin typeface="Belleza"/>
                <a:ea typeface="Belleza"/>
                <a:cs typeface="Belleza"/>
                <a:sym typeface="Belleza"/>
              </a:rPr>
              <a:t>)</a:t>
            </a:r>
            <a:r>
              <a:rPr b="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= K</a:t>
            </a:r>
            <a:r>
              <a:rPr b="0" baseline="-25000" i="0" lang="en" sz="1700" u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W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78135" y="2960191"/>
            <a:ext cx="2475756" cy="401836"/>
            <a:chOff x="111125" y="5613400"/>
            <a:chExt cx="3521075" cy="762000"/>
          </a:xfrm>
        </p:grpSpPr>
        <p:cxnSp>
          <p:nvCxnSpPr>
            <p:cNvPr id="269" name="Shape 269"/>
            <p:cNvCxnSpPr/>
            <p:nvPr/>
          </p:nvCxnSpPr>
          <p:spPr>
            <a:xfrm rot="10800000">
              <a:off x="2079625" y="5902325"/>
              <a:ext cx="1552575" cy="473075"/>
            </a:xfrm>
            <a:prstGeom prst="straightConnector1">
              <a:avLst/>
            </a:prstGeom>
            <a:noFill/>
            <a:ln cap="flat" cmpd="sng" w="25400">
              <a:solidFill>
                <a:srgbClr val="3C31FF"/>
              </a:solidFill>
              <a:prstDash val="solid"/>
              <a:miter lim="800000"/>
              <a:headEnd len="med" w="med" type="stealth"/>
              <a:tailEnd len="med" w="med" type="oval"/>
            </a:ln>
          </p:spPr>
        </p:cxnSp>
        <p:sp>
          <p:nvSpPr>
            <p:cNvPr id="270" name="Shape 270"/>
            <p:cNvSpPr txBox="1"/>
            <p:nvPr/>
          </p:nvSpPr>
          <p:spPr>
            <a:xfrm>
              <a:off x="111125" y="5613400"/>
              <a:ext cx="1917700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079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1000A"/>
                </a:buClr>
                <a:buSzPct val="100000"/>
                <a:buFont typeface="Belleza"/>
                <a:buNone/>
              </a:pP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P(</a:t>
              </a:r>
              <a:r>
                <a:rPr b="0" i="0" lang="en" sz="1700" u="none">
                  <a:solidFill>
                    <a:srgbClr val="3C31FF"/>
                  </a:solidFill>
                  <a:latin typeface="Belleza"/>
                  <a:ea typeface="Belleza"/>
                  <a:cs typeface="Belleza"/>
                  <a:sym typeface="Belleza"/>
                </a:rPr>
                <a:t>Baltimore</a:t>
              </a: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)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95994" y="2712393"/>
            <a:ext cx="2466825" cy="870645"/>
            <a:chOff x="136525" y="5143500"/>
            <a:chExt cx="3508374" cy="1651000"/>
          </a:xfrm>
        </p:grpSpPr>
        <p:sp>
          <p:nvSpPr>
            <p:cNvPr id="272" name="Shape 272"/>
            <p:cNvSpPr txBox="1"/>
            <p:nvPr/>
          </p:nvSpPr>
          <p:spPr>
            <a:xfrm>
              <a:off x="136525" y="6286500"/>
              <a:ext cx="2362200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079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1000A"/>
                </a:buClr>
                <a:buSzPct val="100000"/>
                <a:buFont typeface="Belleza"/>
                <a:buNone/>
              </a:pP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P(</a:t>
              </a:r>
              <a:r>
                <a:rPr b="0" i="0" lang="en" sz="1700" u="none">
                  <a:solidFill>
                    <a:srgbClr val="006827"/>
                  </a:solidFill>
                  <a:latin typeface="Belleza"/>
                  <a:ea typeface="Belleza"/>
                  <a:cs typeface="Belleza"/>
                  <a:sym typeface="Belleza"/>
                </a:rPr>
                <a:t>Washington</a:t>
              </a:r>
              <a:r>
                <a:rPr b="0" i="0" lang="en" sz="1700" u="none">
                  <a:solidFill>
                    <a:srgbClr val="91000A"/>
                  </a:solidFill>
                  <a:latin typeface="Belleza"/>
                  <a:ea typeface="Belleza"/>
                  <a:cs typeface="Belleza"/>
                  <a:sym typeface="Belleza"/>
                </a:rPr>
                <a:t>)</a:t>
              </a:r>
            </a:p>
          </p:txBody>
        </p:sp>
        <p:cxnSp>
          <p:nvCxnSpPr>
            <p:cNvPr id="273" name="Shape 273"/>
            <p:cNvCxnSpPr/>
            <p:nvPr/>
          </p:nvCxnSpPr>
          <p:spPr>
            <a:xfrm flipH="1">
              <a:off x="2513012" y="5143500"/>
              <a:ext cx="1131887" cy="1366837"/>
            </a:xfrm>
            <a:prstGeom prst="straightConnector1">
              <a:avLst/>
            </a:prstGeom>
            <a:noFill/>
            <a:ln cap="flat" cmpd="sng" w="25400">
              <a:solidFill>
                <a:srgbClr val="006827"/>
              </a:solidFill>
              <a:prstDash val="solid"/>
              <a:miter lim="800000"/>
              <a:headEnd len="med" w="med" type="stealth"/>
              <a:tailEnd len="med" w="med" type="oval"/>
            </a:ln>
          </p:spPr>
        </p:cxnSp>
      </p:grpSp>
      <p:sp>
        <p:nvSpPr>
          <p:cNvPr id="274" name="Shape 274"/>
          <p:cNvSpPr txBox="1"/>
          <p:nvPr/>
        </p:nvSpPr>
        <p:spPr>
          <a:xfrm>
            <a:off x="4969375" y="4560225"/>
            <a:ext cx="3647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taken from web.cs.ucla.edu/~rafail/PUBLIC/SSE.ppt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60950" y="1852775"/>
            <a:ext cx="8222100" cy="322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Searching is the primarily way we access data. We google stuff for most things today.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are outsourcing more and more of our data to third parties and we trust them less and less.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Examples:</a:t>
            </a:r>
            <a:br>
              <a:rPr b="1" lang="en"/>
            </a:br>
            <a:r>
              <a:rPr b="1" lang="en"/>
              <a:t>Industry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https://numer.ai/</a:t>
            </a:r>
            <a:r>
              <a:rPr lang="en"/>
              <a:t>, for open source(data) machine learning </a:t>
            </a:r>
            <a:br>
              <a:rPr lang="en"/>
            </a:br>
            <a:r>
              <a:rPr b="1" lang="en"/>
              <a:t>Governments</a:t>
            </a:r>
            <a:r>
              <a:rPr lang="en"/>
              <a:t>: Aadhaar Database</a:t>
            </a:r>
            <a:br>
              <a:rPr lang="en"/>
            </a:br>
            <a:r>
              <a:rPr b="1" lang="en"/>
              <a:t>R</a:t>
            </a:r>
            <a:r>
              <a:rPr b="1" lang="en"/>
              <a:t>esearch Scientists</a:t>
            </a:r>
            <a:r>
              <a:rPr lang="en"/>
              <a:t>: Genomic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58925" rIns="58925" wrap="square" tIns="294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91195" y="1359545"/>
            <a:ext cx="7143750" cy="616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9450" rIns="29450" wrap="square" tIns="0">
            <a:noAutofit/>
          </a:bodyPr>
          <a:lstStyle/>
          <a:p>
            <a:pPr indent="-120650" lvl="0" marL="127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000A"/>
              </a:buClr>
              <a:buSzPct val="113333"/>
              <a:buFont typeface="Merriweather Sans"/>
              <a:buChar char="‣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</a:p>
        </p:txBody>
      </p:sp>
      <p:sp>
        <p:nvSpPr>
          <p:cNvPr id="281" name="Shape 281"/>
          <p:cNvSpPr/>
          <p:nvPr/>
        </p:nvSpPr>
        <p:spPr>
          <a:xfrm>
            <a:off x="1669852" y="3609826"/>
            <a:ext cx="4643437" cy="10983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608094" y="3596432"/>
            <a:ext cx="892969" cy="10983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5956102" y="1995785"/>
            <a:ext cx="357188" cy="287982"/>
          </a:xfrm>
          <a:prstGeom prst="ellipse">
            <a:avLst/>
          </a:prstGeom>
          <a:solidFill>
            <a:srgbClr val="FF000F">
              <a:alpha val="53333"/>
            </a:srgbClr>
          </a:solidFill>
          <a:ln>
            <a:noFill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429250" y="1995785"/>
            <a:ext cx="526852" cy="287982"/>
          </a:xfrm>
          <a:prstGeom prst="ellipse">
            <a:avLst/>
          </a:prstGeom>
          <a:solidFill>
            <a:srgbClr val="FF000F">
              <a:alpha val="53333"/>
            </a:srgbClr>
          </a:solidFill>
          <a:ln>
            <a:noFill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95" y="1866863"/>
            <a:ext cx="482010" cy="66403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367233" y="2551658"/>
            <a:ext cx="984498" cy="234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95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1FF"/>
              </a:buClr>
              <a:buSzPct val="100000"/>
              <a:buFont typeface="Arial"/>
              <a:buNone/>
            </a:pPr>
            <a:r>
              <a:rPr b="0" i="0" lang="en" sz="1500" u="none">
                <a:solidFill>
                  <a:srgbClr val="3C31FF"/>
                </a:solidFill>
                <a:latin typeface="Arial"/>
                <a:ea typeface="Arial"/>
                <a:cs typeface="Arial"/>
                <a:sym typeface="Arial"/>
              </a:rPr>
              <a:t>Baltimore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797" y="1768078"/>
            <a:ext cx="796656" cy="1144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8563570" y="2498080"/>
            <a:ext cx="428625" cy="2069455"/>
            <a:chOff x="12179300" y="4737100"/>
            <a:chExt cx="609600" cy="3924300"/>
          </a:xfrm>
        </p:grpSpPr>
        <p:cxnSp>
          <p:nvCxnSpPr>
            <p:cNvPr id="289" name="Shape 289"/>
            <p:cNvCxnSpPr/>
            <p:nvPr/>
          </p:nvCxnSpPr>
          <p:spPr>
            <a:xfrm rot="10800000">
              <a:off x="12788900" y="4737100"/>
              <a:ext cx="0" cy="39243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12179300" y="8661400"/>
              <a:ext cx="609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3" y="3683496"/>
            <a:ext cx="589084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3" y="4058543"/>
            <a:ext cx="589084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3" y="4433590"/>
            <a:ext cx="589084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0969" y="3723680"/>
            <a:ext cx="160734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50969" y="4098727"/>
            <a:ext cx="167432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08156" y="4473773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7661672" y="4045148"/>
            <a:ext cx="767953" cy="214312"/>
          </a:xfrm>
          <a:prstGeom prst="rect">
            <a:avLst/>
          </a:prstGeom>
          <a:solidFill>
            <a:srgbClr val="FF604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7652742" y="4426893"/>
            <a:ext cx="794742" cy="214312"/>
          </a:xfrm>
          <a:prstGeom prst="rect">
            <a:avLst/>
          </a:prstGeom>
          <a:solidFill>
            <a:srgbClr val="3974F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7661672" y="3670102"/>
            <a:ext cx="767953" cy="214312"/>
          </a:xfrm>
          <a:prstGeom prst="rect">
            <a:avLst/>
          </a:prstGeom>
          <a:solidFill>
            <a:srgbClr val="93FF89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5027414" y="4045148"/>
            <a:ext cx="1169789" cy="214312"/>
            <a:chOff x="7150100" y="7670800"/>
            <a:chExt cx="1663700" cy="406400"/>
          </a:xfrm>
        </p:grpSpPr>
        <p:pic>
          <p:nvPicPr>
            <p:cNvPr id="301" name="Shape 30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50100" y="7683500"/>
              <a:ext cx="1663645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89800" y="7759700"/>
              <a:ext cx="393602" cy="22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Shape 303"/>
            <p:cNvSpPr/>
            <p:nvPr/>
          </p:nvSpPr>
          <p:spPr>
            <a:xfrm>
              <a:off x="7150100" y="7670800"/>
              <a:ext cx="1663700" cy="406400"/>
            </a:xfrm>
            <a:prstGeom prst="rect">
              <a:avLst/>
            </a:prstGeom>
            <a:solidFill>
              <a:srgbClr val="7A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29450" lIns="58925" rIns="58925" wrap="square" tIns="29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732359" y="4426893"/>
            <a:ext cx="1169789" cy="214312"/>
            <a:chOff x="2463800" y="8394700"/>
            <a:chExt cx="1663700" cy="406400"/>
          </a:xfrm>
        </p:grpSpPr>
        <p:pic>
          <p:nvPicPr>
            <p:cNvPr id="305" name="Shape 3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63800" y="8407400"/>
              <a:ext cx="1663645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Shape 30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603500" y="8483600"/>
              <a:ext cx="292078" cy="2285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49600" y="8483600"/>
              <a:ext cx="304800" cy="22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Shape 308"/>
            <p:cNvSpPr/>
            <p:nvPr/>
          </p:nvSpPr>
          <p:spPr>
            <a:xfrm>
              <a:off x="2463800" y="8394700"/>
              <a:ext cx="1663700" cy="406400"/>
            </a:xfrm>
            <a:prstGeom prst="rect">
              <a:avLst/>
            </a:prstGeom>
            <a:solidFill>
              <a:srgbClr val="D8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29450" lIns="58925" rIns="58925" wrap="square" tIns="29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pic>
        <p:nvPicPr>
          <p:cNvPr id="309" name="Shape 30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32359" y="3696891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4867" y="3737074"/>
            <a:ext cx="207563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1732359" y="3690193"/>
            <a:ext cx="1169789" cy="214312"/>
          </a:xfrm>
          <a:prstGeom prst="rect">
            <a:avLst/>
          </a:prstGeom>
          <a:solidFill>
            <a:srgbClr val="2B24C2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732359" y="4071938"/>
            <a:ext cx="1169789" cy="214312"/>
            <a:chOff x="2463800" y="7721600"/>
            <a:chExt cx="1663700" cy="406400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63800" y="7734300"/>
              <a:ext cx="1663645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654300" y="7810500"/>
              <a:ext cx="292078" cy="22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/>
            <p:nvPr/>
          </p:nvSpPr>
          <p:spPr>
            <a:xfrm>
              <a:off x="2463800" y="7721600"/>
              <a:ext cx="1663700" cy="406400"/>
            </a:xfrm>
            <a:prstGeom prst="rect">
              <a:avLst/>
            </a:prstGeom>
            <a:solidFill>
              <a:srgbClr val="00702B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29450" lIns="58925" rIns="58925" wrap="square" tIns="29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357563" y="4426893"/>
            <a:ext cx="1169789" cy="214312"/>
            <a:chOff x="4775200" y="8394700"/>
            <a:chExt cx="1663700" cy="406400"/>
          </a:xfrm>
        </p:grpSpPr>
        <p:pic>
          <p:nvPicPr>
            <p:cNvPr id="317" name="Shape 3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75200" y="8407400"/>
              <a:ext cx="1663645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914900" y="8483600"/>
              <a:ext cx="304800" cy="2285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461000" y="8483600"/>
              <a:ext cx="304800" cy="22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Shape 320"/>
            <p:cNvSpPr/>
            <p:nvPr/>
          </p:nvSpPr>
          <p:spPr>
            <a:xfrm>
              <a:off x="4775200" y="8394700"/>
              <a:ext cx="1663700" cy="406400"/>
            </a:xfrm>
            <a:prstGeom prst="rect">
              <a:avLst/>
            </a:prstGeom>
            <a:solidFill>
              <a:srgbClr val="00B747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29450" lIns="58925" rIns="58925" wrap="square" tIns="29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357563" y="3656707"/>
            <a:ext cx="1169789" cy="221010"/>
            <a:chOff x="4775200" y="6934200"/>
            <a:chExt cx="1663700" cy="419100"/>
          </a:xfrm>
        </p:grpSpPr>
        <p:pic>
          <p:nvPicPr>
            <p:cNvPr id="322" name="Shape 3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75200" y="6934200"/>
              <a:ext cx="1663645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953000" y="7010400"/>
              <a:ext cx="292078" cy="2285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Shape 32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461000" y="7010400"/>
              <a:ext cx="304800" cy="22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Shape 325"/>
            <p:cNvSpPr/>
            <p:nvPr/>
          </p:nvSpPr>
          <p:spPr>
            <a:xfrm>
              <a:off x="4775200" y="6946900"/>
              <a:ext cx="1663700" cy="406400"/>
            </a:xfrm>
            <a:prstGeom prst="rect">
              <a:avLst/>
            </a:prstGeom>
            <a:solidFill>
              <a:srgbClr val="00FF6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29450" lIns="58925" rIns="58925" wrap="square" tIns="29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pic>
        <p:nvPicPr>
          <p:cNvPr id="326" name="Shape 3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57563" y="4051846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848695" y="4085332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214813" y="4085332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3366492" y="4031754"/>
            <a:ext cx="1169789" cy="214312"/>
          </a:xfrm>
          <a:prstGeom prst="rect">
            <a:avLst/>
          </a:prstGeom>
          <a:solidFill>
            <a:srgbClr val="FF000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27414" y="3696891"/>
            <a:ext cx="877313" cy="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27477" y="3737074"/>
            <a:ext cx="154026" cy="1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893594" y="3737074"/>
            <a:ext cx="160734" cy="12053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5027414" y="3690193"/>
            <a:ext cx="1169789" cy="214312"/>
          </a:xfrm>
          <a:prstGeom prst="rect">
            <a:avLst/>
          </a:prstGeom>
          <a:solidFill>
            <a:srgbClr val="3A30F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29450" lIns="58925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cxnSp>
        <p:nvCxnSpPr>
          <p:cNvPr id="334" name="Shape 334"/>
          <p:cNvCxnSpPr/>
          <p:nvPr/>
        </p:nvCxnSpPr>
        <p:spPr>
          <a:xfrm>
            <a:off x="6366867" y="3797350"/>
            <a:ext cx="1494606" cy="72497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stealth"/>
            <a:tailEnd len="med" w="med" type="oval"/>
          </a:ln>
        </p:spPr>
      </p:cxnSp>
      <p:grpSp>
        <p:nvGrpSpPr>
          <p:cNvPr id="335" name="Shape 335"/>
          <p:cNvGrpSpPr/>
          <p:nvPr/>
        </p:nvGrpSpPr>
        <p:grpSpPr>
          <a:xfrm>
            <a:off x="2705695" y="3234779"/>
            <a:ext cx="2473523" cy="549176"/>
            <a:chOff x="3848100" y="6134100"/>
            <a:chExt cx="3517900" cy="1041400"/>
          </a:xfrm>
        </p:grpSpPr>
        <p:cxnSp>
          <p:nvCxnSpPr>
            <p:cNvPr id="336" name="Shape 336"/>
            <p:cNvCxnSpPr/>
            <p:nvPr/>
          </p:nvCxnSpPr>
          <p:spPr>
            <a:xfrm>
              <a:off x="7353300" y="6134100"/>
              <a:ext cx="11112" cy="1041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>
              <a:off x="3848100" y="6146800"/>
              <a:ext cx="3517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3860800" y="6134100"/>
              <a:ext cx="0" cy="533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sp>
        <p:nvSpPr>
          <p:cNvPr id="339" name="Shape 339"/>
          <p:cNvSpPr txBox="1"/>
          <p:nvPr/>
        </p:nvSpPr>
        <p:spPr>
          <a:xfrm>
            <a:off x="1526977" y="1962299"/>
            <a:ext cx="2004715" cy="234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 := </a:t>
            </a:r>
            <a:r>
              <a:rPr b="0" i="0" lang="en" sz="1500" u="non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0" i="0" lang="en" sz="1500" u="none">
                <a:solidFill>
                  <a:srgbClr val="3C31FF"/>
                </a:solidFill>
                <a:latin typeface="Arial"/>
                <a:ea typeface="Arial"/>
                <a:cs typeface="Arial"/>
                <a:sym typeface="Arial"/>
              </a:rPr>
              <a:t>Baltimore</a:t>
            </a:r>
            <a:r>
              <a:rPr b="0" i="0" lang="en" sz="1500" u="non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526977" y="2223492"/>
            <a:ext cx="2015877" cy="234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  := </a:t>
            </a:r>
            <a:r>
              <a:rPr b="0" i="0" lang="en" sz="1500" u="non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b="0" i="0" lang="en" sz="1500" u="none">
                <a:solidFill>
                  <a:srgbClr val="3C31FF"/>
                </a:solidFill>
                <a:latin typeface="Arial"/>
                <a:ea typeface="Arial"/>
                <a:cs typeface="Arial"/>
                <a:sym typeface="Arial"/>
              </a:rPr>
              <a:t>Baltimore</a:t>
            </a:r>
            <a:r>
              <a:rPr b="0" i="0" lang="en" sz="1500" u="none">
                <a:solidFill>
                  <a:srgbClr val="91000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4170164" y="2022574"/>
            <a:ext cx="2902149" cy="314771"/>
            <a:chOff x="5930900" y="3835400"/>
            <a:chExt cx="4127500" cy="596900"/>
          </a:xfrm>
        </p:grpSpPr>
        <p:cxnSp>
          <p:nvCxnSpPr>
            <p:cNvPr id="342" name="Shape 342"/>
            <p:cNvCxnSpPr/>
            <p:nvPr/>
          </p:nvCxnSpPr>
          <p:spPr>
            <a:xfrm rot="10800000">
              <a:off x="5930900" y="4432300"/>
              <a:ext cx="4127500" cy="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800000"/>
              <a:headEnd len="lg" w="lg" type="triangle"/>
              <a:tailEnd len="med" w="med" type="none"/>
            </a:ln>
          </p:spPr>
        </p:cxnSp>
        <p:sp>
          <p:nvSpPr>
            <p:cNvPr id="343" name="Shape 343"/>
            <p:cNvSpPr txBox="1"/>
            <p:nvPr/>
          </p:nvSpPr>
          <p:spPr>
            <a:xfrm>
              <a:off x="5930900" y="3835400"/>
              <a:ext cx="32115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952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b="0" i="0" lang="en" sz="1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Trapdoor := (addr, key)</a:t>
              </a: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634008" y="2846338"/>
            <a:ext cx="884039" cy="1346150"/>
            <a:chOff x="901700" y="5397500"/>
            <a:chExt cx="1257300" cy="2552700"/>
          </a:xfrm>
        </p:grpSpPr>
        <p:cxnSp>
          <p:nvCxnSpPr>
            <p:cNvPr id="345" name="Shape 345"/>
            <p:cNvCxnSpPr/>
            <p:nvPr/>
          </p:nvCxnSpPr>
          <p:spPr>
            <a:xfrm>
              <a:off x="901700" y="7950200"/>
              <a:ext cx="1257300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901700" y="5397500"/>
              <a:ext cx="0" cy="255270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miter lim="800000"/>
              <a:headEnd len="lg" w="lg" type="triangle"/>
              <a:tailEnd len="med" w="med" type="none"/>
            </a:ln>
          </p:spPr>
        </p:cxnSp>
        <p:sp>
          <p:nvSpPr>
            <p:cNvPr id="347" name="Shape 347"/>
            <p:cNvSpPr txBox="1"/>
            <p:nvPr/>
          </p:nvSpPr>
          <p:spPr>
            <a:xfrm>
              <a:off x="969962" y="6007100"/>
              <a:ext cx="10636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952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b="0" i="0" lang="en" sz="1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" sz="1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" sz="1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D</a:t>
              </a:r>
              <a:r>
                <a:rPr b="0" baseline="-25000" i="0" lang="en" sz="1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sp>
        <p:nvSpPr>
          <p:cNvPr id="348" name="Shape 348"/>
          <p:cNvSpPr txBox="1"/>
          <p:nvPr/>
        </p:nvSpPr>
        <p:spPr>
          <a:xfrm>
            <a:off x="3080675" y="4808650"/>
            <a:ext cx="5911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taken from web.cs.ucla.edu/~rafail/PUBLIC/SSE.ppt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25" y="101788"/>
            <a:ext cx="3416100" cy="49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351325" y="709975"/>
            <a:ext cx="424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Multi - User SSE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 User SSE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Indexes and trapdoors require same security notions as single-user SSE</a:t>
            </a:r>
          </a:p>
          <a:p>
            <a: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Revocation: owner can revoke searching privileges robust against user collusions</a:t>
            </a:r>
          </a:p>
          <a:p>
            <a: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Anonymity: server should not know who initiated search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900"/>
              <a:t>Simple construction that transforms single-user SSE schemes to multi-user SSE schemes.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562850" y="225350"/>
            <a:ext cx="6018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Conclusion Table</a:t>
            </a:r>
          </a:p>
        </p:txBody>
      </p:sp>
      <p:graphicFrame>
        <p:nvGraphicFramePr>
          <p:cNvPr id="366" name="Shape 366"/>
          <p:cNvGraphicFramePr/>
          <p:nvPr/>
        </p:nvGraphicFramePr>
        <p:xfrm>
          <a:off x="3957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{574A0BAA-EDDA-4095-89A6-9137DE547CAF}</a:tableStyleId>
              </a:tblPr>
              <a:tblGrid>
                <a:gridCol w="3042600"/>
                <a:gridCol w="1717550"/>
                <a:gridCol w="1733075"/>
                <a:gridCol w="1411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Properties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Solutions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 paper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Hides access patterns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computation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O(log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O(1)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storage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O(n logn)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rounds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log 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communication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O(log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O(1)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Adaptive adversaties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Work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71900" y="1919075"/>
            <a:ext cx="8222100" cy="29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900"/>
              <a:t>This was a foundational work in SSE, it defined the necessary security definitions. There have been several improvements to the solution described in this paper. 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900"/>
              <a:t>The use of FKS dictionaries have been removed. 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900"/>
              <a:t>The inverted index solution is a static scheme, dynamic schemes have been proposed.</a:t>
            </a: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900"/>
              <a:t>Cash, Jarecki, Jutla, Krawczyk, Rosu and Steiner have extended inverted index solution to handle boolean queries.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90250" y="488250"/>
            <a:ext cx="80733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components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4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Ways to encrypt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Model of the paper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Prior Work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Revisiting previous security definitions for SSE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Two new notions of security for SSE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</a:pPr>
            <a:r>
              <a:rPr lang="en"/>
              <a:t>“Non-adaptive” security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</a:pPr>
            <a:r>
              <a:rPr lang="en"/>
              <a:t>“Adaptive” security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New constructions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Further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Ways to compute on encrypted data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309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know of six different ways to search on encrypted data, each based on one of the following cryptographic primitives: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property-preserving encryption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functional encryption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fully-homomorphic encryption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searchable symmetric encryption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oblivious RAMs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secure two-party computation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00" y="2577075"/>
            <a:ext cx="3212650" cy="2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Client uploads documents and an additional data structure to the server. This additional structure helps in searching in the database.</a:t>
            </a:r>
            <a:br>
              <a:rPr lang="en" sz="1400"/>
            </a:br>
            <a:br>
              <a:rPr lang="en" sz="1400"/>
            </a:br>
            <a:r>
              <a:rPr b="1" lang="en" sz="1400"/>
              <a:t>Goal: The leakage to the server should be minimum while the scheme being efficient</a:t>
            </a:r>
            <a:r>
              <a:rPr lang="en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1444438"/>
            <a:ext cx="5805126" cy="225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Definitions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History</a:t>
            </a:r>
            <a:r>
              <a:rPr lang="en"/>
              <a:t>: History of the queries, includes the document collection and the word queried.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Access Pattern</a:t>
            </a:r>
            <a:r>
              <a:rPr lang="en"/>
              <a:t>: Document indices returned by the queries.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Search Pattern</a:t>
            </a:r>
            <a:r>
              <a:rPr lang="en"/>
              <a:t>: Indicates what are the keywords that are searched for.</a:t>
            </a:r>
          </a:p>
          <a:p>
            <a:pPr indent="-342900" lvl="0" marL="457200">
              <a:spcBef>
                <a:spcPts val="0"/>
              </a:spcBef>
            </a:pPr>
            <a:r>
              <a:rPr b="1" lang="en"/>
              <a:t>Trace</a:t>
            </a:r>
            <a:r>
              <a:rPr lang="en"/>
              <a:t>:  Contains the length of the database, the access pattern and the search pattern.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ORAMs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383500" cy="290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SSE through oblivious RAMs.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ORAM’s can simulate data structures in a secure way, can support conjunctive queries.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Hides everything,  even the access patterns.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Efficiency is logarithmic number of rounds for each read/write  Lower bound shown by Goldreich and Ostrovsku.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Boneh-Kushilevitz-Ostrovsky-Skeith showed sqrt{DB} communication with constant rounds.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efficiency vs security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13" y="97725"/>
            <a:ext cx="4712726" cy="35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497975" y="3632275"/>
            <a:ext cx="54882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Get more efficiency! By l</a:t>
            </a:r>
            <a:r>
              <a:rPr lang="en" sz="2400">
                <a:solidFill>
                  <a:srgbClr val="434343"/>
                </a:solidFill>
              </a:rPr>
              <a:t>eaking the access pattern but nothing else.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 Work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0750" y="1312425"/>
            <a:ext cx="8613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Previous Attempts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“Practical techniques for searches on encrypted data” [SWP00]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“Secure Indexes” [Goh03]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“Privacy-preserving keyword searches on remote encrypted data” [CM05]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[SWP00,Goh03,CM05]: “</a:t>
            </a: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secure SSE scheme should not leak anything beyond the outcome of a search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60750" y="3791350"/>
            <a:ext cx="8114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[SWP00]</a:t>
            </a:r>
            <a:r>
              <a:rPr lang="en" sz="1600"/>
              <a:t> : “any function of the plaintext that can be computed from the ciphertext can be computed from the length of the plaintext”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Issue</a:t>
            </a:r>
            <a:r>
              <a:rPr lang="en" sz="1600"/>
              <a:t>: adversary gets to see search outcomes and search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