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59" r:id="rId6"/>
    <p:sldId id="260" r:id="rId7"/>
    <p:sldId id="269" r:id="rId8"/>
    <p:sldId id="271" r:id="rId9"/>
    <p:sldId id="261" r:id="rId10"/>
    <p:sldId id="262" r:id="rId11"/>
    <p:sldId id="263" r:id="rId12"/>
    <p:sldId id="264" r:id="rId13"/>
    <p:sldId id="265" r:id="rId14"/>
    <p:sldId id="267" r:id="rId15"/>
    <p:sldId id="26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21D12-385A-4304-A043-B856905FE594}" v="15" dt="2022-05-22T08:08:32.991"/>
    <p1510:client id="{494A3817-3D2C-43E0-9C22-C0558197FDBF}" v="1348" dt="2022-05-20T20:19:52.168"/>
    <p1510:client id="{6D055936-5949-4A1C-B753-49C37C90EE7B}" v="396" dt="2022-05-21T16:46:09.118"/>
    <p1510:client id="{998EC3C1-8E79-4A23-97BE-AA8A567DD6B8}" v="19" dt="2022-05-20T14:15:21.110"/>
    <p1510:client id="{C4034D95-BBE5-4B21-939F-B3C0152BBAF7}" v="944" dt="2022-05-20T15:19:11.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8733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51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89148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23451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41596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12585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3968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46911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3770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6191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7942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5977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0949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4916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355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6841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8384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4564277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deforces.com/problemset/problem/1520/F1" TargetMode="External"/><Relationship Id="rId2" Type="http://schemas.openxmlformats.org/officeDocument/2006/relationships/hyperlink" Target="http://www.usaco.org/index.php?page=viewproblem2&amp;cpid=594&#160;&#160;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usaco.org/index.php?page=viewproblem2&amp;cpid=1038" TargetMode="External"/><Relationship Id="rId2" Type="http://schemas.openxmlformats.org/officeDocument/2006/relationships/hyperlink" Target="http://www.usaco.org/index.php?page=viewproblem2&amp;cpid=59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Advanced Binary Search</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E536-2DC7-4C70-AF7F-0D0AA2F63F95}"/>
              </a:ext>
            </a:extLst>
          </p:cNvPr>
          <p:cNvSpPr>
            <a:spLocks noGrp="1"/>
          </p:cNvSpPr>
          <p:nvPr>
            <p:ph type="title"/>
          </p:nvPr>
        </p:nvSpPr>
        <p:spPr>
          <a:xfrm>
            <a:off x="1193463" y="2212831"/>
            <a:ext cx="9404723" cy="1400530"/>
          </a:xfrm>
        </p:spPr>
        <p:txBody>
          <a:bodyPr/>
          <a:lstStyle/>
          <a:p>
            <a:r>
              <a:rPr lang="en-US" sz="7200" dirty="0"/>
              <a:t>I</a:t>
            </a:r>
            <a:r>
              <a:rPr lang="en-US" sz="7200" b="1" dirty="0"/>
              <a:t>nteractive Problems</a:t>
            </a:r>
          </a:p>
        </p:txBody>
      </p:sp>
    </p:spTree>
    <p:extLst>
      <p:ext uri="{BB962C8B-B14F-4D97-AF65-F5344CB8AC3E}">
        <p14:creationId xmlns:p14="http://schemas.microsoft.com/office/powerpoint/2010/main" val="209739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4311-4723-2888-1FBA-9FE1D6089116}"/>
              </a:ext>
            </a:extLst>
          </p:cNvPr>
          <p:cNvSpPr>
            <a:spLocks noGrp="1"/>
          </p:cNvSpPr>
          <p:nvPr>
            <p:ph type="title"/>
          </p:nvPr>
        </p:nvSpPr>
        <p:spPr>
          <a:xfrm>
            <a:off x="646111" y="935676"/>
            <a:ext cx="9404723" cy="1400530"/>
          </a:xfrm>
        </p:spPr>
        <p:txBody>
          <a:bodyPr/>
          <a:lstStyle/>
          <a:p>
            <a:r>
              <a:rPr lang="en-US" b="1" dirty="0">
                <a:solidFill>
                  <a:schemeClr val="bg1"/>
                </a:solidFill>
              </a:rPr>
              <a:t>What are interactive problems?</a:t>
            </a:r>
          </a:p>
        </p:txBody>
      </p:sp>
      <p:sp>
        <p:nvSpPr>
          <p:cNvPr id="3" name="Content Placeholder 2">
            <a:extLst>
              <a:ext uri="{FF2B5EF4-FFF2-40B4-BE49-F238E27FC236}">
                <a16:creationId xmlns:a16="http://schemas.microsoft.com/office/drawing/2014/main" id="{56210F35-2114-51EE-8482-126F9DA19D31}"/>
              </a:ext>
            </a:extLst>
          </p:cNvPr>
          <p:cNvSpPr>
            <a:spLocks noGrp="1"/>
          </p:cNvSpPr>
          <p:nvPr>
            <p:ph idx="1"/>
          </p:nvPr>
        </p:nvSpPr>
        <p:spPr>
          <a:xfrm>
            <a:off x="1156974" y="2664665"/>
            <a:ext cx="8946541" cy="4195481"/>
          </a:xfrm>
        </p:spPr>
        <p:txBody>
          <a:bodyPr vert="horz" lIns="91440" tIns="45720" rIns="91440" bIns="45720" rtlCol="0" anchor="t">
            <a:normAutofit/>
          </a:bodyPr>
          <a:lstStyle/>
          <a:p>
            <a:pPr marL="0" indent="0">
              <a:buNone/>
            </a:pPr>
            <a:r>
              <a:rPr lang="en-US" dirty="0">
                <a:ea typeface="+mj-lt"/>
                <a:cs typeface="+mj-lt"/>
              </a:rPr>
              <a:t>Interactive Problems are those problems in which our solution or code interacts with the judge in real time. When we develop a solution for an Interactive Problem then the input data given to our solution may not be predetermined but is built for that problem specifically. </a:t>
            </a:r>
          </a:p>
          <a:p>
            <a:pPr marL="0" indent="0">
              <a:buNone/>
            </a:pPr>
            <a:r>
              <a:rPr lang="en-US" dirty="0">
                <a:ea typeface="+mj-lt"/>
                <a:cs typeface="+mj-lt"/>
              </a:rPr>
              <a:t>The solution performs a series of exchange of data with the judge and at the end of the conversation the judge decides whether our solution was correct or not.</a:t>
            </a:r>
            <a:endParaRPr lang="en-US"/>
          </a:p>
        </p:txBody>
      </p:sp>
    </p:spTree>
    <p:extLst>
      <p:ext uri="{BB962C8B-B14F-4D97-AF65-F5344CB8AC3E}">
        <p14:creationId xmlns:p14="http://schemas.microsoft.com/office/powerpoint/2010/main" val="317842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6B1D-21A9-9D09-BE5F-6E73220A6009}"/>
              </a:ext>
            </a:extLst>
          </p:cNvPr>
          <p:cNvSpPr>
            <a:spLocks noGrp="1"/>
          </p:cNvSpPr>
          <p:nvPr>
            <p:ph type="title"/>
          </p:nvPr>
        </p:nvSpPr>
        <p:spPr/>
        <p:txBody>
          <a:bodyPr/>
          <a:lstStyle/>
          <a:p>
            <a:r>
              <a:rPr lang="en-US" b="1" dirty="0">
                <a:solidFill>
                  <a:schemeClr val="bg1"/>
                </a:solidFill>
              </a:rPr>
              <a:t>A simple problem</a:t>
            </a:r>
          </a:p>
        </p:txBody>
      </p:sp>
      <p:sp>
        <p:nvSpPr>
          <p:cNvPr id="3" name="Content Placeholder 2">
            <a:extLst>
              <a:ext uri="{FF2B5EF4-FFF2-40B4-BE49-F238E27FC236}">
                <a16:creationId xmlns:a16="http://schemas.microsoft.com/office/drawing/2014/main" id="{0ABCBC77-DE86-7CBB-218E-BC643BF281A9}"/>
              </a:ext>
            </a:extLst>
          </p:cNvPr>
          <p:cNvSpPr>
            <a:spLocks noGrp="1"/>
          </p:cNvSpPr>
          <p:nvPr>
            <p:ph idx="1"/>
          </p:nvPr>
        </p:nvSpPr>
        <p:spPr/>
        <p:txBody>
          <a:bodyPr vert="horz" lIns="91440" tIns="45720" rIns="91440" bIns="45720" rtlCol="0" anchor="t">
            <a:normAutofit/>
          </a:bodyPr>
          <a:lstStyle/>
          <a:p>
            <a:r>
              <a:rPr lang="en-US" dirty="0">
                <a:ea typeface="+mj-lt"/>
                <a:cs typeface="+mj-lt"/>
              </a:rPr>
              <a:t>In this problem the user has to guess the number during a communication with the judge. The user is provided with the upper and lower bound and he/she can ask the judge whether a number is the number to be guessed. The judge replies with -1 if the number is smaller than the number to be guessed or 1 if number is greater than the number to be guessed or 0 if it is equal to the number to be guessed.</a:t>
            </a:r>
            <a:endParaRPr lang="en-US" dirty="0"/>
          </a:p>
        </p:txBody>
      </p:sp>
    </p:spTree>
    <p:extLst>
      <p:ext uri="{BB962C8B-B14F-4D97-AF65-F5344CB8AC3E}">
        <p14:creationId xmlns:p14="http://schemas.microsoft.com/office/powerpoint/2010/main" val="402720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CAC4-0917-1371-FF67-91CA6C899D7E}"/>
              </a:ext>
            </a:extLst>
          </p:cNvPr>
          <p:cNvSpPr>
            <a:spLocks noGrp="1"/>
          </p:cNvSpPr>
          <p:nvPr>
            <p:ph type="title"/>
          </p:nvPr>
        </p:nvSpPr>
        <p:spPr/>
        <p:txBody>
          <a:bodyPr/>
          <a:lstStyle/>
          <a:p>
            <a:r>
              <a:rPr lang="en-US" b="1" dirty="0">
                <a:solidFill>
                  <a:schemeClr val="bg1"/>
                </a:solidFill>
              </a:rPr>
              <a:t>Common errors</a:t>
            </a:r>
          </a:p>
        </p:txBody>
      </p:sp>
      <p:sp>
        <p:nvSpPr>
          <p:cNvPr id="3" name="Content Placeholder 2">
            <a:extLst>
              <a:ext uri="{FF2B5EF4-FFF2-40B4-BE49-F238E27FC236}">
                <a16:creationId xmlns:a16="http://schemas.microsoft.com/office/drawing/2014/main" id="{E41FFE09-E077-960C-8B39-16EB1B469172}"/>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t>• Common error is Idleness Limit Exceeded. This happens when you don't flush the output. Remember to print end of line after outputting an argument and then flush it.</a:t>
            </a:r>
          </a:p>
          <a:p>
            <a:pPr marL="0" indent="0">
              <a:buNone/>
            </a:pPr>
            <a:endParaRPr lang="en-US" dirty="0"/>
          </a:p>
          <a:p>
            <a:pPr marL="0" indent="0">
              <a:buNone/>
            </a:pPr>
            <a:r>
              <a:rPr lang="en-US" dirty="0"/>
              <a:t>• Wrong answer – There are 2 types of wrong answers here. One is logically incorrect answer. The other is due to printing invalid query. A lot of time it happens that we don't follow the format given and it gives us a wrong answer.</a:t>
            </a:r>
          </a:p>
          <a:p>
            <a:pPr marL="0" indent="0">
              <a:buNone/>
            </a:pPr>
            <a:endParaRPr lang="en-US" dirty="0"/>
          </a:p>
          <a:p>
            <a:pPr marL="0" indent="0">
              <a:buNone/>
            </a:pPr>
            <a:r>
              <a:rPr lang="en-US" dirty="0"/>
              <a:t>• Another reason of wrong answer is when we output a query which is out of ranges. Like format suggests that it should be in a given range. But the query that you are asking is out of that range so system can't interact with you.</a:t>
            </a:r>
          </a:p>
        </p:txBody>
      </p:sp>
    </p:spTree>
    <p:extLst>
      <p:ext uri="{BB962C8B-B14F-4D97-AF65-F5344CB8AC3E}">
        <p14:creationId xmlns:p14="http://schemas.microsoft.com/office/powerpoint/2010/main" val="260788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D0AA-F270-D39B-3AE9-7DA4CCC3BF2E}"/>
              </a:ext>
            </a:extLst>
          </p:cNvPr>
          <p:cNvSpPr>
            <a:spLocks noGrp="1"/>
          </p:cNvSpPr>
          <p:nvPr>
            <p:ph type="title"/>
          </p:nvPr>
        </p:nvSpPr>
        <p:spPr/>
        <p:txBody>
          <a:bodyPr/>
          <a:lstStyle/>
          <a:p>
            <a:r>
              <a:rPr lang="en-US" b="1" dirty="0">
                <a:solidFill>
                  <a:schemeClr val="bg1"/>
                </a:solidFill>
              </a:rPr>
              <a:t>How to check your code for Interactive Problems?</a:t>
            </a:r>
          </a:p>
        </p:txBody>
      </p:sp>
      <p:sp>
        <p:nvSpPr>
          <p:cNvPr id="3" name="Content Placeholder 2">
            <a:extLst>
              <a:ext uri="{FF2B5EF4-FFF2-40B4-BE49-F238E27FC236}">
                <a16:creationId xmlns:a16="http://schemas.microsoft.com/office/drawing/2014/main" id="{AC0E0E83-6A21-D45B-0B14-00B60065A46F}"/>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t>• Many times people don't check their codes and submit directly because they are not able to check on their compilers.</a:t>
            </a:r>
          </a:p>
          <a:p>
            <a:pPr marL="0" indent="0">
              <a:buNone/>
            </a:pPr>
            <a:endParaRPr lang="en-US" dirty="0"/>
          </a:p>
          <a:p>
            <a:pPr marL="0" indent="0">
              <a:buNone/>
            </a:pPr>
            <a:r>
              <a:rPr lang="en-US" dirty="0"/>
              <a:t>• To solve this problem, you have to act like the system. You have to first make your own answer then check your code. Like for a values already set in system, you see what your code outputs, then think of the input that system should give for this output and give it as input to your code. </a:t>
            </a:r>
          </a:p>
          <a:p>
            <a:pPr marL="0" indent="0">
              <a:buNone/>
            </a:pPr>
            <a:endParaRPr lang="en-US" dirty="0"/>
          </a:p>
          <a:p>
            <a:pPr marL="0" indent="0">
              <a:buNone/>
            </a:pPr>
            <a:r>
              <a:rPr lang="en-US" dirty="0"/>
              <a:t>•Keep repeating the process till your code doesn’t stop giving output. In this process, you can easily notice exactly what the error is and debugging becomes quite easier this way.</a:t>
            </a:r>
          </a:p>
        </p:txBody>
      </p:sp>
    </p:spTree>
    <p:extLst>
      <p:ext uri="{BB962C8B-B14F-4D97-AF65-F5344CB8AC3E}">
        <p14:creationId xmlns:p14="http://schemas.microsoft.com/office/powerpoint/2010/main" val="156387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955E-088D-8EC5-E34B-720CFEF086DD}"/>
              </a:ext>
            </a:extLst>
          </p:cNvPr>
          <p:cNvSpPr>
            <a:spLocks noGrp="1"/>
          </p:cNvSpPr>
          <p:nvPr>
            <p:ph type="title"/>
          </p:nvPr>
        </p:nvSpPr>
        <p:spPr/>
        <p:txBody>
          <a:bodyPr/>
          <a:lstStyle/>
          <a:p>
            <a:r>
              <a:rPr lang="en-US" b="1" dirty="0">
                <a:solidFill>
                  <a:schemeClr val="bg1"/>
                </a:solidFill>
              </a:rPr>
              <a:t>A good problem</a:t>
            </a:r>
          </a:p>
        </p:txBody>
      </p:sp>
      <p:sp>
        <p:nvSpPr>
          <p:cNvPr id="3" name="Content Placeholder 2">
            <a:extLst>
              <a:ext uri="{FF2B5EF4-FFF2-40B4-BE49-F238E27FC236}">
                <a16:creationId xmlns:a16="http://schemas.microsoft.com/office/drawing/2014/main" id="{85A9E2C0-EF28-7ABB-1E29-10727F9D9649}"/>
              </a:ext>
            </a:extLst>
          </p:cNvPr>
          <p:cNvSpPr>
            <a:spLocks noGrp="1"/>
          </p:cNvSpPr>
          <p:nvPr>
            <p:ph idx="1"/>
          </p:nvPr>
        </p:nvSpPr>
        <p:spPr/>
        <p:txBody>
          <a:bodyPr vert="horz" lIns="91440" tIns="45720" rIns="91440" bIns="45720" rtlCol="0" anchor="t">
            <a:normAutofit/>
          </a:bodyPr>
          <a:lstStyle/>
          <a:p>
            <a:pPr marL="0" indent="0">
              <a:buNone/>
            </a:pPr>
            <a:r>
              <a:rPr lang="en-US" dirty="0">
                <a:ea typeface="+mj-lt"/>
                <a:cs typeface="+mj-lt"/>
              </a:rPr>
              <a:t>• </a:t>
            </a:r>
            <a:r>
              <a:rPr lang="en-US" dirty="0">
                <a:ea typeface="+mj-lt"/>
                <a:cs typeface="+mj-lt"/>
                <a:hlinkClick r:id="rId2">
                  <a:extLst>
                    <a:ext uri="{A12FA001-AC4F-418D-AE19-62706E023703}">
                      <ahyp:hlinkClr xmlns:ahyp="http://schemas.microsoft.com/office/drawing/2018/hyperlinkcolor" val="tx"/>
                    </a:ext>
                  </a:extLst>
                </a:hlinkClick>
              </a:rPr>
              <a:t> </a:t>
            </a:r>
            <a:r>
              <a:rPr lang="en-US" dirty="0">
                <a:ea typeface="+mj-lt"/>
                <a:cs typeface="+mj-lt"/>
                <a:hlinkClick r:id="rId3"/>
              </a:rPr>
              <a:t>https://codeforces.com/problemset/problem/1520/F1</a:t>
            </a:r>
            <a:endParaRPr lang="en-US">
              <a:ea typeface="+mj-lt"/>
              <a:cs typeface="+mj-lt"/>
            </a:endParaRPr>
          </a:p>
        </p:txBody>
      </p:sp>
    </p:spTree>
    <p:extLst>
      <p:ext uri="{BB962C8B-B14F-4D97-AF65-F5344CB8AC3E}">
        <p14:creationId xmlns:p14="http://schemas.microsoft.com/office/powerpoint/2010/main" val="4248320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B434-3D2E-EADD-5159-D0A42BEA0F58}"/>
              </a:ext>
            </a:extLst>
          </p:cNvPr>
          <p:cNvSpPr>
            <a:spLocks noGrp="1"/>
          </p:cNvSpPr>
          <p:nvPr>
            <p:ph type="title"/>
          </p:nvPr>
        </p:nvSpPr>
        <p:spPr>
          <a:xfrm>
            <a:off x="2856984" y="2727985"/>
            <a:ext cx="9404723" cy="1400530"/>
          </a:xfrm>
        </p:spPr>
        <p:txBody>
          <a:bodyPr/>
          <a:lstStyle/>
          <a:p>
            <a:r>
              <a:rPr lang="en-US" sz="6000" dirty="0"/>
              <a:t>THANK YOU</a:t>
            </a:r>
          </a:p>
        </p:txBody>
      </p:sp>
      <p:sp>
        <p:nvSpPr>
          <p:cNvPr id="4" name="TextBox 3">
            <a:extLst>
              <a:ext uri="{FF2B5EF4-FFF2-40B4-BE49-F238E27FC236}">
                <a16:creationId xmlns:a16="http://schemas.microsoft.com/office/drawing/2014/main" id="{C1B7279E-9499-7F1D-52CF-B0A608D6266B}"/>
              </a:ext>
            </a:extLst>
          </p:cNvPr>
          <p:cNvSpPr txBox="1"/>
          <p:nvPr/>
        </p:nvSpPr>
        <p:spPr>
          <a:xfrm>
            <a:off x="8223161" y="5164429"/>
            <a:ext cx="34837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2"/>
                </a:solidFill>
                <a:latin typeface="Calibri"/>
                <a:cs typeface="Calibri"/>
              </a:rPr>
              <a:t>By Jaskaran Singh</a:t>
            </a:r>
          </a:p>
        </p:txBody>
      </p:sp>
    </p:spTree>
    <p:extLst>
      <p:ext uri="{BB962C8B-B14F-4D97-AF65-F5344CB8AC3E}">
        <p14:creationId xmlns:p14="http://schemas.microsoft.com/office/powerpoint/2010/main" val="100530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CC5D-EB97-B230-8D4B-421E5666BFCC}"/>
              </a:ext>
            </a:extLst>
          </p:cNvPr>
          <p:cNvSpPr>
            <a:spLocks noGrp="1"/>
          </p:cNvSpPr>
          <p:nvPr>
            <p:ph type="title"/>
          </p:nvPr>
        </p:nvSpPr>
        <p:spPr/>
        <p:txBody>
          <a:bodyPr/>
          <a:lstStyle/>
          <a:p>
            <a:r>
              <a:rPr lang="en-US" b="1">
                <a:solidFill>
                  <a:schemeClr val="bg1">
                    <a:lumMod val="95000"/>
                    <a:lumOff val="5000"/>
                  </a:schemeClr>
                </a:solidFill>
              </a:rPr>
              <a:t>Key points about binary search</a:t>
            </a:r>
          </a:p>
        </p:txBody>
      </p:sp>
      <p:sp>
        <p:nvSpPr>
          <p:cNvPr id="3" name="Content Placeholder 2">
            <a:extLst>
              <a:ext uri="{FF2B5EF4-FFF2-40B4-BE49-F238E27FC236}">
                <a16:creationId xmlns:a16="http://schemas.microsoft.com/office/drawing/2014/main" id="{138BC075-C46F-B63D-0E18-CC37153FF82F}"/>
              </a:ext>
            </a:extLst>
          </p:cNvPr>
          <p:cNvSpPr>
            <a:spLocks noGrp="1"/>
          </p:cNvSpPr>
          <p:nvPr>
            <p:ph idx="1"/>
          </p:nvPr>
        </p:nvSpPr>
        <p:spPr/>
        <p:txBody>
          <a:bodyPr vert="horz" lIns="91440" tIns="45720" rIns="91440" bIns="45720" rtlCol="0" anchor="t">
            <a:normAutofit/>
          </a:bodyPr>
          <a:lstStyle/>
          <a:p>
            <a:pPr marL="0" indent="0">
              <a:buNone/>
            </a:pPr>
            <a:r>
              <a:rPr lang="en-US"/>
              <a:t>• Complexity of this algorithm is O(</a:t>
            </a:r>
            <a:r>
              <a:rPr lang="en-US" err="1"/>
              <a:t>logn</a:t>
            </a:r>
            <a:r>
              <a:rPr lang="en-US"/>
              <a:t>)</a:t>
            </a:r>
          </a:p>
          <a:p>
            <a:pPr marL="0" indent="0">
              <a:buNone/>
            </a:pPr>
            <a:endParaRPr lang="en-US"/>
          </a:p>
          <a:p>
            <a:pPr marL="0" indent="0">
              <a:buNone/>
            </a:pPr>
            <a:r>
              <a:rPr lang="en-US"/>
              <a:t>• It is used whenever there is any monotonic function or we have to search an element.</a:t>
            </a:r>
          </a:p>
          <a:p>
            <a:pPr marL="0" indent="0">
              <a:buNone/>
            </a:pPr>
            <a:endParaRPr lang="en-US"/>
          </a:p>
          <a:p>
            <a:pPr marL="0" indent="0">
              <a:buNone/>
            </a:pPr>
            <a:r>
              <a:rPr lang="en-US"/>
              <a:t>• It is mostly used in sorted lists.</a:t>
            </a:r>
          </a:p>
        </p:txBody>
      </p:sp>
    </p:spTree>
    <p:extLst>
      <p:ext uri="{BB962C8B-B14F-4D97-AF65-F5344CB8AC3E}">
        <p14:creationId xmlns:p14="http://schemas.microsoft.com/office/powerpoint/2010/main" val="9339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21CB-30DD-4F4F-A80D-EAF8CAC0945B}"/>
              </a:ext>
            </a:extLst>
          </p:cNvPr>
          <p:cNvSpPr>
            <a:spLocks noGrp="1"/>
          </p:cNvSpPr>
          <p:nvPr>
            <p:ph type="title"/>
          </p:nvPr>
        </p:nvSpPr>
        <p:spPr/>
        <p:txBody>
          <a:bodyPr/>
          <a:lstStyle/>
          <a:p>
            <a:r>
              <a:rPr lang="en-US" b="1" dirty="0">
                <a:solidFill>
                  <a:schemeClr val="bg1"/>
                </a:solidFill>
              </a:rPr>
              <a:t>What is a monotonic function?</a:t>
            </a:r>
          </a:p>
        </p:txBody>
      </p:sp>
      <p:sp>
        <p:nvSpPr>
          <p:cNvPr id="3" name="Content Placeholder 2">
            <a:extLst>
              <a:ext uri="{FF2B5EF4-FFF2-40B4-BE49-F238E27FC236}">
                <a16:creationId xmlns:a16="http://schemas.microsoft.com/office/drawing/2014/main" id="{A3145B75-1AED-3454-0517-9BCB77FE90B7}"/>
              </a:ext>
            </a:extLst>
          </p:cNvPr>
          <p:cNvSpPr>
            <a:spLocks noGrp="1"/>
          </p:cNvSpPr>
          <p:nvPr>
            <p:ph idx="1"/>
          </p:nvPr>
        </p:nvSpPr>
        <p:spPr/>
        <p:txBody>
          <a:bodyPr vert="horz" lIns="91440" tIns="45720" rIns="91440" bIns="45720" rtlCol="0" anchor="t">
            <a:normAutofit/>
          </a:bodyPr>
          <a:lstStyle/>
          <a:p>
            <a:pPr marL="0" indent="0">
              <a:buNone/>
            </a:pPr>
            <a:r>
              <a:rPr lang="en-US" dirty="0">
                <a:ea typeface="+mj-lt"/>
                <a:cs typeface="+mj-lt"/>
              </a:rPr>
              <a:t>• A function whose slope is either always negative or always positive, i.e., either it is always increasing or always decreasing.</a:t>
            </a:r>
          </a:p>
          <a:p>
            <a:pPr marL="0" indent="0">
              <a:buNone/>
            </a:pPr>
            <a:endParaRPr lang="en-US" dirty="0">
              <a:ea typeface="+mj-lt"/>
              <a:cs typeface="+mj-lt"/>
            </a:endParaRPr>
          </a:p>
          <a:p>
            <a:pPr marL="0" indent="0">
              <a:buNone/>
            </a:pPr>
            <a:r>
              <a:rPr lang="en-US" dirty="0">
                <a:ea typeface="+mj-lt"/>
                <a:cs typeface="+mj-lt"/>
              </a:rPr>
              <a:t>▸ f'(x) &gt; 0 (increasing monotonic)</a:t>
            </a:r>
            <a:endParaRPr lang="en-US" dirty="0"/>
          </a:p>
          <a:p>
            <a:pPr marL="0" indent="0">
              <a:buNone/>
            </a:pPr>
            <a:r>
              <a:rPr lang="en-US" dirty="0">
                <a:ea typeface="+mj-lt"/>
                <a:cs typeface="+mj-lt"/>
              </a:rPr>
              <a:t>▸ f'(x) &lt; 0 (decreasing monotonic)</a:t>
            </a:r>
          </a:p>
          <a:p>
            <a:pPr marL="0" indent="0">
              <a:buNone/>
            </a:pPr>
            <a:r>
              <a:rPr lang="en-US" dirty="0">
                <a:ea typeface="+mj-lt"/>
                <a:cs typeface="+mj-lt"/>
              </a:rPr>
              <a:t>▸ f(x) &gt; f(y) if x &gt; y (increasing monotonic) </a:t>
            </a:r>
            <a:endParaRPr lang="en-US"/>
          </a:p>
          <a:p>
            <a:pPr marL="0" indent="0">
              <a:buClr>
                <a:srgbClr val="8AD0D6"/>
              </a:buClr>
              <a:buNone/>
            </a:pPr>
            <a:r>
              <a:rPr lang="en-US" dirty="0">
                <a:ea typeface="+mj-lt"/>
                <a:cs typeface="+mj-lt"/>
              </a:rPr>
              <a:t>▸ f(x) &lt; f(y) if x &gt; y (decreasing monotonic)</a:t>
            </a:r>
            <a:endParaRPr lang="en-US" dirty="0"/>
          </a:p>
          <a:p>
            <a:pPr marL="0" indent="0">
              <a:buClr>
                <a:srgbClr val="8AD0D6"/>
              </a:buClr>
              <a:buNone/>
            </a:pPr>
            <a:br>
              <a:rPr lang="en-US" dirty="0"/>
            </a:br>
            <a:endParaRPr lang="en-US" dirty="0"/>
          </a:p>
        </p:txBody>
      </p:sp>
    </p:spTree>
    <p:extLst>
      <p:ext uri="{BB962C8B-B14F-4D97-AF65-F5344CB8AC3E}">
        <p14:creationId xmlns:p14="http://schemas.microsoft.com/office/powerpoint/2010/main" val="357423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E766-62A6-A63F-61A1-62319B26C39F}"/>
              </a:ext>
            </a:extLst>
          </p:cNvPr>
          <p:cNvSpPr>
            <a:spLocks noGrp="1"/>
          </p:cNvSpPr>
          <p:nvPr>
            <p:ph type="title"/>
          </p:nvPr>
        </p:nvSpPr>
        <p:spPr/>
        <p:txBody>
          <a:bodyPr/>
          <a:lstStyle/>
          <a:p>
            <a:r>
              <a:rPr lang="en-US" b="1">
                <a:solidFill>
                  <a:schemeClr val="bg1"/>
                </a:solidFill>
              </a:rPr>
              <a:t>Basic template for Binary Search</a:t>
            </a:r>
          </a:p>
        </p:txBody>
      </p:sp>
      <p:pic>
        <p:nvPicPr>
          <p:cNvPr id="3" name="Picture 4" descr="Text&#10;&#10;Description automatically generated">
            <a:extLst>
              <a:ext uri="{FF2B5EF4-FFF2-40B4-BE49-F238E27FC236}">
                <a16:creationId xmlns:a16="http://schemas.microsoft.com/office/drawing/2014/main" id="{2F10728E-2C07-876D-B15B-8E0BA767423C}"/>
              </a:ext>
            </a:extLst>
          </p:cNvPr>
          <p:cNvPicPr>
            <a:picLocks noChangeAspect="1"/>
          </p:cNvPicPr>
          <p:nvPr/>
        </p:nvPicPr>
        <p:blipFill>
          <a:blip r:embed="rId2"/>
          <a:stretch>
            <a:fillRect/>
          </a:stretch>
        </p:blipFill>
        <p:spPr>
          <a:xfrm>
            <a:off x="1505290" y="1674313"/>
            <a:ext cx="5655501" cy="4663406"/>
          </a:xfrm>
          <a:prstGeom prst="rect">
            <a:avLst/>
          </a:prstGeom>
        </p:spPr>
      </p:pic>
    </p:spTree>
    <p:extLst>
      <p:ext uri="{BB962C8B-B14F-4D97-AF65-F5344CB8AC3E}">
        <p14:creationId xmlns:p14="http://schemas.microsoft.com/office/powerpoint/2010/main" val="304903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187F-50E3-D9B2-68FB-FBD80AD1CE44}"/>
              </a:ext>
            </a:extLst>
          </p:cNvPr>
          <p:cNvSpPr>
            <a:spLocks noGrp="1"/>
          </p:cNvSpPr>
          <p:nvPr>
            <p:ph type="title"/>
          </p:nvPr>
        </p:nvSpPr>
        <p:spPr/>
        <p:txBody>
          <a:bodyPr/>
          <a:lstStyle/>
          <a:p>
            <a:r>
              <a:rPr lang="en-US" b="1">
                <a:solidFill>
                  <a:schemeClr val="bg1"/>
                </a:solidFill>
              </a:rPr>
              <a:t>Basic Question -</a:t>
            </a:r>
          </a:p>
        </p:txBody>
      </p:sp>
      <p:sp>
        <p:nvSpPr>
          <p:cNvPr id="3" name="Content Placeholder 2">
            <a:extLst>
              <a:ext uri="{FF2B5EF4-FFF2-40B4-BE49-F238E27FC236}">
                <a16:creationId xmlns:a16="http://schemas.microsoft.com/office/drawing/2014/main" id="{32160C5C-16A5-EF33-284C-C792DABD76DA}"/>
              </a:ext>
            </a:extLst>
          </p:cNvPr>
          <p:cNvSpPr>
            <a:spLocks noGrp="1"/>
          </p:cNvSpPr>
          <p:nvPr>
            <p:ph idx="1"/>
          </p:nvPr>
        </p:nvSpPr>
        <p:spPr/>
        <p:txBody>
          <a:bodyPr vert="horz" lIns="91440" tIns="45720" rIns="91440" bIns="45720" rtlCol="0" anchor="t">
            <a:normAutofit/>
          </a:bodyPr>
          <a:lstStyle/>
          <a:p>
            <a:pPr marL="0" indent="0">
              <a:buNone/>
            </a:pPr>
            <a:r>
              <a:rPr lang="en-US"/>
              <a:t>There is a sorted array A. It is shifted to right by some unknown integer k. Given the shifted array, you need to find out the integer k.</a:t>
            </a:r>
          </a:p>
          <a:p>
            <a:pPr marL="0" indent="0">
              <a:buNone/>
            </a:pPr>
            <a:endParaRPr lang="en-US"/>
          </a:p>
          <a:p>
            <a:pPr marL="0" indent="0">
              <a:buNone/>
            </a:pPr>
            <a:r>
              <a:rPr lang="en-US"/>
              <a:t>|A|&lt;=100000</a:t>
            </a:r>
          </a:p>
          <a:p>
            <a:pPr marL="0" indent="0">
              <a:buNone/>
            </a:pPr>
            <a:endParaRPr lang="en-US"/>
          </a:p>
          <a:p>
            <a:pPr marL="0" indent="0">
              <a:buNone/>
            </a:pPr>
            <a:r>
              <a:rPr lang="en-US"/>
              <a:t>Example – A = {1,3,5,6,7}</a:t>
            </a:r>
          </a:p>
          <a:p>
            <a:pPr marL="0" indent="0">
              <a:buNone/>
            </a:pPr>
            <a:r>
              <a:rPr lang="en-US"/>
              <a:t>Let k = 3</a:t>
            </a:r>
          </a:p>
          <a:p>
            <a:pPr marL="0" indent="0">
              <a:buNone/>
            </a:pPr>
            <a:r>
              <a:rPr lang="en-US"/>
              <a:t>A transforms to {5,6,7,1,3}</a:t>
            </a:r>
          </a:p>
        </p:txBody>
      </p:sp>
    </p:spTree>
    <p:extLst>
      <p:ext uri="{BB962C8B-B14F-4D97-AF65-F5344CB8AC3E}">
        <p14:creationId xmlns:p14="http://schemas.microsoft.com/office/powerpoint/2010/main" val="257167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4024-3DF4-BBBB-AC30-06C4A68177AD}"/>
              </a:ext>
            </a:extLst>
          </p:cNvPr>
          <p:cNvSpPr>
            <a:spLocks noGrp="1"/>
          </p:cNvSpPr>
          <p:nvPr>
            <p:ph type="title"/>
          </p:nvPr>
        </p:nvSpPr>
        <p:spPr/>
        <p:txBody>
          <a:bodyPr/>
          <a:lstStyle/>
          <a:p>
            <a:r>
              <a:rPr lang="en-US" b="1">
                <a:solidFill>
                  <a:schemeClr val="bg1"/>
                </a:solidFill>
              </a:rPr>
              <a:t>Important points to keep in mind while using binary search</a:t>
            </a:r>
          </a:p>
        </p:txBody>
      </p:sp>
      <p:sp>
        <p:nvSpPr>
          <p:cNvPr id="3" name="Content Placeholder 2">
            <a:extLst>
              <a:ext uri="{FF2B5EF4-FFF2-40B4-BE49-F238E27FC236}">
                <a16:creationId xmlns:a16="http://schemas.microsoft.com/office/drawing/2014/main" id="{636F50A0-A106-556A-DED8-4263998466C4}"/>
              </a:ext>
            </a:extLst>
          </p:cNvPr>
          <p:cNvSpPr>
            <a:spLocks noGrp="1"/>
          </p:cNvSpPr>
          <p:nvPr>
            <p:ph idx="1"/>
          </p:nvPr>
        </p:nvSpPr>
        <p:spPr/>
        <p:txBody>
          <a:bodyPr vert="horz" lIns="91440" tIns="45720" rIns="91440" bIns="45720" rtlCol="0" anchor="t">
            <a:normAutofit/>
          </a:bodyPr>
          <a:lstStyle/>
          <a:p>
            <a:pPr marL="0" indent="0">
              <a:buNone/>
            </a:pPr>
            <a:endParaRPr lang="en-US"/>
          </a:p>
          <a:p>
            <a:pPr marL="0" indent="0">
              <a:buNone/>
            </a:pPr>
            <a:r>
              <a:rPr lang="en-US"/>
              <a:t>• It might happen a lot of times that binary search end in an infinite loop. This is because sometimes we need to take ceil of mid instead of floor. It varies according to the question. </a:t>
            </a:r>
          </a:p>
          <a:p>
            <a:pPr marL="0" indent="0">
              <a:buNone/>
            </a:pPr>
            <a:endParaRPr lang="en-US"/>
          </a:p>
          <a:p>
            <a:pPr marL="0" indent="0">
              <a:buNone/>
            </a:pPr>
            <a:r>
              <a:rPr lang="en-US"/>
              <a:t>• Be careful about transitions you make like L=mid+1. Taking the wrong ones may end in an infinite loop.</a:t>
            </a:r>
          </a:p>
          <a:p>
            <a:pPr marL="0" indent="0">
              <a:buNone/>
            </a:pPr>
            <a:endParaRPr lang="en-US"/>
          </a:p>
          <a:p>
            <a:pPr marL="0" indent="0">
              <a:buNone/>
            </a:pPr>
            <a:r>
              <a:rPr lang="en-US"/>
              <a:t>• Be careful about bounds you take. They might even be overflowing integer range. Also be careful about the initial value L you take. In most cases people start from 1 instead of 0.</a:t>
            </a:r>
          </a:p>
          <a:p>
            <a:pPr marL="0" indent="0">
              <a:buNone/>
            </a:pPr>
            <a:endParaRPr lang="en-US"/>
          </a:p>
          <a:p>
            <a:pPr marL="0" indent="0">
              <a:buNone/>
            </a:pPr>
            <a:endParaRPr lang="en-US"/>
          </a:p>
        </p:txBody>
      </p:sp>
    </p:spTree>
    <p:extLst>
      <p:ext uri="{BB962C8B-B14F-4D97-AF65-F5344CB8AC3E}">
        <p14:creationId xmlns:p14="http://schemas.microsoft.com/office/powerpoint/2010/main" val="18688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BA11-5DDC-1733-4F23-039FA8AAB481}"/>
              </a:ext>
            </a:extLst>
          </p:cNvPr>
          <p:cNvSpPr>
            <a:spLocks noGrp="1"/>
          </p:cNvSpPr>
          <p:nvPr>
            <p:ph type="title"/>
          </p:nvPr>
        </p:nvSpPr>
        <p:spPr/>
        <p:txBody>
          <a:bodyPr/>
          <a:lstStyle/>
          <a:p>
            <a:r>
              <a:rPr lang="en-US" b="1" dirty="0">
                <a:solidFill>
                  <a:schemeClr val="bg1"/>
                </a:solidFill>
              </a:rPr>
              <a:t>Predicate function</a:t>
            </a:r>
          </a:p>
        </p:txBody>
      </p:sp>
      <p:sp>
        <p:nvSpPr>
          <p:cNvPr id="3" name="Content Placeholder 2">
            <a:extLst>
              <a:ext uri="{FF2B5EF4-FFF2-40B4-BE49-F238E27FC236}">
                <a16:creationId xmlns:a16="http://schemas.microsoft.com/office/drawing/2014/main" id="{4BA47369-1FF8-57E8-847C-9A14B92CCF53}"/>
              </a:ext>
            </a:extLst>
          </p:cNvPr>
          <p:cNvSpPr>
            <a:spLocks noGrp="1"/>
          </p:cNvSpPr>
          <p:nvPr>
            <p:ph idx="1"/>
          </p:nvPr>
        </p:nvSpPr>
        <p:spPr/>
        <p:txBody>
          <a:bodyPr vert="horz" lIns="91440" tIns="45720" rIns="91440" bIns="45720" rtlCol="0" anchor="t">
            <a:normAutofit fontScale="92500" lnSpcReduction="10000"/>
          </a:bodyPr>
          <a:lstStyle/>
          <a:p>
            <a:pPr marL="0" indent="0">
              <a:buClr>
                <a:srgbClr val="8AD0D6"/>
              </a:buClr>
              <a:buNone/>
            </a:pPr>
            <a:r>
              <a:rPr lang="en-US" dirty="0">
                <a:ea typeface="+mj-lt"/>
                <a:cs typeface="+mj-lt"/>
              </a:rPr>
              <a:t>• Consider a predicate P defined over some ordered set S (the search space). The search space consists of candidate answers to the problem. In our case, a predicate is a function which returns TRUE or FALSE. We use the predicate to verify if a candidate answer is legal or not.</a:t>
            </a:r>
            <a:endParaRPr lang="en-US" dirty="0"/>
          </a:p>
          <a:p>
            <a:pPr indent="0">
              <a:buNone/>
            </a:pPr>
            <a:br>
              <a:rPr lang="en-US" dirty="0"/>
            </a:br>
            <a:endParaRPr lang="en-US" dirty="0"/>
          </a:p>
          <a:p>
            <a:pPr marL="0" indent="0">
              <a:buClr>
                <a:srgbClr val="8AD0D6"/>
              </a:buClr>
              <a:buNone/>
            </a:pPr>
            <a:r>
              <a:rPr lang="en-US" dirty="0">
                <a:ea typeface="+mj-lt"/>
                <a:cs typeface="+mj-lt"/>
              </a:rPr>
              <a:t>• Example: We have the set of numbers {1,2,3,4,5}. Our predicate function could be following:</a:t>
            </a:r>
          </a:p>
          <a:p>
            <a:pPr marL="0" indent="0">
              <a:buNone/>
            </a:pPr>
            <a:r>
              <a:rPr lang="en-US" dirty="0">
                <a:ea typeface="+mj-lt"/>
                <a:cs typeface="+mj-lt"/>
              </a:rPr>
              <a:t>Return TRUE if the number is less than 3 and FALSE otherwise</a:t>
            </a:r>
          </a:p>
          <a:p>
            <a:pPr marL="0" indent="0">
              <a:buNone/>
            </a:pPr>
            <a:r>
              <a:rPr lang="en-US" dirty="0">
                <a:ea typeface="+mj-lt"/>
                <a:cs typeface="+mj-lt"/>
              </a:rPr>
              <a:t>Now, if we pass 2 to this function, it will return TRUE right?</a:t>
            </a:r>
            <a:endParaRPr lang="en-US" dirty="0"/>
          </a:p>
          <a:p>
            <a:pPr marL="0" indent="0">
              <a:buNone/>
            </a:pPr>
            <a:br>
              <a:rPr lang="en-US" dirty="0"/>
            </a:br>
            <a:endParaRPr lang="en-US" dirty="0"/>
          </a:p>
        </p:txBody>
      </p:sp>
    </p:spTree>
    <p:extLst>
      <p:ext uri="{BB962C8B-B14F-4D97-AF65-F5344CB8AC3E}">
        <p14:creationId xmlns:p14="http://schemas.microsoft.com/office/powerpoint/2010/main" val="146203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7631-274C-1DF3-B72B-A2B6196D6C65}"/>
              </a:ext>
            </a:extLst>
          </p:cNvPr>
          <p:cNvSpPr>
            <a:spLocks noGrp="1"/>
          </p:cNvSpPr>
          <p:nvPr>
            <p:ph type="title"/>
          </p:nvPr>
        </p:nvSpPr>
        <p:spPr/>
        <p:txBody>
          <a:bodyPr/>
          <a:lstStyle/>
          <a:p>
            <a:r>
              <a:rPr lang="en-US" b="1" dirty="0">
                <a:solidFill>
                  <a:schemeClr val="bg1"/>
                </a:solidFill>
              </a:rPr>
              <a:t>Basic Problem</a:t>
            </a:r>
          </a:p>
        </p:txBody>
      </p:sp>
      <p:sp>
        <p:nvSpPr>
          <p:cNvPr id="3" name="Content Placeholder 2">
            <a:extLst>
              <a:ext uri="{FF2B5EF4-FFF2-40B4-BE49-F238E27FC236}">
                <a16:creationId xmlns:a16="http://schemas.microsoft.com/office/drawing/2014/main" id="{6F1AB9C5-7909-647A-B302-6855DB6827F3}"/>
              </a:ext>
            </a:extLst>
          </p:cNvPr>
          <p:cNvSpPr>
            <a:spLocks noGrp="1"/>
          </p:cNvSpPr>
          <p:nvPr>
            <p:ph idx="1"/>
          </p:nvPr>
        </p:nvSpPr>
        <p:spPr/>
        <p:txBody>
          <a:bodyPr vert="horz" lIns="91440" tIns="45720" rIns="91440" bIns="45720" rtlCol="0" anchor="t">
            <a:normAutofit/>
          </a:bodyPr>
          <a:lstStyle/>
          <a:p>
            <a:pPr marL="0" indent="0">
              <a:buNone/>
            </a:pPr>
            <a:r>
              <a:rPr lang="en-US" dirty="0"/>
              <a:t>Can you find the square root of x in Log(x) time?</a:t>
            </a:r>
          </a:p>
        </p:txBody>
      </p:sp>
    </p:spTree>
    <p:extLst>
      <p:ext uri="{BB962C8B-B14F-4D97-AF65-F5344CB8AC3E}">
        <p14:creationId xmlns:p14="http://schemas.microsoft.com/office/powerpoint/2010/main" val="320363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D966-D1F1-3396-F05D-BF9BA58AB5B1}"/>
              </a:ext>
            </a:extLst>
          </p:cNvPr>
          <p:cNvSpPr>
            <a:spLocks noGrp="1"/>
          </p:cNvSpPr>
          <p:nvPr>
            <p:ph type="title"/>
          </p:nvPr>
        </p:nvSpPr>
        <p:spPr/>
        <p:txBody>
          <a:bodyPr/>
          <a:lstStyle/>
          <a:p>
            <a:r>
              <a:rPr lang="en-US" b="1">
                <a:solidFill>
                  <a:schemeClr val="bg1"/>
                </a:solidFill>
              </a:rPr>
              <a:t>Advanced Questions -</a:t>
            </a:r>
          </a:p>
        </p:txBody>
      </p:sp>
      <p:sp>
        <p:nvSpPr>
          <p:cNvPr id="3" name="Content Placeholder 2">
            <a:extLst>
              <a:ext uri="{FF2B5EF4-FFF2-40B4-BE49-F238E27FC236}">
                <a16:creationId xmlns:a16="http://schemas.microsoft.com/office/drawing/2014/main" id="{411CE482-6F79-1E52-1A0A-47C3E086CAE2}"/>
              </a:ext>
            </a:extLst>
          </p:cNvPr>
          <p:cNvSpPr>
            <a:spLocks noGrp="1"/>
          </p:cNvSpPr>
          <p:nvPr>
            <p:ph idx="1"/>
          </p:nvPr>
        </p:nvSpPr>
        <p:spPr/>
        <p:txBody>
          <a:bodyPr vert="horz" lIns="91440" tIns="45720" rIns="91440" bIns="45720" rtlCol="0" anchor="t">
            <a:normAutofit/>
          </a:bodyPr>
          <a:lstStyle/>
          <a:p>
            <a:pPr marL="0" indent="0">
              <a:buNone/>
            </a:pPr>
            <a:r>
              <a:rPr lang="en-US" dirty="0">
                <a:ea typeface="+mj-lt"/>
                <a:cs typeface="+mj-lt"/>
              </a:rPr>
              <a:t>• </a:t>
            </a:r>
            <a:r>
              <a:rPr lang="en-US" dirty="0">
                <a:ea typeface="+mj-lt"/>
                <a:cs typeface="+mj-lt"/>
                <a:hlinkClick r:id="rId2"/>
              </a:rPr>
              <a:t>http://www.usaco.org/index.php?page=viewproblem2&amp;cpid=594</a:t>
            </a:r>
            <a:endParaRPr lang="en-US" dirty="0">
              <a:ea typeface="+mj-lt"/>
              <a:cs typeface="+mj-lt"/>
            </a:endParaRPr>
          </a:p>
          <a:p>
            <a:pPr marL="0" indent="0">
              <a:buNone/>
            </a:pPr>
            <a:endParaRPr lang="en-US"/>
          </a:p>
          <a:p>
            <a:pPr marL="0" indent="0">
              <a:buNone/>
            </a:pPr>
            <a:r>
              <a:rPr lang="en-US" dirty="0"/>
              <a:t>• </a:t>
            </a:r>
            <a:r>
              <a:rPr lang="en-US" dirty="0">
                <a:ea typeface="+mj-lt"/>
                <a:cs typeface="+mj-lt"/>
                <a:hlinkClick r:id="rId3"/>
              </a:rPr>
              <a:t>http://www.usaco.org/index.php?page=viewproblem2&amp;cpid=1038</a:t>
            </a:r>
          </a:p>
          <a:p>
            <a:pPr marL="0" indent="0">
              <a:buNone/>
            </a:pPr>
            <a:endParaRPr lang="en-US" dirty="0">
              <a:ea typeface="+mj-lt"/>
              <a:cs typeface="+mj-lt"/>
            </a:endParaRPr>
          </a:p>
        </p:txBody>
      </p:sp>
    </p:spTree>
    <p:extLst>
      <p:ext uri="{BB962C8B-B14F-4D97-AF65-F5344CB8AC3E}">
        <p14:creationId xmlns:p14="http://schemas.microsoft.com/office/powerpoint/2010/main" val="753454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Advanced Binary Search</vt:lpstr>
      <vt:lpstr>Key points about binary search</vt:lpstr>
      <vt:lpstr>What is a monotonic function?</vt:lpstr>
      <vt:lpstr>Basic template for Binary Search</vt:lpstr>
      <vt:lpstr>Basic Question -</vt:lpstr>
      <vt:lpstr>Important points to keep in mind while using binary search</vt:lpstr>
      <vt:lpstr>Predicate function</vt:lpstr>
      <vt:lpstr>Basic Problem</vt:lpstr>
      <vt:lpstr>Advanced Questions -</vt:lpstr>
      <vt:lpstr>Interactive Problems</vt:lpstr>
      <vt:lpstr>What are interactive problems?</vt:lpstr>
      <vt:lpstr>A simple problem</vt:lpstr>
      <vt:lpstr>Common errors</vt:lpstr>
      <vt:lpstr>How to check your code for Interactive Problems?</vt:lpstr>
      <vt:lpstr>A good problem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259</cp:revision>
  <dcterms:created xsi:type="dcterms:W3CDTF">2022-05-20T14:14:55Z</dcterms:created>
  <dcterms:modified xsi:type="dcterms:W3CDTF">2022-05-22T08:08:43Z</dcterms:modified>
</cp:coreProperties>
</file>