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300" r:id="rId4"/>
    <p:sldId id="260" r:id="rId5"/>
    <p:sldId id="261" r:id="rId6"/>
    <p:sldId id="262" r:id="rId7"/>
    <p:sldId id="263" r:id="rId8"/>
    <p:sldId id="264" r:id="rId9"/>
    <p:sldId id="285" r:id="rId10"/>
    <p:sldId id="287" r:id="rId11"/>
    <p:sldId id="286" r:id="rId12"/>
    <p:sldId id="288" r:id="rId13"/>
    <p:sldId id="289" r:id="rId14"/>
    <p:sldId id="290" r:id="rId15"/>
    <p:sldId id="291" r:id="rId16"/>
    <p:sldId id="292" r:id="rId17"/>
    <p:sldId id="294" r:id="rId18"/>
    <p:sldId id="295" r:id="rId19"/>
    <p:sldId id="296" r:id="rId20"/>
    <p:sldId id="298" r:id="rId21"/>
    <p:sldId id="299" r:id="rId22"/>
    <p:sldId id="301" r:id="rId23"/>
    <p:sldId id="30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57"/>
          </p14:sldIdLst>
        </p14:section>
        <p14:section name="Search for 3D Models" id="{6844172C-9703-4DC7-908A-C23538616A3C}">
          <p14:sldIdLst>
            <p14:sldId id="300"/>
          </p14:sldIdLst>
        </p14:section>
        <p14:section name="Insert a 3D Model from a File" id="{66737F24-1C36-4DF4-A00F-927A3F1468AC}">
          <p14:sldIdLst>
            <p14:sldId id="260"/>
          </p14:sldIdLst>
        </p14:section>
        <p14:section name="Position and Rotate Your 3D Model" id="{A08F0015-E7F5-4E26-BBAF-AEE4F9A16AD2}">
          <p14:sldIdLst>
            <p14:sldId id="261"/>
            <p14:sldId id="262"/>
          </p14:sldIdLst>
        </p14:section>
        <p14:section name="Animate Your 3D Model" id="{B62868DA-F525-4AC5-9E3E-39ECA0154BBD}">
          <p14:sldIdLst>
            <p14:sldId id="263"/>
            <p14:sldId id="264"/>
            <p14:sldId id="285"/>
            <p14:sldId id="287"/>
            <p14:sldId id="286"/>
            <p14:sldId id="288"/>
            <p14:sldId id="289"/>
            <p14:sldId id="290"/>
            <p14:sldId id="291"/>
            <p14:sldId id="292"/>
            <p14:sldId id="294"/>
            <p14:sldId id="295"/>
            <p14:sldId id="296"/>
            <p14:sldId id="298"/>
            <p14:sldId id="299"/>
            <p14:sldId id="301"/>
            <p14:sldId id="302"/>
          </p14:sldIdLst>
        </p14:section>
      </p14:sectionLst>
    </p:ex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598" autoAdjust="0"/>
  </p:normalViewPr>
  <p:slideViewPr>
    <p:cSldViewPr snapToGrid="0">
      <p:cViewPr varScale="1">
        <p:scale>
          <a:sx n="80" d="100"/>
          <a:sy n="80" d="100"/>
        </p:scale>
        <p:origin x="82" y="562"/>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8/4/2024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A01C38D-F26D-4167-83EF-8774BC62D548}" type="slidenum">
              <a:rPr lang="en-US" smtClean="0"/>
              <a:t>5</a:t>
            </a:fld>
            <a:endParaRPr lang="en-US"/>
          </a:p>
        </p:txBody>
      </p:sp>
    </p:spTree>
    <p:extLst>
      <p:ext uri="{BB962C8B-B14F-4D97-AF65-F5344CB8AC3E}">
        <p14:creationId xmlns:p14="http://schemas.microsoft.com/office/powerpoint/2010/main" val="2773534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A01C38D-F26D-4167-83EF-8774BC62D548}" type="slidenum">
              <a:rPr lang="en-US" smtClean="0"/>
              <a:t>13</a:t>
            </a:fld>
            <a:endParaRPr lang="en-US"/>
          </a:p>
        </p:txBody>
      </p:sp>
    </p:spTree>
    <p:extLst>
      <p:ext uri="{BB962C8B-B14F-4D97-AF65-F5344CB8AC3E}">
        <p14:creationId xmlns:p14="http://schemas.microsoft.com/office/powerpoint/2010/main" val="24390833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8/4/2024</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github.com/RachitSham/todos-springboot-jsp-web-services" TargetMode="Externa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hyperlink" Target="mailto:rachit222sharma@gmail.com" TargetMode="External"/><Relationship Id="rId2" Type="http://schemas.openxmlformats.org/officeDocument/2006/relationships/image" Target="../media/image26.jpg"/><Relationship Id="rId1" Type="http://schemas.openxmlformats.org/officeDocument/2006/relationships/slideLayout" Target="../slideLayouts/slideLayout7.xml"/><Relationship Id="rId5" Type="http://schemas.openxmlformats.org/officeDocument/2006/relationships/hyperlink" Target="https://www.linkedin.com/in/rachit-sharma-techie/" TargetMode="External"/><Relationship Id="rId4" Type="http://schemas.openxmlformats.org/officeDocument/2006/relationships/hyperlink" Target="https://github.com/RachitSha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tmp"/></Relationships>
</file>

<file path=ppt/slides/_rels/slide5.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68524">
              <a:srgbClr val="B1C4E6"/>
            </a:gs>
            <a:gs pos="0">
              <a:schemeClr val="accent1">
                <a:lumMod val="5000"/>
                <a:lumOff val="95000"/>
              </a:schemeClr>
            </a:gs>
            <a:gs pos="20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1625600" y="1172633"/>
            <a:ext cx="9144000" cy="1790700"/>
          </a:xfrm>
        </p:spPr>
        <p:txBody>
          <a:bodyPr/>
          <a:lstStyle/>
          <a:p>
            <a:r>
              <a:rPr lang="en-US" dirty="0">
                <a:latin typeface="Times New Roman" panose="02020603050405020304" pitchFamily="18" charset="0"/>
                <a:cs typeface="Times New Roman" panose="02020603050405020304" pitchFamily="18" charset="0"/>
              </a:rPr>
              <a:t>To Create A Simple Web Application With Spring Boot..!</a:t>
            </a: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a:noFill/>
        </p:spPr>
        <p:txBody>
          <a:bodyPr/>
          <a:lstStyle/>
          <a:p>
            <a:r>
              <a:rPr lang="en-US" sz="2800" dirty="0">
                <a:latin typeface="Times New Roman" panose="02020603050405020304" pitchFamily="18" charset="0"/>
                <a:cs typeface="Times New Roman" panose="02020603050405020304" pitchFamily="18" charset="0"/>
              </a:rPr>
              <a:t>We Will Follow MVC Pattern Using JSP As The View.</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8077762" y="5127585"/>
            <a:ext cx="3195980" cy="405114"/>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r>
              <a:rPr lang="en-US" sz="2000" dirty="0">
                <a:solidFill>
                  <a:schemeClr val="bg1"/>
                </a:solidFill>
                <a:latin typeface="Times New Roman" panose="02020603050405020304" pitchFamily="18" charset="0"/>
                <a:ea typeface="+mn-ea"/>
                <a:cs typeface="Times New Roman" panose="02020603050405020304" pitchFamily="18" charset="0"/>
              </a:rPr>
              <a:t> About This Application </a:t>
            </a: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8077762" y="5524500"/>
            <a:ext cx="3760738" cy="102056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a:latin typeface="Times New Roman" panose="02020603050405020304" pitchFamily="18" charset="0"/>
                <a:cs typeface="Times New Roman" panose="02020603050405020304" pitchFamily="18" charset="0"/>
              </a:rPr>
              <a:t>We will develop a simple application with login functionality as well as the functionality to show a list of </a:t>
            </a:r>
            <a:r>
              <a:rPr lang="en-US" sz="1600" dirty="0" err="1">
                <a:latin typeface="Times New Roman" panose="02020603050405020304" pitchFamily="18" charset="0"/>
                <a:cs typeface="Times New Roman" panose="02020603050405020304" pitchFamily="18" charset="0"/>
              </a:rPr>
              <a:t>todo’s</a:t>
            </a:r>
            <a:r>
              <a:rPr lang="en-US"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55B5A-5E30-E63F-40B8-51F157B5257E}"/>
              </a:ext>
            </a:extLst>
          </p:cNvPr>
          <p:cNvSpPr>
            <a:spLocks noGrp="1"/>
          </p:cNvSpPr>
          <p:nvPr>
            <p:ph type="title"/>
          </p:nvPr>
        </p:nvSpPr>
        <p:spPr/>
        <p:txBody>
          <a:bodyPr>
            <a:normAutofit fontScale="90000"/>
          </a:bodyPr>
          <a:lstStyle/>
          <a:p>
            <a:br>
              <a:rPr lang="en-IN" sz="3200" dirty="0">
                <a:latin typeface="Times New Roman" panose="02020603050405020304" pitchFamily="18" charset="0"/>
                <a:cs typeface="Times New Roman" panose="02020603050405020304" pitchFamily="18" charset="0"/>
              </a:rPr>
            </a:br>
            <a:r>
              <a:rPr lang="en-IN" sz="3600" dirty="0">
                <a:latin typeface="Times New Roman" panose="02020603050405020304" pitchFamily="18" charset="0"/>
                <a:cs typeface="Times New Roman" panose="02020603050405020304" pitchFamily="18" charset="0"/>
              </a:rPr>
              <a:t>Auto Configuration</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7E8D83C-B666-9AC3-70BE-CE38176EF1FC}"/>
              </a:ext>
            </a:extLst>
          </p:cNvPr>
          <p:cNvSpPr txBox="1"/>
          <p:nvPr/>
        </p:nvSpPr>
        <p:spPr>
          <a:xfrm>
            <a:off x="538480" y="1584960"/>
            <a:ext cx="10901680" cy="1767840"/>
          </a:xfrm>
          <a:prstGeom prst="rect">
            <a:avLst/>
          </a:prstGeom>
        </p:spPr>
        <p:txBody>
          <a:bodyPr vert="horz" wrap="square" lIns="91440" tIns="45720" rIns="91440" bIns="45720" rtlCol="0">
            <a:noAutofit/>
          </a:bodyPr>
          <a:lstStyle/>
          <a:p>
            <a:pPr marL="285750" indent="-285750" algn="just">
              <a:lnSpc>
                <a:spcPts val="1800"/>
              </a:lnSpc>
              <a:spcAft>
                <a:spcPts val="600"/>
              </a:spcAft>
              <a:buFont typeface="Wingdings" panose="05000000000000000000" pitchFamily="2" charset="2"/>
              <a:buChar char="Ø"/>
            </a:pPr>
            <a:r>
              <a:rPr lang="en-US" dirty="0">
                <a:solidFill>
                  <a:prstClr val="black">
                    <a:lumMod val="75000"/>
                    <a:lumOff val="25000"/>
                  </a:prstClr>
                </a:solidFill>
                <a:latin typeface="Times New Roman" panose="02020603050405020304" pitchFamily="18" charset="0"/>
                <a:cs typeface="Times New Roman" panose="02020603050405020304" pitchFamily="18" charset="0"/>
              </a:rPr>
              <a:t>Spring Boot Starter Web auto configures the basic things that are needed. To understand the features Spring Boot         Starter Web brings in, lets run StudentServicesApplication.java as a Java Application and review the log.</a:t>
            </a:r>
          </a:p>
          <a:p>
            <a:pPr marL="0" indent="0" algn="just">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6D65B9C9-07DB-786C-F688-704EE9C319B5}"/>
              </a:ext>
            </a:extLst>
          </p:cNvPr>
          <p:cNvSpPr/>
          <p:nvPr/>
        </p:nvSpPr>
        <p:spPr>
          <a:xfrm>
            <a:off x="1442720" y="2326640"/>
            <a:ext cx="8514080" cy="191008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IN" sz="1600" dirty="0">
                <a:latin typeface="Times New Roman" panose="02020603050405020304" pitchFamily="18" charset="0"/>
                <a:cs typeface="Times New Roman" panose="02020603050405020304" pitchFamily="18" charset="0"/>
              </a:rPr>
              <a:t>Mapping servlet: '</a:t>
            </a:r>
            <a:r>
              <a:rPr lang="en-IN" sz="1600" dirty="0" err="1">
                <a:latin typeface="Times New Roman" panose="02020603050405020304" pitchFamily="18" charset="0"/>
                <a:cs typeface="Times New Roman" panose="02020603050405020304" pitchFamily="18" charset="0"/>
              </a:rPr>
              <a:t>dispatcherServlet</a:t>
            </a:r>
            <a:r>
              <a:rPr lang="en-IN" sz="1600" dirty="0">
                <a:latin typeface="Times New Roman" panose="02020603050405020304" pitchFamily="18" charset="0"/>
                <a:cs typeface="Times New Roman" panose="02020603050405020304" pitchFamily="18" charset="0"/>
              </a:rPr>
              <a:t>' to [/]</a:t>
            </a:r>
          </a:p>
          <a:p>
            <a:r>
              <a:rPr lang="en-IN" sz="1600" dirty="0">
                <a:latin typeface="Times New Roman" panose="02020603050405020304" pitchFamily="18" charset="0"/>
                <a:cs typeface="Times New Roman" panose="02020603050405020304" pitchFamily="18" charset="0"/>
              </a:rPr>
              <a:t>Mapped "{[/error]}" onto </a:t>
            </a:r>
            <a:r>
              <a:rPr lang="en-IN" sz="1600" dirty="0" err="1">
                <a:latin typeface="Times New Roman" panose="02020603050405020304" pitchFamily="18" charset="0"/>
                <a:cs typeface="Times New Roman" panose="02020603050405020304" pitchFamily="18" charset="0"/>
              </a:rPr>
              <a:t>publicorg.springframework.http.ResponseEntity</a:t>
            </a:r>
            <a:r>
              <a:rPr lang="en-IN" sz="1600" dirty="0">
                <a:latin typeface="Times New Roman" panose="02020603050405020304" pitchFamily="18" charset="0"/>
                <a:cs typeface="Times New Roman" panose="02020603050405020304" pitchFamily="18" charset="0"/>
              </a:rPr>
              <a:t>&lt;</a:t>
            </a:r>
            <a:r>
              <a:rPr lang="en-IN" sz="1600" dirty="0" err="1">
                <a:latin typeface="Times New Roman" panose="02020603050405020304" pitchFamily="18" charset="0"/>
                <a:cs typeface="Times New Roman" panose="02020603050405020304" pitchFamily="18" charset="0"/>
              </a:rPr>
              <a:t>java.util.Map</a:t>
            </a:r>
            <a:r>
              <a:rPr lang="en-IN" sz="1600" dirty="0">
                <a:latin typeface="Times New Roman" panose="02020603050405020304" pitchFamily="18" charset="0"/>
                <a:cs typeface="Times New Roman" panose="02020603050405020304" pitchFamily="18" charset="0"/>
              </a:rPr>
              <a:t>&lt;</a:t>
            </a:r>
            <a:r>
              <a:rPr lang="en-IN" sz="1600" dirty="0" err="1">
                <a:latin typeface="Times New Roman" panose="02020603050405020304" pitchFamily="18" charset="0"/>
                <a:cs typeface="Times New Roman" panose="02020603050405020304" pitchFamily="18" charset="0"/>
              </a:rPr>
              <a:t>java.lang.String</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java.lang.Object</a:t>
            </a:r>
            <a:r>
              <a:rPr lang="en-IN" sz="1600" dirty="0">
                <a:latin typeface="Times New Roman" panose="02020603050405020304" pitchFamily="18" charset="0"/>
                <a:cs typeface="Times New Roman" panose="02020603050405020304" pitchFamily="18" charset="0"/>
              </a:rPr>
              <a:t>&gt;&gt; org.springframework.boot.autoconfigure.web.BasicErrorController.error(</a:t>
            </a:r>
            <a:r>
              <a:rPr lang="en-IN" sz="1600" dirty="0" err="1">
                <a:latin typeface="Times New Roman" panose="02020603050405020304" pitchFamily="18" charset="0"/>
                <a:cs typeface="Times New Roman" panose="02020603050405020304" pitchFamily="18" charset="0"/>
              </a:rPr>
              <a:t>javax.servlet.http.HttpServletRequest</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Mapped URL path [/</a:t>
            </a:r>
            <a:r>
              <a:rPr lang="en-IN" sz="1600" dirty="0" err="1">
                <a:latin typeface="Times New Roman" panose="02020603050405020304" pitchFamily="18" charset="0"/>
                <a:cs typeface="Times New Roman" panose="02020603050405020304" pitchFamily="18" charset="0"/>
              </a:rPr>
              <a:t>webjars</a:t>
            </a:r>
            <a:r>
              <a:rPr lang="en-IN" sz="1600" dirty="0">
                <a:latin typeface="Times New Roman" panose="02020603050405020304" pitchFamily="18" charset="0"/>
                <a:cs typeface="Times New Roman" panose="02020603050405020304" pitchFamily="18" charset="0"/>
              </a:rPr>
              <a:t>/**] onto handler of type [classorg.springframework.web.servlet.resource.ResourceHttpRequestHandler]</a:t>
            </a:r>
          </a:p>
        </p:txBody>
      </p:sp>
      <p:sp>
        <p:nvSpPr>
          <p:cNvPr id="7" name="TextBox 6">
            <a:extLst>
              <a:ext uri="{FF2B5EF4-FFF2-40B4-BE49-F238E27FC236}">
                <a16:creationId xmlns:a16="http://schemas.microsoft.com/office/drawing/2014/main" id="{C677DF3E-C58B-A7DE-9D5D-D6F029182529}"/>
              </a:ext>
            </a:extLst>
          </p:cNvPr>
          <p:cNvSpPr txBox="1"/>
          <p:nvPr/>
        </p:nvSpPr>
        <p:spPr>
          <a:xfrm>
            <a:off x="589280" y="4450080"/>
            <a:ext cx="10972800" cy="1960880"/>
          </a:xfrm>
          <a:prstGeom prst="rect">
            <a:avLst/>
          </a:prstGeom>
        </p:spPr>
        <p:txBody>
          <a:bodyPr vert="horz" wrap="square" lIns="91440" tIns="45720" rIns="91440" bIns="45720" rtlCol="0">
            <a:noAutofit/>
          </a:bodyPr>
          <a:lstStyle/>
          <a:p>
            <a:pPr marL="285750" indent="-285750" algn="l">
              <a:lnSpc>
                <a:spcPts val="1800"/>
              </a:lnSpc>
              <a:spcAft>
                <a:spcPts val="600"/>
              </a:spcAft>
              <a:buFont typeface="Wingdings" panose="05000000000000000000" pitchFamily="2" charset="2"/>
              <a:buChar char="Ø"/>
            </a:pPr>
            <a:r>
              <a:rPr lang="en-IN" dirty="0">
                <a:solidFill>
                  <a:prstClr val="black">
                    <a:lumMod val="75000"/>
                    <a:lumOff val="25000"/>
                  </a:prstClr>
                </a:solidFill>
                <a:latin typeface="Times New Roman" panose="02020603050405020304" pitchFamily="18" charset="0"/>
                <a:cs typeface="Times New Roman" panose="02020603050405020304" pitchFamily="18" charset="0"/>
              </a:rPr>
              <a:t>Spring Boot Starter Web auto-configures</a:t>
            </a:r>
          </a:p>
          <a:p>
            <a:pPr algn="l">
              <a:lnSpc>
                <a:spcPts val="1800"/>
              </a:lnSpc>
              <a:spcAft>
                <a:spcPts val="600"/>
              </a:spcAft>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a:p>
            <a:pPr marL="171450" indent="-171450" algn="l">
              <a:lnSpc>
                <a:spcPts val="1800"/>
              </a:lnSpc>
              <a:spcAft>
                <a:spcPts val="600"/>
              </a:spcAft>
              <a:buFont typeface="Arial" panose="020B0604020202020204" pitchFamily="34" charset="0"/>
              <a:buChar char="•"/>
            </a:pPr>
            <a:r>
              <a:rPr lang="en-IN" dirty="0">
                <a:solidFill>
                  <a:prstClr val="black">
                    <a:lumMod val="75000"/>
                    <a:lumOff val="25000"/>
                  </a:prstClr>
                </a:solidFill>
                <a:latin typeface="Times New Roman" panose="02020603050405020304" pitchFamily="18" charset="0"/>
                <a:cs typeface="Times New Roman" panose="02020603050405020304" pitchFamily="18" charset="0"/>
              </a:rPr>
              <a:t>Dispatcher Servlet</a:t>
            </a:r>
          </a:p>
          <a:p>
            <a:pPr marL="171450" indent="-171450" algn="l">
              <a:lnSpc>
                <a:spcPts val="1800"/>
              </a:lnSpc>
              <a:spcAft>
                <a:spcPts val="600"/>
              </a:spcAft>
              <a:buFont typeface="Arial" panose="020B0604020202020204" pitchFamily="34" charset="0"/>
              <a:buChar char="•"/>
            </a:pPr>
            <a:r>
              <a:rPr lang="en-IN" dirty="0">
                <a:solidFill>
                  <a:prstClr val="black">
                    <a:lumMod val="75000"/>
                    <a:lumOff val="25000"/>
                  </a:prstClr>
                </a:solidFill>
                <a:latin typeface="Times New Roman" panose="02020603050405020304" pitchFamily="18" charset="0"/>
                <a:cs typeface="Times New Roman" panose="02020603050405020304" pitchFamily="18" charset="0"/>
              </a:rPr>
              <a:t>Error Page</a:t>
            </a:r>
          </a:p>
          <a:p>
            <a:pPr marL="171450" indent="-171450" algn="l">
              <a:lnSpc>
                <a:spcPts val="1800"/>
              </a:lnSpc>
              <a:spcAft>
                <a:spcPts val="600"/>
              </a:spcAft>
              <a:buFont typeface="Arial" panose="020B0604020202020204" pitchFamily="34" charset="0"/>
              <a:buChar char="•"/>
            </a:pPr>
            <a:r>
              <a:rPr lang="en-IN" dirty="0">
                <a:solidFill>
                  <a:prstClr val="black">
                    <a:lumMod val="75000"/>
                    <a:lumOff val="25000"/>
                  </a:prstClr>
                </a:solidFill>
                <a:latin typeface="Times New Roman" panose="02020603050405020304" pitchFamily="18" charset="0"/>
                <a:cs typeface="Times New Roman" panose="02020603050405020304" pitchFamily="18" charset="0"/>
              </a:rPr>
              <a:t>Web Jars to manage your static dependencies</a:t>
            </a:r>
          </a:p>
          <a:p>
            <a:pPr marL="171450" indent="-171450" algn="l">
              <a:lnSpc>
                <a:spcPts val="1800"/>
              </a:lnSpc>
              <a:spcAft>
                <a:spcPts val="600"/>
              </a:spcAft>
              <a:buFont typeface="Arial" panose="020B0604020202020204" pitchFamily="34" charset="0"/>
              <a:buChar char="•"/>
            </a:pPr>
            <a:r>
              <a:rPr lang="en-IN" dirty="0">
                <a:solidFill>
                  <a:prstClr val="black">
                    <a:lumMod val="75000"/>
                    <a:lumOff val="25000"/>
                  </a:prstClr>
                </a:solidFill>
                <a:latin typeface="Times New Roman" panose="02020603050405020304" pitchFamily="18" charset="0"/>
                <a:cs typeface="Times New Roman" panose="02020603050405020304" pitchFamily="18" charset="0"/>
              </a:rPr>
              <a:t>Embedded Servlet Container - Tomcat is the default</a:t>
            </a:r>
          </a:p>
        </p:txBody>
      </p:sp>
    </p:spTree>
    <p:extLst>
      <p:ext uri="{BB962C8B-B14F-4D97-AF65-F5344CB8AC3E}">
        <p14:creationId xmlns:p14="http://schemas.microsoft.com/office/powerpoint/2010/main" val="2073482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EE3F4-5A54-CDA2-18CB-AB8C20B03753}"/>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Configuring A View Resolver</a:t>
            </a:r>
          </a:p>
        </p:txBody>
      </p:sp>
      <p:sp>
        <p:nvSpPr>
          <p:cNvPr id="3" name="TextBox 2">
            <a:extLst>
              <a:ext uri="{FF2B5EF4-FFF2-40B4-BE49-F238E27FC236}">
                <a16:creationId xmlns:a16="http://schemas.microsoft.com/office/drawing/2014/main" id="{FCAA87B8-3B61-DA80-CFF0-F2140AB8ADE0}"/>
              </a:ext>
            </a:extLst>
          </p:cNvPr>
          <p:cNvSpPr txBox="1"/>
          <p:nvPr/>
        </p:nvSpPr>
        <p:spPr>
          <a:xfrm>
            <a:off x="985520" y="1615440"/>
            <a:ext cx="10596880" cy="1432560"/>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A46BDDDB-55EF-59A5-F8BC-6CC2649F0A12}"/>
              </a:ext>
            </a:extLst>
          </p:cNvPr>
          <p:cNvSpPr txBox="1"/>
          <p:nvPr/>
        </p:nvSpPr>
        <p:spPr>
          <a:xfrm>
            <a:off x="650240" y="1503681"/>
            <a:ext cx="10820400" cy="646331"/>
          </a:xfrm>
          <a:prstGeom prst="rect">
            <a:avLst/>
          </a:prstGeom>
          <a:noFill/>
        </p:spPr>
        <p:txBody>
          <a:bodyPr wrap="square">
            <a:spAutoFit/>
          </a:bodyPr>
          <a:lstStyle/>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We would have our </a:t>
            </a:r>
            <a:r>
              <a:rPr lang="en-IN" dirty="0" err="1">
                <a:latin typeface="Times New Roman" panose="02020603050405020304" pitchFamily="18" charset="0"/>
                <a:cs typeface="Times New Roman" panose="02020603050405020304" pitchFamily="18" charset="0"/>
              </a:rPr>
              <a:t>jsp’s</a:t>
            </a:r>
            <a:r>
              <a:rPr lang="en-IN" dirty="0">
                <a:latin typeface="Times New Roman" panose="02020603050405020304" pitchFamily="18" charset="0"/>
                <a:cs typeface="Times New Roman" panose="02020603050405020304" pitchFamily="18" charset="0"/>
              </a:rPr>
              <a:t> in /WEB-INF/</a:t>
            </a:r>
            <a:r>
              <a:rPr lang="en-IN" dirty="0" err="1">
                <a:latin typeface="Times New Roman" panose="02020603050405020304" pitchFamily="18" charset="0"/>
                <a:cs typeface="Times New Roman" panose="02020603050405020304" pitchFamily="18" charset="0"/>
              </a:rPr>
              <a:t>jsp</a:t>
            </a:r>
            <a:r>
              <a:rPr lang="en-IN" dirty="0">
                <a:latin typeface="Times New Roman" panose="02020603050405020304" pitchFamily="18" charset="0"/>
                <a:cs typeface="Times New Roman" panose="02020603050405020304" pitchFamily="18" charset="0"/>
              </a:rPr>
              <a:t>/. We would need to configure the view resolver with the prefix and suffix.</a:t>
            </a:r>
          </a:p>
        </p:txBody>
      </p:sp>
      <p:pic>
        <p:nvPicPr>
          <p:cNvPr id="12" name="Picture 11" descr="A black background with yellow text&#10;&#10;Description automatically generated">
            <a:extLst>
              <a:ext uri="{FF2B5EF4-FFF2-40B4-BE49-F238E27FC236}">
                <a16:creationId xmlns:a16="http://schemas.microsoft.com/office/drawing/2014/main" id="{30D7D6D2-E287-261C-9138-7CB8FD388659}"/>
              </a:ext>
            </a:extLst>
          </p:cNvPr>
          <p:cNvPicPr>
            <a:picLocks noChangeAspect="1"/>
          </p:cNvPicPr>
          <p:nvPr/>
        </p:nvPicPr>
        <p:blipFill>
          <a:blip r:embed="rId2"/>
          <a:stretch>
            <a:fillRect/>
          </a:stretch>
        </p:blipFill>
        <p:spPr>
          <a:xfrm>
            <a:off x="1458410" y="2476982"/>
            <a:ext cx="8773610" cy="11789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55759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ED478-9000-DDBC-19EF-422B8224E202}"/>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Login Controller</a:t>
            </a:r>
          </a:p>
        </p:txBody>
      </p:sp>
      <p:sp>
        <p:nvSpPr>
          <p:cNvPr id="4" name="TextBox 3">
            <a:extLst>
              <a:ext uri="{FF2B5EF4-FFF2-40B4-BE49-F238E27FC236}">
                <a16:creationId xmlns:a16="http://schemas.microsoft.com/office/drawing/2014/main" id="{3E74CB91-B7A1-696B-94C2-E28EEA7660E3}"/>
              </a:ext>
            </a:extLst>
          </p:cNvPr>
          <p:cNvSpPr txBox="1"/>
          <p:nvPr/>
        </p:nvSpPr>
        <p:spPr>
          <a:xfrm>
            <a:off x="609600" y="1686560"/>
            <a:ext cx="10891520" cy="2672080"/>
          </a:xfrm>
          <a:prstGeom prst="rect">
            <a:avLst/>
          </a:prstGeom>
        </p:spPr>
        <p:txBody>
          <a:bodyPr vert="horz" wrap="square" lIns="91440" tIns="45720" rIns="91440" bIns="45720" rtlCol="0">
            <a:noAutofit/>
          </a:bodyPr>
          <a:lstStyle/>
          <a:p>
            <a:pPr marL="285750" indent="-285750" algn="just">
              <a:lnSpc>
                <a:spcPts val="1800"/>
              </a:lnSpc>
              <a:spcAft>
                <a:spcPts val="600"/>
              </a:spcAft>
              <a:buFont typeface="Wingdings" panose="05000000000000000000" pitchFamily="2" charset="2"/>
              <a:buChar char="Ø"/>
            </a:pPr>
            <a:r>
              <a:rPr lang="en-US" dirty="0">
                <a:solidFill>
                  <a:srgbClr val="FF0000"/>
                </a:solidFill>
                <a:latin typeface="Times New Roman" panose="02020603050405020304" pitchFamily="18" charset="0"/>
                <a:cs typeface="Times New Roman" panose="02020603050405020304" pitchFamily="18" charset="0"/>
              </a:rPr>
              <a:t>public String </a:t>
            </a:r>
            <a:r>
              <a:rPr lang="en-US" dirty="0" err="1">
                <a:solidFill>
                  <a:srgbClr val="FF0000"/>
                </a:solidFill>
                <a:latin typeface="Times New Roman" panose="02020603050405020304" pitchFamily="18" charset="0"/>
                <a:cs typeface="Times New Roman" panose="02020603050405020304" pitchFamily="18" charset="0"/>
              </a:rPr>
              <a:t>showLoginPage</a:t>
            </a:r>
            <a:r>
              <a:rPr lang="en-US" dirty="0">
                <a:solidFill>
                  <a:srgbClr val="FF0000"/>
                </a:solidFill>
                <a:latin typeface="Times New Roman" panose="02020603050405020304" pitchFamily="18" charset="0"/>
                <a:cs typeface="Times New Roman" panose="02020603050405020304" pitchFamily="18" charset="0"/>
              </a:rPr>
              <a:t>(</a:t>
            </a:r>
            <a:r>
              <a:rPr lang="en-US" dirty="0" err="1">
                <a:solidFill>
                  <a:srgbClr val="FF0000"/>
                </a:solidFill>
                <a:latin typeface="Times New Roman" panose="02020603050405020304" pitchFamily="18" charset="0"/>
                <a:cs typeface="Times New Roman" panose="02020603050405020304" pitchFamily="18" charset="0"/>
              </a:rPr>
              <a:t>ModelMap</a:t>
            </a:r>
            <a:r>
              <a:rPr lang="en-US" dirty="0">
                <a:solidFill>
                  <a:srgbClr val="FF0000"/>
                </a:solidFill>
                <a:latin typeface="Times New Roman" panose="02020603050405020304" pitchFamily="18" charset="0"/>
                <a:cs typeface="Times New Roman" panose="02020603050405020304" pitchFamily="18" charset="0"/>
              </a:rPr>
              <a:t> model): </a:t>
            </a:r>
            <a:r>
              <a:rPr lang="en-US" dirty="0">
                <a:solidFill>
                  <a:prstClr val="black">
                    <a:lumMod val="75000"/>
                    <a:lumOff val="25000"/>
                  </a:prstClr>
                </a:solidFill>
                <a:latin typeface="Times New Roman" panose="02020603050405020304" pitchFamily="18" charset="0"/>
                <a:cs typeface="Times New Roman" panose="02020603050405020304" pitchFamily="18" charset="0"/>
              </a:rPr>
              <a:t>Mapped to the \login Get Method, this method shows the login page.</a:t>
            </a:r>
          </a:p>
          <a:p>
            <a:pPr marL="285750" indent="-285750" algn="just">
              <a:lnSpc>
                <a:spcPts val="1800"/>
              </a:lnSpc>
              <a:spcAft>
                <a:spcPts val="600"/>
              </a:spcAft>
              <a:buFont typeface="Wingdings" panose="05000000000000000000" pitchFamily="2" charset="2"/>
              <a:buChar char="Ø"/>
            </a:pPr>
            <a:endParaRPr lang="en-US" dirty="0">
              <a:solidFill>
                <a:prstClr val="black">
                  <a:lumMod val="75000"/>
                  <a:lumOff val="25000"/>
                </a:prstClr>
              </a:solidFill>
              <a:latin typeface="Times New Roman" panose="02020603050405020304" pitchFamily="18" charset="0"/>
              <a:cs typeface="Times New Roman" panose="02020603050405020304" pitchFamily="18" charset="0"/>
            </a:endParaRPr>
          </a:p>
          <a:p>
            <a:pPr marL="285750" indent="-285750" algn="just">
              <a:lnSpc>
                <a:spcPts val="1800"/>
              </a:lnSpc>
              <a:spcAft>
                <a:spcPts val="600"/>
              </a:spcAft>
              <a:buFont typeface="Wingdings" panose="05000000000000000000" pitchFamily="2" charset="2"/>
              <a:buChar char="Ø"/>
            </a:pPr>
            <a:r>
              <a:rPr lang="en-US" dirty="0">
                <a:solidFill>
                  <a:srgbClr val="FF0000"/>
                </a:solidFill>
                <a:latin typeface="Times New Roman" panose="02020603050405020304" pitchFamily="18" charset="0"/>
                <a:cs typeface="Times New Roman" panose="02020603050405020304" pitchFamily="18" charset="0"/>
              </a:rPr>
              <a:t>@Autowired LoginService service</a:t>
            </a:r>
            <a:r>
              <a:rPr lang="en-US" dirty="0">
                <a:solidFill>
                  <a:prstClr val="black">
                    <a:lumMod val="75000"/>
                    <a:lumOff val="25000"/>
                  </a:prstClr>
                </a:solidFill>
                <a:latin typeface="Times New Roman" panose="02020603050405020304" pitchFamily="18" charset="0"/>
                <a:cs typeface="Times New Roman" panose="02020603050405020304" pitchFamily="18" charset="0"/>
              </a:rPr>
              <a:t>: LoginService has the validation logic</a:t>
            </a:r>
          </a:p>
          <a:p>
            <a:pPr marL="285750" indent="-285750" algn="just">
              <a:lnSpc>
                <a:spcPts val="1800"/>
              </a:lnSpc>
              <a:spcAft>
                <a:spcPts val="600"/>
              </a:spcAft>
              <a:buFont typeface="Wingdings" panose="05000000000000000000" pitchFamily="2" charset="2"/>
              <a:buChar char="Ø"/>
            </a:pPr>
            <a:endParaRPr lang="en-US" dirty="0">
              <a:solidFill>
                <a:srgbClr val="FF0000"/>
              </a:solidFill>
              <a:latin typeface="Times New Roman" panose="02020603050405020304" pitchFamily="18" charset="0"/>
              <a:cs typeface="Times New Roman" panose="02020603050405020304" pitchFamily="18" charset="0"/>
            </a:endParaRPr>
          </a:p>
          <a:p>
            <a:pPr marL="285750" indent="-285750" algn="just">
              <a:lnSpc>
                <a:spcPts val="1800"/>
              </a:lnSpc>
              <a:spcAft>
                <a:spcPts val="600"/>
              </a:spcAft>
              <a:buFont typeface="Wingdings" panose="05000000000000000000" pitchFamily="2" charset="2"/>
              <a:buChar char="Ø"/>
            </a:pPr>
            <a:r>
              <a:rPr lang="en-US" dirty="0" err="1">
                <a:solidFill>
                  <a:srgbClr val="FF0000"/>
                </a:solidFill>
                <a:latin typeface="Times New Roman" panose="02020603050405020304" pitchFamily="18" charset="0"/>
                <a:cs typeface="Times New Roman" panose="02020603050405020304" pitchFamily="18" charset="0"/>
              </a:rPr>
              <a:t>showWelcomePage</a:t>
            </a:r>
            <a:r>
              <a:rPr lang="en-US" dirty="0">
                <a:solidFill>
                  <a:srgbClr val="FF0000"/>
                </a:solidFill>
                <a:latin typeface="Times New Roman" panose="02020603050405020304" pitchFamily="18" charset="0"/>
                <a:cs typeface="Times New Roman" panose="02020603050405020304" pitchFamily="18" charset="0"/>
              </a:rPr>
              <a:t>(</a:t>
            </a:r>
            <a:r>
              <a:rPr lang="en-US" dirty="0" err="1">
                <a:solidFill>
                  <a:srgbClr val="FF0000"/>
                </a:solidFill>
                <a:latin typeface="Times New Roman" panose="02020603050405020304" pitchFamily="18" charset="0"/>
                <a:cs typeface="Times New Roman" panose="02020603050405020304" pitchFamily="18" charset="0"/>
              </a:rPr>
              <a:t>ModelMap</a:t>
            </a:r>
            <a:r>
              <a:rPr lang="en-US" dirty="0">
                <a:solidFill>
                  <a:srgbClr val="FF0000"/>
                </a:solidFill>
                <a:latin typeface="Times New Roman" panose="02020603050405020304" pitchFamily="18" charset="0"/>
                <a:cs typeface="Times New Roman" panose="02020603050405020304" pitchFamily="18" charset="0"/>
              </a:rPr>
              <a:t> model, @RequestParam String name, @RequestParam String password)</a:t>
            </a:r>
            <a:r>
              <a:rPr lang="en-US" dirty="0">
                <a:solidFill>
                  <a:prstClr val="black">
                    <a:lumMod val="75000"/>
                    <a:lumOff val="25000"/>
                  </a:prstClr>
                </a:solidFill>
                <a:latin typeface="Times New Roman" panose="02020603050405020304" pitchFamily="18" charset="0"/>
                <a:cs typeface="Times New Roman" panose="02020603050405020304" pitchFamily="18" charset="0"/>
              </a:rPr>
              <a:t>: Mapped to the \login Post Method, this method validates the </a:t>
            </a:r>
            <a:r>
              <a:rPr lang="en-US" dirty="0" err="1">
                <a:solidFill>
                  <a:prstClr val="black">
                    <a:lumMod val="75000"/>
                    <a:lumOff val="25000"/>
                  </a:prstClr>
                </a:solidFill>
                <a:latin typeface="Times New Roman" panose="02020603050405020304" pitchFamily="18" charset="0"/>
                <a:cs typeface="Times New Roman" panose="02020603050405020304" pitchFamily="18" charset="0"/>
              </a:rPr>
              <a:t>userid</a:t>
            </a:r>
            <a:r>
              <a:rPr lang="en-US" dirty="0">
                <a:solidFill>
                  <a:prstClr val="black">
                    <a:lumMod val="75000"/>
                    <a:lumOff val="25000"/>
                  </a:prstClr>
                </a:solidFill>
                <a:latin typeface="Times New Roman" panose="02020603050405020304" pitchFamily="18" charset="0"/>
                <a:cs typeface="Times New Roman" panose="02020603050405020304" pitchFamily="18" charset="0"/>
              </a:rPr>
              <a:t> and password. Redirects to welcome page if login is successful.</a:t>
            </a:r>
            <a:endParaRPr lang="en-IN" dirty="0">
              <a:solidFill>
                <a:prstClr val="black">
                  <a:lumMod val="75000"/>
                  <a:lumOff val="25000"/>
                </a:prst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8487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program&#10;&#10;Description automatically generated">
            <a:extLst>
              <a:ext uri="{FF2B5EF4-FFF2-40B4-BE49-F238E27FC236}">
                <a16:creationId xmlns:a16="http://schemas.microsoft.com/office/drawing/2014/main" id="{378011E9-358A-0935-C3B2-25D200E9D1C7}"/>
              </a:ext>
            </a:extLst>
          </p:cNvPr>
          <p:cNvPicPr>
            <a:picLocks noChangeAspect="1"/>
          </p:cNvPicPr>
          <p:nvPr/>
        </p:nvPicPr>
        <p:blipFill>
          <a:blip r:embed="rId3"/>
          <a:stretch>
            <a:fillRect/>
          </a:stretch>
        </p:blipFill>
        <p:spPr>
          <a:xfrm>
            <a:off x="1114425" y="1476374"/>
            <a:ext cx="10096500" cy="49530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21748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81C3B-FE9C-5440-03F3-7828A38ED06A}"/>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Login Service</a:t>
            </a:r>
          </a:p>
        </p:txBody>
      </p:sp>
      <p:sp>
        <p:nvSpPr>
          <p:cNvPr id="4" name="TextBox 3">
            <a:extLst>
              <a:ext uri="{FF2B5EF4-FFF2-40B4-BE49-F238E27FC236}">
                <a16:creationId xmlns:a16="http://schemas.microsoft.com/office/drawing/2014/main" id="{618406CB-66A3-1B0B-C1AF-B81A7FC07785}"/>
              </a:ext>
            </a:extLst>
          </p:cNvPr>
          <p:cNvSpPr txBox="1"/>
          <p:nvPr/>
        </p:nvSpPr>
        <p:spPr>
          <a:xfrm>
            <a:off x="629266" y="1455625"/>
            <a:ext cx="9094839" cy="369332"/>
          </a:xfrm>
          <a:prstGeom prst="rect">
            <a:avLst/>
          </a:prstGeom>
          <a:noFill/>
        </p:spPr>
        <p:txBody>
          <a:bodyPr wrap="square">
            <a:spAutoFit/>
          </a:bodyPr>
          <a:lstStyle/>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Has the basic logic for authentication. Hardcoded business logic</a:t>
            </a:r>
          </a:p>
        </p:txBody>
      </p:sp>
      <p:pic>
        <p:nvPicPr>
          <p:cNvPr id="5" name="Picture 4" descr="A screen shot of a computer">
            <a:extLst>
              <a:ext uri="{FF2B5EF4-FFF2-40B4-BE49-F238E27FC236}">
                <a16:creationId xmlns:a16="http://schemas.microsoft.com/office/drawing/2014/main" id="{26EA29CC-D3A9-4CF0-883C-A097AF424C9F}"/>
              </a:ext>
            </a:extLst>
          </p:cNvPr>
          <p:cNvPicPr>
            <a:picLocks noChangeAspect="1"/>
          </p:cNvPicPr>
          <p:nvPr/>
        </p:nvPicPr>
        <p:blipFill>
          <a:blip r:embed="rId2"/>
          <a:stretch>
            <a:fillRect/>
          </a:stretch>
        </p:blipFill>
        <p:spPr>
          <a:xfrm>
            <a:off x="1314450" y="2209800"/>
            <a:ext cx="8982075" cy="36861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83821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0ED6A-B1B2-7FE2-375A-7F6928CFAB35}"/>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Login View – JSP</a:t>
            </a:r>
          </a:p>
        </p:txBody>
      </p:sp>
      <p:sp>
        <p:nvSpPr>
          <p:cNvPr id="7" name="TextBox 6">
            <a:extLst>
              <a:ext uri="{FF2B5EF4-FFF2-40B4-BE49-F238E27FC236}">
                <a16:creationId xmlns:a16="http://schemas.microsoft.com/office/drawing/2014/main" id="{2621B914-0BE0-6924-CAE0-4FEFDA0F5174}"/>
              </a:ext>
            </a:extLst>
          </p:cNvPr>
          <p:cNvSpPr txBox="1"/>
          <p:nvPr/>
        </p:nvSpPr>
        <p:spPr>
          <a:xfrm>
            <a:off x="599768" y="1573161"/>
            <a:ext cx="10854813" cy="619433"/>
          </a:xfrm>
          <a:prstGeom prst="rect">
            <a:avLst/>
          </a:prstGeom>
        </p:spPr>
        <p:txBody>
          <a:bodyPr vert="horz" wrap="square" lIns="91440" tIns="45720" rIns="91440" bIns="45720" rtlCol="0">
            <a:noAutofit/>
          </a:bodyPr>
          <a:lstStyle/>
          <a:p>
            <a:pPr marL="285750" indent="-285750" algn="just">
              <a:lnSpc>
                <a:spcPts val="1800"/>
              </a:lnSpc>
              <a:spcAft>
                <a:spcPts val="600"/>
              </a:spcAft>
              <a:buFont typeface="Wingdings" panose="05000000000000000000" pitchFamily="2" charset="2"/>
              <a:buChar char="Ø"/>
            </a:pPr>
            <a:r>
              <a:rPr lang="en-US" dirty="0">
                <a:solidFill>
                  <a:prstClr val="black">
                    <a:lumMod val="75000"/>
                    <a:lumOff val="25000"/>
                  </a:prstClr>
                </a:solidFill>
                <a:latin typeface="Times New Roman" panose="02020603050405020304" pitchFamily="18" charset="0"/>
                <a:cs typeface="Times New Roman" panose="02020603050405020304" pitchFamily="18" charset="0"/>
              </a:rPr>
              <a:t>Simple login page with </a:t>
            </a:r>
            <a:r>
              <a:rPr lang="en-US" dirty="0" err="1">
                <a:solidFill>
                  <a:prstClr val="black">
                    <a:lumMod val="75000"/>
                    <a:lumOff val="25000"/>
                  </a:prstClr>
                </a:solidFill>
                <a:latin typeface="Times New Roman" panose="02020603050405020304" pitchFamily="18" charset="0"/>
                <a:cs typeface="Times New Roman" panose="02020603050405020304" pitchFamily="18" charset="0"/>
              </a:rPr>
              <a:t>userid</a:t>
            </a:r>
            <a:r>
              <a:rPr lang="en-US" dirty="0">
                <a:solidFill>
                  <a:prstClr val="black">
                    <a:lumMod val="75000"/>
                    <a:lumOff val="25000"/>
                  </a:prstClr>
                </a:solidFill>
                <a:latin typeface="Times New Roman" panose="02020603050405020304" pitchFamily="18" charset="0"/>
                <a:cs typeface="Times New Roman" panose="02020603050405020304" pitchFamily="18" charset="0"/>
              </a:rPr>
              <a:t> and password form fields. If error message is populated into model, ${</a:t>
            </a:r>
            <a:r>
              <a:rPr lang="en-US" dirty="0" err="1">
                <a:solidFill>
                  <a:prstClr val="black">
                    <a:lumMod val="75000"/>
                    <a:lumOff val="25000"/>
                  </a:prstClr>
                </a:solidFill>
                <a:latin typeface="Times New Roman" panose="02020603050405020304" pitchFamily="18" charset="0"/>
                <a:cs typeface="Times New Roman" panose="02020603050405020304" pitchFamily="18" charset="0"/>
              </a:rPr>
              <a:t>errorMessage</a:t>
            </a:r>
            <a:r>
              <a:rPr lang="en-US" dirty="0">
                <a:solidFill>
                  <a:prstClr val="black">
                    <a:lumMod val="75000"/>
                    <a:lumOff val="25000"/>
                  </a:prstClr>
                </a:solidFill>
                <a:latin typeface="Times New Roman" panose="02020603050405020304" pitchFamily="18" charset="0"/>
                <a:cs typeface="Times New Roman" panose="02020603050405020304" pitchFamily="18" charset="0"/>
              </a:rPr>
              <a:t>} will show the authentication failure error message.</a:t>
            </a:r>
            <a:endParaRPr lang="en-IN" dirty="0">
              <a:solidFill>
                <a:prstClr val="black">
                  <a:lumMod val="75000"/>
                  <a:lumOff val="25000"/>
                </a:prstClr>
              </a:solidFill>
              <a:latin typeface="Times New Roman" panose="02020603050405020304" pitchFamily="18" charset="0"/>
              <a:cs typeface="Times New Roman" panose="02020603050405020304" pitchFamily="18" charset="0"/>
            </a:endParaRPr>
          </a:p>
        </p:txBody>
      </p:sp>
      <p:pic>
        <p:nvPicPr>
          <p:cNvPr id="4" name="Picture 3" descr="A screenshot of a computer code">
            <a:extLst>
              <a:ext uri="{FF2B5EF4-FFF2-40B4-BE49-F238E27FC236}">
                <a16:creationId xmlns:a16="http://schemas.microsoft.com/office/drawing/2014/main" id="{BC48308F-EECF-7393-2251-A37BAC0C8DCF}"/>
              </a:ext>
            </a:extLst>
          </p:cNvPr>
          <p:cNvPicPr>
            <a:picLocks noChangeAspect="1"/>
          </p:cNvPicPr>
          <p:nvPr/>
        </p:nvPicPr>
        <p:blipFill>
          <a:blip r:embed="rId2"/>
          <a:stretch>
            <a:fillRect/>
          </a:stretch>
        </p:blipFill>
        <p:spPr>
          <a:xfrm>
            <a:off x="1247775" y="2228849"/>
            <a:ext cx="9648825" cy="41529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12391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C47AC-88BC-D6E0-B674-02B74F6AC775}"/>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Welcome View - JSP</a:t>
            </a:r>
          </a:p>
        </p:txBody>
      </p:sp>
      <p:sp>
        <p:nvSpPr>
          <p:cNvPr id="4" name="TextBox 3">
            <a:extLst>
              <a:ext uri="{FF2B5EF4-FFF2-40B4-BE49-F238E27FC236}">
                <a16:creationId xmlns:a16="http://schemas.microsoft.com/office/drawing/2014/main" id="{1641EFE7-1B88-ED9D-E0BF-5F17ADB63D9B}"/>
              </a:ext>
            </a:extLst>
          </p:cNvPr>
          <p:cNvSpPr txBox="1"/>
          <p:nvPr/>
        </p:nvSpPr>
        <p:spPr>
          <a:xfrm>
            <a:off x="658761" y="1514168"/>
            <a:ext cx="10766323" cy="646331"/>
          </a:xfrm>
          <a:prstGeom prst="rect">
            <a:avLst/>
          </a:prstGeom>
          <a:noFill/>
        </p:spPr>
        <p:txBody>
          <a:bodyPr wrap="square">
            <a:spAutoFit/>
          </a:bodyPr>
          <a:lstStyle/>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Welcome page is shown on successful authentication. Shows the name of the login user and a link to manage </a:t>
            </a:r>
            <a:r>
              <a:rPr lang="en-IN" dirty="0" err="1">
                <a:latin typeface="Times New Roman" panose="02020603050405020304" pitchFamily="18" charset="0"/>
                <a:cs typeface="Times New Roman" panose="02020603050405020304" pitchFamily="18" charset="0"/>
              </a:rPr>
              <a:t>todo’s</a:t>
            </a:r>
            <a:r>
              <a:rPr lang="en-IN" dirty="0">
                <a:latin typeface="Times New Roman" panose="02020603050405020304" pitchFamily="18" charset="0"/>
                <a:cs typeface="Times New Roman" panose="02020603050405020304" pitchFamily="18" charset="0"/>
              </a:rPr>
              <a:t>.</a:t>
            </a:r>
          </a:p>
        </p:txBody>
      </p:sp>
      <p:pic>
        <p:nvPicPr>
          <p:cNvPr id="6" name="Picture 5" descr="A computer screen shot of a computer code&#10;&#10;Description automatically generated">
            <a:extLst>
              <a:ext uri="{FF2B5EF4-FFF2-40B4-BE49-F238E27FC236}">
                <a16:creationId xmlns:a16="http://schemas.microsoft.com/office/drawing/2014/main" id="{9F09184E-2EA1-F41B-D631-9AB43B45236D}"/>
              </a:ext>
            </a:extLst>
          </p:cNvPr>
          <p:cNvPicPr>
            <a:picLocks noChangeAspect="1"/>
          </p:cNvPicPr>
          <p:nvPr/>
        </p:nvPicPr>
        <p:blipFill>
          <a:blip r:embed="rId2"/>
          <a:stretch>
            <a:fillRect/>
          </a:stretch>
        </p:blipFill>
        <p:spPr>
          <a:xfrm>
            <a:off x="1435509" y="2271251"/>
            <a:ext cx="9527461" cy="39722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70733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2F9CA-514C-505C-F7B5-B24870A0ECA4}"/>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Todo Model </a:t>
            </a:r>
            <a:endParaRPr lang="en-IN"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0337153-2147-1FC7-8D66-A96C64144B25}"/>
              </a:ext>
            </a:extLst>
          </p:cNvPr>
          <p:cNvSpPr txBox="1"/>
          <p:nvPr/>
        </p:nvSpPr>
        <p:spPr>
          <a:xfrm>
            <a:off x="690880" y="1402081"/>
            <a:ext cx="9641840" cy="369332"/>
          </a:xfrm>
          <a:prstGeom prst="rect">
            <a:avLst/>
          </a:prstGeom>
          <a:noFill/>
        </p:spPr>
        <p:txBody>
          <a:bodyPr wrap="square">
            <a:spAutoFit/>
          </a:bodyPr>
          <a:lstStyle/>
          <a:p>
            <a:pPr marL="285750" indent="-285750" algn="just">
              <a:buFont typeface="Wingdings" panose="05000000000000000000" pitchFamily="2" charset="2"/>
              <a:buChar char="Ø"/>
            </a:pPr>
            <a:r>
              <a:rPr lang="en-IN">
                <a:latin typeface="Times New Roman" panose="02020603050405020304" pitchFamily="18" charset="0"/>
                <a:cs typeface="Times New Roman" panose="02020603050405020304" pitchFamily="18" charset="0"/>
              </a:rPr>
              <a:t>We are using a basic todo with id, user, description and a target date.</a:t>
            </a:r>
            <a:endParaRPr lang="en-IN" dirty="0">
              <a:latin typeface="Times New Roman" panose="02020603050405020304" pitchFamily="18" charset="0"/>
              <a:cs typeface="Times New Roman" panose="02020603050405020304" pitchFamily="18" charset="0"/>
            </a:endParaRPr>
          </a:p>
        </p:txBody>
      </p:sp>
      <p:pic>
        <p:nvPicPr>
          <p:cNvPr id="8" name="Picture 7" descr="A screenshot of a computer code">
            <a:extLst>
              <a:ext uri="{FF2B5EF4-FFF2-40B4-BE49-F238E27FC236}">
                <a16:creationId xmlns:a16="http://schemas.microsoft.com/office/drawing/2014/main" id="{35066D32-EB83-5B82-2B50-16FF8A2E8181}"/>
              </a:ext>
            </a:extLst>
          </p:cNvPr>
          <p:cNvPicPr>
            <a:picLocks noChangeAspect="1"/>
          </p:cNvPicPr>
          <p:nvPr/>
        </p:nvPicPr>
        <p:blipFill>
          <a:blip r:embed="rId2"/>
          <a:stretch>
            <a:fillRect/>
          </a:stretch>
        </p:blipFill>
        <p:spPr>
          <a:xfrm>
            <a:off x="6400804" y="1843340"/>
            <a:ext cx="5171090" cy="4573226"/>
          </a:xfrm>
          <a:prstGeom prst="rect">
            <a:avLst/>
          </a:prstGeom>
          <a:ln>
            <a:noFill/>
          </a:ln>
          <a:effectLst>
            <a:outerShdw blurRad="292100" dist="139700" dir="2700000" algn="tl" rotWithShape="0">
              <a:srgbClr val="333333">
                <a:alpha val="65000"/>
              </a:srgbClr>
            </a:outerShdw>
          </a:effectLst>
        </p:spPr>
      </p:pic>
      <p:pic>
        <p:nvPicPr>
          <p:cNvPr id="9" name="Picture 8" descr="A computer screen shot of a code">
            <a:extLst>
              <a:ext uri="{FF2B5EF4-FFF2-40B4-BE49-F238E27FC236}">
                <a16:creationId xmlns:a16="http://schemas.microsoft.com/office/drawing/2014/main" id="{EF603274-AB66-42EC-E78E-F47C04EAE7E2}"/>
              </a:ext>
            </a:extLst>
          </p:cNvPr>
          <p:cNvPicPr>
            <a:picLocks noChangeAspect="1"/>
          </p:cNvPicPr>
          <p:nvPr/>
        </p:nvPicPr>
        <p:blipFill>
          <a:blip r:embed="rId3"/>
          <a:stretch>
            <a:fillRect/>
          </a:stretch>
        </p:blipFill>
        <p:spPr>
          <a:xfrm>
            <a:off x="820597" y="1857374"/>
            <a:ext cx="5265878" cy="45720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71640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CC03A-5AF4-8512-25EE-8A5F0CE4715D}"/>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Business Service</a:t>
            </a:r>
          </a:p>
        </p:txBody>
      </p:sp>
      <p:sp>
        <p:nvSpPr>
          <p:cNvPr id="4" name="TextBox 3">
            <a:extLst>
              <a:ext uri="{FF2B5EF4-FFF2-40B4-BE49-F238E27FC236}">
                <a16:creationId xmlns:a16="http://schemas.microsoft.com/office/drawing/2014/main" id="{A534A95D-0FD9-2F6F-F297-EE75C2F8E2D2}"/>
              </a:ext>
            </a:extLst>
          </p:cNvPr>
          <p:cNvSpPr txBox="1"/>
          <p:nvPr/>
        </p:nvSpPr>
        <p:spPr>
          <a:xfrm>
            <a:off x="721360" y="1463041"/>
            <a:ext cx="10657840" cy="646331"/>
          </a:xfrm>
          <a:prstGeom prst="rect">
            <a:avLst/>
          </a:prstGeom>
          <a:noFill/>
        </p:spPr>
        <p:txBody>
          <a:bodyPr wrap="square">
            <a:spAutoFit/>
          </a:bodyPr>
          <a:lstStyle/>
          <a:p>
            <a:pPr marL="285750" indent="-285750" algn="just">
              <a:buFont typeface="Wingdings" panose="05000000000000000000" pitchFamily="2" charset="2"/>
              <a:buChar char="Ø"/>
            </a:pPr>
            <a:r>
              <a:rPr lang="en-IN" dirty="0" err="1">
                <a:latin typeface="Times New Roman" panose="02020603050405020304" pitchFamily="18" charset="0"/>
                <a:cs typeface="Times New Roman" panose="02020603050405020304" pitchFamily="18" charset="0"/>
              </a:rPr>
              <a:t>Todoservice</a:t>
            </a:r>
            <a:r>
              <a:rPr lang="en-IN" dirty="0">
                <a:latin typeface="Times New Roman" panose="02020603050405020304" pitchFamily="18" charset="0"/>
                <a:cs typeface="Times New Roman" panose="02020603050405020304" pitchFamily="18" charset="0"/>
              </a:rPr>
              <a:t> uses a simple </a:t>
            </a:r>
            <a:r>
              <a:rPr lang="en-IN" dirty="0" err="1">
                <a:latin typeface="Times New Roman" panose="02020603050405020304" pitchFamily="18" charset="0"/>
                <a:cs typeface="Times New Roman" panose="02020603050405020304" pitchFamily="18" charset="0"/>
              </a:rPr>
              <a:t>ArrayList</a:t>
            </a:r>
            <a:r>
              <a:rPr lang="en-IN" dirty="0">
                <a:latin typeface="Times New Roman" panose="02020603050405020304" pitchFamily="18" charset="0"/>
                <a:cs typeface="Times New Roman" panose="02020603050405020304" pitchFamily="18" charset="0"/>
              </a:rPr>
              <a:t> to store a list of </a:t>
            </a:r>
            <a:r>
              <a:rPr lang="en-IN" dirty="0" err="1">
                <a:latin typeface="Times New Roman" panose="02020603050405020304" pitchFamily="18" charset="0"/>
                <a:cs typeface="Times New Roman" panose="02020603050405020304" pitchFamily="18" charset="0"/>
              </a:rPr>
              <a:t>todo’s</a:t>
            </a:r>
            <a:r>
              <a:rPr lang="en-IN" dirty="0">
                <a:latin typeface="Times New Roman" panose="02020603050405020304" pitchFamily="18" charset="0"/>
                <a:cs typeface="Times New Roman" panose="02020603050405020304" pitchFamily="18" charset="0"/>
              </a:rPr>
              <a:t> in memory. It offers a method to retrieve the </a:t>
            </a:r>
            <a:r>
              <a:rPr lang="en-IN" dirty="0" err="1">
                <a:latin typeface="Times New Roman" panose="02020603050405020304" pitchFamily="18" charset="0"/>
                <a:cs typeface="Times New Roman" panose="02020603050405020304" pitchFamily="18" charset="0"/>
              </a:rPr>
              <a:t>todo’s</a:t>
            </a:r>
            <a:r>
              <a:rPr lang="en-IN" dirty="0">
                <a:latin typeface="Times New Roman" panose="02020603050405020304" pitchFamily="18" charset="0"/>
                <a:cs typeface="Times New Roman" panose="02020603050405020304" pitchFamily="18" charset="0"/>
              </a:rPr>
              <a:t>.</a:t>
            </a:r>
          </a:p>
        </p:txBody>
      </p:sp>
      <p:pic>
        <p:nvPicPr>
          <p:cNvPr id="5" name="Picture 4" descr="A screenshot of a computer program">
            <a:extLst>
              <a:ext uri="{FF2B5EF4-FFF2-40B4-BE49-F238E27FC236}">
                <a16:creationId xmlns:a16="http://schemas.microsoft.com/office/drawing/2014/main" id="{04B70F15-30CE-0E81-ACF7-F427DB77375A}"/>
              </a:ext>
            </a:extLst>
          </p:cNvPr>
          <p:cNvPicPr>
            <a:picLocks noChangeAspect="1"/>
          </p:cNvPicPr>
          <p:nvPr/>
        </p:nvPicPr>
        <p:blipFill>
          <a:blip r:embed="rId2"/>
          <a:stretch>
            <a:fillRect/>
          </a:stretch>
        </p:blipFill>
        <p:spPr>
          <a:xfrm>
            <a:off x="1765557" y="2276475"/>
            <a:ext cx="8718035" cy="41338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18351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54A67-F8AE-0A9E-9725-0279B74B99B9}"/>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List Todo - JSP</a:t>
            </a:r>
          </a:p>
        </p:txBody>
      </p:sp>
      <p:sp>
        <p:nvSpPr>
          <p:cNvPr id="4" name="TextBox 3">
            <a:extLst>
              <a:ext uri="{FF2B5EF4-FFF2-40B4-BE49-F238E27FC236}">
                <a16:creationId xmlns:a16="http://schemas.microsoft.com/office/drawing/2014/main" id="{8797EBA7-1555-A9C3-8A68-C58C4866AEEC}"/>
              </a:ext>
            </a:extLst>
          </p:cNvPr>
          <p:cNvSpPr txBox="1"/>
          <p:nvPr/>
        </p:nvSpPr>
        <p:spPr>
          <a:xfrm>
            <a:off x="650240" y="1422400"/>
            <a:ext cx="10678160" cy="646331"/>
          </a:xfrm>
          <a:prstGeom prst="rect">
            <a:avLst/>
          </a:prstGeom>
          <a:noFill/>
        </p:spPr>
        <p:txBody>
          <a:bodyPr wrap="square">
            <a:spAutoFit/>
          </a:bodyPr>
          <a:lstStyle/>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List </a:t>
            </a:r>
            <a:r>
              <a:rPr lang="en-IN" dirty="0" err="1">
                <a:latin typeface="Times New Roman" panose="02020603050405020304" pitchFamily="18" charset="0"/>
                <a:cs typeface="Times New Roman" panose="02020603050405020304" pitchFamily="18" charset="0"/>
              </a:rPr>
              <a:t>todos</a:t>
            </a:r>
            <a:r>
              <a:rPr lang="en-IN" dirty="0">
                <a:latin typeface="Times New Roman" panose="02020603050405020304" pitchFamily="18" charset="0"/>
                <a:cs typeface="Times New Roman" panose="02020603050405020304" pitchFamily="18" charset="0"/>
              </a:rPr>
              <a:t> pages shows the list of </a:t>
            </a:r>
            <a:r>
              <a:rPr lang="en-IN" dirty="0" err="1">
                <a:latin typeface="Times New Roman" panose="02020603050405020304" pitchFamily="18" charset="0"/>
                <a:cs typeface="Times New Roman" panose="02020603050405020304" pitchFamily="18" charset="0"/>
              </a:rPr>
              <a:t>todo’s</a:t>
            </a:r>
            <a:r>
              <a:rPr lang="en-IN" dirty="0">
                <a:latin typeface="Times New Roman" panose="02020603050405020304" pitchFamily="18" charset="0"/>
                <a:cs typeface="Times New Roman" panose="02020603050405020304" pitchFamily="18" charset="0"/>
              </a:rPr>
              <a:t>. This is completely unformatted page. During the </a:t>
            </a:r>
            <a:r>
              <a:rPr lang="en-IN" dirty="0" err="1">
                <a:latin typeface="Times New Roman" panose="02020603050405020304" pitchFamily="18" charset="0"/>
                <a:cs typeface="Times New Roman" panose="02020603050405020304" pitchFamily="18" charset="0"/>
              </a:rPr>
              <a:t>subsequest</a:t>
            </a:r>
            <a:r>
              <a:rPr lang="en-IN" dirty="0">
                <a:latin typeface="Times New Roman" panose="02020603050405020304" pitchFamily="18" charset="0"/>
                <a:cs typeface="Times New Roman" panose="02020603050405020304" pitchFamily="18" charset="0"/>
              </a:rPr>
              <a:t> steps of our course, we beautify this page and add more functionality to add, delete and update </a:t>
            </a:r>
            <a:r>
              <a:rPr lang="en-IN" dirty="0" err="1">
                <a:latin typeface="Times New Roman" panose="02020603050405020304" pitchFamily="18" charset="0"/>
                <a:cs typeface="Times New Roman" panose="02020603050405020304" pitchFamily="18" charset="0"/>
              </a:rPr>
              <a:t>todo’s</a:t>
            </a:r>
            <a:r>
              <a:rPr lang="en-IN" dirty="0">
                <a:latin typeface="Times New Roman" panose="02020603050405020304" pitchFamily="18" charset="0"/>
                <a:cs typeface="Times New Roman" panose="02020603050405020304" pitchFamily="18" charset="0"/>
              </a:rPr>
              <a:t>.</a:t>
            </a:r>
          </a:p>
        </p:txBody>
      </p:sp>
      <p:pic>
        <p:nvPicPr>
          <p:cNvPr id="10" name="Picture 9" descr="A computer code with many different colored text">
            <a:extLst>
              <a:ext uri="{FF2B5EF4-FFF2-40B4-BE49-F238E27FC236}">
                <a16:creationId xmlns:a16="http://schemas.microsoft.com/office/drawing/2014/main" id="{7E26E99C-E56D-8F86-DCB0-6136D1C4F5F3}"/>
              </a:ext>
            </a:extLst>
          </p:cNvPr>
          <p:cNvPicPr>
            <a:picLocks noChangeAspect="1"/>
          </p:cNvPicPr>
          <p:nvPr/>
        </p:nvPicPr>
        <p:blipFill>
          <a:blip r:embed="rId2"/>
          <a:stretch>
            <a:fillRect/>
          </a:stretch>
        </p:blipFill>
        <p:spPr>
          <a:xfrm>
            <a:off x="920484" y="2196847"/>
            <a:ext cx="4668392" cy="4183743"/>
          </a:xfrm>
          <a:prstGeom prst="rect">
            <a:avLst/>
          </a:prstGeom>
          <a:ln>
            <a:noFill/>
          </a:ln>
          <a:effectLst>
            <a:outerShdw blurRad="292100" dist="139700" dir="2700000" algn="tl" rotWithShape="0">
              <a:srgbClr val="333333">
                <a:alpha val="65000"/>
              </a:srgbClr>
            </a:outerShdw>
          </a:effectLst>
        </p:spPr>
      </p:pic>
      <p:pic>
        <p:nvPicPr>
          <p:cNvPr id="6" name="Picture 5" descr="A screenshot of a computer code&#10;&#10;Description automatically generated">
            <a:extLst>
              <a:ext uri="{FF2B5EF4-FFF2-40B4-BE49-F238E27FC236}">
                <a16:creationId xmlns:a16="http://schemas.microsoft.com/office/drawing/2014/main" id="{4D43D6F0-B254-1277-64E0-DDCCE7CCA838}"/>
              </a:ext>
            </a:extLst>
          </p:cNvPr>
          <p:cNvPicPr>
            <a:picLocks noChangeAspect="1"/>
          </p:cNvPicPr>
          <p:nvPr/>
        </p:nvPicPr>
        <p:blipFill>
          <a:blip r:embed="rId3"/>
          <a:stretch>
            <a:fillRect/>
          </a:stretch>
        </p:blipFill>
        <p:spPr>
          <a:xfrm>
            <a:off x="6140663" y="2191407"/>
            <a:ext cx="5368159" cy="41765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70942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5827143" y="2570364"/>
            <a:ext cx="5896604" cy="3030452"/>
          </a:xfrm>
          <a:prstGeom prst="rect">
            <a:avLst/>
          </a:prstGeom>
        </p:spPr>
      </p:pic>
      <p:sp>
        <p:nvSpPr>
          <p:cNvPr id="7" name="TextBox 3D 1">
            <a:extLst>
              <a:ext uri="{FF2B5EF4-FFF2-40B4-BE49-F238E27FC236}">
                <a16:creationId xmlns:a16="http://schemas.microsoft.com/office/drawing/2014/main" id="{793D8DEF-3B62-4E96-9D4A-0030ACE85CE5}"/>
              </a:ext>
            </a:extLst>
          </p:cNvPr>
          <p:cNvSpPr txBox="1">
            <a:spLocks/>
          </p:cNvSpPr>
          <p:nvPr/>
        </p:nvSpPr>
        <p:spPr>
          <a:xfrm>
            <a:off x="7580774" y="4638251"/>
            <a:ext cx="3115981" cy="276999"/>
          </a:xfrm>
          <a:prstGeom prst="rect">
            <a:avLst/>
          </a:prstGeom>
          <a:noFill/>
        </p:spPr>
        <p:txBody>
          <a:bodyPr wrap="square" rtlCol="0">
            <a:spAutoFit/>
          </a:bodyPr>
          <a:lstStyle/>
          <a:p>
            <a:r>
              <a:rPr lang="en-US" sz="1200" dirty="0">
                <a:solidFill>
                  <a:schemeClr val="tx1">
                    <a:lumMod val="75000"/>
                    <a:lumOff val="25000"/>
                  </a:schemeClr>
                </a:solidFill>
                <a:latin typeface="Segoe UI" panose="020B0502040204020203" pitchFamily="34" charset="0"/>
                <a:cs typeface="Segoe UI" panose="020B0502040204020203" pitchFamily="34" charset="0"/>
              </a:rPr>
              <a:t>.</a:t>
            </a:r>
          </a:p>
        </p:txBody>
      </p:sp>
      <p:sp>
        <p:nvSpPr>
          <p:cNvPr id="34" name="TextBox 33">
            <a:extLst>
              <a:ext uri="{FF2B5EF4-FFF2-40B4-BE49-F238E27FC236}">
                <a16:creationId xmlns:a16="http://schemas.microsoft.com/office/drawing/2014/main" id="{07A3DB07-2BC6-9545-F8E4-A7ECC0EBF919}"/>
              </a:ext>
            </a:extLst>
          </p:cNvPr>
          <p:cNvSpPr txBox="1"/>
          <p:nvPr/>
        </p:nvSpPr>
        <p:spPr>
          <a:xfrm>
            <a:off x="398992" y="1313391"/>
            <a:ext cx="7856008" cy="646331"/>
          </a:xfrm>
          <a:prstGeom prst="rect">
            <a:avLst/>
          </a:prstGeom>
          <a:noFill/>
        </p:spPr>
        <p:txBody>
          <a:bodyPr wrap="square">
            <a:spAutoFit/>
          </a:bodyPr>
          <a:lstStyle/>
          <a:p>
            <a:pPr marL="285750" lvl="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Screenshot Shows Project Structure with All The Files We Would </a:t>
            </a:r>
          </a:p>
          <a:p>
            <a:pPr lvl="0" algn="just"/>
            <a:r>
              <a:rPr lang="en-US" dirty="0">
                <a:latin typeface="Times New Roman" panose="02020603050405020304" pitchFamily="18" charset="0"/>
                <a:cs typeface="Times New Roman" panose="02020603050405020304" pitchFamily="18" charset="0"/>
              </a:rPr>
              <a:t>     Create.</a:t>
            </a:r>
          </a:p>
        </p:txBody>
      </p:sp>
      <p:sp>
        <p:nvSpPr>
          <p:cNvPr id="37" name="Rectangle 36">
            <a:extLst>
              <a:ext uri="{FF2B5EF4-FFF2-40B4-BE49-F238E27FC236}">
                <a16:creationId xmlns:a16="http://schemas.microsoft.com/office/drawing/2014/main" id="{185C9392-E6A3-3D45-5D48-D8B21B661A69}"/>
              </a:ext>
            </a:extLst>
          </p:cNvPr>
          <p:cNvSpPr/>
          <p:nvPr/>
        </p:nvSpPr>
        <p:spPr>
          <a:xfrm>
            <a:off x="6003634" y="2967335"/>
            <a:ext cx="184730" cy="923330"/>
          </a:xfrm>
          <a:prstGeom prst="rect">
            <a:avLst/>
          </a:prstGeom>
          <a:noFill/>
        </p:spPr>
        <p:txBody>
          <a:bodyPr wrap="none" lIns="91440" tIns="45720" rIns="91440" bIns="45720">
            <a:spAutoFit/>
          </a:bodyPr>
          <a:lstStyle/>
          <a:p>
            <a:pPr algn="ct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40" name="Rectangle 39">
            <a:extLst>
              <a:ext uri="{FF2B5EF4-FFF2-40B4-BE49-F238E27FC236}">
                <a16:creationId xmlns:a16="http://schemas.microsoft.com/office/drawing/2014/main" id="{66E1C6AE-D9C4-4324-BCF1-CDC53C8280B0}"/>
              </a:ext>
            </a:extLst>
          </p:cNvPr>
          <p:cNvSpPr/>
          <p:nvPr/>
        </p:nvSpPr>
        <p:spPr>
          <a:xfrm>
            <a:off x="609184" y="545869"/>
            <a:ext cx="982961" cy="584775"/>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200" dirty="0">
                <a:ln/>
                <a:latin typeface="Times New Roman" panose="02020603050405020304" pitchFamily="18" charset="0"/>
                <a:cs typeface="Times New Roman" panose="02020603050405020304" pitchFamily="18" charset="0"/>
              </a:rPr>
              <a:t>Files</a:t>
            </a:r>
            <a:endParaRPr lang="en-IN" sz="3200" cap="none" spc="0" dirty="0">
              <a:ln/>
              <a:effectLst/>
              <a:latin typeface="Times New Roman" panose="02020603050405020304" pitchFamily="18" charset="0"/>
              <a:cs typeface="Times New Roman" panose="02020603050405020304" pitchFamily="18" charset="0"/>
            </a:endParaRPr>
          </a:p>
        </p:txBody>
      </p:sp>
      <p:pic>
        <p:nvPicPr>
          <p:cNvPr id="4" name="Picture 3" descr="A screenshot of a computer&#10;&#10;Description automatically generated">
            <a:extLst>
              <a:ext uri="{FF2B5EF4-FFF2-40B4-BE49-F238E27FC236}">
                <a16:creationId xmlns:a16="http://schemas.microsoft.com/office/drawing/2014/main" id="{1C951548-DDA2-2790-8248-9DF3932422E7}"/>
              </a:ext>
            </a:extLst>
          </p:cNvPr>
          <p:cNvPicPr>
            <a:picLocks noChangeAspect="1"/>
          </p:cNvPicPr>
          <p:nvPr/>
        </p:nvPicPr>
        <p:blipFill>
          <a:blip r:embed="rId3"/>
          <a:stretch>
            <a:fillRect/>
          </a:stretch>
        </p:blipFill>
        <p:spPr>
          <a:xfrm>
            <a:off x="7220608" y="1316422"/>
            <a:ext cx="3704895" cy="51159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55108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6265B-3159-23D4-BDED-FF179305B60B}"/>
              </a:ext>
            </a:extLst>
          </p:cNvPr>
          <p:cNvSpPr>
            <a:spLocks noGrp="1"/>
          </p:cNvSpPr>
          <p:nvPr>
            <p:ph type="title"/>
          </p:nvPr>
        </p:nvSpPr>
        <p:spPr/>
        <p:txBody>
          <a:bodyPr>
            <a:normAutofit fontScale="90000"/>
          </a:bodyPr>
          <a:lstStyle/>
          <a:p>
            <a:br>
              <a:rPr lang="en-IN" dirty="0"/>
            </a:br>
            <a:r>
              <a:rPr lang="en-IN" sz="3600" dirty="0">
                <a:latin typeface="Times New Roman" panose="02020603050405020304" pitchFamily="18" charset="0"/>
                <a:cs typeface="Times New Roman" panose="02020603050405020304" pitchFamily="18" charset="0"/>
              </a:rPr>
              <a:t>Todo Controller</a:t>
            </a:r>
            <a:br>
              <a:rPr lang="en-IN" dirty="0"/>
            </a:br>
            <a:endParaRPr lang="en-IN" dirty="0"/>
          </a:p>
        </p:txBody>
      </p:sp>
      <p:sp>
        <p:nvSpPr>
          <p:cNvPr id="6" name="TextBox 5">
            <a:extLst>
              <a:ext uri="{FF2B5EF4-FFF2-40B4-BE49-F238E27FC236}">
                <a16:creationId xmlns:a16="http://schemas.microsoft.com/office/drawing/2014/main" id="{C0155BA8-C79B-0E3C-8D95-A84B995AE1A8}"/>
              </a:ext>
            </a:extLst>
          </p:cNvPr>
          <p:cNvSpPr txBox="1"/>
          <p:nvPr/>
        </p:nvSpPr>
        <p:spPr>
          <a:xfrm>
            <a:off x="648181" y="1423688"/>
            <a:ext cx="10845479" cy="646331"/>
          </a:xfrm>
          <a:prstGeom prst="rect">
            <a:avLst/>
          </a:prstGeom>
          <a:noFill/>
        </p:spPr>
        <p:txBody>
          <a:bodyPr wrap="square">
            <a:spAutoFit/>
          </a:bodyPr>
          <a:lstStyle/>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Todo Controller has a simple method to retrieve the list of </a:t>
            </a:r>
            <a:r>
              <a:rPr lang="en-IN" dirty="0" err="1">
                <a:latin typeface="Times New Roman" panose="02020603050405020304" pitchFamily="18" charset="0"/>
                <a:cs typeface="Times New Roman" panose="02020603050405020304" pitchFamily="18" charset="0"/>
              </a:rPr>
              <a:t>todos</a:t>
            </a:r>
            <a:r>
              <a:rPr lang="en-IN" dirty="0">
                <a:latin typeface="Times New Roman" panose="02020603050405020304" pitchFamily="18" charset="0"/>
                <a:cs typeface="Times New Roman" panose="02020603050405020304" pitchFamily="18" charset="0"/>
              </a:rPr>
              <a:t> and populate it into model. It redirects to list-</a:t>
            </a:r>
            <a:r>
              <a:rPr lang="en-IN" dirty="0" err="1">
                <a:latin typeface="Times New Roman" panose="02020603050405020304" pitchFamily="18" charset="0"/>
                <a:cs typeface="Times New Roman" panose="02020603050405020304" pitchFamily="18" charset="0"/>
              </a:rPr>
              <a:t>todos</a:t>
            </a:r>
            <a:r>
              <a:rPr lang="en-IN" dirty="0">
                <a:latin typeface="Times New Roman" panose="02020603050405020304" pitchFamily="18" charset="0"/>
                <a:cs typeface="Times New Roman" panose="02020603050405020304" pitchFamily="18" charset="0"/>
              </a:rPr>
              <a:t> view.</a:t>
            </a:r>
          </a:p>
        </p:txBody>
      </p:sp>
      <p:pic>
        <p:nvPicPr>
          <p:cNvPr id="4" name="Picture 3" descr="A computer screen shot of a program">
            <a:extLst>
              <a:ext uri="{FF2B5EF4-FFF2-40B4-BE49-F238E27FC236}">
                <a16:creationId xmlns:a16="http://schemas.microsoft.com/office/drawing/2014/main" id="{9D142C45-2566-3E28-2D16-29301D09DD84}"/>
              </a:ext>
            </a:extLst>
          </p:cNvPr>
          <p:cNvPicPr>
            <a:picLocks noChangeAspect="1"/>
          </p:cNvPicPr>
          <p:nvPr/>
        </p:nvPicPr>
        <p:blipFill>
          <a:blip r:embed="rId2"/>
          <a:stretch>
            <a:fillRect/>
          </a:stretch>
        </p:blipFill>
        <p:spPr>
          <a:xfrm>
            <a:off x="2017986" y="2160746"/>
            <a:ext cx="7583213" cy="42400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58357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B204A-1195-FC70-8724-DD88B72CB8C1}"/>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Running The Application </a:t>
            </a:r>
          </a:p>
        </p:txBody>
      </p:sp>
      <p:sp>
        <p:nvSpPr>
          <p:cNvPr id="4" name="TextBox 3">
            <a:extLst>
              <a:ext uri="{FF2B5EF4-FFF2-40B4-BE49-F238E27FC236}">
                <a16:creationId xmlns:a16="http://schemas.microsoft.com/office/drawing/2014/main" id="{672AA968-7006-9F89-02A5-792AE50368B0}"/>
              </a:ext>
            </a:extLst>
          </p:cNvPr>
          <p:cNvSpPr txBox="1"/>
          <p:nvPr/>
        </p:nvSpPr>
        <p:spPr>
          <a:xfrm>
            <a:off x="650682" y="1423686"/>
            <a:ext cx="10773533" cy="370390"/>
          </a:xfrm>
          <a:prstGeom prst="rect">
            <a:avLst/>
          </a:prstGeom>
          <a:noFill/>
        </p:spPr>
        <p:txBody>
          <a:bodyPr wrap="square">
            <a:spAutoFit/>
          </a:bodyPr>
          <a:lstStyle/>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We use a Spring Boot Application class to launch our application.</a:t>
            </a:r>
          </a:p>
        </p:txBody>
      </p:sp>
      <p:pic>
        <p:nvPicPr>
          <p:cNvPr id="5" name="Picture 4" descr="A computer screen shot of a program">
            <a:extLst>
              <a:ext uri="{FF2B5EF4-FFF2-40B4-BE49-F238E27FC236}">
                <a16:creationId xmlns:a16="http://schemas.microsoft.com/office/drawing/2014/main" id="{4DB18EFD-23F9-8BDD-AE96-819287B9D404}"/>
              </a:ext>
            </a:extLst>
          </p:cNvPr>
          <p:cNvPicPr>
            <a:picLocks noChangeAspect="1"/>
          </p:cNvPicPr>
          <p:nvPr/>
        </p:nvPicPr>
        <p:blipFill>
          <a:blip r:embed="rId2"/>
          <a:stretch>
            <a:fillRect/>
          </a:stretch>
        </p:blipFill>
        <p:spPr>
          <a:xfrm>
            <a:off x="1638300" y="2293493"/>
            <a:ext cx="8029575" cy="37358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673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D20FFB-1705-DCCD-E728-194833ECBD8D}"/>
              </a:ext>
            </a:extLst>
          </p:cNvPr>
          <p:cNvSpPr txBox="1"/>
          <p:nvPr/>
        </p:nvSpPr>
        <p:spPr>
          <a:xfrm>
            <a:off x="660400" y="1452880"/>
            <a:ext cx="10840720" cy="2308324"/>
          </a:xfrm>
          <a:prstGeom prst="rect">
            <a:avLst/>
          </a:prstGeom>
          <a:noFill/>
        </p:spPr>
        <p:txBody>
          <a:bodyPr wrap="square">
            <a:spAutoFit/>
          </a:bodyPr>
          <a:lstStyle/>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You can run this as a simple java application. When you run this, you would see the application starting up. Below is some of the extract from the log. You can see that all the request mappings are properly mapped. </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You can launch the application at http://localhost:8080/login and enter [</a:t>
            </a:r>
            <a:r>
              <a:rPr lang="en-IN" dirty="0" err="1">
                <a:latin typeface="Times New Roman" panose="02020603050405020304" pitchFamily="18" charset="0"/>
                <a:cs typeface="Times New Roman" panose="02020603050405020304" pitchFamily="18" charset="0"/>
              </a:rPr>
              <a:t>userid</a:t>
            </a:r>
            <a:r>
              <a:rPr lang="en-IN" dirty="0">
                <a:latin typeface="Times New Roman" panose="02020603050405020304" pitchFamily="18" charset="0"/>
                <a:cs typeface="Times New Roman" panose="02020603050405020304" pitchFamily="18" charset="0"/>
              </a:rPr>
              <a:t> / password] combination of [</a:t>
            </a:r>
            <a:r>
              <a:rPr lang="en-IN" dirty="0" err="1">
                <a:latin typeface="Times New Roman" panose="02020603050405020304" pitchFamily="18" charset="0"/>
                <a:cs typeface="Times New Roman" panose="02020603050405020304" pitchFamily="18" charset="0"/>
              </a:rPr>
              <a:t>rachit_sham</a:t>
            </a:r>
            <a:r>
              <a:rPr lang="en-IN" dirty="0">
                <a:latin typeface="Times New Roman" panose="02020603050405020304" pitchFamily="18" charset="0"/>
                <a:cs typeface="Times New Roman" panose="02020603050405020304" pitchFamily="18" charset="0"/>
              </a:rPr>
              <a:t> / devil].</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Complete code is on </a:t>
            </a:r>
            <a:r>
              <a:rPr lang="en-US" dirty="0" err="1">
                <a:latin typeface="Times New Roman" panose="02020603050405020304" pitchFamily="18" charset="0"/>
                <a:cs typeface="Times New Roman" panose="02020603050405020304" pitchFamily="18" charset="0"/>
              </a:rPr>
              <a:t>Github</a:t>
            </a:r>
            <a:r>
              <a:rPr lang="en-US" dirty="0">
                <a:latin typeface="Times New Roman" panose="02020603050405020304" pitchFamily="18" charset="0"/>
                <a:cs typeface="Times New Roman" panose="02020603050405020304" pitchFamily="18" charset="0"/>
              </a:rPr>
              <a:t> repository : </a:t>
            </a:r>
            <a:r>
              <a:rPr lang="en-US" dirty="0">
                <a:latin typeface="Times New Roman" panose="02020603050405020304" pitchFamily="18" charset="0"/>
                <a:cs typeface="Times New Roman" panose="02020603050405020304" pitchFamily="18" charset="0"/>
                <a:hlinkClick r:id="rId2"/>
              </a:rPr>
              <a:t>https://github.com/RachitSham/todos-springboot-jsp-web-services</a:t>
            </a:r>
            <a:r>
              <a:rPr lang="en-US" dirty="0">
                <a:latin typeface="Times New Roman" panose="02020603050405020304" pitchFamily="18" charset="0"/>
                <a:cs typeface="Times New Roman" panose="02020603050405020304" pitchFamily="18" charset="0"/>
              </a:rPr>
              <a:t> step by step. You can download the zip and import as a maven project to be able to run it.</a:t>
            </a:r>
            <a:endParaRPr lang="en-IN" dirty="0">
              <a:latin typeface="Times New Roman" panose="02020603050405020304" pitchFamily="18" charset="0"/>
              <a:cs typeface="Times New Roman" panose="02020603050405020304" pitchFamily="18" charset="0"/>
            </a:endParaRPr>
          </a:p>
        </p:txBody>
      </p:sp>
      <p:pic>
        <p:nvPicPr>
          <p:cNvPr id="2" name="Picture 1" descr="A screen shot of a computer">
            <a:extLst>
              <a:ext uri="{FF2B5EF4-FFF2-40B4-BE49-F238E27FC236}">
                <a16:creationId xmlns:a16="http://schemas.microsoft.com/office/drawing/2014/main" id="{210788E6-9DBF-63F4-CB07-21ED2ADDBF7A}"/>
              </a:ext>
            </a:extLst>
          </p:cNvPr>
          <p:cNvPicPr>
            <a:picLocks noChangeAspect="1"/>
          </p:cNvPicPr>
          <p:nvPr/>
        </p:nvPicPr>
        <p:blipFill>
          <a:blip r:embed="rId3"/>
          <a:stretch>
            <a:fillRect/>
          </a:stretch>
        </p:blipFill>
        <p:spPr>
          <a:xfrm>
            <a:off x="1109828" y="3832662"/>
            <a:ext cx="9876396" cy="26564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29663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D8A5B-183C-CFCF-C1B9-FFD4644935FC}"/>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About Me</a:t>
            </a:r>
          </a:p>
        </p:txBody>
      </p:sp>
      <p:pic>
        <p:nvPicPr>
          <p:cNvPr id="6" name="Picture 5" descr="A person in a suit walking on a carpet&#10;&#10;Description automatically generated">
            <a:extLst>
              <a:ext uri="{FF2B5EF4-FFF2-40B4-BE49-F238E27FC236}">
                <a16:creationId xmlns:a16="http://schemas.microsoft.com/office/drawing/2014/main" id="{078DB99E-B54B-52E4-F5BE-C55C2786EE16}"/>
              </a:ext>
            </a:extLst>
          </p:cNvPr>
          <p:cNvPicPr>
            <a:picLocks noChangeAspect="1"/>
          </p:cNvPicPr>
          <p:nvPr/>
        </p:nvPicPr>
        <p:blipFill>
          <a:blip r:embed="rId2"/>
          <a:stretch>
            <a:fillRect/>
          </a:stretch>
        </p:blipFill>
        <p:spPr>
          <a:xfrm>
            <a:off x="7636747" y="1577592"/>
            <a:ext cx="3798279" cy="4752870"/>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BE200D11-F48F-0578-3CB4-9E63644811F7}"/>
              </a:ext>
            </a:extLst>
          </p:cNvPr>
          <p:cNvSpPr txBox="1"/>
          <p:nvPr/>
        </p:nvSpPr>
        <p:spPr>
          <a:xfrm>
            <a:off x="638175" y="1609725"/>
            <a:ext cx="6905625" cy="3730317"/>
          </a:xfrm>
          <a:prstGeom prst="rect">
            <a:avLst/>
          </a:prstGeom>
          <a:noFill/>
        </p:spPr>
        <p:txBody>
          <a:bodyPr wrap="square">
            <a:spAutoFit/>
          </a:bodyPr>
          <a:lstStyle/>
          <a:p>
            <a:pPr marL="342900" indent="-342900">
              <a:lnSpc>
                <a:spcPct val="150000"/>
              </a:lnSpc>
              <a:buFont typeface="Wingdings" panose="05000000000000000000" pitchFamily="2" charset="2"/>
              <a:buChar char="q"/>
            </a:pPr>
            <a:r>
              <a:rPr lang="en-IN" sz="2000" b="1" dirty="0">
                <a:latin typeface="Times New Roman" panose="02020603050405020304" pitchFamily="18" charset="0"/>
                <a:cs typeface="Times New Roman" panose="02020603050405020304" pitchFamily="18" charset="0"/>
              </a:rPr>
              <a:t>Name -</a:t>
            </a:r>
            <a:r>
              <a:rPr lang="en-IN" sz="2000" dirty="0">
                <a:latin typeface="Times New Roman" panose="02020603050405020304" pitchFamily="18" charset="0"/>
                <a:cs typeface="Times New Roman" panose="02020603050405020304" pitchFamily="18" charset="0"/>
              </a:rPr>
              <a:t> Rachit Sharma</a:t>
            </a:r>
          </a:p>
          <a:p>
            <a:pPr marL="342900" indent="-342900">
              <a:lnSpc>
                <a:spcPct val="150000"/>
              </a:lnSpc>
              <a:buFont typeface="Wingdings" panose="05000000000000000000" pitchFamily="2" charset="2"/>
              <a:buChar char="q"/>
            </a:pPr>
            <a:r>
              <a:rPr lang="en-IN" sz="2000" b="1" dirty="0">
                <a:latin typeface="Times New Roman" panose="02020603050405020304" pitchFamily="18" charset="0"/>
                <a:cs typeface="Times New Roman" panose="02020603050405020304" pitchFamily="18" charset="0"/>
              </a:rPr>
              <a:t>Qualification - </a:t>
            </a:r>
            <a:r>
              <a:rPr lang="en-IN" sz="2000" dirty="0">
                <a:latin typeface="Times New Roman" panose="02020603050405020304" pitchFamily="18" charset="0"/>
                <a:cs typeface="Times New Roman" panose="02020603050405020304" pitchFamily="18" charset="0"/>
              </a:rPr>
              <a:t>Master of Computer Application</a:t>
            </a:r>
          </a:p>
          <a:p>
            <a:pPr marL="342900" indent="-342900">
              <a:lnSpc>
                <a:spcPct val="150000"/>
              </a:lnSpc>
              <a:buFont typeface="Wingdings" panose="05000000000000000000" pitchFamily="2" charset="2"/>
              <a:buChar char="q"/>
            </a:pPr>
            <a:r>
              <a:rPr lang="en-IN" sz="2000" b="1" dirty="0">
                <a:latin typeface="Times New Roman" panose="02020603050405020304" pitchFamily="18" charset="0"/>
                <a:cs typeface="Times New Roman" panose="02020603050405020304" pitchFamily="18" charset="0"/>
              </a:rPr>
              <a:t>Technologies Known - </a:t>
            </a:r>
            <a:r>
              <a:rPr lang="en-IN" sz="2000" dirty="0">
                <a:latin typeface="Times New Roman" panose="02020603050405020304" pitchFamily="18" charset="0"/>
                <a:cs typeface="Times New Roman" panose="02020603050405020304" pitchFamily="18" charset="0"/>
              </a:rPr>
              <a:t>Java, Servlet, JDBC, JSP, SQL, HTML, CSS, </a:t>
            </a:r>
            <a:r>
              <a:rPr lang="en-IN" sz="2000" dirty="0" err="1">
                <a:latin typeface="Times New Roman" panose="02020603050405020304" pitchFamily="18" charset="0"/>
                <a:cs typeface="Times New Roman" panose="02020603050405020304" pitchFamily="18" charset="0"/>
              </a:rPr>
              <a:t>Springboot</a:t>
            </a:r>
            <a:endParaRPr lang="en-IN"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q"/>
            </a:pPr>
            <a:r>
              <a:rPr lang="en-IN" sz="2000" b="1" dirty="0">
                <a:latin typeface="Times New Roman" panose="02020603050405020304" pitchFamily="18" charset="0"/>
                <a:cs typeface="Times New Roman" panose="02020603050405020304" pitchFamily="18" charset="0"/>
              </a:rPr>
              <a:t>Mobile No - </a:t>
            </a:r>
            <a:r>
              <a:rPr lang="en-IN" sz="2000" dirty="0">
                <a:latin typeface="Times New Roman" panose="02020603050405020304" pitchFamily="18" charset="0"/>
                <a:cs typeface="Times New Roman" panose="02020603050405020304" pitchFamily="18" charset="0"/>
              </a:rPr>
              <a:t>7459870198</a:t>
            </a:r>
          </a:p>
          <a:p>
            <a:pPr marL="342900" indent="-342900">
              <a:lnSpc>
                <a:spcPct val="150000"/>
              </a:lnSpc>
              <a:buFont typeface="Wingdings" panose="05000000000000000000" pitchFamily="2" charset="2"/>
              <a:buChar char="q"/>
            </a:pPr>
            <a:r>
              <a:rPr lang="en-IN" sz="2000" b="1" dirty="0">
                <a:latin typeface="Times New Roman" panose="02020603050405020304" pitchFamily="18" charset="0"/>
                <a:cs typeface="Times New Roman" panose="02020603050405020304" pitchFamily="18" charset="0"/>
              </a:rPr>
              <a:t>Email - </a:t>
            </a:r>
            <a:r>
              <a:rPr lang="en-IN" sz="2000" dirty="0">
                <a:latin typeface="Times New Roman" panose="02020603050405020304" pitchFamily="18" charset="0"/>
                <a:cs typeface="Times New Roman" panose="02020603050405020304" pitchFamily="18" charset="0"/>
                <a:hlinkClick r:id="rId3"/>
              </a:rPr>
              <a:t>rachit222sharma@gmail.com</a:t>
            </a:r>
            <a:endParaRPr lang="en-IN"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q"/>
            </a:pPr>
            <a:r>
              <a:rPr lang="en-IN" sz="2000" b="1" dirty="0" err="1">
                <a:latin typeface="Times New Roman" panose="02020603050405020304" pitchFamily="18" charset="0"/>
                <a:cs typeface="Times New Roman" panose="02020603050405020304" pitchFamily="18" charset="0"/>
              </a:rPr>
              <a:t>Github</a:t>
            </a:r>
            <a:r>
              <a:rPr lang="en-IN" sz="2000" b="1" dirty="0">
                <a:latin typeface="Times New Roman" panose="02020603050405020304" pitchFamily="18" charset="0"/>
                <a:cs typeface="Times New Roman" panose="02020603050405020304" pitchFamily="18" charset="0"/>
              </a:rPr>
              <a:t> - </a:t>
            </a:r>
            <a:r>
              <a:rPr lang="en-IN" sz="2000" dirty="0">
                <a:latin typeface="Times New Roman" panose="02020603050405020304" pitchFamily="18" charset="0"/>
                <a:cs typeface="Times New Roman" panose="02020603050405020304" pitchFamily="18" charset="0"/>
                <a:hlinkClick r:id="rId4"/>
              </a:rPr>
              <a:t>https://github.com/RachitSham</a:t>
            </a:r>
            <a:endParaRPr lang="en-IN"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q"/>
            </a:pPr>
            <a:r>
              <a:rPr lang="en-IN" sz="2000" b="1" dirty="0">
                <a:latin typeface="Times New Roman" panose="02020603050405020304" pitchFamily="18" charset="0"/>
                <a:cs typeface="Times New Roman" panose="02020603050405020304" pitchFamily="18" charset="0"/>
              </a:rPr>
              <a:t>LinkedIn - </a:t>
            </a:r>
            <a:r>
              <a:rPr lang="en-IN" sz="2000" dirty="0">
                <a:latin typeface="Times New Roman" panose="02020603050405020304" pitchFamily="18" charset="0"/>
                <a:cs typeface="Times New Roman" panose="02020603050405020304" pitchFamily="18" charset="0"/>
                <a:hlinkClick r:id="rId5"/>
              </a:rPr>
              <a:t>https://www.linkedin.com/in/</a:t>
            </a:r>
            <a:r>
              <a:rPr lang="en-IN" sz="2000">
                <a:latin typeface="Times New Roman" panose="02020603050405020304" pitchFamily="18" charset="0"/>
                <a:cs typeface="Times New Roman" panose="02020603050405020304" pitchFamily="18" charset="0"/>
                <a:hlinkClick r:id="rId5"/>
              </a:rPr>
              <a:t>rachit-sharma-techie/</a:t>
            </a:r>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5148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86D903-B1D6-2D3D-2417-C08A2100A72F}"/>
              </a:ext>
            </a:extLst>
          </p:cNvPr>
          <p:cNvSpPr>
            <a:spLocks noGrp="1"/>
          </p:cNvSpPr>
          <p:nvPr>
            <p:ph type="title"/>
          </p:nvPr>
        </p:nvSpPr>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A Brief Overview Of All Files</a:t>
            </a:r>
            <a:endParaRPr lang="en-IN" sz="3200" dirty="0"/>
          </a:p>
        </p:txBody>
      </p:sp>
      <p:sp>
        <p:nvSpPr>
          <p:cNvPr id="8" name="TextBox 7">
            <a:extLst>
              <a:ext uri="{FF2B5EF4-FFF2-40B4-BE49-F238E27FC236}">
                <a16:creationId xmlns:a16="http://schemas.microsoft.com/office/drawing/2014/main" id="{3BA86FBC-C901-E0B3-DA0A-C10B5E3E9855}"/>
              </a:ext>
            </a:extLst>
          </p:cNvPr>
          <p:cNvSpPr txBox="1"/>
          <p:nvPr/>
        </p:nvSpPr>
        <p:spPr>
          <a:xfrm>
            <a:off x="625033" y="1516287"/>
            <a:ext cx="10914926" cy="4801314"/>
          </a:xfrm>
          <a:prstGeom prst="rect">
            <a:avLst/>
          </a:prstGeom>
          <a:noFill/>
        </p:spPr>
        <p:txBody>
          <a:bodyPr wrap="square">
            <a:spAutoFit/>
          </a:bodyPr>
          <a:lstStyle/>
          <a:p>
            <a:pPr marL="285750" indent="-285750" algn="just">
              <a:buFont typeface="Wingdings" panose="05000000000000000000" pitchFamily="2" charset="2"/>
              <a:buChar char="Ø"/>
            </a:pPr>
            <a:r>
              <a:rPr lang="en-IN" dirty="0" err="1">
                <a:solidFill>
                  <a:srgbClr val="FF0000"/>
                </a:solidFill>
                <a:latin typeface="Times New Roman" panose="02020603050405020304" pitchFamily="18" charset="0"/>
                <a:cs typeface="Times New Roman" panose="02020603050405020304" pitchFamily="18" charset="0"/>
              </a:rPr>
              <a:t>LoginService</a:t>
            </a:r>
            <a:r>
              <a:rPr lang="en-IN" dirty="0">
                <a:solidFill>
                  <a:srgbClr val="FF0000"/>
                </a:solidFill>
                <a:latin typeface="Times New Roman" panose="02020603050405020304" pitchFamily="18" charset="0"/>
                <a:cs typeface="Times New Roman" panose="02020603050405020304" pitchFamily="18" charset="0"/>
              </a:rPr>
              <a:t>, </a:t>
            </a:r>
            <a:r>
              <a:rPr lang="en-IN" dirty="0" err="1">
                <a:solidFill>
                  <a:srgbClr val="FF0000"/>
                </a:solidFill>
                <a:latin typeface="Times New Roman" panose="02020603050405020304" pitchFamily="18" charset="0"/>
                <a:cs typeface="Times New Roman" panose="02020603050405020304" pitchFamily="18" charset="0"/>
              </a:rPr>
              <a:t>TodoService</a:t>
            </a:r>
            <a:r>
              <a:rPr lang="en-IN" dirty="0">
                <a:solidFill>
                  <a:srgbClr val="FF000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Contain the business logic. </a:t>
            </a:r>
            <a:r>
              <a:rPr lang="en-IN" dirty="0" err="1">
                <a:latin typeface="Times New Roman" panose="02020603050405020304" pitchFamily="18" charset="0"/>
                <a:cs typeface="Times New Roman" panose="02020603050405020304" pitchFamily="18" charset="0"/>
              </a:rPr>
              <a:t>LoginService</a:t>
            </a:r>
            <a:r>
              <a:rPr lang="en-IN" dirty="0">
                <a:latin typeface="Times New Roman" panose="02020603050405020304" pitchFamily="18" charset="0"/>
                <a:cs typeface="Times New Roman" panose="02020603050405020304" pitchFamily="18" charset="0"/>
              </a:rPr>
              <a:t> has simple hardcoded validation for </a:t>
            </a:r>
            <a:r>
              <a:rPr lang="en-IN" dirty="0" err="1">
                <a:latin typeface="Times New Roman" panose="02020603050405020304" pitchFamily="18" charset="0"/>
                <a:cs typeface="Times New Roman" panose="02020603050405020304" pitchFamily="18" charset="0"/>
              </a:rPr>
              <a:t>userid</a:t>
            </a:r>
            <a:r>
              <a:rPr lang="en-IN" dirty="0">
                <a:latin typeface="Times New Roman" panose="02020603050405020304" pitchFamily="18" charset="0"/>
                <a:cs typeface="Times New Roman" panose="02020603050405020304" pitchFamily="18" charset="0"/>
              </a:rPr>
              <a:t> and password. </a:t>
            </a:r>
            <a:r>
              <a:rPr lang="en-IN" dirty="0" err="1">
                <a:latin typeface="Times New Roman" panose="02020603050405020304" pitchFamily="18" charset="0"/>
                <a:cs typeface="Times New Roman" panose="02020603050405020304" pitchFamily="18" charset="0"/>
              </a:rPr>
              <a:t>TodoService</a:t>
            </a:r>
            <a:r>
              <a:rPr lang="en-IN" dirty="0">
                <a:latin typeface="Times New Roman" panose="02020603050405020304" pitchFamily="18" charset="0"/>
                <a:cs typeface="Times New Roman" panose="02020603050405020304" pitchFamily="18" charset="0"/>
              </a:rPr>
              <a:t> contains a service method to retrieve a list of </a:t>
            </a:r>
            <a:r>
              <a:rPr lang="en-IN" dirty="0" err="1">
                <a:latin typeface="Times New Roman" panose="02020603050405020304" pitchFamily="18" charset="0"/>
                <a:cs typeface="Times New Roman" panose="02020603050405020304" pitchFamily="18" charset="0"/>
              </a:rPr>
              <a:t>todos</a:t>
            </a:r>
            <a:r>
              <a:rPr lang="en-IN" dirty="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endParaRPr lang="en-IN" dirty="0">
              <a:solidFill>
                <a:srgbClr val="FF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solidFill>
                  <a:srgbClr val="FF0000"/>
                </a:solidFill>
                <a:latin typeface="Times New Roman" panose="02020603050405020304" pitchFamily="18" charset="0"/>
                <a:cs typeface="Times New Roman" panose="02020603050405020304" pitchFamily="18" charset="0"/>
              </a:rPr>
              <a:t>login.jsp, welcome.jsp, list-</a:t>
            </a:r>
            <a:r>
              <a:rPr lang="en-US" dirty="0" err="1">
                <a:solidFill>
                  <a:srgbClr val="FF0000"/>
                </a:solidFill>
                <a:latin typeface="Times New Roman" panose="02020603050405020304" pitchFamily="18" charset="0"/>
                <a:cs typeface="Times New Roman" panose="02020603050405020304" pitchFamily="18" charset="0"/>
              </a:rPr>
              <a:t>todos.jsp</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The name clearly explains what each of these views contain.</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err="1">
                <a:solidFill>
                  <a:srgbClr val="FF0000"/>
                </a:solidFill>
                <a:latin typeface="Times New Roman" panose="02020603050405020304" pitchFamily="18" charset="0"/>
                <a:cs typeface="Times New Roman" panose="02020603050405020304" pitchFamily="18" charset="0"/>
              </a:rPr>
              <a:t>LoginController</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TodoController</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Act as Controllers in the MVC patter. </a:t>
            </a:r>
            <a:r>
              <a:rPr lang="en-US" dirty="0" err="1">
                <a:latin typeface="Times New Roman" panose="02020603050405020304" pitchFamily="18" charset="0"/>
                <a:cs typeface="Times New Roman" panose="02020603050405020304" pitchFamily="18" charset="0"/>
              </a:rPr>
              <a:t>LoginController</a:t>
            </a:r>
            <a:r>
              <a:rPr lang="en-US" dirty="0">
                <a:latin typeface="Times New Roman" panose="02020603050405020304" pitchFamily="18" charset="0"/>
                <a:cs typeface="Times New Roman" panose="02020603050405020304" pitchFamily="18" charset="0"/>
              </a:rPr>
              <a:t> has a little bit of flow. If user enters valid user id and password combination, he would be redirected to the welcome page. Otherwise, login page will be shown with the error message.</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solidFill>
                  <a:srgbClr val="FF0000"/>
                </a:solidFill>
                <a:latin typeface="Times New Roman" panose="02020603050405020304" pitchFamily="18" charset="0"/>
                <a:cs typeface="Times New Roman" panose="02020603050405020304" pitchFamily="18" charset="0"/>
              </a:rPr>
              <a:t> pom.xml </a:t>
            </a:r>
            <a:r>
              <a:rPr lang="en-US" dirty="0">
                <a:latin typeface="Times New Roman" panose="02020603050405020304" pitchFamily="18" charset="0"/>
                <a:cs typeface="Times New Roman" panose="02020603050405020304" pitchFamily="18" charset="0"/>
              </a:rPr>
              <a:t>- Important </a:t>
            </a:r>
            <a:r>
              <a:rPr lang="en-US" dirty="0" err="1">
                <a:latin typeface="Times New Roman" panose="02020603050405020304" pitchFamily="18" charset="0"/>
                <a:cs typeface="Times New Roman" panose="02020603050405020304" pitchFamily="18" charset="0"/>
              </a:rPr>
              <a:t>depedencies</a:t>
            </a:r>
            <a:r>
              <a:rPr lang="en-US" dirty="0">
                <a:latin typeface="Times New Roman" panose="02020603050405020304" pitchFamily="18" charset="0"/>
                <a:cs typeface="Times New Roman" panose="02020603050405020304" pitchFamily="18" charset="0"/>
              </a:rPr>
              <a:t> are Spring Boot Starter Web and tomcat-embed-jasper. We will talk about these later.</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err="1">
                <a:solidFill>
                  <a:srgbClr val="FF0000"/>
                </a:solidFill>
                <a:latin typeface="Times New Roman" panose="02020603050405020304" pitchFamily="18" charset="0"/>
                <a:cs typeface="Times New Roman" panose="02020603050405020304" pitchFamily="18" charset="0"/>
              </a:rPr>
              <a:t>application.properties</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This is typically used to configure frameworks in Spring Boot. In this example, we would configure our view resolver in </a:t>
            </a:r>
            <a:r>
              <a:rPr lang="en-US" dirty="0" err="1">
                <a:latin typeface="Times New Roman" panose="02020603050405020304" pitchFamily="18" charset="0"/>
                <a:cs typeface="Times New Roman" panose="02020603050405020304" pitchFamily="18" charset="0"/>
              </a:rPr>
              <a:t>application.properties</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3418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a:xfrm>
            <a:off x="604434" y="448628"/>
            <a:ext cx="10983132" cy="747763"/>
          </a:xfrm>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Screenshots Of The Application</a:t>
            </a:r>
          </a:p>
        </p:txBody>
      </p:sp>
      <p:sp>
        <p:nvSpPr>
          <p:cNvPr id="6" name="Content Placeholder 7" descr="PowerPoint allows you to import a variety of popular 3D model formats. &#10;So no matter your workflows outside of PowerPoint, you should be able to find a suitable solution to make your 3D models portable and presentable to virtually anyone, anywhere and on any device (with just a few quick modifications)">
            <a:extLst>
              <a:ext uri="{FF2B5EF4-FFF2-40B4-BE49-F238E27FC236}">
                <a16:creationId xmlns:a16="http://schemas.microsoft.com/office/drawing/2014/main" id="{9908A373-FC7C-4282-8736-3682F263411C}"/>
              </a:ext>
            </a:extLst>
          </p:cNvPr>
          <p:cNvSpPr txBox="1">
            <a:spLocks/>
          </p:cNvSpPr>
          <p:nvPr/>
        </p:nvSpPr>
        <p:spPr>
          <a:xfrm>
            <a:off x="533459" y="1485933"/>
            <a:ext cx="4321175" cy="19113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1" name="Directions">
            <a:extLst>
              <a:ext uri="{FF2B5EF4-FFF2-40B4-BE49-F238E27FC236}">
                <a16:creationId xmlns:a16="http://schemas.microsoft.com/office/drawing/2014/main" id="{1AF2FBBE-B7D3-452C-9253-F7C472312B69}"/>
              </a:ext>
            </a:extLst>
          </p:cNvPr>
          <p:cNvSpPr txBox="1">
            <a:spLocks/>
          </p:cNvSpPr>
          <p:nvPr/>
        </p:nvSpPr>
        <p:spPr>
          <a:xfrm>
            <a:off x="474516" y="3651363"/>
            <a:ext cx="2175299" cy="29955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Semibold" panose="020B0702040204020203" pitchFamily="34" charset="0"/>
              <a:cs typeface="Segoe UI Semibold" panose="020B0702040204020203" pitchFamily="34" charset="0"/>
            </a:endParaRPr>
          </a:p>
        </p:txBody>
      </p:sp>
      <p:sp>
        <p:nvSpPr>
          <p:cNvPr id="10" name="Step 1">
            <a:extLst>
              <a:ext uri="{FF2B5EF4-FFF2-40B4-BE49-F238E27FC236}">
                <a16:creationId xmlns:a16="http://schemas.microsoft.com/office/drawing/2014/main" id="{42184CEA-CF4E-4D47-96E0-8F669A14DC71}"/>
              </a:ext>
            </a:extLst>
          </p:cNvPr>
          <p:cNvSpPr txBox="1">
            <a:spLocks/>
          </p:cNvSpPr>
          <p:nvPr/>
        </p:nvSpPr>
        <p:spPr>
          <a:xfrm>
            <a:off x="999477" y="4969933"/>
            <a:ext cx="3671989" cy="341552"/>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Step 2" descr="Insert the 3D model by selecting the file and clicking on Insert.&#10;The 3D Model will now be placed onto your PowerPoint slide">
            <a:extLst>
              <a:ext uri="{FF2B5EF4-FFF2-40B4-BE49-F238E27FC236}">
                <a16:creationId xmlns:a16="http://schemas.microsoft.com/office/drawing/2014/main" id="{6505E4CF-C408-4CF2-86B6-BD142EBF6F92}"/>
              </a:ext>
            </a:extLst>
          </p:cNvPr>
          <p:cNvSpPr txBox="1">
            <a:spLocks/>
          </p:cNvSpPr>
          <p:nvPr/>
        </p:nvSpPr>
        <p:spPr>
          <a:xfrm>
            <a:off x="5274554" y="5477933"/>
            <a:ext cx="3671989" cy="47413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endParaRPr lang="en-US" dirty="0">
              <a:solidFill>
                <a:prstClr val="black">
                  <a:lumMod val="75000"/>
                  <a:lumOff val="25000"/>
                </a:prstClr>
              </a:solidFill>
              <a:cs typeface="Segoe UI"/>
            </a:endParaRPr>
          </a:p>
        </p:txBody>
      </p:sp>
      <p:pic>
        <p:nvPicPr>
          <p:cNvPr id="20" name="Picture 19" descr="A close-up of a white background">
            <a:extLst>
              <a:ext uri="{FF2B5EF4-FFF2-40B4-BE49-F238E27FC236}">
                <a16:creationId xmlns:a16="http://schemas.microsoft.com/office/drawing/2014/main" id="{D41CED76-8537-4CC8-CF4C-E908CEF42BBB}"/>
              </a:ext>
            </a:extLst>
          </p:cNvPr>
          <p:cNvPicPr>
            <a:picLocks noChangeAspect="1"/>
          </p:cNvPicPr>
          <p:nvPr/>
        </p:nvPicPr>
        <p:blipFill>
          <a:blip r:embed="rId2"/>
          <a:stretch>
            <a:fillRect/>
          </a:stretch>
        </p:blipFill>
        <p:spPr>
          <a:xfrm>
            <a:off x="5927201" y="1409701"/>
            <a:ext cx="5606515" cy="2182376"/>
          </a:xfrm>
          <a:prstGeom prst="rect">
            <a:avLst/>
          </a:prstGeom>
          <a:ln>
            <a:noFill/>
          </a:ln>
          <a:effectLst>
            <a:outerShdw blurRad="292100" dist="139700" dir="2700000" algn="tl" rotWithShape="0">
              <a:srgbClr val="333333">
                <a:alpha val="65000"/>
              </a:srgbClr>
            </a:outerShdw>
          </a:effectLst>
        </p:spPr>
      </p:pic>
      <p:pic>
        <p:nvPicPr>
          <p:cNvPr id="22" name="Picture 21" descr="A yellow and purple box with black text&#10;&#10;Description automatically generated">
            <a:extLst>
              <a:ext uri="{FF2B5EF4-FFF2-40B4-BE49-F238E27FC236}">
                <a16:creationId xmlns:a16="http://schemas.microsoft.com/office/drawing/2014/main" id="{58641BCB-0A2F-C4CC-EAEB-3CE443B6770A}"/>
              </a:ext>
            </a:extLst>
          </p:cNvPr>
          <p:cNvPicPr>
            <a:picLocks noChangeAspect="1"/>
          </p:cNvPicPr>
          <p:nvPr/>
        </p:nvPicPr>
        <p:blipFill>
          <a:blip r:embed="rId3"/>
          <a:stretch>
            <a:fillRect/>
          </a:stretch>
        </p:blipFill>
        <p:spPr>
          <a:xfrm>
            <a:off x="685800" y="3776133"/>
            <a:ext cx="10828868" cy="2556934"/>
          </a:xfrm>
          <a:prstGeom prst="rect">
            <a:avLst/>
          </a:prstGeom>
          <a:ln>
            <a:noFill/>
          </a:ln>
          <a:effectLst>
            <a:outerShdw blurRad="292100" dist="139700" dir="2700000" algn="tl" rotWithShape="0">
              <a:srgbClr val="333333">
                <a:alpha val="65000"/>
              </a:srgbClr>
            </a:outerShdw>
          </a:effectLst>
        </p:spPr>
      </p:pic>
      <p:pic>
        <p:nvPicPr>
          <p:cNvPr id="4" name="Picture 3" descr="A close-up of a sign&#10;&#10;Description automatically generated">
            <a:extLst>
              <a:ext uri="{FF2B5EF4-FFF2-40B4-BE49-F238E27FC236}">
                <a16:creationId xmlns:a16="http://schemas.microsoft.com/office/drawing/2014/main" id="{A4BB9616-931F-A1EA-0B2E-A127A15DF7E5}"/>
              </a:ext>
            </a:extLst>
          </p:cNvPr>
          <p:cNvPicPr>
            <a:picLocks noChangeAspect="1"/>
          </p:cNvPicPr>
          <p:nvPr/>
        </p:nvPicPr>
        <p:blipFill>
          <a:blip r:embed="rId4"/>
          <a:stretch>
            <a:fillRect/>
          </a:stretch>
        </p:blipFill>
        <p:spPr>
          <a:xfrm>
            <a:off x="657225" y="1401993"/>
            <a:ext cx="5076825" cy="22079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65633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Bootstrapping Web Application With Spring Initializer</a:t>
            </a:r>
          </a:p>
        </p:txBody>
      </p:sp>
      <p:sp>
        <p:nvSpPr>
          <p:cNvPr id="11" name="Content Placeholder 17" descr="Try them yourself with the parrot on the right:">
            <a:extLst>
              <a:ext uri="{FF2B5EF4-FFF2-40B4-BE49-F238E27FC236}">
                <a16:creationId xmlns:a16="http://schemas.microsoft.com/office/drawing/2014/main" id="{AF2B300A-3A97-40E0-AA9A-37A944B1DAF8}"/>
              </a:ext>
            </a:extLst>
          </p:cNvPr>
          <p:cNvSpPr txBox="1">
            <a:spLocks/>
          </p:cNvSpPr>
          <p:nvPr/>
        </p:nvSpPr>
        <p:spPr>
          <a:xfrm>
            <a:off x="630366" y="1431342"/>
            <a:ext cx="10818684" cy="47114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spcAft>
                <a:spcPts val="2000"/>
              </a:spcAft>
            </a:pPr>
            <a:r>
              <a:rPr lang="en-US" sz="1800" dirty="0">
                <a:solidFill>
                  <a:prstClr val="black">
                    <a:lumMod val="75000"/>
                    <a:lumOff val="25000"/>
                  </a:prstClr>
                </a:solidFill>
                <a:latin typeface="Times New Roman" panose="02020603050405020304" pitchFamily="18" charset="0"/>
                <a:cs typeface="Times New Roman" panose="02020603050405020304" pitchFamily="18" charset="0"/>
              </a:rPr>
              <a:t>Creating a Web application with Spring Initializer is a cake walk. We will use Spring Web MVC as our web framework.</a:t>
            </a:r>
          </a:p>
        </p:txBody>
      </p:sp>
      <p:sp>
        <p:nvSpPr>
          <p:cNvPr id="13" name="Step 1 Text" descr="Click on your 3D Model: Click and hold on the 3D control to rotate or tilt your 3D model up, down, left, and right.">
            <a:extLst>
              <a:ext uri="{FF2B5EF4-FFF2-40B4-BE49-F238E27FC236}">
                <a16:creationId xmlns:a16="http://schemas.microsoft.com/office/drawing/2014/main" id="{5294FC26-E2BF-454F-B123-404EA194A3E3}"/>
              </a:ext>
            </a:extLst>
          </p:cNvPr>
          <p:cNvSpPr txBox="1">
            <a:spLocks/>
          </p:cNvSpPr>
          <p:nvPr/>
        </p:nvSpPr>
        <p:spPr>
          <a:xfrm>
            <a:off x="1066038" y="1958189"/>
            <a:ext cx="2613067" cy="118685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5" name="Step 2 Text" descr="Alternatively, with your model selected, on the Ribbon, in the 3D Model Tool Format tab, you can click on 3D Model Views gallery to apply one of the various position views.">
            <a:extLst>
              <a:ext uri="{FF2B5EF4-FFF2-40B4-BE49-F238E27FC236}">
                <a16:creationId xmlns:a16="http://schemas.microsoft.com/office/drawing/2014/main" id="{D223119D-72DB-4091-AE4B-0A82DC881E79}"/>
              </a:ext>
            </a:extLst>
          </p:cNvPr>
          <p:cNvSpPr txBox="1">
            <a:spLocks/>
          </p:cNvSpPr>
          <p:nvPr/>
        </p:nvSpPr>
        <p:spPr>
          <a:xfrm>
            <a:off x="1066038" y="3245892"/>
            <a:ext cx="3552966" cy="105836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 name="Rectangle 2">
            <a:extLst>
              <a:ext uri="{FF2B5EF4-FFF2-40B4-BE49-F238E27FC236}">
                <a16:creationId xmlns:a16="http://schemas.microsoft.com/office/drawing/2014/main" id="{FAEDDAA5-B6E5-49F3-A495-94B7927A69C0}"/>
              </a:ext>
              <a:ext uri="{C183D7F6-B498-43B3-948B-1728B52AA6E4}">
                <adec:decorative xmlns:adec="http://schemas.microsoft.com/office/drawing/2017/decorative" val="1"/>
              </a:ext>
            </a:extLst>
          </p:cNvPr>
          <p:cNvSpPr/>
          <p:nvPr/>
        </p:nvSpPr>
        <p:spPr>
          <a:xfrm rot="16200000">
            <a:off x="4035175" y="4807119"/>
            <a:ext cx="833933" cy="1943095"/>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sp>
        <p:nvSpPr>
          <p:cNvPr id="34" name="TextBox 33">
            <a:extLst>
              <a:ext uri="{FF2B5EF4-FFF2-40B4-BE49-F238E27FC236}">
                <a16:creationId xmlns:a16="http://schemas.microsoft.com/office/drawing/2014/main" id="{C9EC71DF-8582-F640-A31D-90033F84B7DA}"/>
              </a:ext>
            </a:extLst>
          </p:cNvPr>
          <p:cNvSpPr txBox="1"/>
          <p:nvPr/>
        </p:nvSpPr>
        <p:spPr>
          <a:xfrm>
            <a:off x="3048000" y="3105835"/>
            <a:ext cx="6096000" cy="369332"/>
          </a:xfrm>
          <a:prstGeom prst="rect">
            <a:avLst/>
          </a:prstGeom>
          <a:noFill/>
        </p:spPr>
        <p:txBody>
          <a:bodyPr wrap="square">
            <a:spAutoFit/>
          </a:bodyPr>
          <a:lstStyle/>
          <a:p>
            <a:r>
              <a:rPr lang="en-IN" dirty="0"/>
              <a:t>	</a:t>
            </a:r>
          </a:p>
        </p:txBody>
      </p:sp>
      <p:sp>
        <p:nvSpPr>
          <p:cNvPr id="39" name="TextBox 38">
            <a:extLst>
              <a:ext uri="{FF2B5EF4-FFF2-40B4-BE49-F238E27FC236}">
                <a16:creationId xmlns:a16="http://schemas.microsoft.com/office/drawing/2014/main" id="{8B180FFA-27F4-2481-E9A0-8D076B397A3C}"/>
              </a:ext>
            </a:extLst>
          </p:cNvPr>
          <p:cNvSpPr txBox="1"/>
          <p:nvPr/>
        </p:nvSpPr>
        <p:spPr>
          <a:xfrm>
            <a:off x="628651" y="1953310"/>
            <a:ext cx="9906000" cy="369332"/>
          </a:xfrm>
          <a:prstGeom prst="rect">
            <a:avLst/>
          </a:prstGeom>
          <a:noFill/>
        </p:spPr>
        <p:txBody>
          <a:bodyPr wrap="square">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Spring Initializer </a:t>
            </a:r>
            <a:r>
              <a:rPr lang="en-IN" dirty="0">
                <a:solidFill>
                  <a:schemeClr val="accent5">
                    <a:lumMod val="75000"/>
                  </a:schemeClr>
                </a:solidFill>
                <a:latin typeface="Times New Roman" panose="02020603050405020304" pitchFamily="18" charset="0"/>
                <a:cs typeface="Times New Roman" panose="02020603050405020304" pitchFamily="18" charset="0"/>
              </a:rPr>
              <a:t>http://start.spring.io/ </a:t>
            </a:r>
            <a:r>
              <a:rPr lang="en-IN" dirty="0">
                <a:latin typeface="Times New Roman" panose="02020603050405020304" pitchFamily="18" charset="0"/>
                <a:cs typeface="Times New Roman" panose="02020603050405020304" pitchFamily="18" charset="0"/>
              </a:rPr>
              <a:t>is great tool to bootstrap your Spring Boot projects. </a:t>
            </a:r>
          </a:p>
        </p:txBody>
      </p:sp>
      <p:pic>
        <p:nvPicPr>
          <p:cNvPr id="7" name="Picture 6" descr="A screenshot of a computer&#10;&#10;Description automatically generated">
            <a:extLst>
              <a:ext uri="{FF2B5EF4-FFF2-40B4-BE49-F238E27FC236}">
                <a16:creationId xmlns:a16="http://schemas.microsoft.com/office/drawing/2014/main" id="{56358B54-AF8F-7EDA-ACE2-F11640479A27}"/>
              </a:ext>
            </a:extLst>
          </p:cNvPr>
          <p:cNvPicPr>
            <a:picLocks noChangeAspect="1"/>
          </p:cNvPicPr>
          <p:nvPr/>
        </p:nvPicPr>
        <p:blipFill>
          <a:blip r:embed="rId3"/>
          <a:stretch>
            <a:fillRect/>
          </a:stretch>
        </p:blipFill>
        <p:spPr>
          <a:xfrm>
            <a:off x="1182413" y="2451537"/>
            <a:ext cx="9577552" cy="39650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69584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3C97-E356-4FF9-AED5-879B8F991C1B}"/>
              </a:ext>
            </a:extLst>
          </p:cNvPr>
          <p:cNvSpPr>
            <a:spLocks noGrp="1"/>
          </p:cNvSpPr>
          <p:nvPr>
            <p:ph type="title"/>
          </p:nvPr>
        </p:nvSpPr>
        <p:spPr>
          <a:xfrm>
            <a:off x="756834" y="362903"/>
            <a:ext cx="10983132" cy="747763"/>
          </a:xfrm>
        </p:spPr>
        <p:txBody>
          <a:bodyPr>
            <a:normAutofit fontScale="90000"/>
          </a:bodyPr>
          <a:lstStyle/>
          <a:p>
            <a:pPr algn="just"/>
            <a:r>
              <a:rPr lang="en-US" sz="3600" dirty="0">
                <a:solidFill>
                  <a:schemeClr val="tx1"/>
                </a:solidFill>
                <a:latin typeface="Times New Roman" panose="02020603050405020304" pitchFamily="18" charset="0"/>
                <a:cs typeface="Times New Roman" panose="02020603050405020304" pitchFamily="18" charset="0"/>
              </a:rPr>
              <a:t>As Shown In The Image Above, Following Steps Have To Be Done</a:t>
            </a:r>
          </a:p>
        </p:txBody>
      </p:sp>
      <p:sp>
        <p:nvSpPr>
          <p:cNvPr id="7" name="Content Placeholder Step 1" descr="Select your 3D model &gt; 3D Models Format &gt; Pan &amp; Zoom&#10;&#10;Note: the Pan &amp; Zoom tool acts like an on/off (toggle) switch. Once pressed, you’ll see a gray box around the Pan &amp; Zoom button to indicate the feature is activated. Press the button again to deactivate the Pan &amp; Zoom feature.">
            <a:extLst>
              <a:ext uri="{FF2B5EF4-FFF2-40B4-BE49-F238E27FC236}">
                <a16:creationId xmlns:a16="http://schemas.microsoft.com/office/drawing/2014/main" id="{3EE46009-9B31-417A-AB61-8C70009004B3}"/>
              </a:ext>
            </a:extLst>
          </p:cNvPr>
          <p:cNvSpPr txBox="1">
            <a:spLocks/>
          </p:cNvSpPr>
          <p:nvPr/>
        </p:nvSpPr>
        <p:spPr>
          <a:xfrm>
            <a:off x="1030869" y="4084342"/>
            <a:ext cx="3034721" cy="2236702"/>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1" name="Content Placeholder Step 2" descr="With the Pan &amp; Zoom button enabled, now move, rotate, and resize your 3D model.  ">
            <a:extLst>
              <a:ext uri="{FF2B5EF4-FFF2-40B4-BE49-F238E27FC236}">
                <a16:creationId xmlns:a16="http://schemas.microsoft.com/office/drawing/2014/main" id="{38280C20-AD97-47D9-A4D9-3D51B6EEA886}"/>
              </a:ext>
            </a:extLst>
          </p:cNvPr>
          <p:cNvSpPr txBox="1">
            <a:spLocks/>
          </p:cNvSpPr>
          <p:nvPr/>
        </p:nvSpPr>
        <p:spPr>
          <a:xfrm>
            <a:off x="4712686" y="4084342"/>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5" name="Content Placeholder Step 3" descr="When you are finished editing, click the Pan &amp; Zoom button again to exit Pan and Zoom mode.">
            <a:extLst>
              <a:ext uri="{FF2B5EF4-FFF2-40B4-BE49-F238E27FC236}">
                <a16:creationId xmlns:a16="http://schemas.microsoft.com/office/drawing/2014/main" id="{89BC12B6-BA4F-4362-A61E-A7B108FEAF3C}"/>
              </a:ext>
            </a:extLst>
          </p:cNvPr>
          <p:cNvSpPr txBox="1">
            <a:spLocks/>
          </p:cNvSpPr>
          <p:nvPr/>
        </p:nvSpPr>
        <p:spPr>
          <a:xfrm>
            <a:off x="8394499" y="4084341"/>
            <a:ext cx="2658635" cy="11717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6" name="TextBox 15">
            <a:extLst>
              <a:ext uri="{FF2B5EF4-FFF2-40B4-BE49-F238E27FC236}">
                <a16:creationId xmlns:a16="http://schemas.microsoft.com/office/drawing/2014/main" id="{2B8BD7ED-13A4-7B0F-1B0F-C9D069BDFFEC}"/>
              </a:ext>
            </a:extLst>
          </p:cNvPr>
          <p:cNvSpPr txBox="1"/>
          <p:nvPr/>
        </p:nvSpPr>
        <p:spPr>
          <a:xfrm>
            <a:off x="838200" y="1352550"/>
            <a:ext cx="10591800" cy="5010150"/>
          </a:xfrm>
          <a:prstGeom prst="rect">
            <a:avLst/>
          </a:prstGeom>
        </p:spPr>
        <p:txBody>
          <a:bodyPr vert="horz" wrap="non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7" name="TextBox 16">
            <a:extLst>
              <a:ext uri="{FF2B5EF4-FFF2-40B4-BE49-F238E27FC236}">
                <a16:creationId xmlns:a16="http://schemas.microsoft.com/office/drawing/2014/main" id="{C49E6175-0983-4A32-10C5-8B79D8854A7C}"/>
              </a:ext>
            </a:extLst>
          </p:cNvPr>
          <p:cNvSpPr txBox="1"/>
          <p:nvPr/>
        </p:nvSpPr>
        <p:spPr>
          <a:xfrm>
            <a:off x="838200" y="1466850"/>
            <a:ext cx="10610850" cy="4867275"/>
          </a:xfrm>
          <a:prstGeom prst="rect">
            <a:avLst/>
          </a:prstGeom>
        </p:spPr>
        <p:txBody>
          <a:bodyPr vert="horz" wrap="non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9" name="TextBox 18">
            <a:extLst>
              <a:ext uri="{FF2B5EF4-FFF2-40B4-BE49-F238E27FC236}">
                <a16:creationId xmlns:a16="http://schemas.microsoft.com/office/drawing/2014/main" id="{30032ABE-0668-EC76-EA56-27A09E4D693F}"/>
              </a:ext>
            </a:extLst>
          </p:cNvPr>
          <p:cNvSpPr txBox="1"/>
          <p:nvPr/>
        </p:nvSpPr>
        <p:spPr>
          <a:xfrm>
            <a:off x="733425" y="1609080"/>
            <a:ext cx="10648950" cy="3231654"/>
          </a:xfrm>
          <a:prstGeom prst="rect">
            <a:avLst/>
          </a:prstGeom>
          <a:noFill/>
        </p:spPr>
        <p:txBody>
          <a:bodyPr wrap="square">
            <a:spAutoFit/>
          </a:bodyPr>
          <a:lstStyle/>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Launch Spring Initializer and choose the following</a:t>
            </a:r>
          </a:p>
          <a:p>
            <a:endParaRPr lang="en-IN" dirty="0"/>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Choose </a:t>
            </a:r>
            <a:r>
              <a:rPr lang="en-IN" dirty="0" err="1">
                <a:solidFill>
                  <a:srgbClr val="FF0000"/>
                </a:solidFill>
                <a:latin typeface="Times New Roman" panose="02020603050405020304" pitchFamily="18" charset="0"/>
                <a:cs typeface="Times New Roman" panose="02020603050405020304" pitchFamily="18" charset="0"/>
              </a:rPr>
              <a:t>com.in.todo.springboot</a:t>
            </a:r>
            <a:r>
              <a:rPr lang="en-IN" dirty="0">
                <a:solidFill>
                  <a:srgbClr val="FF000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as Group</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Choose </a:t>
            </a:r>
            <a:r>
              <a:rPr lang="en-IN" dirty="0">
                <a:solidFill>
                  <a:srgbClr val="FF0000"/>
                </a:solidFill>
                <a:latin typeface="Times New Roman" panose="02020603050405020304" pitchFamily="18" charset="0"/>
                <a:cs typeface="Times New Roman" panose="02020603050405020304" pitchFamily="18" charset="0"/>
              </a:rPr>
              <a:t>student-spring-services </a:t>
            </a:r>
            <a:r>
              <a:rPr lang="en-IN" dirty="0">
                <a:latin typeface="Times New Roman" panose="02020603050405020304" pitchFamily="18" charset="0"/>
                <a:cs typeface="Times New Roman" panose="02020603050405020304" pitchFamily="18" charset="0"/>
              </a:rPr>
              <a:t>as Artifact</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Choose following dependencies</a:t>
            </a:r>
          </a:p>
          <a:p>
            <a:pPr algn="just"/>
            <a:r>
              <a:rPr lang="en-IN" dirty="0">
                <a:latin typeface="Times New Roman" panose="02020603050405020304" pitchFamily="18" charset="0"/>
                <a:cs typeface="Times New Roman" panose="02020603050405020304" pitchFamily="18" charset="0"/>
              </a:rPr>
              <a:t>     Web</a:t>
            </a:r>
          </a:p>
          <a:p>
            <a:pPr algn="just"/>
            <a:r>
              <a:rPr lang="en-IN" dirty="0">
                <a:latin typeface="Times New Roman" panose="02020603050405020304" pitchFamily="18" charset="0"/>
                <a:cs typeface="Times New Roman" panose="02020603050405020304" pitchFamily="18" charset="0"/>
              </a:rPr>
              <a:t>     Actuator</a:t>
            </a:r>
          </a:p>
          <a:p>
            <a:pPr algn="just"/>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DevTools</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Click Generate Project.</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Import the project into Eclipse.</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If you want to understand all the files that are part of this project, you can go here.</a:t>
            </a:r>
          </a:p>
        </p:txBody>
      </p:sp>
    </p:spTree>
    <p:extLst>
      <p:ext uri="{BB962C8B-B14F-4D97-AF65-F5344CB8AC3E}">
        <p14:creationId xmlns:p14="http://schemas.microsoft.com/office/powerpoint/2010/main" val="1764756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FD4D-5161-46CF-8E5C-B36508F35809}"/>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Project Dependencies</a:t>
            </a:r>
          </a:p>
        </p:txBody>
      </p:sp>
      <p:sp>
        <p:nvSpPr>
          <p:cNvPr id="3" name="Content Placeholder 17" descr="Try it yourself with the parrot on the right:">
            <a:extLst>
              <a:ext uri="{FF2B5EF4-FFF2-40B4-BE49-F238E27FC236}">
                <a16:creationId xmlns:a16="http://schemas.microsoft.com/office/drawing/2014/main" id="{97AA353E-E722-4B84-B6FC-BA525C346A84}"/>
              </a:ext>
            </a:extLst>
          </p:cNvPr>
          <p:cNvSpPr txBox="1">
            <a:spLocks/>
          </p:cNvSpPr>
          <p:nvPr/>
        </p:nvSpPr>
        <p:spPr>
          <a:xfrm>
            <a:off x="541609" y="1319644"/>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Semibold" panose="020B0702040204020203" pitchFamily="34" charset="0"/>
              <a:cs typeface="Segoe UI Semibold" panose="020B0702040204020203" pitchFamily="34" charset="0"/>
            </a:endParaRPr>
          </a:p>
        </p:txBody>
      </p:sp>
      <p:sp>
        <p:nvSpPr>
          <p:cNvPr id="7" name="Content Placeholder 17" descr="Duplicate this slide: Right-click the slide thumbnail and select Duplicate Slide.">
            <a:extLst>
              <a:ext uri="{FF2B5EF4-FFF2-40B4-BE49-F238E27FC236}">
                <a16:creationId xmlns:a16="http://schemas.microsoft.com/office/drawing/2014/main" id="{A5D11E1A-550F-4E54-82BE-B2019638DC80}"/>
              </a:ext>
            </a:extLst>
          </p:cNvPr>
          <p:cNvSpPr txBox="1">
            <a:spLocks/>
          </p:cNvSpPr>
          <p:nvPr/>
        </p:nvSpPr>
        <p:spPr>
          <a:xfrm>
            <a:off x="1091928" y="2078002"/>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2" name="Content Placeholder 17" descr="In the second of these two identical slides, change the 3D Model on the right in some way (rotate, move, or resize), then go to Transitions &gt; Morph.">
            <a:extLst>
              <a:ext uri="{FF2B5EF4-FFF2-40B4-BE49-F238E27FC236}">
                <a16:creationId xmlns:a16="http://schemas.microsoft.com/office/drawing/2014/main" id="{DA4BE72C-97DB-4A0D-8CDB-3CD5BB7DCF3E}"/>
              </a:ext>
            </a:extLst>
          </p:cNvPr>
          <p:cNvSpPr txBox="1">
            <a:spLocks/>
          </p:cNvSpPr>
          <p:nvPr/>
        </p:nvSpPr>
        <p:spPr>
          <a:xfrm>
            <a:off x="1091928" y="3566775"/>
            <a:ext cx="2413627" cy="124870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7" name="Content Placeholder 17" descr="Return to the first of the two slides and press the Slide Show button and then select Play to see your parrot morph!">
            <a:extLst>
              <a:ext uri="{FF2B5EF4-FFF2-40B4-BE49-F238E27FC236}">
                <a16:creationId xmlns:a16="http://schemas.microsoft.com/office/drawing/2014/main" id="{BA96EB65-127B-4729-AF55-3A29384772DD}"/>
              </a:ext>
            </a:extLst>
          </p:cNvPr>
          <p:cNvSpPr txBox="1">
            <a:spLocks/>
          </p:cNvSpPr>
          <p:nvPr/>
        </p:nvSpPr>
        <p:spPr>
          <a:xfrm>
            <a:off x="657225" y="4057650"/>
            <a:ext cx="10344149" cy="81915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spcAft>
                <a:spcPts val="2000"/>
              </a:spcAft>
              <a:buFont typeface="Wingdings" panose="05000000000000000000" pitchFamily="2" charset="2"/>
              <a:buChar char="Ø"/>
            </a:pPr>
            <a:r>
              <a:rPr lang="en-US" sz="1800" dirty="0">
                <a:solidFill>
                  <a:prstClr val="black">
                    <a:lumMod val="75000"/>
                    <a:lumOff val="25000"/>
                  </a:prstClr>
                </a:solidFill>
                <a:latin typeface="Times New Roman" panose="02020603050405020304" pitchFamily="18" charset="0"/>
                <a:cs typeface="Times New Roman" panose="02020603050405020304" pitchFamily="18" charset="0"/>
              </a:rPr>
              <a:t>We want to use JSP as the view. Default embedded servlet container for Spring Boot Starter Web is tomcat. To enable support for JSP’s, we would need to add a dependency on tomcat-embed-jasper.</a:t>
            </a:r>
          </a:p>
          <a:p>
            <a:pPr marL="0" indent="0" algn="just">
              <a:spcAft>
                <a:spcPts val="2000"/>
              </a:spcAft>
              <a:buNone/>
            </a:pPr>
            <a:endParaRPr lang="en-US" sz="18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70CD9311-CE32-2403-80AA-102BE0115420}"/>
              </a:ext>
            </a:extLst>
          </p:cNvPr>
          <p:cNvSpPr txBox="1"/>
          <p:nvPr/>
        </p:nvSpPr>
        <p:spPr>
          <a:xfrm>
            <a:off x="657224" y="1524000"/>
            <a:ext cx="10734675" cy="923330"/>
          </a:xfrm>
          <a:prstGeom prst="rect">
            <a:avLst/>
          </a:prstGeom>
          <a:noFill/>
        </p:spPr>
        <p:txBody>
          <a:bodyPr wrap="square">
            <a:spAutoFit/>
          </a:bodyPr>
          <a:lstStyle/>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Spring Boot Starter Web provides all the dependencies, and the auto configuration need to develop web applications. It is the first dependency we would use.</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pic>
        <p:nvPicPr>
          <p:cNvPr id="29" name="Picture 28" descr="A screen shot of a computer program&#10;&#10;Description automatically generated">
            <a:extLst>
              <a:ext uri="{FF2B5EF4-FFF2-40B4-BE49-F238E27FC236}">
                <a16:creationId xmlns:a16="http://schemas.microsoft.com/office/drawing/2014/main" id="{28C46101-F785-5CAA-22F5-0963C9936EB7}"/>
              </a:ext>
            </a:extLst>
          </p:cNvPr>
          <p:cNvPicPr>
            <a:picLocks noChangeAspect="1"/>
          </p:cNvPicPr>
          <p:nvPr/>
        </p:nvPicPr>
        <p:blipFill>
          <a:blip r:embed="rId2"/>
          <a:stretch>
            <a:fillRect/>
          </a:stretch>
        </p:blipFill>
        <p:spPr>
          <a:xfrm>
            <a:off x="1944547" y="2328969"/>
            <a:ext cx="7187878" cy="1282332"/>
          </a:xfrm>
          <a:prstGeom prst="rect">
            <a:avLst/>
          </a:prstGeom>
          <a:ln>
            <a:noFill/>
          </a:ln>
          <a:effectLst>
            <a:outerShdw blurRad="292100" dist="139700" dir="2700000" algn="tl" rotWithShape="0">
              <a:srgbClr val="333333">
                <a:alpha val="65000"/>
              </a:srgbClr>
            </a:outerShdw>
          </a:effectLst>
        </p:spPr>
      </p:pic>
      <p:pic>
        <p:nvPicPr>
          <p:cNvPr id="31" name="Picture 30" descr="A screen shot of a computer code&#10;&#10;Description automatically generated">
            <a:extLst>
              <a:ext uri="{FF2B5EF4-FFF2-40B4-BE49-F238E27FC236}">
                <a16:creationId xmlns:a16="http://schemas.microsoft.com/office/drawing/2014/main" id="{DF8D6F66-91B7-A92B-F5CF-2DDF6F1258B9}"/>
              </a:ext>
            </a:extLst>
          </p:cNvPr>
          <p:cNvPicPr>
            <a:picLocks noChangeAspect="1"/>
          </p:cNvPicPr>
          <p:nvPr/>
        </p:nvPicPr>
        <p:blipFill>
          <a:blip r:embed="rId3"/>
          <a:stretch>
            <a:fillRect/>
          </a:stretch>
        </p:blipFill>
        <p:spPr>
          <a:xfrm>
            <a:off x="1955403" y="4942042"/>
            <a:ext cx="7188596" cy="13259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49102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Spring Boot Starter Web Dependencies</a:t>
            </a:r>
          </a:p>
        </p:txBody>
      </p:sp>
      <p:sp>
        <p:nvSpPr>
          <p:cNvPr id="4" name="Try It Text" descr="Try it yourself with the parrot on the right:">
            <a:extLst>
              <a:ext uri="{FF2B5EF4-FFF2-40B4-BE49-F238E27FC236}">
                <a16:creationId xmlns:a16="http://schemas.microsoft.com/office/drawing/2014/main" id="{0D42AC0C-5EE6-42C4-91EE-07F7C9599947}"/>
              </a:ext>
            </a:extLst>
          </p:cNvPr>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Semibold" panose="020B0702040204020203" pitchFamily="34" charset="0"/>
              <a:cs typeface="Segoe UI Semibold" panose="020B0702040204020203" pitchFamily="34" charset="0"/>
            </a:endParaRPr>
          </a:p>
        </p:txBody>
      </p:sp>
      <p:sp>
        <p:nvSpPr>
          <p:cNvPr id="6" name="Content Placeholder Step 1" descr="Select the 3D Model on the right, then go to Animations &gt; Turntable&#10;Hint: Effect Options gives you even more options for Turntable.&#10;">
            <a:extLst>
              <a:ext uri="{FF2B5EF4-FFF2-40B4-BE49-F238E27FC236}">
                <a16:creationId xmlns:a16="http://schemas.microsoft.com/office/drawing/2014/main" id="{8110C53D-9866-4A6B-9E28-68BBE6EFF866}"/>
              </a:ext>
            </a:extLst>
          </p:cNvPr>
          <p:cNvSpPr txBox="1">
            <a:spLocks/>
          </p:cNvSpPr>
          <p:nvPr/>
        </p:nvSpPr>
        <p:spPr>
          <a:xfrm>
            <a:off x="1066037" y="1958188"/>
            <a:ext cx="5110159" cy="103901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0"/>
              </a:spcAft>
              <a:buNone/>
            </a:pPr>
            <a:endParaRPr lang="en-US" dirty="0">
              <a:solidFill>
                <a:prstClr val="black">
                  <a:lumMod val="75000"/>
                  <a:lumOff val="25000"/>
                </a:prstClr>
              </a:solidFill>
            </a:endParaRPr>
          </a:p>
        </p:txBody>
      </p:sp>
      <p:sp>
        <p:nvSpPr>
          <p:cNvPr id="8" name="Content Placeholder Step 2" descr="Explore the other new animations designed specifically for 3D models: Arrive, Swing, Jump &amp; Turn, and Leave.">
            <a:extLst>
              <a:ext uri="{FF2B5EF4-FFF2-40B4-BE49-F238E27FC236}">
                <a16:creationId xmlns:a16="http://schemas.microsoft.com/office/drawing/2014/main" id="{F8DE0424-CE18-47F6-BBF5-736B335BC89A}"/>
              </a:ext>
            </a:extLst>
          </p:cNvPr>
          <p:cNvSpPr txBox="1">
            <a:spLocks/>
          </p:cNvSpPr>
          <p:nvPr/>
        </p:nvSpPr>
        <p:spPr>
          <a:xfrm>
            <a:off x="1066037" y="4639464"/>
            <a:ext cx="5110159" cy="72340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1" name="Content Placeholder Step 3" descr="Click Add Animation to combine the new 3D animations with other classic 2D animations, such as Fade, Grow/Shrink, or one of the many Motion Path animations to test and see what is possible.">
            <a:extLst>
              <a:ext uri="{FF2B5EF4-FFF2-40B4-BE49-F238E27FC236}">
                <a16:creationId xmlns:a16="http://schemas.microsoft.com/office/drawing/2014/main" id="{8BCD932C-F4F1-4949-983C-017934B3CCBC}"/>
              </a:ext>
            </a:extLst>
          </p:cNvPr>
          <p:cNvSpPr txBox="1">
            <a:spLocks/>
          </p:cNvSpPr>
          <p:nvPr/>
        </p:nvSpPr>
        <p:spPr>
          <a:xfrm>
            <a:off x="1066037" y="5421806"/>
            <a:ext cx="5110159" cy="7952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6" name="TextBox 15">
            <a:extLst>
              <a:ext uri="{FF2B5EF4-FFF2-40B4-BE49-F238E27FC236}">
                <a16:creationId xmlns:a16="http://schemas.microsoft.com/office/drawing/2014/main" id="{021EDD2D-2194-5D97-739F-B8CC0AED54D4}"/>
              </a:ext>
            </a:extLst>
          </p:cNvPr>
          <p:cNvSpPr txBox="1"/>
          <p:nvPr/>
        </p:nvSpPr>
        <p:spPr>
          <a:xfrm>
            <a:off x="733425" y="1419225"/>
            <a:ext cx="10706100" cy="646331"/>
          </a:xfrm>
          <a:prstGeom prst="rect">
            <a:avLst/>
          </a:prstGeom>
          <a:noFill/>
        </p:spPr>
        <p:txBody>
          <a:bodyPr wrap="square">
            <a:spAutoFit/>
          </a:bodyPr>
          <a:lstStyle/>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Following screenshot shows the different dependencies that are added in to our application because of Spring Boot Starter Web.</a:t>
            </a:r>
          </a:p>
        </p:txBody>
      </p:sp>
      <p:pic>
        <p:nvPicPr>
          <p:cNvPr id="22" name="Picture 21" descr="A screen shot of a computer&#10;&#10;Description automatically generated">
            <a:extLst>
              <a:ext uri="{FF2B5EF4-FFF2-40B4-BE49-F238E27FC236}">
                <a16:creationId xmlns:a16="http://schemas.microsoft.com/office/drawing/2014/main" id="{20277579-11AE-D0F1-AE7D-DDCA0693685C}"/>
              </a:ext>
            </a:extLst>
          </p:cNvPr>
          <p:cNvPicPr>
            <a:picLocks noChangeAspect="1"/>
          </p:cNvPicPr>
          <p:nvPr/>
        </p:nvPicPr>
        <p:blipFill>
          <a:blip r:embed="rId2"/>
          <a:stretch>
            <a:fillRect/>
          </a:stretch>
        </p:blipFill>
        <p:spPr>
          <a:xfrm>
            <a:off x="1114424" y="2133601"/>
            <a:ext cx="7846695" cy="43261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24314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7E882-5BC9-913B-8724-F7DEA4490276}"/>
              </a:ext>
            </a:extLst>
          </p:cNvPr>
          <p:cNvSpPr>
            <a:spLocks noGrp="1"/>
          </p:cNvSpPr>
          <p:nvPr>
            <p:ph type="title"/>
          </p:nvPr>
        </p:nvSpPr>
        <p:spPr/>
        <p:txBody>
          <a:bodyPr>
            <a:noAutofit/>
          </a:bodyPr>
          <a:lstStyle/>
          <a:p>
            <a:br>
              <a:rPr lang="en-US" sz="3200" dirty="0">
                <a:solidFill>
                  <a:prstClr val="black">
                    <a:lumMod val="75000"/>
                    <a:lumOff val="25000"/>
                  </a:prstClr>
                </a:solidFill>
                <a:latin typeface="Times New Roman" panose="02020603050405020304" pitchFamily="18" charset="0"/>
                <a:cs typeface="Times New Roman" panose="02020603050405020304" pitchFamily="18" charset="0"/>
              </a:rPr>
            </a:br>
            <a:r>
              <a:rPr lang="en-US" sz="3200" dirty="0">
                <a:solidFill>
                  <a:prstClr val="black">
                    <a:lumMod val="75000"/>
                    <a:lumOff val="25000"/>
                  </a:prstClr>
                </a:solidFill>
                <a:latin typeface="Times New Roman" panose="02020603050405020304" pitchFamily="18" charset="0"/>
                <a:cs typeface="Times New Roman" panose="02020603050405020304" pitchFamily="18" charset="0"/>
              </a:rPr>
              <a:t>Dependencies Can Be Classified Into</a:t>
            </a:r>
            <a:br>
              <a:rPr lang="en-IN" sz="3200" dirty="0">
                <a:solidFill>
                  <a:prstClr val="black">
                    <a:lumMod val="75000"/>
                    <a:lumOff val="25000"/>
                  </a:prstClr>
                </a:solidFill>
                <a:latin typeface="Times New Roman" panose="02020603050405020304" pitchFamily="18" charset="0"/>
                <a:cs typeface="Times New Roman" panose="02020603050405020304" pitchFamily="18" charset="0"/>
              </a:rPr>
            </a:br>
            <a:endParaRPr lang="en-IN" sz="3200" dirty="0"/>
          </a:p>
        </p:txBody>
      </p:sp>
      <p:sp>
        <p:nvSpPr>
          <p:cNvPr id="9" name="TextBox 8">
            <a:extLst>
              <a:ext uri="{FF2B5EF4-FFF2-40B4-BE49-F238E27FC236}">
                <a16:creationId xmlns:a16="http://schemas.microsoft.com/office/drawing/2014/main" id="{B1346D03-A388-EE71-C9A9-8831884FC56B}"/>
              </a:ext>
            </a:extLst>
          </p:cNvPr>
          <p:cNvSpPr txBox="1"/>
          <p:nvPr/>
        </p:nvSpPr>
        <p:spPr>
          <a:xfrm>
            <a:off x="751840" y="1605280"/>
            <a:ext cx="6014720" cy="2032000"/>
          </a:xfrm>
          <a:prstGeom prst="rect">
            <a:avLst/>
          </a:prstGeom>
        </p:spPr>
        <p:txBody>
          <a:bodyPr vert="horz" wrap="none" lIns="91440" tIns="45720" rIns="91440" bIns="45720" rtlCol="0">
            <a:noAutofit/>
          </a:bodyPr>
          <a:lstStyle/>
          <a:p>
            <a:pPr marL="285750" indent="-285750" algn="l">
              <a:lnSpc>
                <a:spcPts val="1800"/>
              </a:lnSpc>
              <a:spcAft>
                <a:spcPts val="600"/>
              </a:spcAft>
              <a:buFont typeface="Arial" panose="020B0604020202020204" pitchFamily="34" charset="0"/>
              <a:buChar char="•"/>
            </a:pPr>
            <a:r>
              <a:rPr lang="en-IN" dirty="0">
                <a:solidFill>
                  <a:prstClr val="black">
                    <a:lumMod val="75000"/>
                    <a:lumOff val="25000"/>
                  </a:prstClr>
                </a:solidFill>
                <a:latin typeface="Times New Roman" panose="02020603050405020304" pitchFamily="18" charset="0"/>
                <a:cs typeface="Times New Roman" panose="02020603050405020304" pitchFamily="18" charset="0"/>
              </a:rPr>
              <a:t>Spring - core, beans, context, </a:t>
            </a:r>
            <a:r>
              <a:rPr lang="en-IN" dirty="0" err="1">
                <a:solidFill>
                  <a:prstClr val="black">
                    <a:lumMod val="75000"/>
                    <a:lumOff val="25000"/>
                  </a:prstClr>
                </a:solidFill>
                <a:latin typeface="Times New Roman" panose="02020603050405020304" pitchFamily="18" charset="0"/>
                <a:cs typeface="Times New Roman" panose="02020603050405020304" pitchFamily="18" charset="0"/>
              </a:rPr>
              <a:t>aop</a:t>
            </a:r>
            <a:endParaRPr lang="en-IN" dirty="0">
              <a:solidFill>
                <a:prstClr val="black">
                  <a:lumMod val="75000"/>
                  <a:lumOff val="25000"/>
                </a:prstClr>
              </a:solidFill>
              <a:latin typeface="Times New Roman" panose="02020603050405020304" pitchFamily="18" charset="0"/>
              <a:cs typeface="Times New Roman" panose="02020603050405020304" pitchFamily="18" charset="0"/>
            </a:endParaRPr>
          </a:p>
          <a:p>
            <a:pPr marL="285750" indent="-285750" algn="l">
              <a:lnSpc>
                <a:spcPts val="1800"/>
              </a:lnSpc>
              <a:spcAft>
                <a:spcPts val="600"/>
              </a:spcAft>
              <a:buFont typeface="Arial" panose="020B0604020202020204" pitchFamily="34" charset="0"/>
              <a:buChar char="•"/>
            </a:pPr>
            <a:r>
              <a:rPr lang="en-IN" dirty="0">
                <a:solidFill>
                  <a:prstClr val="black">
                    <a:lumMod val="75000"/>
                    <a:lumOff val="25000"/>
                  </a:prstClr>
                </a:solidFill>
                <a:latin typeface="Times New Roman" panose="02020603050405020304" pitchFamily="18" charset="0"/>
                <a:cs typeface="Times New Roman" panose="02020603050405020304" pitchFamily="18" charset="0"/>
              </a:rPr>
              <a:t>Web MVC - (Spring MVC)</a:t>
            </a:r>
          </a:p>
          <a:p>
            <a:pPr marL="285750" indent="-285750" algn="l">
              <a:lnSpc>
                <a:spcPts val="1800"/>
              </a:lnSpc>
              <a:spcAft>
                <a:spcPts val="600"/>
              </a:spcAft>
              <a:buFont typeface="Arial" panose="020B0604020202020204" pitchFamily="34" charset="0"/>
              <a:buChar char="•"/>
            </a:pPr>
            <a:r>
              <a:rPr lang="en-IN" dirty="0">
                <a:solidFill>
                  <a:prstClr val="black">
                    <a:lumMod val="75000"/>
                    <a:lumOff val="25000"/>
                  </a:prstClr>
                </a:solidFill>
                <a:latin typeface="Times New Roman" panose="02020603050405020304" pitchFamily="18" charset="0"/>
                <a:cs typeface="Times New Roman" panose="02020603050405020304" pitchFamily="18" charset="0"/>
              </a:rPr>
              <a:t>Jackson - for JSON Binding</a:t>
            </a:r>
          </a:p>
          <a:p>
            <a:pPr marL="285750" indent="-285750" algn="l">
              <a:lnSpc>
                <a:spcPts val="1800"/>
              </a:lnSpc>
              <a:spcAft>
                <a:spcPts val="600"/>
              </a:spcAft>
              <a:buFont typeface="Arial" panose="020B0604020202020204" pitchFamily="34" charset="0"/>
              <a:buChar char="•"/>
            </a:pPr>
            <a:r>
              <a:rPr lang="en-IN" dirty="0">
                <a:solidFill>
                  <a:prstClr val="black">
                    <a:lumMod val="75000"/>
                    <a:lumOff val="25000"/>
                  </a:prstClr>
                </a:solidFill>
                <a:latin typeface="Times New Roman" panose="02020603050405020304" pitchFamily="18" charset="0"/>
                <a:cs typeface="Times New Roman" panose="02020603050405020304" pitchFamily="18" charset="0"/>
              </a:rPr>
              <a:t>Validation - Hibernate Validator, Validation API</a:t>
            </a:r>
          </a:p>
          <a:p>
            <a:pPr marL="285750" indent="-285750" algn="l">
              <a:lnSpc>
                <a:spcPts val="1800"/>
              </a:lnSpc>
              <a:spcAft>
                <a:spcPts val="600"/>
              </a:spcAft>
              <a:buFont typeface="Arial" panose="020B0604020202020204" pitchFamily="34" charset="0"/>
              <a:buChar char="•"/>
            </a:pPr>
            <a:r>
              <a:rPr lang="en-IN" dirty="0">
                <a:solidFill>
                  <a:prstClr val="black">
                    <a:lumMod val="75000"/>
                    <a:lumOff val="25000"/>
                  </a:prstClr>
                </a:solidFill>
                <a:latin typeface="Times New Roman" panose="02020603050405020304" pitchFamily="18" charset="0"/>
                <a:cs typeface="Times New Roman" panose="02020603050405020304" pitchFamily="18" charset="0"/>
              </a:rPr>
              <a:t>Embedded Servlet Container - Tomcat</a:t>
            </a:r>
          </a:p>
          <a:p>
            <a:pPr marL="285750" indent="-285750" algn="l">
              <a:lnSpc>
                <a:spcPts val="1800"/>
              </a:lnSpc>
              <a:spcAft>
                <a:spcPts val="600"/>
              </a:spcAft>
              <a:buFont typeface="Arial" panose="020B0604020202020204" pitchFamily="34" charset="0"/>
              <a:buChar char="•"/>
            </a:pPr>
            <a:r>
              <a:rPr lang="en-IN" dirty="0">
                <a:solidFill>
                  <a:prstClr val="black">
                    <a:lumMod val="75000"/>
                    <a:lumOff val="25000"/>
                  </a:prstClr>
                </a:solidFill>
                <a:latin typeface="Times New Roman" panose="02020603050405020304" pitchFamily="18" charset="0"/>
                <a:cs typeface="Times New Roman" panose="02020603050405020304" pitchFamily="18" charset="0"/>
              </a:rPr>
              <a:t>Logging - </a:t>
            </a:r>
            <a:r>
              <a:rPr lang="en-IN" dirty="0" err="1">
                <a:solidFill>
                  <a:prstClr val="black">
                    <a:lumMod val="75000"/>
                    <a:lumOff val="25000"/>
                  </a:prstClr>
                </a:solidFill>
                <a:latin typeface="Times New Roman" panose="02020603050405020304" pitchFamily="18" charset="0"/>
                <a:cs typeface="Times New Roman" panose="02020603050405020304" pitchFamily="18" charset="0"/>
              </a:rPr>
              <a:t>logback</a:t>
            </a:r>
            <a:r>
              <a:rPr lang="en-IN" dirty="0">
                <a:solidFill>
                  <a:prstClr val="black">
                    <a:lumMod val="75000"/>
                    <a:lumOff val="25000"/>
                  </a:prstClr>
                </a:solidFill>
                <a:latin typeface="Times New Roman" panose="02020603050405020304" pitchFamily="18" charset="0"/>
                <a:cs typeface="Times New Roman" panose="02020603050405020304" pitchFamily="18" charset="0"/>
              </a:rPr>
              <a:t>, slf4j</a:t>
            </a:r>
          </a:p>
        </p:txBody>
      </p:sp>
      <p:sp>
        <p:nvSpPr>
          <p:cNvPr id="12" name="TextBox 11">
            <a:extLst>
              <a:ext uri="{FF2B5EF4-FFF2-40B4-BE49-F238E27FC236}">
                <a16:creationId xmlns:a16="http://schemas.microsoft.com/office/drawing/2014/main" id="{76306D04-8AF0-1D8C-A24A-B7EEB890ED5A}"/>
              </a:ext>
            </a:extLst>
          </p:cNvPr>
          <p:cNvSpPr txBox="1"/>
          <p:nvPr/>
        </p:nvSpPr>
        <p:spPr>
          <a:xfrm>
            <a:off x="701040" y="3870960"/>
            <a:ext cx="10698480" cy="1012539"/>
          </a:xfrm>
          <a:prstGeom prst="rect">
            <a:avLst/>
          </a:prstGeom>
        </p:spPr>
        <p:txBody>
          <a:bodyPr vert="horz" wrap="square" lIns="91440" tIns="45720" rIns="91440" bIns="45720" rtlCol="0">
            <a:noAutofit/>
          </a:bodyPr>
          <a:lstStyle/>
          <a:p>
            <a:pPr marL="285750" indent="-285750" algn="just">
              <a:lnSpc>
                <a:spcPts val="1800"/>
              </a:lnSpc>
              <a:spcAft>
                <a:spcPts val="600"/>
              </a:spcAft>
              <a:buFont typeface="Wingdings" panose="05000000000000000000" pitchFamily="2" charset="2"/>
              <a:buChar char="Ø"/>
            </a:pPr>
            <a:r>
              <a:rPr lang="en-US" dirty="0">
                <a:solidFill>
                  <a:prstClr val="black">
                    <a:lumMod val="75000"/>
                    <a:lumOff val="25000"/>
                  </a:prstClr>
                </a:solidFill>
                <a:latin typeface="Times New Roman" panose="02020603050405020304" pitchFamily="18" charset="0"/>
                <a:cs typeface="Times New Roman" panose="02020603050405020304" pitchFamily="18" charset="0"/>
              </a:rPr>
              <a:t>Any typical web application would use all these dependencies. Spring Boot Starter Web comes prepackaged with these. As a developer, I would not need to worry about either these dependencies or their compatible versions.</a:t>
            </a:r>
            <a:endParaRPr lang="en-IN" dirty="0">
              <a:solidFill>
                <a:prstClr val="black">
                  <a:lumMod val="75000"/>
                  <a:lumOff val="25000"/>
                </a:prst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7811784"/>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win32_fixed.potx" id="{2BE36628-40A7-4124-9B03-283680FDB08B}" vid="{1F788C18-5B90-4886-BC26-C8416480C9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{89C50FDE-0E05-4DB3-A705-A41C21016794}tf16411177_win32</Template>
  <TotalTime>850</TotalTime>
  <Words>1157</Words>
  <Application>Microsoft Office PowerPoint</Application>
  <PresentationFormat>Widescreen</PresentationFormat>
  <Paragraphs>100</Paragraphs>
  <Slides>23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Segoe UI</vt:lpstr>
      <vt:lpstr>Segoe UI Light</vt:lpstr>
      <vt:lpstr>Segoe UI Semibold</vt:lpstr>
      <vt:lpstr>Times New Roman</vt:lpstr>
      <vt:lpstr>Wingdings</vt:lpstr>
      <vt:lpstr>Get Started with 3D</vt:lpstr>
      <vt:lpstr>To Create A Simple Web Application With Spring Boot..!</vt:lpstr>
      <vt:lpstr>PowerPoint Presentation</vt:lpstr>
      <vt:lpstr>A Brief Overview Of All Files</vt:lpstr>
      <vt:lpstr>Screenshots Of The Application</vt:lpstr>
      <vt:lpstr>Bootstrapping Web Application With Spring Initializer</vt:lpstr>
      <vt:lpstr>As Shown In The Image Above, Following Steps Have To Be Done</vt:lpstr>
      <vt:lpstr>Project Dependencies</vt:lpstr>
      <vt:lpstr>Spring Boot Starter Web Dependencies</vt:lpstr>
      <vt:lpstr> Dependencies Can Be Classified Into </vt:lpstr>
      <vt:lpstr> Auto Configuration </vt:lpstr>
      <vt:lpstr>Configuring A View Resolver</vt:lpstr>
      <vt:lpstr>Login Controller</vt:lpstr>
      <vt:lpstr>PowerPoint Presentation</vt:lpstr>
      <vt:lpstr>Login Service</vt:lpstr>
      <vt:lpstr>Login View – JSP</vt:lpstr>
      <vt:lpstr>Welcome View - JSP</vt:lpstr>
      <vt:lpstr>Todo Model </vt:lpstr>
      <vt:lpstr>Business Service</vt:lpstr>
      <vt:lpstr>List Todo - JSP</vt:lpstr>
      <vt:lpstr> Todo Controller </vt:lpstr>
      <vt:lpstr>Running The Application </vt:lpstr>
      <vt:lpstr>PowerPoint Presentation</vt:lpstr>
      <vt:lpstr>About 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kumar kodati</dc:creator>
  <cp:lastModifiedBy>sai kumar kodati</cp:lastModifiedBy>
  <cp:revision>4</cp:revision>
  <dcterms:created xsi:type="dcterms:W3CDTF">2024-08-03T06:53:08Z</dcterms:created>
  <dcterms:modified xsi:type="dcterms:W3CDTF">2024-08-04T08:20:41Z</dcterms:modified>
</cp:coreProperties>
</file>