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 id="2147484176"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4" r:id="rId27"/>
    <p:sldId id="282" r:id="rId28"/>
    <p:sldId id="285" r:id="rId29"/>
    <p:sldId id="283" r:id="rId30"/>
    <p:sldId id="286" r:id="rId31"/>
    <p:sldId id="287" r:id="rId32"/>
    <p:sldId id="288" r:id="rId33"/>
    <p:sldId id="292" r:id="rId34"/>
    <p:sldId id="293" r:id="rId35"/>
    <p:sldId id="289" r:id="rId36"/>
    <p:sldId id="290"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35" autoAdjust="0"/>
    <p:restoredTop sz="94660"/>
  </p:normalViewPr>
  <p:slideViewPr>
    <p:cSldViewPr>
      <p:cViewPr varScale="1">
        <p:scale>
          <a:sx n="83" d="100"/>
          <a:sy n="83" d="100"/>
        </p:scale>
        <p:origin x="-141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F29C4-EDE3-4E84-A158-B4C1498B384E}" type="datetimeFigureOut">
              <a:rPr lang="en-US" smtClean="0"/>
              <a:pPr/>
              <a:t>17-Nov-21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5E9782-2A8A-4B7A-AC1C-25754625C6E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C5E9782-2A8A-4B7A-AC1C-25754625C6E5}" type="slidenum">
              <a:rPr lang="en-GB" smtClean="0"/>
              <a:pPr/>
              <a:t>10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C5E9782-2A8A-4B7A-AC1C-25754625C6E5}" type="slidenum">
              <a:rPr lang="en-GB" smtClean="0"/>
              <a:pPr/>
              <a:t>15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11" name="Slide Number Placeholder 10"/>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BD72305-FAB3-455C-9667-1F44D897C2B7}" type="datetimeFigureOut">
              <a:rPr lang="en-US" smtClean="0"/>
              <a:pPr/>
              <a:t>17-Nov-21</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a:lstStyle/>
          <a:p>
            <a:fld id="{BF345E64-5423-4BB2-AF75-3714217A4283}" type="slidenum">
              <a:rPr lang="en-GB" smtClean="0"/>
              <a:pPr/>
              <a:t>‹#›</a:t>
            </a:fld>
            <a:endParaRPr lang="en-GB"/>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D72305-FAB3-455C-9667-1F44D897C2B7}" type="datetimeFigureOut">
              <a:rPr lang="en-US" smtClean="0"/>
              <a:pPr/>
              <a:t>17-Nov-21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D72305-FAB3-455C-9667-1F44D897C2B7}" type="datetimeFigureOut">
              <a:rPr lang="en-US" smtClean="0"/>
              <a:pPr/>
              <a:t>17-Nov-21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924800" y="6416675"/>
            <a:ext cx="762000" cy="365125"/>
          </a:xfrm>
        </p:spPr>
        <p:txBody>
          <a:bodyPr/>
          <a:lstStyle/>
          <a:p>
            <a:fld id="{BF345E64-5423-4BB2-AF75-3714217A428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D72305-FAB3-455C-9667-1F44D897C2B7}" type="datetimeFigureOut">
              <a:rPr lang="en-US" smtClean="0"/>
              <a:pPr/>
              <a:t>17-Nov-21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D72305-FAB3-455C-9667-1F44D897C2B7}" type="datetimeFigureOut">
              <a:rPr lang="en-US" smtClean="0"/>
              <a:pPr/>
              <a:t>17-Nov-21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D72305-FAB3-455C-9667-1F44D897C2B7}" type="datetimeFigureOut">
              <a:rPr lang="en-US" smtClean="0"/>
              <a:pPr/>
              <a:t>17-Nov-21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72305-FAB3-455C-9667-1F44D897C2B7}" type="datetimeFigureOut">
              <a:rPr lang="en-US" smtClean="0"/>
              <a:pPr/>
              <a:t>17-Nov-21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D72305-FAB3-455C-9667-1F44D897C2B7}" type="datetimeFigureOut">
              <a:rPr lang="en-US" smtClean="0"/>
              <a:pPr/>
              <a:t>17-Nov-21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D72305-FAB3-455C-9667-1F44D897C2B7}" type="datetimeFigureOut">
              <a:rPr lang="en-US" smtClean="0"/>
              <a:pPr/>
              <a:t>17-Nov-21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D72305-FAB3-455C-9667-1F44D897C2B7}" type="datetimeFigureOut">
              <a:rPr lang="en-US" smtClean="0"/>
              <a:pPr/>
              <a:t>17-Nov-21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D72305-FAB3-455C-9667-1F44D897C2B7}" type="datetimeFigureOut">
              <a:rPr lang="en-US" smtClean="0"/>
              <a:pPr/>
              <a:t>17-Nov-21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345E64-5423-4BB2-AF75-3714217A428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BF345E64-5423-4BB2-AF75-3714217A428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D72305-FAB3-455C-9667-1F44D897C2B7}" type="datetimeFigureOut">
              <a:rPr lang="en-US" smtClean="0"/>
              <a:pPr/>
              <a:t>17-Nov-21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BF345E64-5423-4BB2-AF75-3714217A4283}" type="slidenum">
              <a:rPr lang="en-GB" smtClean="0"/>
              <a:pPr/>
              <a:t>‹#›</a:t>
            </a:fld>
            <a:endParaRPr lang="en-GB"/>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BD72305-FAB3-455C-9667-1F44D897C2B7}" type="datetimeFigureOut">
              <a:rPr lang="en-US" smtClean="0"/>
              <a:pPr/>
              <a:t>17-Nov-21</a:t>
            </a:fld>
            <a:endParaRPr lang="en-GB"/>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F345E64-5423-4BB2-AF75-3714217A4283}"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BD72305-FAB3-455C-9667-1F44D897C2B7}" type="datetimeFigureOut">
              <a:rPr lang="en-US" smtClean="0"/>
              <a:pPr/>
              <a:t>17-Nov-21</a:t>
            </a:fld>
            <a:endParaRPr lang="en-GB"/>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F345E64-5423-4BB2-AF75-3714217A4283}"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685800"/>
            <a:ext cx="7239000" cy="646331"/>
          </a:xfrm>
          <a:prstGeom prst="rect">
            <a:avLst/>
          </a:prstGeom>
          <a:noFill/>
        </p:spPr>
        <p:txBody>
          <a:bodyPr wrap="square" rtlCol="0">
            <a:spAutoFit/>
          </a:bodyPr>
          <a:lstStyle/>
          <a:p>
            <a:r>
              <a:rPr lang="en-US" b="1" dirty="0" smtClean="0">
                <a:solidFill>
                  <a:srgbClr val="002060"/>
                </a:solidFill>
              </a:rPr>
              <a:t>Time Series Analysis for Stock Price Prediction of</a:t>
            </a:r>
          </a:p>
          <a:p>
            <a:r>
              <a:rPr lang="en-US" b="1" dirty="0">
                <a:solidFill>
                  <a:srgbClr val="002060"/>
                </a:solidFill>
              </a:rPr>
              <a:t> </a:t>
            </a:r>
            <a:r>
              <a:rPr lang="en-US" b="1" dirty="0" smtClean="0">
                <a:solidFill>
                  <a:srgbClr val="002060"/>
                </a:solidFill>
              </a:rPr>
              <a:t>                    Indus Tower Limited</a:t>
            </a:r>
            <a:endParaRPr lang="en-GB" b="1" dirty="0">
              <a:solidFill>
                <a:srgbClr val="002060"/>
              </a:solidFill>
            </a:endParaRPr>
          </a:p>
        </p:txBody>
      </p:sp>
      <p:sp>
        <p:nvSpPr>
          <p:cNvPr id="5" name="TextBox 4"/>
          <p:cNvSpPr txBox="1"/>
          <p:nvPr/>
        </p:nvSpPr>
        <p:spPr>
          <a:xfrm>
            <a:off x="762000" y="2743200"/>
            <a:ext cx="4343400" cy="3416320"/>
          </a:xfrm>
          <a:prstGeom prst="rect">
            <a:avLst/>
          </a:prstGeom>
          <a:noFill/>
        </p:spPr>
        <p:txBody>
          <a:bodyPr wrap="square" rtlCol="0">
            <a:spAutoFit/>
          </a:bodyPr>
          <a:lstStyle/>
          <a:p>
            <a:r>
              <a:rPr lang="en-US" b="1" dirty="0" smtClean="0">
                <a:solidFill>
                  <a:srgbClr val="002060"/>
                </a:solidFill>
              </a:rPr>
              <a:t>Presented by,</a:t>
            </a:r>
          </a:p>
          <a:p>
            <a:endParaRPr lang="en-US" i="1" dirty="0" smtClean="0">
              <a:solidFill>
                <a:srgbClr val="002060"/>
              </a:solidFill>
            </a:endParaRPr>
          </a:p>
          <a:p>
            <a:r>
              <a:rPr lang="en-US" i="1" dirty="0" smtClean="0">
                <a:solidFill>
                  <a:srgbClr val="002060"/>
                </a:solidFill>
              </a:rPr>
              <a:t>• </a:t>
            </a:r>
            <a:r>
              <a:rPr lang="en-US" i="1" dirty="0" err="1" smtClean="0">
                <a:solidFill>
                  <a:srgbClr val="002060"/>
                </a:solidFill>
              </a:rPr>
              <a:t>Souvik</a:t>
            </a:r>
            <a:r>
              <a:rPr lang="en-US" i="1" dirty="0" smtClean="0">
                <a:solidFill>
                  <a:srgbClr val="002060"/>
                </a:solidFill>
              </a:rPr>
              <a:t> </a:t>
            </a:r>
            <a:r>
              <a:rPr lang="en-US" i="1" dirty="0" smtClean="0">
                <a:solidFill>
                  <a:srgbClr val="002060"/>
                </a:solidFill>
              </a:rPr>
              <a:t>Bhattacharyya(201433</a:t>
            </a:r>
            <a:r>
              <a:rPr lang="en-US" i="1" dirty="0" smtClean="0">
                <a:solidFill>
                  <a:srgbClr val="002060"/>
                </a:solidFill>
              </a:rPr>
              <a:t>)</a:t>
            </a:r>
          </a:p>
          <a:p>
            <a:endParaRPr lang="en-US" i="1" dirty="0" smtClean="0">
              <a:solidFill>
                <a:srgbClr val="002060"/>
              </a:solidFill>
            </a:endParaRPr>
          </a:p>
          <a:p>
            <a:r>
              <a:rPr lang="en-US" i="1" dirty="0" smtClean="0">
                <a:solidFill>
                  <a:srgbClr val="002060"/>
                </a:solidFill>
              </a:rPr>
              <a:t>• </a:t>
            </a:r>
            <a:r>
              <a:rPr lang="en-US" i="1" dirty="0" err="1" smtClean="0">
                <a:solidFill>
                  <a:srgbClr val="002060"/>
                </a:solidFill>
              </a:rPr>
              <a:t>Rachita</a:t>
            </a:r>
            <a:r>
              <a:rPr lang="en-US" i="1" dirty="0" smtClean="0">
                <a:solidFill>
                  <a:srgbClr val="002060"/>
                </a:solidFill>
              </a:rPr>
              <a:t> </a:t>
            </a:r>
            <a:r>
              <a:rPr lang="en-US" i="1" dirty="0" err="1" smtClean="0">
                <a:solidFill>
                  <a:srgbClr val="002060"/>
                </a:solidFill>
              </a:rPr>
              <a:t>Mondal</a:t>
            </a:r>
            <a:r>
              <a:rPr lang="en-US" i="1" dirty="0" smtClean="0">
                <a:solidFill>
                  <a:srgbClr val="002060"/>
                </a:solidFill>
              </a:rPr>
              <a:t> (201374)</a:t>
            </a:r>
          </a:p>
          <a:p>
            <a:endParaRPr lang="en-US" i="1" dirty="0" smtClean="0">
              <a:solidFill>
                <a:srgbClr val="002060"/>
              </a:solidFill>
            </a:endParaRPr>
          </a:p>
          <a:p>
            <a:r>
              <a:rPr lang="en-US" i="1" dirty="0" smtClean="0">
                <a:solidFill>
                  <a:srgbClr val="002060"/>
                </a:solidFill>
              </a:rPr>
              <a:t>• </a:t>
            </a:r>
            <a:r>
              <a:rPr lang="en-US" i="1" dirty="0" err="1" smtClean="0">
                <a:solidFill>
                  <a:srgbClr val="002060"/>
                </a:solidFill>
              </a:rPr>
              <a:t>Shreya</a:t>
            </a:r>
            <a:r>
              <a:rPr lang="en-US" i="1" dirty="0" smtClean="0">
                <a:solidFill>
                  <a:srgbClr val="002060"/>
                </a:solidFill>
              </a:rPr>
              <a:t> </a:t>
            </a:r>
            <a:r>
              <a:rPr lang="en-US" i="1" dirty="0" err="1" smtClean="0">
                <a:solidFill>
                  <a:srgbClr val="002060"/>
                </a:solidFill>
              </a:rPr>
              <a:t>Pramanik</a:t>
            </a:r>
            <a:r>
              <a:rPr lang="en-US" i="1" dirty="0" smtClean="0">
                <a:solidFill>
                  <a:srgbClr val="002060"/>
                </a:solidFill>
              </a:rPr>
              <a:t> (201415)</a:t>
            </a:r>
          </a:p>
          <a:p>
            <a:endParaRPr lang="en-US" i="1" dirty="0" smtClean="0">
              <a:solidFill>
                <a:srgbClr val="002060"/>
              </a:solidFill>
            </a:endParaRPr>
          </a:p>
          <a:p>
            <a:r>
              <a:rPr lang="en-US" i="1" dirty="0" smtClean="0">
                <a:solidFill>
                  <a:srgbClr val="002060"/>
                </a:solidFill>
              </a:rPr>
              <a:t>• </a:t>
            </a:r>
            <a:r>
              <a:rPr lang="en-US" i="1" dirty="0" err="1" smtClean="0">
                <a:solidFill>
                  <a:srgbClr val="002060"/>
                </a:solidFill>
              </a:rPr>
              <a:t>Arkaprova</a:t>
            </a:r>
            <a:r>
              <a:rPr lang="en-US" i="1" dirty="0" smtClean="0">
                <a:solidFill>
                  <a:srgbClr val="002060"/>
                </a:solidFill>
              </a:rPr>
              <a:t> </a:t>
            </a:r>
            <a:r>
              <a:rPr lang="en-US" i="1" dirty="0" err="1" smtClean="0">
                <a:solidFill>
                  <a:srgbClr val="002060"/>
                </a:solidFill>
              </a:rPr>
              <a:t>Saha</a:t>
            </a:r>
            <a:r>
              <a:rPr lang="en-US" i="1" dirty="0" smtClean="0">
                <a:solidFill>
                  <a:srgbClr val="002060"/>
                </a:solidFill>
              </a:rPr>
              <a:t> (201278)</a:t>
            </a:r>
          </a:p>
          <a:p>
            <a:endParaRPr lang="en-US" i="1" dirty="0" smtClean="0">
              <a:solidFill>
                <a:srgbClr val="002060"/>
              </a:solidFill>
            </a:endParaRPr>
          </a:p>
          <a:p>
            <a:r>
              <a:rPr lang="en-US" i="1" dirty="0" smtClean="0">
                <a:solidFill>
                  <a:srgbClr val="002060"/>
                </a:solidFill>
              </a:rPr>
              <a:t>• </a:t>
            </a:r>
            <a:r>
              <a:rPr lang="en-US" i="1" dirty="0" err="1" smtClean="0">
                <a:solidFill>
                  <a:srgbClr val="002060"/>
                </a:solidFill>
              </a:rPr>
              <a:t>Bimal</a:t>
            </a:r>
            <a:r>
              <a:rPr lang="en-US" i="1" dirty="0" smtClean="0">
                <a:solidFill>
                  <a:srgbClr val="002060"/>
                </a:solidFill>
              </a:rPr>
              <a:t> Roy (201292)</a:t>
            </a:r>
            <a:endParaRPr lang="en-GB" i="1" dirty="0" smtClean="0"/>
          </a:p>
          <a:p>
            <a:endParaRPr lang="en-GB" dirty="0"/>
          </a:p>
        </p:txBody>
      </p:sp>
      <p:sp>
        <p:nvSpPr>
          <p:cNvPr id="6" name="TextBox 5"/>
          <p:cNvSpPr txBox="1"/>
          <p:nvPr/>
        </p:nvSpPr>
        <p:spPr>
          <a:xfrm>
            <a:off x="5410200" y="2362200"/>
            <a:ext cx="3276600" cy="923330"/>
          </a:xfrm>
          <a:prstGeom prst="rect">
            <a:avLst/>
          </a:prstGeom>
          <a:noFill/>
        </p:spPr>
        <p:txBody>
          <a:bodyPr wrap="square" rtlCol="0">
            <a:spAutoFit/>
          </a:bodyPr>
          <a:lstStyle/>
          <a:p>
            <a:r>
              <a:rPr lang="en-US" b="1" dirty="0" smtClean="0">
                <a:solidFill>
                  <a:srgbClr val="002060"/>
                </a:solidFill>
              </a:rPr>
              <a:t>Supervised by,</a:t>
            </a:r>
          </a:p>
          <a:p>
            <a:r>
              <a:rPr lang="en-US" i="1" dirty="0" smtClean="0">
                <a:solidFill>
                  <a:srgbClr val="002060"/>
                </a:solidFill>
              </a:rPr>
              <a:t>             Prof. </a:t>
            </a:r>
            <a:r>
              <a:rPr lang="en-US" i="1" dirty="0" err="1" smtClean="0">
                <a:solidFill>
                  <a:srgbClr val="002060"/>
                </a:solidFill>
              </a:rPr>
              <a:t>Amit</a:t>
            </a:r>
            <a:r>
              <a:rPr lang="en-US" i="1" dirty="0" smtClean="0">
                <a:solidFill>
                  <a:srgbClr val="002060"/>
                </a:solidFill>
              </a:rPr>
              <a:t> </a:t>
            </a:r>
            <a:r>
              <a:rPr lang="en-US" i="1" dirty="0" err="1" smtClean="0">
                <a:solidFill>
                  <a:srgbClr val="002060"/>
                </a:solidFill>
              </a:rPr>
              <a:t>Mitra</a:t>
            </a:r>
            <a:endParaRPr lang="en-GB" i="1" dirty="0" smtClean="0">
              <a:solidFill>
                <a:srgbClr val="002060"/>
              </a:solidFill>
            </a:endParaRPr>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209800" y="838200"/>
            <a:ext cx="4572000" cy="400110"/>
          </a:xfrm>
          <a:prstGeom prst="rect">
            <a:avLst/>
          </a:prstGeom>
          <a:noFill/>
        </p:spPr>
        <p:txBody>
          <a:bodyPr wrap="square" rtlCol="0">
            <a:spAutoFit/>
          </a:bodyPr>
          <a:lstStyle/>
          <a:p>
            <a:pPr algn="ctr"/>
            <a:r>
              <a:rPr lang="en-US" sz="2000" b="1" dirty="0" smtClean="0">
                <a:solidFill>
                  <a:srgbClr val="002060"/>
                </a:solidFill>
              </a:rPr>
              <a:t>Moving Average (MA)</a:t>
            </a:r>
            <a:endParaRPr lang="en-GB" sz="2000" b="1" dirty="0">
              <a:solidFill>
                <a:srgbClr val="002060"/>
              </a:solidFill>
            </a:endParaRPr>
          </a:p>
        </p:txBody>
      </p:sp>
      <p:pic>
        <p:nvPicPr>
          <p:cNvPr id="19458" name="Picture 2"/>
          <p:cNvPicPr>
            <a:picLocks noChangeAspect="1" noChangeArrowheads="1"/>
          </p:cNvPicPr>
          <p:nvPr/>
        </p:nvPicPr>
        <p:blipFill>
          <a:blip r:embed="rId3"/>
          <a:srcRect/>
          <a:stretch>
            <a:fillRect/>
          </a:stretch>
        </p:blipFill>
        <p:spPr bwMode="auto">
          <a:xfrm>
            <a:off x="685800" y="1676400"/>
            <a:ext cx="7696200" cy="1295400"/>
          </a:xfrm>
          <a:prstGeom prst="rect">
            <a:avLst/>
          </a:prstGeom>
          <a:noFill/>
          <a:ln w="9525">
            <a:noFill/>
            <a:miter lim="800000"/>
            <a:headEnd/>
            <a:tailEnd/>
          </a:ln>
          <a:effectLst/>
        </p:spPr>
      </p:pic>
      <p:sp>
        <p:nvSpPr>
          <p:cNvPr id="4" name="TextBox 3"/>
          <p:cNvSpPr txBox="1"/>
          <p:nvPr/>
        </p:nvSpPr>
        <p:spPr>
          <a:xfrm>
            <a:off x="685800" y="3200400"/>
            <a:ext cx="7315200" cy="861774"/>
          </a:xfrm>
          <a:prstGeom prst="rect">
            <a:avLst/>
          </a:prstGeom>
          <a:noFill/>
        </p:spPr>
        <p:txBody>
          <a:bodyPr wrap="square" rtlCol="0">
            <a:spAutoFit/>
          </a:bodyPr>
          <a:lstStyle/>
          <a:p>
            <a:pPr algn="just"/>
            <a:r>
              <a:rPr lang="en-US" sz="1600" dirty="0" smtClean="0">
                <a:solidFill>
                  <a:srgbClr val="002060"/>
                </a:solidFill>
              </a:rPr>
              <a:t>In order to select appropriate order we will plot the sample Auto Correlation Function(ACF). The population auto-covariance of an MA(q) process becomes zero after lag q.</a:t>
            </a:r>
            <a:endParaRPr lang="en-GB" sz="1600"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19200" y="914400"/>
            <a:ext cx="3733800" cy="369332"/>
          </a:xfrm>
          <a:prstGeom prst="rect">
            <a:avLst/>
          </a:prstGeom>
          <a:noFill/>
        </p:spPr>
        <p:txBody>
          <a:bodyPr wrap="square" rtlCol="0">
            <a:spAutoFit/>
          </a:bodyPr>
          <a:lstStyle/>
          <a:p>
            <a:r>
              <a:rPr lang="en-GB" b="1" dirty="0" smtClean="0">
                <a:solidFill>
                  <a:srgbClr val="002060"/>
                </a:solidFill>
              </a:rPr>
              <a:t>• ACF Plot: </a:t>
            </a:r>
            <a:endParaRPr lang="en-GB" b="1" dirty="0">
              <a:solidFill>
                <a:srgbClr val="002060"/>
              </a:solidFill>
            </a:endParaRPr>
          </a:p>
        </p:txBody>
      </p:sp>
      <p:pic>
        <p:nvPicPr>
          <p:cNvPr id="20482" name="Picture 2" descr="C:\Users\RACHITA\Desktop\Time Image\ACF plot.png"/>
          <p:cNvPicPr>
            <a:picLocks noChangeAspect="1" noChangeArrowheads="1"/>
          </p:cNvPicPr>
          <p:nvPr/>
        </p:nvPicPr>
        <p:blipFill>
          <a:blip r:embed="rId2"/>
          <a:srcRect/>
          <a:stretch>
            <a:fillRect/>
          </a:stretch>
        </p:blipFill>
        <p:spPr bwMode="auto">
          <a:xfrm>
            <a:off x="1676400" y="1600200"/>
            <a:ext cx="5334000" cy="2819401"/>
          </a:xfrm>
          <a:prstGeom prst="rect">
            <a:avLst/>
          </a:prstGeom>
          <a:noFill/>
        </p:spPr>
      </p:pic>
      <p:sp>
        <p:nvSpPr>
          <p:cNvPr id="4" name="TextBox 3"/>
          <p:cNvSpPr txBox="1"/>
          <p:nvPr/>
        </p:nvSpPr>
        <p:spPr>
          <a:xfrm>
            <a:off x="990600" y="4800600"/>
            <a:ext cx="7543800" cy="1077218"/>
          </a:xfrm>
          <a:prstGeom prst="rect">
            <a:avLst/>
          </a:prstGeom>
          <a:noFill/>
        </p:spPr>
        <p:txBody>
          <a:bodyPr wrap="square" rtlCol="0">
            <a:spAutoFit/>
          </a:bodyPr>
          <a:lstStyle/>
          <a:p>
            <a:r>
              <a:rPr lang="en-US" sz="1600" dirty="0" smtClean="0">
                <a:solidFill>
                  <a:srgbClr val="002060"/>
                </a:solidFill>
              </a:rPr>
              <a:t>The ACF plot has spikes up to lag 7. So we fix our maximum allowable model order to be 8. We will fit an MA(8) model and choose appropriate model on the basis of the significance of the coefficients of appropriate lags.</a:t>
            </a:r>
            <a:endParaRPr lang="en-GB" sz="1600"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800600" y="1524000"/>
          <a:ext cx="3886200" cy="3928674"/>
        </p:xfrm>
        <a:graphic>
          <a:graphicData uri="http://schemas.openxmlformats.org/drawingml/2006/table">
            <a:tbl>
              <a:tblPr>
                <a:tableStyleId>{284E427A-3D55-4303-BF80-6455036E1DE7}</a:tableStyleId>
              </a:tblPr>
              <a:tblGrid>
                <a:gridCol w="838200"/>
                <a:gridCol w="1981200"/>
                <a:gridCol w="1066800"/>
              </a:tblGrid>
              <a:tr h="302638">
                <a:tc>
                  <a:txBody>
                    <a:bodyPr/>
                    <a:lstStyle/>
                    <a:p>
                      <a:pPr algn="ctr"/>
                      <a:r>
                        <a:rPr lang="en-GB" sz="1400" b="1" dirty="0"/>
                        <a:t/>
                      </a:r>
                      <a:br>
                        <a:rPr lang="en-GB" sz="1400" b="1" dirty="0"/>
                      </a:br>
                      <a:r>
                        <a:rPr lang="en-GB" sz="1400" b="1" dirty="0" smtClean="0"/>
                        <a:t>Lags</a:t>
                      </a:r>
                      <a:endParaRPr lang="en-GB" sz="1400" b="1" dirty="0"/>
                    </a:p>
                  </a:txBody>
                  <a:tcPr marL="43234" marR="43234" marT="21617" marB="21617" anchor="ctr">
                    <a:solidFill>
                      <a:schemeClr val="accent2">
                        <a:lumMod val="60000"/>
                        <a:lumOff val="40000"/>
                      </a:schemeClr>
                    </a:solidFill>
                  </a:tcPr>
                </a:tc>
                <a:tc>
                  <a:txBody>
                    <a:bodyPr/>
                    <a:lstStyle/>
                    <a:p>
                      <a:pPr algn="ctr"/>
                      <a:r>
                        <a:rPr lang="en-US" sz="1400" b="1" dirty="0" smtClean="0"/>
                        <a:t>Coefficients</a:t>
                      </a:r>
                      <a:endParaRPr lang="en-GB" sz="1400" b="1" dirty="0"/>
                    </a:p>
                  </a:txBody>
                  <a:tcPr marL="43234" marR="43234" marT="21617" marB="21617" anchor="ctr">
                    <a:solidFill>
                      <a:schemeClr val="accent2">
                        <a:lumMod val="60000"/>
                        <a:lumOff val="40000"/>
                      </a:schemeClr>
                    </a:solidFill>
                  </a:tcPr>
                </a:tc>
                <a:tc>
                  <a:txBody>
                    <a:bodyPr/>
                    <a:lstStyle/>
                    <a:p>
                      <a:pPr algn="ctr"/>
                      <a:r>
                        <a:rPr lang="en-US" sz="1400" b="1" dirty="0" err="1" smtClean="0"/>
                        <a:t>P_value</a:t>
                      </a:r>
                      <a:endParaRPr lang="en-GB" sz="1400" b="1" dirty="0"/>
                    </a:p>
                  </a:txBody>
                  <a:tcPr marL="43234" marR="43234" marT="21617" marB="21617" anchor="ctr">
                    <a:solidFill>
                      <a:schemeClr val="accent2">
                        <a:lumMod val="60000"/>
                        <a:lumOff val="40000"/>
                      </a:schemeClr>
                    </a:solidFill>
                  </a:tcPr>
                </a:tc>
              </a:tr>
              <a:tr h="432340">
                <a:tc>
                  <a:txBody>
                    <a:bodyPr/>
                    <a:lstStyle/>
                    <a:p>
                      <a:pPr algn="ctr"/>
                      <a:r>
                        <a:rPr lang="en-US" sz="900" b="1" dirty="0" smtClean="0"/>
                        <a:t>1</a:t>
                      </a:r>
                      <a:endParaRPr lang="en-GB" sz="900" b="1" dirty="0"/>
                    </a:p>
                  </a:txBody>
                  <a:tcPr marL="43234" marR="43234" marT="21617" marB="21617" anchor="ctr"/>
                </a:tc>
                <a:tc>
                  <a:txBody>
                    <a:bodyPr/>
                    <a:lstStyle/>
                    <a:p>
                      <a:pPr algn="ctr"/>
                      <a:r>
                        <a:rPr lang="en-GB" sz="900" b="1" dirty="0"/>
                        <a:t>-0.0180</a:t>
                      </a:r>
                    </a:p>
                  </a:txBody>
                  <a:tcPr marL="43234" marR="43234" marT="21617" marB="21617" anchor="ctr"/>
                </a:tc>
                <a:tc>
                  <a:txBody>
                    <a:bodyPr/>
                    <a:lstStyle/>
                    <a:p>
                      <a:pPr algn="ctr"/>
                      <a:r>
                        <a:rPr lang="en-GB" sz="900" b="1" dirty="0"/>
                        <a:t>0.446</a:t>
                      </a:r>
                    </a:p>
                  </a:txBody>
                  <a:tcPr marL="43234" marR="43234" marT="21617" marB="21617" anchor="ctr"/>
                </a:tc>
              </a:tr>
              <a:tr h="432340">
                <a:tc>
                  <a:txBody>
                    <a:bodyPr/>
                    <a:lstStyle/>
                    <a:p>
                      <a:pPr algn="ctr"/>
                      <a:r>
                        <a:rPr lang="en-US" sz="900" b="1" dirty="0" smtClean="0"/>
                        <a:t>2</a:t>
                      </a:r>
                      <a:endParaRPr lang="en-GB" sz="900" b="1" dirty="0"/>
                    </a:p>
                  </a:txBody>
                  <a:tcPr marL="43234" marR="43234" marT="21617" marB="21617" anchor="ctr"/>
                </a:tc>
                <a:tc>
                  <a:txBody>
                    <a:bodyPr/>
                    <a:lstStyle/>
                    <a:p>
                      <a:pPr algn="ctr"/>
                      <a:r>
                        <a:rPr lang="en-GB" sz="900" b="1" dirty="0"/>
                        <a:t>-0.0377</a:t>
                      </a:r>
                    </a:p>
                  </a:txBody>
                  <a:tcPr marL="43234" marR="43234" marT="21617" marB="21617" anchor="ctr"/>
                </a:tc>
                <a:tc>
                  <a:txBody>
                    <a:bodyPr/>
                    <a:lstStyle/>
                    <a:p>
                      <a:pPr algn="ctr"/>
                      <a:r>
                        <a:rPr lang="en-GB" sz="900" b="1"/>
                        <a:t>0.110</a:t>
                      </a:r>
                    </a:p>
                  </a:txBody>
                  <a:tcPr marL="43234" marR="43234" marT="21617" marB="21617" anchor="ctr"/>
                </a:tc>
              </a:tr>
              <a:tr h="432340">
                <a:tc>
                  <a:txBody>
                    <a:bodyPr/>
                    <a:lstStyle/>
                    <a:p>
                      <a:pPr algn="ctr"/>
                      <a:r>
                        <a:rPr lang="en-US" sz="900" b="1" dirty="0" smtClean="0"/>
                        <a:t>3</a:t>
                      </a:r>
                      <a:endParaRPr lang="en-GB" sz="900" b="1" dirty="0"/>
                    </a:p>
                  </a:txBody>
                  <a:tcPr marL="43234" marR="43234" marT="21617" marB="21617" anchor="ctr"/>
                </a:tc>
                <a:tc>
                  <a:txBody>
                    <a:bodyPr/>
                    <a:lstStyle/>
                    <a:p>
                      <a:pPr algn="ctr"/>
                      <a:r>
                        <a:rPr lang="en-GB" sz="900" b="1" dirty="0"/>
                        <a:t>-0.0327</a:t>
                      </a:r>
                    </a:p>
                  </a:txBody>
                  <a:tcPr marL="43234" marR="43234" marT="21617" marB="21617" anchor="ctr"/>
                </a:tc>
                <a:tc>
                  <a:txBody>
                    <a:bodyPr/>
                    <a:lstStyle/>
                    <a:p>
                      <a:pPr algn="ctr"/>
                      <a:r>
                        <a:rPr lang="en-GB" sz="900" b="1"/>
                        <a:t>0.169</a:t>
                      </a:r>
                    </a:p>
                  </a:txBody>
                  <a:tcPr marL="43234" marR="43234" marT="21617" marB="21617" anchor="ctr"/>
                </a:tc>
              </a:tr>
              <a:tr h="432340">
                <a:tc>
                  <a:txBody>
                    <a:bodyPr/>
                    <a:lstStyle/>
                    <a:p>
                      <a:pPr algn="ctr"/>
                      <a:r>
                        <a:rPr lang="en-US" sz="900" b="1" dirty="0" smtClean="0"/>
                        <a:t>4</a:t>
                      </a:r>
                      <a:endParaRPr lang="en-GB" sz="900" b="1" dirty="0"/>
                    </a:p>
                  </a:txBody>
                  <a:tcPr marL="43234" marR="43234" marT="21617" marB="21617" anchor="ctr"/>
                </a:tc>
                <a:tc>
                  <a:txBody>
                    <a:bodyPr/>
                    <a:lstStyle/>
                    <a:p>
                      <a:pPr algn="ctr"/>
                      <a:r>
                        <a:rPr lang="en-GB" sz="900" b="1" dirty="0"/>
                        <a:t>-0.0477</a:t>
                      </a:r>
                    </a:p>
                  </a:txBody>
                  <a:tcPr marL="43234" marR="43234" marT="21617" marB="21617" anchor="ctr"/>
                </a:tc>
                <a:tc>
                  <a:txBody>
                    <a:bodyPr/>
                    <a:lstStyle/>
                    <a:p>
                      <a:pPr algn="ctr"/>
                      <a:r>
                        <a:rPr lang="en-GB" sz="900" b="1" dirty="0"/>
                        <a:t>0.046</a:t>
                      </a:r>
                    </a:p>
                  </a:txBody>
                  <a:tcPr marL="43234" marR="43234" marT="21617" marB="21617" anchor="ctr"/>
                </a:tc>
              </a:tr>
              <a:tr h="432340">
                <a:tc>
                  <a:txBody>
                    <a:bodyPr/>
                    <a:lstStyle/>
                    <a:p>
                      <a:pPr algn="ctr"/>
                      <a:r>
                        <a:rPr lang="en-US" sz="900" b="1" dirty="0" smtClean="0"/>
                        <a:t>5</a:t>
                      </a:r>
                      <a:endParaRPr lang="en-GB" sz="900" b="1" dirty="0"/>
                    </a:p>
                  </a:txBody>
                  <a:tcPr marL="43234" marR="43234" marT="21617" marB="21617" anchor="ctr"/>
                </a:tc>
                <a:tc>
                  <a:txBody>
                    <a:bodyPr/>
                    <a:lstStyle/>
                    <a:p>
                      <a:pPr algn="ctr"/>
                      <a:r>
                        <a:rPr lang="en-GB" sz="900" b="1" dirty="0"/>
                        <a:t>-0.0399</a:t>
                      </a:r>
                    </a:p>
                  </a:txBody>
                  <a:tcPr marL="43234" marR="43234" marT="21617" marB="21617" anchor="ctr"/>
                </a:tc>
                <a:tc>
                  <a:txBody>
                    <a:bodyPr/>
                    <a:lstStyle/>
                    <a:p>
                      <a:pPr algn="ctr"/>
                      <a:r>
                        <a:rPr lang="en-GB" sz="900" b="1" dirty="0"/>
                        <a:t>0.098</a:t>
                      </a:r>
                    </a:p>
                  </a:txBody>
                  <a:tcPr marL="43234" marR="43234" marT="21617" marB="21617" anchor="ctr"/>
                </a:tc>
              </a:tr>
              <a:tr h="432340">
                <a:tc>
                  <a:txBody>
                    <a:bodyPr/>
                    <a:lstStyle/>
                    <a:p>
                      <a:pPr algn="ctr"/>
                      <a:r>
                        <a:rPr lang="en-US" sz="900" b="1" dirty="0" smtClean="0"/>
                        <a:t>6</a:t>
                      </a:r>
                      <a:endParaRPr lang="en-GB" sz="900" b="1" dirty="0"/>
                    </a:p>
                  </a:txBody>
                  <a:tcPr marL="43234" marR="43234" marT="21617" marB="21617" anchor="ctr"/>
                </a:tc>
                <a:tc>
                  <a:txBody>
                    <a:bodyPr/>
                    <a:lstStyle/>
                    <a:p>
                      <a:pPr algn="ctr"/>
                      <a:r>
                        <a:rPr lang="en-GB" sz="900" b="1" dirty="0"/>
                        <a:t>-0.0473</a:t>
                      </a:r>
                    </a:p>
                  </a:txBody>
                  <a:tcPr marL="43234" marR="43234" marT="21617" marB="21617" anchor="ctr"/>
                </a:tc>
                <a:tc>
                  <a:txBody>
                    <a:bodyPr/>
                    <a:lstStyle/>
                    <a:p>
                      <a:pPr algn="ctr"/>
                      <a:r>
                        <a:rPr lang="en-GB" sz="900" b="1"/>
                        <a:t>0.052</a:t>
                      </a:r>
                    </a:p>
                  </a:txBody>
                  <a:tcPr marL="43234" marR="43234" marT="21617" marB="21617" anchor="ctr"/>
                </a:tc>
              </a:tr>
              <a:tr h="432340">
                <a:tc>
                  <a:txBody>
                    <a:bodyPr/>
                    <a:lstStyle/>
                    <a:p>
                      <a:pPr algn="ctr"/>
                      <a:r>
                        <a:rPr lang="en-US" sz="900" b="1" dirty="0" smtClean="0"/>
                        <a:t>7</a:t>
                      </a:r>
                      <a:endParaRPr lang="en-GB" sz="900" b="1" dirty="0"/>
                    </a:p>
                  </a:txBody>
                  <a:tcPr marL="43234" marR="43234" marT="21617" marB="21617" anchor="ctr"/>
                </a:tc>
                <a:tc>
                  <a:txBody>
                    <a:bodyPr/>
                    <a:lstStyle/>
                    <a:p>
                      <a:pPr algn="ctr"/>
                      <a:r>
                        <a:rPr lang="en-GB" sz="900" b="1" dirty="0"/>
                        <a:t>-0.0536</a:t>
                      </a:r>
                    </a:p>
                  </a:txBody>
                  <a:tcPr marL="43234" marR="43234" marT="21617" marB="21617" anchor="ctr"/>
                </a:tc>
                <a:tc>
                  <a:txBody>
                    <a:bodyPr/>
                    <a:lstStyle/>
                    <a:p>
                      <a:pPr algn="ctr"/>
                      <a:r>
                        <a:rPr lang="en-GB" sz="900" b="1"/>
                        <a:t>0.030</a:t>
                      </a:r>
                    </a:p>
                  </a:txBody>
                  <a:tcPr marL="43234" marR="43234" marT="21617" marB="21617" anchor="ctr"/>
                </a:tc>
              </a:tr>
              <a:tr h="432340">
                <a:tc>
                  <a:txBody>
                    <a:bodyPr/>
                    <a:lstStyle/>
                    <a:p>
                      <a:pPr algn="ctr"/>
                      <a:r>
                        <a:rPr lang="en-US" sz="900" b="1" dirty="0" smtClean="0"/>
                        <a:t>8</a:t>
                      </a:r>
                      <a:endParaRPr lang="en-GB" sz="900" b="1" dirty="0"/>
                    </a:p>
                  </a:txBody>
                  <a:tcPr marL="43234" marR="43234" marT="21617" marB="21617" anchor="ctr"/>
                </a:tc>
                <a:tc>
                  <a:txBody>
                    <a:bodyPr/>
                    <a:lstStyle/>
                    <a:p>
                      <a:pPr algn="ctr"/>
                      <a:r>
                        <a:rPr lang="en-GB" sz="900" b="1" dirty="0"/>
                        <a:t>-0.0020</a:t>
                      </a:r>
                    </a:p>
                  </a:txBody>
                  <a:tcPr marL="43234" marR="43234" marT="21617" marB="21617" anchor="ctr"/>
                </a:tc>
                <a:tc>
                  <a:txBody>
                    <a:bodyPr/>
                    <a:lstStyle/>
                    <a:p>
                      <a:pPr algn="ctr"/>
                      <a:r>
                        <a:rPr lang="en-GB" sz="900" b="1" dirty="0"/>
                        <a:t>0.933</a:t>
                      </a:r>
                    </a:p>
                  </a:txBody>
                  <a:tcPr marL="43234" marR="43234" marT="21617" marB="21617" anchor="ctr"/>
                </a:tc>
              </a:tr>
            </a:tbl>
          </a:graphicData>
        </a:graphic>
      </p:graphicFrame>
      <p:sp>
        <p:nvSpPr>
          <p:cNvPr id="3" name="TextBox 2"/>
          <p:cNvSpPr txBox="1"/>
          <p:nvPr/>
        </p:nvSpPr>
        <p:spPr>
          <a:xfrm>
            <a:off x="533400" y="762000"/>
            <a:ext cx="3505200" cy="369332"/>
          </a:xfrm>
          <a:prstGeom prst="rect">
            <a:avLst/>
          </a:prstGeom>
          <a:noFill/>
        </p:spPr>
        <p:txBody>
          <a:bodyPr wrap="square" rtlCol="0">
            <a:spAutoFit/>
          </a:bodyPr>
          <a:lstStyle/>
          <a:p>
            <a:r>
              <a:rPr lang="en-GB" b="1" dirty="0" smtClean="0">
                <a:solidFill>
                  <a:srgbClr val="002060"/>
                </a:solidFill>
              </a:rPr>
              <a:t>• Order Selection: </a:t>
            </a:r>
            <a:endParaRPr lang="en-GB" b="1" dirty="0">
              <a:solidFill>
                <a:srgbClr val="002060"/>
              </a:solidFill>
            </a:endParaRPr>
          </a:p>
        </p:txBody>
      </p:sp>
      <p:sp>
        <p:nvSpPr>
          <p:cNvPr id="4" name="TextBox 3"/>
          <p:cNvSpPr txBox="1"/>
          <p:nvPr/>
        </p:nvSpPr>
        <p:spPr>
          <a:xfrm>
            <a:off x="609600" y="2133600"/>
            <a:ext cx="3352800" cy="3139321"/>
          </a:xfrm>
          <a:prstGeom prst="rect">
            <a:avLst/>
          </a:prstGeom>
          <a:noFill/>
        </p:spPr>
        <p:txBody>
          <a:bodyPr wrap="square" rtlCol="0">
            <a:spAutoFit/>
          </a:bodyPr>
          <a:lstStyle/>
          <a:p>
            <a:pPr algn="just"/>
            <a:r>
              <a:rPr lang="en-US" dirty="0" smtClean="0">
                <a:solidFill>
                  <a:srgbClr val="002060"/>
                </a:solidFill>
              </a:rPr>
              <a:t>The </a:t>
            </a:r>
            <a:r>
              <a:rPr lang="en-US" dirty="0" err="1" smtClean="0">
                <a:solidFill>
                  <a:srgbClr val="002060"/>
                </a:solidFill>
              </a:rPr>
              <a:t>p_value</a:t>
            </a:r>
            <a:r>
              <a:rPr lang="en-US" dirty="0" smtClean="0">
                <a:solidFill>
                  <a:srgbClr val="002060"/>
                </a:solidFill>
              </a:rPr>
              <a:t> corresponding to the coefficient of lag 8 is 0.933 &gt; 0.05, </a:t>
            </a:r>
          </a:p>
          <a:p>
            <a:pPr algn="just"/>
            <a:endParaRPr lang="en-US" dirty="0" smtClean="0">
              <a:solidFill>
                <a:srgbClr val="002060"/>
              </a:solidFill>
            </a:endParaRPr>
          </a:p>
          <a:p>
            <a:pPr algn="just"/>
            <a:r>
              <a:rPr lang="en-US" dirty="0" smtClean="0">
                <a:solidFill>
                  <a:srgbClr val="002060"/>
                </a:solidFill>
              </a:rPr>
              <a:t>whereas the </a:t>
            </a:r>
            <a:r>
              <a:rPr lang="en-US" dirty="0" err="1" smtClean="0">
                <a:solidFill>
                  <a:srgbClr val="002060"/>
                </a:solidFill>
              </a:rPr>
              <a:t>p_value</a:t>
            </a:r>
            <a:r>
              <a:rPr lang="en-US" dirty="0" smtClean="0">
                <a:solidFill>
                  <a:srgbClr val="002060"/>
                </a:solidFill>
              </a:rPr>
              <a:t> corresponding to lag 7 is 0.03 &lt; 0.05.</a:t>
            </a:r>
          </a:p>
          <a:p>
            <a:pPr algn="just"/>
            <a:r>
              <a:rPr lang="en-US" dirty="0" smtClean="0">
                <a:solidFill>
                  <a:srgbClr val="002060"/>
                </a:solidFill>
              </a:rPr>
              <a:t> </a:t>
            </a:r>
          </a:p>
          <a:p>
            <a:pPr algn="just"/>
            <a:r>
              <a:rPr lang="en-US" dirty="0" smtClean="0">
                <a:solidFill>
                  <a:srgbClr val="002060"/>
                </a:solidFill>
              </a:rPr>
              <a:t>As the lag 8 coefficient is insignificant we select the model order to be 7. </a:t>
            </a:r>
            <a:endParaRPr lang="en-GB"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85800" y="457200"/>
            <a:ext cx="5257800" cy="646331"/>
          </a:xfrm>
          <a:prstGeom prst="rect">
            <a:avLst/>
          </a:prstGeom>
          <a:noFill/>
        </p:spPr>
        <p:txBody>
          <a:bodyPr wrap="square" rtlCol="0">
            <a:spAutoFit/>
          </a:bodyPr>
          <a:lstStyle/>
          <a:p>
            <a:r>
              <a:rPr lang="en-US" b="1" dirty="0" smtClean="0">
                <a:solidFill>
                  <a:srgbClr val="002060"/>
                </a:solidFill>
              </a:rPr>
              <a:t>• Residual analysis:  </a:t>
            </a:r>
          </a:p>
          <a:p>
            <a:endParaRPr lang="en-GB" dirty="0"/>
          </a:p>
        </p:txBody>
      </p:sp>
      <p:pic>
        <p:nvPicPr>
          <p:cNvPr id="29698" name="Picture 2" descr="C:\Users\RACHITA\Desktop\Time Image\resid_MA.png"/>
          <p:cNvPicPr>
            <a:picLocks noChangeAspect="1" noChangeArrowheads="1"/>
          </p:cNvPicPr>
          <p:nvPr/>
        </p:nvPicPr>
        <p:blipFill>
          <a:blip r:embed="rId2"/>
          <a:srcRect/>
          <a:stretch>
            <a:fillRect/>
          </a:stretch>
        </p:blipFill>
        <p:spPr bwMode="auto">
          <a:xfrm>
            <a:off x="1676400" y="1066800"/>
            <a:ext cx="5410200" cy="3608387"/>
          </a:xfrm>
          <a:prstGeom prst="rect">
            <a:avLst/>
          </a:prstGeom>
          <a:noFill/>
        </p:spPr>
      </p:pic>
      <p:sp>
        <p:nvSpPr>
          <p:cNvPr id="4" name="TextBox 3"/>
          <p:cNvSpPr txBox="1"/>
          <p:nvPr/>
        </p:nvSpPr>
        <p:spPr>
          <a:xfrm>
            <a:off x="1143000" y="4648200"/>
            <a:ext cx="7239000" cy="338554"/>
          </a:xfrm>
          <a:prstGeom prst="rect">
            <a:avLst/>
          </a:prstGeom>
          <a:noFill/>
        </p:spPr>
        <p:txBody>
          <a:bodyPr wrap="square" rtlCol="0">
            <a:spAutoFit/>
          </a:bodyPr>
          <a:lstStyle/>
          <a:p>
            <a:r>
              <a:rPr lang="en-US" sz="1600" dirty="0" smtClean="0">
                <a:solidFill>
                  <a:srgbClr val="002060"/>
                </a:solidFill>
              </a:rPr>
              <a:t>The residuals of MA(7) exhibits a random pattern. </a:t>
            </a:r>
            <a:endParaRPr lang="en-GB" sz="1600"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09600" y="762000"/>
            <a:ext cx="5943600" cy="369332"/>
          </a:xfrm>
          <a:prstGeom prst="rect">
            <a:avLst/>
          </a:prstGeom>
          <a:noFill/>
        </p:spPr>
        <p:txBody>
          <a:bodyPr wrap="square" rtlCol="0">
            <a:spAutoFit/>
          </a:bodyPr>
          <a:lstStyle/>
          <a:p>
            <a:r>
              <a:rPr lang="en-GB" b="1" dirty="0" smtClean="0">
                <a:solidFill>
                  <a:srgbClr val="002060"/>
                </a:solidFill>
              </a:rPr>
              <a:t>• Prediction by MA(7) on test data set: </a:t>
            </a:r>
            <a:endParaRPr lang="en-GB" b="1" dirty="0">
              <a:solidFill>
                <a:srgbClr val="002060"/>
              </a:solidFill>
            </a:endParaRPr>
          </a:p>
        </p:txBody>
      </p:sp>
      <p:pic>
        <p:nvPicPr>
          <p:cNvPr id="23553" name="Picture 1" descr="C:\Users\RACHITA\Desktop\Time Image\MA(7)_new.png"/>
          <p:cNvPicPr>
            <a:picLocks noChangeAspect="1" noChangeArrowheads="1"/>
          </p:cNvPicPr>
          <p:nvPr/>
        </p:nvPicPr>
        <p:blipFill>
          <a:blip r:embed="rId2"/>
          <a:srcRect/>
          <a:stretch>
            <a:fillRect/>
          </a:stretch>
        </p:blipFill>
        <p:spPr bwMode="auto">
          <a:xfrm>
            <a:off x="914400" y="1828800"/>
            <a:ext cx="7696200" cy="35020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209800" y="457200"/>
            <a:ext cx="4572000" cy="400110"/>
          </a:xfrm>
          <a:prstGeom prst="rect">
            <a:avLst/>
          </a:prstGeom>
          <a:noFill/>
        </p:spPr>
        <p:txBody>
          <a:bodyPr wrap="square" rtlCol="0">
            <a:spAutoFit/>
          </a:bodyPr>
          <a:lstStyle/>
          <a:p>
            <a:pPr algn="ctr"/>
            <a:r>
              <a:rPr lang="en-US" sz="2000" b="1" dirty="0" smtClean="0">
                <a:solidFill>
                  <a:srgbClr val="002060"/>
                </a:solidFill>
              </a:rPr>
              <a:t>Auto Regressive (AR)</a:t>
            </a:r>
            <a:endParaRPr lang="en-GB" sz="2000" b="1" dirty="0">
              <a:solidFill>
                <a:srgbClr val="002060"/>
              </a:solidFill>
            </a:endParaRPr>
          </a:p>
        </p:txBody>
      </p:sp>
      <p:sp>
        <p:nvSpPr>
          <p:cNvPr id="4" name="TextBox 3"/>
          <p:cNvSpPr txBox="1"/>
          <p:nvPr/>
        </p:nvSpPr>
        <p:spPr>
          <a:xfrm>
            <a:off x="685800" y="3200400"/>
            <a:ext cx="7772400" cy="861774"/>
          </a:xfrm>
          <a:prstGeom prst="rect">
            <a:avLst/>
          </a:prstGeom>
          <a:noFill/>
        </p:spPr>
        <p:txBody>
          <a:bodyPr wrap="square" rtlCol="0">
            <a:spAutoFit/>
          </a:bodyPr>
          <a:lstStyle/>
          <a:p>
            <a:pPr algn="just"/>
            <a:r>
              <a:rPr lang="en-US" sz="1600" dirty="0" smtClean="0">
                <a:solidFill>
                  <a:srgbClr val="002060"/>
                </a:solidFill>
              </a:rPr>
              <a:t>In order to select appropriate order we will plot the sample Partial Auto Correlation Function(PACF). The population partial auto-covariance of an AR(p) process becomes zero after lag p.</a:t>
            </a:r>
            <a:endParaRPr lang="en-GB" sz="1600" dirty="0">
              <a:solidFill>
                <a:srgbClr val="002060"/>
              </a:solidFill>
            </a:endParaRPr>
          </a:p>
        </p:txBody>
      </p:sp>
      <p:pic>
        <p:nvPicPr>
          <p:cNvPr id="1027" name="Picture 3"/>
          <p:cNvPicPr>
            <a:picLocks noChangeAspect="1" noChangeArrowheads="1"/>
          </p:cNvPicPr>
          <p:nvPr/>
        </p:nvPicPr>
        <p:blipFill>
          <a:blip r:embed="rId3"/>
          <a:srcRect/>
          <a:stretch>
            <a:fillRect/>
          </a:stretch>
        </p:blipFill>
        <p:spPr bwMode="auto">
          <a:xfrm>
            <a:off x="708025" y="1676400"/>
            <a:ext cx="790257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19200" y="685800"/>
            <a:ext cx="3733800" cy="369332"/>
          </a:xfrm>
          <a:prstGeom prst="rect">
            <a:avLst/>
          </a:prstGeom>
          <a:noFill/>
        </p:spPr>
        <p:txBody>
          <a:bodyPr wrap="square" rtlCol="0">
            <a:spAutoFit/>
          </a:bodyPr>
          <a:lstStyle/>
          <a:p>
            <a:r>
              <a:rPr lang="en-GB" b="1" dirty="0" smtClean="0">
                <a:solidFill>
                  <a:srgbClr val="002060"/>
                </a:solidFill>
              </a:rPr>
              <a:t>• PACF Plot: </a:t>
            </a:r>
            <a:endParaRPr lang="en-GB" b="1" dirty="0">
              <a:solidFill>
                <a:srgbClr val="002060"/>
              </a:solidFill>
            </a:endParaRPr>
          </a:p>
        </p:txBody>
      </p:sp>
      <p:sp>
        <p:nvSpPr>
          <p:cNvPr id="4" name="TextBox 3"/>
          <p:cNvSpPr txBox="1"/>
          <p:nvPr/>
        </p:nvSpPr>
        <p:spPr>
          <a:xfrm>
            <a:off x="990600" y="4800600"/>
            <a:ext cx="7543800" cy="1077218"/>
          </a:xfrm>
          <a:prstGeom prst="rect">
            <a:avLst/>
          </a:prstGeom>
          <a:noFill/>
        </p:spPr>
        <p:txBody>
          <a:bodyPr wrap="square" rtlCol="0">
            <a:spAutoFit/>
          </a:bodyPr>
          <a:lstStyle/>
          <a:p>
            <a:r>
              <a:rPr lang="en-US" sz="1600" dirty="0" smtClean="0">
                <a:solidFill>
                  <a:srgbClr val="002060"/>
                </a:solidFill>
              </a:rPr>
              <a:t>The PACF plot has spikes up to lag 7. So we fix our maximum allowable model order to be 8. We will fit an AR(8) model and choose appropriate model on the basis of the significance of the coefficients of appropriate lags.</a:t>
            </a:r>
            <a:endParaRPr lang="en-GB" sz="1600" dirty="0">
              <a:solidFill>
                <a:srgbClr val="002060"/>
              </a:solidFill>
            </a:endParaRPr>
          </a:p>
        </p:txBody>
      </p:sp>
      <p:pic>
        <p:nvPicPr>
          <p:cNvPr id="31746" name="Picture 2" descr="C:\Users\RACHITA\Desktop\Time Image\PACF plot.png"/>
          <p:cNvPicPr>
            <a:picLocks noChangeAspect="1" noChangeArrowheads="1"/>
          </p:cNvPicPr>
          <p:nvPr/>
        </p:nvPicPr>
        <p:blipFill>
          <a:blip r:embed="rId2"/>
          <a:srcRect/>
          <a:stretch>
            <a:fillRect/>
          </a:stretch>
        </p:blipFill>
        <p:spPr bwMode="auto">
          <a:xfrm>
            <a:off x="2133600" y="1219201"/>
            <a:ext cx="5105400" cy="32766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33400" y="762000"/>
            <a:ext cx="3505200" cy="369332"/>
          </a:xfrm>
          <a:prstGeom prst="rect">
            <a:avLst/>
          </a:prstGeom>
          <a:noFill/>
        </p:spPr>
        <p:txBody>
          <a:bodyPr wrap="square" rtlCol="0">
            <a:spAutoFit/>
          </a:bodyPr>
          <a:lstStyle/>
          <a:p>
            <a:r>
              <a:rPr lang="en-GB" b="1" dirty="0" smtClean="0">
                <a:solidFill>
                  <a:srgbClr val="002060"/>
                </a:solidFill>
              </a:rPr>
              <a:t>• Order Selection: </a:t>
            </a:r>
            <a:endParaRPr lang="en-GB" b="1" dirty="0">
              <a:solidFill>
                <a:srgbClr val="002060"/>
              </a:solidFill>
            </a:endParaRPr>
          </a:p>
        </p:txBody>
      </p:sp>
      <p:sp>
        <p:nvSpPr>
          <p:cNvPr id="4" name="TextBox 3"/>
          <p:cNvSpPr txBox="1"/>
          <p:nvPr/>
        </p:nvSpPr>
        <p:spPr>
          <a:xfrm>
            <a:off x="609600" y="2133600"/>
            <a:ext cx="3352800" cy="3139321"/>
          </a:xfrm>
          <a:prstGeom prst="rect">
            <a:avLst/>
          </a:prstGeom>
          <a:noFill/>
        </p:spPr>
        <p:txBody>
          <a:bodyPr wrap="square" rtlCol="0">
            <a:spAutoFit/>
          </a:bodyPr>
          <a:lstStyle/>
          <a:p>
            <a:pPr algn="just"/>
            <a:r>
              <a:rPr lang="en-US" dirty="0" smtClean="0">
                <a:solidFill>
                  <a:srgbClr val="002060"/>
                </a:solidFill>
              </a:rPr>
              <a:t>The </a:t>
            </a:r>
            <a:r>
              <a:rPr lang="en-US" dirty="0" err="1" smtClean="0">
                <a:solidFill>
                  <a:srgbClr val="002060"/>
                </a:solidFill>
              </a:rPr>
              <a:t>p_value</a:t>
            </a:r>
            <a:r>
              <a:rPr lang="en-US" dirty="0" smtClean="0">
                <a:solidFill>
                  <a:srgbClr val="002060"/>
                </a:solidFill>
              </a:rPr>
              <a:t> corresponding to the coefficient of lag 8 is 0.749 &gt; 0.05, </a:t>
            </a:r>
          </a:p>
          <a:p>
            <a:pPr algn="just"/>
            <a:endParaRPr lang="en-US" dirty="0" smtClean="0">
              <a:solidFill>
                <a:srgbClr val="002060"/>
              </a:solidFill>
            </a:endParaRPr>
          </a:p>
          <a:p>
            <a:pPr algn="just"/>
            <a:r>
              <a:rPr lang="en-US" dirty="0" smtClean="0">
                <a:solidFill>
                  <a:srgbClr val="002060"/>
                </a:solidFill>
              </a:rPr>
              <a:t>whereas the </a:t>
            </a:r>
            <a:r>
              <a:rPr lang="en-US" dirty="0" err="1" smtClean="0">
                <a:solidFill>
                  <a:srgbClr val="002060"/>
                </a:solidFill>
              </a:rPr>
              <a:t>p_value</a:t>
            </a:r>
            <a:r>
              <a:rPr lang="en-US" dirty="0" smtClean="0">
                <a:solidFill>
                  <a:srgbClr val="002060"/>
                </a:solidFill>
              </a:rPr>
              <a:t> corresponding to lag 7 is 0.016 &lt; 0.05.</a:t>
            </a:r>
          </a:p>
          <a:p>
            <a:pPr algn="just"/>
            <a:r>
              <a:rPr lang="en-US" dirty="0" smtClean="0">
                <a:solidFill>
                  <a:srgbClr val="002060"/>
                </a:solidFill>
              </a:rPr>
              <a:t> </a:t>
            </a:r>
          </a:p>
          <a:p>
            <a:pPr algn="just"/>
            <a:r>
              <a:rPr lang="en-US" dirty="0" smtClean="0">
                <a:solidFill>
                  <a:srgbClr val="002060"/>
                </a:solidFill>
              </a:rPr>
              <a:t>As the lag 8 coefficient is insignificant we select the model order to be 7. </a:t>
            </a:r>
            <a:endParaRPr lang="en-GB" dirty="0">
              <a:solidFill>
                <a:srgbClr val="002060"/>
              </a:solidFill>
            </a:endParaRPr>
          </a:p>
        </p:txBody>
      </p:sp>
      <p:graphicFrame>
        <p:nvGraphicFramePr>
          <p:cNvPr id="5" name="Table 4"/>
          <p:cNvGraphicFramePr>
            <a:graphicFrameLocks noGrp="1"/>
          </p:cNvGraphicFramePr>
          <p:nvPr/>
        </p:nvGraphicFramePr>
        <p:xfrm>
          <a:off x="5105400" y="1676400"/>
          <a:ext cx="3352800" cy="3867714"/>
        </p:xfrm>
        <a:graphic>
          <a:graphicData uri="http://schemas.openxmlformats.org/drawingml/2006/table">
            <a:tbl>
              <a:tblPr>
                <a:tableStyleId>{3C2FFA5D-87B4-456A-9821-1D502468CF0F}</a:tableStyleId>
              </a:tblPr>
              <a:tblGrid>
                <a:gridCol w="1117600"/>
                <a:gridCol w="1117600"/>
                <a:gridCol w="1117600"/>
              </a:tblGrid>
              <a:tr h="302638">
                <a:tc>
                  <a:txBody>
                    <a:bodyPr/>
                    <a:lstStyle/>
                    <a:p>
                      <a:r>
                        <a:rPr lang="en-GB" sz="1200" b="1" dirty="0"/>
                        <a:t/>
                      </a:r>
                      <a:br>
                        <a:rPr lang="en-GB" sz="1200" b="1" dirty="0"/>
                      </a:br>
                      <a:r>
                        <a:rPr lang="en-GB" sz="1200" b="1" dirty="0" smtClean="0"/>
                        <a:t>Lags</a:t>
                      </a:r>
                      <a:endParaRPr lang="en-GB" sz="1200" b="1" dirty="0"/>
                    </a:p>
                  </a:txBody>
                  <a:tcPr marL="43234" marR="43234" marT="21617" marB="21617" anchor="ctr">
                    <a:solidFill>
                      <a:schemeClr val="accent1">
                        <a:lumMod val="60000"/>
                        <a:lumOff val="40000"/>
                      </a:schemeClr>
                    </a:solidFill>
                  </a:tcPr>
                </a:tc>
                <a:tc>
                  <a:txBody>
                    <a:bodyPr/>
                    <a:lstStyle/>
                    <a:p>
                      <a:r>
                        <a:rPr lang="en-US" sz="1200" b="1" dirty="0" smtClean="0"/>
                        <a:t>Coefficients</a:t>
                      </a:r>
                      <a:endParaRPr lang="en-GB" sz="1200" b="1" dirty="0"/>
                    </a:p>
                  </a:txBody>
                  <a:tcPr marL="43234" marR="43234" marT="21617" marB="21617" anchor="ctr">
                    <a:solidFill>
                      <a:schemeClr val="accent1">
                        <a:lumMod val="60000"/>
                        <a:lumOff val="40000"/>
                      </a:schemeClr>
                    </a:solidFill>
                  </a:tcPr>
                </a:tc>
                <a:tc>
                  <a:txBody>
                    <a:bodyPr/>
                    <a:lstStyle/>
                    <a:p>
                      <a:r>
                        <a:rPr lang="en-US" sz="1200" b="1" dirty="0" err="1" smtClean="0"/>
                        <a:t>P_value</a:t>
                      </a:r>
                      <a:endParaRPr lang="en-GB" sz="1200" b="1" dirty="0"/>
                    </a:p>
                  </a:txBody>
                  <a:tcPr marL="43234" marR="43234" marT="21617" marB="21617" anchor="ctr">
                    <a:solidFill>
                      <a:schemeClr val="accent1">
                        <a:lumMod val="60000"/>
                        <a:lumOff val="40000"/>
                      </a:schemeClr>
                    </a:solidFill>
                  </a:tcPr>
                </a:tc>
              </a:tr>
              <a:tr h="432340">
                <a:tc>
                  <a:txBody>
                    <a:bodyPr/>
                    <a:lstStyle/>
                    <a:p>
                      <a:r>
                        <a:rPr lang="en-US" sz="900" b="1" dirty="0" smtClean="0"/>
                        <a:t>1</a:t>
                      </a:r>
                      <a:endParaRPr lang="en-GB" sz="900" b="1" dirty="0"/>
                    </a:p>
                  </a:txBody>
                  <a:tcPr marL="43234" marR="43234" marT="21617" marB="21617" anchor="ctr"/>
                </a:tc>
                <a:tc>
                  <a:txBody>
                    <a:bodyPr/>
                    <a:lstStyle/>
                    <a:p>
                      <a:r>
                        <a:rPr lang="en-GB" sz="900" b="1" dirty="0"/>
                        <a:t>-0.0178</a:t>
                      </a:r>
                    </a:p>
                  </a:txBody>
                  <a:tcPr marL="43234" marR="43234" marT="21617" marB="21617" anchor="ctr"/>
                </a:tc>
                <a:tc>
                  <a:txBody>
                    <a:bodyPr/>
                    <a:lstStyle/>
                    <a:p>
                      <a:r>
                        <a:rPr lang="en-GB" sz="900" b="1" dirty="0"/>
                        <a:t>0.451</a:t>
                      </a:r>
                    </a:p>
                  </a:txBody>
                  <a:tcPr marL="43234" marR="43234" marT="21617" marB="21617" anchor="ctr"/>
                </a:tc>
              </a:tr>
              <a:tr h="432340">
                <a:tc>
                  <a:txBody>
                    <a:bodyPr/>
                    <a:lstStyle/>
                    <a:p>
                      <a:r>
                        <a:rPr lang="en-US" sz="900" b="1" dirty="0" smtClean="0"/>
                        <a:t>2</a:t>
                      </a:r>
                      <a:endParaRPr lang="en-GB" sz="900" b="1" dirty="0"/>
                    </a:p>
                  </a:txBody>
                  <a:tcPr marL="43234" marR="43234" marT="21617" marB="21617" anchor="ctr"/>
                </a:tc>
                <a:tc>
                  <a:txBody>
                    <a:bodyPr/>
                    <a:lstStyle/>
                    <a:p>
                      <a:r>
                        <a:rPr lang="en-GB" sz="900" b="1" dirty="0"/>
                        <a:t>-0.0392</a:t>
                      </a:r>
                    </a:p>
                  </a:txBody>
                  <a:tcPr marL="43234" marR="43234" marT="21617" marB="21617" anchor="ctr"/>
                </a:tc>
                <a:tc>
                  <a:txBody>
                    <a:bodyPr/>
                    <a:lstStyle/>
                    <a:p>
                      <a:r>
                        <a:rPr lang="en-GB" sz="900" b="1"/>
                        <a:t>0.096</a:t>
                      </a:r>
                    </a:p>
                  </a:txBody>
                  <a:tcPr marL="43234" marR="43234" marT="21617" marB="21617" anchor="ctr"/>
                </a:tc>
              </a:tr>
              <a:tr h="432340">
                <a:tc>
                  <a:txBody>
                    <a:bodyPr/>
                    <a:lstStyle/>
                    <a:p>
                      <a:r>
                        <a:rPr lang="en-US" sz="900" b="1" dirty="0" smtClean="0"/>
                        <a:t>3</a:t>
                      </a:r>
                      <a:endParaRPr lang="en-GB" sz="900" b="1" dirty="0"/>
                    </a:p>
                  </a:txBody>
                  <a:tcPr marL="43234" marR="43234" marT="21617" marB="21617" anchor="ctr"/>
                </a:tc>
                <a:tc>
                  <a:txBody>
                    <a:bodyPr/>
                    <a:lstStyle/>
                    <a:p>
                      <a:r>
                        <a:rPr lang="en-GB" sz="900" b="1" dirty="0"/>
                        <a:t>-0.0338</a:t>
                      </a:r>
                    </a:p>
                  </a:txBody>
                  <a:tcPr marL="43234" marR="43234" marT="21617" marB="21617" anchor="ctr"/>
                </a:tc>
                <a:tc>
                  <a:txBody>
                    <a:bodyPr/>
                    <a:lstStyle/>
                    <a:p>
                      <a:r>
                        <a:rPr lang="en-GB" sz="900" b="1"/>
                        <a:t>0.152</a:t>
                      </a:r>
                    </a:p>
                  </a:txBody>
                  <a:tcPr marL="43234" marR="43234" marT="21617" marB="21617" anchor="ctr"/>
                </a:tc>
              </a:tr>
              <a:tr h="432340">
                <a:tc>
                  <a:txBody>
                    <a:bodyPr/>
                    <a:lstStyle/>
                    <a:p>
                      <a:r>
                        <a:rPr lang="en-US" sz="900" b="1" dirty="0" smtClean="0"/>
                        <a:t>4</a:t>
                      </a:r>
                      <a:endParaRPr lang="en-GB" sz="900" b="1" dirty="0"/>
                    </a:p>
                  </a:txBody>
                  <a:tcPr marL="43234" marR="43234" marT="21617" marB="21617" anchor="ctr"/>
                </a:tc>
                <a:tc>
                  <a:txBody>
                    <a:bodyPr/>
                    <a:lstStyle/>
                    <a:p>
                      <a:r>
                        <a:rPr lang="en-GB" sz="900" b="1" dirty="0"/>
                        <a:t>-0.0532</a:t>
                      </a:r>
                    </a:p>
                  </a:txBody>
                  <a:tcPr marL="43234" marR="43234" marT="21617" marB="21617" anchor="ctr"/>
                </a:tc>
                <a:tc>
                  <a:txBody>
                    <a:bodyPr/>
                    <a:lstStyle/>
                    <a:p>
                      <a:r>
                        <a:rPr lang="en-GB" sz="900" b="1"/>
                        <a:t>0.025</a:t>
                      </a:r>
                    </a:p>
                  </a:txBody>
                  <a:tcPr marL="43234" marR="43234" marT="21617" marB="21617" anchor="ctr"/>
                </a:tc>
              </a:tr>
              <a:tr h="432340">
                <a:tc>
                  <a:txBody>
                    <a:bodyPr/>
                    <a:lstStyle/>
                    <a:p>
                      <a:r>
                        <a:rPr lang="en-US" sz="900" b="1" dirty="0" smtClean="0"/>
                        <a:t>5</a:t>
                      </a:r>
                      <a:endParaRPr lang="en-GB" sz="900" b="1" dirty="0"/>
                    </a:p>
                  </a:txBody>
                  <a:tcPr marL="43234" marR="43234" marT="21617" marB="21617" anchor="ctr"/>
                </a:tc>
                <a:tc>
                  <a:txBody>
                    <a:bodyPr/>
                    <a:lstStyle/>
                    <a:p>
                      <a:r>
                        <a:rPr lang="en-GB" sz="900" b="1" dirty="0"/>
                        <a:t>-0.0447</a:t>
                      </a:r>
                    </a:p>
                  </a:txBody>
                  <a:tcPr marL="43234" marR="43234" marT="21617" marB="21617" anchor="ctr"/>
                </a:tc>
                <a:tc>
                  <a:txBody>
                    <a:bodyPr/>
                    <a:lstStyle/>
                    <a:p>
                      <a:r>
                        <a:rPr lang="en-GB" sz="900" b="1"/>
                        <a:t>0.060</a:t>
                      </a:r>
                    </a:p>
                  </a:txBody>
                  <a:tcPr marL="43234" marR="43234" marT="21617" marB="21617" anchor="ctr"/>
                </a:tc>
              </a:tr>
              <a:tr h="432340">
                <a:tc>
                  <a:txBody>
                    <a:bodyPr/>
                    <a:lstStyle/>
                    <a:p>
                      <a:r>
                        <a:rPr lang="en-US" sz="900" b="1" dirty="0" smtClean="0"/>
                        <a:t>6</a:t>
                      </a:r>
                      <a:endParaRPr lang="en-GB" sz="900" b="1" dirty="0"/>
                    </a:p>
                  </a:txBody>
                  <a:tcPr marL="43234" marR="43234" marT="21617" marB="21617" anchor="ctr"/>
                </a:tc>
                <a:tc>
                  <a:txBody>
                    <a:bodyPr/>
                    <a:lstStyle/>
                    <a:p>
                      <a:r>
                        <a:rPr lang="en-GB" sz="900" b="1" dirty="0"/>
                        <a:t>-0.0509</a:t>
                      </a:r>
                    </a:p>
                  </a:txBody>
                  <a:tcPr marL="43234" marR="43234" marT="21617" marB="21617" anchor="ctr"/>
                </a:tc>
                <a:tc>
                  <a:txBody>
                    <a:bodyPr/>
                    <a:lstStyle/>
                    <a:p>
                      <a:r>
                        <a:rPr lang="en-GB" sz="900" b="1"/>
                        <a:t>0.033</a:t>
                      </a:r>
                    </a:p>
                  </a:txBody>
                  <a:tcPr marL="43234" marR="43234" marT="21617" marB="21617" anchor="ctr"/>
                </a:tc>
              </a:tr>
              <a:tr h="432340">
                <a:tc>
                  <a:txBody>
                    <a:bodyPr/>
                    <a:lstStyle/>
                    <a:p>
                      <a:r>
                        <a:rPr lang="en-US" sz="900" b="1" dirty="0" smtClean="0"/>
                        <a:t>7</a:t>
                      </a:r>
                      <a:endParaRPr lang="en-GB" sz="900" b="1" dirty="0"/>
                    </a:p>
                  </a:txBody>
                  <a:tcPr marL="43234" marR="43234" marT="21617" marB="21617" anchor="ctr"/>
                </a:tc>
                <a:tc>
                  <a:txBody>
                    <a:bodyPr/>
                    <a:lstStyle/>
                    <a:p>
                      <a:r>
                        <a:rPr lang="en-GB" sz="900" b="1" dirty="0"/>
                        <a:t>-0.0573</a:t>
                      </a:r>
                    </a:p>
                  </a:txBody>
                  <a:tcPr marL="43234" marR="43234" marT="21617" marB="21617" anchor="ctr"/>
                </a:tc>
                <a:tc>
                  <a:txBody>
                    <a:bodyPr/>
                    <a:lstStyle/>
                    <a:p>
                      <a:r>
                        <a:rPr lang="en-GB" sz="900" b="1"/>
                        <a:t>0.016</a:t>
                      </a:r>
                    </a:p>
                  </a:txBody>
                  <a:tcPr marL="43234" marR="43234" marT="21617" marB="21617" anchor="ctr"/>
                </a:tc>
              </a:tr>
              <a:tr h="432340">
                <a:tc>
                  <a:txBody>
                    <a:bodyPr/>
                    <a:lstStyle/>
                    <a:p>
                      <a:r>
                        <a:rPr lang="en-US" sz="900" b="1" dirty="0" smtClean="0"/>
                        <a:t>8</a:t>
                      </a:r>
                      <a:endParaRPr lang="en-GB" sz="900" b="1" dirty="0"/>
                    </a:p>
                  </a:txBody>
                  <a:tcPr marL="43234" marR="43234" marT="21617" marB="21617" anchor="ctr"/>
                </a:tc>
                <a:tc>
                  <a:txBody>
                    <a:bodyPr/>
                    <a:lstStyle/>
                    <a:p>
                      <a:r>
                        <a:rPr lang="en-GB" sz="900" b="1" dirty="0"/>
                        <a:t>-0.0077</a:t>
                      </a:r>
                    </a:p>
                  </a:txBody>
                  <a:tcPr marL="43234" marR="43234" marT="21617" marB="21617" anchor="ctr"/>
                </a:tc>
                <a:tc>
                  <a:txBody>
                    <a:bodyPr/>
                    <a:lstStyle/>
                    <a:p>
                      <a:r>
                        <a:rPr lang="en-GB" sz="900" b="1" dirty="0"/>
                        <a:t>0.749</a:t>
                      </a:r>
                    </a:p>
                  </a:txBody>
                  <a:tcPr marL="43234" marR="43234" marT="21617" marB="21617"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85800" y="685800"/>
            <a:ext cx="5257800" cy="646331"/>
          </a:xfrm>
          <a:prstGeom prst="rect">
            <a:avLst/>
          </a:prstGeom>
          <a:noFill/>
        </p:spPr>
        <p:txBody>
          <a:bodyPr wrap="square" rtlCol="0">
            <a:spAutoFit/>
          </a:bodyPr>
          <a:lstStyle/>
          <a:p>
            <a:r>
              <a:rPr lang="en-US" b="1" dirty="0" smtClean="0">
                <a:solidFill>
                  <a:srgbClr val="002060"/>
                </a:solidFill>
              </a:rPr>
              <a:t>• Residual analysis:  </a:t>
            </a:r>
          </a:p>
          <a:p>
            <a:endParaRPr lang="en-GB" dirty="0"/>
          </a:p>
        </p:txBody>
      </p:sp>
      <p:sp>
        <p:nvSpPr>
          <p:cNvPr id="4" name="TextBox 3"/>
          <p:cNvSpPr txBox="1"/>
          <p:nvPr/>
        </p:nvSpPr>
        <p:spPr>
          <a:xfrm>
            <a:off x="1219200" y="4953000"/>
            <a:ext cx="7239000" cy="338554"/>
          </a:xfrm>
          <a:prstGeom prst="rect">
            <a:avLst/>
          </a:prstGeom>
          <a:noFill/>
        </p:spPr>
        <p:txBody>
          <a:bodyPr wrap="square" rtlCol="0">
            <a:spAutoFit/>
          </a:bodyPr>
          <a:lstStyle/>
          <a:p>
            <a:r>
              <a:rPr lang="en-US" sz="1600" dirty="0" smtClean="0">
                <a:solidFill>
                  <a:srgbClr val="002060"/>
                </a:solidFill>
              </a:rPr>
              <a:t>The residuals of AR(7) exhibits a random pattern. </a:t>
            </a:r>
            <a:endParaRPr lang="en-GB" sz="1600" dirty="0">
              <a:solidFill>
                <a:srgbClr val="002060"/>
              </a:solidFill>
            </a:endParaRPr>
          </a:p>
        </p:txBody>
      </p:sp>
      <p:pic>
        <p:nvPicPr>
          <p:cNvPr id="33793" name="Picture 1" descr="C:\Users\RACHITA\Desktop\Time Image\resid_AR.png"/>
          <p:cNvPicPr>
            <a:picLocks noChangeAspect="1" noChangeArrowheads="1"/>
          </p:cNvPicPr>
          <p:nvPr/>
        </p:nvPicPr>
        <p:blipFill>
          <a:blip r:embed="rId2"/>
          <a:srcRect/>
          <a:stretch>
            <a:fillRect/>
          </a:stretch>
        </p:blipFill>
        <p:spPr bwMode="auto">
          <a:xfrm>
            <a:off x="1676400" y="1447800"/>
            <a:ext cx="5181600" cy="337978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09600" y="762000"/>
            <a:ext cx="5943600" cy="369332"/>
          </a:xfrm>
          <a:prstGeom prst="rect">
            <a:avLst/>
          </a:prstGeom>
          <a:noFill/>
        </p:spPr>
        <p:txBody>
          <a:bodyPr wrap="square" rtlCol="0">
            <a:spAutoFit/>
          </a:bodyPr>
          <a:lstStyle/>
          <a:p>
            <a:r>
              <a:rPr lang="en-GB" b="1" dirty="0" smtClean="0">
                <a:solidFill>
                  <a:srgbClr val="002060"/>
                </a:solidFill>
              </a:rPr>
              <a:t>• Prediction by AR(7) on test data set: </a:t>
            </a:r>
            <a:endParaRPr lang="en-GB" b="1" dirty="0">
              <a:solidFill>
                <a:srgbClr val="002060"/>
              </a:solidFill>
            </a:endParaRPr>
          </a:p>
        </p:txBody>
      </p:sp>
      <p:pic>
        <p:nvPicPr>
          <p:cNvPr id="32770" name="Picture 2" descr="C:\Users\RACHITA\Desktop\Time Image\AR(7)_new.png"/>
          <p:cNvPicPr>
            <a:picLocks noChangeAspect="1" noChangeArrowheads="1"/>
          </p:cNvPicPr>
          <p:nvPr/>
        </p:nvPicPr>
        <p:blipFill>
          <a:blip r:embed="rId2"/>
          <a:srcRect/>
          <a:stretch>
            <a:fillRect/>
          </a:stretch>
        </p:blipFill>
        <p:spPr bwMode="auto">
          <a:xfrm>
            <a:off x="879475" y="1676400"/>
            <a:ext cx="7385050" cy="3352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762000"/>
            <a:ext cx="3657600" cy="369332"/>
          </a:xfrm>
          <a:prstGeom prst="rect">
            <a:avLst/>
          </a:prstGeom>
          <a:noFill/>
        </p:spPr>
        <p:txBody>
          <a:bodyPr wrap="square" rtlCol="0">
            <a:spAutoFit/>
          </a:bodyPr>
          <a:lstStyle/>
          <a:p>
            <a:pPr algn="ctr"/>
            <a:r>
              <a:rPr lang="en-US" b="1" dirty="0" smtClean="0">
                <a:solidFill>
                  <a:srgbClr val="002060"/>
                </a:solidFill>
              </a:rPr>
              <a:t>Objective</a:t>
            </a:r>
            <a:endParaRPr lang="en-GB" b="1" dirty="0">
              <a:solidFill>
                <a:srgbClr val="002060"/>
              </a:solidFill>
            </a:endParaRPr>
          </a:p>
        </p:txBody>
      </p:sp>
      <p:sp>
        <p:nvSpPr>
          <p:cNvPr id="3" name="TextBox 2"/>
          <p:cNvSpPr txBox="1"/>
          <p:nvPr/>
        </p:nvSpPr>
        <p:spPr>
          <a:xfrm>
            <a:off x="762000" y="1524000"/>
            <a:ext cx="7696200" cy="1754326"/>
          </a:xfrm>
          <a:prstGeom prst="rect">
            <a:avLst/>
          </a:prstGeom>
          <a:noFill/>
        </p:spPr>
        <p:txBody>
          <a:bodyPr wrap="square" rtlCol="0">
            <a:spAutoFit/>
          </a:bodyPr>
          <a:lstStyle/>
          <a:p>
            <a:pPr algn="just"/>
            <a:r>
              <a:rPr lang="en-US" dirty="0" smtClean="0">
                <a:solidFill>
                  <a:srgbClr val="002060"/>
                </a:solidFill>
              </a:rPr>
              <a:t>The aim of our work is to apply relevant concepts of Time Series Analysis for daily closing stock price prediction of Indus Tower Limited. At first we tried to predict the mean behavior of the data set using appropriate AR, MA and ARIMA models. Thereafter, we have used Hybrid ARIMA-ARCH and Hybrid ARIMA-GARCH to capture the volatility of the series.</a:t>
            </a:r>
            <a:endParaRPr lang="en-GB"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914400" y="1371600"/>
            <a:ext cx="7772400" cy="1524000"/>
          </a:xfrm>
          <a:prstGeom prst="rect">
            <a:avLst/>
          </a:prstGeom>
          <a:noFill/>
          <a:ln w="9525">
            <a:noFill/>
            <a:miter lim="800000"/>
            <a:headEnd/>
            <a:tailEnd/>
          </a:ln>
          <a:effectLst/>
        </p:spPr>
      </p:pic>
      <p:sp>
        <p:nvSpPr>
          <p:cNvPr id="3" name="TextBox 2"/>
          <p:cNvSpPr txBox="1"/>
          <p:nvPr/>
        </p:nvSpPr>
        <p:spPr>
          <a:xfrm>
            <a:off x="609600" y="762000"/>
            <a:ext cx="8153400" cy="400110"/>
          </a:xfrm>
          <a:prstGeom prst="rect">
            <a:avLst/>
          </a:prstGeom>
          <a:noFill/>
        </p:spPr>
        <p:txBody>
          <a:bodyPr wrap="square" rtlCol="0">
            <a:spAutoFit/>
          </a:bodyPr>
          <a:lstStyle/>
          <a:p>
            <a:r>
              <a:rPr lang="en-US" sz="2000" b="1" dirty="0" smtClean="0">
                <a:solidFill>
                  <a:srgbClr val="002060"/>
                </a:solidFill>
              </a:rPr>
              <a:t>Auto Regressive Integrated Moving Average (ARIMA)</a:t>
            </a:r>
            <a:endParaRPr lang="en-GB" sz="2000" b="1" dirty="0">
              <a:solidFill>
                <a:srgbClr val="002060"/>
              </a:solidFill>
            </a:endParaRPr>
          </a:p>
        </p:txBody>
      </p:sp>
      <p:sp>
        <p:nvSpPr>
          <p:cNvPr id="4" name="TextBox 3"/>
          <p:cNvSpPr txBox="1"/>
          <p:nvPr/>
        </p:nvSpPr>
        <p:spPr>
          <a:xfrm>
            <a:off x="838200" y="3124200"/>
            <a:ext cx="7543800" cy="1077218"/>
          </a:xfrm>
          <a:prstGeom prst="rect">
            <a:avLst/>
          </a:prstGeom>
          <a:noFill/>
        </p:spPr>
        <p:txBody>
          <a:bodyPr wrap="square" rtlCol="0">
            <a:spAutoFit/>
          </a:bodyPr>
          <a:lstStyle/>
          <a:p>
            <a:pPr algn="just"/>
            <a:r>
              <a:rPr lang="en-US" sz="1600" dirty="0" smtClean="0">
                <a:solidFill>
                  <a:srgbClr val="002060"/>
                </a:solidFill>
              </a:rPr>
              <a:t>Using minimum AIC criteria the chosen ARIMA model is ARIMA(2,0,1). As expected the parameter corresponding to degree of differencing is zero. Hence the ARIMA(2,0,1) model is equivalent to an ARMA(2,1) model.</a:t>
            </a:r>
            <a:endParaRPr lang="en-GB" sz="1600"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09600" y="762000"/>
            <a:ext cx="4114800" cy="369332"/>
          </a:xfrm>
          <a:prstGeom prst="rect">
            <a:avLst/>
          </a:prstGeom>
          <a:noFill/>
        </p:spPr>
        <p:txBody>
          <a:bodyPr wrap="square" rtlCol="0">
            <a:spAutoFit/>
          </a:bodyPr>
          <a:lstStyle/>
          <a:p>
            <a:r>
              <a:rPr lang="en-GB" b="1" dirty="0" smtClean="0">
                <a:solidFill>
                  <a:srgbClr val="002060"/>
                </a:solidFill>
              </a:rPr>
              <a:t>• Residual Series: </a:t>
            </a:r>
            <a:endParaRPr lang="en-GB" b="1" dirty="0">
              <a:solidFill>
                <a:srgbClr val="002060"/>
              </a:solidFill>
            </a:endParaRPr>
          </a:p>
        </p:txBody>
      </p:sp>
      <p:pic>
        <p:nvPicPr>
          <p:cNvPr id="37890" name="Picture 2" descr="C:\Users\RACHITA\Desktop\Time Image\arima_resid.png"/>
          <p:cNvPicPr>
            <a:picLocks noChangeAspect="1" noChangeArrowheads="1"/>
          </p:cNvPicPr>
          <p:nvPr/>
        </p:nvPicPr>
        <p:blipFill>
          <a:blip r:embed="rId2"/>
          <a:srcRect/>
          <a:stretch>
            <a:fillRect/>
          </a:stretch>
        </p:blipFill>
        <p:spPr bwMode="auto">
          <a:xfrm>
            <a:off x="990600" y="1295400"/>
            <a:ext cx="6705600" cy="3608387"/>
          </a:xfrm>
          <a:prstGeom prst="rect">
            <a:avLst/>
          </a:prstGeom>
          <a:noFill/>
        </p:spPr>
      </p:pic>
      <p:sp>
        <p:nvSpPr>
          <p:cNvPr id="4" name="TextBox 3"/>
          <p:cNvSpPr txBox="1"/>
          <p:nvPr/>
        </p:nvSpPr>
        <p:spPr>
          <a:xfrm>
            <a:off x="838200" y="5181600"/>
            <a:ext cx="7315200" cy="338554"/>
          </a:xfrm>
          <a:prstGeom prst="rect">
            <a:avLst/>
          </a:prstGeom>
          <a:noFill/>
        </p:spPr>
        <p:txBody>
          <a:bodyPr wrap="square" rtlCol="0">
            <a:spAutoFit/>
          </a:bodyPr>
          <a:lstStyle/>
          <a:p>
            <a:r>
              <a:rPr lang="en-US" sz="1600" dirty="0" smtClean="0">
                <a:solidFill>
                  <a:srgbClr val="002060"/>
                </a:solidFill>
              </a:rPr>
              <a:t>The residuals of ARIMA(2,0,1) exhibits a random pattern.</a:t>
            </a:r>
            <a:endParaRPr lang="en-GB" sz="1600"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57200" y="609600"/>
            <a:ext cx="6477000" cy="369332"/>
          </a:xfrm>
          <a:prstGeom prst="rect">
            <a:avLst/>
          </a:prstGeom>
          <a:noFill/>
        </p:spPr>
        <p:txBody>
          <a:bodyPr wrap="square" rtlCol="0">
            <a:spAutoFit/>
          </a:bodyPr>
          <a:lstStyle/>
          <a:p>
            <a:r>
              <a:rPr lang="en-GB" b="1" dirty="0" smtClean="0">
                <a:solidFill>
                  <a:srgbClr val="002060"/>
                </a:solidFill>
              </a:rPr>
              <a:t>• Prediction by ARIMA(2,0,1) on test data set: </a:t>
            </a:r>
            <a:endParaRPr lang="en-GB" b="1" dirty="0">
              <a:solidFill>
                <a:srgbClr val="002060"/>
              </a:solidFill>
            </a:endParaRPr>
          </a:p>
        </p:txBody>
      </p:sp>
      <p:pic>
        <p:nvPicPr>
          <p:cNvPr id="38914" name="Picture 2" descr="C:\Users\RACHITA\Desktop\Time Image\ARIMA(2,0,1).png"/>
          <p:cNvPicPr>
            <a:picLocks noChangeAspect="1" noChangeArrowheads="1"/>
          </p:cNvPicPr>
          <p:nvPr/>
        </p:nvPicPr>
        <p:blipFill>
          <a:blip r:embed="rId2"/>
          <a:srcRect/>
          <a:stretch>
            <a:fillRect/>
          </a:stretch>
        </p:blipFill>
        <p:spPr bwMode="auto">
          <a:xfrm>
            <a:off x="879475" y="1828800"/>
            <a:ext cx="7385050" cy="29718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057400" y="533400"/>
            <a:ext cx="4724400" cy="400110"/>
          </a:xfrm>
          <a:prstGeom prst="rect">
            <a:avLst/>
          </a:prstGeom>
          <a:noFill/>
        </p:spPr>
        <p:txBody>
          <a:bodyPr wrap="square" rtlCol="0">
            <a:spAutoFit/>
          </a:bodyPr>
          <a:lstStyle/>
          <a:p>
            <a:r>
              <a:rPr lang="en-US" sz="2000" b="1" dirty="0" smtClean="0">
                <a:solidFill>
                  <a:srgbClr val="002060"/>
                </a:solidFill>
              </a:rPr>
              <a:t>Non-linear Statistical Models </a:t>
            </a:r>
            <a:endParaRPr lang="en-GB" sz="2000" b="1" dirty="0">
              <a:solidFill>
                <a:srgbClr val="002060"/>
              </a:solidFill>
            </a:endParaRPr>
          </a:p>
        </p:txBody>
      </p:sp>
      <p:sp>
        <p:nvSpPr>
          <p:cNvPr id="3" name="TextBox 2"/>
          <p:cNvSpPr txBox="1"/>
          <p:nvPr/>
        </p:nvSpPr>
        <p:spPr>
          <a:xfrm>
            <a:off x="762000" y="1752600"/>
            <a:ext cx="8077200" cy="1107996"/>
          </a:xfrm>
          <a:prstGeom prst="rect">
            <a:avLst/>
          </a:prstGeom>
          <a:noFill/>
        </p:spPr>
        <p:txBody>
          <a:bodyPr wrap="square" rtlCol="0">
            <a:spAutoFit/>
          </a:bodyPr>
          <a:lstStyle/>
          <a:p>
            <a:r>
              <a:rPr lang="en-GB" sz="1600" dirty="0" smtClean="0">
                <a:solidFill>
                  <a:srgbClr val="002060"/>
                </a:solidFill>
              </a:rPr>
              <a:t>• Autoregressive Conditional </a:t>
            </a:r>
            <a:r>
              <a:rPr lang="en-GB" sz="1600" dirty="0" err="1" smtClean="0">
                <a:solidFill>
                  <a:srgbClr val="002060"/>
                </a:solidFill>
              </a:rPr>
              <a:t>Heteroskadastic</a:t>
            </a:r>
            <a:r>
              <a:rPr lang="en-GB" sz="1600" dirty="0" smtClean="0">
                <a:solidFill>
                  <a:srgbClr val="002060"/>
                </a:solidFill>
              </a:rPr>
              <a:t> (ARCH) </a:t>
            </a:r>
          </a:p>
          <a:p>
            <a:endParaRPr lang="en-GB" sz="1600" dirty="0" smtClean="0">
              <a:solidFill>
                <a:srgbClr val="002060"/>
              </a:solidFill>
            </a:endParaRPr>
          </a:p>
          <a:p>
            <a:r>
              <a:rPr lang="en-GB" sz="1600" dirty="0" smtClean="0">
                <a:solidFill>
                  <a:srgbClr val="002060"/>
                </a:solidFill>
              </a:rPr>
              <a:t>• Generalized Autoregressive Conditional </a:t>
            </a:r>
            <a:r>
              <a:rPr lang="en-GB" sz="1600" dirty="0" err="1" smtClean="0">
                <a:solidFill>
                  <a:srgbClr val="002060"/>
                </a:solidFill>
              </a:rPr>
              <a:t>Heteroskadastic</a:t>
            </a:r>
            <a:r>
              <a:rPr lang="en-GB" sz="1600" dirty="0" smtClean="0">
                <a:solidFill>
                  <a:srgbClr val="002060"/>
                </a:solidFill>
              </a:rPr>
              <a:t> (GARCH) </a:t>
            </a:r>
            <a:r>
              <a:rPr lang="en-GB" dirty="0" smtClean="0"/>
              <a:t>(GARCH) </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33400" y="1752600"/>
            <a:ext cx="8001000" cy="1815882"/>
          </a:xfrm>
          <a:prstGeom prst="rect">
            <a:avLst/>
          </a:prstGeom>
          <a:noFill/>
        </p:spPr>
        <p:txBody>
          <a:bodyPr wrap="square" rtlCol="0">
            <a:spAutoFit/>
          </a:bodyPr>
          <a:lstStyle/>
          <a:p>
            <a:pPr algn="just"/>
            <a:r>
              <a:rPr lang="en-US" sz="1600" dirty="0" smtClean="0">
                <a:solidFill>
                  <a:srgbClr val="002060"/>
                </a:solidFill>
              </a:rPr>
              <a:t>Modeling </a:t>
            </a:r>
            <a:r>
              <a:rPr lang="en-US" sz="1600" dirty="0">
                <a:solidFill>
                  <a:srgbClr val="002060"/>
                </a:solidFill>
              </a:rPr>
              <a:t>stock price in time series focuses mainly on </a:t>
            </a:r>
            <a:r>
              <a:rPr lang="en-US" sz="1600" dirty="0" smtClean="0">
                <a:solidFill>
                  <a:srgbClr val="002060"/>
                </a:solidFill>
              </a:rPr>
              <a:t>modeling </a:t>
            </a:r>
            <a:r>
              <a:rPr lang="en-US" sz="1600" dirty="0">
                <a:solidFill>
                  <a:srgbClr val="002060"/>
                </a:solidFill>
              </a:rPr>
              <a:t>and predicting the mean </a:t>
            </a:r>
            <a:r>
              <a:rPr lang="en-US" sz="1600" dirty="0" smtClean="0">
                <a:solidFill>
                  <a:srgbClr val="002060"/>
                </a:solidFill>
              </a:rPr>
              <a:t>behavior of </a:t>
            </a:r>
            <a:r>
              <a:rPr lang="en-US" sz="1600" dirty="0">
                <a:solidFill>
                  <a:srgbClr val="002060"/>
                </a:solidFill>
              </a:rPr>
              <a:t>the data. But a major role is played by the played by the daily risk and </a:t>
            </a:r>
            <a:r>
              <a:rPr lang="en-US" sz="1600" dirty="0" smtClean="0">
                <a:solidFill>
                  <a:srgbClr val="002060"/>
                </a:solidFill>
              </a:rPr>
              <a:t>uncertainty considerations </a:t>
            </a:r>
            <a:r>
              <a:rPr lang="en-US" sz="1600" dirty="0">
                <a:solidFill>
                  <a:srgbClr val="002060"/>
                </a:solidFill>
              </a:rPr>
              <a:t>in stock price management. It has necessitated the formulation of new time </a:t>
            </a:r>
            <a:r>
              <a:rPr lang="en-US" sz="1600" dirty="0" smtClean="0">
                <a:solidFill>
                  <a:srgbClr val="002060"/>
                </a:solidFill>
              </a:rPr>
              <a:t>series techniques </a:t>
            </a:r>
            <a:r>
              <a:rPr lang="en-US" sz="1600" dirty="0">
                <a:solidFill>
                  <a:srgbClr val="002060"/>
                </a:solidFill>
              </a:rPr>
              <a:t>that allow for the </a:t>
            </a:r>
            <a:r>
              <a:rPr lang="en-US" sz="1600" dirty="0" smtClean="0">
                <a:solidFill>
                  <a:srgbClr val="002060"/>
                </a:solidFill>
              </a:rPr>
              <a:t>modeling </a:t>
            </a:r>
            <a:r>
              <a:rPr lang="en-US" sz="1600" dirty="0">
                <a:solidFill>
                  <a:srgbClr val="002060"/>
                </a:solidFill>
              </a:rPr>
              <a:t>of time varying variances. The Autoregressive </a:t>
            </a:r>
            <a:r>
              <a:rPr lang="en-US" sz="1600" dirty="0" smtClean="0">
                <a:solidFill>
                  <a:srgbClr val="002060"/>
                </a:solidFill>
              </a:rPr>
              <a:t>Conditional </a:t>
            </a:r>
            <a:r>
              <a:rPr lang="en-US" sz="1600" dirty="0" err="1" smtClean="0">
                <a:solidFill>
                  <a:srgbClr val="002060"/>
                </a:solidFill>
              </a:rPr>
              <a:t>Heteroskadasticity</a:t>
            </a:r>
            <a:r>
              <a:rPr lang="en-US" sz="1600" dirty="0" smtClean="0">
                <a:solidFill>
                  <a:srgbClr val="002060"/>
                </a:solidFill>
              </a:rPr>
              <a:t> </a:t>
            </a:r>
            <a:r>
              <a:rPr lang="en-US" sz="1600" dirty="0">
                <a:solidFill>
                  <a:srgbClr val="002060"/>
                </a:solidFill>
              </a:rPr>
              <a:t>(ARCH) type models give us an appropriate basis for studying </a:t>
            </a:r>
            <a:r>
              <a:rPr lang="en-US" sz="1600" dirty="0" smtClean="0">
                <a:solidFill>
                  <a:srgbClr val="002060"/>
                </a:solidFill>
              </a:rPr>
              <a:t>this </a:t>
            </a:r>
            <a:r>
              <a:rPr lang="en-GB" sz="1600" dirty="0" smtClean="0">
                <a:solidFill>
                  <a:srgbClr val="002060"/>
                </a:solidFill>
              </a:rPr>
              <a:t>problem</a:t>
            </a:r>
            <a:r>
              <a:rPr lang="en-GB" sz="1600" dirty="0">
                <a:solidFill>
                  <a:srgbClr val="00206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124200" y="533400"/>
            <a:ext cx="3352800" cy="400110"/>
          </a:xfrm>
          <a:prstGeom prst="rect">
            <a:avLst/>
          </a:prstGeom>
          <a:noFill/>
        </p:spPr>
        <p:txBody>
          <a:bodyPr wrap="square" rtlCol="0">
            <a:spAutoFit/>
          </a:bodyPr>
          <a:lstStyle/>
          <a:p>
            <a:r>
              <a:rPr lang="en-US" sz="2000" b="1" dirty="0" smtClean="0">
                <a:solidFill>
                  <a:srgbClr val="002060"/>
                </a:solidFill>
              </a:rPr>
              <a:t>ARCH Model </a:t>
            </a:r>
            <a:endParaRPr lang="en-GB" sz="2000" b="1" dirty="0">
              <a:solidFill>
                <a:srgbClr val="002060"/>
              </a:solidFill>
            </a:endParaRPr>
          </a:p>
        </p:txBody>
      </p:sp>
      <p:pic>
        <p:nvPicPr>
          <p:cNvPr id="39938" name="Picture 2"/>
          <p:cNvPicPr>
            <a:picLocks noChangeAspect="1" noChangeArrowheads="1"/>
          </p:cNvPicPr>
          <p:nvPr/>
        </p:nvPicPr>
        <p:blipFill>
          <a:blip r:embed="rId2"/>
          <a:srcRect/>
          <a:stretch>
            <a:fillRect/>
          </a:stretch>
        </p:blipFill>
        <p:spPr bwMode="auto">
          <a:xfrm>
            <a:off x="838200" y="1828800"/>
            <a:ext cx="7788275" cy="2462213"/>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1066800" y="4343400"/>
            <a:ext cx="6667500" cy="892175"/>
          </a:xfrm>
          <a:prstGeom prst="rect">
            <a:avLst/>
          </a:prstGeom>
          <a:noFill/>
          <a:ln w="9525">
            <a:noFill/>
            <a:miter lim="800000"/>
            <a:headEnd/>
            <a:tailEnd/>
          </a:ln>
          <a:effectLst/>
        </p:spPr>
      </p:pic>
      <p:sp>
        <p:nvSpPr>
          <p:cNvPr id="5" name="TextBox 4"/>
          <p:cNvSpPr txBox="1"/>
          <p:nvPr/>
        </p:nvSpPr>
        <p:spPr>
          <a:xfrm>
            <a:off x="990600" y="1066800"/>
            <a:ext cx="3581400" cy="369332"/>
          </a:xfrm>
          <a:prstGeom prst="rect">
            <a:avLst/>
          </a:prstGeom>
          <a:noFill/>
        </p:spPr>
        <p:txBody>
          <a:bodyPr wrap="square" rtlCol="0">
            <a:spAutoFit/>
          </a:bodyPr>
          <a:lstStyle/>
          <a:p>
            <a:r>
              <a:rPr lang="en-GB" b="1" dirty="0" smtClean="0">
                <a:solidFill>
                  <a:srgbClr val="002060"/>
                </a:solidFill>
              </a:rPr>
              <a:t>• General Definition: </a:t>
            </a:r>
            <a:endParaRPr lang="en-GB" b="1" dirty="0">
              <a:solidFill>
                <a:srgbClr val="002060"/>
              </a:solidFill>
            </a:endParaRPr>
          </a:p>
        </p:txBody>
      </p:sp>
      <p:sp>
        <p:nvSpPr>
          <p:cNvPr id="6" name="TextBox 5"/>
          <p:cNvSpPr txBox="1"/>
          <p:nvPr/>
        </p:nvSpPr>
        <p:spPr>
          <a:xfrm>
            <a:off x="1066800" y="5486400"/>
            <a:ext cx="7391400" cy="584775"/>
          </a:xfrm>
          <a:prstGeom prst="rect">
            <a:avLst/>
          </a:prstGeom>
          <a:noFill/>
        </p:spPr>
        <p:txBody>
          <a:bodyPr wrap="square" rtlCol="0">
            <a:spAutoFit/>
          </a:bodyPr>
          <a:lstStyle/>
          <a:p>
            <a:r>
              <a:rPr lang="en-US" sz="1600" dirty="0" smtClean="0">
                <a:solidFill>
                  <a:srgbClr val="002060"/>
                </a:solidFill>
              </a:rPr>
              <a:t>In our case we will use Hybrid ARIMA-ARCH model for the purpose of volatility prediction of the return series.</a:t>
            </a:r>
            <a:endParaRPr lang="en-GB" sz="1600"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209800" y="533400"/>
            <a:ext cx="5257800" cy="400110"/>
          </a:xfrm>
          <a:prstGeom prst="rect">
            <a:avLst/>
          </a:prstGeom>
          <a:noFill/>
        </p:spPr>
        <p:txBody>
          <a:bodyPr wrap="square" rtlCol="0">
            <a:spAutoFit/>
          </a:bodyPr>
          <a:lstStyle/>
          <a:p>
            <a:r>
              <a:rPr lang="en-US" sz="2000" b="1" dirty="0" smtClean="0">
                <a:solidFill>
                  <a:srgbClr val="002060"/>
                </a:solidFill>
              </a:rPr>
              <a:t>Hybrid ARIMA-ARCH Model </a:t>
            </a:r>
            <a:endParaRPr lang="en-GB" sz="2000" b="1" dirty="0">
              <a:solidFill>
                <a:srgbClr val="002060"/>
              </a:solidFill>
            </a:endParaRPr>
          </a:p>
        </p:txBody>
      </p:sp>
      <p:pic>
        <p:nvPicPr>
          <p:cNvPr id="40963" name="Picture 3"/>
          <p:cNvPicPr>
            <a:picLocks noChangeAspect="1" noChangeArrowheads="1"/>
          </p:cNvPicPr>
          <p:nvPr/>
        </p:nvPicPr>
        <p:blipFill>
          <a:blip r:embed="rId2"/>
          <a:srcRect/>
          <a:stretch>
            <a:fillRect/>
          </a:stretch>
        </p:blipFill>
        <p:spPr bwMode="auto">
          <a:xfrm>
            <a:off x="838200" y="1143000"/>
            <a:ext cx="7589837" cy="2438400"/>
          </a:xfrm>
          <a:prstGeom prst="rect">
            <a:avLst/>
          </a:prstGeom>
          <a:noFill/>
          <a:ln w="9525">
            <a:noFill/>
            <a:miter lim="800000"/>
            <a:headEnd/>
            <a:tailEnd/>
          </a:ln>
          <a:effectLst/>
        </p:spPr>
      </p:pic>
      <p:sp>
        <p:nvSpPr>
          <p:cNvPr id="5" name="TextBox 4"/>
          <p:cNvSpPr txBox="1"/>
          <p:nvPr/>
        </p:nvSpPr>
        <p:spPr>
          <a:xfrm>
            <a:off x="914400" y="3581400"/>
            <a:ext cx="4419600" cy="369332"/>
          </a:xfrm>
          <a:prstGeom prst="rect">
            <a:avLst/>
          </a:prstGeom>
          <a:noFill/>
        </p:spPr>
        <p:txBody>
          <a:bodyPr wrap="square" rtlCol="0">
            <a:spAutoFit/>
          </a:bodyPr>
          <a:lstStyle/>
          <a:p>
            <a:r>
              <a:rPr lang="en-GB" b="1" dirty="0" smtClean="0">
                <a:solidFill>
                  <a:srgbClr val="002060"/>
                </a:solidFill>
              </a:rPr>
              <a:t>• Lagrange Multiplier Test</a:t>
            </a:r>
            <a:r>
              <a:rPr lang="en-GB" dirty="0" smtClean="0"/>
              <a:t>: </a:t>
            </a:r>
            <a:endParaRPr lang="en-GB" dirty="0"/>
          </a:p>
        </p:txBody>
      </p:sp>
      <p:pic>
        <p:nvPicPr>
          <p:cNvPr id="40964" name="Picture 4"/>
          <p:cNvPicPr>
            <a:picLocks noChangeAspect="1" noChangeArrowheads="1"/>
          </p:cNvPicPr>
          <p:nvPr/>
        </p:nvPicPr>
        <p:blipFill>
          <a:blip r:embed="rId3"/>
          <a:srcRect/>
          <a:stretch>
            <a:fillRect/>
          </a:stretch>
        </p:blipFill>
        <p:spPr bwMode="auto">
          <a:xfrm>
            <a:off x="2819400" y="4038600"/>
            <a:ext cx="4016375" cy="1012825"/>
          </a:xfrm>
          <a:prstGeom prst="rect">
            <a:avLst/>
          </a:prstGeom>
          <a:noFill/>
          <a:ln w="9525">
            <a:noFill/>
            <a:miter lim="800000"/>
            <a:headEnd/>
            <a:tailEnd/>
          </a:ln>
          <a:effectLst/>
        </p:spPr>
      </p:pic>
      <p:sp>
        <p:nvSpPr>
          <p:cNvPr id="7" name="TextBox 6"/>
          <p:cNvSpPr txBox="1"/>
          <p:nvPr/>
        </p:nvSpPr>
        <p:spPr>
          <a:xfrm>
            <a:off x="1066800" y="5181600"/>
            <a:ext cx="7239000" cy="830997"/>
          </a:xfrm>
          <a:prstGeom prst="rect">
            <a:avLst/>
          </a:prstGeom>
          <a:noFill/>
        </p:spPr>
        <p:txBody>
          <a:bodyPr wrap="square" rtlCol="0">
            <a:spAutoFit/>
          </a:bodyPr>
          <a:lstStyle/>
          <a:p>
            <a:pPr algn="just"/>
            <a:r>
              <a:rPr lang="en-US" sz="1600" dirty="0" smtClean="0">
                <a:solidFill>
                  <a:srgbClr val="002060"/>
                </a:solidFill>
              </a:rPr>
              <a:t>The </a:t>
            </a:r>
            <a:r>
              <a:rPr lang="en-US" sz="1600" dirty="0" err="1" smtClean="0">
                <a:solidFill>
                  <a:srgbClr val="002060"/>
                </a:solidFill>
              </a:rPr>
              <a:t>p_value</a:t>
            </a:r>
            <a:r>
              <a:rPr lang="en-US" sz="1600" dirty="0" smtClean="0">
                <a:solidFill>
                  <a:srgbClr val="002060"/>
                </a:solidFill>
              </a:rPr>
              <a:t> of the test is </a:t>
            </a:r>
            <a:r>
              <a:rPr lang="en-GB" sz="1600" dirty="0">
                <a:solidFill>
                  <a:srgbClr val="002060"/>
                </a:solidFill>
              </a:rPr>
              <a:t>3.45e−69 &lt; 0.05</a:t>
            </a:r>
            <a:r>
              <a:rPr lang="en-GB" sz="1600" dirty="0" smtClean="0">
                <a:solidFill>
                  <a:srgbClr val="002060"/>
                </a:solidFill>
              </a:rPr>
              <a:t>. Hence at 5% level of significance we reject the null hypothesis and conclude that the squared residual series contains ARCH-effect.</a:t>
            </a:r>
            <a:endParaRPr lang="en-GB" sz="1600"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514600" y="609600"/>
            <a:ext cx="4800600" cy="400110"/>
          </a:xfrm>
          <a:prstGeom prst="rect">
            <a:avLst/>
          </a:prstGeom>
          <a:noFill/>
        </p:spPr>
        <p:txBody>
          <a:bodyPr wrap="square" rtlCol="0">
            <a:spAutoFit/>
          </a:bodyPr>
          <a:lstStyle/>
          <a:p>
            <a:r>
              <a:rPr lang="en-US" sz="2000" b="1" dirty="0" smtClean="0">
                <a:solidFill>
                  <a:srgbClr val="002060"/>
                </a:solidFill>
              </a:rPr>
              <a:t>Order Selection of ARCH model</a:t>
            </a:r>
            <a:endParaRPr lang="en-GB" sz="2000" b="1" dirty="0">
              <a:solidFill>
                <a:srgbClr val="002060"/>
              </a:solidFill>
            </a:endParaRPr>
          </a:p>
        </p:txBody>
      </p:sp>
      <p:pic>
        <p:nvPicPr>
          <p:cNvPr id="41986" name="Picture 2" descr="C:\Users\RACHITA\Desktop\Time Image\ACF_ARIMA_new.png"/>
          <p:cNvPicPr>
            <a:picLocks noChangeAspect="1" noChangeArrowheads="1"/>
          </p:cNvPicPr>
          <p:nvPr/>
        </p:nvPicPr>
        <p:blipFill>
          <a:blip r:embed="rId2"/>
          <a:srcRect/>
          <a:stretch>
            <a:fillRect/>
          </a:stretch>
        </p:blipFill>
        <p:spPr bwMode="auto">
          <a:xfrm>
            <a:off x="457200" y="1371600"/>
            <a:ext cx="4038600" cy="2819400"/>
          </a:xfrm>
          <a:prstGeom prst="rect">
            <a:avLst/>
          </a:prstGeom>
          <a:noFill/>
        </p:spPr>
      </p:pic>
      <p:sp>
        <p:nvSpPr>
          <p:cNvPr id="4" name="TextBox 3"/>
          <p:cNvSpPr txBox="1"/>
          <p:nvPr/>
        </p:nvSpPr>
        <p:spPr>
          <a:xfrm>
            <a:off x="762000" y="4648200"/>
            <a:ext cx="7543800" cy="1077218"/>
          </a:xfrm>
          <a:prstGeom prst="rect">
            <a:avLst/>
          </a:prstGeom>
          <a:noFill/>
        </p:spPr>
        <p:txBody>
          <a:bodyPr wrap="square" rtlCol="0">
            <a:spAutoFit/>
          </a:bodyPr>
          <a:lstStyle/>
          <a:p>
            <a:r>
              <a:rPr lang="en-US" sz="1600" dirty="0">
                <a:solidFill>
                  <a:srgbClr val="002060"/>
                </a:solidFill>
              </a:rPr>
              <a:t>The ACF plot indicates </a:t>
            </a:r>
            <a:r>
              <a:rPr lang="en-US" sz="1600" dirty="0" smtClean="0">
                <a:solidFill>
                  <a:srgbClr val="002060"/>
                </a:solidFill>
              </a:rPr>
              <a:t>spikes up </a:t>
            </a:r>
            <a:r>
              <a:rPr lang="en-US" sz="1600" dirty="0">
                <a:solidFill>
                  <a:srgbClr val="002060"/>
                </a:solidFill>
              </a:rPr>
              <a:t>to order 4 or </a:t>
            </a:r>
            <a:r>
              <a:rPr lang="en-US" sz="1600" dirty="0" smtClean="0">
                <a:solidFill>
                  <a:srgbClr val="002060"/>
                </a:solidFill>
              </a:rPr>
              <a:t>5 and the PACF plot indicates spikes up to order 3. Based on the observations we will fit a ARCH(6) model and check for the significance the coefficients of appropriate lags.</a:t>
            </a:r>
            <a:endParaRPr lang="en-GB" sz="1600" dirty="0">
              <a:solidFill>
                <a:srgbClr val="002060"/>
              </a:solidFill>
            </a:endParaRPr>
          </a:p>
        </p:txBody>
      </p:sp>
      <p:pic>
        <p:nvPicPr>
          <p:cNvPr id="41987" name="Picture 3"/>
          <p:cNvPicPr>
            <a:picLocks noChangeAspect="1" noChangeArrowheads="1"/>
          </p:cNvPicPr>
          <p:nvPr/>
        </p:nvPicPr>
        <p:blipFill>
          <a:blip r:embed="rId3"/>
          <a:srcRect/>
          <a:stretch>
            <a:fillRect/>
          </a:stretch>
        </p:blipFill>
        <p:spPr bwMode="auto">
          <a:xfrm>
            <a:off x="4572000" y="1295400"/>
            <a:ext cx="3794125" cy="286543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953000" y="1447800"/>
          <a:ext cx="3733800" cy="3395318"/>
        </p:xfrm>
        <a:graphic>
          <a:graphicData uri="http://schemas.openxmlformats.org/drawingml/2006/table">
            <a:tbl>
              <a:tblPr firstRow="1" bandRow="1">
                <a:tableStyleId>{7DF18680-E054-41AD-8BC1-D1AEF772440D}</a:tableStyleId>
              </a:tblPr>
              <a:tblGrid>
                <a:gridCol w="1066800"/>
                <a:gridCol w="1219200"/>
                <a:gridCol w="1447800"/>
              </a:tblGrid>
              <a:tr h="445160">
                <a:tc>
                  <a:txBody>
                    <a:bodyPr/>
                    <a:lstStyle/>
                    <a:p>
                      <a:pPr algn="ctr"/>
                      <a:r>
                        <a:rPr lang="en-US" dirty="0" smtClean="0"/>
                        <a:t>Lags</a:t>
                      </a:r>
                      <a:endParaRPr lang="en-GB" dirty="0"/>
                    </a:p>
                  </a:txBody>
                  <a:tcPr/>
                </a:tc>
                <a:tc>
                  <a:txBody>
                    <a:bodyPr/>
                    <a:lstStyle/>
                    <a:p>
                      <a:pPr algn="ctr"/>
                      <a:r>
                        <a:rPr lang="en-US" dirty="0" smtClean="0"/>
                        <a:t>Estimate</a:t>
                      </a:r>
                      <a:endParaRPr lang="en-GB" dirty="0"/>
                    </a:p>
                  </a:txBody>
                  <a:tcPr/>
                </a:tc>
                <a:tc>
                  <a:txBody>
                    <a:bodyPr/>
                    <a:lstStyle/>
                    <a:p>
                      <a:pPr algn="ctr"/>
                      <a:r>
                        <a:rPr lang="en-US" dirty="0" err="1" smtClean="0"/>
                        <a:t>P_value</a:t>
                      </a:r>
                      <a:endParaRPr lang="en-GB" dirty="0"/>
                    </a:p>
                  </a:txBody>
                  <a:tcPr/>
                </a:tc>
              </a:tr>
              <a:tr h="436573">
                <a:tc>
                  <a:txBody>
                    <a:bodyPr/>
                    <a:lstStyle/>
                    <a:p>
                      <a:pPr algn="ctr"/>
                      <a:r>
                        <a:rPr lang="en-US" dirty="0" smtClean="0"/>
                        <a:t>1</a:t>
                      </a:r>
                      <a:endParaRPr lang="en-GB" dirty="0"/>
                    </a:p>
                  </a:txBody>
                  <a:tcPr/>
                </a:tc>
                <a:tc>
                  <a:txBody>
                    <a:bodyPr/>
                    <a:lstStyle/>
                    <a:p>
                      <a:pPr algn="ctr"/>
                      <a:r>
                        <a:rPr lang="en-US" dirty="0" smtClean="0"/>
                        <a:t>0.1356</a:t>
                      </a:r>
                      <a:endParaRPr lang="en-GB" dirty="0"/>
                    </a:p>
                  </a:txBody>
                  <a:tcPr/>
                </a:tc>
                <a:tc>
                  <a:txBody>
                    <a:bodyPr/>
                    <a:lstStyle/>
                    <a:p>
                      <a:pPr algn="ctr"/>
                      <a:r>
                        <a:rPr lang="en-US" dirty="0" smtClean="0"/>
                        <a:t>5.292e-04</a:t>
                      </a:r>
                      <a:endParaRPr lang="en-GB" dirty="0"/>
                    </a:p>
                  </a:txBody>
                  <a:tcPr/>
                </a:tc>
              </a:tr>
              <a:tr h="463733">
                <a:tc>
                  <a:txBody>
                    <a:bodyPr/>
                    <a:lstStyle/>
                    <a:p>
                      <a:pPr algn="ctr"/>
                      <a:r>
                        <a:rPr lang="en-US" dirty="0" smtClean="0"/>
                        <a:t>2</a:t>
                      </a:r>
                      <a:endParaRPr lang="en-GB" dirty="0"/>
                    </a:p>
                  </a:txBody>
                  <a:tcPr/>
                </a:tc>
                <a:tc>
                  <a:txBody>
                    <a:bodyPr/>
                    <a:lstStyle/>
                    <a:p>
                      <a:pPr algn="ctr"/>
                      <a:r>
                        <a:rPr lang="en-US" dirty="0" smtClean="0"/>
                        <a:t>0.0709</a:t>
                      </a:r>
                      <a:endParaRPr lang="en-GB" dirty="0"/>
                    </a:p>
                  </a:txBody>
                  <a:tcPr/>
                </a:tc>
                <a:tc>
                  <a:txBody>
                    <a:bodyPr/>
                    <a:lstStyle/>
                    <a:p>
                      <a:pPr algn="ctr"/>
                      <a:r>
                        <a:rPr lang="en-US" dirty="0" smtClean="0"/>
                        <a:t>4.515e-02</a:t>
                      </a:r>
                      <a:endParaRPr lang="en-GB" dirty="0"/>
                    </a:p>
                  </a:txBody>
                  <a:tcPr/>
                </a:tc>
              </a:tr>
              <a:tr h="463733">
                <a:tc>
                  <a:txBody>
                    <a:bodyPr/>
                    <a:lstStyle/>
                    <a:p>
                      <a:pPr algn="ctr"/>
                      <a:r>
                        <a:rPr lang="en-US" dirty="0" smtClean="0"/>
                        <a:t>3</a:t>
                      </a:r>
                      <a:endParaRPr lang="en-GB" dirty="0"/>
                    </a:p>
                  </a:txBody>
                  <a:tcPr/>
                </a:tc>
                <a:tc>
                  <a:txBody>
                    <a:bodyPr/>
                    <a:lstStyle/>
                    <a:p>
                      <a:pPr algn="ctr"/>
                      <a:r>
                        <a:rPr lang="en-US" dirty="0" smtClean="0"/>
                        <a:t>0.1095</a:t>
                      </a:r>
                      <a:endParaRPr lang="en-GB" dirty="0"/>
                    </a:p>
                  </a:txBody>
                  <a:tcPr/>
                </a:tc>
                <a:tc>
                  <a:txBody>
                    <a:bodyPr/>
                    <a:lstStyle/>
                    <a:p>
                      <a:pPr algn="ctr"/>
                      <a:r>
                        <a:rPr lang="en-US" dirty="0" smtClean="0"/>
                        <a:t>1.103e-02</a:t>
                      </a:r>
                      <a:endParaRPr lang="en-GB" dirty="0"/>
                    </a:p>
                  </a:txBody>
                  <a:tcPr/>
                </a:tc>
              </a:tr>
              <a:tr h="463733">
                <a:tc>
                  <a:txBody>
                    <a:bodyPr/>
                    <a:lstStyle/>
                    <a:p>
                      <a:pPr algn="ctr"/>
                      <a:r>
                        <a:rPr lang="en-US" dirty="0" smtClean="0"/>
                        <a:t>4</a:t>
                      </a:r>
                      <a:endParaRPr lang="en-GB" dirty="0"/>
                    </a:p>
                  </a:txBody>
                  <a:tcPr/>
                </a:tc>
                <a:tc>
                  <a:txBody>
                    <a:bodyPr/>
                    <a:lstStyle/>
                    <a:p>
                      <a:pPr algn="ctr"/>
                      <a:r>
                        <a:rPr lang="en-US" dirty="0" smtClean="0"/>
                        <a:t>0.0347</a:t>
                      </a:r>
                      <a:endParaRPr lang="en-GB" dirty="0"/>
                    </a:p>
                  </a:txBody>
                  <a:tcPr/>
                </a:tc>
                <a:tc>
                  <a:txBody>
                    <a:bodyPr/>
                    <a:lstStyle/>
                    <a:p>
                      <a:pPr algn="ctr"/>
                      <a:r>
                        <a:rPr lang="en-US" dirty="0" smtClean="0"/>
                        <a:t>0.356</a:t>
                      </a:r>
                      <a:endParaRPr lang="en-GB" dirty="0"/>
                    </a:p>
                  </a:txBody>
                  <a:tcPr/>
                </a:tc>
              </a:tr>
              <a:tr h="463733">
                <a:tc>
                  <a:txBody>
                    <a:bodyPr/>
                    <a:lstStyle/>
                    <a:p>
                      <a:pPr algn="ctr"/>
                      <a:r>
                        <a:rPr lang="en-US" dirty="0" smtClean="0"/>
                        <a:t>5</a:t>
                      </a:r>
                      <a:endParaRPr lang="en-GB" dirty="0"/>
                    </a:p>
                  </a:txBody>
                  <a:tcPr/>
                </a:tc>
                <a:tc>
                  <a:txBody>
                    <a:bodyPr/>
                    <a:lstStyle/>
                    <a:p>
                      <a:pPr algn="ctr"/>
                      <a:r>
                        <a:rPr lang="en-US" dirty="0" smtClean="0"/>
                        <a:t>0.0347</a:t>
                      </a:r>
                      <a:endParaRPr lang="en-GB" dirty="0"/>
                    </a:p>
                  </a:txBody>
                  <a:tcPr/>
                </a:tc>
                <a:tc>
                  <a:txBody>
                    <a:bodyPr/>
                    <a:lstStyle/>
                    <a:p>
                      <a:pPr algn="ctr"/>
                      <a:r>
                        <a:rPr lang="en-US" dirty="0" smtClean="0"/>
                        <a:t>0.226</a:t>
                      </a:r>
                      <a:endParaRPr lang="en-GB" dirty="0"/>
                    </a:p>
                  </a:txBody>
                  <a:tcPr/>
                </a:tc>
              </a:tr>
              <a:tr h="463733">
                <a:tc>
                  <a:txBody>
                    <a:bodyPr/>
                    <a:lstStyle/>
                    <a:p>
                      <a:pPr algn="ctr"/>
                      <a:r>
                        <a:rPr lang="en-US" dirty="0" smtClean="0"/>
                        <a:t>6</a:t>
                      </a:r>
                      <a:endParaRPr lang="en-GB" dirty="0"/>
                    </a:p>
                  </a:txBody>
                  <a:tcPr/>
                </a:tc>
                <a:tc>
                  <a:txBody>
                    <a:bodyPr/>
                    <a:lstStyle/>
                    <a:p>
                      <a:pPr algn="ctr"/>
                      <a:r>
                        <a:rPr lang="en-US" dirty="0" smtClean="0"/>
                        <a:t>0.0310</a:t>
                      </a:r>
                      <a:endParaRPr lang="en-GB" dirty="0"/>
                    </a:p>
                  </a:txBody>
                  <a:tcPr/>
                </a:tc>
                <a:tc>
                  <a:txBody>
                    <a:bodyPr/>
                    <a:lstStyle/>
                    <a:p>
                      <a:pPr algn="ctr"/>
                      <a:r>
                        <a:rPr lang="en-US" dirty="0" smtClean="0"/>
                        <a:t>0.361</a:t>
                      </a:r>
                      <a:endParaRPr lang="en-GB" dirty="0"/>
                    </a:p>
                  </a:txBody>
                  <a:tcPr/>
                </a:tc>
              </a:tr>
            </a:tbl>
          </a:graphicData>
        </a:graphic>
      </p:graphicFrame>
      <p:sp>
        <p:nvSpPr>
          <p:cNvPr id="4" name="TextBox 3"/>
          <p:cNvSpPr txBox="1"/>
          <p:nvPr/>
        </p:nvSpPr>
        <p:spPr>
          <a:xfrm>
            <a:off x="609600" y="685800"/>
            <a:ext cx="3429000" cy="369332"/>
          </a:xfrm>
          <a:prstGeom prst="rect">
            <a:avLst/>
          </a:prstGeom>
          <a:noFill/>
        </p:spPr>
        <p:txBody>
          <a:bodyPr wrap="square" rtlCol="0">
            <a:spAutoFit/>
          </a:bodyPr>
          <a:lstStyle/>
          <a:p>
            <a:r>
              <a:rPr lang="en-GB" b="1" dirty="0" smtClean="0">
                <a:solidFill>
                  <a:srgbClr val="002060"/>
                </a:solidFill>
              </a:rPr>
              <a:t> </a:t>
            </a:r>
            <a:endParaRPr lang="en-GB" b="1" dirty="0">
              <a:solidFill>
                <a:srgbClr val="002060"/>
              </a:solidFill>
            </a:endParaRPr>
          </a:p>
        </p:txBody>
      </p:sp>
      <p:sp>
        <p:nvSpPr>
          <p:cNvPr id="5" name="TextBox 4"/>
          <p:cNvSpPr txBox="1"/>
          <p:nvPr/>
        </p:nvSpPr>
        <p:spPr>
          <a:xfrm>
            <a:off x="762000" y="1447800"/>
            <a:ext cx="3810000" cy="3046988"/>
          </a:xfrm>
          <a:prstGeom prst="rect">
            <a:avLst/>
          </a:prstGeom>
          <a:noFill/>
        </p:spPr>
        <p:txBody>
          <a:bodyPr wrap="square" rtlCol="0">
            <a:spAutoFit/>
          </a:bodyPr>
          <a:lstStyle/>
          <a:p>
            <a:r>
              <a:rPr lang="en-US" sz="1600" dirty="0">
                <a:solidFill>
                  <a:srgbClr val="002060"/>
                </a:solidFill>
              </a:rPr>
              <a:t>T</a:t>
            </a:r>
            <a:r>
              <a:rPr lang="en-US" sz="1600" dirty="0" smtClean="0">
                <a:solidFill>
                  <a:srgbClr val="002060"/>
                </a:solidFill>
              </a:rPr>
              <a:t>he </a:t>
            </a:r>
            <a:r>
              <a:rPr lang="en-US" sz="1600" dirty="0">
                <a:solidFill>
                  <a:srgbClr val="002060"/>
                </a:solidFill>
              </a:rPr>
              <a:t>estimates of the coefficients </a:t>
            </a:r>
            <a:r>
              <a:rPr lang="en-US" sz="1600" dirty="0" smtClean="0">
                <a:solidFill>
                  <a:srgbClr val="002060"/>
                </a:solidFill>
              </a:rPr>
              <a:t>for lags 1,2 and 3 are </a:t>
            </a:r>
            <a:r>
              <a:rPr lang="en-US" sz="1600" dirty="0">
                <a:solidFill>
                  <a:srgbClr val="002060"/>
                </a:solidFill>
              </a:rPr>
              <a:t>significant as the p </a:t>
            </a:r>
            <a:r>
              <a:rPr lang="en-US" sz="1600" dirty="0" smtClean="0">
                <a:solidFill>
                  <a:srgbClr val="002060"/>
                </a:solidFill>
              </a:rPr>
              <a:t>value associated </a:t>
            </a:r>
            <a:r>
              <a:rPr lang="en-US" sz="1600" dirty="0">
                <a:solidFill>
                  <a:srgbClr val="002060"/>
                </a:solidFill>
              </a:rPr>
              <a:t>with them are less than 0.05. </a:t>
            </a:r>
            <a:endParaRPr lang="en-US" sz="1600" dirty="0" smtClean="0">
              <a:solidFill>
                <a:srgbClr val="002060"/>
              </a:solidFill>
            </a:endParaRPr>
          </a:p>
          <a:p>
            <a:endParaRPr lang="en-US" sz="1600" dirty="0">
              <a:solidFill>
                <a:srgbClr val="002060"/>
              </a:solidFill>
            </a:endParaRPr>
          </a:p>
          <a:p>
            <a:r>
              <a:rPr lang="en-US" sz="1600" dirty="0" smtClean="0">
                <a:solidFill>
                  <a:srgbClr val="002060"/>
                </a:solidFill>
              </a:rPr>
              <a:t>On </a:t>
            </a:r>
            <a:r>
              <a:rPr lang="en-US" sz="1600" dirty="0">
                <a:solidFill>
                  <a:srgbClr val="002060"/>
                </a:solidFill>
              </a:rPr>
              <a:t>the other hand the for lags greater than 3 </a:t>
            </a:r>
            <a:r>
              <a:rPr lang="en-US" sz="1600" dirty="0" smtClean="0">
                <a:solidFill>
                  <a:srgbClr val="002060"/>
                </a:solidFill>
              </a:rPr>
              <a:t>the coefficients </a:t>
            </a:r>
            <a:r>
              <a:rPr lang="en-US" sz="1600" dirty="0">
                <a:solidFill>
                  <a:srgbClr val="002060"/>
                </a:solidFill>
              </a:rPr>
              <a:t>are not significant</a:t>
            </a:r>
            <a:r>
              <a:rPr lang="en-US" sz="1600" dirty="0" smtClean="0">
                <a:solidFill>
                  <a:srgbClr val="002060"/>
                </a:solidFill>
              </a:rPr>
              <a:t>.</a:t>
            </a:r>
          </a:p>
          <a:p>
            <a:endParaRPr lang="en-US" sz="1600" dirty="0">
              <a:solidFill>
                <a:srgbClr val="002060"/>
              </a:solidFill>
            </a:endParaRPr>
          </a:p>
          <a:p>
            <a:r>
              <a:rPr lang="en-US" sz="1600" dirty="0" smtClean="0">
                <a:solidFill>
                  <a:srgbClr val="002060"/>
                </a:solidFill>
              </a:rPr>
              <a:t> </a:t>
            </a:r>
            <a:r>
              <a:rPr lang="en-US" sz="1600" dirty="0">
                <a:solidFill>
                  <a:srgbClr val="002060"/>
                </a:solidFill>
              </a:rPr>
              <a:t>Hence we resort to fit the model of order 3 to </a:t>
            </a:r>
            <a:r>
              <a:rPr lang="en-US" sz="1600">
                <a:solidFill>
                  <a:srgbClr val="002060"/>
                </a:solidFill>
              </a:rPr>
              <a:t>the </a:t>
            </a:r>
            <a:r>
              <a:rPr lang="en-US" sz="1600" smtClean="0">
                <a:solidFill>
                  <a:srgbClr val="002060"/>
                </a:solidFill>
              </a:rPr>
              <a:t>squared residuals </a:t>
            </a:r>
            <a:r>
              <a:rPr lang="en-US" sz="1600" dirty="0" smtClean="0">
                <a:solidFill>
                  <a:srgbClr val="002060"/>
                </a:solidFill>
              </a:rPr>
              <a:t>of </a:t>
            </a:r>
            <a:r>
              <a:rPr lang="en-GB" sz="1600" dirty="0" smtClean="0">
                <a:solidFill>
                  <a:srgbClr val="002060"/>
                </a:solidFill>
              </a:rPr>
              <a:t>ARIMA(2,0,1</a:t>
            </a:r>
            <a:r>
              <a:rPr lang="en-GB" sz="1600" dirty="0">
                <a:solidFill>
                  <a:srgbClr val="002060"/>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57200" y="609600"/>
            <a:ext cx="6324600" cy="369332"/>
          </a:xfrm>
          <a:prstGeom prst="rect">
            <a:avLst/>
          </a:prstGeom>
          <a:noFill/>
        </p:spPr>
        <p:txBody>
          <a:bodyPr wrap="square" rtlCol="0">
            <a:spAutoFit/>
          </a:bodyPr>
          <a:lstStyle/>
          <a:p>
            <a:r>
              <a:rPr lang="en-GB" b="1" dirty="0" smtClean="0">
                <a:solidFill>
                  <a:srgbClr val="002060"/>
                </a:solidFill>
              </a:rPr>
              <a:t>• Volatility Prediction by ARCH(3): </a:t>
            </a:r>
            <a:endParaRPr lang="en-GB" b="1" dirty="0">
              <a:solidFill>
                <a:srgbClr val="002060"/>
              </a:solidFill>
            </a:endParaRPr>
          </a:p>
        </p:txBody>
      </p:sp>
      <p:pic>
        <p:nvPicPr>
          <p:cNvPr id="43010" name="Picture 2" descr="C:\Users\RACHITA\Desktop\Time Image\ARIMA_ARCH.png"/>
          <p:cNvPicPr>
            <a:picLocks noChangeAspect="1" noChangeArrowheads="1"/>
          </p:cNvPicPr>
          <p:nvPr/>
        </p:nvPicPr>
        <p:blipFill>
          <a:blip r:embed="rId2"/>
          <a:srcRect/>
          <a:stretch>
            <a:fillRect/>
          </a:stretch>
        </p:blipFill>
        <p:spPr bwMode="auto">
          <a:xfrm>
            <a:off x="1066800" y="1828800"/>
            <a:ext cx="6705600" cy="2667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838200"/>
            <a:ext cx="2819400" cy="400110"/>
          </a:xfrm>
          <a:prstGeom prst="rect">
            <a:avLst/>
          </a:prstGeom>
          <a:noFill/>
        </p:spPr>
        <p:txBody>
          <a:bodyPr wrap="square" rtlCol="0">
            <a:spAutoFit/>
          </a:bodyPr>
          <a:lstStyle/>
          <a:p>
            <a:pPr algn="ctr"/>
            <a:r>
              <a:rPr lang="en-US" sz="2000" b="1" dirty="0" smtClean="0">
                <a:solidFill>
                  <a:srgbClr val="002060"/>
                </a:solidFill>
              </a:rPr>
              <a:t>Data</a:t>
            </a:r>
            <a:endParaRPr lang="en-GB" sz="2000" b="1" dirty="0">
              <a:solidFill>
                <a:srgbClr val="002060"/>
              </a:solidFill>
            </a:endParaRPr>
          </a:p>
        </p:txBody>
      </p:sp>
      <p:sp>
        <p:nvSpPr>
          <p:cNvPr id="1026" name="AutoShape 2" descr="data:image/png;base64,iVBORw0KGgoAAAANSUhEUgAAA3EAAAFGCAYAAADElBZwAAAABHNCSVQICAgIfAhkiAAAAAlwSFlzAAALEgAACxIB0t1+/AAAADh0RVh0U29mdHdhcmUAbWF0cGxvdGxpYiB2ZXJzaW9uMy4yLjIsIGh0dHA6Ly9tYXRwbG90bGliLm9yZy+WH4yJAAAgAElEQVR4nOzdd5wb9Z0//tfMqG9vLut1L2NsjG1MMZgSIJBAApdKSC6FkHIJpHAkX467S35plzvSSQIEElIJIRdCQoAcISHB2JhmirsZ97p9vU2rOiP9/piiGa2klXa1q9Xu6/l48GClGWlnpZV33vN+f95vIZlMgoiIiIiIiMqDWOoDICIiIiIiovwxiCMiIiIiIiojDOKIiIiIiIjKCIM4IiIiIiKiMsIgjoiIiIiIqIwwiCMiIiIiIiojrnx2kmX5CICI8R8A/JuiKE/KsrwewL0A/ACOAHi/oiidxmOybiMiIiIiIqLRKSQT9y5FUdYY/z0py7II4NcAblIUZRmATQBuB4Bc24iIiIiIiGj0xlJOuQ5ARFGUZ43b9wC4No9tRERERERENEp5lVMaHpBlWQDwLID/ADAPwFFzo6Io3bIsi7Is1+fapijKqTy+lxfA2QDaAGgFHCMREREREdFUIAGYDWArgKh9Q75B3IWKohyXZdkL4A4AdwL4Y1EP0elsAJvH8fmJiIiIiIjKwYXQE2mWvII4RVGOG/+PyrJ8N4BHAXwfwHxzH1mWGwEkFEU5JcvysWzb8jzQNgDo7R1CIpHM8yFUbA0NlejpCZb6MKY1vgelx/dgcuD7UFp8/ScHvg+lx/eg9KbTeyCKAurqKgAjNrIbMYiTZbkCgEtRlH6jnPI6ANsAvALAL8vyBcbat08AeMh4WK5t+dAAIJFIMogrMb7+pcf3oPT4HkwOfB9Ki6//5MD3ofT4HpTeNHwPhi0vyycTNxPAw7IsS9DrMvcAuFFRlIQsyx8AcK8syz4YYwQAINc2IiIiIiIiGr0RgzhFUQ4BWJtl23MAVhW6jYiIiIiIiEZnLCMGiIiIiIiIaIIxiCMiIiIiIiojDOKIiIiIiIjKCIM4IiIiIiKiMsIgjoiIiIiIqIwwiCMiIiIiIiojDOKIqGiSySS++7tteHFPR6kPhYiIiGjKYhBHREWjaknsOnQK9z66GwAwGIpBSySy7n+wtR+/eOJ1JJPJiTpEIiIiorLHII6IRmXb/m5094cd98VVzfZ1Ap/9wbO4/0kl63N844HXsGl7K8JRLes+RFSYo+2D+M1T+3hxhIhoCmMQR0Sj8oOHd+AL973ouC+uprJuZgbu+d3ZSytVTd8nrmXP1hFRYf7716/gqZdPIBLjxREioqmKQRwRjVos7gy+YrYgzqyiVPMI0GJxnmwSFYt5MUVLMBNHRDRVMYgjoqKxZ+ISRilXPhVd9uCPiIojzs8VEdGUxSCOiAqWyBCZJZJJ/H7jQeu2VkCJpH0tHREVBz9XRERTF4M4IipYIkOZ1oET/dh2oNu6HS0gC5BelklEY8dMHBHR1MUgjogKlimIS29OEs3QVOHuP+7Elp1tw+6PMWNAVHRsGERENHUxiCOigmUqp0ymBXbRDM1KXla68NM/7x12f5yZOKKiYyaOiGjqYhBHRAXLlIlL74SXnonLNbMqykwcUdExiCMimroYxBFRwewBmxnQpZ8wpmficrU7ZyaOqPgYxBERTV0M4oioYPZ4zFx3kx60pWficp1QcsQAUfHlM6ORiIjKE4M4IiqYvZzSDM7Sg7hITHXcztVkgY1NiIqPmTgioqmLQRwRFSSuarjt3udtt40gLi3z1huMOW6raSeUjkCQ5ZRERWH/XDHDTUQ0dTGII6KCdPSGHVf4zQxbKOrMvHX1hR2307MCWiJ1myebRMVhz3g/svkQSyqJiKYoBnFEVBBNczYoMTNsg6G4dZ/XLaGzNxXEJZNJRxA3FIlD1ewZA5ZTEhWDPWjrC8bQcSpUwqMhIqLxwiCOiAqSvrYtriYQjWto7R6y7qv0uxAMp8opVS3heNzn7tzi6FYZYzklUVGYF1XOWNwAAIhkmNdIRETlj0EcERUkvSwyriXwX796GQdO9lv3SZLoKJGMxhOOx8XUhCOIizMTR1QUZoa70u8GABzvCGIgFMv1ECIiKkMM4oioIJlGB5zsSmXhPvhmGS5JdGTX4mpi+Jo4jWviiIrNLKc0g7hfPangq7/YWspDIiKiceAqZGdZlr8E4MsAVimKskuW5SSAnQDMM7APKIqy09j3agDfMr7HKwA+rCgKi/OJylwknjY6wBaAXbymGW9YMwcbXz3pyK7F4tqwdW8spyQqvnhaEAcApwaipTocIiIaJ3kHcbIsnwlgPYCjaZvOVxQlmLZvJYCfALhQUZT9sizfB+DzAL46xuMlohJLz8TZu0y6XXpyX5JER+OSaFxDMBx3PM7R4ZLllERFkZ6JAwBBKNXREBHReMmrnFKWZS+AuwB8Ms/nvRLAy4qi7Ddu3wPgPYUfHhFNNulBnH0ulWicLUqS86zxnj/tdnSvBIBQJJXRYzklUXGoqnNNHACsWdJYqsMhIqJxkm8m7qsAfq0oyhFZltO3bZRl2QXgCQBfVhQlCmAenBm7YwDmFnpwDQ2VhT6EiqypqarUhzDtTab3YPehHvxpyxHHfTHbxIFAwIOmpiq09Tgrp9tPhdDW65wb56/wWF8nkpPr50w3mY9tOuH7MLL2fr10snlWtXWfx+MqymvH139y4PtQenwPSo/vQR5BnCzL5wE4C8BtGTbPUxTluCzL1QDuB/BFAF8o1sH19AQdV/lpYjU1VaGra7DUhzGtTbb34La7nh12308e2WV9HQnH0dU1CDFD+daW7a2O251dehW23+tCKBKfVD+n3WR7D6Yrvg/56e7RP1ehYBQffetpePCp/QgX4fPF139y4PtQenwPSm86vQeiKGRNauVTTnkxgNMAHJZl+QiAFgBPyrJ8haIoxwFAUZQBAPcB2GA85hiA+bbnmAfg+GgOnojKiBG8Zbv40tJUieuvXA4A6B6IAABm1PqHda4kotExG5u4XALOP302ZtYHHE2EiIhoahgxiFMU5XZFUZoVRVmgKMoCACcAvAnAVlmW/QBglFO+C8A242F/AXC2LMtLjdufAPC7Yh88EU0uZgIu2znj1RsWQDLSdB2n9JLL5sYK9A5GGcgRFYHZUMgl6X/eRVFgRQsR0RQ0ljlxywG8KMvydgA7AMShl1NCUZRBAB8H8LgsywcA1AD49hiPlYgmuxEycX6vBNEI4l5WulAdcKPGWBv3I1tZJhGNjmpcDDGDOEkQEIqqiMTUXA8jIqIyU9CcOAAwsnGmM3Ls9ycAfxrFMRFRmRKMKC5b+VbA67a6Ug4MxfDGs1qQSOr7bjvQPTEHSTSFmSMGXEaHWFEUcLR9EJ/63mbc92+XlPLQiIioiMaSiSMiAgB8+h2rMKPWj4vXNAPInYmTbF1PGqp9HC9AVERmEOe2lVMCsC6WEBHR1MAgjojGbFZDALd/4jw01foBpE4Yv3PTBsd+AZ/bOqnUb7sQi6fmzh3rmB7dpojGS9xcE+cyyikztYolIqKyxyCOiMbM58lcmR3wOe+vDrghial/dgJetyOI60ibJUdEhUmVUxqZOIFBHBHRVMQgjohG5Y7PXGB97XVLjm3m1X+3kQ2o8Lnw1RvOgSAIjsxAhc+Flhmp+SfBUGw8D5loyks1NtE/Z/bP21AkjqPtzHYTEU0FBTc2ISLyuEVUBzzWba/HeT3o/7v+bOw+fAqiIOCez10MSRKsDFx6OeVbz1uAlQvq8fX7X8FgOD4xPwDRFKUmEhAEWJ83wfZ5u+Oh7Th4cgD33XqJ43NIRETlh0EcEeXN73UhHFXxjosWO+63l0gCwNwZlZhrZNg8WbJ0AFDp19fILZ5Tg4DXhcEQgziisVDVpNXUBACStoYmB08OAAAGw3FrtAcREZUnllMSUd48bhEXrW7GFWfPHfVzOMop/W7b1y4MRQoP4rREAsqx3lEfD9FUEtcS1no4AIjbur+an7yBIZYtExGVOwZxRJQ3VU04rvKPhiSlgjiPK/VcLkmEqhXeBv2hpw/iG795bdw6W97x21fxwp72cXluomJTtYTVmRJwBnFmFMcgjoio/LGckojykkwmEYlp8HmlkXfOwd4tT7B97ZJEaFrhM+P2HNGzcNkGjI/FodYB/H3rcfwdwPoVs4r+/ETFpqoJq6kJoGfm0vUMRCbykIiIaBwwE0dEeYmrCWiJJHyesQVx2eZWjTYT1xeMjul4skkkk/ivX708Ls9NNF7URDJrOaWZRT/cNjDhx0VERMXFII6I8hKO6fPcAt6xJfClLOWYLkmwZlwVYsjoaOkoGyuCaCw1v27+zKqiPjfReEkveVZtn4uY8XXHqdCEHxcRERUXgzgiykskqgIAfGMM4rK1NtczcYUHYmbubjSlmLlEbUPIwW7sVCZyNTYxOX63iYioLHFNHBHlJRzTgzi/J/XPxmXrWjCjzl/Q87iMIE5IC4wkSUAkNvp1bfFRlGLmYj/RNQNYoslOb2ySfU1cQ7UXkRiDOCKicscgjojyEo4YQZytsck/X76s4OcxM3H2YBDQ1+uMJhNnGstjMzHLKWsqPVYpKdFYxVUNbtfY1pXmoqoJuMTsmbjaSi9ODY7POlIiIpo4LKckoryYgYx/jOWUCaOLZF2V13F/Mgkc7wziRGdwVM9b7CDuRJd+HPXVPmbiqCg6e0P4l28/gy0728bte6iJpHPEgDY8iIvyogQRUdljEEdEeQkXaU1cXZUX77x4EW5+92rH/R29erOFHz+2e1TPW8wgrrs/jPse3wsAqKv2IaYmih4k0vTT2q3/jv/0z3vx6LOHx+V7pDc2qfK7HdtrKj2IxjUkk8UfyUFERBOHQRwR5cUM4vxjHDEgCALect4CNNT4HPebZZaDofionnc04wmyufVHz1tfN1Trx8l1RDRmtnWgjzx7uKiB1L7jfTjeGTQam6S+0a3vXYuPvOU063ZNpRdaIsmLEkREZY5BHBHlpVjllNmYa3eC4dxBXO9gFBtfOwkAjpNgVUsgkUhaZZDFUmFkMsIsqaQxCEdV9KWtRfvhwzvx27/vL8rz3/7Aq/jSz14yGpuk/rQ31vqxYdVs67Y5IoTrPImIyhsbmxBRXiJRFW6X6GhfXkxmEJcYITvx/d9vx7GOINYubbQCLEAvI3t0y2E8uuUIvvbRczGnsaIox7WwuQYAgzgamy/c9yJ604K4bQe6AQDXXba0aN9H1ZKOxibp3EaApxZ5riIREU0sZuKIKC/hmDbmUspc8h3WbZ4IJwHEbGMA4loCh1oHAACnBiJjPh6PW8SdN1+E+mq9AQvLKWks0gM4u2L8vprSM3Gm6y5dgg2nz7LWy+X7eSMiosmJmTgiyks4qo65qUkuZhc9YYTJ2pqx9k3Tkogh4bhfMtbVjWW9j5bQH3vVufMR8LkQNRKDzMTReNl3og/rV8wa9ePtv+9q2po40xXnzAMAvPx6J4DhXSuJiKi8MBNHRHkJR9Vhs92Kaf7MKgBAErnLKVUjyFK1xLBMnFnqef+TyqjbqKuq/v3NsjO/tYaIQRwVR2NaU5+u3vCYns9+gSGe1p0ynfkZYWMTIqLyxiCOiPISiaqOQd/F9pl3rsIZixuQTDpPMFu7h3C0fRB9Qb0czczEqVoCMVtJ2L7jfXhlXxcAoC8Yw6G2gVEdh5mhcKUFcSynpGIQBQFf++i5jvuC4bFdIAjZgjhVS8KXo+zZ5dKzdCynJCIqbyynJKK8hGPasAxCMQV8bpy+sB47DvYgHFVRFfAgkUziC/e9aO3zs9suhZYwg7ik9TUA7D/R73i+0WYazJNbT3oQF2UQR2N3+dkt1u8WADRUexEMx/H87nZUV3iwckF9wc+ZXurry5ExN7N0bGxCRFTemIkjoryEo2rOk8NiqPDp3SbNWXFtPaGs+8a1BOJq9sBqtCep5nOa5ZTmOsBonEEcjZ3HJUEQ9GzYqkUNqAx4EAzH8ZPH9uA7v902qucMR9KDuFyZOKOxSRHnKhIR0cQr6IxMluUvAfgygFWKouySZXk9gHsB+AEcAfB+RVE6jX2zbiOi8hOOqtaMqfHSbIwFONI+gObGCuw5fCrrvpqWQDSuB2q1lR70BWOO7Woiv5PUnv4IHnvuCK69ZAkCPpeViXO79BNhSRTgcYuIcE0cFYH5O/6jz10MlyTgjod2YOehnjE9ZygtS5yrAZGba+KIiKaEvDNxsiyfCWA9gKPGbRHArwHcpCjKMgCbANw+0jYiKg/JZBIJIxBKJpOIxDT4xnFNHKCf4LpdIu57fC9++uc9eDDHIGR7Jq6uaniZZ76ZuFf3d2HT9lY8/MxB63kBOJpD+DwuromjURsM6RcYTl9Uj3NOmwEA8LolSKKICt/YL4yEonHH7ZyZOI4YICKaEvIK4mRZ9gK4C8AnbXevAxBRFOVZ4/Y9AK7NYxsRTXLb9nfjI994Gp/+/iaEoypiagJaInfDhGJwu0SsXtwAANiysz3nvqqWRMzIxFX4h58Ij9RC/Wd/3ovf/n0/HnxKDxQHw/qJcNAo5XTb1i15XCIOj7JRymSmaglrpAKNnx0H9UzbOy9abJVSmubOqBzz84fTM3E5PqfWsG9m4oiIylq+mbivAvi1oihHbPfNg5GVAwBFUboBiLIs14+wjYgmuR88vAOAfnLY1RdGyFhzY65ZG0+V/vy+h6omEDMycZW24xKNk2RthJPUZ3e24a9bj1u3X369E4fbBvDc7na4JBGzGwLWtu7+CI51BK2MylRx43efwZd/vrXUhzHltfWEIIkCWmZUDNv25nPnjfn5QxFnJi7XKBArE8cgjoiorI1YxyHL8nkAzgJw2/gfjlNDw9ivUNLYNDVVlfoQpr1SvwdJSYIv4AEAzGqqGvfjqazwZt32hC3oClR4caQzCABorEsFXLffdAFuvXMzvH5Pwcd6oieMnYdO4Q1ntkBe3GTdf9GaOdi07SR+/dR+/PuHzrbWy5U7VUviZNdQyX/H8lUux5muLxTDrIYKzJpZM+K+9fUVkHLMeTPd/L2NWH/6bFx3uYxHtxyBSxKt7Nqq5TOtYC2dN6B/vrw+d8GvZ7m+/lMN34fS43tQenwP8mtscjGA0wAclmUZAFoAPAngBwDmmzvJstwIIKEoyilZlo9l21bIwfX0BK01OTTxmpqq0NU1WOrDmNYmw3tw5EQvYhE9A6XG4+N+PLEcDUQesq2RUw734MVdbQAAyahQWyc3ocqrn7z29YezHmu2f1eGhqIYCsfRUOWxHtvUVIWLV8/Gpm0nsXVPBx575gAuPKO54J8rX//961dQW+HBjW9fNW7fI93GrUdH1dp+Ik2Gz8JodZ4KoTrgznr8n/inlbjnT7sBAMdb+/LKeB880Y+DJ/px8apZAIClLTX44JtkxNUEek8NZX2c2aAn1+cjk3J+/acSvg+lx/eg9KbTeyCKQtak1oiX+xRFuV1RlGZFURYoirIAwAkAbwLwLQB+WZYvMHb9BICHjK9fybGNiMpI72DUKqcMeMe/nFKSnGuGls+rxVXr5w/b77HnjqAvGMPKBXXwe1KdJPPpvpdtHVhHrz7SoNrIPJpqK1PZwa6+SB4/xejE1QQOnOjHy0rXiPu+sKcdrd3ZT9YL8Z3fbsO+431FeS4aTtMSWTNjAHDOaTPxwTfLAIBYPIFoXMN//uQFKMd6M+5v/90eGNIvsJx92gzMrA+gZYQ1dtaaODY2ISIqa6OeE6coSgLABwD8SJbl/dAzdreNtI2IJj9zXZokCugLRm1r4sZ3xID5PU11VV7c+r4zHU1G7LREEtUVHmu7JAoQRQGiIGQN4nYc7MHrx5wBi98rQRCAjlN6EFdV4QxWayo9uOCM2QCA3oHxC+IKmUX340f3OAahj9Wh1qnXuGWyULUkXGkXJ9KZA8Djqob2nhDaekJ44G+Zu7Pah3v3G0FcTYUn477pJFGEIHBNHBFRuSv4jMzIxplfPwcgY81Prm1EVDpaIoGBoTjqqrKvPdMSSbxxXQv2nehD72AMIeOk0T8BQRyQOtk1u+ylB3Ez6vzo7A0D0BuZmGuIRCMAdEkCVDVzyeQdD20fdp/f64IoCGg3gzi/84RYFATccNVpONYxiGA4PuzxxWKfRafmyN4Uq8zcvo7KzOhQ8alaYsR1bh5jnWUsnrCy0dkuRNiDuBNd+rrQ6jyDOEAfn5Ht80FEROVh1Jk4IipP9z+5D5+7awuiOeaeaVoCLpeIukovegej2GUMIx7vYd+61MllW48eVKUHcWuWNFpfC6IAzQhqJFHfzyWJeHLrMWzcdtL5zMnMJ67L59WhMqAPDBcANNYOnzsHAFV+95iDOC2RwD1/2pVxZIF9Fl2uuXTFmFmXTCYdQUJXf3jMzzldhKMqEll+lzLR8snEufUgLqpq0DT9ubMHcan3/+f/9zqAwjrHul0iM3FERGWOQRzRNPDMtpN4Ybc+d23T9lYAuUv3zPKvuiovTnQFsd2Yc5VrXc94OGu5Phg5PYizjyGQRMEaJ2CWYrpcIpJJ4Fd/UdA7GLX2zRaAfejNMs41hjBXV3qynhBX+N3WPLnR6u6L4KW9nbj7j7uGbbMH1vZsSzp7xm60Q5tVzRmEFGt93VQXi2u46Xub8NDTB/J+jJpIwCWOlIkTjedPWO9ptkArlOF3w1/ADEeXJHLYNxFRmWMQRzQN/PIvCn782B7Hlf1YliAukUgikUzCJYqozVFyOX5SGYv3XLIEAKxmJSZ7ECcKglVeaAZxblvW4xsPvGp9fWogFdCZNqyaBbdLwhvPmouVC+rw8beuyHpkVX4PhnIEcY9sPoTHthzOuh1IrWGSRAHKsV5HRmc0mbieUa7RS8/y2IPd8bLrcI/VPKZcmRc/nnzpOF5ROvN6TF5r4oxMXFzVrPmH/cFYxmArUxbdV0CW3F5GS0RE5YlBHNE00mc7Uc90NR9IndxLkoC6ylIEcSm1Vfo6H/ME15QexGlGIGSuJbKf+Hb2ha1AyVzzZj1/pQfvuXSp9Zyfu24tTsvRar8y4MZQRM3a3fLRLUfwx825g7i+YNQ6rm/85jU8/MxB6/jsJZaRDKMWQpE4fvLYbkfWbP8ou0qar1Fjjc/4ftq4n9h/93+349/vfcFxX1vPEL7yi63YsrNtXL93scTiqdforgzZ1JNdQby6z9ldVMtnTZw7lYmL2X5/b/reJjyadmHADPIcj8/S/CcTlysVxD265TB+8cRevKJ0MrAjIiojDOKIppE7fr/D+vrLP9+K//zJC7jpe5vwq7+8js98fzM6ekNWmZ1LElFTmX+zhOLRv/+GVbOsNW7pmTh7l0xBBC48oxkrFtThTefMAwDHSTAAHO/Qmz+kB3Hvv0J2BIQjMfcdigwPsPJdI5We8XrihWN4bMsRHDjRjz9sOmTdnynb8sSLx/D87g7c/UgqePj5E6/jD5sOZV3vl415wv7W8xfgny9fBgDYvGPiA6kDJ/txtH0QP/3z3oJ/hlLIFECZhiJxfPGnL+HOP+x03F9Id8poXHO0/1e1BB7ZfBgDoVTjGTOQfP8Vy6z7BCH386d7aW8ntIT+3Ju2t+GuP+7CxtdOjvxAIiKaFBjEEU0j6eue2npCCEdVbNzWimA4jtauIahGlskliVbHPABYsaBuQo91Rq3f+nrYmjjbHDdJFFDpd+Pz16215rmZjU4uP2suAKDbaNoRDDlLIUc6sU5nBnHBUByqlkAoknq+wTy7O2YqW3x+dzte2aeX5l1/5XIAqUD0p3/eg83GOsZQhuARAB5/7gj2n+jP86fQmZk4tyRaQfH9TyoFPUcx2NfmjWfnz2KxZ+Lsdhzswdd+8XLGbbk6jZrMbHMsrlkdJ+0efCo1biBuBJKFNDOxM0dpfOybGx33l0EMTUREBgZxRFNceunfOUYDj0yGIqrVGc8lCY7g6fPXrR2fAxxmeGCVq7GJmCEDYWaZ1slNAFKBU3oWRRqh2US6yoARxIXj+N7vtuNTd2y2tqVn/7LpC0Yxo87vvDOpB9QtTZVY2lLjONYtO9vx8yf0DoTpJZb11alyV63AsQNm0wy3Syz4sZn09I9ubZ79Z+oe5XNMpEwNgbr7w7jjoe3o7Et1+DR/B5PJJLRE0jH/MJMq43fr/r/uw6NbjgzbrtnXsxq/axX+4naLffDv+/G93w0fwUFERJMPgziiMpRMJnEqz4YW0ZgzuKi1rXNLX0fzs//ba53cuyQx65DtCWELztKPw+9NZQjFDCfHZkahubECkijgN0/tx9d/9TI272hzPFfBmThfKojbe7TXsW2k2W0DQzH88i+vo6M3PGytoSAK6OwNY1a93zEvLP057Q1NKnwuR+YkElPxu6cPOEoyczEzcS5JxNwZlXk9Jpu9R3vx/370HF7a25Fx+w8f3oF7H92dcZu9bDS93HUyytQQqKtv+GfR3M8MkEfKxEmiiDeua3Hc99UbzrG+tv/emkFcIaXA+dppjBMhIqLJjUEcURnauK0Vn7/7ORxtH4SqJXI2JDAzB6sWNQCAlekBgPUrZw7b3xz6LKVl4iacLUKxH4cA5wlxpkzc+afPAgAEfC74ja59B1v1piFmIw8AIzabSFdly8SZzLVwao4g7uXXO3HzD5/FM9tacbR90MromSIxFeGYioDPBbfR4CKuJhzNZ17a24H2UyFrAHp68BqKqPjLi8fw+HNH8vpZVFsmbt7MKrxhTbP13IUyG7IcaRu07jvY2o//+PELCEdVvLa/Gy/uyRzgRWIaXJIIlyTiWMdgxn0mi0QiaXUXNX3l51sdP5v5GpoBtz1YHsn7Ll+G9StSn8kZdX58+Cq9vPb53R3oNDp7xlUNoiDA75mIuY3AsY5B/PTRXfj1X5Wc8yWJiGjiTMxfACIqqkMn9fVPL+3twBO/OIa5MyrxFdtVezuzXO28lTPxqXecjkHburD3XyFj03ZnMwtz/ZhLLHEmzsbMGAoC8K1Pnu8oTcuUibv+yuW47rKlEAXBCriWzKnBgZPOdWOFZuIqjMzHoK3JRDyegNcjOcrd0j3wt32O2+nB0lBYhZQAUXgAACAASURBVEsS4HW74HWl1kYN2dbc3fMnPZPV3FiB1u4hiKLgaARSaOv+VHChvwZ11T5EYhriaqLg993MOv3lpWNYNrcWa5Y24vdPH0T7qRCOtOcOzCIxDRU+FyoDbnT2Tu6B4796UrHmLJqOdgziqBF83vretegNRvGTx/Zg9+FTWL9yJv73H/patnz7jnzgTTJWLW7AUDgOj1vChWc0WwO9dx0+hUvrAojFE3C7U5/P8f6cfvnnW62vVy9ptC4IERFR6UyOMzQiKojPuAL/xIvHAADHO4c3QjCFo5r1GLdLQoXfDY9bxIbTZ2XMDphrm1wuZ2OTiWIGFfYsmbl2rbbSi/pqHwRBsAK5TEuNXJI4rNRs1SJ9dEB/MGZlIwttDOF1S/C4RAyFUxmyaFrZHABsO9CNnzy2x7qdfpLtczuvn6laApGYBq9HsjJxoaiK7fu7hx3D7IYATl9Uj09csxL23N/jzx0t6GdJZeL099hvZZCyDxnPxr4eMD1oGanjZDSu/9wVXlfOAeeTwXO7Uhc8rjh77rDtC5urrczvz594HVt2tVsXSfqD+TW+8XtdOG/lLLzxrOHP322UbcbUBDwu0fr81hU4z/GTbzsd77x4kXV7+bxax/Z4jg6c9gsYRERUOszEEZUhn9cZXElGViZTm3Gzg6IZ1HjdEu68+aJhAdwt167Gd3+33Vrfk97YZKK86ex5CEVUXGZbH2Rm2+xt/CVRgJZIZszE2c2sD6DjVAgLm6sB6Jmfz75rNXqDUTTV+nM+NpPKgBuDYXu79+FB3A+MUQ4Xr2lG/1AMg+E41ixpxLYDelCW/v6ZfB4JoiDAJYn48/OZg7IKnws3vX2VfmMM/UjSM3HmhYFwTENVYOTHf+lnL+Gi1c24bF2LY51YZ1/YcXuk2WPhqAqfR0LA5857nedESCaT+Mg3nsZbzpuPd168GIB+EcFsvtJgK8s1eVwifLaZhr/6S6rbZ3cRfjazlDMe1+BxiagKuPGuNyzGWcuzNyvK5Gxj/4ef0ddPfujK5XjihWNWljEU1VCT5QLOszvacKR9EOefPgsLZlWP9kchIqIxYiaOqAzZh1+bwUy24d1BI4izd7KzB3CnL6rHwtnVWDZXvxpf6nJKr0fCdZcthdf2M1YF3PB6JLznkiXWfWbwNlIQd+t71+KW96xGtTGWIJFMIuBzYU5jxaiOr8LndmbijGAoUznl7Q+8ih89sgvRmIaG6tRJv72c0j7ry/yZcw1urrc9z/uvkNFY48PapY3WfWYmaCT27pT644xMXB7ZsFMDERzvDFplovY1gsmk3mXSvKCQ7ffSNDAUQ3WFB36va8R9J5IZlNuD6VpbxitTUxFBEDB/VhXOWzlr2LY3Zcjc5evLHz4bLknEwJDeZTUS1+BxSxAEAVetn+8Yx1GIz1+3Bsvn1aKh2ofzbOtj7aMz0r1+rA9PvXwC33jgtVF9TyIiKg5m4ojKkD1gmDezCofbBtDdF0HFLP3E8uYfPovzV87CtZcusQKObKWDt1y7xvq6wufCniO9EKA3VRipLfpEcUkifnTLxY77UuWUuY+xrsqLuirvqFvgp3O7REd2KVMmLhN75sbrlnDbP5+Jg639jvVFHqOU0uMWERo+Tg6A/n6b1slNWCc3QdUSiKsJPLrlMJ7Oc2CzfU4ckMrERfJoXGGW74qCgIMn+9GTlmWyB2PhLLPtTP1DMcxpqoDP48o6B68U4hlGRtiD7/R1jebAdL/XhY9dvQLP7263tn3zk+ehsWZ0gRagv+enL6zHobYBqFoC3f0Rx0WB0VqxoB4rFtRbx20aGIphdkPuixyZRi0QEdHEYSaOqAzZ1yAtm6uv73pZ6cQDf92HYx2DGBiK4S8v6evlzOYYAd/I12zM8QMtMyqttWeTlZhnEGfK5+fPh0tyBnFmcDhSELdwdir48nlcWDa3FleeO98R3JnrF2fUZa9nlOfWDrvPJYnwe11wu0TE1cSI69AAQFWdmThfAWvizBP4RDKJr9//Cg6eHHBsD0dVa03cYCh7VieRTGJgKIbaSi8Cxpq4xCSZOJ0piIvZAtz0LHUgLQP6tgsWwu0SccNVp40pgDOtWdqIgaEYPv6tjTjaPmh1Si0W+xpUewdO+zpFc+4iERGVHoM4ojIzFInjmW2pbMui5hoIgl729fdXT+C+x/c49g+G4vB7pbxanM9p0q++p58gekfZen485VtOaRpt+/x0LkmwShEB4O5HdiEYjltD0jOpDrghz6uzbtuzHqIg4MNX6m3kK4xA89Iz51jbb7l2NQC9UcjXPnpuznJJt0tCMpnf4O+4OdTdDOK8+WfiMgU4C2dX4TPvPAOAfuJvBom5grihcBxaIonqgF5OmQQmTQv7TD9jJK6hpakS37lpA2Jx53Yzi2q65oKFuPfzb8AFZ8wuyvFceMZs1FZ6rNurFhe3Q+Sser91gaDP1oTlpu9tsr4+O23tXa4GKERENL5YTklUZja+dtLK2AB6gBDwujBklKKd6BqytrX1DKE3GEVdVX6lV29cNxcv7e10lLX95wfWOdZhTRZSgUGcIAiorvDg4tXNY/q+Lkm0ugSaDpzsh5bI3sBjxcJ6x+15M53DtS84Yzaaav1YZnQJtGduls+vwxvXteCKs+eicYS1T2ZpZFxNjBi0myfg5mPMTFKuoMsUyxDgrFrUYP1cxzuD2HdCH+cwFM3+fOZauqqA28r4RONa3uv6ik3VElCO9WHlwnpHoJ5MJpFM6gHm/FlVqKvyosJXjw2rZqG9J4SDrQN5Bc5jIQgCvnPTBuw92otFzdVW+WuxSKKIW9+3Fh//1kb0G2vv7Bndf33vmWiudf47cKh1wHFxgoiIJg4zcURlpv2Ucx5Ypd+d9aT3ZaULvYNR1Nmu4OeyeE41rjx3Hj7wJtl2X03BLcwngllGWciyvTs+fQHeftGikXfMwS2J6OxzzjO76w87cdcfd2V9zA1XnQYAePcli7FwdrVj4Dign6Avn19n/Uz27S5JxPsuXzZiAAekskGZgqx0ZsMOMxNXW+lBTaUHv3v6wIgZlkxZqiojm2Z/bgCOJjAmMzgwg7hKv9vK9pZyrdUjmw/jO/+7DQdO9Dt+xoOtA/joN59GR28YAWNtqcct4SNvWWGtaczU6KTYBEHAigX1RQ/g7M/v80hWNtaelT1/1Ww01Pjw9Y+diyvXzwMAKMf6xuU4iIhoZAziiMrI0fZBbNnZ7rivMuAZth7HFItrONo+mHcmThAEvPuSJVg4e/K3Ds+3sUmxuTJ0jsyVhTljcYOVFbvy3Pn44ofOGnGt4WjXO6UycbkDIS2RsE7QzddPEAQsmVODuJqwxkxkk+n5qys81ogEu0xzxR7dcgSAXuoL6GMbzM6cpSynbO3Ws9iDoZgjiNt/PBWspGdy33r+Atxy7WqrQUi583okxGIaojENf3r2MADgY29dYZXbzm6owLvfsAQ1FR6cGszSfYeIiMYdgziiMtLRGxp2X4XPhWMZhn1LooA/P38UWiLpaEE/VRS6Jq5YXMb3yzfQGk1XzNE2lDEHhWfKlNmdGsh88n3+6bPyenym7X6P3vK+Ji3rm6k8c8fBHgC2TJwvFcSlrzUrFXug+uKeDgDA/FlVmD+ryrGfKAo4fVFx16eVktctIaom8MBT+/DXrccBIOM8RZckZhyrQUREE4Nr4ojKiH0+nCnb2qeAz4XBUBzzZ1Zh7bKp11WuVEGcuVYq4HXltX5stK7ZsKDgOX1uSf/9GCkI6zbKQdPnmZnfLzaKckqzJX1dlRe9RoamscaHgbRMXEtTJU4N6oGtOcOwMuCGN2h0x4yXfsxAEnCsiTvWGURDtRdf/OBZpTuoCeJxS4jFNZywXRhaPGd4Zt4lCVDHeR0gERFlx0wcURmJ2dYL/fv7z7RmUzWlNRy49Mw5UI3ug/YhvlNJqcopzXK/y/Mc3jzaNV5vu3AR3nLegoIek++auAEj+HzLefOdj3flFwTG1YSjhPdnt11qjUow108um1uLSr97WGZt9ZIG9AdjeHTLYTz09EEAevYnVU5Z+uxOXE0Mew0Wz6mZ8AsGpeB1S4jGNJjh2WfedUbGzLDLJVodSImIaOIxiCMqI2YAccu1q7G0pRaXrWsBAHzp+rOtfe6+5SK8743LrG5/C8pgfdtoFNqdsljMAKm20osf/783jLj/SAFRMdm7U9ptO9CNTlsprvm7kd4QJ5WJGyGI0xJZs4RmEBcw5talM9dbPrL5sHWfIAi2csrsQW9c1fDTP+9BT38EB1v7cx7jaJgNV6JxbdhrmG3d6VTjdUuIxjX0DkRwxdlzsWZJ5lJsl+icl0hERBNrevxVIpoiIsYJbnpgFvC58e5LFmN2Q4XVue7f3rcWjz93xDFkeiopdNh3sZgn9wGvK2cb/+9+agNuuXNLXp0iiyW1Ji4VCJ3sCuIHv9+BuTMq8ZUbzsEDf92Hv796AsDwwMQMujJlWJ544ShOdA3hY1evQCyuB3HL59U6hpUDQL3RREcQhg/EBvRGL5l48xg2vvPQKWzZ2W4197nl2tVFXY+23Virl6m5SqnGHky0oUgcR9oHAQD1ObrSspySiKi0psdfJaIpwjy5zDS4+spznaVx8ry6KT3DqaHah4MnBzAUGb91aZmY68XMoKMq4M64Ns5sOX/uaTOGbRsvmTJxRzv0E3Kz86IZwAHDB1R7cqyJe2ijXvr4satXWJm4W9935rD9zOcMeF1IpJ3kC8i+htN8ve7/6z5s3NaKL37orGH7pj9f26lQ0YK4/mCq2ctAKAZP3PkZC/imx5/LQ60D1tcz6wNZ95PY2ISIqKRYTklURqJxDZIojDjIeTo4d4W+1q9igk+uzQDJDHg+cc1KXH3+gmH7uSQRP/jshfjnK5ZN2LGZjW/s2b/Wbr2MssLnGlb+lr7WyZ3HmrhkMolIVM06q2zeTD3ze9byGXAbx2OWvr753HmOfZfMqcEFZ8wG4AzujncG8Y9XTzr23XesF5t2tDru07QkjnUM5izBzFfQNuD+/54/iv5gFBU+F8xXaLxms002F6yabX3d3FiRdT+XJDiavxAR0cTK66+SLMuPAFgIIAEgCODTiqJsk2X5CICI8R8A/JuiKE8aj1kP4F4AfgBHALxfUZTOYh480XQTiWnW2qHpbu3SJvz3x9djZt3IQ7CLaWlLLdp6Qqiq0Fvpn7agHqctqEdtlRdVfjfufiQ19HsiBkDbZcrE9RqdIIciKrbsbMv9+DzWxEXjGoLhOKoCmQfIL5lTgztvvhABnxtbX9f/ya/wu/GtT54Pl+QMGv/jA+uyfh971k1LJPC5728ats+xzkH87ukDuOLsubjusqXZf7A8hG1BnNsloi8YQ02lF2+/aBGeeOEo5s+cmmXJ6a6/ajkuXD0bL+7pGFYqa+eSRAwZr9m//vBZXLS6GW+/aNFEHSYR0bSX76XFDymK0g8Asiz/E4CfATDraN6lKMou+86yLIsAfg3gekVRnpVl+QsAbgdwQ3EOm2jqSSSS+MerJ7B+5aysJ//RmGaV8REwK0e513j558uX4U3nzEV1WhBzydo5VmOMt2bIzE2ETHPizHb/WiKJX/5FsdZIatrw9UxmdtH+eDP7azp4cgBH2getTGgmAZ/++2uuI/N5pILHJdhLhp986bj1tUtKNdR4Ybc+vy19jMFohIxmLysX1GH3kV4MhGKo8rtx6ZktuPTMljE/f7kQBQFLW2qxtKU25372OXH9QzE89twRXLauBdUVmYN7IiIqrryCODOAM9RAz8jlsg5ARFGUZ43b90DPxjGII8piz5FT+M1T+6Ec68NN71iVcZ9IXMu4Ho4mjtslWjPR0gmCgJ/ddukEH1FKxkxc0BngvPGsuVi/YmbWtvGAs0PkJ7/zDE6bn1pb+SMj02jOmsvFLHVNzx5/6fqzM65l/NhbV+Anj+/Rj8H2M7T3pDprXrNhAf6w6ZDjcbOLEMyHovrx1FXr2aeBYCxnOeF055IEqFrS8bv20MYDuOGq0wCMfmA9ERHlJ+8if1mW7wNwBfS16W+2bXpAlmUBwLMA/kNRlD4A8wAcNXdQFKVblmVRluV6RVFO5fs9Gxoq892VxklT0/QoIZoMjr54DADQH447Xnf710kAFQEP35cJVi6vt5kZCUZVVFT54Pe60B+MYk5TBU526Y1Nrjh/Yc71XbMbKnCgdQCNjal/f/ce7bW+NjukipI44usy03gOKW3fbI+75pIqXHXRYrz91scguSVrv7mzqwGjFHTJvHrcfesC3PjNf1iP8/nH/plwubsBAC0zqwG0oW8ohhWLG8rmvZ8I9teiIuBBAkBFVark0uwc+qb18/Gpd6/J+Bwv7+3A//ziJdz/lTdbGVsqDH8nS4/vQenxPSggiFMU5aMAIMvyBwB8C8BVAC5UFOW4LMteAHcAuBPA+4t1cD09wWHdyGjiNDVVoatrsNSHMS0cbhvAw08fAADEY5r1uqe/B4PBKFyiwPdlApXb50ASBfzfc0ewdU87vnT9OYjENDQ36EGc3ythsD+MXD/NG9Y048G/78djzxywSjHtzPzKB69YNuLrkjC6XEZjakGvoUsS0dMbsh5zqi8Ej0vEjW9fBXlOFdKTPAODkTG/R509epDrc+lPHotrEBLJsnrvx1P650CNa4jFVJxo7Ru275MvHMV73rDYut3ZG0ISwMy6AH7x+G7E1AR2Kp1Y1Dw1Z1iOp3L792gq4ntQetPpPRBFIWtSq+AWd4qi3A/gElmWGxRFOW7cFwVwN4ANxm7HAFj9zmVZbgSQKCQLRzRdJJNJfO2XL1u3Izk67UXjCTY2oZzMdWhdfRH0Gm3z587Q/wAk87gmdvqiegDATx7bg98bYwXstEQS82ZWYk7TyJUSFaPMtKhaAs9sS3WijMQ0BPxunLG4wSrTe/M5eqdLj0vMuL6vUKGICkkUUBVIHTMrArMLxzT0BWPYd3zkoeu33fsC/v3eF/Qh87wuS0RUFCMGcbIsV8qyPNd2+2oApwBEZFmuMe4TAFwHYJux2ysA/LIsX2Dc/gSAh4p54ERThZp2ApreLr21ewjP7dJLySJxNjah3OwNRI4ZQ5sXzNLLTvLpsFhTkXnAc01lqmFFts6U6ebNrMS8GZW4av38kXdOE46qiKsJRGMantnWilDYuYbu2kuX4Ge3XQpJEqAmxt7qPhxV4fe6HKWmwfDEziAsJzsO6OWnv/6bknO/3UdS127/tjXVoCZq/Dv36r4uDBahMQ0R0XSTTzllBYCHZFmuAKBBD+CuBjATwMOyLEsAJAB7ANwIAIqiJIyyy3tlWfbBGDFQ/MMnKn9x22Dl81bOwnbj5AgA2nuG8IX7XgQA1FR6EY2pbGxCOWm2EvRtB7pRV+XFioX1+Nx1a/IK4vzezL9fC2dVY9fhHqhaErMb8mskUl/tw5dvOCe/A7e59Mw5+MerJxGOqnjyJX2taLaxB5JYpExcVEXA50LAm/qzmGmIO+nesHYO/rr1OGJx/X05a/kMvPz68ClC2/an/j3rC0aRNFJxkaiKo+2DuPMPO7Fh1Sx85C0rJubAiYimiBGDOEVROgCsz7J5bY7HPQcgc4s9IrLYu7vVVnmsK9QA8O93b7G+/u3f9yMUyT5kmQhwzlfrDUYxs84PURCwckF9Xo/P1FXw5nevxtKWGmw/2I0/PHMI61fMKtrxZrKouVoP4mIqttkuamQiSQK0ImbiKvypz9c7Lubcs2zec+kS7D/Rj8NtA1i7tBGf/KeV+FYohtePOdfIdfWFMW9GJeJaAoPhuFVO+cBT+3BqwBh/kRaEd/WF0VQ7sfMfiYjKDc8GiUrMHsT53BK0RBKqloAgpNq4X7NhAR7dcgQA2AyAcorEUhcB+oNRLG6uGfNznja/Fm6XhPUrZo17AAek1vX1DkTR1hPCjDo/PnhV5kyNSxSHlSSPRiiqIuB1OWY0FuO1m6oEQbDm9V26rgWCIMDtSmVx46oGt0tCV18YsxsqEAzHHZlNM4AD9GY80ZgGURTQ2j2Er/xiKyr9btzxmQsgcmEiEVFGBTc2IaLiMsvE3n7RIqtpSSyu4ZHNhwEAy+fV4sIzmq39Vy1qmPiDpLJhnlgDQF8w5ljLlq/rr1zuuG0/OZ8IfiPbfLBVb5rxnkuW4OIsA7f1TNzYgrhkMonegSgq/G42DirAemPg+1yjyY19ve4LezrQO6gH4bWVHlQF3BgMxTL2NRmKqPjsDzfjX769ES/u0Qe4pwd9RETkxEwcUYmZmbiWxgq93AjAYDiO14y1JHE1gYYaH7784bMxu6HC0biCKN2t712Lex/bjf5gDHE14cgs5eui1c248IzZ+Pr9r+BQ68A4HGVuZibu4Wf0od711b6s+7ok0ZqPNxpPvaw32+gZiODqDQs4pLoAbzp3Hi5eMwcBY6j7ey9bilAkjj1HerHjQA8efGo/AL0RTiIJDIb6Mq7ptZfM/sVYAwkAA0Mx1FQUfhGCiGg64NkgUYmZQZzbJWJpi16+tfNgD9yS/vG8/qrTAADzZlYxgKMRLZ9fhyuN9vsARr2GUhAEfOGDZ+Gn/3ZJsQ4tb36f85jtbf/TSaIw6nLKYDiO3zy1H78xgo1Z9XrDlvUrZuLaS5aM6jmnE1EQrAAOAOqqvPj8dWuxuLkakZhqlfa6XSIq/W4MhePoH8q/E+WXfvYSO4QSEWXBTBxRiZndKd0uEbMbKlBT6cHR9kHEVA0bVjdjTmNFiY+Qyo092B9rN9NSZKaaanxYuaAOu4/0AgAqcmQTXWMop4yndbw0A5KPX7NyVM9HOp9HcqzNjMY0VAXcSEJ/zefNqMSxziAAYOWCOpy7YhYaanxYPq8Wd/1xF+Y0VuCx544A0EesLJtbW4KfgohocmMQR1Ricc3MxOkn2y1Nldiyqx0AcNpCrn+jwrmKGMSVgiAIuGr9fCuIy7VOTRJFxzrAQtjHewCjH05OTl6PC119Eev2Wctn4GR30Lo91xbEfe46Z5PrT71jFeJqAhu3ncRgKI5TgxEQEdFwrM0iKjFzzpKZPXmzoxSu/E7AqfTsmbhyHQ7v8+Z3jXFMmbi0MsxAnt+TcvN5JHQanXU/dvUKzJ1RiRrbgPiVi3KPu3C7RNz+L+cBAHoHozn3JSKarhjEEZVYKhOnfxxXLqzHvJl6tzfOhKPRcEupwK1cf4fyDagkURh1YxM1rZzS4+afxGLo6U9lz8x5by0zKq37luQxusFvjHs4XILGOkRE5YB/sYhKzBzubS8ZM0+8mYmj0SjmmrhSyTcTJ0mjnxMXTwv+2JmyOOzNSJob9GYxVQEPWpoq8cZ1LY5mKCM9z8tKFw6c6B+X45zuIjEV0Zg28o5ENCkxiCMqMfOPqD2Ik0T9ZLJcS+GotOxBXLmWCPrz/N2XRAGJ5Ngbm7ztwoWjeg4arqEmNRIiYFtn+NWPnIP3Xb4s7+zwZcZswENtzMYVQkskoCVGzk5//q7n8Nkfbp6AIyKi8VCef92JphArE+dJnXhLkhnE8SNKhfPYgrjaKm8Jj2T03C4RF6yajfUrZ+bcTxQFJEa5Js7eEKW5gV1gi+Wjb12B7Qe6Ic/L3FVSFPPLeL7v8qV4dlcbuvrC6A9GEYyoSCaSaG6syPs5pqN//eEW1FR68LWPnJtzv1BUBQD0cx4fUVniGSJRiUVjGlySCElMnXi7jK/LtRSOSsueiRPLtERQEATc8JbTRtxPEp2NTbREAhtfa8VFq5tHnKtoZuKuPHce1slNYztgslT63diwanbOfc5bORMrFuRucCIIAhqqfegLRvE/v37VapbytgsX4poNzJxmEwzHC5qvt2l7K64+f8H4HRARjQsGcUQlFolrw4K1i1Y3ozcYxbJ5dSU6KipnZjlu9TS4up6eiduysx0P/G0fIjEVbzlvQc7HmkHchlWzuR5ugn3s6vxm8fk9EiJR1QrgAGDf8T5E4xqSyWTZNu6ZCKGImnP9od8rIRzVEI6oE3hURFQs/NePqMSiMQ3etK54a5Y2Ys3SRjQ1VaGra7BER0blyhyObR9XMVVJgjMTd9hYP9UfjI34WDWtMyxNPn6vC/1DMcysD6DjVAiAnl3+5HeeAQB8/JoVWL9iVikPcdKKxLIHcYlkEpGoXspvllUSUXlhEEdUYtG4xrVvVFS1lV7cefOF8JdpU5NCiLbGJgNDMTyzrRUAoOXR7MTMxDGIm7wicQ3HO4OO+w7bGp1s3dvJIC6LcIbOk8lkEr97+gBOX9gA8xMSZhBHVJb4l4uoxDJl4ojGKuBzT4sSQfuauJt/+Kx1/1Aea4LMIM4l8fM3Wdlnzq1d2ogb33Y6hmzlf6/t78b+E32lOLRJr617CF/75Va8tr/Luk/VknjypeP4zv9us+4zM3HJZHLUTYKIaOLxLxdRAUbbyjyXUFQt2zbwRKWWrTtlPvOvguE4BKF8xzBMB/ZB7n6vC7ONuXN2j2w+nPfz7TzUgxtu/wcGQyOX25a7p14+jsNtg3jihWPWfXF1+OfiaPsgbrvneXzkG0/jY998Gq8oXcP2IaLJh0EcUZ52HurBR7/xNE52DxX1eYPhuLWGiYgKI9oycdUB/XO0ZE6NNbojl4FQDFV+N9vVT2JrljZaX3s9EmbU+YftY5+xOZKnXz0JAFCOTc3snf1C4/EuvQzVPg8xGnfOj2uo9iEYjluNY5IA7vrjTjy65bBjBAcRTT4M4ojy9Nr+bgDA7sOnivq8QwziiEZNsmfiBAEXrW6G3+tCJEcmLq5qeGTzITyzrXVadPAsZ++/QrbWdvo8EtyuVMD2oTfLmN0QQJetc+VIGo1B5F39+T+mnNgzl2GjccnRjkEMDOmZx1haJm5Ok3M+4jUbFgDQs5t/3HwIyXGoPiGi4mAQR5SnCqPLVzHLcBKJJEIRFZU+BnFEo2HPxIWjejc+r0fKmYnbcfAUHt1yiPP1hwAAIABJREFUBABLKSc7lyRiUXM1AGBxc41j24VnNGPVogZ09oXzLnX3GuNcpmozj7ia+XX428vHAQCxtEzczDq9PHXlwnpcf+VyXHPBQlx32VIAwBMvHMPjzx8dx6MlorHgXy+iPJntmPNZa5OvUFRFEvpwXCIqnJmJi6sJxNUEAl4XfG7JkYlLJpNW2XIoomLjtpPWNpZSTn43XHUaegejVjB309tPR2dvGKIoYGZ9AHE1gb7BKOqrfSM+lxnc58rUlrP0EsiqgBuDoTg8RgdWMxP3zosX4byVs7B5RxsAYG5TJS5a3QwAuPysFvz27/sBAAdP9k/UoRNRgRjEEeWp38jAxYu4TmDnwR4AwNwZlUV7TqLpRBT0EQNmhz2/V8/E9Q5GkUgmIQoCtr7eiXv+tBsN1T70DEQcj7/QOHGlyauuyou6Kq91e508w/raLI/s7o/kFcTF4sW/GDeZpAdxy+fV4bX9XYgYP7eZiVvcXIP6ap9VLumyjdmwd7XV2K2SaNJiOSVRnszyG1UtXhDX0asPr102r7Zoz0k0nUhGJi1ojBQI+Fxo79GbD724uwMAsP2AfrHEHsD5vRJ+ePOFOG8lZ4yVsxpjTaO55mskZgYun8Y35ci8yOiS9M+F3ytB1ZJ44oVj0BIJK4j1GM1gzP3dUuaMtDlgnYgmHwZxRHkyr9wWMxMXiyfgcYkQp8E8L6LxYJZDBo1Mud/rwplGpsZsXtHZlzoRbaj24ds3no//+uh6VHAtatmrqdQzdP15BnHmv+NTtpzSuMiYagaTKrg6cKIfMWO7x5hNqmnDM3EA8KXrz8aMOj+6+yMsqSSapBjEEeXJvHIbL2ImLqpq1hVRIiqcJOp/xo536u3UA14XNpw+y9imB3j2z+xFq2ejvtrnKM+j8lXld0MQCgjipng5pXmR0W8Eb35b4x6XJOL3Gw8ASI1luHL9fJy1fAYuXj3H8TzzZ1XhhqtOA5CqGCGiySWvNXGyLD8CYCGABIAggE8rirJNluVlAH4JoAFAD4APKoqy33hM1m1E5cj8469qxVsjEI8nrCuiRFQ4MxP3m6f0Py8BrwtulwgBqfU/cTWBZXNrUR1w45IzW0p1qDQORFFAbaUXvWlrHTPZfqAbrxvz4ZTjfejsC2NG7fC5c+UsHNHL/s0unD5P6iJhJK4hHNUgiYK1lrCmwoMb33Z6xudqMcYPDIbi43nIRDRK+Z49fkhRlNWKoqwF8G0APzPuvwfAXYqiLANwF4B7bY/JtY2o7FjllGp+V3A7+8L4+f/tRVtP9uHgMVWDx8VMHNFoSWndJQM+FwRBgMct2S68JNBQ7cWNb1/FTrBT0IxaPzp6R5779v3f73Dc/vqvXh6vQyoZs8GPmWlzSSLefcliAEBPfwTBcBzvvHixo3lJNn6vC5IooK0nlPcIByKaOHkFcYqi2AuiawAkZFmeAeBMAA8a9z8I4ExZlptybSvOYRNNPKsMJ66hLxgdcf9XlE5s3tGGLTvbAQChSByH2wYQDMcxEIrhZFdQXxPHTBzRqKWPCDDLx6JxDX/dehyqpo8ecLv4OZuqZtb7ceBkP14/2gtVS2Dr65041jFobQ9F4nj8uSPW7ebGqZthCpmZOOPviiQJOHOpfurVbjQpMbNwIxEEfQbjpu2t+DPnxRFNOnmPGJBl+T4AVwAQALwZwFwAJxVF0QBAURRNluVW434hx7au4v4IROMvmUxambjDbYO45c4tuPuWixyLxtOFjblyZgvnHz68E8rxvmH7LZlTM+w+IsqPPRN38ZpmxxogANh16BTiagIuiUHcVDWnUR/R8s0HX8MVZ8/FX7ceR0O1F9+6cQPiqoZP3bHZsf8n/2klvvjTl6ZkVtbMxJlrrV2iaJVWdvXp2cqqQOE/965DPbj6/AXFOUgiKoq8gzhFUT4KALIsfwDAtwB8cbwOytTQwNlZpdbUVFXqQ5gUQpE40otJfvz4XnztX87P+hizlYIgiXD53FCO92HtsibMnVmFyoAHv3nydQBAZcCT83Xme1B6fA8mh0zvQ011ak3TlRsWDdtn4/ZWaIkkqqt8fB/HaLK+fmeunIUHjeHUL+3tBADE1ASamqpwtG1g2P5nLJ+Fa9+4DL//+z40NlbmVVo4WbT3DOGhpw/ik+88w3FhorM3BLckAqIIQQCqjK6ddbV+tDTrI2z6jOYv81vqCn4va/j5ceBrUXp8D0Yx7FtRlPtlWf4xgBMA5siyLBmZNglAM4Dj0DNx2bblracniAQHTZZMU1MVuroGR95xCovFNWze0QbJmKHj9UhWRm7bvq5hr8/B1n78+NHdOG1+ndXCurc/gtcPdgMALjpjNlYvaQQAPLb5oF7Ok0xmfZ35HpQe34PJIdv7EBpKlTbHo/Fh+xxu7UcsnkA8pvJ9HIPJ/DloCLixfF4t9p/oR18wCq9HQjAUx4nWPhxPC+L+++Pr0dMThBZXkUgCbe0DZVVq+93fbsPeI6dwttyIxc2pKo6P3P4PAEBTrQ8BrwstDQEAQMAtYqBfL6Ns7dI7uKoZPicjEZH979R0M5k/C9PFdHoPRFHImtQa8V8uWZYrZVmea7t9NYBTADoBbAPwXmPTewG8pihKl6IoWbeN+qcgKoFntrXigb/twx83HQIArDUCMJO5/sC0/3g/uvoi2LKzHUPGtkhMRbcxr8q+FsFjnDhwTRzR6NnXxGUqjwtHVSSSybI6UafCLZ9fB8246Hv6gnokoQ+qTl/3FvDp167NhlL5NqqaLPqN9djZLnB39UWQSAKXrWvBf398PRbOroYoCGio9iIc1eB2idZrkA+zXDm9TJmISi+fv2oVAB6SZXmnLMvbAPwrgKsVRUkC+ASAT8uyvA/Ap43bplzbiMqC2Z55MBSHgOF/yHoHnW2tB4xylUQiaf2xjcY1dPfp+zXWpEq/zDULHDhMNHr2IK7CdnL6zU+chw2rZlkjQdxcEzelnbks1TdtxcJ6AEBbTwiDIef8uIDxb7jbuHgWNcZQ7Dveh6Ptg+jsDWHHwZ6JOORRMS8cDoXVrPuEoyoEQcCs+oB135wm/Up+S1MFxALKR+fN1EvW/DnWfxNRaYz4qVQUpQPA+izbXgdwbqHbiMqG7W9dpiuYsbTB3/1GaVcSwIkufbTAia4hNNb4UR1wWwvMAVjrGSqm4OJ6oomyfF6t9bV9jVBjrR/zZlRhC/TusC5m4qa0lqZKfPvG8/HMtlact3ImHnxqP460D2AorMIliVCNIdjm74jXyMTFjEzc7Q+8CkCvkIipCdx36yXDOp9OBma2cShSWGfNi1c34/VjvThjcePIO9vc/O4z8NkfPMtMNtEkxEsrRDnEbUGa2yWiKi3gihljBzp6Q1CO9aF3cPjogYGhGDZtb8XC2dWO+82TiqnYIY1oolQFPPifj6+32qfb+bypiyY8CZ366qt9ePtFiwAAC2dX4cDJfpwaiGKd3ISOUyEcaU+toTHL2M2B8CbzwlxXfxgz6wKObXFVg7vEcz1F49d4KJwK4sy/JbmsXdaEez73hoK/X1XAA0kUrOCRiCYPBnFEOdiDOI9bQlXA49je2RfGr55U0NaTOoGcUetHp9HK+b2XLbW6ps2dUeF4rHnyUOnnx5BoLGbWBzCzPjDsfnsJmDn8mKaHOU2VeHFPB2JxDQ3VPtxw1XLE1VQgYpazx+IafvzY7mGPb+sJOYK4vUd78a0HX8N/fGBdScfCJIw/SQO2tX5mE63xIkkCm8wRTUI8eyTKIZaeiUubr7PxtVZHAAcAKxbU4fKmuZjTWGGtuwCAf7pgkWM/c3g4M3FE48NvK39eXWAZGZW32fUBhI2ZadUBN9wuCW7bGY/ZWKqrL4wXdncMe/ypgQiOdwbx/K527DzcA81YW3m4daBkQVwymUQ4qgdv5pprAIgYP+eHr1qOhzcexKVnthT1+0qiADUxcraPiCYWgziiHOydyzwuEdUVzkxcj9F1csOqWdiyU197U13hwWXr9D+iJ4yWzgBQW+l8bNAoh2mwNTshouKpr/JaXxfSkY/KX0tTqvKhKu3fbSCVifvxY3syPr5nIIIX/6pg/4l+54YSLpOLqQmrUU+fLYgzB3z7PS7c8ZkLi/59JVFkJo5oEuIiAaIstEQCj///7N15nFt1ufjxz8me2fd22ul0mbanKy1dKUtZZBME8YfKVQEFrgvq5QrX637drvpDUX+g4AZyuSKKoqACsohQCi1t6d7S9nTvtJ129n2y5/z+ODmZZJLZk5nMzPN+vfrqTJKTfJOTTM5znu/3eTaeiP5ut1kpK4wPuNq6AhTlObn1KjV6WX7MAUPsFK7eGsqWFUgQJ0Q6lMgJkglrRswa5J4n36C78jDA6gWT+PDlc7jtmnmAkXk609CVdJ1la4c/4bKREtvSpiVmHGY7m3TN6rDImjghMpKcmhSiFy3t8V/WFgu4kpRZznbZ4xa7T5/cffDg6GMdzo0Xz2LTvlopuCBEmpifrdFcwyRGR2w7mLysxCBuclEWd1w7n3OqiuPWOl+wuJzfvKixfldN0vs128iMBnMKvtNhpT2msIlZ5CRdlY4HW9ikud3HnqONrF0yJS3jEUIYJIgTohetPb6s2zuNL8q7bjwHt9PK93+3A4jvTQVGVTSTs49G3teumcG1a2akaLRCiGQe/NxFcqJkgkuWiVMUhQsWlydcblEU3rd2VjSIu/VqlfKiLHYdaeTt/bV4A/FFRDo8AbKcthFpR2BWQy7KdVLX7EHXdRRFoSPSbqDnd1GqWC1KdE3gQHztkc14fEGWzS2VNd9CpJEEcUL0InbNQdWUPFYtmATA0jklkS9P0HXIijTr/uZtK8nLdsRNm+wrEyeESD/z8ykmrsFWAI6dEr92yRQsioJaWcj+E83RQAqM6sV3PfAGl5w7NW5KfbqYmbjCXCdnGrv4w6uHmT01f0QycWG99yBOj1ynKMbtzIIyHl9Qgjgh0khOTwrRCzOIm1uRz1dvXcEVK6ZFr1MUhatWVbJoZhEXLJoMQOWkXApynHH3YellHZwQQoj0yopMqbRaBn+o85n3LeaOa+fH/Q132q34Ysr5mwVF1u04PcyRDozZlsb8nnn57ZP87C976fIGsVmVtLXRsFgUQn30onvyn4f5xH3rADgbU63Z4wvy2o7T7DzUkJZxCTHRSSZOiF60dPhRFPjCh5clvf6Dl84e8H2dF8niCSGEGBn//a+rae309X/DJJarpQmXOe1W9hxt5ODJFuZOK8DrDybZMn3MLGDPrNgLm6ujAWs6WC2WPtfE/WPrSWNcYZ3m2NYH/hCPv6QB8OiXLkvb+IQYiIZWDzsONXD58opeC82NNZKJE6IXLR0+8rMdw17r8OsvXsrHr1uQolEJIYQYiMJcJzNiCk0Nl7nG+d4ntqPrOl5fepts9+SLtLw5Z1ZxwnVmVjAdeitsous6f9twLPr7ybqOuMIvnjSOKR3e2F3D0+uPjPYwRJo89Mxefv/KIZrbh3ZiJxNJECcmrIYWD5/+8eucqutIen1Lh4/8HtMjh0JRlHFz1kcIISaq2OmKz7xxjH3Hm0b08c3plHOnFfD/PnsBANedPyPtj2uxKITDOsFQOKE/3V/e6A7ivvXY2+w71v2aPPCn3dGfH3thP1p1c9rHOhz/8/cDcW2FxPhirh1taPWO8khSR4I4MWHtOtKI1x/i5bdPJr2+tcNPYQqCOCGEEGOfI6a33HMbj/PUuu6sTSjc+5qxVDELmzjsVvJznDz6pctYOqck7Y8bCIbYe6yJnz2zl3se3BCdRtrRFUi47Ya9Z5Pex/pdZ7jv9zvTOk4h+mKehKlr9ozySFJHgjgxYZllx9u7kvf9aenwUZCTWJpaCCGEiBXbiDtdzDVxsa1rRqJ9xqn6TgB2HjYKlBw+1QpAe5IgDuDq1ZVJL49tsC7ESAtGpgR3eZO/b8ciCeLEhNURSa0nW64dDIVp7wqkZDqlEEKIsa8k39XrdSMRxHn9IawWBZu1+9BtNNrYnKzvYN/xJg6dbkl6/Y0Xz6JqauJaxPxeToqGdZ3n3zqeMQfXI5FVFcP3+s7TvLb91IBv74m8vwJ9VFodaySIExPKEy8f5BuPbgG6M3BWi4LPH+ILP9/In183pseYi7MlEyeEEALgqlWV/Oe/LGVeZUHCdZ09gri33jkbPVEI8Mz6o/zwyR3DevwOT4DcrPhepM4RyMR95Zblcb/XNXv44ZM7eeq15EVArBYLX/7Icj50+RzmVuQzs9wI6LJ76dm4+3Ajf379KH987XBqBz5EsW0kROb63xc1Hn/54IBuq+t69DNqri0dD6TFgBi3aho6sVkVygqzopf9M3LWRtd12jqNL9idhxu488evA/D8Wye48eKqaJnknn3fhBBCTEwWRWH+jCLmzyjikef2sXHvWRbNLGLvsSa+85utLKkq5vZr59Pc7uPhZ/exaGYR99y0FIBnNx4f8uOGdZ36Zg+dngC52fGB0Ehk4mZPzaeiNIdT9UYRsNd31kSvqyjN4UOXz+Ht/bXUt3qZWpINGMVQrlgxjStWTCMQDPHQM3upb0m+Fsnjz6yDa68/RFYvAacYmzo8gWiF1UAwM95nqSBBnBi3vvbIZqC7P03sB9cXCEUzcbEtd/Kzjcxba4eZiZMgTgghRDxzamDV1Hz2Rioy7jrSyOd++mb0O+VoTRtHa9qi3ytgfPe8vKWaFfPKKC/Ojl7e0OrBbrUkncL/8paT/PG1w+Rl2Zlalht33UisiQMwO+3kZdlpi1kL9+HL5zBveiHzpxf2uq3dZmVyURa7jzTy6vZTXLasIu76YOS72WrNjCrOHsnEZbzBtq8wj+kA/MHxs39lOqUYl9p6FCtpbvfxpV++Ff290xOMu41FUXjXsgpaO/28vKU62kdEplMKIYTo6X0XzeLLNy/jonPK4y6PPSnY5Qvynd9s5T9/vjF62X2/38Ezbxzjxc3V0ctaO3x84edvcfeDG5I+ltnKoK0rQF52/HdS7Pq4dDIbjN9w0ay4y0sKel8nGOvCxcbr9NuXD3K0po27H3yT7QfrOXK6lXU7TwNDfy5d3mBKsysynTLzNcRkdcN6743oTS2d3a0x/AN8r/gCoYxfHylBnBh3PL4gDzy1O+6yZzcci2vw2OkNxFXWynHbmFJiTLt88tXDPBWZm5+bJUGcEEKIeDarhTkVBeS4Bzft7mhNG2CsxTZ96Vebkt523c7TfPXhTWgnuwuIlBS4hzDa4TOnovV8voW5A5utUlGWw1duNtbW3f/ULlo7/Dz49B6++/g2jp1pB4YexH32/vXc/9SuIW2bTGAcZWrGq7rmrujPHl8QvZ9ALjYTF+wRxB2paeX2e19l95GGuMvv/NHr/ORPe1Iw2vSRIE6MOy9sPsGxM23R33Vdj/sSBCNTF9taINttZ0pJ99QWHagsy8FiyYzpHUIIITJPf2vSnA4r166Zzp03LIq7vCNSZEHX9V4zP795UeNMY1dclmnx7MS+cKvml3HbNfMGO/RBmVNhFHMpzndFA7kf3LkGq2Xgh5HTJxtTQWMLvsSyKIP/vjVfm/0nkjcSf23HaZ7856F+D/Lj7nMcVS8cr+pjer392/1v8ODTfQdbrZFidSX5rrhM3M5DDXz3N9sAeO6txEbve442pmK4aSNr4sSYpus6r24/ja7rvGt5BYqi0PNvtccXpNMbJMdtj355vLHrDMFQ9w3zsx3MndZdcSwQDLNMLR2R5yCEEGLsWlJVjNVqYfvB+oTrqqbkcePFVZxuMHqtzassIBAKs/VAHb/7x8Fei32AUVDk8OnW+MsqCiAUH/R96r3xAWI63HLVXN5z/nRK8t18+45VdHoClOQPLitot1lQ6G7rc8e18/n18/uj1w8leDKLkCXT2uHj8Zc0AC5aMiVadKU/Ww/U84+3T/FvNy4esemqYnAaW70A2KwKwZDOjkMNfd7+TGMnLoeV3Cx73Jq442e7T/iHYt5/4XD38WGHJ0Bjq5dHnt/HZ9+3mL++eYxN+2r59RcvjasUOxrk3SnGtMY2L0/84yC/e+UQdZEzMz0Xerd2+unyBrjonHIe+cKlLJpZlHB2pWpqPoqisCImcMtyyjkOIYQQffv3DyzhihUVCZcX5jo5f9FkAKaWZPOr/7yEL3x4GdbIgd8r206x60j8d9E2rT6aNTInglyydEr0+tJRmk5ptViiQVtBjpOppTlDup+ffO4i1iycxLK5payYVwbAmoWTjQxJoPdpjGFd543dNQR7BHrNbd7oz7HZuNe2n4pbY/jfj7094DGu31XDnqONtPQRIIrR1d7lJ9tli5tB1du6yHBY5+0DdSxXS7HbrBw53cqdP36ds01dcSf9Y0/s+2Lei/c8uIFvPfY2p+s7eXnrSTbtqwXgju+/lvB+HGkSxIkxLXYaitkDpGcQ19jmJRjSyXLZsFgUyouz8faYvjKtzPhCik2zZ7kkiBNCCNE/uy1+WuW/vmc+P/rMBZy/qLvwiZnVWVxVnLD9ghlGdceHntkTzSp0+YKcO6eEW6+ex1dvXc6/vmf+mJ/in+2y8/HrFvLZ/7MYp93K9z+1ho+9ex4Ou7XPIG7DnjP8z98P8I+3T8Zd3uHprlJ43+93UF3bjq7rPL3+aNzt+itmEZt5McWumxeZpa3TT47bTlFud2GdLftrk962vsWDPxBm7rQCHHYLHl8Inz/EwZMtxO712CAw9hgxNlDreXL/1W29Nxt/ev2RhHV2qSZBnBjTYv8wd/mMP7g9p1O+us2ofGU2Gl0yO/ELNC9SwCQ2KMxySp8YIYQQ/Ys9efjzey6OC956unbNjOjP3//UGr5520pWL5gUvexMozH1stMbjB40Vk3J7/M+x6rSAjd2mwWn3YI3SRC39UAdp+o76IwEaz2nT3r98aXm39h1hgPVLdGTuooCZYVuyouz6EuyjEpbZB1VMBTmNy9pfPc3W/uc/ipGTnskiIstrHOmsSvpbc3Lp5bk4IxZw2q1KHFTKJvavei6zomz7by5uybhfqC7UqzpyVcPxxXNM4XDOs9tPMH9T+3mSE1rwvWpIkGcGNNiz5x0ec2GocYXwdolxhSUnYeNMyHmGcwFM4qi25gfaLNsc+y6OMnECSGEGAhHTBDndPTfgPvKldMAo9BC5aRczlswOXrd6fpOtOpmmtt9Yz7zNlDZLns0UDOdrOvgZ3/Zy//8fX+0mqeZMQuGwjz+ssbJOqMB+Y8/ewFgfM+bhc0eunstj3zhUmZNyet32lsoSSbu8ZeN9XR/WneEdTtOc6SmjS/+4i0On2pJuK0YWW2dfrLddq5eXUlFaQ4OmyUuwG5q87J+Vw1tnX46vcYJ/twsO7Gpt18/v58XYlp9+ANhXt1+mm899jbPvHEs6eOalVRjxVbKNJmFVAC++5ttNMVM+02lfo9SVVUtBh4HqgA/cAj4pKZp9aqq6sAewPx03KJp2p7IdtcB90UeYxtwm6ZpycNkIYYodvrFhj1nWTGvDF8ghMNu4darVLYfrKfDEyDHbWf1/EkJ25uFtcwg7r0XzuTNPWdobvdFK2kJIYQQfRls0+2bLpvNBy+dHS2MYLdZ+Nbtq/jhkzvYtK822kDcPBk53uW47dTGHAx3eYM0tBoH5afqOzHrR+i6cWL2J3/anbB9UZ6TLl8Ah92CRVFwOawoioLNYolb75RMsiCuqc1HQ4uH13fWsHR2CQdPttDlC/L1X27kgbsuGuYzFsPR4Q0wqdBFaYFRaOe+3++Iy9L+v6d2cbreyGh/6PI5ALidtl57yi2aVcTeo0088Y+Dgx5LU1tiJq6pPT5oe23HaW68uGrQ992fgfzV0YEfaJqmapq2GDgC3Btz/fmapi2N/DMDuBzgYeA6TdNmA+3A51M8diHiplPuOdrIht1n8AfCOO1WLBaFD19hfHjv/uCSuLOj8yoLmFKSzZ3vXcTCGYXRrJvFovDfd6ziR5+5IC7tLoQQQvTGXO9Wkj+w5teKoiRk2aaV5fCu5UaBlA5PgPLiLKqm5qd2oBkqx22nvsXLH149xCtbT/LZ+9fzylZjvZHFokQLTYR1nZe3VCdsb7NayHLa6PIG8fpCuJ3WaIBss1kGnYmrKDUKZnztkc34AiHefV4l166ZDhhFXsK6PqAm0yI9fP5g3DFalssWnY0FRAM46O4R53JYUWNmW5luuUrlPTFTnHvT87P9Xx9dAcCzG48n3DY2sJtU6OZALy0whqvfTJymaU3AupiLNgF39rPZu4GtmqYdivz+C+B/gW8PYYxC9MrfoylnXYvHyMRFFpmft2AyC2cUJTTt/sKHl0V/XjQrfo1clstO1sC+h4UQQghys+y8b+2suLVtQ1EaU7Z/oI20x4OcLGMN+ktbTkazmma1SYuiRAtNvL6zJq5Reqwsl51ObxC3M4jL0X14a7MovWbifhYpJDOnIj5YXrNwMk+tO4I/GKY4z8nsqfnMnppPa6efV7ef5qsPb6YwxxF3LCFGjs8fiuvRmO2yRadN9vT3TSewWRVsVgtXrJzG4qpivvrwZgB+8R8X47Bbo+tQe3PHtfN5MXLy4LrzZ3DDRTNRFIVsl43WzsRMnNkCYVJRFvMrC9i8v46n1x/h6lXTU7pUZ1D3pKqqBSOA+1vMxetUVbUBLwDf1DTNB1QCsV3zqoFpgx1ccfHQStiK1CktzewphS5X/CLT5986wcwpeUwuyY6Ofax3e8v0fTARyD7IDLIfRpe8/n27/b2Lh30f16zNRjvdyvodp6maVpj0NR+P+2HKpLzozz1LxfsDIfSYflyhsM5dH1xKUb6Lbz68CTBek+ICN2/tOUNjm4vcbEf0dcrLdREKhZO+bls1o7ffger4dW7FRdksm1fG9gN1nLd4CmVlxvimT80n+PZJapu6qG3qwuq0U5TXfdZ324FappTk4PUH+fmfd/Nfd6xOOIkshkfXdXxReSAUAAAgAElEQVSBEIUF7ug+LSnMxuOtpbQ0N2lj92BIj97W3JcAU6cYmTmHO34frV44mfMWlfPAH3YAMGVyXnTm19rl06L3cf3aKp78h0ZRcU7cyQVPMIzbaePhr1zOU/88xLqdNTy38QR2h53br1uYqpdi0M2+fwp0AA9Gfq/UNO2kqqp5GOvm/gv4WqoG19jYkbTsqxgZpaW51NcnLuLMJI1JFpQeq2njQ++ak/FjH4ixsA/GO9kHmUH2w+iS13/kfOwqlfMXTGL6pMTXfLzuB7cteXZt0cwi9h5r4u8bj1OQ4yAY0tF1nZll2eTnOPnZPWsJBMPU17dz+bKpbHnnLI2tXgpzndHXye8PEAiFB/W61Td2UFWey/YDdSyeURjdtmfN6o9+6yUe/sIlWC0W/IEQ33x4E26nFY/PyBy++OZRLjl36uBfEEGHJ0CnJ8Dh062cv2hydHqsLxBC1yEUCEX3i6KH8QfD1Jxp4fCp5NUgY/f/l29eZkzhjVwWCofjGtH7/UHCge7pmSF/kEuXTuWPrx0m265031c4jK7DiZNNccH6oRNNlOa7aGjowGXtfm93dvoG/fm1WJRek1oDDuJUVf0hMAdjnVsYQNO0k5H/21RVfQS4J3LzauDSmM0rgfjmHkIMUyAY5nR9R9LrVs0vG+HRCCGEEKkxN8nanfEsWRNzm9XCx949j8//bCMAFaU53HnDIsK6Hm0Z5HLYcEWOnWeW57FwZhG7jzTG9fOyWS3GQX84jNXSdykIs8BFIBjmhotmcfnyaXFFa5JNcT3T0EVFWQ7vRMrPmwEcGL3+xNB8/mcb8AeM7NeUkmxmlhvZL3N9ZGxF2KzI+6HDE+R4bWKQtGbh5Ljf51TEf76sFgtZLlu0NYWuEzddM8dt56pV07hiZUXceyjHbTxua6efM41dzJ1WgD8Q4uDJVq5abUxAjP0sO+ypbQowoHtTVfV7wHLghsh0SVRVLVRV1R352Qa8H9gZ2eRFYKWqqnMiv38K+GMqBy7EM+uPsm5nDTarwnc/vprLIwvCQdoDCCGEEGNFSb6Ly5Z1Z6y+dfsqHrp7LUV5Lj59wyIA5lTk43baogFcMpcvr2CFWhotQgLdRWf6q1AJcOHicj5yxVyuXl0JJFYdjQ3iJhUZvefqWjy8uv0UP/3znoT7+9O6I/0+pkj0y7+9Ew3gIL4/m1mVPLawSWGOsV+a231xBU4AVswr47Zr5vX7mGZABjBnWn5cwJWf7UBRlISTAOY2X//1Fu59Yjtnm7pobvcR1nWmFBvFcYrzXdH343MbT/C/Lx7odywDNZAWAwuBLwMHgY2qqgIcA34A/DLSZsAObMSYTommae2qqn4CeE5VVSuwA/j3lI1aCLpLuH7xI8soL85mzaLJvLLNqGZl/tEWQgghRGazKAo3X6nykSvmRqfNmVbMK+PHn72gz+DNtGhWcUKxsu4gLtxv1Wm71RKtEJqM2Y4IYOW8Up7beIK6Zg9/fO1wr9voup7wnETfNu+rBWDtknJ2HW6ktqm7B5wvEtzFVhwvjlSObGzz0ukJRAqdGMGceRKgPzlZdmqbPUwuyuKqVZXRaZnFeU7czuTh0vRJ8essn15/FE8k+1oUE/DfeHEVz79llAp5fWcNt16lpuQ9MZDqlO8AvT3SOX1s91fgr0MclxD98vpDTJ+US9UUo6pUbsxZFPmDKYQQQowtvX13F+QMvVKnLbImaSCZuP6aq8eeIDazPzsO1fe5jT8QHlADeJFo9tQCaps8nI2pf2Bm4mKnOxZHistsP1jP5n21TC7KigZxA5UbKW4yrSwHi6IwszyPtUum8N4LZ/a6TV62gzuunc9LW6o5Vd/J1gN10etiC94AvHt1JZv21dLc7qOpzYc3EOLP645w85VzaWr3MXsI7URkzpkYU4KhMLXNHrZpdXh9QVwxfxjNEsVCCCGEEBCTiQsm9oqzWpS4HnFWa/8ngHOz7LR3BXDYrVgtCod6KaRh6vIFJYgbhK6YVgE2q0JetoOTdR14fEECoTCdHuP62HWPWS4bbqctmsEbypKayZHpsWYgb7cZazL7c8Hici5YXI5W3cwLm6uxWhSmluZQWhi/zvMDl87m3DmlfO+32zhZ38Hzbx3nyOk2dh5uAIgWyBkMCeLEmKHrOp+4b13098JcJ5Vl3RV7pDm3EEIIIWJFM3HhxCCuvDiLUzGNoa0DmMWT43ZEgzib1UIoHKJqSh5Hatqit1GnFXCmqYu2Tj9efxCYOD3/hutPrx+N/rxyfhn7TzTj9Qf5v7/dTk1DJzddNhuAgpz4tgDFeS5ORYrdWS0KN1w0k6pBZLcuX1HBqfoOVs8fWq9HtbIQtbKwz9tMjTSRP1nXEbfmD4zed1muwQVxsnBIjAlNbV46PPGNHJvbfXFnt2QKpRBCCCFi9ZWJ6znFsr/plABF+d3T5MzeYOUl2XG3ee+FM7k9UkxjpCtUhnU94XhpLAmFjP00d1oBVosFl8NGS4efU/UdhHWdLQeMbFvs+kSA/JigzqIoXH/BTBbOKBrw4xblubjnpqUsnVOSgmeRnNtpozDXSV1TF21d/rjrzIb2gyFBnMh4x8+28fmfbeSnTydWfmpu943CiIQQQggxFvRVnTIYig/srAMoinbFKqNypdtpjWb58rMdfPXW5dHbuJxWXA5jsltjq3doAx+iZzcc564H3qCt09//jTOQuZbsE9ctAIhbNgNw5HQb7pjX1/SeNdPJjSyrGUgwPlpK811s2HuW1g4/y9XS6OUSxIlxqaHF+AOYrIHjibPx/UA+877F/Pv7e623I4QQQogJJLY6ZU+x6+GgO7PWl3etrOQ7/7qahTOKojOA7FZLtMgaGP3rppRkoyhE1zyNFPPxGkY4eEwVfzCEzWqJBnOxlSHLIv0EC3JdCduplYXcfs18ILODuOKYTO6yOd1BnNn/bjAkiBMZr2evjlifvXFx3O/L1VKWzE5fKlwIIYQQY0d3dcokQVzPTNwAD/6NAE3BDAFtPfrJuRxWctx2Ksty8QyySuJwmQU/vvObrdFKjr975SD3/X7HiI5jqPyBcFwj79hM3KJZxvTI3qqVmvvDksHLa66/YCYLZxahTitgxbxSbrx4FgBeX5At+2v5we+2D/i+pLCJyHiBmHnsP/7sBdzx/deivy+aWZxsEyGEEEKIfqZTDn5NXCxd1+Mew2QWWrNZlYRsX7rFZq5ON3QyszyPV7YaPXSDoXBK+ujuPNxAYY6T6ZNz+7/xIAWCobiT9+a00GyXjamRtYfJAnLoDtjzMrha+aSiLP7jpqXR3xfOLOLPrx/lvid3Ri8b6H6SIE5kPDPFXDUlD0VR+H+fvYAjNW1xZ2qEEEIIIXrqOZ3ybFMXze0+5k8vJBgO865lFfxzuxHkDDQTZ4rEcNh7HI+YRdesFqXXgCPVmtq8/OrZfbhjMlfBUJhAsHuaXkuHj5J8d7LNB+Unf9oNwKNfumzY99WTkYnrfg5rFk3m6Jk2/vU9C2jtMOogdPWS3Vwwo4gPXjqbtUumpHxc6ZKssrovEJIgTowPZhnWT7/PmDqZn+Nk2dzSvjYRQgghhEiYTvmVX20CjAAkFNJxOY1WAcFQeAhBnJmJM7Zbu2QK63fVRKfzWa0WAiMUxL2wuZqDJ1viLguGdDy+7iCusdWbkiAunfzBMPaYTFxpgZvPfWAJADluOzdcNJOLlk1Luq1FUbh6deWIjDNVst2JWUOfP0S2q/9soqQyRMYzM3HSB04IIYQQg9HbdMrjZ9sIhXV0HbKcxvHF4KdTGv+bmbiPXq3yyBcvjV5vtSq0tPsSirAB3P/ULh5MUnV7qJKNPBgK44lpcdDeFWD9rhr2n2hO2eOmmj8QisvE9XT9BTOZ208/trEkN0kQ5xlgpUoJ4kRGa+3w0ek1+p04HfJ2FUIIIcTAmUVHek5rPBppzj1jci6uyDqyZOvm+qJHSmnYI4GioihxRTVsFgsNrV6+9djb1Ld4opcHgiF2H2lk+8H6QT6b3iXrlXvgRDMef3cQ19zu47EXDmR0kRN/MDyhlssk228+CeLEWNfhCfDFX77FcxtPAGC1yNtVCCGEEANnsySvTmmuq5o/wyhNXzU1j+K8xNL1fTFrlvS2fqnL2910u7ndRziSunvsBW1QjzMQvkDiOrEXNlfT2tHdL+54TEawvWtofeTCaS7U4guEcEywmVcl+fHvuw7PwPaNHBWLjKVVN0fXwwkhhBBCDFZ3Jk7HG5OV6vAYAZbdamHutAK+esuKhAIl/THXxPW2XWxlynuf2M6PIhUI3zneNKjHGYj2ru6AMXb5yd5j3Y91/Gxb9OezTV1Depx0r/Hz+IK4nRMriPv8h86N+/3+p3Zzsq6j3+0kiBMZqy5m6oEUMhFCCCHEYNks3dMp1++siV5uTmXs2eNtMIJBI0jrLXNkZt5M+08089uXNVxpyDR1xlRsjG3NdPhUa/TnM41dSX8ejNj7TgePL0jWAIp6jCdmE/NYA2kSL0GcyEi6rkf7mtx/14V88vqFozwiIYQQQow1dlv3dMpgTGasodULDK8xtBmklSY5CAeS9oh7dftprJFqlqloSW1OE+30BqLVNWODxxO17dGWByabVRl6Ji4NQVxDq4fDp1upbe6i0zPxMnEA6rQCwDjmBaKN2vsiLQZERtp9pJHmdqMfSF6WY5RHI4QQQoixyBpTndIfTN5fbLh6ay4d7iXeMRtYu5zDOwzff6KZ+36/g6/cspwub5DZU/PRTrYwszyXY2e617+V5ru4eOlUnvjHQeP3AndcoZXB+Oubx4Y15mS+/8QOGtu80d/djokXnvzHvywlGArjcthw2q0DCpYn3qskxoSmmA+zEEIIIcRQmJm2FzdXs3pBGU6HlYUzilJSGfJzH1hCbVNX0gqDkDid0mROfRxuVmvv0UYADp5sodMTYMb8Mm6+SsVpt/CFn78VvV2O2867llcwb3ohoVCYP7x6mJbIifLBWr+rpv8bDVJsGwToXq84kdislmiBHLvNgn8A7w2ZTikyjscX5Il/HBrtYQghhBBiHMjPcWCzKnR4gpTkubjj2vkpud9zqoq5YmXyxtPQfyXHYCjca6A3EOZ0zXBYxx8Mk+2yM7Ukm4IcZ9ztXJHM1tSSbCon5VKY66S5Y2hBXDqUFsZPR51UmNkNydPNYbdwrKat39tJECcyzpb9tcP6oyaEEEIIYVo1bxJh3Sj5n+Wy4XKMzJorM4i768ZzWDq7JOltgsPIxplBnDfSVyzbZQRr1h5Ny909pm0W5jpp7fAP6VirOM/Z/40GyXydrl0zne9+fDUXnzs15Y8xljS1+ThR287Dz77DQ300hB9zQVwgGOKFTSfwDWDBnxh99S2eAZVJjbXzUAMl+S4Wzypm7ZLyNI1MCCGEEBOBzaoQCoXxBUI4HdZepz+mmhlkTSnN5hPXL+Cbt61MCKiGU7LfDH7Mht7ZbmNtXs/n17NQSEGOk1BYH1KFymlludGfB1J8YyBCYZ3laik3XlxFeXH2sIrNjCdvvVPLidr2Xq8fc0HcaztqeGrdEf657VTay5yK4fvRkzv5xqNbok01+xMKh9l3opklVSXc/cElfOzdqZnyIIQQQoiJyWpVCIZ0fIFwXA+1dDMzXVZFweWwUTkpN6Hp+HD64UYzcZE1Zdm9lObvGTia0y3/65HNg37M2PFXD/IkfW9CYT0heygM715d2et1Yy6IOxmJSP+07gif/OE6/rnt1CiPSPTF7PVW09AZveylLdVs05IvKO70BAkEw0wuzhqR8QkhhBBifLNZLIR1o9n3SAZx08pyAOJK/JsJCHPd11AzcdW17dEiI2aj7yxXd7C2PKa/bs8gLj+nu+r3YKdUBkNhiiJTKmOP7YYjHA5LEJfE0tklrJw/qdfrMzqIO13fSZc3yIubqwmHdXRdZ391c9xt9kQq84jM1uk1/sCEwkZVpIeeST7H17xdtksKpwohhBBi+My+bJ3ekQ3iPnn9Qr744XPJcSdmyM5fNBmAwBCnJP7h1cPRn/ceawLij50+838WR9fh9WzVFFs4pLF1cNXAg2E9en89q0oOVTisY5EgLsFd7z8n6XvHlNFHyg/8aRfhsE5Dq5dJhW4mF2fR1BZfTWfP0UbONnUxuUgyN5nmVH13mt0Mzs409D3/utMTP69bCCGEEGI4zNLtPn8oGsT98NPnp/1x3U4bamVh0usKc13A0DNxdlt8Hqa0wEVxvivuMrP3WnmP2U25WQ7+46al/OgPO2lq8/barDyZUCgcPUZLVRAn0ymHJqODOICGyBmCn8ZUZ8lx2+nwBLh6VSUvbqnm2Jk2CeIy0AubTkR/NnuitPRT0rYjmomTIE4IIYQQw2cGcWCUbwcoynP1dvMRYU5pHGp9B0ePjOLXbl2B1RIf2L37vEp+9bd9VJTmJGxvTolsHmS/uGBIx2Gz4LBbolUxh8vIxGX05MAR9eWbl9HS4e/3dv0GcaqqFgOPA1WAHzgEfFLTtHpVVc8Dfgm4gePAzZqm1UW26/W6oVIUUKcVkJftYMv+Oi5bPpWXtlRT2zT46joi/ZyO7rdXZ6RxY2wDxz+/foQbL66K22b9TmN+d7Y7488vCCGEEGIMiM3yOEeovUB/zIzgQJo6J+PokYnL7TFlEuC8BZM5b8HkpNsX5hpB3DvHm1gwo4i87MTtkwmGwlitFlwOW8qCuFBYxyoVKaPmVBQM6HYDOVLWgR9omrYOQFXV+4B7VVX9OPBb4GOapr2pqurXgHuB21VVtfR23WCfiMNu4YG7LqK9009RnotQWCcQDHHlykpK8t0U5bmixTNEZmlp91FRmkNzuze66DY2iHv+rRNcuLicSTFZ1NpmIyAvHuUzZEIIIYQYH8w1ccCIrolL5nMfOIfq2o7odMihZuJ6TqccLJfDhtWisGHPWXYdbuQn/35Rwm08vsgaQgUsikJTm5dAMIw90rJh/a4aOr0BPvO+xcMaS0jWxA1Jv0GcpmlNwLqYizYBdwLLAa+maW9GLv8FRsbt9n6uG7CPXj2PaWU5OO1WnJH5uhaLgt1mYdYUY7pdWaGb2iYJ4jJRS4ePghwHdpuFs01d+AKhaBD3pY8s494ntvPilmquv2AmhblOdF2nqd3H5csr4qY+CCGEEEIMVewxxWgHcedUlXBOVUm0bsBQg7gh9OlOYLUohMI6HZ4A27Q6lqtl0evONHby1YeNFgQLZhSypKqE3//zEADzphdGl8ls0+rp8gbjKmMOVjisxwXaYmAGdaQcybDdCfwNqASii540TWsALKqqFvVz3YDNmpLXZ1UWgElFWdQ1y3TKTOT1h8hy2SgvzmL/iWbu/NHr/G3DcYBoC4HXd9bw1DqjwlKnN4jPHxr1eepCCCGEGD8yKYgzdWfihjYl0R8MUVbg5l8um809Ny0Z4n10B5BmgGaqj5nltu94c9z1PU+0/+gPO4f0+CYpbDI0gw2bfwp0AA8C70v9cOJVTOl/TmjVtALW7TiNM8sZN59X13VCYV0yOsNUWpo75G39wTD5uS7KS7LZuPds3HWzKotYVFXM3iONNLf7KS3NZcPrRwBYPLd0WI873shrMfpkH2QG2Q+jS17/zCD7YfAKz3ZXyy4tyRn2a5iKfWCJ1A1wuR1Duz9FIctt5yPXLhz2WMAoWBI3juNGS6+qinyOnGqNu21ujpNHv3Yldc1dfOmhNzl2po2iomysQzzmDus6OTnOQb0O8jkYRBCnquoPgTnAdZqmhVVVrQamx1xfAoQ1TWvq67rBDK6xsYNwuO98cVakytAerZbGNi+r5pdhtVh4ev1R1u+q4d5PnofLIUUyhqK0NJf6+vYhb+/xBdDDYfJ6pNj/46alNDR0cM8HlvDYC/tZv+sM7xysZfOeGkryXUwtdA/rcceT4e4DMXyyDzKD7IfRJa9/ZpD9MDRdnd290LxdvmG9hqnaB+byksbmriHdX3unH4tCSsayYEYh+443861fbeRj757HkZo27v/jLgD+7X2LyXLZeGNXDbuONLL7SCMBXxCCQUpyumfLnappIauXyuLtXX5aO/xUlCVWyQzrOroOPk9gwM9lIn0OLBaF4uLE1w0GOJ1SVdXvYaxzu0HTNLMW6TbArarqhZHfPwU8NYDrUmpSoTEt77mNx3n42X08/9YJdF3nuY3Haev0s02rT8fDin7ouo7XH8LlsDFrSh65WcYH+8Jzylk4s3tWbeUk40zKl365ib3HmpKWwRVCCCGEGKrYDFGmVKe0R8YUHOKaOK8viCtFz2XG5DwAtmr1rNtZw56jjdHrst02bFYLly6riB7LmVNBLYoSnQXXV6XK7/xmK19/dAt6koV8ZrJGCpsM3kBaDCwEvgwcBDaqqgpwTNO096mqegvwS1VVXUTaCABEMnVJr0u10gI3igJHaoxUr1bdwsVLuysgbnrnLOcvmowipUtHlD8YRtfB5bBSkOPkgbsSqx4BXHruVMoK3Rw82Upjq5cLFycvhSuEEEIIMRQ2S+ZUpzQNtzplW5efqsL8lIxlzcJJ/D3S29fjC0bXp+W47XG958wYLDumXsWHL5/DL/76Dp4+grj6FiMT2t4VSGhlEAoZdypr4gZvINUp3wGSvrKapm0EktYV7eu6VLLbLBTnuaJNwfefaObunxpFMcuLs3jneDNNbb6ELvYivXyRD3N/fywVRWHRzGIWzSweiWEJIYQQYoKx2TKvsImZWwgPscxkW1eAvCS94YaivDg7+vPOQw047FbcThv33Xl+3O1CkaxZdswyGTMb6PUHk953KNwdpNY2dyUGcZKJG7JxUfXD7Uwei74/0kh634lBLcUTKWB+mFOV6hdCCCGEGAp3TG0ER8YEcQoWRRlSEOcLhPD5Q9HpjcMVG0Cdbujk2Jk2rl41LWHqaShkBGSxRQPNuhOx0ymPnWnj9ntfpb7Fw9nG7gryyVqCdfmM2XOSiRu8cRHEme668RwmFRr95OZPL6RqqpFm/p+/H6BBGoKPqJYOP0DK/sAIIYQQQgxF7Mn+TMnEAVgs3ZmowWjvMo6xhpuJmxZTaOQjV8ylJGbW2rVrZiTc3hxrbMBlnqz3xQRxb+yqAeCLv3iL7/12W/Tyl96uTrjPB5/eA6Sm791EMy6CuPJIz7GSAld07dvVqyvJy3bwwUtnA3CmSXrJjaQTZ42qQWbhEiGEEEKI0RA7K8huy5xDX4uioA9hSVx7l5G9ys0eXhD31VuW8+DnjJoF71pewX/fsZrzFk7iB59ak3R649olUwCjj7PJmWQ6ZWwhGY+vO7g7Xd9JY2t3pVCA6lqj/UNLhw8xOJnzTh6Gj149j0+9d2FcZUOzSfjKeUb3+cY2b9JtRXrUtXhwO42iJkIIIYQQoyVTKlL2pFiGNp2yrTM1mTiH3RrXFsDpsPKJ6xZSUuBOevsls0t49EuXUZTXnbEzp1N2eoNs2ne21+dzy1UqAFsO1Ca9vqldgrjBGhdBnNtpY9X8SXGXmXOeC3IdKAoJkX+yMqcTUSAY5uFn91HbnNpMZac3QHYv/UKEEEIIIUaKJUMrlFsUpd9+yMm0RadTjv5xlpnlfGb9UX71t31s1+ppjQSZJkWBi84pB+Cp145QF3PMaU7NXN3jOF70b1wEcbFuvHgWNquFkshZAqvFwozJeew73l3c5Pm3jnPH918jGBpaWdfx5NCpFt565yyPv6Sl9H47PcG4ErRCCCGEEKKbRRladcrodMoUVaccDofNgqJ0FzYJhsLU9ljC5HLY4oqhmC0HzAD2mvOms3ROyQiNePwYd0HccrWMX/3nJXGp82VzSzh2pp3mSKr2pS0nge51WxOZP2AEsqlOTHZ5A3ElaIUQQgghRsvqBZO48eJZoz2MOBaLwhAScXR6AtisloyYJqooSnRKJRjB3NmmruiyJjB6zwF842MrAdiw9wwArZ1+QmGdojxZejMU4y6IS2bpnFIAdh6qB6Aw13izfPfxbdGUtK7rHDvTNjoDHEXmQtJUV3bt8AZlOqUQQgghMsInr1+YtOLiaBrqdEqPP4TbOfoBnCm2cMzxs+0EgmGuXTM94XZTSox+dJveqUXXdV7aYlSrLMqVXs5DMSFSJVOKsyjOc7G/uoXy4mxO1nVEr3vnWBNrFk5m496z/Pr5/dxw4UxcThuXr6jI2DnUqZSugi9d3oBMpxRCCCGE6IVliIVNPL5grz2SR0NsELc+0l5g1pQ8HrjrQjbtq2VJVTFgVAYtK3BT1+Lhju+/hqIYjcPVyoJRGfdYNyEycYqiUFrgorXDxxu7jRTuR66YC8DDz+7jyOlW6iN95P7y5jGe/Ochfv6Xvew4VM/9T+3CFwj1et9jnRnQtncFOFXXkbAYtbXDx8/+spetB+oGfJ+6rhtr4mQ6pRBCCCFEUkaLgeRB3PNvHee5jceTXpfJQZxpakkOuVkOrlgxjbLCrOjlt16tRn/WdfjApbMz6rmMJRMiiAPIy3bQ1unH4wsyrSyHy5ZNjc7BPVHbHjefF2CbVs9P/7yH3UcaufNHr7N+Vw17jzaOxtDT6nR9p/F/Qydff3QL3/j15uh1J2vbufvBDWw9UMejf98/4JS/1x8irOsynVIIIYQQohcWS/LCJsFQmD+/fpSn1x9NWoTP4wuSlUGBT89j6O994jyyejmRP6+ykNuvmU9ZpI3BPMnCDdnECeKyHLR1+emKvPEVReEHnzofi6JEs3Cmf7txcVwVHYDHXjjAj/+4i3uf2B5doDnW6boeXRMXigRobV2BaLB232+3Rm/r9Yd4NnJG6NiZNuqau3oN6jq9RtUkycQJIYQQQiRnUZIXNjFPsAPRY1Rd1/nH2yfZd7wJjy+YNPs1WnqOpbSg9zVuFovCheeU8607VvHdj6+Oy9KJwZkwQVxhnhOPL8SR063RtK3FojClJIuzjV3RwOyT1y/k3DmlfOv2lXz6hkUJlfDgMuwAABevSURBVH8Onmzh9Z01Iz7+dOjwBAiFdSYVxX+A2j1GENYUWS/37TtWMbsinw17zrD7SAP//b9b+dIvN0WDOvO2J+s68AdCtHQYUzJlTZwQQgghRHIWixI9iR7r6fVHoz+fbTTK9Te3+/j9Pw/xwyd3Ut/qpSA3cyo6msfKy9VSvn3HKqyW/sMLp91KeXF2uoc2rk2YVMn5i8r502tHCIX1uBTv5KIsTtZ1UFrgxu20snqB0WywvDib8uJs5kwrIBgM4w+G+OrDxlTDDXvPcMXKigG9STNZayTYeteyqdQ0dJLttvP8Wydo7fBhsyq0dvj5wKVVVJTmcP7CyfzmJY3Xtp+Obv/XN49x9apKnA4rX//1Frp8QRx2S7RtgWTihBBCCCGS621NnM8fxGGzEArrHK5p5dy5pXj8oZjrQ5wzq3gkh9onczplQbaTitKcUR7NxDG2o5BByM92RDNOsQsoJxVlUdvs4ZVtpxLm9JrbFee7KCt0Ry87Xd/Jx3+wLqEIyFjT0mlMpayclMutV89jceQPQluXnzMNxpkf8yzJmkWTUQDtZEvcfZys6yAYCtMVyWSaAdwFiyczfXLuSDwNIYQQQogxR1GSV6fs8AZZPKuYykk5HKsx2l/5/PFF9jKh0bfJnE7psE+YsCIjTKhUydolU/jja4epnNR9liAv5kOwZHbv3eKtFguLZhYRDIU5UG0EMnf/9E2+edtKKidlbrDiC4Rw2pPPm25pN4LQghzjNSjJN+Yw//gPu6K3MXt6OO1WCnKd0Ybppu/9dlvCotSvf2wFMybnpeYJCCGEEEKMQxYLSesLdHT5yanIx+20sftIA2Bk52JlQqNvk8NmBG9WqwRxI2lCBXFXr67kqlXTUGL6v8V2lL850nagN/fctBQArbqZ7/9uBwCv76rhlivVvjYbNR5fkLseeINLlk7lI1cmPrfWSCYuP8eYV12U52LhjELeOd4cvU1JXvfi1OJ8V0IQB0SD2g9fPofLV0xL6XMQQgghhBiPrJbEwia6rtPpDZLjtpPltPHmngD3/X4H5y+aHHc7ZwZlveoixVcKczInOzgRTKggDogL4ABysrqDOItlYM291cpCHrp7Lfc/tYtTMY3D0y0QDGOzKgnPoTfVte2Ewjr/3H4qaRDX0uHH7bTGZeru/uBSQuEwYR2cbicEu8/8rJxXxuFTrQDc9f5z+Mmfdkevy3bZuHTZ1KE+NSGEEEKICcWSZDqlxxciFDbaNJk1HPafaE6opJ5sCdBoWTyzmE3v1HJOVe8z2kTqZU4YP0pyhlhB0e20UVGaw6n6DvQk85lTrcsb5JM/XMdLW072eptXt59CqzayaN9/Yju/+Ns7fd7nqboOJvUo7WqxKNhtRmBXGrMOEODiJVMAuHTZVBbOKIxe7nRYufOGRWO+0IsQQgghxEhRLErCdMqOSJum3Cx7XC84s/K3qbelMqNhzaLJ/Oo/L6E4v/fWAiL1MieMHyUl+S7sNgvL1dJBb1tRloNnR4jGNi8l+e7+NxiG5kg/t79uOMbVqysTrtd1nd++fBCAR790WUIBkmAoHNf7LhzWOXamjbWRwGwgHHYrD37uIpwOK1aLhfMWTGLJ7JJoRU8hhBBCCDEwFkVJSAR0dEV67brt2G3dx209m37brAOblTVSevZXFuk34YO43CwHD929FusAp1LGKo9Uu6xr9qQ9iGuLVMLsWZ3I1BHp7QYQCCbepsMToCDHyXMbj/PmnjP8x01L8QfDVJQNrhRslqs7c/mJ6xcOalshhBBCCGGwKImFTczjuRy3PeHY1Ga1RIO5gS6tEeOXhM0YH4qhfBjMZtZmo/B0aotpZ/DQ03toaDXmRgdDYdbvquHHf+yuKLn/REvC9u2RMztPrz9KXbOHDXvOADCpML3BpxBCCCGESGSJKWzi84d4duNxWiMzr3Ld9riWWACTityUFchxmzBM+EzccLidxnzkLm/fQZwvEKLTE6Aob+hzhc2gDWDbwXo6vQHmzyjimfVHo5fnZTto6/Tz0pZqAG64aCbTynL46Z/38Or2U+w81BC97d82HMeiKEyVpoxCCCGEECPOoiiEIlHc85uO89zGE0yOzPLKzXIQ6DGFcnJRFrdfMx9vL7OyxMQimbhhyHIambiuPjJxHZ4Ad/7odT7/s41DLoCi6zqv76yhrMDNNedNB6Ch1RsXwJ2/aDL3/9uFXLVqGvtPGMVNSvPdlEUKl7y+syahOfm5c0qGXNhFCCGEEEIMnZGJ0wnrOpv31QJwtqmL/GwHWS4b+dkOvnzzMvKzjdL9cysKcDttFOY6R3PYIkNIEDcMLqcVBWjt9BMIhpIGaS9uro7+/MQ/Dg7pcf6+6QQNrV7ee+FM3n9JFe9eXUlDqxeA+dMLuea86XzwstmA0f4gOj6HldyYFgpVU/L45m0rqZpqNOL+wKVVQxqPEEIIIYQYHouioId1tmv11Ld4o5dXlGZHf55TUUBbl3ESfvrk3BEfo8hcMp1yGCyKgstp48XN1by4uZoct52f/PtFABw82YLbaeNgTJXIV7ef5gOXzh5UWVhd13l1+2nmVOSzeqFRBdJMtYPRYDt2SmRpzFxpp8NKTkwhkq/cshxFUfjU9YvYd7wpmqUTQgghhBAjy8zE9ewBd+Ml8SfZzRxBgWTgRIwBBXGqqv4QuBGYASzWNG1v5PLjgDfyD+CLmqa9FLnuPOCXgBs4DtysaVpd6oaeGWKLmnR4Aui6zsPP7mNTJC3usFm4YPFk0GHD3rNsP1jPmoWTB3z/ze0+mtt9XHPedCyR4iuTYoK48uLsuNuXxvTocDttWCwKaxZOYsGMomjxluJ8FxcNorWAEEIIIYRILYsCYb17Wc4XP3wuuVkOppRkJ719QWRapRAw8OmUfwHWAieSXPd+TdOWRv6ZAZwF+C3wGU3T5gLrgXtTMeBMc8Hi+ICspcMfDeAA/MEwkwqzuO3a+eTnONh+sD7u9mFdj2sP0FN1XQcA0yd1p9ArSrNxO20sn1uKpUf5WUdMls9Mx3/8uoVcsLh8kM9MCCGEEEKkiyXS7LvLFyTHbUetLEwawJlr4hwZ1OBbjL4BZeI0TXsTQFXVgd7vcsBrbgf8AiMbd/sgx5fxbr1qHu85fwbf+d+tdHqD0ZT42iVTOH62jdP1nayYV4ZFUVg5r4xXtp7i+09s50OXz+EfW0/yzrEmWjr8zK3I50OXz02Y79zcZiQ5Swq6M2xZLjsP3HVhr73tPnH9Ahpbvdht8mEXQgghhMhEFsWYTunxBaMVz5P5+sdW0hJpPSCEKRVr4p5QVVUB3gS+omlaC1BJTNZO07QGVVUtqqoWaZrWNNA7Li4eG+Xvp5Tn8y9XzuPXf9vLE68YxUs+eKVKWWEWHl8w2lrgpivn8crWU2gnW/jm/7wddx8HT7Xy9BvH+N6nL4i73B820u2zphcPuCH5dRenbuFraaksoh1tsg9Gn+yDzCD7YXTJ658ZZD+MvlTtg6wsB3XNHrLddvJynL3er+zzRPKaDD+Iu0jTtJOqqjqB+4EHgZuHPyxDY2NHQif7TBUKGPOZT9Ya0x+VYIiONiMrV19vTJe0AudUFbP7SGPctg9/4RKeWX+Ml7ZUc7qmJS5dfrqunbxsB02NHSPwLOKVluZSX98+4o8rusk+GH2yDzKD7IfRJa9/ZpD9MPpSuQ8CfuPY8VhNG/MqC2TfDtBE+hxYLEqvSa1htRjQNO1k5H8f8DPATCNVA9PN26mqWgKEB5OFG+vczuTx8bxIC4BLlhqFRWaW52K1WKiakkcorHOyPj5YO9vURUm+O+F+hBBCCCHE2GWzdh+G50nREjFIQ87EqaqaDdg0TWuNTKf8F2Bn5OptgFtV1Qsj6+I+BTw17NFmsNwBNs2eWW6kfxfOLOb6C2dG+7iZZWPbO7uLnOw52sjhU61cvboyxaMVQgghhBCjKXaZjARxYrAGlIlTVfUnqqqeAiqAV1RVfQeYBKxTVXU3sBeYC3waQNO0MHAL8HNVVQ8BFwNfSsP4M8bSOSXccuVcALJdvcfGamUhP/rMBSxXSynIcWK1GLsgJxIExlaq3H+iGYDLlk1N17CFEEIIIcQosFq7gzi3Q1o3i8EZaHXKu4C7klx1bh/bbAQWD3FcY46iKJw7t5THXz7IR66Y2+dtC5M0azSDuHaPP3pZfbOH8uIsmU4phBBCCDHOxE6nzMka2IwuIUzDWhMn4hXkOHnki5dy3iCaeZtcDqOYyVOvHSEYClPT0ElNYyeTCrP62VIIIYQQQow1imJk4hbNKuLSc2XWlRgcyd2mmEUZWBuAnpSY7V7cXM3T648CcP6iwQeEQgghhBAi0xkV2GdPzY/LygkxEPKOySD33LQEgK0H6qKXLZldMlrDEUIIIYQQaTa00/9iopMgLoPMqSgAoLrOaDPwuQ8soaJ0bDQ8F0IIIYQQQowMCeIyiNNuxRlp9D21NJtzqopHeURCCCGEECIddH20RyDGMgniMow/GALgonOmjPJIhBBCCCGEEJlIgrgMY56VMZuCCyGEEEIIIUQsCeIyzI0XzwKgvDh7lEcihBBCCCHSboiVzcXEJi0GMsw1503nsmUVuJ2ya4QQQgghxjsJ4cRQSCYuwyiKIgGcEEIIIYQQolcSxAkhhBBCCDHCpDqlGA4J4oQQQgghhBhhVosS978QgyHz9oQQQgghhBhhV6+upMsX5LLlFaM9FDEGSRAnhBBCCCHECHM7bXzkirmjPQwxRsl0SiGEEEIIIYQYQySIE0IIIYQQQogxRII4IYQQQgghhBhDJIgTQgghhBBCiDFEgjghhBBCCCGEGEMkiBNCCCGEEEKIMUSCOCGEEEIIIYQYQySIE0IIIYQQQogxRII4IYQQQgghhBhDbKM9gF5YASwWZbTHMeHJPhh9sg9Gn+yDzCD7YXTJ658ZZD+MPtkHo2+i7IOY52nteZ2i6/rIjmZgLgTeGO1BCCGEEEIIIcQouwh4M/aCTA3inMBK4AwQGuWxCCGEEEIIIcRIswLlwNuAL/aKTA3ihBBCCCGEEEIkIYVNhBBCCCGEEGIMkSBOCCGEEEIIIcYQCeKEEEIIIYQQYgyRIE4IIYQQQgghxhAJ4oQQQgghhBBiDJEgTgghhBBCCCHGEAnihBBCCCGEEGIMsY3Eg6iqWgw8DlQBfuAQ8ElN0+pVVT0P+CXgBo4DN2uaVhfZ7gngUowmd7mapnVELrcAG4CsyEOcAT6ladrxkXg+Y1Gq90GP+34UuK2364UhHftAVVUd2AOEIxfdomnanpF5RmNPmvZBEfAQsBwIAH/QNO3bI/akxpg0fB+cD/ws5iHKgLOapi0bmWc09qTpc3A7cDcQAoLA3ZqmvTFiT2qMSdM+uA1jH1iBo8BHNU1rGrEnNQYNZT+oqjo3cnk5xnv9beDTmqZ5Ivd5HXAfxjH2NuA2TdO6RvSJjSGp3geqqjqBvwIrADRNKxnhpzRiRioTpwM/0DRN1TRtMXAEuDcSjP0W+IymaXOB9cC9Mdv9Glja8840TQsDV2uatkTTtCXAC8CP0/0kxriU7gNT5I+VdIwfmLTsA+B8TdOWRv5JANe3dOyDx4DNmqbN1TRtIfCrtI1+fEj198HGmPf/UmAL8Lu0P4uxLaX7IHIQdj9weWQffBvjAEv0LtX7YD7wHeBdkb9Dm4Hvpfk5jAdD2Q9+4B5N0+YB52AkFD4PoKpqDvAwcJ2mabOBdvM60auU7gOME0k/BC4fwecwKkYkiNM0rUnTtHUxF20CpmOcufZqmvZm5PJfAB+M2e5V8+xTkvtsjfk1j+5MhEgiHfsg8sX9DeCetAx6nEnHPhCDk+p9oKrqHIwvkAdibns2DUMfN9L5OVBVtQy4EuOsruhFGvaBEvmXG/m9ADiV6nGPJ2nYB4uAnZqm1Ud+/zvwkZQPfJwZyn7QNO24pmk7Ij+HMU4cTY/c7t3AVk3TDsVsd1Nan8QYl+p9oGlaUNO0V4CWkXkGo2fE18RFIus7gb8BlcAJ8zpN0xoAS2R60kDu6++qqp7F+IDclYbhjksp3AcPAd/oEVCLAUjl5wBYp6rqTlVV/29kGoEYgBTtgwUYB6uPqKq6PfI3aWG6xjzepPhzAHAr8LKmabUpHeg4lop9ELndJ4HtqqpWY2SAPp22QY8zKfoc7AJWqqo6U1VVBfgwkDPIz8+ENpT9oKqqG7g9sg09twOqgWlpHPa4kqJ9MGGMRmGTnwIdwIPDvSNN064BpgC/B7423PubQIa9D1RV/SDg1zTt+ZSNamJJ1eegUtO0FcBajIDiv4Y7sAkkFfvACpwHPKYZa7AeYQJ+kQxDyr4PIm4DHk3RfU0Uqfg+yAM+C6zUNK0SY3bGM5FgQvRv2PtA07SDGCez/4CRyTDXwgWHPbqJY1D7QVVVG/Ak8KqmafJ3PzVkHwzCiAZxqqr+EJgD3BRJf1bTnYJGVdUSIDyYhbiR+/k1cEuKhzsupXAfXAJcpqrqcVVVj0cue0dV1QUpH/Q4k8rPgaZpJyP/t2EEEBekZdDjTAr3QTVQrUUKOGia9jRQHtle9CHV3weRBfBFGNPIxACkcB9cCbRomqYBaJr2R4wiBfI56EeKvw+e1DRtlaZpq4FXgNOR7wbRj8HuB1VVrcATQDPxM8HitsPIJp1M7+jHhxTugwljxII4VVW/hzG/9QZN03yRi7cBblVVL4z8/ingqQHcV2mPg6QPYFToE31I5T7QNO3TmqZVaJo2Q9O0GZGLF2qati/V4x5PUvw5KIxMIzDPRr0f2Jn6UY8vqdwHke06zSmUqqquxTgD3pjaUY8vKd4HptuBxzVNk8zDAKR4HxwDlkXWJKKq6qVAG9CQ2lGPL6n+HKiqOjnyvwv4FkZxB9GPwe6HyJS/xzAKaNyhaVpscbcXMaa1zonZ7o/pfQZjX4r3wYSh6Hr6n3fkAGcvcBDwRC4+pmna+1SjPPQvARfd5UNrI9s9DawCpgI1wF5N065SVXUxxs6zYyymPgZ8TtO0o2l/MmNUqvdBkvvXkRYDfUrD52BNZBsd47OwEeNzIPugF+n4HKiqugKjxL0T6AL+XdO0LSP2pMaYNO0DN3AWWK1p2oERfDpjUpr2wT3AxzGqxvkwKse9iUgqTfvgBYzMhQNjitnXIxkN0Yuh7AdVVa8FnotsF4pss0HTtM9E7vO9wA8wptvvAD6maVrnCD2lMSdN++BtoAKj5cwZ+P/t3THIVmUUB/C/ULmkSRgJDkoNZ6ihJWupJgexMISWBqGIqHaJDCQiK4fEoEEEl1ASG5JaGiOVwjGjOFtRSBCIJolD+DW8V/gGMYq8n5f7+y0X3nvP5XnGP8+578mX3f3SSFsazSghDgAAgP/HSvyxCQAAAP+REAcAADAhQhwAAMCECHEAAAATIsQBAABMiBAHAAAwIXes9AIA4Farqp+S3J/kryzmCv2Q5OMkh/9pllZVbc5iHumdhokDcDtwEgfAXDzT3WuyGIj8fpLXkxxZ2SUBwL/nJA6AWenuS0k+r6rfknxbVR9kEezeSfJgkktJjnT3W0PJ18P1YlUlydbu/qaqXkyyO8mGJGeTvNzdP4+3EwDmykkcALPU3WeT/JrkiSR/JtmVZF2S7Ulerapnh0efHK7ruvvuIcDtSLInyc4k9yU5leSTMdcPwHwJcQDM2fkk93b3V919rruvdfd3WQSyp25S90qS97r7x+E7uXeTPFJVm0ZYMwAzp50SgDnbmORCVT2WxXdyDye5K8nqJJ/epG5Tkg+HVszrVg3v01IJwC0lxAEwS1X1aBah63SSk0k+SrKtu69W1cEk64dHl25Q/kuSfd19bJTFAsAy2ikBmJWqWltVTyc5nuRod59LsibJhSHAbUny/LKS35NcS/LAst8OJXmjqh4a3nlPVT03zg4AmDshDoC5+KKqLmdxivZmkgNJXhjuvZbk7eH+3iQnrhd195Uk+5KcqaqLVfV4d3+WZH+S41X1R5Lvk2wbbysAzNmqpaUbdYkAAABwO3ISBwAAMCFCHAAAwIQIcQAAABMixAEAAEyIEAcAADAhQhwAAMCECHEAAAATIsQBAABMiBAHAAAwIX8DP76Uur9HaO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data:image/png;base64,iVBORw0KGgoAAAANSUhEUgAAA3EAAAFGCAYAAADElBZwAAAABHNCSVQICAgIfAhkiAAAAAlwSFlzAAALEgAACxIB0t1+/AAAADh0RVh0U29mdHdhcmUAbWF0cGxvdGxpYiB2ZXJzaW9uMy4yLjIsIGh0dHA6Ly9tYXRwbG90bGliLm9yZy+WH4yJAAAgAElEQVR4nOzdd5wb9Z0//tfMqG9vLut1L2NsjG1MMZgSIJBAApdKSC6FkHIJpHAkX467S35plzvSSQIEElIJIRdCQoAcISHB2JhmirsZ97p9vU2rOiP9/piiGa2klXa1q9Xu6/l48GClGWlnpZV33vN+f95vIZlMgoiIiIiIiMqDWOoDICIiIiIiovwxiCMiIiIiIiojDOKIiIiIiIjKCIM4IiIiIiKiMsIgjoiIiIiIqIwwiCMiIiIiIiojrnx2kmX5CICI8R8A/JuiKE/KsrwewL0A/ACOAHi/oiidxmOybiMiIiIiIqLRKSQT9y5FUdYY/z0py7II4NcAblIUZRmATQBuB4Bc24iIiIiIiGj0xlJOuQ5ARFGUZ43b9wC4No9tRERERERENEp5lVMaHpBlWQDwLID/ADAPwFFzo6Io3bIsi7Is1+fapijKqTy+lxfA2QDaAGgFHCMREREREdFUIAGYDWArgKh9Q75B3IWKohyXZdkL4A4AdwL4Y1EP0elsAJvH8fmJiIiIiIjKwYXQE2mWvII4RVGOG/+PyrJ8N4BHAXwfwHxzH1mWGwEkFEU5JcvysWzb8jzQNgDo7R1CIpHM8yFUbA0NlejpCZb6MKY1vgelx/dgcuD7UFp8/ScHvg+lx/eg9KbTeyCKAurqKgAjNrIbMYiTZbkCgEtRlH6jnPI6ANsAvALAL8vyBcbat08AeMh4WK5t+dAAIJFIMogrMb7+pcf3oPT4HkwOfB9Ki6//5MD3ofT4HpTeNHwPhi0vyycTNxPAw7IsS9DrMvcAuFFRlIQsyx8AcK8syz4YYwQAINc2IiIiIiIiGr0RgzhFUQ4BWJtl23MAVhW6jYiIiIiIiEZnLCMGiIiIiIiIaIIxiCMiIiIiIiojDOKIiIiIiIjKCIM4IiIiIiKiMsIgjoiIiIiIqIwwiCMiIiIiIiojDOKIqGiSySS++7tteHFPR6kPhYiIiGjKYhBHREWjaknsOnQK9z66GwAwGIpBSySy7n+wtR+/eOJ1JJPJiTpEIiIiorLHII6IRmXb/m5094cd98VVzfZ1Ap/9wbO4/0kl63N844HXsGl7K8JRLes+RFSYo+2D+M1T+3hxhIhoCmMQR0Sj8oOHd+AL973ouC+uprJuZgbu+d3ZSytVTd8nrmXP1hFRYf7716/gqZdPIBLjxREioqmKQRwRjVos7gy+YrYgzqyiVPMI0GJxnmwSFYt5MUVLMBNHRDRVMYgjoqKxZ+ISRilXPhVd9uCPiIojzs8VEdGUxSCOiAqWyBCZJZJJ/H7jQeu2VkCJpH0tHREVBz9XRERTF4M4IipYIkOZ1oET/dh2oNu6HS0gC5BelklEY8dMHBHR1MUgjogKlimIS29OEs3QVOHuP+7Elp1tw+6PMWNAVHRsGERENHUxiCOigmUqp0ymBXbRDM1KXla68NM/7x12f5yZOKKiYyaOiGjqYhBHRAXLlIlL74SXnonLNbMqykwcUdExiCMimroYxBFRwewBmxnQpZ8wpmficrU7ZyaOqPgYxBERTV0M4oioYPZ4zFx3kx60pWficp1QcsQAUfHlM6ORiIjKE4M4IiqYvZzSDM7Sg7hITHXcztVkgY1NiIqPmTgioqmLQRwRFSSuarjt3udtt40gLi3z1huMOW6raSeUjkCQ5ZRERWH/XDHDTUQ0dTGII6KCdPSGHVf4zQxbKOrMvHX1hR2307MCWiJ1myebRMVhz3g/svkQSyqJiKYoBnFEVBBNczYoMTNsg6G4dZ/XLaGzNxXEJZNJRxA3FIlD1ewZA5ZTEhWDPWjrC8bQcSpUwqMhIqLxwiCOiAqSvrYtriYQjWto7R6y7qv0uxAMp8opVS3heNzn7tzi6FYZYzklUVGYF1XOWNwAAIhkmNdIRETlj0EcERUkvSwyriXwX796GQdO9lv3SZLoKJGMxhOOx8XUhCOIizMTR1QUZoa70u8GABzvCGIgFMv1ECIiKkMM4oioIJlGB5zsSmXhPvhmGS5JdGTX4mpi+Jo4jWviiIrNLKc0g7hfPangq7/YWspDIiKiceAqZGdZlr8E4MsAVimKskuW5SSAnQDMM7APKIqy09j3agDfMr7HKwA+rCgKi/OJylwknjY6wBaAXbymGW9YMwcbXz3pyK7F4tqwdW8spyQqvnhaEAcApwaipTocIiIaJ3kHcbIsnwlgPYCjaZvOVxQlmLZvJYCfALhQUZT9sizfB+DzAL46xuMlohJLz8TZu0y6XXpyX5JER+OSaFxDMBx3PM7R4ZLllERFkZ6JAwBBKNXREBHReMmrnFKWZS+AuwB8Ms/nvRLAy4qi7Ddu3wPgPYUfHhFNNulBnH0ulWicLUqS86zxnj/tdnSvBIBQJJXRYzklUXGoqnNNHACsWdJYqsMhIqJxkm8m7qsAfq0oyhFZltO3bZRl2QXgCQBfVhQlCmAenBm7YwDmFnpwDQ2VhT6EiqypqarUhzDtTab3YPehHvxpyxHHfTHbxIFAwIOmpiq09Tgrp9tPhdDW65wb56/wWF8nkpPr50w3mY9tOuH7MLL2fr10snlWtXWfx+MqymvH139y4PtQenwPSo/vQR5BnCzL5wE4C8BtGTbPUxTluCzL1QDuB/BFAF8o1sH19AQdV/lpYjU1VaGra7DUhzGtTbb34La7nh12308e2WV9HQnH0dU1CDFD+daW7a2O251dehW23+tCKBKfVD+n3WR7D6Yrvg/56e7RP1ehYBQffetpePCp/QgX4fPF139y4PtQenwPSm86vQeiKGRNauVTTnkxgNMAHJZl+QiAFgBPyrJ8haIoxwFAUZQBAPcB2GA85hiA+bbnmAfg+GgOnojKiBG8Zbv40tJUieuvXA4A6B6IAABm1PqHda4kotExG5u4XALOP302ZtYHHE2EiIhoahgxiFMU5XZFUZoVRVmgKMoCACcAvAnAVlmW/QBglFO+C8A242F/AXC2LMtLjdufAPC7Yh88EU0uZgIu2znj1RsWQDLSdB2n9JLL5sYK9A5GGcgRFYHZUMgl6X/eRVFgRQsR0RQ0ljlxywG8KMvydgA7AMShl1NCUZRBAB8H8LgsywcA1AD49hiPlYgmuxEycX6vBNEI4l5WulAdcKPGWBv3I1tZJhGNjmpcDDGDOEkQEIqqiMTUXA8jIqIyU9CcOAAwsnGmM3Ls9ycAfxrFMRFRmRKMKC5b+VbA67a6Ug4MxfDGs1qQSOr7bjvQPTEHSTSFmSMGXEaHWFEUcLR9EJ/63mbc92+XlPLQiIioiMaSiSMiAgB8+h2rMKPWj4vXNAPInYmTbF1PGqp9HC9AVERmEOe2lVMCsC6WEBHR1MAgjojGbFZDALd/4jw01foBpE4Yv3PTBsd+AZ/bOqnUb7sQi6fmzh3rmB7dpojGS9xcE+cyyikztYolIqKyxyCOiMbM58lcmR3wOe+vDrghial/dgJetyOI60ibJUdEhUmVUxqZOIFBHBHRVMQgjohG5Y7PXGB97XVLjm3m1X+3kQ2o8Lnw1RvOgSAIjsxAhc+Flhmp+SfBUGw8D5loyks1NtE/Z/bP21AkjqPtzHYTEU0FBTc2ISLyuEVUBzzWba/HeT3o/7v+bOw+fAqiIOCez10MSRKsDFx6OeVbz1uAlQvq8fX7X8FgOD4xPwDRFKUmEhAEWJ83wfZ5u+Oh7Th4cgD33XqJ43NIRETlh0EcEeXN73UhHFXxjosWO+63l0gCwNwZlZhrZNg8WbJ0AFDp19fILZ5Tg4DXhcEQgziisVDVpNXUBACStoYmB08OAAAGw3FrtAcREZUnllMSUd48bhEXrW7GFWfPHfVzOMop/W7b1y4MRQoP4rREAsqx3lEfD9FUEtcS1no4AIjbur+an7yBIZYtExGVOwZxRJQ3VU04rvKPhiSlgjiPK/VcLkmEqhXeBv2hpw/iG795bdw6W97x21fxwp72cXluomJTtYTVmRJwBnFmFMcgjoio/LGckojykkwmEYlp8HmlkXfOwd4tT7B97ZJEaFrhM+P2HNGzcNkGjI/FodYB/H3rcfwdwPoVs4r+/ETFpqoJq6kJoGfm0vUMRCbykIiIaBwwE0dEeYmrCWiJJHyesQVx2eZWjTYT1xeMjul4skkkk/ivX708Ls9NNF7URDJrOaWZRT/cNjDhx0VERMXFII6I8hKO6fPcAt6xJfClLOWYLkmwZlwVYsjoaOkoGyuCaCw1v27+zKqiPjfReEkveVZtn4uY8XXHqdCEHxcRERUXgzgiykskqgIAfGMM4rK1NtczcYUHYmbubjSlmLlEbUPIwW7sVCZyNTYxOX63iYioLHFNHBHlJRzTgzi/J/XPxmXrWjCjzl/Q87iMIE5IC4wkSUAkNvp1bfFRlGLmYj/RNQNYoslOb2ySfU1cQ7UXkRiDOCKicscgjojyEo4YQZytsck/X76s4OcxM3H2YBDQ1+uMJhNnGstjMzHLKWsqPVYpKdFYxVUNbtfY1pXmoqoJuMTsmbjaSi9ODY7POlIiIpo4LKckoryYgYx/jOWUCaOLZF2V13F/Mgkc7wziRGdwVM9b7CDuRJd+HPXVPmbiqCg6e0P4l28/gy0728bte6iJpHPEgDY8iIvyogQRUdljEEdEeQkXaU1cXZUX77x4EW5+92rH/R29erOFHz+2e1TPW8wgrrs/jPse3wsAqKv2IaYmih4k0vTT2q3/jv/0z3vx6LOHx+V7pDc2qfK7HdtrKj2IxjUkk8UfyUFERBOHQRwR5cUM4vxjHDEgCALect4CNNT4HPebZZaDofionnc04wmyufVHz1tfN1Trx8l1RDRmtnWgjzx7uKiB1L7jfTjeGTQam6S+0a3vXYuPvOU063ZNpRdaIsmLEkREZY5BHBHlpVjllNmYa3eC4dxBXO9gFBtfOwkAjpNgVUsgkUhaZZDFUmFkMsIsqaQxCEdV9KWtRfvhwzvx27/vL8rz3/7Aq/jSz14yGpuk/rQ31vqxYdVs67Y5IoTrPImIyhsbmxBRXiJRFW6X6GhfXkxmEJcYITvx/d9vx7GOINYubbQCLEAvI3t0y2E8uuUIvvbRczGnsaIox7WwuQYAgzgamy/c9yJ604K4bQe6AQDXXba0aN9H1ZKOxibp3EaApxZ5riIREU0sZuKIKC/hmDbmUspc8h3WbZ4IJwHEbGMA4loCh1oHAACnBiJjPh6PW8SdN1+E+mq9AQvLKWks0gM4u2L8vprSM3Gm6y5dgg2nz7LWy+X7eSMiosmJmTgiyks4qo65qUkuZhc9YYTJ2pqx9k3Tkogh4bhfMtbVjWW9j5bQH3vVufMR8LkQNRKDzMTReNl3og/rV8wa9ePtv+9q2po40xXnzAMAvPx6J4DhXSuJiKi8MBNHRHkJR9Vhs92Kaf7MKgBAErnLKVUjyFK1xLBMnFnqef+TyqjbqKuq/v3NsjO/tYaIQRwVR2NaU5+u3vCYns9+gSGe1p0ynfkZYWMTIqLyxiCOiPISiaqOQd/F9pl3rsIZixuQTDpPMFu7h3C0fRB9Qb0czczEqVoCMVtJ2L7jfXhlXxcAoC8Yw6G2gVEdh5mhcKUFcSynpGIQBQFf++i5jvuC4bFdIAjZgjhVS8KXo+zZ5dKzdCynJCIqbyynJKK8hGPasAxCMQV8bpy+sB47DvYgHFVRFfAgkUziC/e9aO3zs9suhZYwg7ik9TUA7D/R73i+0WYazJNbT3oQF2UQR2N3+dkt1u8WADRUexEMx/H87nZUV3iwckF9wc+ZXurry5ExN7N0bGxCRFTemIkjoryEo2rOk8NiqPDp3SbNWXFtPaGs+8a1BOJq9sBqtCep5nOa5ZTmOsBonEEcjZ3HJUEQ9GzYqkUNqAx4EAzH8ZPH9uA7v902qucMR9KDuFyZOKOxSRHnKhIR0cQr6IxMluUvAfgygFWKouySZXk9gHsB+AEcAfB+RVE6jX2zbiOi8hOOqtaMqfHSbIwFONI+gObGCuw5fCrrvpqWQDSuB2q1lR70BWOO7Woiv5PUnv4IHnvuCK69ZAkCPpeViXO79BNhSRTgcYuIcE0cFYH5O/6jz10MlyTgjod2YOehnjE9ZygtS5yrAZGba+KIiKaEvDNxsiyfCWA9gKPGbRHArwHcpCjKMgCbANw+0jYiKg/JZBIJIxBKJpOIxDT4xnFNHKCf4LpdIu57fC9++uc9eDDHIGR7Jq6uaniZZ76ZuFf3d2HT9lY8/MxB63kBOJpD+DwuromjURsM6RcYTl9Uj3NOmwEA8LolSKKICt/YL4yEonHH7ZyZOI4YICKaEvIK4mRZ9gK4C8AnbXevAxBRFOVZ4/Y9AK7NYxsRTXLb9nfjI994Gp/+/iaEoypiagJaInfDhGJwu0SsXtwAANiysz3nvqqWRMzIxFX4h58Ij9RC/Wd/3ovf/n0/HnxKDxQHw/qJcNAo5XTb1i15XCIOj7JRymSmaglrpAKNnx0H9UzbOy9abJVSmubOqBzz84fTM3E5PqfWsG9m4oiIylq+mbivAvi1oihHbPfNg5GVAwBFUboBiLIs14+wjYgmuR88vAOAfnLY1RdGyFhzY65ZG0+V/vy+h6omEDMycZW24xKNk2RthJPUZ3e24a9bj1u3X369E4fbBvDc7na4JBGzGwLWtu7+CI51BK2MylRx43efwZd/vrXUhzHltfWEIIkCWmZUDNv25nPnjfn5QxFnJi7XKBArE8cgjoiorI1YxyHL8nkAzgJw2/gfjlNDw9ivUNLYNDVVlfoQpr1SvwdJSYIv4AEAzGqqGvfjqazwZt32hC3oClR4caQzCABorEsFXLffdAFuvXMzvH5Pwcd6oieMnYdO4Q1ntkBe3GTdf9GaOdi07SR+/dR+/PuHzrbWy5U7VUviZNdQyX/H8lUux5muLxTDrIYKzJpZM+K+9fUVkHLMeTPd/L2NWH/6bFx3uYxHtxyBSxKt7Nqq5TOtYC2dN6B/vrw+d8GvZ7m+/lMN34fS43tQenwP8mtscjGA0wAclmUZAFoAPAngBwDmmzvJstwIIKEoyilZlo9l21bIwfX0BK01OTTxmpqq0NU1WOrDmNYmw3tw5EQvYhE9A6XG4+N+PLEcDUQesq2RUw734MVdbQAAyahQWyc3ocqrn7z29YezHmu2f1eGhqIYCsfRUOWxHtvUVIWLV8/Gpm0nsXVPBx575gAuPKO54J8rX//961dQW+HBjW9fNW7fI93GrUdH1dp+Ik2Gz8JodZ4KoTrgznr8n/inlbjnT7sBAMdb+/LKeB880Y+DJ/px8apZAIClLTX44JtkxNUEek8NZX2c2aAn1+cjk3J+/acSvg+lx/eg9KbTeyCKQtak1oiX+xRFuV1RlGZFURYoirIAwAkAbwLwLQB+WZYvMHb9BICHjK9fybGNiMpI72DUKqcMeMe/nFKSnGuGls+rxVXr5w/b77HnjqAvGMPKBXXwe1KdJPPpvpdtHVhHrz7SoNrIPJpqK1PZwa6+SB4/xejE1QQOnOjHy0rXiPu+sKcdrd3ZT9YL8Z3fbsO+431FeS4aTtMSWTNjAHDOaTPxwTfLAIBYPIFoXMN//uQFKMd6M+5v/90eGNIvsJx92gzMrA+gZYQ1dtaaODY2ISIqa6OeE6coSgLABwD8SJbl/dAzdreNtI2IJj9zXZokCugLRm1r4sZ3xID5PU11VV7c+r4zHU1G7LREEtUVHmu7JAoQRQGiIGQN4nYc7MHrx5wBi98rQRCAjlN6EFdV4QxWayo9uOCM2QCA3oHxC+IKmUX340f3OAahj9Wh1qnXuGWyULUkXGkXJ9KZA8Djqob2nhDaekJ44G+Zu7Pah3v3G0FcTYUn477pJFGEIHBNHBFRuSv4jMzIxplfPwcgY81Prm1EVDpaIoGBoTjqqrKvPdMSSbxxXQv2nehD72AMIeOk0T8BQRyQOtk1u+ylB3Ez6vzo7A0D0BuZmGuIRCMAdEkCVDVzyeQdD20fdp/f64IoCGg3gzi/84RYFATccNVpONYxiGA4PuzxxWKfRafmyN4Uq8zcvo7KzOhQ8alaYsR1bh5jnWUsnrCy0dkuRNiDuBNd+rrQ6jyDOEAfn5Ht80FEROVh1Jk4IipP9z+5D5+7awuiOeaeaVoCLpeIukovegej2GUMIx7vYd+61MllW48eVKUHcWuWNFpfC6IAzQhqJFHfzyWJeHLrMWzcdtL5zMnMJ67L59WhMqAPDBcANNYOnzsHAFV+95iDOC2RwD1/2pVxZIF9Fl2uuXTFmFmXTCYdQUJXf3jMzzldhKMqEll+lzLR8snEufUgLqpq0DT9ubMHcan3/+f/9zqAwjrHul0iM3FERGWOQRzRNPDMtpN4Ybc+d23T9lYAuUv3zPKvuiovTnQFsd2Yc5VrXc94OGu5Phg5PYizjyGQRMEaJ2CWYrpcIpJJ4Fd/UdA7GLX2zRaAfejNMs41hjBXV3qynhBX+N3WPLnR6u6L4KW9nbj7j7uGbbMH1vZsSzp7xm60Q5tVzRmEFGt93VQXi2u46Xub8NDTB/J+jJpIwCWOlIkTjedPWO9ptkArlOF3w1/ADEeXJHLYNxFRmWMQRzQN/PIvCn782B7Hlf1YliAukUgikUzCJYqozVFyOX5SGYv3XLIEAKxmJSZ7ECcKglVeaAZxblvW4xsPvGp9fWogFdCZNqyaBbdLwhvPmouVC+rw8beuyHpkVX4PhnIEcY9sPoTHthzOuh1IrWGSRAHKsV5HRmc0mbieUa7RS8/y2IPd8bLrcI/VPKZcmRc/nnzpOF5ROvN6TF5r4oxMXFzVrPmH/cFYxmArUxbdV0CW3F5GS0RE5YlBHNE00mc7Uc90NR9IndxLkoC6ylIEcSm1Vfo6H/ME15QexGlGIGSuJbKf+Hb2ha1AyVzzZj1/pQfvuXSp9Zyfu24tTsvRar8y4MZQRM3a3fLRLUfwx825g7i+YNQ6rm/85jU8/MxB6/jsJZaRDKMWQpE4fvLYbkfWbP8ou0qar1Fjjc/4ftq4n9h/93+349/vfcFxX1vPEL7yi63YsrNtXL93scTiqdforgzZ1JNdQby6z9ldVMtnTZw7lYmL2X5/b/reJjyadmHADPIcj8/S/CcTlysVxD265TB+8cRevKJ0MrAjIiojDOKIppE7fr/D+vrLP9+K//zJC7jpe5vwq7+8js98fzM6ekNWmZ1LElFTmX+zhOLRv/+GVbOsNW7pmTh7l0xBBC48oxkrFtThTefMAwDHSTAAHO/Qmz+kB3Hvv0J2BIQjMfcdigwPsPJdI5We8XrihWN4bMsRHDjRjz9sOmTdnynb8sSLx/D87g7c/UgqePj5E6/jD5sOZV3vl415wv7W8xfgny9fBgDYvGPiA6kDJ/txtH0QP/3z3oJ/hlLIFECZhiJxfPGnL+HOP+x03F9Id8poXHO0/1e1BB7ZfBgDoVTjGTOQfP8Vy6z7BCH386d7aW8ntIT+3Ju2t+GuP+7CxtdOjvxAIiKaFBjEEU0j6eue2npCCEdVbNzWimA4jtauIahGlskliVbHPABYsaBuQo91Rq3f+nrYmjjbHDdJFFDpd+Pz16215rmZjU4uP2suAKDbaNoRDDlLIUc6sU5nBnHBUByqlkAoknq+wTy7O2YqW3x+dzte2aeX5l1/5XIAqUD0p3/eg83GOsZQhuARAB5/7gj2n+jP86fQmZk4tyRaQfH9TyoFPUcx2NfmjWfnz2KxZ+Lsdhzswdd+8XLGbbk6jZrMbHMsrlkdJ+0efCo1biBuBJKFNDOxM0dpfOybGx33l0EMTUREBgZxRFNceunfOUYDj0yGIqrVGc8lCY7g6fPXrR2fAxxmeGCVq7GJmCEDYWaZ1slNAFKBU3oWRRqh2US6yoARxIXj+N7vtuNTd2y2tqVn/7LpC0Yxo87vvDOpB9QtTZVY2lLjONYtO9vx8yf0DoTpJZb11alyV63AsQNm0wy3Syz4sZn09I9ubZ79Z+oe5XNMpEwNgbr7w7jjoe3o7Et1+DR/B5PJJLRE0jH/MJMq43fr/r/uw6NbjgzbrtnXsxq/axX+4naLffDv+/G93w0fwUFERJMPgziiMpRMJnEqz4YW0ZgzuKi1rXNLX0fzs//ba53cuyQx65DtCWELztKPw+9NZQjFDCfHZkahubECkijgN0/tx9d/9TI272hzPFfBmThfKojbe7TXsW2k2W0DQzH88i+vo6M3PGytoSAK6OwNY1a93zEvLP057Q1NKnwuR+YkElPxu6cPOEoyczEzcS5JxNwZlXk9Jpu9R3vx/370HF7a25Fx+w8f3oF7H92dcZu9bDS93HUyytQQqKtv+GfR3M8MkEfKxEmiiDeua3Hc99UbzrG+tv/emkFcIaXA+dppjBMhIqLJjUEcURnauK0Vn7/7ORxtH4SqJXI2JDAzB6sWNQCAlekBgPUrZw7b3xz6LKVl4iacLUKxH4cA5wlxpkzc+afPAgAEfC74ja59B1v1piFmIw8AIzabSFdly8SZzLVwao4g7uXXO3HzD5/FM9tacbR90MromSIxFeGYioDPBbfR4CKuJhzNZ17a24H2UyFrAHp68BqKqPjLi8fw+HNH8vpZVFsmbt7MKrxhTbP13IUyG7IcaRu07jvY2o//+PELCEdVvLa/Gy/uyRzgRWIaXJIIlyTiWMdgxn0mi0QiaXUXNX3l51sdP5v5GpoBtz1YHsn7Ll+G9StSn8kZdX58+Cq9vPb53R3oNDp7xlUNoiDA75mIuY3AsY5B/PTRXfj1X5Wc8yWJiGjiTMxfACIqqkMn9fVPL+3twBO/OIa5MyrxFdtVezuzXO28lTPxqXecjkHburD3XyFj03ZnMwtz/ZhLLHEmzsbMGAoC8K1Pnu8oTcuUibv+yuW47rKlEAXBCriWzKnBgZPOdWOFZuIqjMzHoK3JRDyegNcjOcrd0j3wt32O2+nB0lBYhZQAUXgAACAASURBVEsS4HW74HWl1kYN2dbc3fMnPZPV3FiB1u4hiKLgaARSaOv+VHChvwZ11T5EYhriaqLg993MOv3lpWNYNrcWa5Y24vdPH0T7qRCOtOcOzCIxDRU+FyoDbnT2Tu6B4796UrHmLJqOdgziqBF83vretegNRvGTx/Zg9+FTWL9yJv73H/patnz7jnzgTTJWLW7AUDgOj1vChWc0WwO9dx0+hUvrAojFE3C7U5/P8f6cfvnnW62vVy9ptC4IERFR6UyOMzQiKojPuAL/xIvHAADHO4c3QjCFo5r1GLdLQoXfDY9bxIbTZ2XMDphrm1wuZ2OTiWIGFfYsmbl2rbbSi/pqHwRBsAK5TEuNXJI4rNRs1SJ9dEB/MGZlIwttDOF1S/C4RAyFUxmyaFrZHABsO9CNnzy2x7qdfpLtczuvn6laApGYBq9HsjJxoaiK7fu7hx3D7IYATl9Uj09csxL23N/jzx0t6GdJZeL099hvZZCyDxnPxr4eMD1oGanjZDSu/9wVXlfOAeeTwXO7Uhc8rjh77rDtC5urrczvz594HVt2tVsXSfqD+TW+8XtdOG/lLLzxrOHP322UbcbUBDwu0fr81hU4z/GTbzsd77x4kXV7+bxax/Z4jg6c9gsYRERUOszEEZUhn9cZXElGViZTm3Gzg6IZ1HjdEu68+aJhAdwt167Gd3+33Vrfk97YZKK86ex5CEVUXGZbH2Rm2+xt/CVRgJZIZszE2c2sD6DjVAgLm6sB6Jmfz75rNXqDUTTV+nM+NpPKgBuDYXu79+FB3A+MUQ4Xr2lG/1AMg+E41ixpxLYDelCW/v6ZfB4JoiDAJYn48/OZg7IKnws3vX2VfmMM/UjSM3HmhYFwTENVYOTHf+lnL+Gi1c24bF2LY51YZ1/YcXuk2WPhqAqfR0LA5857nedESCaT+Mg3nsZbzpuPd168GIB+EcFsvtJgK8s1eVwifLaZhr/6S6rbZ3cRfjazlDMe1+BxiagKuPGuNyzGWcuzNyvK5Gxj/4ef0ddPfujK5XjihWNWljEU1VCT5QLOszvacKR9EOefPgsLZlWP9kchIqIxYiaOqAzZh1+bwUy24d1BI4izd7KzB3CnL6rHwtnVWDZXvxpf6nJKr0fCdZcthdf2M1YF3PB6JLznkiXWfWbwNlIQd+t71+KW96xGtTGWIJFMIuBzYU5jxaiOr8LndmbijGAoUznl7Q+8ih89sgvRmIaG6tRJv72c0j7ry/yZcw1urrc9z/uvkNFY48PapY3WfWYmaCT27pT644xMXB7ZsFMDERzvDFplovY1gsmk3mXSvKCQ7ffSNDAUQ3WFB36va8R9J5IZlNuD6VpbxitTUxFBEDB/VhXOWzlr2LY3Zcjc5evLHz4bLknEwJDeZTUS1+BxSxAEAVetn+8Yx1GIz1+3Bsvn1aKh2ofzbOtj7aMz0r1+rA9PvXwC33jgtVF9TyIiKg5m4ojKkD1gmDezCofbBtDdF0HFLP3E8uYfPovzV87CtZcusQKObKWDt1y7xvq6wufCniO9EKA3VRipLfpEcUkifnTLxY77UuWUuY+xrsqLuirvqFvgp3O7REd2KVMmLhN75sbrlnDbP5+Jg639jvVFHqOU0uMWERo+Tg6A/n6b1slNWCc3QdUSiKsJPLrlMJ7Oc2CzfU4ckMrERfJoXGGW74qCgIMn+9GTlmWyB2PhLLPtTP1DMcxpqoDP48o6B68U4hlGRtiD7/R1jebAdL/XhY9dvQLP7263tn3zk+ehsWZ0gRagv+enL6zHobYBqFoC3f0Rx0WB0VqxoB4rFtRbx20aGIphdkPuixyZRi0QEdHEYSaOqAzZ1yAtm6uv73pZ6cQDf92HYx2DGBiK4S8v6evlzOYYAd/I12zM8QMtMyqttWeTlZhnEGfK5+fPh0tyBnFmcDhSELdwdir48nlcWDa3FleeO98R3JnrF2fUZa9nlOfWDrvPJYnwe11wu0TE1cSI69AAQFWdmThfAWvizBP4RDKJr9//Cg6eHHBsD0dVa03cYCh7VieRTGJgKIbaSi8Cxpq4xCSZOJ0piIvZAtz0LHUgLQP6tgsWwu0SccNVp40pgDOtWdqIgaEYPv6tjTjaPmh1Si0W+xpUewdO+zpFc+4iERGVHoM4ojIzFInjmW2pbMui5hoIgl729fdXT+C+x/c49g+G4vB7pbxanM9p0q++p58gekfZen485VtOaRpt+/x0LkmwShEB4O5HdiEYjltD0jOpDrghz6uzbtuzHqIg4MNX6m3kK4xA89Iz51jbb7l2NQC9UcjXPnpuznJJt0tCMpnf4O+4OdTdDOK8+WfiMgU4C2dX4TPvPAOAfuJvBom5grihcBxaIonqgF5OmQQmTQv7TD9jJK6hpakS37lpA2Jx53Yzi2q65oKFuPfzb8AFZ8wuyvFceMZs1FZ6rNurFhe3Q+Sser91gaDP1oTlpu9tsr4+O23tXa4GKERENL5YTklUZja+dtLK2AB6gBDwujBklKKd6BqytrX1DKE3GEVdVX6lV29cNxcv7e10lLX95wfWOdZhTRZSgUGcIAiorvDg4tXNY/q+Lkm0ugSaDpzsh5bI3sBjxcJ6x+15M53DtS84Yzaaav1YZnQJtGduls+vwxvXteCKs+eicYS1T2ZpZFxNjBi0myfg5mPMTFKuoMsUyxDgrFrUYP1cxzuD2HdCH+cwFM3+fOZauqqA28r4RONa3uv6ik3VElCO9WHlwnpHoJ5MJpFM6gHm/FlVqKvyosJXjw2rZqG9J4SDrQN5Bc5jIQgCvnPTBuw92otFzdVW+WuxSKKIW9+3Fh//1kb0G2vv7Bndf33vmWiudf47cKh1wHFxgoiIJg4zcURlpv2Ucx5Ypd+d9aT3ZaULvYNR1Nmu4OeyeE41rjx3Hj7wJtl2X03BLcwngllGWciyvTs+fQHeftGikXfMwS2J6OxzzjO76w87cdcfd2V9zA1XnQYAePcli7FwdrVj4Dign6Avn19n/Uz27S5JxPsuXzZiAAekskGZgqx0ZsMOMxNXW+lBTaUHv3v6wIgZlkxZqiojm2Z/bgCOJjAmMzgwg7hKv9vK9pZyrdUjmw/jO/+7DQdO9Dt+xoOtA/joN59GR28YAWNtqcct4SNvWWGtaczU6KTYBEHAigX1RQ/g7M/v80hWNtaelT1/1Ww01Pjw9Y+diyvXzwMAKMf6xuU4iIhoZAziiMrI0fZBbNnZ7rivMuAZth7HFItrONo+mHcmThAEvPuSJVg4e/K3Ds+3sUmxuTJ0jsyVhTljcYOVFbvy3Pn44ofOGnGt4WjXO6UycbkDIS2RsE7QzddPEAQsmVODuJqwxkxkk+n5qys81ogEu0xzxR7dcgSAXuoL6GMbzM6cpSynbO3Ws9iDoZgjiNt/PBWspGdy33r+Atxy7WqrQUi583okxGIaojENf3r2MADgY29dYZXbzm6owLvfsAQ1FR6cGszSfYeIiMYdgziiMtLRGxp2X4XPhWMZhn1LooA/P38UWiLpaEE/VRS6Jq5YXMb3yzfQGk1XzNE2lDEHhWfKlNmdGsh88n3+6bPyenym7X6P3vK+Ji3rm6k8c8fBHgC2TJwvFcSlrzUrFXug+uKeDgDA/FlVmD+ryrGfKAo4fVFx16eVktctIaom8MBT+/DXrccBIOM8RZckZhyrQUREE4Nr4ojKiH0+nCnb2qeAz4XBUBzzZ1Zh7bKp11WuVEGcuVYq4HXltX5stK7ZsKDgOX1uSf/9GCkI6zbKQdPnmZnfLzaKckqzJX1dlRe9RoamscaHgbRMXEtTJU4N6oGtOcOwMuCGN2h0x4yXfsxAEnCsiTvWGURDtRdf/OBZpTuoCeJxS4jFNZywXRhaPGd4Zt4lCVDHeR0gERFlx0wcURmJ2dYL/fv7z7RmUzWlNRy49Mw5UI3ug/YhvlNJqcopzXK/y/Mc3jzaNV5vu3AR3nLegoIek++auAEj+HzLefOdj3flFwTG1YSjhPdnt11qjUow108um1uLSr97WGZt9ZIG9AdjeHTLYTz09EEAevYnVU5Z+uxOXE0Mew0Wz6mZ8AsGpeB1S4jGNJjh2WfedUbGzLDLJVodSImIaOIxiCMqI2YAccu1q7G0pRaXrWsBAHzp+rOtfe6+5SK8743LrG5/C8pgfdtoFNqdsljMAKm20osf/783jLj/SAFRMdm7U9ptO9CNTlsprvm7kd4QJ5WJGyGI0xJZs4RmEBcw5talM9dbPrL5sHWfIAi2csrsQW9c1fDTP+9BT38EB1v7cx7jaJgNV6JxbdhrmG3d6VTjdUuIxjX0DkRwxdlzsWZJ5lJsl+icl0hERBNrevxVIpoiIsYJbnpgFvC58e5LFmN2Q4XVue7f3rcWjz93xDFkeiopdNh3sZgn9wGvK2cb/+9+agNuuXNLXp0iiyW1Ji4VCJ3sCuIHv9+BuTMq8ZUbzsEDf92Hv796AsDwwMQMujJlWJ544ShOdA3hY1evQCyuB3HL59U6hpUDQL3RREcQhg/EBvRGL5l48xg2vvPQKWzZ2W4197nl2tVFXY+23Virl6m5SqnGHky0oUgcR9oHAQD1ObrSspySiKi0psdfJaIpwjy5zDS4+spznaVx8ry6KT3DqaHah4MnBzAUGb91aZmY68XMoKMq4M64Ns5sOX/uaTOGbRsvmTJxRzv0E3Kz86IZwAHDB1R7cqyJe2ijXvr4satXWJm4W9935rD9zOcMeF1IpJ3kC8i+htN8ve7/6z5s3NaKL37orGH7pj9f26lQ0YK4/mCq2ctAKAZP3PkZC/imx5/LQ60D1tcz6wNZ95PY2ISIqKRYTklURqJxDZIojDjIeTo4d4W+1q9igk+uzQDJDHg+cc1KXH3+gmH7uSQRP/jshfjnK5ZN2LGZjW/s2b/Wbr2MssLnGlb+lr7WyZ3HmrhkMolIVM06q2zeTD3ze9byGXAbx2OWvr753HmOfZfMqcEFZ8wG4AzujncG8Y9XTzr23XesF5t2tDru07QkjnUM5izBzFfQNuD+/54/iv5gFBU+F8xXaLxms002F6yabX3d3FiRdT+XJDiavxAR0cTK66+SLMuPAFgIIAEgCODTiqJsk2X5CICI8R8A/JuiKE8aj1kP4F4AfgBHALxfUZTOYh480XQTiWnW2qHpbu3SJvz3x9djZt3IQ7CLaWlLLdp6Qqiq0Fvpn7agHqctqEdtlRdVfjfufiQ19HsiBkDbZcrE9RqdIIciKrbsbMv9+DzWxEXjGoLhOKoCmQfIL5lTgztvvhABnxtbX9f/ya/wu/GtT54Pl+QMGv/jA+uyfh971k1LJPC5728ats+xzkH87ukDuOLsubjusqXZf7A8hG1BnNsloi8YQ02lF2+/aBGeeOEo5s+cmmXJ6a6/ajkuXD0bL+7pGFYqa+eSRAwZr9m//vBZXLS6GW+/aNFEHSYR0bSX76XFDymK0g8Asiz/E4CfATDraN6lKMou+86yLIsAfg3gekVRnpVl+QsAbgdwQ3EOm2jqSSSS+MerJ7B+5aysJ//RmGaV8REwK0e513j558uX4U3nzEV1WhBzydo5VmOMt2bIzE2ETHPizHb/WiKJX/5FsdZIatrw9UxmdtH+eDP7azp4cgBH2getTGgmAZ/++2uuI/N5pILHJdhLhp986bj1tUtKNdR4Ybc+vy19jMFohIxmLysX1GH3kV4MhGKo8rtx6ZktuPTMljE/f7kQBQFLW2qxtKU25372OXH9QzE89twRXLauBdUVmYN7IiIqrryCODOAM9RAz8jlsg5ARFGUZ43b90DPxjGII8piz5FT+M1T+6Ec68NN71iVcZ9IXMu4Ho4mjtslWjPR0gmCgJ/ddukEH1FKxkxc0BngvPGsuVi/YmbWtvGAs0PkJ7/zDE6bn1pb+SMj02jOmsvFLHVNzx5/6fqzM65l/NhbV+Anj+/Rj8H2M7T3pDprXrNhAf6w6ZDjcbOLEMyHovrx1FXr2aeBYCxnOeF055IEqFrS8bv20MYDuOGq0wCMfmA9ERHlJ+8if1mW7wNwBfS16W+2bXpAlmUBwLMA/kNRlD4A8wAcNXdQFKVblmVRluV6RVFO5fs9Gxoq892VxklT0/QoIZoMjr54DADQH447Xnf710kAFQEP35cJVi6vt5kZCUZVVFT54Pe60B+MYk5TBU526Y1Nrjh/Yc71XbMbKnCgdQCNjal/f/ce7bW+NjukipI44usy03gOKW3fbI+75pIqXHXRYrz91scguSVrv7mzqwGjFHTJvHrcfesC3PjNf1iP8/nH/plwubsBAC0zqwG0oW8ohhWLG8rmvZ8I9teiIuBBAkBFVark0uwc+qb18/Gpd6/J+Bwv7+3A//ziJdz/lTdbGVsqDH8nS4/vQenxPSggiFMU5aMAIMvyBwB8C8BVAC5UFOW4LMteAHcAuBPA+4t1cD09wWHdyGjiNDVVoatrsNSHMS0cbhvAw08fAADEY5r1uqe/B4PBKFyiwPdlApXb50ASBfzfc0ewdU87vnT9OYjENDQ36EGc3ythsD+MXD/NG9Y048G/78djzxywSjHtzPzKB69YNuLrkjC6XEZjakGvoUsS0dMbsh5zqi8Ej0vEjW9fBXlOFdKTPAODkTG/R509epDrc+lPHotrEBLJsnrvx1P650CNa4jFVJxo7Ru275MvHMV73rDYut3ZG0ISwMy6AH7x+G7E1AR2Kp1Y1Dw1Z1iOp3L792gq4ntQetPpPRBFIWtSq+AWd4qi3A/gElmWGxRFOW7cFwVwN4ANxm7HAFj9zmVZbgSQKCQLRzRdJJNJfO2XL1u3Izk67UXjCTY2oZzMdWhdfRH0Gm3z587Q/wAk87gmdvqiegDATx7bg98bYwXstEQS82ZWYk7TyJUSFaPMtKhaAs9sS3WijMQ0BPxunLG4wSrTe/M5eqdLj0vMuL6vUKGICkkUUBVIHTMrArMLxzT0BWPYd3zkoeu33fsC/v3eF/Qh87wuS0RUFCMGcbIsV8qyPNd2+2oApwBEZFmuMe4TAFwHYJux2ysA/LIsX2Dc/gSAh4p54ERThZp2ApreLr21ewjP7dJLySJxNjah3OwNRI4ZQ5sXzNLLTvLpsFhTkXnAc01lqmFFts6U6ebNrMS8GZW4av38kXdOE46qiKsJRGMantnWilDYuYbu2kuX4Ge3XQpJEqAmxt7qPhxV4fe6HKWmwfDEziAsJzsO6OWnv/6bknO/3UdS127/tjXVoCZq/Dv36r4uDBahMQ0R0XSTTzllBYCHZFmuAKBBD+CuBjATwMOyLEsAJAB7ANwIAIqiJIyyy3tlWfbBGDFQ/MMnKn9x22Dl81bOwnbj5AgA2nuG8IX7XgQA1FR6EY2pbGxCOWm2EvRtB7pRV+XFioX1+Nx1a/IK4vzezL9fC2dVY9fhHqhaErMb8mskUl/tw5dvOCe/A7e59Mw5+MerJxGOqnjyJX2taLaxB5JYpExcVEXA50LAm/qzmGmIO+nesHYO/rr1OGJx/X05a/kMvPz68ClC2/an/j3rC0aRNFJxkaiKo+2DuPMPO7Fh1Sx85C0rJubAiYimiBGDOEVROgCsz7J5bY7HPQcgc4s9IrLYu7vVVnmsK9QA8O93b7G+/u3f9yMUyT5kmQhwzlfrDUYxs84PURCwckF9Xo/P1FXw5nevxtKWGmw/2I0/PHMI61fMKtrxZrKouVoP4mIqttkuamQiSQK0ImbiKvypz9c7Lubcs2zec+kS7D/Rj8NtA1i7tBGf/KeV+FYohtePOdfIdfWFMW9GJeJaAoPhuFVO+cBT+3BqwBh/kRaEd/WF0VQ7sfMfiYjKDc8GiUrMHsT53BK0RBKqloAgpNq4X7NhAR7dcgQA2AyAcorEUhcB+oNRLG6uGfNznja/Fm6XhPUrZo17AAek1vX1DkTR1hPCjDo/PnhV5kyNSxSHlSSPRiiqIuB1OWY0FuO1m6oEQbDm9V26rgWCIMDtSmVx46oGt0tCV18YsxsqEAzHHZlNM4AD9GY80ZgGURTQ2j2Er/xiKyr9btzxmQsgcmEiEVFGBTc2IaLiMsvE3n7RIqtpSSyu4ZHNhwEAy+fV4sIzmq39Vy1qmPiDpLJhnlgDQF8w5ljLlq/rr1zuuG0/OZ8IfiPbfLBVb5rxnkuW4OIsA7f1TNzYgrhkMonegSgq/G42DirAemPg+1yjyY19ve4LezrQO6gH4bWVHlQF3BgMxTL2NRmKqPjsDzfjX769ES/u0Qe4pwd9RETkxEwcUYmZmbiWxgq93AjAYDiO14y1JHE1gYYaH7784bMxu6HC0biCKN2t712Lex/bjf5gDHE14cgs5eui1c248IzZ+Pr9r+BQ68A4HGVuZibu4Wf0od711b6s+7ok0ZqPNxpPvaw32+gZiODqDQs4pLoAbzp3Hi5eMwcBY6j7ey9bilAkjj1HerHjQA8efGo/AL0RTiIJDIb6Mq7ptZfM/sVYAwkAA0Mx1FQUfhGCiGg64NkgUYmZQZzbJWJpi16+tfNgD9yS/vG8/qrTAADzZlYxgKMRLZ9fhyuN9vsARr2GUhAEfOGDZ+Gn/3ZJsQ4tb36f85jtbf/TSaIw6nLKYDiO3zy1H78xgo1Z9XrDlvUrZuLaS5aM6jmnE1EQrAAOAOqqvPj8dWuxuLkakZhqlfa6XSIq/W4MhePoH8q/E+WXfvYSO4QSEWXBTBxRiZndKd0uEbMbKlBT6cHR9kHEVA0bVjdjTmNFiY+Qyo092B9rN9NSZKaaanxYuaAOu4/0AgAqcmQTXWMop4yndbw0A5KPX7NyVM9HOp9HcqzNjMY0VAXcSEJ/zefNqMSxziAAYOWCOpy7YhYaanxYPq8Wd/1xF+Y0VuCx544A0EesLJtbW4KfgohocmMQR1Ricc3MxOkn2y1Nldiyqx0AcNpCrn+jwrmKGMSVgiAIuGr9fCuIy7VOTRJFxzrAQtjHewCjH05OTl6PC119Eev2Wctn4GR30Lo91xbEfe46Z5PrT71jFeJqAhu3ncRgKI5TgxEQEdFwrM0iKjFzzpKZPXmzoxSu/E7AqfTsmbhyHQ7v8+Z3jXFMmbi0MsxAnt+TcvN5JHQanXU/dvUKzJ1RiRrbgPiVi3KPu3C7RNz+L+cBAHoHozn3JSKarhjEEZVYKhOnfxxXLqzHvJl6tzfOhKPRcEupwK1cf4fyDagkURh1YxM1rZzS4+afxGLo6U9lz8x5by0zKq37luQxusFvjHs4XILGOkRE5YB/sYhKzBzubS8ZM0+8mYmj0SjmmrhSyTcTJ0mjnxMXTwv+2JmyOOzNSJob9GYxVQEPWpoq8cZ1LY5mKCM9z8tKFw6c6B+X45zuIjEV0Zg28o5ENCkxiCMqMfOPqD2Ik0T9ZLJcS+GotOxBXLmWCPrz/N2XRAGJ5Ngbm7ztwoWjeg4arqEmNRIiYFtn+NWPnIP3Xb4s7+zwZcZswENtzMYVQkskoCVGzk5//q7n8Nkfbp6AIyKi8VCef92JphArE+dJnXhLkhnE8SNKhfPYgrjaKm8Jj2T03C4RF6yajfUrZ+bcTxQFJEa5Js7eEKW5gV1gi+Wjb12B7Qe6Ic/L3FVSFPPLeL7v8qV4dlcbuvrC6A9GEYyoSCaSaG6syPs5pqN//eEW1FR68LWPnJtzv1BUBQD0cx4fUVniGSJRiUVjGlySCElMnXi7jK/LtRSOSsueiRPLtERQEATc8JbTRtxPEp2NTbREAhtfa8VFq5tHnKtoZuKuPHce1slNYztgslT63diwanbOfc5bORMrFuRucCIIAhqqfegLRvE/v37VapbytgsX4poNzJxmEwzHC5qvt2l7K64+f8H4HRARjQsGcUQlFolrw4K1i1Y3ozcYxbJ5dSU6KipnZjlu9TS4up6eiduysx0P/G0fIjEVbzlvQc7HmkHchlWzuR5ugn3s6vxm8fk9EiJR1QrgAGDf8T5E4xqSyWTZNu6ZCKGImnP9od8rIRzVEI6oE3hURFQs/NePqMSiMQ3etK54a5Y2Ys3SRjQ1VaGra7BER0blyhyObR9XMVVJgjMTd9hYP9UfjI34WDWtMyxNPn6vC/1DMcysD6DjVAiAnl3+5HeeAQB8/JoVWL9iVikPcdKKxLIHcYlkEpGoXspvllUSUXlhEEdUYtG4xrVvVFS1lV7cefOF8JdpU5NCiLbGJgNDMTyzrRUAoOXR7MTMxDGIm7wicQ3HO4OO+w7bGp1s3dvJIC6LcIbOk8lkEr97+gBOX9gA8xMSZhBHVJb4l4uoxDJl4ojGKuBzT4sSQfuauJt/+Kx1/1Aea4LMIM4l8fM3Wdlnzq1d2ogb33Y6hmzlf6/t78b+E32lOLRJr617CF/75Va8tr/Luk/VknjypeP4zv9us+4zM3HJZHLUTYKIaOLxLxdRAUbbyjyXUFQt2zbwRKWWrTtlPvOvguE4BKF8xzBMB/ZB7n6vC7ONuXN2j2w+nPfz7TzUgxtu/wcGQyOX25a7p14+jsNtg3jihWPWfXF1+OfiaPsgbrvneXzkG0/jY998Gq8oXcP2IaLJh0EcUZ52HurBR7/xNE52DxX1eYPhuLWGiYgKI9oycdUB/XO0ZE6NNbojl4FQDFV+N9vVT2JrljZaX3s9EmbU+YftY5+xOZKnXz0JAFCOTc3snf1C4/EuvQzVPg8xGnfOj2uo9iEYjluNY5IA7vrjTjy65bBjBAcRTT4M4ojy9Nr+bgDA7sOnivq8QwziiEZNsmfiBAEXrW6G3+tCJEcmLq5qeGTzITyzrXVadPAsZ++/QrbWdvo8EtyuVMD2oTfLmN0QQJetc+VIGo1B5F39+T+mnNgzl2GjccnRjkEMDOmZx1haJm5Ok3M+4jUbFgDQs5t/3HwIyXGoPiGi4mAQR5SnCqPLVzHLcBKJJEIRFZU+BnFEo2HPxIWjejc+r0fKmYnbcfAUHt1yiPP1hwAAIABJREFUBABLKSc7lyRiUXM1AGBxc41j24VnNGPVogZ09oXzLnX3GuNcpmozj7ia+XX428vHAQCxtEzczDq9PHXlwnpcf+VyXHPBQlx32VIAwBMvHMPjzx8dx6MlorHgXy+iPJntmPNZa5OvUFRFEvpwXCIqnJmJi6sJxNUEAl4XfG7JkYlLJpNW2XIoomLjtpPWNpZSTn43XHUaegejVjB309tPR2dvGKIoYGZ9AHE1gb7BKOqrfSM+lxnc58rUlrP0EsiqgBuDoTg8RgdWMxP3zosX4byVs7B5RxsAYG5TJS5a3QwAuPysFvz27/sBAAdP9k/UoRNRgRjEEeWp38jAxYu4TmDnwR4AwNwZlUV7TqLpRBT0EQNmhz2/V8/E9Q5GkUgmIQoCtr7eiXv+tBsN1T70DEQcj7/QOHGlyauuyou6Kq91e508w/raLI/s7o/kFcTF4sW/GDeZpAdxy+fV4bX9XYgYP7eZiVvcXIP6ap9VLumyjdmwd7XV2K2SaNJiOSVRnszyG1UtXhDX0asPr102r7Zoz0k0nUhGJi1ojBQI+Fxo79GbD724uwMAsP2AfrHEHsD5vRJ+ePOFOG8lZ4yVsxpjTaO55mskZgYun8Y35ci8yOiS9M+F3ytB1ZJ44oVj0BIJK4j1GM1gzP3dUuaMtDlgnYgmHwZxRHkyr9wWMxMXiyfgcYkQp8E8L6LxYJZDBo1Mud/rwplGpsZsXtHZlzoRbaj24ds3no//+uh6VHAtatmrqdQzdP15BnHmv+NTtpzSuMiYagaTKrg6cKIfMWO7x5hNqmnDM3EA8KXrz8aMOj+6+yMsqSSapBjEEeXJvHIbL2ImLqpq1hVRIiqcJOp/xo536u3UA14XNpw+y9imB3j2z+xFq2ejvtrnKM+j8lXld0MQCgjipng5pXmR0W8Eb35b4x6XJOL3Gw8ASI1luHL9fJy1fAYuXj3H8TzzZ1XhhqtOA5CqGCGiySWvNXGyLD8CYCGABIAggE8rirJNluVlAH4JoAFAD4APKoqy33hM1m1E5cj8469qxVsjEI8nrCuiRFQ4MxP3m6f0Py8BrwtulwgBqfU/cTWBZXNrUR1w45IzW0p1qDQORFFAbaUXvWlrHTPZfqAbrxvz4ZTjfejsC2NG7fC5c+UsHNHL/s0unD5P6iJhJK4hHNUgiYK1lrCmwoMb33Z6xudqMcYPDIbi43nIRDRK+Z49fkhRlNWKoqwF8G0APzPuvwfAXYqiLANwF4B7bY/JtY2o7FjllGp+V3A7+8L4+f/tRVtP9uHgMVWDx8VMHNFoSWndJQM+FwRBgMct2S68JNBQ7cWNb1/FTrBT0IxaPzp6R5779v3f73Dc/vqvXh6vQyoZs8GPmWlzSSLefcliAEBPfwTBcBzvvHixo3lJNn6vC5IooK0nlPcIByKaOHkFcYqi2AuiawAkZFmeAeBMAA8a9z8I4ExZlptybSvOYRNNPKsMJ66hLxgdcf9XlE5s3tGGLTvbAQChSByH2wYQDMcxEIrhZFdQXxPHTBzRqKWPCDDLx6JxDX/dehyqpo8ecLv4OZuqZtb7ceBkP14/2gtVS2Dr65041jFobQ9F4nj8uSPW7ebGqZthCpmZOOPviiQJOHOpfurVbjQpMbNwIxEEfQbjpu2t+DPnxRFNOnmPGJBl+T4AVwAQALwZwFwAJxVF0QBAURRNluVW434hx7au4v4IROMvmUxambjDbYO45c4tuPuWixyLxtOFjblyZgvnHz68E8rxvmH7LZlTM+w+IsqPPRN38ZpmxxogANh16BTiagIuiUHcVDWnUR/R8s0HX8MVZ8/FX7ceR0O1F9+6cQPiqoZP3bHZsf8n/2klvvjTl6ZkVtbMxJlrrV2iaJVWdvXp2cqqQOE/965DPbj6/AXFOUgiKoq8gzhFUT4KALIsfwDAtwB8cbwOytTQwNlZpdbUVFXqQ5gUQpE40otJfvz4XnztX87P+hizlYIgiXD53FCO92HtsibMnVmFyoAHv3nydQBAZcCT83Xme1B6fA8mh0zvQ011ak3TlRsWDdtn4/ZWaIkkqqt8fB/HaLK+fmeunIUHjeHUL+3tBADE1ASamqpwtG1g2P5nLJ+Fa9+4DL//+z40NlbmVVo4WbT3DOGhpw/ik+88w3FhorM3BLckAqIIQQCqjK6ddbV+tDTrI2z6jOYv81vqCn4va/j5ceBrUXp8D0Yx7FtRlPtlWf4xgBMA5siyLBmZNglAM4Dj0DNx2bblracniAQHTZZMU1MVuroGR95xCovFNWze0QbJmKHj9UhWRm7bvq5hr8/B1n78+NHdOG1+ndXCurc/gtcPdgMALjpjNlYvaQQAPLb5oF7Ok0xmfZ35HpQe34PJIdv7EBpKlTbHo/Fh+xxu7UcsnkA8pvJ9HIPJ/DloCLixfF4t9p/oR18wCq9HQjAUx4nWPhxPC+L+++Pr0dMThBZXkUgCbe0DZVVq+93fbsPeI6dwttyIxc2pKo6P3P4PAEBTrQ8BrwstDQEAQMAtYqBfL6Ns7dI7uKoZPicjEZH979R0M5k/C9PFdHoPRFHImtQa8V8uWZYrZVmea7t9NYBTADoBbAPwXmPTewG8pihKl6IoWbeN+qcgKoFntrXigb/twx83HQIArDUCMJO5/sC0/3g/uvoi2LKzHUPGtkhMRbcxr8q+FsFjnDhwTRzR6NnXxGUqjwtHVSSSybI6UafCLZ9fB8246Hv6gnokoQ+qTl/3FvDp167NhlL5NqqaLPqN9djZLnB39UWQSAKXrWvBf398PRbOroYoCGio9iIc1eB2idZrkA+zXDm9TJmISi+fv2oVAB6SZXmnLMvbAPwrgKsVRUkC+ASAT8uyvA/Ap43bplzbiMqC2Z55MBSHgOF/yHoHnW2tB4xylUQiaf2xjcY1dPfp+zXWpEq/zDULHDhMNHr2IK7CdnL6zU+chw2rZlkjQdxcEzelnbks1TdtxcJ6AEBbTwiDIef8uIDxb7jbuHgWNcZQ7Dveh6Ptg+jsDWHHwZ6JOORRMS8cDoXVrPuEoyoEQcCs+oB135wm/Up+S1MFxALKR+fN1EvW/DnWfxNRaYz4qVQUpQPA+izbXgdwbqHbiMqG7W9dpiuYsbTB3/1GaVcSwIkufbTAia4hNNb4UR1wWwvMAVjrGSqm4OJ6oomyfF6t9bV9jVBjrR/zZlRhC/TusC5m4qa0lqZKfPvG8/HMtlact3ImHnxqP460D2AorMIliVCNIdjm74jXyMTFjEzc7Q+8CkCvkIipCdx36yXDOp9OBma2cShSWGfNi1c34/VjvThjcePIO9vc/O4z8NkfPMtMNtEkxEsrRDnEbUGa2yWiKi3gihljBzp6Q1CO9aF3cPjogYGhGDZtb8XC2dWO+82TiqnYIY1oolQFPPifj6+32qfb+bypiyY8CZ366qt9ePtFiwAAC2dX4cDJfpwaiGKd3ISOUyEcaU+toTHL2M2B8CbzwlxXfxgz6wKObXFVg7vEcz1F49d4KJwK4sy/JbmsXdaEez73hoK/X1XAA0kUrOCRiCYPBnFEOdiDOI9bQlXA49je2RfGr55U0NaTOoGcUetHp9HK+b2XLbW6ps2dUeF4rHnyUOnnx5BoLGbWBzCzPjDsfnsJmDn8mKaHOU2VeHFPB2JxDQ3VPtxw1XLE1VQgYpazx+IafvzY7mGPb+sJOYK4vUd78a0HX8N/fGBdScfCJIw/SQO2tX5mE63xIkkCm8wRTUI8eyTKIZaeiUubr7PxtVZHAAcAKxbU4fKmuZjTWGGtuwCAf7pgkWM/c3g4M3FE48NvK39eXWAZGZW32fUBhI2ZadUBN9wuCW7bGY/ZWKqrL4wXdncMe/ypgQiOdwbx/K527DzcA81YW3m4daBkQVwymUQ4qgdv5pprAIgYP+eHr1qOhzcexKVnthT1+0qiADUxcraPiCYWgziiHOydyzwuEdUVzkxcj9F1csOqWdiyU197U13hwWXr9D+iJ4yWzgBQW+l8bNAoh2mwNTshouKpr/JaXxfSkY/KX0tTqvKhKu3fbSCVifvxY3syPr5nIIIX/6pg/4l+54YSLpOLqQmrUU+fLYgzB3z7PS7c8ZkLi/59JVFkJo5oEuIiAaIstEQCj///7N15nFt1ufjxz8me2fd22ul0mbanKy1dKUtZZBME8YfKVQEFrgvq5QrX637drvpDUX+g4AZyuSKKoqACsohQCi1t6d7S9nTvtJ129n2y5/z+ODmZZJLZk5nMzPN+vfrqTJKTfJOTTM5znu/3eTaeiP5ut1kpK4wPuNq6AhTlObn1KjV6WX7MAUPsFK7eGsqWFUgQJ0Q6lMgJkglrRswa5J4n36C78jDA6gWT+PDlc7jtmnmAkXk609CVdJ1la4c/4bKREtvSpiVmHGY7m3TN6rDImjghMpKcmhSiFy3t8V/WFgu4kpRZznbZ4xa7T5/cffDg6GMdzo0Xz2LTvlopuCBEmpifrdFcwyRGR2w7mLysxCBuclEWd1w7n3OqiuPWOl+wuJzfvKixfldN0vs128iMBnMKvtNhpT2msIlZ5CRdlY4HW9ikud3HnqONrF0yJS3jEUIYJIgTohetPb6s2zuNL8q7bjwHt9PK93+3A4jvTQVGVTSTs49G3teumcG1a2akaLRCiGQe/NxFcqJkgkuWiVMUhQsWlydcblEU3rd2VjSIu/VqlfKiLHYdaeTt/bV4A/FFRDo8AbKcthFpR2BWQy7KdVLX7EHXdRRFoSPSbqDnd1GqWC1KdE3gQHztkc14fEGWzS2VNd9CpJEEcUL0InbNQdWUPFYtmATA0jklkS9P0HXIijTr/uZtK8nLdsRNm+wrEyeESD/z8ykmrsFWAI6dEr92yRQsioJaWcj+E83RQAqM6sV3PfAGl5w7NW5KfbqYmbjCXCdnGrv4w6uHmT01f0QycWG99yBOj1ynKMbtzIIyHl9Qgjgh0khOTwrRCzOIm1uRz1dvXcEVK6ZFr1MUhatWVbJoZhEXLJoMQOWkXApynHH3YellHZwQQoj0yopMqbRaBn+o85n3LeaOa+fH/Q132q34Ysr5mwVF1u04PcyRDozZlsb8nnn57ZP87C976fIGsVmVtLXRsFgUQn30onvyn4f5xH3rADgbU63Z4wvy2o7T7DzUkJZxCTHRSSZOiF60dPhRFPjCh5clvf6Dl84e8H2dF8niCSGEGBn//a+rae309X/DJJarpQmXOe1W9hxt5ODJFuZOK8DrDybZMn3MLGDPrNgLm6ujAWs6WC2WPtfE/WPrSWNcYZ3m2NYH/hCPv6QB8OiXLkvb+IQYiIZWDzsONXD58opeC82NNZKJE6IXLR0+8rMdw17r8OsvXsrHr1uQolEJIYQYiMJcJzNiCk0Nl7nG+d4ntqPrOl5fepts9+SLtLw5Z1ZxwnVmVjAdeitsous6f9twLPr7ybqOuMIvnjSOKR3e2F3D0+uPjPYwRJo89Mxefv/KIZrbh3ZiJxNJECcmrIYWD5/+8eucqutIen1Lh4/8HtMjh0JRlHFz1kcIISaq2OmKz7xxjH3Hm0b08c3plHOnFfD/PnsBANedPyPtj2uxKITDOsFQOKE/3V/e6A7ivvXY2+w71v2aPPCn3dGfH3thP1p1c9rHOhz/8/cDcW2FxPhirh1taPWO8khSR4I4MWHtOtKI1x/i5bdPJr2+tcNPYQqCOCGEEGOfI6a33HMbj/PUuu6sTSjc+5qxVDELmzjsVvJznDz6pctYOqck7Y8bCIbYe6yJnz2zl3se3BCdRtrRFUi47Ya9Z5Pex/pdZ7jv9zvTOk4h+mKehKlr9ozySFJHgjgxYZllx9u7kvf9aenwUZCTWJpaCCGEiBXbiDtdzDVxsa1rRqJ9xqn6TgB2HjYKlBw+1QpAe5IgDuDq1ZVJL49tsC7ESAtGpgR3eZO/b8ciCeLEhNURSa0nW64dDIVp7wqkZDqlEEKIsa8k39XrdSMRxHn9IawWBZu1+9BtNNrYnKzvYN/xJg6dbkl6/Y0Xz6JqauJaxPxeToqGdZ3n3zqeMQfXI5FVFcP3+s7TvLb91IBv74m8vwJ9VFodaySIExPKEy8f5BuPbgG6M3BWi4LPH+ILP9/In183pseYi7MlEyeEEALgqlWV/Oe/LGVeZUHCdZ09gri33jkbPVEI8Mz6o/zwyR3DevwOT4DcrPhepM4RyMR95Zblcb/XNXv44ZM7eeq15EVArBYLX/7Icj50+RzmVuQzs9wI6LJ76dm4+3Ajf379KH987XBqBz5EsW0kROb63xc1Hn/54IBuq+t69DNqri0dD6TFgBi3aho6sVkVygqzopf9M3LWRtd12jqNL9idhxu488evA/D8Wye48eKqaJnknn3fhBBCTEwWRWH+jCLmzyjikef2sXHvWRbNLGLvsSa+85utLKkq5vZr59Pc7uPhZ/exaGYR99y0FIBnNx4f8uOGdZ36Zg+dngC52fGB0Ehk4mZPzaeiNIdT9UYRsNd31kSvqyjN4UOXz+Ht/bXUt3qZWpINGMVQrlgxjStWTCMQDPHQM3upb0m+Fsnjz6yDa68/RFYvAacYmzo8gWiF1UAwM95nqSBBnBi3vvbIZqC7P03sB9cXCEUzcbEtd/Kzjcxba4eZiZMgTgghRDxzamDV1Hz2Rioy7jrSyOd++mb0O+VoTRtHa9qi3ytgfPe8vKWaFfPKKC/Ojl7e0OrBbrUkncL/8paT/PG1w+Rl2Zlalht33UisiQMwO+3kZdlpi1kL9+HL5zBveiHzpxf2uq3dZmVyURa7jzTy6vZTXLasIu76YOS72WrNjCrOHsnEZbzBtq8wj+kA/MHxs39lOqUYl9p6FCtpbvfxpV++Ff290xOMu41FUXjXsgpaO/28vKU62kdEplMKIYTo6X0XzeLLNy/jonPK4y6PPSnY5Qvynd9s5T9/vjF62X2/38Ezbxzjxc3V0ctaO3x84edvcfeDG5I+ltnKoK0rQF52/HdS7Pq4dDIbjN9w0ay4y0sKel8nGOvCxcbr9NuXD3K0po27H3yT7QfrOXK6lXU7TwNDfy5d3mBKsysynTLzNcRkdcN6743oTS2d3a0x/AN8r/gCoYxfHylBnBh3PL4gDzy1O+6yZzcci2vw2OkNxFXWynHbmFJiTLt88tXDPBWZm5+bJUGcEEKIeDarhTkVBeS4Bzft7mhNG2CsxTZ96Vebkt523c7TfPXhTWgnuwuIlBS4hzDa4TOnovV8voW5A5utUlGWw1duNtbW3f/ULlo7/Dz49B6++/g2jp1pB4YexH32/vXc/9SuIW2bTGAcZWrGq7rmrujPHl8QvZ9ALjYTF+wRxB2paeX2e19l95GGuMvv/NHr/ORPe1Iw2vSRIE6MOy9sPsGxM23R33Vdj/sSBCNTF9taINttZ0pJ99QWHagsy8FiyYzpHUIIITJPf2vSnA4r166Zzp03LIq7vCNSZEHX9V4zP795UeNMY1dclmnx7MS+cKvml3HbNfMGO/RBmVNhFHMpzndFA7kf3LkGq2Xgh5HTJxtTQWMLvsSyKIP/vjVfm/0nkjcSf23HaZ7856F+D/Lj7nMcVS8cr+pjer392/1v8ODTfQdbrZFidSX5rrhM3M5DDXz3N9sAeO6txEbve442pmK4aSNr4sSYpus6r24/ja7rvGt5BYqi0PNvtccXpNMbJMdtj355vLHrDMFQ9w3zsx3MndZdcSwQDLNMLR2R5yCEEGLsWlJVjNVqYfvB+oTrqqbkcePFVZxuMHqtzassIBAKs/VAHb/7x8Fei32AUVDk8OnW+MsqCiAUH/R96r3xAWI63HLVXN5z/nRK8t18+45VdHoClOQPLitot1lQ6G7rc8e18/n18/uj1w8leDKLkCXT2uHj8Zc0AC5aMiVadKU/Ww/U84+3T/FvNy4esemqYnAaW70A2KwKwZDOjkMNfd7+TGMnLoeV3Cx73Jq442e7T/iHYt5/4XD38WGHJ0Bjq5dHnt/HZ9+3mL++eYxN+2r59RcvjasUOxrk3SnGtMY2L0/84yC/e+UQdZEzMz0Xerd2+unyBrjonHIe+cKlLJpZlHB2pWpqPoqisCImcMtyyjkOIYQQffv3DyzhihUVCZcX5jo5f9FkAKaWZPOr/7yEL3x4GdbIgd8r206x60j8d9E2rT6aNTInglyydEr0+tJRmk5ptViiQVtBjpOppTlDup+ffO4i1iycxLK5payYVwbAmoWTjQxJoPdpjGFd543dNQR7BHrNbd7oz7HZuNe2n4pbY/jfj7094DGu31XDnqONtPQRIIrR1d7lJ9tli5tB1du6yHBY5+0DdSxXS7HbrBw53cqdP36ds01dcSf9Y0/s+2Lei/c8uIFvPfY2p+s7eXnrSTbtqwXgju+/lvB+HGkSxIkxLXYaitkDpGcQ19jmJRjSyXLZsFgUyouz8faYvjKtzPhCik2zZ7kkiBNCCNE/uy1+WuW/vmc+P/rMBZy/qLvwiZnVWVxVnLD9ghlGdceHntkTzSp0+YKcO6eEW6+ex1dvXc6/vmf+mJ/in+2y8/HrFvLZ/7MYp93K9z+1ho+9ex4Ou7XPIG7DnjP8z98P8I+3T8Zd3uHprlJ43+93UF3bjq7rPL3+aNzt+itmEZt5McWumxeZpa3TT47bTlFud2GdLftrk962vsWDPxBm7rQCHHYLHl8Inz/EwZMtxO712CAw9hgxNlDreXL/1W29Nxt/ev2RhHV2qSZBnBjTYv8wd/mMP7g9p1O+us2ofGU2Gl0yO/ELNC9SwCQ2KMxySp8YIYQQ/Ys9efjzey6OC956unbNjOjP3//UGr5520pWL5gUvexMozH1stMbjB40Vk3J7/M+x6rSAjd2mwWn3YI3SRC39UAdp+o76IwEaz2nT3r98aXm39h1hgPVLdGTuooCZYVuyouz6EuyjEpbZB1VMBTmNy9pfPc3W/uc/ipGTnskiIstrHOmsSvpbc3Lp5bk4IxZw2q1KHFTKJvavei6zomz7by5uybhfqC7UqzpyVcPxxXNM4XDOs9tPMH9T+3mSE1rwvWpIkGcGNNiz5x0ec2GocYXwdolxhSUnYeNMyHmGcwFM4qi25gfaLNsc+y6OMnECSGEGAhHTBDndPTfgPvKldMAo9BC5aRczlswOXrd6fpOtOpmmtt9Yz7zNlDZLns0UDOdrOvgZ3/Zy//8fX+0mqeZMQuGwjz+ssbJOqMB+Y8/ewFgfM+bhc0eunstj3zhUmZNyet32lsoSSbu8ZeN9XR/WneEdTtOc6SmjS/+4i0On2pJuK0YWW2dfrLddq5eXUlFaQ4OmyUuwG5q87J+Vw1tnX46vcYJ/twsO7Gpt18/v58XYlp9+ANhXt1+mm899jbPvHEs6eOalVRjxVbKNJmFVAC++5ttNMVM+02lfo9SVVUtBh4HqgA/cAj4pKZp9aqq6sAewPx03KJp2p7IdtcB90UeYxtwm6ZpycNkIYYodvrFhj1nWTGvDF8ghMNu4darVLYfrKfDEyDHbWf1/EkJ25uFtcwg7r0XzuTNPWdobvdFK2kJIYQQfRls0+2bLpvNBy+dHS2MYLdZ+Nbtq/jhkzvYtK822kDcPBk53uW47dTGHAx3eYM0tBoH5afqOzHrR+i6cWL2J3/anbB9UZ6TLl8Ah92CRVFwOawoioLNYolb75RMsiCuqc1HQ4uH13fWsHR2CQdPttDlC/L1X27kgbsuGuYzFsPR4Q0wqdBFaYFRaOe+3++Iy9L+v6d2cbreyGh/6PI5ALidtl57yi2aVcTeo0088Y+Dgx5LU1tiJq6pPT5oe23HaW68uGrQ992fgfzV0YEfaJqmapq2GDgC3Btz/fmapi2N/DMDuBzgYeA6TdNmA+3A51M8diHiplPuOdrIht1n8AfCOO1WLBaFD19hfHjv/uCSuLOj8yoLmFKSzZ3vXcTCGYXRrJvFovDfd6ziR5+5IC7tLoQQQvTGXO9Wkj+w5teKoiRk2aaV5fCu5UaBlA5PgPLiLKqm5qd2oBkqx22nvsXLH149xCtbT/LZ+9fzylZjvZHFokQLTYR1nZe3VCdsb7NayHLa6PIG8fpCuJ3WaIBss1kGnYmrKDUKZnztkc34AiHefV4l166ZDhhFXsK6PqAm0yI9fP5g3DFalssWnY0FRAM46O4R53JYUWNmW5luuUrlPTFTnHvT87P9Xx9dAcCzG48n3DY2sJtU6OZALy0whqvfTJymaU3AupiLNgF39rPZu4GtmqYdivz+C+B/gW8PYYxC9MrfoylnXYvHyMRFFpmft2AyC2cUJTTt/sKHl0V/XjQrfo1clstO1sC+h4UQQghys+y8b+2suLVtQ1EaU7Z/oI20x4OcLGMN+ktbTkazmma1SYuiRAtNvL6zJq5Reqwsl51ObxC3M4jL0X14a7MovWbifhYpJDOnIj5YXrNwMk+tO4I/GKY4z8nsqfnMnppPa6efV7ef5qsPb6YwxxF3LCFGjs8fiuvRmO2yRadN9vT3TSewWRVsVgtXrJzG4qpivvrwZgB+8R8X47Bbo+tQe3PHtfN5MXLy4LrzZ3DDRTNRFIVsl43WzsRMnNkCYVJRFvMrC9i8v46n1x/h6lXTU7pUZ1D3pKqqBSOA+1vMxetUVbUBLwDf1DTNB1QCsV3zqoFpgx1ccfHQStiK1CktzewphS5X/CLT5986wcwpeUwuyY6Ofax3e8v0fTARyD7IDLIfRpe8/n27/b2Lh30f16zNRjvdyvodp6maVpj0NR+P+2HKpLzozz1LxfsDIfSYflyhsM5dH1xKUb6Lbz68CTBek+ICN2/tOUNjm4vcbEf0dcrLdREKhZO+bls1o7ffger4dW7FRdksm1fG9gN1nLd4CmVlxvimT80n+PZJapu6qG3qwuq0U5TXfdZ324FappTk4PUH+fmfd/Nfd6xOOIkshkfXdXxReSAUAAAgAElEQVSBEIUF7ug+LSnMxuOtpbQ0N2lj92BIj97W3JcAU6cYmTmHO34frV44mfMWlfPAH3YAMGVyXnTm19rl06L3cf3aKp78h0ZRcU7cyQVPMIzbaePhr1zOU/88xLqdNTy38QR2h53br1uYqpdi0M2+fwp0AA9Gfq/UNO2kqqp5GOvm/gv4WqoG19jYkbTsqxgZpaW51NcnLuLMJI1JFpQeq2njQ++ak/FjH4ixsA/GO9kHmUH2w+iS13/kfOwqlfMXTGL6pMTXfLzuB7cteXZt0cwi9h5r4u8bj1OQ4yAY0tF1nZll2eTnOPnZPWsJBMPU17dz+bKpbHnnLI2tXgpzndHXye8PEAiFB/W61Td2UFWey/YDdSyeURjdtmfN6o9+6yUe/sIlWC0W/IEQ33x4E26nFY/PyBy++OZRLjl36uBfEEGHJ0CnJ8Dh062cv2hydHqsLxBC1yEUCEX3i6KH8QfD1Jxp4fCp5NUgY/f/l29eZkzhjVwWCofjGtH7/UHCge7pmSF/kEuXTuWPrx0m265031c4jK7DiZNNccH6oRNNlOa7aGjowGXtfm93dvoG/fm1WJRek1oDDuJUVf0hMAdjnVsYQNO0k5H/21RVfQS4J3LzauDSmM0rgfjmHkIMUyAY5nR9R9LrVs0vG+HRCCGEEKkxN8nanfEsWRNzm9XCx949j8//bCMAFaU53HnDIsK6Hm0Z5HLYcEWOnWeW57FwZhG7jzTG9fOyWS3GQX84jNXSdykIs8BFIBjmhotmcfnyaXFFa5JNcT3T0EVFWQ7vRMrPmwEcGL3+xNB8/mcb8AeM7NeUkmxmlhvZL3N9ZGxF2KzI+6HDE+R4bWKQtGbh5Ljf51TEf76sFgtZLlu0NYWuEzddM8dt56pV07hiZUXceyjHbTxua6efM41dzJ1WgD8Q4uDJVq5abUxAjP0sO+ypbQowoHtTVfV7wHLghsh0SVRVLVRV1R352Qa8H9gZ2eRFYKWqqnMiv38K+GMqBy7EM+uPsm5nDTarwnc/vprLIwvCQdoDCCGEEGNFSb6Ly5Z1Z6y+dfsqHrp7LUV5Lj59wyIA5lTk43baogFcMpcvr2CFWhotQgLdRWf6q1AJcOHicj5yxVyuXl0JJFYdjQ3iJhUZvefqWjy8uv0UP/3znoT7+9O6I/0+pkj0y7+9Ew3gIL4/m1mVPLawSWGOsV+a231xBU4AVswr47Zr5vX7mGZABjBnWn5cwJWf7UBRlISTAOY2X//1Fu59Yjtnm7pobvcR1nWmFBvFcYrzXdH343MbT/C/Lx7odywDNZAWAwuBLwMHgY2qqgIcA34A/DLSZsAObMSYTommae2qqn4CeE5VVSuwA/j3lI1aCLpLuH7xI8soL85mzaLJvLLNqGZl/tEWQgghRGazKAo3X6nykSvmRqfNmVbMK+PHn72gz+DNtGhWcUKxsu4gLtxv1Wm71RKtEJqM2Y4IYOW8Up7beIK6Zg9/fO1wr9voup7wnETfNu+rBWDtknJ2HW6ktqm7B5wvEtzFVhwvjlSObGzz0ukJRAqdGMGceRKgPzlZdmqbPUwuyuKqVZXRaZnFeU7czuTh0vRJ8essn15/FE8k+1oUE/DfeHEVz79llAp5fWcNt16lpuQ9MZDqlO8AvT3SOX1s91fgr0MclxD98vpDTJ+US9UUo6pUbsxZFPmDKYQQQowtvX13F+QMvVKnLbImaSCZuP6aq8eeIDazPzsO1fe5jT8QHlADeJFo9tQCaps8nI2pf2Bm4mKnOxZHistsP1jP5n21TC7KigZxA5UbKW4yrSwHi6IwszyPtUum8N4LZ/a6TV62gzuunc9LW6o5Vd/J1gN10etiC94AvHt1JZv21dLc7qOpzYc3EOLP645w85VzaWr3MXsI7URkzpkYU4KhMLXNHrZpdXh9QVwxfxjNEsVCCCGEEBCTiQsm9oqzWpS4HnFWa/8ngHOz7LR3BXDYrVgtCod6KaRh6vIFJYgbhK6YVgE2q0JetoOTdR14fEECoTCdHuP62HWPWS4bbqctmsEbypKayZHpsWYgb7cZazL7c8Hici5YXI5W3cwLm6uxWhSmluZQWhi/zvMDl87m3DmlfO+32zhZ38Hzbx3nyOk2dh5uAIgWyBkMCeLEmKHrOp+4b13098JcJ5Vl3RV7pDm3EEIIIWJFM3HhxCCuvDiLUzGNoa0DmMWT43ZEgzib1UIoHKJqSh5Hatqit1GnFXCmqYu2Tj9efxCYOD3/hutPrx+N/rxyfhn7TzTj9Qf5v7/dTk1DJzddNhuAgpz4tgDFeS5ORYrdWS0KN1w0k6pBZLcuX1HBqfoOVs8fWq9HtbIQtbKwz9tMjTSRP1nXEbfmD4zed1muwQVxsnBIjAlNbV46PPGNHJvbfXFnt2QKpRBCCCFi9ZWJ6znFsr/plABF+d3T5MzeYOUl2XG3ee+FM7k9UkxjpCtUhnU94XhpLAmFjP00d1oBVosFl8NGS4efU/UdhHWdLQeMbFvs+kSA/JigzqIoXH/BTBbOKBrw4xblubjnpqUsnVOSgmeRnNtpozDXSV1TF21d/rjrzIb2gyFBnMh4x8+28fmfbeSnTydWfmpu943CiIQQQggxFvRVnTIYig/srAMoinbFKqNypdtpjWb58rMdfPXW5dHbuJxWXA5jsltjq3doAx+iZzcc564H3qCt09//jTOQuZbsE9ctAIhbNgNw5HQb7pjX1/SeNdPJjSyrGUgwPlpK811s2HuW1g4/y9XS6OUSxIlxqaHF+AOYrIHjibPx/UA+877F/Pv7e623I4QQQogJJLY6ZU+x6+GgO7PWl3etrOQ7/7qahTOKojOA7FZLtMgaGP3rppRkoyhE1zyNFPPxGkY4eEwVfzCEzWqJBnOxlSHLIv0EC3JdCduplYXcfs18ILODuOKYTO6yOd1BnNn/bjAkiBMZr2evjlifvXFx3O/L1VKWzE5fKlwIIYQQY0d3dcokQVzPTNwAD/6NAE3BDAFtPfrJuRxWctx2Ksty8QyySuJwmQU/vvObrdFKjr975SD3/X7HiI5jqPyBcFwj79hM3KJZxvTI3qqVmvvDksHLa66/YCYLZxahTitgxbxSbrx4FgBeX5At+2v5we+2D/i+pLCJyHiBmHnsP/7sBdzx/deivy+aWZxsEyGEEEKIfqZTDn5NXCxd1+Mew2QWWrNZlYRsX7rFZq5ON3QyszyPV7YaPXSDoXBK+ujuPNxAYY6T6ZNz+7/xIAWCobiT9+a00GyXjamRtYfJAnLoDtjzMrha+aSiLP7jpqXR3xfOLOLPrx/lvid3Ri8b6H6SIE5kPDPFXDUlD0VR+H+fvYAjNW1xZ2qEEEIIIXrqOZ3ybFMXze0+5k8vJBgO865lFfxzuxHkDDQTZ4rEcNh7HI+YRdesFqXXgCPVmtq8/OrZfbhjMlfBUJhAsHuaXkuHj5J8d7LNB+Unf9oNwKNfumzY99WTkYnrfg5rFk3m6Jk2/vU9C2jtMOogdPWS3Vwwo4gPXjqbtUumpHxc6ZKssrovEJIgTowPZhnWT7/PmDqZn+Nk2dzSvjYRQgghhEiYTvmVX20CjAAkFNJxOY1WAcFQeAhBnJmJM7Zbu2QK63fVRKfzWa0WAiMUxL2wuZqDJ1viLguGdDy+7iCusdWbkiAunfzBMPaYTFxpgZvPfWAJADluOzdcNJOLlk1Luq1FUbh6deWIjDNVst2JWUOfP0S2q/9soqQyRMYzM3HSB04IIYQQg9HbdMrjZ9sIhXV0HbKcxvHF4KdTGv+bmbiPXq3yyBcvjV5vtSq0tPsSirAB3P/ULh5MUnV7qJKNPBgK44lpcdDeFWD9rhr2n2hO2eOmmj8QisvE9XT9BTOZ208/trEkN0kQ5xlgpUoJ4kRGa+3w0ek1+p04HfJ2FUIIIcTAmUVHek5rPBppzj1jci6uyDqyZOvm+qJHSmnYI4GioihxRTVsFgsNrV6+9djb1Ld4opcHgiF2H2lk+8H6QT6b3iXrlXvgRDMef3cQ19zu47EXDmR0kRN/MDyhlssk228+CeLEWNfhCfDFX77FcxtPAGC1yNtVCCGEEANnsySvTmmuq5o/wyhNXzU1j+K8xNL1fTFrlvS2fqnL2910u7ndRziSunvsBW1QjzMQvkDiOrEXNlfT2tHdL+54TEawvWtofeTCaS7U4guEcEywmVcl+fHvuw7PwPaNHBWLjKVVN0fXwwkhhBBCDFZ3Jk7HG5OV6vAYAZbdamHutAK+esuKhAIl/THXxPW2XWxlynuf2M6PIhUI3zneNKjHGYj2ru6AMXb5yd5j3Y91/Gxb9OezTV1Depx0r/Hz+IK4nRMriPv8h86N+/3+p3Zzsq6j3+0kiBMZqy5m6oEUMhFCCCHEYNks3dMp1++siV5uTmXs2eNtMIJBI0jrLXNkZt5M+08089uXNVxpyDR1xlRsjG3NdPhUa/TnM41dSX8ejNj7TgePL0jWAIp6jCdmE/NYA2kSL0GcyEi6rkf7mtx/14V88vqFozwiIYQQQow1dlv3dMpgTGasodULDK8xtBmklSY5CAeS9oh7dftprJFqlqloSW1OE+30BqLVNWODxxO17dGWByabVRl6Ji4NQVxDq4fDp1upbe6i0zPxMnEA6rQCwDjmBaKN2vsiLQZERtp9pJHmdqMfSF6WY5RHI4QQQoixyBpTndIfTN5fbLh6ay4d7iXeMRtYu5zDOwzff6KZ+36/g6/cspwub5DZU/PRTrYwszyXY2e617+V5ru4eOlUnvjHQeP3AndcoZXB+Oubx4Y15mS+/8QOGtu80d/djokXnvzHvywlGArjcthw2q0DCpYn3qskxoSmmA+zEEIIIcRQmJm2FzdXs3pBGU6HlYUzilJSGfJzH1hCbVNX0gqDkDid0mROfRxuVmvv0UYADp5sodMTYMb8Mm6+SsVpt/CFn78VvV2O2867llcwb3ohoVCYP7x6mJbIifLBWr+rpv8bDVJsGwToXq84kdislmiBHLvNgn8A7w2ZTikyjscX5Il/HBrtYQghhBBiHMjPcWCzKnR4gpTkubjj2vkpud9zqoq5YmXyxtPQfyXHYCjca6A3EOZ0zXBYxx8Mk+2yM7Ukm4IcZ9ztXJHM1tSSbCon5VKY66S5Y2hBXDqUFsZPR51UmNkNydPNYbdwrKat39tJECcyzpb9tcP6oyaEEEIIYVo1bxJh3Sj5n+Wy4XKMzJorM4i768ZzWDq7JOltgsPIxplBnDfSVyzbZQRr1h5Ny909pm0W5jpp7fAP6VirOM/Z/40GyXydrl0zne9+fDUXnzs15Y8xljS1+ThR287Dz77DQ300hB9zQVwgGOKFTSfwDWDBnxh99S2eAZVJjbXzUAMl+S4Wzypm7ZLyNI1MCCGEEBOBzaoQCoXxBUI4HdZepz+mmhlkTSnN5hPXL+Cbt61MCKiGU7LfDH7Mht7ZbmNtXs/n17NQSEGOk1BYH1KFymlludGfB1J8YyBCYZ3laik3XlxFeXH2sIrNjCdvvVPLidr2Xq8fc0HcaztqeGrdEf657VTay5yK4fvRkzv5xqNbok01+xMKh9l3opklVSXc/cElfOzdqZnyIIQQQoiJyWpVCIZ0fIFwXA+1dDMzXVZFweWwUTkpN6Hp+HD64UYzcZE1Zdm9lObvGTia0y3/65HNg37M2PFXD/IkfW9CYT0heygM715d2et1Yy6IOxmJSP+07gif/OE6/rnt1CiPSPTF7PVW09AZveylLdVs05IvKO70BAkEw0wuzhqR8QkhhBBifLNZLIR1o9n3SAZx08pyAOJK/JsJCHPd11AzcdW17dEiI2aj7yxXd7C2PKa/bs8gLj+nu+r3YKdUBkNhiiJTKmOP7YYjHA5LEJfE0tklrJw/qdfrMzqIO13fSZc3yIubqwmHdXRdZ391c9xt9kQq84jM1uk1/sCEwkZVpIeeST7H17xdtksKpwohhBBi+My+bJ3ekQ3iPnn9Qr744XPJcSdmyM5fNBmAwBCnJP7h1cPRn/ceawLij50+838WR9fh9WzVFFs4pLF1cNXAg2E9en89q0oOVTisY5EgLsFd7z8n6XvHlNFHyg/8aRfhsE5Dq5dJhW4mF2fR1BZfTWfP0UbONnUxuUgyN5nmVH13mt0Mzs409D3/utMTP69bCCGEEGI4zNLtPn8oGsT98NPnp/1x3U4bamVh0usKc13A0DNxdlt8Hqa0wEVxvivuMrP3WnmP2U25WQ7+46al/OgPO2lq8/barDyZUCgcPUZLVRAn0ymHJqODOICGyBmCn8ZUZ8lx2+nwBLh6VSUvbqnm2Jk2CeIy0AubTkR/NnuitPRT0rYjmomTIE4IIYQQw2cGcWCUbwcoynP1dvMRYU5pHGp9B0ePjOLXbl2B1RIf2L37vEp+9bd9VJTmJGxvTolsHmS/uGBIx2Gz4LBbolUxh8vIxGX05MAR9eWbl9HS4e/3dv0GcaqqFgOPA1WAHzgEfFLTtHpVVc8Dfgm4gePAzZqm1UW26/W6oVIUUKcVkJftYMv+Oi5bPpWXtlRT2zT46joi/ZyO7rdXZ6RxY2wDxz+/foQbL66K22b9TmN+d7Y7488vCCGEEGIMiM3yOEeovUB/zIzgQJo6J+PokYnL7TFlEuC8BZM5b8HkpNsX5hpB3DvHm1gwo4i87MTtkwmGwlitFlwOW8qCuFBYxyoVKaPmVBQM6HYDOVLWgR9omrYOQFXV+4B7VVX9OPBb4GOapr2pqurXgHuB21VVtfR23WCfiMNu4YG7LqK9009RnotQWCcQDHHlykpK8t0U5bmixTNEZmlp91FRmkNzuze66DY2iHv+rRNcuLicSTFZ1NpmIyAvHuUzZEIIIYQYH8w1ccCIrolL5nMfOIfq2o7odMihZuJ6TqccLJfDhtWisGHPWXYdbuQn/35Rwm08vsgaQgUsikJTm5dAMIw90rJh/a4aOr0BPvO+xcMaS0jWxA1Jv0GcpmlNwLqYizYBdwLLAa+maW9GLv8FRsbt9n6uG7CPXj2PaWU5OO1WnJH5uhaLgt1mYdYUY7pdWaGb2iYJ4jJRS4ePghwHdpuFs01d+AKhaBD3pY8s494ntvPilmquv2AmhblOdF2nqd3H5csr4qY+CCGEEEIMVewxxWgHcedUlXBOVUm0bsBQg7gh9OlOYLUohMI6HZ4A27Q6lqtl0evONHby1YeNFgQLZhSypKqE3//zEADzphdGl8ls0+rp8gbjKmMOVjisxwXaYmAGdaQcybDdCfwNqASii540TWsALKqqFvVz3YDNmpLXZ1UWgElFWdQ1y3TKTOT1h8hy2SgvzmL/iWbu/NHr/G3DcYBoC4HXd9bw1DqjwlKnN4jPHxr1eepCCCGEGD8yKYgzdWfihjYl0R8MUVbg5l8um809Ny0Z4n10B5BmgGaqj5nltu94c9z1PU+0/+gPO4f0+CYpbDI0gw2bfwp0AA8C70v9cOJVTOl/TmjVtALW7TiNM8sZN59X13VCYV0yOsNUWpo75G39wTD5uS7KS7LZuPds3HWzKotYVFXM3iONNLf7KS3NZcPrRwBYPLd0WI873shrMfpkH2QG2Q+jS17/zCD7YfAKz3ZXyy4tyRn2a5iKfWCJ1A1wuR1Duz9FIctt5yPXLhz2WMAoWBI3juNGS6+qinyOnGqNu21ujpNHv3Yldc1dfOmhNzl2po2iomysQzzmDus6OTnOQb0O8jkYRBCnquoPgTnAdZqmhVVVrQamx1xfAoQ1TWvq67rBDK6xsYNwuO98cVakytAerZbGNi+r5pdhtVh4ev1R1u+q4d5PnofLIUUyhqK0NJf6+vYhb+/xBdDDYfJ6pNj/46alNDR0cM8HlvDYC/tZv+sM7xysZfOeGkryXUwtdA/rcceT4e4DMXyyDzKD7IfRJa9/ZpD9MDRdnd290LxdvmG9hqnaB+byksbmriHdX3unH4tCSsayYEYh+443861fbeRj757HkZo27v/jLgD+7X2LyXLZeGNXDbuONLL7SCMBXxCCQUpyumfLnappIauXyuLtXX5aO/xUlCVWyQzrOroOPk9gwM9lIn0OLBaF4uLE1w0GOJ1SVdXvYaxzu0HTNLMW6TbArarqhZHfPwU8NYDrUmpSoTEt77mNx3n42X08/9YJdF3nuY3Haev0s02rT8fDin7ouo7XH8LlsDFrSh65WcYH+8Jzylk4s3tWbeUk40zKl365ib3HmpKWwRVCCCGEGKrYDFGmVKe0R8YUHOKaOK8viCtFz2XG5DwAtmr1rNtZw56jjdHrst02bFYLly6riB7LmVNBLYoSnQXXV6XK7/xmK19/dAt6koV8ZrJGCpsM3kBaDCwEvgwcBDaqqgpwTNO096mqegvwS1VVXUTaCABEMnVJr0u10gI3igJHaoxUr1bdwsVLuysgbnrnLOcvmowipUtHlD8YRtfB5bBSkOPkgbsSqx4BXHruVMoK3Rw82Upjq5cLFycvhSuEEEIIMRQ2S+ZUpzQNtzplW5efqsL8lIxlzcJJ/D3S29fjC0bXp+W47XG958wYLDumXsWHL5/DL/76Dp4+grj6FiMT2t4VSGhlEAoZdypr4gZvINUp3wGSvrKapm0EktYV7eu6VLLbLBTnuaJNwfefaObunxpFMcuLs3jneDNNbb6ELvYivXyRD3N/fywVRWHRzGIWzSweiWEJIYQQYoKx2TKvsImZWwgPscxkW1eAvCS94YaivDg7+vPOQw047FbcThv33Xl+3O1CkaxZdswyGTMb6PUHk953KNwdpNY2dyUGcZKJG7JxUfXD7Uwei74/0kh634lBLcUTKWB+mFOV6hdCCCGEGAp3TG0ER8YEcQoWRRlSEOcLhPD5Q9HpjcMVG0Cdbujk2Jk2rl41LWHqaShkBGSxRQPNuhOx0ymPnWnj9ntfpb7Fw9nG7gryyVqCdfmM2XOSiRu8cRHEme668RwmFRr95OZPL6RqqpFm/p+/H6BBGoKPqJYOP0DK/sAIIYQQQgxF7Mn+TMnEAVgs3ZmowWjvMo6xhpuJmxZTaOQjV8ylJGbW2rVrZiTc3hxrbMBlnqz3xQRxb+yqAeCLv3iL7/12W/Tyl96uTrjPB5/eA6Sm791EMy6CuPJIz7GSAld07dvVqyvJy3bwwUtnA3CmSXrJjaQTZ42qQWbhEiGEEEKI0RA7K8huy5xDX4uioA9hSVx7l5G9ys0eXhD31VuW8+DnjJoF71pewX/fsZrzFk7iB59ak3R649olUwCjj7PJmWQ6ZWwhGY+vO7g7Xd9JY2t3pVCA6lqj/UNLhw8xOJnzTh6Gj149j0+9d2FcZUOzSfjKeUb3+cY2b9JtRXrUtXhwO42iJkIIIYQQoyVTKlL2pFiGNp2yrTM1mTiH3RrXFsDpsPKJ6xZSUuBOevsls0t49EuXUZTXnbEzp1N2eoNs2ne21+dzy1UqAFsO1Ca9vqldgrjBGhdBnNtpY9X8SXGXmXOeC3IdKAoJkX+yMqcTUSAY5uFn91HbnNpMZac3QHYv/UKEEEIIIUaKJUMrlFsUpd9+yMm0RadTjv5xlpnlfGb9UX71t31s1+ppjQSZJkWBi84pB+Cp145QF3PMaU7NXN3jOF70b1wEcbFuvHgWNquFkshZAqvFwozJeew73l3c5Pm3jnPH918jGBpaWdfx5NCpFt565yyPv6Sl9H47PcG4ErRCCCGEEKKbRRladcrodMoUVaccDofNgqJ0FzYJhsLU9ljC5HLY4oqhmC0HzAD2mvOms3ROyQiNePwYd0HccrWMX/3nJXGp82VzSzh2pp3mSKr2pS0nge51WxOZP2AEsqlOTHZ5A3ElaIUQQgghRsvqBZO48eJZoz2MOBaLwhAScXR6AtisloyYJqooSnRKJRjB3NmmruiyJjB6zwF842MrAdiw9wwArZ1+QmGdojxZejMU4y6IS2bpnFIAdh6qB6Aw13izfPfxbdGUtK7rHDvTNjoDHEXmQtJUV3bt8AZlOqUQQgghMsInr1+YtOLiaBrqdEqPP4TbOfoBnCm2cMzxs+0EgmGuXTM94XZTSox+dJveqUXXdV7aYlSrLMqVXs5DMSFSJVOKsyjOc7G/uoXy4mxO1nVEr3vnWBNrFk5m496z/Pr5/dxw4UxcThuXr6jI2DnUqZSugi9d3oBMpxRCCCGE6IVliIVNPL5grz2SR0NsELc+0l5g1pQ8HrjrQjbtq2VJVTFgVAYtK3BT1+Lhju+/hqIYjcPVyoJRGfdYNyEycYqiUFrgorXDxxu7jRTuR66YC8DDz+7jyOlW6iN95P7y5jGe/Ochfv6Xvew4VM/9T+3CFwj1et9jnRnQtncFOFXXkbAYtbXDx8/+spetB+oGfJ+6rhtr4mQ6pRBCCCFEUkaLgeRB3PNvHee5jceTXpfJQZxpakkOuVkOrlgxjbLCrOjlt16tRn/WdfjApbMz6rmMJRMiiAPIy3bQ1unH4wsyrSyHy5ZNjc7BPVHbHjefF2CbVs9P/7yH3UcaufNHr7N+Vw17jzaOxtDT6nR9p/F/Qydff3QL3/j15uh1J2vbufvBDWw9UMejf98/4JS/1x8irOsynVIIIYQQohcWS/LCJsFQmD+/fpSn1x9NWoTP4wuSlUGBT89j6O994jyyejmRP6+ykNuvmU9ZpI3BPMnCDdnECeKyHLR1+emKvPEVReEHnzofi6JEs3Cmf7txcVwVHYDHXjjAj/+4i3uf2B5doDnW6boeXRMXigRobV2BaLB232+3Rm/r9Yd4NnJG6NiZNuqau3oN6jq9RtUkycQJIYQQQiRnUZIXNjFPsAPRY1Rd1/nH2yfZd7wJjy+YNPs1WnqOpbSg9zVuFovCheeU8607VvHdj6+Oy9KJwZkwQVxhnhOPL8SR063RtK3FojClJIuzjV3RwOyT1y/k3DmlfOv2lXz6hkUJlfDgMuwAABevSURBVH8Onmzh9Z01Iz7+dOjwBAiFdSYVxX+A2j1GENYUWS/37TtWMbsinw17zrD7SAP//b9b+dIvN0WDOvO2J+s68AdCtHQYUzJlTZwQQgghRHIWixI9iR7r6fVHoz+fbTTK9Te3+/j9Pw/xwyd3Ut/qpSA3cyo6msfKy9VSvn3HKqyW/sMLp91KeXF2uoc2rk2YVMn5i8r502tHCIX1uBTv5KIsTtZ1UFrgxu20snqB0WywvDib8uJs5kwrIBgM4w+G+OrDxlTDDXvPcMXKigG9STNZayTYeteyqdQ0dJLttvP8Wydo7fBhsyq0dvj5wKVVVJTmcP7CyfzmJY3Xtp+Obv/XN49x9apKnA4rX//1Frp8QRx2S7RtgWTihBBCCCGS621NnM8fxGGzEArrHK5p5dy5pXj8oZjrQ5wzq3gkh9onczplQbaTitKcUR7NxDG2o5BByM92RDNOsQsoJxVlUdvs4ZVtpxLm9JrbFee7KCt0Ry87Xd/Jx3+wLqEIyFjT0mlMpayclMutV89jceQPQluXnzMNxpkf8yzJmkWTUQDtZEvcfZys6yAYCtMVyWSaAdwFiyczfXLuSDwNIYQQQogxR1GSV6fs8AZZPKuYykk5HKsx2l/5/PFF9jKh0bfJnE7psE+YsCIjTKhUydolU/jja4epnNR9liAv5kOwZHbv3eKtFguLZhYRDIU5UG0EMnf/9E2+edtKKidlbrDiC4Rw2pPPm25pN4LQghzjNSjJN+Yw//gPu6K3MXt6OO1WCnKd0Ybppu/9dlvCotSvf2wFMybnpeYJCCGEEEKMQxYLSesLdHT5yanIx+20sftIA2Bk52JlQqNvk8NmBG9WqwRxI2lCBXFXr67kqlXTUGL6v8V2lL850nagN/fctBQArbqZ7/9uBwCv76rhlivVvjYbNR5fkLseeINLlk7lI1cmPrfWSCYuP8eYV12U52LhjELeOd4cvU1JXvfi1OJ8V0IQB0SD2g9fPofLV0xL6XMQQgghhBiPrJbEwia6rtPpDZLjtpPltPHmngD3/X4H5y+aHHc7ZwZlveoixVcKczInOzgRTKggDogL4ABysrqDOItlYM291cpCHrp7Lfc/tYtTMY3D0y0QDGOzKgnPoTfVte2Ewjr/3H4qaRDX0uHH7bTGZeru/uBSQuEwYR2cbicEu8/8rJxXxuFTrQDc9f5z+Mmfdkevy3bZuHTZ1KE+NSGEEEKICcWSZDqlxxciFDbaNJk1HPafaE6opJ5sCdBoWTyzmE3v1HJOVe8z2kTqZU4YP0pyhlhB0e20UVGaw6n6DvQk85lTrcsb5JM/XMdLW072eptXt59CqzayaN9/Yju/+Ns7fd7nqboOJvUo7WqxKNhtRmBXGrMOEODiJVMAuHTZVBbOKIxe7nRYufOGRWO+0IsQQgghxEhRLErCdMqOSJum3Cx7XC84s/K3qbelMqNhzaLJ/Oo/L6E4v/fWAiL1MieMHyUl+S7sNgvL1dJBb1tRloNnR4jGNi8l+e7+NxiG5kg/t79uOMbVqysTrtd1nd++fBCAR790WUIBkmAoHNf7LhzWOXamjbWRwGwgHHYrD37uIpwOK1aLhfMWTGLJ7JJoRU8hhBBCCDEwFkVJSAR0dEV67brt2G3dx209m37brAOblTVSevZXFuk34YO43CwHD929FusAp1LGKo9Uu6xr9qQ9iGuLVMLsWZ3I1BHp7QYQCCbepsMToCDHyXMbj/PmnjP8x01L8QfDVJQNrhRslqs7c/mJ6xcOalshhBBCCGGwKImFTczjuRy3PeHY1Ga1RIO5gS6tEeOXhM0YH4qhfBjMZtZmo/B0aotpZ/DQ03toaDXmRgdDYdbvquHHf+yuKLn/REvC9u2RMztPrz9KXbOHDXvOADCpML3BpxBCCCGESGSJKWzi84d4duNxWiMzr3Ld9riWWACTityUFchxmzBM+EzccLidxnzkLm/fQZwvEKLTE6Aob+hzhc2gDWDbwXo6vQHmzyjimfVHo5fnZTto6/Tz0pZqAG64aCbTynL46Z/38Or2U+w81BC97d82HMeiKEyVpoxCCCGEECPOoiiEIlHc85uO89zGE0yOzPLKzXIQ6DGFcnJRFrdfMx9vL7OyxMQimbhhyHIambiuPjJxHZ4Ad/7odT7/s41DLoCi6zqv76yhrMDNNedNB6Ch1RsXwJ2/aDL3/9uFXLVqGvtPGMVNSvPdlEUKl7y+syahOfm5c0qGXNhFCCGEEEIMnZGJ0wnrOpv31QJwtqmL/GwHWS4b+dkOvnzzMvKzjdL9cysKcDttFOY6R3PYIkNIEDcMLqcVBWjt9BMIhpIGaS9uro7+/MQ/Dg7pcf6+6QQNrV7ee+FM3n9JFe9eXUlDqxeA+dMLuea86XzwstmA0f4gOj6HldyYFgpVU/L45m0rqZpqNOL+wKVVQxqPEEIIIYQYHouioId1tmv11Ld4o5dXlGZHf55TUUBbl3ESfvrk3BEfo8hcMp1yGCyKgstp48XN1by4uZoct52f/PtFABw82YLbaeNgTJXIV7ef5gOXzh5UWVhd13l1+2nmVOSzeqFRBdJMtYPRYDt2SmRpzFxpp8NKTkwhkq/cshxFUfjU9YvYd7wpmqUTQgghhBAjy8zE9ewBd+Ml8SfZzRxBgWTgRIwBBXGqqv4QuBGYASzWNG1v5PLjgDfyD+CLmqa9FLnuPOCXgBs4DtysaVpd6oaeGWKLmnR4Aui6zsPP7mNTJC3usFm4YPFk0GHD3rNsP1jPmoWTB3z/ze0+mtt9XHPedCyR4iuTYoK48uLsuNuXxvTocDttWCwKaxZOYsGMomjxluJ8FxcNorWAEEIIIYRILYsCYb17Wc4XP3wuuVkOppRkJ719QWRapRAw8OmUfwHWAieSXPd+TdOWRv6ZAZwF+C3wGU3T5gLrgXtTMeBMc8Hi+ICspcMfDeAA/MEwkwqzuO3a+eTnONh+sD7u9mFdj2sP0FN1XQcA0yd1p9ArSrNxO20sn1uKpUf5WUdMls9Mx3/8uoVcsLh8kM9MCCGEEEKkiyXS7LvLFyTHbUetLEwawJlr4hwZ1OBbjL4BZeI0TXsTQFXVgd7vcsBrbgf8AiMbd/sgx5fxbr1qHu85fwbf+d+tdHqD0ZT42iVTOH62jdP1nayYV4ZFUVg5r4xXtp7i+09s50OXz+EfW0/yzrEmWjr8zK3I50OXz02Y79zcZiQ5Swq6M2xZLjsP3HVhr73tPnH9Ahpbvdht8mEXQgghhMhEFsWYTunxBaMVz5P5+sdW0hJpPSCEKRVr4p5QVVUB3gS+omlaC1BJTNZO07QGVVUtqqoWaZrWNNA7Li4eG+Xvp5Tn8y9XzuPXf9vLE68YxUs+eKVKWWEWHl8w2lrgpivn8crWU2gnW/jm/7wddx8HT7Xy9BvH+N6nL4i73B820u2zphcPuCH5dRenbuFraaksoh1tsg9Gn+yDzCD7YXTJ658ZZD+MvlTtg6wsB3XNHrLddvJynL3er+zzRPKaDD+Iu0jTtJOqqjqB+4EHgZuHPyxDY2NHQif7TBUKGPOZT9Ya0x+VYIiONiMrV19vTJe0AudUFbP7SGPctg9/4RKeWX+Ml7ZUc7qmJS5dfrqunbxsB02NHSPwLOKVluZSX98+4o8rusk+GH2yDzKD7IfRJa9/ZpD9MPpSuQ8CfuPY8VhNG/MqC2TfDtBE+hxYLEqvSa1htRjQNO1k5H8f8DPATCNVA9PN26mqWgKEB5OFG+vczuTx8bxIC4BLlhqFRWaW52K1WKiakkcorHOyPj5YO9vURUm+O+F+hBBCCCHE2GWzdh+G50nREjFIQ87EqaqaDdg0TWuNTKf8F2Bn5OptgFtV1Qsj6+I+BTw17NFmsNwBNs2eWW6kfxfOLOb6C2dG+7iZZWPbO7uLnOw52sjhU61cvboyxaMVQgghhBCjKXaZjARxYrAGlIlTVfUnqqqeAiqAV1RVfQeYBKxTVXU3sBeYC3waQNO0MHAL8HNVVQ8BFwNfSsP4M8bSOSXccuVcALJdvcfGamUhP/rMBSxXSynIcWK1GLsgJxIExlaq3H+iGYDLlk1N17CFEEIIIcQosFq7gzi3Q1o3i8EZaHXKu4C7klx1bh/bbAQWD3FcY46iKJw7t5THXz7IR66Y2+dtC5M0azSDuHaPP3pZfbOH8uIsmU4phBBCCDHOxE6nzMka2IwuIUzDWhMn4hXkOHnki5dy3iCaeZtcDqOYyVOvHSEYClPT0ElNYyeTCrP62VIIIYQQQow1imJk4hbNKuLSc2XWlRgcyd2mmEUZWBuAnpSY7V7cXM3T648CcP6iwQeEQgghhBAi0xkV2GdPzY/LygkxEPKOySD33LQEgK0H6qKXLZldMlrDEUIIIYQQaTa00/9iopMgLoPMqSgAoLrOaDPwuQ8soaJ0bDQ8F0IIIYQQQowMCeIyiNNuxRlp9D21NJtzqopHeURCCCGEECIddH20RyDGMgniMow/GALgonOmjPJIhBBCCCGEEJlIgrgMY56VMZuCCyGEEEIIIUQsCeIyzI0XzwKgvDh7lEcihBBCCCHSboiVzcXEJi0GMsw1503nsmUVuJ2ya4QQQgghxjsJ4cRQSCYuwyiKIgGcEEIIIYQQolcSxAkhhBBCCDHCpDqlGA4J4oQQQgghhBhhVosS978QgyHz9oQQQgghhBhhV6+upMsX5LLlFaM9FDEGSRAnhBBCCCHECHM7bXzkirmjPQwxRsl0SiGEEEIIIYQYQySIE0IIIYQQQogxRII4IYQQQgghhBhDJIgTQgghhBBCiDFEgjghhBBCCCGEGEMkiBNCCCGEEEKIMUSCOCGEEEIIIYQYQySIE0IIIYQQQogxRII4IYQQQgghhBhDbKM9gF5YASwWZbTHMeHJPhh9sg9Gn+yDzCD7YXTJ658ZZD+MPtkHo2+i7IOY52nteZ2i6/rIjmZgLgTeGO1BCCGEEEIIIcQouwh4M/aCTA3inMBK4AwQGuWxCCGEEEIIIcRIswLlwNuAL/aKTA3ihBBCCCGEEEIkIYVNhBBCCCGEEGIMkSBOCCGEEEIIIcYQCeKEEEIIIYQQYgyRIE4IIYQQQgghxhAJ4oQQQgghhBBiDJEgTgghhBBCCCHGEAnihBBCCCGEEGIMsY3Eg6iqWgw8DlQBfuAQ8ElN0+pVVT0P+CXgBo4DN2uaVhfZ7gngUowmd7mapnVELrcAG4CsyEOcAT6ladrxkXg+Y1Gq90GP+34UuK2364UhHftAVVUd2AOEIxfdomnanpF5RmNPmvZBEfAQsBwIAH/QNO3bI/akxpg0fB+cD/ws5iHKgLOapi0bmWc09qTpc3A7cDcQAoLA3ZqmvTFiT2qMSdM+uA1jH1iBo8BHNU1rGrEnNQYNZT+oqjo3cnk5xnv9beDTmqZ5Ivd5HXAfxjH2NuA2TdO6RvSJjSGp3geqqjqBvwIrADRNKxnhpzRiRioTpwM/0DRN1TRtMXAEuDcSjP0W+IymaXOB9cC9Mdv9Glja8840TQsDV2uatkTTtCXAC8CP0/0kxriU7gNT5I+VdIwfmLTsA+B8TdOWRv5JANe3dOyDx4DNmqbN1TRtIfCrtI1+fEj198HGmPf/UmAL8Lu0P4uxLaX7IHIQdj9weWQffBvjAEv0LtX7YD7wHeBdkb9Dm4Hvpfk5jAdD2Q9+4B5N0+YB52AkFD4PoKpqDvAwcJ2mabOBdvM60auU7gOME0k/BC4fwecwKkYkiNM0rUnTtHUxF20CpmOcufZqmvZm5PJfAB+M2e5V8+xTkvtsjfk1j+5MhEgiHfsg8sX9DeCetAx6nEnHPhCDk+p9oKrqHIwvkAdibns2DUMfN9L5OVBVtQy4EuOsruhFGvaBEvmXG/m9ADiV6nGPJ2nYB4uAnZqm1Ud+/zvwkZQPfJwZyn7QNO24pmk7Ij+HMU4cTY/c7t3AVk3TDsVsd1Nan8QYl+p9oGlaUNO0V4CWkXkGo2fE18RFIus7gb8BlcAJ8zpN0xoAS2R60kDu6++qqp7F+IDclYbhjksp3AcPAd/oEVCLAUjl5wBYp6rqTlVV/29kGoEYgBTtgwUYB6uPqKq6PfI3aWG6xjzepPhzAHAr8LKmabUpHeg4lop9ELndJ4HtqqpWY2SAPp22QY8zKfoc7AJWqqo6U1VVBfgwkDPIz8+ENpT9oKqqG7g9sg09twOqgWlpHPa4kqJ9MGGMRmGTnwIdwIPDvSNN064BpgC/B7423PubQIa9D1RV/SDg1zTt+ZSNamJJ1eegUtO0FcBajIDiv4Y7sAkkFfvACpwHPKYZa7AeYQJ+kQxDyr4PIm4DHk3RfU0Uqfg+yAM+C6zUNK0SY3bGM5FgQvRv2PtA07SDGCez/4CRyTDXwgWHPbqJY1D7QVVVG/Ak8KqmafJ3PzVkHwzCiAZxqqr+EJgD3BRJf1bTnYJGVdUSIDyYhbiR+/k1cEuKhzsupXAfXAJcpqrqcVVVj0cue0dV1QUpH/Q4k8rPgaZpJyP/t2EEEBekZdDjTAr3QTVQrUUKOGia9jRQHtle9CHV3weRBfBFGNPIxACkcB9cCbRomqYBaJr2R4wiBfI56EeKvw+e1DRtlaZpq4FXgNOR7wbRj8HuB1VVrcATQDPxM8HitsPIJp1M7+jHhxTugwljxII4VVW/hzG/9QZN03yRi7cBblVVL4z8/ingqQHcV2mPg6QPYFToE31I5T7QNO3TmqZVaJo2Q9O0GZGLF2qati/V4x5PUvw5KIxMIzDPRr0f2Jn6UY8vqdwHke06zSmUqqquxTgD3pjaUY8vKd4HptuBxzVNk8zDAKR4HxwDlkXWJKKq6qVAG9CQ2lGPL6n+HKiqOjnyvwv4FkZxB9GPwe6HyJS/xzAKaNyhaVpscbcXMaa1zonZ7o/pfQZjX4r3wYSh6Hr6n3fkAGcvcBDwRC4+pmna+1SjPPQvARfd5UNrI9s9DawCpgI1wF5N065SVXUxxs6zYyymPgZ8TtO0o2l/MmNUqvdBkvvXkRYDfUrD52BNZBsd47OwEeNzIPugF+n4HKiqugKjxL0T6AL+XdO0LSP2pMaYNO0DN3AWWK1p2oERfDpjUpr2wT3AxzGqxvkwKse9iUgqTfvgBYzMhQNjitnXIxkN0Yuh7AdVVa8FnotsF4pss0HTtM9E7vO9wA8wptvvAD6maVrnCD2lMSdN++BtoAKj5cwZ+P/t3THIVmUUB/C/ULmkSRgJDkoNZ6ihJWupJgexMISWBqGIqHaJDCQiK4fEoEEEl1ASG5JaGiOVwjGjOFtRSBCIJolD+DW8V/gGMYq8n5f7+y0X3nvP5XnGP8+578mX3f3SSFsazSghDgAAgP/HSvyxCQAAAP+REAcAADAhQhwAAMCECHEAAAATIsQBAABMiBAHAAAwIXes9AIA4Farqp+S3J/kryzmCv2Q5OMkh/9pllZVbc5iHumdhokDcDtwEgfAXDzT3WuyGIj8fpLXkxxZ2SUBwL/nJA6AWenuS0k+r6rfknxbVR9kEezeSfJgkktJjnT3W0PJ18P1YlUlydbu/qaqXkyyO8mGJGeTvNzdP4+3EwDmykkcALPU3WeT/JrkiSR/JtmVZF2S7Ulerapnh0efHK7ruvvuIcDtSLInyc4k9yU5leSTMdcPwHwJcQDM2fkk93b3V919rruvdfd3WQSyp25S90qS97r7x+E7uXeTPFJVm0ZYMwAzp50SgDnbmORCVT2WxXdyDye5K8nqJJ/epG5Tkg+HVszrVg3v01IJwC0lxAEwS1X1aBah63SSk0k+SrKtu69W1cEk64dHl25Q/kuSfd19bJTFAsAy2ikBmJWqWltVTyc5nuRod59LsibJhSHAbUny/LKS35NcS/LAst8OJXmjqh4a3nlPVT03zg4AmDshDoC5+KKqLmdxivZmkgNJXhjuvZbk7eH+3iQnrhd195Uk+5KcqaqLVfV4d3+WZH+S41X1R5Lvk2wbbysAzNmqpaUbdYkAAABwO3ISBwAAMCFCHAAAwIQIcQAAABMixAEAAEyIEAcAADAhQhwAAMCECHEAAAATIsQBAABMiBAHAAAwIX8DP76Uur9HaO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7" name="TextBox 6"/>
          <p:cNvSpPr txBox="1"/>
          <p:nvPr/>
        </p:nvSpPr>
        <p:spPr>
          <a:xfrm>
            <a:off x="609600" y="1524000"/>
            <a:ext cx="7924800" cy="584775"/>
          </a:xfrm>
          <a:prstGeom prst="rect">
            <a:avLst/>
          </a:prstGeom>
          <a:noFill/>
        </p:spPr>
        <p:txBody>
          <a:bodyPr wrap="square" rtlCol="0">
            <a:spAutoFit/>
          </a:bodyPr>
          <a:lstStyle/>
          <a:p>
            <a:pPr algn="just"/>
            <a:r>
              <a:rPr lang="en-US" sz="1600" dirty="0" smtClean="0">
                <a:solidFill>
                  <a:srgbClr val="002060"/>
                </a:solidFill>
              </a:rPr>
              <a:t>The data on Daily Closing Stock Price of Indus Tower Limited has been collected for 31-12-2012 to 13-08-2021 from Yahoo Finance.</a:t>
            </a:r>
            <a:endParaRPr lang="en-GB" sz="1600" dirty="0">
              <a:solidFill>
                <a:srgbClr val="002060"/>
              </a:solidFill>
            </a:endParaRPr>
          </a:p>
        </p:txBody>
      </p:sp>
      <p:pic>
        <p:nvPicPr>
          <p:cNvPr id="1030" name="Picture 6" descr="C:\Users\RACHITA\Desktop\Time Image\raw_data.png"/>
          <p:cNvPicPr>
            <a:picLocks noChangeAspect="1" noChangeArrowheads="1"/>
          </p:cNvPicPr>
          <p:nvPr/>
        </p:nvPicPr>
        <p:blipFill>
          <a:blip r:embed="rId2"/>
          <a:srcRect/>
          <a:stretch>
            <a:fillRect/>
          </a:stretch>
        </p:blipFill>
        <p:spPr bwMode="auto">
          <a:xfrm>
            <a:off x="1066800" y="2743200"/>
            <a:ext cx="6858000" cy="2971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429000" y="609600"/>
            <a:ext cx="3810000" cy="400110"/>
          </a:xfrm>
          <a:prstGeom prst="rect">
            <a:avLst/>
          </a:prstGeom>
          <a:noFill/>
        </p:spPr>
        <p:txBody>
          <a:bodyPr wrap="square" rtlCol="0">
            <a:spAutoFit/>
          </a:bodyPr>
          <a:lstStyle/>
          <a:p>
            <a:r>
              <a:rPr lang="en-US" sz="2000" b="1" dirty="0" smtClean="0">
                <a:solidFill>
                  <a:srgbClr val="002060"/>
                </a:solidFill>
              </a:rPr>
              <a:t>GARCH Model </a:t>
            </a:r>
            <a:endParaRPr lang="en-GB" sz="2000" b="1" dirty="0">
              <a:solidFill>
                <a:srgbClr val="002060"/>
              </a:solidFill>
            </a:endParaRPr>
          </a:p>
        </p:txBody>
      </p:sp>
      <p:sp>
        <p:nvSpPr>
          <p:cNvPr id="3" name="TextBox 2"/>
          <p:cNvSpPr txBox="1"/>
          <p:nvPr/>
        </p:nvSpPr>
        <p:spPr>
          <a:xfrm>
            <a:off x="533400" y="1066800"/>
            <a:ext cx="4191000" cy="369332"/>
          </a:xfrm>
          <a:prstGeom prst="rect">
            <a:avLst/>
          </a:prstGeom>
          <a:noFill/>
        </p:spPr>
        <p:txBody>
          <a:bodyPr wrap="square" rtlCol="0">
            <a:spAutoFit/>
          </a:bodyPr>
          <a:lstStyle/>
          <a:p>
            <a:r>
              <a:rPr lang="en-GB" b="1" dirty="0" smtClean="0">
                <a:solidFill>
                  <a:srgbClr val="002060"/>
                </a:solidFill>
              </a:rPr>
              <a:t>• General Definition: </a:t>
            </a:r>
            <a:endParaRPr lang="en-GB" b="1" dirty="0">
              <a:solidFill>
                <a:srgbClr val="002060"/>
              </a:solidFill>
            </a:endParaRPr>
          </a:p>
        </p:txBody>
      </p:sp>
      <p:sp>
        <p:nvSpPr>
          <p:cNvPr id="4" name="TextBox 3"/>
          <p:cNvSpPr txBox="1"/>
          <p:nvPr/>
        </p:nvSpPr>
        <p:spPr>
          <a:xfrm>
            <a:off x="762000" y="1752600"/>
            <a:ext cx="7010400" cy="338554"/>
          </a:xfrm>
          <a:prstGeom prst="rect">
            <a:avLst/>
          </a:prstGeom>
          <a:noFill/>
        </p:spPr>
        <p:txBody>
          <a:bodyPr wrap="square" rtlCol="0">
            <a:spAutoFit/>
          </a:bodyPr>
          <a:lstStyle/>
          <a:p>
            <a:r>
              <a:rPr lang="en-US" sz="1600" dirty="0" smtClean="0">
                <a:solidFill>
                  <a:srgbClr val="002060"/>
                </a:solidFill>
              </a:rPr>
              <a:t>Here the conditional variance is modeled as : </a:t>
            </a:r>
            <a:endParaRPr lang="en-GB" sz="1600" dirty="0">
              <a:solidFill>
                <a:srgbClr val="002060"/>
              </a:solidFill>
            </a:endParaRPr>
          </a:p>
        </p:txBody>
      </p:sp>
      <p:pic>
        <p:nvPicPr>
          <p:cNvPr id="44034" name="Picture 2"/>
          <p:cNvPicPr>
            <a:picLocks noChangeAspect="1" noChangeArrowheads="1"/>
          </p:cNvPicPr>
          <p:nvPr/>
        </p:nvPicPr>
        <p:blipFill>
          <a:blip r:embed="rId2"/>
          <a:srcRect/>
          <a:stretch>
            <a:fillRect/>
          </a:stretch>
        </p:blipFill>
        <p:spPr bwMode="auto">
          <a:xfrm>
            <a:off x="1447800" y="2209800"/>
            <a:ext cx="6629400" cy="1295400"/>
          </a:xfrm>
          <a:prstGeom prst="rect">
            <a:avLst/>
          </a:prstGeom>
          <a:noFill/>
          <a:ln w="9525">
            <a:noFill/>
            <a:miter lim="800000"/>
            <a:headEnd/>
            <a:tailEnd/>
          </a:ln>
          <a:effectLst/>
        </p:spPr>
      </p:pic>
      <p:sp>
        <p:nvSpPr>
          <p:cNvPr id="6" name="TextBox 5"/>
          <p:cNvSpPr txBox="1"/>
          <p:nvPr/>
        </p:nvSpPr>
        <p:spPr>
          <a:xfrm>
            <a:off x="838200" y="3657600"/>
            <a:ext cx="7391400" cy="1077218"/>
          </a:xfrm>
          <a:prstGeom prst="rect">
            <a:avLst/>
          </a:prstGeom>
          <a:noFill/>
        </p:spPr>
        <p:txBody>
          <a:bodyPr wrap="square" rtlCol="0">
            <a:spAutoFit/>
          </a:bodyPr>
          <a:lstStyle/>
          <a:p>
            <a:r>
              <a:rPr lang="en-US" sz="1600" dirty="0" smtClean="0">
                <a:solidFill>
                  <a:srgbClr val="002060"/>
                </a:solidFill>
              </a:rPr>
              <a:t>This is a GARCH(</a:t>
            </a:r>
            <a:r>
              <a:rPr lang="en-US" sz="1600" dirty="0" err="1" smtClean="0">
                <a:solidFill>
                  <a:srgbClr val="002060"/>
                </a:solidFill>
              </a:rPr>
              <a:t>p,q</a:t>
            </a:r>
            <a:r>
              <a:rPr lang="en-US" sz="1600" dirty="0" smtClean="0">
                <a:solidFill>
                  <a:srgbClr val="002060"/>
                </a:solidFill>
              </a:rPr>
              <a:t>) process.</a:t>
            </a:r>
          </a:p>
          <a:p>
            <a:endParaRPr lang="en-US" sz="1600" dirty="0">
              <a:solidFill>
                <a:srgbClr val="002060"/>
              </a:solidFill>
            </a:endParaRPr>
          </a:p>
          <a:p>
            <a:r>
              <a:rPr lang="en-US" sz="1600" dirty="0" smtClean="0">
                <a:solidFill>
                  <a:srgbClr val="002060"/>
                </a:solidFill>
              </a:rPr>
              <a:t>Proceeding similarly as we in ARIMA-ARCH we will now build an ARIMA-GARCH model.</a:t>
            </a:r>
            <a:endParaRPr lang="en-GB" sz="1600"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2057400" y="685800"/>
            <a:ext cx="4953000" cy="400110"/>
          </a:xfrm>
          <a:prstGeom prst="rect">
            <a:avLst/>
          </a:prstGeom>
          <a:noFill/>
        </p:spPr>
        <p:txBody>
          <a:bodyPr wrap="square" rtlCol="0">
            <a:spAutoFit/>
          </a:bodyPr>
          <a:lstStyle/>
          <a:p>
            <a:r>
              <a:rPr lang="en-US" sz="2000" b="1" dirty="0" smtClean="0">
                <a:solidFill>
                  <a:srgbClr val="002060"/>
                </a:solidFill>
              </a:rPr>
              <a:t>Order Selection of GARCH model </a:t>
            </a:r>
            <a:endParaRPr lang="en-GB" sz="2000" b="1" dirty="0">
              <a:solidFill>
                <a:srgbClr val="002060"/>
              </a:solidFill>
            </a:endParaRPr>
          </a:p>
        </p:txBody>
      </p:sp>
      <p:sp>
        <p:nvSpPr>
          <p:cNvPr id="4" name="TextBox 3"/>
          <p:cNvSpPr txBox="1"/>
          <p:nvPr/>
        </p:nvSpPr>
        <p:spPr>
          <a:xfrm>
            <a:off x="457200" y="1371600"/>
            <a:ext cx="3505200" cy="369332"/>
          </a:xfrm>
          <a:prstGeom prst="rect">
            <a:avLst/>
          </a:prstGeom>
          <a:noFill/>
        </p:spPr>
        <p:txBody>
          <a:bodyPr wrap="square" rtlCol="0">
            <a:spAutoFit/>
          </a:bodyPr>
          <a:lstStyle/>
          <a:p>
            <a:r>
              <a:rPr lang="en-GB" b="1" dirty="0" smtClean="0">
                <a:solidFill>
                  <a:srgbClr val="002060"/>
                </a:solidFill>
              </a:rPr>
              <a:t>• Start with GARCH(1,1): </a:t>
            </a:r>
            <a:endParaRPr lang="en-GB" b="1" dirty="0">
              <a:solidFill>
                <a:srgbClr val="002060"/>
              </a:solidFill>
            </a:endParaRPr>
          </a:p>
        </p:txBody>
      </p:sp>
      <p:graphicFrame>
        <p:nvGraphicFramePr>
          <p:cNvPr id="5" name="Table 4"/>
          <p:cNvGraphicFramePr>
            <a:graphicFrameLocks noGrp="1"/>
          </p:cNvGraphicFramePr>
          <p:nvPr/>
        </p:nvGraphicFramePr>
        <p:xfrm>
          <a:off x="1905000" y="2133600"/>
          <a:ext cx="4572001" cy="2667000"/>
        </p:xfrm>
        <a:graphic>
          <a:graphicData uri="http://schemas.openxmlformats.org/drawingml/2006/table">
            <a:tbl>
              <a:tblPr>
                <a:tableStyleId>{638B1855-1B75-4FBE-930C-398BA8C253C6}</a:tableStyleId>
              </a:tblPr>
              <a:tblGrid>
                <a:gridCol w="1600200"/>
                <a:gridCol w="1447800"/>
                <a:gridCol w="1524001"/>
              </a:tblGrid>
              <a:tr h="889000">
                <a:tc>
                  <a:txBody>
                    <a:bodyPr/>
                    <a:lstStyle/>
                    <a:p>
                      <a:r>
                        <a:rPr lang="en-GB" sz="1600" b="1" dirty="0"/>
                        <a:t/>
                      </a:r>
                      <a:br>
                        <a:rPr lang="en-GB" sz="1600" b="1" dirty="0"/>
                      </a:br>
                      <a:r>
                        <a:rPr lang="en-GB" sz="1600" b="1" dirty="0" smtClean="0"/>
                        <a:t>Parameters</a:t>
                      </a:r>
                      <a:endParaRPr lang="en-GB" sz="1600" b="1" dirty="0">
                        <a:solidFill>
                          <a:srgbClr val="002060"/>
                        </a:solidFill>
                      </a:endParaRPr>
                    </a:p>
                  </a:txBody>
                  <a:tcPr anchor="ctr">
                    <a:solidFill>
                      <a:schemeClr val="accent6">
                        <a:lumMod val="50000"/>
                      </a:schemeClr>
                    </a:solidFill>
                  </a:tcPr>
                </a:tc>
                <a:tc>
                  <a:txBody>
                    <a:bodyPr/>
                    <a:lstStyle/>
                    <a:p>
                      <a:r>
                        <a:rPr lang="en-US" sz="1600" b="1" dirty="0" smtClean="0"/>
                        <a:t>Estimates</a:t>
                      </a:r>
                      <a:endParaRPr lang="en-GB" sz="1600" b="1" dirty="0">
                        <a:solidFill>
                          <a:srgbClr val="002060"/>
                        </a:solidFill>
                      </a:endParaRPr>
                    </a:p>
                  </a:txBody>
                  <a:tcPr anchor="ctr">
                    <a:solidFill>
                      <a:schemeClr val="accent6">
                        <a:lumMod val="50000"/>
                      </a:schemeClr>
                    </a:solidFill>
                  </a:tcPr>
                </a:tc>
                <a:tc>
                  <a:txBody>
                    <a:bodyPr/>
                    <a:lstStyle/>
                    <a:p>
                      <a:r>
                        <a:rPr lang="en-US" sz="1600" b="1" dirty="0" err="1" smtClean="0"/>
                        <a:t>P_value</a:t>
                      </a:r>
                      <a:endParaRPr lang="en-GB" sz="1600" b="1" dirty="0">
                        <a:solidFill>
                          <a:srgbClr val="002060"/>
                        </a:solidFill>
                      </a:endParaRPr>
                    </a:p>
                  </a:txBody>
                  <a:tcPr anchor="ctr">
                    <a:solidFill>
                      <a:schemeClr val="accent6">
                        <a:lumMod val="50000"/>
                      </a:schemeClr>
                    </a:solidFill>
                  </a:tcPr>
                </a:tc>
              </a:tr>
              <a:tr h="889000">
                <a:tc>
                  <a:txBody>
                    <a:bodyPr/>
                    <a:lstStyle/>
                    <a:p>
                      <a:r>
                        <a:rPr lang="en-GB" sz="1600" b="1" dirty="0"/>
                        <a:t>alpha[1]</a:t>
                      </a:r>
                      <a:endParaRPr lang="en-GB" sz="1600" b="1" dirty="0">
                        <a:solidFill>
                          <a:srgbClr val="002060"/>
                        </a:solidFill>
                      </a:endParaRPr>
                    </a:p>
                  </a:txBody>
                  <a:tcPr anchor="ctr"/>
                </a:tc>
                <a:tc>
                  <a:txBody>
                    <a:bodyPr/>
                    <a:lstStyle/>
                    <a:p>
                      <a:r>
                        <a:rPr lang="en-GB" sz="1600" b="1" dirty="0"/>
                        <a:t>0.1109</a:t>
                      </a:r>
                      <a:endParaRPr lang="en-GB" sz="1600" b="1" dirty="0">
                        <a:solidFill>
                          <a:srgbClr val="002060"/>
                        </a:solidFill>
                      </a:endParaRPr>
                    </a:p>
                  </a:txBody>
                  <a:tcPr anchor="ctr"/>
                </a:tc>
                <a:tc>
                  <a:txBody>
                    <a:bodyPr/>
                    <a:lstStyle/>
                    <a:p>
                      <a:r>
                        <a:rPr lang="en-GB" sz="1600" b="1"/>
                        <a:t>2.531e-03</a:t>
                      </a:r>
                      <a:endParaRPr lang="en-GB" sz="1600" b="1">
                        <a:solidFill>
                          <a:srgbClr val="002060"/>
                        </a:solidFill>
                      </a:endParaRPr>
                    </a:p>
                  </a:txBody>
                  <a:tcPr anchor="ctr"/>
                </a:tc>
              </a:tr>
              <a:tr h="889000">
                <a:tc>
                  <a:txBody>
                    <a:bodyPr/>
                    <a:lstStyle/>
                    <a:p>
                      <a:r>
                        <a:rPr lang="en-GB" sz="1600" b="1"/>
                        <a:t>beta[1]</a:t>
                      </a:r>
                      <a:endParaRPr lang="en-GB" sz="1600" b="1">
                        <a:solidFill>
                          <a:srgbClr val="002060"/>
                        </a:solidFill>
                      </a:endParaRPr>
                    </a:p>
                  </a:txBody>
                  <a:tcPr anchor="ctr"/>
                </a:tc>
                <a:tc>
                  <a:txBody>
                    <a:bodyPr/>
                    <a:lstStyle/>
                    <a:p>
                      <a:r>
                        <a:rPr lang="en-GB" sz="1600" b="1" dirty="0"/>
                        <a:t>0.7722</a:t>
                      </a:r>
                      <a:endParaRPr lang="en-GB" sz="1600" b="1" dirty="0">
                        <a:solidFill>
                          <a:srgbClr val="002060"/>
                        </a:solidFill>
                      </a:endParaRPr>
                    </a:p>
                  </a:txBody>
                  <a:tcPr anchor="ctr"/>
                </a:tc>
                <a:tc>
                  <a:txBody>
                    <a:bodyPr/>
                    <a:lstStyle/>
                    <a:p>
                      <a:r>
                        <a:rPr lang="en-GB" sz="1600" b="1" dirty="0"/>
                        <a:t>3.817e-23</a:t>
                      </a:r>
                      <a:endParaRPr lang="en-GB" sz="1600" b="1" dirty="0">
                        <a:solidFill>
                          <a:srgbClr val="002060"/>
                        </a:solidFill>
                      </a:endParaRPr>
                    </a:p>
                  </a:txBody>
                  <a:tcPr anchor="ctr"/>
                </a:tc>
              </a:tr>
            </a:tbl>
          </a:graphicData>
        </a:graphic>
      </p:graphicFrame>
      <p:sp>
        <p:nvSpPr>
          <p:cNvPr id="6" name="TextBox 5"/>
          <p:cNvSpPr txBox="1"/>
          <p:nvPr/>
        </p:nvSpPr>
        <p:spPr>
          <a:xfrm>
            <a:off x="685800" y="5486400"/>
            <a:ext cx="7467600" cy="584775"/>
          </a:xfrm>
          <a:prstGeom prst="rect">
            <a:avLst/>
          </a:prstGeom>
          <a:noFill/>
        </p:spPr>
        <p:txBody>
          <a:bodyPr wrap="square" rtlCol="0">
            <a:spAutoFit/>
          </a:bodyPr>
          <a:lstStyle/>
          <a:p>
            <a:r>
              <a:rPr lang="en-US" sz="1600" dirty="0" smtClean="0">
                <a:solidFill>
                  <a:srgbClr val="002060"/>
                </a:solidFill>
              </a:rPr>
              <a:t>Both the parameters are significant because the </a:t>
            </a:r>
            <a:r>
              <a:rPr lang="en-US" sz="1600" dirty="0" err="1" smtClean="0">
                <a:solidFill>
                  <a:srgbClr val="002060"/>
                </a:solidFill>
              </a:rPr>
              <a:t>p_values</a:t>
            </a:r>
            <a:r>
              <a:rPr lang="en-US" sz="1600" dirty="0" smtClean="0">
                <a:solidFill>
                  <a:srgbClr val="002060"/>
                </a:solidFill>
              </a:rPr>
              <a:t> are less than 0.05. Now we proceed to check GARCH(1,2) model.</a:t>
            </a:r>
            <a:endParaRPr lang="en-GB" sz="1600"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09600" y="1143000"/>
            <a:ext cx="3505200" cy="369332"/>
          </a:xfrm>
          <a:prstGeom prst="rect">
            <a:avLst/>
          </a:prstGeom>
          <a:noFill/>
        </p:spPr>
        <p:txBody>
          <a:bodyPr wrap="square" rtlCol="0">
            <a:spAutoFit/>
          </a:bodyPr>
          <a:lstStyle/>
          <a:p>
            <a:r>
              <a:rPr lang="en-GB" b="1" dirty="0" smtClean="0">
                <a:solidFill>
                  <a:srgbClr val="002060"/>
                </a:solidFill>
              </a:rPr>
              <a:t>• GARCH(1,2) model: </a:t>
            </a:r>
            <a:endParaRPr lang="en-GB" b="1" dirty="0">
              <a:solidFill>
                <a:srgbClr val="002060"/>
              </a:solidFill>
            </a:endParaRPr>
          </a:p>
        </p:txBody>
      </p:sp>
      <p:graphicFrame>
        <p:nvGraphicFramePr>
          <p:cNvPr id="3" name="Table 2"/>
          <p:cNvGraphicFramePr>
            <a:graphicFrameLocks noGrp="1"/>
          </p:cNvGraphicFramePr>
          <p:nvPr/>
        </p:nvGraphicFramePr>
        <p:xfrm>
          <a:off x="1905000" y="1752600"/>
          <a:ext cx="4572000" cy="2286000"/>
        </p:xfrm>
        <a:graphic>
          <a:graphicData uri="http://schemas.openxmlformats.org/drawingml/2006/table">
            <a:tbl>
              <a:tblPr>
                <a:tableStyleId>{638B1855-1B75-4FBE-930C-398BA8C253C6}</a:tableStyleId>
              </a:tblPr>
              <a:tblGrid>
                <a:gridCol w="1524000"/>
                <a:gridCol w="1524000"/>
                <a:gridCol w="1524000"/>
              </a:tblGrid>
              <a:tr h="571500">
                <a:tc>
                  <a:txBody>
                    <a:bodyPr/>
                    <a:lstStyle/>
                    <a:p>
                      <a:r>
                        <a:rPr lang="en-US" sz="1600" b="1" dirty="0" smtClean="0"/>
                        <a:t>Parameters</a:t>
                      </a:r>
                      <a:r>
                        <a:rPr lang="en-US" sz="1600" b="1" baseline="0" dirty="0" smtClean="0"/>
                        <a:t> </a:t>
                      </a:r>
                      <a:endParaRPr lang="en-GB" sz="1600" b="1" dirty="0">
                        <a:solidFill>
                          <a:srgbClr val="002060"/>
                        </a:solidFill>
                      </a:endParaRPr>
                    </a:p>
                  </a:txBody>
                  <a:tcPr marL="81280" marR="81280" marT="40640" marB="40640" anchor="ctr">
                    <a:solidFill>
                      <a:schemeClr val="accent6">
                        <a:lumMod val="50000"/>
                      </a:schemeClr>
                    </a:solidFill>
                  </a:tcPr>
                </a:tc>
                <a:tc>
                  <a:txBody>
                    <a:bodyPr/>
                    <a:lstStyle/>
                    <a:p>
                      <a:r>
                        <a:rPr lang="en-US" sz="1600" b="1" dirty="0" smtClean="0"/>
                        <a:t>Estimates</a:t>
                      </a:r>
                      <a:endParaRPr lang="en-GB" sz="1600" b="1" dirty="0">
                        <a:solidFill>
                          <a:srgbClr val="002060"/>
                        </a:solidFill>
                      </a:endParaRPr>
                    </a:p>
                  </a:txBody>
                  <a:tcPr marL="81280" marR="81280" marT="40640" marB="40640" anchor="ctr">
                    <a:solidFill>
                      <a:schemeClr val="accent6">
                        <a:lumMod val="50000"/>
                      </a:schemeClr>
                    </a:solidFill>
                  </a:tcPr>
                </a:tc>
                <a:tc>
                  <a:txBody>
                    <a:bodyPr/>
                    <a:lstStyle/>
                    <a:p>
                      <a:r>
                        <a:rPr lang="en-US" sz="1600" b="1" dirty="0" err="1" smtClean="0"/>
                        <a:t>P_value</a:t>
                      </a:r>
                      <a:endParaRPr lang="en-GB" sz="1600" b="1" dirty="0">
                        <a:solidFill>
                          <a:srgbClr val="002060"/>
                        </a:solidFill>
                      </a:endParaRPr>
                    </a:p>
                  </a:txBody>
                  <a:tcPr marL="81280" marR="81280" marT="40640" marB="40640" anchor="ctr">
                    <a:solidFill>
                      <a:schemeClr val="accent6">
                        <a:lumMod val="50000"/>
                      </a:schemeClr>
                    </a:solidFill>
                  </a:tcPr>
                </a:tc>
              </a:tr>
              <a:tr h="571500">
                <a:tc>
                  <a:txBody>
                    <a:bodyPr/>
                    <a:lstStyle/>
                    <a:p>
                      <a:r>
                        <a:rPr lang="en-GB" sz="1600" b="1" dirty="0"/>
                        <a:t>alpha[1]</a:t>
                      </a:r>
                      <a:endParaRPr lang="en-GB" sz="1600" b="1" dirty="0">
                        <a:solidFill>
                          <a:srgbClr val="002060"/>
                        </a:solidFill>
                      </a:endParaRPr>
                    </a:p>
                  </a:txBody>
                  <a:tcPr marL="81280" marR="81280" marT="40640" marB="40640" anchor="ctr"/>
                </a:tc>
                <a:tc>
                  <a:txBody>
                    <a:bodyPr/>
                    <a:lstStyle/>
                    <a:p>
                      <a:r>
                        <a:rPr lang="en-GB" sz="1600" b="1" dirty="0"/>
                        <a:t>0.1394</a:t>
                      </a:r>
                      <a:endParaRPr lang="en-GB" sz="1600" b="1" dirty="0">
                        <a:solidFill>
                          <a:srgbClr val="002060"/>
                        </a:solidFill>
                      </a:endParaRPr>
                    </a:p>
                  </a:txBody>
                  <a:tcPr marL="81280" marR="81280" marT="40640" marB="40640" anchor="ctr"/>
                </a:tc>
                <a:tc>
                  <a:txBody>
                    <a:bodyPr/>
                    <a:lstStyle/>
                    <a:p>
                      <a:r>
                        <a:rPr lang="en-GB" sz="1600" b="1"/>
                        <a:t>5.346e-04</a:t>
                      </a:r>
                      <a:endParaRPr lang="en-GB" sz="1600" b="1">
                        <a:solidFill>
                          <a:srgbClr val="002060"/>
                        </a:solidFill>
                      </a:endParaRPr>
                    </a:p>
                  </a:txBody>
                  <a:tcPr marL="81280" marR="81280" marT="40640" marB="40640" anchor="ctr"/>
                </a:tc>
              </a:tr>
              <a:tr h="571500">
                <a:tc>
                  <a:txBody>
                    <a:bodyPr/>
                    <a:lstStyle/>
                    <a:p>
                      <a:r>
                        <a:rPr lang="en-GB" sz="1600" b="1"/>
                        <a:t>beta[1]</a:t>
                      </a:r>
                      <a:endParaRPr lang="en-GB" sz="1600" b="1">
                        <a:solidFill>
                          <a:srgbClr val="002060"/>
                        </a:solidFill>
                      </a:endParaRPr>
                    </a:p>
                  </a:txBody>
                  <a:tcPr marL="81280" marR="81280" marT="40640" marB="40640" anchor="ctr"/>
                </a:tc>
                <a:tc>
                  <a:txBody>
                    <a:bodyPr/>
                    <a:lstStyle/>
                    <a:p>
                      <a:r>
                        <a:rPr lang="en-GB" sz="1600" b="1"/>
                        <a:t>0.2255</a:t>
                      </a:r>
                      <a:endParaRPr lang="en-GB" sz="1600" b="1">
                        <a:solidFill>
                          <a:srgbClr val="002060"/>
                        </a:solidFill>
                      </a:endParaRPr>
                    </a:p>
                  </a:txBody>
                  <a:tcPr marL="81280" marR="81280" marT="40640" marB="40640" anchor="ctr"/>
                </a:tc>
                <a:tc>
                  <a:txBody>
                    <a:bodyPr/>
                    <a:lstStyle/>
                    <a:p>
                      <a:r>
                        <a:rPr lang="en-GB" sz="1600" b="1" dirty="0"/>
                        <a:t>0.590</a:t>
                      </a:r>
                      <a:endParaRPr lang="en-GB" sz="1600" b="1" dirty="0">
                        <a:solidFill>
                          <a:srgbClr val="002060"/>
                        </a:solidFill>
                      </a:endParaRPr>
                    </a:p>
                  </a:txBody>
                  <a:tcPr marL="81280" marR="81280" marT="40640" marB="40640" anchor="ctr"/>
                </a:tc>
              </a:tr>
              <a:tr h="571500">
                <a:tc>
                  <a:txBody>
                    <a:bodyPr/>
                    <a:lstStyle/>
                    <a:p>
                      <a:r>
                        <a:rPr lang="en-GB" sz="1600" b="1"/>
                        <a:t>beta[2]</a:t>
                      </a:r>
                      <a:endParaRPr lang="en-GB" sz="1600" b="1">
                        <a:solidFill>
                          <a:srgbClr val="002060"/>
                        </a:solidFill>
                      </a:endParaRPr>
                    </a:p>
                  </a:txBody>
                  <a:tcPr marL="81280" marR="81280" marT="40640" marB="40640" anchor="ctr"/>
                </a:tc>
                <a:tc>
                  <a:txBody>
                    <a:bodyPr/>
                    <a:lstStyle/>
                    <a:p>
                      <a:r>
                        <a:rPr lang="en-GB" sz="1600" b="1"/>
                        <a:t>0.5074</a:t>
                      </a:r>
                      <a:endParaRPr lang="en-GB" sz="1600" b="1">
                        <a:solidFill>
                          <a:srgbClr val="002060"/>
                        </a:solidFill>
                      </a:endParaRPr>
                    </a:p>
                  </a:txBody>
                  <a:tcPr marL="81280" marR="81280" marT="40640" marB="40640" anchor="ctr"/>
                </a:tc>
                <a:tc>
                  <a:txBody>
                    <a:bodyPr/>
                    <a:lstStyle/>
                    <a:p>
                      <a:r>
                        <a:rPr lang="en-GB" sz="1600" b="1" dirty="0"/>
                        <a:t>0.260</a:t>
                      </a:r>
                      <a:endParaRPr lang="en-GB" sz="1600" b="1" dirty="0">
                        <a:solidFill>
                          <a:srgbClr val="002060"/>
                        </a:solidFill>
                      </a:endParaRPr>
                    </a:p>
                  </a:txBody>
                  <a:tcPr marL="81280" marR="81280" marT="40640" marB="40640" anchor="ctr"/>
                </a:tc>
              </a:tr>
            </a:tbl>
          </a:graphicData>
        </a:graphic>
      </p:graphicFrame>
      <p:sp>
        <p:nvSpPr>
          <p:cNvPr id="4" name="TextBox 3"/>
          <p:cNvSpPr txBox="1"/>
          <p:nvPr/>
        </p:nvSpPr>
        <p:spPr>
          <a:xfrm>
            <a:off x="914400" y="4876800"/>
            <a:ext cx="6705600" cy="830997"/>
          </a:xfrm>
          <a:prstGeom prst="rect">
            <a:avLst/>
          </a:prstGeom>
          <a:noFill/>
        </p:spPr>
        <p:txBody>
          <a:bodyPr wrap="square" rtlCol="0">
            <a:spAutoFit/>
          </a:bodyPr>
          <a:lstStyle/>
          <a:p>
            <a:pPr algn="just"/>
            <a:r>
              <a:rPr lang="en-US" sz="1600" dirty="0">
                <a:solidFill>
                  <a:srgbClr val="002060"/>
                </a:solidFill>
              </a:rPr>
              <a:t>b</a:t>
            </a:r>
            <a:r>
              <a:rPr lang="en-US" sz="1600" dirty="0" smtClean="0">
                <a:solidFill>
                  <a:srgbClr val="002060"/>
                </a:solidFill>
              </a:rPr>
              <a:t>eta[2] parameter is not significant as the </a:t>
            </a:r>
            <a:r>
              <a:rPr lang="en-US" sz="1600" dirty="0" err="1" smtClean="0">
                <a:solidFill>
                  <a:srgbClr val="002060"/>
                </a:solidFill>
              </a:rPr>
              <a:t>p_value</a:t>
            </a:r>
            <a:r>
              <a:rPr lang="en-US" sz="1600" dirty="0" smtClean="0">
                <a:solidFill>
                  <a:srgbClr val="002060"/>
                </a:solidFill>
              </a:rPr>
              <a:t> is greater than 0.05. Hence we fix the second parameter of GARCH model to be 1. Now we proceed to check GARCH(2,1) model.</a:t>
            </a:r>
            <a:endParaRPr lang="en-GB" sz="1600"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09600" y="838200"/>
            <a:ext cx="4419600" cy="369332"/>
          </a:xfrm>
          <a:prstGeom prst="rect">
            <a:avLst/>
          </a:prstGeom>
          <a:noFill/>
        </p:spPr>
        <p:txBody>
          <a:bodyPr wrap="square" rtlCol="0">
            <a:spAutoFit/>
          </a:bodyPr>
          <a:lstStyle/>
          <a:p>
            <a:r>
              <a:rPr lang="en-GB" b="1" dirty="0" smtClean="0">
                <a:solidFill>
                  <a:srgbClr val="002060"/>
                </a:solidFill>
              </a:rPr>
              <a:t>• GARCH(2,1) model: </a:t>
            </a:r>
            <a:endParaRPr lang="en-GB" b="1" dirty="0">
              <a:solidFill>
                <a:srgbClr val="002060"/>
              </a:solidFill>
            </a:endParaRPr>
          </a:p>
        </p:txBody>
      </p:sp>
      <p:graphicFrame>
        <p:nvGraphicFramePr>
          <p:cNvPr id="3" name="Table 2"/>
          <p:cNvGraphicFramePr>
            <a:graphicFrameLocks noGrp="1"/>
          </p:cNvGraphicFramePr>
          <p:nvPr/>
        </p:nvGraphicFramePr>
        <p:xfrm>
          <a:off x="1862667" y="1752600"/>
          <a:ext cx="4766733" cy="2499360"/>
        </p:xfrm>
        <a:graphic>
          <a:graphicData uri="http://schemas.openxmlformats.org/drawingml/2006/table">
            <a:tbl>
              <a:tblPr>
                <a:tableStyleId>{638B1855-1B75-4FBE-930C-398BA8C253C6}</a:tableStyleId>
              </a:tblPr>
              <a:tblGrid>
                <a:gridCol w="1718733"/>
                <a:gridCol w="1600200"/>
                <a:gridCol w="1447800"/>
              </a:tblGrid>
              <a:tr h="624840">
                <a:tc>
                  <a:txBody>
                    <a:bodyPr/>
                    <a:lstStyle/>
                    <a:p>
                      <a:r>
                        <a:rPr lang="en-US" sz="1600" b="1" dirty="0" smtClean="0"/>
                        <a:t>Parameters</a:t>
                      </a:r>
                      <a:endParaRPr lang="en-GB" sz="1600" b="1" dirty="0">
                        <a:solidFill>
                          <a:srgbClr val="002060"/>
                        </a:solidFill>
                      </a:endParaRPr>
                    </a:p>
                  </a:txBody>
                  <a:tcPr marL="81280" marR="81280" marT="40640" marB="40640" anchor="ctr">
                    <a:solidFill>
                      <a:schemeClr val="accent6">
                        <a:lumMod val="50000"/>
                      </a:schemeClr>
                    </a:solidFill>
                  </a:tcPr>
                </a:tc>
                <a:tc>
                  <a:txBody>
                    <a:bodyPr/>
                    <a:lstStyle/>
                    <a:p>
                      <a:r>
                        <a:rPr lang="en-US" sz="1600" b="1" dirty="0" smtClean="0"/>
                        <a:t>Estimates</a:t>
                      </a:r>
                      <a:endParaRPr lang="en-GB" sz="1600" b="1" dirty="0">
                        <a:solidFill>
                          <a:srgbClr val="002060"/>
                        </a:solidFill>
                      </a:endParaRPr>
                    </a:p>
                  </a:txBody>
                  <a:tcPr marL="81280" marR="81280" marT="40640" marB="40640" anchor="ctr">
                    <a:solidFill>
                      <a:schemeClr val="accent6">
                        <a:lumMod val="50000"/>
                      </a:schemeClr>
                    </a:solidFill>
                  </a:tcPr>
                </a:tc>
                <a:tc>
                  <a:txBody>
                    <a:bodyPr/>
                    <a:lstStyle/>
                    <a:p>
                      <a:r>
                        <a:rPr lang="en-US" sz="1600" b="1" dirty="0" err="1" smtClean="0"/>
                        <a:t>P_value</a:t>
                      </a:r>
                      <a:endParaRPr lang="en-GB" sz="1600" b="1" dirty="0">
                        <a:solidFill>
                          <a:srgbClr val="002060"/>
                        </a:solidFill>
                      </a:endParaRPr>
                    </a:p>
                  </a:txBody>
                  <a:tcPr marL="81280" marR="81280" marT="40640" marB="40640" anchor="ctr">
                    <a:solidFill>
                      <a:schemeClr val="accent6">
                        <a:lumMod val="50000"/>
                      </a:schemeClr>
                    </a:solidFill>
                  </a:tcPr>
                </a:tc>
              </a:tr>
              <a:tr h="624840">
                <a:tc>
                  <a:txBody>
                    <a:bodyPr/>
                    <a:lstStyle/>
                    <a:p>
                      <a:r>
                        <a:rPr lang="en-GB" sz="1600" b="1" dirty="0"/>
                        <a:t>alpha[1]</a:t>
                      </a:r>
                      <a:endParaRPr lang="en-GB" sz="1600" b="1" dirty="0">
                        <a:solidFill>
                          <a:srgbClr val="002060"/>
                        </a:solidFill>
                      </a:endParaRPr>
                    </a:p>
                  </a:txBody>
                  <a:tcPr marL="81280" marR="81280" marT="40640" marB="40640" anchor="ctr"/>
                </a:tc>
                <a:tc>
                  <a:txBody>
                    <a:bodyPr/>
                    <a:lstStyle/>
                    <a:p>
                      <a:r>
                        <a:rPr lang="en-GB" sz="1600" b="1" dirty="0"/>
                        <a:t>0.1109</a:t>
                      </a:r>
                      <a:endParaRPr lang="en-GB" sz="1600" b="1" dirty="0">
                        <a:solidFill>
                          <a:srgbClr val="002060"/>
                        </a:solidFill>
                      </a:endParaRPr>
                    </a:p>
                  </a:txBody>
                  <a:tcPr marL="81280" marR="81280" marT="40640" marB="40640" anchor="ctr"/>
                </a:tc>
                <a:tc>
                  <a:txBody>
                    <a:bodyPr/>
                    <a:lstStyle/>
                    <a:p>
                      <a:r>
                        <a:rPr lang="en-GB" sz="1600" b="1"/>
                        <a:t>2.466e-03</a:t>
                      </a:r>
                      <a:endParaRPr lang="en-GB" sz="1600" b="1">
                        <a:solidFill>
                          <a:srgbClr val="002060"/>
                        </a:solidFill>
                      </a:endParaRPr>
                    </a:p>
                  </a:txBody>
                  <a:tcPr marL="81280" marR="81280" marT="40640" marB="40640" anchor="ctr"/>
                </a:tc>
              </a:tr>
              <a:tr h="624840">
                <a:tc>
                  <a:txBody>
                    <a:bodyPr/>
                    <a:lstStyle/>
                    <a:p>
                      <a:r>
                        <a:rPr lang="en-GB" sz="1600" b="1"/>
                        <a:t>alpha[2]</a:t>
                      </a:r>
                      <a:endParaRPr lang="en-GB" sz="1600" b="1">
                        <a:solidFill>
                          <a:srgbClr val="002060"/>
                        </a:solidFill>
                      </a:endParaRPr>
                    </a:p>
                  </a:txBody>
                  <a:tcPr marL="81280" marR="81280" marT="40640" marB="40640" anchor="ctr"/>
                </a:tc>
                <a:tc>
                  <a:txBody>
                    <a:bodyPr/>
                    <a:lstStyle/>
                    <a:p>
                      <a:r>
                        <a:rPr lang="en-GB" sz="1600" b="1" dirty="0"/>
                        <a:t>6.9086e-14</a:t>
                      </a:r>
                      <a:endParaRPr lang="en-GB" sz="1600" b="1" dirty="0">
                        <a:solidFill>
                          <a:srgbClr val="002060"/>
                        </a:solidFill>
                      </a:endParaRPr>
                    </a:p>
                  </a:txBody>
                  <a:tcPr marL="81280" marR="81280" marT="40640" marB="40640" anchor="ctr"/>
                </a:tc>
                <a:tc>
                  <a:txBody>
                    <a:bodyPr/>
                    <a:lstStyle/>
                    <a:p>
                      <a:r>
                        <a:rPr lang="en-GB" sz="1600" b="1" dirty="0"/>
                        <a:t>1.000</a:t>
                      </a:r>
                      <a:endParaRPr lang="en-GB" sz="1600" b="1" dirty="0">
                        <a:solidFill>
                          <a:srgbClr val="002060"/>
                        </a:solidFill>
                      </a:endParaRPr>
                    </a:p>
                  </a:txBody>
                  <a:tcPr marL="81280" marR="81280" marT="40640" marB="40640" anchor="ctr"/>
                </a:tc>
              </a:tr>
              <a:tr h="624840">
                <a:tc>
                  <a:txBody>
                    <a:bodyPr/>
                    <a:lstStyle/>
                    <a:p>
                      <a:r>
                        <a:rPr lang="en-GB" sz="1600" b="1"/>
                        <a:t>beta[1]</a:t>
                      </a:r>
                      <a:endParaRPr lang="en-GB" sz="1600" b="1">
                        <a:solidFill>
                          <a:srgbClr val="002060"/>
                        </a:solidFill>
                      </a:endParaRPr>
                    </a:p>
                  </a:txBody>
                  <a:tcPr marL="81280" marR="81280" marT="40640" marB="40640" anchor="ctr"/>
                </a:tc>
                <a:tc>
                  <a:txBody>
                    <a:bodyPr/>
                    <a:lstStyle/>
                    <a:p>
                      <a:r>
                        <a:rPr lang="en-GB" sz="1600" b="1"/>
                        <a:t>0.7722</a:t>
                      </a:r>
                      <a:endParaRPr lang="en-GB" sz="1600" b="1">
                        <a:solidFill>
                          <a:srgbClr val="002060"/>
                        </a:solidFill>
                      </a:endParaRPr>
                    </a:p>
                  </a:txBody>
                  <a:tcPr marL="81280" marR="81280" marT="40640" marB="40640" anchor="ctr"/>
                </a:tc>
                <a:tc>
                  <a:txBody>
                    <a:bodyPr/>
                    <a:lstStyle/>
                    <a:p>
                      <a:r>
                        <a:rPr lang="en-GB" sz="1600" b="1" dirty="0"/>
                        <a:t>1.118e-09</a:t>
                      </a:r>
                      <a:endParaRPr lang="en-GB" sz="1600" b="1" dirty="0">
                        <a:solidFill>
                          <a:srgbClr val="002060"/>
                        </a:solidFill>
                      </a:endParaRPr>
                    </a:p>
                  </a:txBody>
                  <a:tcPr marL="81280" marR="81280" marT="40640" marB="40640" anchor="ctr"/>
                </a:tc>
              </a:tr>
            </a:tbl>
          </a:graphicData>
        </a:graphic>
      </p:graphicFrame>
      <p:sp>
        <p:nvSpPr>
          <p:cNvPr id="5" name="TextBox 4"/>
          <p:cNvSpPr txBox="1"/>
          <p:nvPr/>
        </p:nvSpPr>
        <p:spPr>
          <a:xfrm>
            <a:off x="838200" y="4724400"/>
            <a:ext cx="7620000" cy="830997"/>
          </a:xfrm>
          <a:prstGeom prst="rect">
            <a:avLst/>
          </a:prstGeom>
          <a:noFill/>
        </p:spPr>
        <p:txBody>
          <a:bodyPr wrap="square" rtlCol="0">
            <a:spAutoFit/>
          </a:bodyPr>
          <a:lstStyle/>
          <a:p>
            <a:r>
              <a:rPr lang="en-US" sz="1600" smtClean="0">
                <a:solidFill>
                  <a:srgbClr val="002060"/>
                </a:solidFill>
              </a:rPr>
              <a:t>The </a:t>
            </a:r>
            <a:r>
              <a:rPr lang="en-US" sz="1600" smtClean="0">
                <a:solidFill>
                  <a:srgbClr val="002060"/>
                </a:solidFill>
              </a:rPr>
              <a:t>alpha[2] </a:t>
            </a:r>
            <a:r>
              <a:rPr lang="en-US" sz="1600" dirty="0" smtClean="0">
                <a:solidFill>
                  <a:srgbClr val="002060"/>
                </a:solidFill>
              </a:rPr>
              <a:t>parameter is insignificant as the </a:t>
            </a:r>
            <a:r>
              <a:rPr lang="en-US" sz="1600" dirty="0" err="1" smtClean="0">
                <a:solidFill>
                  <a:srgbClr val="002060"/>
                </a:solidFill>
              </a:rPr>
              <a:t>p_value</a:t>
            </a:r>
            <a:r>
              <a:rPr lang="en-US" sz="1600" dirty="0" smtClean="0">
                <a:solidFill>
                  <a:srgbClr val="002060"/>
                </a:solidFill>
              </a:rPr>
              <a:t> is greater than 0.05. Hence we fix the first parameter to be 1. So our final model is a GARCH(1,1) model.</a:t>
            </a:r>
            <a:endParaRPr lang="en-GB" sz="1600"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09600" y="685800"/>
            <a:ext cx="5943600" cy="369332"/>
          </a:xfrm>
          <a:prstGeom prst="rect">
            <a:avLst/>
          </a:prstGeom>
          <a:noFill/>
        </p:spPr>
        <p:txBody>
          <a:bodyPr wrap="square" rtlCol="0">
            <a:spAutoFit/>
          </a:bodyPr>
          <a:lstStyle/>
          <a:p>
            <a:r>
              <a:rPr lang="en-GB" b="1" dirty="0" smtClean="0">
                <a:solidFill>
                  <a:srgbClr val="002060"/>
                </a:solidFill>
              </a:rPr>
              <a:t>• Volatility prediction by GARCH(1,1): </a:t>
            </a:r>
            <a:endParaRPr lang="en-GB" b="1" dirty="0">
              <a:solidFill>
                <a:srgbClr val="002060"/>
              </a:solidFill>
            </a:endParaRPr>
          </a:p>
        </p:txBody>
      </p:sp>
      <p:pic>
        <p:nvPicPr>
          <p:cNvPr id="45058" name="Picture 2" descr="C:\Users\RACHITA\Desktop\Time Image\ARIMA_GARCH.png"/>
          <p:cNvPicPr>
            <a:picLocks noChangeAspect="1" noChangeArrowheads="1"/>
          </p:cNvPicPr>
          <p:nvPr/>
        </p:nvPicPr>
        <p:blipFill>
          <a:blip r:embed="rId2"/>
          <a:srcRect/>
          <a:stretch>
            <a:fillRect/>
          </a:stretch>
        </p:blipFill>
        <p:spPr bwMode="auto">
          <a:xfrm>
            <a:off x="1066800" y="1981200"/>
            <a:ext cx="7239000" cy="30480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3505200" y="609600"/>
            <a:ext cx="3505200" cy="369332"/>
          </a:xfrm>
          <a:prstGeom prst="rect">
            <a:avLst/>
          </a:prstGeom>
          <a:noFill/>
        </p:spPr>
        <p:txBody>
          <a:bodyPr wrap="square" rtlCol="0">
            <a:spAutoFit/>
          </a:bodyPr>
          <a:lstStyle/>
          <a:p>
            <a:r>
              <a:rPr lang="en-US" b="1" dirty="0" smtClean="0">
                <a:solidFill>
                  <a:srgbClr val="002060"/>
                </a:solidFill>
              </a:rPr>
              <a:t>Conclusion</a:t>
            </a:r>
            <a:endParaRPr lang="en-GB" b="1" dirty="0">
              <a:solidFill>
                <a:srgbClr val="002060"/>
              </a:solidFill>
            </a:endParaRPr>
          </a:p>
        </p:txBody>
      </p:sp>
      <p:sp>
        <p:nvSpPr>
          <p:cNvPr id="5" name="TextBox 4"/>
          <p:cNvSpPr txBox="1"/>
          <p:nvPr/>
        </p:nvSpPr>
        <p:spPr>
          <a:xfrm>
            <a:off x="685800" y="1447800"/>
            <a:ext cx="8001000" cy="2585323"/>
          </a:xfrm>
          <a:prstGeom prst="rect">
            <a:avLst/>
          </a:prstGeom>
          <a:noFill/>
        </p:spPr>
        <p:txBody>
          <a:bodyPr wrap="square" rtlCol="0">
            <a:spAutoFit/>
          </a:bodyPr>
          <a:lstStyle/>
          <a:p>
            <a:r>
              <a:rPr lang="en-US" sz="1600" dirty="0">
                <a:solidFill>
                  <a:srgbClr val="002060"/>
                </a:solidFill>
              </a:rPr>
              <a:t>In this work our central purpose was to predict the closing stock price of the chosen </a:t>
            </a:r>
            <a:r>
              <a:rPr lang="en-US" sz="1600" dirty="0" smtClean="0">
                <a:solidFill>
                  <a:srgbClr val="002060"/>
                </a:solidFill>
              </a:rPr>
              <a:t>company. Using </a:t>
            </a:r>
            <a:r>
              <a:rPr lang="en-US" sz="1600" dirty="0">
                <a:solidFill>
                  <a:srgbClr val="002060"/>
                </a:solidFill>
              </a:rPr>
              <a:t>appropriate methods we have successfully transformed the non-stationary raw data </a:t>
            </a:r>
            <a:r>
              <a:rPr lang="en-US" sz="1600" dirty="0" smtClean="0">
                <a:solidFill>
                  <a:srgbClr val="002060"/>
                </a:solidFill>
              </a:rPr>
              <a:t>into a </a:t>
            </a:r>
            <a:r>
              <a:rPr lang="en-US" sz="1600" dirty="0">
                <a:solidFill>
                  <a:srgbClr val="002060"/>
                </a:solidFill>
              </a:rPr>
              <a:t>stationary one. After that, under the assumption of constant error variance we have </a:t>
            </a:r>
            <a:r>
              <a:rPr lang="en-US" sz="1600" dirty="0" smtClean="0">
                <a:solidFill>
                  <a:srgbClr val="002060"/>
                </a:solidFill>
              </a:rPr>
              <a:t>identified that </a:t>
            </a:r>
            <a:r>
              <a:rPr lang="en-US" sz="1600" dirty="0">
                <a:solidFill>
                  <a:srgbClr val="002060"/>
                </a:solidFill>
              </a:rPr>
              <a:t>the AR(7), MA(7) and ARIMA(2,0,1) models are best to describe the mean nature of </a:t>
            </a:r>
            <a:r>
              <a:rPr lang="en-US" sz="1600" dirty="0" smtClean="0">
                <a:solidFill>
                  <a:srgbClr val="002060"/>
                </a:solidFill>
              </a:rPr>
              <a:t>the stock </a:t>
            </a:r>
            <a:r>
              <a:rPr lang="en-US" sz="1600" dirty="0">
                <a:solidFill>
                  <a:srgbClr val="002060"/>
                </a:solidFill>
              </a:rPr>
              <a:t>price. Later, we detected the presence of ARCH-effect in the ARIMA(2,0,1) </a:t>
            </a:r>
            <a:r>
              <a:rPr lang="en-US" sz="1600" dirty="0" smtClean="0">
                <a:solidFill>
                  <a:srgbClr val="002060"/>
                </a:solidFill>
              </a:rPr>
              <a:t>residuals through </a:t>
            </a:r>
            <a:r>
              <a:rPr lang="en-US" sz="1600" dirty="0">
                <a:solidFill>
                  <a:srgbClr val="002060"/>
                </a:solidFill>
              </a:rPr>
              <a:t>Engle’s Lagrange Multiplier test. To capture the volatility along with the mean </a:t>
            </a:r>
            <a:r>
              <a:rPr lang="en-US" sz="1600" dirty="0" smtClean="0">
                <a:solidFill>
                  <a:srgbClr val="002060"/>
                </a:solidFill>
              </a:rPr>
              <a:t>we have </a:t>
            </a:r>
            <a:r>
              <a:rPr lang="en-US" sz="1600" dirty="0">
                <a:solidFill>
                  <a:srgbClr val="002060"/>
                </a:solidFill>
              </a:rPr>
              <a:t>used the combination of ARIMA </a:t>
            </a:r>
            <a:r>
              <a:rPr lang="en-US" sz="1600" dirty="0" smtClean="0">
                <a:solidFill>
                  <a:srgbClr val="002060"/>
                </a:solidFill>
              </a:rPr>
              <a:t>and ARCH(GARCH</a:t>
            </a:r>
            <a:r>
              <a:rPr lang="en-US" sz="1600" dirty="0">
                <a:solidFill>
                  <a:srgbClr val="002060"/>
                </a:solidFill>
              </a:rPr>
              <a:t>) and fitted Hybrid ARIMA(2,0,1</a:t>
            </a:r>
            <a:r>
              <a:rPr lang="en-US" sz="1600" dirty="0" smtClean="0">
                <a:solidFill>
                  <a:srgbClr val="002060"/>
                </a:solidFill>
              </a:rPr>
              <a:t>)-ARCH(3</a:t>
            </a:r>
            <a:r>
              <a:rPr lang="en-US" sz="1600" dirty="0">
                <a:solidFill>
                  <a:srgbClr val="002060"/>
                </a:solidFill>
              </a:rPr>
              <a:t>) and ARIMA(2,0,1)-GARCH(1,1) to the data</a:t>
            </a:r>
            <a:r>
              <a:rPr lang="en-US" dirty="0">
                <a:solidFill>
                  <a:srgbClr val="002060"/>
                </a:solidFill>
              </a:rPr>
              <a:t>.</a:t>
            </a:r>
            <a:endParaRPr lang="en-GB" dirty="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1447800"/>
            <a:ext cx="3886200" cy="1754326"/>
          </a:xfrm>
          <a:prstGeom prst="rect">
            <a:avLst/>
          </a:prstGeom>
          <a:noFill/>
        </p:spPr>
        <p:txBody>
          <a:bodyPr wrap="square" rtlCol="0">
            <a:spAutoFit/>
          </a:bodyPr>
          <a:lstStyle/>
          <a:p>
            <a:r>
              <a:rPr lang="en-US" sz="5400" b="1" dirty="0" smtClean="0"/>
              <a:t>                                       Thank You</a:t>
            </a:r>
            <a:endParaRPr lang="en-GB" sz="5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990600" y="2590800"/>
            <a:ext cx="7620000" cy="461665"/>
          </a:xfrm>
          <a:prstGeom prst="rect">
            <a:avLst/>
          </a:prstGeom>
          <a:noFill/>
        </p:spPr>
        <p:txBody>
          <a:bodyPr wrap="square" rtlCol="0">
            <a:spAutoFit/>
          </a:bodyPr>
          <a:lstStyle/>
          <a:p>
            <a:r>
              <a:rPr lang="en-US" sz="2400" b="1" dirty="0" smtClean="0">
                <a:solidFill>
                  <a:srgbClr val="002060"/>
                </a:solidFill>
              </a:rPr>
              <a:t>Elimination of Deterministic Components</a:t>
            </a:r>
            <a:endParaRPr lang="en-GB" sz="2400" b="1"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514600" y="990600"/>
            <a:ext cx="3886200" cy="381000"/>
          </a:xfrm>
          <a:prstGeom prst="rect">
            <a:avLst/>
          </a:prstGeom>
          <a:noFill/>
        </p:spPr>
        <p:txBody>
          <a:bodyPr wrap="square" rtlCol="0">
            <a:spAutoFit/>
          </a:bodyPr>
          <a:lstStyle/>
          <a:p>
            <a:r>
              <a:rPr lang="en-US" b="1" dirty="0" smtClean="0">
                <a:solidFill>
                  <a:srgbClr val="002060"/>
                </a:solidFill>
              </a:rPr>
              <a:t>Components of Time Series </a:t>
            </a:r>
            <a:endParaRPr lang="en-GB" b="1" dirty="0">
              <a:solidFill>
                <a:srgbClr val="002060"/>
              </a:solidFill>
            </a:endParaRPr>
          </a:p>
        </p:txBody>
      </p:sp>
      <p:sp>
        <p:nvSpPr>
          <p:cNvPr id="3" name="TextBox 2"/>
          <p:cNvSpPr txBox="1"/>
          <p:nvPr/>
        </p:nvSpPr>
        <p:spPr>
          <a:xfrm>
            <a:off x="1371600" y="2057400"/>
            <a:ext cx="6553200" cy="2862322"/>
          </a:xfrm>
          <a:prstGeom prst="rect">
            <a:avLst/>
          </a:prstGeom>
          <a:noFill/>
        </p:spPr>
        <p:txBody>
          <a:bodyPr wrap="square" rtlCol="0">
            <a:spAutoFit/>
          </a:bodyPr>
          <a:lstStyle/>
          <a:p>
            <a:r>
              <a:rPr lang="en-GB" dirty="0" smtClean="0">
                <a:solidFill>
                  <a:srgbClr val="002060"/>
                </a:solidFill>
              </a:rPr>
              <a:t>• </a:t>
            </a:r>
            <a:r>
              <a:rPr lang="en-GB" b="1" dirty="0" smtClean="0">
                <a:solidFill>
                  <a:srgbClr val="002060"/>
                </a:solidFill>
              </a:rPr>
              <a:t>Trend:</a:t>
            </a:r>
            <a:r>
              <a:rPr lang="en-GB" dirty="0" smtClean="0">
                <a:solidFill>
                  <a:srgbClr val="002060"/>
                </a:solidFill>
              </a:rPr>
              <a:t> Smooth Long term movement in a time series</a:t>
            </a:r>
          </a:p>
          <a:p>
            <a:endParaRPr lang="en-GB" dirty="0" smtClean="0">
              <a:solidFill>
                <a:srgbClr val="002060"/>
              </a:solidFill>
            </a:endParaRPr>
          </a:p>
          <a:p>
            <a:r>
              <a:rPr lang="en-GB" b="1" dirty="0" smtClean="0">
                <a:solidFill>
                  <a:srgbClr val="002060"/>
                </a:solidFill>
              </a:rPr>
              <a:t>• Seasonal Variation: </a:t>
            </a:r>
            <a:r>
              <a:rPr lang="en-GB" dirty="0" smtClean="0">
                <a:solidFill>
                  <a:srgbClr val="002060"/>
                </a:solidFill>
              </a:rPr>
              <a:t>Periodic movement of a time series with period less than a year</a:t>
            </a:r>
          </a:p>
          <a:p>
            <a:endParaRPr lang="en-GB" dirty="0" smtClean="0">
              <a:solidFill>
                <a:srgbClr val="002060"/>
              </a:solidFill>
            </a:endParaRPr>
          </a:p>
          <a:p>
            <a:r>
              <a:rPr lang="en-GB" b="1" dirty="0" smtClean="0">
                <a:solidFill>
                  <a:srgbClr val="002060"/>
                </a:solidFill>
              </a:rPr>
              <a:t>•Cyclical Variation: </a:t>
            </a:r>
            <a:r>
              <a:rPr lang="en-GB" dirty="0" smtClean="0">
                <a:solidFill>
                  <a:srgbClr val="002060"/>
                </a:solidFill>
              </a:rPr>
              <a:t>: Long term periodic movement of a time series with period more than a year</a:t>
            </a:r>
          </a:p>
          <a:p>
            <a:endParaRPr lang="en-US" dirty="0">
              <a:solidFill>
                <a:srgbClr val="002060"/>
              </a:solidFill>
            </a:endParaRPr>
          </a:p>
          <a:p>
            <a:r>
              <a:rPr lang="en-GB" b="1" dirty="0" smtClean="0">
                <a:solidFill>
                  <a:srgbClr val="002060"/>
                </a:solidFill>
              </a:rPr>
              <a:t>• Irregular Variation : </a:t>
            </a:r>
            <a:r>
              <a:rPr lang="en-GB" dirty="0" smtClean="0">
                <a:solidFill>
                  <a:srgbClr val="002060"/>
                </a:solidFill>
              </a:rPr>
              <a:t>Random Component</a:t>
            </a:r>
            <a:endParaRPr lang="en-GB"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600200" y="533400"/>
            <a:ext cx="5562600" cy="400110"/>
          </a:xfrm>
          <a:prstGeom prst="rect">
            <a:avLst/>
          </a:prstGeom>
          <a:noFill/>
        </p:spPr>
        <p:txBody>
          <a:bodyPr wrap="square" rtlCol="0">
            <a:spAutoFit/>
          </a:bodyPr>
          <a:lstStyle/>
          <a:p>
            <a:pPr algn="ctr"/>
            <a:r>
              <a:rPr lang="en-US" sz="2000" b="1" dirty="0" smtClean="0">
                <a:solidFill>
                  <a:srgbClr val="002060"/>
                </a:solidFill>
              </a:rPr>
              <a:t>Decomposition of the Data</a:t>
            </a:r>
            <a:endParaRPr lang="en-GB" sz="2000" b="1" dirty="0">
              <a:solidFill>
                <a:srgbClr val="002060"/>
              </a:solidFill>
            </a:endParaRPr>
          </a:p>
        </p:txBody>
      </p:sp>
      <p:pic>
        <p:nvPicPr>
          <p:cNvPr id="16386" name="Picture 2" descr="C:\Users\RACHITA\Desktop\Time Image\decompose.png"/>
          <p:cNvPicPr>
            <a:picLocks noChangeAspect="1" noChangeArrowheads="1"/>
          </p:cNvPicPr>
          <p:nvPr/>
        </p:nvPicPr>
        <p:blipFill>
          <a:blip r:embed="rId2"/>
          <a:srcRect/>
          <a:stretch>
            <a:fillRect/>
          </a:stretch>
        </p:blipFill>
        <p:spPr bwMode="auto">
          <a:xfrm>
            <a:off x="1371600" y="1066800"/>
            <a:ext cx="6477000" cy="3557587"/>
          </a:xfrm>
          <a:prstGeom prst="rect">
            <a:avLst/>
          </a:prstGeom>
          <a:noFill/>
        </p:spPr>
      </p:pic>
      <p:sp>
        <p:nvSpPr>
          <p:cNvPr id="4" name="TextBox 3"/>
          <p:cNvSpPr txBox="1"/>
          <p:nvPr/>
        </p:nvSpPr>
        <p:spPr>
          <a:xfrm>
            <a:off x="762000" y="5029200"/>
            <a:ext cx="7924800" cy="830997"/>
          </a:xfrm>
          <a:prstGeom prst="rect">
            <a:avLst/>
          </a:prstGeom>
          <a:noFill/>
        </p:spPr>
        <p:txBody>
          <a:bodyPr wrap="square" rtlCol="0">
            <a:spAutoFit/>
          </a:bodyPr>
          <a:lstStyle/>
          <a:p>
            <a:pPr algn="just"/>
            <a:r>
              <a:rPr lang="en-US" sz="1600" dirty="0" smtClean="0">
                <a:solidFill>
                  <a:srgbClr val="002060"/>
                </a:solidFill>
              </a:rPr>
              <a:t>From the above graph it can be observed that there is a presence of trend components in the collected data. Next we will use some statistical tests to have a strong conclusion regarding the nature of the data.</a:t>
            </a:r>
            <a:endParaRPr lang="en-GB" sz="1600"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57200" y="685800"/>
            <a:ext cx="8305800" cy="646331"/>
          </a:xfrm>
          <a:prstGeom prst="rect">
            <a:avLst/>
          </a:prstGeom>
          <a:noFill/>
        </p:spPr>
        <p:txBody>
          <a:bodyPr wrap="square" rtlCol="0">
            <a:spAutoFit/>
          </a:bodyPr>
          <a:lstStyle/>
          <a:p>
            <a:r>
              <a:rPr lang="en-US" b="1" dirty="0" smtClean="0">
                <a:solidFill>
                  <a:srgbClr val="002060"/>
                </a:solidFill>
              </a:rPr>
              <a:t>•Kwiatkowski-Phillips-</a:t>
            </a:r>
            <a:r>
              <a:rPr lang="en-US" b="1" dirty="0" err="1" smtClean="0">
                <a:solidFill>
                  <a:srgbClr val="002060"/>
                </a:solidFill>
              </a:rPr>
              <a:t>Schmidth</a:t>
            </a:r>
            <a:r>
              <a:rPr lang="en-US" b="1" dirty="0" smtClean="0">
                <a:solidFill>
                  <a:srgbClr val="002060"/>
                </a:solidFill>
              </a:rPr>
              <a:t>-Shinn (KPSS) test for</a:t>
            </a:r>
          </a:p>
          <a:p>
            <a:r>
              <a:rPr lang="en-US" b="1" dirty="0">
                <a:solidFill>
                  <a:srgbClr val="002060"/>
                </a:solidFill>
              </a:rPr>
              <a:t> </a:t>
            </a:r>
            <a:r>
              <a:rPr lang="en-US" b="1" dirty="0" err="1" smtClean="0">
                <a:solidFill>
                  <a:srgbClr val="002060"/>
                </a:solidFill>
              </a:rPr>
              <a:t>Stationarity</a:t>
            </a:r>
            <a:r>
              <a:rPr lang="en-US" b="1" dirty="0" smtClean="0">
                <a:solidFill>
                  <a:srgbClr val="002060"/>
                </a:solidFill>
              </a:rPr>
              <a:t>:</a:t>
            </a:r>
            <a:endParaRPr lang="en-GB" b="1" dirty="0">
              <a:solidFill>
                <a:srgbClr val="002060"/>
              </a:solidFill>
            </a:endParaRPr>
          </a:p>
        </p:txBody>
      </p:sp>
      <p:pic>
        <p:nvPicPr>
          <p:cNvPr id="17410" name="Picture 2"/>
          <p:cNvPicPr>
            <a:picLocks noChangeAspect="1" noChangeArrowheads="1"/>
          </p:cNvPicPr>
          <p:nvPr/>
        </p:nvPicPr>
        <p:blipFill>
          <a:blip r:embed="rId2"/>
          <a:srcRect/>
          <a:stretch>
            <a:fillRect/>
          </a:stretch>
        </p:blipFill>
        <p:spPr bwMode="auto">
          <a:xfrm>
            <a:off x="2590800" y="1295400"/>
            <a:ext cx="4800600" cy="914400"/>
          </a:xfrm>
          <a:prstGeom prst="rect">
            <a:avLst/>
          </a:prstGeom>
          <a:noFill/>
          <a:ln w="9525">
            <a:noFill/>
            <a:miter lim="800000"/>
            <a:headEnd/>
            <a:tailEnd/>
          </a:ln>
          <a:effectLst/>
        </p:spPr>
      </p:pic>
      <p:sp>
        <p:nvSpPr>
          <p:cNvPr id="4" name="TextBox 3"/>
          <p:cNvSpPr txBox="1"/>
          <p:nvPr/>
        </p:nvSpPr>
        <p:spPr>
          <a:xfrm>
            <a:off x="685800" y="2209800"/>
            <a:ext cx="8153400" cy="830997"/>
          </a:xfrm>
          <a:prstGeom prst="rect">
            <a:avLst/>
          </a:prstGeom>
          <a:noFill/>
        </p:spPr>
        <p:txBody>
          <a:bodyPr wrap="square" rtlCol="0">
            <a:spAutoFit/>
          </a:bodyPr>
          <a:lstStyle/>
          <a:p>
            <a:r>
              <a:rPr lang="en-US" sz="1600" dirty="0" err="1" smtClean="0">
                <a:solidFill>
                  <a:srgbClr val="002060"/>
                </a:solidFill>
              </a:rPr>
              <a:t>P_value</a:t>
            </a:r>
            <a:r>
              <a:rPr lang="en-US" sz="1600" dirty="0" smtClean="0">
                <a:solidFill>
                  <a:srgbClr val="002060"/>
                </a:solidFill>
              </a:rPr>
              <a:t> : </a:t>
            </a:r>
            <a:r>
              <a:rPr lang="en-GB" sz="1600" dirty="0" smtClean="0">
                <a:solidFill>
                  <a:srgbClr val="002060"/>
                </a:solidFill>
              </a:rPr>
              <a:t>0.01 &lt; 0.05. </a:t>
            </a:r>
          </a:p>
          <a:p>
            <a:r>
              <a:rPr lang="en-US" sz="1600" dirty="0" smtClean="0">
                <a:solidFill>
                  <a:srgbClr val="002060"/>
                </a:solidFill>
              </a:rPr>
              <a:t>Hence, we reject the null hypothesis at 5% level of significance and conclude on the basis of the given data that the data is not stationary.</a:t>
            </a:r>
            <a:endParaRPr lang="en-GB" sz="1600" dirty="0">
              <a:solidFill>
                <a:srgbClr val="002060"/>
              </a:solidFill>
            </a:endParaRPr>
          </a:p>
        </p:txBody>
      </p:sp>
      <p:sp>
        <p:nvSpPr>
          <p:cNvPr id="6" name="TextBox 5"/>
          <p:cNvSpPr txBox="1"/>
          <p:nvPr/>
        </p:nvSpPr>
        <p:spPr>
          <a:xfrm>
            <a:off x="762000" y="3581400"/>
            <a:ext cx="7924800" cy="646331"/>
          </a:xfrm>
          <a:prstGeom prst="rect">
            <a:avLst/>
          </a:prstGeom>
          <a:noFill/>
        </p:spPr>
        <p:txBody>
          <a:bodyPr wrap="square" rtlCol="0">
            <a:spAutoFit/>
          </a:bodyPr>
          <a:lstStyle/>
          <a:p>
            <a:r>
              <a:rPr lang="en-GB" b="1" dirty="0" smtClean="0">
                <a:solidFill>
                  <a:srgbClr val="002060"/>
                </a:solidFill>
              </a:rPr>
              <a:t>• Mann-</a:t>
            </a:r>
            <a:r>
              <a:rPr lang="en-GB" b="1" dirty="0" err="1" smtClean="0">
                <a:solidFill>
                  <a:srgbClr val="002060"/>
                </a:solidFill>
              </a:rPr>
              <a:t>kendal</a:t>
            </a:r>
            <a:r>
              <a:rPr lang="en-GB" b="1" dirty="0" smtClean="0">
                <a:solidFill>
                  <a:srgbClr val="002060"/>
                </a:solidFill>
              </a:rPr>
              <a:t> Test for existence of Trend: </a:t>
            </a:r>
          </a:p>
          <a:p>
            <a:endParaRPr lang="en-GB" dirty="0"/>
          </a:p>
        </p:txBody>
      </p:sp>
      <p:pic>
        <p:nvPicPr>
          <p:cNvPr id="17411" name="Picture 3"/>
          <p:cNvPicPr>
            <a:picLocks noChangeAspect="1" noChangeArrowheads="1"/>
          </p:cNvPicPr>
          <p:nvPr/>
        </p:nvPicPr>
        <p:blipFill>
          <a:blip r:embed="rId3"/>
          <a:srcRect/>
          <a:stretch>
            <a:fillRect/>
          </a:stretch>
        </p:blipFill>
        <p:spPr bwMode="auto">
          <a:xfrm>
            <a:off x="2514600" y="4038600"/>
            <a:ext cx="4191000" cy="838200"/>
          </a:xfrm>
          <a:prstGeom prst="rect">
            <a:avLst/>
          </a:prstGeom>
          <a:noFill/>
          <a:ln w="9525">
            <a:noFill/>
            <a:miter lim="800000"/>
            <a:headEnd/>
            <a:tailEnd/>
          </a:ln>
          <a:effectLst/>
        </p:spPr>
      </p:pic>
      <p:sp>
        <p:nvSpPr>
          <p:cNvPr id="8" name="TextBox 7"/>
          <p:cNvSpPr txBox="1"/>
          <p:nvPr/>
        </p:nvSpPr>
        <p:spPr>
          <a:xfrm>
            <a:off x="609600" y="4953000"/>
            <a:ext cx="7696200" cy="1354217"/>
          </a:xfrm>
          <a:prstGeom prst="rect">
            <a:avLst/>
          </a:prstGeom>
          <a:noFill/>
        </p:spPr>
        <p:txBody>
          <a:bodyPr wrap="square" rtlCol="0">
            <a:spAutoFit/>
          </a:bodyPr>
          <a:lstStyle/>
          <a:p>
            <a:r>
              <a:rPr lang="en-US" sz="1600" dirty="0" err="1" smtClean="0">
                <a:solidFill>
                  <a:srgbClr val="002060"/>
                </a:solidFill>
              </a:rPr>
              <a:t>P_value</a:t>
            </a:r>
            <a:r>
              <a:rPr lang="en-US" sz="1600" dirty="0" smtClean="0">
                <a:solidFill>
                  <a:srgbClr val="002060"/>
                </a:solidFill>
              </a:rPr>
              <a:t> : </a:t>
            </a:r>
            <a:r>
              <a:rPr lang="en-GB" sz="1600" dirty="0" smtClean="0">
                <a:solidFill>
                  <a:srgbClr val="002060"/>
                </a:solidFill>
              </a:rPr>
              <a:t>2.22e-16 &lt; 0.05. </a:t>
            </a:r>
          </a:p>
          <a:p>
            <a:r>
              <a:rPr lang="en-US" sz="1600" dirty="0" smtClean="0">
                <a:solidFill>
                  <a:srgbClr val="002060"/>
                </a:solidFill>
              </a:rPr>
              <a:t>Hence, we reject the null hypothesis at 5% level of significance and conclude on the basis of the given data that there exists trend component in our data.</a:t>
            </a:r>
            <a:endParaRPr lang="en-GB" sz="1600" dirty="0" smtClean="0">
              <a:solidFill>
                <a:srgbClr val="002060"/>
              </a:solidFill>
            </a:endParaRP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95400" y="609600"/>
            <a:ext cx="6705600" cy="369332"/>
          </a:xfrm>
          <a:prstGeom prst="rect">
            <a:avLst/>
          </a:prstGeom>
          <a:noFill/>
        </p:spPr>
        <p:txBody>
          <a:bodyPr wrap="square" rtlCol="0">
            <a:spAutoFit/>
          </a:bodyPr>
          <a:lstStyle/>
          <a:p>
            <a:pPr algn="ctr"/>
            <a:r>
              <a:rPr lang="en-US" b="1" dirty="0" smtClean="0">
                <a:solidFill>
                  <a:srgbClr val="002060"/>
                </a:solidFill>
              </a:rPr>
              <a:t>Elimination of Trend</a:t>
            </a:r>
            <a:endParaRPr lang="en-GB" b="1" dirty="0">
              <a:solidFill>
                <a:srgbClr val="002060"/>
              </a:solidFill>
            </a:endParaRPr>
          </a:p>
        </p:txBody>
      </p:sp>
      <p:pic>
        <p:nvPicPr>
          <p:cNvPr id="18434" name="Picture 2"/>
          <p:cNvPicPr>
            <a:picLocks noChangeAspect="1" noChangeArrowheads="1"/>
          </p:cNvPicPr>
          <p:nvPr/>
        </p:nvPicPr>
        <p:blipFill>
          <a:blip r:embed="rId2"/>
          <a:srcRect/>
          <a:stretch>
            <a:fillRect/>
          </a:stretch>
        </p:blipFill>
        <p:spPr bwMode="auto">
          <a:xfrm>
            <a:off x="838200" y="1066800"/>
            <a:ext cx="7086600" cy="1371600"/>
          </a:xfrm>
          <a:prstGeom prst="rect">
            <a:avLst/>
          </a:prstGeom>
          <a:noFill/>
          <a:ln w="9525">
            <a:noFill/>
            <a:miter lim="800000"/>
            <a:headEnd/>
            <a:tailEnd/>
          </a:ln>
          <a:effectLst/>
        </p:spPr>
      </p:pic>
      <p:sp>
        <p:nvSpPr>
          <p:cNvPr id="5" name="TextBox 4"/>
          <p:cNvSpPr txBox="1"/>
          <p:nvPr/>
        </p:nvSpPr>
        <p:spPr>
          <a:xfrm>
            <a:off x="838200" y="2362200"/>
            <a:ext cx="7391400" cy="1077218"/>
          </a:xfrm>
          <a:prstGeom prst="rect">
            <a:avLst/>
          </a:prstGeom>
          <a:noFill/>
        </p:spPr>
        <p:txBody>
          <a:bodyPr wrap="square" rtlCol="0">
            <a:spAutoFit/>
          </a:bodyPr>
          <a:lstStyle/>
          <a:p>
            <a:pPr algn="just"/>
            <a:r>
              <a:rPr lang="en-US" sz="1600" dirty="0" smtClean="0">
                <a:solidFill>
                  <a:srgbClr val="002060"/>
                </a:solidFill>
              </a:rPr>
              <a:t>On performing KPSS test on the return series we get,</a:t>
            </a:r>
          </a:p>
          <a:p>
            <a:pPr algn="just"/>
            <a:r>
              <a:rPr lang="en-US" sz="1600" b="1" dirty="0" err="1" smtClean="0">
                <a:solidFill>
                  <a:srgbClr val="002060"/>
                </a:solidFill>
              </a:rPr>
              <a:t>P_value</a:t>
            </a:r>
            <a:r>
              <a:rPr lang="en-US" sz="1600" b="1" dirty="0" smtClean="0">
                <a:solidFill>
                  <a:srgbClr val="002060"/>
                </a:solidFill>
              </a:rPr>
              <a:t> : 0.1 &gt; 0.05</a:t>
            </a:r>
          </a:p>
          <a:p>
            <a:pPr algn="just"/>
            <a:r>
              <a:rPr lang="en-US" sz="1600" dirty="0" smtClean="0">
                <a:solidFill>
                  <a:srgbClr val="002060"/>
                </a:solidFill>
              </a:rPr>
              <a:t>So, the return series does not contain any significance deterministic component. Therefore, the stationary series is given by: </a:t>
            </a:r>
            <a:endParaRPr lang="en-GB" sz="1600" dirty="0">
              <a:solidFill>
                <a:srgbClr val="002060"/>
              </a:solidFill>
            </a:endParaRPr>
          </a:p>
        </p:txBody>
      </p:sp>
      <p:pic>
        <p:nvPicPr>
          <p:cNvPr id="18435" name="Picture 3" descr="C:\Users\RACHITA\Desktop\Time Image\stationary.png"/>
          <p:cNvPicPr>
            <a:picLocks noChangeAspect="1" noChangeArrowheads="1"/>
          </p:cNvPicPr>
          <p:nvPr/>
        </p:nvPicPr>
        <p:blipFill>
          <a:blip r:embed="rId3"/>
          <a:srcRect/>
          <a:stretch>
            <a:fillRect/>
          </a:stretch>
        </p:blipFill>
        <p:spPr bwMode="auto">
          <a:xfrm>
            <a:off x="914400" y="3505200"/>
            <a:ext cx="6324600" cy="2895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066800" y="762000"/>
            <a:ext cx="7467600" cy="400110"/>
          </a:xfrm>
          <a:prstGeom prst="rect">
            <a:avLst/>
          </a:prstGeom>
          <a:noFill/>
        </p:spPr>
        <p:txBody>
          <a:bodyPr wrap="square" rtlCol="0">
            <a:spAutoFit/>
          </a:bodyPr>
          <a:lstStyle/>
          <a:p>
            <a:r>
              <a:rPr lang="en-US" sz="2000" b="1" dirty="0" smtClean="0">
                <a:solidFill>
                  <a:srgbClr val="002060"/>
                </a:solidFill>
              </a:rPr>
              <a:t>Linear Statistical Models for Time Domain Analysis</a:t>
            </a:r>
            <a:endParaRPr lang="en-GB" sz="2000" b="1" dirty="0">
              <a:solidFill>
                <a:srgbClr val="002060"/>
              </a:solidFill>
            </a:endParaRPr>
          </a:p>
        </p:txBody>
      </p:sp>
      <p:sp>
        <p:nvSpPr>
          <p:cNvPr id="3" name="TextBox 2"/>
          <p:cNvSpPr txBox="1"/>
          <p:nvPr/>
        </p:nvSpPr>
        <p:spPr>
          <a:xfrm>
            <a:off x="1066800" y="1676400"/>
            <a:ext cx="7010400" cy="1569660"/>
          </a:xfrm>
          <a:prstGeom prst="rect">
            <a:avLst/>
          </a:prstGeom>
          <a:noFill/>
        </p:spPr>
        <p:txBody>
          <a:bodyPr wrap="square" rtlCol="0">
            <a:spAutoFit/>
          </a:bodyPr>
          <a:lstStyle/>
          <a:p>
            <a:r>
              <a:rPr lang="en-GB" sz="1600" dirty="0" smtClean="0">
                <a:solidFill>
                  <a:srgbClr val="002060"/>
                </a:solidFill>
              </a:rPr>
              <a:t>• Moving Average (MA)</a:t>
            </a:r>
          </a:p>
          <a:p>
            <a:endParaRPr lang="en-GB" sz="1600" dirty="0" smtClean="0">
              <a:solidFill>
                <a:srgbClr val="002060"/>
              </a:solidFill>
            </a:endParaRPr>
          </a:p>
          <a:p>
            <a:r>
              <a:rPr lang="en-GB" sz="1600" dirty="0" smtClean="0">
                <a:solidFill>
                  <a:srgbClr val="002060"/>
                </a:solidFill>
              </a:rPr>
              <a:t>• Auto-Regressive (AR)</a:t>
            </a:r>
          </a:p>
          <a:p>
            <a:endParaRPr lang="en-GB" sz="1600" dirty="0" smtClean="0">
              <a:solidFill>
                <a:srgbClr val="002060"/>
              </a:solidFill>
            </a:endParaRPr>
          </a:p>
          <a:p>
            <a:r>
              <a:rPr lang="en-GB" sz="1600" dirty="0" smtClean="0">
                <a:solidFill>
                  <a:srgbClr val="002060"/>
                </a:solidFill>
              </a:rPr>
              <a:t>• Auto-Regressive Integrated Moving Average (ARIMA)</a:t>
            </a:r>
          </a:p>
          <a:p>
            <a:endParaRPr lang="en-GB" sz="1600" dirty="0">
              <a:solidFill>
                <a:srgbClr val="00206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563</TotalTime>
  <Words>1473</Words>
  <Application>Microsoft Office PowerPoint</Application>
  <PresentationFormat>On-screen Show (4:3)</PresentationFormat>
  <Paragraphs>225</Paragraphs>
  <Slides>36</Slides>
  <Notes>2</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Aspect</vt:lpstr>
      <vt:lpstr>Apex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RACHITA</dc:creator>
  <cp:lastModifiedBy>RACHITA</cp:lastModifiedBy>
  <cp:revision>43</cp:revision>
  <dcterms:created xsi:type="dcterms:W3CDTF">2021-11-16T04:16:11Z</dcterms:created>
  <dcterms:modified xsi:type="dcterms:W3CDTF">2021-11-17T04:54:01Z</dcterms:modified>
</cp:coreProperties>
</file>