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5" r:id="rId5"/>
    <p:sldId id="266" r:id="rId6"/>
    <p:sldId id="258" r:id="rId7"/>
    <p:sldId id="259" r:id="rId8"/>
    <p:sldId id="260" r:id="rId9"/>
    <p:sldId id="261" r:id="rId10"/>
    <p:sldId id="262" r:id="rId11"/>
    <p:sldId id="263"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72F451A-CA91-4CD4-B48B-7A8B2ABF93E0}" type="datetimeFigureOut">
              <a:rPr lang="en-US" smtClean="0"/>
              <a:pPr/>
              <a:t>10/18/2017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F5E30B4-2542-494A-A48C-55D8E04576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72F451A-CA91-4CD4-B48B-7A8B2ABF93E0}" type="datetimeFigureOut">
              <a:rPr lang="en-US" smtClean="0"/>
              <a:pPr/>
              <a:t>10/18/2017</a:t>
            </a:fld>
            <a:endParaRPr lang="en-US"/>
          </a:p>
        </p:txBody>
      </p:sp>
      <p:sp>
        <p:nvSpPr>
          <p:cNvPr id="27" name="Slide Number Placeholder 26"/>
          <p:cNvSpPr>
            <a:spLocks noGrp="1"/>
          </p:cNvSpPr>
          <p:nvPr>
            <p:ph type="sldNum" sz="quarter" idx="11"/>
          </p:nvPr>
        </p:nvSpPr>
        <p:spPr/>
        <p:txBody>
          <a:bodyPr rtlCol="0"/>
          <a:lstStyle/>
          <a:p>
            <a:fld id="{6F5E30B4-2542-494A-A48C-55D8E04576B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72F451A-CA91-4CD4-B48B-7A8B2ABF93E0}" type="datetimeFigureOut">
              <a:rPr lang="en-US" smtClean="0"/>
              <a:pPr/>
              <a:t>10/18/2017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F5E30B4-2542-494A-A48C-55D8E0457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2F451A-CA91-4CD4-B48B-7A8B2ABF93E0}"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E30B4-2542-494A-A48C-55D8E04576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72F451A-CA91-4CD4-B48B-7A8B2ABF93E0}" type="datetimeFigureOut">
              <a:rPr lang="en-US" smtClean="0"/>
              <a:pPr/>
              <a:t>10/18/2017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F5E30B4-2542-494A-A48C-55D8E04576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458200" cy="1470025"/>
          </a:xfrm>
        </p:spPr>
        <p:txBody>
          <a:bodyPr>
            <a:normAutofit/>
          </a:bodyPr>
          <a:lstStyle/>
          <a:p>
            <a:r>
              <a:rPr lang="en-US" sz="4800" dirty="0" smtClean="0">
                <a:latin typeface="Calibri" pitchFamily="34" charset="0"/>
                <a:cs typeface="Times New Roman" pitchFamily="18" charset="0"/>
              </a:rPr>
              <a:t>STANCE DETECTION IN TWEETS</a:t>
            </a:r>
            <a:endParaRPr lang="en-US" sz="4800" dirty="0">
              <a:latin typeface="Calibri" pitchFamily="34" charset="0"/>
              <a:cs typeface="Times New Roman" pitchFamily="18" charset="0"/>
            </a:endParaRPr>
          </a:p>
        </p:txBody>
      </p:sp>
      <p:sp>
        <p:nvSpPr>
          <p:cNvPr id="3" name="Subtitle 2"/>
          <p:cNvSpPr>
            <a:spLocks noGrp="1"/>
          </p:cNvSpPr>
          <p:nvPr>
            <p:ph type="subTitle" idx="1"/>
          </p:nvPr>
        </p:nvSpPr>
        <p:spPr>
          <a:xfrm>
            <a:off x="2819400" y="4267200"/>
            <a:ext cx="5791200" cy="2286000"/>
          </a:xfrm>
        </p:spPr>
        <p:txBody>
          <a:bodyPr>
            <a:normAutofit lnSpcReduction="10000"/>
          </a:bodyPr>
          <a:lstStyle/>
          <a:p>
            <a:r>
              <a:rPr lang="en-US" sz="4000" dirty="0" smtClean="0"/>
              <a:t>NLP </a:t>
            </a:r>
            <a:r>
              <a:rPr lang="en-US" sz="4000" dirty="0" smtClean="0"/>
              <a:t>GIANTS:</a:t>
            </a:r>
          </a:p>
          <a:p>
            <a:r>
              <a:rPr lang="en-US" dirty="0" smtClean="0"/>
              <a:t>Bharath Chandra Reddy(M12510331)</a:t>
            </a:r>
          </a:p>
          <a:p>
            <a:r>
              <a:rPr lang="en-US" dirty="0" smtClean="0"/>
              <a:t>Rachit Aggarwal(M12506500)</a:t>
            </a:r>
          </a:p>
          <a:p>
            <a:r>
              <a:rPr lang="en-US" dirty="0" smtClean="0"/>
              <a:t>Kowshik Bhowmik(M10584257)</a:t>
            </a:r>
          </a:p>
          <a:p>
            <a:r>
              <a:rPr lang="en-US" dirty="0" smtClean="0"/>
              <a:t>Krishna Sai </a:t>
            </a:r>
            <a:r>
              <a:rPr lang="en-US" dirty="0" err="1" smtClean="0"/>
              <a:t>Patnana</a:t>
            </a:r>
            <a:r>
              <a:rPr lang="en-US" dirty="0" smtClean="0"/>
              <a:t>(M12483628)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Feature Selection and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Our approach is to handpick a handful of topics that are closely related to our targets and use the associated sentiments of the overall tweet along with them. </a:t>
            </a:r>
          </a:p>
          <a:p>
            <a:pPr>
              <a:buNone/>
            </a:pPr>
            <a:r>
              <a:rPr lang="en-US" dirty="0" smtClean="0"/>
              <a:t>   </a:t>
            </a:r>
          </a:p>
          <a:p>
            <a:pPr>
              <a:buFont typeface="Arial" pitchFamily="34" charset="0"/>
              <a:buChar char="•"/>
            </a:pPr>
            <a:r>
              <a:rPr lang="en-US" dirty="0" smtClean="0"/>
              <a:t>We have taken the clean tweets from the preprocessing phase to extract features from them. For the project proposal, we are using bigrams as features. We have taken the most common 500 bigrams from the training set data to build our feature set. We have also tried using bag of words for the feature selection.</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Although the stance detection task is about classifying the tweets into ‘Favor’ &amp; ‘Against’ class, in the training data there are tweets that have the label ‘None’ also.</a:t>
            </a:r>
          </a:p>
          <a:p>
            <a:r>
              <a:rPr lang="en-US" dirty="0" smtClean="0"/>
              <a:t>At this point in our project we have classified into the three classes. Later we will introduce a two-layer classifier.</a:t>
            </a:r>
          </a:p>
          <a:p>
            <a:r>
              <a:rPr lang="en-US" dirty="0" smtClean="0"/>
              <a:t>We have used the Multinomial Naïve </a:t>
            </a:r>
            <a:r>
              <a:rPr lang="en-US" dirty="0" err="1" smtClean="0"/>
              <a:t>Bayes</a:t>
            </a:r>
            <a:r>
              <a:rPr lang="en-US" dirty="0" smtClean="0"/>
              <a:t> , classifiers provided by the </a:t>
            </a:r>
            <a:r>
              <a:rPr lang="en-US" dirty="0" err="1" smtClean="0"/>
              <a:t>scikit</a:t>
            </a:r>
            <a:r>
              <a:rPr lang="en-US" dirty="0" smtClean="0"/>
              <a:t>-learn package wrapped by the </a:t>
            </a:r>
            <a:r>
              <a:rPr lang="en-US" dirty="0" err="1" smtClean="0"/>
              <a:t>nltk</a:t>
            </a:r>
            <a:r>
              <a:rPr lang="en-US" dirty="0" smtClean="0"/>
              <a:t> package.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Results</a:t>
            </a:r>
            <a:endParaRPr lang="en-US" dirty="0"/>
          </a:p>
        </p:txBody>
      </p:sp>
      <p:pic>
        <p:nvPicPr>
          <p:cNvPr id="1026" name="Picture 2" descr="C:\Users\Perfect\Downloads\WhatsApp Image 2017-10-18 at 2.04.54 AM.jpeg"/>
          <p:cNvPicPr>
            <a:picLocks noGrp="1" noChangeAspect="1" noChangeArrowheads="1"/>
          </p:cNvPicPr>
          <p:nvPr>
            <p:ph idx="1"/>
          </p:nvPr>
        </p:nvPicPr>
        <p:blipFill>
          <a:blip r:embed="rId2"/>
          <a:srcRect/>
          <a:stretch>
            <a:fillRect/>
          </a:stretch>
        </p:blipFill>
        <p:spPr bwMode="auto">
          <a:xfrm>
            <a:off x="304800" y="2209800"/>
            <a:ext cx="8686800" cy="4267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hashtags</a:t>
            </a:r>
            <a:r>
              <a:rPr lang="en-US" dirty="0" smtClean="0"/>
              <a:t> as features, classified as positive and negative with respect to target entity</a:t>
            </a:r>
          </a:p>
          <a:p>
            <a:r>
              <a:rPr lang="en-US" dirty="0" smtClean="0"/>
              <a:t>Using the overall sentiment value of each tweet as feature. (using AFINN dictionary)</a:t>
            </a:r>
          </a:p>
          <a:p>
            <a:r>
              <a:rPr lang="en-US" dirty="0" smtClean="0"/>
              <a:t>Incorporate Target related entities, where we identify entities relevant to target entities and classify them as favor or against and use them as features. </a:t>
            </a:r>
          </a:p>
          <a:p>
            <a:r>
              <a:rPr lang="en-US" dirty="0" smtClean="0"/>
              <a:t>Try new classification algorithms.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Timeline</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t>Week 1 :</a:t>
            </a:r>
          </a:p>
          <a:p>
            <a:pPr>
              <a:buFont typeface="Arial" pitchFamily="34" charset="0"/>
              <a:buChar char="•"/>
            </a:pPr>
            <a:r>
              <a:rPr lang="en-US" dirty="0" smtClean="0"/>
              <a:t>Make changes in programming and preparation for Task-B.</a:t>
            </a:r>
          </a:p>
          <a:p>
            <a:pPr>
              <a:buFont typeface="Arial" pitchFamily="34" charset="0"/>
              <a:buChar char="•"/>
            </a:pPr>
            <a:endParaRPr lang="en-US" dirty="0" smtClean="0"/>
          </a:p>
          <a:p>
            <a:pPr>
              <a:buFont typeface="Wingdings" pitchFamily="2" charset="2"/>
              <a:buChar char="Ø"/>
            </a:pPr>
            <a:r>
              <a:rPr lang="en-US" dirty="0" smtClean="0"/>
              <a:t> Week 2:</a:t>
            </a:r>
          </a:p>
          <a:p>
            <a:pPr>
              <a:buFont typeface="Arial" pitchFamily="34" charset="0"/>
              <a:buChar char="•"/>
            </a:pPr>
            <a:r>
              <a:rPr lang="en-US" dirty="0" smtClean="0"/>
              <a:t>Feature Selection and Extraction. Include </a:t>
            </a:r>
            <a:r>
              <a:rPr lang="en-US" dirty="0" err="1" smtClean="0"/>
              <a:t>hashtags</a:t>
            </a:r>
            <a:r>
              <a:rPr lang="en-US" dirty="0" smtClean="0"/>
              <a:t> in the clean data and perform sentiment analysis and incorporate target related entities.</a:t>
            </a:r>
          </a:p>
          <a:p>
            <a:pPr>
              <a:buFont typeface="Arial" pitchFamily="34" charset="0"/>
              <a:buChar char="•"/>
            </a:pPr>
            <a:endParaRPr lang="en-US" dirty="0" smtClean="0"/>
          </a:p>
          <a:p>
            <a:pPr>
              <a:buFont typeface="Wingdings" pitchFamily="2" charset="2"/>
              <a:buChar char="Ø"/>
            </a:pPr>
            <a:r>
              <a:rPr lang="en-US" dirty="0" smtClean="0"/>
              <a:t>Week 3:</a:t>
            </a:r>
          </a:p>
          <a:p>
            <a:pPr>
              <a:buFont typeface="Arial" pitchFamily="34" charset="0"/>
              <a:buChar char="•"/>
            </a:pPr>
            <a:r>
              <a:rPr lang="en-US" dirty="0" smtClean="0"/>
              <a:t>Research and exploration.</a:t>
            </a:r>
          </a:p>
          <a:p>
            <a:pPr>
              <a:buNone/>
            </a:pPr>
            <a:endParaRPr lang="en-US" dirty="0" smtClean="0"/>
          </a:p>
          <a:p>
            <a:pPr>
              <a:buFont typeface="Wingdings" pitchFamily="2" charset="2"/>
              <a:buChar char="Ø"/>
            </a:pPr>
            <a:r>
              <a:rPr lang="en-US" dirty="0" smtClean="0"/>
              <a:t>Week 4</a:t>
            </a:r>
          </a:p>
          <a:p>
            <a:pPr>
              <a:buFont typeface="Arial" pitchFamily="34" charset="0"/>
              <a:buChar char="•"/>
            </a:pPr>
            <a:r>
              <a:rPr lang="en-US" dirty="0" smtClean="0"/>
              <a:t>Trying out different Classifiers and zeroing in on the right one.</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 Week 5:</a:t>
            </a:r>
          </a:p>
          <a:p>
            <a:pPr>
              <a:buFont typeface="Arial" pitchFamily="34" charset="0"/>
              <a:buChar char="•"/>
            </a:pPr>
            <a:r>
              <a:rPr lang="en-US" dirty="0" smtClean="0"/>
              <a:t> Trail run and working on final changes.</a:t>
            </a:r>
          </a:p>
          <a:p>
            <a:pPr>
              <a:buFont typeface="Arial" pitchFamily="34" charset="0"/>
              <a:buChar char="•"/>
            </a:pPr>
            <a:endParaRPr lang="en-US" dirty="0" smtClean="0"/>
          </a:p>
          <a:p>
            <a:pPr>
              <a:buFont typeface="Wingdings" pitchFamily="2" charset="2"/>
              <a:buChar char="Ø"/>
            </a:pPr>
            <a:r>
              <a:rPr lang="en-US" dirty="0" smtClean="0"/>
              <a:t>Week 6:</a:t>
            </a:r>
          </a:p>
          <a:p>
            <a:pPr>
              <a:buFont typeface="Arial" pitchFamily="34" charset="0"/>
              <a:buChar char="•"/>
            </a:pPr>
            <a:r>
              <a:rPr lang="en-US" dirty="0" smtClean="0"/>
              <a:t> Prepare the final report and make sure that everything is in place.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 Distribution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 Data Preprocessing</a:t>
            </a:r>
          </a:p>
          <a:p>
            <a:pPr>
              <a:buFont typeface="Arial" pitchFamily="34" charset="0"/>
              <a:buChar char="•"/>
            </a:pPr>
            <a:r>
              <a:rPr lang="en-US" dirty="0" smtClean="0"/>
              <a:t>The Data pre-processing which includes: Separation of </a:t>
            </a:r>
            <a:r>
              <a:rPr lang="en-US" dirty="0" err="1" smtClean="0"/>
              <a:t>Hashtags</a:t>
            </a:r>
            <a:r>
              <a:rPr lang="en-US" dirty="0" smtClean="0"/>
              <a:t>, Elimination of Punctuation and Conversion of Slangs and Punctuation was done by Rachit Aggarwal and Bharath Chandra Reddy.</a:t>
            </a:r>
          </a:p>
          <a:p>
            <a:pPr>
              <a:buFont typeface="Arial" pitchFamily="34" charset="0"/>
              <a:buChar char="•"/>
            </a:pPr>
            <a:endParaRPr lang="en-US" dirty="0" smtClean="0"/>
          </a:p>
          <a:p>
            <a:pPr>
              <a:buFont typeface="Wingdings" pitchFamily="2" charset="2"/>
              <a:buChar char="Ø"/>
            </a:pPr>
            <a:r>
              <a:rPr lang="en-US" dirty="0" smtClean="0"/>
              <a:t> Feature Selection and Classification</a:t>
            </a:r>
          </a:p>
          <a:p>
            <a:pPr>
              <a:buFont typeface="Arial" pitchFamily="34" charset="0"/>
              <a:buChar char="•"/>
            </a:pPr>
            <a:r>
              <a:rPr lang="en-US" dirty="0" smtClean="0"/>
              <a:t>The feature selection and classification which includes incorporation of Bi-grams and classifiers was done by Kowshik Bhowmik and Krishna Sai Patnana.</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 The Report and Presentation was a combined effort by all the group members.</a:t>
            </a:r>
          </a:p>
          <a:p>
            <a:pPr>
              <a:buFont typeface="Wingdings" pitchFamily="2" charset="2"/>
              <a:buChar char="Ø"/>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sz="6000" dirty="0" smtClean="0"/>
              <a:t> </a:t>
            </a:r>
            <a:r>
              <a:rPr lang="en-US" sz="6000" dirty="0" smtClean="0"/>
              <a:t>        THANK YOU</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Stance Detection?</a:t>
            </a:r>
            <a:endParaRPr lang="en-US" dirty="0"/>
          </a:p>
        </p:txBody>
      </p:sp>
      <p:sp>
        <p:nvSpPr>
          <p:cNvPr id="3" name="Content Placeholder 2"/>
          <p:cNvSpPr>
            <a:spLocks noGrp="1"/>
          </p:cNvSpPr>
          <p:nvPr>
            <p:ph idx="1"/>
          </p:nvPr>
        </p:nvSpPr>
        <p:spPr/>
        <p:txBody>
          <a:bodyPr/>
          <a:lstStyle/>
          <a:p>
            <a:pPr algn="just"/>
            <a:r>
              <a:rPr lang="en-US" sz="3600" dirty="0" smtClean="0"/>
              <a:t>Stance detection is the process of detecting the stance of the person on a particular </a:t>
            </a:r>
            <a:r>
              <a:rPr lang="en-US" sz="3600" dirty="0" smtClean="0"/>
              <a:t>subject/target.</a:t>
            </a:r>
            <a:endParaRPr lang="en-US" sz="3600" dirty="0" smtClean="0"/>
          </a:p>
          <a:p>
            <a:pPr algn="just"/>
            <a:endParaRPr lang="en-US" dirty="0" smtClean="0"/>
          </a:p>
          <a:p>
            <a:pPr algn="just"/>
            <a:r>
              <a:rPr lang="en-US" sz="3600" dirty="0" smtClean="0"/>
              <a:t>We are going to detect from a </a:t>
            </a:r>
            <a:r>
              <a:rPr lang="en-US" sz="3600" dirty="0" smtClean="0"/>
              <a:t>person’s </a:t>
            </a:r>
            <a:r>
              <a:rPr lang="en-US" sz="3600" dirty="0" smtClean="0"/>
              <a:t>tweet if he/she is in favor or against a given target entity.</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Stance Detection is different from Sentiment analysis in a way that in Sentiment analysis we detect the emotion of a person which varies from positive to negative, whereas in Stance Detection we identify the stance which can be Favor, Against or Neutral</a:t>
            </a:r>
            <a:r>
              <a:rPr lang="en-US" dirty="0" smtClean="0"/>
              <a:t>. A person can be negative in sentiment towards another entity, but could be favoring the target.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Our task includes two sub-tasks based on Supervised learning and weak Supervised learning.</a:t>
            </a:r>
          </a:p>
          <a:p>
            <a:r>
              <a:rPr lang="en-US" dirty="0" smtClean="0"/>
              <a:t>The task we address is about classifying the given tweets under three labels Favor, Against or Neutral. Task is divided into two sub tasks where one involves supervised learning other uses weak-supervised learning.</a:t>
            </a:r>
          </a:p>
          <a:p>
            <a:r>
              <a:rPr lang="en-US" dirty="0" smtClean="0"/>
              <a:t>For the first task we are provided with training data having five different target entities and the tweets have predefined labels for stance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second subtask we have only one target entity. Weak-supervised learning will be implemented on a huge unlabeled data to detect the correct stance for the target entity.</a:t>
            </a:r>
          </a:p>
          <a:p>
            <a:endParaRPr lang="en-US" dirty="0" smtClean="0"/>
          </a:p>
          <a:p>
            <a:r>
              <a:rPr lang="en-US" dirty="0" smtClean="0"/>
              <a:t>Our goal is to use the provided training data for both subtasks to train our model for stance detection.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The approach we have come up with so far, for stance detection is distributed into the following steps:</a:t>
            </a:r>
          </a:p>
          <a:p>
            <a:pPr>
              <a:buNone/>
            </a:pPr>
            <a:endParaRPr lang="en-US" dirty="0" smtClean="0"/>
          </a:p>
          <a:p>
            <a:pPr>
              <a:buFont typeface="Wingdings" pitchFamily="2" charset="2"/>
              <a:buChar char="Ø"/>
            </a:pPr>
            <a:r>
              <a:rPr lang="en-US" dirty="0" smtClean="0"/>
              <a:t> Pre-Processing</a:t>
            </a:r>
          </a:p>
          <a:p>
            <a:pPr>
              <a:buFont typeface="Wingdings" pitchFamily="2" charset="2"/>
              <a:buChar char="Ø"/>
            </a:pPr>
            <a:r>
              <a:rPr lang="en-US" dirty="0" smtClean="0"/>
              <a:t> Feature Selection</a:t>
            </a:r>
          </a:p>
          <a:p>
            <a:pPr>
              <a:buFont typeface="Wingdings" pitchFamily="2" charset="2"/>
              <a:buChar char="Ø"/>
            </a:pPr>
            <a:r>
              <a:rPr lang="en-US" dirty="0" smtClean="0"/>
              <a:t> Classification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Pre-Processing</a:t>
            </a:r>
            <a:endParaRPr lang="en-US" dirty="0"/>
          </a:p>
        </p:txBody>
      </p:sp>
      <p:sp>
        <p:nvSpPr>
          <p:cNvPr id="3" name="Content Placeholder 2"/>
          <p:cNvSpPr>
            <a:spLocks noGrp="1"/>
          </p:cNvSpPr>
          <p:nvPr>
            <p:ph idx="1"/>
          </p:nvPr>
        </p:nvSpPr>
        <p:spPr/>
        <p:txBody>
          <a:bodyPr/>
          <a:lstStyle/>
          <a:p>
            <a:pPr>
              <a:buNone/>
            </a:pPr>
            <a:r>
              <a:rPr lang="en-US" dirty="0" smtClean="0"/>
              <a:t>This stage involves :</a:t>
            </a:r>
          </a:p>
          <a:p>
            <a:pPr>
              <a:buNone/>
            </a:pPr>
            <a:endParaRPr lang="en-US" dirty="0" smtClean="0"/>
          </a:p>
          <a:p>
            <a:pPr>
              <a:buFont typeface="Wingdings" pitchFamily="2" charset="2"/>
              <a:buChar char="Ø"/>
            </a:pPr>
            <a:r>
              <a:rPr lang="en-US" dirty="0" smtClean="0"/>
              <a:t>Separation of </a:t>
            </a:r>
            <a:r>
              <a:rPr lang="en-US" dirty="0" err="1" smtClean="0"/>
              <a:t>Hashtags</a:t>
            </a:r>
            <a:r>
              <a:rPr lang="en-US" dirty="0" smtClean="0"/>
              <a:t>,</a:t>
            </a:r>
          </a:p>
          <a:p>
            <a:pPr>
              <a:buNone/>
            </a:pPr>
            <a:endParaRPr lang="en-US" dirty="0" smtClean="0"/>
          </a:p>
          <a:p>
            <a:pPr>
              <a:buFont typeface="Wingdings" pitchFamily="2" charset="2"/>
              <a:buChar char="Ø"/>
            </a:pPr>
            <a:r>
              <a:rPr lang="en-US" dirty="0" smtClean="0"/>
              <a:t>Elimination of punctuations, and</a:t>
            </a:r>
          </a:p>
          <a:p>
            <a:pPr>
              <a:buNone/>
            </a:pPr>
            <a:r>
              <a:rPr lang="en-US" dirty="0" smtClean="0"/>
              <a:t> </a:t>
            </a:r>
          </a:p>
          <a:p>
            <a:pPr>
              <a:buFont typeface="Wingdings" pitchFamily="2" charset="2"/>
              <a:buChar char="Ø"/>
            </a:pPr>
            <a:r>
              <a:rPr lang="en-US" dirty="0" smtClean="0"/>
              <a:t>Conversion of slangs and abbreviations into their correct forms from the training corpus.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Since the training model might encounter problem in interpreting the correct meaning of them, we separated all the </a:t>
            </a:r>
            <a:r>
              <a:rPr lang="en-US" dirty="0" err="1" smtClean="0"/>
              <a:t>hashtags</a:t>
            </a:r>
            <a:r>
              <a:rPr lang="en-US" dirty="0" smtClean="0"/>
              <a:t> from the tweets and collected them separately along with the unique id’s of each tweet.</a:t>
            </a:r>
          </a:p>
          <a:p>
            <a:endParaRPr lang="en-US" dirty="0" smtClean="0"/>
          </a:p>
          <a:p>
            <a:r>
              <a:rPr lang="en-US" dirty="0" smtClean="0"/>
              <a:t>The tweets in our training corpus also has many unnecessary and incorrect punctuations which includes multiple occurrences of the same symbol. We removed all the punctuations from the tweets to clean the data.</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character limit in Twitter restricts people to use limited characters to express their opinion. Due to this people are </a:t>
            </a:r>
            <a:r>
              <a:rPr lang="en-US" dirty="0" smtClean="0"/>
              <a:t>more inclined</a:t>
            </a:r>
            <a:r>
              <a:rPr lang="en-US" dirty="0" smtClean="0"/>
              <a:t> </a:t>
            </a:r>
            <a:r>
              <a:rPr lang="en-US" dirty="0" smtClean="0"/>
              <a:t>to using abbreviations and slangs to write less but convey more with their tweets.</a:t>
            </a:r>
          </a:p>
          <a:p>
            <a:endParaRPr lang="en-US" dirty="0" smtClean="0"/>
          </a:p>
          <a:p>
            <a:r>
              <a:rPr lang="en-US" dirty="0" smtClean="0"/>
              <a:t>Since the Stance detection is not capable to recognize the correct form of these words, we have used a pre-defined dictionary which consists of slangs/abbreviations and their respective correct form to perform this step.</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372</TotalTime>
  <Words>865</Words>
  <Application>Microsoft Office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STANCE DETECTION IN TWEETS</vt:lpstr>
      <vt:lpstr>What is Stance Detection?</vt:lpstr>
      <vt:lpstr>Slide 3</vt:lpstr>
      <vt:lpstr>Slide 4</vt:lpstr>
      <vt:lpstr>Slide 5</vt:lpstr>
      <vt:lpstr>Slide 6</vt:lpstr>
      <vt:lpstr>                 Pre-Processing</vt:lpstr>
      <vt:lpstr>Slide 8</vt:lpstr>
      <vt:lpstr>Slide 9</vt:lpstr>
      <vt:lpstr>   Feature Selection and extraction</vt:lpstr>
      <vt:lpstr>                 Classification</vt:lpstr>
      <vt:lpstr>Preliminary Results</vt:lpstr>
      <vt:lpstr>Future Work</vt:lpstr>
      <vt:lpstr>                     Timeline</vt:lpstr>
      <vt:lpstr>Slide 15</vt:lpstr>
      <vt:lpstr>              Work Distribution</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STANCE DETECTION IN TWEETS</dc:title>
  <dc:creator>Perfect</dc:creator>
  <cp:lastModifiedBy>Perfect</cp:lastModifiedBy>
  <cp:revision>37</cp:revision>
  <dcterms:created xsi:type="dcterms:W3CDTF">2017-10-18T01:45:06Z</dcterms:created>
  <dcterms:modified xsi:type="dcterms:W3CDTF">2017-10-18T16:03:23Z</dcterms:modified>
</cp:coreProperties>
</file>