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7" r:id="rId3"/>
    <p:sldId id="258" r:id="rId4"/>
    <p:sldId id="259" r:id="rId5"/>
    <p:sldId id="260" r:id="rId6"/>
    <p:sldId id="261" r:id="rId7"/>
    <p:sldId id="268" r:id="rId8"/>
    <p:sldId id="262" r:id="rId9"/>
    <p:sldId id="263" r:id="rId10"/>
    <p:sldId id="264" r:id="rId11"/>
    <p:sldId id="265" r:id="rId12"/>
    <p:sldId id="266" r:id="rId13"/>
    <p:sldId id="269" r:id="rId14"/>
    <p:sldId id="277" r:id="rId15"/>
    <p:sldId id="279" r:id="rId16"/>
    <p:sldId id="270" r:id="rId17"/>
    <p:sldId id="271" r:id="rId18"/>
    <p:sldId id="272" r:id="rId19"/>
    <p:sldId id="278" r:id="rId20"/>
    <p:sldId id="273" r:id="rId21"/>
    <p:sldId id="274" r:id="rId22"/>
    <p:sldId id="275" r:id="rId23"/>
    <p:sldId id="276" r:id="rId24"/>
    <p:sldId id="280" r:id="rId25"/>
    <p:sldId id="281" r:id="rId26"/>
    <p:sldId id="282" r:id="rId27"/>
    <p:sldId id="284" r:id="rId28"/>
    <p:sldId id="283" r:id="rId29"/>
    <p:sldId id="286" r:id="rId30"/>
    <p:sldId id="285"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04" autoAdjust="0"/>
    <p:restoredTop sz="94660"/>
  </p:normalViewPr>
  <p:slideViewPr>
    <p:cSldViewPr>
      <p:cViewPr varScale="1">
        <p:scale>
          <a:sx n="82" d="100"/>
          <a:sy n="82" d="100"/>
        </p:scale>
        <p:origin x="1762"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EE3616-3825-4DD8-A73C-3A5E180B79C3}" type="datetimeFigureOut">
              <a:rPr lang="en-US" smtClean="0"/>
              <a:pPr/>
              <a:t>6/17/2022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DD9D9E-58C6-4E95-8664-914F11AE87F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2C5E2A-9370-4CB0-B3AA-9307642A5298}" type="datetimeFigureOut">
              <a:rPr lang="en-US" smtClean="0"/>
              <a:pPr/>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1D677-8BCB-49E4-AB6D-A64FB308DC9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2C5E2A-9370-4CB0-B3AA-9307642A5298}" type="datetimeFigureOut">
              <a:rPr lang="en-US" smtClean="0"/>
              <a:pPr/>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1D677-8BCB-49E4-AB6D-A64FB308DC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2C5E2A-9370-4CB0-B3AA-9307642A5298}" type="datetimeFigureOut">
              <a:rPr lang="en-US" smtClean="0"/>
              <a:pPr/>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1D677-8BCB-49E4-AB6D-A64FB308DC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2C5E2A-9370-4CB0-B3AA-9307642A5298}" type="datetimeFigureOut">
              <a:rPr lang="en-US" smtClean="0"/>
              <a:pPr/>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1D677-8BCB-49E4-AB6D-A64FB308DC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2C5E2A-9370-4CB0-B3AA-9307642A5298}" type="datetimeFigureOut">
              <a:rPr lang="en-US" smtClean="0"/>
              <a:pPr/>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1D677-8BCB-49E4-AB6D-A64FB308DC9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2C5E2A-9370-4CB0-B3AA-9307642A5298}" type="datetimeFigureOut">
              <a:rPr lang="en-US" smtClean="0"/>
              <a:pPr/>
              <a:t>6/17/2022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21D677-8BCB-49E4-AB6D-A64FB308DC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2C5E2A-9370-4CB0-B3AA-9307642A5298}" type="datetimeFigureOut">
              <a:rPr lang="en-US" smtClean="0"/>
              <a:pPr/>
              <a:t>6/17/2022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21D677-8BCB-49E4-AB6D-A64FB308DC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2C5E2A-9370-4CB0-B3AA-9307642A5298}" type="datetimeFigureOut">
              <a:rPr lang="en-US" smtClean="0"/>
              <a:pPr/>
              <a:t>6/17/2022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21D677-8BCB-49E4-AB6D-A64FB308DC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2C5E2A-9370-4CB0-B3AA-9307642A5298}" type="datetimeFigureOut">
              <a:rPr lang="en-US" smtClean="0"/>
              <a:pPr/>
              <a:t>6/17/2022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21D677-8BCB-49E4-AB6D-A64FB308DC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2C5E2A-9370-4CB0-B3AA-9307642A5298}" type="datetimeFigureOut">
              <a:rPr lang="en-US" smtClean="0"/>
              <a:pPr/>
              <a:t>6/17/2022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21D677-8BCB-49E4-AB6D-A64FB308DC9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2C5E2A-9370-4CB0-B3AA-9307642A5298}" type="datetimeFigureOut">
              <a:rPr lang="en-US" smtClean="0"/>
              <a:pPr/>
              <a:t>6/17/2022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21D677-8BCB-49E4-AB6D-A64FB308DC9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C5E2A-9370-4CB0-B3AA-9307642A5298}" type="datetimeFigureOut">
              <a:rPr lang="en-US" smtClean="0"/>
              <a:pPr/>
              <a:t>6/17/2022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21D677-8BCB-49E4-AB6D-A64FB308DC9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hyperlink" Target="https://www.oreilly.com/library/view/securing-windows-nt2000/1565927680/ch01s03.html"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hyperlink" Target="https://www.oreilly.com/library/view/securing-windows-nt2000/1565927680/ch01s03.html"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hyperlink" Target="https://www.oreilly.com/library/view/securing-windows-nt2000/1565927680/ch01s03.html"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200400"/>
            <a:ext cx="8991600" cy="1077218"/>
          </a:xfrm>
          <a:prstGeom prst="rect">
            <a:avLst/>
          </a:prstGeom>
          <a:noFill/>
        </p:spPr>
        <p:txBody>
          <a:bodyPr wrap="square" rtlCol="0">
            <a:spAutoFit/>
          </a:bodyPr>
          <a:lstStyle/>
          <a:p>
            <a:pPr algn="ctr"/>
            <a:r>
              <a:rPr lang="en-US" sz="3200" b="1" dirty="0" smtClean="0"/>
              <a:t>Unit-3</a:t>
            </a:r>
          </a:p>
          <a:p>
            <a:pPr algn="ctr"/>
            <a:r>
              <a:rPr lang="en-US" sz="3200" b="1" dirty="0" smtClean="0"/>
              <a:t>Operating System</a:t>
            </a:r>
            <a:endParaRPr lang="en-US" sz="3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584775"/>
          </a:xfrm>
          <a:prstGeom prst="rect">
            <a:avLst/>
          </a:prstGeom>
          <a:solidFill>
            <a:srgbClr val="00B0F0"/>
          </a:solidFill>
          <a:scene3d>
            <a:camera prst="orthographicFront"/>
            <a:lightRig rig="threePt" dir="t"/>
          </a:scene3d>
          <a:sp3d>
            <a:bevelT/>
          </a:sp3d>
        </p:spPr>
        <p:txBody>
          <a:bodyPr wrap="square" rtlCol="0">
            <a:spAutoFit/>
          </a:bodyPr>
          <a:lstStyle/>
          <a:p>
            <a:pPr lvl="0" fontAlgn="base">
              <a:spcBef>
                <a:spcPct val="0"/>
              </a:spcBef>
              <a:spcAft>
                <a:spcPct val="0"/>
              </a:spcAft>
              <a:tabLst>
                <a:tab pos="228600" algn="l"/>
              </a:tabLst>
            </a:pPr>
            <a:r>
              <a:rPr lang="en-US" sz="3200" b="1" dirty="0" smtClean="0">
                <a:solidFill>
                  <a:schemeClr val="bg1"/>
                </a:solidFill>
                <a:latin typeface="Times New Roman" pitchFamily="18" charset="0"/>
                <a:ea typeface="Calibri" pitchFamily="34" charset="0"/>
                <a:cs typeface="Times New Roman" pitchFamily="18" charset="0"/>
              </a:rPr>
              <a:t>Process States</a:t>
            </a:r>
            <a:endParaRPr lang="en-US" sz="3200" dirty="0" smtClean="0">
              <a:solidFill>
                <a:schemeClr val="bg1"/>
              </a:solidFill>
              <a:latin typeface="Times New Roman" pitchFamily="18" charset="0"/>
              <a:cs typeface="Times New Roman" pitchFamily="18" charset="0"/>
            </a:endParaRPr>
          </a:p>
        </p:txBody>
      </p:sp>
      <p:sp>
        <p:nvSpPr>
          <p:cNvPr id="9221" name="AutoShape 5"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3" name="AutoShape 7"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5" name="AutoShape 9"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304800" y="3507700"/>
            <a:ext cx="8839200" cy="3323987"/>
          </a:xfrm>
          <a:prstGeom prst="rect">
            <a:avLst/>
          </a:prstGeom>
        </p:spPr>
        <p:txBody>
          <a:bodyPr wrap="square">
            <a:spAutoFit/>
          </a:bodyPr>
          <a:lstStyle/>
          <a:p>
            <a:pPr marL="0" lvl="1" eaLnBrk="0" fontAlgn="base" hangingPunct="0">
              <a:spcBef>
                <a:spcPct val="0"/>
              </a:spcBef>
              <a:spcAft>
                <a:spcPct val="0"/>
              </a:spcAft>
              <a:tabLst>
                <a:tab pos="228600" algn="l"/>
              </a:tabLst>
            </a:pPr>
            <a:r>
              <a:rPr lang="en-US" sz="2600" b="1" dirty="0" smtClean="0">
                <a:latin typeface="Times New Roman" pitchFamily="18" charset="0"/>
                <a:ea typeface="Calibri" pitchFamily="34" charset="0"/>
                <a:cs typeface="Times New Roman" pitchFamily="18" charset="0"/>
              </a:rPr>
              <a:t>Running state:</a:t>
            </a:r>
            <a:endParaRPr lang="en-US" sz="2600" dirty="0" smtClean="0">
              <a:latin typeface="Times New Roman" pitchFamily="18" charset="0"/>
              <a:cs typeface="Times New Roman" pitchFamily="18" charset="0"/>
            </a:endParaRPr>
          </a:p>
          <a:p>
            <a:pPr lvl="0" eaLnBrk="0" fontAlgn="base" hangingPunct="0">
              <a:spcBef>
                <a:spcPct val="0"/>
              </a:spcBef>
              <a:spcAft>
                <a:spcPct val="0"/>
              </a:spcAft>
              <a:tabLst>
                <a:tab pos="228600" algn="l"/>
              </a:tabLst>
            </a:pPr>
            <a:r>
              <a:rPr lang="en-US" sz="2600" dirty="0" smtClean="0">
                <a:latin typeface="Times New Roman" pitchFamily="18" charset="0"/>
                <a:ea typeface="Calibri" pitchFamily="34" charset="0"/>
                <a:cs typeface="Times New Roman" pitchFamily="18" charset="0"/>
              </a:rPr>
              <a:t>	-  Process executing on CPU.</a:t>
            </a:r>
            <a:endParaRPr lang="en-US" sz="2600" dirty="0" smtClean="0">
              <a:latin typeface="Times New Roman" pitchFamily="18" charset="0"/>
              <a:cs typeface="Times New Roman" pitchFamily="18" charset="0"/>
            </a:endParaRPr>
          </a:p>
          <a:p>
            <a:pPr lvl="0" eaLnBrk="0" fontAlgn="base" hangingPunct="0">
              <a:spcBef>
                <a:spcPct val="0"/>
              </a:spcBef>
              <a:spcAft>
                <a:spcPct val="0"/>
              </a:spcAft>
              <a:tabLst>
                <a:tab pos="228600" algn="l"/>
              </a:tabLst>
            </a:pPr>
            <a:r>
              <a:rPr lang="en-US" sz="2600" dirty="0" smtClean="0">
                <a:latin typeface="Times New Roman" pitchFamily="18" charset="0"/>
                <a:ea typeface="Calibri" pitchFamily="34" charset="0"/>
                <a:cs typeface="Times New Roman" pitchFamily="18" charset="0"/>
              </a:rPr>
              <a:t>	-  The instructions with in a process are executing.</a:t>
            </a:r>
            <a:endParaRPr lang="en-US" sz="2600" dirty="0" smtClean="0">
              <a:latin typeface="Times New Roman" pitchFamily="18" charset="0"/>
              <a:cs typeface="Times New Roman" pitchFamily="18" charset="0"/>
            </a:endParaRPr>
          </a:p>
          <a:p>
            <a:pPr marL="509588" lvl="0" indent="-509588" eaLnBrk="0" fontAlgn="base" hangingPunct="0">
              <a:spcBef>
                <a:spcPct val="0"/>
              </a:spcBef>
              <a:spcAft>
                <a:spcPct val="0"/>
              </a:spcAft>
              <a:tabLst>
                <a:tab pos="228600" algn="l"/>
              </a:tabLst>
            </a:pPr>
            <a:r>
              <a:rPr lang="en-US" sz="2600" dirty="0" smtClean="0">
                <a:latin typeface="Times New Roman" pitchFamily="18" charset="0"/>
                <a:ea typeface="Calibri" pitchFamily="34" charset="0"/>
                <a:cs typeface="Times New Roman" pitchFamily="18" charset="0"/>
              </a:rPr>
              <a:t>	-  When a process gets a control from a CPU plus other resources, it starts executing.</a:t>
            </a:r>
            <a:endParaRPr lang="en-US" sz="2600" dirty="0" smtClean="0">
              <a:latin typeface="Times New Roman" pitchFamily="18" charset="0"/>
              <a:cs typeface="Times New Roman" pitchFamily="18" charset="0"/>
            </a:endParaRPr>
          </a:p>
          <a:p>
            <a:pPr marL="465138" indent="-225425"/>
            <a:r>
              <a:rPr lang="en-US" sz="2600" dirty="0" smtClean="0">
                <a:latin typeface="Times New Roman" pitchFamily="18" charset="0"/>
                <a:ea typeface="Calibri" pitchFamily="34" charset="0"/>
                <a:cs typeface="Times New Roman" pitchFamily="18" charset="0"/>
              </a:rPr>
              <a:t>-  Only one process at a time(</a:t>
            </a:r>
            <a:r>
              <a:rPr lang="en-US" sz="2800" dirty="0" smtClean="0"/>
              <a:t>assuming a single processor machine) </a:t>
            </a:r>
          </a:p>
          <a:p>
            <a:pPr lvl="0" eaLnBrk="0" fontAlgn="base" hangingPunct="0">
              <a:spcBef>
                <a:spcPct val="0"/>
              </a:spcBef>
              <a:spcAft>
                <a:spcPct val="0"/>
              </a:spcAft>
              <a:tabLst>
                <a:tab pos="228600" algn="l"/>
              </a:tabLst>
            </a:pPr>
            <a:r>
              <a:rPr lang="en-US" sz="2600" dirty="0" smtClean="0">
                <a:latin typeface="Times New Roman" pitchFamily="18" charset="0"/>
                <a:ea typeface="Calibri" pitchFamily="34" charset="0"/>
                <a:cs typeface="Times New Roman" pitchFamily="18" charset="0"/>
              </a:rPr>
              <a:t>.</a:t>
            </a:r>
            <a:endParaRPr lang="en-US" sz="2600" dirty="0" smtClean="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2"/>
          <a:srcRect/>
          <a:stretch>
            <a:fillRect/>
          </a:stretch>
        </p:blipFill>
        <p:spPr bwMode="auto">
          <a:xfrm>
            <a:off x="228600" y="609600"/>
            <a:ext cx="8458200" cy="297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584775"/>
          </a:xfrm>
          <a:prstGeom prst="rect">
            <a:avLst/>
          </a:prstGeom>
          <a:solidFill>
            <a:srgbClr val="00B0F0"/>
          </a:solidFill>
          <a:scene3d>
            <a:camera prst="orthographicFront"/>
            <a:lightRig rig="threePt" dir="t"/>
          </a:scene3d>
          <a:sp3d>
            <a:bevelT/>
          </a:sp3d>
        </p:spPr>
        <p:txBody>
          <a:bodyPr wrap="square" rtlCol="0">
            <a:spAutoFit/>
          </a:bodyPr>
          <a:lstStyle/>
          <a:p>
            <a:pPr lvl="0" fontAlgn="base">
              <a:spcBef>
                <a:spcPct val="0"/>
              </a:spcBef>
              <a:spcAft>
                <a:spcPct val="0"/>
              </a:spcAft>
              <a:tabLst>
                <a:tab pos="228600" algn="l"/>
              </a:tabLst>
            </a:pPr>
            <a:r>
              <a:rPr lang="en-US" sz="3200" b="1" dirty="0" smtClean="0">
                <a:solidFill>
                  <a:schemeClr val="bg1"/>
                </a:solidFill>
                <a:latin typeface="Times New Roman" pitchFamily="18" charset="0"/>
                <a:ea typeface="Calibri" pitchFamily="34" charset="0"/>
                <a:cs typeface="Times New Roman" pitchFamily="18" charset="0"/>
              </a:rPr>
              <a:t>Process States</a:t>
            </a:r>
            <a:endParaRPr lang="en-US" sz="3200" dirty="0" smtClean="0">
              <a:solidFill>
                <a:schemeClr val="bg1"/>
              </a:solidFill>
              <a:latin typeface="Times New Roman" pitchFamily="18" charset="0"/>
              <a:cs typeface="Times New Roman" pitchFamily="18" charset="0"/>
            </a:endParaRPr>
          </a:p>
        </p:txBody>
      </p:sp>
      <p:sp>
        <p:nvSpPr>
          <p:cNvPr id="9217" name="Rectangle 1"/>
          <p:cNvSpPr>
            <a:spLocks noChangeArrowheads="1"/>
          </p:cNvSpPr>
          <p:nvPr/>
        </p:nvSpPr>
        <p:spPr bwMode="auto">
          <a:xfrm>
            <a:off x="0" y="3709243"/>
            <a:ext cx="8839200" cy="25391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1" algn="l" defTabSz="914400" rtl="0" eaLnBrk="0" fontAlgn="base" latinLnBrk="0" hangingPunct="0">
              <a:lnSpc>
                <a:spcPct val="100000"/>
              </a:lnSpc>
              <a:spcBef>
                <a:spcPct val="0"/>
              </a:spcBef>
              <a:spcAft>
                <a:spcPct val="0"/>
              </a:spcAft>
              <a:buClrTx/>
              <a:buSzTx/>
              <a:tabLst>
                <a:tab pos="228600" algn="l"/>
              </a:tabLst>
            </a:pPr>
            <a:r>
              <a:rPr kumimoji="0" lang="en-US" sz="2650" b="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Blocked/waiting state:</a:t>
            </a:r>
            <a:r>
              <a:rPr kumimoji="0" lang="en-US" sz="2650" b="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650" b="0" u="none" strike="noStrike" cap="none" normalizeH="0" baseline="0" dirty="0" smtClean="0">
              <a:ln>
                <a:noFill/>
              </a:ln>
              <a:solidFill>
                <a:schemeClr val="tx1"/>
              </a:solidFill>
              <a:effectLst/>
              <a:latin typeface="Times New Roman" pitchFamily="18" charset="0"/>
              <a:cs typeface="Times New Roman" pitchFamily="18" charset="0"/>
            </a:endParaRPr>
          </a:p>
          <a:p>
            <a:pPr marR="0" lvl="1" indent="-336550" algn="l" defTabSz="914400" rtl="0" eaLnBrk="0" fontAlgn="base" latinLnBrk="0" hangingPunct="0">
              <a:lnSpc>
                <a:spcPct val="100000"/>
              </a:lnSpc>
              <a:spcBef>
                <a:spcPct val="0"/>
              </a:spcBef>
              <a:spcAft>
                <a:spcPct val="0"/>
              </a:spcAft>
              <a:buClrTx/>
              <a:buSzTx/>
              <a:buFont typeface="Wingdings" pitchFamily="2" charset="2"/>
              <a:buChar char="§"/>
              <a:tabLst>
                <a:tab pos="228600" algn="l"/>
              </a:tabLst>
            </a:pPr>
            <a:r>
              <a:rPr kumimoji="0" lang="en-US" sz="265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Process that is waiting for some event to happen. A waiting process lacks some resources other than CPU.  (e. g. I/O completion events).</a:t>
            </a:r>
            <a:endParaRPr kumimoji="0" lang="en-US" sz="2650" b="0" i="0" u="none" strike="noStrike" cap="none" normalizeH="0" baseline="0" dirty="0" smtClean="0">
              <a:ln>
                <a:noFill/>
              </a:ln>
              <a:solidFill>
                <a:schemeClr val="tx1"/>
              </a:solidFill>
              <a:effectLst/>
              <a:latin typeface="Times New Roman" pitchFamily="18" charset="0"/>
              <a:cs typeface="Times New Roman" pitchFamily="18" charset="0"/>
            </a:endParaRPr>
          </a:p>
          <a:p>
            <a:pPr marR="0" lvl="1" indent="-336550" algn="l" defTabSz="914400" rtl="0" eaLnBrk="0" fontAlgn="base" latinLnBrk="0" hangingPunct="0">
              <a:lnSpc>
                <a:spcPct val="100000"/>
              </a:lnSpc>
              <a:spcBef>
                <a:spcPct val="0"/>
              </a:spcBef>
              <a:spcAft>
                <a:spcPct val="0"/>
              </a:spcAft>
              <a:buClrTx/>
              <a:buSzTx/>
              <a:buFont typeface="Wingdings" pitchFamily="2" charset="2"/>
              <a:buChar char="§"/>
              <a:tabLst>
                <a:tab pos="228600" algn="l"/>
                <a:tab pos="3087688" algn="l"/>
              </a:tabLst>
            </a:pPr>
            <a:r>
              <a:rPr kumimoji="0" lang="en-US" sz="265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Blocked state processes are normally not considered for execution until the related suspending conditions is fulfilled.</a:t>
            </a:r>
            <a:endParaRPr lang="en-US" sz="2650" dirty="0" smtClean="0">
              <a:latin typeface="Times New Roman" pitchFamily="18" charset="0"/>
              <a:ea typeface="Calibri" pitchFamily="34" charset="0"/>
              <a:cs typeface="Times New Roman" pitchFamily="18" charset="0"/>
            </a:endParaRPr>
          </a:p>
        </p:txBody>
      </p:sp>
      <p:sp>
        <p:nvSpPr>
          <p:cNvPr id="9221" name="AutoShape 5"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3" name="AutoShape 7"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5" name="AutoShape 9"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 name="Picture 3"/>
          <p:cNvPicPr>
            <a:picLocks noChangeAspect="1" noChangeArrowheads="1"/>
          </p:cNvPicPr>
          <p:nvPr/>
        </p:nvPicPr>
        <p:blipFill>
          <a:blip r:embed="rId2"/>
          <a:srcRect/>
          <a:stretch>
            <a:fillRect/>
          </a:stretch>
        </p:blipFill>
        <p:spPr bwMode="auto">
          <a:xfrm>
            <a:off x="228600" y="609600"/>
            <a:ext cx="8458200" cy="297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584775"/>
          </a:xfrm>
          <a:prstGeom prst="rect">
            <a:avLst/>
          </a:prstGeom>
          <a:solidFill>
            <a:srgbClr val="00B0F0"/>
          </a:solidFill>
          <a:scene3d>
            <a:camera prst="orthographicFront"/>
            <a:lightRig rig="threePt" dir="t"/>
          </a:scene3d>
          <a:sp3d>
            <a:bevelT/>
          </a:sp3d>
        </p:spPr>
        <p:txBody>
          <a:bodyPr wrap="square" rtlCol="0">
            <a:spAutoFit/>
          </a:bodyPr>
          <a:lstStyle/>
          <a:p>
            <a:pPr lvl="0" fontAlgn="base">
              <a:spcBef>
                <a:spcPct val="0"/>
              </a:spcBef>
              <a:spcAft>
                <a:spcPct val="0"/>
              </a:spcAft>
              <a:tabLst>
                <a:tab pos="228600" algn="l"/>
              </a:tabLst>
            </a:pPr>
            <a:r>
              <a:rPr lang="en-US" sz="3200" b="1" dirty="0" smtClean="0">
                <a:solidFill>
                  <a:schemeClr val="bg1"/>
                </a:solidFill>
                <a:latin typeface="Times New Roman" pitchFamily="18" charset="0"/>
                <a:ea typeface="Calibri" pitchFamily="34" charset="0"/>
                <a:cs typeface="Times New Roman" pitchFamily="18" charset="0"/>
              </a:rPr>
              <a:t>Process States</a:t>
            </a:r>
            <a:endParaRPr lang="en-US" sz="3200" dirty="0" smtClean="0">
              <a:solidFill>
                <a:schemeClr val="bg1"/>
              </a:solidFill>
              <a:latin typeface="Times New Roman" pitchFamily="18" charset="0"/>
              <a:cs typeface="Times New Roman" pitchFamily="18" charset="0"/>
            </a:endParaRPr>
          </a:p>
        </p:txBody>
      </p:sp>
      <p:sp>
        <p:nvSpPr>
          <p:cNvPr id="9217" name="Rectangle 1"/>
          <p:cNvSpPr>
            <a:spLocks noChangeArrowheads="1"/>
          </p:cNvSpPr>
          <p:nvPr/>
        </p:nvSpPr>
        <p:spPr bwMode="auto">
          <a:xfrm>
            <a:off x="152400" y="3695343"/>
            <a:ext cx="8763000" cy="24006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1" algn="l" defTabSz="914400" rtl="0" eaLnBrk="0" fontAlgn="base" latinLnBrk="0" hangingPunct="0">
              <a:lnSpc>
                <a:spcPct val="100000"/>
              </a:lnSpc>
              <a:spcBef>
                <a:spcPct val="0"/>
              </a:spcBef>
              <a:spcAft>
                <a:spcPct val="0"/>
              </a:spcAft>
              <a:buClrTx/>
              <a:buSzTx/>
              <a:tabLst>
                <a:tab pos="228600" algn="l"/>
              </a:tabLst>
            </a:pPr>
            <a:r>
              <a:rPr kumimoji="0" lang="en-US" sz="3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Terminate: - </a:t>
            </a:r>
            <a:endParaRPr kumimoji="0" lang="en-US" sz="3000" b="0" i="0" u="none" strike="noStrike" cap="none" normalizeH="0" baseline="0" dirty="0" smtClean="0">
              <a:ln>
                <a:noFill/>
              </a:ln>
              <a:solidFill>
                <a:schemeClr val="tx1"/>
              </a:solidFill>
              <a:effectLst/>
              <a:latin typeface="Times New Roman" pitchFamily="18" charset="0"/>
              <a:cs typeface="Times New Roman" pitchFamily="18" charset="0"/>
            </a:endParaRPr>
          </a:p>
          <a:p>
            <a:pPr marR="0" lvl="1" indent="-457200" algn="l" defTabSz="914400" rtl="0" eaLnBrk="0" fontAlgn="base" latinLnBrk="0" hangingPunct="0">
              <a:lnSpc>
                <a:spcPct val="100000"/>
              </a:lnSpc>
              <a:spcBef>
                <a:spcPct val="0"/>
              </a:spcBef>
              <a:spcAft>
                <a:spcPct val="0"/>
              </a:spcAft>
              <a:buClrTx/>
              <a:buSzTx/>
              <a:buFont typeface="Wingdings" pitchFamily="2" charset="2"/>
              <a:buChar char="§"/>
              <a:tabLst>
                <a:tab pos="228600" algn="l"/>
              </a:tabLst>
            </a:pPr>
            <a:r>
              <a:rPr kumimoji="0" lang="en-US" sz="3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 process terminates when it finishes executing its last statement. </a:t>
            </a:r>
          </a:p>
          <a:p>
            <a:pPr marR="0" lvl="1" indent="-457200" algn="l" defTabSz="914400" rtl="0" eaLnBrk="0" fontAlgn="base" latinLnBrk="0" hangingPunct="0">
              <a:lnSpc>
                <a:spcPct val="100000"/>
              </a:lnSpc>
              <a:spcBef>
                <a:spcPct val="0"/>
              </a:spcBef>
              <a:spcAft>
                <a:spcPct val="0"/>
              </a:spcAft>
              <a:buClrTx/>
              <a:buSzTx/>
              <a:buFont typeface="Wingdings" pitchFamily="2" charset="2"/>
              <a:buChar char="§"/>
              <a:tabLst>
                <a:tab pos="228600" algn="l"/>
              </a:tabLst>
            </a:pPr>
            <a:r>
              <a:rPr kumimoji="0" lang="en-US" sz="3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this point of time, the process may return some data to its parent process.</a:t>
            </a:r>
            <a:endParaRPr kumimoji="0" lang="en-US" sz="3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9221" name="AutoShape 5"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3" name="AutoShape 7"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5" name="AutoShape 9"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 name="Picture 3"/>
          <p:cNvPicPr>
            <a:picLocks noChangeAspect="1" noChangeArrowheads="1"/>
          </p:cNvPicPr>
          <p:nvPr/>
        </p:nvPicPr>
        <p:blipFill>
          <a:blip r:embed="rId2"/>
          <a:srcRect/>
          <a:stretch>
            <a:fillRect/>
          </a:stretch>
        </p:blipFill>
        <p:spPr bwMode="auto">
          <a:xfrm>
            <a:off x="228600" y="609600"/>
            <a:ext cx="8458200" cy="297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15032"/>
            <a:ext cx="8915400" cy="5632311"/>
          </a:xfrm>
          <a:prstGeom prst="rect">
            <a:avLst/>
          </a:prstGeom>
        </p:spPr>
        <p:txBody>
          <a:bodyPr wrap="square">
            <a:spAutoFit/>
          </a:bodyPr>
          <a:lstStyle/>
          <a:p>
            <a:r>
              <a:rPr lang="en-US" sz="2400" b="1" u="sng" dirty="0" smtClean="0">
                <a:latin typeface="Times New Roman" panose="02020603050405020304" pitchFamily="18" charset="0"/>
                <a:ea typeface="Calibri" panose="020F0502020204030204" pitchFamily="34" charset="0"/>
                <a:cs typeface="Times New Roman" panose="02020603050405020304" pitchFamily="18" charset="0"/>
              </a:rPr>
              <a:t>Function of Operating System</a:t>
            </a:r>
          </a:p>
          <a:p>
            <a:pPr marL="514350" indent="-514350">
              <a:buFont typeface="+mj-lt"/>
              <a:buAutoNum type="arabicPeriod"/>
            </a:pPr>
            <a:r>
              <a:rPr lang="en-US" sz="2400" b="1" dirty="0" smtClean="0">
                <a:latin typeface="Times New Roman" panose="02020603050405020304" pitchFamily="18" charset="0"/>
                <a:cs typeface="Times New Roman" panose="02020603050405020304" pitchFamily="18" charset="0"/>
              </a:rPr>
              <a:t>Process management: </a:t>
            </a:r>
          </a:p>
          <a:p>
            <a:pPr marL="514350" indent="-514350"/>
            <a:r>
              <a:rPr lang="en-US" sz="2400" dirty="0" smtClean="0">
                <a:latin typeface="Times New Roman" panose="02020603050405020304" pitchFamily="18" charset="0"/>
                <a:cs typeface="Times New Roman" panose="02020603050405020304" pitchFamily="18" charset="0"/>
              </a:rPr>
              <a:t>	When more than one process runs on the </a:t>
            </a:r>
            <a:r>
              <a:rPr lang="en-US" sz="2400" dirty="0" err="1" smtClean="0">
                <a:latin typeface="Times New Roman" panose="02020603050405020304" pitchFamily="18" charset="0"/>
                <a:cs typeface="Times New Roman" panose="02020603050405020304" pitchFamily="18" charset="0"/>
              </a:rPr>
              <a:t>systme</a:t>
            </a:r>
            <a:r>
              <a:rPr lang="en-US" sz="2400" dirty="0" smtClean="0">
                <a:latin typeface="Times New Roman" panose="02020603050405020304" pitchFamily="18" charset="0"/>
                <a:cs typeface="Times New Roman" panose="02020603050405020304" pitchFamily="18" charset="0"/>
              </a:rPr>
              <a:t> the OS decides how and when a </a:t>
            </a:r>
            <a:r>
              <a:rPr lang="en-US" sz="2400" dirty="0" err="1" smtClean="0">
                <a:latin typeface="Times New Roman" panose="02020603050405020304" pitchFamily="18" charset="0"/>
                <a:cs typeface="Times New Roman" panose="02020603050405020304" pitchFamily="18" charset="0"/>
              </a:rPr>
              <a:t>proess</a:t>
            </a:r>
            <a:r>
              <a:rPr lang="en-US" sz="2400" dirty="0" smtClean="0">
                <a:latin typeface="Times New Roman" panose="02020603050405020304" pitchFamily="18" charset="0"/>
                <a:cs typeface="Times New Roman" panose="02020603050405020304" pitchFamily="18" charset="0"/>
              </a:rPr>
              <a:t> will use the CPU. For this CPU scheduling algorithm is used. The OS can allocates and </a:t>
            </a:r>
            <a:r>
              <a:rPr lang="en-US" sz="2400" dirty="0" err="1" smtClean="0">
                <a:latin typeface="Times New Roman" panose="02020603050405020304" pitchFamily="18" charset="0"/>
                <a:cs typeface="Times New Roman" panose="02020603050405020304" pitchFamily="18" charset="0"/>
              </a:rPr>
              <a:t>deallocates</a:t>
            </a:r>
            <a:r>
              <a:rPr lang="en-US" sz="2400" dirty="0" smtClean="0">
                <a:latin typeface="Times New Roman" panose="02020603050405020304" pitchFamily="18" charset="0"/>
                <a:cs typeface="Times New Roman" panose="02020603050405020304" pitchFamily="18" charset="0"/>
              </a:rPr>
              <a:t> process to the process and keeps record of CPU status. Some of the CPU scheduling algorithm are: First Come First Serve (FCFS), Shortest Job First (SJF), Round-Robin Scheduling, Priority based scheduling, etc. </a:t>
            </a:r>
          </a:p>
          <a:p>
            <a:pPr marL="514350" indent="-514350"/>
            <a:r>
              <a:rPr lang="en-US" sz="2400" dirty="0" smtClean="0">
                <a:latin typeface="Times New Roman" panose="02020603050405020304" pitchFamily="18" charset="0"/>
                <a:cs typeface="Times New Roman" panose="02020603050405020304" pitchFamily="18" charset="0"/>
              </a:rPr>
              <a:t>	Purpose of CPU scheduling: </a:t>
            </a:r>
          </a:p>
          <a:p>
            <a:pPr marL="914400" indent="-452438"/>
            <a:r>
              <a:rPr lang="en-US" sz="2400" dirty="0" smtClean="0">
                <a:latin typeface="Times New Roman" panose="02020603050405020304" pitchFamily="18" charset="0"/>
                <a:cs typeface="Times New Roman" panose="02020603050405020304" pitchFamily="18" charset="0"/>
              </a:rPr>
              <a:t>-	Proper utilization of CPU. OS makes sure that CPU should be busy as much as possible.</a:t>
            </a:r>
          </a:p>
          <a:p>
            <a:pPr marL="914400" indent="-452438"/>
            <a:r>
              <a:rPr lang="en-US" sz="2400" dirty="0" smtClean="0">
                <a:latin typeface="Times New Roman" panose="02020603050405020304" pitchFamily="18" charset="0"/>
                <a:cs typeface="Times New Roman" panose="02020603050405020304" pitchFamily="18" charset="0"/>
              </a:rPr>
              <a:t>-	Since every device should get a chance to use the processor, OS makes sure that the devices get fair processor time</a:t>
            </a:r>
          </a:p>
          <a:p>
            <a:pPr marL="914400" indent="-452438"/>
            <a:r>
              <a:rPr lang="en-US" sz="2400" dirty="0" smtClean="0">
                <a:latin typeface="Times New Roman" panose="02020603050405020304" pitchFamily="18" charset="0"/>
                <a:cs typeface="Times New Roman" panose="02020603050405020304" pitchFamily="18" charset="0"/>
              </a:rPr>
              <a:t>-	Increasing the performance of the system.</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88323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15032"/>
            <a:ext cx="8915400" cy="5262979"/>
          </a:xfrm>
          <a:prstGeom prst="rect">
            <a:avLst/>
          </a:prstGeom>
        </p:spPr>
        <p:txBody>
          <a:bodyPr wrap="square">
            <a:spAutoFit/>
          </a:bodyPr>
          <a:lstStyle/>
          <a:p>
            <a:r>
              <a:rPr lang="en-US" sz="2400" b="1" u="sng" dirty="0" smtClean="0">
                <a:latin typeface="Times New Roman" panose="02020603050405020304" pitchFamily="18" charset="0"/>
                <a:ea typeface="Calibri" panose="020F0502020204030204" pitchFamily="34" charset="0"/>
                <a:cs typeface="Times New Roman" panose="02020603050405020304" pitchFamily="18" charset="0"/>
              </a:rPr>
              <a:t>Function of Operating System</a:t>
            </a:r>
          </a:p>
          <a:p>
            <a:pPr marL="514350" indent="-514350"/>
            <a:r>
              <a:rPr lang="en-US" sz="2400" b="1" dirty="0" smtClean="0">
                <a:latin typeface="Times New Roman" panose="02020603050405020304" pitchFamily="18" charset="0"/>
                <a:cs typeface="Times New Roman" panose="02020603050405020304" pitchFamily="18" charset="0"/>
              </a:rPr>
              <a:t>2.	Memory management</a:t>
            </a:r>
          </a:p>
          <a:p>
            <a:pPr marL="457200"/>
            <a:r>
              <a:rPr lang="en-US" sz="2400" dirty="0" smtClean="0">
                <a:latin typeface="Times New Roman" panose="02020603050405020304" pitchFamily="18" charset="0"/>
                <a:cs typeface="Times New Roman" panose="02020603050405020304" pitchFamily="18" charset="0"/>
              </a:rPr>
              <a:t>Memory </a:t>
            </a:r>
            <a:r>
              <a:rPr lang="en-US" sz="2400" dirty="0">
                <a:latin typeface="Times New Roman" panose="02020603050405020304" pitchFamily="18" charset="0"/>
                <a:cs typeface="Times New Roman" panose="02020603050405020304" pitchFamily="18" charset="0"/>
              </a:rPr>
              <a:t>is the storage location of data and information in the computer system before or after processing the data. It is also called the backing storage in which data and information can be stored and retrieved through input device and imprinted on the output device. </a:t>
            </a:r>
            <a:endParaRPr lang="en-US" sz="2400" dirty="0" smtClean="0">
              <a:latin typeface="Times New Roman" panose="02020603050405020304" pitchFamily="18" charset="0"/>
              <a:cs typeface="Times New Roman" panose="02020603050405020304" pitchFamily="18" charset="0"/>
            </a:endParaRPr>
          </a:p>
          <a:p>
            <a:pPr marL="457200"/>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fundamental duty of operating system is to </a:t>
            </a:r>
            <a:endParaRPr lang="en-US" sz="2400" b="1" dirty="0" smtClean="0">
              <a:latin typeface="Times New Roman" panose="02020603050405020304" pitchFamily="18" charset="0"/>
              <a:cs typeface="Times New Roman" panose="02020603050405020304" pitchFamily="18" charset="0"/>
            </a:endParaRPr>
          </a:p>
          <a:p>
            <a:pPr marL="914400" indent="-457200">
              <a:buFontTx/>
              <a:buChar char="-"/>
            </a:pPr>
            <a:r>
              <a:rPr lang="en-US" sz="2400" b="1" dirty="0" smtClean="0">
                <a:latin typeface="Times New Roman" panose="02020603050405020304" pitchFamily="18" charset="0"/>
                <a:cs typeface="Times New Roman" panose="02020603050405020304" pitchFamily="18" charset="0"/>
              </a:rPr>
              <a:t>manage </a:t>
            </a:r>
            <a:r>
              <a:rPr lang="en-US" sz="2400" b="1" dirty="0">
                <a:latin typeface="Times New Roman" panose="02020603050405020304" pitchFamily="18" charset="0"/>
                <a:cs typeface="Times New Roman" panose="02020603050405020304" pitchFamily="18" charset="0"/>
              </a:rPr>
              <a:t>memory </a:t>
            </a:r>
            <a:r>
              <a:rPr lang="en-US" sz="2400" b="1" dirty="0" smtClean="0">
                <a:latin typeface="Times New Roman" panose="02020603050405020304" pitchFamily="18" charset="0"/>
                <a:cs typeface="Times New Roman" panose="02020603050405020304" pitchFamily="18" charset="0"/>
              </a:rPr>
              <a:t>available, allocates and </a:t>
            </a:r>
            <a:r>
              <a:rPr lang="en-US" sz="2400" b="1" dirty="0" err="1" smtClean="0">
                <a:latin typeface="Times New Roman" panose="02020603050405020304" pitchFamily="18" charset="0"/>
                <a:cs typeface="Times New Roman" panose="02020603050405020304" pitchFamily="18" charset="0"/>
              </a:rPr>
              <a:t>deallocates</a:t>
            </a:r>
            <a:r>
              <a:rPr lang="en-US" sz="2400" b="1" dirty="0" smtClean="0">
                <a:latin typeface="Times New Roman" panose="02020603050405020304" pitchFamily="18" charset="0"/>
                <a:cs typeface="Times New Roman" panose="02020603050405020304" pitchFamily="18" charset="0"/>
              </a:rPr>
              <a:t> the memory, </a:t>
            </a:r>
          </a:p>
          <a:p>
            <a:pPr marL="914400" indent="-457200">
              <a:buFontTx/>
              <a:buChar char="-"/>
            </a:pPr>
            <a:r>
              <a:rPr lang="en-US" sz="2400" b="1" dirty="0" smtClean="0">
                <a:latin typeface="Times New Roman" panose="02020603050405020304" pitchFamily="18" charset="0"/>
                <a:cs typeface="Times New Roman" panose="02020603050405020304" pitchFamily="18" charset="0"/>
              </a:rPr>
              <a:t>keep records of which part of primary memory is used by whom and how much. </a:t>
            </a:r>
          </a:p>
          <a:p>
            <a:pPr marL="914400" indent="-457200">
              <a:buFontTx/>
              <a:buChar char="-"/>
            </a:pPr>
            <a:r>
              <a:rPr lang="en-US" sz="2400" b="1" dirty="0" smtClean="0">
                <a:latin typeface="Times New Roman" panose="02020603050405020304" pitchFamily="18" charset="0"/>
                <a:cs typeface="Times New Roman" panose="02020603050405020304" pitchFamily="18" charset="0"/>
              </a:rPr>
              <a:t>Distributes the memory while multiprocessing. </a:t>
            </a:r>
          </a:p>
          <a:p>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88323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15032"/>
            <a:ext cx="8915400" cy="3785652"/>
          </a:xfrm>
          <a:prstGeom prst="rect">
            <a:avLst/>
          </a:prstGeom>
        </p:spPr>
        <p:txBody>
          <a:bodyPr wrap="square">
            <a:spAutoFit/>
          </a:bodyPr>
          <a:lstStyle/>
          <a:p>
            <a:r>
              <a:rPr lang="en-US" sz="2400" b="1" u="sng" dirty="0" smtClean="0">
                <a:latin typeface="Times New Roman" panose="02020603050405020304" pitchFamily="18" charset="0"/>
                <a:ea typeface="Calibri" panose="020F0502020204030204" pitchFamily="34" charset="0"/>
                <a:cs typeface="Times New Roman" panose="02020603050405020304" pitchFamily="18" charset="0"/>
              </a:rPr>
              <a:t>Function of Operating System</a:t>
            </a:r>
          </a:p>
          <a:p>
            <a:pPr marL="461962" indent="-457200">
              <a:buAutoNum type="arabicPeriod" startAt="3"/>
            </a:pPr>
            <a:r>
              <a:rPr lang="en-US" sz="2400" b="1" dirty="0" smtClean="0">
                <a:latin typeface="Times New Roman" panose="02020603050405020304" pitchFamily="18" charset="0"/>
                <a:cs typeface="Times New Roman" panose="02020603050405020304" pitchFamily="18" charset="0"/>
              </a:rPr>
              <a:t>File management</a:t>
            </a:r>
            <a:r>
              <a:rPr lang="en-US" sz="2400" dirty="0">
                <a:latin typeface="Times New Roman" panose="02020603050405020304" pitchFamily="18" charset="0"/>
                <a:cs typeface="Times New Roman" panose="02020603050405020304" pitchFamily="18" charset="0"/>
              </a:rPr>
              <a:t>: File system is the most important components of operating systems. Operating system is responsible for managing files or folders stored on hard disk and other storage device. An operating system helps in creation or deletion of files or folders, open files or folders for reading and writing, transfer data to or from one files to another and manages the files or folders</a:t>
            </a:r>
            <a:r>
              <a:rPr lang="en-US" sz="2400" dirty="0" smtClean="0">
                <a:latin typeface="Times New Roman" panose="02020603050405020304" pitchFamily="18" charset="0"/>
                <a:cs typeface="Times New Roman" panose="02020603050405020304" pitchFamily="18" charset="0"/>
              </a:rPr>
              <a:t>. An OS also keeps records of the status and locations of files as well as allocates and </a:t>
            </a:r>
            <a:r>
              <a:rPr lang="en-US" sz="2400" dirty="0" err="1" smtClean="0">
                <a:latin typeface="Times New Roman" panose="02020603050405020304" pitchFamily="18" charset="0"/>
                <a:cs typeface="Times New Roman" panose="02020603050405020304" pitchFamily="18" charset="0"/>
              </a:rPr>
              <a:t>deallocates</a:t>
            </a:r>
            <a:r>
              <a:rPr lang="en-US" sz="2400" dirty="0" smtClean="0">
                <a:latin typeface="Times New Roman" panose="02020603050405020304" pitchFamily="18" charset="0"/>
                <a:cs typeface="Times New Roman" panose="02020603050405020304" pitchFamily="18" charset="0"/>
              </a:rPr>
              <a:t> the resources.</a:t>
            </a:r>
            <a:endParaRPr lang="en-US" sz="2400" dirty="0">
              <a:latin typeface="Times New Roman" panose="02020603050405020304" pitchFamily="18" charset="0"/>
              <a:cs typeface="Times New Roman" panose="02020603050405020304" pitchFamily="18" charset="0"/>
            </a:endParaRPr>
          </a:p>
          <a:p>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88323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37369"/>
            <a:ext cx="9086850" cy="6740307"/>
          </a:xfrm>
          <a:prstGeom prst="rect">
            <a:avLst/>
          </a:prstGeom>
        </p:spPr>
        <p:txBody>
          <a:bodyPr wrap="square">
            <a:spAutoFit/>
          </a:bodyPr>
          <a:lstStyle/>
          <a:p>
            <a:r>
              <a:rPr lang="en-US" sz="2400" b="1" u="sng" dirty="0" smtClean="0">
                <a:latin typeface="Times New Roman" panose="02020603050405020304" pitchFamily="18" charset="0"/>
                <a:ea typeface="Calibri" panose="020F0502020204030204" pitchFamily="34" charset="0"/>
                <a:cs typeface="Times New Roman" panose="02020603050405020304" pitchFamily="18" charset="0"/>
              </a:rPr>
              <a:t>Function of Operating System</a:t>
            </a:r>
          </a:p>
          <a:p>
            <a:pPr marL="514350" indent="-514350"/>
            <a:r>
              <a:rPr lang="en-US" sz="2400" b="1" dirty="0" smtClean="0">
                <a:latin typeface="Times New Roman" panose="02020603050405020304" pitchFamily="18" charset="0"/>
                <a:cs typeface="Times New Roman" panose="02020603050405020304" pitchFamily="18" charset="0"/>
              </a:rPr>
              <a:t>4.	</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a:t>
            </a:r>
            <a:r>
              <a:rPr lang="en-US" sz="2400" b="1" dirty="0" smtClean="0">
                <a:latin typeface="Times New Roman" panose="02020603050405020304" pitchFamily="18" charset="0"/>
                <a:cs typeface="Times New Roman" panose="02020603050405020304" pitchFamily="18" charset="0"/>
              </a:rPr>
              <a:t>nput/output </a:t>
            </a:r>
            <a:r>
              <a:rPr lang="en-US" sz="2400" b="1" dirty="0" smtClean="0">
                <a:latin typeface="Times New Roman" panose="02020603050405020304" pitchFamily="18" charset="0"/>
                <a:cs typeface="Times New Roman" panose="02020603050405020304" pitchFamily="18" charset="0"/>
              </a:rPr>
              <a:t>management</a:t>
            </a:r>
            <a:endParaRPr lang="en-US" sz="2400" dirty="0">
              <a:latin typeface="Times New Roman" panose="02020603050405020304" pitchFamily="18" charset="0"/>
              <a:cs typeface="Times New Roman" panose="02020603050405020304" pitchFamily="18" charset="0"/>
            </a:endParaRPr>
          </a:p>
          <a:p>
            <a:pPr marL="514350"/>
            <a:r>
              <a:rPr lang="en-US" sz="2400" dirty="0" smtClean="0">
                <a:latin typeface="Times New Roman" panose="02020603050405020304" pitchFamily="18" charset="0"/>
                <a:cs typeface="Times New Roman" panose="02020603050405020304" pitchFamily="18" charset="0"/>
              </a:rPr>
              <a:t>File </a:t>
            </a:r>
            <a:r>
              <a:rPr lang="en-US" sz="2400" dirty="0">
                <a:latin typeface="Times New Roman" panose="02020603050405020304" pitchFamily="18" charset="0"/>
                <a:cs typeface="Times New Roman" panose="02020603050405020304" pitchFamily="18" charset="0"/>
              </a:rPr>
              <a:t>system is the most important components of operating systems</a:t>
            </a:r>
            <a:r>
              <a:rPr lang="en-US" sz="2400" dirty="0" smtClean="0">
                <a:latin typeface="Times New Roman" panose="02020603050405020304" pitchFamily="18" charset="0"/>
                <a:cs typeface="Times New Roman" panose="02020603050405020304" pitchFamily="18" charset="0"/>
              </a:rPr>
              <a:t>.</a:t>
            </a:r>
          </a:p>
          <a:p>
            <a:pPr marL="514350"/>
            <a:r>
              <a:rPr lang="en-US" sz="2400" dirty="0" smtClean="0">
                <a:latin typeface="Times New Roman" panose="02020603050405020304" pitchFamily="18" charset="0"/>
                <a:cs typeface="Times New Roman" panose="02020603050405020304" pitchFamily="18" charset="0"/>
              </a:rPr>
              <a:t>Operating </a:t>
            </a:r>
            <a:r>
              <a:rPr lang="en-US" sz="2400" dirty="0">
                <a:latin typeface="Times New Roman" panose="02020603050405020304" pitchFamily="18" charset="0"/>
                <a:cs typeface="Times New Roman" panose="02020603050405020304" pitchFamily="18" charset="0"/>
              </a:rPr>
              <a:t>system is responsible for managing files or folders stored on hard disk and other storage device. </a:t>
            </a:r>
            <a:endParaRPr lang="en-US" sz="2400" dirty="0" smtClean="0">
              <a:latin typeface="Times New Roman" panose="02020603050405020304" pitchFamily="18" charset="0"/>
              <a:cs typeface="Times New Roman" panose="02020603050405020304" pitchFamily="18" charset="0"/>
            </a:endParaRPr>
          </a:p>
          <a:p>
            <a:pPr marL="514350"/>
            <a:r>
              <a:rPr lang="en-US" sz="2400" dirty="0" smtClean="0">
                <a:latin typeface="Times New Roman" panose="02020603050405020304" pitchFamily="18" charset="0"/>
                <a:cs typeface="Times New Roman" panose="02020603050405020304" pitchFamily="18" charset="0"/>
              </a:rPr>
              <a:t>An </a:t>
            </a:r>
            <a:r>
              <a:rPr lang="en-US" sz="2400" dirty="0">
                <a:latin typeface="Times New Roman" panose="02020603050405020304" pitchFamily="18" charset="0"/>
                <a:cs typeface="Times New Roman" panose="02020603050405020304" pitchFamily="18" charset="0"/>
              </a:rPr>
              <a:t>operating system helps in creation or deletion of files or folders, open files or folders for reading and writing, transfer data to or from one files to another and manages the files or folders</a:t>
            </a:r>
            <a:r>
              <a:rPr lang="en-US" sz="2400" dirty="0" smtClean="0">
                <a:latin typeface="Times New Roman" panose="02020603050405020304" pitchFamily="18" charset="0"/>
                <a:cs typeface="Times New Roman" panose="02020603050405020304" pitchFamily="18" charset="0"/>
              </a:rPr>
              <a:t>.</a:t>
            </a:r>
          </a:p>
          <a:p>
            <a:pPr marL="514350" indent="-514350"/>
            <a:r>
              <a:rPr lang="en-US" sz="2400" b="1" dirty="0" smtClean="0">
                <a:latin typeface="Times New Roman" panose="02020603050405020304" pitchFamily="18" charset="0"/>
                <a:cs typeface="Times New Roman" panose="02020603050405020304" pitchFamily="18" charset="0"/>
              </a:rPr>
              <a:t>5.	Device </a:t>
            </a:r>
            <a:r>
              <a:rPr lang="en-US" sz="2400" b="1" dirty="0">
                <a:latin typeface="Times New Roman" panose="02020603050405020304" pitchFamily="18" charset="0"/>
                <a:cs typeface="Times New Roman" panose="02020603050405020304" pitchFamily="18" charset="0"/>
              </a:rPr>
              <a:t>management</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514350"/>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system is a collection of different devices and peripherals. To make these devices work operating system is required. A device is a piece of hardware like keyboard, mouse, monitor, etc. </a:t>
            </a:r>
            <a:endParaRPr lang="en-US" sz="2400" dirty="0" smtClean="0">
              <a:latin typeface="Times New Roman" panose="02020603050405020304" pitchFamily="18" charset="0"/>
              <a:cs typeface="Times New Roman" panose="02020603050405020304" pitchFamily="18" charset="0"/>
            </a:endParaRPr>
          </a:p>
          <a:p>
            <a:pPr marL="514350"/>
            <a:r>
              <a:rPr lang="en-US" sz="2400" dirty="0" smtClean="0">
                <a:latin typeface="Times New Roman" panose="02020603050405020304" pitchFamily="18" charset="0"/>
                <a:cs typeface="Times New Roman" panose="02020603050405020304" pitchFamily="18" charset="0"/>
              </a:rPr>
              <a:t>Every </a:t>
            </a:r>
            <a:r>
              <a:rPr lang="en-US" sz="2400" dirty="0">
                <a:latin typeface="Times New Roman" panose="02020603050405020304" pitchFamily="18" charset="0"/>
                <a:cs typeface="Times New Roman" panose="02020603050405020304" pitchFamily="18" charset="0"/>
              </a:rPr>
              <a:t>operating system has an I/O subsystem for managing I/O devices. </a:t>
            </a:r>
            <a:endParaRPr lang="en-US" sz="2400" dirty="0" smtClean="0">
              <a:latin typeface="Times New Roman" panose="02020603050405020304" pitchFamily="18" charset="0"/>
              <a:cs typeface="Times New Roman" panose="02020603050405020304" pitchFamily="18" charset="0"/>
            </a:endParaRPr>
          </a:p>
          <a:p>
            <a:pPr marL="514350"/>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operating system serves as an interpreter for several devices and language. Most of operating system use device driver to translate input and output signals into commands to specific hardware devices</a:t>
            </a:r>
            <a:r>
              <a:rPr lang="en-US" sz="2400" dirty="0" smtClean="0">
                <a:latin typeface="Times New Roman" panose="02020603050405020304" pitchFamily="18" charset="0"/>
                <a:cs typeface="Times New Roman" panose="02020603050405020304" pitchFamily="18" charset="0"/>
              </a:rPr>
              <a:t>.</a:t>
            </a: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875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1450" y="-37369"/>
            <a:ext cx="8915400" cy="6432530"/>
          </a:xfrm>
          <a:prstGeom prst="rect">
            <a:avLst/>
          </a:prstGeom>
        </p:spPr>
        <p:txBody>
          <a:bodyPr wrap="square">
            <a:spAutoFit/>
          </a:bodyPr>
          <a:lstStyle/>
          <a:p>
            <a:r>
              <a:rPr lang="en-US" sz="2800" b="1" u="sng" dirty="0" smtClean="0">
                <a:latin typeface="Times New Roman" panose="02020603050405020304" pitchFamily="18" charset="0"/>
                <a:ea typeface="Calibri" panose="020F0502020204030204" pitchFamily="34" charset="0"/>
                <a:cs typeface="Times New Roman" panose="02020603050405020304" pitchFamily="18" charset="0"/>
              </a:rPr>
              <a:t>Function of Operating System</a:t>
            </a:r>
          </a:p>
          <a:p>
            <a:pPr marL="457200" indent="-457200"/>
            <a:r>
              <a:rPr lang="en-US" sz="2400" b="1" dirty="0" smtClean="0"/>
              <a:t>6.	CPU </a:t>
            </a:r>
            <a:r>
              <a:rPr lang="en-US" sz="2400" b="1" dirty="0"/>
              <a:t>management</a:t>
            </a:r>
            <a:r>
              <a:rPr lang="en-US" sz="2400" dirty="0"/>
              <a:t>: </a:t>
            </a:r>
            <a:endParaRPr lang="en-US" sz="2400" dirty="0" smtClean="0"/>
          </a:p>
          <a:p>
            <a:pPr marL="457200"/>
            <a:r>
              <a:rPr lang="en-US" sz="2400" dirty="0" smtClean="0"/>
              <a:t>Operating </a:t>
            </a:r>
            <a:r>
              <a:rPr lang="en-US" sz="2400" dirty="0"/>
              <a:t>system handles the problem of assigning various task for processing. It help CPU to schedule its activities so as to meet the demands of various parts of CPU and the computer itself. CPU get the commands from keyboard or storage medium, put it into memory process the command and transfer result into the predetermined place and get ready for another </a:t>
            </a:r>
            <a:r>
              <a:rPr lang="en-US" sz="2400" dirty="0" smtClean="0"/>
              <a:t>task.</a:t>
            </a:r>
          </a:p>
          <a:p>
            <a:pPr marL="457200" indent="-457200"/>
            <a:r>
              <a:rPr lang="en-US" sz="2400" b="1" dirty="0" smtClean="0"/>
              <a:t>7.	Security</a:t>
            </a:r>
            <a:r>
              <a:rPr lang="en-US" sz="2400" dirty="0" smtClean="0"/>
              <a:t>: </a:t>
            </a:r>
          </a:p>
          <a:p>
            <a:pPr marL="457200"/>
            <a:r>
              <a:rPr lang="en-US" sz="2400" dirty="0" smtClean="0"/>
              <a:t>While </a:t>
            </a:r>
            <a:r>
              <a:rPr lang="en-US" sz="2400" dirty="0"/>
              <a:t>we stored the data in the memory we must be assure that our data is secured from access of unauthorized user that may be a group of hackers or software like viruses. They may delete or update or change information which may harm the user. Security is the mechanism for controlling access of program or data by the authorized user to gain resources. Operating system helps to provide security for the data and programs stored in the memory.</a:t>
            </a:r>
          </a:p>
          <a:p>
            <a:pPr marL="457200" indent="-457200"/>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38581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1450" y="-37369"/>
            <a:ext cx="8915400" cy="5401479"/>
          </a:xfrm>
          <a:prstGeom prst="rect">
            <a:avLst/>
          </a:prstGeom>
        </p:spPr>
        <p:txBody>
          <a:bodyPr wrap="square">
            <a:spAutoFit/>
          </a:bodyPr>
          <a:lstStyle/>
          <a:p>
            <a:r>
              <a:rPr lang="en-US" sz="2300" b="1" u="sng" dirty="0" smtClean="0">
                <a:latin typeface="Times New Roman" panose="02020603050405020304" pitchFamily="18" charset="0"/>
                <a:ea typeface="Calibri" panose="020F0502020204030204" pitchFamily="34" charset="0"/>
                <a:cs typeface="Times New Roman" panose="02020603050405020304" pitchFamily="18" charset="0"/>
              </a:rPr>
              <a:t>Function of Operating System</a:t>
            </a:r>
          </a:p>
          <a:p>
            <a:pPr marL="457200" indent="-457200"/>
            <a:r>
              <a:rPr lang="en-US" sz="2300" b="1" dirty="0" smtClean="0"/>
              <a:t>8.	Network </a:t>
            </a:r>
            <a:r>
              <a:rPr lang="en-US" sz="2300" b="1" dirty="0"/>
              <a:t>management</a:t>
            </a:r>
            <a:r>
              <a:rPr lang="en-US" sz="2300" dirty="0"/>
              <a:t>: </a:t>
            </a:r>
            <a:endParaRPr lang="en-US" sz="2300" dirty="0" smtClean="0"/>
          </a:p>
          <a:p>
            <a:pPr marL="457200"/>
            <a:r>
              <a:rPr lang="en-US" sz="2300" dirty="0" smtClean="0"/>
              <a:t>Collection </a:t>
            </a:r>
            <a:r>
              <a:rPr lang="en-US" sz="2300" dirty="0"/>
              <a:t>of autonomous computer system is computer network. We have to work on different computers to share files, folders and resources or to communicate from one system to another. The files sharing mechanism, security and resource management are managed by operating system. Network operating system is used to manage networking facilities which uses protocols for to communicate on the network.</a:t>
            </a:r>
          </a:p>
          <a:p>
            <a:pPr marL="457200" indent="-457200"/>
            <a:r>
              <a:rPr lang="en-US" sz="2300" b="1" dirty="0" smtClean="0"/>
              <a:t>9.	Backup </a:t>
            </a:r>
            <a:r>
              <a:rPr lang="en-US" sz="2300" b="1" dirty="0"/>
              <a:t>and recovery</a:t>
            </a:r>
            <a:r>
              <a:rPr lang="en-US" sz="2300" dirty="0" smtClean="0"/>
              <a:t>:</a:t>
            </a:r>
          </a:p>
          <a:p>
            <a:pPr marL="457200"/>
            <a:r>
              <a:rPr lang="en-US" sz="2300" dirty="0" smtClean="0"/>
              <a:t>Storing </a:t>
            </a:r>
            <a:r>
              <a:rPr lang="en-US" sz="2300" dirty="0"/>
              <a:t>data in secondary storage device like hard disk is known as backup. Backup of data is done to protect data and information from loss. Generating data and information from storage device is data recovery. Backup and recovery assures from loss of data and facilitates to gain previous recovery point</a:t>
            </a:r>
            <a:r>
              <a:rPr lang="en-US" sz="2300" dirty="0" smtClean="0"/>
              <a:t>.</a:t>
            </a:r>
            <a:endParaRPr lang="en-US" sz="2300" dirty="0"/>
          </a:p>
        </p:txBody>
      </p:sp>
    </p:spTree>
    <p:extLst>
      <p:ext uri="{BB962C8B-B14F-4D97-AF65-F5344CB8AC3E}">
        <p14:creationId xmlns:p14="http://schemas.microsoft.com/office/powerpoint/2010/main" val="13481277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1450" y="-37369"/>
            <a:ext cx="8915400" cy="3985706"/>
          </a:xfrm>
          <a:prstGeom prst="rect">
            <a:avLst/>
          </a:prstGeom>
        </p:spPr>
        <p:txBody>
          <a:bodyPr wrap="square">
            <a:spAutoFit/>
          </a:bodyPr>
          <a:lstStyle/>
          <a:p>
            <a:r>
              <a:rPr lang="en-US" sz="2300" b="1" u="sng" dirty="0" smtClean="0">
                <a:latin typeface="Times New Roman" panose="02020603050405020304" pitchFamily="18" charset="0"/>
                <a:ea typeface="Calibri" panose="020F0502020204030204" pitchFamily="34" charset="0"/>
                <a:cs typeface="Times New Roman" panose="02020603050405020304" pitchFamily="18" charset="0"/>
              </a:rPr>
              <a:t>Function of Operating System</a:t>
            </a:r>
          </a:p>
          <a:p>
            <a:pPr marL="457200" indent="-457200"/>
            <a:r>
              <a:rPr lang="en-US" sz="2300" b="1" dirty="0" smtClean="0"/>
              <a:t>10.	Virtual </a:t>
            </a:r>
            <a:r>
              <a:rPr lang="en-US" sz="2300" b="1" dirty="0"/>
              <a:t>memory</a:t>
            </a:r>
            <a:r>
              <a:rPr lang="en-US" sz="2300" dirty="0"/>
              <a:t>: </a:t>
            </a:r>
            <a:endParaRPr lang="en-US" sz="2300" dirty="0" smtClean="0"/>
          </a:p>
          <a:p>
            <a:pPr marL="457200"/>
            <a:r>
              <a:rPr lang="en-US" sz="2300" dirty="0" smtClean="0"/>
              <a:t>When </a:t>
            </a:r>
            <a:r>
              <a:rPr lang="en-US" sz="2300" dirty="0"/>
              <a:t>there are programs larger than main memory operating system uses the free space from secondary device to create a workable space, which is virtual memory. This memory is no longer exists after the computer system is turn off. Virtual memory is created by using two methods: paging and segmentation techniques. The whole program is divided into pages. Only those pages required at a particular time are stored in main memory and remaining pages are stored in secondary memory and loaded immediately when required in main memory.</a:t>
            </a:r>
            <a:endParaRPr lang="en-US" sz="23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8127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Introduction</a:t>
            </a:r>
            <a:endParaRPr lang="en-US" sz="2800" b="1" dirty="0"/>
          </a:p>
        </p:txBody>
      </p:sp>
      <p:sp>
        <p:nvSpPr>
          <p:cNvPr id="3" name="TextBox 2"/>
          <p:cNvSpPr txBox="1"/>
          <p:nvPr/>
        </p:nvSpPr>
        <p:spPr>
          <a:xfrm>
            <a:off x="0" y="482025"/>
            <a:ext cx="8991600" cy="3416320"/>
          </a:xfrm>
          <a:prstGeom prst="rect">
            <a:avLst/>
          </a:prstGeom>
          <a:noFill/>
        </p:spPr>
        <p:txBody>
          <a:bodyPr wrap="square" rtlCol="0">
            <a:spAutoFit/>
          </a:bodyPr>
          <a:lstStyle/>
          <a:p>
            <a:r>
              <a:rPr lang="en-US" sz="2400" dirty="0" smtClean="0"/>
              <a:t>An operating system is a collection of programs that controls the overall operations of a computer. </a:t>
            </a:r>
          </a:p>
          <a:p>
            <a:r>
              <a:rPr lang="en-US" sz="2400" dirty="0" smtClean="0"/>
              <a:t>In other word, the system which instruct and directs computer to operate properly within its defined parameters is known as operating system. </a:t>
            </a:r>
          </a:p>
          <a:p>
            <a:r>
              <a:rPr lang="en-US" sz="2400" dirty="0" smtClean="0"/>
              <a:t>Operating system helps to controls the execution of computer program which may provide scheduling debugging, input/output, compiling, storing, supervising and management of data. This is an interface between user and the hardware. </a:t>
            </a:r>
            <a:endParaRPr lang="en-US" sz="23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1450" y="-37369"/>
            <a:ext cx="8915400" cy="6063198"/>
          </a:xfrm>
          <a:prstGeom prst="rect">
            <a:avLst/>
          </a:prstGeom>
        </p:spPr>
        <p:txBody>
          <a:bodyPr wrap="square">
            <a:spAutoFit/>
          </a:bodyPr>
          <a:lstStyle/>
          <a:p>
            <a:r>
              <a:rPr lang="en-US" sz="2800" b="1" u="sng" dirty="0" smtClean="0">
                <a:latin typeface="Times New Roman" panose="02020603050405020304" pitchFamily="18" charset="0"/>
                <a:ea typeface="Calibri" panose="020F0502020204030204" pitchFamily="34" charset="0"/>
                <a:cs typeface="Times New Roman" panose="02020603050405020304" pitchFamily="18" charset="0"/>
              </a:rPr>
              <a:t>Types of Operating System</a:t>
            </a:r>
          </a:p>
          <a:p>
            <a:r>
              <a:rPr lang="en-US" sz="2400" b="1" dirty="0"/>
              <a:t>Based on user:</a:t>
            </a:r>
          </a:p>
          <a:p>
            <a:r>
              <a:rPr lang="en-US" sz="2400" b="1" dirty="0"/>
              <a:t>Single User Operating system</a:t>
            </a:r>
            <a:r>
              <a:rPr lang="en-US" sz="2400" dirty="0"/>
              <a:t>: The operating system designed for only one user at a time to operate the system (computer) is known as single user operating system. It provides an environment where a single user can carry out his/her work at a time. These operating system are used for computer having a single terminal i.e. stand alone pcs. Examples of single user operating system are Windows-XP, Vista, Windows-7, etc.</a:t>
            </a:r>
          </a:p>
          <a:p>
            <a:r>
              <a:rPr lang="en-US" sz="2400" b="1" dirty="0"/>
              <a:t>Multiuser operating system</a:t>
            </a:r>
            <a:r>
              <a:rPr lang="en-US" sz="2400" dirty="0"/>
              <a:t>: The operating system designed for more than one user at a time to operate the system (computer) is known as multiuser operating system. This system divides the total time into a number of time and schedules the task one after another in a given priority. These operating system are used for computer having multiple terminals. Examples of multiuser operating system are UNIX, Windows NT, </a:t>
            </a:r>
            <a:r>
              <a:rPr lang="en-US" sz="2400" dirty="0" err="1"/>
              <a:t>Xenix</a:t>
            </a:r>
            <a:r>
              <a:rPr lang="en-US" sz="2400" dirty="0"/>
              <a:t>, etc</a:t>
            </a:r>
            <a:r>
              <a:rPr lang="en-US" sz="2400" dirty="0" smtClean="0"/>
              <a:t>.</a:t>
            </a:r>
            <a:endParaRPr lang="en-US" sz="2400" dirty="0"/>
          </a:p>
        </p:txBody>
      </p:sp>
    </p:spTree>
    <p:extLst>
      <p:ext uri="{BB962C8B-B14F-4D97-AF65-F5344CB8AC3E}">
        <p14:creationId xmlns:p14="http://schemas.microsoft.com/office/powerpoint/2010/main" val="29384625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1450" y="-37369"/>
            <a:ext cx="8915400" cy="7171194"/>
          </a:xfrm>
          <a:prstGeom prst="rect">
            <a:avLst/>
          </a:prstGeom>
        </p:spPr>
        <p:txBody>
          <a:bodyPr wrap="square">
            <a:spAutoFit/>
          </a:bodyPr>
          <a:lstStyle/>
          <a:p>
            <a:r>
              <a:rPr lang="en-US" sz="2800" b="1" u="sng" dirty="0" smtClean="0">
                <a:latin typeface="Times New Roman" panose="02020603050405020304" pitchFamily="18" charset="0"/>
                <a:ea typeface="Calibri" panose="020F0502020204030204" pitchFamily="34" charset="0"/>
                <a:cs typeface="Times New Roman" panose="02020603050405020304" pitchFamily="18" charset="0"/>
              </a:rPr>
              <a:t>Types of Operating System</a:t>
            </a:r>
          </a:p>
          <a:p>
            <a:r>
              <a:rPr lang="en-US" sz="2400" b="1" dirty="0" smtClean="0"/>
              <a:t>Based </a:t>
            </a:r>
            <a:r>
              <a:rPr lang="en-US" sz="2400" b="1" dirty="0"/>
              <a:t>on processing method:</a:t>
            </a:r>
            <a:endParaRPr lang="en-US" sz="2400" dirty="0"/>
          </a:p>
          <a:p>
            <a:r>
              <a:rPr lang="en-US" sz="2400" b="1" dirty="0"/>
              <a:t>Batch system</a:t>
            </a:r>
            <a:r>
              <a:rPr lang="en-US" sz="2400" dirty="0"/>
              <a:t>: In this mode, user can instruct the operating system to execute a number of program one after the other. The list of program is given in a file. The user instruct the operating system either to perform the command without further user interruption or to request certain data as each task is started. Most of the operating system allow for operating in batch mode. Batch mode simplifies the execution of complex lists of programs especially if the same list is run repeatedly.</a:t>
            </a:r>
          </a:p>
          <a:p>
            <a:r>
              <a:rPr lang="en-US" sz="2400" b="1" dirty="0"/>
              <a:t>Multitasking/Multiprogramming</a:t>
            </a:r>
            <a:r>
              <a:rPr lang="en-US" sz="2400" dirty="0"/>
              <a:t>: A multitasking operating system is one that allows a PC to perform more than one task at a time. There are several types of multitasking operating system which include:</a:t>
            </a:r>
          </a:p>
          <a:p>
            <a:r>
              <a:rPr lang="en-US" sz="2400" b="1" dirty="0"/>
              <a:t>Context switching</a:t>
            </a:r>
            <a:r>
              <a:rPr lang="en-US" sz="2400" dirty="0"/>
              <a:t>: Only the foreground applications utilizes the processor.</a:t>
            </a:r>
          </a:p>
          <a:p>
            <a:r>
              <a:rPr lang="en-US" sz="2400" b="1" dirty="0"/>
              <a:t>Cooperative multitasking</a:t>
            </a:r>
            <a:r>
              <a:rPr lang="en-US" sz="2400" dirty="0"/>
              <a:t>: Background tasks utilize the processor during idle times.</a:t>
            </a:r>
          </a:p>
          <a:p>
            <a:r>
              <a:rPr lang="en-US" sz="2400" b="1" dirty="0"/>
              <a:t>Time slice multitasking</a:t>
            </a:r>
            <a:r>
              <a:rPr lang="en-US" sz="2400" dirty="0"/>
              <a:t>: Each task utilizes the processor for a fraction of a second</a:t>
            </a:r>
            <a:r>
              <a:rPr lang="en-US" sz="2400" dirty="0" smtClean="0"/>
              <a:t>.</a:t>
            </a:r>
            <a:endParaRPr lang="en-US" sz="2400" dirty="0"/>
          </a:p>
        </p:txBody>
      </p:sp>
    </p:spTree>
    <p:extLst>
      <p:ext uri="{BB962C8B-B14F-4D97-AF65-F5344CB8AC3E}">
        <p14:creationId xmlns:p14="http://schemas.microsoft.com/office/powerpoint/2010/main" val="9359784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1450" y="-37369"/>
            <a:ext cx="8915400" cy="6432530"/>
          </a:xfrm>
          <a:prstGeom prst="rect">
            <a:avLst/>
          </a:prstGeom>
        </p:spPr>
        <p:txBody>
          <a:bodyPr wrap="square">
            <a:spAutoFit/>
          </a:bodyPr>
          <a:lstStyle/>
          <a:p>
            <a:r>
              <a:rPr lang="en-US" sz="2800" b="1" u="sng" dirty="0" smtClean="0">
                <a:latin typeface="Times New Roman" panose="02020603050405020304" pitchFamily="18" charset="0"/>
                <a:ea typeface="Calibri" panose="020F0502020204030204" pitchFamily="34" charset="0"/>
                <a:cs typeface="Times New Roman" panose="02020603050405020304" pitchFamily="18" charset="0"/>
              </a:rPr>
              <a:t>Types of Operating System</a:t>
            </a:r>
          </a:p>
          <a:p>
            <a:r>
              <a:rPr lang="en-US" sz="2400" b="1" dirty="0" smtClean="0"/>
              <a:t>Based </a:t>
            </a:r>
            <a:r>
              <a:rPr lang="en-US" sz="2400" b="1" dirty="0"/>
              <a:t>on processing method:</a:t>
            </a:r>
            <a:endParaRPr lang="en-US" sz="2400" dirty="0"/>
          </a:p>
          <a:p>
            <a:r>
              <a:rPr lang="en-US" sz="2400" b="1" dirty="0" smtClean="0"/>
              <a:t>Multiprocessing </a:t>
            </a:r>
            <a:r>
              <a:rPr lang="en-US" sz="2400" b="1" dirty="0"/>
              <a:t>system</a:t>
            </a:r>
            <a:r>
              <a:rPr lang="en-US" sz="2400" dirty="0"/>
              <a:t>: A multiprocessing system is one in which more than one processor are linked together in a coordinated way. They share main memory and input/output devices. There processors can execute different independent programs simultaneously. They can also execute portions of the same programs.</a:t>
            </a:r>
          </a:p>
          <a:p>
            <a:r>
              <a:rPr lang="en-US" sz="2400" b="1" dirty="0"/>
              <a:t>Real time system</a:t>
            </a:r>
            <a:r>
              <a:rPr lang="en-US" sz="2400" dirty="0"/>
              <a:t>: This is a online systems that respond to input immediately. This operating system is designed for the purpose of controlling and monitoring external activities with timing constraints. They are used for navigation where the computer must react to a steady flow of new information without interruption.</a:t>
            </a:r>
          </a:p>
          <a:p>
            <a:r>
              <a:rPr lang="en-US" sz="2400" b="1" dirty="0"/>
              <a:t>Time sharing</a:t>
            </a:r>
            <a:r>
              <a:rPr lang="en-US" sz="2400" dirty="0"/>
              <a:t>: This is a kind of multiprogramming operating system which operates in an interactive mode with quick response time. A time sharing system allows multiple user to share resources simultaneously. It takes a small fraction of time for each command, only need a little CPU time for each user</a:t>
            </a:r>
            <a:r>
              <a:rPr lang="en-US" sz="2400" dirty="0" smtClean="0"/>
              <a:t>.</a:t>
            </a:r>
            <a:endParaRPr lang="en-US" sz="2400" dirty="0"/>
          </a:p>
        </p:txBody>
      </p:sp>
    </p:spTree>
    <p:extLst>
      <p:ext uri="{BB962C8B-B14F-4D97-AF65-F5344CB8AC3E}">
        <p14:creationId xmlns:p14="http://schemas.microsoft.com/office/powerpoint/2010/main" val="35658426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1450" y="-37369"/>
            <a:ext cx="8915400" cy="7909858"/>
          </a:xfrm>
          <a:prstGeom prst="rect">
            <a:avLst/>
          </a:prstGeom>
        </p:spPr>
        <p:txBody>
          <a:bodyPr wrap="square">
            <a:spAutoFit/>
          </a:bodyPr>
          <a:lstStyle/>
          <a:p>
            <a:r>
              <a:rPr lang="en-US" sz="2800" b="1" u="sng" dirty="0" smtClean="0">
                <a:latin typeface="Times New Roman" panose="02020603050405020304" pitchFamily="18" charset="0"/>
                <a:ea typeface="Calibri" panose="020F0502020204030204" pitchFamily="34" charset="0"/>
                <a:cs typeface="Times New Roman" panose="02020603050405020304" pitchFamily="18" charset="0"/>
              </a:rPr>
              <a:t>Types of Operating System</a:t>
            </a:r>
          </a:p>
          <a:p>
            <a:r>
              <a:rPr lang="en-US" sz="2400" b="1" dirty="0" smtClean="0"/>
              <a:t>On </a:t>
            </a:r>
            <a:r>
              <a:rPr lang="en-US" sz="2400" b="1" dirty="0"/>
              <a:t>the basis of user interface:</a:t>
            </a:r>
            <a:endParaRPr lang="en-US" sz="2400" dirty="0"/>
          </a:p>
          <a:p>
            <a:r>
              <a:rPr lang="en-US" sz="2400" b="1" dirty="0"/>
              <a:t>GUI</a:t>
            </a:r>
            <a:r>
              <a:rPr lang="en-US" sz="2400" dirty="0"/>
              <a:t>: GUI stands for Graphic User Interface. It provides the facility to represents programs, files, options with graphical images such as menu, icons, dialog boxes, windows on the screen. User can select and activate the options pointing and clicking with mouse or keyboard. User can identify the type of file or command with the help of icons or graphical images. So, it is simple and easy to handle and is user friendly. Since GUI is a </a:t>
            </a:r>
            <a:r>
              <a:rPr lang="en-US" sz="2400" dirty="0" err="1"/>
              <a:t>pictorical</a:t>
            </a:r>
            <a:r>
              <a:rPr lang="en-US" sz="2400" dirty="0"/>
              <a:t> representation of programs, files and option, it needs a strong </a:t>
            </a:r>
            <a:r>
              <a:rPr lang="en-US" sz="2400" dirty="0" err="1"/>
              <a:t>compability</a:t>
            </a:r>
            <a:r>
              <a:rPr lang="en-US" sz="2400" dirty="0"/>
              <a:t> of a computer. Examples of GUI based operating system are </a:t>
            </a:r>
            <a:r>
              <a:rPr lang="en-US" sz="2400" dirty="0" err="1"/>
              <a:t>Ms</a:t>
            </a:r>
            <a:r>
              <a:rPr lang="en-US" sz="2400" dirty="0"/>
              <a:t>-Windows 2003 XP, server, vista, mac, etc. </a:t>
            </a:r>
          </a:p>
          <a:p>
            <a:r>
              <a:rPr lang="en-US" sz="2400" b="1" dirty="0"/>
              <a:t>CUI</a:t>
            </a:r>
            <a:r>
              <a:rPr lang="en-US" sz="2400" dirty="0"/>
              <a:t>: CUI stands for Character User Interface and it is earlier form of operating system where user have to carry out their tasks on the basis of commands. There are tremendous number of command based on nature of task. The user has to learn a large set of commands to perform a specific task. User have to input commands on text mode and as a result output is displayed in text form. The user cannot view any graphics, pointing, icons or menus. It is very difficult to operate the computer on CUI based operating system. Examples of CUI based operating systems are: DOS, UNIX, LINUX, </a:t>
            </a:r>
            <a:r>
              <a:rPr lang="en-US" sz="2400" dirty="0" err="1"/>
              <a:t>etc</a:t>
            </a: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31670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1450" y="-37369"/>
            <a:ext cx="8915400" cy="5324535"/>
          </a:xfrm>
          <a:prstGeom prst="rect">
            <a:avLst/>
          </a:prstGeom>
        </p:spPr>
        <p:txBody>
          <a:bodyPr wrap="square">
            <a:spAutoFit/>
          </a:bodyPr>
          <a:lstStyle/>
          <a:p>
            <a:r>
              <a:rPr lang="en-US" sz="2800" b="1" u="sng" dirty="0" smtClean="0">
                <a:latin typeface="Times New Roman" panose="02020603050405020304" pitchFamily="18" charset="0"/>
                <a:ea typeface="Calibri" panose="020F0502020204030204" pitchFamily="34" charset="0"/>
                <a:cs typeface="Times New Roman" panose="02020603050405020304" pitchFamily="18" charset="0"/>
              </a:rPr>
              <a:t>Windows 9x</a:t>
            </a:r>
          </a:p>
          <a:p>
            <a:r>
              <a:rPr lang="en-US" sz="2400" dirty="0" smtClean="0">
                <a:latin typeface="Times New Roman" panose="02020603050405020304" pitchFamily="18" charset="0"/>
                <a:cs typeface="Times New Roman" panose="02020603050405020304" pitchFamily="18" charset="0"/>
              </a:rPr>
              <a:t>It is the </a:t>
            </a:r>
            <a:r>
              <a:rPr lang="en-US" sz="2400" smtClean="0">
                <a:latin typeface="Times New Roman" panose="02020603050405020304" pitchFamily="18" charset="0"/>
                <a:cs typeface="Times New Roman" panose="02020603050405020304" pitchFamily="18" charset="0"/>
              </a:rPr>
              <a:t>series of </a:t>
            </a:r>
            <a:r>
              <a:rPr lang="en-US" sz="2400" dirty="0" smtClean="0">
                <a:latin typeface="Times New Roman" panose="02020603050405020304" pitchFamily="18" charset="0"/>
                <a:cs typeface="Times New Roman" panose="02020603050405020304" pitchFamily="18" charset="0"/>
              </a:rPr>
              <a:t>Microsoft Windows operating system in between 1995 to 2000.</a:t>
            </a:r>
          </a:p>
          <a:p>
            <a:r>
              <a:rPr lang="en-US" sz="2400" dirty="0" smtClean="0">
                <a:latin typeface="Times New Roman" panose="02020603050405020304" pitchFamily="18" charset="0"/>
                <a:cs typeface="Times New Roman" panose="02020603050405020304" pitchFamily="18" charset="0"/>
              </a:rPr>
              <a:t>It is based on windows 95 kernel and its foundation of MS-DOS. </a:t>
            </a:r>
          </a:p>
          <a:p>
            <a:r>
              <a:rPr lang="en-US" sz="2400" dirty="0" smtClean="0">
                <a:latin typeface="Times New Roman" panose="02020603050405020304" pitchFamily="18" charset="0"/>
                <a:cs typeface="Times New Roman" panose="02020603050405020304" pitchFamily="18" charset="0"/>
              </a:rPr>
              <a:t>The first version of windows 9x is windows 95 which was succeed by windows 98 Second Edition(SE) and then windows </a:t>
            </a:r>
            <a:r>
              <a:rPr lang="en-US" sz="2400" dirty="0" err="1" smtClean="0">
                <a:latin typeface="Times New Roman" panose="02020603050405020304" pitchFamily="18" charset="0"/>
                <a:cs typeface="Times New Roman" panose="02020603050405020304" pitchFamily="18" charset="0"/>
              </a:rPr>
              <a:t>Millenimum</a:t>
            </a:r>
            <a:r>
              <a:rPr lang="en-US" sz="2400" dirty="0" smtClean="0">
                <a:latin typeface="Times New Roman" panose="02020603050405020304" pitchFamily="18" charset="0"/>
                <a:cs typeface="Times New Roman" panose="02020603050405020304" pitchFamily="18" charset="0"/>
              </a:rPr>
              <a:t> Edition(Me). </a:t>
            </a:r>
          </a:p>
          <a:p>
            <a:r>
              <a:rPr lang="en-US" sz="2400" dirty="0" smtClean="0">
                <a:latin typeface="Times New Roman" panose="02020603050405020304" pitchFamily="18" charset="0"/>
                <a:cs typeface="Times New Roman" panose="02020603050405020304" pitchFamily="18" charset="0"/>
              </a:rPr>
              <a:t>Windows me was the last version of windows 9x.</a:t>
            </a:r>
          </a:p>
          <a:p>
            <a:r>
              <a:rPr lang="en-US" sz="2400" dirty="0" smtClean="0">
                <a:latin typeface="Times New Roman" panose="02020603050405020304" pitchFamily="18" charset="0"/>
                <a:cs typeface="Times New Roman" panose="02020603050405020304" pitchFamily="18" charset="0"/>
              </a:rPr>
              <a:t>Windows 9x is used for home desktops.</a:t>
            </a:r>
          </a:p>
          <a:p>
            <a:r>
              <a:rPr lang="en-US" sz="2400" dirty="0" smtClean="0">
                <a:latin typeface="Times New Roman" panose="02020603050405020304" pitchFamily="18" charset="0"/>
                <a:cs typeface="Times New Roman" panose="02020603050405020304" pitchFamily="18" charset="0"/>
              </a:rPr>
              <a:t>The internal versions of windows 9x are 4.x. The internal versions for windows 95, 98 and me are 4.0, 4.1, 4.9 </a:t>
            </a:r>
            <a:r>
              <a:rPr lang="en-US" sz="2400" dirty="0" err="1" smtClean="0">
                <a:latin typeface="Times New Roman" panose="02020603050405020304" pitchFamily="18" charset="0"/>
                <a:cs typeface="Times New Roman" panose="02020603050405020304" pitchFamily="18" charset="0"/>
              </a:rPr>
              <a:t>respectivley</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After the release of windows XP’s in 2001 </a:t>
            </a:r>
            <a:r>
              <a:rPr lang="en-US" sz="2400" dirty="0" err="1" smtClean="0">
                <a:latin typeface="Times New Roman" panose="02020603050405020304" pitchFamily="18" charset="0"/>
                <a:cs typeface="Times New Roman" panose="02020603050405020304" pitchFamily="18" charset="0"/>
              </a:rPr>
              <a:t>microsoft</a:t>
            </a:r>
            <a:r>
              <a:rPr lang="en-US" sz="2400" dirty="0" smtClean="0">
                <a:latin typeface="Times New Roman" panose="02020603050405020304" pitchFamily="18" charset="0"/>
                <a:cs typeface="Times New Roman" panose="02020603050405020304" pitchFamily="18" charset="0"/>
              </a:rPr>
              <a:t> marked the end of the windows 9x era.</a:t>
            </a:r>
          </a:p>
          <a:p>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31670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1450" y="-37369"/>
            <a:ext cx="8915400" cy="523220"/>
          </a:xfrm>
          <a:prstGeom prst="rect">
            <a:avLst/>
          </a:prstGeom>
        </p:spPr>
        <p:txBody>
          <a:bodyPr wrap="square">
            <a:spAutoFit/>
          </a:bodyPr>
          <a:lstStyle/>
          <a:p>
            <a:r>
              <a:rPr lang="en-US" sz="2800" b="1" u="sng" dirty="0" smtClean="0">
                <a:latin typeface="Times New Roman" panose="02020603050405020304" pitchFamily="18" charset="0"/>
                <a:ea typeface="Calibri" panose="020F0502020204030204" pitchFamily="34" charset="0"/>
                <a:cs typeface="Times New Roman" panose="02020603050405020304" pitchFamily="18" charset="0"/>
              </a:rPr>
              <a:t>Windows 9x: Architecture</a:t>
            </a:r>
          </a:p>
        </p:txBody>
      </p:sp>
      <p:pic>
        <p:nvPicPr>
          <p:cNvPr id="2050" name="Picture 2" descr="http://en.wikipedia.org/wiki/Special:FilePath/Windows_95_architecture.gif"/>
          <p:cNvPicPr>
            <a:picLocks noChangeAspect="1" noChangeArrowheads="1"/>
          </p:cNvPicPr>
          <p:nvPr/>
        </p:nvPicPr>
        <p:blipFill>
          <a:blip r:embed="rId2"/>
          <a:srcRect/>
          <a:stretch>
            <a:fillRect/>
          </a:stretch>
        </p:blipFill>
        <p:spPr bwMode="auto">
          <a:xfrm>
            <a:off x="3505200" y="3048000"/>
            <a:ext cx="5257800" cy="3013817"/>
          </a:xfrm>
          <a:prstGeom prst="rect">
            <a:avLst/>
          </a:prstGeom>
          <a:noFill/>
        </p:spPr>
      </p:pic>
      <p:sp>
        <p:nvSpPr>
          <p:cNvPr id="4" name="TextBox 3"/>
          <p:cNvSpPr txBox="1"/>
          <p:nvPr/>
        </p:nvSpPr>
        <p:spPr>
          <a:xfrm>
            <a:off x="0" y="533400"/>
            <a:ext cx="8839200" cy="1569660"/>
          </a:xfrm>
          <a:prstGeom prst="rect">
            <a:avLst/>
          </a:prstGeom>
          <a:noFill/>
        </p:spPr>
        <p:txBody>
          <a:bodyPr wrap="square" rtlCol="0">
            <a:spAutoFit/>
          </a:bodyPr>
          <a:lstStyle/>
          <a:p>
            <a:r>
              <a:rPr lang="en-US" sz="2400" dirty="0" smtClean="0"/>
              <a:t>Its architecture is monolithic.</a:t>
            </a:r>
          </a:p>
          <a:p>
            <a:r>
              <a:rPr lang="en-US" sz="2400" dirty="0" smtClean="0"/>
              <a:t>A </a:t>
            </a:r>
            <a:r>
              <a:rPr lang="en-US" sz="2400" b="1" dirty="0" smtClean="0"/>
              <a:t>monolithic kernel</a:t>
            </a:r>
            <a:r>
              <a:rPr lang="en-US" sz="2400" dirty="0" smtClean="0"/>
              <a:t> is an operating system architecture where the entire operating system is working in kernel space. The monolithic model differs from other operating system architectures</a:t>
            </a:r>
            <a:endParaRPr lang="en-US" sz="2400" dirty="0"/>
          </a:p>
        </p:txBody>
      </p:sp>
    </p:spTree>
    <p:extLst>
      <p:ext uri="{BB962C8B-B14F-4D97-AF65-F5344CB8AC3E}">
        <p14:creationId xmlns:p14="http://schemas.microsoft.com/office/powerpoint/2010/main" val="23031670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8915400" cy="6432530"/>
          </a:xfrm>
          <a:prstGeom prst="rect">
            <a:avLst/>
          </a:prstGeom>
        </p:spPr>
        <p:txBody>
          <a:bodyPr wrap="square">
            <a:spAutoFit/>
          </a:bodyPr>
          <a:lstStyle/>
          <a:p>
            <a:r>
              <a:rPr lang="en-US" sz="2800" b="1" u="sng" dirty="0" smtClean="0">
                <a:latin typeface="Times New Roman" panose="02020603050405020304" pitchFamily="18" charset="0"/>
                <a:ea typeface="Calibri" panose="020F0502020204030204" pitchFamily="34" charset="0"/>
                <a:cs typeface="Times New Roman" panose="02020603050405020304" pitchFamily="18" charset="0"/>
              </a:rPr>
              <a:t>Windows NT/2000</a:t>
            </a:r>
          </a:p>
          <a:p>
            <a:r>
              <a:rPr lang="en-US" sz="2400" dirty="0" smtClean="0">
                <a:latin typeface="Times New Roman" panose="02020603050405020304" pitchFamily="18" charset="0"/>
                <a:cs typeface="Times New Roman" panose="02020603050405020304" pitchFamily="18" charset="0"/>
              </a:rPr>
              <a:t>Window NT is a multithreaded, microkernel based OS.</a:t>
            </a:r>
          </a:p>
          <a:p>
            <a:r>
              <a:rPr lang="en-US" sz="2400" dirty="0" smtClean="0">
                <a:latin typeface="Times New Roman" panose="02020603050405020304" pitchFamily="18" charset="0"/>
                <a:cs typeface="Times New Roman" panose="02020603050405020304" pitchFamily="18" charset="0"/>
              </a:rPr>
              <a:t>Micro kernel means </a:t>
            </a:r>
            <a:r>
              <a:rPr lang="en-US" sz="2400" dirty="0" smtClean="0"/>
              <a:t>kernel component is very small, and provides only basic functions such as thread dispatching and hardware exception handling. Hardware-specific code is kept in a separate layer called the </a:t>
            </a:r>
            <a:r>
              <a:rPr lang="en-US" sz="2400" i="1" dirty="0" smtClean="0"/>
              <a:t>Hardware Abstraction Layer</a:t>
            </a:r>
            <a:r>
              <a:rPr lang="en-US" sz="2400" dirty="0" smtClean="0"/>
              <a:t> (HAL). The HAL simplifies porting of the operating system to new processor architectures like the IA-64 (Intel </a:t>
            </a:r>
            <a:r>
              <a:rPr lang="en-US" sz="2400" dirty="0" err="1" smtClean="0"/>
              <a:t>itanium</a:t>
            </a:r>
            <a:r>
              <a:rPr lang="en-US" sz="2400" dirty="0" smtClean="0"/>
              <a:t> Architecture).</a:t>
            </a:r>
          </a:p>
          <a:p>
            <a:r>
              <a:rPr lang="en-US" sz="2400" dirty="0" smtClean="0"/>
              <a:t>The core operating system code runs in </a:t>
            </a:r>
            <a:r>
              <a:rPr lang="en-US" sz="2400" i="1" dirty="0" smtClean="0"/>
              <a:t>privileged processor mode</a:t>
            </a:r>
            <a:r>
              <a:rPr lang="en-US" sz="2400" dirty="0" smtClean="0"/>
              <a:t>. This mode is also known as </a:t>
            </a:r>
            <a:r>
              <a:rPr lang="en-US" sz="2400" i="1" dirty="0" smtClean="0"/>
              <a:t>protected mode</a:t>
            </a:r>
            <a:r>
              <a:rPr lang="en-US" sz="2400" dirty="0" smtClean="0"/>
              <a:t> (when referring to the CPU), or </a:t>
            </a:r>
            <a:r>
              <a:rPr lang="en-US" sz="2400" i="1" dirty="0" smtClean="0"/>
              <a:t>kernel mode</a:t>
            </a:r>
            <a:r>
              <a:rPr lang="en-US" sz="2400" dirty="0" smtClean="0"/>
              <a:t> (when referring to a process or thread). Protected mode provides direct access to system memory and other hardware. Applications run in a </a:t>
            </a:r>
            <a:r>
              <a:rPr lang="en-US" sz="2400" dirty="0" err="1" smtClean="0"/>
              <a:t>nonprivileged</a:t>
            </a:r>
            <a:r>
              <a:rPr lang="en-US" sz="2400" dirty="0" smtClean="0"/>
              <a:t> processor mode known as </a:t>
            </a:r>
            <a:r>
              <a:rPr lang="en-US" sz="2400" i="1" dirty="0" smtClean="0"/>
              <a:t>user mode</a:t>
            </a:r>
            <a:r>
              <a:rPr lang="en-US" sz="2400" dirty="0" smtClean="0"/>
              <a:t> and have no direct hardware access. Applications have to use the system calls — the API (Application Programming Interface) — in the underlying operating system to perform tasks such as reading or writing to memory or to the screen.</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31670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8915400" cy="523220"/>
          </a:xfrm>
          <a:prstGeom prst="rect">
            <a:avLst/>
          </a:prstGeom>
        </p:spPr>
        <p:txBody>
          <a:bodyPr wrap="square">
            <a:spAutoFit/>
          </a:bodyPr>
          <a:lstStyle/>
          <a:p>
            <a:r>
              <a:rPr lang="en-US" sz="2800" b="1" u="sng" dirty="0" smtClean="0">
                <a:latin typeface="Times New Roman" panose="02020603050405020304" pitchFamily="18" charset="0"/>
                <a:ea typeface="Calibri" panose="020F0502020204030204" pitchFamily="34" charset="0"/>
                <a:cs typeface="Times New Roman" panose="02020603050405020304" pitchFamily="18" charset="0"/>
              </a:rPr>
              <a:t>Windows NT/2000</a:t>
            </a:r>
            <a:endParaRPr lang="en-US" sz="2400" dirty="0" smtClean="0">
              <a:latin typeface="Times New Roman" panose="02020603050405020304" pitchFamily="18" charset="0"/>
              <a:cs typeface="Times New Roman" panose="02020603050405020304" pitchFamily="18" charset="0"/>
            </a:endParaRPr>
          </a:p>
        </p:txBody>
      </p:sp>
      <p:pic>
        <p:nvPicPr>
          <p:cNvPr id="40962" name="Picture 2"/>
          <p:cNvPicPr>
            <a:picLocks noChangeAspect="1" noChangeArrowheads="1"/>
          </p:cNvPicPr>
          <p:nvPr/>
        </p:nvPicPr>
        <p:blipFill>
          <a:blip r:embed="rId2"/>
          <a:srcRect/>
          <a:stretch>
            <a:fillRect/>
          </a:stretch>
        </p:blipFill>
        <p:spPr bwMode="auto">
          <a:xfrm>
            <a:off x="1700213" y="738188"/>
            <a:ext cx="5743575" cy="5381625"/>
          </a:xfrm>
          <a:prstGeom prst="rect">
            <a:avLst/>
          </a:prstGeom>
          <a:noFill/>
          <a:ln w="9525">
            <a:noFill/>
            <a:miter lim="800000"/>
            <a:headEnd/>
            <a:tailEnd/>
          </a:ln>
          <a:effectLst/>
        </p:spPr>
      </p:pic>
    </p:spTree>
    <p:extLst>
      <p:ext uri="{BB962C8B-B14F-4D97-AF65-F5344CB8AC3E}">
        <p14:creationId xmlns:p14="http://schemas.microsoft.com/office/powerpoint/2010/main" val="23031670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8915400" cy="17050822"/>
          </a:xfrm>
          <a:prstGeom prst="rect">
            <a:avLst/>
          </a:prstGeom>
        </p:spPr>
        <p:txBody>
          <a:bodyPr wrap="square">
            <a:spAutoFit/>
          </a:bodyPr>
          <a:lstStyle/>
          <a:p>
            <a:r>
              <a:rPr lang="en-US" sz="2800" b="1" u="sng" dirty="0" smtClean="0">
                <a:latin typeface="Times New Roman" panose="02020603050405020304" pitchFamily="18" charset="0"/>
                <a:ea typeface="Calibri" panose="020F0502020204030204" pitchFamily="34" charset="0"/>
                <a:cs typeface="Times New Roman" panose="02020603050405020304" pitchFamily="18" charset="0"/>
              </a:rPr>
              <a:t>Windows NT/2000 subsystems and services</a:t>
            </a:r>
          </a:p>
          <a:p>
            <a:pPr fontAlgn="base"/>
            <a:r>
              <a:rPr lang="en-US" sz="2400" dirty="0" smtClean="0"/>
              <a:t>Operating system services are kept in discrete subsystems, some running in user mode and others in kernel mode. There are several kernel mode subsystems in Windows NT. They provide NT’s native functionality for user mode subsystems through ntdll.dll (running in user mode). The kernel mode subsystems make up the </a:t>
            </a:r>
            <a:r>
              <a:rPr lang="en-US" sz="2400" i="1" dirty="0" smtClean="0"/>
              <a:t>Windows NT Executive</a:t>
            </a:r>
            <a:r>
              <a:rPr lang="en-US" sz="2400" dirty="0" smtClean="0"/>
              <a:t>, and consist of the following:</a:t>
            </a:r>
          </a:p>
          <a:p>
            <a:pPr fontAlgn="base"/>
            <a:r>
              <a:rPr lang="en-US" sz="2400" b="1" dirty="0" smtClean="0"/>
              <a:t>Object Manager: </a:t>
            </a:r>
            <a:r>
              <a:rPr lang="en-US" sz="2400" dirty="0" smtClean="0"/>
              <a:t>The Windows NT architecture is not strictly object-oriented, but internal structures such as shared memory segments, processes, and threads are represented as objects to provide a uniform method for handling things like access control. The Object Manager creates, manages, and deletes Windows NT Executive objects (Executive objects encapsulate one or more kernel objects and expose not only the kernel and kernel-mediated resources, but also an expanded set of services that the kernel does). Objects are represented in a hierarchical namespace much like a </a:t>
            </a:r>
            <a:r>
              <a:rPr lang="en-US" sz="2400" dirty="0" err="1" smtClean="0"/>
              <a:t>filesystem</a:t>
            </a:r>
            <a:r>
              <a:rPr lang="en-US" sz="2400" dirty="0" smtClean="0"/>
              <a:t>.</a:t>
            </a:r>
          </a:p>
          <a:p>
            <a:pPr fontAlgn="base"/>
            <a:r>
              <a:rPr lang="en-US" sz="2400" b="1" dirty="0" smtClean="0"/>
              <a:t>Process Manager: </a:t>
            </a:r>
            <a:r>
              <a:rPr lang="en-US" sz="2400" dirty="0" smtClean="0"/>
              <a:t>Responsible for creating and terminating processes and threads using underlying kernel functions.</a:t>
            </a:r>
          </a:p>
          <a:p>
            <a:pPr fontAlgn="base"/>
            <a:r>
              <a:rPr lang="en-US" sz="2400" dirty="0" smtClean="0"/>
              <a:t>Virtual Memory </a:t>
            </a:r>
            <a:r>
              <a:rPr lang="en-US" sz="2400" dirty="0" err="1" smtClean="0"/>
              <a:t>ManagerImplements</a:t>
            </a:r>
            <a:r>
              <a:rPr lang="en-US" sz="2400" dirty="0" smtClean="0"/>
              <a:t> the virtual memory used to allocate a private address space to each process.</a:t>
            </a:r>
          </a:p>
          <a:p>
            <a:pPr fontAlgn="base"/>
            <a:r>
              <a:rPr lang="en-US" sz="2400" dirty="0" smtClean="0"/>
              <a:t>I/O </a:t>
            </a:r>
            <a:r>
              <a:rPr lang="en-US" sz="2400" dirty="0" err="1" smtClean="0"/>
              <a:t>ManagerProvides</a:t>
            </a:r>
            <a:r>
              <a:rPr lang="en-US" sz="2400" dirty="0" smtClean="0"/>
              <a:t> a device-independent I/O system to processes. It dispatches I/O requests to the appropriate device driver.</a:t>
            </a:r>
          </a:p>
          <a:p>
            <a:pPr fontAlgn="base"/>
            <a:r>
              <a:rPr lang="en-US" sz="2400" dirty="0" smtClean="0"/>
              <a:t>Local Procedure Call (LPC) </a:t>
            </a:r>
            <a:r>
              <a:rPr lang="en-US" sz="2400" dirty="0" err="1" smtClean="0"/>
              <a:t>FacilityImplements</a:t>
            </a:r>
            <a:r>
              <a:rPr lang="en-US" sz="2400" dirty="0" smtClean="0"/>
              <a:t> a fast, lightweight version of Remote Procedure Call (RPC) for communication between components within a computer.</a:t>
            </a:r>
          </a:p>
          <a:p>
            <a:pPr fontAlgn="base"/>
            <a:r>
              <a:rPr lang="en-US" sz="2400" dirty="0" smtClean="0"/>
              <a:t>Security Reference Monitor (SRM)Enforces the access and audit policies in the system. The Security Reference Monitor provides access validation, privilege checking, and audit message generation at runtime for both user and kernel mode processes.</a:t>
            </a:r>
            <a:r>
              <a:rPr lang="en-US" sz="2400" baseline="30000" dirty="0" smtClean="0"/>
              <a:t>[</a:t>
            </a:r>
            <a:r>
              <a:rPr lang="en-US" sz="2400" baseline="30000" dirty="0" smtClean="0">
                <a:hlinkClick r:id="rId2"/>
              </a:rPr>
              <a:t>12</a:t>
            </a:r>
            <a:r>
              <a:rPr lang="en-US" sz="2400" baseline="30000" dirty="0" smtClean="0"/>
              <a:t>]</a:t>
            </a:r>
            <a:endParaRPr lang="en-US" sz="2400" dirty="0" smtClean="0"/>
          </a:p>
          <a:p>
            <a:pPr fontAlgn="base"/>
            <a:r>
              <a:rPr lang="en-US" sz="2400" dirty="0" smtClean="0"/>
              <a:t>Window Manager and Graphical Device Interface (GDI)These components make up the kernel mode part of the Win32 subsystem. They handle user input and screen output. All of the Win32 subsystem originally ran in user mode; however, for performance reasons, a part of it was moved to kernel mode as of NT 4.0.</a:t>
            </a:r>
          </a:p>
          <a:p>
            <a:pPr fontAlgn="base"/>
            <a:r>
              <a:rPr lang="en-US" sz="2400" dirty="0" smtClean="0"/>
              <a:t>The subsystems running in user mode are called the </a:t>
            </a:r>
            <a:r>
              <a:rPr lang="en-US" sz="2400" i="1" dirty="0" smtClean="0"/>
              <a:t>environment subsystems</a:t>
            </a:r>
            <a:r>
              <a:rPr lang="en-US" sz="2400" dirty="0" smtClean="0"/>
              <a:t>. There are three environment subsystems:</a:t>
            </a:r>
          </a:p>
          <a:p>
            <a:pPr fontAlgn="base"/>
            <a:r>
              <a:rPr lang="en-US" sz="2400" dirty="0" smtClean="0"/>
              <a:t>Win32 </a:t>
            </a:r>
            <a:r>
              <a:rPr lang="en-US" sz="2400" dirty="0" err="1" smtClean="0"/>
              <a:t>subsystemThe</a:t>
            </a:r>
            <a:r>
              <a:rPr lang="en-US" sz="2400" dirty="0" smtClean="0"/>
              <a:t> part of the Win32 subsystem running in user mode. The Win32 subsystem is a required part of the operating system and is loaded as a part of the boot sequence. The subsystem consists of the Win32 API DLLs (kernel32.dll, user32.dll, gdi32.dll ) and the Win32 subsystem process (csrss.exe).</a:t>
            </a:r>
          </a:p>
          <a:p>
            <a:pPr fontAlgn="base"/>
            <a:r>
              <a:rPr lang="en-US" sz="2400" dirty="0" smtClean="0"/>
              <a:t>POSIX </a:t>
            </a:r>
            <a:r>
              <a:rPr lang="en-US" sz="2400" dirty="0" err="1" smtClean="0"/>
              <a:t>subsystemProvides</a:t>
            </a:r>
            <a:r>
              <a:rPr lang="en-US" sz="2400" dirty="0" smtClean="0"/>
              <a:t> support for POSIX.1 applications. It’s an optional component that is loaded on demand.</a:t>
            </a:r>
          </a:p>
          <a:p>
            <a:pPr fontAlgn="base"/>
            <a:r>
              <a:rPr lang="en-US" sz="2400" dirty="0" smtClean="0"/>
              <a:t>OS/2 1.x </a:t>
            </a:r>
            <a:r>
              <a:rPr lang="en-US" sz="2400" dirty="0" err="1" smtClean="0"/>
              <a:t>subsystemProvides</a:t>
            </a:r>
            <a:r>
              <a:rPr lang="en-US" sz="2400" dirty="0" smtClean="0"/>
              <a:t> support for OS/2 1.x console applications. It’s an optional component that is loaded on demand.</a:t>
            </a:r>
          </a:p>
          <a:p>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3167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8915400" cy="6963445"/>
          </a:xfrm>
          <a:prstGeom prst="rect">
            <a:avLst/>
          </a:prstGeom>
        </p:spPr>
        <p:txBody>
          <a:bodyPr wrap="square">
            <a:spAutoFit/>
          </a:bodyPr>
          <a:lstStyle/>
          <a:p>
            <a:r>
              <a:rPr lang="en-US" sz="2350" b="1" u="sng" dirty="0" smtClean="0">
                <a:latin typeface="Times New Roman" panose="02020603050405020304" pitchFamily="18" charset="0"/>
                <a:ea typeface="Calibri" panose="020F0502020204030204" pitchFamily="34" charset="0"/>
                <a:cs typeface="Times New Roman" panose="02020603050405020304" pitchFamily="18" charset="0"/>
              </a:rPr>
              <a:t>Windows NT/2000 subsystems and services</a:t>
            </a:r>
          </a:p>
          <a:p>
            <a:pPr fontAlgn="base"/>
            <a:r>
              <a:rPr lang="en-US" sz="2350" b="1" dirty="0" smtClean="0"/>
              <a:t>Process Manager: </a:t>
            </a:r>
            <a:r>
              <a:rPr lang="en-US" sz="2350" dirty="0" smtClean="0"/>
              <a:t>Responsible for creating and terminating processes and threads using underlying kernel functions.</a:t>
            </a:r>
          </a:p>
          <a:p>
            <a:pPr fontAlgn="base"/>
            <a:r>
              <a:rPr lang="en-US" sz="2350" b="1" dirty="0" smtClean="0"/>
              <a:t>Virtual Memory Manager: </a:t>
            </a:r>
            <a:r>
              <a:rPr lang="en-US" sz="2350" dirty="0" smtClean="0"/>
              <a:t>Implements the virtual memory used to allocate a private address space to each process.</a:t>
            </a:r>
          </a:p>
          <a:p>
            <a:pPr fontAlgn="base"/>
            <a:r>
              <a:rPr lang="en-US" sz="2350" b="1" dirty="0" smtClean="0"/>
              <a:t>I/O Manager: </a:t>
            </a:r>
            <a:r>
              <a:rPr lang="en-US" sz="2350" dirty="0" smtClean="0"/>
              <a:t>Provides a device-independent I/O system to processes. It dispatches I/O requests to the appropriate device driver.</a:t>
            </a:r>
          </a:p>
          <a:p>
            <a:pPr fontAlgn="base"/>
            <a:r>
              <a:rPr lang="en-US" sz="2350" b="1" dirty="0" smtClean="0"/>
              <a:t>Local Procedure Call (LPC) Facility: </a:t>
            </a:r>
            <a:r>
              <a:rPr lang="en-US" sz="2350" dirty="0" smtClean="0"/>
              <a:t>Implements a fast, lightweight version of Remote Procedure Call (RPC) for communication between components within a computer.</a:t>
            </a:r>
          </a:p>
          <a:p>
            <a:pPr fontAlgn="base"/>
            <a:r>
              <a:rPr lang="en-US" sz="2350" b="1" dirty="0" smtClean="0"/>
              <a:t>Security Reference Monitor (SRM):</a:t>
            </a:r>
            <a:r>
              <a:rPr lang="en-US" sz="2350" dirty="0" smtClean="0"/>
              <a:t>Enforces the access and audit policies in the system. The Security Reference Monitor provides access validation, privilege checking, and audit message generation at runtime for both user and kernel mode processes.</a:t>
            </a:r>
            <a:r>
              <a:rPr lang="en-US" sz="2350" baseline="30000" dirty="0" smtClean="0"/>
              <a:t>[</a:t>
            </a:r>
            <a:r>
              <a:rPr lang="en-US" sz="2350" baseline="30000" dirty="0" smtClean="0">
                <a:hlinkClick r:id="rId2"/>
              </a:rPr>
              <a:t>12</a:t>
            </a:r>
            <a:r>
              <a:rPr lang="en-US" sz="2350" baseline="30000" dirty="0" smtClean="0"/>
              <a:t>]</a:t>
            </a:r>
            <a:endParaRPr lang="en-US" sz="2350" dirty="0" smtClean="0"/>
          </a:p>
          <a:p>
            <a:pPr fontAlgn="base"/>
            <a:r>
              <a:rPr lang="en-US" sz="2350" b="1" dirty="0" smtClean="0"/>
              <a:t>Window Manager and Graphical Device Interface (GDI):</a:t>
            </a:r>
            <a:r>
              <a:rPr lang="en-US" sz="2350" dirty="0" smtClean="0"/>
              <a:t>These components make up the kernel mode part of the Win32 subsystem. They handle user input and screen output. All of the Win32 subsystem originally ran in user mode; however, for performance reasons, a part of it was moved to kernel mode as of NT 4.0.</a:t>
            </a:r>
          </a:p>
        </p:txBody>
      </p:sp>
    </p:spTree>
    <p:extLst>
      <p:ext uri="{BB962C8B-B14F-4D97-AF65-F5344CB8AC3E}">
        <p14:creationId xmlns:p14="http://schemas.microsoft.com/office/powerpoint/2010/main" val="2303167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Introduction: Role of OS</a:t>
            </a:r>
            <a:endParaRPr lang="en-US" sz="2800" b="1" dirty="0"/>
          </a:p>
        </p:txBody>
      </p:sp>
      <p:sp>
        <p:nvSpPr>
          <p:cNvPr id="3" name="TextBox 2"/>
          <p:cNvSpPr txBox="1"/>
          <p:nvPr/>
        </p:nvSpPr>
        <p:spPr>
          <a:xfrm>
            <a:off x="0" y="482025"/>
            <a:ext cx="8991600" cy="4154984"/>
          </a:xfrm>
          <a:prstGeom prst="rect">
            <a:avLst/>
          </a:prstGeom>
          <a:noFill/>
        </p:spPr>
        <p:txBody>
          <a:bodyPr wrap="square" rtlCol="0">
            <a:spAutoFit/>
          </a:bodyPr>
          <a:lstStyle/>
          <a:p>
            <a:r>
              <a:rPr lang="en-US" sz="2200" dirty="0" smtClean="0"/>
              <a:t>We can mainly categorize the role of operating system  into two. They are: </a:t>
            </a:r>
          </a:p>
          <a:p>
            <a:pPr marL="457200" indent="-457200">
              <a:buAutoNum type="arabicPeriod"/>
            </a:pPr>
            <a:r>
              <a:rPr lang="en-US" sz="2200" dirty="0" smtClean="0"/>
              <a:t>OS as an resource manager:  </a:t>
            </a:r>
          </a:p>
          <a:p>
            <a:pPr marL="457200" indent="-457200"/>
            <a:r>
              <a:rPr lang="en-US" sz="2200" dirty="0" smtClean="0"/>
              <a:t>	The concept of an operating system as primarily providing abstractions to application programs is a top-down view. An alternative, bottom-up, view holds that the operating system is there to manage all the pieces of a complex system. Modern computers consist of processors, memories, timers, disks, mice, network interfaces, printers, and a wide variety of other devices. In the bottom-up view, the job of the operating system is to provide for an orderly and controlled allocation of the processors, memories, and I/O devices among the various programs wanting them.</a:t>
            </a:r>
          </a:p>
          <a:p>
            <a:pPr marL="457200" indent="-457200"/>
            <a:r>
              <a:rPr lang="en-US" sz="2200" dirty="0" smtClean="0"/>
              <a:t>	Modern operating systems allow multiple programs to be in memory and run at the same time.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8915400" cy="4955203"/>
          </a:xfrm>
          <a:prstGeom prst="rect">
            <a:avLst/>
          </a:prstGeom>
        </p:spPr>
        <p:txBody>
          <a:bodyPr wrap="square">
            <a:spAutoFit/>
          </a:bodyPr>
          <a:lstStyle/>
          <a:p>
            <a:r>
              <a:rPr lang="en-US" sz="2800" b="1" u="sng" dirty="0" smtClean="0">
                <a:latin typeface="Times New Roman" panose="02020603050405020304" pitchFamily="18" charset="0"/>
                <a:ea typeface="Calibri" panose="020F0502020204030204" pitchFamily="34" charset="0"/>
                <a:cs typeface="Times New Roman" panose="02020603050405020304" pitchFamily="18" charset="0"/>
              </a:rPr>
              <a:t>Windows NT/2000 subsystems and services</a:t>
            </a:r>
          </a:p>
          <a:p>
            <a:pPr fontAlgn="base"/>
            <a:r>
              <a:rPr lang="en-US" sz="2400" dirty="0" smtClean="0"/>
              <a:t>The subsystems running in user mode are called the </a:t>
            </a:r>
            <a:r>
              <a:rPr lang="en-US" sz="2400" i="1" dirty="0" smtClean="0"/>
              <a:t>environment subsystems</a:t>
            </a:r>
            <a:r>
              <a:rPr lang="en-US" sz="2400" dirty="0" smtClean="0"/>
              <a:t>. There are three environment subsystems:</a:t>
            </a:r>
          </a:p>
          <a:p>
            <a:pPr fontAlgn="base"/>
            <a:r>
              <a:rPr lang="en-US" sz="2400" b="1" dirty="0" smtClean="0"/>
              <a:t>Win32 subsystem: </a:t>
            </a:r>
            <a:r>
              <a:rPr lang="en-US" sz="2400" dirty="0" smtClean="0"/>
              <a:t>The part of the Win32 subsystem running in user mode. The Win32 subsystem is a required part of the operating system and is loaded as a part of the boot sequence. The subsystem consists of the Win32 API DLLs (kernel32.dll, user32.dll, gdi32.dll ) and the Win32 subsystem process (csrss.exe).</a:t>
            </a:r>
          </a:p>
          <a:p>
            <a:pPr fontAlgn="base"/>
            <a:r>
              <a:rPr lang="en-US" sz="2400" b="1" dirty="0" smtClean="0"/>
              <a:t>POSIX subsystem: </a:t>
            </a:r>
            <a:r>
              <a:rPr lang="en-US" sz="2400" dirty="0" smtClean="0"/>
              <a:t>Provides support for POSIX.1 applications. It’s an optional component that is loaded on demand.</a:t>
            </a:r>
          </a:p>
          <a:p>
            <a:pPr fontAlgn="base"/>
            <a:r>
              <a:rPr lang="en-US" sz="2400" b="1" dirty="0" smtClean="0"/>
              <a:t>OS/2 1.x subsystem: </a:t>
            </a:r>
            <a:r>
              <a:rPr lang="en-US" sz="2400" dirty="0" smtClean="0"/>
              <a:t>Provides support for OS/2 1.x console applications. It’s an optional component that is loaded on demand.</a:t>
            </a:r>
          </a:p>
          <a:p>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31670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8915400" cy="6801862"/>
          </a:xfrm>
          <a:prstGeom prst="rect">
            <a:avLst/>
          </a:prstGeom>
        </p:spPr>
        <p:txBody>
          <a:bodyPr wrap="square">
            <a:spAutoFit/>
          </a:bodyPr>
          <a:lstStyle/>
          <a:p>
            <a:r>
              <a:rPr lang="en-US" sz="2800" b="1" u="sng" dirty="0" smtClean="0">
                <a:latin typeface="Times New Roman" panose="02020603050405020304" pitchFamily="18" charset="0"/>
                <a:ea typeface="Calibri" panose="020F0502020204030204" pitchFamily="34" charset="0"/>
                <a:cs typeface="Times New Roman" panose="02020603050405020304" pitchFamily="18" charset="0"/>
              </a:rPr>
              <a:t>Windows NT Networking</a:t>
            </a:r>
          </a:p>
          <a:p>
            <a:pPr fontAlgn="base"/>
            <a:r>
              <a:rPr lang="en-US" sz="2400" dirty="0" smtClean="0"/>
              <a:t>The first version of Windows NT (Windows NT 3.1) was released in 1993. It was positioned as a successor to the LAN Manager products from Microsoft and IBM. To interoperate and provide backward compatibility with these products, it had to support some established networking standards, such as NetBIOS and SMB. They still provide the foundation for most Windows NT network communication in both Windows NT 4.0 and Windows 2000.</a:t>
            </a:r>
          </a:p>
          <a:p>
            <a:pPr fontAlgn="base"/>
            <a:r>
              <a:rPr lang="en-US" sz="2400" b="1" dirty="0" smtClean="0"/>
              <a:t>NetBIOS</a:t>
            </a:r>
          </a:p>
          <a:p>
            <a:pPr fontAlgn="base"/>
            <a:r>
              <a:rPr lang="en-US" sz="2400" dirty="0" smtClean="0"/>
              <a:t>NetBIOS (Network Basic </a:t>
            </a:r>
            <a:r>
              <a:rPr lang="en-US" sz="2400" dirty="0" err="1" smtClean="0"/>
              <a:t>Input/Output</a:t>
            </a:r>
            <a:r>
              <a:rPr lang="en-US" sz="2400" dirty="0" smtClean="0"/>
              <a:t> System) is a standard for transmitting data between computers over the network. The NetBIOS specification was developed for IBM back in 1983 to allow network communication between applications. NetBIOS provides three key services:</a:t>
            </a:r>
          </a:p>
          <a:p>
            <a:pPr fontAlgn="base"/>
            <a:r>
              <a:rPr lang="en-US" sz="2400" b="1" dirty="0" smtClean="0"/>
              <a:t>Name service </a:t>
            </a:r>
            <a:r>
              <a:rPr lang="en-US" sz="2400" dirty="0" smtClean="0"/>
              <a:t>Locates NetBIOS names on the network.</a:t>
            </a:r>
          </a:p>
          <a:p>
            <a:pPr fontAlgn="base"/>
            <a:r>
              <a:rPr lang="en-US" sz="2400" b="1" dirty="0" smtClean="0"/>
              <a:t>Session service </a:t>
            </a:r>
            <a:r>
              <a:rPr lang="en-US" sz="2400" dirty="0" smtClean="0"/>
              <a:t>Provides a connection between two computers.</a:t>
            </a:r>
          </a:p>
          <a:p>
            <a:pPr fontAlgn="base"/>
            <a:r>
              <a:rPr lang="en-US" sz="2400" b="1" dirty="0" smtClean="0"/>
              <a:t>Datagram service </a:t>
            </a:r>
            <a:r>
              <a:rPr lang="en-US" sz="2400" dirty="0" smtClean="0"/>
              <a:t>Provides a connectionless communication channel between computers.</a:t>
            </a:r>
          </a:p>
        </p:txBody>
      </p:sp>
    </p:spTree>
    <p:extLst>
      <p:ext uri="{BB962C8B-B14F-4D97-AF65-F5344CB8AC3E}">
        <p14:creationId xmlns:p14="http://schemas.microsoft.com/office/powerpoint/2010/main" val="23031670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8915400" cy="6432530"/>
          </a:xfrm>
          <a:prstGeom prst="rect">
            <a:avLst/>
          </a:prstGeom>
        </p:spPr>
        <p:txBody>
          <a:bodyPr wrap="square">
            <a:spAutoFit/>
          </a:bodyPr>
          <a:lstStyle/>
          <a:p>
            <a:r>
              <a:rPr lang="en-US" sz="2800" b="1" u="sng" dirty="0" smtClean="0">
                <a:latin typeface="Times New Roman" panose="02020603050405020304" pitchFamily="18" charset="0"/>
                <a:ea typeface="Calibri" panose="020F0502020204030204" pitchFamily="34" charset="0"/>
                <a:cs typeface="Times New Roman" panose="02020603050405020304" pitchFamily="18" charset="0"/>
              </a:rPr>
              <a:t>Windows NT Networking</a:t>
            </a:r>
          </a:p>
          <a:p>
            <a:pPr fontAlgn="base"/>
            <a:r>
              <a:rPr lang="en-US" sz="2400" b="1" dirty="0" smtClean="0"/>
              <a:t>NetBIOS</a:t>
            </a:r>
          </a:p>
          <a:p>
            <a:pPr fontAlgn="base"/>
            <a:r>
              <a:rPr lang="en-US" sz="2400" dirty="0" smtClean="0"/>
              <a:t>The first implementations of NetBIOS didn’t separate the software interface from the network protocol. Later on, the network-level part of the standard was named NetBEUI (NetBIOS Extended User Interface). The Windows NT version of NetBEUI is also referred to as NBF (NetBIOS Frame). Nowadays, NetBIOS can use transports other than the </a:t>
            </a:r>
            <a:r>
              <a:rPr lang="en-US" sz="2400" dirty="0" err="1" smtClean="0"/>
              <a:t>nonroutable</a:t>
            </a:r>
            <a:r>
              <a:rPr lang="en-US" sz="2400" dirty="0" smtClean="0"/>
              <a:t> NetBEUI protocol, such as TCP/IP ( NetBIOS over TCP/IP—</a:t>
            </a:r>
            <a:r>
              <a:rPr lang="en-US" sz="2400" dirty="0" err="1" smtClean="0"/>
              <a:t>NetBT</a:t>
            </a:r>
            <a:r>
              <a:rPr lang="en-US" sz="2400" dirty="0" smtClean="0"/>
              <a:t>) or IPX/SPX.</a:t>
            </a:r>
          </a:p>
          <a:p>
            <a:pPr fontAlgn="base"/>
            <a:r>
              <a:rPr lang="en-US" sz="2400" b="1" dirty="0" smtClean="0"/>
              <a:t>Server Message Block (SMB)</a:t>
            </a:r>
          </a:p>
          <a:p>
            <a:pPr fontAlgn="base"/>
            <a:r>
              <a:rPr lang="en-US" sz="2400" dirty="0" smtClean="0"/>
              <a:t>Remember that NetBIOS is merely a standard for finding resources and transmitting bits. A higher-level protocol is required on top of NetBIOS for it to be of any real use. Here’s where SMB comes in. Server Message Block (SMB)</a:t>
            </a:r>
            <a:r>
              <a:rPr lang="en-US" sz="2400" baseline="30000" dirty="0" smtClean="0"/>
              <a:t>[</a:t>
            </a:r>
            <a:r>
              <a:rPr lang="en-US" sz="2400" baseline="30000" dirty="0" smtClean="0">
                <a:hlinkClick r:id="rId2"/>
              </a:rPr>
              <a:t>15</a:t>
            </a:r>
            <a:r>
              <a:rPr lang="en-US" sz="2400" baseline="30000" dirty="0" smtClean="0"/>
              <a:t>]</a:t>
            </a:r>
            <a:r>
              <a:rPr lang="en-US" sz="2400" dirty="0" smtClean="0"/>
              <a:t> is a standard for sending commands and data. SMB is mostly used for file and print sharing, but it can also be used for Inter-Process Communication (IPC) to communicate with processes on other systems.</a:t>
            </a:r>
          </a:p>
        </p:txBody>
      </p:sp>
    </p:spTree>
    <p:extLst>
      <p:ext uri="{BB962C8B-B14F-4D97-AF65-F5344CB8AC3E}">
        <p14:creationId xmlns:p14="http://schemas.microsoft.com/office/powerpoint/2010/main" val="2303167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8915400" cy="2369880"/>
          </a:xfrm>
          <a:prstGeom prst="rect">
            <a:avLst/>
          </a:prstGeom>
        </p:spPr>
        <p:txBody>
          <a:bodyPr wrap="square">
            <a:spAutoFit/>
          </a:bodyPr>
          <a:lstStyle/>
          <a:p>
            <a:r>
              <a:rPr lang="en-US" sz="2800" b="1" u="sng" dirty="0" smtClean="0">
                <a:latin typeface="Times New Roman" panose="02020603050405020304" pitchFamily="18" charset="0"/>
                <a:ea typeface="Calibri" panose="020F0502020204030204" pitchFamily="34" charset="0"/>
                <a:cs typeface="Times New Roman" panose="02020603050405020304" pitchFamily="18" charset="0"/>
              </a:rPr>
              <a:t>Windows NT Networking</a:t>
            </a:r>
          </a:p>
          <a:p>
            <a:pPr fontAlgn="base"/>
            <a:r>
              <a:rPr lang="en-US" sz="2400" b="1" dirty="0" smtClean="0"/>
              <a:t>Server Message Block (SMB)</a:t>
            </a:r>
          </a:p>
          <a:p>
            <a:pPr fontAlgn="base"/>
            <a:r>
              <a:rPr lang="en-US" sz="2400" dirty="0" smtClean="0"/>
              <a:t>SMB over NetBIOS uses ports </a:t>
            </a:r>
            <a:r>
              <a:rPr lang="en-US" sz="2400" dirty="0" err="1" smtClean="0"/>
              <a:t>udp</a:t>
            </a:r>
            <a:r>
              <a:rPr lang="en-US" sz="2400" dirty="0" smtClean="0"/>
              <a:t>/137 (NetBIOS name service) and </a:t>
            </a:r>
            <a:r>
              <a:rPr lang="en-US" sz="2400" dirty="0" err="1" smtClean="0"/>
              <a:t>udp</a:t>
            </a:r>
            <a:r>
              <a:rPr lang="en-US" sz="2400" dirty="0" smtClean="0"/>
              <a:t>/138 (NetBIOS datagram service) or </a:t>
            </a:r>
            <a:r>
              <a:rPr lang="en-US" sz="2400" dirty="0" err="1" smtClean="0"/>
              <a:t>tcp</a:t>
            </a:r>
            <a:r>
              <a:rPr lang="en-US" sz="2400" dirty="0" smtClean="0"/>
              <a:t>/139 (NetBIOS session service). Windows 2000 includes support for running SMB without NetBIOS over </a:t>
            </a:r>
            <a:r>
              <a:rPr lang="en-US" sz="2400" dirty="0" err="1" smtClean="0"/>
              <a:t>tcp</a:t>
            </a:r>
            <a:r>
              <a:rPr lang="en-US" sz="2400" dirty="0" smtClean="0"/>
              <a:t>/445. This support is referred to as </a:t>
            </a:r>
            <a:r>
              <a:rPr lang="en-US" sz="2400" i="1" dirty="0" smtClean="0"/>
              <a:t>Direct Host</a:t>
            </a:r>
            <a:r>
              <a:rPr lang="en-US" sz="2400" dirty="0" smtClean="0"/>
              <a:t> .</a:t>
            </a:r>
          </a:p>
        </p:txBody>
      </p:sp>
      <p:pic>
        <p:nvPicPr>
          <p:cNvPr id="41986" name="Picture 2"/>
          <p:cNvPicPr>
            <a:picLocks noChangeAspect="1" noChangeArrowheads="1"/>
          </p:cNvPicPr>
          <p:nvPr/>
        </p:nvPicPr>
        <p:blipFill>
          <a:blip r:embed="rId2"/>
          <a:srcRect/>
          <a:stretch>
            <a:fillRect/>
          </a:stretch>
        </p:blipFill>
        <p:spPr bwMode="auto">
          <a:xfrm>
            <a:off x="1981200" y="2362200"/>
            <a:ext cx="4419600" cy="3954379"/>
          </a:xfrm>
          <a:prstGeom prst="rect">
            <a:avLst/>
          </a:prstGeom>
          <a:noFill/>
          <a:ln w="9525">
            <a:noFill/>
            <a:miter lim="800000"/>
            <a:headEnd/>
            <a:tailEnd/>
          </a:ln>
          <a:effectLst/>
        </p:spPr>
      </p:pic>
    </p:spTree>
    <p:extLst>
      <p:ext uri="{BB962C8B-B14F-4D97-AF65-F5344CB8AC3E}">
        <p14:creationId xmlns:p14="http://schemas.microsoft.com/office/powerpoint/2010/main" val="23031670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8915400" cy="2739211"/>
          </a:xfrm>
          <a:prstGeom prst="rect">
            <a:avLst/>
          </a:prstGeom>
        </p:spPr>
        <p:txBody>
          <a:bodyPr wrap="square">
            <a:spAutoFit/>
          </a:bodyPr>
          <a:lstStyle/>
          <a:p>
            <a:r>
              <a:rPr lang="en-US" sz="2800" b="1" u="sng" dirty="0" smtClean="0">
                <a:latin typeface="Times New Roman" panose="02020603050405020304" pitchFamily="18" charset="0"/>
                <a:ea typeface="Calibri" panose="020F0502020204030204" pitchFamily="34" charset="0"/>
                <a:cs typeface="Times New Roman" panose="02020603050405020304" pitchFamily="18" charset="0"/>
              </a:rPr>
              <a:t>Windows NT Networking</a:t>
            </a:r>
          </a:p>
          <a:p>
            <a:pPr fontAlgn="base"/>
            <a:r>
              <a:rPr lang="en-US" sz="2400" b="1" dirty="0" smtClean="0"/>
              <a:t>NT networking architecture</a:t>
            </a:r>
          </a:p>
          <a:p>
            <a:pPr fontAlgn="base"/>
            <a:r>
              <a:rPr lang="en-US" sz="2400" dirty="0" smtClean="0"/>
              <a:t>The I/O Manager in the NT Executive is responsible for most I/O processing, including disk and network I/O. Some of the networking components in the I/O Manager and shows how user mode services interact with these components can be understand by the NT networking architecture</a:t>
            </a:r>
            <a:endParaRPr lang="en-US" sz="2400" dirty="0"/>
          </a:p>
        </p:txBody>
      </p:sp>
    </p:spTree>
    <p:extLst>
      <p:ext uri="{BB962C8B-B14F-4D97-AF65-F5344CB8AC3E}">
        <p14:creationId xmlns:p14="http://schemas.microsoft.com/office/powerpoint/2010/main" val="23031670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8915400" cy="6063198"/>
          </a:xfrm>
          <a:prstGeom prst="rect">
            <a:avLst/>
          </a:prstGeom>
        </p:spPr>
        <p:txBody>
          <a:bodyPr wrap="square">
            <a:spAutoFit/>
          </a:bodyPr>
          <a:lstStyle/>
          <a:p>
            <a:r>
              <a:rPr lang="en-US" sz="2800" b="1" u="sng" dirty="0" smtClean="0">
                <a:latin typeface="Times New Roman" panose="02020603050405020304" pitchFamily="18" charset="0"/>
                <a:ea typeface="Calibri" panose="020F0502020204030204" pitchFamily="34" charset="0"/>
                <a:cs typeface="Times New Roman" panose="02020603050405020304" pitchFamily="18" charset="0"/>
              </a:rPr>
              <a:t>Windows Server 2003</a:t>
            </a:r>
          </a:p>
          <a:p>
            <a:pPr fontAlgn="base"/>
            <a:r>
              <a:rPr lang="en-US" sz="2400" b="1" dirty="0" smtClean="0"/>
              <a:t>Windows Server 2003</a:t>
            </a:r>
            <a:r>
              <a:rPr lang="en-US" sz="2400" dirty="0" smtClean="0"/>
              <a:t> is the second version of Windows Server operating system produced by Microsoft. It is also part of the Windows NT family of operating systems and was released on April 24, 2003.</a:t>
            </a:r>
            <a:r>
              <a:rPr lang="en-US" sz="2400" baseline="30000" dirty="0" smtClean="0"/>
              <a:t>[9]</a:t>
            </a:r>
            <a:r>
              <a:rPr lang="en-US" sz="2400" dirty="0" smtClean="0"/>
              <a:t> Derived from the Windows XP operating system, Windows Server 2003 is the successor to Windows 2000 and the predecessor to Windows Server 2008. An updated version, Windows Server 2003 R2, was released to manufacturing on December 6, 2005. Windows Server 2003's kernel was later adopted in the development of Windows Vista.</a:t>
            </a:r>
          </a:p>
          <a:p>
            <a:pPr fontAlgn="base"/>
            <a:r>
              <a:rPr lang="en-US" sz="2400" dirty="0" smtClean="0"/>
              <a:t>Windows server 2003 comes in a number of edition each targeted towards a particular size and type of business. Although all types of windows servers 2003 have the ability to share files and printers, act as an application server, host message queues, provide email services, authenticate users. </a:t>
            </a:r>
          </a:p>
          <a:p>
            <a:pPr fontAlgn="base"/>
            <a:endParaRPr lang="en-US" sz="2400" dirty="0"/>
          </a:p>
        </p:txBody>
      </p:sp>
    </p:spTree>
    <p:extLst>
      <p:ext uri="{BB962C8B-B14F-4D97-AF65-F5344CB8AC3E}">
        <p14:creationId xmlns:p14="http://schemas.microsoft.com/office/powerpoint/2010/main" val="23031670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8915400" cy="5693866"/>
          </a:xfrm>
          <a:prstGeom prst="rect">
            <a:avLst/>
          </a:prstGeom>
        </p:spPr>
        <p:txBody>
          <a:bodyPr wrap="square">
            <a:spAutoFit/>
          </a:bodyPr>
          <a:lstStyle/>
          <a:p>
            <a:r>
              <a:rPr lang="en-US" sz="2800" b="1" u="sng" dirty="0" smtClean="0">
                <a:latin typeface="Times New Roman" panose="02020603050405020304" pitchFamily="18" charset="0"/>
                <a:ea typeface="Calibri" panose="020F0502020204030204" pitchFamily="34" charset="0"/>
                <a:cs typeface="Times New Roman" panose="02020603050405020304" pitchFamily="18" charset="0"/>
              </a:rPr>
              <a:t>Windows Server 2003</a:t>
            </a:r>
          </a:p>
          <a:p>
            <a:pPr fontAlgn="base"/>
            <a:r>
              <a:rPr lang="en-US" sz="2400" b="1" dirty="0" smtClean="0"/>
              <a:t>Windows Server 2003 Types: </a:t>
            </a:r>
          </a:p>
          <a:p>
            <a:pPr marL="457200" indent="-457200" fontAlgn="base">
              <a:buAutoNum type="arabicPeriod"/>
            </a:pPr>
            <a:r>
              <a:rPr lang="en-US" sz="2400" b="1" dirty="0" smtClean="0"/>
              <a:t>Windows server 2003 Web </a:t>
            </a:r>
            <a:r>
              <a:rPr lang="en-US" sz="2400" dirty="0" smtClean="0"/>
              <a:t>meant for building and hosting web applications, web pages, XML web services. It is designed to be used as an IIS web server. Windows server 2003 web supports maximum of 2 physical processors and maximum of 2 GB RAM. It is the only edition of windows server 2003 that </a:t>
            </a:r>
            <a:r>
              <a:rPr lang="en-US" sz="2400" dirty="0" err="1" smtClean="0"/>
              <a:t>doesnot</a:t>
            </a:r>
            <a:r>
              <a:rPr lang="en-US" sz="2400" dirty="0" smtClean="0"/>
              <a:t> require any client access license. </a:t>
            </a:r>
          </a:p>
          <a:p>
            <a:pPr marL="457200" indent="-457200" fontAlgn="base">
              <a:buAutoNum type="arabicPeriod"/>
            </a:pPr>
            <a:r>
              <a:rPr lang="en-US" sz="2400" b="1" dirty="0" smtClean="0"/>
              <a:t>Windows server 2003 Standard</a:t>
            </a:r>
            <a:r>
              <a:rPr lang="en-US" sz="2400" dirty="0" smtClean="0"/>
              <a:t> is aimed for small to medium sized businesses. Standard edition supports file and printer sharing, offers secure internet connectivity and allows centralized desktop application deployment. A specialized variant for X64 architecture was released in April 2005.The IA-32 variants supports </a:t>
            </a:r>
            <a:r>
              <a:rPr lang="en-US" sz="2400" dirty="0" err="1" smtClean="0"/>
              <a:t>upto</a:t>
            </a:r>
            <a:r>
              <a:rPr lang="en-US" sz="2400" dirty="0" smtClean="0"/>
              <a:t> 4 physical processors and </a:t>
            </a:r>
            <a:r>
              <a:rPr lang="en-US" sz="2400" dirty="0" err="1" smtClean="0"/>
              <a:t>upto</a:t>
            </a:r>
            <a:r>
              <a:rPr lang="en-US" sz="2400" dirty="0" smtClean="0"/>
              <a:t> 4 GB RAM where as X64 variant is capable of addressing </a:t>
            </a:r>
            <a:r>
              <a:rPr lang="en-US" sz="2400" dirty="0" err="1" smtClean="0"/>
              <a:t>upto</a:t>
            </a:r>
            <a:r>
              <a:rPr lang="en-US" sz="2400" dirty="0" smtClean="0"/>
              <a:t> 32 GB of RAM. </a:t>
            </a:r>
          </a:p>
        </p:txBody>
      </p:sp>
    </p:spTree>
    <p:extLst>
      <p:ext uri="{BB962C8B-B14F-4D97-AF65-F5344CB8AC3E}">
        <p14:creationId xmlns:p14="http://schemas.microsoft.com/office/powerpoint/2010/main" val="23031670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8915400" cy="15296495"/>
          </a:xfrm>
          <a:prstGeom prst="rect">
            <a:avLst/>
          </a:prstGeom>
        </p:spPr>
        <p:txBody>
          <a:bodyPr wrap="square">
            <a:spAutoFit/>
          </a:bodyPr>
          <a:lstStyle/>
          <a:p>
            <a:r>
              <a:rPr lang="en-US" sz="2800" b="1" u="sng" dirty="0" smtClean="0">
                <a:latin typeface="Times New Roman" panose="02020603050405020304" pitchFamily="18" charset="0"/>
                <a:ea typeface="Calibri" panose="020F0502020204030204" pitchFamily="34" charset="0"/>
                <a:cs typeface="Times New Roman" panose="02020603050405020304" pitchFamily="18" charset="0"/>
              </a:rPr>
              <a:t>Windows Server 2003</a:t>
            </a:r>
          </a:p>
          <a:p>
            <a:pPr fontAlgn="base"/>
            <a:r>
              <a:rPr lang="en-US" sz="2400" b="1" dirty="0" smtClean="0"/>
              <a:t>Windows Server 2003 Types: </a:t>
            </a:r>
          </a:p>
          <a:p>
            <a:pPr marL="457200" indent="-457200">
              <a:buAutoNum type="arabicPeriod" startAt="3"/>
            </a:pPr>
            <a:r>
              <a:rPr lang="en-US" sz="2400" b="1" dirty="0" smtClean="0"/>
              <a:t>Windows Server 2003 Enterprise is aimed towards medium to large businesses. It is a full function server operating system that supports </a:t>
            </a:r>
            <a:r>
              <a:rPr lang="en-US" sz="2400" b="1" dirty="0" err="1" smtClean="0"/>
              <a:t>upto</a:t>
            </a:r>
            <a:r>
              <a:rPr lang="en-US" sz="2400" b="1" dirty="0" smtClean="0"/>
              <a:t> 8 physical processors and </a:t>
            </a:r>
            <a:r>
              <a:rPr lang="en-US" sz="2400" dirty="0" smtClean="0"/>
              <a:t>Windows Server 2003 Enterprise is aimed towards medium to large businesses. It is a full-function server operating system that supports up to 8 physical processors and provides enterprise-class features such as eight-node clustering using Microsoft Cluster Server (MSCS) software and support for up to 64 GB of RAM through PAE. Enterprise Edition also comes in specialized variants for the x64 and Itanium architectures. With Service Pack 2 installed, the x64 and Itanium variants are capable of addressing up to 1 TB and 2 TB of RAM,</a:t>
            </a:r>
            <a:r>
              <a:rPr lang="en-US" sz="2400" baseline="30000" dirty="0" smtClean="0"/>
              <a:t> </a:t>
            </a:r>
            <a:r>
              <a:rPr lang="en-US" sz="2400" dirty="0" smtClean="0"/>
              <a:t>respectively. This edition also supports Non-Uniform Memory Access (NUMA). It also provides the ability to hot-add supported hardware. Windows Server 2003 Enterprise is also the required edition to issue custom certificate templates.</a:t>
            </a:r>
          </a:p>
          <a:p>
            <a:r>
              <a:rPr lang="en-US" sz="2400" b="1" dirty="0" smtClean="0"/>
              <a:t>Datacenter</a:t>
            </a:r>
          </a:p>
          <a:p>
            <a:r>
              <a:rPr lang="en-US" sz="2400" dirty="0" smtClean="0"/>
              <a:t>Windows Server 2003 Datacenter is designed</a:t>
            </a:r>
            <a:r>
              <a:rPr lang="en-US" sz="2400" baseline="30000" dirty="0" smtClean="0"/>
              <a:t>[20]</a:t>
            </a:r>
            <a:r>
              <a:rPr lang="en-US" sz="2400" dirty="0" smtClean="0"/>
              <a:t> for infrastructures demanding high security and reliability. Windows Server 2003 is available for IA-32, Itanium, and x64 processors. It supports a maximum of 32 physical processors on IA-32 platform or 64 physical processors on x64 and IA-64 hardware. IA-32 variants of this edition support up to 64 GB of RAM.</a:t>
            </a:r>
            <a:r>
              <a:rPr lang="en-US" sz="2400" baseline="30000" dirty="0" smtClean="0"/>
              <a:t>[17]</a:t>
            </a:r>
            <a:r>
              <a:rPr lang="en-US" sz="2400" dirty="0" smtClean="0"/>
              <a:t> With Service Pack 2 installed, the x64 variants support up to 1 TB while the IA-64 variants support up to 2 TB of RAM.</a:t>
            </a:r>
            <a:r>
              <a:rPr lang="en-US" sz="2400" baseline="30000" dirty="0" smtClean="0"/>
              <a:t>[17]</a:t>
            </a:r>
            <a:r>
              <a:rPr lang="en-US" sz="2400" dirty="0" smtClean="0"/>
              <a:t> Windows Server 2003 Datacenter also allows limiting processor and memory usage on a per-application basis.</a:t>
            </a:r>
          </a:p>
          <a:p>
            <a:r>
              <a:rPr lang="en-US" sz="2400" dirty="0" smtClean="0"/>
              <a:t>This edition has better support for storage area networks (SANs): It features a service which uses Windows sockets to emulate TCP/IP communication over native SAN service providers, thereby allowing a SAN to be accessed over any TCP/IP channel. With this, any application that can communicate over TCP/IP can use a SAN, without any modification to the application.</a:t>
            </a:r>
          </a:p>
          <a:p>
            <a:r>
              <a:rPr lang="en-US" sz="2400" dirty="0" smtClean="0"/>
              <a:t>The Datacenter edition, like the Enterprise edition, supports 8-node clustering. Clustering increases availability and fault tolerance of server installations by distributing and replicating the service among many servers. This edition supports clustering with each cluster having its own dedicated storage, or with all cluster nodes connected to a common SAN.</a:t>
            </a:r>
          </a:p>
          <a:p>
            <a:pPr marL="457200" indent="-457200" fontAlgn="base"/>
            <a:endParaRPr lang="en-US" sz="2400" dirty="0" smtClean="0"/>
          </a:p>
        </p:txBody>
      </p:sp>
    </p:spTree>
    <p:extLst>
      <p:ext uri="{BB962C8B-B14F-4D97-AF65-F5344CB8AC3E}">
        <p14:creationId xmlns:p14="http://schemas.microsoft.com/office/powerpoint/2010/main" val="23031670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8915400" cy="7540526"/>
          </a:xfrm>
          <a:prstGeom prst="rect">
            <a:avLst/>
          </a:prstGeom>
        </p:spPr>
        <p:txBody>
          <a:bodyPr wrap="square">
            <a:spAutoFit/>
          </a:bodyPr>
          <a:lstStyle/>
          <a:p>
            <a:r>
              <a:rPr lang="en-US" sz="2800" b="1" u="sng" dirty="0" smtClean="0">
                <a:latin typeface="Times New Roman" panose="02020603050405020304" pitchFamily="18" charset="0"/>
                <a:ea typeface="Calibri" panose="020F0502020204030204" pitchFamily="34" charset="0"/>
                <a:cs typeface="Times New Roman" panose="02020603050405020304" pitchFamily="18" charset="0"/>
              </a:rPr>
              <a:t>Windows Server 2003</a:t>
            </a:r>
          </a:p>
          <a:p>
            <a:pPr fontAlgn="base"/>
            <a:r>
              <a:rPr lang="en-US" sz="2400" b="1" dirty="0" smtClean="0"/>
              <a:t>Windows Server 2003 Types: </a:t>
            </a:r>
          </a:p>
          <a:p>
            <a:pPr marL="457200" indent="-457200">
              <a:buAutoNum type="arabicPeriod" startAt="4"/>
            </a:pPr>
            <a:r>
              <a:rPr lang="en-US" sz="2400" b="1" dirty="0" smtClean="0"/>
              <a:t>Windows Server 2003 Datacenter </a:t>
            </a:r>
            <a:r>
              <a:rPr lang="en-US" sz="2400" dirty="0" smtClean="0"/>
              <a:t>is designed</a:t>
            </a:r>
            <a:r>
              <a:rPr lang="en-US" sz="2400" baseline="30000" dirty="0" smtClean="0"/>
              <a:t>[20]</a:t>
            </a:r>
            <a:r>
              <a:rPr lang="en-US" sz="2400" dirty="0" smtClean="0"/>
              <a:t> for infrastructures demanding high security and reliability. Windows Server 2003 is available for IA-32, Itanium, and x64 processors. It supports a maximum of 32 physical processors on IA-32 platform or 64 physical processors on x64 and IA-64 hardware. IA-32 variants of this edition support up to 64 GB of RAM.</a:t>
            </a:r>
            <a:r>
              <a:rPr lang="en-US" sz="2400" baseline="30000" dirty="0" smtClean="0"/>
              <a:t>[17]</a:t>
            </a:r>
            <a:r>
              <a:rPr lang="en-US" sz="2400" dirty="0" smtClean="0"/>
              <a:t> With Service Pack 2 installed, the x64 variants support up to 1 TB while the IA-64 variants support up to 2 TB of RAM.</a:t>
            </a:r>
            <a:r>
              <a:rPr lang="en-US" sz="2400" baseline="30000" dirty="0" smtClean="0"/>
              <a:t>[17]</a:t>
            </a:r>
            <a:r>
              <a:rPr lang="en-US" sz="2400" dirty="0" smtClean="0"/>
              <a:t> Windows Server 2003 Datacenter also allows limiting processor and memory usage on a per-application basis.</a:t>
            </a:r>
          </a:p>
          <a:p>
            <a:pPr marL="463550"/>
            <a:r>
              <a:rPr lang="en-US" sz="2400" dirty="0" smtClean="0"/>
              <a:t>This edition has better support for storage area networks (SANs): It features a service which uses Windows sockets to emulate TCP/IP communication over native SAN service providers, thereby allowing a SAN to be accessed over any TCP/IP channel. With this, any application that can communicate over TCP/IP can use a SAN, without any modification to the application.</a:t>
            </a:r>
          </a:p>
          <a:p>
            <a:endParaRPr lang="en-US" sz="2400" dirty="0" smtClean="0"/>
          </a:p>
          <a:p>
            <a:pPr marL="457200" indent="-457200" fontAlgn="base"/>
            <a:endParaRPr lang="en-US" sz="2400" dirty="0" smtClean="0"/>
          </a:p>
        </p:txBody>
      </p:sp>
    </p:spTree>
    <p:extLst>
      <p:ext uri="{BB962C8B-B14F-4D97-AF65-F5344CB8AC3E}">
        <p14:creationId xmlns:p14="http://schemas.microsoft.com/office/powerpoint/2010/main" val="2303167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8915400" cy="7540526"/>
          </a:xfrm>
          <a:prstGeom prst="rect">
            <a:avLst/>
          </a:prstGeom>
        </p:spPr>
        <p:txBody>
          <a:bodyPr wrap="square">
            <a:spAutoFit/>
          </a:bodyPr>
          <a:lstStyle/>
          <a:p>
            <a:r>
              <a:rPr lang="en-US" sz="2800" b="1" u="sng" dirty="0" smtClean="0">
                <a:latin typeface="Times New Roman" panose="02020603050405020304" pitchFamily="18" charset="0"/>
                <a:ea typeface="Calibri" panose="020F0502020204030204" pitchFamily="34" charset="0"/>
                <a:cs typeface="Times New Roman" panose="02020603050405020304" pitchFamily="18" charset="0"/>
              </a:rPr>
              <a:t>Windows Server 2003</a:t>
            </a:r>
          </a:p>
          <a:p>
            <a:pPr fontAlgn="base"/>
            <a:r>
              <a:rPr lang="en-US" sz="2400" b="1" dirty="0" smtClean="0"/>
              <a:t>Windows Server 2003 Types: </a:t>
            </a:r>
          </a:p>
          <a:p>
            <a:pPr marL="457200" indent="-457200">
              <a:buAutoNum type="arabicPeriod" startAt="4"/>
            </a:pPr>
            <a:r>
              <a:rPr lang="en-US" sz="2400" b="1" dirty="0" smtClean="0"/>
              <a:t>Windows Server 2003 Datacenter </a:t>
            </a:r>
            <a:r>
              <a:rPr lang="en-US" sz="2400" dirty="0" smtClean="0"/>
              <a:t>is designed</a:t>
            </a:r>
            <a:r>
              <a:rPr lang="en-US" sz="2400" baseline="30000" dirty="0" smtClean="0"/>
              <a:t>[20]</a:t>
            </a:r>
            <a:r>
              <a:rPr lang="en-US" sz="2400" dirty="0" smtClean="0"/>
              <a:t> for infrastructures demanding high security and reliability. Windows Server 2003 is available for IA-32, Itanium, and x64 processors. It supports a maximum of 32 physical processors on IA-32 platform or 64 physical processors on x64 and IA-64 hardware. IA-32 variants of this edition support up to 64 GB of RAM.</a:t>
            </a:r>
            <a:r>
              <a:rPr lang="en-US" sz="2400" baseline="30000" dirty="0" smtClean="0"/>
              <a:t>[17]</a:t>
            </a:r>
            <a:r>
              <a:rPr lang="en-US" sz="2400" dirty="0" smtClean="0"/>
              <a:t> With Service Pack 2 installed, the x64 variants support up to 1 TB while the IA-64 variants support up to 2 TB of RAM.</a:t>
            </a:r>
            <a:r>
              <a:rPr lang="en-US" sz="2400" baseline="30000" dirty="0" smtClean="0"/>
              <a:t>[17]</a:t>
            </a:r>
            <a:r>
              <a:rPr lang="en-US" sz="2400" dirty="0" smtClean="0"/>
              <a:t> Windows Server 2003 Datacenter also allows limiting processor and memory usage on a per-application basis.</a:t>
            </a:r>
          </a:p>
          <a:p>
            <a:pPr marL="463550"/>
            <a:r>
              <a:rPr lang="en-US" sz="2400" dirty="0" smtClean="0"/>
              <a:t>This edition has better support for storage area networks (SANs): It features a service which uses Windows sockets to emulate TCP/IP communication over native SAN service providers, thereby allowing a SAN to be accessed over any TCP/IP channel. With this, any application that can communicate over TCP/IP can use a SAN, without any modification to the application.</a:t>
            </a:r>
          </a:p>
          <a:p>
            <a:endParaRPr lang="en-US" sz="2400" dirty="0" smtClean="0"/>
          </a:p>
          <a:p>
            <a:pPr marL="457200" indent="-457200" fontAlgn="base"/>
            <a:endParaRPr lang="en-US" sz="2400" dirty="0" smtClean="0"/>
          </a:p>
        </p:txBody>
      </p:sp>
    </p:spTree>
    <p:extLst>
      <p:ext uri="{BB962C8B-B14F-4D97-AF65-F5344CB8AC3E}">
        <p14:creationId xmlns:p14="http://schemas.microsoft.com/office/powerpoint/2010/main" val="2303167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Introduction: Role of OS</a:t>
            </a:r>
            <a:endParaRPr lang="en-US" sz="2800" b="1" dirty="0"/>
          </a:p>
        </p:txBody>
      </p:sp>
      <p:sp>
        <p:nvSpPr>
          <p:cNvPr id="3" name="TextBox 2"/>
          <p:cNvSpPr txBox="1"/>
          <p:nvPr/>
        </p:nvSpPr>
        <p:spPr>
          <a:xfrm>
            <a:off x="0" y="482025"/>
            <a:ext cx="8991600" cy="4893647"/>
          </a:xfrm>
          <a:prstGeom prst="rect">
            <a:avLst/>
          </a:prstGeom>
          <a:noFill/>
        </p:spPr>
        <p:txBody>
          <a:bodyPr wrap="square" rtlCol="0">
            <a:spAutoFit/>
          </a:bodyPr>
          <a:lstStyle/>
          <a:p>
            <a:r>
              <a:rPr lang="en-US" sz="2400" dirty="0" smtClean="0"/>
              <a:t>We can mainly categorize the role of operating system  into two. They are: </a:t>
            </a:r>
          </a:p>
          <a:p>
            <a:pPr marL="457200" indent="-457200">
              <a:buAutoNum type="arabicPeriod" startAt="2"/>
            </a:pPr>
            <a:r>
              <a:rPr lang="en-US" sz="2400" dirty="0" smtClean="0"/>
              <a:t>OS as a extended machine:  </a:t>
            </a:r>
          </a:p>
          <a:p>
            <a:pPr marL="457200" indent="-457200"/>
            <a:r>
              <a:rPr lang="en-US" sz="2400" dirty="0" smtClean="0"/>
              <a:t>	The architecture (instruction set, memory organization, I/O, and bus structure) of most computers at the machine-language level is primitive and awkward to program, especially for input/output. All operating systems provide yet another layer of abstraction for using disks: files. Using this abstraction, programs can create, write, and read files, without having to deal with the messy details of how the hardware actually works. So, OS hides the hardware complexity from users and manages hardware on behalf of one or more application according to some predefined policies so it is an extended machine. </a:t>
            </a:r>
          </a:p>
        </p:txBody>
      </p:sp>
      <p:pic>
        <p:nvPicPr>
          <p:cNvPr id="1026" name="Picture 2"/>
          <p:cNvPicPr>
            <a:picLocks noChangeAspect="1" noChangeArrowheads="1"/>
          </p:cNvPicPr>
          <p:nvPr/>
        </p:nvPicPr>
        <p:blipFill>
          <a:blip r:embed="rId2"/>
          <a:srcRect/>
          <a:stretch>
            <a:fillRect/>
          </a:stretch>
        </p:blipFill>
        <p:spPr bwMode="auto">
          <a:xfrm>
            <a:off x="4191000" y="4900663"/>
            <a:ext cx="3276600" cy="1957337"/>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8915400" cy="892552"/>
          </a:xfrm>
          <a:prstGeom prst="rect">
            <a:avLst/>
          </a:prstGeom>
        </p:spPr>
        <p:txBody>
          <a:bodyPr wrap="square">
            <a:spAutoFit/>
          </a:bodyPr>
          <a:lstStyle/>
          <a:p>
            <a:r>
              <a:rPr lang="en-US" sz="2800" b="1" u="sng" dirty="0" smtClean="0">
                <a:latin typeface="Times New Roman" panose="02020603050405020304" pitchFamily="18" charset="0"/>
                <a:ea typeface="Calibri" panose="020F0502020204030204" pitchFamily="34" charset="0"/>
                <a:cs typeface="Times New Roman" panose="02020603050405020304" pitchFamily="18" charset="0"/>
              </a:rPr>
              <a:t>Windows Server 2003</a:t>
            </a:r>
          </a:p>
          <a:p>
            <a:pPr fontAlgn="base"/>
            <a:r>
              <a:rPr lang="en-US" sz="2400" b="1" dirty="0" smtClean="0"/>
              <a:t>Windows Server 2003</a:t>
            </a:r>
            <a:endParaRPr lang="en-US" sz="2400" dirty="0" smtClean="0"/>
          </a:p>
        </p:txBody>
      </p:sp>
      <p:pic>
        <p:nvPicPr>
          <p:cNvPr id="1026" name="Picture 2" descr="Click To expand"/>
          <p:cNvPicPr>
            <a:picLocks noChangeAspect="1" noChangeArrowheads="1"/>
          </p:cNvPicPr>
          <p:nvPr/>
        </p:nvPicPr>
        <p:blipFill>
          <a:blip r:embed="rId2"/>
          <a:srcRect/>
          <a:stretch>
            <a:fillRect/>
          </a:stretch>
        </p:blipFill>
        <p:spPr bwMode="auto">
          <a:xfrm>
            <a:off x="304800" y="1142999"/>
            <a:ext cx="6477000" cy="5607233"/>
          </a:xfrm>
          <a:prstGeom prst="rect">
            <a:avLst/>
          </a:prstGeom>
          <a:noFill/>
        </p:spPr>
      </p:pic>
    </p:spTree>
    <p:extLst>
      <p:ext uri="{BB962C8B-B14F-4D97-AF65-F5344CB8AC3E}">
        <p14:creationId xmlns:p14="http://schemas.microsoft.com/office/powerpoint/2010/main" val="23031670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8915400" cy="6063198"/>
          </a:xfrm>
          <a:prstGeom prst="rect">
            <a:avLst/>
          </a:prstGeom>
        </p:spPr>
        <p:txBody>
          <a:bodyPr wrap="square">
            <a:spAutoFit/>
          </a:bodyPr>
          <a:lstStyle/>
          <a:p>
            <a:r>
              <a:rPr lang="en-US" sz="2800" b="1" u="sng" dirty="0" smtClean="0">
                <a:latin typeface="Times New Roman" panose="02020603050405020304" pitchFamily="18" charset="0"/>
                <a:ea typeface="Calibri" panose="020F0502020204030204" pitchFamily="34" charset="0"/>
                <a:cs typeface="Times New Roman" panose="02020603050405020304" pitchFamily="18" charset="0"/>
              </a:rPr>
              <a:t>Windows Server 2003</a:t>
            </a:r>
          </a:p>
          <a:p>
            <a:pPr fontAlgn="base"/>
            <a:r>
              <a:rPr lang="en-US" sz="2400" b="1" dirty="0" smtClean="0"/>
              <a:t>Windows Server 2003 Executive mode</a:t>
            </a:r>
          </a:p>
          <a:p>
            <a:r>
              <a:rPr lang="en-US" sz="2400" dirty="0" smtClean="0"/>
              <a:t>It is also known as kernel or privileged executive mode. Windows server 2003 breaks it </a:t>
            </a:r>
            <a:r>
              <a:rPr lang="en-US" sz="2400" dirty="0" err="1" smtClean="0"/>
              <a:t>operationsinto</a:t>
            </a:r>
            <a:r>
              <a:rPr lang="en-US" sz="2400" dirty="0" smtClean="0"/>
              <a:t> five segments that run in kernel or privileged mode: Hardware Abstraction Layer (HAL), microkernel Device drivers, executive managers, executive services buffer.</a:t>
            </a:r>
          </a:p>
          <a:p>
            <a:r>
              <a:rPr lang="en-US" sz="2400" dirty="0" smtClean="0"/>
              <a:t>These elements handle system responsibilities that are hidden from the user. </a:t>
            </a:r>
          </a:p>
          <a:p>
            <a:r>
              <a:rPr lang="en-US" sz="2400" dirty="0" smtClean="0"/>
              <a:t>Windows server 2003 protected user mode system can be viewed as a buffer between user applications and kernel mode services structure. </a:t>
            </a:r>
          </a:p>
          <a:p>
            <a:r>
              <a:rPr lang="en-US" sz="2400" dirty="0" smtClean="0"/>
              <a:t>Windows server 2003 supports two protected subsystems: </a:t>
            </a:r>
          </a:p>
          <a:p>
            <a:pPr>
              <a:buFontTx/>
              <a:buChar char="-"/>
            </a:pPr>
            <a:r>
              <a:rPr lang="en-US" sz="2400" dirty="0" smtClean="0"/>
              <a:t>The integral subsystem performs underlying operating system tasks for example security management.</a:t>
            </a:r>
          </a:p>
          <a:p>
            <a:pPr>
              <a:buFontTx/>
              <a:buChar char="-"/>
            </a:pPr>
            <a:r>
              <a:rPr lang="en-US" sz="2400" dirty="0" smtClean="0"/>
              <a:t>The environmental subsystem establishes foundation for applications and user interfaces.</a:t>
            </a:r>
          </a:p>
          <a:p>
            <a:pPr>
              <a:buFontTx/>
              <a:buChar char="-"/>
            </a:pPr>
            <a:endParaRPr lang="en-US" sz="2400" dirty="0" smtClean="0"/>
          </a:p>
        </p:txBody>
      </p:sp>
    </p:spTree>
    <p:extLst>
      <p:ext uri="{BB962C8B-B14F-4D97-AF65-F5344CB8AC3E}">
        <p14:creationId xmlns:p14="http://schemas.microsoft.com/office/powerpoint/2010/main" val="23031670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8915400" cy="3477875"/>
          </a:xfrm>
          <a:prstGeom prst="rect">
            <a:avLst/>
          </a:prstGeom>
        </p:spPr>
        <p:txBody>
          <a:bodyPr wrap="square">
            <a:spAutoFit/>
          </a:bodyPr>
          <a:lstStyle/>
          <a:p>
            <a:r>
              <a:rPr lang="en-US" sz="2800" b="1" u="sng" dirty="0" smtClean="0">
                <a:latin typeface="Times New Roman" panose="02020603050405020304" pitchFamily="18" charset="0"/>
                <a:ea typeface="Calibri" panose="020F0502020204030204" pitchFamily="34" charset="0"/>
                <a:cs typeface="Times New Roman" panose="02020603050405020304" pitchFamily="18" charset="0"/>
              </a:rPr>
              <a:t>Windows Server 2003</a:t>
            </a:r>
          </a:p>
          <a:p>
            <a:pPr fontAlgn="base"/>
            <a:r>
              <a:rPr lang="en-US" sz="2400" b="1" dirty="0" smtClean="0"/>
              <a:t>Windows Server 2003 Registry</a:t>
            </a:r>
          </a:p>
          <a:p>
            <a:r>
              <a:rPr lang="en-US" sz="2400" dirty="0" smtClean="0"/>
              <a:t>The windows server 2003 Registry is a database that contains operating system, hardware and software information for the local computer system. Other items stored in Registry include: hardware configuration data, program group and desktop settings for each user, user profile data, local language and time settings, network configuration data, security information for users and groups, </a:t>
            </a:r>
            <a:r>
              <a:rPr lang="en-US" sz="2400" dirty="0" err="1" smtClean="0"/>
              <a:t>activeX</a:t>
            </a:r>
            <a:r>
              <a:rPr lang="en-US" sz="2400" dirty="0" smtClean="0"/>
              <a:t> and OLE </a:t>
            </a:r>
            <a:r>
              <a:rPr lang="en-US" sz="2400" smtClean="0"/>
              <a:t>server data.</a:t>
            </a:r>
            <a:endParaRPr lang="en-US" sz="2400" dirty="0" smtClean="0"/>
          </a:p>
        </p:txBody>
      </p:sp>
    </p:spTree>
    <p:extLst>
      <p:ext uri="{BB962C8B-B14F-4D97-AF65-F5344CB8AC3E}">
        <p14:creationId xmlns:p14="http://schemas.microsoft.com/office/powerpoint/2010/main" val="23031670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8915400" cy="6063198"/>
          </a:xfrm>
          <a:prstGeom prst="rect">
            <a:avLst/>
          </a:prstGeom>
        </p:spPr>
        <p:txBody>
          <a:bodyPr wrap="square">
            <a:spAutoFit/>
          </a:bodyPr>
          <a:lstStyle/>
          <a:p>
            <a:r>
              <a:rPr lang="en-US" sz="2800" b="1" u="sng" dirty="0" smtClean="0">
                <a:latin typeface="Times New Roman" panose="02020603050405020304" pitchFamily="18" charset="0"/>
                <a:ea typeface="Calibri" panose="020F0502020204030204" pitchFamily="34" charset="0"/>
                <a:cs typeface="Times New Roman" panose="02020603050405020304" pitchFamily="18" charset="0"/>
              </a:rPr>
              <a:t>Scheduling</a:t>
            </a:r>
          </a:p>
          <a:p>
            <a:r>
              <a:rPr lang="en-US" sz="2400" dirty="0" smtClean="0"/>
              <a:t>A Process Scheduler schedules different processes to be assigned to the CPU based on particular scheduling algorithms. There are six popular process scheduling algorithms-</a:t>
            </a:r>
          </a:p>
          <a:p>
            <a:pPr>
              <a:buFontTx/>
              <a:buChar char="-"/>
            </a:pPr>
            <a:r>
              <a:rPr lang="en-US" sz="2400" dirty="0" smtClean="0"/>
              <a:t>First Come First Served (FCFS) scheduling</a:t>
            </a:r>
          </a:p>
          <a:p>
            <a:pPr>
              <a:buFontTx/>
              <a:buChar char="-"/>
            </a:pPr>
            <a:r>
              <a:rPr lang="en-US" sz="2400" dirty="0" smtClean="0"/>
              <a:t>Shortest-Job-Next (SJN) Scheduling</a:t>
            </a:r>
          </a:p>
          <a:p>
            <a:pPr>
              <a:buFontTx/>
              <a:buChar char="-"/>
            </a:pPr>
            <a:r>
              <a:rPr lang="en-US" sz="2400" dirty="0" smtClean="0"/>
              <a:t>Priority Scheduling</a:t>
            </a:r>
          </a:p>
          <a:p>
            <a:pPr>
              <a:buFontTx/>
              <a:buChar char="-"/>
            </a:pPr>
            <a:r>
              <a:rPr lang="en-US" sz="2400" dirty="0" smtClean="0"/>
              <a:t>Shortest Remaining Time</a:t>
            </a:r>
          </a:p>
          <a:p>
            <a:pPr>
              <a:buFontTx/>
              <a:buChar char="-"/>
            </a:pPr>
            <a:r>
              <a:rPr lang="en-US" sz="2400" dirty="0" smtClean="0"/>
              <a:t>Round Robin(RR) Scheduling</a:t>
            </a:r>
          </a:p>
          <a:p>
            <a:pPr>
              <a:buFontTx/>
              <a:buChar char="-"/>
            </a:pPr>
            <a:r>
              <a:rPr lang="en-US" sz="2400" dirty="0" smtClean="0"/>
              <a:t>Multiple-Level Queues Scheduling</a:t>
            </a:r>
          </a:p>
          <a:p>
            <a:r>
              <a:rPr lang="en-US" sz="2400" dirty="0" smtClean="0"/>
              <a:t>These algorithms are either non-preemptive or preemptive. Non-preemptive algorithms are designed so that once a process enters the running state, it cannot be preempted until it completes its allotted time, where as in preemptive scheduling scheduler may preempt a low priority process enters into a ready state.</a:t>
            </a:r>
          </a:p>
          <a:p>
            <a:endParaRPr lang="en-US" sz="2400" dirty="0"/>
          </a:p>
        </p:txBody>
      </p:sp>
    </p:spTree>
    <p:extLst>
      <p:ext uri="{BB962C8B-B14F-4D97-AF65-F5344CB8AC3E}">
        <p14:creationId xmlns:p14="http://schemas.microsoft.com/office/powerpoint/2010/main" val="23031670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8915400" cy="4585871"/>
          </a:xfrm>
          <a:prstGeom prst="rect">
            <a:avLst/>
          </a:prstGeom>
        </p:spPr>
        <p:txBody>
          <a:bodyPr wrap="square">
            <a:spAutoFit/>
          </a:bodyPr>
          <a:lstStyle/>
          <a:p>
            <a:r>
              <a:rPr lang="en-US" sz="2800" b="1" u="sng" dirty="0" smtClean="0">
                <a:latin typeface="Times New Roman" panose="02020603050405020304" pitchFamily="18" charset="0"/>
                <a:ea typeface="Calibri" panose="020F0502020204030204" pitchFamily="34" charset="0"/>
                <a:cs typeface="Times New Roman" panose="02020603050405020304" pitchFamily="18" charset="0"/>
              </a:rPr>
              <a:t>Scheduling: First Come First Serve (FCFS)</a:t>
            </a:r>
          </a:p>
          <a:p>
            <a:r>
              <a:rPr lang="en-US" sz="2400" dirty="0" smtClean="0"/>
              <a:t>First Come First Serve (FCFS)</a:t>
            </a:r>
          </a:p>
          <a:p>
            <a:r>
              <a:rPr lang="en-US" sz="2400" dirty="0" smtClean="0"/>
              <a:t>Jobs are executed on first come, first serve basis.</a:t>
            </a:r>
          </a:p>
          <a:p>
            <a:r>
              <a:rPr lang="en-US" sz="2400" dirty="0" smtClean="0"/>
              <a:t>It is a non-preemptive, pre-emptive scheduling algorithm.</a:t>
            </a:r>
          </a:p>
          <a:p>
            <a:r>
              <a:rPr lang="en-US" sz="2400" dirty="0" smtClean="0"/>
              <a:t>Easy to understand and implement.</a:t>
            </a:r>
          </a:p>
          <a:p>
            <a:r>
              <a:rPr lang="en-US" sz="2400" dirty="0" smtClean="0"/>
              <a:t>Its implementation is based on FIFO queue.</a:t>
            </a:r>
          </a:p>
          <a:p>
            <a:r>
              <a:rPr lang="en-US" sz="2400" dirty="0" smtClean="0"/>
              <a:t>Poor in performance as average wait time is high.</a:t>
            </a:r>
          </a:p>
          <a:p>
            <a:endParaRPr lang="en-US" sz="2400" dirty="0" smtClean="0"/>
          </a:p>
          <a:p>
            <a:endParaRPr lang="en-US" sz="2400" dirty="0" smtClean="0"/>
          </a:p>
          <a:p>
            <a:endParaRPr lang="en-US" sz="2400" dirty="0" smtClean="0"/>
          </a:p>
          <a:p>
            <a:endParaRPr lang="en-US" sz="2400" dirty="0" smtClean="0"/>
          </a:p>
          <a:p>
            <a:pPr algn="r"/>
            <a:r>
              <a:rPr lang="en-US" sz="2400" dirty="0" smtClean="0"/>
              <a:t>Representing the above processes in Gantt chart</a:t>
            </a:r>
            <a:endParaRPr lang="en-US" sz="2400" dirty="0"/>
          </a:p>
        </p:txBody>
      </p:sp>
      <p:pic>
        <p:nvPicPr>
          <p:cNvPr id="1026" name="Picture 2"/>
          <p:cNvPicPr>
            <a:picLocks noChangeAspect="1" noChangeArrowheads="1"/>
          </p:cNvPicPr>
          <p:nvPr/>
        </p:nvPicPr>
        <p:blipFill>
          <a:blip r:embed="rId2"/>
          <a:srcRect/>
          <a:stretch>
            <a:fillRect/>
          </a:stretch>
        </p:blipFill>
        <p:spPr bwMode="auto">
          <a:xfrm>
            <a:off x="2290763" y="2681288"/>
            <a:ext cx="4562475" cy="14954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641477" y="5105400"/>
            <a:ext cx="4502523" cy="1066800"/>
          </a:xfrm>
          <a:prstGeom prst="rect">
            <a:avLst/>
          </a:prstGeom>
          <a:noFill/>
          <a:ln w="9525">
            <a:noFill/>
            <a:miter lim="800000"/>
            <a:headEnd/>
            <a:tailEnd/>
          </a:ln>
          <a:effectLst/>
        </p:spPr>
      </p:pic>
    </p:spTree>
    <p:extLst>
      <p:ext uri="{BB962C8B-B14F-4D97-AF65-F5344CB8AC3E}">
        <p14:creationId xmlns:p14="http://schemas.microsoft.com/office/powerpoint/2010/main" val="23031670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8915400" cy="4216539"/>
          </a:xfrm>
          <a:prstGeom prst="rect">
            <a:avLst/>
          </a:prstGeom>
        </p:spPr>
        <p:txBody>
          <a:bodyPr wrap="square">
            <a:spAutoFit/>
          </a:bodyPr>
          <a:lstStyle/>
          <a:p>
            <a:r>
              <a:rPr lang="en-US" sz="2800" b="1" u="sng" dirty="0" smtClean="0">
                <a:latin typeface="Times New Roman" panose="02020603050405020304" pitchFamily="18" charset="0"/>
                <a:ea typeface="Calibri" panose="020F0502020204030204" pitchFamily="34" charset="0"/>
                <a:cs typeface="Times New Roman" panose="02020603050405020304" pitchFamily="18" charset="0"/>
              </a:rPr>
              <a:t>Scheduling: First Come First Serve (FCFS)</a:t>
            </a:r>
          </a:p>
          <a:p>
            <a:r>
              <a:rPr lang="en-US" sz="2400" dirty="0" smtClean="0"/>
              <a:t>Jobs are executed on first come, first serve basis.</a:t>
            </a:r>
          </a:p>
          <a:p>
            <a:r>
              <a:rPr lang="en-US" sz="2400" dirty="0" smtClean="0"/>
              <a:t>It is a non-preemptive, pre-emptive scheduling algorithm.</a:t>
            </a:r>
          </a:p>
          <a:p>
            <a:r>
              <a:rPr lang="en-US" sz="2400" dirty="0" smtClean="0"/>
              <a:t>Easy to understand and implement.</a:t>
            </a:r>
          </a:p>
          <a:p>
            <a:r>
              <a:rPr lang="en-US" sz="2400" dirty="0" smtClean="0"/>
              <a:t>Its implementation is based on FIFO queue.</a:t>
            </a:r>
          </a:p>
          <a:p>
            <a:r>
              <a:rPr lang="en-US" sz="2400" dirty="0" smtClean="0"/>
              <a:t>Poor in performance as average wait time is high.</a:t>
            </a:r>
          </a:p>
          <a:p>
            <a:endParaRPr lang="en-US" sz="2400" dirty="0" smtClean="0"/>
          </a:p>
          <a:p>
            <a:endParaRPr lang="en-US" sz="2400" dirty="0" smtClean="0"/>
          </a:p>
          <a:p>
            <a:endParaRPr lang="en-US" sz="2400" dirty="0" smtClean="0"/>
          </a:p>
          <a:p>
            <a:endParaRPr lang="en-US" sz="2400" dirty="0" smtClean="0"/>
          </a:p>
          <a:p>
            <a:pPr algn="r"/>
            <a:r>
              <a:rPr lang="en-US" sz="2400" dirty="0" smtClean="0"/>
              <a:t>Representing the above processes in Gantt chart</a:t>
            </a:r>
            <a:endParaRPr lang="en-US" sz="2400" dirty="0"/>
          </a:p>
        </p:txBody>
      </p:sp>
      <p:pic>
        <p:nvPicPr>
          <p:cNvPr id="1026" name="Picture 2"/>
          <p:cNvPicPr>
            <a:picLocks noChangeAspect="1" noChangeArrowheads="1"/>
          </p:cNvPicPr>
          <p:nvPr/>
        </p:nvPicPr>
        <p:blipFill>
          <a:blip r:embed="rId2"/>
          <a:srcRect/>
          <a:stretch>
            <a:fillRect/>
          </a:stretch>
        </p:blipFill>
        <p:spPr bwMode="auto">
          <a:xfrm>
            <a:off x="2667000" y="2286000"/>
            <a:ext cx="4562475" cy="14954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963086" y="4267200"/>
            <a:ext cx="4180914" cy="9906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0" y="4419600"/>
            <a:ext cx="1028700" cy="24384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5"/>
          <a:srcRect/>
          <a:stretch>
            <a:fillRect/>
          </a:stretch>
        </p:blipFill>
        <p:spPr bwMode="auto">
          <a:xfrm>
            <a:off x="990600" y="4449204"/>
            <a:ext cx="3609975" cy="2447925"/>
          </a:xfrm>
          <a:prstGeom prst="rect">
            <a:avLst/>
          </a:prstGeom>
          <a:noFill/>
          <a:ln w="9525">
            <a:noFill/>
            <a:miter lim="800000"/>
            <a:headEnd/>
            <a:tailEnd/>
          </a:ln>
          <a:effectLst/>
        </p:spPr>
      </p:pic>
      <p:sp>
        <p:nvSpPr>
          <p:cNvPr id="8" name="TextBox 7"/>
          <p:cNvSpPr txBox="1"/>
          <p:nvPr/>
        </p:nvSpPr>
        <p:spPr>
          <a:xfrm>
            <a:off x="4800600" y="5486400"/>
            <a:ext cx="4343400" cy="830997"/>
          </a:xfrm>
          <a:prstGeom prst="rect">
            <a:avLst/>
          </a:prstGeom>
          <a:noFill/>
        </p:spPr>
        <p:txBody>
          <a:bodyPr wrap="square" rtlCol="0">
            <a:spAutoFit/>
          </a:bodyPr>
          <a:lstStyle/>
          <a:p>
            <a:r>
              <a:rPr lang="en-US" sz="2400" dirty="0" smtClean="0"/>
              <a:t>Average wait time =(0+4+6+13)/4</a:t>
            </a:r>
          </a:p>
          <a:p>
            <a:r>
              <a:rPr lang="en-US" sz="2400" dirty="0" smtClean="0"/>
              <a:t>                                  =5.75</a:t>
            </a:r>
            <a:endParaRPr lang="en-US" sz="2400" dirty="0"/>
          </a:p>
        </p:txBody>
      </p:sp>
    </p:spTree>
    <p:extLst>
      <p:ext uri="{BB962C8B-B14F-4D97-AF65-F5344CB8AC3E}">
        <p14:creationId xmlns:p14="http://schemas.microsoft.com/office/powerpoint/2010/main" val="23031670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8915400" cy="4216539"/>
          </a:xfrm>
          <a:prstGeom prst="rect">
            <a:avLst/>
          </a:prstGeom>
        </p:spPr>
        <p:txBody>
          <a:bodyPr wrap="square">
            <a:spAutoFit/>
          </a:bodyPr>
          <a:lstStyle/>
          <a:p>
            <a:r>
              <a:rPr lang="en-US" sz="2800" b="1" u="sng" dirty="0" smtClean="0">
                <a:latin typeface="Times New Roman" panose="02020603050405020304" pitchFamily="18" charset="0"/>
                <a:ea typeface="Calibri" panose="020F0502020204030204" pitchFamily="34" charset="0"/>
                <a:cs typeface="Times New Roman" panose="02020603050405020304" pitchFamily="18" charset="0"/>
              </a:rPr>
              <a:t>Scheduling: Shortest Job First (SJF)</a:t>
            </a:r>
          </a:p>
          <a:p>
            <a:r>
              <a:rPr lang="en-US" sz="2400" dirty="0" smtClean="0"/>
              <a:t>This is also known as </a:t>
            </a:r>
            <a:r>
              <a:rPr lang="en-US" sz="2400" b="1" dirty="0" smtClean="0"/>
              <a:t>shortest job first</a:t>
            </a:r>
            <a:r>
              <a:rPr lang="en-US" sz="2400" dirty="0" smtClean="0"/>
              <a:t>, or SJF</a:t>
            </a:r>
          </a:p>
          <a:p>
            <a:r>
              <a:rPr lang="en-US" sz="2400" dirty="0" smtClean="0"/>
              <a:t>This is a non-preemptive, pre-emptive scheduling algorithm.</a:t>
            </a:r>
          </a:p>
          <a:p>
            <a:r>
              <a:rPr lang="en-US" sz="2400" dirty="0" smtClean="0"/>
              <a:t>Best approach to minimize waiting time.</a:t>
            </a:r>
          </a:p>
          <a:p>
            <a:r>
              <a:rPr lang="en-US" sz="2400" dirty="0" smtClean="0"/>
              <a:t>Easy to implement in Batch systems where required CPU time is known in advance.</a:t>
            </a:r>
          </a:p>
          <a:p>
            <a:r>
              <a:rPr lang="en-US" sz="2400" dirty="0" smtClean="0"/>
              <a:t>Impossible to implement in interactive systems where required CPU time is not known.</a:t>
            </a:r>
          </a:p>
          <a:p>
            <a:r>
              <a:rPr lang="en-US" sz="2400" dirty="0" smtClean="0"/>
              <a:t>The processer should know in advance how much time process will take.</a:t>
            </a:r>
          </a:p>
          <a:p>
            <a:endParaRPr lang="en-US" sz="2400" dirty="0" smtClean="0"/>
          </a:p>
        </p:txBody>
      </p:sp>
    </p:spTree>
    <p:extLst>
      <p:ext uri="{BB962C8B-B14F-4D97-AF65-F5344CB8AC3E}">
        <p14:creationId xmlns:p14="http://schemas.microsoft.com/office/powerpoint/2010/main" val="23031670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8915400" cy="4585871"/>
          </a:xfrm>
          <a:prstGeom prst="rect">
            <a:avLst/>
          </a:prstGeom>
        </p:spPr>
        <p:txBody>
          <a:bodyPr wrap="square">
            <a:spAutoFit/>
          </a:bodyPr>
          <a:lstStyle/>
          <a:p>
            <a:r>
              <a:rPr lang="en-US" sz="2800" b="1" u="sng" dirty="0" err="1" smtClean="0">
                <a:latin typeface="Times New Roman" panose="02020603050405020304" pitchFamily="18" charset="0"/>
                <a:ea typeface="Calibri" panose="020F0502020204030204" pitchFamily="34" charset="0"/>
                <a:cs typeface="Times New Roman" panose="02020603050405020304" pitchFamily="18" charset="0"/>
              </a:rPr>
              <a:t>Scheduling:Priority</a:t>
            </a:r>
            <a:r>
              <a:rPr lang="en-US" sz="2800" b="1" u="sng" dirty="0" smtClean="0">
                <a:latin typeface="Times New Roman" panose="02020603050405020304" pitchFamily="18" charset="0"/>
                <a:ea typeface="Calibri" panose="020F0502020204030204" pitchFamily="34" charset="0"/>
                <a:cs typeface="Times New Roman" panose="02020603050405020304" pitchFamily="18" charset="0"/>
              </a:rPr>
              <a:t> Based Scheduling</a:t>
            </a:r>
          </a:p>
          <a:p>
            <a:r>
              <a:rPr lang="en-US" sz="2400" dirty="0" smtClean="0"/>
              <a:t>Priority scheduling is a non-preemptive algorithm and one of the most common scheduling algorithms in batch systems.</a:t>
            </a:r>
          </a:p>
          <a:p>
            <a:r>
              <a:rPr lang="en-US" sz="2400" dirty="0" smtClean="0"/>
              <a:t>Each process is assigned a priority. Process with highest priority is to be executed first and so on.</a:t>
            </a:r>
          </a:p>
          <a:p>
            <a:r>
              <a:rPr lang="en-US" sz="2400" dirty="0" smtClean="0"/>
              <a:t>Processes with same priority are executed on first come first served basis.</a:t>
            </a:r>
          </a:p>
          <a:p>
            <a:r>
              <a:rPr lang="en-US" sz="2400" dirty="0" smtClean="0"/>
              <a:t>Priority can be decided based on memory requirements, time requirements or any other resource requirement.</a:t>
            </a:r>
          </a:p>
          <a:p>
            <a:r>
              <a:rPr lang="en-US" sz="2400" dirty="0" smtClean="0"/>
              <a:t>Given: Table of processes, and their Arrival time, Execution time, and priority. Here we are considering 1 is the lowest priority.</a:t>
            </a:r>
          </a:p>
          <a:p>
            <a:endParaRPr lang="en-US" sz="2400" u="sng" dirty="0" smtClean="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31670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8915400" cy="6063198"/>
          </a:xfrm>
          <a:prstGeom prst="rect">
            <a:avLst/>
          </a:prstGeom>
        </p:spPr>
        <p:txBody>
          <a:bodyPr wrap="square">
            <a:spAutoFit/>
          </a:bodyPr>
          <a:lstStyle/>
          <a:p>
            <a:r>
              <a:rPr lang="en-US" sz="2800" b="1" u="sng" dirty="0" err="1" smtClean="0">
                <a:latin typeface="Times New Roman" panose="02020603050405020304" pitchFamily="18" charset="0"/>
                <a:ea typeface="Calibri" panose="020F0502020204030204" pitchFamily="34" charset="0"/>
                <a:cs typeface="Times New Roman" panose="02020603050405020304" pitchFamily="18" charset="0"/>
              </a:rPr>
              <a:t>Scheduling:Shortest</a:t>
            </a:r>
            <a:r>
              <a:rPr lang="en-US" sz="2800" b="1" u="sng" dirty="0" smtClean="0">
                <a:latin typeface="Times New Roman" panose="02020603050405020304" pitchFamily="18" charset="0"/>
                <a:ea typeface="Calibri" panose="020F0502020204030204" pitchFamily="34" charset="0"/>
                <a:cs typeface="Times New Roman" panose="02020603050405020304" pitchFamily="18" charset="0"/>
              </a:rPr>
              <a:t> Remaining Time</a:t>
            </a:r>
          </a:p>
          <a:p>
            <a:r>
              <a:rPr lang="en-US" sz="2400" dirty="0" smtClean="0"/>
              <a:t>Shortest remaining time (SRT) is the preemptive version of the SJN algorithm.</a:t>
            </a:r>
          </a:p>
          <a:p>
            <a:r>
              <a:rPr lang="en-US" sz="2400" dirty="0" smtClean="0"/>
              <a:t>The processor is allocated to the job closest to completion but it can be preempted by a newer ready job with shorter time to completion.</a:t>
            </a:r>
          </a:p>
          <a:p>
            <a:r>
              <a:rPr lang="en-US" sz="2400" dirty="0" smtClean="0"/>
              <a:t>Impossible to implement in interactive systems where required CPU time is not known.</a:t>
            </a:r>
          </a:p>
          <a:p>
            <a:r>
              <a:rPr lang="en-US" sz="2400" dirty="0" smtClean="0"/>
              <a:t>It is often used in batch environments where short jobs need to give preference.</a:t>
            </a:r>
          </a:p>
          <a:p>
            <a:r>
              <a:rPr lang="en-US" sz="2400" dirty="0" smtClean="0"/>
              <a:t>Round Robin Scheduling</a:t>
            </a:r>
          </a:p>
          <a:p>
            <a:r>
              <a:rPr lang="en-US" sz="2400" dirty="0" smtClean="0"/>
              <a:t>Round Robin is the preemptive process scheduling algorithm.</a:t>
            </a:r>
          </a:p>
          <a:p>
            <a:r>
              <a:rPr lang="en-US" sz="2400" dirty="0" smtClean="0"/>
              <a:t>Each process is provided a fix time to execute, it is called a </a:t>
            </a:r>
            <a:r>
              <a:rPr lang="en-US" sz="2400" b="1" dirty="0" smtClean="0"/>
              <a:t>quantum</a:t>
            </a:r>
            <a:r>
              <a:rPr lang="en-US" sz="2400" dirty="0" smtClean="0"/>
              <a:t>.</a:t>
            </a:r>
          </a:p>
          <a:p>
            <a:r>
              <a:rPr lang="en-US" sz="2400" dirty="0" smtClean="0"/>
              <a:t>Once a process is executed for a given time period, it is preempted and other process executes for a given time period.</a:t>
            </a:r>
          </a:p>
          <a:p>
            <a:r>
              <a:rPr lang="en-US" sz="2400" dirty="0" smtClean="0"/>
              <a:t>Context switching is used to save states of preempted processes.</a:t>
            </a:r>
          </a:p>
          <a:p>
            <a:endParaRPr lang="en-US" sz="2400" u="sng" dirty="0" smtClean="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31670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8915400" cy="3108543"/>
          </a:xfrm>
          <a:prstGeom prst="rect">
            <a:avLst/>
          </a:prstGeom>
        </p:spPr>
        <p:txBody>
          <a:bodyPr wrap="square">
            <a:spAutoFit/>
          </a:bodyPr>
          <a:lstStyle/>
          <a:p>
            <a:r>
              <a:rPr lang="en-US" sz="2800" b="1" u="sng" dirty="0" err="1" smtClean="0">
                <a:latin typeface="Times New Roman" panose="02020603050405020304" pitchFamily="18" charset="0"/>
                <a:ea typeface="Calibri" panose="020F0502020204030204" pitchFamily="34" charset="0"/>
                <a:cs typeface="Times New Roman" panose="02020603050405020304" pitchFamily="18" charset="0"/>
              </a:rPr>
              <a:t>Scheduling:Round</a:t>
            </a:r>
            <a:r>
              <a:rPr lang="en-US" sz="2800" b="1" u="sng" dirty="0" smtClean="0">
                <a:latin typeface="Times New Roman" panose="02020603050405020304" pitchFamily="18" charset="0"/>
                <a:ea typeface="Calibri" panose="020F0502020204030204" pitchFamily="34" charset="0"/>
                <a:cs typeface="Times New Roman" panose="02020603050405020304" pitchFamily="18" charset="0"/>
              </a:rPr>
              <a:t> Robin Scheduling</a:t>
            </a:r>
          </a:p>
          <a:p>
            <a:r>
              <a:rPr lang="en-US" sz="2400" dirty="0" smtClean="0"/>
              <a:t>Round Robin is the preemptive process scheduling algorithm.</a:t>
            </a:r>
          </a:p>
          <a:p>
            <a:r>
              <a:rPr lang="en-US" sz="2400" dirty="0" smtClean="0"/>
              <a:t>Each process is provided a fix time to execute, it is called a </a:t>
            </a:r>
            <a:r>
              <a:rPr lang="en-US" sz="2400" b="1" dirty="0" smtClean="0"/>
              <a:t>quantum time</a:t>
            </a:r>
            <a:r>
              <a:rPr lang="en-US" sz="2400" dirty="0" smtClean="0"/>
              <a:t>.</a:t>
            </a:r>
          </a:p>
          <a:p>
            <a:r>
              <a:rPr lang="en-US" sz="2400" dirty="0" smtClean="0"/>
              <a:t>Once a process is executed for a given time period, it is preempted and other process executes for a given time period.</a:t>
            </a:r>
          </a:p>
          <a:p>
            <a:r>
              <a:rPr lang="en-US" sz="2400" dirty="0" smtClean="0"/>
              <a:t>Context switching is used to save states of preempted processes.</a:t>
            </a:r>
          </a:p>
          <a:p>
            <a:endParaRPr lang="en-US" sz="2400" u="sng" dirty="0" smtClean="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3167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Function of OS</a:t>
            </a:r>
            <a:endParaRPr lang="en-US" sz="2800" b="1" dirty="0"/>
          </a:p>
        </p:txBody>
      </p:sp>
      <p:sp>
        <p:nvSpPr>
          <p:cNvPr id="3" name="TextBox 2"/>
          <p:cNvSpPr txBox="1"/>
          <p:nvPr/>
        </p:nvSpPr>
        <p:spPr>
          <a:xfrm>
            <a:off x="0" y="482025"/>
            <a:ext cx="8991600" cy="3416320"/>
          </a:xfrm>
          <a:prstGeom prst="rect">
            <a:avLst/>
          </a:prstGeom>
          <a:noFill/>
        </p:spPr>
        <p:txBody>
          <a:bodyPr wrap="square" rtlCol="0">
            <a:spAutoFit/>
          </a:bodyPr>
          <a:lstStyle/>
          <a:p>
            <a:r>
              <a:rPr lang="en-US" sz="2400" b="1" dirty="0" smtClean="0"/>
              <a:t>Process management</a:t>
            </a:r>
          </a:p>
          <a:p>
            <a:r>
              <a:rPr lang="en-US" sz="2400" b="1" dirty="0" smtClean="0"/>
              <a:t>Memory management</a:t>
            </a:r>
            <a:endParaRPr lang="en-US" sz="2400" dirty="0" smtClean="0"/>
          </a:p>
          <a:p>
            <a:r>
              <a:rPr lang="en-US" sz="2400" b="1" dirty="0" smtClean="0"/>
              <a:t>File input/output management</a:t>
            </a:r>
          </a:p>
          <a:p>
            <a:r>
              <a:rPr lang="en-US" sz="2400" b="1" dirty="0" smtClean="0"/>
              <a:t>Device management</a:t>
            </a:r>
          </a:p>
          <a:p>
            <a:r>
              <a:rPr lang="en-US" sz="2400" b="1" dirty="0" smtClean="0"/>
              <a:t>CPU management</a:t>
            </a:r>
          </a:p>
          <a:p>
            <a:r>
              <a:rPr lang="en-US" sz="2400" b="1" dirty="0" smtClean="0"/>
              <a:t>Security</a:t>
            </a:r>
          </a:p>
          <a:p>
            <a:r>
              <a:rPr lang="en-US" sz="2400" b="1" dirty="0" smtClean="0"/>
              <a:t>Network management</a:t>
            </a:r>
            <a:endParaRPr lang="en-US" sz="2400" dirty="0" smtClean="0"/>
          </a:p>
          <a:p>
            <a:r>
              <a:rPr lang="en-US" sz="2400" b="1" dirty="0" smtClean="0"/>
              <a:t>Backup and recovery</a:t>
            </a:r>
            <a:endParaRPr lang="en-US" sz="2400" dirty="0" smtClean="0"/>
          </a:p>
          <a:p>
            <a:r>
              <a:rPr lang="en-US" sz="2400" b="1" dirty="0" smtClean="0"/>
              <a:t>Virtual memory</a:t>
            </a:r>
            <a:endParaRPr lang="en-US" sz="24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ubin\Desktop\ram.png"/>
          <p:cNvPicPr>
            <a:picLocks noChangeAspect="1" noChangeArrowheads="1"/>
          </p:cNvPicPr>
          <p:nvPr/>
        </p:nvPicPr>
        <p:blipFill>
          <a:blip r:embed="rId2" cstate="print"/>
          <a:srcRect/>
          <a:stretch>
            <a:fillRect/>
          </a:stretch>
        </p:blipFill>
        <p:spPr bwMode="auto">
          <a:xfrm>
            <a:off x="7239000" y="930875"/>
            <a:ext cx="1676400" cy="1812325"/>
          </a:xfrm>
          <a:prstGeom prst="rect">
            <a:avLst/>
          </a:prstGeom>
          <a:noFill/>
        </p:spPr>
      </p:pic>
      <p:pic>
        <p:nvPicPr>
          <p:cNvPr id="1027" name="Picture 3" descr="C:\Users\Subin\Desktop\download.jpg"/>
          <p:cNvPicPr>
            <a:picLocks noChangeAspect="1" noChangeArrowheads="1"/>
          </p:cNvPicPr>
          <p:nvPr/>
        </p:nvPicPr>
        <p:blipFill>
          <a:blip r:embed="rId3"/>
          <a:srcRect/>
          <a:stretch>
            <a:fillRect/>
          </a:stretch>
        </p:blipFill>
        <p:spPr bwMode="auto">
          <a:xfrm>
            <a:off x="76200" y="762000"/>
            <a:ext cx="1905000" cy="2059459"/>
          </a:xfrm>
          <a:prstGeom prst="rect">
            <a:avLst/>
          </a:prstGeom>
          <a:noFill/>
        </p:spPr>
      </p:pic>
      <p:sp>
        <p:nvSpPr>
          <p:cNvPr id="7" name="TextBox 6"/>
          <p:cNvSpPr txBox="1"/>
          <p:nvPr/>
        </p:nvSpPr>
        <p:spPr>
          <a:xfrm>
            <a:off x="228600" y="2743200"/>
            <a:ext cx="3429000" cy="553998"/>
          </a:xfrm>
          <a:prstGeom prst="rect">
            <a:avLst/>
          </a:prstGeom>
          <a:noFill/>
        </p:spPr>
        <p:txBody>
          <a:bodyPr wrap="square" rtlCol="0">
            <a:spAutoFit/>
          </a:bodyPr>
          <a:lstStyle/>
          <a:p>
            <a:r>
              <a:rPr lang="en-US" sz="3000" dirty="0" smtClean="0"/>
              <a:t>Secondary memory</a:t>
            </a:r>
            <a:endParaRPr lang="en-US" sz="3000" dirty="0"/>
          </a:p>
        </p:txBody>
      </p:sp>
      <p:sp>
        <p:nvSpPr>
          <p:cNvPr id="8" name="TextBox 7"/>
          <p:cNvSpPr txBox="1"/>
          <p:nvPr/>
        </p:nvSpPr>
        <p:spPr>
          <a:xfrm>
            <a:off x="6477000" y="2687598"/>
            <a:ext cx="2590800" cy="553998"/>
          </a:xfrm>
          <a:prstGeom prst="rect">
            <a:avLst/>
          </a:prstGeom>
          <a:noFill/>
        </p:spPr>
        <p:txBody>
          <a:bodyPr wrap="square" rtlCol="0">
            <a:spAutoFit/>
          </a:bodyPr>
          <a:lstStyle/>
          <a:p>
            <a:r>
              <a:rPr lang="en-US" sz="3000" dirty="0" smtClean="0"/>
              <a:t>Main memory</a:t>
            </a:r>
            <a:endParaRPr lang="en-US" sz="3000" dirty="0"/>
          </a:p>
        </p:txBody>
      </p:sp>
      <p:sp>
        <p:nvSpPr>
          <p:cNvPr id="9" name="TextBox 8"/>
          <p:cNvSpPr txBox="1"/>
          <p:nvPr/>
        </p:nvSpPr>
        <p:spPr>
          <a:xfrm>
            <a:off x="0" y="3318570"/>
            <a:ext cx="9144000" cy="3539430"/>
          </a:xfrm>
          <a:prstGeom prst="rect">
            <a:avLst/>
          </a:prstGeom>
          <a:solidFill>
            <a:schemeClr val="accent3">
              <a:lumMod val="60000"/>
              <a:lumOff val="40000"/>
            </a:schemeClr>
          </a:solidFill>
        </p:spPr>
        <p:txBody>
          <a:bodyPr wrap="square" rtlCol="0">
            <a:spAutoFit/>
          </a:bodyPr>
          <a:lstStyle/>
          <a:p>
            <a:pPr marL="344488" indent="-344488">
              <a:buFont typeface="Arial" pitchFamily="34" charset="0"/>
              <a:buChar char="•"/>
            </a:pPr>
            <a:r>
              <a:rPr lang="en-US" sz="3200" dirty="0" smtClean="0">
                <a:latin typeface="Times New Roman" pitchFamily="18" charset="0"/>
                <a:cs typeface="Times New Roman" pitchFamily="18" charset="0"/>
              </a:rPr>
              <a:t>A program contains a set of instructions which perform some specific task for the users. A program is stored in secondary memory.</a:t>
            </a:r>
          </a:p>
          <a:p>
            <a:pPr marL="344488" indent="-344488">
              <a:buFont typeface="Arial" pitchFamily="34" charset="0"/>
              <a:buChar char="•"/>
            </a:pPr>
            <a:r>
              <a:rPr lang="en-US" sz="3200" dirty="0" smtClean="0">
                <a:latin typeface="Times New Roman" pitchFamily="18" charset="0"/>
                <a:cs typeface="Times New Roman" pitchFamily="18" charset="0"/>
              </a:rPr>
              <a:t>When we execute the program, the program converts into the process and competes with other processes to access CPU. Thus when a program is loaded into memory it becomes process </a:t>
            </a:r>
          </a:p>
        </p:txBody>
      </p:sp>
      <p:sp>
        <p:nvSpPr>
          <p:cNvPr id="10" name="TextBox 9"/>
          <p:cNvSpPr txBox="1"/>
          <p:nvPr/>
        </p:nvSpPr>
        <p:spPr>
          <a:xfrm>
            <a:off x="381000" y="457200"/>
            <a:ext cx="1828800" cy="553998"/>
          </a:xfrm>
          <a:prstGeom prst="rect">
            <a:avLst/>
          </a:prstGeom>
          <a:noFill/>
        </p:spPr>
        <p:txBody>
          <a:bodyPr wrap="square" rtlCol="0">
            <a:spAutoFit/>
          </a:bodyPr>
          <a:lstStyle/>
          <a:p>
            <a:r>
              <a:rPr lang="en-US" sz="3000" dirty="0" smtClean="0"/>
              <a:t>program</a:t>
            </a:r>
            <a:endParaRPr lang="en-US" sz="3000" dirty="0"/>
          </a:p>
        </p:txBody>
      </p:sp>
      <p:sp>
        <p:nvSpPr>
          <p:cNvPr id="11" name="TextBox 10"/>
          <p:cNvSpPr txBox="1"/>
          <p:nvPr/>
        </p:nvSpPr>
        <p:spPr>
          <a:xfrm>
            <a:off x="7162800" y="533400"/>
            <a:ext cx="1981200" cy="553998"/>
          </a:xfrm>
          <a:prstGeom prst="rect">
            <a:avLst/>
          </a:prstGeom>
          <a:noFill/>
        </p:spPr>
        <p:txBody>
          <a:bodyPr wrap="square" rtlCol="0">
            <a:spAutoFit/>
          </a:bodyPr>
          <a:lstStyle/>
          <a:p>
            <a:r>
              <a:rPr lang="en-US" sz="3000" dirty="0" smtClean="0"/>
              <a:t>process</a:t>
            </a:r>
            <a:endParaRPr lang="en-US" sz="3000" dirty="0"/>
          </a:p>
        </p:txBody>
      </p:sp>
      <p:sp>
        <p:nvSpPr>
          <p:cNvPr id="14" name="TextBox 13"/>
          <p:cNvSpPr txBox="1"/>
          <p:nvPr/>
        </p:nvSpPr>
        <p:spPr>
          <a:xfrm>
            <a:off x="1752600" y="1962090"/>
            <a:ext cx="5638800" cy="400110"/>
          </a:xfrm>
          <a:prstGeom prst="rect">
            <a:avLst/>
          </a:prstGeom>
          <a:noFill/>
        </p:spPr>
        <p:txBody>
          <a:bodyPr wrap="square" rtlCol="0">
            <a:spAutoFit/>
          </a:bodyPr>
          <a:lstStyle/>
          <a:p>
            <a:r>
              <a:rPr lang="en-US" sz="2000" dirty="0" smtClean="0"/>
              <a:t>Code is loaded from secondary to primary memory</a:t>
            </a:r>
            <a:endParaRPr lang="en-US" sz="2000" dirty="0"/>
          </a:p>
        </p:txBody>
      </p:sp>
      <p:cxnSp>
        <p:nvCxnSpPr>
          <p:cNvPr id="17" name="Straight Arrow Connector 16"/>
          <p:cNvCxnSpPr/>
          <p:nvPr/>
        </p:nvCxnSpPr>
        <p:spPr>
          <a:xfrm>
            <a:off x="1828800" y="2362200"/>
            <a:ext cx="5410200" cy="1588"/>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0" y="0"/>
            <a:ext cx="9144000" cy="584775"/>
          </a:xfrm>
          <a:prstGeom prst="rect">
            <a:avLst/>
          </a:prstGeom>
          <a:solidFill>
            <a:srgbClr val="00B0F0"/>
          </a:solidFill>
          <a:scene3d>
            <a:camera prst="orthographicFront"/>
            <a:lightRig rig="threePt" dir="t"/>
          </a:scene3d>
          <a:sp3d>
            <a:bevelT/>
          </a:sp3d>
        </p:spPr>
        <p:txBody>
          <a:bodyPr wrap="square" rtlCol="0">
            <a:spAutoFit/>
          </a:bodyPr>
          <a:lstStyle/>
          <a:p>
            <a:pPr algn="just"/>
            <a:r>
              <a:rPr lang="en-US" sz="3200" b="1" dirty="0" smtClean="0">
                <a:solidFill>
                  <a:schemeClr val="bg1"/>
                </a:solidFill>
              </a:rPr>
              <a:t>Process </a:t>
            </a:r>
            <a:endParaRPr lang="en-US" sz="3200" b="1"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584775"/>
          </a:xfrm>
          <a:prstGeom prst="rect">
            <a:avLst/>
          </a:prstGeom>
          <a:solidFill>
            <a:srgbClr val="00B0F0"/>
          </a:solidFill>
          <a:scene3d>
            <a:camera prst="orthographicFront"/>
            <a:lightRig rig="threePt" dir="t"/>
          </a:scene3d>
          <a:sp3d>
            <a:bevelT/>
          </a:sp3d>
        </p:spPr>
        <p:txBody>
          <a:bodyPr wrap="square" rtlCol="0">
            <a:spAutoFit/>
          </a:bodyPr>
          <a:lstStyle/>
          <a:p>
            <a:r>
              <a:rPr lang="en-US" sz="3200" b="1" dirty="0" smtClean="0">
                <a:solidFill>
                  <a:schemeClr val="bg1"/>
                </a:solidFill>
              </a:rPr>
              <a:t>Difference between program and process</a:t>
            </a:r>
            <a:endParaRPr lang="en-US" sz="3200" b="1" dirty="0">
              <a:solidFill>
                <a:schemeClr val="bg1"/>
              </a:solidFill>
            </a:endParaRPr>
          </a:p>
        </p:txBody>
      </p:sp>
      <p:graphicFrame>
        <p:nvGraphicFramePr>
          <p:cNvPr id="10" name="Table 9"/>
          <p:cNvGraphicFramePr>
            <a:graphicFrameLocks noGrp="1"/>
          </p:cNvGraphicFramePr>
          <p:nvPr/>
        </p:nvGraphicFramePr>
        <p:xfrm>
          <a:off x="76200" y="609600"/>
          <a:ext cx="8839201" cy="6153150"/>
        </p:xfrm>
        <a:graphic>
          <a:graphicData uri="http://schemas.openxmlformats.org/drawingml/2006/table">
            <a:tbl>
              <a:tblPr/>
              <a:tblGrid>
                <a:gridCol w="515620">
                  <a:extLst>
                    <a:ext uri="{9D8B030D-6E8A-4147-A177-3AD203B41FA5}">
                      <a16:colId xmlns:a16="http://schemas.microsoft.com/office/drawing/2014/main" val="20000"/>
                    </a:ext>
                  </a:extLst>
                </a:gridCol>
                <a:gridCol w="3500835">
                  <a:extLst>
                    <a:ext uri="{9D8B030D-6E8A-4147-A177-3AD203B41FA5}">
                      <a16:colId xmlns:a16="http://schemas.microsoft.com/office/drawing/2014/main" val="20001"/>
                    </a:ext>
                  </a:extLst>
                </a:gridCol>
                <a:gridCol w="476805">
                  <a:extLst>
                    <a:ext uri="{9D8B030D-6E8A-4147-A177-3AD203B41FA5}">
                      <a16:colId xmlns:a16="http://schemas.microsoft.com/office/drawing/2014/main" val="20002"/>
                    </a:ext>
                  </a:extLst>
                </a:gridCol>
                <a:gridCol w="4345941">
                  <a:extLst>
                    <a:ext uri="{9D8B030D-6E8A-4147-A177-3AD203B41FA5}">
                      <a16:colId xmlns:a16="http://schemas.microsoft.com/office/drawing/2014/main" val="20003"/>
                    </a:ext>
                  </a:extLst>
                </a:gridCol>
              </a:tblGrid>
              <a:tr h="609600">
                <a:tc>
                  <a:txBody>
                    <a:bodyPr/>
                    <a:lstStyle/>
                    <a:p>
                      <a:pPr marL="0" marR="0" algn="ctr">
                        <a:lnSpc>
                          <a:spcPct val="115000"/>
                        </a:lnSpc>
                        <a:spcBef>
                          <a:spcPts val="500"/>
                        </a:spcBef>
                        <a:spcAft>
                          <a:spcPts val="400"/>
                        </a:spcAft>
                      </a:pPr>
                      <a:r>
                        <a:rPr lang="en-US" sz="2500" b="1" cap="all" dirty="0">
                          <a:latin typeface="Times New Roman" pitchFamily="18" charset="0"/>
                          <a:ea typeface="Calibri"/>
                          <a:cs typeface="Times New Roman" pitchFamily="18" charset="0"/>
                        </a:rPr>
                        <a:t>SN</a:t>
                      </a:r>
                      <a:endParaRPr lang="en-US" sz="25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500"/>
                        </a:spcBef>
                        <a:spcAft>
                          <a:spcPts val="400"/>
                        </a:spcAft>
                      </a:pPr>
                      <a:r>
                        <a:rPr lang="en-US" sz="2500" b="1" dirty="0" smtClean="0">
                          <a:latin typeface="Times New Roman" pitchFamily="18" charset="0"/>
                          <a:ea typeface="Calibri"/>
                          <a:cs typeface="Times New Roman" pitchFamily="18" charset="0"/>
                        </a:rPr>
                        <a:t>Program</a:t>
                      </a:r>
                      <a:endParaRPr lang="en-US" sz="25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500"/>
                        </a:spcBef>
                        <a:spcAft>
                          <a:spcPts val="400"/>
                        </a:spcAft>
                      </a:pPr>
                      <a:r>
                        <a:rPr lang="en-US" sz="2500" b="1" cap="all" dirty="0">
                          <a:latin typeface="Times New Roman" pitchFamily="18" charset="0"/>
                          <a:ea typeface="Calibri"/>
                          <a:cs typeface="Times New Roman" pitchFamily="18" charset="0"/>
                        </a:rPr>
                        <a:t>SN</a:t>
                      </a:r>
                      <a:endParaRPr lang="en-US" sz="25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500"/>
                        </a:spcBef>
                        <a:spcAft>
                          <a:spcPts val="400"/>
                        </a:spcAft>
                      </a:pPr>
                      <a:r>
                        <a:rPr lang="en-US" sz="2500" b="1">
                          <a:latin typeface="Times New Roman" pitchFamily="18" charset="0"/>
                          <a:ea typeface="Calibri"/>
                          <a:cs typeface="Times New Roman" pitchFamily="18" charset="0"/>
                        </a:rPr>
                        <a:t>Process</a:t>
                      </a:r>
                      <a:endParaRPr lang="en-US" sz="250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485900">
                <a:tc>
                  <a:txBody>
                    <a:bodyPr/>
                    <a:lstStyle/>
                    <a:p>
                      <a:pPr marL="0" marR="0" algn="just">
                        <a:lnSpc>
                          <a:spcPct val="115000"/>
                        </a:lnSpc>
                        <a:spcBef>
                          <a:spcPts val="0"/>
                        </a:spcBef>
                        <a:spcAft>
                          <a:spcPts val="0"/>
                        </a:spcAft>
                      </a:pPr>
                      <a:r>
                        <a:rPr lang="en-US" sz="2500">
                          <a:latin typeface="Times New Roman" pitchFamily="18" charset="0"/>
                          <a:ea typeface="Calibri"/>
                          <a:cs typeface="Times New Roman"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500" dirty="0" smtClean="0">
                          <a:latin typeface="Times New Roman" pitchFamily="18" charset="0"/>
                          <a:ea typeface="Calibri"/>
                          <a:cs typeface="Times New Roman" pitchFamily="18" charset="0"/>
                        </a:rPr>
                        <a:t>It </a:t>
                      </a:r>
                      <a:r>
                        <a:rPr lang="en-US" sz="2500" dirty="0">
                          <a:latin typeface="Times New Roman" pitchFamily="18" charset="0"/>
                          <a:ea typeface="Calibri"/>
                          <a:cs typeface="Times New Roman" pitchFamily="18" charset="0"/>
                        </a:rPr>
                        <a:t>consist of a set of instructions in a programming </a:t>
                      </a:r>
                      <a:r>
                        <a:rPr lang="en-US" sz="2500" dirty="0" smtClean="0">
                          <a:latin typeface="Times New Roman" pitchFamily="18" charset="0"/>
                          <a:ea typeface="Calibri"/>
                          <a:cs typeface="Times New Roman" pitchFamily="18" charset="0"/>
                        </a:rPr>
                        <a:t>language.</a:t>
                      </a:r>
                      <a:endParaRPr lang="en-US" sz="25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500">
                          <a:latin typeface="Times New Roman" pitchFamily="18" charset="0"/>
                          <a:ea typeface="Calibri"/>
                          <a:cs typeface="Times New Roman"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500" dirty="0" smtClean="0">
                          <a:latin typeface="Times New Roman" pitchFamily="18" charset="0"/>
                          <a:ea typeface="Calibri"/>
                          <a:cs typeface="Times New Roman" pitchFamily="18" charset="0"/>
                        </a:rPr>
                        <a:t>It is an executing part</a:t>
                      </a:r>
                      <a:r>
                        <a:rPr lang="en-US" sz="2500" baseline="0" dirty="0" smtClean="0">
                          <a:latin typeface="Times New Roman" pitchFamily="18" charset="0"/>
                          <a:ea typeface="Calibri"/>
                          <a:cs typeface="Times New Roman" pitchFamily="18" charset="0"/>
                        </a:rPr>
                        <a:t> of a program.</a:t>
                      </a:r>
                      <a:r>
                        <a:rPr lang="en-US" sz="2500" dirty="0" smtClean="0">
                          <a:latin typeface="Times New Roman" pitchFamily="18" charset="0"/>
                          <a:ea typeface="Calibri"/>
                          <a:cs typeface="Times New Roman" pitchFamily="18" charset="0"/>
                        </a:rPr>
                        <a:t> </a:t>
                      </a:r>
                      <a:endParaRPr lang="en-US" sz="25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90600">
                <a:tc>
                  <a:txBody>
                    <a:bodyPr/>
                    <a:lstStyle/>
                    <a:p>
                      <a:pPr marL="0" marR="0" algn="just">
                        <a:lnSpc>
                          <a:spcPct val="115000"/>
                        </a:lnSpc>
                        <a:spcBef>
                          <a:spcPts val="0"/>
                        </a:spcBef>
                        <a:spcAft>
                          <a:spcPts val="0"/>
                        </a:spcAft>
                      </a:pPr>
                      <a:r>
                        <a:rPr lang="en-US" sz="2500">
                          <a:latin typeface="Times New Roman" pitchFamily="18" charset="0"/>
                          <a:ea typeface="Calibri"/>
                          <a:cs typeface="Times New Roman"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500" b="0" i="0" kern="1200" dirty="0" smtClean="0">
                          <a:solidFill>
                            <a:schemeClr val="tx1"/>
                          </a:solidFill>
                          <a:latin typeface="Times New Roman" pitchFamily="18" charset="0"/>
                          <a:ea typeface="+mn-ea"/>
                          <a:cs typeface="Times New Roman" pitchFamily="18" charset="0"/>
                        </a:rPr>
                        <a:t>The program only needs memory for storage.</a:t>
                      </a:r>
                      <a:endParaRPr lang="en-US" sz="25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500">
                          <a:latin typeface="Times New Roman" pitchFamily="18" charset="0"/>
                          <a:ea typeface="Calibri"/>
                          <a:cs typeface="Times New Roman"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500" b="0" i="0" kern="1200" dirty="0" smtClean="0">
                          <a:solidFill>
                            <a:schemeClr val="tx1"/>
                          </a:solidFill>
                          <a:latin typeface="Times New Roman" pitchFamily="18" charset="0"/>
                          <a:ea typeface="+mn-ea"/>
                          <a:cs typeface="Times New Roman" pitchFamily="18" charset="0"/>
                        </a:rPr>
                        <a:t>The resource requirement is quite high in case of a process(I/O,</a:t>
                      </a:r>
                      <a:r>
                        <a:rPr lang="en-US" sz="2500" b="0" i="0" kern="1200" baseline="0" dirty="0" smtClean="0">
                          <a:solidFill>
                            <a:schemeClr val="tx1"/>
                          </a:solidFill>
                          <a:latin typeface="Times New Roman" pitchFamily="18" charset="0"/>
                          <a:ea typeface="+mn-ea"/>
                          <a:cs typeface="Times New Roman" pitchFamily="18" charset="0"/>
                        </a:rPr>
                        <a:t> CPU,…)</a:t>
                      </a:r>
                      <a:endParaRPr lang="en-US" sz="25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990600">
                <a:tc>
                  <a:txBody>
                    <a:bodyPr/>
                    <a:lstStyle/>
                    <a:p>
                      <a:pPr marL="0" marR="0" algn="just">
                        <a:lnSpc>
                          <a:spcPct val="115000"/>
                        </a:lnSpc>
                        <a:spcBef>
                          <a:spcPts val="0"/>
                        </a:spcBef>
                        <a:spcAft>
                          <a:spcPts val="0"/>
                        </a:spcAft>
                      </a:pPr>
                      <a:r>
                        <a:rPr lang="en-US" sz="2500">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500" dirty="0" smtClean="0">
                          <a:latin typeface="Times New Roman" pitchFamily="18" charset="0"/>
                          <a:ea typeface="Calibri"/>
                          <a:cs typeface="Times New Roman" pitchFamily="18" charset="0"/>
                        </a:rPr>
                        <a:t>It </a:t>
                      </a:r>
                      <a:r>
                        <a:rPr lang="en-US" sz="2500" dirty="0">
                          <a:latin typeface="Times New Roman" pitchFamily="18" charset="0"/>
                          <a:ea typeface="Calibri"/>
                          <a:cs typeface="Times New Roman" pitchFamily="18" charset="0"/>
                        </a:rPr>
                        <a:t>is loaded into the secondary storage </a:t>
                      </a:r>
                      <a:r>
                        <a:rPr lang="en-US" sz="2500" dirty="0" smtClean="0">
                          <a:latin typeface="Times New Roman" pitchFamily="18" charset="0"/>
                          <a:ea typeface="Calibri"/>
                          <a:cs typeface="Times New Roman" pitchFamily="18" charset="0"/>
                        </a:rPr>
                        <a:t>device.</a:t>
                      </a:r>
                      <a:endParaRPr lang="en-US" sz="25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500" dirty="0">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500" dirty="0" smtClean="0">
                          <a:latin typeface="Times New Roman" pitchFamily="18" charset="0"/>
                          <a:ea typeface="Calibri"/>
                          <a:cs typeface="Times New Roman" pitchFamily="18" charset="0"/>
                        </a:rPr>
                        <a:t>It is </a:t>
                      </a:r>
                      <a:r>
                        <a:rPr lang="en-US" sz="2500" dirty="0">
                          <a:latin typeface="Times New Roman" pitchFamily="18" charset="0"/>
                          <a:ea typeface="Calibri"/>
                          <a:cs typeface="Times New Roman" pitchFamily="18" charset="0"/>
                        </a:rPr>
                        <a:t>loaded into the main memory.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90600">
                <a:tc>
                  <a:txBody>
                    <a:bodyPr/>
                    <a:lstStyle/>
                    <a:p>
                      <a:pPr marL="0" marR="0" algn="just">
                        <a:lnSpc>
                          <a:spcPct val="115000"/>
                        </a:lnSpc>
                        <a:spcBef>
                          <a:spcPts val="0"/>
                        </a:spcBef>
                        <a:spcAft>
                          <a:spcPts val="0"/>
                        </a:spcAft>
                      </a:pPr>
                      <a:r>
                        <a:rPr lang="en-US" sz="2500">
                          <a:latin typeface="Times New Roman" pitchFamily="18" charset="0"/>
                          <a:ea typeface="Calibri"/>
                          <a:cs typeface="Times New Roman"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500" dirty="0">
                          <a:latin typeface="Times New Roman" pitchFamily="18" charset="0"/>
                          <a:ea typeface="Calibri"/>
                          <a:cs typeface="Times New Roman" pitchFamily="18" charset="0"/>
                        </a:rPr>
                        <a:t>The time span of program is unlimited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500">
                          <a:latin typeface="Times New Roman" pitchFamily="18" charset="0"/>
                          <a:ea typeface="Calibri"/>
                          <a:cs typeface="Times New Roman"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500" dirty="0">
                          <a:latin typeface="Times New Roman" pitchFamily="18" charset="0"/>
                          <a:ea typeface="Calibri"/>
                          <a:cs typeface="Times New Roman" pitchFamily="18" charset="0"/>
                        </a:rPr>
                        <a:t>The time span of process is limited.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95300">
                <a:tc>
                  <a:txBody>
                    <a:bodyPr/>
                    <a:lstStyle/>
                    <a:p>
                      <a:pPr marL="0" marR="0" algn="just">
                        <a:lnSpc>
                          <a:spcPct val="115000"/>
                        </a:lnSpc>
                        <a:spcBef>
                          <a:spcPts val="0"/>
                        </a:spcBef>
                        <a:spcAft>
                          <a:spcPts val="0"/>
                        </a:spcAft>
                      </a:pPr>
                      <a:r>
                        <a:rPr lang="en-US" sz="2500">
                          <a:latin typeface="Times New Roman" pitchFamily="18" charset="0"/>
                          <a:ea typeface="Calibri"/>
                          <a:cs typeface="Times New Roman" pitchFamily="18"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500" dirty="0" smtClean="0">
                          <a:latin typeface="Times New Roman" pitchFamily="18" charset="0"/>
                          <a:ea typeface="Calibri"/>
                          <a:cs typeface="Times New Roman" pitchFamily="18" charset="0"/>
                        </a:rPr>
                        <a:t>It</a:t>
                      </a:r>
                      <a:r>
                        <a:rPr lang="en-US" sz="2500" baseline="0" dirty="0" smtClean="0">
                          <a:latin typeface="Times New Roman" pitchFamily="18" charset="0"/>
                          <a:ea typeface="Calibri"/>
                          <a:cs typeface="Times New Roman" pitchFamily="18" charset="0"/>
                        </a:rPr>
                        <a:t> </a:t>
                      </a:r>
                      <a:r>
                        <a:rPr lang="en-US" sz="2500" dirty="0" smtClean="0">
                          <a:latin typeface="Times New Roman" pitchFamily="18" charset="0"/>
                          <a:ea typeface="Calibri"/>
                          <a:cs typeface="Times New Roman" pitchFamily="18" charset="0"/>
                        </a:rPr>
                        <a:t>is </a:t>
                      </a:r>
                      <a:r>
                        <a:rPr lang="en-US" sz="2500" dirty="0">
                          <a:latin typeface="Times New Roman" pitchFamily="18" charset="0"/>
                          <a:ea typeface="Calibri"/>
                          <a:cs typeface="Times New Roman" pitchFamily="18" charset="0"/>
                        </a:rPr>
                        <a:t>passive entity.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500">
                          <a:latin typeface="Times New Roman" pitchFamily="18" charset="0"/>
                          <a:ea typeface="Calibri"/>
                          <a:cs typeface="Times New Roman" pitchFamily="18"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500" dirty="0" smtClean="0">
                          <a:latin typeface="Times New Roman" pitchFamily="18" charset="0"/>
                          <a:ea typeface="Calibri"/>
                          <a:cs typeface="Times New Roman" pitchFamily="18" charset="0"/>
                        </a:rPr>
                        <a:t>It is </a:t>
                      </a:r>
                      <a:r>
                        <a:rPr lang="en-US" sz="2500" dirty="0">
                          <a:latin typeface="Times New Roman" pitchFamily="18" charset="0"/>
                          <a:ea typeface="Calibri"/>
                          <a:cs typeface="Times New Roman" pitchFamily="18" charset="0"/>
                        </a:rPr>
                        <a:t>an active entity.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584775"/>
          </a:xfrm>
          <a:prstGeom prst="rect">
            <a:avLst/>
          </a:prstGeom>
          <a:solidFill>
            <a:srgbClr val="00B0F0"/>
          </a:solidFill>
          <a:scene3d>
            <a:camera prst="orthographicFront"/>
            <a:lightRig rig="threePt" dir="t"/>
          </a:scene3d>
          <a:sp3d>
            <a:bevelT/>
          </a:sp3d>
        </p:spPr>
        <p:txBody>
          <a:bodyPr wrap="square" rtlCol="0">
            <a:spAutoFit/>
          </a:bodyPr>
          <a:lstStyle/>
          <a:p>
            <a:pPr lvl="0" fontAlgn="base">
              <a:spcBef>
                <a:spcPct val="0"/>
              </a:spcBef>
              <a:spcAft>
                <a:spcPct val="0"/>
              </a:spcAft>
              <a:tabLst>
                <a:tab pos="228600" algn="l"/>
              </a:tabLst>
            </a:pPr>
            <a:r>
              <a:rPr lang="en-US" sz="3200" b="1" dirty="0" smtClean="0">
                <a:solidFill>
                  <a:schemeClr val="bg1"/>
                </a:solidFill>
                <a:latin typeface="Times New Roman" pitchFamily="18" charset="0"/>
                <a:ea typeface="Calibri" pitchFamily="34" charset="0"/>
                <a:cs typeface="Times New Roman" pitchFamily="18" charset="0"/>
              </a:rPr>
              <a:t>2.4 Process States</a:t>
            </a:r>
            <a:endParaRPr lang="en-US" sz="3200" dirty="0" smtClean="0">
              <a:solidFill>
                <a:schemeClr val="bg1"/>
              </a:solidFill>
              <a:latin typeface="Times New Roman" pitchFamily="18" charset="0"/>
              <a:cs typeface="Times New Roman" pitchFamily="18" charset="0"/>
            </a:endParaRPr>
          </a:p>
        </p:txBody>
      </p:sp>
      <p:sp>
        <p:nvSpPr>
          <p:cNvPr id="9217" name="Rectangle 1"/>
          <p:cNvSpPr>
            <a:spLocks noChangeArrowheads="1"/>
          </p:cNvSpPr>
          <p:nvPr/>
        </p:nvSpPr>
        <p:spPr bwMode="auto">
          <a:xfrm>
            <a:off x="0" y="4863405"/>
            <a:ext cx="89154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749300" marR="0" lvl="1" indent="-749300" algn="l" defTabSz="914400" rtl="0" eaLnBrk="0" fontAlgn="base" latinLnBrk="0" hangingPunct="0">
              <a:lnSpc>
                <a:spcPct val="100000"/>
              </a:lnSpc>
              <a:spcBef>
                <a:spcPct val="0"/>
              </a:spcBef>
              <a:spcAft>
                <a:spcPct val="0"/>
              </a:spcAft>
              <a:buClrTx/>
              <a:buSzTx/>
              <a:buFont typeface="Wingdings" pitchFamily="2" charset="2"/>
              <a:buChar char="§"/>
              <a:tabLst>
                <a:tab pos="228600" algn="l"/>
              </a:tabLst>
            </a:pPr>
            <a:r>
              <a:rPr lang="en-US" sz="2800" dirty="0" smtClean="0">
                <a:latin typeface="Times New Roman" pitchFamily="18" charset="0"/>
                <a:cs typeface="Times New Roman" pitchFamily="18" charset="0"/>
              </a:rPr>
              <a:t>As a process executes, it change state.</a:t>
            </a:r>
          </a:p>
        </p:txBody>
      </p:sp>
      <p:sp>
        <p:nvSpPr>
          <p:cNvPr id="9221" name="AutoShape 5"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3" name="AutoShape 7"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5" name="AutoShape 9"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 name="Picture 3"/>
          <p:cNvPicPr>
            <a:picLocks noChangeAspect="1" noChangeArrowheads="1"/>
          </p:cNvPicPr>
          <p:nvPr/>
        </p:nvPicPr>
        <p:blipFill>
          <a:blip r:embed="rId2"/>
          <a:srcRect/>
          <a:stretch>
            <a:fillRect/>
          </a:stretch>
        </p:blipFill>
        <p:spPr bwMode="auto">
          <a:xfrm>
            <a:off x="304800" y="609600"/>
            <a:ext cx="8458200" cy="3657600"/>
          </a:xfrm>
          <a:prstGeom prst="rect">
            <a:avLst/>
          </a:prstGeom>
          <a:noFill/>
          <a:ln w="9525">
            <a:noFill/>
            <a:miter lim="800000"/>
            <a:headEnd/>
            <a:tailEnd/>
          </a:ln>
          <a:effectLst/>
        </p:spPr>
      </p:pic>
      <p:sp>
        <p:nvSpPr>
          <p:cNvPr id="9" name="TextBox 8"/>
          <p:cNvSpPr txBox="1"/>
          <p:nvPr/>
        </p:nvSpPr>
        <p:spPr>
          <a:xfrm>
            <a:off x="3048000" y="4324290"/>
            <a:ext cx="3048000" cy="400110"/>
          </a:xfrm>
          <a:prstGeom prst="rect">
            <a:avLst/>
          </a:prstGeom>
          <a:noFill/>
        </p:spPr>
        <p:txBody>
          <a:bodyPr wrap="square" rtlCol="0">
            <a:spAutoFit/>
          </a:bodyPr>
          <a:lstStyle/>
          <a:p>
            <a:r>
              <a:rPr lang="en-US" sz="2000" b="1" dirty="0" smtClean="0">
                <a:solidFill>
                  <a:srgbClr val="00B050"/>
                </a:solidFill>
              </a:rPr>
              <a:t>Diagram of process state</a:t>
            </a:r>
            <a:endParaRPr lang="en-US" sz="2000" b="1" dirty="0">
              <a:solidFill>
                <a:srgbClr val="00B05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584775"/>
          </a:xfrm>
          <a:prstGeom prst="rect">
            <a:avLst/>
          </a:prstGeom>
          <a:solidFill>
            <a:srgbClr val="00B0F0"/>
          </a:solidFill>
          <a:scene3d>
            <a:camera prst="orthographicFront"/>
            <a:lightRig rig="threePt" dir="t"/>
          </a:scene3d>
          <a:sp3d>
            <a:bevelT/>
          </a:sp3d>
        </p:spPr>
        <p:txBody>
          <a:bodyPr wrap="square" rtlCol="0">
            <a:spAutoFit/>
          </a:bodyPr>
          <a:lstStyle/>
          <a:p>
            <a:pPr lvl="0" fontAlgn="base">
              <a:spcBef>
                <a:spcPct val="0"/>
              </a:spcBef>
              <a:spcAft>
                <a:spcPct val="0"/>
              </a:spcAft>
              <a:tabLst>
                <a:tab pos="228600" algn="l"/>
              </a:tabLst>
            </a:pPr>
            <a:r>
              <a:rPr lang="en-US" sz="3200" b="1" dirty="0" smtClean="0">
                <a:solidFill>
                  <a:schemeClr val="bg1"/>
                </a:solidFill>
                <a:latin typeface="Times New Roman" pitchFamily="18" charset="0"/>
                <a:ea typeface="Calibri" pitchFamily="34" charset="0"/>
                <a:cs typeface="Times New Roman" pitchFamily="18" charset="0"/>
              </a:rPr>
              <a:t>2.4 Process States</a:t>
            </a:r>
            <a:endParaRPr lang="en-US" sz="3200" dirty="0" smtClean="0">
              <a:solidFill>
                <a:schemeClr val="bg1"/>
              </a:solidFill>
              <a:latin typeface="Times New Roman" pitchFamily="18" charset="0"/>
              <a:cs typeface="Times New Roman" pitchFamily="18" charset="0"/>
            </a:endParaRPr>
          </a:p>
        </p:txBody>
      </p:sp>
      <p:sp>
        <p:nvSpPr>
          <p:cNvPr id="9217" name="Rectangle 1"/>
          <p:cNvSpPr>
            <a:spLocks noChangeArrowheads="1"/>
          </p:cNvSpPr>
          <p:nvPr/>
        </p:nvSpPr>
        <p:spPr bwMode="auto">
          <a:xfrm>
            <a:off x="0" y="3429000"/>
            <a:ext cx="8915400" cy="35394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749300" marR="0" lvl="1" indent="-749300" algn="l" defTabSz="914400" rtl="0" eaLnBrk="0" fontAlgn="base" latinLnBrk="0" hangingPunct="0">
              <a:lnSpc>
                <a:spcPct val="100000"/>
              </a:lnSpc>
              <a:spcBef>
                <a:spcPct val="0"/>
              </a:spcBef>
              <a:spcAft>
                <a:spcPct val="0"/>
              </a:spcAft>
              <a:buClrTx/>
              <a:buSzTx/>
              <a:tabLst>
                <a:tab pos="228600" algn="l"/>
              </a:tabLst>
            </a:pPr>
            <a:r>
              <a:rPr kumimoji="0" lang="en-US" sz="2800" b="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New: </a:t>
            </a:r>
            <a:r>
              <a:rPr kumimoji="0" lang="en-US" sz="2800" b="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process has been created but not yet</a:t>
            </a:r>
            <a:r>
              <a:rPr kumimoji="0" lang="en-US" sz="2800" b="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admitted to the </a:t>
            </a:r>
            <a:r>
              <a:rPr kumimoji="0" lang="en-US" sz="2800" b="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pool of executable processes</a:t>
            </a:r>
            <a:r>
              <a:rPr kumimoji="0" lang="en-US" sz="2800" b="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r>
              <a:rPr kumimoji="0" lang="en-US" sz="2800" b="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p>
          <a:p>
            <a:pPr marL="509588" lvl="1" indent="-509588" eaLnBrk="0" fontAlgn="base" hangingPunct="0">
              <a:spcBef>
                <a:spcPct val="0"/>
              </a:spcBef>
              <a:spcAft>
                <a:spcPct val="0"/>
              </a:spcAft>
              <a:tabLst>
                <a:tab pos="228600" algn="l"/>
              </a:tabLst>
            </a:pPr>
            <a:r>
              <a:rPr lang="en-US" sz="2800" b="1" dirty="0" smtClean="0">
                <a:latin typeface="Times New Roman" pitchFamily="18" charset="0"/>
                <a:ea typeface="Calibri" pitchFamily="34" charset="0"/>
                <a:cs typeface="Times New Roman" pitchFamily="18" charset="0"/>
              </a:rPr>
              <a:t>Ready state:</a:t>
            </a:r>
            <a:endParaRPr lang="en-US" sz="2800" dirty="0" smtClean="0">
              <a:latin typeface="Times New Roman" pitchFamily="18" charset="0"/>
              <a:cs typeface="Times New Roman" pitchFamily="18" charset="0"/>
            </a:endParaRPr>
          </a:p>
          <a:p>
            <a:pPr marL="509588" lvl="0" indent="-509588" eaLnBrk="0" fontAlgn="base" hangingPunct="0">
              <a:spcBef>
                <a:spcPct val="0"/>
              </a:spcBef>
              <a:spcAft>
                <a:spcPct val="0"/>
              </a:spcAft>
              <a:tabLst>
                <a:tab pos="228600" algn="l"/>
              </a:tabLst>
            </a:pPr>
            <a:r>
              <a:rPr lang="en-US" sz="2800" dirty="0" smtClean="0">
                <a:latin typeface="Times New Roman" pitchFamily="18" charset="0"/>
                <a:ea typeface="Calibri" pitchFamily="34" charset="0"/>
                <a:cs typeface="Times New Roman" pitchFamily="18" charset="0"/>
              </a:rPr>
              <a:t>	- Process that is not allowed to CPU but is ready to run.</a:t>
            </a:r>
            <a:endParaRPr lang="en-US" sz="2800" dirty="0" smtClean="0">
              <a:latin typeface="Times New Roman" pitchFamily="18" charset="0"/>
              <a:cs typeface="Times New Roman" pitchFamily="18" charset="0"/>
            </a:endParaRPr>
          </a:p>
          <a:p>
            <a:pPr marL="509588" lvl="0" indent="-509588" eaLnBrk="0" fontAlgn="base" hangingPunct="0">
              <a:spcBef>
                <a:spcPct val="0"/>
              </a:spcBef>
              <a:spcAft>
                <a:spcPct val="0"/>
              </a:spcAft>
              <a:tabLst>
                <a:tab pos="228600" algn="l"/>
              </a:tabLst>
            </a:pPr>
            <a:r>
              <a:rPr lang="en-US" sz="2800" dirty="0" smtClean="0">
                <a:latin typeface="Times New Roman" pitchFamily="18" charset="0"/>
                <a:ea typeface="Calibri" pitchFamily="34" charset="0"/>
                <a:cs typeface="Times New Roman" pitchFamily="18" charset="0"/>
              </a:rPr>
              <a:t>	-  All ready processes are kept in a queue and they keep waiting for  CPU time to be allocated by the OS in order to run.</a:t>
            </a:r>
            <a:endParaRPr lang="en-US" sz="2800" dirty="0" smtClean="0">
              <a:latin typeface="Times New Roman" pitchFamily="18" charset="0"/>
              <a:cs typeface="Times New Roman" pitchFamily="18" charset="0"/>
            </a:endParaRPr>
          </a:p>
          <a:p>
            <a:pPr marL="509588" lvl="0" indent="-509588" eaLnBrk="0" fontAlgn="base" hangingPunct="0">
              <a:spcBef>
                <a:spcPct val="0"/>
              </a:spcBef>
              <a:spcAft>
                <a:spcPct val="0"/>
              </a:spcAft>
              <a:tabLst>
                <a:tab pos="228600" algn="l"/>
              </a:tabLst>
            </a:pPr>
            <a:r>
              <a:rPr lang="en-US" sz="2800" dirty="0" smtClean="0">
                <a:latin typeface="Times New Roman" pitchFamily="18" charset="0"/>
                <a:ea typeface="Calibri" pitchFamily="34" charset="0"/>
                <a:cs typeface="Times New Roman" pitchFamily="18" charset="0"/>
              </a:rPr>
              <a:t>	- A list of processes ordered based on priority.</a:t>
            </a:r>
            <a:endParaRPr lang="en-US" sz="2800" dirty="0" smtClean="0">
              <a:latin typeface="Times New Roman" pitchFamily="18" charset="0"/>
              <a:cs typeface="Times New Roman" pitchFamily="18" charset="0"/>
            </a:endParaRPr>
          </a:p>
        </p:txBody>
      </p:sp>
      <p:sp>
        <p:nvSpPr>
          <p:cNvPr id="9221" name="AutoShape 5"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3" name="AutoShape 7"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5" name="AutoShape 9"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 name="Picture 3"/>
          <p:cNvPicPr>
            <a:picLocks noChangeAspect="1" noChangeArrowheads="1"/>
          </p:cNvPicPr>
          <p:nvPr/>
        </p:nvPicPr>
        <p:blipFill>
          <a:blip r:embed="rId2"/>
          <a:srcRect/>
          <a:stretch>
            <a:fillRect/>
          </a:stretch>
        </p:blipFill>
        <p:spPr bwMode="auto">
          <a:xfrm>
            <a:off x="76200" y="609600"/>
            <a:ext cx="8839200" cy="297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485</TotalTime>
  <Words>5980</Words>
  <Application>Microsoft Office PowerPoint</Application>
  <PresentationFormat>On-screen Show (4:3)</PresentationFormat>
  <Paragraphs>296</Paragraphs>
  <Slides>49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ASUS</cp:lastModifiedBy>
  <cp:revision>113</cp:revision>
  <dcterms:created xsi:type="dcterms:W3CDTF">2021-07-20T05:23:43Z</dcterms:created>
  <dcterms:modified xsi:type="dcterms:W3CDTF">2022-06-17T06:09:44Z</dcterms:modified>
</cp:coreProperties>
</file>