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14"/>
  </p:normalViewPr>
  <p:slideViewPr>
    <p:cSldViewPr snapToGrid="0" snapToObjects="1">
      <p:cViewPr varScale="1">
        <p:scale>
          <a:sx n="90" d="100"/>
          <a:sy n="90"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3/16/20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3/16/20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3/16/20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3/16/20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3/16/20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Indianapolis_neighborhoo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DDB2-E3AE-CA40-A1A0-AC4EDE4B4921}"/>
              </a:ext>
            </a:extLst>
          </p:cNvPr>
          <p:cNvSpPr>
            <a:spLocks noGrp="1"/>
          </p:cNvSpPr>
          <p:nvPr>
            <p:ph type="ctrTitle"/>
          </p:nvPr>
        </p:nvSpPr>
        <p:spPr/>
        <p:txBody>
          <a:bodyPr/>
          <a:lstStyle/>
          <a:p>
            <a:r>
              <a:rPr lang="en-US" dirty="0"/>
              <a:t>Data science capstone</a:t>
            </a:r>
          </a:p>
        </p:txBody>
      </p:sp>
      <p:sp>
        <p:nvSpPr>
          <p:cNvPr id="3" name="Subtitle 2">
            <a:extLst>
              <a:ext uri="{FF2B5EF4-FFF2-40B4-BE49-F238E27FC236}">
                <a16:creationId xmlns:a16="http://schemas.microsoft.com/office/drawing/2014/main" id="{0A11F937-8E44-244E-8961-97E2A076C7C0}"/>
              </a:ext>
            </a:extLst>
          </p:cNvPr>
          <p:cNvSpPr>
            <a:spLocks noGrp="1"/>
          </p:cNvSpPr>
          <p:nvPr>
            <p:ph type="subTitle" idx="1"/>
          </p:nvPr>
        </p:nvSpPr>
        <p:spPr/>
        <p:txBody>
          <a:bodyPr>
            <a:normAutofit fontScale="92500" lnSpcReduction="20000"/>
          </a:bodyPr>
          <a:lstStyle/>
          <a:p>
            <a:r>
              <a:rPr lang="en-US" dirty="0"/>
              <a:t>Allison Fernandez</a:t>
            </a:r>
          </a:p>
          <a:p>
            <a:r>
              <a:rPr lang="en-US" dirty="0"/>
              <a:t>March 2020</a:t>
            </a:r>
          </a:p>
        </p:txBody>
      </p:sp>
    </p:spTree>
    <p:extLst>
      <p:ext uri="{BB962C8B-B14F-4D97-AF65-F5344CB8AC3E}">
        <p14:creationId xmlns:p14="http://schemas.microsoft.com/office/powerpoint/2010/main" val="32876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BDBE-0760-6F4A-AC6E-0CD5A62C5C9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7EEFFAA8-1519-F94A-980E-9B62A309529F}"/>
              </a:ext>
            </a:extLst>
          </p:cNvPr>
          <p:cNvSpPr>
            <a:spLocks noGrp="1"/>
          </p:cNvSpPr>
          <p:nvPr>
            <p:ph idx="1"/>
          </p:nvPr>
        </p:nvSpPr>
        <p:spPr/>
        <p:txBody>
          <a:bodyPr/>
          <a:lstStyle/>
          <a:p>
            <a:r>
              <a:rPr lang="en-US" dirty="0"/>
              <a:t>The objective of this capstone project is to analyze and select the best locations within Indianapolis to recommend to a family who enjoys fitness, being outdoors, exploring cafes, and going out to eat. Through web scraping, clustering and visualizing data, a fictitious family will be able to decide which neighborhood among the top five safest zip codes in Indianapolis to move to. This neighborhood will contain the most venues that appeal to the family’s interests. </a:t>
            </a:r>
          </a:p>
          <a:p>
            <a:endParaRPr lang="en-US" dirty="0"/>
          </a:p>
        </p:txBody>
      </p:sp>
    </p:spTree>
    <p:extLst>
      <p:ext uri="{BB962C8B-B14F-4D97-AF65-F5344CB8AC3E}">
        <p14:creationId xmlns:p14="http://schemas.microsoft.com/office/powerpoint/2010/main" val="51373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5610-0CED-9A40-96DB-F657B3840035}"/>
              </a:ext>
            </a:extLst>
          </p:cNvPr>
          <p:cNvSpPr>
            <a:spLocks noGrp="1"/>
          </p:cNvSpPr>
          <p:nvPr>
            <p:ph type="title"/>
          </p:nvPr>
        </p:nvSpPr>
        <p:spPr/>
        <p:txBody>
          <a:bodyPr/>
          <a:lstStyle/>
          <a:p>
            <a:r>
              <a:rPr lang="en-US" dirty="0"/>
              <a:t>Data Required</a:t>
            </a:r>
          </a:p>
        </p:txBody>
      </p:sp>
      <p:sp>
        <p:nvSpPr>
          <p:cNvPr id="3" name="Content Placeholder 2">
            <a:extLst>
              <a:ext uri="{FF2B5EF4-FFF2-40B4-BE49-F238E27FC236}">
                <a16:creationId xmlns:a16="http://schemas.microsoft.com/office/drawing/2014/main" id="{3B960E75-FCA2-C846-829F-3F1FA069FFF8}"/>
              </a:ext>
            </a:extLst>
          </p:cNvPr>
          <p:cNvSpPr>
            <a:spLocks noGrp="1"/>
          </p:cNvSpPr>
          <p:nvPr>
            <p:ph idx="1"/>
          </p:nvPr>
        </p:nvSpPr>
        <p:spPr/>
        <p:txBody>
          <a:bodyPr/>
          <a:lstStyle/>
          <a:p>
            <a:r>
              <a:rPr lang="en-US" dirty="0"/>
              <a:t>To solve the problem, we will need the following data: </a:t>
            </a:r>
          </a:p>
          <a:p>
            <a:pPr marL="0" indent="0">
              <a:buNone/>
            </a:pPr>
            <a:endParaRPr lang="en-US" dirty="0"/>
          </a:p>
          <a:p>
            <a:pPr lvl="1"/>
            <a:r>
              <a:rPr lang="en-US" dirty="0"/>
              <a:t>The safest neighborhoods in Indianapolis. </a:t>
            </a:r>
          </a:p>
          <a:p>
            <a:pPr lvl="1"/>
            <a:r>
              <a:rPr lang="en-US" dirty="0"/>
              <a:t>The Zip Codes of the safest neighborhoods in Indianapolis. </a:t>
            </a:r>
          </a:p>
          <a:p>
            <a:pPr lvl="1"/>
            <a:r>
              <a:rPr lang="en-US" dirty="0"/>
              <a:t>The latitudes and longitudes of these zip codes. </a:t>
            </a:r>
          </a:p>
          <a:p>
            <a:pPr lvl="1"/>
            <a:r>
              <a:rPr lang="en-US" dirty="0"/>
              <a:t>Venues that are within these zip codes. </a:t>
            </a:r>
          </a:p>
          <a:p>
            <a:endParaRPr lang="en-US" dirty="0"/>
          </a:p>
        </p:txBody>
      </p:sp>
    </p:spTree>
    <p:extLst>
      <p:ext uri="{BB962C8B-B14F-4D97-AF65-F5344CB8AC3E}">
        <p14:creationId xmlns:p14="http://schemas.microsoft.com/office/powerpoint/2010/main" val="355229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1A98-3FF7-C949-AAAC-3CB353272E6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9C4F042-3D89-B444-A665-C9D56788FAB4}"/>
              </a:ext>
            </a:extLst>
          </p:cNvPr>
          <p:cNvSpPr>
            <a:spLocks noGrp="1"/>
          </p:cNvSpPr>
          <p:nvPr>
            <p:ph idx="1"/>
          </p:nvPr>
        </p:nvSpPr>
        <p:spPr/>
        <p:txBody>
          <a:bodyPr/>
          <a:lstStyle/>
          <a:p>
            <a:r>
              <a:rPr lang="en-US" dirty="0"/>
              <a:t>Install </a:t>
            </a:r>
            <a:r>
              <a:rPr lang="en-US" dirty="0" err="1"/>
              <a:t>BeautifulSoup</a:t>
            </a:r>
            <a:endParaRPr lang="en-US" dirty="0"/>
          </a:p>
          <a:p>
            <a:r>
              <a:rPr lang="en-US" dirty="0"/>
              <a:t>Web Scrape the safest neighborhoods in Indianapolis from </a:t>
            </a:r>
            <a:r>
              <a:rPr lang="en-US" dirty="0" err="1"/>
              <a:t>neighborhoodscout.com</a:t>
            </a:r>
            <a:endParaRPr lang="en-US" dirty="0"/>
          </a:p>
          <a:p>
            <a:r>
              <a:rPr lang="en-US" dirty="0"/>
              <a:t>Convert to pandas </a:t>
            </a:r>
            <a:r>
              <a:rPr lang="en-US" dirty="0" err="1"/>
              <a:t>dataframe</a:t>
            </a:r>
            <a:endParaRPr lang="en-US" dirty="0"/>
          </a:p>
          <a:p>
            <a:r>
              <a:rPr lang="en-US" dirty="0"/>
              <a:t>Upload and append latitude and longitude information for each zip code from </a:t>
            </a:r>
            <a:r>
              <a:rPr lang="en-US" dirty="0" err="1"/>
              <a:t>public.opendatasoft.com</a:t>
            </a:r>
            <a:endParaRPr lang="en-US" dirty="0"/>
          </a:p>
          <a:p>
            <a:r>
              <a:rPr lang="en-US" dirty="0"/>
              <a:t>Use </a:t>
            </a:r>
            <a:r>
              <a:rPr lang="en-US" dirty="0" err="1"/>
              <a:t>Geopy</a:t>
            </a:r>
            <a:r>
              <a:rPr lang="en-US" dirty="0"/>
              <a:t> and </a:t>
            </a:r>
            <a:r>
              <a:rPr lang="en-US" dirty="0" err="1"/>
              <a:t>Geopandas</a:t>
            </a:r>
            <a:r>
              <a:rPr lang="en-US" dirty="0"/>
              <a:t> for visualization</a:t>
            </a:r>
          </a:p>
          <a:p>
            <a:r>
              <a:rPr lang="en-US" dirty="0"/>
              <a:t>Find unique categories and filter based on family’s interests</a:t>
            </a:r>
          </a:p>
          <a:p>
            <a:r>
              <a:rPr lang="en-US" dirty="0"/>
              <a:t>Use Folium to add markers for venues in each zip code </a:t>
            </a:r>
          </a:p>
        </p:txBody>
      </p:sp>
    </p:spTree>
    <p:extLst>
      <p:ext uri="{BB962C8B-B14F-4D97-AF65-F5344CB8AC3E}">
        <p14:creationId xmlns:p14="http://schemas.microsoft.com/office/powerpoint/2010/main" val="233599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2E79-1EBB-5742-9866-93A4E48E550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A57EC4F-819B-5D47-BF91-6544377C6752}"/>
              </a:ext>
            </a:extLst>
          </p:cNvPr>
          <p:cNvSpPr>
            <a:spLocks noGrp="1"/>
          </p:cNvSpPr>
          <p:nvPr>
            <p:ph idx="1"/>
          </p:nvPr>
        </p:nvSpPr>
        <p:spPr/>
        <p:txBody>
          <a:bodyPr/>
          <a:lstStyle/>
          <a:p>
            <a:r>
              <a:rPr lang="en-US" dirty="0"/>
              <a:t>Five Clusters with marked venues placed over a map of Indianapolis </a:t>
            </a:r>
          </a:p>
          <a:p>
            <a:r>
              <a:rPr lang="en-US" dirty="0"/>
              <a:t>Final inspection shows that the largest cluster of relevant venues come from 46237, or the Arlington Ave/Shelbyville Road neighborhood. </a:t>
            </a:r>
          </a:p>
        </p:txBody>
      </p:sp>
      <p:pic>
        <p:nvPicPr>
          <p:cNvPr id="4" name="Picture 3" descr="A close up of a map&#10;&#10;Description automatically generated">
            <a:extLst>
              <a:ext uri="{FF2B5EF4-FFF2-40B4-BE49-F238E27FC236}">
                <a16:creationId xmlns:a16="http://schemas.microsoft.com/office/drawing/2014/main" id="{F8A30DCA-C276-BE4C-948E-3D94C74371FF}"/>
              </a:ext>
            </a:extLst>
          </p:cNvPr>
          <p:cNvPicPr/>
          <p:nvPr/>
        </p:nvPicPr>
        <p:blipFill>
          <a:blip r:embed="rId2">
            <a:extLst>
              <a:ext uri="{28A0092B-C50C-407E-A947-70E740481C1C}">
                <a14:useLocalDpi xmlns:a14="http://schemas.microsoft.com/office/drawing/2010/main" val="0"/>
              </a:ext>
            </a:extLst>
          </a:blip>
          <a:stretch>
            <a:fillRect/>
          </a:stretch>
        </p:blipFill>
        <p:spPr>
          <a:xfrm>
            <a:off x="6796454" y="3429000"/>
            <a:ext cx="2971799" cy="2480626"/>
          </a:xfrm>
          <a:prstGeom prst="rect">
            <a:avLst/>
          </a:prstGeom>
        </p:spPr>
      </p:pic>
      <p:pic>
        <p:nvPicPr>
          <p:cNvPr id="5" name="Picture 4" descr="A close up of a map&#10;&#10;Description automatically generated">
            <a:extLst>
              <a:ext uri="{FF2B5EF4-FFF2-40B4-BE49-F238E27FC236}">
                <a16:creationId xmlns:a16="http://schemas.microsoft.com/office/drawing/2014/main" id="{108F744B-91B3-4D4E-94A1-60CD5DBB3DF2}"/>
              </a:ext>
            </a:extLst>
          </p:cNvPr>
          <p:cNvPicPr/>
          <p:nvPr/>
        </p:nvPicPr>
        <p:blipFill>
          <a:blip r:embed="rId3">
            <a:extLst>
              <a:ext uri="{28A0092B-C50C-407E-A947-70E740481C1C}">
                <a14:useLocalDpi xmlns:a14="http://schemas.microsoft.com/office/drawing/2010/main" val="0"/>
              </a:ext>
            </a:extLst>
          </a:blip>
          <a:stretch>
            <a:fillRect/>
          </a:stretch>
        </p:blipFill>
        <p:spPr>
          <a:xfrm>
            <a:off x="1119187" y="3429000"/>
            <a:ext cx="2971800" cy="2480627"/>
          </a:xfrm>
          <a:prstGeom prst="rect">
            <a:avLst/>
          </a:prstGeom>
        </p:spPr>
      </p:pic>
    </p:spTree>
    <p:extLst>
      <p:ext uri="{BB962C8B-B14F-4D97-AF65-F5344CB8AC3E}">
        <p14:creationId xmlns:p14="http://schemas.microsoft.com/office/powerpoint/2010/main" val="49716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7772-B134-6143-9FA3-5B946174616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3067AD5-7E4B-9D4C-9AFE-8D2E1516E09B}"/>
              </a:ext>
            </a:extLst>
          </p:cNvPr>
          <p:cNvSpPr>
            <a:spLocks noGrp="1"/>
          </p:cNvSpPr>
          <p:nvPr>
            <p:ph idx="1"/>
          </p:nvPr>
        </p:nvSpPr>
        <p:spPr/>
        <p:txBody>
          <a:bodyPr/>
          <a:lstStyle/>
          <a:p>
            <a:r>
              <a:rPr lang="en-US" dirty="0"/>
              <a:t>From our observations in the results section, we can see that the Arlington neighborhood has the highest number of relevant venues for our fictional family. While there are other safe zip codes that contain similar venues, none of them are as concentrated as zip code 46352. Another observation shows that southeast Indianapolis may have a higher population and more things to do than these other areas, implying that it is not as big of a farming area as the other areas observed. Although it ranks fourth on the list of safest neighborhoods, this is out of more than </a:t>
            </a:r>
            <a:r>
              <a:rPr lang="en-US" u="sng" dirty="0">
                <a:hlinkClick r:id="rId2"/>
              </a:rPr>
              <a:t>113</a:t>
            </a:r>
            <a:r>
              <a:rPr lang="en-US" dirty="0"/>
              <a:t> neighborhoods within Indianapolis. It’s still a great choice. </a:t>
            </a:r>
          </a:p>
          <a:p>
            <a:endParaRPr lang="en-US" dirty="0"/>
          </a:p>
        </p:txBody>
      </p:sp>
    </p:spTree>
    <p:extLst>
      <p:ext uri="{BB962C8B-B14F-4D97-AF65-F5344CB8AC3E}">
        <p14:creationId xmlns:p14="http://schemas.microsoft.com/office/powerpoint/2010/main" val="25919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BB9F-B0F0-C343-9873-3C3C3AD15D8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B0D8634-4B1B-2644-ADA2-CDFE3418EBDA}"/>
              </a:ext>
            </a:extLst>
          </p:cNvPr>
          <p:cNvSpPr>
            <a:spLocks noGrp="1"/>
          </p:cNvSpPr>
          <p:nvPr>
            <p:ph idx="1"/>
          </p:nvPr>
        </p:nvSpPr>
        <p:spPr/>
        <p:txBody>
          <a:bodyPr/>
          <a:lstStyle/>
          <a:p>
            <a:r>
              <a:rPr lang="en-US" dirty="0"/>
              <a:t>In this project, I examined data based off of five neighborhoods. Further research could color-code each zip code in terms of safety and examine the distance each one is from the airport, downtown Indianapolis, and nearby states (you know, in case of a zombie apocalypse and the need to flee from the state to a safe area.)</a:t>
            </a:r>
          </a:p>
          <a:p>
            <a:endParaRPr lang="en-US" dirty="0"/>
          </a:p>
        </p:txBody>
      </p:sp>
    </p:spTree>
    <p:extLst>
      <p:ext uri="{BB962C8B-B14F-4D97-AF65-F5344CB8AC3E}">
        <p14:creationId xmlns:p14="http://schemas.microsoft.com/office/powerpoint/2010/main" val="392181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1544-5A00-EE4C-8C8E-D9D91248759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865C604-6B73-0B43-9315-2D51FD038594}"/>
              </a:ext>
            </a:extLst>
          </p:cNvPr>
          <p:cNvSpPr>
            <a:spLocks noGrp="1"/>
          </p:cNvSpPr>
          <p:nvPr>
            <p:ph idx="1"/>
          </p:nvPr>
        </p:nvSpPr>
        <p:spPr/>
        <p:txBody>
          <a:bodyPr/>
          <a:lstStyle/>
          <a:p>
            <a:r>
              <a:rPr lang="en-US" dirty="0"/>
              <a:t>The family is best suited to move to Arlington Avenue in southeast Indianapolis. This methodology would be useful for people starting a new chapter of life by moving to a brand new </a:t>
            </a:r>
            <a:r>
              <a:rPr lang="en-US"/>
              <a:t>area where they do not know anyone. </a:t>
            </a:r>
          </a:p>
        </p:txBody>
      </p:sp>
    </p:spTree>
    <p:extLst>
      <p:ext uri="{BB962C8B-B14F-4D97-AF65-F5344CB8AC3E}">
        <p14:creationId xmlns:p14="http://schemas.microsoft.com/office/powerpoint/2010/main" val="181927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6</TotalTime>
  <Words>459</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lpstr>
      <vt:lpstr>Data science capstone</vt:lpstr>
      <vt:lpstr>Business Problem</vt:lpstr>
      <vt:lpstr>Data Required</vt:lpstr>
      <vt:lpstr>Methodology</vt:lpstr>
      <vt:lpstr>Results</vt:lpstr>
      <vt:lpstr>Discussion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dc:title>
  <dc:creator>ALLISON FERNANDEZ</dc:creator>
  <cp:lastModifiedBy>ALLISON FERNANDEZ</cp:lastModifiedBy>
  <cp:revision>2</cp:revision>
  <dcterms:created xsi:type="dcterms:W3CDTF">2020-03-16T22:15:49Z</dcterms:created>
  <dcterms:modified xsi:type="dcterms:W3CDTF">2020-03-16T22:22:14Z</dcterms:modified>
</cp:coreProperties>
</file>