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s/slide11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5"/>
  </p:notesMasterIdLst>
  <p:handoutMasterIdLst>
    <p:handoutMasterId r:id="rId126"/>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1" r:id="rId32"/>
    <p:sldId id="300" r:id="rId33"/>
    <p:sldId id="315" r:id="rId34"/>
    <p:sldId id="316" r:id="rId35"/>
    <p:sldId id="317" r:id="rId36"/>
    <p:sldId id="303" r:id="rId37"/>
    <p:sldId id="309" r:id="rId38"/>
    <p:sldId id="304" r:id="rId39"/>
    <p:sldId id="305" r:id="rId40"/>
    <p:sldId id="307" r:id="rId41"/>
    <p:sldId id="310" r:id="rId42"/>
    <p:sldId id="311" r:id="rId43"/>
    <p:sldId id="312" r:id="rId44"/>
    <p:sldId id="313" r:id="rId45"/>
    <p:sldId id="314" r:id="rId46"/>
    <p:sldId id="318" r:id="rId47"/>
    <p:sldId id="319" r:id="rId48"/>
    <p:sldId id="320" r:id="rId49"/>
    <p:sldId id="323" r:id="rId50"/>
    <p:sldId id="324" r:id="rId51"/>
    <p:sldId id="321" r:id="rId52"/>
    <p:sldId id="322" r:id="rId53"/>
    <p:sldId id="325" r:id="rId54"/>
    <p:sldId id="326" r:id="rId55"/>
    <p:sldId id="327" r:id="rId56"/>
    <p:sldId id="331" r:id="rId57"/>
    <p:sldId id="328" r:id="rId58"/>
    <p:sldId id="329" r:id="rId59"/>
    <p:sldId id="330" r:id="rId60"/>
    <p:sldId id="332" r:id="rId61"/>
    <p:sldId id="333" r:id="rId62"/>
    <p:sldId id="335" r:id="rId63"/>
    <p:sldId id="336" r:id="rId64"/>
    <p:sldId id="337" r:id="rId65"/>
    <p:sldId id="338" r:id="rId66"/>
    <p:sldId id="339" r:id="rId67"/>
    <p:sldId id="340" r:id="rId68"/>
    <p:sldId id="341" r:id="rId69"/>
    <p:sldId id="342" r:id="rId70"/>
    <p:sldId id="343" r:id="rId71"/>
    <p:sldId id="344" r:id="rId72"/>
    <p:sldId id="345" r:id="rId73"/>
    <p:sldId id="346" r:id="rId74"/>
    <p:sldId id="347" r:id="rId75"/>
    <p:sldId id="348" r:id="rId76"/>
    <p:sldId id="349" r:id="rId77"/>
    <p:sldId id="350" r:id="rId78"/>
    <p:sldId id="351" r:id="rId79"/>
    <p:sldId id="352" r:id="rId80"/>
    <p:sldId id="355" r:id="rId81"/>
    <p:sldId id="353" r:id="rId82"/>
    <p:sldId id="354" r:id="rId83"/>
    <p:sldId id="356" r:id="rId84"/>
    <p:sldId id="357" r:id="rId85"/>
    <p:sldId id="358" r:id="rId86"/>
    <p:sldId id="359" r:id="rId87"/>
    <p:sldId id="360" r:id="rId88"/>
    <p:sldId id="361" r:id="rId89"/>
    <p:sldId id="362" r:id="rId90"/>
    <p:sldId id="363" r:id="rId91"/>
    <p:sldId id="365" r:id="rId92"/>
    <p:sldId id="366" r:id="rId93"/>
    <p:sldId id="367" r:id="rId94"/>
    <p:sldId id="368" r:id="rId95"/>
    <p:sldId id="369" r:id="rId96"/>
    <p:sldId id="370" r:id="rId97"/>
    <p:sldId id="371" r:id="rId98"/>
    <p:sldId id="372" r:id="rId99"/>
    <p:sldId id="373" r:id="rId100"/>
    <p:sldId id="374" r:id="rId101"/>
    <p:sldId id="375" r:id="rId102"/>
    <p:sldId id="376" r:id="rId103"/>
    <p:sldId id="384" r:id="rId104"/>
    <p:sldId id="386" r:id="rId105"/>
    <p:sldId id="377" r:id="rId106"/>
    <p:sldId id="387" r:id="rId107"/>
    <p:sldId id="385" r:id="rId108"/>
    <p:sldId id="380" r:id="rId109"/>
    <p:sldId id="378" r:id="rId110"/>
    <p:sldId id="389" r:id="rId111"/>
    <p:sldId id="390" r:id="rId112"/>
    <p:sldId id="381" r:id="rId113"/>
    <p:sldId id="382" r:id="rId114"/>
    <p:sldId id="383" r:id="rId115"/>
    <p:sldId id="391" r:id="rId116"/>
    <p:sldId id="392" r:id="rId117"/>
    <p:sldId id="393" r:id="rId118"/>
    <p:sldId id="394" r:id="rId119"/>
    <p:sldId id="395" r:id="rId120"/>
    <p:sldId id="396" r:id="rId121"/>
    <p:sldId id="398" r:id="rId122"/>
    <p:sldId id="399" r:id="rId123"/>
    <p:sldId id="400" r:id="rId124"/>
  </p:sldIdLst>
  <p:sldSz cx="9144000" cy="6858000" type="screen4x3"/>
  <p:notesSz cx="9290050" cy="7004050"/>
  <p:defaultTextStyle>
    <a:defPPr>
      <a:defRPr lang="en-US"/>
    </a:defPPr>
    <a:lvl1pPr algn="l" rtl="0" fontAlgn="base">
      <a:spcBef>
        <a:spcPct val="0"/>
      </a:spcBef>
      <a:spcAft>
        <a:spcPct val="0"/>
      </a:spcAft>
      <a:defRPr sz="1600" kern="1200">
        <a:solidFill>
          <a:schemeClr val="tx1"/>
        </a:solidFill>
        <a:latin typeface="Tahoma" pitchFamily="34" charset="0"/>
        <a:ea typeface="MS PGothic" pitchFamily="34" charset="-128"/>
        <a:cs typeface="+mn-cs"/>
      </a:defRPr>
    </a:lvl1pPr>
    <a:lvl2pPr marL="457200" algn="l" rtl="0" fontAlgn="base">
      <a:spcBef>
        <a:spcPct val="0"/>
      </a:spcBef>
      <a:spcAft>
        <a:spcPct val="0"/>
      </a:spcAft>
      <a:defRPr sz="1600" kern="1200">
        <a:solidFill>
          <a:schemeClr val="tx1"/>
        </a:solidFill>
        <a:latin typeface="Tahoma" pitchFamily="34" charset="0"/>
        <a:ea typeface="MS PGothic" pitchFamily="34" charset="-128"/>
        <a:cs typeface="+mn-cs"/>
      </a:defRPr>
    </a:lvl2pPr>
    <a:lvl3pPr marL="914400" algn="l" rtl="0" fontAlgn="base">
      <a:spcBef>
        <a:spcPct val="0"/>
      </a:spcBef>
      <a:spcAft>
        <a:spcPct val="0"/>
      </a:spcAft>
      <a:defRPr sz="1600" kern="1200">
        <a:solidFill>
          <a:schemeClr val="tx1"/>
        </a:solidFill>
        <a:latin typeface="Tahoma" pitchFamily="34" charset="0"/>
        <a:ea typeface="MS PGothic" pitchFamily="34" charset="-128"/>
        <a:cs typeface="+mn-cs"/>
      </a:defRPr>
    </a:lvl3pPr>
    <a:lvl4pPr marL="1371600" algn="l" rtl="0" fontAlgn="base">
      <a:spcBef>
        <a:spcPct val="0"/>
      </a:spcBef>
      <a:spcAft>
        <a:spcPct val="0"/>
      </a:spcAft>
      <a:defRPr sz="1600" kern="1200">
        <a:solidFill>
          <a:schemeClr val="tx1"/>
        </a:solidFill>
        <a:latin typeface="Tahoma" pitchFamily="34" charset="0"/>
        <a:ea typeface="MS PGothic" pitchFamily="34" charset="-128"/>
        <a:cs typeface="+mn-cs"/>
      </a:defRPr>
    </a:lvl4pPr>
    <a:lvl5pPr marL="1828800" algn="l" rtl="0" fontAlgn="base">
      <a:spcBef>
        <a:spcPct val="0"/>
      </a:spcBef>
      <a:spcAft>
        <a:spcPct val="0"/>
      </a:spcAft>
      <a:defRPr sz="1600" kern="1200">
        <a:solidFill>
          <a:schemeClr val="tx1"/>
        </a:solidFill>
        <a:latin typeface="Tahoma" pitchFamily="34" charset="0"/>
        <a:ea typeface="MS PGothic" pitchFamily="34" charset="-128"/>
        <a:cs typeface="+mn-cs"/>
      </a:defRPr>
    </a:lvl5pPr>
    <a:lvl6pPr marL="2286000" algn="l" defTabSz="914400" rtl="0" eaLnBrk="1" latinLnBrk="0" hangingPunct="1">
      <a:defRPr sz="1600" kern="1200">
        <a:solidFill>
          <a:schemeClr val="tx1"/>
        </a:solidFill>
        <a:latin typeface="Tahoma" pitchFamily="34" charset="0"/>
        <a:ea typeface="MS PGothic" pitchFamily="34" charset="-128"/>
        <a:cs typeface="+mn-cs"/>
      </a:defRPr>
    </a:lvl6pPr>
    <a:lvl7pPr marL="2743200" algn="l" defTabSz="914400" rtl="0" eaLnBrk="1" latinLnBrk="0" hangingPunct="1">
      <a:defRPr sz="1600" kern="1200">
        <a:solidFill>
          <a:schemeClr val="tx1"/>
        </a:solidFill>
        <a:latin typeface="Tahoma" pitchFamily="34" charset="0"/>
        <a:ea typeface="MS PGothic" pitchFamily="34" charset="-128"/>
        <a:cs typeface="+mn-cs"/>
      </a:defRPr>
    </a:lvl7pPr>
    <a:lvl8pPr marL="3200400" algn="l" defTabSz="914400" rtl="0" eaLnBrk="1" latinLnBrk="0" hangingPunct="1">
      <a:defRPr sz="1600" kern="1200">
        <a:solidFill>
          <a:schemeClr val="tx1"/>
        </a:solidFill>
        <a:latin typeface="Tahoma" pitchFamily="34" charset="0"/>
        <a:ea typeface="MS PGothic" pitchFamily="34" charset="-128"/>
        <a:cs typeface="+mn-cs"/>
      </a:defRPr>
    </a:lvl8pPr>
    <a:lvl9pPr marL="3657600" algn="l" defTabSz="914400" rtl="0" eaLnBrk="1" latinLnBrk="0" hangingPunct="1">
      <a:defRPr sz="1600" kern="1200">
        <a:solidFill>
          <a:schemeClr val="tx1"/>
        </a:solidFill>
        <a:latin typeface="Tahoma"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notesViewPr>
    <p:cSldViewPr>
      <p:cViewPr varScale="1">
        <p:scale>
          <a:sx n="80" d="100"/>
          <a:sy n="80" d="100"/>
        </p:scale>
        <p:origin x="-1404" y="-90"/>
      </p:cViewPr>
      <p:guideLst>
        <p:guide orient="horz" pos="2206"/>
        <p:guide pos="2927"/>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image" Target="../media/image3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image" Target="../media/image3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image" Target="../media/image4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image" Target="../media/image46.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image" Target="../media/image50.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4" Type="http://schemas.openxmlformats.org/officeDocument/2006/relationships/image" Target="../media/image72.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81.wmf"/><Relationship Id="rId1" Type="http://schemas.openxmlformats.org/officeDocument/2006/relationships/image" Target="../media/image80.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84.wmf"/><Relationship Id="rId1" Type="http://schemas.openxmlformats.org/officeDocument/2006/relationships/image" Target="../media/image83.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5.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87.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95.wmf"/><Relationship Id="rId1" Type="http://schemas.openxmlformats.org/officeDocument/2006/relationships/image" Target="../media/image94.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96.e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7.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00.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103.wmf"/><Relationship Id="rId1" Type="http://schemas.openxmlformats.org/officeDocument/2006/relationships/image" Target="../media/image102.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105.wmf"/><Relationship Id="rId1" Type="http://schemas.openxmlformats.org/officeDocument/2006/relationships/image" Target="../media/image104.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06.w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108.wmf"/><Relationship Id="rId1" Type="http://schemas.openxmlformats.org/officeDocument/2006/relationships/image" Target="../media/image107.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11.emf"/><Relationship Id="rId2" Type="http://schemas.openxmlformats.org/officeDocument/2006/relationships/image" Target="../media/image110.wmf"/><Relationship Id="rId1" Type="http://schemas.openxmlformats.org/officeDocument/2006/relationships/image" Target="../media/image10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11.emf"/><Relationship Id="rId2" Type="http://schemas.openxmlformats.org/officeDocument/2006/relationships/image" Target="../media/image110.wmf"/><Relationship Id="rId1" Type="http://schemas.openxmlformats.org/officeDocument/2006/relationships/image" Target="../media/image109.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 Id="rId4" Type="http://schemas.openxmlformats.org/officeDocument/2006/relationships/image" Target="../media/image116.w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119.emf"/><Relationship Id="rId1" Type="http://schemas.openxmlformats.org/officeDocument/2006/relationships/image" Target="../media/image118.e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121.emf"/><Relationship Id="rId1" Type="http://schemas.openxmlformats.org/officeDocument/2006/relationships/image" Target="../media/image120.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22.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23.emf"/></Relationships>
</file>

<file path=ppt/drawings/_rels/vmlDrawing56.vml.rels><?xml version="1.0" encoding="UTF-8" standalone="yes"?>
<Relationships xmlns="http://schemas.openxmlformats.org/package/2006/relationships"><Relationship Id="rId2" Type="http://schemas.openxmlformats.org/officeDocument/2006/relationships/image" Target="../media/image126.wmf"/><Relationship Id="rId1" Type="http://schemas.openxmlformats.org/officeDocument/2006/relationships/image" Target="../media/image125.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130.emf"/><Relationship Id="rId2" Type="http://schemas.openxmlformats.org/officeDocument/2006/relationships/image" Target="../media/image129.wmf"/><Relationship Id="rId1" Type="http://schemas.openxmlformats.org/officeDocument/2006/relationships/image" Target="../media/image128.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31.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3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33.wmf"/></Relationships>
</file>

<file path=ppt/drawings/_rels/vmlDrawing61.vml.rels><?xml version="1.0" encoding="UTF-8" standalone="yes"?>
<Relationships xmlns="http://schemas.openxmlformats.org/package/2006/relationships"><Relationship Id="rId2" Type="http://schemas.openxmlformats.org/officeDocument/2006/relationships/image" Target="../media/image136.wmf"/><Relationship Id="rId1" Type="http://schemas.openxmlformats.org/officeDocument/2006/relationships/image" Target="../media/image135.w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138.wmf"/></Relationships>
</file>

<file path=ppt/drawings/_rels/vmlDrawing63.vml.rels><?xml version="1.0" encoding="UTF-8" standalone="yes"?>
<Relationships xmlns="http://schemas.openxmlformats.org/package/2006/relationships"><Relationship Id="rId2" Type="http://schemas.openxmlformats.org/officeDocument/2006/relationships/image" Target="../media/image141.emf"/><Relationship Id="rId1" Type="http://schemas.openxmlformats.org/officeDocument/2006/relationships/image" Target="../media/image140.wmf"/></Relationships>
</file>

<file path=ppt/drawings/_rels/vmlDrawing64.vml.rels><?xml version="1.0" encoding="UTF-8" standalone="yes"?>
<Relationships xmlns="http://schemas.openxmlformats.org/package/2006/relationships"><Relationship Id="rId2" Type="http://schemas.openxmlformats.org/officeDocument/2006/relationships/image" Target="../media/image143.wmf"/><Relationship Id="rId1" Type="http://schemas.openxmlformats.org/officeDocument/2006/relationships/image" Target="../media/image142.emf"/></Relationships>
</file>

<file path=ppt/drawings/_rels/vmlDrawing65.vml.rels><?xml version="1.0" encoding="UTF-8" standalone="yes"?>
<Relationships xmlns="http://schemas.openxmlformats.org/package/2006/relationships"><Relationship Id="rId2" Type="http://schemas.openxmlformats.org/officeDocument/2006/relationships/image" Target="../media/image146.wmf"/><Relationship Id="rId1" Type="http://schemas.openxmlformats.org/officeDocument/2006/relationships/image" Target="../media/image145.wmf"/></Relationships>
</file>

<file path=ppt/drawings/_rels/vmlDrawing66.vml.rels><?xml version="1.0" encoding="UTF-8" standalone="yes"?>
<Relationships xmlns="http://schemas.openxmlformats.org/package/2006/relationships"><Relationship Id="rId2" Type="http://schemas.openxmlformats.org/officeDocument/2006/relationships/image" Target="../media/image149.wmf"/><Relationship Id="rId1" Type="http://schemas.openxmlformats.org/officeDocument/2006/relationships/image" Target="../media/image148.w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153.wmf"/><Relationship Id="rId2" Type="http://schemas.openxmlformats.org/officeDocument/2006/relationships/image" Target="../media/image152.wmf"/><Relationship Id="rId1" Type="http://schemas.openxmlformats.org/officeDocument/2006/relationships/image" Target="../media/image151.w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155.w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15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157.wmf"/></Relationships>
</file>

<file path=ppt/drawings/_rels/vmlDrawing71.vml.rels><?xml version="1.0" encoding="UTF-8" standalone="yes"?>
<Relationships xmlns="http://schemas.openxmlformats.org/package/2006/relationships"><Relationship Id="rId3" Type="http://schemas.openxmlformats.org/officeDocument/2006/relationships/image" Target="../media/image161.wmf"/><Relationship Id="rId2" Type="http://schemas.openxmlformats.org/officeDocument/2006/relationships/image" Target="../media/image160.wmf"/><Relationship Id="rId1" Type="http://schemas.openxmlformats.org/officeDocument/2006/relationships/image" Target="../media/image159.emf"/></Relationships>
</file>

<file path=ppt/drawings/_rels/vmlDrawing72.vml.rels><?xml version="1.0" encoding="UTF-8" standalone="yes"?>
<Relationships xmlns="http://schemas.openxmlformats.org/package/2006/relationships"><Relationship Id="rId2" Type="http://schemas.openxmlformats.org/officeDocument/2006/relationships/image" Target="../media/image164.wmf"/><Relationship Id="rId1" Type="http://schemas.openxmlformats.org/officeDocument/2006/relationships/image" Target="../media/image163.wmf"/></Relationships>
</file>

<file path=ppt/drawings/_rels/vmlDrawing73.vml.rels><?xml version="1.0" encoding="UTF-8" standalone="yes"?>
<Relationships xmlns="http://schemas.openxmlformats.org/package/2006/relationships"><Relationship Id="rId2" Type="http://schemas.openxmlformats.org/officeDocument/2006/relationships/image" Target="../media/image166.wmf"/><Relationship Id="rId1" Type="http://schemas.openxmlformats.org/officeDocument/2006/relationships/image" Target="../media/image165.wmf"/></Relationships>
</file>

<file path=ppt/drawings/_rels/vmlDrawing74.vml.rels><?xml version="1.0" encoding="UTF-8" standalone="yes"?>
<Relationships xmlns="http://schemas.openxmlformats.org/package/2006/relationships"><Relationship Id="rId2" Type="http://schemas.openxmlformats.org/officeDocument/2006/relationships/image" Target="../media/image168.wmf"/><Relationship Id="rId1" Type="http://schemas.openxmlformats.org/officeDocument/2006/relationships/image" Target="../media/image167.w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170.wmf"/></Relationships>
</file>

<file path=ppt/drawings/_rels/vmlDrawing76.vml.rels><?xml version="1.0" encoding="UTF-8" standalone="yes"?>
<Relationships xmlns="http://schemas.openxmlformats.org/package/2006/relationships"><Relationship Id="rId2" Type="http://schemas.openxmlformats.org/officeDocument/2006/relationships/image" Target="../media/image173.wmf"/><Relationship Id="rId1" Type="http://schemas.openxmlformats.org/officeDocument/2006/relationships/image" Target="../media/image172.w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175.wmf"/></Relationships>
</file>

<file path=ppt/drawings/_rels/vmlDrawing78.vml.rels><?xml version="1.0" encoding="UTF-8" standalone="yes"?>
<Relationships xmlns="http://schemas.openxmlformats.org/package/2006/relationships"><Relationship Id="rId2" Type="http://schemas.openxmlformats.org/officeDocument/2006/relationships/image" Target="../media/image178.wmf"/><Relationship Id="rId1" Type="http://schemas.openxmlformats.org/officeDocument/2006/relationships/image" Target="../media/image177.e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18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4025900" cy="350838"/>
          </a:xfrm>
          <a:prstGeom prst="rect">
            <a:avLst/>
          </a:prstGeom>
          <a:noFill/>
          <a:ln w="9525">
            <a:noFill/>
            <a:miter lim="800000"/>
            <a:headEnd/>
            <a:tailEnd/>
          </a:ln>
          <a:effectLst/>
        </p:spPr>
        <p:txBody>
          <a:bodyPr vert="horz" wrap="square" lIns="93260" tIns="46630" rIns="93260" bIns="46630" numCol="1" anchor="t" anchorCtr="0" compatLnSpc="1">
            <a:prstTxWarp prst="textNoShape">
              <a:avLst/>
            </a:prstTxWarp>
          </a:bodyPr>
          <a:lstStyle>
            <a:lvl1pPr defTabSz="931863">
              <a:defRPr sz="1200">
                <a:latin typeface="Tahoma" pitchFamily="34" charset="0"/>
                <a:ea typeface="+mn-ea"/>
              </a:defRPr>
            </a:lvl1pPr>
          </a:lstStyle>
          <a:p>
            <a:pPr>
              <a:defRPr/>
            </a:pPr>
            <a:endParaRPr lang="en-US"/>
          </a:p>
        </p:txBody>
      </p:sp>
      <p:sp>
        <p:nvSpPr>
          <p:cNvPr id="47107" name="Rectangle 3"/>
          <p:cNvSpPr>
            <a:spLocks noGrp="1" noChangeArrowheads="1"/>
          </p:cNvSpPr>
          <p:nvPr>
            <p:ph type="dt" sz="quarter" idx="1"/>
          </p:nvPr>
        </p:nvSpPr>
        <p:spPr bwMode="auto">
          <a:xfrm>
            <a:off x="5264150" y="0"/>
            <a:ext cx="4025900" cy="350838"/>
          </a:xfrm>
          <a:prstGeom prst="rect">
            <a:avLst/>
          </a:prstGeom>
          <a:noFill/>
          <a:ln w="9525">
            <a:noFill/>
            <a:miter lim="800000"/>
            <a:headEnd/>
            <a:tailEnd/>
          </a:ln>
          <a:effectLst/>
        </p:spPr>
        <p:txBody>
          <a:bodyPr vert="horz" wrap="square" lIns="93260" tIns="46630" rIns="93260" bIns="46630" numCol="1" anchor="t" anchorCtr="0" compatLnSpc="1">
            <a:prstTxWarp prst="textNoShape">
              <a:avLst/>
            </a:prstTxWarp>
          </a:bodyPr>
          <a:lstStyle>
            <a:lvl1pPr algn="r" defTabSz="931863">
              <a:defRPr sz="1200">
                <a:latin typeface="Tahoma" pitchFamily="34" charset="0"/>
                <a:ea typeface="+mn-ea"/>
              </a:defRPr>
            </a:lvl1pPr>
          </a:lstStyle>
          <a:p>
            <a:pPr>
              <a:defRPr/>
            </a:pPr>
            <a:endParaRPr lang="en-US"/>
          </a:p>
        </p:txBody>
      </p:sp>
      <p:sp>
        <p:nvSpPr>
          <p:cNvPr id="47108" name="Rectangle 4"/>
          <p:cNvSpPr>
            <a:spLocks noGrp="1" noChangeArrowheads="1"/>
          </p:cNvSpPr>
          <p:nvPr>
            <p:ph type="ftr" sz="quarter" idx="2"/>
          </p:nvPr>
        </p:nvSpPr>
        <p:spPr bwMode="auto">
          <a:xfrm>
            <a:off x="0" y="6651625"/>
            <a:ext cx="4025900" cy="350838"/>
          </a:xfrm>
          <a:prstGeom prst="rect">
            <a:avLst/>
          </a:prstGeom>
          <a:noFill/>
          <a:ln w="9525">
            <a:noFill/>
            <a:miter lim="800000"/>
            <a:headEnd/>
            <a:tailEnd/>
          </a:ln>
          <a:effectLst/>
        </p:spPr>
        <p:txBody>
          <a:bodyPr vert="horz" wrap="square" lIns="93260" tIns="46630" rIns="93260" bIns="46630" numCol="1" anchor="b" anchorCtr="0" compatLnSpc="1">
            <a:prstTxWarp prst="textNoShape">
              <a:avLst/>
            </a:prstTxWarp>
          </a:bodyPr>
          <a:lstStyle>
            <a:lvl1pPr defTabSz="931863">
              <a:defRPr sz="1200">
                <a:latin typeface="Tahoma" pitchFamily="34" charset="0"/>
                <a:ea typeface="+mn-ea"/>
              </a:defRPr>
            </a:lvl1pPr>
          </a:lstStyle>
          <a:p>
            <a:pPr>
              <a:defRPr/>
            </a:pPr>
            <a:endParaRPr lang="en-US"/>
          </a:p>
        </p:txBody>
      </p:sp>
      <p:sp>
        <p:nvSpPr>
          <p:cNvPr id="47109" name="Rectangle 5"/>
          <p:cNvSpPr>
            <a:spLocks noGrp="1" noChangeArrowheads="1"/>
          </p:cNvSpPr>
          <p:nvPr>
            <p:ph type="sldNum" sz="quarter" idx="3"/>
          </p:nvPr>
        </p:nvSpPr>
        <p:spPr bwMode="auto">
          <a:xfrm>
            <a:off x="5262563" y="6651625"/>
            <a:ext cx="4025900" cy="350838"/>
          </a:xfrm>
          <a:prstGeom prst="rect">
            <a:avLst/>
          </a:prstGeom>
          <a:noFill/>
          <a:ln w="9525">
            <a:noFill/>
            <a:miter lim="800000"/>
            <a:headEnd/>
            <a:tailEnd/>
          </a:ln>
          <a:effectLst/>
        </p:spPr>
        <p:txBody>
          <a:bodyPr vert="horz" wrap="square" lIns="93260" tIns="46630" rIns="93260" bIns="46630" numCol="1" anchor="b" anchorCtr="0" compatLnSpc="1">
            <a:prstTxWarp prst="textNoShape">
              <a:avLst/>
            </a:prstTxWarp>
          </a:bodyPr>
          <a:lstStyle>
            <a:lvl1pPr algn="r" defTabSz="931863">
              <a:defRPr sz="1200" smtClean="0"/>
            </a:lvl1pPr>
          </a:lstStyle>
          <a:p>
            <a:pPr>
              <a:defRPr/>
            </a:pPr>
            <a:fld id="{1A57702A-96C2-4654-985C-24B2EFA4738D}"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698" name="Rectangle 2"/>
          <p:cNvSpPr>
            <a:spLocks noGrp="1" noChangeArrowheads="1"/>
          </p:cNvSpPr>
          <p:nvPr>
            <p:ph type="hdr" sz="quarter"/>
          </p:nvPr>
        </p:nvSpPr>
        <p:spPr bwMode="auto">
          <a:xfrm>
            <a:off x="0" y="0"/>
            <a:ext cx="4025900" cy="3508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ea typeface="+mn-ea"/>
              </a:defRPr>
            </a:lvl1pPr>
          </a:lstStyle>
          <a:p>
            <a:pPr>
              <a:defRPr/>
            </a:pPr>
            <a:endParaRPr lang="en-US"/>
          </a:p>
        </p:txBody>
      </p:sp>
      <p:sp>
        <p:nvSpPr>
          <p:cNvPr id="157699" name="Rectangle 3"/>
          <p:cNvSpPr>
            <a:spLocks noGrp="1" noChangeArrowheads="1"/>
          </p:cNvSpPr>
          <p:nvPr>
            <p:ph type="dt" idx="1"/>
          </p:nvPr>
        </p:nvSpPr>
        <p:spPr bwMode="auto">
          <a:xfrm>
            <a:off x="5262563" y="0"/>
            <a:ext cx="4025900" cy="3508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defRPr>
            </a:lvl1pPr>
          </a:lstStyle>
          <a:p>
            <a:pPr>
              <a:defRPr/>
            </a:pPr>
            <a:endParaRPr lang="en-US"/>
          </a:p>
        </p:txBody>
      </p:sp>
      <p:sp>
        <p:nvSpPr>
          <p:cNvPr id="128004" name="Rectangle 4"/>
          <p:cNvSpPr>
            <a:spLocks noRot="1" noChangeArrowheads="1" noTextEdit="1"/>
          </p:cNvSpPr>
          <p:nvPr>
            <p:ph type="sldImg" idx="2"/>
          </p:nvPr>
        </p:nvSpPr>
        <p:spPr bwMode="auto">
          <a:xfrm>
            <a:off x="2895600" y="525463"/>
            <a:ext cx="3500438" cy="2625725"/>
          </a:xfrm>
          <a:prstGeom prst="rect">
            <a:avLst/>
          </a:prstGeom>
          <a:noFill/>
          <a:ln w="9525">
            <a:solidFill>
              <a:srgbClr val="000000"/>
            </a:solidFill>
            <a:miter lim="800000"/>
            <a:headEnd/>
            <a:tailEnd/>
          </a:ln>
        </p:spPr>
      </p:sp>
      <p:sp>
        <p:nvSpPr>
          <p:cNvPr id="157701" name="Rectangle 5"/>
          <p:cNvSpPr>
            <a:spLocks noGrp="1" noChangeArrowheads="1"/>
          </p:cNvSpPr>
          <p:nvPr>
            <p:ph type="body" sz="quarter" idx="3"/>
          </p:nvPr>
        </p:nvSpPr>
        <p:spPr bwMode="auto">
          <a:xfrm>
            <a:off x="930275" y="3327400"/>
            <a:ext cx="7429500" cy="3151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7702" name="Rectangle 6"/>
          <p:cNvSpPr>
            <a:spLocks noGrp="1" noChangeArrowheads="1"/>
          </p:cNvSpPr>
          <p:nvPr>
            <p:ph type="ftr" sz="quarter" idx="4"/>
          </p:nvPr>
        </p:nvSpPr>
        <p:spPr bwMode="auto">
          <a:xfrm>
            <a:off x="0" y="6651625"/>
            <a:ext cx="4025900" cy="3508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ea typeface="+mn-ea"/>
              </a:defRPr>
            </a:lvl1pPr>
          </a:lstStyle>
          <a:p>
            <a:pPr>
              <a:defRPr/>
            </a:pPr>
            <a:endParaRPr lang="en-US"/>
          </a:p>
        </p:txBody>
      </p:sp>
      <p:sp>
        <p:nvSpPr>
          <p:cNvPr id="157703" name="Rectangle 7"/>
          <p:cNvSpPr>
            <a:spLocks noGrp="1" noChangeArrowheads="1"/>
          </p:cNvSpPr>
          <p:nvPr>
            <p:ph type="sldNum" sz="quarter" idx="5"/>
          </p:nvPr>
        </p:nvSpPr>
        <p:spPr bwMode="auto">
          <a:xfrm>
            <a:off x="5262563" y="6651625"/>
            <a:ext cx="4025900" cy="3508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992E5695-1136-4C9A-A1EE-287B3F607D2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itchFamily="34"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Tahoma" pitchFamily="34"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ahoma" pitchFamily="34"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ahoma" pitchFamily="34"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ahoma" pitchFamily="34"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5C604A57-CF2E-4BB2-9FDD-36F5CF76DC80}" type="slidenum">
              <a:rPr lang="en-US"/>
              <a:pPr/>
              <a:t>49</a:t>
            </a:fld>
            <a:endParaRPr lang="en-US"/>
          </a:p>
        </p:txBody>
      </p:sp>
      <p:sp>
        <p:nvSpPr>
          <p:cNvPr id="129027" name="Rectangle 2"/>
          <p:cNvSpPr>
            <a:spLocks noRo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6BBCACE-74A4-4CCA-9ECA-180297FFC8C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B87DCEE-8FEC-401F-99EF-376912E9DF3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56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368F67B-B2C3-4DDF-872C-26EF28EBF0DD}"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635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0" y="685800"/>
            <a:ext cx="44958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685800"/>
            <a:ext cx="44958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60C72DA-F993-42B6-840C-E2BC47D6EDA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635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0" y="685800"/>
            <a:ext cx="44958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685800"/>
            <a:ext cx="4495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505200"/>
            <a:ext cx="44958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90AF4514-0013-475A-B130-E9BF18EC09F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B44D492-0833-4EF6-B040-460C2429A98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C84D33A-4743-47A0-A19A-B6D9E88FFFE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685800"/>
            <a:ext cx="4495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685800"/>
            <a:ext cx="44958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1FC3CE9-BB69-4B02-81B2-84344E3A005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F1CAE29-80A8-4EBB-857B-3B6E36A05C3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2A97A56-77A3-4244-94BE-39F57EB1C2B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A5FB251-B7CE-45FD-B4FF-7FDC9E4EF9B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362B9C7-A252-4147-989F-E86FD559C20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52D22C2-6003-4083-8E42-BC83968425A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bwMode="auto">
          <a:xfrm>
            <a:off x="0" y="0"/>
            <a:ext cx="82296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1923" name="Rectangle 3"/>
          <p:cNvSpPr>
            <a:spLocks noGrp="1" noChangeArrowheads="1"/>
          </p:cNvSpPr>
          <p:nvPr>
            <p:ph type="body" idx="1"/>
          </p:nvPr>
        </p:nvSpPr>
        <p:spPr bwMode="auto">
          <a:xfrm>
            <a:off x="0" y="685800"/>
            <a:ext cx="91440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ahoma" pitchFamily="34" charset="0"/>
                <a:ea typeface="+mn-ea"/>
              </a:defRPr>
            </a:lvl1pPr>
          </a:lstStyle>
          <a:p>
            <a:pPr>
              <a:defRPr/>
            </a:pPr>
            <a:endParaRPr lang="en-US"/>
          </a:p>
        </p:txBody>
      </p:sp>
      <p:sp>
        <p:nvSpPr>
          <p:cNvPr id="1029"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ahoma" pitchFamily="34" charset="0"/>
                <a:ea typeface="+mn-ea"/>
              </a:defRPr>
            </a:lvl1pPr>
          </a:lstStyle>
          <a:p>
            <a:pPr>
              <a:defRPr/>
            </a:pPr>
            <a:endParaRPr lang="en-US"/>
          </a:p>
        </p:txBody>
      </p:sp>
      <p:sp>
        <p:nvSpPr>
          <p:cNvPr id="1030" name="Rectangle 6"/>
          <p:cNvSpPr>
            <a:spLocks noGrp="1" noChangeArrowheads="1"/>
          </p:cNvSpPr>
          <p:nvPr>
            <p:ph type="sldNum" sz="quarter" idx="4"/>
          </p:nvPr>
        </p:nvSpPr>
        <p:spPr bwMode="auto">
          <a:xfrm>
            <a:off x="70104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9F436D16-65AE-4256-87DA-CEF08A5508D4}" type="slidenum">
              <a:rPr lang="en-US"/>
              <a:pPr>
                <a:defRPr/>
              </a:pPr>
              <a:t>‹#›</a:t>
            </a:fld>
            <a:endParaRPr lang="en-US"/>
          </a:p>
        </p:txBody>
      </p:sp>
      <p:sp>
        <p:nvSpPr>
          <p:cNvPr id="1031" name="Line 7"/>
          <p:cNvSpPr>
            <a:spLocks noChangeShapeType="1"/>
          </p:cNvSpPr>
          <p:nvPr/>
        </p:nvSpPr>
        <p:spPr bwMode="auto">
          <a:xfrm>
            <a:off x="0" y="533400"/>
            <a:ext cx="9144000" cy="0"/>
          </a:xfrm>
          <a:prstGeom prst="line">
            <a:avLst/>
          </a:prstGeom>
          <a:noFill/>
          <a:ln w="38100">
            <a:solidFill>
              <a:schemeClr val="accent2"/>
            </a:solidFill>
            <a:round/>
            <a:headEnd/>
            <a:tailEnd/>
          </a:ln>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0" fontAlgn="base" hangingPunct="0">
        <a:spcBef>
          <a:spcPct val="0"/>
        </a:spcBef>
        <a:spcAft>
          <a:spcPct val="0"/>
        </a:spcAft>
        <a:defRPr sz="4400" b="1">
          <a:solidFill>
            <a:schemeClr val="tx2"/>
          </a:solidFill>
          <a:latin typeface="+mj-lt"/>
          <a:ea typeface="MS PGothic" pitchFamily="34" charset="-128"/>
          <a:cs typeface="+mj-cs"/>
        </a:defRPr>
      </a:lvl1pPr>
      <a:lvl2pPr algn="l" rtl="0" eaLnBrk="0" fontAlgn="base" hangingPunct="0">
        <a:spcBef>
          <a:spcPct val="0"/>
        </a:spcBef>
        <a:spcAft>
          <a:spcPct val="0"/>
        </a:spcAft>
        <a:defRPr sz="4400" b="1">
          <a:solidFill>
            <a:schemeClr val="tx2"/>
          </a:solidFill>
          <a:latin typeface="Tahoma" pitchFamily="34" charset="0"/>
          <a:ea typeface="MS PGothic" pitchFamily="34" charset="-128"/>
        </a:defRPr>
      </a:lvl2pPr>
      <a:lvl3pPr algn="l" rtl="0" eaLnBrk="0" fontAlgn="base" hangingPunct="0">
        <a:spcBef>
          <a:spcPct val="0"/>
        </a:spcBef>
        <a:spcAft>
          <a:spcPct val="0"/>
        </a:spcAft>
        <a:defRPr sz="4400" b="1">
          <a:solidFill>
            <a:schemeClr val="tx2"/>
          </a:solidFill>
          <a:latin typeface="Tahoma" pitchFamily="34" charset="0"/>
          <a:ea typeface="MS PGothic" pitchFamily="34" charset="-128"/>
        </a:defRPr>
      </a:lvl3pPr>
      <a:lvl4pPr algn="l" rtl="0" eaLnBrk="0" fontAlgn="base" hangingPunct="0">
        <a:spcBef>
          <a:spcPct val="0"/>
        </a:spcBef>
        <a:spcAft>
          <a:spcPct val="0"/>
        </a:spcAft>
        <a:defRPr sz="4400" b="1">
          <a:solidFill>
            <a:schemeClr val="tx2"/>
          </a:solidFill>
          <a:latin typeface="Tahoma" pitchFamily="34" charset="0"/>
          <a:ea typeface="MS PGothic" pitchFamily="34" charset="-128"/>
        </a:defRPr>
      </a:lvl4pPr>
      <a:lvl5pPr algn="l" rtl="0" eaLnBrk="0" fontAlgn="base" hangingPunct="0">
        <a:spcBef>
          <a:spcPct val="0"/>
        </a:spcBef>
        <a:spcAft>
          <a:spcPct val="0"/>
        </a:spcAft>
        <a:defRPr sz="4400" b="1">
          <a:solidFill>
            <a:schemeClr val="tx2"/>
          </a:solidFill>
          <a:latin typeface="Tahoma" pitchFamily="34" charset="0"/>
          <a:ea typeface="MS PGothic" pitchFamily="34" charset="-128"/>
        </a:defRPr>
      </a:lvl5pPr>
      <a:lvl6pPr marL="457200" algn="l" rtl="0" fontAlgn="base">
        <a:spcBef>
          <a:spcPct val="0"/>
        </a:spcBef>
        <a:spcAft>
          <a:spcPct val="0"/>
        </a:spcAft>
        <a:defRPr b="1">
          <a:solidFill>
            <a:schemeClr val="tx2"/>
          </a:solidFill>
          <a:latin typeface="Tahoma" pitchFamily="34" charset="0"/>
        </a:defRPr>
      </a:lvl6pPr>
      <a:lvl7pPr marL="914400" algn="l" rtl="0" fontAlgn="base">
        <a:spcBef>
          <a:spcPct val="0"/>
        </a:spcBef>
        <a:spcAft>
          <a:spcPct val="0"/>
        </a:spcAft>
        <a:defRPr b="1">
          <a:solidFill>
            <a:schemeClr val="tx2"/>
          </a:solidFill>
          <a:latin typeface="Tahoma" pitchFamily="34" charset="0"/>
        </a:defRPr>
      </a:lvl7pPr>
      <a:lvl8pPr marL="1371600" algn="l" rtl="0" fontAlgn="base">
        <a:spcBef>
          <a:spcPct val="0"/>
        </a:spcBef>
        <a:spcAft>
          <a:spcPct val="0"/>
        </a:spcAft>
        <a:defRPr b="1">
          <a:solidFill>
            <a:schemeClr val="tx2"/>
          </a:solidFill>
          <a:latin typeface="Tahoma" pitchFamily="34" charset="0"/>
        </a:defRPr>
      </a:lvl8pPr>
      <a:lvl9pPr marL="1828800" algn="l" rtl="0" fontAlgn="base">
        <a:spcBef>
          <a:spcPct val="0"/>
        </a:spcBef>
        <a:spcAft>
          <a:spcPct val="0"/>
        </a:spcAft>
        <a:defRPr b="1">
          <a:solidFill>
            <a:schemeClr val="tx2"/>
          </a:solidFill>
          <a:latin typeface="Tahoma" pitchFamily="34" charset="0"/>
        </a:defRPr>
      </a:lvl9pPr>
    </p:titleStyle>
    <p:bodyStyle>
      <a:lvl1pPr marL="609600" indent="-609600" algn="l" rtl="0" eaLnBrk="0" fontAlgn="base" hangingPunct="0">
        <a:spcBef>
          <a:spcPct val="20000"/>
        </a:spcBef>
        <a:spcAft>
          <a:spcPct val="0"/>
        </a:spcAft>
        <a:buAutoNum type="romanUcPeriod"/>
        <a:defRPr sz="3200">
          <a:solidFill>
            <a:schemeClr val="tx1"/>
          </a:solidFill>
          <a:latin typeface="+mn-lt"/>
          <a:ea typeface="MS PGothic" pitchFamily="34" charset="-128"/>
          <a:cs typeface="+mn-cs"/>
        </a:defRPr>
      </a:lvl1pPr>
      <a:lvl2pPr marL="1109663" indent="-533400" algn="l" rtl="0" eaLnBrk="0" fontAlgn="base" hangingPunct="0">
        <a:spcBef>
          <a:spcPct val="20000"/>
        </a:spcBef>
        <a:spcAft>
          <a:spcPct val="0"/>
        </a:spcAft>
        <a:buAutoNum type="alphaUcPeriod"/>
        <a:defRPr sz="2800">
          <a:solidFill>
            <a:schemeClr val="tx1"/>
          </a:solidFill>
          <a:latin typeface="+mn-lt"/>
          <a:ea typeface="MS PGothic" pitchFamily="34" charset="-128"/>
        </a:defRPr>
      </a:lvl2pPr>
      <a:lvl3pPr marL="1508125" indent="-363538" algn="l" rtl="0" eaLnBrk="0" fontAlgn="base" hangingPunct="0">
        <a:spcBef>
          <a:spcPct val="20000"/>
        </a:spcBef>
        <a:spcAft>
          <a:spcPct val="0"/>
        </a:spcAft>
        <a:buAutoNum type="arabicPeriod"/>
        <a:defRPr sz="2400">
          <a:solidFill>
            <a:schemeClr val="tx1"/>
          </a:solidFill>
          <a:latin typeface="+mn-lt"/>
          <a:ea typeface="MS PGothic" pitchFamily="34" charset="-128"/>
        </a:defRPr>
      </a:lvl3pPr>
      <a:lvl4pPr marL="1944688" indent="-322263" algn="l" rtl="0" eaLnBrk="0" fontAlgn="base" hangingPunct="0">
        <a:spcBef>
          <a:spcPct val="20000"/>
        </a:spcBef>
        <a:spcAft>
          <a:spcPct val="0"/>
        </a:spcAft>
        <a:buAutoNum type="alphaLcParenR"/>
        <a:defRPr sz="2000">
          <a:solidFill>
            <a:schemeClr val="tx1"/>
          </a:solidFill>
          <a:latin typeface="+mn-lt"/>
          <a:ea typeface="MS PGothic" pitchFamily="34" charset="-128"/>
        </a:defRPr>
      </a:lvl4pPr>
      <a:lvl5pPr marL="2343150" indent="-282575" algn="l" rtl="0" eaLnBrk="0" fontAlgn="base" hangingPunct="0">
        <a:spcBef>
          <a:spcPct val="20000"/>
        </a:spcBef>
        <a:spcAft>
          <a:spcPct val="0"/>
        </a:spcAft>
        <a:buChar char="•"/>
        <a:defRPr sz="2000">
          <a:solidFill>
            <a:schemeClr val="tx1"/>
          </a:solidFill>
          <a:latin typeface="+mn-lt"/>
          <a:ea typeface="MS PGothic" pitchFamily="34" charset="-128"/>
        </a:defRPr>
      </a:lvl5pPr>
      <a:lvl6pPr marL="2800350" indent="-282575" algn="l" rtl="0" fontAlgn="base">
        <a:spcBef>
          <a:spcPct val="20000"/>
        </a:spcBef>
        <a:spcAft>
          <a:spcPct val="0"/>
        </a:spcAft>
        <a:buChar char="•"/>
        <a:defRPr>
          <a:solidFill>
            <a:schemeClr val="tx1"/>
          </a:solidFill>
          <a:latin typeface="+mn-lt"/>
        </a:defRPr>
      </a:lvl6pPr>
      <a:lvl7pPr marL="3257550" indent="-282575" algn="l" rtl="0" fontAlgn="base">
        <a:spcBef>
          <a:spcPct val="20000"/>
        </a:spcBef>
        <a:spcAft>
          <a:spcPct val="0"/>
        </a:spcAft>
        <a:buChar char="•"/>
        <a:defRPr>
          <a:solidFill>
            <a:schemeClr val="tx1"/>
          </a:solidFill>
          <a:latin typeface="+mn-lt"/>
        </a:defRPr>
      </a:lvl7pPr>
      <a:lvl8pPr marL="3714750" indent="-282575" algn="l" rtl="0" fontAlgn="base">
        <a:spcBef>
          <a:spcPct val="20000"/>
        </a:spcBef>
        <a:spcAft>
          <a:spcPct val="0"/>
        </a:spcAft>
        <a:buChar char="•"/>
        <a:defRPr>
          <a:solidFill>
            <a:schemeClr val="tx1"/>
          </a:solidFill>
          <a:latin typeface="+mn-lt"/>
        </a:defRPr>
      </a:lvl8pPr>
      <a:lvl9pPr marL="4171950" indent="-282575"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slideLayout" Target="../slideLayouts/slideLayout13.xml"/><Relationship Id="rId1" Type="http://schemas.openxmlformats.org/officeDocument/2006/relationships/vmlDrawing" Target="../drawings/vmlDrawing61.vml"/><Relationship Id="rId5" Type="http://schemas.openxmlformats.org/officeDocument/2006/relationships/oleObject" Target="../embeddings/oleObject103.bin"/><Relationship Id="rId4" Type="http://schemas.openxmlformats.org/officeDocument/2006/relationships/oleObject" Target="../embeddings/oleObject102.bin"/></Relationships>
</file>

<file path=ppt/slides/_rels/slide101.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slideLayout" Target="../slideLayouts/slideLayout13.xml"/><Relationship Id="rId1" Type="http://schemas.openxmlformats.org/officeDocument/2006/relationships/vmlDrawing" Target="../drawings/vmlDrawing62.vml"/><Relationship Id="rId4" Type="http://schemas.openxmlformats.org/officeDocument/2006/relationships/oleObject" Target="../embeddings/oleObject104.bin"/></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105.bin"/><Relationship Id="rId2" Type="http://schemas.openxmlformats.org/officeDocument/2006/relationships/slideLayout" Target="../slideLayouts/slideLayout12.xml"/><Relationship Id="rId1" Type="http://schemas.openxmlformats.org/officeDocument/2006/relationships/vmlDrawing" Target="../drawings/vmlDrawing63.vml"/><Relationship Id="rId4" Type="http://schemas.openxmlformats.org/officeDocument/2006/relationships/oleObject" Target="../embeddings/oleObject106.bin"/></Relationships>
</file>

<file path=ppt/slides/_rels/slide103.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slideLayout" Target="../slideLayouts/slideLayout13.xml"/><Relationship Id="rId1" Type="http://schemas.openxmlformats.org/officeDocument/2006/relationships/vmlDrawing" Target="../drawings/vmlDrawing64.vml"/><Relationship Id="rId5" Type="http://schemas.openxmlformats.org/officeDocument/2006/relationships/oleObject" Target="../embeddings/oleObject108.bin"/><Relationship Id="rId4" Type="http://schemas.openxmlformats.org/officeDocument/2006/relationships/oleObject" Target="../embeddings/oleObject107.bin"/></Relationships>
</file>

<file path=ppt/slides/_rels/slide104.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slideLayout" Target="../slideLayouts/slideLayout13.xml"/><Relationship Id="rId1" Type="http://schemas.openxmlformats.org/officeDocument/2006/relationships/vmlDrawing" Target="../drawings/vmlDrawing65.vml"/><Relationship Id="rId5" Type="http://schemas.openxmlformats.org/officeDocument/2006/relationships/oleObject" Target="../embeddings/oleObject110.bin"/><Relationship Id="rId4" Type="http://schemas.openxmlformats.org/officeDocument/2006/relationships/oleObject" Target="../embeddings/oleObject109.bin"/></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111.bin"/><Relationship Id="rId2" Type="http://schemas.openxmlformats.org/officeDocument/2006/relationships/slideLayout" Target="../slideLayouts/slideLayout12.xml"/><Relationship Id="rId1" Type="http://schemas.openxmlformats.org/officeDocument/2006/relationships/vmlDrawing" Target="../drawings/vmlDrawing66.vml"/><Relationship Id="rId4" Type="http://schemas.openxmlformats.org/officeDocument/2006/relationships/oleObject" Target="../embeddings/oleObject112.bin"/></Relationships>
</file>

<file path=ppt/slides/_rels/slide106.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slideLayout" Target="../slideLayouts/slideLayout13.xml"/><Relationship Id="rId1" Type="http://schemas.openxmlformats.org/officeDocument/2006/relationships/vmlDrawing" Target="../drawings/vmlDrawing67.vml"/><Relationship Id="rId6" Type="http://schemas.openxmlformats.org/officeDocument/2006/relationships/oleObject" Target="../embeddings/oleObject115.bin"/><Relationship Id="rId5" Type="http://schemas.openxmlformats.org/officeDocument/2006/relationships/oleObject" Target="../embeddings/oleObject114.bin"/><Relationship Id="rId4" Type="http://schemas.openxmlformats.org/officeDocument/2006/relationships/oleObject" Target="../embeddings/oleObject113.bin"/></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116.bin"/><Relationship Id="rId2" Type="http://schemas.openxmlformats.org/officeDocument/2006/relationships/slideLayout" Target="../slideLayouts/slideLayout12.xml"/><Relationship Id="rId1" Type="http://schemas.openxmlformats.org/officeDocument/2006/relationships/vmlDrawing" Target="../drawings/vmlDrawing68.v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117.bin"/><Relationship Id="rId2" Type="http://schemas.openxmlformats.org/officeDocument/2006/relationships/slideLayout" Target="../slideLayouts/slideLayout12.xml"/><Relationship Id="rId1" Type="http://schemas.openxmlformats.org/officeDocument/2006/relationships/vmlDrawing" Target="../drawings/vmlDrawing69.v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slideLayout" Target="../slideLayouts/slideLayout13.xml"/><Relationship Id="rId1" Type="http://schemas.openxmlformats.org/officeDocument/2006/relationships/vmlDrawing" Target="../drawings/vmlDrawing70.vml"/><Relationship Id="rId4" Type="http://schemas.openxmlformats.org/officeDocument/2006/relationships/oleObject" Target="../embeddings/oleObject118.bin"/></Relationships>
</file>

<file path=ppt/slides/_rels/slide111.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slideLayout" Target="../slideLayouts/slideLayout13.xml"/><Relationship Id="rId1" Type="http://schemas.openxmlformats.org/officeDocument/2006/relationships/vmlDrawing" Target="../drawings/vmlDrawing71.vml"/><Relationship Id="rId6" Type="http://schemas.openxmlformats.org/officeDocument/2006/relationships/oleObject" Target="../embeddings/oleObject121.bin"/><Relationship Id="rId5" Type="http://schemas.openxmlformats.org/officeDocument/2006/relationships/oleObject" Target="../embeddings/oleObject120.bin"/><Relationship Id="rId4" Type="http://schemas.openxmlformats.org/officeDocument/2006/relationships/oleObject" Target="../embeddings/oleObject119.bin"/></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122.bin"/><Relationship Id="rId2" Type="http://schemas.openxmlformats.org/officeDocument/2006/relationships/slideLayout" Target="../slideLayouts/slideLayout12.xml"/><Relationship Id="rId1" Type="http://schemas.openxmlformats.org/officeDocument/2006/relationships/vmlDrawing" Target="../drawings/vmlDrawing72.vml"/><Relationship Id="rId4" Type="http://schemas.openxmlformats.org/officeDocument/2006/relationships/oleObject" Target="../embeddings/oleObject123.bin"/></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124.bin"/><Relationship Id="rId2" Type="http://schemas.openxmlformats.org/officeDocument/2006/relationships/slideLayout" Target="../slideLayouts/slideLayout12.xml"/><Relationship Id="rId1" Type="http://schemas.openxmlformats.org/officeDocument/2006/relationships/vmlDrawing" Target="../drawings/vmlDrawing73.vml"/><Relationship Id="rId4" Type="http://schemas.openxmlformats.org/officeDocument/2006/relationships/oleObject" Target="../embeddings/oleObject125.bin"/></Relationships>
</file>

<file path=ppt/slides/_rels/slide115.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slideLayout" Target="../slideLayouts/slideLayout13.xml"/><Relationship Id="rId1" Type="http://schemas.openxmlformats.org/officeDocument/2006/relationships/vmlDrawing" Target="../drawings/vmlDrawing74.vml"/><Relationship Id="rId5" Type="http://schemas.openxmlformats.org/officeDocument/2006/relationships/oleObject" Target="../embeddings/oleObject127.bin"/><Relationship Id="rId4" Type="http://schemas.openxmlformats.org/officeDocument/2006/relationships/oleObject" Target="../embeddings/oleObject126.bin"/></Relationships>
</file>

<file path=ppt/slides/_rels/slide116.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slideLayout" Target="../slideLayouts/slideLayout13.xml"/><Relationship Id="rId1" Type="http://schemas.openxmlformats.org/officeDocument/2006/relationships/vmlDrawing" Target="../drawings/vmlDrawing75.vml"/><Relationship Id="rId4" Type="http://schemas.openxmlformats.org/officeDocument/2006/relationships/oleObject" Target="../embeddings/oleObject128.bin"/></Relationships>
</file>

<file path=ppt/slides/_rels/slide117.xml.rels><?xml version="1.0" encoding="UTF-8" standalone="yes"?>
<Relationships xmlns="http://schemas.openxmlformats.org/package/2006/relationships"><Relationship Id="rId3" Type="http://schemas.openxmlformats.org/officeDocument/2006/relationships/image" Target="../media/image174.png"/><Relationship Id="rId2" Type="http://schemas.openxmlformats.org/officeDocument/2006/relationships/slideLayout" Target="../slideLayouts/slideLayout13.xml"/><Relationship Id="rId1" Type="http://schemas.openxmlformats.org/officeDocument/2006/relationships/vmlDrawing" Target="../drawings/vmlDrawing76.vml"/><Relationship Id="rId5" Type="http://schemas.openxmlformats.org/officeDocument/2006/relationships/oleObject" Target="../embeddings/oleObject130.bin"/><Relationship Id="rId4" Type="http://schemas.openxmlformats.org/officeDocument/2006/relationships/oleObject" Target="../embeddings/oleObject129.bin"/></Relationships>
</file>

<file path=ppt/slides/_rels/slide118.xml.rels><?xml version="1.0" encoding="UTF-8" standalone="yes"?>
<Relationships xmlns="http://schemas.openxmlformats.org/package/2006/relationships"><Relationship Id="rId3" Type="http://schemas.openxmlformats.org/officeDocument/2006/relationships/image" Target="../media/image176.png"/><Relationship Id="rId2" Type="http://schemas.openxmlformats.org/officeDocument/2006/relationships/slideLayout" Target="../slideLayouts/slideLayout13.xml"/><Relationship Id="rId1" Type="http://schemas.openxmlformats.org/officeDocument/2006/relationships/vmlDrawing" Target="../drawings/vmlDrawing77.vml"/><Relationship Id="rId4" Type="http://schemas.openxmlformats.org/officeDocument/2006/relationships/oleObject" Target="../embeddings/oleObject131.bin"/></Relationships>
</file>

<file path=ppt/slides/_rels/slide119.xml.rels><?xml version="1.0" encoding="UTF-8" standalone="yes"?>
<Relationships xmlns="http://schemas.openxmlformats.org/package/2006/relationships"><Relationship Id="rId3" Type="http://schemas.openxmlformats.org/officeDocument/2006/relationships/image" Target="../media/image179.png"/><Relationship Id="rId2" Type="http://schemas.openxmlformats.org/officeDocument/2006/relationships/slideLayout" Target="../slideLayouts/slideLayout13.xml"/><Relationship Id="rId1" Type="http://schemas.openxmlformats.org/officeDocument/2006/relationships/vmlDrawing" Target="../drawings/vmlDrawing78.vml"/><Relationship Id="rId5" Type="http://schemas.openxmlformats.org/officeDocument/2006/relationships/oleObject" Target="../embeddings/oleObject133.bin"/><Relationship Id="rId4" Type="http://schemas.openxmlformats.org/officeDocument/2006/relationships/oleObject" Target="../embeddings/oleObject132.bin"/></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slideLayout" Target="../slideLayouts/slideLayout13.xml"/><Relationship Id="rId1" Type="http://schemas.openxmlformats.org/officeDocument/2006/relationships/vmlDrawing" Target="../drawings/vmlDrawing79.vml"/><Relationship Id="rId4" Type="http://schemas.openxmlformats.org/officeDocument/2006/relationships/oleObject" Target="../embeddings/oleObject134.bin"/></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oleObject" Target="../embeddings/oleObject7.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4.v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oleObject" Target="../embeddings/oleObject10.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6.v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vmlDrawing" Target="../drawings/vmlDrawing7.vml"/><Relationship Id="rId5" Type="http://schemas.openxmlformats.org/officeDocument/2006/relationships/oleObject" Target="../embeddings/oleObject13.bin"/><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9.v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12.xml"/><Relationship Id="rId1" Type="http://schemas.openxmlformats.org/officeDocument/2006/relationships/vmlDrawing" Target="../drawings/vmlDrawing10.vml"/><Relationship Id="rId4" Type="http://schemas.openxmlformats.org/officeDocument/2006/relationships/oleObject" Target="../embeddings/oleObject16.bin"/></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13.xml"/><Relationship Id="rId1" Type="http://schemas.openxmlformats.org/officeDocument/2006/relationships/vmlDrawing" Target="../drawings/vmlDrawing11.vml"/><Relationship Id="rId4" Type="http://schemas.openxmlformats.org/officeDocument/2006/relationships/oleObject" Target="../embeddings/oleObject17.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2.xml"/><Relationship Id="rId1" Type="http://schemas.openxmlformats.org/officeDocument/2006/relationships/vmlDrawing" Target="../drawings/vmlDrawing12.v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13.xml"/><Relationship Id="rId1" Type="http://schemas.openxmlformats.org/officeDocument/2006/relationships/vmlDrawing" Target="../drawings/vmlDrawing13.vml"/><Relationship Id="rId4" Type="http://schemas.openxmlformats.org/officeDocument/2006/relationships/oleObject" Target="../embeddings/oleObject19.bin"/></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13.xml"/><Relationship Id="rId1" Type="http://schemas.openxmlformats.org/officeDocument/2006/relationships/vmlDrawing" Target="../drawings/vmlDrawing14.vml"/><Relationship Id="rId5" Type="http://schemas.openxmlformats.org/officeDocument/2006/relationships/oleObject" Target="../embeddings/oleObject21.bin"/><Relationship Id="rId4" Type="http://schemas.openxmlformats.org/officeDocument/2006/relationships/oleObject" Target="../embeddings/oleObject20.bin"/></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2.xml"/><Relationship Id="rId1" Type="http://schemas.openxmlformats.org/officeDocument/2006/relationships/vmlDrawing" Target="../drawings/vmlDrawing15.v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13.xml"/><Relationship Id="rId1" Type="http://schemas.openxmlformats.org/officeDocument/2006/relationships/vmlDrawing" Target="../drawings/vmlDrawing16.vml"/><Relationship Id="rId5" Type="http://schemas.openxmlformats.org/officeDocument/2006/relationships/oleObject" Target="../embeddings/oleObject24.bin"/><Relationship Id="rId4" Type="http://schemas.openxmlformats.org/officeDocument/2006/relationships/oleObject" Target="../embeddings/oleObject23.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12.xml"/><Relationship Id="rId1" Type="http://schemas.openxmlformats.org/officeDocument/2006/relationships/vmlDrawing" Target="../drawings/vmlDrawing17.vml"/></Relationships>
</file>

<file path=ppt/slides/_rels/slide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13.xml"/><Relationship Id="rId1" Type="http://schemas.openxmlformats.org/officeDocument/2006/relationships/vmlDrawing" Target="../drawings/vmlDrawing18.vml"/><Relationship Id="rId5" Type="http://schemas.openxmlformats.org/officeDocument/2006/relationships/oleObject" Target="../embeddings/oleObject27.bin"/><Relationship Id="rId4" Type="http://schemas.openxmlformats.org/officeDocument/2006/relationships/oleObject" Target="../embeddings/oleObject26.bin"/></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13.xml"/><Relationship Id="rId1" Type="http://schemas.openxmlformats.org/officeDocument/2006/relationships/vmlDrawing" Target="../drawings/vmlDrawing19.vml"/><Relationship Id="rId4" Type="http://schemas.openxmlformats.org/officeDocument/2006/relationships/oleObject" Target="../embeddings/oleObject28.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12.xml"/><Relationship Id="rId1" Type="http://schemas.openxmlformats.org/officeDocument/2006/relationships/vmlDrawing" Target="../drawings/vmlDrawing20.vml"/><Relationship Id="rId4" Type="http://schemas.openxmlformats.org/officeDocument/2006/relationships/oleObject" Target="../embeddings/oleObject30.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Layout" Target="../slideLayouts/slideLayout13.xml"/><Relationship Id="rId1" Type="http://schemas.openxmlformats.org/officeDocument/2006/relationships/vmlDrawing" Target="../drawings/vmlDrawing21.vml"/><Relationship Id="rId4" Type="http://schemas.openxmlformats.org/officeDocument/2006/relationships/oleObject" Target="../embeddings/oleObject31.bin"/></Relationships>
</file>

<file path=ppt/slides/_rels/slide5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slideLayout" Target="../slideLayouts/slideLayout13.xml"/><Relationship Id="rId1" Type="http://schemas.openxmlformats.org/officeDocument/2006/relationships/vmlDrawing" Target="../drawings/vmlDrawing22.vml"/><Relationship Id="rId5" Type="http://schemas.openxmlformats.org/officeDocument/2006/relationships/oleObject" Target="../embeddings/oleObject33.bin"/><Relationship Id="rId4" Type="http://schemas.openxmlformats.org/officeDocument/2006/relationships/oleObject" Target="../embeddings/oleObject32.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12.xml"/><Relationship Id="rId1" Type="http://schemas.openxmlformats.org/officeDocument/2006/relationships/vmlDrawing" Target="../drawings/vmlDrawing23.v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12.xml"/><Relationship Id="rId1" Type="http://schemas.openxmlformats.org/officeDocument/2006/relationships/vmlDrawing" Target="../drawings/vmlDrawing24.v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12.xml"/><Relationship Id="rId1" Type="http://schemas.openxmlformats.org/officeDocument/2006/relationships/vmlDrawing" Target="../drawings/vmlDrawing25.vml"/><Relationship Id="rId4" Type="http://schemas.openxmlformats.org/officeDocument/2006/relationships/oleObject" Target="../embeddings/oleObject37.bin"/></Relationships>
</file>

<file path=ppt/slides/_rels/slide6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slideLayout" Target="../slideLayouts/slideLayout13.xml"/><Relationship Id="rId1" Type="http://schemas.openxmlformats.org/officeDocument/2006/relationships/vmlDrawing" Target="../drawings/vmlDrawing26.vml"/><Relationship Id="rId5" Type="http://schemas.openxmlformats.org/officeDocument/2006/relationships/oleObject" Target="../embeddings/oleObject39.bin"/><Relationship Id="rId4" Type="http://schemas.openxmlformats.org/officeDocument/2006/relationships/oleObject" Target="../embeddings/oleObject38.bin"/></Relationships>
</file>

<file path=ppt/slides/_rels/slide6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slideLayout" Target="../slideLayouts/slideLayout13.xml"/><Relationship Id="rId1" Type="http://schemas.openxmlformats.org/officeDocument/2006/relationships/vmlDrawing" Target="../drawings/vmlDrawing27.vml"/><Relationship Id="rId4" Type="http://schemas.openxmlformats.org/officeDocument/2006/relationships/oleObject" Target="../embeddings/oleObject40.bin"/></Relationships>
</file>

<file path=ppt/slides/_rels/slide6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slideLayout" Target="../slideLayouts/slideLayout13.xml"/><Relationship Id="rId1" Type="http://schemas.openxmlformats.org/officeDocument/2006/relationships/vmlDrawing" Target="../drawings/vmlDrawing28.vml"/><Relationship Id="rId5" Type="http://schemas.openxmlformats.org/officeDocument/2006/relationships/oleObject" Target="../embeddings/oleObject42.bin"/><Relationship Id="rId4" Type="http://schemas.openxmlformats.org/officeDocument/2006/relationships/oleObject" Target="../embeddings/oleObject41.bin"/></Relationships>
</file>

<file path=ppt/slides/_rels/slide6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slideLayout" Target="../slideLayouts/slideLayout13.xml"/><Relationship Id="rId1" Type="http://schemas.openxmlformats.org/officeDocument/2006/relationships/vmlDrawing" Target="../drawings/vmlDrawing29.vml"/><Relationship Id="rId4" Type="http://schemas.openxmlformats.org/officeDocument/2006/relationships/oleObject" Target="../embeddings/oleObject43.bin"/></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12.xml"/><Relationship Id="rId1" Type="http://schemas.openxmlformats.org/officeDocument/2006/relationships/vmlDrawing" Target="../drawings/vmlDrawing30.vml"/></Relationships>
</file>

<file path=ppt/slides/_rels/slide6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image" Target="../media/image73.png"/><Relationship Id="rId7" Type="http://schemas.openxmlformats.org/officeDocument/2006/relationships/oleObject" Target="../embeddings/oleObject48.bin"/><Relationship Id="rId2" Type="http://schemas.openxmlformats.org/officeDocument/2006/relationships/slideLayout" Target="../slideLayouts/slideLayout13.xml"/><Relationship Id="rId1" Type="http://schemas.openxmlformats.org/officeDocument/2006/relationships/vmlDrawing" Target="../drawings/vmlDrawing31.vml"/><Relationship Id="rId6" Type="http://schemas.openxmlformats.org/officeDocument/2006/relationships/oleObject" Target="../embeddings/oleObject47.bin"/><Relationship Id="rId5" Type="http://schemas.openxmlformats.org/officeDocument/2006/relationships/oleObject" Target="../embeddings/oleObject46.bin"/><Relationship Id="rId4" Type="http://schemas.openxmlformats.org/officeDocument/2006/relationships/oleObject" Target="../embeddings/oleObject45.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12.xml"/><Relationship Id="rId1" Type="http://schemas.openxmlformats.org/officeDocument/2006/relationships/vmlDrawing" Target="../drawings/vmlDrawing32.vml"/><Relationship Id="rId4" Type="http://schemas.openxmlformats.org/officeDocument/2006/relationships/oleObject" Target="../embeddings/oleObject50.bin"/></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12.xml"/><Relationship Id="rId1" Type="http://schemas.openxmlformats.org/officeDocument/2006/relationships/vmlDrawing" Target="../drawings/vmlDrawing33.vml"/><Relationship Id="rId4" Type="http://schemas.openxmlformats.org/officeDocument/2006/relationships/oleObject" Target="../embeddings/oleObject52.bin"/></Relationships>
</file>

<file path=ppt/slides/_rels/slide7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slideLayout" Target="../slideLayouts/slideLayout13.xml"/><Relationship Id="rId1" Type="http://schemas.openxmlformats.org/officeDocument/2006/relationships/vmlDrawing" Target="../drawings/vmlDrawing34.vml"/><Relationship Id="rId4" Type="http://schemas.openxmlformats.org/officeDocument/2006/relationships/oleObject" Target="../embeddings/oleObject53.bin"/></Relationships>
</file>

<file path=ppt/slides/_rels/slide7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slideLayout" Target="../slideLayouts/slideLayout13.xml"/><Relationship Id="rId1" Type="http://schemas.openxmlformats.org/officeDocument/2006/relationships/vmlDrawing" Target="../drawings/vmlDrawing35.vml"/><Relationship Id="rId5" Type="http://schemas.openxmlformats.org/officeDocument/2006/relationships/oleObject" Target="../embeddings/oleObject55.bin"/><Relationship Id="rId4" Type="http://schemas.openxmlformats.org/officeDocument/2006/relationships/oleObject" Target="../embeddings/oleObject54.bin"/></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12.xml"/><Relationship Id="rId1" Type="http://schemas.openxmlformats.org/officeDocument/2006/relationships/vmlDrawing" Target="../drawings/vmlDrawing36.vml"/><Relationship Id="rId4" Type="http://schemas.openxmlformats.org/officeDocument/2006/relationships/oleObject" Target="../embeddings/oleObject57.bin"/></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12.xml"/><Relationship Id="rId1" Type="http://schemas.openxmlformats.org/officeDocument/2006/relationships/vmlDrawing" Target="../drawings/vmlDrawing37.vml"/><Relationship Id="rId4" Type="http://schemas.openxmlformats.org/officeDocument/2006/relationships/oleObject" Target="../embeddings/oleObject59.bin"/></Relationships>
</file>

<file path=ppt/slides/_rels/slide7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slideLayout" Target="../slideLayouts/slideLayout13.xml"/><Relationship Id="rId1" Type="http://schemas.openxmlformats.org/officeDocument/2006/relationships/vmlDrawing" Target="../drawings/vmlDrawing38.vml"/><Relationship Id="rId5" Type="http://schemas.openxmlformats.org/officeDocument/2006/relationships/oleObject" Target="../embeddings/oleObject61.bin"/><Relationship Id="rId4" Type="http://schemas.openxmlformats.org/officeDocument/2006/relationships/oleObject" Target="../embeddings/oleObject60.bin"/></Relationships>
</file>

<file path=ppt/slides/_rels/slide7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slideLayout" Target="../slideLayouts/slideLayout13.xml"/><Relationship Id="rId1" Type="http://schemas.openxmlformats.org/officeDocument/2006/relationships/vmlDrawing" Target="../drawings/vmlDrawing39.vml"/><Relationship Id="rId4" Type="http://schemas.openxmlformats.org/officeDocument/2006/relationships/oleObject" Target="../embeddings/oleObject62.bin"/></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12.xml"/><Relationship Id="rId1" Type="http://schemas.openxmlformats.org/officeDocument/2006/relationships/vmlDrawing" Target="../drawings/vmlDrawing40.vml"/><Relationship Id="rId4" Type="http://schemas.openxmlformats.org/officeDocument/2006/relationships/oleObject" Target="../embeddings/oleObject64.bin"/></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12.xml"/><Relationship Id="rId1" Type="http://schemas.openxmlformats.org/officeDocument/2006/relationships/vmlDrawing" Target="../drawings/vmlDrawing41.vml"/><Relationship Id="rId4" Type="http://schemas.openxmlformats.org/officeDocument/2006/relationships/oleObject" Target="../embeddings/oleObject66.bin"/></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12.xml"/><Relationship Id="rId1" Type="http://schemas.openxmlformats.org/officeDocument/2006/relationships/vmlDrawing" Target="../drawings/vmlDrawing42.vml"/></Relationships>
</file>

<file path=ppt/slides/_rels/slide81.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slideLayout" Target="../slideLayouts/slideLayout13.xml"/><Relationship Id="rId1" Type="http://schemas.openxmlformats.org/officeDocument/2006/relationships/vmlDrawing" Target="../drawings/vmlDrawing43.vml"/><Relationship Id="rId5" Type="http://schemas.openxmlformats.org/officeDocument/2006/relationships/oleObject" Target="../embeddings/oleObject69.bin"/><Relationship Id="rId4" Type="http://schemas.openxmlformats.org/officeDocument/2006/relationships/oleObject" Target="../embeddings/oleObject68.bin"/></Relationships>
</file>

<file path=ppt/slides/_rels/slide8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slideLayout" Target="../slideLayouts/slideLayout13.xml"/><Relationship Id="rId1" Type="http://schemas.openxmlformats.org/officeDocument/2006/relationships/vmlDrawing" Target="../drawings/vmlDrawing44.vml"/><Relationship Id="rId4" Type="http://schemas.openxmlformats.org/officeDocument/2006/relationships/oleObject" Target="../embeddings/oleObject70.bin"/></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12.xml"/><Relationship Id="rId1" Type="http://schemas.openxmlformats.org/officeDocument/2006/relationships/vmlDrawing" Target="../drawings/vmlDrawing45.vml"/><Relationship Id="rId4" Type="http://schemas.openxmlformats.org/officeDocument/2006/relationships/oleObject" Target="../embeddings/oleObject72.bin"/></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12.xml"/><Relationship Id="rId1" Type="http://schemas.openxmlformats.org/officeDocument/2006/relationships/vmlDrawing" Target="../drawings/vmlDrawing46.vml"/><Relationship Id="rId4" Type="http://schemas.openxmlformats.org/officeDocument/2006/relationships/oleObject" Target="../embeddings/oleObject74.bin"/></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12.xml"/><Relationship Id="rId1" Type="http://schemas.openxmlformats.org/officeDocument/2006/relationships/vmlDrawing" Target="../drawings/vmlDrawing47.v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12.xml"/><Relationship Id="rId1" Type="http://schemas.openxmlformats.org/officeDocument/2006/relationships/vmlDrawing" Target="../drawings/vmlDrawing48.vml"/><Relationship Id="rId4" Type="http://schemas.openxmlformats.org/officeDocument/2006/relationships/oleObject" Target="../embeddings/oleObject77.bin"/></Relationships>
</file>

<file path=ppt/slides/_rels/slide87.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slideLayout" Target="../slideLayouts/slideLayout13.xml"/><Relationship Id="rId1" Type="http://schemas.openxmlformats.org/officeDocument/2006/relationships/vmlDrawing" Target="../drawings/vmlDrawing49.vml"/><Relationship Id="rId6" Type="http://schemas.openxmlformats.org/officeDocument/2006/relationships/oleObject" Target="../embeddings/oleObject80.bin"/><Relationship Id="rId5" Type="http://schemas.openxmlformats.org/officeDocument/2006/relationships/oleObject" Target="../embeddings/oleObject79.bin"/><Relationship Id="rId4" Type="http://schemas.openxmlformats.org/officeDocument/2006/relationships/oleObject" Target="../embeddings/oleObject78.bin"/></Relationships>
</file>

<file path=ppt/slides/_rels/slide88.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slideLayout" Target="../slideLayouts/slideLayout13.xml"/><Relationship Id="rId1" Type="http://schemas.openxmlformats.org/officeDocument/2006/relationships/vmlDrawing" Target="../drawings/vmlDrawing50.vml"/><Relationship Id="rId6" Type="http://schemas.openxmlformats.org/officeDocument/2006/relationships/oleObject" Target="../embeddings/oleObject83.bin"/><Relationship Id="rId5" Type="http://schemas.openxmlformats.org/officeDocument/2006/relationships/oleObject" Target="../embeddings/oleObject82.bin"/><Relationship Id="rId4" Type="http://schemas.openxmlformats.org/officeDocument/2006/relationships/oleObject" Target="../embeddings/oleObject81.bin"/></Relationships>
</file>

<file path=ppt/slides/_rels/slide89.xml.rels><?xml version="1.0" encoding="UTF-8" standalone="yes"?>
<Relationships xmlns="http://schemas.openxmlformats.org/package/2006/relationships"><Relationship Id="rId3" Type="http://schemas.openxmlformats.org/officeDocument/2006/relationships/image" Target="../media/image117.png"/><Relationship Id="rId7" Type="http://schemas.openxmlformats.org/officeDocument/2006/relationships/oleObject" Target="../embeddings/oleObject87.bin"/><Relationship Id="rId2" Type="http://schemas.openxmlformats.org/officeDocument/2006/relationships/slideLayout" Target="../slideLayouts/slideLayout13.xml"/><Relationship Id="rId1" Type="http://schemas.openxmlformats.org/officeDocument/2006/relationships/vmlDrawing" Target="../drawings/vmlDrawing51.vml"/><Relationship Id="rId6" Type="http://schemas.openxmlformats.org/officeDocument/2006/relationships/oleObject" Target="../embeddings/oleObject86.bin"/><Relationship Id="rId5" Type="http://schemas.openxmlformats.org/officeDocument/2006/relationships/oleObject" Target="../embeddings/oleObject85.bin"/><Relationship Id="rId4" Type="http://schemas.openxmlformats.org/officeDocument/2006/relationships/oleObject" Target="../embeddings/oleObject84.bin"/></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12.xml"/><Relationship Id="rId1" Type="http://schemas.openxmlformats.org/officeDocument/2006/relationships/vmlDrawing" Target="../drawings/vmlDrawing52.vml"/><Relationship Id="rId4" Type="http://schemas.openxmlformats.org/officeDocument/2006/relationships/oleObject" Target="../embeddings/oleObject89.bin"/></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12.xml"/><Relationship Id="rId1" Type="http://schemas.openxmlformats.org/officeDocument/2006/relationships/vmlDrawing" Target="../drawings/vmlDrawing53.vml"/><Relationship Id="rId4" Type="http://schemas.openxmlformats.org/officeDocument/2006/relationships/oleObject" Target="../embeddings/oleObject91.bin"/></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12.xml"/><Relationship Id="rId1" Type="http://schemas.openxmlformats.org/officeDocument/2006/relationships/vmlDrawing" Target="../drawings/vmlDrawing54.vml"/></Relationships>
</file>

<file path=ppt/slides/_rels/slide93.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slideLayout" Target="../slideLayouts/slideLayout13.xml"/><Relationship Id="rId1" Type="http://schemas.openxmlformats.org/officeDocument/2006/relationships/vmlDrawing" Target="../drawings/vmlDrawing55.vml"/><Relationship Id="rId4" Type="http://schemas.openxmlformats.org/officeDocument/2006/relationships/oleObject" Target="../embeddings/oleObject93.bin"/></Relationships>
</file>

<file path=ppt/slides/_rels/slide94.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slideLayout" Target="../slideLayouts/slideLayout13.xml"/><Relationship Id="rId1" Type="http://schemas.openxmlformats.org/officeDocument/2006/relationships/vmlDrawing" Target="../drawings/vmlDrawing56.vml"/><Relationship Id="rId5" Type="http://schemas.openxmlformats.org/officeDocument/2006/relationships/oleObject" Target="../embeddings/oleObject95.bin"/><Relationship Id="rId4" Type="http://schemas.openxmlformats.org/officeDocument/2006/relationships/oleObject" Target="../embeddings/oleObject94.bin"/></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96.bin"/><Relationship Id="rId2" Type="http://schemas.openxmlformats.org/officeDocument/2006/relationships/slideLayout" Target="../slideLayouts/slideLayout12.xml"/><Relationship Id="rId1" Type="http://schemas.openxmlformats.org/officeDocument/2006/relationships/vmlDrawing" Target="../drawings/vmlDrawing57.vml"/><Relationship Id="rId5" Type="http://schemas.openxmlformats.org/officeDocument/2006/relationships/oleObject" Target="../embeddings/oleObject98.bin"/><Relationship Id="rId4" Type="http://schemas.openxmlformats.org/officeDocument/2006/relationships/oleObject" Target="../embeddings/oleObject97.bin"/></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99.bin"/><Relationship Id="rId2" Type="http://schemas.openxmlformats.org/officeDocument/2006/relationships/slideLayout" Target="../slideLayouts/slideLayout12.xml"/><Relationship Id="rId1" Type="http://schemas.openxmlformats.org/officeDocument/2006/relationships/vmlDrawing" Target="../drawings/vmlDrawing58.v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Layout" Target="../slideLayouts/slideLayout12.xml"/><Relationship Id="rId1" Type="http://schemas.openxmlformats.org/officeDocument/2006/relationships/vmlDrawing" Target="../drawings/vmlDrawing59.vml"/></Relationships>
</file>

<file path=ppt/slides/_rels/slide99.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slideLayout" Target="../slideLayouts/slideLayout13.xml"/><Relationship Id="rId1" Type="http://schemas.openxmlformats.org/officeDocument/2006/relationships/vmlDrawing" Target="../drawings/vmlDrawing60.vml"/><Relationship Id="rId4" Type="http://schemas.openxmlformats.org/officeDocument/2006/relationships/oleObject" Target="../embeddings/oleObject10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sz="1800" smtClean="0"/>
              <a:t>Mass Spectrometry</a:t>
            </a:r>
          </a:p>
        </p:txBody>
      </p:sp>
      <p:sp>
        <p:nvSpPr>
          <p:cNvPr id="82947" name="Rectangle 3"/>
          <p:cNvSpPr>
            <a:spLocks noGrp="1" noChangeArrowheads="1"/>
          </p:cNvSpPr>
          <p:nvPr>
            <p:ph idx="1"/>
          </p:nvPr>
        </p:nvSpPr>
        <p:spPr/>
        <p:txBody>
          <a:bodyPr/>
          <a:lstStyle/>
          <a:p>
            <a:pPr eaLnBrk="1" hangingPunct="1"/>
            <a:r>
              <a:rPr lang="en-US" sz="1800" smtClean="0"/>
              <a:t>Introduction</a:t>
            </a:r>
          </a:p>
          <a:p>
            <a:pPr lvl="1" eaLnBrk="1" hangingPunct="1"/>
            <a:r>
              <a:rPr lang="en-US" sz="1800" smtClean="0"/>
              <a:t>General overview</a:t>
            </a:r>
          </a:p>
          <a:p>
            <a:pPr lvl="2" eaLnBrk="1" hangingPunct="1"/>
            <a:r>
              <a:rPr lang="en-US" sz="1800" smtClean="0"/>
              <a:t>Mass Spectrometry is the generation, separation and characterization of gas phase ions according to their relative mass as a function of charge</a:t>
            </a:r>
          </a:p>
          <a:p>
            <a:pPr lvl="2" eaLnBrk="1" hangingPunct="1"/>
            <a:endParaRPr lang="en-US" sz="1800" smtClean="0"/>
          </a:p>
          <a:p>
            <a:pPr lvl="2" eaLnBrk="1" hangingPunct="1"/>
            <a:r>
              <a:rPr lang="en-US" sz="1800" smtClean="0"/>
              <a:t>Previously, the requirement was that the sample be able to be vaporized (similar limitation to GC), but modern ionization techniques allow the study of such non-volatile molecules as proteins and nucleotides</a:t>
            </a:r>
          </a:p>
          <a:p>
            <a:pPr lvl="2" eaLnBrk="1" hangingPunct="1"/>
            <a:endParaRPr lang="en-US" sz="1800" smtClean="0"/>
          </a:p>
          <a:p>
            <a:pPr lvl="2" eaLnBrk="1" hangingPunct="1"/>
            <a:r>
              <a:rPr lang="en-US" sz="1800" smtClean="0"/>
              <a:t>The technique is a powerful qualitative and quantitative tool, routine analyses are performed down to the femtogram (10</a:t>
            </a:r>
            <a:r>
              <a:rPr lang="en-US" sz="1800" baseline="30000" smtClean="0"/>
              <a:t>-15</a:t>
            </a:r>
            <a:r>
              <a:rPr lang="en-US" sz="1800" smtClean="0"/>
              <a:t> g) level and as low as the zeptomole (10</a:t>
            </a:r>
            <a:r>
              <a:rPr lang="en-US" sz="1800" baseline="30000" smtClean="0"/>
              <a:t>-21</a:t>
            </a:r>
            <a:r>
              <a:rPr lang="en-US" sz="1800" smtClean="0"/>
              <a:t> mol) level for proteins</a:t>
            </a:r>
          </a:p>
          <a:p>
            <a:pPr lvl="2" eaLnBrk="1" hangingPunct="1"/>
            <a:endParaRPr lang="en-US" sz="1800" smtClean="0"/>
          </a:p>
          <a:p>
            <a:pPr lvl="2" eaLnBrk="1" hangingPunct="1"/>
            <a:r>
              <a:rPr lang="en-US" sz="1800" smtClean="0"/>
              <a:t>Of all the organic spectroscopic techniques, it is used by more divergent fields – metallurgy, molecular biology, semiconductors, geology, archaeology than any other</a:t>
            </a:r>
          </a:p>
          <a:p>
            <a:pPr lvl="2" eaLnBrk="1" hangingPunct="1"/>
            <a:endParaRPr lang="en-US" sz="1800" smtClean="0"/>
          </a:p>
        </p:txBody>
      </p:sp>
      <p:sp>
        <p:nvSpPr>
          <p:cNvPr id="82948" name="Line 4"/>
          <p:cNvSpPr>
            <a:spLocks noChangeShapeType="1"/>
          </p:cNvSpPr>
          <p:nvPr/>
        </p:nvSpPr>
        <p:spPr bwMode="auto">
          <a:xfrm>
            <a:off x="0" y="533400"/>
            <a:ext cx="9144000" cy="0"/>
          </a:xfrm>
          <a:prstGeom prst="line">
            <a:avLst/>
          </a:prstGeom>
          <a:noFill/>
          <a:ln w="38100">
            <a:solidFill>
              <a:schemeClr val="accent2"/>
            </a:solidFill>
            <a:round/>
            <a:headEnd/>
            <a:tailEnd/>
          </a:ln>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sz="1800" smtClean="0"/>
              <a:t>Mass Spectrometry</a:t>
            </a:r>
          </a:p>
        </p:txBody>
      </p:sp>
      <p:sp>
        <p:nvSpPr>
          <p:cNvPr id="92163" name="Rectangle 3"/>
          <p:cNvSpPr>
            <a:spLocks noGrp="1" noChangeArrowheads="1"/>
          </p:cNvSpPr>
          <p:nvPr>
            <p:ph idx="1"/>
          </p:nvPr>
        </p:nvSpPr>
        <p:spPr/>
        <p:txBody>
          <a:bodyPr/>
          <a:lstStyle/>
          <a:p>
            <a:pPr eaLnBrk="1" hangingPunct="1">
              <a:buFontTx/>
              <a:buAutoNum type="romanUcPeriod" startAt="2"/>
            </a:pPr>
            <a:r>
              <a:rPr lang="en-US" sz="1800" smtClean="0"/>
              <a:t>The Mass Spectrometer</a:t>
            </a:r>
          </a:p>
          <a:p>
            <a:pPr lvl="1" eaLnBrk="1" hangingPunct="1">
              <a:buFontTx/>
              <a:buAutoNum type="alphaUcPeriod" startAt="4"/>
            </a:pPr>
            <a:r>
              <a:rPr lang="en-US" sz="1800" smtClean="0"/>
              <a:t>Quadrupole Mass Spectrometer</a:t>
            </a:r>
          </a:p>
          <a:p>
            <a:pPr marL="1601788" lvl="2" indent="-457200" eaLnBrk="1" hangingPunct="1">
              <a:buFontTx/>
              <a:buAutoNum type="arabicPeriod" startAt="3"/>
            </a:pPr>
            <a:r>
              <a:rPr lang="en-US" sz="1800" smtClean="0"/>
              <a:t>The compact size and speed of the quadrupole instruments lends them to be efficient and powerful detectors for gas chromatography (GC)</a:t>
            </a:r>
          </a:p>
          <a:p>
            <a:pPr marL="1601788" lvl="2" indent="-457200" eaLnBrk="1" hangingPunct="1">
              <a:buFontTx/>
              <a:buAutoNum type="arabicPeriod" startAt="3"/>
            </a:pPr>
            <a:endParaRPr lang="en-US" sz="1800" smtClean="0"/>
          </a:p>
          <a:p>
            <a:pPr marL="1601788" lvl="2" indent="-457200" eaLnBrk="1" hangingPunct="1">
              <a:buFontTx/>
              <a:buAutoNum type="arabicPeriod" startAt="3"/>
            </a:pPr>
            <a:r>
              <a:rPr lang="en-US" sz="1800" smtClean="0"/>
              <a:t>Since the compounds are already vaporized, only the carrier gas needs to be eliminated for the process to take place</a:t>
            </a:r>
          </a:p>
          <a:p>
            <a:pPr marL="1601788" lvl="2" indent="-457200" eaLnBrk="1" hangingPunct="1">
              <a:buFontTx/>
              <a:buAutoNum type="arabicPeriod" startAt="3"/>
            </a:pPr>
            <a:endParaRPr lang="en-US" sz="1800" smtClean="0"/>
          </a:p>
          <a:p>
            <a:pPr marL="1601788" lvl="2" indent="-457200" eaLnBrk="1" hangingPunct="1">
              <a:buFontTx/>
              <a:buAutoNum type="arabicPeriod" startAt="3"/>
            </a:pPr>
            <a:r>
              <a:rPr lang="en-US" sz="1800" smtClean="0"/>
              <a:t>The interface between the GC and MS is shown; a </a:t>
            </a:r>
            <a:r>
              <a:rPr lang="ja-JP" altLang="en-US" sz="1800" smtClean="0"/>
              <a:t>“</a:t>
            </a:r>
            <a:r>
              <a:rPr lang="en-US" altLang="ja-JP" sz="1800" smtClean="0"/>
              <a:t>roughing</a:t>
            </a:r>
            <a:r>
              <a:rPr lang="ja-JP" altLang="en-US" sz="1800" smtClean="0"/>
              <a:t>”</a:t>
            </a:r>
            <a:r>
              <a:rPr lang="en-US" altLang="ja-JP" sz="1800" smtClean="0"/>
              <a:t> pump is used to evacuate the interface</a:t>
            </a:r>
          </a:p>
          <a:p>
            <a:pPr marL="1601788" lvl="2" indent="-457200" eaLnBrk="1" hangingPunct="1">
              <a:buFontTx/>
              <a:buAutoNum type="arabicPeriod" startAt="3"/>
            </a:pPr>
            <a:endParaRPr lang="en-US" sz="1800" smtClean="0"/>
          </a:p>
        </p:txBody>
      </p:sp>
      <p:sp>
        <p:nvSpPr>
          <p:cNvPr id="92164" name="Text Box 7"/>
          <p:cNvSpPr txBox="1">
            <a:spLocks noChangeArrowheads="1"/>
          </p:cNvSpPr>
          <p:nvPr/>
        </p:nvSpPr>
        <p:spPr bwMode="auto">
          <a:xfrm>
            <a:off x="1143000" y="4046538"/>
            <a:ext cx="3048000" cy="2322512"/>
          </a:xfrm>
          <a:prstGeom prst="rect">
            <a:avLst/>
          </a:prstGeom>
          <a:noFill/>
          <a:ln w="9525">
            <a:noFill/>
            <a:miter lim="800000"/>
            <a:headEnd/>
            <a:tailEnd/>
          </a:ln>
        </p:spPr>
        <p:txBody>
          <a:bodyPr>
            <a:spAutoFit/>
          </a:bodyPr>
          <a:lstStyle/>
          <a:p>
            <a:pPr marL="342900" indent="-342900">
              <a:spcBef>
                <a:spcPct val="20000"/>
              </a:spcBef>
            </a:pPr>
            <a:r>
              <a:rPr lang="en-US" sz="1800"/>
              <a:t>	</a:t>
            </a:r>
            <a:r>
              <a:rPr lang="en-US"/>
              <a:t>Small He molecules are easily deflected from their flight path and are pulled off by the vacuum; the heavier ions, with greater momentum tend to remain at the center of the jet and are sent to the MS</a:t>
            </a:r>
          </a:p>
          <a:p>
            <a:pPr marL="342900" indent="-342900"/>
            <a:endParaRPr lang="en-US"/>
          </a:p>
        </p:txBody>
      </p:sp>
      <p:pic>
        <p:nvPicPr>
          <p:cNvPr id="92165" name="Picture 8" descr="interfaceGC"/>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114800" y="3657600"/>
            <a:ext cx="4448175" cy="2971800"/>
          </a:xfrm>
          <a:prstGeom prst="rect">
            <a:avLst/>
          </a:prstGeom>
          <a:noFill/>
          <a:ln w="9525">
            <a:noFill/>
            <a:miter lim="800000"/>
            <a:headEnd/>
            <a:tailEnd/>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8" name="Picture 7" descr="MS dipropylamine"/>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128838" y="2128838"/>
            <a:ext cx="6353175" cy="4276725"/>
          </a:xfrm>
          <a:prstGeom prst="rect">
            <a:avLst/>
          </a:prstGeom>
          <a:noFill/>
          <a:ln w="9525">
            <a:noFill/>
            <a:miter lim="800000"/>
            <a:headEnd/>
            <a:tailEnd/>
          </a:ln>
        </p:spPr>
      </p:pic>
      <p:sp>
        <p:nvSpPr>
          <p:cNvPr id="62469" name="Rectangle 3"/>
          <p:cNvSpPr>
            <a:spLocks noGrp="1" noChangeArrowheads="1"/>
          </p:cNvSpPr>
          <p:nvPr>
            <p:ph type="title"/>
          </p:nvPr>
        </p:nvSpPr>
        <p:spPr/>
        <p:txBody>
          <a:bodyPr/>
          <a:lstStyle/>
          <a:p>
            <a:pPr eaLnBrk="1" hangingPunct="1"/>
            <a:r>
              <a:rPr lang="en-US" sz="1800" smtClean="0"/>
              <a:t>Mass Spectrometry</a:t>
            </a:r>
          </a:p>
        </p:txBody>
      </p:sp>
      <p:sp>
        <p:nvSpPr>
          <p:cNvPr id="62470" name="Rectangle 4"/>
          <p:cNvSpPr>
            <a:spLocks noGrp="1" noChangeArrowheads="1"/>
          </p:cNvSpPr>
          <p:nvPr>
            <p:ph type="body" sz="half" idx="1"/>
          </p:nvPr>
        </p:nvSpPr>
        <p:spPr>
          <a:xfrm>
            <a:off x="0" y="685800"/>
            <a:ext cx="9144000" cy="54864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12"/>
            </a:pPr>
            <a:r>
              <a:rPr lang="en-US" sz="1800" b="1" smtClean="0">
                <a:solidFill>
                  <a:schemeClr val="accent2"/>
                </a:solidFill>
              </a:rPr>
              <a:t>Example MS: </a:t>
            </a:r>
            <a:r>
              <a:rPr lang="en-US" sz="1800" b="1" smtClean="0"/>
              <a:t>amines, 2</a:t>
            </a:r>
            <a:r>
              <a:rPr lang="en-US" sz="1800" b="1" smtClean="0">
                <a:cs typeface="Tahoma" pitchFamily="34" charset="0"/>
              </a:rPr>
              <a:t>°</a:t>
            </a:r>
            <a:r>
              <a:rPr lang="en-US" sz="1800" b="1" smtClean="0"/>
              <a:t>  </a:t>
            </a:r>
            <a:r>
              <a:rPr lang="en-US" sz="1800" smtClean="0"/>
              <a:t>– dipropylamine</a:t>
            </a:r>
          </a:p>
          <a:p>
            <a:pPr marL="2079625" lvl="3" indent="-457200" eaLnBrk="1" hangingPunct="1">
              <a:buFontTx/>
              <a:buNone/>
            </a:pPr>
            <a:endParaRPr lang="en-US" sz="1800" smtClean="0"/>
          </a:p>
        </p:txBody>
      </p:sp>
      <p:sp>
        <p:nvSpPr>
          <p:cNvPr id="62471" name="Text Box 5"/>
          <p:cNvSpPr txBox="1">
            <a:spLocks noChangeArrowheads="1"/>
          </p:cNvSpPr>
          <p:nvPr/>
        </p:nvSpPr>
        <p:spPr bwMode="auto">
          <a:xfrm>
            <a:off x="7239000" y="5105400"/>
            <a:ext cx="820738" cy="336550"/>
          </a:xfrm>
          <a:prstGeom prst="rect">
            <a:avLst/>
          </a:prstGeom>
          <a:noFill/>
          <a:ln w="9525">
            <a:noFill/>
            <a:miter lim="800000"/>
            <a:headEnd/>
            <a:tailEnd/>
          </a:ln>
        </p:spPr>
        <p:txBody>
          <a:bodyPr wrap="none">
            <a:spAutoFit/>
          </a:bodyPr>
          <a:lstStyle/>
          <a:p>
            <a:r>
              <a:rPr lang="en-US"/>
              <a:t>M</a:t>
            </a:r>
            <a:r>
              <a:rPr lang="en-US" baseline="30000"/>
              <a:t>+ </a:t>
            </a:r>
            <a:r>
              <a:rPr lang="en-US"/>
              <a:t>101</a:t>
            </a:r>
          </a:p>
        </p:txBody>
      </p:sp>
      <p:graphicFrame>
        <p:nvGraphicFramePr>
          <p:cNvPr id="62466" name="Object 8"/>
          <p:cNvGraphicFramePr>
            <a:graphicFrameLocks noChangeAspect="1"/>
          </p:cNvGraphicFramePr>
          <p:nvPr/>
        </p:nvGraphicFramePr>
        <p:xfrm>
          <a:off x="6172200" y="2590800"/>
          <a:ext cx="1295400" cy="908050"/>
        </p:xfrm>
        <a:graphic>
          <a:graphicData uri="http://schemas.openxmlformats.org/presentationml/2006/ole">
            <p:oleObj spid="_x0000_s62466" name="CS ChemDraw Drawing" r:id="rId4" imgW="1005688" imgH="702916" progId="ChemDraw.Document.6.0">
              <p:embed/>
            </p:oleObj>
          </a:graphicData>
        </a:graphic>
      </p:graphicFrame>
      <p:graphicFrame>
        <p:nvGraphicFramePr>
          <p:cNvPr id="62467" name="Object 11"/>
          <p:cNvGraphicFramePr>
            <a:graphicFrameLocks noChangeAspect="1"/>
          </p:cNvGraphicFramePr>
          <p:nvPr/>
        </p:nvGraphicFramePr>
        <p:xfrm>
          <a:off x="3276600" y="2667000"/>
          <a:ext cx="1219200" cy="919163"/>
        </p:xfrm>
        <a:graphic>
          <a:graphicData uri="http://schemas.openxmlformats.org/presentationml/2006/ole">
            <p:oleObj spid="_x0000_s62467" name="CS ChemDraw Drawing" r:id="rId5" imgW="899185" imgH="680095" progId="ChemDraw.Document.6.0">
              <p:embed/>
            </p:oleObj>
          </a:graphicData>
        </a:graphic>
      </p:graphicFrame>
      <p:sp>
        <p:nvSpPr>
          <p:cNvPr id="62472" name="Line 12"/>
          <p:cNvSpPr>
            <a:spLocks noChangeShapeType="1"/>
          </p:cNvSpPr>
          <p:nvPr/>
        </p:nvSpPr>
        <p:spPr bwMode="auto">
          <a:xfrm flipH="1">
            <a:off x="4572000" y="2971800"/>
            <a:ext cx="1295400" cy="0"/>
          </a:xfrm>
          <a:prstGeom prst="line">
            <a:avLst/>
          </a:prstGeom>
          <a:noFill/>
          <a:ln w="9525">
            <a:solidFill>
              <a:schemeClr val="tx1"/>
            </a:solidFill>
            <a:round/>
            <a:headEnd/>
            <a:tailEnd type="triangle" w="med" len="med"/>
          </a:ln>
        </p:spPr>
        <p:txBody>
          <a:bodyPr wrap="none">
            <a:spAutoFit/>
          </a:bodyPr>
          <a:lstStyle/>
          <a:p>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1" name="Picture 9" descr="MS tripropylamine"/>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128838" y="2128838"/>
            <a:ext cx="6457950" cy="4276725"/>
          </a:xfrm>
          <a:prstGeom prst="rect">
            <a:avLst/>
          </a:prstGeom>
          <a:noFill/>
          <a:ln w="9525">
            <a:noFill/>
            <a:miter lim="800000"/>
            <a:headEnd/>
            <a:tailEnd/>
          </a:ln>
        </p:spPr>
      </p:pic>
      <p:sp>
        <p:nvSpPr>
          <p:cNvPr id="63492" name="Rectangle 3"/>
          <p:cNvSpPr>
            <a:spLocks noGrp="1" noChangeArrowheads="1"/>
          </p:cNvSpPr>
          <p:nvPr>
            <p:ph type="title"/>
          </p:nvPr>
        </p:nvSpPr>
        <p:spPr/>
        <p:txBody>
          <a:bodyPr/>
          <a:lstStyle/>
          <a:p>
            <a:pPr eaLnBrk="1" hangingPunct="1"/>
            <a:r>
              <a:rPr lang="en-US" sz="1800" smtClean="0"/>
              <a:t>Mass Spectrometry</a:t>
            </a:r>
          </a:p>
        </p:txBody>
      </p:sp>
      <p:sp>
        <p:nvSpPr>
          <p:cNvPr id="63493" name="Rectangle 4"/>
          <p:cNvSpPr>
            <a:spLocks noGrp="1" noChangeArrowheads="1"/>
          </p:cNvSpPr>
          <p:nvPr>
            <p:ph type="body" sz="half" idx="1"/>
          </p:nvPr>
        </p:nvSpPr>
        <p:spPr>
          <a:xfrm>
            <a:off x="0" y="685800"/>
            <a:ext cx="9144000" cy="54864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12"/>
            </a:pPr>
            <a:r>
              <a:rPr lang="en-US" sz="1800" b="1" smtClean="0">
                <a:solidFill>
                  <a:schemeClr val="accent2"/>
                </a:solidFill>
              </a:rPr>
              <a:t>Example MS: </a:t>
            </a:r>
            <a:r>
              <a:rPr lang="en-US" sz="1800" b="1" smtClean="0"/>
              <a:t>amines, 3</a:t>
            </a:r>
            <a:r>
              <a:rPr lang="en-US" sz="1800" b="1" smtClean="0">
                <a:cs typeface="Tahoma" pitchFamily="34" charset="0"/>
              </a:rPr>
              <a:t>°</a:t>
            </a:r>
            <a:r>
              <a:rPr lang="en-US" sz="1800" b="1" smtClean="0"/>
              <a:t>  </a:t>
            </a:r>
            <a:r>
              <a:rPr lang="en-US" sz="1800" smtClean="0"/>
              <a:t>– tripropylamine</a:t>
            </a:r>
          </a:p>
          <a:p>
            <a:pPr marL="2079625" lvl="3" indent="-457200" eaLnBrk="1" hangingPunct="1">
              <a:buFontTx/>
              <a:buNone/>
            </a:pPr>
            <a:endParaRPr lang="en-US" sz="1800" smtClean="0"/>
          </a:p>
        </p:txBody>
      </p:sp>
      <p:sp>
        <p:nvSpPr>
          <p:cNvPr id="63494" name="Text Box 5"/>
          <p:cNvSpPr txBox="1">
            <a:spLocks noChangeArrowheads="1"/>
          </p:cNvSpPr>
          <p:nvPr/>
        </p:nvSpPr>
        <p:spPr bwMode="auto">
          <a:xfrm>
            <a:off x="6934200" y="5181600"/>
            <a:ext cx="820738" cy="336550"/>
          </a:xfrm>
          <a:prstGeom prst="rect">
            <a:avLst/>
          </a:prstGeom>
          <a:noFill/>
          <a:ln w="9525">
            <a:noFill/>
            <a:miter lim="800000"/>
            <a:headEnd/>
            <a:tailEnd/>
          </a:ln>
        </p:spPr>
        <p:txBody>
          <a:bodyPr wrap="none">
            <a:spAutoFit/>
          </a:bodyPr>
          <a:lstStyle/>
          <a:p>
            <a:r>
              <a:rPr lang="en-US"/>
              <a:t>M</a:t>
            </a:r>
            <a:r>
              <a:rPr lang="en-US" baseline="30000"/>
              <a:t>+ </a:t>
            </a:r>
            <a:r>
              <a:rPr lang="en-US"/>
              <a:t>143</a:t>
            </a:r>
          </a:p>
        </p:txBody>
      </p:sp>
      <p:graphicFrame>
        <p:nvGraphicFramePr>
          <p:cNvPr id="63490" name="Object 10"/>
          <p:cNvGraphicFramePr>
            <a:graphicFrameLocks noChangeAspect="1"/>
          </p:cNvGraphicFramePr>
          <p:nvPr/>
        </p:nvGraphicFramePr>
        <p:xfrm>
          <a:off x="4953000" y="2362200"/>
          <a:ext cx="1293813" cy="1371600"/>
        </p:xfrm>
        <a:graphic>
          <a:graphicData uri="http://schemas.openxmlformats.org/presentationml/2006/ole">
            <p:oleObj spid="_x0000_s63490" name="CS ChemDraw Drawing" r:id="rId4" imgW="1005840" imgH="1066800" progId="ChemDraw.Document.6.0">
              <p:embed/>
            </p:oleObj>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title"/>
          </p:nvPr>
        </p:nvSpPr>
        <p:spPr/>
        <p:txBody>
          <a:bodyPr/>
          <a:lstStyle/>
          <a:p>
            <a:pPr eaLnBrk="1" hangingPunct="1"/>
            <a:r>
              <a:rPr lang="en-US" sz="1800" smtClean="0"/>
              <a:t>Mass Spectrometry</a:t>
            </a:r>
          </a:p>
        </p:txBody>
      </p:sp>
      <p:sp>
        <p:nvSpPr>
          <p:cNvPr id="64517"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13"/>
            </a:pPr>
            <a:r>
              <a:rPr lang="en-US" sz="1800" b="1" smtClean="0"/>
              <a:t>Amides -</a:t>
            </a:r>
            <a:r>
              <a:rPr lang="en-US" sz="1800" smtClean="0"/>
              <a:t> </a:t>
            </a:r>
            <a:r>
              <a:rPr lang="en-US" sz="1800" b="1" smtClean="0">
                <a:solidFill>
                  <a:schemeClr val="accent2"/>
                </a:solidFill>
              </a:rPr>
              <a:t>Fragment Ions</a:t>
            </a:r>
          </a:p>
          <a:p>
            <a:pPr marL="2079625" lvl="3" indent="-457200" eaLnBrk="1" hangingPunct="1"/>
            <a:r>
              <a:rPr lang="en-US" sz="1800" smtClean="0"/>
              <a:t>Follow nitrogen rule – odd M</a:t>
            </a:r>
            <a:r>
              <a:rPr lang="en-US" sz="1800" baseline="30000" smtClean="0"/>
              <a:t>+</a:t>
            </a:r>
            <a:r>
              <a:rPr lang="en-US" sz="1800" smtClean="0"/>
              <a:t>, odd # of nitrogens; observable M</a:t>
            </a:r>
            <a:r>
              <a:rPr lang="en-US" sz="1800" baseline="30000" smtClean="0"/>
              <a:t>+</a:t>
            </a:r>
            <a:endParaRPr lang="en-US" sz="1800" smtClean="0"/>
          </a:p>
          <a:p>
            <a:pPr marL="2079625" lvl="3" indent="-457200" eaLnBrk="1" hangingPunct="1">
              <a:buFontTx/>
              <a:buNone/>
            </a:pPr>
            <a:r>
              <a:rPr lang="en-US" sz="1800" smtClean="0"/>
              <a:t> </a:t>
            </a:r>
          </a:p>
          <a:p>
            <a:pPr marL="2079625" lvl="3" indent="-457200" eaLnBrk="1" hangingPunct="1">
              <a:buFontTx/>
              <a:buAutoNum type="alphaLcParenR" startAt="2"/>
            </a:pPr>
            <a:r>
              <a:rPr lang="en-US" sz="1800" smtClean="0"/>
              <a:t> </a:t>
            </a:r>
            <a:r>
              <a:rPr lang="en-US" sz="1800" smtClean="0">
                <a:latin typeface="Symbol" pitchFamily="18" charset="2"/>
              </a:rPr>
              <a:t>a</a:t>
            </a:r>
            <a:r>
              <a:rPr lang="en-US" sz="1800" smtClean="0"/>
              <a:t>-cleavage reactions afford a specific fragment of m/z 44 for primary amides</a:t>
            </a:r>
          </a:p>
          <a:p>
            <a:pPr marL="2079625" lvl="3" indent="-457200" eaLnBrk="1" hangingPunct="1">
              <a:buFontTx/>
              <a:buAutoNum type="alphaLcParenR" startAt="2"/>
            </a:pPr>
            <a:endParaRPr lang="en-US" sz="1800" smtClean="0"/>
          </a:p>
          <a:p>
            <a:pPr marL="2079625" lvl="3" indent="-457200" eaLnBrk="1" hangingPunct="1">
              <a:buFontTx/>
              <a:buAutoNum type="alphaLcParenR" startAt="2"/>
            </a:pPr>
            <a:endParaRPr lang="en-US" sz="1800" smtClean="0"/>
          </a:p>
          <a:p>
            <a:pPr marL="2079625" lvl="3" indent="-457200" eaLnBrk="1" hangingPunct="1">
              <a:buFontTx/>
              <a:buAutoNum type="alphaLcParenR" startAt="2"/>
            </a:pPr>
            <a:endParaRPr lang="en-US" sz="1800" smtClean="0"/>
          </a:p>
          <a:p>
            <a:pPr marL="2079625" lvl="3" indent="-457200" eaLnBrk="1" hangingPunct="1">
              <a:buFontTx/>
              <a:buAutoNum type="alphaLcParenR" startAt="3"/>
            </a:pPr>
            <a:endParaRPr lang="en-US" sz="1800" smtClean="0"/>
          </a:p>
          <a:p>
            <a:pPr marL="2079625" lvl="3" indent="-457200" eaLnBrk="1" hangingPunct="1">
              <a:buFontTx/>
              <a:buAutoNum type="alphaLcParenR" startAt="3"/>
            </a:pPr>
            <a:r>
              <a:rPr lang="en-US" sz="1800" smtClean="0"/>
              <a:t>McLafferty observed where </a:t>
            </a:r>
            <a:r>
              <a:rPr lang="en-US" sz="1800" smtClean="0">
                <a:latin typeface="Symbol" pitchFamily="18" charset="2"/>
              </a:rPr>
              <a:t>g</a:t>
            </a:r>
            <a:r>
              <a:rPr lang="en-US" sz="1800" smtClean="0"/>
              <a:t>-hydrogens are present</a:t>
            </a:r>
          </a:p>
        </p:txBody>
      </p:sp>
      <p:graphicFrame>
        <p:nvGraphicFramePr>
          <p:cNvPr id="64514" name="Object 5"/>
          <p:cNvGraphicFramePr>
            <a:graphicFrameLocks noChangeAspect="1"/>
          </p:cNvGraphicFramePr>
          <p:nvPr/>
        </p:nvGraphicFramePr>
        <p:xfrm>
          <a:off x="2971800" y="3048000"/>
          <a:ext cx="3810000" cy="904875"/>
        </p:xfrm>
        <a:graphic>
          <a:graphicData uri="http://schemas.openxmlformats.org/presentationml/2006/ole">
            <p:oleObj spid="_x0000_s64514" name="CS ChemDraw Drawing" r:id="rId3" imgW="3020568" imgH="717804" progId="ChemDraw.Document.6.0">
              <p:embed/>
            </p:oleObj>
          </a:graphicData>
        </a:graphic>
      </p:graphicFrame>
      <p:graphicFrame>
        <p:nvGraphicFramePr>
          <p:cNvPr id="64515" name="Object 6"/>
          <p:cNvGraphicFramePr>
            <a:graphicFrameLocks noChangeAspect="1"/>
          </p:cNvGraphicFramePr>
          <p:nvPr/>
        </p:nvGraphicFramePr>
        <p:xfrm>
          <a:off x="2971800" y="4724400"/>
          <a:ext cx="3917950" cy="966788"/>
        </p:xfrm>
        <a:graphic>
          <a:graphicData uri="http://schemas.openxmlformats.org/presentationml/2006/ole">
            <p:oleObj spid="_x0000_s64515" name="CS ChemDraw Drawing" r:id="rId4" imgW="2954040" imgH="728594" progId="ChemDraw.Document.6.0">
              <p:embed/>
            </p:oleObj>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40" name="Picture 7" descr="MS butyramide"/>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128838" y="2133600"/>
            <a:ext cx="6372225" cy="4248150"/>
          </a:xfrm>
          <a:prstGeom prst="rect">
            <a:avLst/>
          </a:prstGeom>
          <a:noFill/>
          <a:ln w="9525">
            <a:noFill/>
            <a:miter lim="800000"/>
            <a:headEnd/>
            <a:tailEnd/>
          </a:ln>
        </p:spPr>
      </p:pic>
      <p:sp>
        <p:nvSpPr>
          <p:cNvPr id="65541" name="Rectangle 3"/>
          <p:cNvSpPr>
            <a:spLocks noGrp="1" noChangeArrowheads="1"/>
          </p:cNvSpPr>
          <p:nvPr>
            <p:ph type="title"/>
          </p:nvPr>
        </p:nvSpPr>
        <p:spPr/>
        <p:txBody>
          <a:bodyPr/>
          <a:lstStyle/>
          <a:p>
            <a:pPr eaLnBrk="1" hangingPunct="1"/>
            <a:r>
              <a:rPr lang="en-US" sz="1800" smtClean="0"/>
              <a:t>Mass Spectrometry</a:t>
            </a:r>
          </a:p>
        </p:txBody>
      </p:sp>
      <p:sp>
        <p:nvSpPr>
          <p:cNvPr id="65542" name="Rectangle 4"/>
          <p:cNvSpPr>
            <a:spLocks noGrp="1" noChangeArrowheads="1"/>
          </p:cNvSpPr>
          <p:nvPr>
            <p:ph type="body" sz="half" idx="1"/>
          </p:nvPr>
        </p:nvSpPr>
        <p:spPr>
          <a:xfrm>
            <a:off x="0" y="685800"/>
            <a:ext cx="9144000" cy="54864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13"/>
            </a:pPr>
            <a:r>
              <a:rPr lang="en-US" sz="1800" b="1" smtClean="0">
                <a:solidFill>
                  <a:schemeClr val="accent2"/>
                </a:solidFill>
              </a:rPr>
              <a:t>Example MS: </a:t>
            </a:r>
            <a:r>
              <a:rPr lang="en-US" sz="1800" b="1" smtClean="0"/>
              <a:t>amides </a:t>
            </a:r>
            <a:r>
              <a:rPr lang="en-US" sz="1800" smtClean="0"/>
              <a:t>– butyramide</a:t>
            </a:r>
          </a:p>
          <a:p>
            <a:pPr marL="2079625" lvl="3" indent="-457200" eaLnBrk="1" hangingPunct="1">
              <a:buFontTx/>
              <a:buNone/>
            </a:pPr>
            <a:endParaRPr lang="en-US" sz="1800" smtClean="0"/>
          </a:p>
        </p:txBody>
      </p:sp>
      <p:sp>
        <p:nvSpPr>
          <p:cNvPr id="65543" name="Text Box 5"/>
          <p:cNvSpPr txBox="1">
            <a:spLocks noChangeArrowheads="1"/>
          </p:cNvSpPr>
          <p:nvPr/>
        </p:nvSpPr>
        <p:spPr bwMode="auto">
          <a:xfrm>
            <a:off x="7772400" y="5181600"/>
            <a:ext cx="709613" cy="336550"/>
          </a:xfrm>
          <a:prstGeom prst="rect">
            <a:avLst/>
          </a:prstGeom>
          <a:noFill/>
          <a:ln w="9525">
            <a:noFill/>
            <a:miter lim="800000"/>
            <a:headEnd/>
            <a:tailEnd/>
          </a:ln>
        </p:spPr>
        <p:txBody>
          <a:bodyPr wrap="none">
            <a:spAutoFit/>
          </a:bodyPr>
          <a:lstStyle/>
          <a:p>
            <a:r>
              <a:rPr lang="en-US"/>
              <a:t>M</a:t>
            </a:r>
            <a:r>
              <a:rPr lang="en-US" baseline="30000"/>
              <a:t>+ </a:t>
            </a:r>
            <a:r>
              <a:rPr lang="en-US"/>
              <a:t>87</a:t>
            </a:r>
          </a:p>
        </p:txBody>
      </p:sp>
      <p:graphicFrame>
        <p:nvGraphicFramePr>
          <p:cNvPr id="65538" name="Object 8"/>
          <p:cNvGraphicFramePr>
            <a:graphicFrameLocks noChangeAspect="1"/>
          </p:cNvGraphicFramePr>
          <p:nvPr/>
        </p:nvGraphicFramePr>
        <p:xfrm>
          <a:off x="4343400" y="2209800"/>
          <a:ext cx="1374775" cy="1296988"/>
        </p:xfrm>
        <a:graphic>
          <a:graphicData uri="http://schemas.openxmlformats.org/presentationml/2006/ole">
            <p:oleObj spid="_x0000_s65538" name="CS ChemDraw Drawing" r:id="rId4" imgW="991291" imgH="934720" progId="ChemDraw.Document.6.0">
              <p:embed/>
            </p:oleObj>
          </a:graphicData>
        </a:graphic>
      </p:graphicFrame>
      <p:graphicFrame>
        <p:nvGraphicFramePr>
          <p:cNvPr id="65539" name="Object 10"/>
          <p:cNvGraphicFramePr>
            <a:graphicFrameLocks noChangeAspect="1"/>
          </p:cNvGraphicFramePr>
          <p:nvPr/>
        </p:nvGraphicFramePr>
        <p:xfrm>
          <a:off x="6248400" y="3200400"/>
          <a:ext cx="1219200" cy="1147763"/>
        </p:xfrm>
        <a:graphic>
          <a:graphicData uri="http://schemas.openxmlformats.org/presentationml/2006/ole">
            <p:oleObj spid="_x0000_s65539" name="CS ChemDraw Drawing" r:id="rId5" imgW="928093" imgH="873320" progId="ChemDraw.Document.6.0">
              <p:embed/>
            </p:oleObj>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4" name="Picture 8" descr="MS benzamide"/>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128838" y="2128838"/>
            <a:ext cx="6381750" cy="4257675"/>
          </a:xfrm>
          <a:prstGeom prst="rect">
            <a:avLst/>
          </a:prstGeom>
          <a:noFill/>
          <a:ln w="9525">
            <a:noFill/>
            <a:miter lim="800000"/>
            <a:headEnd/>
            <a:tailEnd/>
          </a:ln>
        </p:spPr>
      </p:pic>
      <p:sp>
        <p:nvSpPr>
          <p:cNvPr id="66565" name="Rectangle 3"/>
          <p:cNvSpPr>
            <a:spLocks noGrp="1" noChangeArrowheads="1"/>
          </p:cNvSpPr>
          <p:nvPr>
            <p:ph type="title"/>
          </p:nvPr>
        </p:nvSpPr>
        <p:spPr/>
        <p:txBody>
          <a:bodyPr/>
          <a:lstStyle/>
          <a:p>
            <a:pPr eaLnBrk="1" hangingPunct="1"/>
            <a:r>
              <a:rPr lang="en-US" sz="1800" smtClean="0"/>
              <a:t>Mass Spectrometry</a:t>
            </a:r>
          </a:p>
        </p:txBody>
      </p:sp>
      <p:sp>
        <p:nvSpPr>
          <p:cNvPr id="66566" name="Rectangle 4"/>
          <p:cNvSpPr>
            <a:spLocks noGrp="1" noChangeArrowheads="1"/>
          </p:cNvSpPr>
          <p:nvPr>
            <p:ph type="body" sz="half" idx="1"/>
          </p:nvPr>
        </p:nvSpPr>
        <p:spPr>
          <a:xfrm>
            <a:off x="0" y="685800"/>
            <a:ext cx="9144000" cy="54864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13"/>
            </a:pPr>
            <a:r>
              <a:rPr lang="en-US" sz="1800" b="1" smtClean="0">
                <a:solidFill>
                  <a:schemeClr val="accent2"/>
                </a:solidFill>
              </a:rPr>
              <a:t>Example MS: </a:t>
            </a:r>
            <a:r>
              <a:rPr lang="en-US" sz="1800" b="1" smtClean="0"/>
              <a:t>amides (aromatic) </a:t>
            </a:r>
            <a:r>
              <a:rPr lang="en-US" sz="1800" smtClean="0"/>
              <a:t>– benzamide</a:t>
            </a:r>
          </a:p>
          <a:p>
            <a:pPr marL="2079625" lvl="3" indent="-457200" eaLnBrk="1" hangingPunct="1">
              <a:buFontTx/>
              <a:buNone/>
            </a:pPr>
            <a:endParaRPr lang="en-US" sz="1800" smtClean="0"/>
          </a:p>
        </p:txBody>
      </p:sp>
      <p:sp>
        <p:nvSpPr>
          <p:cNvPr id="66567" name="Text Box 5"/>
          <p:cNvSpPr txBox="1">
            <a:spLocks noChangeArrowheads="1"/>
          </p:cNvSpPr>
          <p:nvPr/>
        </p:nvSpPr>
        <p:spPr bwMode="auto">
          <a:xfrm>
            <a:off x="7696200" y="3048000"/>
            <a:ext cx="820738" cy="336550"/>
          </a:xfrm>
          <a:prstGeom prst="rect">
            <a:avLst/>
          </a:prstGeom>
          <a:noFill/>
          <a:ln w="9525">
            <a:noFill/>
            <a:miter lim="800000"/>
            <a:headEnd/>
            <a:tailEnd/>
          </a:ln>
        </p:spPr>
        <p:txBody>
          <a:bodyPr wrap="none">
            <a:spAutoFit/>
          </a:bodyPr>
          <a:lstStyle/>
          <a:p>
            <a:r>
              <a:rPr lang="en-US"/>
              <a:t>M</a:t>
            </a:r>
            <a:r>
              <a:rPr lang="en-US" baseline="30000"/>
              <a:t>+ </a:t>
            </a:r>
            <a:r>
              <a:rPr lang="en-US"/>
              <a:t>121</a:t>
            </a:r>
          </a:p>
        </p:txBody>
      </p:sp>
      <p:graphicFrame>
        <p:nvGraphicFramePr>
          <p:cNvPr id="66562" name="Object 9"/>
          <p:cNvGraphicFramePr>
            <a:graphicFrameLocks noChangeAspect="1"/>
          </p:cNvGraphicFramePr>
          <p:nvPr/>
        </p:nvGraphicFramePr>
        <p:xfrm>
          <a:off x="4953000" y="2362200"/>
          <a:ext cx="1074738" cy="1143000"/>
        </p:xfrm>
        <a:graphic>
          <a:graphicData uri="http://schemas.openxmlformats.org/presentationml/2006/ole">
            <p:oleObj spid="_x0000_s66562" name="CS ChemDraw Drawing" r:id="rId4" imgW="829198" imgH="882449" progId="ChemDraw.Document.6.0">
              <p:embed/>
            </p:oleObj>
          </a:graphicData>
        </a:graphic>
      </p:graphicFrame>
      <p:graphicFrame>
        <p:nvGraphicFramePr>
          <p:cNvPr id="66563" name="Object 10"/>
          <p:cNvGraphicFramePr>
            <a:graphicFrameLocks noChangeAspect="1"/>
          </p:cNvGraphicFramePr>
          <p:nvPr/>
        </p:nvGraphicFramePr>
        <p:xfrm>
          <a:off x="6324600" y="3124200"/>
          <a:ext cx="1074738" cy="1295400"/>
        </p:xfrm>
        <a:graphic>
          <a:graphicData uri="http://schemas.openxmlformats.org/presentationml/2006/ole">
            <p:oleObj spid="_x0000_s66563" name="CS ChemDraw Drawing" r:id="rId5" imgW="845934" imgH="1017860" progId="ChemDraw.Document.6.0">
              <p:embed/>
            </p:oleObj>
          </a:graphicData>
        </a:graphic>
      </p:graphicFrame>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p:txBody>
          <a:bodyPr/>
          <a:lstStyle/>
          <a:p>
            <a:pPr eaLnBrk="1" hangingPunct="1"/>
            <a:r>
              <a:rPr lang="en-US" sz="1800" smtClean="0"/>
              <a:t>Mass Spectrometry</a:t>
            </a:r>
          </a:p>
        </p:txBody>
      </p:sp>
      <p:sp>
        <p:nvSpPr>
          <p:cNvPr id="67589"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14"/>
            </a:pPr>
            <a:r>
              <a:rPr lang="en-US" sz="1800" b="1" smtClean="0"/>
              <a:t>Nitriles -</a:t>
            </a:r>
            <a:r>
              <a:rPr lang="en-US" sz="1800" smtClean="0"/>
              <a:t> </a:t>
            </a:r>
            <a:r>
              <a:rPr lang="en-US" sz="1800" b="1" smtClean="0">
                <a:solidFill>
                  <a:schemeClr val="accent2"/>
                </a:solidFill>
              </a:rPr>
              <a:t>Fragment Ions</a:t>
            </a:r>
          </a:p>
          <a:p>
            <a:pPr marL="2079625" lvl="3" indent="-457200" eaLnBrk="1" hangingPunct="1"/>
            <a:r>
              <a:rPr lang="en-US" sz="1800" smtClean="0"/>
              <a:t>Follow nitrogen rule – odd M</a:t>
            </a:r>
            <a:r>
              <a:rPr lang="en-US" sz="1800" baseline="30000" smtClean="0"/>
              <a:t>+</a:t>
            </a:r>
            <a:r>
              <a:rPr lang="en-US" sz="1800" smtClean="0"/>
              <a:t>, odd # of nitrogens; weak M</a:t>
            </a:r>
            <a:r>
              <a:rPr lang="en-US" sz="1800" baseline="30000" smtClean="0"/>
              <a:t>+</a:t>
            </a:r>
            <a:endParaRPr lang="en-US" sz="1800" smtClean="0"/>
          </a:p>
          <a:p>
            <a:pPr marL="2079625" lvl="3" indent="-457200" eaLnBrk="1" hangingPunct="1">
              <a:buFontTx/>
              <a:buNone/>
            </a:pPr>
            <a:r>
              <a:rPr lang="en-US" sz="1800" smtClean="0"/>
              <a:t> </a:t>
            </a:r>
          </a:p>
          <a:p>
            <a:pPr marL="2079625" lvl="3" indent="-457200" eaLnBrk="1" hangingPunct="1">
              <a:buFontTx/>
              <a:buAutoNum type="alphaLcParenR" startAt="2"/>
            </a:pPr>
            <a:r>
              <a:rPr lang="en-US" sz="1800" smtClean="0"/>
              <a:t>Principle degradation is the loss of an H-atom (M – 1) from </a:t>
            </a:r>
            <a:r>
              <a:rPr lang="en-US" sz="1800" smtClean="0">
                <a:latin typeface="Symbol" pitchFamily="18" charset="2"/>
              </a:rPr>
              <a:t>a</a:t>
            </a:r>
            <a:r>
              <a:rPr lang="en-US" sz="1800" smtClean="0"/>
              <a:t>-carbon:</a:t>
            </a:r>
          </a:p>
          <a:p>
            <a:pPr marL="2079625" lvl="3" indent="-457200" eaLnBrk="1" hangingPunct="1">
              <a:buFontTx/>
              <a:buAutoNum type="alphaLcParenR" startAt="2"/>
            </a:pPr>
            <a:endParaRPr lang="en-US" sz="1800" smtClean="0"/>
          </a:p>
          <a:p>
            <a:pPr marL="2079625" lvl="3" indent="-457200" eaLnBrk="1" hangingPunct="1">
              <a:buFontTx/>
              <a:buAutoNum type="alphaLcParenR" startAt="2"/>
            </a:pPr>
            <a:endParaRPr lang="en-US" sz="1800" smtClean="0"/>
          </a:p>
          <a:p>
            <a:pPr marL="2079625" lvl="3" indent="-457200" eaLnBrk="1" hangingPunct="1">
              <a:buFontTx/>
              <a:buAutoNum type="alphaLcParenR" startAt="2"/>
            </a:pPr>
            <a:r>
              <a:rPr lang="en-US" sz="1800" smtClean="0"/>
              <a:t>Loss of HCN observed (M – 27)</a:t>
            </a:r>
          </a:p>
          <a:p>
            <a:pPr marL="2079625" lvl="3" indent="-457200" eaLnBrk="1" hangingPunct="1">
              <a:buFontTx/>
              <a:buAutoNum type="alphaLcParenR" startAt="2"/>
            </a:pPr>
            <a:endParaRPr lang="en-US" sz="1800" smtClean="0"/>
          </a:p>
          <a:p>
            <a:pPr marL="2079625" lvl="3" indent="-457200" eaLnBrk="1" hangingPunct="1">
              <a:buFontTx/>
              <a:buAutoNum type="alphaLcParenR" startAt="4"/>
            </a:pPr>
            <a:r>
              <a:rPr lang="en-US" sz="1800" smtClean="0"/>
              <a:t>McLafferty observed where </a:t>
            </a:r>
            <a:r>
              <a:rPr lang="en-US" sz="1800" smtClean="0">
                <a:latin typeface="Symbol" pitchFamily="18" charset="2"/>
              </a:rPr>
              <a:t>g</a:t>
            </a:r>
            <a:r>
              <a:rPr lang="en-US" sz="1800" smtClean="0"/>
              <a:t>-hydrogens are present</a:t>
            </a:r>
          </a:p>
          <a:p>
            <a:pPr marL="2079625" lvl="3" indent="-457200" eaLnBrk="1" hangingPunct="1">
              <a:buFontTx/>
              <a:buAutoNum type="alphaLcParenR" startAt="4"/>
            </a:pPr>
            <a:endParaRPr lang="en-US" sz="1800" smtClean="0"/>
          </a:p>
          <a:p>
            <a:pPr marL="2079625" lvl="3" indent="-457200" eaLnBrk="1" hangingPunct="1">
              <a:buFontTx/>
              <a:buAutoNum type="alphaLcParenR" startAt="4"/>
            </a:pPr>
            <a:endParaRPr lang="en-US" sz="1800" smtClean="0"/>
          </a:p>
          <a:p>
            <a:pPr marL="2079625" lvl="3" indent="-457200" eaLnBrk="1" hangingPunct="1">
              <a:buFontTx/>
              <a:buAutoNum type="alphaLcParenR" startAt="4"/>
            </a:pPr>
            <a:endParaRPr lang="en-US" sz="1800" smtClean="0"/>
          </a:p>
          <a:p>
            <a:pPr marL="2079625" lvl="3" indent="-457200" eaLnBrk="1" hangingPunct="1">
              <a:buFontTx/>
              <a:buAutoNum type="alphaLcParenR" startAt="4"/>
            </a:pPr>
            <a:endParaRPr lang="en-US" sz="1800" smtClean="0"/>
          </a:p>
          <a:p>
            <a:pPr marL="2079625" lvl="3" indent="-457200" eaLnBrk="1" hangingPunct="1">
              <a:buFontTx/>
              <a:buAutoNum type="alphaLcParenR" startAt="4"/>
            </a:pPr>
            <a:r>
              <a:rPr lang="en-US" sz="1800" smtClean="0"/>
              <a:t>Aromatic nitriles give a strong M</a:t>
            </a:r>
            <a:r>
              <a:rPr lang="en-US" sz="1800" baseline="30000" smtClean="0"/>
              <a:t>+</a:t>
            </a:r>
            <a:r>
              <a:rPr lang="en-US" sz="1800" smtClean="0"/>
              <a:t> as the strongest peak, loss of HCN is common (m/z 76) as opposed to loss of CN (m/z 77)</a:t>
            </a:r>
          </a:p>
          <a:p>
            <a:pPr marL="2079625" lvl="3" indent="-457200" eaLnBrk="1" hangingPunct="1">
              <a:buFontTx/>
              <a:buNone/>
            </a:pPr>
            <a:endParaRPr lang="en-US" sz="1800" smtClean="0"/>
          </a:p>
        </p:txBody>
      </p:sp>
      <p:graphicFrame>
        <p:nvGraphicFramePr>
          <p:cNvPr id="67586" name="Object 6"/>
          <p:cNvGraphicFramePr>
            <a:graphicFrameLocks noChangeAspect="1"/>
          </p:cNvGraphicFramePr>
          <p:nvPr/>
        </p:nvGraphicFramePr>
        <p:xfrm>
          <a:off x="2667000" y="2971800"/>
          <a:ext cx="3886200" cy="596900"/>
        </p:xfrm>
        <a:graphic>
          <a:graphicData uri="http://schemas.openxmlformats.org/presentationml/2006/ole">
            <p:oleObj spid="_x0000_s67586" name="CS ChemDraw Drawing" r:id="rId3" imgW="3041904" imgH="467868" progId="ChemDraw.Document.6.0">
              <p:embed/>
            </p:oleObj>
          </a:graphicData>
        </a:graphic>
      </p:graphicFrame>
      <p:graphicFrame>
        <p:nvGraphicFramePr>
          <p:cNvPr id="67587" name="Object 7"/>
          <p:cNvGraphicFramePr>
            <a:graphicFrameLocks noChangeAspect="1"/>
          </p:cNvGraphicFramePr>
          <p:nvPr/>
        </p:nvGraphicFramePr>
        <p:xfrm>
          <a:off x="3124200" y="4724400"/>
          <a:ext cx="3657600" cy="1192213"/>
        </p:xfrm>
        <a:graphic>
          <a:graphicData uri="http://schemas.openxmlformats.org/presentationml/2006/ole">
            <p:oleObj spid="_x0000_s67587" name="CS ChemDraw Drawing" r:id="rId4" imgW="2817752" imgH="920486" progId="ChemDraw.Document.6.0">
              <p:embed/>
            </p:oleObj>
          </a:graphicData>
        </a:graphic>
      </p:graphicFrame>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82" name="Picture 6" descr="MS propionitrile"/>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128838" y="2128838"/>
            <a:ext cx="6362700" cy="4267200"/>
          </a:xfrm>
          <a:prstGeom prst="rect">
            <a:avLst/>
          </a:prstGeom>
          <a:noFill/>
          <a:ln w="9525">
            <a:noFill/>
            <a:miter lim="800000"/>
            <a:headEnd/>
            <a:tailEnd/>
          </a:ln>
        </p:spPr>
      </p:pic>
      <p:sp>
        <p:nvSpPr>
          <p:cNvPr id="122883" name="Rectangle 3"/>
          <p:cNvSpPr>
            <a:spLocks noGrp="1" noChangeArrowheads="1"/>
          </p:cNvSpPr>
          <p:nvPr>
            <p:ph type="title"/>
          </p:nvPr>
        </p:nvSpPr>
        <p:spPr/>
        <p:txBody>
          <a:bodyPr/>
          <a:lstStyle/>
          <a:p>
            <a:pPr eaLnBrk="1" hangingPunct="1"/>
            <a:r>
              <a:rPr lang="en-US" sz="1800" smtClean="0"/>
              <a:t>Mass Spectrometry</a:t>
            </a:r>
          </a:p>
        </p:txBody>
      </p:sp>
      <p:sp>
        <p:nvSpPr>
          <p:cNvPr id="122884" name="Rectangle 4"/>
          <p:cNvSpPr>
            <a:spLocks noGrp="1" noChangeArrowheads="1"/>
          </p:cNvSpPr>
          <p:nvPr>
            <p:ph type="body" sz="half" idx="1"/>
          </p:nvPr>
        </p:nvSpPr>
        <p:spPr>
          <a:xfrm>
            <a:off x="0" y="685800"/>
            <a:ext cx="9144000" cy="54864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14"/>
            </a:pPr>
            <a:r>
              <a:rPr lang="en-US" sz="1800" b="1" smtClean="0">
                <a:solidFill>
                  <a:schemeClr val="accent2"/>
                </a:solidFill>
              </a:rPr>
              <a:t>Example MS: </a:t>
            </a:r>
            <a:r>
              <a:rPr lang="en-US" sz="1800" b="1" smtClean="0"/>
              <a:t>nitriles </a:t>
            </a:r>
            <a:r>
              <a:rPr lang="en-US" sz="1800" smtClean="0"/>
              <a:t>– propionitrile</a:t>
            </a:r>
          </a:p>
        </p:txBody>
      </p:sp>
      <p:sp>
        <p:nvSpPr>
          <p:cNvPr id="122885" name="Text Box 5"/>
          <p:cNvSpPr txBox="1">
            <a:spLocks noChangeArrowheads="1"/>
          </p:cNvSpPr>
          <p:nvPr/>
        </p:nvSpPr>
        <p:spPr bwMode="auto">
          <a:xfrm>
            <a:off x="7543800" y="4876800"/>
            <a:ext cx="709613" cy="336550"/>
          </a:xfrm>
          <a:prstGeom prst="rect">
            <a:avLst/>
          </a:prstGeom>
          <a:noFill/>
          <a:ln w="9525">
            <a:noFill/>
            <a:miter lim="800000"/>
            <a:headEnd/>
            <a:tailEnd/>
          </a:ln>
        </p:spPr>
        <p:txBody>
          <a:bodyPr wrap="none">
            <a:spAutoFit/>
          </a:bodyPr>
          <a:lstStyle/>
          <a:p>
            <a:r>
              <a:rPr lang="en-US"/>
              <a:t>M</a:t>
            </a:r>
            <a:r>
              <a:rPr lang="en-US" baseline="30000"/>
              <a:t>+ </a:t>
            </a:r>
            <a:r>
              <a:rPr lang="en-US"/>
              <a:t>55</a:t>
            </a:r>
          </a:p>
        </p:txBody>
      </p:sp>
      <p:sp>
        <p:nvSpPr>
          <p:cNvPr id="122886" name="Text Box 7"/>
          <p:cNvSpPr txBox="1">
            <a:spLocks noChangeArrowheads="1"/>
          </p:cNvSpPr>
          <p:nvPr/>
        </p:nvSpPr>
        <p:spPr bwMode="auto">
          <a:xfrm>
            <a:off x="7467600" y="2514600"/>
            <a:ext cx="793750" cy="336550"/>
          </a:xfrm>
          <a:prstGeom prst="rect">
            <a:avLst/>
          </a:prstGeom>
          <a:noFill/>
          <a:ln w="9525">
            <a:noFill/>
            <a:miter lim="800000"/>
            <a:headEnd/>
            <a:tailEnd/>
          </a:ln>
        </p:spPr>
        <p:txBody>
          <a:bodyPr wrap="none">
            <a:spAutoFit/>
          </a:bodyPr>
          <a:lstStyle/>
          <a:p>
            <a:r>
              <a:rPr lang="en-US"/>
              <a:t>M-1</a:t>
            </a:r>
            <a:r>
              <a:rPr lang="en-US" baseline="30000"/>
              <a:t> </a:t>
            </a:r>
            <a:r>
              <a:rPr lang="en-US"/>
              <a:t>54</a:t>
            </a:r>
          </a:p>
        </p:txBody>
      </p:sp>
      <p:sp>
        <p:nvSpPr>
          <p:cNvPr id="122887" name="Text Box 8"/>
          <p:cNvSpPr txBox="1">
            <a:spLocks noChangeArrowheads="1"/>
          </p:cNvSpPr>
          <p:nvPr/>
        </p:nvSpPr>
        <p:spPr bwMode="auto">
          <a:xfrm>
            <a:off x="4860925" y="3028950"/>
            <a:ext cx="827088" cy="336550"/>
          </a:xfrm>
          <a:prstGeom prst="rect">
            <a:avLst/>
          </a:prstGeom>
          <a:noFill/>
          <a:ln w="9525">
            <a:noFill/>
            <a:miter lim="800000"/>
            <a:headEnd/>
            <a:tailEnd/>
          </a:ln>
        </p:spPr>
        <p:txBody>
          <a:bodyPr wrap="none">
            <a:spAutoFit/>
          </a:bodyPr>
          <a:lstStyle/>
          <a:p>
            <a:r>
              <a:rPr lang="en-US"/>
              <a:t>- HC</a:t>
            </a:r>
            <a:r>
              <a:rPr lang="en-US">
                <a:sym typeface="Symbol" pitchFamily="18" charset="2"/>
              </a:rPr>
              <a:t></a:t>
            </a:r>
            <a:r>
              <a:rPr lang="en-US"/>
              <a:t>N</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3" name="Picture 8" descr="MS valeronitrile"/>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128838" y="2133600"/>
            <a:ext cx="6343650" cy="4257675"/>
          </a:xfrm>
          <a:prstGeom prst="rect">
            <a:avLst/>
          </a:prstGeom>
          <a:noFill/>
          <a:ln w="9525">
            <a:noFill/>
            <a:miter lim="800000"/>
            <a:headEnd/>
            <a:tailEnd/>
          </a:ln>
        </p:spPr>
      </p:pic>
      <p:sp>
        <p:nvSpPr>
          <p:cNvPr id="68614" name="Rectangle 3"/>
          <p:cNvSpPr>
            <a:spLocks noGrp="1" noChangeArrowheads="1"/>
          </p:cNvSpPr>
          <p:nvPr>
            <p:ph type="title"/>
          </p:nvPr>
        </p:nvSpPr>
        <p:spPr/>
        <p:txBody>
          <a:bodyPr/>
          <a:lstStyle/>
          <a:p>
            <a:pPr eaLnBrk="1" hangingPunct="1"/>
            <a:r>
              <a:rPr lang="en-US" sz="1800" smtClean="0"/>
              <a:t>Mass Spectrometry</a:t>
            </a:r>
          </a:p>
        </p:txBody>
      </p:sp>
      <p:sp>
        <p:nvSpPr>
          <p:cNvPr id="68615" name="Rectangle 4"/>
          <p:cNvSpPr>
            <a:spLocks noGrp="1" noChangeArrowheads="1"/>
          </p:cNvSpPr>
          <p:nvPr>
            <p:ph type="body" sz="half" idx="1"/>
          </p:nvPr>
        </p:nvSpPr>
        <p:spPr>
          <a:xfrm>
            <a:off x="0" y="685800"/>
            <a:ext cx="9144000" cy="54864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14"/>
            </a:pPr>
            <a:r>
              <a:rPr lang="en-US" sz="1800" b="1" smtClean="0">
                <a:solidFill>
                  <a:schemeClr val="accent2"/>
                </a:solidFill>
              </a:rPr>
              <a:t>Example MS: </a:t>
            </a:r>
            <a:r>
              <a:rPr lang="en-US" sz="1800" b="1" smtClean="0"/>
              <a:t>nitriles </a:t>
            </a:r>
            <a:r>
              <a:rPr lang="en-US" sz="1800" smtClean="0"/>
              <a:t>– valeronitrile (pentanenitrile)</a:t>
            </a:r>
          </a:p>
          <a:p>
            <a:pPr marL="2079625" lvl="3" indent="-457200" eaLnBrk="1" hangingPunct="1">
              <a:buFontTx/>
              <a:buNone/>
            </a:pPr>
            <a:endParaRPr lang="en-US" sz="1800" smtClean="0"/>
          </a:p>
        </p:txBody>
      </p:sp>
      <p:sp>
        <p:nvSpPr>
          <p:cNvPr id="68616" name="Text Box 5"/>
          <p:cNvSpPr txBox="1">
            <a:spLocks noChangeArrowheads="1"/>
          </p:cNvSpPr>
          <p:nvPr/>
        </p:nvSpPr>
        <p:spPr bwMode="auto">
          <a:xfrm>
            <a:off x="5410200" y="5257800"/>
            <a:ext cx="709613" cy="336550"/>
          </a:xfrm>
          <a:prstGeom prst="rect">
            <a:avLst/>
          </a:prstGeom>
          <a:noFill/>
          <a:ln w="9525">
            <a:noFill/>
            <a:miter lim="800000"/>
            <a:headEnd/>
            <a:tailEnd/>
          </a:ln>
        </p:spPr>
        <p:txBody>
          <a:bodyPr wrap="none">
            <a:spAutoFit/>
          </a:bodyPr>
          <a:lstStyle/>
          <a:p>
            <a:r>
              <a:rPr lang="en-US"/>
              <a:t>M</a:t>
            </a:r>
            <a:r>
              <a:rPr lang="en-US" baseline="30000"/>
              <a:t>+ </a:t>
            </a:r>
            <a:r>
              <a:rPr lang="en-US"/>
              <a:t>83</a:t>
            </a:r>
          </a:p>
        </p:txBody>
      </p:sp>
      <p:graphicFrame>
        <p:nvGraphicFramePr>
          <p:cNvPr id="68610" name="Object 9"/>
          <p:cNvGraphicFramePr>
            <a:graphicFrameLocks noChangeAspect="1"/>
          </p:cNvGraphicFramePr>
          <p:nvPr/>
        </p:nvGraphicFramePr>
        <p:xfrm>
          <a:off x="3048000" y="2743200"/>
          <a:ext cx="969963" cy="1143000"/>
        </p:xfrm>
        <a:graphic>
          <a:graphicData uri="http://schemas.openxmlformats.org/presentationml/2006/ole">
            <p:oleObj spid="_x0000_s68610" name="CS ChemDraw Drawing" r:id="rId4" imgW="763775" imgH="900707" progId="ChemDraw.Document.6.0">
              <p:embed/>
            </p:oleObj>
          </a:graphicData>
        </a:graphic>
      </p:graphicFrame>
      <p:graphicFrame>
        <p:nvGraphicFramePr>
          <p:cNvPr id="68611" name="Object 10"/>
          <p:cNvGraphicFramePr>
            <a:graphicFrameLocks noChangeAspect="1"/>
          </p:cNvGraphicFramePr>
          <p:nvPr/>
        </p:nvGraphicFramePr>
        <p:xfrm>
          <a:off x="4114800" y="2209800"/>
          <a:ext cx="895350" cy="1066800"/>
        </p:xfrm>
        <a:graphic>
          <a:graphicData uri="http://schemas.openxmlformats.org/presentationml/2006/ole">
            <p:oleObj spid="_x0000_s68611" name="CS ChemDraw Drawing" r:id="rId5" imgW="681228" imgH="812292" progId="ChemDraw.Document.6.0">
              <p:embed/>
            </p:oleObj>
          </a:graphicData>
        </a:graphic>
      </p:graphicFrame>
      <p:graphicFrame>
        <p:nvGraphicFramePr>
          <p:cNvPr id="68612" name="Object 11"/>
          <p:cNvGraphicFramePr>
            <a:graphicFrameLocks noChangeAspect="1"/>
          </p:cNvGraphicFramePr>
          <p:nvPr/>
        </p:nvGraphicFramePr>
        <p:xfrm>
          <a:off x="4648200" y="3581400"/>
          <a:ext cx="1066800" cy="782638"/>
        </p:xfrm>
        <a:graphic>
          <a:graphicData uri="http://schemas.openxmlformats.org/presentationml/2006/ole">
            <p:oleObj spid="_x0000_s68612" name="CS ChemDraw Drawing" r:id="rId6" imgW="836676" imgH="615696" progId="ChemDraw.Document.6.0">
              <p:embed/>
            </p:oleObj>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pPr eaLnBrk="1" hangingPunct="1"/>
            <a:r>
              <a:rPr lang="en-US" sz="1800" smtClean="0"/>
              <a:t>Mass Spectrometry</a:t>
            </a:r>
          </a:p>
        </p:txBody>
      </p:sp>
      <p:sp>
        <p:nvSpPr>
          <p:cNvPr id="69636"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15"/>
            </a:pPr>
            <a:r>
              <a:rPr lang="en-US" sz="1800" b="1" smtClean="0"/>
              <a:t>Nitro -</a:t>
            </a:r>
            <a:r>
              <a:rPr lang="en-US" sz="1800" smtClean="0"/>
              <a:t> </a:t>
            </a:r>
            <a:r>
              <a:rPr lang="en-US" sz="1800" b="1" smtClean="0">
                <a:solidFill>
                  <a:schemeClr val="accent2"/>
                </a:solidFill>
              </a:rPr>
              <a:t>Fragment Ions</a:t>
            </a:r>
          </a:p>
          <a:p>
            <a:pPr marL="2079625" lvl="3" indent="-457200" eaLnBrk="1" hangingPunct="1"/>
            <a:r>
              <a:rPr lang="en-US" sz="1800" smtClean="0"/>
              <a:t>Follow nitrogen rule – odd M</a:t>
            </a:r>
            <a:r>
              <a:rPr lang="en-US" sz="1800" baseline="30000" smtClean="0"/>
              <a:t>+</a:t>
            </a:r>
            <a:r>
              <a:rPr lang="en-US" sz="1800" smtClean="0"/>
              <a:t>, odd # of nitrogens; M</a:t>
            </a:r>
            <a:r>
              <a:rPr lang="en-US" sz="1800" baseline="30000" smtClean="0"/>
              <a:t>+ </a:t>
            </a:r>
            <a:r>
              <a:rPr lang="en-US" sz="1800" smtClean="0"/>
              <a:t>almost never observed, unless aromatic</a:t>
            </a:r>
          </a:p>
          <a:p>
            <a:pPr marL="2079625" lvl="3" indent="-457200" eaLnBrk="1" hangingPunct="1">
              <a:buFontTx/>
              <a:buNone/>
            </a:pPr>
            <a:r>
              <a:rPr lang="en-US" sz="1800" smtClean="0"/>
              <a:t> </a:t>
            </a:r>
          </a:p>
          <a:p>
            <a:pPr marL="2079625" lvl="3" indent="-457200" eaLnBrk="1" hangingPunct="1">
              <a:buFontTx/>
              <a:buAutoNum type="alphaLcParenR" startAt="2"/>
            </a:pPr>
            <a:r>
              <a:rPr lang="en-US" sz="1800" smtClean="0"/>
              <a:t>Principle degradation is loss of NO</a:t>
            </a:r>
            <a:r>
              <a:rPr lang="en-US" sz="1800" baseline="30000" smtClean="0"/>
              <a:t>+</a:t>
            </a:r>
            <a:r>
              <a:rPr lang="en-US" sz="1800" smtClean="0"/>
              <a:t> (m/z 30) and NO</a:t>
            </a:r>
            <a:r>
              <a:rPr lang="en-US" sz="1800" baseline="-25000" smtClean="0"/>
              <a:t>2</a:t>
            </a:r>
            <a:r>
              <a:rPr lang="en-US" sz="1800" baseline="30000" smtClean="0"/>
              <a:t>+</a:t>
            </a:r>
            <a:r>
              <a:rPr lang="en-US" sz="1800" smtClean="0"/>
              <a:t> (m/z 46)</a:t>
            </a:r>
          </a:p>
          <a:p>
            <a:pPr marL="2079625" lvl="3" indent="-457200" eaLnBrk="1" hangingPunct="1">
              <a:buFontTx/>
              <a:buAutoNum type="alphaLcParenR" startAt="2"/>
            </a:pPr>
            <a:endParaRPr lang="en-US" sz="1800" smtClean="0"/>
          </a:p>
          <a:p>
            <a:pPr marL="2079625" lvl="3" indent="-457200" eaLnBrk="1" hangingPunct="1">
              <a:buFontTx/>
              <a:buAutoNum type="alphaLcParenR" startAt="2"/>
            </a:pPr>
            <a:endParaRPr lang="en-US" sz="1800" smtClean="0"/>
          </a:p>
          <a:p>
            <a:pPr marL="2079625" lvl="3" indent="-457200" eaLnBrk="1" hangingPunct="1">
              <a:buFontTx/>
              <a:buNone/>
            </a:pPr>
            <a:endParaRPr lang="en-US" sz="1800" smtClean="0"/>
          </a:p>
          <a:p>
            <a:pPr marL="2079625" lvl="3" indent="-457200" eaLnBrk="1" hangingPunct="1">
              <a:buFontTx/>
              <a:buAutoNum type="alphaLcParenR" startAt="3"/>
            </a:pPr>
            <a:endParaRPr lang="en-US" sz="1800" smtClean="0"/>
          </a:p>
          <a:p>
            <a:pPr marL="2079625" lvl="3" indent="-457200" eaLnBrk="1" hangingPunct="1">
              <a:buFontTx/>
              <a:buAutoNum type="alphaLcParenR" startAt="3"/>
            </a:pPr>
            <a:endParaRPr lang="en-US" sz="1800" smtClean="0"/>
          </a:p>
          <a:p>
            <a:pPr marL="2079625" lvl="3" indent="-457200" eaLnBrk="1" hangingPunct="1">
              <a:buFontTx/>
              <a:buAutoNum type="alphaLcParenR" startAt="3"/>
            </a:pPr>
            <a:endParaRPr lang="en-US" sz="1800" smtClean="0"/>
          </a:p>
          <a:p>
            <a:pPr marL="2079625" lvl="3" indent="-457200" eaLnBrk="1" hangingPunct="1">
              <a:buFontTx/>
              <a:buAutoNum type="alphaLcParenR" startAt="3"/>
            </a:pPr>
            <a:endParaRPr lang="en-US" sz="1800" smtClean="0"/>
          </a:p>
          <a:p>
            <a:pPr marL="2079625" lvl="3" indent="-457200" eaLnBrk="1" hangingPunct="1">
              <a:buFontTx/>
              <a:buNone/>
            </a:pPr>
            <a:endParaRPr lang="en-US" sz="1800" smtClean="0"/>
          </a:p>
        </p:txBody>
      </p:sp>
      <p:graphicFrame>
        <p:nvGraphicFramePr>
          <p:cNvPr id="69634" name="Object 4"/>
          <p:cNvGraphicFramePr>
            <a:graphicFrameLocks noChangeAspect="1"/>
          </p:cNvGraphicFramePr>
          <p:nvPr/>
        </p:nvGraphicFramePr>
        <p:xfrm>
          <a:off x="2133600" y="3124200"/>
          <a:ext cx="6705600" cy="2192338"/>
        </p:xfrm>
        <a:graphic>
          <a:graphicData uri="http://schemas.openxmlformats.org/presentationml/2006/ole">
            <p:oleObj spid="_x0000_s69634" name="CS ChemDraw Drawing" r:id="rId3" imgW="5353812" imgH="1751076" progId="ChemDraw.Document.6.0">
              <p:embed/>
            </p:oleObj>
          </a:graphicData>
        </a:graphic>
      </p:graphicFrame>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pPr eaLnBrk="1" hangingPunct="1"/>
            <a:r>
              <a:rPr lang="en-US" sz="1800" smtClean="0"/>
              <a:t>Mass Spectrometry</a:t>
            </a:r>
          </a:p>
        </p:txBody>
      </p:sp>
      <p:sp>
        <p:nvSpPr>
          <p:cNvPr id="70660"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15"/>
            </a:pPr>
            <a:r>
              <a:rPr lang="en-US" sz="1800" b="1" smtClean="0"/>
              <a:t>Nitro -</a:t>
            </a:r>
            <a:r>
              <a:rPr lang="en-US" sz="1800" smtClean="0"/>
              <a:t> </a:t>
            </a:r>
            <a:r>
              <a:rPr lang="en-US" sz="1800" b="1" smtClean="0">
                <a:solidFill>
                  <a:schemeClr val="accent2"/>
                </a:solidFill>
              </a:rPr>
              <a:t>Fragment Ions</a:t>
            </a:r>
            <a:endParaRPr lang="en-US" sz="1800" smtClean="0"/>
          </a:p>
          <a:p>
            <a:pPr marL="2079625" lvl="3" indent="-457200" eaLnBrk="1" hangingPunct="1">
              <a:buFontTx/>
              <a:buAutoNum type="alphaLcParenR" startAt="3"/>
            </a:pPr>
            <a:r>
              <a:rPr lang="en-US" sz="1800" smtClean="0"/>
              <a:t>Aromatic nitro groups show these peaks as well as the fragments of the loss of all or parts of the nitro group  </a:t>
            </a:r>
          </a:p>
          <a:p>
            <a:pPr marL="2079625" lvl="3" indent="-457200" eaLnBrk="1" hangingPunct="1">
              <a:buFontTx/>
              <a:buAutoNum type="alphaLcParenR" startAt="3"/>
            </a:pPr>
            <a:endParaRPr lang="en-US" sz="1800" smtClean="0"/>
          </a:p>
          <a:p>
            <a:pPr marL="2079625" lvl="3" indent="-457200" eaLnBrk="1" hangingPunct="1">
              <a:buFontTx/>
              <a:buNone/>
            </a:pPr>
            <a:endParaRPr lang="en-US" sz="1800" smtClean="0"/>
          </a:p>
          <a:p>
            <a:pPr marL="2079625" lvl="3" indent="-457200" eaLnBrk="1" hangingPunct="1">
              <a:buFontTx/>
              <a:buAutoNum type="alphaLcParenR" startAt="3"/>
            </a:pPr>
            <a:endParaRPr lang="en-US" sz="1800" smtClean="0"/>
          </a:p>
          <a:p>
            <a:pPr marL="2079625" lvl="3" indent="-457200" eaLnBrk="1" hangingPunct="1">
              <a:buFontTx/>
              <a:buAutoNum type="alphaLcParenR" startAt="3"/>
            </a:pPr>
            <a:endParaRPr lang="en-US" sz="1800" smtClean="0"/>
          </a:p>
          <a:p>
            <a:pPr marL="2079625" lvl="3" indent="-457200" eaLnBrk="1" hangingPunct="1">
              <a:buFontTx/>
              <a:buAutoNum type="alphaLcParenR" startAt="3"/>
            </a:pPr>
            <a:endParaRPr lang="en-US" sz="1800" smtClean="0"/>
          </a:p>
          <a:p>
            <a:pPr marL="2079625" lvl="3" indent="-457200" eaLnBrk="1" hangingPunct="1">
              <a:buFontTx/>
              <a:buNone/>
            </a:pPr>
            <a:endParaRPr lang="en-US" sz="1800" smtClean="0"/>
          </a:p>
        </p:txBody>
      </p:sp>
      <p:graphicFrame>
        <p:nvGraphicFramePr>
          <p:cNvPr id="70658" name="Object 7"/>
          <p:cNvGraphicFramePr>
            <a:graphicFrameLocks noChangeAspect="1"/>
          </p:cNvGraphicFramePr>
          <p:nvPr/>
        </p:nvGraphicFramePr>
        <p:xfrm>
          <a:off x="2133600" y="2438400"/>
          <a:ext cx="5562600" cy="2584450"/>
        </p:xfrm>
        <a:graphic>
          <a:graphicData uri="http://schemas.openxmlformats.org/presentationml/2006/ole">
            <p:oleObj spid="_x0000_s70658" name="CS ChemDraw Drawing" r:id="rId3" imgW="4314444" imgH="2005584" progId="ChemDraw.Document.6.0">
              <p:embed/>
            </p:oleObj>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sz="1800" smtClean="0"/>
              <a:t>Mass Spectrometry</a:t>
            </a:r>
          </a:p>
        </p:txBody>
      </p:sp>
      <p:sp>
        <p:nvSpPr>
          <p:cNvPr id="93187" name="Rectangle 3"/>
          <p:cNvSpPr>
            <a:spLocks noGrp="1" noChangeArrowheads="1"/>
          </p:cNvSpPr>
          <p:nvPr>
            <p:ph idx="1"/>
          </p:nvPr>
        </p:nvSpPr>
        <p:spPr/>
        <p:txBody>
          <a:bodyPr/>
          <a:lstStyle/>
          <a:p>
            <a:pPr eaLnBrk="1" hangingPunct="1">
              <a:buFontTx/>
              <a:buAutoNum type="romanUcPeriod" startAt="3"/>
            </a:pPr>
            <a:r>
              <a:rPr lang="en-US" sz="1800" smtClean="0"/>
              <a:t>The Mass Spectrum</a:t>
            </a:r>
          </a:p>
          <a:p>
            <a:pPr lvl="1" eaLnBrk="1" hangingPunct="1"/>
            <a:r>
              <a:rPr lang="en-US" sz="1800" smtClean="0"/>
              <a:t>Presentation of data</a:t>
            </a:r>
          </a:p>
          <a:p>
            <a:pPr marL="1601788" lvl="2" indent="-457200" eaLnBrk="1" hangingPunct="1"/>
            <a:r>
              <a:rPr lang="en-US" sz="1800" smtClean="0"/>
              <a:t>The mass spectrum is presented in terms of ion abundance vs. m/e ratio (mass)</a:t>
            </a:r>
          </a:p>
          <a:p>
            <a:pPr marL="1601788" lvl="2" indent="-457200" eaLnBrk="1" hangingPunct="1"/>
            <a:endParaRPr lang="en-US" sz="1800" smtClean="0"/>
          </a:p>
          <a:p>
            <a:pPr marL="1601788" lvl="2" indent="-457200" eaLnBrk="1" hangingPunct="1"/>
            <a:r>
              <a:rPr lang="en-US" sz="1800" smtClean="0"/>
              <a:t>The most abundant ion formed in ionization gives rise to the tallest peak on the mass spectrum – this is the </a:t>
            </a:r>
            <a:r>
              <a:rPr lang="en-US" sz="1800" i="1" smtClean="0">
                <a:solidFill>
                  <a:schemeClr val="accent2"/>
                </a:solidFill>
              </a:rPr>
              <a:t>base peak</a:t>
            </a:r>
          </a:p>
          <a:p>
            <a:pPr marL="1601788" lvl="2" indent="-457200" eaLnBrk="1" hangingPunct="1"/>
            <a:endParaRPr lang="en-US" sz="1800" i="1" smtClean="0">
              <a:solidFill>
                <a:schemeClr val="accent2"/>
              </a:solidFill>
            </a:endParaRPr>
          </a:p>
          <a:p>
            <a:pPr marL="1601788" lvl="2" indent="-457200" eaLnBrk="1" hangingPunct="1"/>
            <a:endParaRPr lang="en-US" sz="1800" smtClean="0"/>
          </a:p>
        </p:txBody>
      </p:sp>
      <p:pic>
        <p:nvPicPr>
          <p:cNvPr id="93188" name="Picture 6" descr="MS-octane"/>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286000" y="2971800"/>
            <a:ext cx="5334000" cy="3576638"/>
          </a:xfrm>
          <a:prstGeom prst="rect">
            <a:avLst/>
          </a:prstGeom>
          <a:noFill/>
          <a:ln w="9525">
            <a:noFill/>
            <a:miter lim="800000"/>
            <a:headEnd/>
            <a:tailEnd/>
          </a:ln>
        </p:spPr>
      </p:pic>
      <p:sp>
        <p:nvSpPr>
          <p:cNvPr id="93189" name="Text Box 7"/>
          <p:cNvSpPr txBox="1">
            <a:spLocks noChangeArrowheads="1"/>
          </p:cNvSpPr>
          <p:nvPr/>
        </p:nvSpPr>
        <p:spPr bwMode="auto">
          <a:xfrm>
            <a:off x="4267200" y="3581400"/>
            <a:ext cx="2071688" cy="366713"/>
          </a:xfrm>
          <a:prstGeom prst="rect">
            <a:avLst/>
          </a:prstGeom>
          <a:noFill/>
          <a:ln w="9525">
            <a:noFill/>
            <a:miter lim="800000"/>
            <a:headEnd/>
            <a:tailEnd/>
          </a:ln>
        </p:spPr>
        <p:txBody>
          <a:bodyPr wrap="none">
            <a:spAutoFit/>
          </a:bodyPr>
          <a:lstStyle/>
          <a:p>
            <a:r>
              <a:rPr lang="en-US" sz="1800"/>
              <a:t>base peak, m/e 43</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3" name="Picture 9" descr="MS 1-nitropropane"/>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128838" y="2128838"/>
            <a:ext cx="6324600" cy="4276725"/>
          </a:xfrm>
          <a:prstGeom prst="rect">
            <a:avLst/>
          </a:prstGeom>
          <a:noFill/>
          <a:ln w="9525">
            <a:noFill/>
            <a:miter lim="800000"/>
            <a:headEnd/>
            <a:tailEnd/>
          </a:ln>
        </p:spPr>
      </p:pic>
      <p:sp>
        <p:nvSpPr>
          <p:cNvPr id="71684" name="Rectangle 3"/>
          <p:cNvSpPr>
            <a:spLocks noGrp="1" noChangeArrowheads="1"/>
          </p:cNvSpPr>
          <p:nvPr>
            <p:ph type="title"/>
          </p:nvPr>
        </p:nvSpPr>
        <p:spPr/>
        <p:txBody>
          <a:bodyPr/>
          <a:lstStyle/>
          <a:p>
            <a:pPr eaLnBrk="1" hangingPunct="1"/>
            <a:r>
              <a:rPr lang="en-US" sz="1800" smtClean="0"/>
              <a:t>Mass Spectrometry</a:t>
            </a:r>
          </a:p>
        </p:txBody>
      </p:sp>
      <p:sp>
        <p:nvSpPr>
          <p:cNvPr id="71685" name="Rectangle 4"/>
          <p:cNvSpPr>
            <a:spLocks noGrp="1" noChangeArrowheads="1"/>
          </p:cNvSpPr>
          <p:nvPr>
            <p:ph type="body" sz="half" idx="1"/>
          </p:nvPr>
        </p:nvSpPr>
        <p:spPr>
          <a:xfrm>
            <a:off x="0" y="685800"/>
            <a:ext cx="9144000" cy="54864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15"/>
            </a:pPr>
            <a:r>
              <a:rPr lang="en-US" sz="1800" b="1" smtClean="0">
                <a:solidFill>
                  <a:schemeClr val="accent2"/>
                </a:solidFill>
              </a:rPr>
              <a:t>Example MS: </a:t>
            </a:r>
            <a:r>
              <a:rPr lang="en-US" sz="1800" b="1" smtClean="0"/>
              <a:t>nitro </a:t>
            </a:r>
            <a:r>
              <a:rPr lang="en-US" sz="1800" smtClean="0"/>
              <a:t>– 1-nitropropane </a:t>
            </a:r>
          </a:p>
        </p:txBody>
      </p:sp>
      <p:sp>
        <p:nvSpPr>
          <p:cNvPr id="71686" name="Text Box 5"/>
          <p:cNvSpPr txBox="1">
            <a:spLocks noChangeArrowheads="1"/>
          </p:cNvSpPr>
          <p:nvPr/>
        </p:nvSpPr>
        <p:spPr bwMode="auto">
          <a:xfrm>
            <a:off x="7924800" y="5334000"/>
            <a:ext cx="709613" cy="336550"/>
          </a:xfrm>
          <a:prstGeom prst="rect">
            <a:avLst/>
          </a:prstGeom>
          <a:noFill/>
          <a:ln w="9525">
            <a:noFill/>
            <a:miter lim="800000"/>
            <a:headEnd/>
            <a:tailEnd/>
          </a:ln>
        </p:spPr>
        <p:txBody>
          <a:bodyPr wrap="none">
            <a:spAutoFit/>
          </a:bodyPr>
          <a:lstStyle/>
          <a:p>
            <a:r>
              <a:rPr lang="en-US"/>
              <a:t>M</a:t>
            </a:r>
            <a:r>
              <a:rPr lang="en-US" baseline="30000"/>
              <a:t>+ </a:t>
            </a:r>
            <a:r>
              <a:rPr lang="en-US"/>
              <a:t>89</a:t>
            </a:r>
          </a:p>
        </p:txBody>
      </p:sp>
      <p:sp>
        <p:nvSpPr>
          <p:cNvPr id="71687" name="Text Box 10"/>
          <p:cNvSpPr txBox="1">
            <a:spLocks noChangeArrowheads="1"/>
          </p:cNvSpPr>
          <p:nvPr/>
        </p:nvSpPr>
        <p:spPr bwMode="auto">
          <a:xfrm>
            <a:off x="5257800" y="5257800"/>
            <a:ext cx="927100" cy="336550"/>
          </a:xfrm>
          <a:prstGeom prst="rect">
            <a:avLst/>
          </a:prstGeom>
          <a:noFill/>
          <a:ln w="9525">
            <a:noFill/>
            <a:miter lim="800000"/>
            <a:headEnd/>
            <a:tailEnd/>
          </a:ln>
        </p:spPr>
        <p:txBody>
          <a:bodyPr wrap="none">
            <a:spAutoFit/>
          </a:bodyPr>
          <a:lstStyle/>
          <a:p>
            <a:r>
              <a:rPr lang="en-US"/>
              <a:t>NO</a:t>
            </a:r>
            <a:r>
              <a:rPr lang="en-US" baseline="-25000"/>
              <a:t>2</a:t>
            </a:r>
            <a:r>
              <a:rPr lang="en-US" baseline="30000"/>
              <a:t>+</a:t>
            </a:r>
            <a:r>
              <a:rPr lang="en-US"/>
              <a:t> 46</a:t>
            </a:r>
          </a:p>
        </p:txBody>
      </p:sp>
      <p:sp>
        <p:nvSpPr>
          <p:cNvPr id="71688" name="Text Box 11"/>
          <p:cNvSpPr txBox="1">
            <a:spLocks noChangeArrowheads="1"/>
          </p:cNvSpPr>
          <p:nvPr/>
        </p:nvSpPr>
        <p:spPr bwMode="auto">
          <a:xfrm>
            <a:off x="4038600" y="5181600"/>
            <a:ext cx="850900" cy="336550"/>
          </a:xfrm>
          <a:prstGeom prst="rect">
            <a:avLst/>
          </a:prstGeom>
          <a:noFill/>
          <a:ln w="9525">
            <a:noFill/>
            <a:miter lim="800000"/>
            <a:headEnd/>
            <a:tailEnd/>
          </a:ln>
        </p:spPr>
        <p:txBody>
          <a:bodyPr wrap="none">
            <a:spAutoFit/>
          </a:bodyPr>
          <a:lstStyle/>
          <a:p>
            <a:r>
              <a:rPr lang="en-US"/>
              <a:t>NO</a:t>
            </a:r>
            <a:r>
              <a:rPr lang="en-US" baseline="30000"/>
              <a:t>+</a:t>
            </a:r>
            <a:r>
              <a:rPr lang="en-US"/>
              <a:t> 30</a:t>
            </a:r>
          </a:p>
        </p:txBody>
      </p:sp>
      <p:graphicFrame>
        <p:nvGraphicFramePr>
          <p:cNvPr id="71682" name="Object 12"/>
          <p:cNvGraphicFramePr>
            <a:graphicFrameLocks noChangeAspect="1"/>
          </p:cNvGraphicFramePr>
          <p:nvPr/>
        </p:nvGraphicFramePr>
        <p:xfrm>
          <a:off x="5410200" y="2819400"/>
          <a:ext cx="914400" cy="798513"/>
        </p:xfrm>
        <a:graphic>
          <a:graphicData uri="http://schemas.openxmlformats.org/presentationml/2006/ole">
            <p:oleObj spid="_x0000_s71682" name="CS ChemDraw Drawing" r:id="rId4" imgW="725738" imgH="632929" progId="ChemDraw.Document.6.0">
              <p:embed/>
            </p:oleObj>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9" name="Picture 9" descr="MS p-nitrotoluene"/>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128838" y="2128838"/>
            <a:ext cx="6362700" cy="4286250"/>
          </a:xfrm>
          <a:prstGeom prst="rect">
            <a:avLst/>
          </a:prstGeom>
          <a:noFill/>
          <a:ln w="9525">
            <a:noFill/>
            <a:miter lim="800000"/>
            <a:headEnd/>
            <a:tailEnd/>
          </a:ln>
        </p:spPr>
      </p:pic>
      <p:sp>
        <p:nvSpPr>
          <p:cNvPr id="72710" name="Rectangle 3"/>
          <p:cNvSpPr>
            <a:spLocks noGrp="1" noChangeArrowheads="1"/>
          </p:cNvSpPr>
          <p:nvPr>
            <p:ph type="title"/>
          </p:nvPr>
        </p:nvSpPr>
        <p:spPr/>
        <p:txBody>
          <a:bodyPr/>
          <a:lstStyle/>
          <a:p>
            <a:pPr eaLnBrk="1" hangingPunct="1"/>
            <a:r>
              <a:rPr lang="en-US" sz="1800" smtClean="0"/>
              <a:t>Mass Spectrometry</a:t>
            </a:r>
          </a:p>
        </p:txBody>
      </p:sp>
      <p:sp>
        <p:nvSpPr>
          <p:cNvPr id="72711" name="Rectangle 4"/>
          <p:cNvSpPr>
            <a:spLocks noGrp="1" noChangeArrowheads="1"/>
          </p:cNvSpPr>
          <p:nvPr>
            <p:ph type="body" sz="half" idx="1"/>
          </p:nvPr>
        </p:nvSpPr>
        <p:spPr>
          <a:xfrm>
            <a:off x="0" y="685800"/>
            <a:ext cx="9144000" cy="54864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15"/>
            </a:pPr>
            <a:r>
              <a:rPr lang="en-US" sz="1800" b="1" smtClean="0">
                <a:solidFill>
                  <a:schemeClr val="accent2"/>
                </a:solidFill>
              </a:rPr>
              <a:t>Example MS: </a:t>
            </a:r>
            <a:r>
              <a:rPr lang="en-US" sz="1800" b="1" smtClean="0"/>
              <a:t>nitro (aromatic) </a:t>
            </a:r>
            <a:r>
              <a:rPr lang="en-US" sz="1800" smtClean="0"/>
              <a:t>– </a:t>
            </a:r>
            <a:r>
              <a:rPr lang="en-US" sz="1800" i="1" smtClean="0"/>
              <a:t>p</a:t>
            </a:r>
            <a:r>
              <a:rPr lang="en-US" sz="1800" smtClean="0"/>
              <a:t>-nitrotoluene </a:t>
            </a:r>
          </a:p>
        </p:txBody>
      </p:sp>
      <p:sp>
        <p:nvSpPr>
          <p:cNvPr id="72712" name="Text Box 5"/>
          <p:cNvSpPr txBox="1">
            <a:spLocks noChangeArrowheads="1"/>
          </p:cNvSpPr>
          <p:nvPr/>
        </p:nvSpPr>
        <p:spPr bwMode="auto">
          <a:xfrm>
            <a:off x="7696200" y="2743200"/>
            <a:ext cx="820738" cy="336550"/>
          </a:xfrm>
          <a:prstGeom prst="rect">
            <a:avLst/>
          </a:prstGeom>
          <a:noFill/>
          <a:ln w="9525">
            <a:noFill/>
            <a:miter lim="800000"/>
            <a:headEnd/>
            <a:tailEnd/>
          </a:ln>
        </p:spPr>
        <p:txBody>
          <a:bodyPr wrap="none">
            <a:spAutoFit/>
          </a:bodyPr>
          <a:lstStyle/>
          <a:p>
            <a:r>
              <a:rPr lang="en-US"/>
              <a:t>M</a:t>
            </a:r>
            <a:r>
              <a:rPr lang="en-US" baseline="30000"/>
              <a:t>+ </a:t>
            </a:r>
            <a:r>
              <a:rPr lang="en-US"/>
              <a:t>137</a:t>
            </a:r>
          </a:p>
        </p:txBody>
      </p:sp>
      <p:graphicFrame>
        <p:nvGraphicFramePr>
          <p:cNvPr id="72706" name="Object 10"/>
          <p:cNvGraphicFramePr>
            <a:graphicFrameLocks noChangeAspect="1"/>
          </p:cNvGraphicFramePr>
          <p:nvPr/>
        </p:nvGraphicFramePr>
        <p:xfrm>
          <a:off x="6705600" y="3810000"/>
          <a:ext cx="487363" cy="1201738"/>
        </p:xfrm>
        <a:graphic>
          <a:graphicData uri="http://schemas.openxmlformats.org/presentationml/2006/ole">
            <p:oleObj spid="_x0000_s72706" name="CS ChemDraw Drawing" r:id="rId4" imgW="375514" imgH="927892" progId="ChemDraw.Document.6.0">
              <p:embed/>
            </p:oleObj>
          </a:graphicData>
        </a:graphic>
      </p:graphicFrame>
      <p:sp>
        <p:nvSpPr>
          <p:cNvPr id="72713" name="Text Box 11"/>
          <p:cNvSpPr txBox="1">
            <a:spLocks noChangeArrowheads="1"/>
          </p:cNvSpPr>
          <p:nvPr/>
        </p:nvSpPr>
        <p:spPr bwMode="auto">
          <a:xfrm>
            <a:off x="6934200" y="5105400"/>
            <a:ext cx="901700" cy="336550"/>
          </a:xfrm>
          <a:prstGeom prst="rect">
            <a:avLst/>
          </a:prstGeom>
          <a:noFill/>
          <a:ln w="9525">
            <a:noFill/>
            <a:miter lim="800000"/>
            <a:headEnd/>
            <a:tailEnd/>
          </a:ln>
        </p:spPr>
        <p:txBody>
          <a:bodyPr wrap="none">
            <a:spAutoFit/>
          </a:bodyPr>
          <a:lstStyle/>
          <a:p>
            <a:r>
              <a:rPr lang="en-US"/>
              <a:t>m/z</a:t>
            </a:r>
            <a:r>
              <a:rPr lang="en-US" baseline="30000"/>
              <a:t> </a:t>
            </a:r>
            <a:r>
              <a:rPr lang="en-US"/>
              <a:t>107</a:t>
            </a:r>
          </a:p>
        </p:txBody>
      </p:sp>
      <p:graphicFrame>
        <p:nvGraphicFramePr>
          <p:cNvPr id="72707" name="Object 12"/>
          <p:cNvGraphicFramePr>
            <a:graphicFrameLocks noChangeAspect="1"/>
          </p:cNvGraphicFramePr>
          <p:nvPr/>
        </p:nvGraphicFramePr>
        <p:xfrm>
          <a:off x="5029200" y="2362200"/>
          <a:ext cx="1219200" cy="1169988"/>
        </p:xfrm>
        <a:graphic>
          <a:graphicData uri="http://schemas.openxmlformats.org/presentationml/2006/ole">
            <p:oleObj spid="_x0000_s72707" name="CS ChemDraw Drawing" r:id="rId5" imgW="867235" imgH="832241" progId="ChemDraw.Document.6.0">
              <p:embed/>
            </p:oleObj>
          </a:graphicData>
        </a:graphic>
      </p:graphicFrame>
      <p:graphicFrame>
        <p:nvGraphicFramePr>
          <p:cNvPr id="72708" name="Object 13"/>
          <p:cNvGraphicFramePr>
            <a:graphicFrameLocks noChangeAspect="1"/>
          </p:cNvGraphicFramePr>
          <p:nvPr/>
        </p:nvGraphicFramePr>
        <p:xfrm>
          <a:off x="4495800" y="3733800"/>
          <a:ext cx="609600" cy="319088"/>
        </p:xfrm>
        <a:graphic>
          <a:graphicData uri="http://schemas.openxmlformats.org/presentationml/2006/ole">
            <p:oleObj spid="_x0000_s72708" name="CS ChemDraw Drawing" r:id="rId6" imgW="396240" imgH="205740" progId="ChemDraw.Document.6.0">
              <p:embed/>
            </p:oleObj>
          </a:graphicData>
        </a:graphic>
      </p:graphicFrame>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r>
              <a:rPr lang="en-US" sz="1800" smtClean="0"/>
              <a:t>Mass Spectrometry</a:t>
            </a:r>
          </a:p>
        </p:txBody>
      </p:sp>
      <p:sp>
        <p:nvSpPr>
          <p:cNvPr id="123907"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16"/>
            </a:pPr>
            <a:r>
              <a:rPr lang="en-US" sz="1800" b="1" smtClean="0"/>
              <a:t>Halogens -</a:t>
            </a:r>
            <a:r>
              <a:rPr lang="en-US" sz="1800" smtClean="0"/>
              <a:t> </a:t>
            </a:r>
            <a:r>
              <a:rPr lang="en-US" sz="1800" b="1" smtClean="0">
                <a:solidFill>
                  <a:schemeClr val="accent2"/>
                </a:solidFill>
              </a:rPr>
              <a:t>Fragment Ions</a:t>
            </a:r>
            <a:endParaRPr lang="en-US" sz="1800" smtClean="0"/>
          </a:p>
          <a:p>
            <a:pPr marL="2079625" lvl="3" indent="-457200" eaLnBrk="1" hangingPunct="1"/>
            <a:r>
              <a:rPr lang="en-US" sz="1800" smtClean="0"/>
              <a:t>Halogenated compounds often give good M</a:t>
            </a:r>
            <a:r>
              <a:rPr lang="en-US" sz="1800" baseline="30000" smtClean="0"/>
              <a:t>+</a:t>
            </a:r>
          </a:p>
          <a:p>
            <a:pPr marL="2079625" lvl="3" indent="-457200" eaLnBrk="1" hangingPunct="1"/>
            <a:endParaRPr lang="en-US" sz="1800" smtClean="0"/>
          </a:p>
          <a:p>
            <a:pPr marL="2079625" lvl="3" indent="-457200" eaLnBrk="1" hangingPunct="1"/>
            <a:r>
              <a:rPr lang="en-US" sz="1800" smtClean="0"/>
              <a:t>Fluoro- and iodo-compounds do not have appreciable contribution from isotopes</a:t>
            </a:r>
          </a:p>
          <a:p>
            <a:pPr marL="2079625" lvl="3" indent="-457200" eaLnBrk="1" hangingPunct="1"/>
            <a:endParaRPr lang="en-US" sz="1800" smtClean="0"/>
          </a:p>
          <a:p>
            <a:pPr marL="2079625" lvl="3" indent="-457200" eaLnBrk="1" hangingPunct="1"/>
            <a:r>
              <a:rPr lang="en-US" sz="1800" smtClean="0"/>
              <a:t>Chloro- and bromo-compounds are unique in that they will show strong M+2 peaks for the contribution of higher isotopes</a:t>
            </a:r>
          </a:p>
          <a:p>
            <a:pPr marL="2079625" lvl="3" indent="-457200" eaLnBrk="1" hangingPunct="1"/>
            <a:endParaRPr lang="en-US" sz="1800" smtClean="0"/>
          </a:p>
          <a:p>
            <a:pPr marL="2079625" lvl="3" indent="-457200" eaLnBrk="1" hangingPunct="1"/>
            <a:r>
              <a:rPr lang="en-US" sz="1800" smtClean="0"/>
              <a:t>For chlorinated compounds, the ratio of M</a:t>
            </a:r>
            <a:r>
              <a:rPr lang="en-US" sz="1800" baseline="30000" smtClean="0"/>
              <a:t>+</a:t>
            </a:r>
            <a:r>
              <a:rPr lang="en-US" sz="1800" smtClean="0"/>
              <a:t> to M+2 is about 3:1</a:t>
            </a:r>
          </a:p>
          <a:p>
            <a:pPr marL="2079625" lvl="3" indent="-457200" eaLnBrk="1" hangingPunct="1"/>
            <a:endParaRPr lang="en-US" sz="1800" smtClean="0"/>
          </a:p>
          <a:p>
            <a:pPr marL="2079625" lvl="3" indent="-457200" eaLnBrk="1" hangingPunct="1"/>
            <a:r>
              <a:rPr lang="en-US" sz="1800" smtClean="0"/>
              <a:t>For brominated compounds, the ratio of M</a:t>
            </a:r>
            <a:r>
              <a:rPr lang="en-US" sz="1800" baseline="30000" smtClean="0"/>
              <a:t>+</a:t>
            </a:r>
            <a:r>
              <a:rPr lang="en-US" sz="1800" smtClean="0"/>
              <a:t> to M+2 is 1:1</a:t>
            </a:r>
          </a:p>
          <a:p>
            <a:pPr marL="2079625" lvl="3" indent="-457200" eaLnBrk="1" hangingPunct="1"/>
            <a:endParaRPr lang="en-US" sz="1800" smtClean="0"/>
          </a:p>
          <a:p>
            <a:pPr marL="2079625" lvl="3" indent="-457200" eaLnBrk="1" hangingPunct="1"/>
            <a:r>
              <a:rPr lang="en-US" sz="1800" smtClean="0"/>
              <a:t>An appreciable M+4, 6, … peak is indicative of a combination of these two halogens – use appropriate guide to discern number of each</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noChangeArrowheads="1"/>
          </p:cNvSpPr>
          <p:nvPr>
            <p:ph type="title"/>
          </p:nvPr>
        </p:nvSpPr>
        <p:spPr/>
        <p:txBody>
          <a:bodyPr/>
          <a:lstStyle/>
          <a:p>
            <a:pPr eaLnBrk="1" hangingPunct="1"/>
            <a:r>
              <a:rPr lang="en-US" sz="1800" smtClean="0"/>
              <a:t>Mass Spectrometry</a:t>
            </a:r>
          </a:p>
        </p:txBody>
      </p:sp>
      <p:sp>
        <p:nvSpPr>
          <p:cNvPr id="73733"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16"/>
            </a:pPr>
            <a:r>
              <a:rPr lang="en-US" sz="1800" b="1" smtClean="0"/>
              <a:t>Halogens -</a:t>
            </a:r>
            <a:r>
              <a:rPr lang="en-US" sz="1800" smtClean="0"/>
              <a:t> </a:t>
            </a:r>
            <a:r>
              <a:rPr lang="en-US" sz="1800" b="1" smtClean="0">
                <a:solidFill>
                  <a:schemeClr val="accent2"/>
                </a:solidFill>
              </a:rPr>
              <a:t>Fragment Ions</a:t>
            </a:r>
            <a:endParaRPr lang="en-US" sz="1800" smtClean="0"/>
          </a:p>
          <a:p>
            <a:pPr marL="2079625" lvl="3" indent="-457200" eaLnBrk="1" hangingPunct="1">
              <a:buFontTx/>
              <a:buAutoNum type="alphaLcParenR" startAt="7"/>
            </a:pPr>
            <a:r>
              <a:rPr lang="en-US" sz="1800" smtClean="0"/>
              <a:t>Principle fragmentation mode is to lose halogen atom, leaving a carbocation – the intensity of the peak will increase with cation stability</a:t>
            </a:r>
          </a:p>
          <a:p>
            <a:pPr marL="2079625" lvl="3" indent="-457200" eaLnBrk="1" hangingPunct="1">
              <a:buFontTx/>
              <a:buAutoNum type="alphaLcParenR" startAt="7"/>
            </a:pPr>
            <a:endParaRPr lang="en-US" sz="1800" baseline="30000" smtClean="0"/>
          </a:p>
          <a:p>
            <a:pPr marL="2079625" lvl="3" indent="-457200" eaLnBrk="1" hangingPunct="1">
              <a:buFontTx/>
              <a:buAutoNum type="alphaLcParenR" startAt="7"/>
            </a:pPr>
            <a:endParaRPr lang="en-US" sz="1800" baseline="30000" smtClean="0"/>
          </a:p>
          <a:p>
            <a:pPr marL="2079625" lvl="3" indent="-457200" eaLnBrk="1" hangingPunct="1">
              <a:buFontTx/>
              <a:buAutoNum type="alphaLcParenR" startAt="7"/>
            </a:pPr>
            <a:endParaRPr lang="en-US" sz="1800" baseline="30000" smtClean="0"/>
          </a:p>
          <a:p>
            <a:pPr marL="2079625" lvl="3" indent="-457200" eaLnBrk="1" hangingPunct="1">
              <a:buFontTx/>
              <a:buAutoNum type="alphaLcParenR" startAt="7"/>
            </a:pPr>
            <a:r>
              <a:rPr lang="en-US" sz="1800" smtClean="0"/>
              <a:t>Leaving group ability contributes to the loss of halogen most strongly for -I and -Br less so for -Cl, and least for –F</a:t>
            </a:r>
          </a:p>
          <a:p>
            <a:pPr marL="2079625" lvl="3" indent="-457200" eaLnBrk="1" hangingPunct="1">
              <a:buFontTx/>
              <a:buAutoNum type="alphaLcParenR" startAt="7"/>
            </a:pPr>
            <a:endParaRPr lang="en-US" sz="1800" smtClean="0"/>
          </a:p>
          <a:p>
            <a:pPr marL="2079625" lvl="3" indent="-457200" eaLnBrk="1" hangingPunct="1">
              <a:buFontTx/>
              <a:buAutoNum type="alphaLcParenR" startAt="7"/>
            </a:pPr>
            <a:r>
              <a:rPr lang="en-US" sz="1800" smtClean="0"/>
              <a:t>Loss of HX is the second most common mode of fragmentation – here the conjugate basicity of the halogen contributes (HF &gt; HCl &gt; HBr &gt; HI)</a:t>
            </a:r>
          </a:p>
          <a:p>
            <a:pPr marL="2079625" lvl="3" indent="-457200" eaLnBrk="1" hangingPunct="1">
              <a:buFontTx/>
              <a:buNone/>
            </a:pPr>
            <a:endParaRPr lang="en-US" sz="1800" smtClean="0"/>
          </a:p>
        </p:txBody>
      </p:sp>
      <p:graphicFrame>
        <p:nvGraphicFramePr>
          <p:cNvPr id="73730" name="Object 4"/>
          <p:cNvGraphicFramePr>
            <a:graphicFrameLocks noChangeAspect="1"/>
          </p:cNvGraphicFramePr>
          <p:nvPr/>
        </p:nvGraphicFramePr>
        <p:xfrm>
          <a:off x="3200400" y="2590800"/>
          <a:ext cx="3124200" cy="531813"/>
        </p:xfrm>
        <a:graphic>
          <a:graphicData uri="http://schemas.openxmlformats.org/presentationml/2006/ole">
            <p:oleObj spid="_x0000_s73730" name="CS ChemDraw Drawing" r:id="rId3" imgW="2139179" imgH="366673" progId="ChemDraw.Document.6.0">
              <p:embed/>
            </p:oleObj>
          </a:graphicData>
        </a:graphic>
      </p:graphicFrame>
      <p:graphicFrame>
        <p:nvGraphicFramePr>
          <p:cNvPr id="73731" name="Object 5"/>
          <p:cNvGraphicFramePr>
            <a:graphicFrameLocks noChangeAspect="1"/>
          </p:cNvGraphicFramePr>
          <p:nvPr/>
        </p:nvGraphicFramePr>
        <p:xfrm>
          <a:off x="2895600" y="5181600"/>
          <a:ext cx="4343400" cy="695325"/>
        </p:xfrm>
        <a:graphic>
          <a:graphicData uri="http://schemas.openxmlformats.org/presentationml/2006/ole">
            <p:oleObj spid="_x0000_s73731" name="CS ChemDraw Drawing" r:id="rId4" imgW="3220212" imgH="518160" progId="ChemDraw.Document.6.0">
              <p:embed/>
            </p:oleObj>
          </a:graphicData>
        </a:graphic>
      </p:graphicFrame>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2"/>
          <p:cNvSpPr>
            <a:spLocks noGrp="1" noChangeArrowheads="1"/>
          </p:cNvSpPr>
          <p:nvPr>
            <p:ph type="title"/>
          </p:nvPr>
        </p:nvSpPr>
        <p:spPr/>
        <p:txBody>
          <a:bodyPr/>
          <a:lstStyle/>
          <a:p>
            <a:pPr eaLnBrk="1" hangingPunct="1"/>
            <a:r>
              <a:rPr lang="en-US" sz="1800" smtClean="0"/>
              <a:t>Mass Spectrometry</a:t>
            </a:r>
          </a:p>
        </p:txBody>
      </p:sp>
      <p:sp>
        <p:nvSpPr>
          <p:cNvPr id="74757"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16"/>
            </a:pPr>
            <a:r>
              <a:rPr lang="en-US" sz="1800" b="1" smtClean="0"/>
              <a:t>Halogens -</a:t>
            </a:r>
            <a:r>
              <a:rPr lang="en-US" sz="1800" smtClean="0"/>
              <a:t> </a:t>
            </a:r>
            <a:r>
              <a:rPr lang="en-US" sz="1800" b="1" smtClean="0">
                <a:solidFill>
                  <a:schemeClr val="accent2"/>
                </a:solidFill>
              </a:rPr>
              <a:t>Fragment Ions</a:t>
            </a:r>
            <a:endParaRPr lang="en-US" sz="1800" smtClean="0"/>
          </a:p>
          <a:p>
            <a:pPr marL="2079625" lvl="3" indent="-457200" eaLnBrk="1" hangingPunct="1">
              <a:buFontTx/>
              <a:buAutoNum type="alphaLcParenR" startAt="10"/>
            </a:pPr>
            <a:r>
              <a:rPr lang="en-US" sz="1800" smtClean="0"/>
              <a:t>Less often, </a:t>
            </a:r>
            <a:r>
              <a:rPr lang="en-US" sz="1800" smtClean="0">
                <a:latin typeface="Symbol" pitchFamily="18" charset="2"/>
              </a:rPr>
              <a:t>a</a:t>
            </a:r>
            <a:r>
              <a:rPr lang="en-US" sz="1800" smtClean="0"/>
              <a:t>-cleavage will occur:</a:t>
            </a:r>
          </a:p>
          <a:p>
            <a:pPr marL="2079625" lvl="3" indent="-457200" eaLnBrk="1" hangingPunct="1">
              <a:buFontTx/>
              <a:buAutoNum type="alphaLcParenR" startAt="10"/>
            </a:pPr>
            <a:endParaRPr lang="en-US" sz="1800" smtClean="0"/>
          </a:p>
          <a:p>
            <a:pPr marL="2079625" lvl="3" indent="-457200" eaLnBrk="1" hangingPunct="1">
              <a:buFontTx/>
              <a:buAutoNum type="alphaLcParenR" startAt="10"/>
            </a:pPr>
            <a:endParaRPr lang="en-US" sz="1800" smtClean="0"/>
          </a:p>
          <a:p>
            <a:pPr marL="2079625" lvl="3" indent="-457200" eaLnBrk="1" hangingPunct="1">
              <a:buFontTx/>
              <a:buAutoNum type="alphaLcParenR" startAt="10"/>
            </a:pPr>
            <a:endParaRPr lang="en-US" sz="1800" smtClean="0"/>
          </a:p>
          <a:p>
            <a:pPr marL="2079625" lvl="3" indent="-457200" eaLnBrk="1" hangingPunct="1">
              <a:buFontTx/>
              <a:buAutoNum type="alphaLcParenR" startAt="10"/>
            </a:pPr>
            <a:r>
              <a:rPr lang="en-US" sz="1800" smtClean="0"/>
              <a:t>For longer chain halides, the expulsion of a &gt;</a:t>
            </a:r>
            <a:r>
              <a:rPr lang="en-US" sz="1800" smtClean="0">
                <a:latin typeface="Symbol" pitchFamily="18" charset="2"/>
              </a:rPr>
              <a:t>d</a:t>
            </a:r>
            <a:r>
              <a:rPr lang="en-US" sz="1800" smtClean="0"/>
              <a:t> carbon chain as the radical is observed</a:t>
            </a:r>
          </a:p>
          <a:p>
            <a:pPr marL="2079625" lvl="3" indent="-457200" eaLnBrk="1" hangingPunct="1">
              <a:buFontTx/>
              <a:buAutoNum type="alphaLcParenR" startAt="10"/>
            </a:pPr>
            <a:endParaRPr lang="en-US" sz="1800" smtClean="0"/>
          </a:p>
          <a:p>
            <a:pPr marL="2079625" lvl="3" indent="-457200" eaLnBrk="1" hangingPunct="1">
              <a:buFontTx/>
              <a:buAutoNum type="alphaLcParenR" startAt="10"/>
            </a:pPr>
            <a:endParaRPr lang="en-US" sz="1800" smtClean="0"/>
          </a:p>
          <a:p>
            <a:pPr marL="2079625" lvl="3" indent="-457200" eaLnBrk="1" hangingPunct="1">
              <a:buFontTx/>
              <a:buAutoNum type="alphaLcParenR" startAt="10"/>
            </a:pPr>
            <a:endParaRPr lang="en-US" sz="1800" smtClean="0"/>
          </a:p>
          <a:p>
            <a:pPr marL="2079625" lvl="3" indent="-457200" eaLnBrk="1" hangingPunct="1">
              <a:buFontTx/>
              <a:buAutoNum type="alphaLcParenR" startAt="10"/>
            </a:pPr>
            <a:endParaRPr lang="en-US" sz="1800" smtClean="0"/>
          </a:p>
          <a:p>
            <a:pPr marL="2079625" lvl="3" indent="-457200" eaLnBrk="1" hangingPunct="1">
              <a:buFontTx/>
              <a:buAutoNum type="alphaLcParenR" startAt="10"/>
            </a:pPr>
            <a:r>
              <a:rPr lang="en-US" sz="1800" smtClean="0"/>
              <a:t>Aromatic halides give stronger M</a:t>
            </a:r>
            <a:r>
              <a:rPr lang="en-US" sz="1800" baseline="30000" smtClean="0"/>
              <a:t>+</a:t>
            </a:r>
            <a:r>
              <a:rPr lang="en-US" sz="1800" smtClean="0"/>
              <a:t>, and typically lose the halogen atom to form C</a:t>
            </a:r>
            <a:r>
              <a:rPr lang="en-US" sz="1800" baseline="-25000" smtClean="0"/>
              <a:t>6</a:t>
            </a:r>
            <a:r>
              <a:rPr lang="en-US" sz="1800" smtClean="0"/>
              <a:t>H</a:t>
            </a:r>
            <a:r>
              <a:rPr lang="en-US" sz="1800" baseline="-25000" smtClean="0"/>
              <a:t>5</a:t>
            </a:r>
            <a:r>
              <a:rPr lang="en-US" sz="1800" baseline="30000" smtClean="0"/>
              <a:t>+</a:t>
            </a:r>
          </a:p>
        </p:txBody>
      </p:sp>
      <p:graphicFrame>
        <p:nvGraphicFramePr>
          <p:cNvPr id="74754" name="Object 4"/>
          <p:cNvGraphicFramePr>
            <a:graphicFrameLocks noChangeAspect="1"/>
          </p:cNvGraphicFramePr>
          <p:nvPr/>
        </p:nvGraphicFramePr>
        <p:xfrm>
          <a:off x="2819400" y="2133600"/>
          <a:ext cx="4038600" cy="777875"/>
        </p:xfrm>
        <a:graphic>
          <a:graphicData uri="http://schemas.openxmlformats.org/presentationml/2006/ole">
            <p:oleObj spid="_x0000_s74754" name="CS ChemDraw Drawing" r:id="rId3" imgW="2685288" imgH="518160" progId="ChemDraw.Document.6.0">
              <p:embed/>
            </p:oleObj>
          </a:graphicData>
        </a:graphic>
      </p:graphicFrame>
      <p:graphicFrame>
        <p:nvGraphicFramePr>
          <p:cNvPr id="74755" name="Object 5"/>
          <p:cNvGraphicFramePr>
            <a:graphicFrameLocks noChangeAspect="1"/>
          </p:cNvGraphicFramePr>
          <p:nvPr/>
        </p:nvGraphicFramePr>
        <p:xfrm>
          <a:off x="2743200" y="3733800"/>
          <a:ext cx="4495800" cy="1095375"/>
        </p:xfrm>
        <a:graphic>
          <a:graphicData uri="http://schemas.openxmlformats.org/presentationml/2006/ole">
            <p:oleObj spid="_x0000_s74755" name="CS ChemDraw Drawing" r:id="rId4" imgW="3037332" imgH="740664" progId="ChemDraw.Document.6.0">
              <p:embed/>
            </p:oleObj>
          </a:graphicData>
        </a:graphic>
      </p:graphicFrame>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80" name="Picture 10" descr="MS 1-chloropropane"/>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133600" y="2128838"/>
            <a:ext cx="6353175" cy="4276725"/>
          </a:xfrm>
          <a:prstGeom prst="rect">
            <a:avLst/>
          </a:prstGeom>
          <a:noFill/>
          <a:ln w="9525">
            <a:noFill/>
            <a:miter lim="800000"/>
            <a:headEnd/>
            <a:tailEnd/>
          </a:ln>
        </p:spPr>
      </p:pic>
      <p:sp>
        <p:nvSpPr>
          <p:cNvPr id="75781" name="Rectangle 3"/>
          <p:cNvSpPr>
            <a:spLocks noGrp="1" noChangeArrowheads="1"/>
          </p:cNvSpPr>
          <p:nvPr>
            <p:ph type="title"/>
          </p:nvPr>
        </p:nvSpPr>
        <p:spPr/>
        <p:txBody>
          <a:bodyPr/>
          <a:lstStyle/>
          <a:p>
            <a:pPr eaLnBrk="1" hangingPunct="1"/>
            <a:r>
              <a:rPr lang="en-US" sz="1800" smtClean="0"/>
              <a:t>Mass Spectrometry</a:t>
            </a:r>
          </a:p>
        </p:txBody>
      </p:sp>
      <p:sp>
        <p:nvSpPr>
          <p:cNvPr id="75782" name="Rectangle 4"/>
          <p:cNvSpPr>
            <a:spLocks noGrp="1" noChangeArrowheads="1"/>
          </p:cNvSpPr>
          <p:nvPr>
            <p:ph type="body" sz="half" idx="1"/>
          </p:nvPr>
        </p:nvSpPr>
        <p:spPr>
          <a:xfrm>
            <a:off x="0" y="685800"/>
            <a:ext cx="9144000" cy="54864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16"/>
            </a:pPr>
            <a:r>
              <a:rPr lang="en-US" sz="1800" b="1" smtClean="0">
                <a:solidFill>
                  <a:schemeClr val="accent2"/>
                </a:solidFill>
              </a:rPr>
              <a:t>Example MS: </a:t>
            </a:r>
            <a:r>
              <a:rPr lang="en-US" sz="1800" b="1" smtClean="0"/>
              <a:t>chlorine </a:t>
            </a:r>
            <a:r>
              <a:rPr lang="en-US" sz="1800" smtClean="0"/>
              <a:t>– 1-chloropropane </a:t>
            </a:r>
          </a:p>
        </p:txBody>
      </p:sp>
      <p:sp>
        <p:nvSpPr>
          <p:cNvPr id="75783" name="Text Box 5"/>
          <p:cNvSpPr txBox="1">
            <a:spLocks noChangeArrowheads="1"/>
          </p:cNvSpPr>
          <p:nvPr/>
        </p:nvSpPr>
        <p:spPr bwMode="auto">
          <a:xfrm>
            <a:off x="7467600" y="5257800"/>
            <a:ext cx="709613" cy="336550"/>
          </a:xfrm>
          <a:prstGeom prst="rect">
            <a:avLst/>
          </a:prstGeom>
          <a:noFill/>
          <a:ln w="9525">
            <a:noFill/>
            <a:miter lim="800000"/>
            <a:headEnd/>
            <a:tailEnd/>
          </a:ln>
        </p:spPr>
        <p:txBody>
          <a:bodyPr wrap="none">
            <a:spAutoFit/>
          </a:bodyPr>
          <a:lstStyle/>
          <a:p>
            <a:r>
              <a:rPr lang="en-US"/>
              <a:t>M</a:t>
            </a:r>
            <a:r>
              <a:rPr lang="en-US" baseline="30000"/>
              <a:t>+ </a:t>
            </a:r>
            <a:r>
              <a:rPr lang="en-US"/>
              <a:t>78</a:t>
            </a:r>
          </a:p>
        </p:txBody>
      </p:sp>
      <p:sp>
        <p:nvSpPr>
          <p:cNvPr id="75784" name="Text Box 11"/>
          <p:cNvSpPr txBox="1">
            <a:spLocks noChangeArrowheads="1"/>
          </p:cNvSpPr>
          <p:nvPr/>
        </p:nvSpPr>
        <p:spPr bwMode="auto">
          <a:xfrm>
            <a:off x="5486400" y="5257800"/>
            <a:ext cx="1157288" cy="336550"/>
          </a:xfrm>
          <a:prstGeom prst="rect">
            <a:avLst/>
          </a:prstGeom>
          <a:noFill/>
          <a:ln w="9525">
            <a:noFill/>
            <a:miter lim="800000"/>
            <a:headEnd/>
            <a:tailEnd/>
          </a:ln>
        </p:spPr>
        <p:txBody>
          <a:bodyPr wrap="none">
            <a:spAutoFit/>
          </a:bodyPr>
          <a:lstStyle/>
          <a:p>
            <a:r>
              <a:rPr lang="en-US"/>
              <a:t>m/z 49, 51</a:t>
            </a:r>
          </a:p>
        </p:txBody>
      </p:sp>
      <p:sp>
        <p:nvSpPr>
          <p:cNvPr id="75785" name="Line 12"/>
          <p:cNvSpPr>
            <a:spLocks noChangeShapeType="1"/>
          </p:cNvSpPr>
          <p:nvPr/>
        </p:nvSpPr>
        <p:spPr bwMode="auto">
          <a:xfrm>
            <a:off x="8077200" y="5105400"/>
            <a:ext cx="152400" cy="609600"/>
          </a:xfrm>
          <a:prstGeom prst="line">
            <a:avLst/>
          </a:prstGeom>
          <a:noFill/>
          <a:ln w="9525">
            <a:solidFill>
              <a:schemeClr val="tx1"/>
            </a:solidFill>
            <a:round/>
            <a:headEnd/>
            <a:tailEnd type="triangle" w="med" len="med"/>
          </a:ln>
        </p:spPr>
        <p:txBody>
          <a:bodyPr wrap="none">
            <a:spAutoFit/>
          </a:bodyPr>
          <a:lstStyle/>
          <a:p>
            <a:endParaRPr lang="en-US"/>
          </a:p>
        </p:txBody>
      </p:sp>
      <p:graphicFrame>
        <p:nvGraphicFramePr>
          <p:cNvPr id="75778" name="Object 13"/>
          <p:cNvGraphicFramePr>
            <a:graphicFrameLocks noChangeAspect="1"/>
          </p:cNvGraphicFramePr>
          <p:nvPr/>
        </p:nvGraphicFramePr>
        <p:xfrm>
          <a:off x="5334000" y="3124200"/>
          <a:ext cx="882650" cy="914400"/>
        </p:xfrm>
        <a:graphic>
          <a:graphicData uri="http://schemas.openxmlformats.org/presentationml/2006/ole">
            <p:oleObj spid="_x0000_s75778" name="CS ChemDraw Drawing" r:id="rId4" imgW="625322" imgH="646622" progId="ChemDraw.Document.6.0">
              <p:embed/>
            </p:oleObj>
          </a:graphicData>
        </a:graphic>
      </p:graphicFrame>
      <p:graphicFrame>
        <p:nvGraphicFramePr>
          <p:cNvPr id="75779" name="Object 14"/>
          <p:cNvGraphicFramePr>
            <a:graphicFrameLocks noChangeAspect="1"/>
          </p:cNvGraphicFramePr>
          <p:nvPr/>
        </p:nvGraphicFramePr>
        <p:xfrm>
          <a:off x="5638800" y="4876800"/>
          <a:ext cx="838200" cy="409575"/>
        </p:xfrm>
        <a:graphic>
          <a:graphicData uri="http://schemas.openxmlformats.org/presentationml/2006/ole">
            <p:oleObj spid="_x0000_s75779" name="CS ChemDraw Drawing" r:id="rId5" imgW="569976" imgH="277368" progId="ChemDraw.Document.6.0">
              <p:embed/>
            </p:oleObj>
          </a:graphicData>
        </a:graphic>
      </p:graphicFrame>
      <p:sp>
        <p:nvSpPr>
          <p:cNvPr id="75786" name="Text Box 15"/>
          <p:cNvSpPr txBox="1">
            <a:spLocks noChangeArrowheads="1"/>
          </p:cNvSpPr>
          <p:nvPr/>
        </p:nvSpPr>
        <p:spPr bwMode="auto">
          <a:xfrm>
            <a:off x="7620000" y="4724400"/>
            <a:ext cx="600075" cy="336550"/>
          </a:xfrm>
          <a:prstGeom prst="rect">
            <a:avLst/>
          </a:prstGeom>
          <a:noFill/>
          <a:ln w="9525">
            <a:noFill/>
            <a:miter lim="800000"/>
            <a:headEnd/>
            <a:tailEnd/>
          </a:ln>
        </p:spPr>
        <p:txBody>
          <a:bodyPr wrap="none">
            <a:spAutoFit/>
          </a:bodyPr>
          <a:lstStyle/>
          <a:p>
            <a:r>
              <a:rPr lang="en-US"/>
              <a:t>M+2</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3" name="Picture 10" descr="MS p-chlorotoluene"/>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128838" y="2128838"/>
            <a:ext cx="6391275" cy="4276725"/>
          </a:xfrm>
          <a:prstGeom prst="rect">
            <a:avLst/>
          </a:prstGeom>
          <a:noFill/>
          <a:ln w="9525">
            <a:noFill/>
            <a:miter lim="800000"/>
            <a:headEnd/>
            <a:tailEnd/>
          </a:ln>
        </p:spPr>
      </p:pic>
      <p:sp>
        <p:nvSpPr>
          <p:cNvPr id="76804" name="Rectangle 3"/>
          <p:cNvSpPr>
            <a:spLocks noGrp="1" noChangeArrowheads="1"/>
          </p:cNvSpPr>
          <p:nvPr>
            <p:ph type="title"/>
          </p:nvPr>
        </p:nvSpPr>
        <p:spPr/>
        <p:txBody>
          <a:bodyPr/>
          <a:lstStyle/>
          <a:p>
            <a:pPr eaLnBrk="1" hangingPunct="1"/>
            <a:r>
              <a:rPr lang="en-US" sz="1800" smtClean="0"/>
              <a:t>Mass Spectrometry</a:t>
            </a:r>
          </a:p>
        </p:txBody>
      </p:sp>
      <p:sp>
        <p:nvSpPr>
          <p:cNvPr id="76805" name="Rectangle 4"/>
          <p:cNvSpPr>
            <a:spLocks noGrp="1" noChangeArrowheads="1"/>
          </p:cNvSpPr>
          <p:nvPr>
            <p:ph type="body" sz="half" idx="1"/>
          </p:nvPr>
        </p:nvSpPr>
        <p:spPr>
          <a:xfrm>
            <a:off x="0" y="685800"/>
            <a:ext cx="9144000" cy="54864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16"/>
            </a:pPr>
            <a:r>
              <a:rPr lang="en-US" sz="1800" b="1" smtClean="0">
                <a:solidFill>
                  <a:schemeClr val="accent2"/>
                </a:solidFill>
              </a:rPr>
              <a:t>Example MS: </a:t>
            </a:r>
            <a:r>
              <a:rPr lang="en-US" sz="1800" b="1" smtClean="0"/>
              <a:t>chlorine </a:t>
            </a:r>
            <a:r>
              <a:rPr lang="en-US" sz="1800" smtClean="0"/>
              <a:t>– </a:t>
            </a:r>
            <a:r>
              <a:rPr lang="en-US" sz="1800" i="1" smtClean="0"/>
              <a:t>p</a:t>
            </a:r>
            <a:r>
              <a:rPr lang="en-US" sz="1800" smtClean="0"/>
              <a:t>-chlorotoluene</a:t>
            </a:r>
          </a:p>
        </p:txBody>
      </p:sp>
      <p:sp>
        <p:nvSpPr>
          <p:cNvPr id="76806" name="Text Box 5"/>
          <p:cNvSpPr txBox="1">
            <a:spLocks noChangeArrowheads="1"/>
          </p:cNvSpPr>
          <p:nvPr/>
        </p:nvSpPr>
        <p:spPr bwMode="auto">
          <a:xfrm>
            <a:off x="7696200" y="4038600"/>
            <a:ext cx="820738" cy="336550"/>
          </a:xfrm>
          <a:prstGeom prst="rect">
            <a:avLst/>
          </a:prstGeom>
          <a:noFill/>
          <a:ln w="9525">
            <a:noFill/>
            <a:miter lim="800000"/>
            <a:headEnd/>
            <a:tailEnd/>
          </a:ln>
        </p:spPr>
        <p:txBody>
          <a:bodyPr wrap="none">
            <a:spAutoFit/>
          </a:bodyPr>
          <a:lstStyle/>
          <a:p>
            <a:r>
              <a:rPr lang="en-US"/>
              <a:t>M</a:t>
            </a:r>
            <a:r>
              <a:rPr lang="en-US" baseline="30000"/>
              <a:t>+ </a:t>
            </a:r>
            <a:r>
              <a:rPr lang="en-US"/>
              <a:t>126</a:t>
            </a:r>
          </a:p>
        </p:txBody>
      </p:sp>
      <p:sp>
        <p:nvSpPr>
          <p:cNvPr id="76807" name="Text Box 11"/>
          <p:cNvSpPr txBox="1">
            <a:spLocks noChangeArrowheads="1"/>
          </p:cNvSpPr>
          <p:nvPr/>
        </p:nvSpPr>
        <p:spPr bwMode="auto">
          <a:xfrm>
            <a:off x="8229600" y="5029200"/>
            <a:ext cx="600075" cy="336550"/>
          </a:xfrm>
          <a:prstGeom prst="rect">
            <a:avLst/>
          </a:prstGeom>
          <a:noFill/>
          <a:ln w="9525">
            <a:noFill/>
            <a:miter lim="800000"/>
            <a:headEnd/>
            <a:tailEnd/>
          </a:ln>
        </p:spPr>
        <p:txBody>
          <a:bodyPr wrap="none">
            <a:spAutoFit/>
          </a:bodyPr>
          <a:lstStyle/>
          <a:p>
            <a:r>
              <a:rPr lang="en-US"/>
              <a:t>M+2</a:t>
            </a:r>
          </a:p>
        </p:txBody>
      </p:sp>
      <p:graphicFrame>
        <p:nvGraphicFramePr>
          <p:cNvPr id="76802" name="Object 12"/>
          <p:cNvGraphicFramePr>
            <a:graphicFrameLocks noChangeAspect="1"/>
          </p:cNvGraphicFramePr>
          <p:nvPr/>
        </p:nvGraphicFramePr>
        <p:xfrm>
          <a:off x="5257800" y="2819400"/>
          <a:ext cx="1143000" cy="1096963"/>
        </p:xfrm>
        <a:graphic>
          <a:graphicData uri="http://schemas.openxmlformats.org/presentationml/2006/ole">
            <p:oleObj spid="_x0000_s76802" name="CS ChemDraw Drawing" r:id="rId4" imgW="867235" imgH="832241" progId="ChemDraw.Document.6.0">
              <p:embed/>
            </p:oleObj>
          </a:graphicData>
        </a:graphic>
      </p:graphicFrame>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8" name="Picture 11" descr="MS 1-bromopropane"/>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128838" y="2133600"/>
            <a:ext cx="6372225" cy="4267200"/>
          </a:xfrm>
          <a:prstGeom prst="rect">
            <a:avLst/>
          </a:prstGeom>
          <a:noFill/>
          <a:ln w="9525">
            <a:noFill/>
            <a:miter lim="800000"/>
            <a:headEnd/>
            <a:tailEnd/>
          </a:ln>
        </p:spPr>
      </p:pic>
      <p:sp>
        <p:nvSpPr>
          <p:cNvPr id="77829" name="Rectangle 3"/>
          <p:cNvSpPr>
            <a:spLocks noGrp="1" noChangeArrowheads="1"/>
          </p:cNvSpPr>
          <p:nvPr>
            <p:ph type="title"/>
          </p:nvPr>
        </p:nvSpPr>
        <p:spPr/>
        <p:txBody>
          <a:bodyPr/>
          <a:lstStyle/>
          <a:p>
            <a:pPr eaLnBrk="1" hangingPunct="1"/>
            <a:r>
              <a:rPr lang="en-US" sz="1800" smtClean="0"/>
              <a:t>Mass Spectrometry</a:t>
            </a:r>
          </a:p>
        </p:txBody>
      </p:sp>
      <p:sp>
        <p:nvSpPr>
          <p:cNvPr id="77830" name="Rectangle 4"/>
          <p:cNvSpPr>
            <a:spLocks noGrp="1" noChangeArrowheads="1"/>
          </p:cNvSpPr>
          <p:nvPr>
            <p:ph type="body" sz="half" idx="1"/>
          </p:nvPr>
        </p:nvSpPr>
        <p:spPr>
          <a:xfrm>
            <a:off x="0" y="685800"/>
            <a:ext cx="9144000" cy="54864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16"/>
            </a:pPr>
            <a:r>
              <a:rPr lang="en-US" sz="1800" b="1" smtClean="0">
                <a:solidFill>
                  <a:schemeClr val="accent2"/>
                </a:solidFill>
              </a:rPr>
              <a:t>Example MS: </a:t>
            </a:r>
            <a:r>
              <a:rPr lang="en-US" sz="1800" b="1" smtClean="0"/>
              <a:t>bromine </a:t>
            </a:r>
            <a:r>
              <a:rPr lang="en-US" sz="1800" smtClean="0"/>
              <a:t>– 1-bromobutane </a:t>
            </a:r>
          </a:p>
        </p:txBody>
      </p:sp>
      <p:sp>
        <p:nvSpPr>
          <p:cNvPr id="77831" name="Text Box 5"/>
          <p:cNvSpPr txBox="1">
            <a:spLocks noChangeArrowheads="1"/>
          </p:cNvSpPr>
          <p:nvPr/>
        </p:nvSpPr>
        <p:spPr bwMode="auto">
          <a:xfrm>
            <a:off x="7391400" y="5105400"/>
            <a:ext cx="820738" cy="336550"/>
          </a:xfrm>
          <a:prstGeom prst="rect">
            <a:avLst/>
          </a:prstGeom>
          <a:noFill/>
          <a:ln w="9525">
            <a:noFill/>
            <a:miter lim="800000"/>
            <a:headEnd/>
            <a:tailEnd/>
          </a:ln>
        </p:spPr>
        <p:txBody>
          <a:bodyPr wrap="none">
            <a:spAutoFit/>
          </a:bodyPr>
          <a:lstStyle/>
          <a:p>
            <a:r>
              <a:rPr lang="en-US"/>
              <a:t>M</a:t>
            </a:r>
            <a:r>
              <a:rPr lang="en-US" baseline="30000"/>
              <a:t>+ </a:t>
            </a:r>
            <a:r>
              <a:rPr lang="en-US"/>
              <a:t>136</a:t>
            </a:r>
          </a:p>
        </p:txBody>
      </p:sp>
      <p:sp>
        <p:nvSpPr>
          <p:cNvPr id="77832" name="Text Box 10"/>
          <p:cNvSpPr txBox="1">
            <a:spLocks noChangeArrowheads="1"/>
          </p:cNvSpPr>
          <p:nvPr/>
        </p:nvSpPr>
        <p:spPr bwMode="auto">
          <a:xfrm>
            <a:off x="7848600" y="4724400"/>
            <a:ext cx="600075" cy="336550"/>
          </a:xfrm>
          <a:prstGeom prst="rect">
            <a:avLst/>
          </a:prstGeom>
          <a:noFill/>
          <a:ln w="9525">
            <a:noFill/>
            <a:miter lim="800000"/>
            <a:headEnd/>
            <a:tailEnd/>
          </a:ln>
        </p:spPr>
        <p:txBody>
          <a:bodyPr wrap="none">
            <a:spAutoFit/>
          </a:bodyPr>
          <a:lstStyle/>
          <a:p>
            <a:r>
              <a:rPr lang="en-US"/>
              <a:t>M+2</a:t>
            </a:r>
          </a:p>
        </p:txBody>
      </p:sp>
      <p:sp>
        <p:nvSpPr>
          <p:cNvPr id="77833" name="Line 12"/>
          <p:cNvSpPr>
            <a:spLocks noChangeShapeType="1"/>
          </p:cNvSpPr>
          <p:nvPr/>
        </p:nvSpPr>
        <p:spPr bwMode="auto">
          <a:xfrm>
            <a:off x="8229600" y="5105400"/>
            <a:ext cx="17463" cy="327025"/>
          </a:xfrm>
          <a:prstGeom prst="line">
            <a:avLst/>
          </a:prstGeom>
          <a:noFill/>
          <a:ln w="9525">
            <a:solidFill>
              <a:schemeClr val="tx1"/>
            </a:solidFill>
            <a:round/>
            <a:headEnd/>
            <a:tailEnd type="triangle" w="med" len="med"/>
          </a:ln>
        </p:spPr>
        <p:txBody>
          <a:bodyPr wrap="none">
            <a:spAutoFit/>
          </a:bodyPr>
          <a:lstStyle/>
          <a:p>
            <a:endParaRPr lang="en-US"/>
          </a:p>
        </p:txBody>
      </p:sp>
      <p:graphicFrame>
        <p:nvGraphicFramePr>
          <p:cNvPr id="77826" name="Object 13"/>
          <p:cNvGraphicFramePr>
            <a:graphicFrameLocks noChangeAspect="1"/>
          </p:cNvGraphicFramePr>
          <p:nvPr/>
        </p:nvGraphicFramePr>
        <p:xfrm>
          <a:off x="4876800" y="3200400"/>
          <a:ext cx="990600" cy="836613"/>
        </p:xfrm>
        <a:graphic>
          <a:graphicData uri="http://schemas.openxmlformats.org/presentationml/2006/ole">
            <p:oleObj spid="_x0000_s77826" name="CS ChemDraw Drawing" r:id="rId4" imgW="768339" imgH="648144" progId="ChemDraw.Document.6.0">
              <p:embed/>
            </p:oleObj>
          </a:graphicData>
        </a:graphic>
      </p:graphicFrame>
      <p:graphicFrame>
        <p:nvGraphicFramePr>
          <p:cNvPr id="77827" name="Object 14"/>
          <p:cNvGraphicFramePr>
            <a:graphicFrameLocks noChangeAspect="1"/>
          </p:cNvGraphicFramePr>
          <p:nvPr/>
        </p:nvGraphicFramePr>
        <p:xfrm>
          <a:off x="5943600" y="5334000"/>
          <a:ext cx="798513" cy="388938"/>
        </p:xfrm>
        <a:graphic>
          <a:graphicData uri="http://schemas.openxmlformats.org/presentationml/2006/ole">
            <p:oleObj spid="_x0000_s77827" name="CS ChemDraw Drawing" r:id="rId5" imgW="569976" imgH="277368" progId="ChemDraw.Document.6.0">
              <p:embed/>
            </p:oleObj>
          </a:graphicData>
        </a:graphic>
      </p:graphicFrame>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1" name="Picture 10" descr="MS p-bromotoluene"/>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128838" y="2128838"/>
            <a:ext cx="6391275" cy="4286250"/>
          </a:xfrm>
          <a:prstGeom prst="rect">
            <a:avLst/>
          </a:prstGeom>
          <a:noFill/>
          <a:ln w="9525">
            <a:noFill/>
            <a:miter lim="800000"/>
            <a:headEnd/>
            <a:tailEnd/>
          </a:ln>
        </p:spPr>
      </p:pic>
      <p:sp>
        <p:nvSpPr>
          <p:cNvPr id="78852" name="Rectangle 3"/>
          <p:cNvSpPr>
            <a:spLocks noGrp="1" noChangeArrowheads="1"/>
          </p:cNvSpPr>
          <p:nvPr>
            <p:ph type="title"/>
          </p:nvPr>
        </p:nvSpPr>
        <p:spPr/>
        <p:txBody>
          <a:bodyPr/>
          <a:lstStyle/>
          <a:p>
            <a:pPr eaLnBrk="1" hangingPunct="1"/>
            <a:r>
              <a:rPr lang="en-US" sz="1800" smtClean="0"/>
              <a:t>Mass Spectrometry</a:t>
            </a:r>
          </a:p>
        </p:txBody>
      </p:sp>
      <p:sp>
        <p:nvSpPr>
          <p:cNvPr id="78853" name="Rectangle 4"/>
          <p:cNvSpPr>
            <a:spLocks noGrp="1" noChangeArrowheads="1"/>
          </p:cNvSpPr>
          <p:nvPr>
            <p:ph type="body" sz="half" idx="1"/>
          </p:nvPr>
        </p:nvSpPr>
        <p:spPr>
          <a:xfrm>
            <a:off x="0" y="685800"/>
            <a:ext cx="9144000" cy="54864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16"/>
            </a:pPr>
            <a:r>
              <a:rPr lang="en-US" sz="1800" b="1" smtClean="0">
                <a:solidFill>
                  <a:schemeClr val="accent2"/>
                </a:solidFill>
              </a:rPr>
              <a:t>Example MS: </a:t>
            </a:r>
            <a:r>
              <a:rPr lang="en-US" sz="1800" b="1" smtClean="0"/>
              <a:t>bromine </a:t>
            </a:r>
            <a:r>
              <a:rPr lang="en-US" sz="1800" smtClean="0"/>
              <a:t>– </a:t>
            </a:r>
            <a:r>
              <a:rPr lang="en-US" sz="1800" i="1" smtClean="0"/>
              <a:t>p</a:t>
            </a:r>
            <a:r>
              <a:rPr lang="en-US" sz="1800" smtClean="0"/>
              <a:t>-bromotoluene </a:t>
            </a:r>
          </a:p>
        </p:txBody>
      </p:sp>
      <p:sp>
        <p:nvSpPr>
          <p:cNvPr id="78854" name="Text Box 5"/>
          <p:cNvSpPr txBox="1">
            <a:spLocks noChangeArrowheads="1"/>
          </p:cNvSpPr>
          <p:nvPr/>
        </p:nvSpPr>
        <p:spPr bwMode="auto">
          <a:xfrm>
            <a:off x="7162800" y="3962400"/>
            <a:ext cx="820738" cy="336550"/>
          </a:xfrm>
          <a:prstGeom prst="rect">
            <a:avLst/>
          </a:prstGeom>
          <a:noFill/>
          <a:ln w="9525">
            <a:noFill/>
            <a:miter lim="800000"/>
            <a:headEnd/>
            <a:tailEnd/>
          </a:ln>
        </p:spPr>
        <p:txBody>
          <a:bodyPr wrap="none">
            <a:spAutoFit/>
          </a:bodyPr>
          <a:lstStyle/>
          <a:p>
            <a:r>
              <a:rPr lang="en-US"/>
              <a:t>M</a:t>
            </a:r>
            <a:r>
              <a:rPr lang="en-US" baseline="30000"/>
              <a:t>+ </a:t>
            </a:r>
            <a:r>
              <a:rPr lang="en-US"/>
              <a:t>170</a:t>
            </a:r>
          </a:p>
        </p:txBody>
      </p:sp>
      <p:sp>
        <p:nvSpPr>
          <p:cNvPr id="78855" name="Text Box 6"/>
          <p:cNvSpPr txBox="1">
            <a:spLocks noChangeArrowheads="1"/>
          </p:cNvSpPr>
          <p:nvPr/>
        </p:nvSpPr>
        <p:spPr bwMode="auto">
          <a:xfrm>
            <a:off x="7772400" y="3352800"/>
            <a:ext cx="600075" cy="336550"/>
          </a:xfrm>
          <a:prstGeom prst="rect">
            <a:avLst/>
          </a:prstGeom>
          <a:noFill/>
          <a:ln w="9525">
            <a:noFill/>
            <a:miter lim="800000"/>
            <a:headEnd/>
            <a:tailEnd/>
          </a:ln>
        </p:spPr>
        <p:txBody>
          <a:bodyPr>
            <a:spAutoFit/>
          </a:bodyPr>
          <a:lstStyle/>
          <a:p>
            <a:r>
              <a:rPr lang="en-US"/>
              <a:t>M+2</a:t>
            </a:r>
          </a:p>
        </p:txBody>
      </p:sp>
      <p:sp>
        <p:nvSpPr>
          <p:cNvPr id="78856" name="Line 7"/>
          <p:cNvSpPr>
            <a:spLocks noChangeShapeType="1"/>
          </p:cNvSpPr>
          <p:nvPr/>
        </p:nvSpPr>
        <p:spPr bwMode="auto">
          <a:xfrm flipH="1">
            <a:off x="8001000" y="3733800"/>
            <a:ext cx="152400" cy="685800"/>
          </a:xfrm>
          <a:prstGeom prst="line">
            <a:avLst/>
          </a:prstGeom>
          <a:noFill/>
          <a:ln w="9525">
            <a:solidFill>
              <a:schemeClr val="tx1"/>
            </a:solidFill>
            <a:round/>
            <a:headEnd/>
            <a:tailEnd type="triangle" w="med" len="med"/>
          </a:ln>
        </p:spPr>
        <p:txBody>
          <a:bodyPr>
            <a:spAutoFit/>
          </a:bodyPr>
          <a:lstStyle/>
          <a:p>
            <a:endParaRPr lang="en-US"/>
          </a:p>
        </p:txBody>
      </p:sp>
      <p:graphicFrame>
        <p:nvGraphicFramePr>
          <p:cNvPr id="78850" name="Object 11"/>
          <p:cNvGraphicFramePr>
            <a:graphicFrameLocks noChangeAspect="1"/>
          </p:cNvGraphicFramePr>
          <p:nvPr/>
        </p:nvGraphicFramePr>
        <p:xfrm>
          <a:off x="4191000" y="2895600"/>
          <a:ext cx="1143000" cy="1098550"/>
        </p:xfrm>
        <a:graphic>
          <a:graphicData uri="http://schemas.openxmlformats.org/presentationml/2006/ole">
            <p:oleObj spid="_x0000_s78850" name="CS ChemDraw Drawing" r:id="rId4" imgW="867235" imgH="833762" progId="ChemDraw.Document.6.0">
              <p:embed/>
            </p:oleObj>
          </a:graphicData>
        </a:graphic>
      </p:graphicFrame>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6" name="Picture 9" descr="MS 3,4-dibromotoluene"/>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128838" y="2128838"/>
            <a:ext cx="6381750" cy="4276725"/>
          </a:xfrm>
          <a:prstGeom prst="rect">
            <a:avLst/>
          </a:prstGeom>
          <a:noFill/>
          <a:ln w="9525">
            <a:noFill/>
            <a:miter lim="800000"/>
            <a:headEnd/>
            <a:tailEnd/>
          </a:ln>
        </p:spPr>
      </p:pic>
      <p:sp>
        <p:nvSpPr>
          <p:cNvPr id="79877" name="Rectangle 3"/>
          <p:cNvSpPr>
            <a:spLocks noGrp="1" noChangeArrowheads="1"/>
          </p:cNvSpPr>
          <p:nvPr>
            <p:ph type="title"/>
          </p:nvPr>
        </p:nvSpPr>
        <p:spPr/>
        <p:txBody>
          <a:bodyPr/>
          <a:lstStyle/>
          <a:p>
            <a:pPr eaLnBrk="1" hangingPunct="1"/>
            <a:r>
              <a:rPr lang="en-US" sz="1800" smtClean="0"/>
              <a:t>Mass Spectrometry</a:t>
            </a:r>
          </a:p>
        </p:txBody>
      </p:sp>
      <p:sp>
        <p:nvSpPr>
          <p:cNvPr id="79878" name="Rectangle 4"/>
          <p:cNvSpPr>
            <a:spLocks noGrp="1" noChangeArrowheads="1"/>
          </p:cNvSpPr>
          <p:nvPr>
            <p:ph type="body" sz="half" idx="1"/>
          </p:nvPr>
        </p:nvSpPr>
        <p:spPr>
          <a:xfrm>
            <a:off x="0" y="685800"/>
            <a:ext cx="9144000" cy="54864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16"/>
            </a:pPr>
            <a:r>
              <a:rPr lang="en-US" sz="1800" b="1" smtClean="0">
                <a:solidFill>
                  <a:schemeClr val="accent2"/>
                </a:solidFill>
              </a:rPr>
              <a:t>Example MS: </a:t>
            </a:r>
            <a:r>
              <a:rPr lang="en-US" sz="1800" b="1" smtClean="0"/>
              <a:t>multiple</a:t>
            </a:r>
            <a:r>
              <a:rPr lang="en-US" sz="1800" b="1" smtClean="0">
                <a:solidFill>
                  <a:schemeClr val="accent2"/>
                </a:solidFill>
              </a:rPr>
              <a:t> </a:t>
            </a:r>
            <a:r>
              <a:rPr lang="en-US" sz="1800" b="1" smtClean="0"/>
              <a:t>bromines </a:t>
            </a:r>
            <a:r>
              <a:rPr lang="en-US" sz="1800" smtClean="0"/>
              <a:t>– 3,4-dibromotoluene </a:t>
            </a:r>
          </a:p>
        </p:txBody>
      </p:sp>
      <p:sp>
        <p:nvSpPr>
          <p:cNvPr id="79879" name="Text Box 5"/>
          <p:cNvSpPr txBox="1">
            <a:spLocks noChangeArrowheads="1"/>
          </p:cNvSpPr>
          <p:nvPr/>
        </p:nvSpPr>
        <p:spPr bwMode="auto">
          <a:xfrm>
            <a:off x="7391400" y="3657600"/>
            <a:ext cx="820738" cy="336550"/>
          </a:xfrm>
          <a:prstGeom prst="rect">
            <a:avLst/>
          </a:prstGeom>
          <a:noFill/>
          <a:ln w="9525">
            <a:noFill/>
            <a:miter lim="800000"/>
            <a:headEnd/>
            <a:tailEnd/>
          </a:ln>
        </p:spPr>
        <p:txBody>
          <a:bodyPr wrap="none">
            <a:spAutoFit/>
          </a:bodyPr>
          <a:lstStyle/>
          <a:p>
            <a:r>
              <a:rPr lang="en-US"/>
              <a:t>M</a:t>
            </a:r>
            <a:r>
              <a:rPr lang="en-US" baseline="30000"/>
              <a:t>+ </a:t>
            </a:r>
            <a:r>
              <a:rPr lang="en-US"/>
              <a:t>248</a:t>
            </a:r>
          </a:p>
        </p:txBody>
      </p:sp>
      <p:sp>
        <p:nvSpPr>
          <p:cNvPr id="79880" name="Text Box 6"/>
          <p:cNvSpPr txBox="1">
            <a:spLocks noChangeArrowheads="1"/>
          </p:cNvSpPr>
          <p:nvPr/>
        </p:nvSpPr>
        <p:spPr bwMode="auto">
          <a:xfrm>
            <a:off x="7391400" y="2971800"/>
            <a:ext cx="600075" cy="336550"/>
          </a:xfrm>
          <a:prstGeom prst="rect">
            <a:avLst/>
          </a:prstGeom>
          <a:noFill/>
          <a:ln w="9525">
            <a:noFill/>
            <a:miter lim="800000"/>
            <a:headEnd/>
            <a:tailEnd/>
          </a:ln>
        </p:spPr>
        <p:txBody>
          <a:bodyPr>
            <a:spAutoFit/>
          </a:bodyPr>
          <a:lstStyle/>
          <a:p>
            <a:r>
              <a:rPr lang="en-US"/>
              <a:t>M+4</a:t>
            </a:r>
          </a:p>
        </p:txBody>
      </p:sp>
      <p:sp>
        <p:nvSpPr>
          <p:cNvPr id="79881" name="Line 7"/>
          <p:cNvSpPr>
            <a:spLocks noChangeShapeType="1"/>
          </p:cNvSpPr>
          <p:nvPr/>
        </p:nvSpPr>
        <p:spPr bwMode="auto">
          <a:xfrm>
            <a:off x="7924800" y="3200400"/>
            <a:ext cx="381000" cy="838200"/>
          </a:xfrm>
          <a:prstGeom prst="line">
            <a:avLst/>
          </a:prstGeom>
          <a:noFill/>
          <a:ln w="9525">
            <a:solidFill>
              <a:schemeClr val="tx1"/>
            </a:solidFill>
            <a:round/>
            <a:headEnd/>
            <a:tailEnd type="triangle" w="med" len="med"/>
          </a:ln>
        </p:spPr>
        <p:txBody>
          <a:bodyPr>
            <a:spAutoFit/>
          </a:bodyPr>
          <a:lstStyle/>
          <a:p>
            <a:endParaRPr lang="en-US"/>
          </a:p>
        </p:txBody>
      </p:sp>
      <p:sp>
        <p:nvSpPr>
          <p:cNvPr id="79882" name="Text Box 12"/>
          <p:cNvSpPr txBox="1">
            <a:spLocks noChangeArrowheads="1"/>
          </p:cNvSpPr>
          <p:nvPr/>
        </p:nvSpPr>
        <p:spPr bwMode="auto">
          <a:xfrm>
            <a:off x="7543800" y="2514600"/>
            <a:ext cx="600075" cy="336550"/>
          </a:xfrm>
          <a:prstGeom prst="rect">
            <a:avLst/>
          </a:prstGeom>
          <a:noFill/>
          <a:ln w="9525">
            <a:noFill/>
            <a:miter lim="800000"/>
            <a:headEnd/>
            <a:tailEnd/>
          </a:ln>
        </p:spPr>
        <p:txBody>
          <a:bodyPr>
            <a:spAutoFit/>
          </a:bodyPr>
          <a:lstStyle/>
          <a:p>
            <a:r>
              <a:rPr lang="en-US"/>
              <a:t>M+2</a:t>
            </a:r>
          </a:p>
        </p:txBody>
      </p:sp>
      <p:graphicFrame>
        <p:nvGraphicFramePr>
          <p:cNvPr id="79874" name="Object 13"/>
          <p:cNvGraphicFramePr>
            <a:graphicFrameLocks noChangeAspect="1"/>
          </p:cNvGraphicFramePr>
          <p:nvPr/>
        </p:nvGraphicFramePr>
        <p:xfrm>
          <a:off x="5408613" y="2516188"/>
          <a:ext cx="1392237" cy="1081087"/>
        </p:xfrm>
        <a:graphic>
          <a:graphicData uri="http://schemas.openxmlformats.org/presentationml/2006/ole">
            <p:oleObj spid="_x0000_s79874" name="CS ChemDraw Drawing" r:id="rId4" imgW="1077773" imgH="836534" progId="ChemDraw.Document.6.0">
              <p:embed/>
            </p:oleObj>
          </a:graphicData>
        </a:graphic>
      </p:graphicFrame>
      <p:graphicFrame>
        <p:nvGraphicFramePr>
          <p:cNvPr id="79875" name="Object 14"/>
          <p:cNvGraphicFramePr>
            <a:graphicFrameLocks noChangeAspect="1"/>
          </p:cNvGraphicFramePr>
          <p:nvPr/>
        </p:nvGraphicFramePr>
        <p:xfrm>
          <a:off x="3581400" y="2743200"/>
          <a:ext cx="1295400" cy="1111250"/>
        </p:xfrm>
        <a:graphic>
          <a:graphicData uri="http://schemas.openxmlformats.org/presentationml/2006/ole">
            <p:oleObj spid="_x0000_s79875" name="CS ChemDraw Drawing" r:id="rId5" imgW="972216" imgH="833762" progId="ChemDraw.Document.6.0">
              <p:embed/>
            </p:oleObj>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sz="1800" smtClean="0"/>
              <a:t>Mass Spectrometry</a:t>
            </a:r>
          </a:p>
        </p:txBody>
      </p:sp>
      <p:sp>
        <p:nvSpPr>
          <p:cNvPr id="94211" name="Rectangle 3"/>
          <p:cNvSpPr>
            <a:spLocks noGrp="1" noChangeArrowheads="1"/>
          </p:cNvSpPr>
          <p:nvPr>
            <p:ph idx="1"/>
          </p:nvPr>
        </p:nvSpPr>
        <p:spPr/>
        <p:txBody>
          <a:bodyPr/>
          <a:lstStyle/>
          <a:p>
            <a:pPr eaLnBrk="1" hangingPunct="1">
              <a:buFontTx/>
              <a:buAutoNum type="romanUcPeriod" startAt="3"/>
            </a:pPr>
            <a:r>
              <a:rPr lang="en-US" sz="1800" smtClean="0"/>
              <a:t>The Mass Spectrum</a:t>
            </a:r>
          </a:p>
          <a:p>
            <a:pPr lvl="1" eaLnBrk="1" hangingPunct="1"/>
            <a:r>
              <a:rPr lang="en-US" sz="1800" smtClean="0"/>
              <a:t>Presentation of data</a:t>
            </a:r>
          </a:p>
          <a:p>
            <a:pPr marL="1601788" lvl="2" indent="-457200" eaLnBrk="1" hangingPunct="1">
              <a:buFontTx/>
              <a:buAutoNum type="arabicPeriod" startAt="3"/>
            </a:pPr>
            <a:r>
              <a:rPr lang="en-US" sz="1800" smtClean="0"/>
              <a:t>All other peak intensities are relative to the base peak as a percentage</a:t>
            </a:r>
          </a:p>
          <a:p>
            <a:pPr marL="1601788" lvl="2" indent="-457200" eaLnBrk="1" hangingPunct="1">
              <a:buFontTx/>
              <a:buAutoNum type="arabicPeriod" startAt="3"/>
            </a:pPr>
            <a:endParaRPr lang="en-US" sz="1800" smtClean="0"/>
          </a:p>
          <a:p>
            <a:pPr marL="1601788" lvl="2" indent="-457200" eaLnBrk="1" hangingPunct="1">
              <a:buFontTx/>
              <a:buAutoNum type="arabicPeriod" startAt="3"/>
            </a:pPr>
            <a:r>
              <a:rPr lang="en-US" sz="1800" smtClean="0"/>
              <a:t>If a molecule loses only one electron in the ionization process, a </a:t>
            </a:r>
            <a:r>
              <a:rPr lang="en-US" sz="1800" i="1" smtClean="0">
                <a:solidFill>
                  <a:schemeClr val="accent2"/>
                </a:solidFill>
              </a:rPr>
              <a:t>molecular ion</a:t>
            </a:r>
            <a:r>
              <a:rPr lang="en-US" sz="1800" smtClean="0"/>
              <a:t> is observed that gives its molecular weight – this is designated  as </a:t>
            </a:r>
            <a:r>
              <a:rPr lang="en-US" sz="1800" b="1" smtClean="0">
                <a:solidFill>
                  <a:schemeClr val="accent2"/>
                </a:solidFill>
              </a:rPr>
              <a:t>M</a:t>
            </a:r>
            <a:r>
              <a:rPr lang="en-US" sz="1800" b="1" baseline="30000" smtClean="0">
                <a:solidFill>
                  <a:schemeClr val="accent2"/>
                </a:solidFill>
              </a:rPr>
              <a:t>+</a:t>
            </a:r>
            <a:r>
              <a:rPr lang="en-US" sz="1800" smtClean="0"/>
              <a:t> on the spectrum</a:t>
            </a:r>
            <a:endParaRPr lang="en-US" sz="1800" i="1" smtClean="0">
              <a:solidFill>
                <a:schemeClr val="accent2"/>
              </a:solidFill>
            </a:endParaRPr>
          </a:p>
          <a:p>
            <a:pPr marL="1601788" lvl="2" indent="-457200" eaLnBrk="1" hangingPunct="1">
              <a:buFontTx/>
              <a:buAutoNum type="arabicPeriod" startAt="3"/>
            </a:pPr>
            <a:endParaRPr lang="en-US" sz="1800" i="1" smtClean="0">
              <a:solidFill>
                <a:schemeClr val="accent2"/>
              </a:solidFill>
            </a:endParaRPr>
          </a:p>
          <a:p>
            <a:pPr marL="1601788" lvl="2" indent="-457200" eaLnBrk="1" hangingPunct="1">
              <a:buFontTx/>
              <a:buAutoNum type="arabicPeriod" startAt="3"/>
            </a:pPr>
            <a:endParaRPr lang="en-US" sz="1800" smtClean="0"/>
          </a:p>
        </p:txBody>
      </p:sp>
      <p:pic>
        <p:nvPicPr>
          <p:cNvPr id="94212" name="Picture 4" descr="MS-octane"/>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286000" y="2971800"/>
            <a:ext cx="5334000" cy="3576638"/>
          </a:xfrm>
          <a:prstGeom prst="rect">
            <a:avLst/>
          </a:prstGeom>
          <a:noFill/>
          <a:ln w="9525">
            <a:noFill/>
            <a:miter lim="800000"/>
            <a:headEnd/>
            <a:tailEnd/>
          </a:ln>
        </p:spPr>
      </p:pic>
      <p:sp>
        <p:nvSpPr>
          <p:cNvPr id="94213" name="Text Box 5"/>
          <p:cNvSpPr txBox="1">
            <a:spLocks noChangeArrowheads="1"/>
          </p:cNvSpPr>
          <p:nvPr/>
        </p:nvSpPr>
        <p:spPr bwMode="auto">
          <a:xfrm>
            <a:off x="7162800" y="5486400"/>
            <a:ext cx="1436688" cy="366713"/>
          </a:xfrm>
          <a:prstGeom prst="rect">
            <a:avLst/>
          </a:prstGeom>
          <a:noFill/>
          <a:ln w="9525">
            <a:noFill/>
            <a:miter lim="800000"/>
            <a:headEnd/>
            <a:tailEnd/>
          </a:ln>
        </p:spPr>
        <p:txBody>
          <a:bodyPr wrap="none">
            <a:spAutoFit/>
          </a:bodyPr>
          <a:lstStyle/>
          <a:p>
            <a:r>
              <a:rPr lang="en-US" sz="1800"/>
              <a:t>M</a:t>
            </a:r>
            <a:r>
              <a:rPr lang="en-US" sz="1800" baseline="30000"/>
              <a:t>+</a:t>
            </a:r>
            <a:r>
              <a:rPr lang="en-US" sz="1800"/>
              <a:t>,</a:t>
            </a:r>
            <a:r>
              <a:rPr lang="en-US" sz="1800" baseline="30000"/>
              <a:t> </a:t>
            </a:r>
            <a:r>
              <a:rPr lang="en-US" sz="1800"/>
              <a:t>m/e 114</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9" name="Picture 11" descr="MS iodobenzene"/>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128838" y="2128838"/>
            <a:ext cx="6372225" cy="4286250"/>
          </a:xfrm>
          <a:prstGeom prst="rect">
            <a:avLst/>
          </a:prstGeom>
          <a:noFill/>
          <a:ln w="9525">
            <a:noFill/>
            <a:miter lim="800000"/>
            <a:headEnd/>
            <a:tailEnd/>
          </a:ln>
        </p:spPr>
      </p:pic>
      <p:sp>
        <p:nvSpPr>
          <p:cNvPr id="80900" name="Rectangle 3"/>
          <p:cNvSpPr>
            <a:spLocks noGrp="1" noChangeArrowheads="1"/>
          </p:cNvSpPr>
          <p:nvPr>
            <p:ph type="title"/>
          </p:nvPr>
        </p:nvSpPr>
        <p:spPr/>
        <p:txBody>
          <a:bodyPr/>
          <a:lstStyle/>
          <a:p>
            <a:pPr eaLnBrk="1" hangingPunct="1"/>
            <a:r>
              <a:rPr lang="en-US" sz="1800" smtClean="0"/>
              <a:t>Mass Spectrometry</a:t>
            </a:r>
          </a:p>
        </p:txBody>
      </p:sp>
      <p:sp>
        <p:nvSpPr>
          <p:cNvPr id="80901" name="Rectangle 4"/>
          <p:cNvSpPr>
            <a:spLocks noGrp="1" noChangeArrowheads="1"/>
          </p:cNvSpPr>
          <p:nvPr>
            <p:ph type="body" sz="half" idx="1"/>
          </p:nvPr>
        </p:nvSpPr>
        <p:spPr>
          <a:xfrm>
            <a:off x="0" y="685800"/>
            <a:ext cx="9144000" cy="54864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16"/>
            </a:pPr>
            <a:r>
              <a:rPr lang="en-US" sz="1800" b="1" smtClean="0">
                <a:solidFill>
                  <a:schemeClr val="accent2"/>
                </a:solidFill>
              </a:rPr>
              <a:t>Example MS: </a:t>
            </a:r>
            <a:r>
              <a:rPr lang="en-US" sz="1800" b="1" smtClean="0"/>
              <a:t>iodine </a:t>
            </a:r>
            <a:r>
              <a:rPr lang="en-US" sz="1800" smtClean="0"/>
              <a:t>– iodobenzene</a:t>
            </a:r>
          </a:p>
        </p:txBody>
      </p:sp>
      <p:sp>
        <p:nvSpPr>
          <p:cNvPr id="80902" name="Text Box 5"/>
          <p:cNvSpPr txBox="1">
            <a:spLocks noChangeArrowheads="1"/>
          </p:cNvSpPr>
          <p:nvPr/>
        </p:nvSpPr>
        <p:spPr bwMode="auto">
          <a:xfrm>
            <a:off x="7391400" y="2438400"/>
            <a:ext cx="820738" cy="336550"/>
          </a:xfrm>
          <a:prstGeom prst="rect">
            <a:avLst/>
          </a:prstGeom>
          <a:noFill/>
          <a:ln w="9525">
            <a:noFill/>
            <a:miter lim="800000"/>
            <a:headEnd/>
            <a:tailEnd/>
          </a:ln>
        </p:spPr>
        <p:txBody>
          <a:bodyPr wrap="none">
            <a:spAutoFit/>
          </a:bodyPr>
          <a:lstStyle/>
          <a:p>
            <a:r>
              <a:rPr lang="en-US"/>
              <a:t>M</a:t>
            </a:r>
            <a:r>
              <a:rPr lang="en-US" baseline="30000"/>
              <a:t>+ </a:t>
            </a:r>
            <a:r>
              <a:rPr lang="en-US"/>
              <a:t>204</a:t>
            </a:r>
          </a:p>
        </p:txBody>
      </p:sp>
      <p:graphicFrame>
        <p:nvGraphicFramePr>
          <p:cNvPr id="80898" name="Object 12"/>
          <p:cNvGraphicFramePr>
            <a:graphicFrameLocks noChangeAspect="1"/>
          </p:cNvGraphicFramePr>
          <p:nvPr/>
        </p:nvGraphicFramePr>
        <p:xfrm>
          <a:off x="3581400" y="2971800"/>
          <a:ext cx="1066800" cy="1049338"/>
        </p:xfrm>
        <a:graphic>
          <a:graphicData uri="http://schemas.openxmlformats.org/presentationml/2006/ole">
            <p:oleObj spid="_x0000_s80898" name="CS ChemDraw Drawing" r:id="rId4" imgW="771382" imgH="759211" progId="ChemDraw.Document.6.0">
              <p:embed/>
            </p:oleObj>
          </a:graphicData>
        </a:graphic>
      </p:graphicFrame>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3"/>
          <p:cNvSpPr>
            <a:spLocks noGrp="1" noChangeArrowheads="1"/>
          </p:cNvSpPr>
          <p:nvPr>
            <p:ph type="title"/>
          </p:nvPr>
        </p:nvSpPr>
        <p:spPr/>
        <p:txBody>
          <a:bodyPr/>
          <a:lstStyle/>
          <a:p>
            <a:pPr eaLnBrk="1" hangingPunct="1"/>
            <a:r>
              <a:rPr lang="en-US" sz="1800" smtClean="0"/>
              <a:t>Mass Spectrometry</a:t>
            </a:r>
          </a:p>
        </p:txBody>
      </p:sp>
      <p:sp>
        <p:nvSpPr>
          <p:cNvPr id="124931" name="Rectangle 4"/>
          <p:cNvSpPr>
            <a:spLocks noGrp="1" noChangeArrowheads="1"/>
          </p:cNvSpPr>
          <p:nvPr>
            <p:ph type="body" sz="half" idx="1"/>
          </p:nvPr>
        </p:nvSpPr>
        <p:spPr>
          <a:xfrm>
            <a:off x="0" y="685800"/>
            <a:ext cx="9144000" cy="54864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6"/>
            </a:pPr>
            <a:r>
              <a:rPr lang="en-US" sz="1800" smtClean="0"/>
              <a:t>Approach to analyzing a mass spectrum</a:t>
            </a:r>
          </a:p>
          <a:p>
            <a:pPr marL="1601788" lvl="2" indent="-457200" eaLnBrk="1" hangingPunct="1"/>
            <a:r>
              <a:rPr lang="en-US" sz="1800" smtClean="0"/>
              <a:t>As with IR, get a general feel for the spectrum before you analyze anything – is it simple, complex, groups of peaks, etc.</a:t>
            </a:r>
          </a:p>
          <a:p>
            <a:pPr marL="1601788" lvl="2" indent="-457200" eaLnBrk="1" hangingPunct="1"/>
            <a:endParaRPr lang="en-US" sz="1800" smtClean="0"/>
          </a:p>
          <a:p>
            <a:pPr marL="1601788" lvl="2" indent="-457200" eaLnBrk="1" hangingPunct="1"/>
            <a:r>
              <a:rPr lang="en-US" sz="1800" smtClean="0"/>
              <a:t>Squeeze everything you can out of the M</a:t>
            </a:r>
            <a:r>
              <a:rPr lang="en-US" sz="1800" baseline="30000" smtClean="0"/>
              <a:t>+</a:t>
            </a:r>
            <a:r>
              <a:rPr lang="en-US" sz="1800" smtClean="0"/>
              <a:t> peak that you can (once you have confirmed it is the M</a:t>
            </a:r>
            <a:r>
              <a:rPr lang="en-US" sz="1800" baseline="30000" smtClean="0"/>
              <a:t>+</a:t>
            </a:r>
            <a:r>
              <a:rPr lang="en-US" sz="1800" smtClean="0"/>
              <a:t>)</a:t>
            </a:r>
          </a:p>
          <a:p>
            <a:pPr marL="2079625" lvl="3" indent="-457200" eaLnBrk="1" hangingPunct="1">
              <a:buFontTx/>
              <a:buChar char="–"/>
            </a:pPr>
            <a:r>
              <a:rPr lang="en-US" sz="1800" smtClean="0"/>
              <a:t>Strong or Weak?</a:t>
            </a:r>
          </a:p>
          <a:p>
            <a:pPr marL="2079625" lvl="3" indent="-457200" eaLnBrk="1" hangingPunct="1">
              <a:buFontTx/>
              <a:buChar char="–"/>
            </a:pPr>
            <a:r>
              <a:rPr lang="en-US" sz="1800" smtClean="0"/>
              <a:t>Isotopes? M+1? M+2, 4, …</a:t>
            </a:r>
          </a:p>
          <a:p>
            <a:pPr marL="2079625" lvl="3" indent="-457200" eaLnBrk="1" hangingPunct="1">
              <a:buFontTx/>
              <a:buChar char="–"/>
            </a:pPr>
            <a:r>
              <a:rPr lang="en-US" sz="1800" smtClean="0"/>
              <a:t>Apply the Nitrogen rule</a:t>
            </a:r>
          </a:p>
          <a:p>
            <a:pPr marL="2079625" lvl="3" indent="-457200" eaLnBrk="1" hangingPunct="1">
              <a:buFontTx/>
              <a:buChar char="–"/>
            </a:pPr>
            <a:r>
              <a:rPr lang="en-US" sz="1800" smtClean="0"/>
              <a:t>Apply the Rule of Thirteen to generate possible formulas (you can quickly dispose of possibilities based on the absence of isotopic peaks or the inference of the nitrogen rule)</a:t>
            </a:r>
          </a:p>
          <a:p>
            <a:pPr marL="2079625" lvl="3" indent="-457200" eaLnBrk="1" hangingPunct="1">
              <a:buFontTx/>
              <a:buChar char="–"/>
            </a:pPr>
            <a:r>
              <a:rPr lang="en-US" sz="1800" smtClean="0"/>
              <a:t>Use the HDI from the Rule of Thirteen to further reduce the possibilities</a:t>
            </a:r>
          </a:p>
          <a:p>
            <a:pPr marL="2079625" lvl="3" indent="-457200" eaLnBrk="1" hangingPunct="1">
              <a:buFontTx/>
              <a:buChar char="–"/>
            </a:pPr>
            <a:r>
              <a:rPr lang="en-US" sz="1800" smtClean="0"/>
              <a:t>Is there an M-1 peak?</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r>
              <a:rPr lang="en-US" sz="1800" smtClean="0"/>
              <a:t>Mass Spectrometry</a:t>
            </a:r>
          </a:p>
        </p:txBody>
      </p:sp>
      <p:sp>
        <p:nvSpPr>
          <p:cNvPr id="125955"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6"/>
            </a:pPr>
            <a:r>
              <a:rPr lang="en-US" sz="1800" smtClean="0"/>
              <a:t>Approach to analyzing a mass spectrum</a:t>
            </a:r>
          </a:p>
          <a:p>
            <a:pPr marL="1601788" lvl="2" indent="-457200" eaLnBrk="1" hangingPunct="1">
              <a:buFontTx/>
              <a:buAutoNum type="arabicPeriod" startAt="3"/>
            </a:pPr>
            <a:r>
              <a:rPr lang="en-US" sz="1800" smtClean="0"/>
              <a:t>Squeeze everything you can out of the base peak</a:t>
            </a:r>
          </a:p>
          <a:p>
            <a:pPr marL="2079625" lvl="3" indent="-457200" eaLnBrk="1" hangingPunct="1">
              <a:buFontTx/>
              <a:buChar char="–"/>
            </a:pPr>
            <a:r>
              <a:rPr lang="en-US" sz="1800" smtClean="0"/>
              <a:t>What ions could give this peak? (m/z 43 doesn</a:t>
            </a:r>
            <a:r>
              <a:rPr lang="ja-JP" altLang="en-US" sz="1800" smtClean="0"/>
              <a:t>’</a:t>
            </a:r>
            <a:r>
              <a:rPr lang="en-US" altLang="ja-JP" sz="1800" smtClean="0"/>
              <a:t>t help much)</a:t>
            </a:r>
          </a:p>
          <a:p>
            <a:pPr marL="2079625" lvl="3" indent="-457200" eaLnBrk="1" hangingPunct="1">
              <a:buFontTx/>
              <a:buChar char="–"/>
            </a:pPr>
            <a:r>
              <a:rPr lang="en-US" sz="1800" smtClean="0"/>
              <a:t>What was lost from M</a:t>
            </a:r>
            <a:r>
              <a:rPr lang="en-US" sz="1800" baseline="30000" smtClean="0"/>
              <a:t>+</a:t>
            </a:r>
            <a:r>
              <a:rPr lang="en-US" sz="1800" smtClean="0"/>
              <a:t> to give this peak?</a:t>
            </a:r>
          </a:p>
          <a:p>
            <a:pPr marL="2079625" lvl="3" indent="-457200" eaLnBrk="1" hangingPunct="1">
              <a:buFontTx/>
              <a:buChar char="–"/>
            </a:pPr>
            <a:r>
              <a:rPr lang="en-US" sz="1800" smtClean="0"/>
              <a:t>When considering the base peak initially, only think of the </a:t>
            </a:r>
            <a:r>
              <a:rPr lang="en-US" sz="1800" i="1" smtClean="0">
                <a:solidFill>
                  <a:schemeClr val="accent2"/>
                </a:solidFill>
              </a:rPr>
              <a:t>most common cleavages for each group</a:t>
            </a:r>
          </a:p>
          <a:p>
            <a:pPr marL="1601788" lvl="2" indent="-457200" eaLnBrk="1" hangingPunct="1">
              <a:buFontTx/>
              <a:buAutoNum type="arabicPeriod" startAt="3"/>
            </a:pPr>
            <a:endParaRPr lang="en-US" sz="1800" i="1" smtClean="0">
              <a:solidFill>
                <a:schemeClr val="accent2"/>
              </a:solidFill>
            </a:endParaRPr>
          </a:p>
          <a:p>
            <a:pPr marL="1601788" lvl="2" indent="-457200" eaLnBrk="1" hangingPunct="1">
              <a:buFontTx/>
              <a:buAutoNum type="arabicPeriod" startAt="3"/>
            </a:pPr>
            <a:r>
              <a:rPr lang="en-US" sz="1800" smtClean="0"/>
              <a:t>Look for the loss of small neutral molecules from M</a:t>
            </a:r>
            <a:r>
              <a:rPr lang="en-US" sz="1800" baseline="30000" smtClean="0"/>
              <a:t>+</a:t>
            </a:r>
          </a:p>
          <a:p>
            <a:pPr marL="2079625" lvl="3" indent="-457200" eaLnBrk="1" hangingPunct="1">
              <a:buFontTx/>
              <a:buChar char="–"/>
            </a:pPr>
            <a:r>
              <a:rPr lang="en-US" sz="1800" smtClean="0"/>
              <a:t>H</a:t>
            </a:r>
            <a:r>
              <a:rPr lang="en-US" sz="1800" baseline="-25000" smtClean="0"/>
              <a:t>2</a:t>
            </a:r>
            <a:r>
              <a:rPr lang="en-US" sz="1800" smtClean="0"/>
              <a:t>C=CH</a:t>
            </a:r>
            <a:r>
              <a:rPr lang="en-US" sz="1800" baseline="-25000" smtClean="0"/>
              <a:t>2</a:t>
            </a:r>
            <a:r>
              <a:rPr lang="en-US" sz="1800" smtClean="0"/>
              <a:t>, HC</a:t>
            </a:r>
            <a:r>
              <a:rPr lang="en-US" sz="1800" smtClean="0">
                <a:sym typeface="Symbol" pitchFamily="18" charset="2"/>
              </a:rPr>
              <a:t></a:t>
            </a:r>
            <a:r>
              <a:rPr lang="en-US" sz="1800" smtClean="0"/>
              <a:t>CH, H</a:t>
            </a:r>
            <a:r>
              <a:rPr lang="en-US" sz="1800" baseline="-25000" smtClean="0"/>
              <a:t>2</a:t>
            </a:r>
            <a:r>
              <a:rPr lang="en-US" sz="1800" smtClean="0"/>
              <a:t>O, HOR, HCN, HX</a:t>
            </a:r>
          </a:p>
          <a:p>
            <a:pPr marL="1601788" lvl="2" indent="-457200" eaLnBrk="1" hangingPunct="1">
              <a:buFontTx/>
              <a:buAutoNum type="arabicPeriod" startAt="3"/>
            </a:pPr>
            <a:endParaRPr lang="en-US" sz="1800" baseline="30000" smtClean="0"/>
          </a:p>
          <a:p>
            <a:pPr marL="1601788" lvl="2" indent="-457200" eaLnBrk="1" hangingPunct="1">
              <a:buFontTx/>
              <a:buAutoNum type="arabicPeriod" startAt="3"/>
            </a:pPr>
            <a:r>
              <a:rPr lang="en-US" sz="1800" smtClean="0"/>
              <a:t>Now consider the possible diagnostic peaks on the spectrum (e.g.: 29, 30, 31, 45, 59, 77, 91, 105 etc.) </a:t>
            </a:r>
          </a:p>
          <a:p>
            <a:pPr marL="1601788" lvl="2" indent="-457200" eaLnBrk="1" hangingPunct="1">
              <a:buFontTx/>
              <a:buAutoNum type="arabicPeriod" startAt="3"/>
            </a:pPr>
            <a:endParaRPr lang="en-US" sz="1800" smtClean="0"/>
          </a:p>
          <a:p>
            <a:pPr marL="1601788" lvl="2" indent="-457200" eaLnBrk="1" hangingPunct="1">
              <a:buFontTx/>
              <a:buAutoNum type="arabicPeriod" startAt="3"/>
            </a:pPr>
            <a:r>
              <a:rPr lang="en-US" sz="1800" smtClean="0"/>
              <a:t>Lastly, once you have a hypothetical molecule that explains the data, see if you can verify it by use of other less intense peaks on the spectrum – not 100% necessary (or accurate) but if this step works it can add to the confidence level</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r>
              <a:rPr lang="en-US" sz="1800" smtClean="0"/>
              <a:t>Mass Spectrometry</a:t>
            </a:r>
          </a:p>
        </p:txBody>
      </p:sp>
      <p:sp>
        <p:nvSpPr>
          <p:cNvPr id="126979" name="Rectangle 3"/>
          <p:cNvSpPr>
            <a:spLocks noGrp="1" noChangeArrowheads="1"/>
          </p:cNvSpPr>
          <p:nvPr>
            <p:ph type="body" sz="half" idx="1"/>
          </p:nvPr>
        </p:nvSpPr>
        <p:spPr>
          <a:xfrm>
            <a:off x="0" y="685800"/>
            <a:ext cx="9144000" cy="6019800"/>
          </a:xfrm>
        </p:spPr>
        <p:txBody>
          <a:bodyPr/>
          <a:lstStyle/>
          <a:p>
            <a:pPr eaLnBrk="1" hangingPunct="1">
              <a:buFontTx/>
              <a:buNone/>
            </a:pPr>
            <a:r>
              <a:rPr lang="en-US" sz="1800" b="1" smtClean="0"/>
              <a:t>End of material</a:t>
            </a:r>
          </a:p>
          <a:p>
            <a:pPr eaLnBrk="1" hangingPunct="1">
              <a:buFontTx/>
              <a:buNone/>
            </a:pPr>
            <a:endParaRPr lang="en-US" sz="1800" smtClean="0"/>
          </a:p>
          <a:p>
            <a:pPr eaLnBrk="1" hangingPunct="1">
              <a:buFontTx/>
              <a:buNone/>
            </a:pPr>
            <a:r>
              <a:rPr lang="en-US" sz="1800" b="1" smtClean="0"/>
              <a:t>Schedule:</a:t>
            </a:r>
          </a:p>
          <a:p>
            <a:pPr eaLnBrk="1" hangingPunct="1">
              <a:buFontTx/>
              <a:buNone/>
            </a:pPr>
            <a:endParaRPr lang="en-US" sz="1800" b="1" smtClean="0"/>
          </a:p>
          <a:p>
            <a:pPr lvl="1" eaLnBrk="1" hangingPunct="1">
              <a:buFontTx/>
              <a:buNone/>
            </a:pPr>
            <a:r>
              <a:rPr lang="en-US" sz="1800" b="1" smtClean="0"/>
              <a:t>Workshops:</a:t>
            </a:r>
            <a:r>
              <a:rPr lang="en-US" sz="1800" smtClean="0"/>
              <a:t> Friday Oct. 28</a:t>
            </a:r>
            <a:r>
              <a:rPr lang="en-US" sz="1800" baseline="30000" smtClean="0"/>
              <a:t>th</a:t>
            </a:r>
            <a:r>
              <a:rPr lang="en-US" sz="1800" smtClean="0"/>
              <a:t>, Monday Oct. 31</a:t>
            </a:r>
            <a:r>
              <a:rPr lang="en-US" sz="1800" baseline="30000" smtClean="0"/>
              <a:t>st</a:t>
            </a:r>
            <a:r>
              <a:rPr lang="en-US" sz="1800" smtClean="0"/>
              <a:t>, Wednesday Nov. 2</a:t>
            </a:r>
            <a:r>
              <a:rPr lang="en-US" sz="1800" baseline="30000" smtClean="0"/>
              <a:t>nd </a:t>
            </a:r>
            <a:r>
              <a:rPr lang="en-US" sz="1800" smtClean="0"/>
              <a:t>(if needed).</a:t>
            </a:r>
          </a:p>
          <a:p>
            <a:pPr lvl="1" eaLnBrk="1" hangingPunct="1">
              <a:buFontTx/>
              <a:buNone/>
            </a:pPr>
            <a:endParaRPr lang="en-US" sz="1800" smtClean="0"/>
          </a:p>
          <a:p>
            <a:pPr lvl="1" eaLnBrk="1" hangingPunct="1">
              <a:buFontTx/>
              <a:buNone/>
            </a:pPr>
            <a:r>
              <a:rPr lang="en-US" sz="1800" b="1" smtClean="0"/>
              <a:t>Exam:</a:t>
            </a:r>
            <a:r>
              <a:rPr lang="en-US" sz="1800" smtClean="0"/>
              <a:t> Monday, November 7</a:t>
            </a:r>
            <a:r>
              <a:rPr lang="en-US" sz="1800" baseline="30000" smtClean="0"/>
              <a:t>th</a:t>
            </a:r>
            <a:r>
              <a:rPr lang="en-US" sz="1800" smtClean="0"/>
              <a:t> (5 PM?); take home portion given out Friday, November 4</a:t>
            </a:r>
            <a:r>
              <a:rPr lang="en-US" sz="1800" baseline="30000" smtClean="0"/>
              <a:t>th</a:t>
            </a:r>
            <a:r>
              <a:rPr lang="en-US" sz="1800" smtClean="0"/>
              <a:t>, due Wednesday, November 9</a:t>
            </a:r>
            <a:r>
              <a:rPr lang="en-US" sz="1800" baseline="30000" smtClean="0"/>
              <a:t>th</a:t>
            </a:r>
            <a:r>
              <a:rPr lang="en-US" sz="1800" smtClean="0"/>
              <a:t>.</a:t>
            </a:r>
          </a:p>
          <a:p>
            <a:pPr lvl="1" eaLnBrk="1" hangingPunct="1">
              <a:buFontTx/>
              <a:buNone/>
            </a:pPr>
            <a:endParaRPr lang="en-US" sz="1800" smtClean="0"/>
          </a:p>
          <a:p>
            <a:pPr lvl="1" eaLnBrk="1" hangingPunct="1">
              <a:buFontTx/>
              <a:buNone/>
            </a:pPr>
            <a:r>
              <a:rPr lang="en-US" sz="1800" smtClean="0"/>
              <a:t>NMR material will begin Friday November 4</a:t>
            </a:r>
            <a:r>
              <a:rPr lang="en-US" sz="1800" baseline="30000" smtClean="0"/>
              <a:t>th</a:t>
            </a:r>
            <a:r>
              <a:rPr lang="en-US" sz="1800" smtClean="0"/>
              <a:t>.</a:t>
            </a:r>
          </a:p>
          <a:p>
            <a:pPr lvl="1" eaLnBrk="1" hangingPunct="1">
              <a:buFontTx/>
              <a:buNone/>
            </a:pPr>
            <a:endParaRPr lang="en-US" sz="1800" smtClean="0"/>
          </a:p>
          <a:p>
            <a:pPr lvl="1" eaLnBrk="1" hangingPunct="1">
              <a:buFontTx/>
              <a:buNone/>
            </a:pPr>
            <a:r>
              <a:rPr lang="en-US" sz="1800" smtClean="0"/>
              <a:t>We will have lecture on Monday, November 7</a:t>
            </a:r>
            <a:r>
              <a:rPr lang="en-US" sz="1800" baseline="30000" smtClean="0"/>
              <a:t>th</a:t>
            </a:r>
            <a:r>
              <a:rPr lang="en-US" sz="1800" smtClean="0"/>
              <a:t> (NMR)!</a:t>
            </a:r>
          </a:p>
          <a:p>
            <a:pPr lvl="1" eaLnBrk="1" hangingPunct="1">
              <a:buFontTx/>
              <a:buNone/>
            </a:pPr>
            <a:endParaRPr lang="en-US" sz="1800" smtClean="0"/>
          </a:p>
          <a:p>
            <a:pPr lvl="1" eaLnBrk="1" hangingPunct="1">
              <a:buFontTx/>
              <a:buNone/>
            </a:pPr>
            <a:r>
              <a:rPr lang="en-US" sz="1800" smtClean="0"/>
              <a:t>What</a:t>
            </a:r>
            <a:r>
              <a:rPr lang="ja-JP" altLang="en-US" sz="1800" smtClean="0"/>
              <a:t>’</a:t>
            </a:r>
            <a:r>
              <a:rPr lang="en-US" altLang="ja-JP" sz="1800" smtClean="0"/>
              <a:t>s left: Two NMR exams</a:t>
            </a:r>
          </a:p>
          <a:p>
            <a:pPr lvl="1" eaLnBrk="1" hangingPunct="1">
              <a:buFontTx/>
              <a:buNone/>
            </a:pPr>
            <a:r>
              <a:rPr lang="en-US" sz="1800" smtClean="0"/>
              <a:t>	– one in class, one take-home + Final are left 100, 100 and 125 pts.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sz="1800" smtClean="0"/>
              <a:t>Mass Spectrometry</a:t>
            </a:r>
          </a:p>
        </p:txBody>
      </p:sp>
      <p:sp>
        <p:nvSpPr>
          <p:cNvPr id="95235" name="Rectangle 3"/>
          <p:cNvSpPr>
            <a:spLocks noGrp="1" noChangeArrowheads="1"/>
          </p:cNvSpPr>
          <p:nvPr>
            <p:ph idx="1"/>
          </p:nvPr>
        </p:nvSpPr>
        <p:spPr/>
        <p:txBody>
          <a:bodyPr/>
          <a:lstStyle/>
          <a:p>
            <a:pPr eaLnBrk="1" hangingPunct="1">
              <a:buFontTx/>
              <a:buAutoNum type="romanUcPeriod" startAt="3"/>
            </a:pPr>
            <a:r>
              <a:rPr lang="en-US" sz="1800" smtClean="0"/>
              <a:t>The Mass Spectrum</a:t>
            </a:r>
          </a:p>
          <a:p>
            <a:pPr lvl="1" eaLnBrk="1" hangingPunct="1"/>
            <a:r>
              <a:rPr lang="en-US" sz="1800" smtClean="0"/>
              <a:t>Presentation of data</a:t>
            </a:r>
          </a:p>
          <a:p>
            <a:pPr marL="1601788" lvl="2" indent="-457200" eaLnBrk="1" hangingPunct="1">
              <a:buFontTx/>
              <a:buAutoNum type="arabicPeriod" startAt="5"/>
            </a:pPr>
            <a:r>
              <a:rPr lang="en-US" sz="1800" smtClean="0"/>
              <a:t>In most cases, when a molecule loses a valence electron, bonds are broken, or the ion formed quickly fragment to lower energy ions</a:t>
            </a:r>
          </a:p>
          <a:p>
            <a:pPr marL="1601788" lvl="2" indent="-457200" eaLnBrk="1" hangingPunct="1">
              <a:buFontTx/>
              <a:buAutoNum type="arabicPeriod" startAt="5"/>
            </a:pPr>
            <a:endParaRPr lang="en-US" sz="1800" smtClean="0"/>
          </a:p>
          <a:p>
            <a:pPr marL="1601788" lvl="2" indent="-457200" eaLnBrk="1" hangingPunct="1">
              <a:buFontTx/>
              <a:buAutoNum type="arabicPeriod" startAt="5"/>
            </a:pPr>
            <a:r>
              <a:rPr lang="en-US" sz="1800" smtClean="0"/>
              <a:t>The masses of charged ions are recorded as </a:t>
            </a:r>
            <a:r>
              <a:rPr lang="en-US" sz="1800" smtClean="0">
                <a:solidFill>
                  <a:schemeClr val="accent2"/>
                </a:solidFill>
              </a:rPr>
              <a:t>fragment ions</a:t>
            </a:r>
            <a:r>
              <a:rPr lang="en-US" sz="1800" smtClean="0"/>
              <a:t> by the spectrometer – </a:t>
            </a:r>
            <a:r>
              <a:rPr lang="en-US" sz="1800" i="1" smtClean="0">
                <a:solidFill>
                  <a:schemeClr val="accent2"/>
                </a:solidFill>
              </a:rPr>
              <a:t>neutral fragments are not recorded </a:t>
            </a:r>
            <a:r>
              <a:rPr lang="en-US" sz="1800" smtClean="0"/>
              <a:t>!</a:t>
            </a:r>
            <a:endParaRPr lang="en-US" sz="1800" i="1" smtClean="0">
              <a:solidFill>
                <a:schemeClr val="accent2"/>
              </a:solidFill>
            </a:endParaRPr>
          </a:p>
          <a:p>
            <a:pPr marL="1601788" lvl="2" indent="-457200" eaLnBrk="1" hangingPunct="1">
              <a:buFontTx/>
              <a:buAutoNum type="arabicPeriod" startAt="5"/>
            </a:pPr>
            <a:endParaRPr lang="en-US" sz="1800" smtClean="0"/>
          </a:p>
        </p:txBody>
      </p:sp>
      <p:pic>
        <p:nvPicPr>
          <p:cNvPr id="95236" name="Picture 4" descr="MS-octane"/>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286000" y="2971800"/>
            <a:ext cx="5334000" cy="3576638"/>
          </a:xfrm>
          <a:prstGeom prst="rect">
            <a:avLst/>
          </a:prstGeom>
          <a:noFill/>
          <a:ln w="9525">
            <a:noFill/>
            <a:miter lim="800000"/>
            <a:headEnd/>
            <a:tailEnd/>
          </a:ln>
        </p:spPr>
      </p:pic>
      <p:sp>
        <p:nvSpPr>
          <p:cNvPr id="95237" name="AutoShape 8"/>
          <p:cNvSpPr>
            <a:spLocks/>
          </p:cNvSpPr>
          <p:nvPr/>
        </p:nvSpPr>
        <p:spPr bwMode="auto">
          <a:xfrm rot="-5400000">
            <a:off x="4686300" y="3162300"/>
            <a:ext cx="304800" cy="3124200"/>
          </a:xfrm>
          <a:prstGeom prst="rightBrace">
            <a:avLst>
              <a:gd name="adj1" fmla="val 85417"/>
              <a:gd name="adj2" fmla="val 50000"/>
            </a:avLst>
          </a:prstGeom>
          <a:noFill/>
          <a:ln w="9525">
            <a:solidFill>
              <a:schemeClr val="tx1"/>
            </a:solidFill>
            <a:round/>
            <a:headEnd/>
            <a:tailEnd/>
          </a:ln>
        </p:spPr>
        <p:txBody>
          <a:bodyPr wrap="none" anchor="ctr"/>
          <a:lstStyle/>
          <a:p>
            <a:endParaRPr lang="en-US"/>
          </a:p>
        </p:txBody>
      </p:sp>
      <p:sp>
        <p:nvSpPr>
          <p:cNvPr id="95238" name="Text Box 9"/>
          <p:cNvSpPr txBox="1">
            <a:spLocks noChangeArrowheads="1"/>
          </p:cNvSpPr>
          <p:nvPr/>
        </p:nvSpPr>
        <p:spPr bwMode="auto">
          <a:xfrm>
            <a:off x="4495800" y="4114800"/>
            <a:ext cx="1579563" cy="366713"/>
          </a:xfrm>
          <a:prstGeom prst="rect">
            <a:avLst/>
          </a:prstGeom>
          <a:noFill/>
          <a:ln w="9525">
            <a:noFill/>
            <a:miter lim="800000"/>
            <a:headEnd/>
            <a:tailEnd/>
          </a:ln>
        </p:spPr>
        <p:txBody>
          <a:bodyPr wrap="none">
            <a:spAutoFit/>
          </a:bodyPr>
          <a:lstStyle/>
          <a:p>
            <a:r>
              <a:rPr lang="en-US" sz="1800"/>
              <a:t>fragment 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sz="1800" smtClean="0"/>
              <a:t>Mass Spectrometry</a:t>
            </a:r>
          </a:p>
        </p:txBody>
      </p:sp>
      <p:sp>
        <p:nvSpPr>
          <p:cNvPr id="96259" name="Rectangle 3"/>
          <p:cNvSpPr>
            <a:spLocks noGrp="1" noChangeArrowheads="1"/>
          </p:cNvSpPr>
          <p:nvPr>
            <p:ph idx="1"/>
          </p:nvPr>
        </p:nvSpPr>
        <p:spPr/>
        <p:txBody>
          <a:bodyPr/>
          <a:lstStyle/>
          <a:p>
            <a:pPr eaLnBrk="1" hangingPunct="1">
              <a:buFontTx/>
              <a:buAutoNum type="romanUcPeriod" startAt="3"/>
            </a:pPr>
            <a:r>
              <a:rPr lang="en-US" sz="1800" smtClean="0"/>
              <a:t>The Mass Spectrum</a:t>
            </a:r>
          </a:p>
          <a:p>
            <a:pPr lvl="1" eaLnBrk="1" hangingPunct="1">
              <a:buFontTx/>
              <a:buAutoNum type="alphaUcPeriod" startAt="2"/>
            </a:pPr>
            <a:r>
              <a:rPr lang="en-US" sz="1800" smtClean="0"/>
              <a:t>Determination of Molecular Mass</a:t>
            </a:r>
          </a:p>
          <a:p>
            <a:pPr marL="1601788" lvl="2" indent="-457200" eaLnBrk="1" hangingPunct="1"/>
            <a:r>
              <a:rPr lang="en-US" sz="1800" smtClean="0"/>
              <a:t>When a M+ peak is observed it gives the molecular mass – </a:t>
            </a:r>
            <a:r>
              <a:rPr lang="en-US" sz="1800" i="1" smtClean="0">
                <a:solidFill>
                  <a:schemeClr val="accent2"/>
                </a:solidFill>
              </a:rPr>
              <a:t>assuming that every atom is in its most abundant isotopic form</a:t>
            </a:r>
          </a:p>
          <a:p>
            <a:pPr marL="1601788" lvl="2" indent="-457200" eaLnBrk="1" hangingPunct="1"/>
            <a:endParaRPr lang="en-US" sz="1800" smtClean="0"/>
          </a:p>
          <a:p>
            <a:pPr marL="1601788" lvl="2" indent="-457200" eaLnBrk="1" hangingPunct="1"/>
            <a:r>
              <a:rPr lang="en-US" sz="1800" smtClean="0"/>
              <a:t>Remember that carbon is a mixture of 98.9% </a:t>
            </a:r>
            <a:r>
              <a:rPr lang="en-US" sz="1800" baseline="30000" smtClean="0"/>
              <a:t>12</a:t>
            </a:r>
            <a:r>
              <a:rPr lang="en-US" sz="1800" smtClean="0"/>
              <a:t>C (mass 12), 1.1% </a:t>
            </a:r>
            <a:r>
              <a:rPr lang="en-US" sz="1800" baseline="30000" smtClean="0"/>
              <a:t>13</a:t>
            </a:r>
            <a:r>
              <a:rPr lang="en-US" sz="1800" smtClean="0"/>
              <a:t>C (mass 13) and &lt;0.1% </a:t>
            </a:r>
            <a:r>
              <a:rPr lang="en-US" sz="1800" baseline="30000" smtClean="0"/>
              <a:t>14</a:t>
            </a:r>
            <a:r>
              <a:rPr lang="en-US" sz="1800" smtClean="0"/>
              <a:t>C (mass 14)</a:t>
            </a:r>
          </a:p>
          <a:p>
            <a:pPr marL="1601788" lvl="2" indent="-457200" eaLnBrk="1" hangingPunct="1"/>
            <a:endParaRPr lang="en-US" sz="1800" smtClean="0"/>
          </a:p>
          <a:p>
            <a:pPr marL="1601788" lvl="2" indent="-457200" eaLnBrk="1" hangingPunct="1"/>
            <a:r>
              <a:rPr lang="en-US" sz="1800" smtClean="0"/>
              <a:t>We look at a periodic table and see the atomic weight of carbon as 12.011 – an average molecular weight</a:t>
            </a:r>
          </a:p>
          <a:p>
            <a:pPr marL="1601788" lvl="2" indent="-457200" eaLnBrk="1" hangingPunct="1"/>
            <a:endParaRPr lang="en-US" sz="1800" smtClean="0"/>
          </a:p>
          <a:p>
            <a:pPr marL="1601788" lvl="2" indent="-457200" eaLnBrk="1" hangingPunct="1"/>
            <a:r>
              <a:rPr lang="en-US" sz="1800" smtClean="0"/>
              <a:t>The mass spectrometer, by its very nature would see a peak at mass 12 for atomic carbon and a M + 1 peak at 13 that would be 1.1% as high </a:t>
            </a:r>
          </a:p>
          <a:p>
            <a:pPr marL="1601788" lvl="2" indent="-457200" eaLnBrk="1" hangingPunct="1"/>
            <a:endParaRPr lang="en-US" sz="1800" smtClean="0"/>
          </a:p>
          <a:p>
            <a:pPr marL="2079625" lvl="3" indent="-457200" eaLnBrk="1" hangingPunct="1">
              <a:buFontTx/>
              <a:buNone/>
            </a:pPr>
            <a:r>
              <a:rPr lang="en-US" sz="1800" smtClean="0"/>
              <a:t>- </a:t>
            </a:r>
            <a:r>
              <a:rPr lang="en-US" sz="1800" i="1" smtClean="0">
                <a:solidFill>
                  <a:schemeClr val="accent2"/>
                </a:solidFill>
              </a:rPr>
              <a:t>We will discuss the effects of this later…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en-US" sz="1800" smtClean="0"/>
              <a:t>Mass Spectrometry</a:t>
            </a:r>
          </a:p>
        </p:txBody>
      </p:sp>
      <p:sp>
        <p:nvSpPr>
          <p:cNvPr id="97283" name="Rectangle 3"/>
          <p:cNvSpPr>
            <a:spLocks noGrp="1" noChangeArrowheads="1"/>
          </p:cNvSpPr>
          <p:nvPr>
            <p:ph idx="1"/>
          </p:nvPr>
        </p:nvSpPr>
        <p:spPr/>
        <p:txBody>
          <a:bodyPr/>
          <a:lstStyle/>
          <a:p>
            <a:pPr eaLnBrk="1" hangingPunct="1">
              <a:buFontTx/>
              <a:buAutoNum type="romanUcPeriod" startAt="3"/>
            </a:pPr>
            <a:r>
              <a:rPr lang="en-US" sz="1800" smtClean="0"/>
              <a:t>The Mass Spectrum</a:t>
            </a:r>
          </a:p>
          <a:p>
            <a:pPr lvl="1" eaLnBrk="1" hangingPunct="1">
              <a:buFontTx/>
              <a:buAutoNum type="alphaUcPeriod" startAt="2"/>
            </a:pPr>
            <a:r>
              <a:rPr lang="en-US" sz="1800" smtClean="0"/>
              <a:t>Determination of Molecular Mass</a:t>
            </a:r>
          </a:p>
          <a:p>
            <a:pPr marL="1601788" lvl="2" indent="-457200" eaLnBrk="1" hangingPunct="1">
              <a:buFontTx/>
              <a:buAutoNum type="arabicPeriod" startAt="5"/>
            </a:pPr>
            <a:r>
              <a:rPr lang="en-US" sz="1800" smtClean="0"/>
              <a:t>Some molecules are highly fragile and M+ peaks are not observed – one method used to confirm the presence of a proper M+ peak is to lower the ionizing voltage – lower energy ions do not fragment as readily</a:t>
            </a:r>
          </a:p>
          <a:p>
            <a:pPr marL="1601788" lvl="2" indent="-457200" eaLnBrk="1" hangingPunct="1">
              <a:buFontTx/>
              <a:buAutoNum type="arabicPeriod" startAt="5"/>
            </a:pPr>
            <a:endParaRPr lang="en-US" sz="1800" smtClean="0"/>
          </a:p>
          <a:p>
            <a:pPr marL="1601788" lvl="2" indent="-457200" eaLnBrk="1" hangingPunct="1">
              <a:buFontTx/>
              <a:buAutoNum type="arabicPeriod" startAt="5"/>
            </a:pPr>
            <a:r>
              <a:rPr lang="en-US" sz="1800" smtClean="0"/>
              <a:t>Three facts must apply for a molecular ion peak:</a:t>
            </a:r>
          </a:p>
          <a:p>
            <a:pPr marL="2079625" lvl="3" indent="-457200" eaLnBrk="1" hangingPunct="1">
              <a:buFontTx/>
              <a:buAutoNum type="arabicParenR"/>
            </a:pPr>
            <a:r>
              <a:rPr lang="en-US" sz="1800" smtClean="0"/>
              <a:t>The peak must correspond to the highest mass ion on the spectrum excluding the isotopic peaks</a:t>
            </a:r>
          </a:p>
          <a:p>
            <a:pPr marL="2079625" lvl="3" indent="-457200" eaLnBrk="1" hangingPunct="1">
              <a:buFontTx/>
              <a:buAutoNum type="arabicParenR"/>
            </a:pPr>
            <a:endParaRPr lang="en-US" sz="1800" smtClean="0"/>
          </a:p>
          <a:p>
            <a:pPr marL="2079625" lvl="3" indent="-457200" eaLnBrk="1" hangingPunct="1">
              <a:buFontTx/>
              <a:buAutoNum type="arabicParenR"/>
            </a:pPr>
            <a:r>
              <a:rPr lang="en-US" sz="1800" smtClean="0"/>
              <a:t>The ion must have an odd number of electrons – usually a radical cation</a:t>
            </a:r>
          </a:p>
          <a:p>
            <a:pPr marL="2079625" lvl="3" indent="-457200" eaLnBrk="1" hangingPunct="1">
              <a:buFontTx/>
              <a:buAutoNum type="arabicParenR"/>
            </a:pPr>
            <a:endParaRPr lang="en-US" sz="1800" smtClean="0"/>
          </a:p>
          <a:p>
            <a:pPr marL="2079625" lvl="3" indent="-457200" eaLnBrk="1" hangingPunct="1">
              <a:buFontTx/>
              <a:buAutoNum type="arabicParenR"/>
            </a:pPr>
            <a:r>
              <a:rPr lang="en-US" sz="1800" smtClean="0"/>
              <a:t>The ion must be able to form the other fragments on the spectrum by loss of logical neutral fragments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en-US" sz="1800" smtClean="0"/>
              <a:t>Mass Spectrometry</a:t>
            </a:r>
          </a:p>
        </p:txBody>
      </p:sp>
      <p:sp>
        <p:nvSpPr>
          <p:cNvPr id="98307" name="Rectangle 3"/>
          <p:cNvSpPr>
            <a:spLocks noGrp="1" noChangeArrowheads="1"/>
          </p:cNvSpPr>
          <p:nvPr>
            <p:ph idx="1"/>
          </p:nvPr>
        </p:nvSpPr>
        <p:spPr/>
        <p:txBody>
          <a:bodyPr/>
          <a:lstStyle/>
          <a:p>
            <a:pPr eaLnBrk="1" hangingPunct="1">
              <a:buFontTx/>
              <a:buAutoNum type="romanUcPeriod" startAt="3"/>
            </a:pPr>
            <a:r>
              <a:rPr lang="en-US" sz="1800" smtClean="0"/>
              <a:t>The Mass Spectrum</a:t>
            </a:r>
          </a:p>
          <a:p>
            <a:pPr lvl="1" eaLnBrk="1" hangingPunct="1">
              <a:buFontTx/>
              <a:buAutoNum type="alphaUcPeriod" startAt="2"/>
            </a:pPr>
            <a:r>
              <a:rPr lang="en-US" sz="1800" smtClean="0"/>
              <a:t>Determination of Molecular Mass</a:t>
            </a:r>
          </a:p>
          <a:p>
            <a:pPr marL="1601788" lvl="2" indent="-457200" eaLnBrk="1" hangingPunct="1">
              <a:buFontTx/>
              <a:buAutoNum type="arabicPeriod" startAt="5"/>
            </a:pPr>
            <a:r>
              <a:rPr lang="en-US" sz="1800" smtClean="0"/>
              <a:t>The </a:t>
            </a:r>
            <a:r>
              <a:rPr lang="en-US" sz="1800" smtClean="0">
                <a:solidFill>
                  <a:schemeClr val="accent2"/>
                </a:solidFill>
              </a:rPr>
              <a:t>Nitrogen Rule</a:t>
            </a:r>
            <a:r>
              <a:rPr lang="en-US" sz="1800" smtClean="0"/>
              <a:t> is another means of confirming the observance of a molecular ion peak</a:t>
            </a:r>
          </a:p>
          <a:p>
            <a:pPr marL="1601788" lvl="2" indent="-457200" eaLnBrk="1" hangingPunct="1">
              <a:buFontTx/>
              <a:buAutoNum type="arabicPeriod" startAt="5"/>
            </a:pPr>
            <a:endParaRPr lang="en-US" sz="1800" smtClean="0"/>
          </a:p>
          <a:p>
            <a:pPr marL="1601788" lvl="2" indent="-457200" eaLnBrk="1" hangingPunct="1">
              <a:buFontTx/>
              <a:buAutoNum type="arabicPeriod" startAt="5"/>
            </a:pPr>
            <a:r>
              <a:rPr lang="en-US" sz="1800" smtClean="0"/>
              <a:t>If a molecule contains an even number of nitrogen atoms (only </a:t>
            </a:r>
            <a:r>
              <a:rPr lang="ja-JP" altLang="en-US" sz="1800" smtClean="0"/>
              <a:t>“</a:t>
            </a:r>
            <a:r>
              <a:rPr lang="en-US" altLang="ja-JP" sz="1800" smtClean="0"/>
              <a:t>common</a:t>
            </a:r>
            <a:r>
              <a:rPr lang="ja-JP" altLang="en-US" sz="1800" smtClean="0"/>
              <a:t>”</a:t>
            </a:r>
            <a:r>
              <a:rPr lang="en-US" altLang="ja-JP" sz="1800" smtClean="0"/>
              <a:t> organic atom with an odd valence) or no nitrogen atoms the molecular ion will have an even mass value</a:t>
            </a:r>
          </a:p>
          <a:p>
            <a:pPr marL="1601788" lvl="2" indent="-457200" eaLnBrk="1" hangingPunct="1">
              <a:buFontTx/>
              <a:buAutoNum type="arabicPeriod" startAt="5"/>
            </a:pPr>
            <a:endParaRPr lang="en-US" sz="1800" smtClean="0"/>
          </a:p>
          <a:p>
            <a:pPr marL="1601788" lvl="2" indent="-457200" eaLnBrk="1" hangingPunct="1">
              <a:buFontTx/>
              <a:buAutoNum type="arabicPeriod" startAt="5"/>
            </a:pPr>
            <a:r>
              <a:rPr lang="en-US" sz="1800" smtClean="0"/>
              <a:t>If a molecule contains an odd number of nitrogen atoms, the molecular ion will have an odd mass value</a:t>
            </a:r>
          </a:p>
          <a:p>
            <a:pPr marL="1601788" lvl="2" indent="-457200" eaLnBrk="1" hangingPunct="1">
              <a:buFontTx/>
              <a:buAutoNum type="arabicPeriod" startAt="5"/>
            </a:pPr>
            <a:endParaRPr lang="en-US" sz="1800" smtClean="0"/>
          </a:p>
          <a:p>
            <a:pPr marL="1601788" lvl="2" indent="-457200" eaLnBrk="1" hangingPunct="1">
              <a:buFontTx/>
              <a:buAutoNum type="arabicPeriod" startAt="5"/>
            </a:pPr>
            <a:r>
              <a:rPr lang="en-US" sz="1800" smtClean="0"/>
              <a:t>If the molecule contains chlorine or bromine, each with two common isotopes, the determination of M+ can be made much easier, or much more complex as we will see</a:t>
            </a:r>
          </a:p>
          <a:p>
            <a:pPr marL="1601788" lvl="2" indent="-457200" eaLnBrk="1" hangingPunct="1">
              <a:buFontTx/>
              <a:buAutoNum type="arabicPeriod" startAt="5"/>
            </a:pPr>
            <a:endParaRPr lang="en-US" sz="180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0" y="0"/>
            <a:ext cx="8991600" cy="5126038"/>
          </a:xfrm>
          <a:prstGeom prst="rect">
            <a:avLst/>
          </a:prstGeom>
          <a:noFill/>
          <a:ln w="9525">
            <a:noFill/>
            <a:miter lim="800000"/>
            <a:headEnd/>
            <a:tailEnd/>
          </a:ln>
        </p:spPr>
        <p:txBody>
          <a:bodyPr>
            <a:spAutoFit/>
          </a:bodyPr>
          <a:lstStyle/>
          <a:p>
            <a:pPr marL="342900" indent="-342900" eaLnBrk="0" hangingPunct="0"/>
            <a:r>
              <a:rPr lang="en-US" sz="1800" b="1"/>
              <a:t>Molecular Formulas – What can be learned from them</a:t>
            </a:r>
          </a:p>
          <a:p>
            <a:pPr marL="342900" indent="-342900" eaLnBrk="0" hangingPunct="0"/>
            <a:endParaRPr lang="en-US" sz="1800"/>
          </a:p>
          <a:p>
            <a:pPr marL="342900" indent="-342900" eaLnBrk="0" hangingPunct="0"/>
            <a:endParaRPr lang="en-US" sz="1800" b="1"/>
          </a:p>
          <a:p>
            <a:pPr marL="342900" indent="-342900" eaLnBrk="0" hangingPunct="0"/>
            <a:r>
              <a:rPr lang="en-US" sz="1800" b="1"/>
              <a:t>Remember and Review!</a:t>
            </a:r>
          </a:p>
          <a:p>
            <a:pPr marL="342900" indent="-342900" eaLnBrk="0" hangingPunct="0"/>
            <a:endParaRPr lang="en-US" sz="1800" b="1"/>
          </a:p>
          <a:p>
            <a:pPr marL="342900" indent="-342900" eaLnBrk="0" hangingPunct="0"/>
            <a:r>
              <a:rPr lang="en-US" sz="1800" i="1">
                <a:solidFill>
                  <a:schemeClr val="accent2"/>
                </a:solidFill>
              </a:rPr>
              <a:t>The Rule of Thirteen</a:t>
            </a:r>
            <a:r>
              <a:rPr lang="en-US" sz="1800"/>
              <a:t> – Molecular Formulas from Molecular Mass – Lecture 1</a:t>
            </a:r>
          </a:p>
          <a:p>
            <a:pPr marL="342900" indent="-342900" eaLnBrk="0" hangingPunct="0"/>
            <a:endParaRPr lang="en-US" sz="1800"/>
          </a:p>
          <a:p>
            <a:pPr marL="342900" indent="-342900" eaLnBrk="0" hangingPunct="0"/>
            <a:r>
              <a:rPr lang="en-US" sz="1800"/>
              <a:t>	When a molecular mass, M</a:t>
            </a:r>
            <a:r>
              <a:rPr lang="en-US" sz="1800" baseline="30000"/>
              <a:t>+</a:t>
            </a:r>
            <a:r>
              <a:rPr lang="en-US" sz="1800"/>
              <a:t>, is known, a base formula can be generated from the following equation:</a:t>
            </a:r>
          </a:p>
          <a:p>
            <a:pPr marL="342900" indent="-342900" eaLnBrk="0" hangingPunct="0"/>
            <a:r>
              <a:rPr lang="en-US" sz="1800"/>
              <a:t>				</a:t>
            </a:r>
            <a:r>
              <a:rPr lang="en-US" sz="1800">
                <a:solidFill>
                  <a:schemeClr val="hlink"/>
                </a:solidFill>
                <a:latin typeface="Arial" charset="0"/>
              </a:rPr>
              <a:t>M    =     n    +     r</a:t>
            </a:r>
          </a:p>
          <a:p>
            <a:pPr marL="342900" indent="-342900" eaLnBrk="0" hangingPunct="0"/>
            <a:r>
              <a:rPr lang="en-US" sz="1800">
                <a:solidFill>
                  <a:schemeClr val="hlink"/>
                </a:solidFill>
              </a:rPr>
              <a:t>				13	          13</a:t>
            </a:r>
          </a:p>
          <a:p>
            <a:pPr marL="342900" indent="-342900" eaLnBrk="0" hangingPunct="0"/>
            <a:r>
              <a:rPr lang="en-US" sz="1800"/>
              <a:t>	</a:t>
            </a:r>
          </a:p>
          <a:p>
            <a:pPr marL="342900" indent="-342900" eaLnBrk="0" hangingPunct="0"/>
            <a:r>
              <a:rPr lang="en-US" sz="1800"/>
              <a:t>		the base formula being:      </a:t>
            </a:r>
            <a:r>
              <a:rPr lang="en-US" sz="1800" b="1"/>
              <a:t>C</a:t>
            </a:r>
            <a:r>
              <a:rPr lang="en-US" sz="1800" b="1" baseline="-25000"/>
              <a:t>n</a:t>
            </a:r>
            <a:r>
              <a:rPr lang="en-US" sz="1800" b="1"/>
              <a:t>H</a:t>
            </a:r>
            <a:r>
              <a:rPr lang="en-US" sz="1800" b="1" baseline="-25000"/>
              <a:t>n</a:t>
            </a:r>
            <a:r>
              <a:rPr lang="en-US" sz="1800" b="1"/>
              <a:t> </a:t>
            </a:r>
            <a:r>
              <a:rPr lang="en-US" sz="1800" b="1" baseline="-25000"/>
              <a:t>+ r</a:t>
            </a:r>
          </a:p>
          <a:p>
            <a:pPr marL="342900" indent="-342900" eaLnBrk="0" hangingPunct="0"/>
            <a:endParaRPr lang="en-US" sz="1800" b="1" baseline="-25000"/>
          </a:p>
          <a:p>
            <a:pPr marL="342900" indent="-342900" eaLnBrk="0" hangingPunct="0"/>
            <a:endParaRPr lang="en-US" sz="1800" b="1" baseline="-25000"/>
          </a:p>
          <a:p>
            <a:pPr marL="342900" indent="-342900" eaLnBrk="0" hangingPunct="0"/>
            <a:r>
              <a:rPr lang="en-US" sz="1800"/>
              <a:t>	For this formula, the HDI can be calculated from the following formula:</a:t>
            </a:r>
          </a:p>
          <a:p>
            <a:pPr marL="342900" indent="-342900" eaLnBrk="0" hangingPunct="0"/>
            <a:endParaRPr lang="en-US" sz="1800"/>
          </a:p>
          <a:p>
            <a:pPr marL="342900" indent="-342900" eaLnBrk="0" hangingPunct="0"/>
            <a:r>
              <a:rPr lang="en-US" sz="1800"/>
              <a:t>				</a:t>
            </a:r>
            <a:r>
              <a:rPr lang="en-US" sz="1800">
                <a:solidFill>
                  <a:schemeClr val="hlink"/>
                </a:solidFill>
              </a:rPr>
              <a:t>HDI   =   ( n – r + 2 )</a:t>
            </a:r>
          </a:p>
          <a:p>
            <a:pPr marL="342900" indent="-342900" eaLnBrk="0" hangingPunct="0"/>
            <a:r>
              <a:rPr lang="en-US" sz="1800">
                <a:solidFill>
                  <a:schemeClr val="hlink"/>
                </a:solidFill>
              </a:rPr>
              <a:t>					         2</a:t>
            </a:r>
          </a:p>
        </p:txBody>
      </p:sp>
      <p:sp>
        <p:nvSpPr>
          <p:cNvPr id="99331" name="Line 3"/>
          <p:cNvSpPr>
            <a:spLocks noChangeShapeType="1"/>
          </p:cNvSpPr>
          <p:nvPr/>
        </p:nvSpPr>
        <p:spPr bwMode="auto">
          <a:xfrm>
            <a:off x="0" y="457200"/>
            <a:ext cx="9144000" cy="0"/>
          </a:xfrm>
          <a:prstGeom prst="line">
            <a:avLst/>
          </a:prstGeom>
          <a:noFill/>
          <a:ln w="38100">
            <a:solidFill>
              <a:schemeClr val="accent2"/>
            </a:solidFill>
            <a:round/>
            <a:headEnd/>
            <a:tailEnd/>
          </a:ln>
        </p:spPr>
        <p:txBody>
          <a:bodyPr/>
          <a:lstStyle/>
          <a:p>
            <a:endParaRPr lang="en-US"/>
          </a:p>
        </p:txBody>
      </p:sp>
      <p:sp>
        <p:nvSpPr>
          <p:cNvPr id="99332" name="Line 4"/>
          <p:cNvSpPr>
            <a:spLocks noChangeShapeType="1"/>
          </p:cNvSpPr>
          <p:nvPr/>
        </p:nvSpPr>
        <p:spPr bwMode="auto">
          <a:xfrm>
            <a:off x="2667000" y="2819400"/>
            <a:ext cx="533400" cy="0"/>
          </a:xfrm>
          <a:prstGeom prst="line">
            <a:avLst/>
          </a:prstGeom>
          <a:noFill/>
          <a:ln w="28575">
            <a:solidFill>
              <a:schemeClr val="hlink"/>
            </a:solidFill>
            <a:round/>
            <a:headEnd/>
            <a:tailEnd/>
          </a:ln>
        </p:spPr>
        <p:txBody>
          <a:bodyPr/>
          <a:lstStyle/>
          <a:p>
            <a:endParaRPr lang="en-US"/>
          </a:p>
        </p:txBody>
      </p:sp>
      <p:sp>
        <p:nvSpPr>
          <p:cNvPr id="99333" name="Line 5"/>
          <p:cNvSpPr>
            <a:spLocks noChangeShapeType="1"/>
          </p:cNvSpPr>
          <p:nvPr/>
        </p:nvSpPr>
        <p:spPr bwMode="auto">
          <a:xfrm>
            <a:off x="4419600" y="2819400"/>
            <a:ext cx="457200" cy="0"/>
          </a:xfrm>
          <a:prstGeom prst="line">
            <a:avLst/>
          </a:prstGeom>
          <a:noFill/>
          <a:ln w="28575">
            <a:solidFill>
              <a:schemeClr val="hlink"/>
            </a:solidFill>
            <a:round/>
            <a:headEnd/>
            <a:tailEnd/>
          </a:ln>
        </p:spPr>
        <p:txBody>
          <a:bodyPr/>
          <a:lstStyle/>
          <a:p>
            <a:endParaRPr lang="en-US"/>
          </a:p>
        </p:txBody>
      </p:sp>
      <p:sp>
        <p:nvSpPr>
          <p:cNvPr id="99334" name="Line 6"/>
          <p:cNvSpPr>
            <a:spLocks noChangeShapeType="1"/>
          </p:cNvSpPr>
          <p:nvPr/>
        </p:nvSpPr>
        <p:spPr bwMode="auto">
          <a:xfrm>
            <a:off x="3810000" y="4800600"/>
            <a:ext cx="1295400" cy="0"/>
          </a:xfrm>
          <a:prstGeom prst="line">
            <a:avLst/>
          </a:prstGeom>
          <a:noFill/>
          <a:ln w="28575">
            <a:solidFill>
              <a:schemeClr val="hlink"/>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0" y="0"/>
            <a:ext cx="8991600" cy="2563813"/>
          </a:xfrm>
          <a:prstGeom prst="rect">
            <a:avLst/>
          </a:prstGeom>
          <a:noFill/>
          <a:ln w="9525">
            <a:noFill/>
            <a:miter lim="800000"/>
            <a:headEnd/>
            <a:tailEnd/>
          </a:ln>
        </p:spPr>
        <p:txBody>
          <a:bodyPr>
            <a:spAutoFit/>
          </a:bodyPr>
          <a:lstStyle/>
          <a:p>
            <a:pPr marL="342900" indent="-342900" eaLnBrk="0" hangingPunct="0"/>
            <a:r>
              <a:rPr lang="en-US" sz="1800" b="1"/>
              <a:t>Molecular Formulas – What can be learned from them</a:t>
            </a:r>
          </a:p>
          <a:p>
            <a:pPr marL="342900" indent="-342900" eaLnBrk="0" hangingPunct="0"/>
            <a:endParaRPr lang="en-US" sz="1800"/>
          </a:p>
          <a:p>
            <a:pPr marL="342900" indent="-342900" eaLnBrk="0" hangingPunct="0"/>
            <a:endParaRPr lang="en-US" sz="1800" b="1"/>
          </a:p>
          <a:p>
            <a:pPr marL="342900" indent="-342900" eaLnBrk="0" hangingPunct="0"/>
            <a:r>
              <a:rPr lang="en-US" sz="1800" b="1"/>
              <a:t>Remember and Review!</a:t>
            </a:r>
          </a:p>
          <a:p>
            <a:pPr marL="342900" indent="-342900" eaLnBrk="0" hangingPunct="0"/>
            <a:endParaRPr lang="en-US" sz="1800" b="1"/>
          </a:p>
          <a:p>
            <a:pPr marL="342900" indent="-342900" eaLnBrk="0" hangingPunct="0"/>
            <a:r>
              <a:rPr lang="en-US" sz="1800" i="1">
                <a:solidFill>
                  <a:schemeClr val="accent2"/>
                </a:solidFill>
              </a:rPr>
              <a:t>The Rule of Thirteen</a:t>
            </a:r>
            <a:r>
              <a:rPr lang="en-US" sz="1800"/>
              <a:t>	</a:t>
            </a:r>
            <a:endParaRPr lang="en-US" sz="1800">
              <a:solidFill>
                <a:schemeClr val="hlink"/>
              </a:solidFill>
            </a:endParaRPr>
          </a:p>
          <a:p>
            <a:pPr marL="342900" indent="-342900" eaLnBrk="0" hangingPunct="0"/>
            <a:endParaRPr lang="en-US" sz="1800">
              <a:solidFill>
                <a:schemeClr val="tx2"/>
              </a:solidFill>
            </a:endParaRPr>
          </a:p>
          <a:p>
            <a:pPr marL="342900" indent="-342900" eaLnBrk="0" hangingPunct="0"/>
            <a:r>
              <a:rPr lang="en-US" sz="1800">
                <a:solidFill>
                  <a:schemeClr val="tx2"/>
                </a:solidFill>
              </a:rPr>
              <a:t>	The following table gives the carbon-hydrogen equivalents and change in HDI for elements also commonly found in organic compounds:</a:t>
            </a:r>
          </a:p>
        </p:txBody>
      </p:sp>
      <p:sp>
        <p:nvSpPr>
          <p:cNvPr id="100355" name="Line 3"/>
          <p:cNvSpPr>
            <a:spLocks noChangeShapeType="1"/>
          </p:cNvSpPr>
          <p:nvPr/>
        </p:nvSpPr>
        <p:spPr bwMode="auto">
          <a:xfrm>
            <a:off x="0" y="457200"/>
            <a:ext cx="9144000" cy="0"/>
          </a:xfrm>
          <a:prstGeom prst="line">
            <a:avLst/>
          </a:prstGeom>
          <a:noFill/>
          <a:ln w="38100">
            <a:solidFill>
              <a:schemeClr val="accent2"/>
            </a:solidFill>
            <a:round/>
            <a:headEnd/>
            <a:tailEnd/>
          </a:ln>
        </p:spPr>
        <p:txBody>
          <a:bodyPr/>
          <a:lstStyle/>
          <a:p>
            <a:endParaRPr lang="en-US"/>
          </a:p>
        </p:txBody>
      </p:sp>
      <p:graphicFrame>
        <p:nvGraphicFramePr>
          <p:cNvPr id="69724" name="Group 92"/>
          <p:cNvGraphicFramePr>
            <a:graphicFrameLocks noGrp="1"/>
          </p:cNvGraphicFramePr>
          <p:nvPr/>
        </p:nvGraphicFramePr>
        <p:xfrm>
          <a:off x="533400" y="2895600"/>
          <a:ext cx="7848600" cy="2883296"/>
        </p:xfrm>
        <a:graphic>
          <a:graphicData uri="http://schemas.openxmlformats.org/drawingml/2006/table">
            <a:tbl>
              <a:tblPr/>
              <a:tblGrid>
                <a:gridCol w="1447800"/>
                <a:gridCol w="914400"/>
                <a:gridCol w="1089025"/>
                <a:gridCol w="358775"/>
                <a:gridCol w="1382713"/>
                <a:gridCol w="1360487"/>
                <a:gridCol w="1295400"/>
              </a:tblGrid>
              <a:tr h="87157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Element added</a:t>
                      </a:r>
                    </a:p>
                  </a:txBody>
                  <a:tcPr marT="45712" marB="45712"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Subtract: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Symbol" pitchFamily="18" charset="2"/>
                        </a:rPr>
                        <a:t>D</a:t>
                      </a:r>
                      <a:r>
                        <a:rPr kumimoji="0" lang="en-US" sz="1600" b="0" i="0" u="none" strike="noStrike" cap="none" normalizeH="0" baseline="0" smtClean="0">
                          <a:ln>
                            <a:noFill/>
                          </a:ln>
                          <a:solidFill>
                            <a:schemeClr val="tx1"/>
                          </a:solidFill>
                          <a:effectLst/>
                          <a:latin typeface="Tahoma" pitchFamily="34" charset="0"/>
                        </a:rPr>
                        <a:t> HDI</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a:t>
                      </a:r>
                      <a:r>
                        <a:rPr kumimoji="0" lang="en-US" sz="1600" b="0" i="0" u="none" strike="noStrike" cap="none" normalizeH="0" baseline="0" smtClean="0">
                          <a:ln>
                            <a:noFill/>
                          </a:ln>
                          <a:solidFill>
                            <a:schemeClr val="tx1"/>
                          </a:solidFill>
                          <a:effectLst/>
                          <a:latin typeface="Symbol" pitchFamily="18" charset="2"/>
                        </a:rPr>
                        <a:t>D</a:t>
                      </a:r>
                      <a:r>
                        <a:rPr kumimoji="0" lang="en-US" sz="1600" b="0" i="0" u="none" strike="noStrike" cap="none" normalizeH="0" baseline="0" smtClean="0">
                          <a:ln>
                            <a:noFill/>
                          </a:ln>
                          <a:solidFill>
                            <a:schemeClr val="tx1"/>
                          </a:solidFill>
                          <a:effectLst/>
                          <a:latin typeface="Tahoma" pitchFamily="34" charset="0"/>
                        </a:rPr>
                        <a:t>U in text)</a:t>
                      </a:r>
                    </a:p>
                  </a:txBody>
                  <a:tcPr marT="45712" marB="45712"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ahoma" pitchFamily="34" charset="0"/>
                      </a:endParaRPr>
                    </a:p>
                  </a:txBody>
                  <a:tcPr marT="45712" marB="45712"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Element added</a:t>
                      </a:r>
                    </a:p>
                  </a:txBody>
                  <a:tcPr marT="45712" marB="45712"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Subtract: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Symbol" pitchFamily="18" charset="2"/>
                        </a:rPr>
                        <a:t>D</a:t>
                      </a:r>
                      <a:r>
                        <a:rPr kumimoji="0" lang="en-US" sz="1600" b="0" i="0" u="none" strike="noStrike" cap="none" normalizeH="0" baseline="0" smtClean="0">
                          <a:ln>
                            <a:noFill/>
                          </a:ln>
                          <a:solidFill>
                            <a:schemeClr val="tx1"/>
                          </a:solidFill>
                          <a:effectLst/>
                          <a:latin typeface="Tahoma" pitchFamily="34" charset="0"/>
                        </a:rPr>
                        <a:t> HDI</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a:t>
                      </a:r>
                      <a:r>
                        <a:rPr kumimoji="0" lang="en-US" sz="1600" b="0" i="0" u="none" strike="noStrike" cap="none" normalizeH="0" baseline="0" smtClean="0">
                          <a:ln>
                            <a:noFill/>
                          </a:ln>
                          <a:solidFill>
                            <a:schemeClr val="tx1"/>
                          </a:solidFill>
                          <a:effectLst/>
                          <a:latin typeface="Symbol" pitchFamily="18" charset="2"/>
                        </a:rPr>
                        <a:t>D</a:t>
                      </a:r>
                      <a:r>
                        <a:rPr kumimoji="0" lang="en-US" sz="1600" b="0" i="0" u="none" strike="noStrike" cap="none" normalizeH="0" baseline="0" smtClean="0">
                          <a:ln>
                            <a:noFill/>
                          </a:ln>
                          <a:solidFill>
                            <a:schemeClr val="tx1"/>
                          </a:solidFill>
                          <a:effectLst/>
                          <a:latin typeface="Tahoma" pitchFamily="34" charset="0"/>
                        </a:rPr>
                        <a:t>U in text)</a:t>
                      </a:r>
                    </a:p>
                  </a:txBody>
                  <a:tcPr marT="45712" marB="45712"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C</a:t>
                      </a:r>
                    </a:p>
                  </a:txBody>
                  <a:tcPr marT="45712" marB="4571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H</a:t>
                      </a:r>
                      <a:r>
                        <a:rPr kumimoji="0" lang="en-US" sz="1600" b="0" i="0" u="none" strike="noStrike" cap="none" normalizeH="0" baseline="-25000" smtClean="0">
                          <a:ln>
                            <a:noFill/>
                          </a:ln>
                          <a:solidFill>
                            <a:schemeClr val="tx1"/>
                          </a:solidFill>
                          <a:effectLst/>
                          <a:latin typeface="Tahoma" pitchFamily="34" charset="0"/>
                        </a:rPr>
                        <a:t>12</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7</a:t>
                      </a:r>
                    </a:p>
                  </a:txBody>
                  <a:tcPr marT="45712" marB="45712"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ahoma" pitchFamily="34" charset="0"/>
                      </a:endParaRPr>
                    </a:p>
                  </a:txBody>
                  <a:tcPr marT="45712" marB="45712"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30000" smtClean="0">
                          <a:ln>
                            <a:noFill/>
                          </a:ln>
                          <a:solidFill>
                            <a:schemeClr val="tx1"/>
                          </a:solidFill>
                          <a:effectLst/>
                          <a:latin typeface="Tahoma" pitchFamily="34" charset="0"/>
                        </a:rPr>
                        <a:t>35</a:t>
                      </a:r>
                      <a:r>
                        <a:rPr kumimoji="0" lang="en-US" sz="1600" b="0" i="0" u="none" strike="noStrike" cap="none" normalizeH="0" baseline="0" smtClean="0">
                          <a:ln>
                            <a:noFill/>
                          </a:ln>
                          <a:solidFill>
                            <a:schemeClr val="tx1"/>
                          </a:solidFill>
                          <a:effectLst/>
                          <a:latin typeface="Tahoma" pitchFamily="34" charset="0"/>
                        </a:rPr>
                        <a:t>Cl</a:t>
                      </a:r>
                    </a:p>
                  </a:txBody>
                  <a:tcPr marT="45712" marB="45712"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C</a:t>
                      </a:r>
                      <a:r>
                        <a:rPr kumimoji="0" lang="en-US" sz="1600" b="0" i="0" u="none" strike="noStrike" cap="none" normalizeH="0" baseline="-25000" smtClean="0">
                          <a:ln>
                            <a:noFill/>
                          </a:ln>
                          <a:solidFill>
                            <a:schemeClr val="tx1"/>
                          </a:solidFill>
                          <a:effectLst/>
                          <a:latin typeface="Tahoma" pitchFamily="34" charset="0"/>
                        </a:rPr>
                        <a:t>2</a:t>
                      </a:r>
                      <a:r>
                        <a:rPr kumimoji="0" lang="en-US" sz="1600" b="0" i="0" u="none" strike="noStrike" cap="none" normalizeH="0" baseline="0" smtClean="0">
                          <a:ln>
                            <a:noFill/>
                          </a:ln>
                          <a:solidFill>
                            <a:schemeClr val="tx1"/>
                          </a:solidFill>
                          <a:effectLst/>
                          <a:latin typeface="Tahoma" pitchFamily="34" charset="0"/>
                        </a:rPr>
                        <a:t>H</a:t>
                      </a:r>
                      <a:r>
                        <a:rPr kumimoji="0" lang="en-US" sz="1600" b="0" i="0" u="none" strike="noStrike" cap="none" normalizeH="0" baseline="-25000" smtClean="0">
                          <a:ln>
                            <a:noFill/>
                          </a:ln>
                          <a:solidFill>
                            <a:schemeClr val="tx1"/>
                          </a:solidFill>
                          <a:effectLst/>
                          <a:latin typeface="Tahoma" pitchFamily="34" charset="0"/>
                        </a:rPr>
                        <a:t>11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3</a:t>
                      </a:r>
                    </a:p>
                  </a:txBody>
                  <a:tcPr marT="45712" marB="4571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H</a:t>
                      </a:r>
                      <a:r>
                        <a:rPr kumimoji="0" lang="en-US" sz="1600" b="0" i="0" u="none" strike="noStrike" cap="none" normalizeH="0" baseline="-25000" smtClean="0">
                          <a:ln>
                            <a:noFill/>
                          </a:ln>
                          <a:solidFill>
                            <a:schemeClr val="tx1"/>
                          </a:solidFill>
                          <a:effectLst/>
                          <a:latin typeface="Tahoma" pitchFamily="34" charset="0"/>
                        </a:rPr>
                        <a:t>12</a:t>
                      </a:r>
                    </a:p>
                  </a:txBody>
                  <a:tcPr marT="45712" marB="4571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C</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-7</a:t>
                      </a:r>
                    </a:p>
                  </a:txBody>
                  <a:tcPr marT="45712" marB="45712"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ahoma" pitchFamily="34" charset="0"/>
                      </a:endParaRPr>
                    </a:p>
                  </a:txBody>
                  <a:tcPr marT="45712" marB="45712"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30000" smtClean="0">
                          <a:ln>
                            <a:noFill/>
                          </a:ln>
                          <a:solidFill>
                            <a:schemeClr val="tx1"/>
                          </a:solidFill>
                          <a:effectLst/>
                          <a:latin typeface="Tahoma" pitchFamily="34" charset="0"/>
                        </a:rPr>
                        <a:t>79</a:t>
                      </a:r>
                      <a:r>
                        <a:rPr kumimoji="0" lang="en-US" sz="1600" b="0" i="0" u="none" strike="noStrike" cap="none" normalizeH="0" baseline="0" smtClean="0">
                          <a:ln>
                            <a:noFill/>
                          </a:ln>
                          <a:solidFill>
                            <a:schemeClr val="tx1"/>
                          </a:solidFill>
                          <a:effectLst/>
                          <a:latin typeface="Tahoma" pitchFamily="34" charset="0"/>
                        </a:rPr>
                        <a:t>Br</a:t>
                      </a:r>
                    </a:p>
                  </a:txBody>
                  <a:tcPr marT="45712" marB="45712"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C</a:t>
                      </a:r>
                      <a:r>
                        <a:rPr kumimoji="0" lang="en-US" sz="1600" b="0" i="0" u="none" strike="noStrike" cap="none" normalizeH="0" baseline="-25000" smtClean="0">
                          <a:ln>
                            <a:noFill/>
                          </a:ln>
                          <a:solidFill>
                            <a:schemeClr val="tx1"/>
                          </a:solidFill>
                          <a:effectLst/>
                          <a:latin typeface="Tahoma" pitchFamily="34" charset="0"/>
                        </a:rPr>
                        <a:t>6</a:t>
                      </a:r>
                      <a:r>
                        <a:rPr kumimoji="0" lang="en-US" sz="1600" b="0" i="0" u="none" strike="noStrike" cap="none" normalizeH="0" baseline="0" smtClean="0">
                          <a:ln>
                            <a:noFill/>
                          </a:ln>
                          <a:solidFill>
                            <a:schemeClr val="tx1"/>
                          </a:solidFill>
                          <a:effectLst/>
                          <a:latin typeface="Tahoma" pitchFamily="34" charset="0"/>
                        </a:rPr>
                        <a:t>H</a:t>
                      </a:r>
                      <a:r>
                        <a:rPr kumimoji="0" lang="en-US" sz="1600" b="0" i="0" u="none" strike="noStrike" cap="none" normalizeH="0" baseline="-25000" smtClean="0">
                          <a:ln>
                            <a:noFill/>
                          </a:ln>
                          <a:solidFill>
                            <a:schemeClr val="tx1"/>
                          </a:solidFill>
                          <a:effectLst/>
                          <a:latin typeface="Tahoma" pitchFamily="34" charset="0"/>
                        </a:rPr>
                        <a:t>7</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-3</a:t>
                      </a:r>
                    </a:p>
                  </a:txBody>
                  <a:tcPr marT="45712" marB="4571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O</a:t>
                      </a:r>
                    </a:p>
                  </a:txBody>
                  <a:tcPr marT="45712" marB="4571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CH</a:t>
                      </a:r>
                      <a:r>
                        <a:rPr kumimoji="0" lang="en-US" sz="1600" b="0" i="0" u="none" strike="noStrike" cap="none" normalizeH="0" baseline="-25000" smtClean="0">
                          <a:ln>
                            <a:noFill/>
                          </a:ln>
                          <a:solidFill>
                            <a:schemeClr val="tx1"/>
                          </a:solidFill>
                          <a:effectLst/>
                          <a:latin typeface="Tahoma" pitchFamily="34" charset="0"/>
                        </a:rPr>
                        <a:t>4</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1</a:t>
                      </a:r>
                    </a:p>
                  </a:txBody>
                  <a:tcPr marT="45712" marB="45712"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ahoma" pitchFamily="34" charset="0"/>
                      </a:endParaRPr>
                    </a:p>
                  </a:txBody>
                  <a:tcPr marT="45712" marB="45712"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F</a:t>
                      </a:r>
                    </a:p>
                  </a:txBody>
                  <a:tcPr marT="45712" marB="45712"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CH</a:t>
                      </a:r>
                      <a:r>
                        <a:rPr kumimoji="0" lang="en-US" sz="1600" b="0" i="0" u="none" strike="noStrike" cap="none" normalizeH="0" baseline="-25000" smtClean="0">
                          <a:ln>
                            <a:noFill/>
                          </a:ln>
                          <a:solidFill>
                            <a:schemeClr val="tx1"/>
                          </a:solidFill>
                          <a:effectLst/>
                          <a:latin typeface="Tahoma" pitchFamily="34" charset="0"/>
                        </a:rPr>
                        <a:t>7</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2</a:t>
                      </a:r>
                    </a:p>
                  </a:txBody>
                  <a:tcPr marT="45712" marB="4571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N</a:t>
                      </a:r>
                    </a:p>
                  </a:txBody>
                  <a:tcPr marT="45712" marB="4571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CH</a:t>
                      </a:r>
                      <a:r>
                        <a:rPr kumimoji="0" lang="en-US" sz="1600" b="0" i="0" u="none" strike="noStrike" cap="none" normalizeH="0" baseline="-25000" smtClean="0">
                          <a:ln>
                            <a:noFill/>
                          </a:ln>
                          <a:solidFill>
                            <a:schemeClr val="tx1"/>
                          </a:solidFill>
                          <a:effectLst/>
                          <a:latin typeface="Tahoma" pitchFamily="34" charset="0"/>
                        </a:rPr>
                        <a:t>2</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1/2</a:t>
                      </a:r>
                    </a:p>
                  </a:txBody>
                  <a:tcPr marT="45712" marB="45712"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ahoma" pitchFamily="34" charset="0"/>
                      </a:endParaRPr>
                    </a:p>
                  </a:txBody>
                  <a:tcPr marT="45712" marB="45712"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Si</a:t>
                      </a:r>
                    </a:p>
                  </a:txBody>
                  <a:tcPr marT="45712" marB="45712"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C</a:t>
                      </a:r>
                      <a:r>
                        <a:rPr kumimoji="0" lang="en-US" sz="1600" b="0" i="0" u="none" strike="noStrike" cap="none" normalizeH="0" baseline="-25000" smtClean="0">
                          <a:ln>
                            <a:noFill/>
                          </a:ln>
                          <a:solidFill>
                            <a:schemeClr val="tx1"/>
                          </a:solidFill>
                          <a:effectLst/>
                          <a:latin typeface="Tahoma" pitchFamily="34" charset="0"/>
                        </a:rPr>
                        <a:t>2</a:t>
                      </a:r>
                      <a:r>
                        <a:rPr kumimoji="0" lang="en-US" sz="1600" b="0" i="0" u="none" strike="noStrike" cap="none" normalizeH="0" baseline="0" smtClean="0">
                          <a:ln>
                            <a:noFill/>
                          </a:ln>
                          <a:solidFill>
                            <a:schemeClr val="tx1"/>
                          </a:solidFill>
                          <a:effectLst/>
                          <a:latin typeface="Tahoma" pitchFamily="34" charset="0"/>
                        </a:rPr>
                        <a:t>H</a:t>
                      </a:r>
                      <a:r>
                        <a:rPr kumimoji="0" lang="en-US" sz="1600" b="0" i="0" u="none" strike="noStrike" cap="none" normalizeH="0" baseline="-25000" smtClean="0">
                          <a:ln>
                            <a:noFill/>
                          </a:ln>
                          <a:solidFill>
                            <a:schemeClr val="tx1"/>
                          </a:solidFill>
                          <a:effectLst/>
                          <a:latin typeface="Tahoma" pitchFamily="34" charset="0"/>
                        </a:rPr>
                        <a:t>4</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1</a:t>
                      </a:r>
                    </a:p>
                  </a:txBody>
                  <a:tcPr marT="45712" marB="4571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S</a:t>
                      </a:r>
                    </a:p>
                  </a:txBody>
                  <a:tcPr marT="45712" marB="4571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C</a:t>
                      </a:r>
                      <a:r>
                        <a:rPr kumimoji="0" lang="en-US" sz="1600" b="0" i="0" u="none" strike="noStrike" cap="none" normalizeH="0" baseline="-25000" smtClean="0">
                          <a:ln>
                            <a:noFill/>
                          </a:ln>
                          <a:solidFill>
                            <a:schemeClr val="tx1"/>
                          </a:solidFill>
                          <a:effectLst/>
                          <a:latin typeface="Tahoma" pitchFamily="34" charset="0"/>
                        </a:rPr>
                        <a:t>2</a:t>
                      </a:r>
                      <a:r>
                        <a:rPr kumimoji="0" lang="en-US" sz="1600" b="0" i="0" u="none" strike="noStrike" cap="none" normalizeH="0" baseline="0" smtClean="0">
                          <a:ln>
                            <a:noFill/>
                          </a:ln>
                          <a:solidFill>
                            <a:schemeClr val="tx1"/>
                          </a:solidFill>
                          <a:effectLst/>
                          <a:latin typeface="Tahoma" pitchFamily="34" charset="0"/>
                        </a:rPr>
                        <a:t>H</a:t>
                      </a:r>
                      <a:r>
                        <a:rPr kumimoji="0" lang="en-US" sz="1600" b="0" i="0" u="none" strike="noStrike" cap="none" normalizeH="0" baseline="-25000" smtClean="0">
                          <a:ln>
                            <a:noFill/>
                          </a:ln>
                          <a:solidFill>
                            <a:schemeClr val="tx1"/>
                          </a:solidFill>
                          <a:effectLst/>
                          <a:latin typeface="Tahoma" pitchFamily="34" charset="0"/>
                        </a:rPr>
                        <a:t>8</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2</a:t>
                      </a:r>
                    </a:p>
                  </a:txBody>
                  <a:tcPr marT="45712" marB="45712"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ahoma" pitchFamily="34" charset="0"/>
                      </a:endParaRPr>
                    </a:p>
                  </a:txBody>
                  <a:tcPr marT="45712" marB="45712"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P</a:t>
                      </a:r>
                    </a:p>
                  </a:txBody>
                  <a:tcPr marT="45712" marB="45712"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C</a:t>
                      </a:r>
                      <a:r>
                        <a:rPr kumimoji="0" lang="en-US" sz="1600" b="0" i="0" u="none" strike="noStrike" cap="none" normalizeH="0" baseline="-25000" smtClean="0">
                          <a:ln>
                            <a:noFill/>
                          </a:ln>
                          <a:solidFill>
                            <a:schemeClr val="tx1"/>
                          </a:solidFill>
                          <a:effectLst/>
                          <a:latin typeface="Tahoma" pitchFamily="34" charset="0"/>
                        </a:rPr>
                        <a:t>2</a:t>
                      </a:r>
                      <a:r>
                        <a:rPr kumimoji="0" lang="en-US" sz="1600" b="0" i="0" u="none" strike="noStrike" cap="none" normalizeH="0" baseline="0" smtClean="0">
                          <a:ln>
                            <a:noFill/>
                          </a:ln>
                          <a:solidFill>
                            <a:schemeClr val="tx1"/>
                          </a:solidFill>
                          <a:effectLst/>
                          <a:latin typeface="Tahoma" pitchFamily="34" charset="0"/>
                        </a:rPr>
                        <a:t>H</a:t>
                      </a:r>
                      <a:r>
                        <a:rPr kumimoji="0" lang="en-US" sz="1600" b="0" i="0" u="none" strike="noStrike" cap="none" normalizeH="0" baseline="-25000" smtClean="0">
                          <a:ln>
                            <a:noFill/>
                          </a:ln>
                          <a:solidFill>
                            <a:schemeClr val="tx1"/>
                          </a:solidFill>
                          <a:effectLst/>
                          <a:latin typeface="Tahoma" pitchFamily="34" charset="0"/>
                        </a:rPr>
                        <a:t>7</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2</a:t>
                      </a:r>
                    </a:p>
                  </a:txBody>
                  <a:tcPr marT="45712" marB="4571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ahoma" pitchFamily="34" charset="0"/>
                      </a:endParaRPr>
                    </a:p>
                  </a:txBody>
                  <a:tcPr marT="45712" marB="45712"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ahoma" pitchFamily="34" charset="0"/>
                      </a:endParaRPr>
                    </a:p>
                  </a:txBody>
                  <a:tcPr marT="45712" marB="45712"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ahoma" pitchFamily="34" charset="0"/>
                      </a:endParaRPr>
                    </a:p>
                  </a:txBody>
                  <a:tcPr marT="45712" marB="45712"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ahoma" pitchFamily="34" charset="0"/>
                      </a:endParaRPr>
                    </a:p>
                  </a:txBody>
                  <a:tcPr marT="45712" marB="45712"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I</a:t>
                      </a:r>
                    </a:p>
                  </a:txBody>
                  <a:tcPr marT="45712" marB="45712"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C</a:t>
                      </a:r>
                      <a:r>
                        <a:rPr kumimoji="0" lang="en-US" sz="1600" b="0" i="0" u="none" strike="noStrike" cap="none" normalizeH="0" baseline="-25000" smtClean="0">
                          <a:ln>
                            <a:noFill/>
                          </a:ln>
                          <a:solidFill>
                            <a:schemeClr val="tx1"/>
                          </a:solidFill>
                          <a:effectLst/>
                          <a:latin typeface="Tahoma" pitchFamily="34" charset="0"/>
                        </a:rPr>
                        <a:t>9</a:t>
                      </a:r>
                      <a:r>
                        <a:rPr kumimoji="0" lang="en-US" sz="1600" b="0" i="0" u="none" strike="noStrike" cap="none" normalizeH="0" baseline="0" smtClean="0">
                          <a:ln>
                            <a:noFill/>
                          </a:ln>
                          <a:solidFill>
                            <a:schemeClr val="tx1"/>
                          </a:solidFill>
                          <a:effectLst/>
                          <a:latin typeface="Tahoma" pitchFamily="34" charset="0"/>
                        </a:rPr>
                        <a:t>H</a:t>
                      </a:r>
                      <a:r>
                        <a:rPr kumimoji="0" lang="en-US" sz="1600" b="0" i="0" u="none" strike="noStrike" cap="none" normalizeH="0" baseline="-25000" smtClean="0">
                          <a:ln>
                            <a:noFill/>
                          </a:ln>
                          <a:solidFill>
                            <a:schemeClr val="tx1"/>
                          </a:solidFill>
                          <a:effectLst/>
                          <a:latin typeface="Tahoma" pitchFamily="34" charset="0"/>
                        </a:rPr>
                        <a:t>19</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0</a:t>
                      </a:r>
                    </a:p>
                  </a:txBody>
                  <a:tcPr marT="45712" marB="4571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en-US" sz="1800" smtClean="0"/>
              <a:t>Mass Spectrometry</a:t>
            </a:r>
          </a:p>
        </p:txBody>
      </p:sp>
      <p:sp>
        <p:nvSpPr>
          <p:cNvPr id="83971" name="Rectangle 3"/>
          <p:cNvSpPr>
            <a:spLocks noGrp="1" noChangeArrowheads="1"/>
          </p:cNvSpPr>
          <p:nvPr>
            <p:ph idx="1"/>
          </p:nvPr>
        </p:nvSpPr>
        <p:spPr/>
        <p:txBody>
          <a:bodyPr>
            <a:normAutofit lnSpcReduction="10000"/>
          </a:bodyPr>
          <a:lstStyle/>
          <a:p>
            <a:pPr eaLnBrk="1" hangingPunct="1">
              <a:buFontTx/>
              <a:buAutoNum type="romanUcPeriod" startAt="3"/>
              <a:defRPr/>
            </a:pPr>
            <a:r>
              <a:rPr lang="en-US" sz="1800" smtClean="0">
                <a:ea typeface="+mn-ea"/>
              </a:rPr>
              <a:t>The Mass Spectrum</a:t>
            </a:r>
          </a:p>
          <a:p>
            <a:pPr lvl="1" eaLnBrk="1" hangingPunct="1">
              <a:buFontTx/>
              <a:buAutoNum type="alphaUcPeriod" startAt="3"/>
              <a:defRPr/>
            </a:pPr>
            <a:r>
              <a:rPr lang="en-US" sz="1800" smtClean="0">
                <a:ea typeface="ＭＳ Ｐゴシック" charset="0"/>
              </a:rPr>
              <a:t>High Resolution Mass Spectrometry</a:t>
            </a:r>
          </a:p>
          <a:p>
            <a:pPr marL="1601788" lvl="2" indent="-457200" eaLnBrk="1" hangingPunct="1">
              <a:defRPr/>
            </a:pPr>
            <a:r>
              <a:rPr lang="en-US" sz="1800" smtClean="0">
                <a:ea typeface="ＭＳ Ｐゴシック" charset="0"/>
              </a:rPr>
              <a:t>If sufficient resolution (R &gt; 5000) exists, mass numbers can be recorded to precise values (6 to 8 significant figures)</a:t>
            </a:r>
          </a:p>
          <a:p>
            <a:pPr marL="1601788" lvl="2" indent="-457200" eaLnBrk="1" hangingPunct="1">
              <a:defRPr/>
            </a:pPr>
            <a:endParaRPr lang="en-US" sz="1800" smtClean="0">
              <a:ea typeface="ＭＳ Ｐゴシック" charset="0"/>
            </a:endParaRPr>
          </a:p>
          <a:p>
            <a:pPr marL="1601788" lvl="2" indent="-457200" eaLnBrk="1" hangingPunct="1">
              <a:defRPr/>
            </a:pPr>
            <a:r>
              <a:rPr lang="en-US" sz="1800" smtClean="0">
                <a:ea typeface="ＭＳ Ｐゴシック" charset="0"/>
              </a:rPr>
              <a:t>From tables of combinations of formula masses with the natural isotopic weights of each element, it is often possible to find an</a:t>
            </a:r>
            <a:r>
              <a:rPr lang="en-US" sz="1800" b="1" i="1" smtClean="0">
                <a:ea typeface="ＭＳ Ｐゴシック" charset="0"/>
              </a:rPr>
              <a:t> exact</a:t>
            </a:r>
            <a:r>
              <a:rPr lang="en-US" sz="1800" smtClean="0">
                <a:ea typeface="ＭＳ Ｐゴシック" charset="0"/>
              </a:rPr>
              <a:t> molecular formula from HRMS</a:t>
            </a:r>
          </a:p>
          <a:p>
            <a:pPr marL="1601788" lvl="2" indent="-457200" eaLnBrk="1" hangingPunct="1">
              <a:defRPr/>
            </a:pPr>
            <a:endParaRPr lang="en-US" sz="1800" smtClean="0">
              <a:ea typeface="ＭＳ Ｐゴシック" charset="0"/>
            </a:endParaRPr>
          </a:p>
          <a:p>
            <a:pPr marL="1601788" lvl="2" indent="-457200" eaLnBrk="1" hangingPunct="1">
              <a:buFontTx/>
              <a:buNone/>
              <a:defRPr/>
            </a:pPr>
            <a:r>
              <a:rPr lang="en-US" sz="1800" smtClean="0">
                <a:ea typeface="ＭＳ Ｐゴシック" charset="0"/>
              </a:rPr>
              <a:t>Example:  HRMS gives you a molecular ion of 98.0372; from mass 98 data:</a:t>
            </a:r>
          </a:p>
          <a:p>
            <a:pPr marL="2079625" lvl="3" indent="-457200" eaLnBrk="1" hangingPunct="1">
              <a:buFontTx/>
              <a:buNone/>
              <a:defRPr/>
            </a:pPr>
            <a:r>
              <a:rPr lang="en-US" sz="1800" smtClean="0">
                <a:ea typeface="ＭＳ Ｐゴシック" charset="0"/>
              </a:rPr>
              <a:t>	</a:t>
            </a:r>
            <a:r>
              <a:rPr lang="en-US" sz="1600" smtClean="0">
                <a:ea typeface="ＭＳ Ｐゴシック" charset="0"/>
              </a:rPr>
              <a:t>C</a:t>
            </a:r>
            <a:r>
              <a:rPr lang="en-US" sz="1600" baseline="-25000" smtClean="0">
                <a:ea typeface="ＭＳ Ｐゴシック" charset="0"/>
              </a:rPr>
              <a:t>3</a:t>
            </a:r>
            <a:r>
              <a:rPr lang="en-US" sz="1600" smtClean="0">
                <a:ea typeface="ＭＳ Ｐゴシック" charset="0"/>
              </a:rPr>
              <a:t>H</a:t>
            </a:r>
            <a:r>
              <a:rPr lang="en-US" sz="1600" baseline="-25000" smtClean="0">
                <a:ea typeface="ＭＳ Ｐゴシック" charset="0"/>
              </a:rPr>
              <a:t>6</a:t>
            </a:r>
            <a:r>
              <a:rPr lang="en-US" sz="1600" smtClean="0">
                <a:ea typeface="ＭＳ Ｐゴシック" charset="0"/>
              </a:rPr>
              <a:t>N</a:t>
            </a:r>
            <a:r>
              <a:rPr lang="en-US" sz="1600" baseline="-25000" smtClean="0">
                <a:ea typeface="ＭＳ Ｐゴシック" charset="0"/>
              </a:rPr>
              <a:t>4</a:t>
            </a:r>
            <a:r>
              <a:rPr lang="en-US" sz="1600" smtClean="0">
                <a:ea typeface="ＭＳ Ｐゴシック" charset="0"/>
              </a:rPr>
              <a:t>			98.0594</a:t>
            </a:r>
          </a:p>
          <a:p>
            <a:pPr marL="2079625" lvl="3" indent="-457200" eaLnBrk="1" hangingPunct="1">
              <a:buFontTx/>
              <a:buNone/>
              <a:defRPr/>
            </a:pPr>
            <a:r>
              <a:rPr lang="en-US" sz="1600" smtClean="0">
                <a:ea typeface="ＭＳ Ｐゴシック" charset="0"/>
              </a:rPr>
              <a:t>	C</a:t>
            </a:r>
            <a:r>
              <a:rPr lang="en-US" sz="1600" baseline="-25000" smtClean="0">
                <a:ea typeface="ＭＳ Ｐゴシック" charset="0"/>
              </a:rPr>
              <a:t>4</a:t>
            </a:r>
            <a:r>
              <a:rPr lang="en-US" sz="1600" smtClean="0">
                <a:ea typeface="ＭＳ Ｐゴシック" charset="0"/>
              </a:rPr>
              <a:t>H</a:t>
            </a:r>
            <a:r>
              <a:rPr lang="en-US" sz="1600" baseline="-25000" smtClean="0">
                <a:ea typeface="ＭＳ Ｐゴシック" charset="0"/>
              </a:rPr>
              <a:t>4</a:t>
            </a:r>
            <a:r>
              <a:rPr lang="en-US" sz="1600" smtClean="0">
                <a:ea typeface="ＭＳ Ｐゴシック" charset="0"/>
              </a:rPr>
              <a:t>NO</a:t>
            </a:r>
            <a:r>
              <a:rPr lang="en-US" sz="1600" baseline="-25000" smtClean="0">
                <a:ea typeface="ＭＳ Ｐゴシック" charset="0"/>
              </a:rPr>
              <a:t>2</a:t>
            </a:r>
            <a:r>
              <a:rPr lang="en-US" sz="1600" smtClean="0">
                <a:ea typeface="ＭＳ Ｐゴシック" charset="0"/>
              </a:rPr>
              <a:t>		98.0242</a:t>
            </a:r>
          </a:p>
          <a:p>
            <a:pPr marL="2079625" lvl="3" indent="-457200" eaLnBrk="1" hangingPunct="1">
              <a:buFontTx/>
              <a:buNone/>
              <a:defRPr/>
            </a:pPr>
            <a:r>
              <a:rPr lang="en-US" sz="1600" smtClean="0">
                <a:ea typeface="ＭＳ Ｐゴシック" charset="0"/>
              </a:rPr>
              <a:t>	C</a:t>
            </a:r>
            <a:r>
              <a:rPr lang="en-US" sz="1600" baseline="-25000" smtClean="0">
                <a:ea typeface="ＭＳ Ｐゴシック" charset="0"/>
              </a:rPr>
              <a:t>4</a:t>
            </a:r>
            <a:r>
              <a:rPr lang="en-US" sz="1600" smtClean="0">
                <a:ea typeface="ＭＳ Ｐゴシック" charset="0"/>
              </a:rPr>
              <a:t>H</a:t>
            </a:r>
            <a:r>
              <a:rPr lang="en-US" sz="1600" baseline="-25000" smtClean="0">
                <a:ea typeface="ＭＳ Ｐゴシック" charset="0"/>
              </a:rPr>
              <a:t>6</a:t>
            </a:r>
            <a:r>
              <a:rPr lang="en-US" sz="1600" smtClean="0">
                <a:ea typeface="ＭＳ Ｐゴシック" charset="0"/>
              </a:rPr>
              <a:t>N</a:t>
            </a:r>
            <a:r>
              <a:rPr lang="en-US" sz="1600" baseline="-25000" smtClean="0">
                <a:ea typeface="ＭＳ Ｐゴシック" charset="0"/>
              </a:rPr>
              <a:t>2</a:t>
            </a:r>
            <a:r>
              <a:rPr lang="en-US" sz="1600" smtClean="0">
                <a:ea typeface="ＭＳ Ｐゴシック" charset="0"/>
              </a:rPr>
              <a:t>O		98.0480</a:t>
            </a:r>
          </a:p>
          <a:p>
            <a:pPr marL="2079625" lvl="3" indent="-457200" eaLnBrk="1" hangingPunct="1">
              <a:buFontTx/>
              <a:buNone/>
              <a:defRPr/>
            </a:pPr>
            <a:r>
              <a:rPr lang="en-US" sz="1600" smtClean="0">
                <a:ea typeface="ＭＳ Ｐゴシック" charset="0"/>
              </a:rPr>
              <a:t>	C</a:t>
            </a:r>
            <a:r>
              <a:rPr lang="en-US" sz="1600" baseline="-25000" smtClean="0">
                <a:ea typeface="ＭＳ Ｐゴシック" charset="0"/>
              </a:rPr>
              <a:t>4</a:t>
            </a:r>
            <a:r>
              <a:rPr lang="en-US" sz="1600" smtClean="0">
                <a:ea typeface="ＭＳ Ｐゴシック" charset="0"/>
              </a:rPr>
              <a:t>H</a:t>
            </a:r>
            <a:r>
              <a:rPr lang="en-US" sz="1600" baseline="-25000" smtClean="0">
                <a:ea typeface="ＭＳ Ｐゴシック" charset="0"/>
              </a:rPr>
              <a:t>8</a:t>
            </a:r>
            <a:r>
              <a:rPr lang="en-US" sz="1600" smtClean="0">
                <a:ea typeface="ＭＳ Ｐゴシック" charset="0"/>
              </a:rPr>
              <a:t>N</a:t>
            </a:r>
            <a:r>
              <a:rPr lang="en-US" sz="1600" baseline="-25000" smtClean="0">
                <a:ea typeface="ＭＳ Ｐゴシック" charset="0"/>
              </a:rPr>
              <a:t>3</a:t>
            </a:r>
            <a:r>
              <a:rPr lang="en-US" sz="1600" smtClean="0">
                <a:ea typeface="ＭＳ Ｐゴシック" charset="0"/>
              </a:rPr>
              <a:t>			98.0719</a:t>
            </a:r>
          </a:p>
          <a:p>
            <a:pPr marL="2079625" lvl="3" indent="-457200" eaLnBrk="1" hangingPunct="1">
              <a:buFontTx/>
              <a:buNone/>
              <a:defRPr/>
            </a:pPr>
            <a:r>
              <a:rPr lang="en-US" sz="1600" smtClean="0">
                <a:ea typeface="ＭＳ Ｐゴシック" charset="0"/>
              </a:rPr>
              <a:t>	C</a:t>
            </a:r>
            <a:r>
              <a:rPr lang="en-US" sz="1600" baseline="-25000" smtClean="0">
                <a:ea typeface="ＭＳ Ｐゴシック" charset="0"/>
              </a:rPr>
              <a:t>5</a:t>
            </a:r>
            <a:r>
              <a:rPr lang="en-US" sz="1600" smtClean="0">
                <a:ea typeface="ＭＳ Ｐゴシック" charset="0"/>
              </a:rPr>
              <a:t>H</a:t>
            </a:r>
            <a:r>
              <a:rPr lang="en-US" sz="1600" baseline="-25000" smtClean="0">
                <a:ea typeface="ＭＳ Ｐゴシック" charset="0"/>
              </a:rPr>
              <a:t>6</a:t>
            </a:r>
            <a:r>
              <a:rPr lang="en-US" sz="1600" smtClean="0">
                <a:ea typeface="ＭＳ Ｐゴシック" charset="0"/>
              </a:rPr>
              <a:t>O</a:t>
            </a:r>
            <a:r>
              <a:rPr lang="en-US" sz="1600" baseline="-25000" smtClean="0">
                <a:ea typeface="ＭＳ Ｐゴシック" charset="0"/>
              </a:rPr>
              <a:t>2</a:t>
            </a:r>
            <a:r>
              <a:rPr lang="en-US" sz="1600" smtClean="0">
                <a:ea typeface="ＭＳ Ｐゴシック" charset="0"/>
              </a:rPr>
              <a:t>			98.0368   </a:t>
            </a:r>
            <a:r>
              <a:rPr lang="en-US" sz="1600" smtClean="0">
                <a:ea typeface="ＭＳ Ｐゴシック" charset="0"/>
                <a:sym typeface="Wingdings" pitchFamily="2" charset="2"/>
              </a:rPr>
              <a:t>  gives us the exact formula</a:t>
            </a:r>
            <a:endParaRPr lang="en-US" sz="1600" smtClean="0">
              <a:ea typeface="ＭＳ Ｐゴシック" charset="0"/>
            </a:endParaRPr>
          </a:p>
          <a:p>
            <a:pPr marL="2079625" lvl="3" indent="-457200" eaLnBrk="1" hangingPunct="1">
              <a:buFontTx/>
              <a:buNone/>
              <a:defRPr/>
            </a:pPr>
            <a:r>
              <a:rPr lang="en-US" sz="1600" smtClean="0">
                <a:ea typeface="ＭＳ Ｐゴシック" charset="0"/>
              </a:rPr>
              <a:t>	C</a:t>
            </a:r>
            <a:r>
              <a:rPr lang="en-US" sz="1600" baseline="-25000" smtClean="0">
                <a:ea typeface="ＭＳ Ｐゴシック" charset="0"/>
              </a:rPr>
              <a:t>5</a:t>
            </a:r>
            <a:r>
              <a:rPr lang="en-US" sz="1600" smtClean="0">
                <a:ea typeface="ＭＳ Ｐゴシック" charset="0"/>
              </a:rPr>
              <a:t>H</a:t>
            </a:r>
            <a:r>
              <a:rPr lang="en-US" sz="1600" baseline="-25000" smtClean="0">
                <a:ea typeface="ＭＳ Ｐゴシック" charset="0"/>
              </a:rPr>
              <a:t>8</a:t>
            </a:r>
            <a:r>
              <a:rPr lang="en-US" sz="1600" smtClean="0">
                <a:ea typeface="ＭＳ Ｐゴシック" charset="0"/>
              </a:rPr>
              <a:t>NO		98.0606</a:t>
            </a:r>
          </a:p>
          <a:p>
            <a:pPr marL="2079625" lvl="3" indent="-457200" eaLnBrk="1" hangingPunct="1">
              <a:buFontTx/>
              <a:buNone/>
              <a:defRPr/>
            </a:pPr>
            <a:r>
              <a:rPr lang="en-US" sz="1600" smtClean="0">
                <a:ea typeface="ＭＳ Ｐゴシック" charset="0"/>
              </a:rPr>
              <a:t>	C</a:t>
            </a:r>
            <a:r>
              <a:rPr lang="en-US" sz="1600" baseline="-25000" smtClean="0">
                <a:ea typeface="ＭＳ Ｐゴシック" charset="0"/>
              </a:rPr>
              <a:t>5</a:t>
            </a:r>
            <a:r>
              <a:rPr lang="en-US" sz="1600" smtClean="0">
                <a:ea typeface="ＭＳ Ｐゴシック" charset="0"/>
              </a:rPr>
              <a:t>H</a:t>
            </a:r>
            <a:r>
              <a:rPr lang="en-US" sz="1600" baseline="-25000" smtClean="0">
                <a:ea typeface="ＭＳ Ｐゴシック" charset="0"/>
              </a:rPr>
              <a:t>10</a:t>
            </a:r>
            <a:r>
              <a:rPr lang="en-US" sz="1600" smtClean="0">
                <a:ea typeface="ＭＳ Ｐゴシック" charset="0"/>
              </a:rPr>
              <a:t>N</a:t>
            </a:r>
            <a:r>
              <a:rPr lang="en-US" sz="1600" baseline="-25000" smtClean="0">
                <a:ea typeface="ＭＳ Ｐゴシック" charset="0"/>
              </a:rPr>
              <a:t>2</a:t>
            </a:r>
            <a:r>
              <a:rPr lang="en-US" sz="1600" smtClean="0">
                <a:ea typeface="ＭＳ Ｐゴシック" charset="0"/>
              </a:rPr>
              <a:t>		98.0845</a:t>
            </a:r>
          </a:p>
          <a:p>
            <a:pPr marL="2079625" lvl="3" indent="-457200" eaLnBrk="1" hangingPunct="1">
              <a:buFontTx/>
              <a:buNone/>
              <a:defRPr/>
            </a:pPr>
            <a:r>
              <a:rPr lang="en-US" sz="1600" smtClean="0">
                <a:ea typeface="ＭＳ Ｐゴシック" charset="0"/>
              </a:rPr>
              <a:t>	C</a:t>
            </a:r>
            <a:r>
              <a:rPr lang="en-US" sz="1600" baseline="-25000" smtClean="0">
                <a:ea typeface="ＭＳ Ｐゴシック" charset="0"/>
              </a:rPr>
              <a:t>7</a:t>
            </a:r>
            <a:r>
              <a:rPr lang="en-US" sz="1600" smtClean="0">
                <a:ea typeface="ＭＳ Ｐゴシック" charset="0"/>
              </a:rPr>
              <a:t>H</a:t>
            </a:r>
            <a:r>
              <a:rPr lang="en-US" sz="1600" baseline="-25000" smtClean="0">
                <a:ea typeface="ＭＳ Ｐゴシック" charset="0"/>
              </a:rPr>
              <a:t>14</a:t>
            </a:r>
            <a:r>
              <a:rPr lang="en-US" sz="1600" smtClean="0">
                <a:ea typeface="ＭＳ Ｐゴシック" charset="0"/>
              </a:rPr>
              <a:t>			98.1096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sz="1800" smtClean="0"/>
              <a:t>Mass Spectrometry</a:t>
            </a:r>
          </a:p>
        </p:txBody>
      </p:sp>
      <p:sp>
        <p:nvSpPr>
          <p:cNvPr id="83971" name="Rectangle 3"/>
          <p:cNvSpPr>
            <a:spLocks noGrp="1" noChangeArrowheads="1"/>
          </p:cNvSpPr>
          <p:nvPr>
            <p:ph idx="1"/>
          </p:nvPr>
        </p:nvSpPr>
        <p:spPr/>
        <p:txBody>
          <a:bodyPr/>
          <a:lstStyle/>
          <a:p>
            <a:pPr eaLnBrk="1" hangingPunct="1">
              <a:buFontTx/>
              <a:buAutoNum type="romanUcPeriod" startAt="2"/>
            </a:pPr>
            <a:r>
              <a:rPr lang="en-US" sz="1800" smtClean="0"/>
              <a:t>The Mass Spectrometer</a:t>
            </a:r>
          </a:p>
          <a:p>
            <a:pPr lvl="1" eaLnBrk="1" hangingPunct="1"/>
            <a:r>
              <a:rPr lang="en-US" sz="1800" smtClean="0"/>
              <a:t>General Schematic</a:t>
            </a:r>
          </a:p>
          <a:p>
            <a:pPr marL="1601788" lvl="2" indent="-457200" eaLnBrk="1" hangingPunct="1"/>
            <a:r>
              <a:rPr lang="en-US" sz="1800" smtClean="0"/>
              <a:t>A mass spectrometer needs to perform three functions:</a:t>
            </a:r>
          </a:p>
          <a:p>
            <a:pPr marL="2079625" lvl="3" indent="-457200" eaLnBrk="1" hangingPunct="1">
              <a:buFontTx/>
              <a:buChar char="•"/>
            </a:pPr>
            <a:r>
              <a:rPr lang="en-US" sz="1800" smtClean="0">
                <a:solidFill>
                  <a:schemeClr val="accent2"/>
                </a:solidFill>
              </a:rPr>
              <a:t>Creation of ions</a:t>
            </a:r>
            <a:r>
              <a:rPr lang="en-US" sz="1800" smtClean="0"/>
              <a:t> – the sample molecules are subjected to a high energy beam of electrons, converting some of them to ions</a:t>
            </a:r>
          </a:p>
          <a:p>
            <a:pPr marL="2079625" lvl="3" indent="-457200" eaLnBrk="1" hangingPunct="1">
              <a:buFontTx/>
              <a:buChar char="•"/>
            </a:pPr>
            <a:endParaRPr lang="en-US" sz="1800" smtClean="0"/>
          </a:p>
          <a:p>
            <a:pPr marL="2079625" lvl="3" indent="-457200" eaLnBrk="1" hangingPunct="1">
              <a:buFontTx/>
              <a:buChar char="•"/>
            </a:pPr>
            <a:r>
              <a:rPr lang="en-US" sz="1800" smtClean="0">
                <a:solidFill>
                  <a:schemeClr val="accent2"/>
                </a:solidFill>
              </a:rPr>
              <a:t>Separation of ions</a:t>
            </a:r>
            <a:r>
              <a:rPr lang="en-US" sz="1800" smtClean="0"/>
              <a:t> – as they are accelerated in an electric field, the ions are separated according to mass-to-charge ratio (m/z)</a:t>
            </a:r>
          </a:p>
          <a:p>
            <a:pPr marL="2079625" lvl="3" indent="-457200" eaLnBrk="1" hangingPunct="1">
              <a:buFontTx/>
              <a:buChar char="•"/>
            </a:pPr>
            <a:endParaRPr lang="en-US" sz="1800" smtClean="0"/>
          </a:p>
          <a:p>
            <a:pPr marL="2079625" lvl="3" indent="-457200" eaLnBrk="1" hangingPunct="1">
              <a:buFontTx/>
              <a:buChar char="•"/>
            </a:pPr>
            <a:r>
              <a:rPr lang="en-US" sz="1800" smtClean="0">
                <a:solidFill>
                  <a:schemeClr val="accent2"/>
                </a:solidFill>
              </a:rPr>
              <a:t>Detection of ions</a:t>
            </a:r>
            <a:r>
              <a:rPr lang="en-US" sz="1800" smtClean="0"/>
              <a:t> – as each separated population of ions is generated, the spectrometer needs to qualify and quantify them</a:t>
            </a:r>
          </a:p>
          <a:p>
            <a:pPr marL="2079625" lvl="3" indent="-457200" eaLnBrk="1" hangingPunct="1">
              <a:buFontTx/>
              <a:buChar char="•"/>
            </a:pPr>
            <a:endParaRPr lang="en-US" sz="1800" smtClean="0"/>
          </a:p>
          <a:p>
            <a:pPr marL="1601788" lvl="2" indent="-457200" eaLnBrk="1" hangingPunct="1">
              <a:buFontTx/>
              <a:buAutoNum type="arabicPeriod" startAt="2"/>
            </a:pPr>
            <a:r>
              <a:rPr lang="en-US" sz="1800" smtClean="0"/>
              <a:t>The differences in mass spectrometer types are in the different means to carry out these three functions</a:t>
            </a:r>
          </a:p>
          <a:p>
            <a:pPr marL="1601788" lvl="2" indent="-457200" eaLnBrk="1" hangingPunct="1">
              <a:buFontTx/>
              <a:buAutoNum type="arabicPeriod" startAt="2"/>
            </a:pPr>
            <a:endParaRPr lang="en-US" sz="1800" smtClean="0"/>
          </a:p>
          <a:p>
            <a:pPr marL="1601788" lvl="2" indent="-457200" eaLnBrk="1" hangingPunct="1">
              <a:buFontTx/>
              <a:buAutoNum type="arabicPeriod" startAt="2"/>
            </a:pPr>
            <a:r>
              <a:rPr lang="en-US" sz="1800" smtClean="0"/>
              <a:t>Common to all is the need for very high vacuum (~ 10</a:t>
            </a:r>
            <a:r>
              <a:rPr lang="en-US" sz="1800" baseline="30000" smtClean="0"/>
              <a:t>-6</a:t>
            </a:r>
            <a:r>
              <a:rPr lang="en-US" sz="1800" smtClean="0"/>
              <a:t> torr), while still allowing the introduction of the sample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en-US" sz="1800" smtClean="0"/>
              <a:t>Mass Spectrometry</a:t>
            </a:r>
          </a:p>
        </p:txBody>
      </p:sp>
      <p:sp>
        <p:nvSpPr>
          <p:cNvPr id="102403" name="Rectangle 3"/>
          <p:cNvSpPr>
            <a:spLocks noGrp="1" noChangeArrowheads="1"/>
          </p:cNvSpPr>
          <p:nvPr>
            <p:ph idx="1"/>
          </p:nvPr>
        </p:nvSpPr>
        <p:spPr/>
        <p:txBody>
          <a:bodyPr/>
          <a:lstStyle/>
          <a:p>
            <a:pPr eaLnBrk="1" hangingPunct="1">
              <a:buFontTx/>
              <a:buAutoNum type="romanUcPeriod" startAt="4"/>
            </a:pPr>
            <a:r>
              <a:rPr lang="en-US" sz="1800" smtClean="0"/>
              <a:t>The Mass Spectrum and Structural Analysis</a:t>
            </a:r>
          </a:p>
          <a:p>
            <a:pPr lvl="1" eaLnBrk="1" hangingPunct="1"/>
            <a:r>
              <a:rPr lang="en-US" sz="1800" smtClean="0"/>
              <a:t>Inferences from Isotopic Ratios</a:t>
            </a:r>
          </a:p>
          <a:p>
            <a:pPr marL="1601788" lvl="2" indent="-457200" eaLnBrk="1" hangingPunct="1"/>
            <a:r>
              <a:rPr lang="en-US" sz="1800" smtClean="0"/>
              <a:t>If a M</a:t>
            </a:r>
            <a:r>
              <a:rPr lang="en-US" sz="1800" baseline="30000" smtClean="0"/>
              <a:t>+</a:t>
            </a:r>
            <a:r>
              <a:rPr lang="en-US" sz="1800" smtClean="0"/>
              <a:t> can be observed at sufficient intensity, information leading to a molecular formula can be attained</a:t>
            </a:r>
          </a:p>
          <a:p>
            <a:pPr marL="1601788" lvl="2" indent="-457200" eaLnBrk="1" hangingPunct="1"/>
            <a:endParaRPr lang="en-US" sz="1800" smtClean="0"/>
          </a:p>
          <a:p>
            <a:pPr marL="1601788" lvl="2" indent="-457200" eaLnBrk="1" hangingPunct="1"/>
            <a:r>
              <a:rPr lang="en-US" sz="1800" smtClean="0"/>
              <a:t>Consider ethane, C</a:t>
            </a:r>
            <a:r>
              <a:rPr lang="en-US" sz="1800" baseline="-25000" smtClean="0"/>
              <a:t>2</a:t>
            </a:r>
            <a:r>
              <a:rPr lang="en-US" sz="1800" smtClean="0"/>
              <a:t>H</a:t>
            </a:r>
            <a:r>
              <a:rPr lang="en-US" sz="1800" baseline="-25000" smtClean="0"/>
              <a:t>6 </a:t>
            </a:r>
            <a:r>
              <a:rPr lang="en-US" sz="1800" smtClean="0"/>
              <a:t>– on this mass spectrum a M</a:t>
            </a:r>
            <a:r>
              <a:rPr lang="en-US" sz="1800" baseline="30000" smtClean="0"/>
              <a:t>+</a:t>
            </a:r>
            <a:r>
              <a:rPr lang="en-US" sz="1800" smtClean="0"/>
              <a:t> ion would be observed at 30:</a:t>
            </a:r>
          </a:p>
          <a:p>
            <a:pPr marL="1601788" lvl="2" indent="-457200" eaLnBrk="1" hangingPunct="1"/>
            <a:endParaRPr lang="en-US" sz="1800" smtClean="0"/>
          </a:p>
          <a:p>
            <a:pPr marL="2079625" lvl="3" indent="-457200" eaLnBrk="1" hangingPunct="1">
              <a:buFontTx/>
              <a:buNone/>
            </a:pPr>
            <a:r>
              <a:rPr lang="en-US" sz="1800" smtClean="0"/>
              <a:t>			(2 x </a:t>
            </a:r>
            <a:r>
              <a:rPr lang="en-US" sz="1800" baseline="30000" smtClean="0"/>
              <a:t>12</a:t>
            </a:r>
            <a:r>
              <a:rPr lang="en-US" sz="1800" smtClean="0"/>
              <a:t>C) + (6 x </a:t>
            </a:r>
            <a:r>
              <a:rPr lang="en-US" sz="1800" baseline="30000" smtClean="0"/>
              <a:t>1</a:t>
            </a:r>
            <a:r>
              <a:rPr lang="en-US" sz="1800" smtClean="0"/>
              <a:t>H) = 30</a:t>
            </a:r>
          </a:p>
          <a:p>
            <a:pPr marL="2079625" lvl="3" indent="-457200" eaLnBrk="1" hangingPunct="1">
              <a:buFontTx/>
              <a:buNone/>
            </a:pPr>
            <a:endParaRPr lang="en-US" sz="1800" smtClean="0"/>
          </a:p>
          <a:p>
            <a:pPr marL="2079625" lvl="3" indent="-457200" eaLnBrk="1" hangingPunct="1">
              <a:buFontTx/>
              <a:buChar char="–"/>
            </a:pPr>
            <a:r>
              <a:rPr lang="en-US" sz="1800" smtClean="0"/>
              <a:t>However, 1.08% of carbon is </a:t>
            </a:r>
            <a:r>
              <a:rPr lang="en-US" sz="1800" baseline="30000" smtClean="0"/>
              <a:t>13</a:t>
            </a:r>
            <a:r>
              <a:rPr lang="en-US" sz="1800" smtClean="0"/>
              <a:t>C – there is a 1.08% chance that either carbon in a bulk sample of ethane is </a:t>
            </a:r>
            <a:r>
              <a:rPr lang="en-US" sz="1800" baseline="30000" smtClean="0"/>
              <a:t>13</a:t>
            </a:r>
            <a:r>
              <a:rPr lang="en-US" sz="1800" smtClean="0"/>
              <a:t>C (2 x 1.08% or 2.16%)</a:t>
            </a:r>
          </a:p>
          <a:p>
            <a:pPr marL="2079625" lvl="3" indent="-457200" eaLnBrk="1" hangingPunct="1">
              <a:buFontTx/>
              <a:buChar char="–"/>
            </a:pPr>
            <a:endParaRPr lang="en-US" sz="1800" smtClean="0"/>
          </a:p>
          <a:p>
            <a:pPr marL="2079625" lvl="3" indent="-457200" eaLnBrk="1" hangingPunct="1">
              <a:buFontTx/>
              <a:buChar char="–"/>
            </a:pPr>
            <a:r>
              <a:rPr lang="en-US" sz="1800" smtClean="0"/>
              <a:t>In the mass spectrum we would expect to see a peak at 31 (one of the carbons being </a:t>
            </a:r>
            <a:r>
              <a:rPr lang="en-US" sz="1800" baseline="30000" smtClean="0"/>
              <a:t>13</a:t>
            </a:r>
            <a:r>
              <a:rPr lang="en-US" sz="1800" smtClean="0"/>
              <a:t>C) that was 2.16% of the intensity of the M</a:t>
            </a:r>
            <a:r>
              <a:rPr lang="en-US" sz="1800" baseline="30000" smtClean="0"/>
              <a:t>+</a:t>
            </a:r>
            <a:r>
              <a:rPr lang="en-US" sz="1800" smtClean="0"/>
              <a:t> signal -  this is called the </a:t>
            </a:r>
            <a:r>
              <a:rPr lang="en-US" sz="1800" smtClean="0">
                <a:solidFill>
                  <a:schemeClr val="accent2"/>
                </a:solidFill>
              </a:rPr>
              <a:t>M+1</a:t>
            </a:r>
            <a:r>
              <a:rPr lang="en-US" sz="1800" smtClean="0"/>
              <a:t> peak</a:t>
            </a:r>
          </a:p>
          <a:p>
            <a:pPr marL="1601788" lvl="2" indent="-457200" eaLnBrk="1" hangingPunct="1">
              <a:buFontTx/>
              <a:buChar char="•"/>
            </a:pPr>
            <a:endParaRPr lang="en-US" sz="180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en-US" sz="1800" smtClean="0"/>
              <a:t>Mass Spectrometry</a:t>
            </a:r>
          </a:p>
        </p:txBody>
      </p:sp>
      <p:sp>
        <p:nvSpPr>
          <p:cNvPr id="103427" name="Rectangle 3"/>
          <p:cNvSpPr>
            <a:spLocks noGrp="1" noChangeArrowheads="1"/>
          </p:cNvSpPr>
          <p:nvPr>
            <p:ph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r>
              <a:rPr lang="en-US" sz="1800" smtClean="0"/>
              <a:t>Inferences from Isotopic Ratios</a:t>
            </a:r>
          </a:p>
          <a:p>
            <a:pPr marL="1601788" lvl="2" indent="-457200" eaLnBrk="1" hangingPunct="1">
              <a:buFontTx/>
              <a:buAutoNum type="arabicPeriod" startAt="2"/>
            </a:pPr>
            <a:r>
              <a:rPr lang="en-US" sz="1800" smtClean="0"/>
              <a:t>(cont.) Consider ethane, C</a:t>
            </a:r>
            <a:r>
              <a:rPr lang="en-US" sz="1800" baseline="-25000" smtClean="0"/>
              <a:t>2</a:t>
            </a:r>
            <a:r>
              <a:rPr lang="en-US" sz="1800" smtClean="0"/>
              <a:t>H</a:t>
            </a:r>
            <a:r>
              <a:rPr lang="en-US" sz="1800" baseline="-25000" smtClean="0"/>
              <a:t>6 </a:t>
            </a:r>
            <a:r>
              <a:rPr lang="en-US" sz="1800" smtClean="0"/>
              <a:t>– on this mass spectrum a M</a:t>
            </a:r>
            <a:r>
              <a:rPr lang="en-US" sz="1800" baseline="30000" smtClean="0"/>
              <a:t>+</a:t>
            </a:r>
            <a:r>
              <a:rPr lang="en-US" sz="1800" smtClean="0"/>
              <a:t> ion would be observed at 30:</a:t>
            </a:r>
          </a:p>
          <a:p>
            <a:pPr marL="2079625" lvl="3" indent="-457200" eaLnBrk="1" hangingPunct="1">
              <a:buFontTx/>
              <a:buChar char="–"/>
            </a:pPr>
            <a:r>
              <a:rPr lang="en-US" sz="1800" smtClean="0"/>
              <a:t>There are also 6 hydrogens on ethane, </a:t>
            </a:r>
            <a:r>
              <a:rPr lang="en-US" sz="1800" baseline="30000" smtClean="0"/>
              <a:t>2</a:t>
            </a:r>
            <a:r>
              <a:rPr lang="en-US" sz="1800" smtClean="0"/>
              <a:t>H or deuterium is 0.016% of naturally occurring hydrogen – the chance that one of the hydrogens on ethane would be </a:t>
            </a:r>
            <a:r>
              <a:rPr lang="en-US" sz="1800" baseline="30000" smtClean="0"/>
              <a:t>2</a:t>
            </a:r>
            <a:r>
              <a:rPr lang="en-US" sz="1800" smtClean="0"/>
              <a:t>H is (6 x 0.016% = 0.096%)</a:t>
            </a:r>
          </a:p>
          <a:p>
            <a:pPr marL="2079625" lvl="3" indent="-457200" eaLnBrk="1" hangingPunct="1">
              <a:buFontTx/>
              <a:buChar char="–"/>
            </a:pPr>
            <a:endParaRPr lang="en-US" sz="1800" smtClean="0"/>
          </a:p>
          <a:p>
            <a:pPr marL="2079625" lvl="3" indent="-457200" eaLnBrk="1" hangingPunct="1">
              <a:buFontTx/>
              <a:buChar char="–"/>
            </a:pPr>
            <a:r>
              <a:rPr lang="en-US" sz="1800" smtClean="0"/>
              <a:t>If we consider this along with the </a:t>
            </a:r>
            <a:r>
              <a:rPr lang="en-US" sz="1800" baseline="30000" smtClean="0"/>
              <a:t>13</a:t>
            </a:r>
            <a:r>
              <a:rPr lang="en-US" sz="1800" smtClean="0"/>
              <a:t>C to give a increased probability of an M + 1 peak (31) we find (0.096% + 2.16% = 2.26%)</a:t>
            </a:r>
          </a:p>
          <a:p>
            <a:pPr marL="2079625" lvl="3" indent="-457200" eaLnBrk="1" hangingPunct="1">
              <a:buFontTx/>
              <a:buChar char="–"/>
            </a:pPr>
            <a:endParaRPr lang="en-US" sz="1800" smtClean="0"/>
          </a:p>
          <a:p>
            <a:pPr marL="2079625" lvl="3" indent="-457200" eaLnBrk="1" hangingPunct="1">
              <a:buFontTx/>
              <a:buChar char="–"/>
            </a:pPr>
            <a:r>
              <a:rPr lang="en-US" sz="1800" smtClean="0"/>
              <a:t>There is a small probability that both carbon atoms in some of the large number of ethane molecules in the sample are </a:t>
            </a:r>
            <a:r>
              <a:rPr lang="en-US" sz="1800" baseline="30000" smtClean="0"/>
              <a:t>13</a:t>
            </a:r>
            <a:r>
              <a:rPr lang="en-US" sz="1800" smtClean="0"/>
              <a:t>C – giving rise to a M+2 peak:  (1.08% x 1.08%)/100 = 0.01% - negligible for such a small molecule</a:t>
            </a:r>
          </a:p>
          <a:p>
            <a:pPr marL="2079625" lvl="3" indent="-457200" eaLnBrk="1" hangingPunct="1">
              <a:buFontTx/>
              <a:buChar char="–"/>
            </a:pPr>
            <a:endParaRPr lang="en-US" sz="1800" smtClean="0"/>
          </a:p>
          <a:p>
            <a:pPr marL="1601788" lvl="2" indent="-457200" eaLnBrk="1" hangingPunct="1">
              <a:buFontTx/>
              <a:buAutoNum type="arabicPeriod" startAt="3"/>
            </a:pPr>
            <a:r>
              <a:rPr lang="en-US" sz="1800" smtClean="0"/>
              <a:t>Many elements can contribute to M+1 and M+2 peaks with the contribution of the heavier isotopes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sz="1800" smtClean="0"/>
              <a:t>Mass Spectrometry</a:t>
            </a:r>
          </a:p>
        </p:txBody>
      </p:sp>
      <p:sp>
        <p:nvSpPr>
          <p:cNvPr id="104451"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r>
              <a:rPr lang="en-US" sz="1800" smtClean="0"/>
              <a:t>Inferences from Isotopic Ratios</a:t>
            </a:r>
          </a:p>
          <a:p>
            <a:pPr marL="1601788" lvl="2" indent="-457200" eaLnBrk="1" hangingPunct="1">
              <a:buFontTx/>
              <a:buAutoNum type="arabicPeriod" startAt="4"/>
            </a:pPr>
            <a:r>
              <a:rPr lang="en-US" sz="1800" smtClean="0"/>
              <a:t>Natural abundances of common elements and their isotopes – (relative abundance vs. a value of 100 for the most common isotope)</a:t>
            </a:r>
          </a:p>
        </p:txBody>
      </p:sp>
      <p:graphicFrame>
        <p:nvGraphicFramePr>
          <p:cNvPr id="92451" name="Group 291"/>
          <p:cNvGraphicFramePr>
            <a:graphicFrameLocks noGrp="1"/>
          </p:cNvGraphicFramePr>
          <p:nvPr>
            <p:ph sz="half" idx="2"/>
          </p:nvPr>
        </p:nvGraphicFramePr>
        <p:xfrm>
          <a:off x="1981200" y="2209800"/>
          <a:ext cx="5791200" cy="4316418"/>
        </p:xfrm>
        <a:graphic>
          <a:graphicData uri="http://schemas.openxmlformats.org/drawingml/2006/table">
            <a:tbl>
              <a:tblPr/>
              <a:tblGrid>
                <a:gridCol w="914400"/>
                <a:gridCol w="1219200"/>
                <a:gridCol w="1219200"/>
                <a:gridCol w="1219200"/>
                <a:gridCol w="1219200"/>
              </a:tblGrid>
              <a:tr h="62795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Element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ahoma" pitchFamily="34" charset="0"/>
                      </a:endParaRPr>
                    </a:p>
                  </a:txBody>
                  <a:tcPr marT="45725" marB="45725"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Isotope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M+1</a:t>
                      </a:r>
                    </a:p>
                  </a:txBody>
                  <a:tcPr marT="45725" marB="45725"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Relative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abundance</a:t>
                      </a:r>
                    </a:p>
                  </a:txBody>
                  <a:tcPr marT="45725" marB="45725"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Isotope</a:t>
                      </a:r>
                      <a:br>
                        <a:rPr kumimoji="0" lang="en-US" sz="1600" b="0" i="0" u="none" strike="noStrike" cap="none" normalizeH="0" baseline="0" smtClean="0">
                          <a:ln>
                            <a:noFill/>
                          </a:ln>
                          <a:solidFill>
                            <a:schemeClr val="tx1"/>
                          </a:solidFill>
                          <a:effectLst/>
                          <a:latin typeface="Tahoma" pitchFamily="34" charset="0"/>
                        </a:rPr>
                      </a:br>
                      <a:r>
                        <a:rPr kumimoji="0" lang="en-US" sz="1600" b="0" i="0" u="none" strike="noStrike" cap="none" normalizeH="0" baseline="0" smtClean="0">
                          <a:ln>
                            <a:noFill/>
                          </a:ln>
                          <a:solidFill>
                            <a:schemeClr val="tx1"/>
                          </a:solidFill>
                          <a:effectLst/>
                          <a:latin typeface="Tahoma" pitchFamily="34" charset="0"/>
                        </a:rPr>
                        <a:t>M+2</a:t>
                      </a:r>
                    </a:p>
                  </a:txBody>
                  <a:tcPr marT="45725" marB="45725"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Relative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abundance</a:t>
                      </a:r>
                    </a:p>
                  </a:txBody>
                  <a:tcPr marT="45725" marB="45725"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353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30000" smtClean="0">
                          <a:ln>
                            <a:noFill/>
                          </a:ln>
                          <a:solidFill>
                            <a:schemeClr val="tx1"/>
                          </a:solidFill>
                          <a:effectLst/>
                          <a:latin typeface="Tahoma" pitchFamily="34" charset="0"/>
                        </a:rPr>
                        <a:t>1</a:t>
                      </a:r>
                      <a:r>
                        <a:rPr kumimoji="0" lang="en-US" sz="1600" b="0" i="0" u="none" strike="noStrike" cap="none" normalizeH="0" baseline="0" smtClean="0">
                          <a:ln>
                            <a:noFill/>
                          </a:ln>
                          <a:solidFill>
                            <a:schemeClr val="tx1"/>
                          </a:solidFill>
                          <a:effectLst/>
                          <a:latin typeface="Tahoma" pitchFamily="34" charset="0"/>
                        </a:rPr>
                        <a:t>H</a:t>
                      </a:r>
                    </a:p>
                  </a:txBody>
                  <a:tcPr marT="45725" marB="45725"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30000" smtClean="0">
                          <a:ln>
                            <a:noFill/>
                          </a:ln>
                          <a:solidFill>
                            <a:schemeClr val="tx1"/>
                          </a:solidFill>
                          <a:effectLst/>
                          <a:latin typeface="Tahoma" pitchFamily="34" charset="0"/>
                        </a:rPr>
                        <a:t>2</a:t>
                      </a:r>
                      <a:r>
                        <a:rPr kumimoji="0" lang="en-US" sz="1600" b="0" i="0" u="none" strike="noStrike" cap="none" normalizeH="0" baseline="0" smtClean="0">
                          <a:ln>
                            <a:noFill/>
                          </a:ln>
                          <a:solidFill>
                            <a:schemeClr val="tx1"/>
                          </a:solidFill>
                          <a:effectLst/>
                          <a:latin typeface="Tahoma" pitchFamily="34" charset="0"/>
                        </a:rPr>
                        <a:t>H</a:t>
                      </a:r>
                    </a:p>
                  </a:txBody>
                  <a:tcPr marT="45725" marB="45725"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0.016</a:t>
                      </a:r>
                    </a:p>
                  </a:txBody>
                  <a:tcPr marT="45725" marB="45725"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ahoma" pitchFamily="34" charset="0"/>
                      </a:endParaRPr>
                    </a:p>
                  </a:txBody>
                  <a:tcPr marT="45725" marB="45725"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ahoma" pitchFamily="34" charset="0"/>
                      </a:endParaRPr>
                    </a:p>
                  </a:txBody>
                  <a:tcPr marT="45725" marB="45725"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3353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30000" smtClean="0">
                          <a:ln>
                            <a:noFill/>
                          </a:ln>
                          <a:solidFill>
                            <a:schemeClr val="tx1"/>
                          </a:solidFill>
                          <a:effectLst/>
                          <a:latin typeface="Tahoma" pitchFamily="34" charset="0"/>
                        </a:rPr>
                        <a:t>12</a:t>
                      </a:r>
                      <a:r>
                        <a:rPr kumimoji="0" lang="en-US" sz="1600" b="0" i="0" u="none" strike="noStrike" cap="none" normalizeH="0" baseline="0" smtClean="0">
                          <a:ln>
                            <a:noFill/>
                          </a:ln>
                          <a:solidFill>
                            <a:schemeClr val="tx1"/>
                          </a:solidFill>
                          <a:effectLst/>
                          <a:latin typeface="Tahoma" pitchFamily="34" charset="0"/>
                        </a:rPr>
                        <a:t>C</a:t>
                      </a:r>
                    </a:p>
                  </a:txBody>
                  <a:tcPr marT="45725" marB="45725"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30000" smtClean="0">
                          <a:ln>
                            <a:noFill/>
                          </a:ln>
                          <a:solidFill>
                            <a:schemeClr val="tx1"/>
                          </a:solidFill>
                          <a:effectLst/>
                          <a:latin typeface="Tahoma" pitchFamily="34" charset="0"/>
                        </a:rPr>
                        <a:t>13</a:t>
                      </a:r>
                      <a:r>
                        <a:rPr kumimoji="0" lang="en-US" sz="1600" b="0" i="0" u="none" strike="noStrike" cap="none" normalizeH="0" baseline="0" smtClean="0">
                          <a:ln>
                            <a:noFill/>
                          </a:ln>
                          <a:solidFill>
                            <a:schemeClr val="tx1"/>
                          </a:solidFill>
                          <a:effectLst/>
                          <a:latin typeface="Tahoma" pitchFamily="34" charset="0"/>
                        </a:rPr>
                        <a:t>C</a:t>
                      </a:r>
                    </a:p>
                  </a:txBody>
                  <a:tcPr marT="45725" marB="4572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1.08</a:t>
                      </a:r>
                    </a:p>
                  </a:txBody>
                  <a:tcPr marT="45725" marB="4572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ahoma" pitchFamily="34" charset="0"/>
                      </a:endParaRPr>
                    </a:p>
                  </a:txBody>
                  <a:tcPr marT="45725" marB="4572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ahoma" pitchFamily="34" charset="0"/>
                      </a:endParaRPr>
                    </a:p>
                  </a:txBody>
                  <a:tcPr marT="45725" marB="45725" horzOverflow="overflow">
                    <a:lnL>
                      <a:noFill/>
                    </a:lnL>
                    <a:lnR cap="flat">
                      <a:noFill/>
                    </a:lnR>
                    <a:lnT>
                      <a:noFill/>
                    </a:lnT>
                    <a:lnB>
                      <a:noFill/>
                    </a:lnB>
                    <a:lnTlToBr>
                      <a:noFill/>
                    </a:lnTlToBr>
                    <a:lnBlToTr>
                      <a:noFill/>
                    </a:lnBlToTr>
                    <a:noFill/>
                  </a:tcPr>
                </a:tc>
              </a:tr>
              <a:tr h="3353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30000" smtClean="0">
                          <a:ln>
                            <a:noFill/>
                          </a:ln>
                          <a:solidFill>
                            <a:schemeClr val="tx1"/>
                          </a:solidFill>
                          <a:effectLst/>
                          <a:latin typeface="Tahoma" pitchFamily="34" charset="0"/>
                        </a:rPr>
                        <a:t>14</a:t>
                      </a:r>
                      <a:r>
                        <a:rPr kumimoji="0" lang="en-US" sz="1600" b="0" i="0" u="none" strike="noStrike" cap="none" normalizeH="0" baseline="0" smtClean="0">
                          <a:ln>
                            <a:noFill/>
                          </a:ln>
                          <a:solidFill>
                            <a:schemeClr val="tx1"/>
                          </a:solidFill>
                          <a:effectLst/>
                          <a:latin typeface="Tahoma" pitchFamily="34" charset="0"/>
                        </a:rPr>
                        <a:t>N</a:t>
                      </a:r>
                    </a:p>
                  </a:txBody>
                  <a:tcPr marT="45725" marB="45725"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30000" smtClean="0">
                          <a:ln>
                            <a:noFill/>
                          </a:ln>
                          <a:solidFill>
                            <a:schemeClr val="tx1"/>
                          </a:solidFill>
                          <a:effectLst/>
                          <a:latin typeface="Tahoma" pitchFamily="34" charset="0"/>
                        </a:rPr>
                        <a:t>15</a:t>
                      </a:r>
                      <a:r>
                        <a:rPr kumimoji="0" lang="en-US" sz="1600" b="0" i="0" u="none" strike="noStrike" cap="none" normalizeH="0" baseline="0" smtClean="0">
                          <a:ln>
                            <a:noFill/>
                          </a:ln>
                          <a:solidFill>
                            <a:schemeClr val="tx1"/>
                          </a:solidFill>
                          <a:effectLst/>
                          <a:latin typeface="Tahoma" pitchFamily="34" charset="0"/>
                        </a:rPr>
                        <a:t>N</a:t>
                      </a:r>
                    </a:p>
                  </a:txBody>
                  <a:tcPr marT="45725" marB="4572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0.38</a:t>
                      </a:r>
                    </a:p>
                  </a:txBody>
                  <a:tcPr marT="45725" marB="4572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ahoma" pitchFamily="34" charset="0"/>
                      </a:endParaRPr>
                    </a:p>
                  </a:txBody>
                  <a:tcPr marT="45725" marB="4572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ahoma" pitchFamily="34" charset="0"/>
                      </a:endParaRPr>
                    </a:p>
                  </a:txBody>
                  <a:tcPr marT="45725" marB="45725" horzOverflow="overflow">
                    <a:lnL>
                      <a:noFill/>
                    </a:lnL>
                    <a:lnR cap="flat">
                      <a:noFill/>
                    </a:lnR>
                    <a:lnT>
                      <a:noFill/>
                    </a:lnT>
                    <a:lnB>
                      <a:noFill/>
                    </a:lnB>
                    <a:lnTlToBr>
                      <a:noFill/>
                    </a:lnTlToBr>
                    <a:lnBlToTr>
                      <a:noFill/>
                    </a:lnBlToTr>
                    <a:noFill/>
                  </a:tcPr>
                </a:tc>
              </a:tr>
              <a:tr h="3353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30000" smtClean="0">
                          <a:ln>
                            <a:noFill/>
                          </a:ln>
                          <a:solidFill>
                            <a:schemeClr val="tx1"/>
                          </a:solidFill>
                          <a:effectLst/>
                          <a:latin typeface="Tahoma" pitchFamily="34" charset="0"/>
                        </a:rPr>
                        <a:t>16</a:t>
                      </a:r>
                      <a:r>
                        <a:rPr kumimoji="0" lang="en-US" sz="1600" b="0" i="0" u="none" strike="noStrike" cap="none" normalizeH="0" baseline="0" smtClean="0">
                          <a:ln>
                            <a:noFill/>
                          </a:ln>
                          <a:solidFill>
                            <a:schemeClr val="tx1"/>
                          </a:solidFill>
                          <a:effectLst/>
                          <a:latin typeface="Tahoma" pitchFamily="34" charset="0"/>
                        </a:rPr>
                        <a:t>O</a:t>
                      </a:r>
                    </a:p>
                  </a:txBody>
                  <a:tcPr marT="45725" marB="45725"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30000" smtClean="0">
                          <a:ln>
                            <a:noFill/>
                          </a:ln>
                          <a:solidFill>
                            <a:schemeClr val="tx1"/>
                          </a:solidFill>
                          <a:effectLst/>
                          <a:latin typeface="Tahoma" pitchFamily="34" charset="0"/>
                        </a:rPr>
                        <a:t>17</a:t>
                      </a:r>
                      <a:r>
                        <a:rPr kumimoji="0" lang="en-US" sz="1600" b="0" i="0" u="none" strike="noStrike" cap="none" normalizeH="0" baseline="0" smtClean="0">
                          <a:ln>
                            <a:noFill/>
                          </a:ln>
                          <a:solidFill>
                            <a:schemeClr val="tx1"/>
                          </a:solidFill>
                          <a:effectLst/>
                          <a:latin typeface="Tahoma" pitchFamily="34" charset="0"/>
                        </a:rPr>
                        <a:t>O</a:t>
                      </a:r>
                    </a:p>
                  </a:txBody>
                  <a:tcPr marT="45725" marB="4572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0.04</a:t>
                      </a:r>
                    </a:p>
                  </a:txBody>
                  <a:tcPr marT="45725" marB="4572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30000" smtClean="0">
                          <a:ln>
                            <a:noFill/>
                          </a:ln>
                          <a:solidFill>
                            <a:schemeClr val="tx1"/>
                          </a:solidFill>
                          <a:effectLst/>
                          <a:latin typeface="Tahoma" pitchFamily="34" charset="0"/>
                        </a:rPr>
                        <a:t>18</a:t>
                      </a:r>
                      <a:r>
                        <a:rPr kumimoji="0" lang="en-US" sz="1600" b="0" i="0" u="none" strike="noStrike" cap="none" normalizeH="0" baseline="0" smtClean="0">
                          <a:ln>
                            <a:noFill/>
                          </a:ln>
                          <a:solidFill>
                            <a:schemeClr val="tx1"/>
                          </a:solidFill>
                          <a:effectLst/>
                          <a:latin typeface="Tahoma" pitchFamily="34" charset="0"/>
                        </a:rPr>
                        <a:t>O</a:t>
                      </a:r>
                    </a:p>
                  </a:txBody>
                  <a:tcPr marT="45725" marB="4572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0.20</a:t>
                      </a:r>
                    </a:p>
                  </a:txBody>
                  <a:tcPr marT="45725" marB="45725" horzOverflow="overflow">
                    <a:lnL>
                      <a:noFill/>
                    </a:lnL>
                    <a:lnR cap="flat">
                      <a:noFill/>
                    </a:lnR>
                    <a:lnT>
                      <a:noFill/>
                    </a:lnT>
                    <a:lnB>
                      <a:noFill/>
                    </a:lnB>
                    <a:lnTlToBr>
                      <a:noFill/>
                    </a:lnTlToBr>
                    <a:lnBlToTr>
                      <a:noFill/>
                    </a:lnBlToTr>
                    <a:noFill/>
                  </a:tcPr>
                </a:tc>
              </a:tr>
              <a:tr h="3353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30000" smtClean="0">
                          <a:ln>
                            <a:noFill/>
                          </a:ln>
                          <a:solidFill>
                            <a:schemeClr val="tx1"/>
                          </a:solidFill>
                          <a:effectLst/>
                          <a:latin typeface="Tahoma" pitchFamily="34" charset="0"/>
                        </a:rPr>
                        <a:t>19</a:t>
                      </a:r>
                      <a:r>
                        <a:rPr kumimoji="0" lang="en-US" sz="1600" b="0" i="0" u="none" strike="noStrike" cap="none" normalizeH="0" baseline="0" smtClean="0">
                          <a:ln>
                            <a:noFill/>
                          </a:ln>
                          <a:solidFill>
                            <a:schemeClr val="tx1"/>
                          </a:solidFill>
                          <a:effectLst/>
                          <a:latin typeface="Tahoma" pitchFamily="34" charset="0"/>
                        </a:rPr>
                        <a:t>F</a:t>
                      </a:r>
                    </a:p>
                  </a:txBody>
                  <a:tcPr marT="45725" marB="45725"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ahoma" pitchFamily="34" charset="0"/>
                      </a:endParaRPr>
                    </a:p>
                  </a:txBody>
                  <a:tcPr marT="45725" marB="4572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ahoma" pitchFamily="34" charset="0"/>
                      </a:endParaRPr>
                    </a:p>
                  </a:txBody>
                  <a:tcPr marT="45725" marB="4572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ahoma" pitchFamily="34" charset="0"/>
                      </a:endParaRPr>
                    </a:p>
                  </a:txBody>
                  <a:tcPr marT="45725" marB="4572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ahoma" pitchFamily="34" charset="0"/>
                      </a:endParaRPr>
                    </a:p>
                  </a:txBody>
                  <a:tcPr marT="45725" marB="45725" horzOverflow="overflow">
                    <a:lnL>
                      <a:noFill/>
                    </a:lnL>
                    <a:lnR cap="flat">
                      <a:noFill/>
                    </a:lnR>
                    <a:lnT>
                      <a:noFill/>
                    </a:lnT>
                    <a:lnB>
                      <a:noFill/>
                    </a:lnB>
                    <a:lnTlToBr>
                      <a:noFill/>
                    </a:lnTlToBr>
                    <a:lnBlToTr>
                      <a:noFill/>
                    </a:lnBlToTr>
                    <a:noFill/>
                  </a:tcPr>
                </a:tc>
              </a:tr>
              <a:tr h="3353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30000" smtClean="0">
                          <a:ln>
                            <a:noFill/>
                          </a:ln>
                          <a:solidFill>
                            <a:schemeClr val="tx1"/>
                          </a:solidFill>
                          <a:effectLst/>
                          <a:latin typeface="Tahoma" pitchFamily="34" charset="0"/>
                        </a:rPr>
                        <a:t>28</a:t>
                      </a:r>
                      <a:r>
                        <a:rPr kumimoji="0" lang="en-US" sz="1600" b="0" i="0" u="none" strike="noStrike" cap="none" normalizeH="0" baseline="0" smtClean="0">
                          <a:ln>
                            <a:noFill/>
                          </a:ln>
                          <a:solidFill>
                            <a:schemeClr val="tx1"/>
                          </a:solidFill>
                          <a:effectLst/>
                          <a:latin typeface="Tahoma" pitchFamily="34" charset="0"/>
                        </a:rPr>
                        <a:t>Si</a:t>
                      </a:r>
                    </a:p>
                  </a:txBody>
                  <a:tcPr marT="45725" marB="45725"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30000" smtClean="0">
                          <a:ln>
                            <a:noFill/>
                          </a:ln>
                          <a:solidFill>
                            <a:schemeClr val="tx1"/>
                          </a:solidFill>
                          <a:effectLst/>
                          <a:latin typeface="Tahoma" pitchFamily="34" charset="0"/>
                        </a:rPr>
                        <a:t>29</a:t>
                      </a:r>
                      <a:r>
                        <a:rPr kumimoji="0" lang="en-US" sz="1600" b="0" i="0" u="none" strike="noStrike" cap="none" normalizeH="0" baseline="0" smtClean="0">
                          <a:ln>
                            <a:noFill/>
                          </a:ln>
                          <a:solidFill>
                            <a:schemeClr val="tx1"/>
                          </a:solidFill>
                          <a:effectLst/>
                          <a:latin typeface="Tahoma" pitchFamily="34" charset="0"/>
                        </a:rPr>
                        <a:t>Si</a:t>
                      </a:r>
                    </a:p>
                  </a:txBody>
                  <a:tcPr marT="45725" marB="4572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5.10</a:t>
                      </a:r>
                    </a:p>
                  </a:txBody>
                  <a:tcPr marT="45725" marB="4572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30000" smtClean="0">
                          <a:ln>
                            <a:noFill/>
                          </a:ln>
                          <a:solidFill>
                            <a:schemeClr val="tx1"/>
                          </a:solidFill>
                          <a:effectLst/>
                          <a:latin typeface="Tahoma" pitchFamily="34" charset="0"/>
                        </a:rPr>
                        <a:t>30</a:t>
                      </a:r>
                      <a:r>
                        <a:rPr kumimoji="0" lang="en-US" sz="1600" b="0" i="0" u="none" strike="noStrike" cap="none" normalizeH="0" baseline="0" smtClean="0">
                          <a:ln>
                            <a:noFill/>
                          </a:ln>
                          <a:solidFill>
                            <a:schemeClr val="tx1"/>
                          </a:solidFill>
                          <a:effectLst/>
                          <a:latin typeface="Tahoma" pitchFamily="34" charset="0"/>
                        </a:rPr>
                        <a:t>Si</a:t>
                      </a:r>
                    </a:p>
                  </a:txBody>
                  <a:tcPr marT="45725" marB="4572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3.35</a:t>
                      </a:r>
                    </a:p>
                  </a:txBody>
                  <a:tcPr marT="45725" marB="45725" horzOverflow="overflow">
                    <a:lnL>
                      <a:noFill/>
                    </a:lnL>
                    <a:lnR cap="flat">
                      <a:noFill/>
                    </a:lnR>
                    <a:lnT>
                      <a:noFill/>
                    </a:lnT>
                    <a:lnB>
                      <a:noFill/>
                    </a:lnB>
                    <a:lnTlToBr>
                      <a:noFill/>
                    </a:lnTlToBr>
                    <a:lnBlToTr>
                      <a:noFill/>
                    </a:lnBlToTr>
                    <a:noFill/>
                  </a:tcPr>
                </a:tc>
              </a:tr>
              <a:tr h="3353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30000" smtClean="0">
                          <a:ln>
                            <a:noFill/>
                          </a:ln>
                          <a:solidFill>
                            <a:schemeClr val="tx1"/>
                          </a:solidFill>
                          <a:effectLst/>
                          <a:latin typeface="Tahoma" pitchFamily="34" charset="0"/>
                        </a:rPr>
                        <a:t>31</a:t>
                      </a:r>
                      <a:r>
                        <a:rPr kumimoji="0" lang="en-US" sz="1600" b="0" i="0" u="none" strike="noStrike" cap="none" normalizeH="0" baseline="0" smtClean="0">
                          <a:ln>
                            <a:noFill/>
                          </a:ln>
                          <a:solidFill>
                            <a:schemeClr val="tx1"/>
                          </a:solidFill>
                          <a:effectLst/>
                          <a:latin typeface="Tahoma" pitchFamily="34" charset="0"/>
                        </a:rPr>
                        <a:t>P</a:t>
                      </a:r>
                    </a:p>
                  </a:txBody>
                  <a:tcPr marT="45725" marB="45725"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ahoma" pitchFamily="34" charset="0"/>
                      </a:endParaRPr>
                    </a:p>
                  </a:txBody>
                  <a:tcPr marT="45725" marB="4572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ahoma" pitchFamily="34" charset="0"/>
                      </a:endParaRPr>
                    </a:p>
                  </a:txBody>
                  <a:tcPr marT="45725" marB="4572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ahoma" pitchFamily="34" charset="0"/>
                      </a:endParaRPr>
                    </a:p>
                  </a:txBody>
                  <a:tcPr marT="45725" marB="4572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ahoma" pitchFamily="34" charset="0"/>
                      </a:endParaRPr>
                    </a:p>
                  </a:txBody>
                  <a:tcPr marT="45725" marB="45725" horzOverflow="overflow">
                    <a:lnL>
                      <a:noFill/>
                    </a:lnL>
                    <a:lnR cap="flat">
                      <a:noFill/>
                    </a:lnR>
                    <a:lnT>
                      <a:noFill/>
                    </a:lnT>
                    <a:lnB>
                      <a:noFill/>
                    </a:lnB>
                    <a:lnTlToBr>
                      <a:noFill/>
                    </a:lnTlToBr>
                    <a:lnBlToTr>
                      <a:noFill/>
                    </a:lnBlToTr>
                    <a:noFill/>
                  </a:tcPr>
                </a:tc>
              </a:tr>
              <a:tr h="3353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30000" smtClean="0">
                          <a:ln>
                            <a:noFill/>
                          </a:ln>
                          <a:solidFill>
                            <a:schemeClr val="tx1"/>
                          </a:solidFill>
                          <a:effectLst/>
                          <a:latin typeface="Tahoma" pitchFamily="34" charset="0"/>
                        </a:rPr>
                        <a:t>32</a:t>
                      </a:r>
                      <a:r>
                        <a:rPr kumimoji="0" lang="en-US" sz="1600" b="0" i="0" u="none" strike="noStrike" cap="none" normalizeH="0" baseline="0" smtClean="0">
                          <a:ln>
                            <a:noFill/>
                          </a:ln>
                          <a:solidFill>
                            <a:schemeClr val="tx1"/>
                          </a:solidFill>
                          <a:effectLst/>
                          <a:latin typeface="Tahoma" pitchFamily="34" charset="0"/>
                        </a:rPr>
                        <a:t>S</a:t>
                      </a:r>
                    </a:p>
                  </a:txBody>
                  <a:tcPr marT="45725" marB="45725"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30000" smtClean="0">
                          <a:ln>
                            <a:noFill/>
                          </a:ln>
                          <a:solidFill>
                            <a:schemeClr val="tx1"/>
                          </a:solidFill>
                          <a:effectLst/>
                          <a:latin typeface="Tahoma" pitchFamily="34" charset="0"/>
                        </a:rPr>
                        <a:t>33</a:t>
                      </a:r>
                      <a:r>
                        <a:rPr kumimoji="0" lang="en-US" sz="1600" b="0" i="0" u="none" strike="noStrike" cap="none" normalizeH="0" baseline="0" smtClean="0">
                          <a:ln>
                            <a:noFill/>
                          </a:ln>
                          <a:solidFill>
                            <a:schemeClr val="tx1"/>
                          </a:solidFill>
                          <a:effectLst/>
                          <a:latin typeface="Tahoma" pitchFamily="34" charset="0"/>
                        </a:rPr>
                        <a:t>S</a:t>
                      </a:r>
                    </a:p>
                  </a:txBody>
                  <a:tcPr marT="45725" marB="4572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0.78</a:t>
                      </a:r>
                    </a:p>
                  </a:txBody>
                  <a:tcPr marT="45725" marB="4572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30000" smtClean="0">
                          <a:ln>
                            <a:noFill/>
                          </a:ln>
                          <a:solidFill>
                            <a:schemeClr val="tx1"/>
                          </a:solidFill>
                          <a:effectLst/>
                          <a:latin typeface="Tahoma" pitchFamily="34" charset="0"/>
                        </a:rPr>
                        <a:t>34</a:t>
                      </a:r>
                      <a:r>
                        <a:rPr kumimoji="0" lang="en-US" sz="1600" b="0" i="0" u="none" strike="noStrike" cap="none" normalizeH="0" baseline="0" smtClean="0">
                          <a:ln>
                            <a:noFill/>
                          </a:ln>
                          <a:solidFill>
                            <a:schemeClr val="tx1"/>
                          </a:solidFill>
                          <a:effectLst/>
                          <a:latin typeface="Tahoma" pitchFamily="34" charset="0"/>
                        </a:rPr>
                        <a:t>S</a:t>
                      </a:r>
                    </a:p>
                  </a:txBody>
                  <a:tcPr marT="45725" marB="4572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4.40</a:t>
                      </a:r>
                    </a:p>
                  </a:txBody>
                  <a:tcPr marT="45725" marB="45725" horzOverflow="overflow">
                    <a:lnL>
                      <a:noFill/>
                    </a:lnL>
                    <a:lnR cap="flat">
                      <a:noFill/>
                    </a:lnR>
                    <a:lnT>
                      <a:noFill/>
                    </a:lnT>
                    <a:lnB>
                      <a:noFill/>
                    </a:lnB>
                    <a:lnTlToBr>
                      <a:noFill/>
                    </a:lnTlToBr>
                    <a:lnBlToTr>
                      <a:noFill/>
                    </a:lnBlToTr>
                    <a:noFill/>
                  </a:tcPr>
                </a:tc>
              </a:tr>
              <a:tr h="3353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30000" smtClean="0">
                          <a:ln>
                            <a:noFill/>
                          </a:ln>
                          <a:solidFill>
                            <a:schemeClr val="tx1"/>
                          </a:solidFill>
                          <a:effectLst/>
                          <a:latin typeface="Tahoma" pitchFamily="34" charset="0"/>
                        </a:rPr>
                        <a:t>35</a:t>
                      </a:r>
                      <a:r>
                        <a:rPr kumimoji="0" lang="en-US" sz="1600" b="0" i="0" u="none" strike="noStrike" cap="none" normalizeH="0" baseline="0" smtClean="0">
                          <a:ln>
                            <a:noFill/>
                          </a:ln>
                          <a:solidFill>
                            <a:schemeClr val="tx1"/>
                          </a:solidFill>
                          <a:effectLst/>
                          <a:latin typeface="Tahoma" pitchFamily="34" charset="0"/>
                        </a:rPr>
                        <a:t>Cl</a:t>
                      </a:r>
                    </a:p>
                  </a:txBody>
                  <a:tcPr marT="45725" marB="45725"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ahoma" pitchFamily="34" charset="0"/>
                      </a:endParaRPr>
                    </a:p>
                  </a:txBody>
                  <a:tcPr marT="45725" marB="4572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ahoma" pitchFamily="34" charset="0"/>
                      </a:endParaRPr>
                    </a:p>
                  </a:txBody>
                  <a:tcPr marT="45725" marB="4572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30000" smtClean="0">
                          <a:ln>
                            <a:noFill/>
                          </a:ln>
                          <a:solidFill>
                            <a:schemeClr val="tx1"/>
                          </a:solidFill>
                          <a:effectLst/>
                          <a:latin typeface="Tahoma" pitchFamily="34" charset="0"/>
                        </a:rPr>
                        <a:t>37</a:t>
                      </a:r>
                      <a:r>
                        <a:rPr kumimoji="0" lang="en-US" sz="1600" b="0" i="0" u="none" strike="noStrike" cap="none" normalizeH="0" baseline="0" smtClean="0">
                          <a:ln>
                            <a:noFill/>
                          </a:ln>
                          <a:solidFill>
                            <a:schemeClr val="tx1"/>
                          </a:solidFill>
                          <a:effectLst/>
                          <a:latin typeface="Tahoma" pitchFamily="34" charset="0"/>
                        </a:rPr>
                        <a:t>Cl</a:t>
                      </a:r>
                    </a:p>
                  </a:txBody>
                  <a:tcPr marT="45725" marB="4572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32.5</a:t>
                      </a:r>
                    </a:p>
                  </a:txBody>
                  <a:tcPr marT="45725" marB="45725" horzOverflow="overflow">
                    <a:lnL>
                      <a:noFill/>
                    </a:lnL>
                    <a:lnR cap="flat">
                      <a:noFill/>
                    </a:lnR>
                    <a:lnT>
                      <a:noFill/>
                    </a:lnT>
                    <a:lnB>
                      <a:noFill/>
                    </a:lnB>
                    <a:lnTlToBr>
                      <a:noFill/>
                    </a:lnTlToBr>
                    <a:lnBlToTr>
                      <a:noFill/>
                    </a:lnBlToTr>
                    <a:noFill/>
                  </a:tcPr>
                </a:tc>
              </a:tr>
              <a:tr h="3353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30000" smtClean="0">
                          <a:ln>
                            <a:noFill/>
                          </a:ln>
                          <a:solidFill>
                            <a:schemeClr val="tx1"/>
                          </a:solidFill>
                          <a:effectLst/>
                          <a:latin typeface="Tahoma" pitchFamily="34" charset="0"/>
                        </a:rPr>
                        <a:t>79</a:t>
                      </a:r>
                      <a:r>
                        <a:rPr kumimoji="0" lang="en-US" sz="1600" b="0" i="0" u="none" strike="noStrike" cap="none" normalizeH="0" baseline="0" smtClean="0">
                          <a:ln>
                            <a:noFill/>
                          </a:ln>
                          <a:solidFill>
                            <a:schemeClr val="tx1"/>
                          </a:solidFill>
                          <a:effectLst/>
                          <a:latin typeface="Tahoma" pitchFamily="34" charset="0"/>
                        </a:rPr>
                        <a:t>Br</a:t>
                      </a:r>
                    </a:p>
                  </a:txBody>
                  <a:tcPr marT="45725" marB="45725"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ahoma" pitchFamily="34" charset="0"/>
                      </a:endParaRPr>
                    </a:p>
                  </a:txBody>
                  <a:tcPr marT="45725" marB="4572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ahoma" pitchFamily="34" charset="0"/>
                      </a:endParaRPr>
                    </a:p>
                  </a:txBody>
                  <a:tcPr marT="45725" marB="4572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30000" smtClean="0">
                          <a:ln>
                            <a:noFill/>
                          </a:ln>
                          <a:solidFill>
                            <a:schemeClr val="tx1"/>
                          </a:solidFill>
                          <a:effectLst/>
                          <a:latin typeface="Tahoma" pitchFamily="34" charset="0"/>
                        </a:rPr>
                        <a:t>81</a:t>
                      </a:r>
                      <a:r>
                        <a:rPr kumimoji="0" lang="en-US" sz="1600" b="0" i="0" u="none" strike="noStrike" cap="none" normalizeH="0" baseline="0" smtClean="0">
                          <a:ln>
                            <a:noFill/>
                          </a:ln>
                          <a:solidFill>
                            <a:schemeClr val="tx1"/>
                          </a:solidFill>
                          <a:effectLst/>
                          <a:latin typeface="Tahoma" pitchFamily="34" charset="0"/>
                        </a:rPr>
                        <a:t>Br</a:t>
                      </a:r>
                    </a:p>
                  </a:txBody>
                  <a:tcPr marT="45725" marB="4572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98.0</a:t>
                      </a:r>
                    </a:p>
                  </a:txBody>
                  <a:tcPr marT="45725" marB="45725" horzOverflow="overflow">
                    <a:lnL>
                      <a:noFill/>
                    </a:lnL>
                    <a:lnR cap="flat">
                      <a:noFill/>
                    </a:lnR>
                    <a:lnT>
                      <a:noFill/>
                    </a:lnT>
                    <a:lnB>
                      <a:noFill/>
                    </a:lnB>
                    <a:lnTlToBr>
                      <a:noFill/>
                    </a:lnTlToBr>
                    <a:lnBlToTr>
                      <a:noFill/>
                    </a:lnBlToTr>
                    <a:noFill/>
                  </a:tcPr>
                </a:tc>
              </a:tr>
              <a:tr h="3353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30000" smtClean="0">
                          <a:ln>
                            <a:noFill/>
                          </a:ln>
                          <a:solidFill>
                            <a:schemeClr val="tx1"/>
                          </a:solidFill>
                          <a:effectLst/>
                          <a:latin typeface="Tahoma" pitchFamily="34" charset="0"/>
                        </a:rPr>
                        <a:t>127</a:t>
                      </a:r>
                      <a:r>
                        <a:rPr kumimoji="0" lang="en-US" sz="1600" b="0" i="0" u="none" strike="noStrike" cap="none" normalizeH="0" baseline="0" smtClean="0">
                          <a:ln>
                            <a:noFill/>
                          </a:ln>
                          <a:solidFill>
                            <a:schemeClr val="tx1"/>
                          </a:solidFill>
                          <a:effectLst/>
                          <a:latin typeface="Tahoma" pitchFamily="34" charset="0"/>
                        </a:rPr>
                        <a:t>I</a:t>
                      </a:r>
                    </a:p>
                  </a:txBody>
                  <a:tcPr marT="45725" marB="45725"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ahoma" pitchFamily="34" charset="0"/>
                      </a:endParaRPr>
                    </a:p>
                  </a:txBody>
                  <a:tcPr marT="45725" marB="45725"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ahoma" pitchFamily="34" charset="0"/>
                      </a:endParaRPr>
                    </a:p>
                  </a:txBody>
                  <a:tcPr marT="45725" marB="45725"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ahoma" pitchFamily="34" charset="0"/>
                      </a:endParaRPr>
                    </a:p>
                  </a:txBody>
                  <a:tcPr marT="45725" marB="45725"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ahoma" pitchFamily="34" charset="0"/>
                      </a:endParaRPr>
                    </a:p>
                  </a:txBody>
                  <a:tcPr marT="45725" marB="45725"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en-US" sz="1800" smtClean="0"/>
              <a:t>Mass Spectrometry</a:t>
            </a:r>
          </a:p>
        </p:txBody>
      </p:sp>
      <p:sp>
        <p:nvSpPr>
          <p:cNvPr id="105475"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r>
              <a:rPr lang="en-US" sz="1800" smtClean="0"/>
              <a:t>Inferences from Isotopic Ratios</a:t>
            </a:r>
          </a:p>
          <a:p>
            <a:pPr marL="1601788" lvl="2" indent="-457200" eaLnBrk="1" hangingPunct="1">
              <a:buFontTx/>
              <a:buAutoNum type="arabicPeriod" startAt="5"/>
            </a:pPr>
            <a:r>
              <a:rPr lang="en-US" sz="1800" smtClean="0"/>
              <a:t>To calculate the expected M+1 peak for a known molecular formula:</a:t>
            </a:r>
          </a:p>
          <a:p>
            <a:pPr marL="2079625" lvl="3" indent="-457200" eaLnBrk="1" hangingPunct="1">
              <a:buFontTx/>
              <a:buAutoNum type="arabicPeriod"/>
            </a:pPr>
            <a:endParaRPr lang="en-US" sz="1800" smtClean="0"/>
          </a:p>
          <a:p>
            <a:pPr marL="2079625" lvl="3" indent="-457200" eaLnBrk="1" hangingPunct="1">
              <a:buFontTx/>
              <a:buNone/>
            </a:pPr>
            <a:r>
              <a:rPr lang="en-US" sz="1800" smtClean="0"/>
              <a:t>	%(M+1) = 100 </a:t>
            </a:r>
            <a:r>
              <a:rPr lang="en-US" sz="1800" u="sng" smtClean="0"/>
              <a:t>(M+1)</a:t>
            </a:r>
            <a:r>
              <a:rPr lang="en-US" sz="1800" smtClean="0"/>
              <a:t> 	= 1.1 x # of carbon atoms</a:t>
            </a:r>
          </a:p>
          <a:p>
            <a:pPr marL="2079625" lvl="3" indent="-457200" eaLnBrk="1" hangingPunct="1">
              <a:buFontTx/>
              <a:buNone/>
            </a:pPr>
            <a:r>
              <a:rPr lang="en-US" sz="1800" smtClean="0"/>
              <a:t>			    M	+ 0.016 x # of hydrogen atoms</a:t>
            </a:r>
          </a:p>
          <a:p>
            <a:pPr marL="2079625" lvl="3" indent="-457200" eaLnBrk="1" hangingPunct="1">
              <a:buFontTx/>
              <a:buNone/>
            </a:pPr>
            <a:r>
              <a:rPr lang="en-US" sz="1800" smtClean="0"/>
              <a:t>				+ 0.38 x # of nitrogen atoms…etc.</a:t>
            </a:r>
          </a:p>
          <a:p>
            <a:pPr marL="1601788" lvl="2" indent="-457200" eaLnBrk="1" hangingPunct="1">
              <a:buFontTx/>
              <a:buAutoNum type="arabicPeriod" startAt="6"/>
            </a:pPr>
            <a:endParaRPr lang="en-US" sz="1800" smtClean="0"/>
          </a:p>
          <a:p>
            <a:pPr marL="1601788" lvl="2" indent="-457200" eaLnBrk="1" hangingPunct="1">
              <a:buFontTx/>
              <a:buAutoNum type="arabicPeriod" startAt="6"/>
            </a:pPr>
            <a:r>
              <a:rPr lang="en-US" sz="1800" smtClean="0"/>
              <a:t>Due to the typical low intensity of the M</a:t>
            </a:r>
            <a:r>
              <a:rPr lang="en-US" sz="1800" baseline="30000" smtClean="0"/>
              <a:t>+</a:t>
            </a:r>
            <a:r>
              <a:rPr lang="en-US" sz="1800" smtClean="0"/>
              <a:t> peak, one does not typically </a:t>
            </a:r>
            <a:r>
              <a:rPr lang="ja-JP" altLang="en-US" sz="1800" smtClean="0"/>
              <a:t>“</a:t>
            </a:r>
            <a:r>
              <a:rPr lang="en-US" altLang="ja-JP" sz="1800" smtClean="0"/>
              <a:t>back calculate</a:t>
            </a:r>
            <a:r>
              <a:rPr lang="ja-JP" altLang="en-US" sz="1800" smtClean="0"/>
              <a:t>”</a:t>
            </a:r>
            <a:r>
              <a:rPr lang="en-US" altLang="ja-JP" sz="1800" smtClean="0"/>
              <a:t> the intensity M+1 peak to attain a formula</a:t>
            </a:r>
          </a:p>
          <a:p>
            <a:pPr marL="1601788" lvl="2" indent="-457200" eaLnBrk="1" hangingPunct="1">
              <a:buFontTx/>
              <a:buAutoNum type="arabicPeriod" startAt="6"/>
            </a:pPr>
            <a:endParaRPr lang="en-US" sz="1800" smtClean="0"/>
          </a:p>
          <a:p>
            <a:pPr marL="1601788" lvl="2" indent="-457200" eaLnBrk="1" hangingPunct="1">
              <a:buFontTx/>
              <a:buAutoNum type="arabicPeriod" startAt="6"/>
            </a:pPr>
            <a:r>
              <a:rPr lang="en-US" sz="1800" smtClean="0"/>
              <a:t>However if it is observed, it can give a rough estimate of the number of carbon atoms in the sample:</a:t>
            </a:r>
          </a:p>
          <a:p>
            <a:pPr marL="1601788" lvl="2" indent="-457200" eaLnBrk="1" hangingPunct="1">
              <a:buFontTx/>
              <a:buAutoNum type="arabicPeriod" startAt="6"/>
            </a:pPr>
            <a:endParaRPr lang="en-US" sz="1800" smtClean="0"/>
          </a:p>
          <a:p>
            <a:pPr marL="2079625" lvl="3" indent="-457200" eaLnBrk="1" hangingPunct="1">
              <a:buFontTx/>
              <a:buNone/>
            </a:pPr>
            <a:r>
              <a:rPr lang="en-US" sz="1800" smtClean="0"/>
              <a:t>Example:  M</a:t>
            </a:r>
            <a:r>
              <a:rPr lang="en-US" sz="1800" baseline="30000" smtClean="0"/>
              <a:t>+</a:t>
            </a:r>
            <a:r>
              <a:rPr lang="en-US" sz="1800" smtClean="0"/>
              <a:t> peak at 78 has a M+1 at 79 that is 7% as intense:</a:t>
            </a:r>
          </a:p>
          <a:p>
            <a:pPr marL="2079625" lvl="3" indent="-457200" eaLnBrk="1" hangingPunct="1">
              <a:buFontTx/>
              <a:buNone/>
            </a:pPr>
            <a:r>
              <a:rPr lang="en-US" sz="1800" smtClean="0"/>
              <a:t>			#C x 1.1 = 7%</a:t>
            </a:r>
          </a:p>
          <a:p>
            <a:pPr marL="2079625" lvl="3" indent="-457200" eaLnBrk="1" hangingPunct="1">
              <a:buFontTx/>
              <a:buNone/>
            </a:pPr>
            <a:r>
              <a:rPr lang="en-US" sz="1800" smtClean="0"/>
              <a:t>			</a:t>
            </a:r>
          </a:p>
          <a:p>
            <a:pPr marL="2079625" lvl="3" indent="-457200" eaLnBrk="1" hangingPunct="1">
              <a:buFontTx/>
              <a:buNone/>
            </a:pPr>
            <a:r>
              <a:rPr lang="en-US" sz="1800" smtClean="0"/>
              <a:t>			#C = 7%/1.1 = ~6</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en-US" sz="1800" smtClean="0"/>
              <a:t>Mass Spectrometry</a:t>
            </a:r>
          </a:p>
        </p:txBody>
      </p:sp>
      <p:sp>
        <p:nvSpPr>
          <p:cNvPr id="106499"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r>
              <a:rPr lang="en-US" sz="1800" smtClean="0"/>
              <a:t>Inferences from Isotopic Ratios</a:t>
            </a:r>
          </a:p>
          <a:p>
            <a:pPr marL="1601788" lvl="2" indent="-457200" eaLnBrk="1" hangingPunct="1">
              <a:buFontTx/>
              <a:buAutoNum type="arabicPeriod" startAt="5"/>
            </a:pPr>
            <a:r>
              <a:rPr lang="en-US" sz="1800" smtClean="0"/>
              <a:t>For very large molecules the M+1, M+2, M+3… bands become very important</a:t>
            </a:r>
          </a:p>
          <a:p>
            <a:pPr marL="1601788" lvl="2" indent="-457200" eaLnBrk="1" hangingPunct="1">
              <a:buFontTx/>
              <a:buNone/>
            </a:pPr>
            <a:r>
              <a:rPr lang="en-US" sz="1800" smtClean="0"/>
              <a:t>	</a:t>
            </a:r>
          </a:p>
          <a:p>
            <a:pPr marL="1601788" lvl="2" indent="-457200" eaLnBrk="1" hangingPunct="1">
              <a:buFontTx/>
              <a:buNone/>
            </a:pPr>
            <a:r>
              <a:rPr lang="en-US" sz="1800" smtClean="0"/>
              <a:t>	Consider this, if the # of carbon atoms in the molecule is over 100 the chance that there is one </a:t>
            </a:r>
            <a:r>
              <a:rPr lang="en-US" sz="1800" baseline="30000" smtClean="0"/>
              <a:t>13</a:t>
            </a:r>
            <a:r>
              <a:rPr lang="en-US" sz="1800" smtClean="0"/>
              <a:t>C is: 100 x 1.08% = 108%!</a:t>
            </a:r>
          </a:p>
          <a:p>
            <a:pPr marL="1601788" lvl="2" indent="-457200" eaLnBrk="1" hangingPunct="1">
              <a:buFontTx/>
              <a:buNone/>
            </a:pPr>
            <a:endParaRPr lang="en-US" sz="1800" smtClean="0"/>
          </a:p>
          <a:p>
            <a:pPr marL="1601788" lvl="2" indent="-457200" eaLnBrk="1" hangingPunct="1">
              <a:buFontTx/>
              <a:buNone/>
            </a:pPr>
            <a:r>
              <a:rPr lang="en-US" sz="1800" smtClean="0"/>
              <a:t>	The M+2, 3, … peaks become even more prominent and molecules that contain nothing but the most common isotopes become </a:t>
            </a:r>
            <a:r>
              <a:rPr lang="en-US" sz="1800" i="1" smtClean="0">
                <a:solidFill>
                  <a:schemeClr val="accent2"/>
                </a:solidFill>
              </a:rPr>
              <a:t>rare</a:t>
            </a:r>
            <a:r>
              <a:rPr lang="en-US" sz="1800" i="1" smtClean="0"/>
              <a:t>!</a:t>
            </a:r>
          </a:p>
        </p:txBody>
      </p:sp>
      <p:sp>
        <p:nvSpPr>
          <p:cNvPr id="106500" name="Freeform 5"/>
          <p:cNvSpPr>
            <a:spLocks/>
          </p:cNvSpPr>
          <p:nvPr/>
        </p:nvSpPr>
        <p:spPr bwMode="auto">
          <a:xfrm>
            <a:off x="1879600" y="4110038"/>
            <a:ext cx="2014538" cy="2043112"/>
          </a:xfrm>
          <a:custGeom>
            <a:avLst/>
            <a:gdLst>
              <a:gd name="T0" fmla="*/ 50369133 w 11707"/>
              <a:gd name="T1" fmla="*/ 1370908243 h 2992"/>
              <a:gd name="T2" fmla="*/ 103906599 w 11707"/>
              <a:gd name="T3" fmla="*/ 382362448 h 2992"/>
              <a:gd name="T4" fmla="*/ 157473640 w 11707"/>
              <a:gd name="T5" fmla="*/ 1160609127 h 2992"/>
              <a:gd name="T6" fmla="*/ 211040896 w 11707"/>
              <a:gd name="T7" fmla="*/ 1251070750 h 2992"/>
              <a:gd name="T8" fmla="*/ 264637536 w 11707"/>
              <a:gd name="T9" fmla="*/ 1355987111 h 2992"/>
              <a:gd name="T10" fmla="*/ 318263772 w 11707"/>
              <a:gd name="T11" fmla="*/ 1391425397 h 2992"/>
              <a:gd name="T12" fmla="*/ 346661229 w 11707"/>
              <a:gd name="T13" fmla="*/ 1395155850 h 2992"/>
              <a:gd name="T14" fmla="*/ 346661229 w 11707"/>
              <a:gd name="T15" fmla="*/ 1395155850 h 2992"/>
              <a:gd name="T16" fmla="*/ 346661229 w 11707"/>
              <a:gd name="T17" fmla="*/ 1395155850 h 2992"/>
              <a:gd name="T18" fmla="*/ 346661229 w 11707"/>
              <a:gd name="T19" fmla="*/ 1395155850 h 2992"/>
              <a:gd name="T20" fmla="*/ 346661229 w 11707"/>
              <a:gd name="T21" fmla="*/ 1395155850 h 2992"/>
              <a:gd name="T22" fmla="*/ 346661229 w 11707"/>
              <a:gd name="T23" fmla="*/ 1395155850 h 2992"/>
              <a:gd name="T24" fmla="*/ 346661229 w 11707"/>
              <a:gd name="T25" fmla="*/ 1395155850 h 2992"/>
              <a:gd name="T26" fmla="*/ 346661229 w 11707"/>
              <a:gd name="T27" fmla="*/ 1395155850 h 2992"/>
              <a:gd name="T28" fmla="*/ 346661229 w 11707"/>
              <a:gd name="T29" fmla="*/ 1395155850 h 2992"/>
              <a:gd name="T30" fmla="*/ 346661229 w 11707"/>
              <a:gd name="T31" fmla="*/ 1395155850 h 2992"/>
              <a:gd name="T32" fmla="*/ 346661229 w 11707"/>
              <a:gd name="T33" fmla="*/ 1395155850 h 2992"/>
              <a:gd name="T34" fmla="*/ 346661229 w 11707"/>
              <a:gd name="T35" fmla="*/ 1395155850 h 2992"/>
              <a:gd name="T36" fmla="*/ 346661229 w 11707"/>
              <a:gd name="T37" fmla="*/ 1395155850 h 2992"/>
              <a:gd name="T38" fmla="*/ 346661229 w 11707"/>
              <a:gd name="T39" fmla="*/ 1395155850 h 2992"/>
              <a:gd name="T40" fmla="*/ 346661229 w 11707"/>
              <a:gd name="T41" fmla="*/ 1395155850 h 2992"/>
              <a:gd name="T42" fmla="*/ 346661229 w 11707"/>
              <a:gd name="T43" fmla="*/ 1395155850 h 2992"/>
              <a:gd name="T44" fmla="*/ 346661229 w 11707"/>
              <a:gd name="T45" fmla="*/ 1395155850 h 2992"/>
              <a:gd name="T46" fmla="*/ 346661229 w 11707"/>
              <a:gd name="T47" fmla="*/ 1395155850 h 2992"/>
              <a:gd name="T48" fmla="*/ 346661229 w 11707"/>
              <a:gd name="T49" fmla="*/ 1395155850 h 2992"/>
              <a:gd name="T50" fmla="*/ 346661229 w 11707"/>
              <a:gd name="T51" fmla="*/ 1395155850 h 2992"/>
              <a:gd name="T52" fmla="*/ 346661229 w 11707"/>
              <a:gd name="T53" fmla="*/ 1395155850 h 2992"/>
              <a:gd name="T54" fmla="*/ 346661229 w 11707"/>
              <a:gd name="T55" fmla="*/ 1395155850 h 2992"/>
              <a:gd name="T56" fmla="*/ 346661229 w 11707"/>
              <a:gd name="T57" fmla="*/ 1395155850 h 2992"/>
              <a:gd name="T58" fmla="*/ 346661229 w 11707"/>
              <a:gd name="T59" fmla="*/ 1395155850 h 2992"/>
              <a:gd name="T60" fmla="*/ 346661229 w 11707"/>
              <a:gd name="T61" fmla="*/ 1395155850 h 2992"/>
              <a:gd name="T62" fmla="*/ 346661229 w 11707"/>
              <a:gd name="T63" fmla="*/ 1395155850 h 2992"/>
              <a:gd name="T64" fmla="*/ 346661229 w 11707"/>
              <a:gd name="T65" fmla="*/ 1395155850 h 2992"/>
              <a:gd name="T66" fmla="*/ 346661229 w 11707"/>
              <a:gd name="T67" fmla="*/ 1395155850 h 2992"/>
              <a:gd name="T68" fmla="*/ 346661229 w 11707"/>
              <a:gd name="T69" fmla="*/ 1395155850 h 2992"/>
              <a:gd name="T70" fmla="*/ 346661229 w 11707"/>
              <a:gd name="T71" fmla="*/ 1395155850 h 2992"/>
              <a:gd name="T72" fmla="*/ 346661229 w 11707"/>
              <a:gd name="T73" fmla="*/ 1395155850 h 2992"/>
              <a:gd name="T74" fmla="*/ 346661229 w 11707"/>
              <a:gd name="T75" fmla="*/ 1395155850 h 2992"/>
              <a:gd name="T76" fmla="*/ 346661229 w 11707"/>
              <a:gd name="T77" fmla="*/ 1395155850 h 2992"/>
              <a:gd name="T78" fmla="*/ 346661229 w 11707"/>
              <a:gd name="T79" fmla="*/ 1395155850 h 2992"/>
              <a:gd name="T80" fmla="*/ 346661229 w 11707"/>
              <a:gd name="T81" fmla="*/ 1395155850 h 2992"/>
              <a:gd name="T82" fmla="*/ 346661229 w 11707"/>
              <a:gd name="T83" fmla="*/ 1395155850 h 2992"/>
              <a:gd name="T84" fmla="*/ 346661229 w 11707"/>
              <a:gd name="T85" fmla="*/ 1395155850 h 2992"/>
              <a:gd name="T86" fmla="*/ 346661229 w 11707"/>
              <a:gd name="T87" fmla="*/ 1395155850 h 2992"/>
              <a:gd name="T88" fmla="*/ 346661229 w 11707"/>
              <a:gd name="T89" fmla="*/ 1395155850 h 2992"/>
              <a:gd name="T90" fmla="*/ 346661229 w 11707"/>
              <a:gd name="T91" fmla="*/ 1395155850 h 2992"/>
              <a:gd name="T92" fmla="*/ 346661229 w 11707"/>
              <a:gd name="T93" fmla="*/ 1395155850 h 2992"/>
              <a:gd name="T94" fmla="*/ 346661229 w 11707"/>
              <a:gd name="T95" fmla="*/ 1395155850 h 2992"/>
              <a:gd name="T96" fmla="*/ 346661229 w 11707"/>
              <a:gd name="T97" fmla="*/ 1395155850 h 2992"/>
              <a:gd name="T98" fmla="*/ 346661229 w 11707"/>
              <a:gd name="T99" fmla="*/ 1395155850 h 2992"/>
              <a:gd name="T100" fmla="*/ 346661229 w 11707"/>
              <a:gd name="T101" fmla="*/ 1395155850 h 2992"/>
              <a:gd name="T102" fmla="*/ 346661229 w 11707"/>
              <a:gd name="T103" fmla="*/ 1395155850 h 2992"/>
              <a:gd name="T104" fmla="*/ 346661229 w 11707"/>
              <a:gd name="T105" fmla="*/ 1395155850 h 2992"/>
              <a:gd name="T106" fmla="*/ 346661229 w 11707"/>
              <a:gd name="T107" fmla="*/ 1395155850 h 2992"/>
              <a:gd name="T108" fmla="*/ 346661229 w 11707"/>
              <a:gd name="T109" fmla="*/ 1395155850 h 2992"/>
              <a:gd name="T110" fmla="*/ 346661229 w 11707"/>
              <a:gd name="T111" fmla="*/ 1395155850 h 2992"/>
              <a:gd name="T112" fmla="*/ 346661229 w 11707"/>
              <a:gd name="T113" fmla="*/ 1395155850 h 2992"/>
              <a:gd name="T114" fmla="*/ 346661229 w 11707"/>
              <a:gd name="T115" fmla="*/ 1395155850 h 2992"/>
              <a:gd name="T116" fmla="*/ 346661229 w 11707"/>
              <a:gd name="T117" fmla="*/ 1395155850 h 2992"/>
              <a:gd name="T118" fmla="*/ 346661229 w 11707"/>
              <a:gd name="T119" fmla="*/ 1395155850 h 299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1707"/>
              <a:gd name="T181" fmla="*/ 0 h 2992"/>
              <a:gd name="T182" fmla="*/ 11707 w 11707"/>
              <a:gd name="T183" fmla="*/ 2992 h 299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1707" h="2992">
                <a:moveTo>
                  <a:pt x="0" y="2983"/>
                </a:moveTo>
                <a:lnTo>
                  <a:pt x="106" y="2981"/>
                </a:lnTo>
                <a:lnTo>
                  <a:pt x="213" y="2981"/>
                </a:lnTo>
                <a:lnTo>
                  <a:pt x="319" y="2975"/>
                </a:lnTo>
                <a:lnTo>
                  <a:pt x="426" y="2978"/>
                </a:lnTo>
                <a:lnTo>
                  <a:pt x="532" y="2973"/>
                </a:lnTo>
                <a:lnTo>
                  <a:pt x="638" y="2970"/>
                </a:lnTo>
                <a:lnTo>
                  <a:pt x="744" y="2967"/>
                </a:lnTo>
                <a:lnTo>
                  <a:pt x="851" y="2961"/>
                </a:lnTo>
                <a:lnTo>
                  <a:pt x="957" y="2954"/>
                </a:lnTo>
                <a:lnTo>
                  <a:pt x="1063" y="2946"/>
                </a:lnTo>
                <a:lnTo>
                  <a:pt x="1169" y="2945"/>
                </a:lnTo>
                <a:lnTo>
                  <a:pt x="1275" y="2957"/>
                </a:lnTo>
                <a:lnTo>
                  <a:pt x="1382" y="2949"/>
                </a:lnTo>
                <a:lnTo>
                  <a:pt x="1488" y="2951"/>
                </a:lnTo>
                <a:lnTo>
                  <a:pt x="1594" y="2946"/>
                </a:lnTo>
                <a:lnTo>
                  <a:pt x="1701" y="2940"/>
                </a:lnTo>
                <a:lnTo>
                  <a:pt x="1807" y="2939"/>
                </a:lnTo>
                <a:lnTo>
                  <a:pt x="1914" y="2932"/>
                </a:lnTo>
                <a:lnTo>
                  <a:pt x="2020" y="2915"/>
                </a:lnTo>
                <a:lnTo>
                  <a:pt x="2126" y="2900"/>
                </a:lnTo>
                <a:lnTo>
                  <a:pt x="2233" y="2890"/>
                </a:lnTo>
                <a:lnTo>
                  <a:pt x="2339" y="2876"/>
                </a:lnTo>
                <a:lnTo>
                  <a:pt x="2445" y="2887"/>
                </a:lnTo>
                <a:lnTo>
                  <a:pt x="2552" y="2869"/>
                </a:lnTo>
                <a:lnTo>
                  <a:pt x="2658" y="2838"/>
                </a:lnTo>
                <a:lnTo>
                  <a:pt x="2764" y="2754"/>
                </a:lnTo>
                <a:lnTo>
                  <a:pt x="2871" y="2602"/>
                </a:lnTo>
                <a:lnTo>
                  <a:pt x="2977" y="2204"/>
                </a:lnTo>
                <a:lnTo>
                  <a:pt x="3084" y="1646"/>
                </a:lnTo>
                <a:lnTo>
                  <a:pt x="3190" y="574"/>
                </a:lnTo>
                <a:lnTo>
                  <a:pt x="3296" y="0"/>
                </a:lnTo>
                <a:lnTo>
                  <a:pt x="3403" y="165"/>
                </a:lnTo>
                <a:lnTo>
                  <a:pt x="3509" y="820"/>
                </a:lnTo>
                <a:lnTo>
                  <a:pt x="3616" y="1528"/>
                </a:lnTo>
                <a:lnTo>
                  <a:pt x="3721" y="2188"/>
                </a:lnTo>
                <a:lnTo>
                  <a:pt x="3828" y="2494"/>
                </a:lnTo>
                <a:lnTo>
                  <a:pt x="3934" y="2601"/>
                </a:lnTo>
                <a:lnTo>
                  <a:pt x="4040" y="2517"/>
                </a:lnTo>
                <a:lnTo>
                  <a:pt x="4147" y="2206"/>
                </a:lnTo>
                <a:lnTo>
                  <a:pt x="4253" y="1799"/>
                </a:lnTo>
                <a:lnTo>
                  <a:pt x="4360" y="1081"/>
                </a:lnTo>
                <a:lnTo>
                  <a:pt x="4466" y="459"/>
                </a:lnTo>
                <a:lnTo>
                  <a:pt x="4573" y="651"/>
                </a:lnTo>
                <a:lnTo>
                  <a:pt x="4679" y="1356"/>
                </a:lnTo>
                <a:lnTo>
                  <a:pt x="4785" y="1822"/>
                </a:lnTo>
                <a:lnTo>
                  <a:pt x="4892" y="2331"/>
                </a:lnTo>
                <a:lnTo>
                  <a:pt x="4998" y="2515"/>
                </a:lnTo>
                <a:lnTo>
                  <a:pt x="5105" y="2636"/>
                </a:lnTo>
                <a:lnTo>
                  <a:pt x="5211" y="2606"/>
                </a:lnTo>
                <a:lnTo>
                  <a:pt x="5318" y="2489"/>
                </a:lnTo>
                <a:lnTo>
                  <a:pt x="5424" y="2225"/>
                </a:lnTo>
                <a:lnTo>
                  <a:pt x="5531" y="1987"/>
                </a:lnTo>
                <a:lnTo>
                  <a:pt x="5637" y="1756"/>
                </a:lnTo>
                <a:lnTo>
                  <a:pt x="5744" y="1854"/>
                </a:lnTo>
                <a:lnTo>
                  <a:pt x="5850" y="2054"/>
                </a:lnTo>
                <a:lnTo>
                  <a:pt x="5956" y="2405"/>
                </a:lnTo>
                <a:lnTo>
                  <a:pt x="6063" y="2556"/>
                </a:lnTo>
                <a:lnTo>
                  <a:pt x="6169" y="2664"/>
                </a:lnTo>
                <a:lnTo>
                  <a:pt x="6276" y="2700"/>
                </a:lnTo>
                <a:lnTo>
                  <a:pt x="6381" y="2738"/>
                </a:lnTo>
                <a:lnTo>
                  <a:pt x="6488" y="2698"/>
                </a:lnTo>
                <a:lnTo>
                  <a:pt x="6594" y="2601"/>
                </a:lnTo>
                <a:lnTo>
                  <a:pt x="6701" y="2493"/>
                </a:lnTo>
                <a:lnTo>
                  <a:pt x="6807" y="2494"/>
                </a:lnTo>
                <a:lnTo>
                  <a:pt x="6914" y="2525"/>
                </a:lnTo>
                <a:lnTo>
                  <a:pt x="7020" y="2565"/>
                </a:lnTo>
                <a:lnTo>
                  <a:pt x="7127" y="2683"/>
                </a:lnTo>
                <a:lnTo>
                  <a:pt x="7233" y="2777"/>
                </a:lnTo>
                <a:lnTo>
                  <a:pt x="7340" y="2798"/>
                </a:lnTo>
                <a:lnTo>
                  <a:pt x="7446" y="2821"/>
                </a:lnTo>
                <a:lnTo>
                  <a:pt x="7553" y="2838"/>
                </a:lnTo>
                <a:lnTo>
                  <a:pt x="7659" y="2832"/>
                </a:lnTo>
                <a:lnTo>
                  <a:pt x="7766" y="2813"/>
                </a:lnTo>
                <a:lnTo>
                  <a:pt x="7872" y="2786"/>
                </a:lnTo>
                <a:lnTo>
                  <a:pt x="7979" y="2779"/>
                </a:lnTo>
                <a:lnTo>
                  <a:pt x="8085" y="2805"/>
                </a:lnTo>
                <a:lnTo>
                  <a:pt x="8192" y="2831"/>
                </a:lnTo>
                <a:lnTo>
                  <a:pt x="8298" y="2857"/>
                </a:lnTo>
                <a:lnTo>
                  <a:pt x="8405" y="2883"/>
                </a:lnTo>
                <a:lnTo>
                  <a:pt x="8511" y="2892"/>
                </a:lnTo>
                <a:lnTo>
                  <a:pt x="8618" y="2910"/>
                </a:lnTo>
                <a:lnTo>
                  <a:pt x="8724" y="2910"/>
                </a:lnTo>
                <a:lnTo>
                  <a:pt x="8831" y="2910"/>
                </a:lnTo>
                <a:lnTo>
                  <a:pt x="8937" y="2908"/>
                </a:lnTo>
                <a:lnTo>
                  <a:pt x="9044" y="2916"/>
                </a:lnTo>
                <a:lnTo>
                  <a:pt x="9149" y="2904"/>
                </a:lnTo>
                <a:lnTo>
                  <a:pt x="9256" y="2926"/>
                </a:lnTo>
                <a:lnTo>
                  <a:pt x="9363" y="2934"/>
                </a:lnTo>
                <a:lnTo>
                  <a:pt x="9469" y="2948"/>
                </a:lnTo>
                <a:lnTo>
                  <a:pt x="9576" y="2943"/>
                </a:lnTo>
                <a:lnTo>
                  <a:pt x="9682" y="2957"/>
                </a:lnTo>
                <a:lnTo>
                  <a:pt x="9789" y="2952"/>
                </a:lnTo>
                <a:lnTo>
                  <a:pt x="9895" y="2968"/>
                </a:lnTo>
                <a:lnTo>
                  <a:pt x="10002" y="2961"/>
                </a:lnTo>
                <a:lnTo>
                  <a:pt x="10108" y="2962"/>
                </a:lnTo>
                <a:lnTo>
                  <a:pt x="10215" y="2959"/>
                </a:lnTo>
                <a:lnTo>
                  <a:pt x="10321" y="2971"/>
                </a:lnTo>
                <a:lnTo>
                  <a:pt x="10428" y="2971"/>
                </a:lnTo>
                <a:lnTo>
                  <a:pt x="10535" y="2974"/>
                </a:lnTo>
                <a:lnTo>
                  <a:pt x="10641" y="2983"/>
                </a:lnTo>
                <a:lnTo>
                  <a:pt x="10748" y="2984"/>
                </a:lnTo>
                <a:lnTo>
                  <a:pt x="10854" y="2985"/>
                </a:lnTo>
                <a:lnTo>
                  <a:pt x="10961" y="2984"/>
                </a:lnTo>
                <a:lnTo>
                  <a:pt x="11067" y="2989"/>
                </a:lnTo>
                <a:lnTo>
                  <a:pt x="11174" y="2989"/>
                </a:lnTo>
                <a:lnTo>
                  <a:pt x="11281" y="2987"/>
                </a:lnTo>
                <a:lnTo>
                  <a:pt x="11387" y="2989"/>
                </a:lnTo>
                <a:lnTo>
                  <a:pt x="11494" y="2992"/>
                </a:lnTo>
                <a:lnTo>
                  <a:pt x="11600" y="2991"/>
                </a:lnTo>
                <a:lnTo>
                  <a:pt x="11707" y="2992"/>
                </a:lnTo>
              </a:path>
            </a:pathLst>
          </a:custGeom>
          <a:noFill/>
          <a:ln w="6350">
            <a:solidFill>
              <a:srgbClr val="0000FF"/>
            </a:solidFill>
            <a:round/>
            <a:headEnd/>
            <a:tailEnd/>
          </a:ln>
        </p:spPr>
        <p:txBody>
          <a:bodyPr/>
          <a:lstStyle/>
          <a:p>
            <a:endParaRPr lang="en-US"/>
          </a:p>
        </p:txBody>
      </p:sp>
      <p:sp>
        <p:nvSpPr>
          <p:cNvPr id="106501" name="Line 6"/>
          <p:cNvSpPr>
            <a:spLocks noChangeShapeType="1"/>
          </p:cNvSpPr>
          <p:nvPr/>
        </p:nvSpPr>
        <p:spPr bwMode="auto">
          <a:xfrm>
            <a:off x="1828800" y="3962400"/>
            <a:ext cx="0" cy="2357438"/>
          </a:xfrm>
          <a:prstGeom prst="line">
            <a:avLst/>
          </a:prstGeom>
          <a:noFill/>
          <a:ln w="12700">
            <a:solidFill>
              <a:srgbClr val="3F000B"/>
            </a:solidFill>
            <a:round/>
            <a:headEnd/>
            <a:tailEnd/>
          </a:ln>
        </p:spPr>
        <p:txBody>
          <a:bodyPr wrap="none" anchor="ctr"/>
          <a:lstStyle/>
          <a:p>
            <a:endParaRPr lang="en-US"/>
          </a:p>
        </p:txBody>
      </p:sp>
      <p:sp>
        <p:nvSpPr>
          <p:cNvPr id="106502" name="Line 7"/>
          <p:cNvSpPr>
            <a:spLocks noChangeShapeType="1"/>
          </p:cNvSpPr>
          <p:nvPr/>
        </p:nvSpPr>
        <p:spPr bwMode="auto">
          <a:xfrm>
            <a:off x="1803400" y="6267450"/>
            <a:ext cx="2286000" cy="0"/>
          </a:xfrm>
          <a:prstGeom prst="line">
            <a:avLst/>
          </a:prstGeom>
          <a:noFill/>
          <a:ln w="12700">
            <a:solidFill>
              <a:srgbClr val="3F000B"/>
            </a:solidFill>
            <a:round/>
            <a:headEnd/>
            <a:tailEnd/>
          </a:ln>
        </p:spPr>
        <p:txBody>
          <a:bodyPr wrap="none" anchor="ctr"/>
          <a:lstStyle/>
          <a:p>
            <a:endParaRPr lang="en-US"/>
          </a:p>
        </p:txBody>
      </p:sp>
      <p:sp>
        <p:nvSpPr>
          <p:cNvPr id="106503" name="Text Box 11"/>
          <p:cNvSpPr txBox="1">
            <a:spLocks noChangeArrowheads="1"/>
          </p:cNvSpPr>
          <p:nvPr/>
        </p:nvSpPr>
        <p:spPr bwMode="auto">
          <a:xfrm>
            <a:off x="4419600" y="4343400"/>
            <a:ext cx="2971800" cy="1739900"/>
          </a:xfrm>
          <a:prstGeom prst="rect">
            <a:avLst/>
          </a:prstGeom>
          <a:noFill/>
          <a:ln w="9525">
            <a:noFill/>
            <a:miter lim="800000"/>
            <a:headEnd/>
            <a:tailEnd/>
          </a:ln>
        </p:spPr>
        <p:txBody>
          <a:bodyPr>
            <a:spAutoFit/>
          </a:bodyPr>
          <a:lstStyle/>
          <a:p>
            <a:r>
              <a:rPr lang="en-US" sz="1800"/>
              <a:t>Here is the molecular ion peak(s) for a peptide containing 96 carbon atoms – note that the M+1 peak is almost as intense as the M</a:t>
            </a:r>
            <a:r>
              <a:rPr lang="en-US" sz="1800" baseline="30000"/>
              <a:t>+</a:t>
            </a:r>
            <a:r>
              <a:rPr lang="en-US" sz="1800"/>
              <a:t> peak</a:t>
            </a:r>
          </a:p>
        </p:txBody>
      </p:sp>
      <p:sp>
        <p:nvSpPr>
          <p:cNvPr id="106504" name="Text Box 12"/>
          <p:cNvSpPr txBox="1">
            <a:spLocks noChangeArrowheads="1"/>
          </p:cNvSpPr>
          <p:nvPr/>
        </p:nvSpPr>
        <p:spPr bwMode="auto">
          <a:xfrm>
            <a:off x="2286000" y="3810000"/>
            <a:ext cx="471488" cy="366713"/>
          </a:xfrm>
          <a:prstGeom prst="rect">
            <a:avLst/>
          </a:prstGeom>
          <a:noFill/>
          <a:ln w="9525">
            <a:noFill/>
            <a:miter lim="800000"/>
            <a:headEnd/>
            <a:tailEnd/>
          </a:ln>
        </p:spPr>
        <p:txBody>
          <a:bodyPr wrap="none">
            <a:spAutoFit/>
          </a:bodyPr>
          <a:lstStyle/>
          <a:p>
            <a:r>
              <a:rPr lang="en-US" sz="1800"/>
              <a:t>M</a:t>
            </a:r>
            <a:r>
              <a:rPr lang="en-US" sz="1800" baseline="30000"/>
              <a:t>+</a:t>
            </a:r>
          </a:p>
        </p:txBody>
      </p:sp>
      <p:sp>
        <p:nvSpPr>
          <p:cNvPr id="106505" name="Text Box 13"/>
          <p:cNvSpPr txBox="1">
            <a:spLocks noChangeArrowheads="1"/>
          </p:cNvSpPr>
          <p:nvPr/>
        </p:nvSpPr>
        <p:spPr bwMode="auto">
          <a:xfrm>
            <a:off x="2514600" y="4114800"/>
            <a:ext cx="652463" cy="366713"/>
          </a:xfrm>
          <a:prstGeom prst="rect">
            <a:avLst/>
          </a:prstGeom>
          <a:noFill/>
          <a:ln w="9525">
            <a:noFill/>
            <a:miter lim="800000"/>
            <a:headEnd/>
            <a:tailEnd/>
          </a:ln>
        </p:spPr>
        <p:txBody>
          <a:bodyPr wrap="none">
            <a:spAutoFit/>
          </a:bodyPr>
          <a:lstStyle/>
          <a:p>
            <a:r>
              <a:rPr lang="en-US" sz="1800"/>
              <a:t>M+1</a:t>
            </a:r>
          </a:p>
        </p:txBody>
      </p:sp>
      <p:sp>
        <p:nvSpPr>
          <p:cNvPr id="106506" name="Text Box 14"/>
          <p:cNvSpPr txBox="1">
            <a:spLocks noChangeArrowheads="1"/>
          </p:cNvSpPr>
          <p:nvPr/>
        </p:nvSpPr>
        <p:spPr bwMode="auto">
          <a:xfrm>
            <a:off x="2743200" y="4953000"/>
            <a:ext cx="652463" cy="366713"/>
          </a:xfrm>
          <a:prstGeom prst="rect">
            <a:avLst/>
          </a:prstGeom>
          <a:noFill/>
          <a:ln w="9525">
            <a:noFill/>
            <a:miter lim="800000"/>
            <a:headEnd/>
            <a:tailEnd/>
          </a:ln>
        </p:spPr>
        <p:txBody>
          <a:bodyPr wrap="none">
            <a:spAutoFit/>
          </a:bodyPr>
          <a:lstStyle/>
          <a:p>
            <a:r>
              <a:rPr lang="en-US" sz="1800"/>
              <a:t>M+2</a:t>
            </a:r>
          </a:p>
        </p:txBody>
      </p:sp>
      <p:sp>
        <p:nvSpPr>
          <p:cNvPr id="106507" name="Text Box 15"/>
          <p:cNvSpPr txBox="1">
            <a:spLocks noChangeArrowheads="1"/>
          </p:cNvSpPr>
          <p:nvPr/>
        </p:nvSpPr>
        <p:spPr bwMode="auto">
          <a:xfrm>
            <a:off x="2971800" y="5486400"/>
            <a:ext cx="652463" cy="366713"/>
          </a:xfrm>
          <a:prstGeom prst="rect">
            <a:avLst/>
          </a:prstGeom>
          <a:noFill/>
          <a:ln w="9525">
            <a:noFill/>
            <a:miter lim="800000"/>
            <a:headEnd/>
            <a:tailEnd/>
          </a:ln>
        </p:spPr>
        <p:txBody>
          <a:bodyPr wrap="none">
            <a:spAutoFit/>
          </a:bodyPr>
          <a:lstStyle/>
          <a:p>
            <a:r>
              <a:rPr lang="en-US" sz="1800"/>
              <a:t>M+3</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sz="1800" smtClean="0"/>
              <a:t>Mass Spectrometry</a:t>
            </a:r>
          </a:p>
        </p:txBody>
      </p:sp>
      <p:sp>
        <p:nvSpPr>
          <p:cNvPr id="107523"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r>
              <a:rPr lang="en-US" sz="1800" smtClean="0"/>
              <a:t>Inferences from Isotopic Ratios</a:t>
            </a:r>
          </a:p>
          <a:p>
            <a:pPr marL="1601788" lvl="2" indent="-457200" eaLnBrk="1" hangingPunct="1">
              <a:buFontTx/>
              <a:buAutoNum type="arabicPeriod" startAt="5"/>
            </a:pPr>
            <a:r>
              <a:rPr lang="en-US" sz="1800" smtClean="0"/>
              <a:t>For very large molecules the M+1, M+2, M+3… bands become very important</a:t>
            </a:r>
          </a:p>
          <a:p>
            <a:pPr marL="1601788" lvl="2" indent="-457200" eaLnBrk="1" hangingPunct="1">
              <a:buFontTx/>
              <a:buNone/>
            </a:pPr>
            <a:r>
              <a:rPr lang="en-US" sz="1800" smtClean="0"/>
              <a:t>	</a:t>
            </a:r>
          </a:p>
          <a:p>
            <a:pPr marL="1601788" lvl="2" indent="-457200" eaLnBrk="1" hangingPunct="1">
              <a:buFontTx/>
              <a:buNone/>
            </a:pPr>
            <a:r>
              <a:rPr lang="en-US" sz="1800" smtClean="0"/>
              <a:t>	Remarkably, here is the molecular ion(s) of insulin (257 carbon atoms):</a:t>
            </a:r>
            <a:endParaRPr lang="en-US" sz="1800" i="1" smtClean="0"/>
          </a:p>
        </p:txBody>
      </p:sp>
      <p:sp>
        <p:nvSpPr>
          <p:cNvPr id="107524" name="Freeform 8"/>
          <p:cNvSpPr>
            <a:spLocks/>
          </p:cNvSpPr>
          <p:nvPr/>
        </p:nvSpPr>
        <p:spPr bwMode="auto">
          <a:xfrm>
            <a:off x="3581400" y="3048000"/>
            <a:ext cx="3124200" cy="2895600"/>
          </a:xfrm>
          <a:custGeom>
            <a:avLst/>
            <a:gdLst>
              <a:gd name="T0" fmla="*/ 91163106 w 1603"/>
              <a:gd name="T1" fmla="*/ 2147483647 h 2424"/>
              <a:gd name="T2" fmla="*/ 205117469 w 1603"/>
              <a:gd name="T3" fmla="*/ 2147483647 h 2424"/>
              <a:gd name="T4" fmla="*/ 319073811 w 1603"/>
              <a:gd name="T5" fmla="*/ 2147483647 h 2424"/>
              <a:gd name="T6" fmla="*/ 433028142 w 1603"/>
              <a:gd name="T7" fmla="*/ 2147483647 h 2424"/>
              <a:gd name="T8" fmla="*/ 546982596 w 1603"/>
              <a:gd name="T9" fmla="*/ 2147483647 h 2424"/>
              <a:gd name="T10" fmla="*/ 660936928 w 1603"/>
              <a:gd name="T11" fmla="*/ 2147483647 h 2424"/>
              <a:gd name="T12" fmla="*/ 774891260 w 1603"/>
              <a:gd name="T13" fmla="*/ 2147483647 h 2424"/>
              <a:gd name="T14" fmla="*/ 888845592 w 1603"/>
              <a:gd name="T15" fmla="*/ 2147483647 h 2424"/>
              <a:gd name="T16" fmla="*/ 1002799924 w 1603"/>
              <a:gd name="T17" fmla="*/ 2147483647 h 2424"/>
              <a:gd name="T18" fmla="*/ 1116754500 w 1603"/>
              <a:gd name="T19" fmla="*/ 2147483647 h 2424"/>
              <a:gd name="T20" fmla="*/ 1230710781 w 1603"/>
              <a:gd name="T21" fmla="*/ 2147483647 h 2424"/>
              <a:gd name="T22" fmla="*/ 1344665113 w 1603"/>
              <a:gd name="T23" fmla="*/ 2147483647 h 2424"/>
              <a:gd name="T24" fmla="*/ 1458619445 w 1603"/>
              <a:gd name="T25" fmla="*/ 2147483647 h 2424"/>
              <a:gd name="T26" fmla="*/ 1572573777 w 1603"/>
              <a:gd name="T27" fmla="*/ 2147483647 h 2424"/>
              <a:gd name="T28" fmla="*/ 1686528109 w 1603"/>
              <a:gd name="T29" fmla="*/ 2147483647 h 2424"/>
              <a:gd name="T30" fmla="*/ 1800482441 w 1603"/>
              <a:gd name="T31" fmla="*/ 2147483647 h 2424"/>
              <a:gd name="T32" fmla="*/ 1914436773 w 1603"/>
              <a:gd name="T33" fmla="*/ 2147483647 h 2424"/>
              <a:gd name="T34" fmla="*/ 2028391105 w 1603"/>
              <a:gd name="T35" fmla="*/ 2147483647 h 2424"/>
              <a:gd name="T36" fmla="*/ 2142345924 w 1603"/>
              <a:gd name="T37" fmla="*/ 2147483647 h 2424"/>
              <a:gd name="T38" fmla="*/ 2147483647 w 1603"/>
              <a:gd name="T39" fmla="*/ 2147483647 h 2424"/>
              <a:gd name="T40" fmla="*/ 2147483647 w 1603"/>
              <a:gd name="T41" fmla="*/ 2147483647 h 2424"/>
              <a:gd name="T42" fmla="*/ 2147483647 w 1603"/>
              <a:gd name="T43" fmla="*/ 2147483647 h 2424"/>
              <a:gd name="T44" fmla="*/ 2147483647 w 1603"/>
              <a:gd name="T45" fmla="*/ 1001725787 h 2424"/>
              <a:gd name="T46" fmla="*/ 2147483647 w 1603"/>
              <a:gd name="T47" fmla="*/ 2147483647 h 2424"/>
              <a:gd name="T48" fmla="*/ 2147483647 w 1603"/>
              <a:gd name="T49" fmla="*/ 2147483647 h 2424"/>
              <a:gd name="T50" fmla="*/ 2147483647 w 1603"/>
              <a:gd name="T51" fmla="*/ 2147483647 h 2424"/>
              <a:gd name="T52" fmla="*/ 2147483647 w 1603"/>
              <a:gd name="T53" fmla="*/ 2147483647 h 2424"/>
              <a:gd name="T54" fmla="*/ 2147483647 w 1603"/>
              <a:gd name="T55" fmla="*/ 2147483647 h 2424"/>
              <a:gd name="T56" fmla="*/ 2147483647 w 1603"/>
              <a:gd name="T57" fmla="*/ 2147483647 h 2424"/>
              <a:gd name="T58" fmla="*/ 2147483647 w 1603"/>
              <a:gd name="T59" fmla="*/ 2147483647 h 2424"/>
              <a:gd name="T60" fmla="*/ 2147483647 w 1603"/>
              <a:gd name="T61" fmla="*/ 2147483647 h 2424"/>
              <a:gd name="T62" fmla="*/ 2147483647 w 1603"/>
              <a:gd name="T63" fmla="*/ 2147483647 h 2424"/>
              <a:gd name="T64" fmla="*/ 2147483647 w 1603"/>
              <a:gd name="T65" fmla="*/ 2147483647 h 2424"/>
              <a:gd name="T66" fmla="*/ 2147483647 w 1603"/>
              <a:gd name="T67" fmla="*/ 2147483647 h 2424"/>
              <a:gd name="T68" fmla="*/ 2147483647 w 1603"/>
              <a:gd name="T69" fmla="*/ 2147483647 h 2424"/>
              <a:gd name="T70" fmla="*/ 2147483647 w 1603"/>
              <a:gd name="T71" fmla="*/ 2147483647 h 2424"/>
              <a:gd name="T72" fmla="*/ 2147483647 w 1603"/>
              <a:gd name="T73" fmla="*/ 2147483647 h 2424"/>
              <a:gd name="T74" fmla="*/ 2147483647 w 1603"/>
              <a:gd name="T75" fmla="*/ 2147483647 h 2424"/>
              <a:gd name="T76" fmla="*/ 2147483647 w 1603"/>
              <a:gd name="T77" fmla="*/ 2147483647 h 2424"/>
              <a:gd name="T78" fmla="*/ 2147483647 w 1603"/>
              <a:gd name="T79" fmla="*/ 2147483647 h 2424"/>
              <a:gd name="T80" fmla="*/ 2147483647 w 1603"/>
              <a:gd name="T81" fmla="*/ 2147483647 h 2424"/>
              <a:gd name="T82" fmla="*/ 2147483647 w 1603"/>
              <a:gd name="T83" fmla="*/ 2147483647 h 2424"/>
              <a:gd name="T84" fmla="*/ 2147483647 w 1603"/>
              <a:gd name="T85" fmla="*/ 2147483647 h 2424"/>
              <a:gd name="T86" fmla="*/ 2147483647 w 1603"/>
              <a:gd name="T87" fmla="*/ 2147483647 h 2424"/>
              <a:gd name="T88" fmla="*/ 2147483647 w 1603"/>
              <a:gd name="T89" fmla="*/ 2147483647 h 2424"/>
              <a:gd name="T90" fmla="*/ 2147483647 w 1603"/>
              <a:gd name="T91" fmla="*/ 2147483647 h 2424"/>
              <a:gd name="T92" fmla="*/ 2147483647 w 1603"/>
              <a:gd name="T93" fmla="*/ 2147483647 h 2424"/>
              <a:gd name="T94" fmla="*/ 2147483647 w 1603"/>
              <a:gd name="T95" fmla="*/ 2147483647 h 2424"/>
              <a:gd name="T96" fmla="*/ 2147483647 w 1603"/>
              <a:gd name="T97" fmla="*/ 2147483647 h 2424"/>
              <a:gd name="T98" fmla="*/ 2147483647 w 1603"/>
              <a:gd name="T99" fmla="*/ 2147483647 h 2424"/>
              <a:gd name="T100" fmla="*/ 2147483647 w 1603"/>
              <a:gd name="T101" fmla="*/ 2147483647 h 2424"/>
              <a:gd name="T102" fmla="*/ 2147483647 w 1603"/>
              <a:gd name="T103" fmla="*/ 2147483647 h 2424"/>
              <a:gd name="T104" fmla="*/ 2147483647 w 1603"/>
              <a:gd name="T105" fmla="*/ 2147483647 h 242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03"/>
              <a:gd name="T160" fmla="*/ 0 h 2424"/>
              <a:gd name="T161" fmla="*/ 1603 w 1603"/>
              <a:gd name="T162" fmla="*/ 2424 h 242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03" h="2424">
                <a:moveTo>
                  <a:pt x="0" y="2195"/>
                </a:moveTo>
                <a:lnTo>
                  <a:pt x="6" y="2183"/>
                </a:lnTo>
                <a:lnTo>
                  <a:pt x="12" y="2213"/>
                </a:lnTo>
                <a:lnTo>
                  <a:pt x="18" y="2249"/>
                </a:lnTo>
                <a:lnTo>
                  <a:pt x="24" y="2219"/>
                </a:lnTo>
                <a:lnTo>
                  <a:pt x="30" y="1925"/>
                </a:lnTo>
                <a:lnTo>
                  <a:pt x="36" y="1985"/>
                </a:lnTo>
                <a:lnTo>
                  <a:pt x="42" y="2147"/>
                </a:lnTo>
                <a:lnTo>
                  <a:pt x="48" y="2165"/>
                </a:lnTo>
                <a:lnTo>
                  <a:pt x="54" y="2225"/>
                </a:lnTo>
                <a:lnTo>
                  <a:pt x="60" y="2225"/>
                </a:lnTo>
                <a:lnTo>
                  <a:pt x="66" y="2081"/>
                </a:lnTo>
                <a:lnTo>
                  <a:pt x="72" y="2069"/>
                </a:lnTo>
                <a:lnTo>
                  <a:pt x="78" y="2213"/>
                </a:lnTo>
                <a:lnTo>
                  <a:pt x="84" y="2243"/>
                </a:lnTo>
                <a:lnTo>
                  <a:pt x="90" y="2261"/>
                </a:lnTo>
                <a:lnTo>
                  <a:pt x="96" y="2285"/>
                </a:lnTo>
                <a:lnTo>
                  <a:pt x="102" y="2327"/>
                </a:lnTo>
                <a:lnTo>
                  <a:pt x="108" y="2285"/>
                </a:lnTo>
                <a:lnTo>
                  <a:pt x="114" y="2039"/>
                </a:lnTo>
                <a:lnTo>
                  <a:pt x="120" y="2081"/>
                </a:lnTo>
                <a:lnTo>
                  <a:pt x="126" y="2321"/>
                </a:lnTo>
                <a:lnTo>
                  <a:pt x="132" y="2357"/>
                </a:lnTo>
                <a:lnTo>
                  <a:pt x="138" y="2315"/>
                </a:lnTo>
                <a:lnTo>
                  <a:pt x="144" y="2321"/>
                </a:lnTo>
                <a:lnTo>
                  <a:pt x="150" y="2273"/>
                </a:lnTo>
                <a:lnTo>
                  <a:pt x="156" y="2243"/>
                </a:lnTo>
                <a:lnTo>
                  <a:pt x="162" y="2231"/>
                </a:lnTo>
                <a:lnTo>
                  <a:pt x="168" y="2249"/>
                </a:lnTo>
                <a:lnTo>
                  <a:pt x="174" y="2315"/>
                </a:lnTo>
                <a:lnTo>
                  <a:pt x="180" y="2327"/>
                </a:lnTo>
                <a:lnTo>
                  <a:pt x="186" y="2249"/>
                </a:lnTo>
                <a:lnTo>
                  <a:pt x="192" y="2267"/>
                </a:lnTo>
                <a:lnTo>
                  <a:pt x="198" y="2321"/>
                </a:lnTo>
                <a:lnTo>
                  <a:pt x="204" y="2231"/>
                </a:lnTo>
                <a:lnTo>
                  <a:pt x="210" y="2315"/>
                </a:lnTo>
                <a:lnTo>
                  <a:pt x="216" y="2351"/>
                </a:lnTo>
                <a:lnTo>
                  <a:pt x="222" y="2315"/>
                </a:lnTo>
                <a:lnTo>
                  <a:pt x="228" y="2321"/>
                </a:lnTo>
                <a:lnTo>
                  <a:pt x="234" y="2297"/>
                </a:lnTo>
                <a:lnTo>
                  <a:pt x="240" y="2303"/>
                </a:lnTo>
                <a:lnTo>
                  <a:pt x="246" y="2321"/>
                </a:lnTo>
                <a:lnTo>
                  <a:pt x="252" y="2315"/>
                </a:lnTo>
                <a:lnTo>
                  <a:pt x="258" y="2345"/>
                </a:lnTo>
                <a:lnTo>
                  <a:pt x="264" y="2339"/>
                </a:lnTo>
                <a:lnTo>
                  <a:pt x="270" y="2273"/>
                </a:lnTo>
                <a:lnTo>
                  <a:pt x="276" y="2303"/>
                </a:lnTo>
                <a:lnTo>
                  <a:pt x="282" y="2261"/>
                </a:lnTo>
                <a:lnTo>
                  <a:pt x="288" y="2315"/>
                </a:lnTo>
                <a:lnTo>
                  <a:pt x="294" y="2273"/>
                </a:lnTo>
                <a:lnTo>
                  <a:pt x="300" y="2285"/>
                </a:lnTo>
                <a:lnTo>
                  <a:pt x="306" y="2357"/>
                </a:lnTo>
                <a:lnTo>
                  <a:pt x="312" y="2357"/>
                </a:lnTo>
                <a:lnTo>
                  <a:pt x="318" y="2315"/>
                </a:lnTo>
                <a:lnTo>
                  <a:pt x="324" y="2357"/>
                </a:lnTo>
                <a:lnTo>
                  <a:pt x="330" y="2285"/>
                </a:lnTo>
                <a:lnTo>
                  <a:pt x="336" y="2267"/>
                </a:lnTo>
                <a:lnTo>
                  <a:pt x="342" y="2291"/>
                </a:lnTo>
                <a:lnTo>
                  <a:pt x="348" y="2279"/>
                </a:lnTo>
                <a:lnTo>
                  <a:pt x="354" y="2357"/>
                </a:lnTo>
                <a:lnTo>
                  <a:pt x="360" y="2381"/>
                </a:lnTo>
                <a:lnTo>
                  <a:pt x="366" y="2357"/>
                </a:lnTo>
                <a:lnTo>
                  <a:pt x="372" y="2339"/>
                </a:lnTo>
                <a:lnTo>
                  <a:pt x="378" y="2273"/>
                </a:lnTo>
                <a:lnTo>
                  <a:pt x="384" y="2333"/>
                </a:lnTo>
                <a:lnTo>
                  <a:pt x="390" y="2387"/>
                </a:lnTo>
                <a:lnTo>
                  <a:pt x="396" y="2399"/>
                </a:lnTo>
                <a:lnTo>
                  <a:pt x="402" y="2345"/>
                </a:lnTo>
                <a:lnTo>
                  <a:pt x="408" y="2309"/>
                </a:lnTo>
                <a:lnTo>
                  <a:pt x="414" y="2255"/>
                </a:lnTo>
                <a:lnTo>
                  <a:pt x="420" y="2321"/>
                </a:lnTo>
                <a:lnTo>
                  <a:pt x="426" y="2303"/>
                </a:lnTo>
                <a:lnTo>
                  <a:pt x="432" y="2309"/>
                </a:lnTo>
                <a:lnTo>
                  <a:pt x="438" y="2375"/>
                </a:lnTo>
                <a:lnTo>
                  <a:pt x="444" y="2387"/>
                </a:lnTo>
                <a:lnTo>
                  <a:pt x="450" y="2345"/>
                </a:lnTo>
                <a:lnTo>
                  <a:pt x="456" y="2339"/>
                </a:lnTo>
                <a:lnTo>
                  <a:pt x="462" y="2321"/>
                </a:lnTo>
                <a:lnTo>
                  <a:pt x="468" y="2357"/>
                </a:lnTo>
                <a:lnTo>
                  <a:pt x="474" y="2345"/>
                </a:lnTo>
                <a:lnTo>
                  <a:pt x="480" y="2333"/>
                </a:lnTo>
                <a:lnTo>
                  <a:pt x="486" y="2267"/>
                </a:lnTo>
                <a:lnTo>
                  <a:pt x="492" y="2297"/>
                </a:lnTo>
                <a:lnTo>
                  <a:pt x="498" y="2393"/>
                </a:lnTo>
                <a:lnTo>
                  <a:pt x="504" y="2333"/>
                </a:lnTo>
                <a:lnTo>
                  <a:pt x="510" y="2279"/>
                </a:lnTo>
                <a:lnTo>
                  <a:pt x="516" y="2327"/>
                </a:lnTo>
                <a:lnTo>
                  <a:pt x="522" y="2369"/>
                </a:lnTo>
                <a:lnTo>
                  <a:pt x="528" y="2351"/>
                </a:lnTo>
                <a:lnTo>
                  <a:pt x="534" y="2327"/>
                </a:lnTo>
                <a:lnTo>
                  <a:pt x="540" y="2315"/>
                </a:lnTo>
                <a:lnTo>
                  <a:pt x="546" y="2339"/>
                </a:lnTo>
                <a:lnTo>
                  <a:pt x="552" y="2369"/>
                </a:lnTo>
                <a:lnTo>
                  <a:pt x="558" y="2345"/>
                </a:lnTo>
                <a:lnTo>
                  <a:pt x="564" y="2339"/>
                </a:lnTo>
                <a:lnTo>
                  <a:pt x="570" y="2321"/>
                </a:lnTo>
                <a:lnTo>
                  <a:pt x="576" y="2315"/>
                </a:lnTo>
                <a:lnTo>
                  <a:pt x="582" y="2363"/>
                </a:lnTo>
                <a:lnTo>
                  <a:pt x="588" y="2357"/>
                </a:lnTo>
                <a:lnTo>
                  <a:pt x="594" y="2105"/>
                </a:lnTo>
                <a:lnTo>
                  <a:pt x="600" y="2009"/>
                </a:lnTo>
                <a:lnTo>
                  <a:pt x="606" y="2195"/>
                </a:lnTo>
                <a:lnTo>
                  <a:pt x="612" y="2291"/>
                </a:lnTo>
                <a:lnTo>
                  <a:pt x="618" y="2219"/>
                </a:lnTo>
                <a:lnTo>
                  <a:pt x="624" y="2339"/>
                </a:lnTo>
                <a:lnTo>
                  <a:pt x="630" y="2177"/>
                </a:lnTo>
                <a:lnTo>
                  <a:pt x="636" y="1925"/>
                </a:lnTo>
                <a:lnTo>
                  <a:pt x="642" y="1271"/>
                </a:lnTo>
                <a:lnTo>
                  <a:pt x="648" y="1871"/>
                </a:lnTo>
                <a:lnTo>
                  <a:pt x="654" y="2255"/>
                </a:lnTo>
                <a:lnTo>
                  <a:pt x="660" y="2231"/>
                </a:lnTo>
                <a:lnTo>
                  <a:pt x="666" y="2207"/>
                </a:lnTo>
                <a:lnTo>
                  <a:pt x="672" y="2213"/>
                </a:lnTo>
                <a:lnTo>
                  <a:pt x="678" y="924"/>
                </a:lnTo>
                <a:lnTo>
                  <a:pt x="684" y="702"/>
                </a:lnTo>
                <a:lnTo>
                  <a:pt x="690" y="1739"/>
                </a:lnTo>
                <a:lnTo>
                  <a:pt x="696" y="1979"/>
                </a:lnTo>
                <a:lnTo>
                  <a:pt x="702" y="2147"/>
                </a:lnTo>
                <a:lnTo>
                  <a:pt x="708" y="2135"/>
                </a:lnTo>
                <a:lnTo>
                  <a:pt x="714" y="2027"/>
                </a:lnTo>
                <a:lnTo>
                  <a:pt x="720" y="1733"/>
                </a:lnTo>
                <a:lnTo>
                  <a:pt x="726" y="0"/>
                </a:lnTo>
                <a:lnTo>
                  <a:pt x="732" y="318"/>
                </a:lnTo>
                <a:lnTo>
                  <a:pt x="738" y="2117"/>
                </a:lnTo>
                <a:lnTo>
                  <a:pt x="744" y="2117"/>
                </a:lnTo>
                <a:lnTo>
                  <a:pt x="750" y="2051"/>
                </a:lnTo>
                <a:lnTo>
                  <a:pt x="756" y="2093"/>
                </a:lnTo>
                <a:lnTo>
                  <a:pt x="762" y="702"/>
                </a:lnTo>
                <a:lnTo>
                  <a:pt x="768" y="366"/>
                </a:lnTo>
                <a:lnTo>
                  <a:pt x="774" y="1667"/>
                </a:lnTo>
                <a:lnTo>
                  <a:pt x="780" y="1931"/>
                </a:lnTo>
                <a:lnTo>
                  <a:pt x="786" y="2075"/>
                </a:lnTo>
                <a:lnTo>
                  <a:pt x="792" y="2111"/>
                </a:lnTo>
                <a:lnTo>
                  <a:pt x="798" y="2147"/>
                </a:lnTo>
                <a:lnTo>
                  <a:pt x="804" y="1943"/>
                </a:lnTo>
                <a:lnTo>
                  <a:pt x="810" y="528"/>
                </a:lnTo>
                <a:lnTo>
                  <a:pt x="816" y="792"/>
                </a:lnTo>
                <a:lnTo>
                  <a:pt x="822" y="2153"/>
                </a:lnTo>
                <a:lnTo>
                  <a:pt x="828" y="2231"/>
                </a:lnTo>
                <a:lnTo>
                  <a:pt x="834" y="2177"/>
                </a:lnTo>
                <a:lnTo>
                  <a:pt x="840" y="2147"/>
                </a:lnTo>
                <a:lnTo>
                  <a:pt x="846" y="1949"/>
                </a:lnTo>
                <a:lnTo>
                  <a:pt x="852" y="1295"/>
                </a:lnTo>
                <a:lnTo>
                  <a:pt x="858" y="1775"/>
                </a:lnTo>
                <a:lnTo>
                  <a:pt x="864" y="2027"/>
                </a:lnTo>
                <a:lnTo>
                  <a:pt x="870" y="2291"/>
                </a:lnTo>
                <a:lnTo>
                  <a:pt x="876" y="2291"/>
                </a:lnTo>
                <a:lnTo>
                  <a:pt x="882" y="2177"/>
                </a:lnTo>
                <a:lnTo>
                  <a:pt x="888" y="2231"/>
                </a:lnTo>
                <a:lnTo>
                  <a:pt x="894" y="1655"/>
                </a:lnTo>
                <a:lnTo>
                  <a:pt x="900" y="1661"/>
                </a:lnTo>
                <a:lnTo>
                  <a:pt x="906" y="2213"/>
                </a:lnTo>
                <a:lnTo>
                  <a:pt x="912" y="2237"/>
                </a:lnTo>
                <a:lnTo>
                  <a:pt x="918" y="2309"/>
                </a:lnTo>
                <a:lnTo>
                  <a:pt x="924" y="2279"/>
                </a:lnTo>
                <a:lnTo>
                  <a:pt x="930" y="2153"/>
                </a:lnTo>
                <a:lnTo>
                  <a:pt x="936" y="1925"/>
                </a:lnTo>
                <a:lnTo>
                  <a:pt x="942" y="2111"/>
                </a:lnTo>
                <a:lnTo>
                  <a:pt x="948" y="2177"/>
                </a:lnTo>
                <a:lnTo>
                  <a:pt x="954" y="2291"/>
                </a:lnTo>
                <a:lnTo>
                  <a:pt x="960" y="2327"/>
                </a:lnTo>
                <a:lnTo>
                  <a:pt x="966" y="2303"/>
                </a:lnTo>
                <a:lnTo>
                  <a:pt x="972" y="2297"/>
                </a:lnTo>
                <a:lnTo>
                  <a:pt x="978" y="2183"/>
                </a:lnTo>
                <a:lnTo>
                  <a:pt x="984" y="2219"/>
                </a:lnTo>
                <a:lnTo>
                  <a:pt x="990" y="2333"/>
                </a:lnTo>
                <a:lnTo>
                  <a:pt x="996" y="2315"/>
                </a:lnTo>
                <a:lnTo>
                  <a:pt x="1002" y="2387"/>
                </a:lnTo>
                <a:lnTo>
                  <a:pt x="1008" y="2369"/>
                </a:lnTo>
                <a:lnTo>
                  <a:pt x="1014" y="2315"/>
                </a:lnTo>
                <a:lnTo>
                  <a:pt x="1020" y="2201"/>
                </a:lnTo>
                <a:lnTo>
                  <a:pt x="1026" y="2339"/>
                </a:lnTo>
                <a:lnTo>
                  <a:pt x="1032" y="2405"/>
                </a:lnTo>
                <a:lnTo>
                  <a:pt x="1038" y="2351"/>
                </a:lnTo>
                <a:lnTo>
                  <a:pt x="1044" y="2375"/>
                </a:lnTo>
                <a:lnTo>
                  <a:pt x="1050" y="2351"/>
                </a:lnTo>
                <a:lnTo>
                  <a:pt x="1056" y="2333"/>
                </a:lnTo>
                <a:lnTo>
                  <a:pt x="1062" y="2309"/>
                </a:lnTo>
                <a:lnTo>
                  <a:pt x="1068" y="2345"/>
                </a:lnTo>
                <a:lnTo>
                  <a:pt x="1074" y="2375"/>
                </a:lnTo>
                <a:lnTo>
                  <a:pt x="1080" y="2351"/>
                </a:lnTo>
                <a:lnTo>
                  <a:pt x="1086" y="2405"/>
                </a:lnTo>
                <a:lnTo>
                  <a:pt x="1092" y="2399"/>
                </a:lnTo>
                <a:lnTo>
                  <a:pt x="1098" y="2387"/>
                </a:lnTo>
                <a:lnTo>
                  <a:pt x="1104" y="2387"/>
                </a:lnTo>
                <a:lnTo>
                  <a:pt x="1110" y="2399"/>
                </a:lnTo>
                <a:lnTo>
                  <a:pt x="1116" y="2363"/>
                </a:lnTo>
                <a:lnTo>
                  <a:pt x="1122" y="2393"/>
                </a:lnTo>
                <a:lnTo>
                  <a:pt x="1128" y="2393"/>
                </a:lnTo>
                <a:lnTo>
                  <a:pt x="1134" y="2381"/>
                </a:lnTo>
                <a:lnTo>
                  <a:pt x="1140" y="2357"/>
                </a:lnTo>
                <a:lnTo>
                  <a:pt x="1146" y="2399"/>
                </a:lnTo>
                <a:lnTo>
                  <a:pt x="1152" y="2423"/>
                </a:lnTo>
                <a:lnTo>
                  <a:pt x="1158" y="2393"/>
                </a:lnTo>
                <a:lnTo>
                  <a:pt x="1164" y="2357"/>
                </a:lnTo>
                <a:lnTo>
                  <a:pt x="1170" y="2381"/>
                </a:lnTo>
                <a:lnTo>
                  <a:pt x="1176" y="2399"/>
                </a:lnTo>
                <a:lnTo>
                  <a:pt x="1182" y="2357"/>
                </a:lnTo>
                <a:lnTo>
                  <a:pt x="1188" y="2363"/>
                </a:lnTo>
                <a:lnTo>
                  <a:pt x="1194" y="2399"/>
                </a:lnTo>
                <a:lnTo>
                  <a:pt x="1200" y="2405"/>
                </a:lnTo>
                <a:lnTo>
                  <a:pt x="1206" y="2357"/>
                </a:lnTo>
                <a:lnTo>
                  <a:pt x="1212" y="2351"/>
                </a:lnTo>
                <a:lnTo>
                  <a:pt x="1218" y="2387"/>
                </a:lnTo>
                <a:lnTo>
                  <a:pt x="1224" y="2381"/>
                </a:lnTo>
                <a:lnTo>
                  <a:pt x="1230" y="2363"/>
                </a:lnTo>
                <a:lnTo>
                  <a:pt x="1236" y="2363"/>
                </a:lnTo>
                <a:lnTo>
                  <a:pt x="1242" y="2369"/>
                </a:lnTo>
                <a:lnTo>
                  <a:pt x="1248" y="2327"/>
                </a:lnTo>
                <a:lnTo>
                  <a:pt x="1254" y="2369"/>
                </a:lnTo>
                <a:lnTo>
                  <a:pt x="1260" y="2399"/>
                </a:lnTo>
                <a:lnTo>
                  <a:pt x="1266" y="2369"/>
                </a:lnTo>
                <a:lnTo>
                  <a:pt x="1272" y="2411"/>
                </a:lnTo>
                <a:lnTo>
                  <a:pt x="1278" y="2375"/>
                </a:lnTo>
                <a:lnTo>
                  <a:pt x="1284" y="2351"/>
                </a:lnTo>
                <a:lnTo>
                  <a:pt x="1290" y="2405"/>
                </a:lnTo>
                <a:lnTo>
                  <a:pt x="1296" y="2411"/>
                </a:lnTo>
                <a:lnTo>
                  <a:pt x="1302" y="2381"/>
                </a:lnTo>
                <a:lnTo>
                  <a:pt x="1308" y="2399"/>
                </a:lnTo>
                <a:lnTo>
                  <a:pt x="1314" y="2339"/>
                </a:lnTo>
                <a:lnTo>
                  <a:pt x="1320" y="2333"/>
                </a:lnTo>
                <a:lnTo>
                  <a:pt x="1326" y="2363"/>
                </a:lnTo>
                <a:lnTo>
                  <a:pt x="1332" y="2339"/>
                </a:lnTo>
                <a:lnTo>
                  <a:pt x="1338" y="2369"/>
                </a:lnTo>
                <a:lnTo>
                  <a:pt x="1344" y="2399"/>
                </a:lnTo>
                <a:lnTo>
                  <a:pt x="1350" y="2369"/>
                </a:lnTo>
                <a:lnTo>
                  <a:pt x="1356" y="2363"/>
                </a:lnTo>
                <a:lnTo>
                  <a:pt x="1362" y="2399"/>
                </a:lnTo>
                <a:lnTo>
                  <a:pt x="1368" y="2393"/>
                </a:lnTo>
                <a:lnTo>
                  <a:pt x="1374" y="2387"/>
                </a:lnTo>
                <a:lnTo>
                  <a:pt x="1380" y="2375"/>
                </a:lnTo>
                <a:lnTo>
                  <a:pt x="1386" y="2387"/>
                </a:lnTo>
                <a:lnTo>
                  <a:pt x="1392" y="2351"/>
                </a:lnTo>
                <a:lnTo>
                  <a:pt x="1398" y="2381"/>
                </a:lnTo>
                <a:lnTo>
                  <a:pt x="1404" y="2399"/>
                </a:lnTo>
                <a:lnTo>
                  <a:pt x="1410" y="2381"/>
                </a:lnTo>
                <a:lnTo>
                  <a:pt x="1416" y="2405"/>
                </a:lnTo>
                <a:lnTo>
                  <a:pt x="1422" y="2381"/>
                </a:lnTo>
                <a:lnTo>
                  <a:pt x="1428" y="2363"/>
                </a:lnTo>
                <a:lnTo>
                  <a:pt x="1434" y="2333"/>
                </a:lnTo>
                <a:lnTo>
                  <a:pt x="1440" y="2351"/>
                </a:lnTo>
                <a:lnTo>
                  <a:pt x="1446" y="2381"/>
                </a:lnTo>
                <a:lnTo>
                  <a:pt x="1452" y="2387"/>
                </a:lnTo>
                <a:lnTo>
                  <a:pt x="1458" y="2399"/>
                </a:lnTo>
                <a:lnTo>
                  <a:pt x="1464" y="2387"/>
                </a:lnTo>
                <a:lnTo>
                  <a:pt x="1470" y="2381"/>
                </a:lnTo>
                <a:lnTo>
                  <a:pt x="1476" y="2381"/>
                </a:lnTo>
                <a:lnTo>
                  <a:pt x="1482" y="2399"/>
                </a:lnTo>
                <a:lnTo>
                  <a:pt x="1488" y="2405"/>
                </a:lnTo>
                <a:lnTo>
                  <a:pt x="1494" y="2387"/>
                </a:lnTo>
                <a:lnTo>
                  <a:pt x="1500" y="2369"/>
                </a:lnTo>
                <a:lnTo>
                  <a:pt x="1506" y="2405"/>
                </a:lnTo>
                <a:lnTo>
                  <a:pt x="1512" y="2405"/>
                </a:lnTo>
                <a:lnTo>
                  <a:pt x="1518" y="2375"/>
                </a:lnTo>
                <a:lnTo>
                  <a:pt x="1524" y="2375"/>
                </a:lnTo>
                <a:lnTo>
                  <a:pt x="1530" y="2387"/>
                </a:lnTo>
                <a:lnTo>
                  <a:pt x="1536" y="2381"/>
                </a:lnTo>
                <a:lnTo>
                  <a:pt x="1542" y="2363"/>
                </a:lnTo>
                <a:lnTo>
                  <a:pt x="1548" y="2375"/>
                </a:lnTo>
                <a:lnTo>
                  <a:pt x="1554" y="2393"/>
                </a:lnTo>
                <a:lnTo>
                  <a:pt x="1560" y="2417"/>
                </a:lnTo>
                <a:lnTo>
                  <a:pt x="1566" y="2393"/>
                </a:lnTo>
                <a:lnTo>
                  <a:pt x="1572" y="2393"/>
                </a:lnTo>
                <a:lnTo>
                  <a:pt x="1578" y="2411"/>
                </a:lnTo>
                <a:lnTo>
                  <a:pt x="1584" y="2381"/>
                </a:lnTo>
                <a:lnTo>
                  <a:pt x="1590" y="2363"/>
                </a:lnTo>
                <a:lnTo>
                  <a:pt x="1596" y="2387"/>
                </a:lnTo>
                <a:lnTo>
                  <a:pt x="1602" y="2399"/>
                </a:lnTo>
              </a:path>
            </a:pathLst>
          </a:custGeom>
          <a:noFill/>
          <a:ln w="12700" cap="rnd">
            <a:solidFill>
              <a:srgbClr val="FF0000"/>
            </a:solidFill>
            <a:round/>
            <a:headEnd/>
            <a:tailEnd/>
          </a:ln>
        </p:spPr>
        <p:txBody>
          <a:bodyPr/>
          <a:lstStyle/>
          <a:p>
            <a:endParaRPr lang="en-US"/>
          </a:p>
        </p:txBody>
      </p:sp>
      <p:sp>
        <p:nvSpPr>
          <p:cNvPr id="107525" name="Text Box 9"/>
          <p:cNvSpPr txBox="1">
            <a:spLocks noChangeArrowheads="1"/>
          </p:cNvSpPr>
          <p:nvPr/>
        </p:nvSpPr>
        <p:spPr bwMode="auto">
          <a:xfrm>
            <a:off x="1127125" y="4222750"/>
            <a:ext cx="1692275" cy="1190625"/>
          </a:xfrm>
          <a:prstGeom prst="rect">
            <a:avLst/>
          </a:prstGeom>
          <a:noFill/>
          <a:ln w="9525">
            <a:noFill/>
            <a:miter lim="800000"/>
            <a:headEnd/>
            <a:tailEnd/>
          </a:ln>
        </p:spPr>
        <p:txBody>
          <a:bodyPr>
            <a:spAutoFit/>
          </a:bodyPr>
          <a:lstStyle/>
          <a:p>
            <a:r>
              <a:rPr lang="en-US" sz="1800"/>
              <a:t>Molecules that are completely </a:t>
            </a:r>
            <a:r>
              <a:rPr lang="en-US" sz="1800" baseline="30000"/>
              <a:t>12</a:t>
            </a:r>
            <a:r>
              <a:rPr lang="en-US" sz="1800"/>
              <a:t>C are now rare</a:t>
            </a:r>
          </a:p>
        </p:txBody>
      </p:sp>
      <p:sp>
        <p:nvSpPr>
          <p:cNvPr id="107526" name="Line 10"/>
          <p:cNvSpPr>
            <a:spLocks noChangeShapeType="1"/>
          </p:cNvSpPr>
          <p:nvPr/>
        </p:nvSpPr>
        <p:spPr bwMode="auto">
          <a:xfrm>
            <a:off x="2743200" y="4953000"/>
            <a:ext cx="1905000" cy="533400"/>
          </a:xfrm>
          <a:prstGeom prst="line">
            <a:avLst/>
          </a:prstGeom>
          <a:noFill/>
          <a:ln w="9525">
            <a:solidFill>
              <a:schemeClr val="tx1"/>
            </a:solidFill>
            <a:round/>
            <a:headEnd/>
            <a:tailEnd type="triangle" w="med" len="med"/>
          </a:ln>
        </p:spPr>
        <p:txBody>
          <a:bodyPr/>
          <a:lstStyle/>
          <a:p>
            <a:endParaRPr lang="en-US"/>
          </a:p>
        </p:txBody>
      </p:sp>
      <p:sp>
        <p:nvSpPr>
          <p:cNvPr id="107527" name="Line 12"/>
          <p:cNvSpPr>
            <a:spLocks noChangeShapeType="1"/>
          </p:cNvSpPr>
          <p:nvPr/>
        </p:nvSpPr>
        <p:spPr bwMode="auto">
          <a:xfrm flipH="1">
            <a:off x="5105400" y="3276600"/>
            <a:ext cx="1143000" cy="0"/>
          </a:xfrm>
          <a:prstGeom prst="line">
            <a:avLst/>
          </a:prstGeom>
          <a:noFill/>
          <a:ln w="9525">
            <a:solidFill>
              <a:schemeClr val="tx1"/>
            </a:solidFill>
            <a:round/>
            <a:headEnd/>
            <a:tailEnd type="triangle" w="med" len="med"/>
          </a:ln>
        </p:spPr>
        <p:txBody>
          <a:bodyPr/>
          <a:lstStyle/>
          <a:p>
            <a:endParaRPr lang="en-US"/>
          </a:p>
        </p:txBody>
      </p:sp>
      <p:sp>
        <p:nvSpPr>
          <p:cNvPr id="107528" name="Text Box 13"/>
          <p:cNvSpPr txBox="1">
            <a:spLocks noChangeArrowheads="1"/>
          </p:cNvSpPr>
          <p:nvPr/>
        </p:nvSpPr>
        <p:spPr bwMode="auto">
          <a:xfrm>
            <a:off x="6461125" y="3079750"/>
            <a:ext cx="2378075" cy="915988"/>
          </a:xfrm>
          <a:prstGeom prst="rect">
            <a:avLst/>
          </a:prstGeom>
          <a:noFill/>
          <a:ln w="9525">
            <a:noFill/>
            <a:miter lim="800000"/>
            <a:headEnd/>
            <a:tailEnd/>
          </a:ln>
        </p:spPr>
        <p:txBody>
          <a:bodyPr>
            <a:spAutoFit/>
          </a:bodyPr>
          <a:lstStyle/>
          <a:p>
            <a:r>
              <a:rPr lang="en-US" sz="1800"/>
              <a:t>Odds are actually best that at least 3 carbon atoms are </a:t>
            </a:r>
            <a:r>
              <a:rPr lang="en-US" sz="1800" baseline="30000"/>
              <a:t>13</a:t>
            </a:r>
            <a:r>
              <a:rPr lang="en-US" sz="1800"/>
              <a:t>C</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en-US" sz="1800" smtClean="0"/>
              <a:t>Mass Spectrometry</a:t>
            </a:r>
          </a:p>
        </p:txBody>
      </p:sp>
      <p:sp>
        <p:nvSpPr>
          <p:cNvPr id="108547"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r>
              <a:rPr lang="en-US" sz="1800" smtClean="0"/>
              <a:t>Inferences from Isotopic Ratios</a:t>
            </a:r>
          </a:p>
          <a:p>
            <a:pPr marL="1601788" lvl="2" indent="-457200" eaLnBrk="1" hangingPunct="1">
              <a:buFontTx/>
              <a:buAutoNum type="arabicPeriod" startAt="6"/>
            </a:pPr>
            <a:r>
              <a:rPr lang="en-US" sz="1800" smtClean="0"/>
              <a:t>For molecules that contain Cl or Br, the isotopic peaks </a:t>
            </a:r>
            <a:r>
              <a:rPr lang="en-US" sz="1800" i="1" u="sng" smtClean="0"/>
              <a:t>are</a:t>
            </a:r>
            <a:r>
              <a:rPr lang="en-US" sz="1800" smtClean="0"/>
              <a:t> diagnostic</a:t>
            </a:r>
          </a:p>
          <a:p>
            <a:pPr marL="2079625" lvl="3" indent="-457200" eaLnBrk="1" hangingPunct="1"/>
            <a:r>
              <a:rPr lang="en-US" sz="1800" smtClean="0"/>
              <a:t>In both cases the M+2 isotope is prevalent:</a:t>
            </a:r>
          </a:p>
          <a:p>
            <a:pPr marL="2517775" lvl="4" indent="-457200" eaLnBrk="1" hangingPunct="1">
              <a:buFont typeface="Wingdings" pitchFamily="2" charset="2"/>
              <a:buChar char="§"/>
            </a:pPr>
            <a:r>
              <a:rPr lang="en-US" sz="1800" baseline="30000" smtClean="0"/>
              <a:t>35</a:t>
            </a:r>
            <a:r>
              <a:rPr lang="en-US" sz="1800" smtClean="0"/>
              <a:t>Cl is 75.77% and </a:t>
            </a:r>
            <a:r>
              <a:rPr lang="en-US" sz="1800" baseline="30000" smtClean="0"/>
              <a:t>37</a:t>
            </a:r>
            <a:r>
              <a:rPr lang="en-US" sz="1800" smtClean="0"/>
              <a:t>Cl is 24.23% of naturally occurring chlorine atoms</a:t>
            </a:r>
          </a:p>
          <a:p>
            <a:pPr marL="2517775" lvl="4" indent="-457200" eaLnBrk="1" hangingPunct="1">
              <a:buFont typeface="Wingdings" pitchFamily="2" charset="2"/>
              <a:buChar char="§"/>
            </a:pPr>
            <a:r>
              <a:rPr lang="en-US" sz="1800" baseline="30000" smtClean="0"/>
              <a:t>79</a:t>
            </a:r>
            <a:r>
              <a:rPr lang="en-US" sz="1800" smtClean="0"/>
              <a:t>Br is 50.52% and </a:t>
            </a:r>
            <a:r>
              <a:rPr lang="en-US" sz="1800" baseline="30000" smtClean="0"/>
              <a:t>81</a:t>
            </a:r>
            <a:r>
              <a:rPr lang="en-US" sz="1800" smtClean="0"/>
              <a:t>Br is 49.48% of naturally occurring bromine atoms </a:t>
            </a:r>
          </a:p>
          <a:p>
            <a:pPr marL="2517775" lvl="4" indent="-457200" eaLnBrk="1" hangingPunct="1">
              <a:buFont typeface="Wingdings" pitchFamily="2" charset="2"/>
              <a:buChar char="§"/>
            </a:pPr>
            <a:endParaRPr lang="en-US" sz="1800" smtClean="0"/>
          </a:p>
          <a:p>
            <a:pPr marL="2079625" lvl="3" indent="-457200" eaLnBrk="1" hangingPunct="1">
              <a:buFont typeface="Wingdings" pitchFamily="2" charset="2"/>
              <a:buAutoNum type="alphaLcParenR"/>
            </a:pPr>
            <a:r>
              <a:rPr lang="en-US" sz="1800" smtClean="0"/>
              <a:t>If a molecule contains a single chlorine atom, the molecular ion would appear:				  	</a:t>
            </a:r>
          </a:p>
          <a:p>
            <a:pPr marL="2517775" lvl="4" indent="-457200" eaLnBrk="1" hangingPunct="1">
              <a:buFont typeface="Wingdings" pitchFamily="2" charset="2"/>
              <a:buChar char="§"/>
            </a:pPr>
            <a:endParaRPr lang="en-US" sz="1800" smtClean="0"/>
          </a:p>
          <a:p>
            <a:pPr marL="1601788" lvl="2" indent="-457200" eaLnBrk="1" hangingPunct="1">
              <a:buFontTx/>
              <a:buNone/>
            </a:pPr>
            <a:r>
              <a:rPr lang="en-US" sz="1800" smtClean="0"/>
              <a:t>	</a:t>
            </a:r>
          </a:p>
        </p:txBody>
      </p:sp>
      <p:sp>
        <p:nvSpPr>
          <p:cNvPr id="108548" name="Line 9"/>
          <p:cNvSpPr>
            <a:spLocks noChangeShapeType="1"/>
          </p:cNvSpPr>
          <p:nvPr/>
        </p:nvSpPr>
        <p:spPr bwMode="auto">
          <a:xfrm>
            <a:off x="3657600" y="4343400"/>
            <a:ext cx="0" cy="1828800"/>
          </a:xfrm>
          <a:prstGeom prst="line">
            <a:avLst/>
          </a:prstGeom>
          <a:noFill/>
          <a:ln w="28575">
            <a:solidFill>
              <a:schemeClr val="tx1"/>
            </a:solidFill>
            <a:round/>
            <a:headEnd/>
            <a:tailEnd/>
          </a:ln>
        </p:spPr>
        <p:txBody>
          <a:bodyPr/>
          <a:lstStyle/>
          <a:p>
            <a:endParaRPr lang="en-US"/>
          </a:p>
        </p:txBody>
      </p:sp>
      <p:sp>
        <p:nvSpPr>
          <p:cNvPr id="108549" name="Line 11"/>
          <p:cNvSpPr>
            <a:spLocks noChangeShapeType="1"/>
          </p:cNvSpPr>
          <p:nvPr/>
        </p:nvSpPr>
        <p:spPr bwMode="auto">
          <a:xfrm>
            <a:off x="3657600" y="6172200"/>
            <a:ext cx="1524000" cy="0"/>
          </a:xfrm>
          <a:prstGeom prst="line">
            <a:avLst/>
          </a:prstGeom>
          <a:noFill/>
          <a:ln w="28575">
            <a:solidFill>
              <a:schemeClr val="tx1"/>
            </a:solidFill>
            <a:round/>
            <a:headEnd/>
            <a:tailEnd/>
          </a:ln>
        </p:spPr>
        <p:txBody>
          <a:bodyPr/>
          <a:lstStyle/>
          <a:p>
            <a:endParaRPr lang="en-US"/>
          </a:p>
        </p:txBody>
      </p:sp>
      <p:sp>
        <p:nvSpPr>
          <p:cNvPr id="108550" name="Line 12"/>
          <p:cNvSpPr>
            <a:spLocks noChangeShapeType="1"/>
          </p:cNvSpPr>
          <p:nvPr/>
        </p:nvSpPr>
        <p:spPr bwMode="auto">
          <a:xfrm flipV="1">
            <a:off x="4398963" y="4724400"/>
            <a:ext cx="0" cy="1447800"/>
          </a:xfrm>
          <a:prstGeom prst="line">
            <a:avLst/>
          </a:prstGeom>
          <a:noFill/>
          <a:ln w="9525">
            <a:solidFill>
              <a:schemeClr val="tx1"/>
            </a:solidFill>
            <a:round/>
            <a:headEnd/>
            <a:tailEnd/>
          </a:ln>
        </p:spPr>
        <p:txBody>
          <a:bodyPr/>
          <a:lstStyle/>
          <a:p>
            <a:endParaRPr lang="en-US"/>
          </a:p>
        </p:txBody>
      </p:sp>
      <p:sp>
        <p:nvSpPr>
          <p:cNvPr id="108551" name="Line 13"/>
          <p:cNvSpPr>
            <a:spLocks noChangeShapeType="1"/>
          </p:cNvSpPr>
          <p:nvPr/>
        </p:nvSpPr>
        <p:spPr bwMode="auto">
          <a:xfrm flipV="1">
            <a:off x="4724400" y="5791200"/>
            <a:ext cx="0" cy="381000"/>
          </a:xfrm>
          <a:prstGeom prst="line">
            <a:avLst/>
          </a:prstGeom>
          <a:noFill/>
          <a:ln w="9525">
            <a:solidFill>
              <a:schemeClr val="tx1"/>
            </a:solidFill>
            <a:round/>
            <a:headEnd/>
            <a:tailEnd/>
          </a:ln>
        </p:spPr>
        <p:txBody>
          <a:bodyPr/>
          <a:lstStyle/>
          <a:p>
            <a:endParaRPr lang="en-US"/>
          </a:p>
        </p:txBody>
      </p:sp>
      <p:sp>
        <p:nvSpPr>
          <p:cNvPr id="108552" name="Line 14"/>
          <p:cNvSpPr>
            <a:spLocks noChangeShapeType="1"/>
          </p:cNvSpPr>
          <p:nvPr/>
        </p:nvSpPr>
        <p:spPr bwMode="auto">
          <a:xfrm flipV="1">
            <a:off x="4395788" y="6172200"/>
            <a:ext cx="0" cy="152400"/>
          </a:xfrm>
          <a:prstGeom prst="line">
            <a:avLst/>
          </a:prstGeom>
          <a:noFill/>
          <a:ln w="9525">
            <a:solidFill>
              <a:schemeClr val="tx1"/>
            </a:solidFill>
            <a:round/>
            <a:headEnd/>
            <a:tailEnd/>
          </a:ln>
        </p:spPr>
        <p:txBody>
          <a:bodyPr/>
          <a:lstStyle/>
          <a:p>
            <a:endParaRPr lang="en-US"/>
          </a:p>
        </p:txBody>
      </p:sp>
      <p:sp>
        <p:nvSpPr>
          <p:cNvPr id="108553" name="Line 15"/>
          <p:cNvSpPr>
            <a:spLocks noChangeShapeType="1"/>
          </p:cNvSpPr>
          <p:nvPr/>
        </p:nvSpPr>
        <p:spPr bwMode="auto">
          <a:xfrm flipV="1">
            <a:off x="4572000" y="6172200"/>
            <a:ext cx="0" cy="152400"/>
          </a:xfrm>
          <a:prstGeom prst="line">
            <a:avLst/>
          </a:prstGeom>
          <a:noFill/>
          <a:ln w="9525">
            <a:solidFill>
              <a:schemeClr val="tx1"/>
            </a:solidFill>
            <a:round/>
            <a:headEnd/>
            <a:tailEnd/>
          </a:ln>
        </p:spPr>
        <p:txBody>
          <a:bodyPr/>
          <a:lstStyle/>
          <a:p>
            <a:endParaRPr lang="en-US"/>
          </a:p>
        </p:txBody>
      </p:sp>
      <p:sp>
        <p:nvSpPr>
          <p:cNvPr id="108554" name="Line 16"/>
          <p:cNvSpPr>
            <a:spLocks noChangeShapeType="1"/>
          </p:cNvSpPr>
          <p:nvPr/>
        </p:nvSpPr>
        <p:spPr bwMode="auto">
          <a:xfrm flipV="1">
            <a:off x="4724400" y="6172200"/>
            <a:ext cx="0" cy="152400"/>
          </a:xfrm>
          <a:prstGeom prst="line">
            <a:avLst/>
          </a:prstGeom>
          <a:noFill/>
          <a:ln w="9525">
            <a:solidFill>
              <a:schemeClr val="tx1"/>
            </a:solidFill>
            <a:round/>
            <a:headEnd/>
            <a:tailEnd/>
          </a:ln>
        </p:spPr>
        <p:txBody>
          <a:bodyPr/>
          <a:lstStyle/>
          <a:p>
            <a:endParaRPr lang="en-US"/>
          </a:p>
        </p:txBody>
      </p:sp>
      <p:sp>
        <p:nvSpPr>
          <p:cNvPr id="108555" name="Text Box 17"/>
          <p:cNvSpPr txBox="1">
            <a:spLocks noChangeArrowheads="1"/>
          </p:cNvSpPr>
          <p:nvPr/>
        </p:nvSpPr>
        <p:spPr bwMode="auto">
          <a:xfrm>
            <a:off x="4267200" y="6324600"/>
            <a:ext cx="563563" cy="304800"/>
          </a:xfrm>
          <a:prstGeom prst="rect">
            <a:avLst/>
          </a:prstGeom>
          <a:noFill/>
          <a:ln w="9525">
            <a:noFill/>
            <a:miter lim="800000"/>
            <a:headEnd/>
            <a:tailEnd/>
          </a:ln>
        </p:spPr>
        <p:txBody>
          <a:bodyPr wrap="none">
            <a:spAutoFit/>
          </a:bodyPr>
          <a:lstStyle/>
          <a:p>
            <a:r>
              <a:rPr lang="en-US" sz="1400" b="1"/>
              <a:t>m/e</a:t>
            </a:r>
          </a:p>
        </p:txBody>
      </p:sp>
      <p:sp>
        <p:nvSpPr>
          <p:cNvPr id="108556" name="Text Box 18"/>
          <p:cNvSpPr txBox="1">
            <a:spLocks noChangeArrowheads="1"/>
          </p:cNvSpPr>
          <p:nvPr/>
        </p:nvSpPr>
        <p:spPr bwMode="auto">
          <a:xfrm rot="-5400000">
            <a:off x="2590800" y="5257800"/>
            <a:ext cx="1646238" cy="274638"/>
          </a:xfrm>
          <a:prstGeom prst="rect">
            <a:avLst/>
          </a:prstGeom>
          <a:noFill/>
          <a:ln w="9525">
            <a:noFill/>
            <a:miter lim="800000"/>
            <a:headEnd/>
            <a:tailEnd/>
          </a:ln>
        </p:spPr>
        <p:txBody>
          <a:bodyPr wrap="none">
            <a:spAutoFit/>
          </a:bodyPr>
          <a:lstStyle/>
          <a:p>
            <a:r>
              <a:rPr lang="en-US" sz="1200" b="1"/>
              <a:t>relative abundance</a:t>
            </a:r>
          </a:p>
        </p:txBody>
      </p:sp>
      <p:sp>
        <p:nvSpPr>
          <p:cNvPr id="108557" name="Text Box 19"/>
          <p:cNvSpPr txBox="1">
            <a:spLocks noChangeArrowheads="1"/>
          </p:cNvSpPr>
          <p:nvPr/>
        </p:nvSpPr>
        <p:spPr bwMode="auto">
          <a:xfrm>
            <a:off x="4191000" y="4419600"/>
            <a:ext cx="436563" cy="304800"/>
          </a:xfrm>
          <a:prstGeom prst="rect">
            <a:avLst/>
          </a:prstGeom>
          <a:noFill/>
          <a:ln w="9525">
            <a:noFill/>
            <a:miter lim="800000"/>
            <a:headEnd/>
            <a:tailEnd/>
          </a:ln>
        </p:spPr>
        <p:txBody>
          <a:bodyPr wrap="none">
            <a:spAutoFit/>
          </a:bodyPr>
          <a:lstStyle/>
          <a:p>
            <a:r>
              <a:rPr lang="en-US" sz="1400" b="1"/>
              <a:t>M</a:t>
            </a:r>
            <a:r>
              <a:rPr lang="en-US" sz="1400" b="1" baseline="30000"/>
              <a:t>+</a:t>
            </a:r>
          </a:p>
        </p:txBody>
      </p:sp>
      <p:sp>
        <p:nvSpPr>
          <p:cNvPr id="108558" name="Text Box 20"/>
          <p:cNvSpPr txBox="1">
            <a:spLocks noChangeArrowheads="1"/>
          </p:cNvSpPr>
          <p:nvPr/>
        </p:nvSpPr>
        <p:spPr bwMode="auto">
          <a:xfrm>
            <a:off x="4495800" y="5410200"/>
            <a:ext cx="601663" cy="304800"/>
          </a:xfrm>
          <a:prstGeom prst="rect">
            <a:avLst/>
          </a:prstGeom>
          <a:noFill/>
          <a:ln w="9525">
            <a:noFill/>
            <a:miter lim="800000"/>
            <a:headEnd/>
            <a:tailEnd/>
          </a:ln>
        </p:spPr>
        <p:txBody>
          <a:bodyPr wrap="none">
            <a:spAutoFit/>
          </a:bodyPr>
          <a:lstStyle/>
          <a:p>
            <a:r>
              <a:rPr lang="en-US" sz="1400" b="1"/>
              <a:t>M+2</a:t>
            </a:r>
            <a:endParaRPr lang="en-US" sz="1400" b="1" baseline="30000"/>
          </a:p>
        </p:txBody>
      </p:sp>
      <p:sp>
        <p:nvSpPr>
          <p:cNvPr id="108559" name="Text Box 21"/>
          <p:cNvSpPr txBox="1">
            <a:spLocks noChangeArrowheads="1"/>
          </p:cNvSpPr>
          <p:nvPr/>
        </p:nvSpPr>
        <p:spPr bwMode="auto">
          <a:xfrm>
            <a:off x="5791200" y="4724400"/>
            <a:ext cx="2133600" cy="1190625"/>
          </a:xfrm>
          <a:prstGeom prst="rect">
            <a:avLst/>
          </a:prstGeom>
          <a:noFill/>
          <a:ln w="9525">
            <a:noFill/>
            <a:miter lim="800000"/>
            <a:headEnd/>
            <a:tailEnd/>
          </a:ln>
        </p:spPr>
        <p:txBody>
          <a:bodyPr>
            <a:spAutoFit/>
          </a:bodyPr>
          <a:lstStyle/>
          <a:p>
            <a:r>
              <a:rPr lang="en-US" sz="1800"/>
              <a:t>The M+2 peak would be 24% the size of the M</a:t>
            </a:r>
            <a:r>
              <a:rPr lang="en-US" sz="1800" baseline="30000"/>
              <a:t>+</a:t>
            </a:r>
          </a:p>
          <a:p>
            <a:r>
              <a:rPr lang="en-US" sz="1800"/>
              <a:t>if one Cl is present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en-US" sz="1800" smtClean="0"/>
              <a:t>Mass Spectrometry</a:t>
            </a:r>
          </a:p>
        </p:txBody>
      </p:sp>
      <p:sp>
        <p:nvSpPr>
          <p:cNvPr id="109571"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r>
              <a:rPr lang="en-US" sz="1800" smtClean="0"/>
              <a:t>Inferences from Isotopic Ratios</a:t>
            </a:r>
          </a:p>
          <a:p>
            <a:pPr marL="1601788" lvl="2" indent="-457200" eaLnBrk="1" hangingPunct="1">
              <a:buFontTx/>
              <a:buAutoNum type="arabicPeriod" startAt="6"/>
            </a:pPr>
            <a:r>
              <a:rPr lang="en-US" sz="1800" smtClean="0"/>
              <a:t>For molecules that contain Cl or Br, the isotopic peaks </a:t>
            </a:r>
            <a:r>
              <a:rPr lang="en-US" sz="1800" i="1" u="sng" smtClean="0"/>
              <a:t>are</a:t>
            </a:r>
            <a:r>
              <a:rPr lang="en-US" sz="1800" smtClean="0"/>
              <a:t> diagnostic</a:t>
            </a:r>
          </a:p>
          <a:p>
            <a:pPr marL="2079625" lvl="3" indent="-457200" eaLnBrk="1" hangingPunct="1">
              <a:buFontTx/>
              <a:buAutoNum type="alphaLcParenR" startAt="3"/>
            </a:pPr>
            <a:r>
              <a:rPr lang="en-US" sz="1800" smtClean="0"/>
              <a:t>If a molecule contains a single bromine atom, the molecular ion would appear:	</a:t>
            </a:r>
          </a:p>
          <a:p>
            <a:pPr marL="2079625" lvl="3" indent="-457200" eaLnBrk="1" hangingPunct="1">
              <a:buFontTx/>
              <a:buAutoNum type="alphaLcParenR" startAt="3"/>
            </a:pPr>
            <a:endParaRPr lang="en-US" sz="1800" smtClean="0"/>
          </a:p>
          <a:p>
            <a:pPr marL="2079625" lvl="3" indent="-457200" eaLnBrk="1" hangingPunct="1">
              <a:buFontTx/>
              <a:buAutoNum type="alphaLcParenR" startAt="3"/>
            </a:pPr>
            <a:endParaRPr lang="en-US" sz="1800" smtClean="0"/>
          </a:p>
          <a:p>
            <a:pPr marL="2079625" lvl="3" indent="-457200" eaLnBrk="1" hangingPunct="1">
              <a:buFontTx/>
              <a:buAutoNum type="alphaLcParenR" startAt="3"/>
            </a:pPr>
            <a:endParaRPr lang="en-US" sz="1800" smtClean="0"/>
          </a:p>
          <a:p>
            <a:pPr marL="2079625" lvl="3" indent="-457200" eaLnBrk="1" hangingPunct="1">
              <a:buFontTx/>
              <a:buAutoNum type="alphaLcParenR" startAt="3"/>
            </a:pPr>
            <a:endParaRPr lang="en-US" sz="1800" smtClean="0"/>
          </a:p>
          <a:p>
            <a:pPr marL="2079625" lvl="3" indent="-457200" eaLnBrk="1" hangingPunct="1">
              <a:buFontTx/>
              <a:buAutoNum type="alphaLcParenR" startAt="3"/>
            </a:pPr>
            <a:endParaRPr lang="en-US" sz="1800" smtClean="0"/>
          </a:p>
          <a:p>
            <a:pPr marL="2079625" lvl="3" indent="-457200" eaLnBrk="1" hangingPunct="1">
              <a:buFontTx/>
              <a:buAutoNum type="alphaLcParenR" startAt="3"/>
            </a:pPr>
            <a:endParaRPr lang="en-US" sz="1800" smtClean="0"/>
          </a:p>
          <a:p>
            <a:pPr marL="2079625" lvl="3" indent="-457200" eaLnBrk="1" hangingPunct="1">
              <a:buFontTx/>
              <a:buAutoNum type="alphaLcParenR" startAt="3"/>
            </a:pPr>
            <a:endParaRPr lang="en-US" sz="1800" smtClean="0"/>
          </a:p>
          <a:p>
            <a:pPr marL="2079625" lvl="3" indent="-457200" eaLnBrk="1" hangingPunct="1">
              <a:buFontTx/>
              <a:buAutoNum type="alphaLcParenR" startAt="3"/>
            </a:pPr>
            <a:endParaRPr lang="en-US" sz="1800" smtClean="0"/>
          </a:p>
          <a:p>
            <a:pPr marL="2079625" lvl="3" indent="-457200" eaLnBrk="1" hangingPunct="1">
              <a:buFontTx/>
              <a:buAutoNum type="alphaLcParenR" startAt="3"/>
            </a:pPr>
            <a:r>
              <a:rPr lang="en-US" sz="1800" smtClean="0"/>
              <a:t>The effects of multiple Cl and Br atoms is additive – your text has a complete table of the combinations possible with 1-3 of either atom</a:t>
            </a:r>
          </a:p>
          <a:p>
            <a:pPr marL="2079625" lvl="3" indent="-457200" eaLnBrk="1" hangingPunct="1">
              <a:buFontTx/>
              <a:buAutoNum type="alphaLcParenR" startAt="3"/>
            </a:pPr>
            <a:endParaRPr lang="en-US" sz="1800" smtClean="0"/>
          </a:p>
          <a:p>
            <a:pPr marL="1601788" lvl="2" indent="-457200" eaLnBrk="1" hangingPunct="1">
              <a:buFontTx/>
              <a:buAutoNum type="arabicPeriod" startAt="6"/>
            </a:pPr>
            <a:r>
              <a:rPr lang="en-US" sz="1800" smtClean="0"/>
              <a:t>Sulfur will give a M+2 peak of 4% relative intensity and silicon 3%</a:t>
            </a:r>
          </a:p>
          <a:p>
            <a:pPr marL="1601788" lvl="2" indent="-457200" eaLnBrk="1" hangingPunct="1">
              <a:buFontTx/>
              <a:buNone/>
            </a:pPr>
            <a:r>
              <a:rPr lang="en-US" sz="1800" smtClean="0"/>
              <a:t>	</a:t>
            </a:r>
          </a:p>
        </p:txBody>
      </p:sp>
      <p:sp>
        <p:nvSpPr>
          <p:cNvPr id="109572" name="Line 4"/>
          <p:cNvSpPr>
            <a:spLocks noChangeShapeType="1"/>
          </p:cNvSpPr>
          <p:nvPr/>
        </p:nvSpPr>
        <p:spPr bwMode="auto">
          <a:xfrm>
            <a:off x="3124200" y="2514600"/>
            <a:ext cx="0" cy="1828800"/>
          </a:xfrm>
          <a:prstGeom prst="line">
            <a:avLst/>
          </a:prstGeom>
          <a:noFill/>
          <a:ln w="28575">
            <a:solidFill>
              <a:schemeClr val="tx1"/>
            </a:solidFill>
            <a:round/>
            <a:headEnd/>
            <a:tailEnd/>
          </a:ln>
        </p:spPr>
        <p:txBody>
          <a:bodyPr/>
          <a:lstStyle/>
          <a:p>
            <a:endParaRPr lang="en-US"/>
          </a:p>
        </p:txBody>
      </p:sp>
      <p:sp>
        <p:nvSpPr>
          <p:cNvPr id="109573" name="Line 5"/>
          <p:cNvSpPr>
            <a:spLocks noChangeShapeType="1"/>
          </p:cNvSpPr>
          <p:nvPr/>
        </p:nvSpPr>
        <p:spPr bwMode="auto">
          <a:xfrm>
            <a:off x="3124200" y="4343400"/>
            <a:ext cx="1524000" cy="0"/>
          </a:xfrm>
          <a:prstGeom prst="line">
            <a:avLst/>
          </a:prstGeom>
          <a:noFill/>
          <a:ln w="28575">
            <a:solidFill>
              <a:schemeClr val="tx1"/>
            </a:solidFill>
            <a:round/>
            <a:headEnd/>
            <a:tailEnd/>
          </a:ln>
        </p:spPr>
        <p:txBody>
          <a:bodyPr/>
          <a:lstStyle/>
          <a:p>
            <a:endParaRPr lang="en-US"/>
          </a:p>
        </p:txBody>
      </p:sp>
      <p:sp>
        <p:nvSpPr>
          <p:cNvPr id="109574" name="Line 6"/>
          <p:cNvSpPr>
            <a:spLocks noChangeShapeType="1"/>
          </p:cNvSpPr>
          <p:nvPr/>
        </p:nvSpPr>
        <p:spPr bwMode="auto">
          <a:xfrm flipV="1">
            <a:off x="3865563" y="2895600"/>
            <a:ext cx="0" cy="1447800"/>
          </a:xfrm>
          <a:prstGeom prst="line">
            <a:avLst/>
          </a:prstGeom>
          <a:noFill/>
          <a:ln w="9525">
            <a:solidFill>
              <a:schemeClr val="tx1"/>
            </a:solidFill>
            <a:round/>
            <a:headEnd/>
            <a:tailEnd/>
          </a:ln>
        </p:spPr>
        <p:txBody>
          <a:bodyPr/>
          <a:lstStyle/>
          <a:p>
            <a:endParaRPr lang="en-US"/>
          </a:p>
        </p:txBody>
      </p:sp>
      <p:sp>
        <p:nvSpPr>
          <p:cNvPr id="109575" name="Line 7"/>
          <p:cNvSpPr>
            <a:spLocks noChangeShapeType="1"/>
          </p:cNvSpPr>
          <p:nvPr/>
        </p:nvSpPr>
        <p:spPr bwMode="auto">
          <a:xfrm flipV="1">
            <a:off x="4191000" y="2895600"/>
            <a:ext cx="0" cy="1447800"/>
          </a:xfrm>
          <a:prstGeom prst="line">
            <a:avLst/>
          </a:prstGeom>
          <a:noFill/>
          <a:ln w="9525">
            <a:solidFill>
              <a:schemeClr val="tx1"/>
            </a:solidFill>
            <a:round/>
            <a:headEnd/>
            <a:tailEnd/>
          </a:ln>
        </p:spPr>
        <p:txBody>
          <a:bodyPr/>
          <a:lstStyle/>
          <a:p>
            <a:endParaRPr lang="en-US"/>
          </a:p>
        </p:txBody>
      </p:sp>
      <p:sp>
        <p:nvSpPr>
          <p:cNvPr id="109576" name="Line 8"/>
          <p:cNvSpPr>
            <a:spLocks noChangeShapeType="1"/>
          </p:cNvSpPr>
          <p:nvPr/>
        </p:nvSpPr>
        <p:spPr bwMode="auto">
          <a:xfrm flipV="1">
            <a:off x="3862388" y="4343400"/>
            <a:ext cx="0" cy="152400"/>
          </a:xfrm>
          <a:prstGeom prst="line">
            <a:avLst/>
          </a:prstGeom>
          <a:noFill/>
          <a:ln w="9525">
            <a:solidFill>
              <a:schemeClr val="tx1"/>
            </a:solidFill>
            <a:round/>
            <a:headEnd/>
            <a:tailEnd/>
          </a:ln>
        </p:spPr>
        <p:txBody>
          <a:bodyPr/>
          <a:lstStyle/>
          <a:p>
            <a:endParaRPr lang="en-US"/>
          </a:p>
        </p:txBody>
      </p:sp>
      <p:sp>
        <p:nvSpPr>
          <p:cNvPr id="109577" name="Line 9"/>
          <p:cNvSpPr>
            <a:spLocks noChangeShapeType="1"/>
          </p:cNvSpPr>
          <p:nvPr/>
        </p:nvSpPr>
        <p:spPr bwMode="auto">
          <a:xfrm flipV="1">
            <a:off x="4038600" y="4343400"/>
            <a:ext cx="0" cy="152400"/>
          </a:xfrm>
          <a:prstGeom prst="line">
            <a:avLst/>
          </a:prstGeom>
          <a:noFill/>
          <a:ln w="9525">
            <a:solidFill>
              <a:schemeClr val="tx1"/>
            </a:solidFill>
            <a:round/>
            <a:headEnd/>
            <a:tailEnd/>
          </a:ln>
        </p:spPr>
        <p:txBody>
          <a:bodyPr/>
          <a:lstStyle/>
          <a:p>
            <a:endParaRPr lang="en-US"/>
          </a:p>
        </p:txBody>
      </p:sp>
      <p:sp>
        <p:nvSpPr>
          <p:cNvPr id="109578" name="Line 10"/>
          <p:cNvSpPr>
            <a:spLocks noChangeShapeType="1"/>
          </p:cNvSpPr>
          <p:nvPr/>
        </p:nvSpPr>
        <p:spPr bwMode="auto">
          <a:xfrm flipV="1">
            <a:off x="4191000" y="4343400"/>
            <a:ext cx="0" cy="152400"/>
          </a:xfrm>
          <a:prstGeom prst="line">
            <a:avLst/>
          </a:prstGeom>
          <a:noFill/>
          <a:ln w="9525">
            <a:solidFill>
              <a:schemeClr val="tx1"/>
            </a:solidFill>
            <a:round/>
            <a:headEnd/>
            <a:tailEnd/>
          </a:ln>
        </p:spPr>
        <p:txBody>
          <a:bodyPr/>
          <a:lstStyle/>
          <a:p>
            <a:endParaRPr lang="en-US"/>
          </a:p>
        </p:txBody>
      </p:sp>
      <p:sp>
        <p:nvSpPr>
          <p:cNvPr id="109579" name="Text Box 11"/>
          <p:cNvSpPr txBox="1">
            <a:spLocks noChangeArrowheads="1"/>
          </p:cNvSpPr>
          <p:nvPr/>
        </p:nvSpPr>
        <p:spPr bwMode="auto">
          <a:xfrm>
            <a:off x="3733800" y="4495800"/>
            <a:ext cx="563563" cy="304800"/>
          </a:xfrm>
          <a:prstGeom prst="rect">
            <a:avLst/>
          </a:prstGeom>
          <a:noFill/>
          <a:ln w="9525">
            <a:noFill/>
            <a:miter lim="800000"/>
            <a:headEnd/>
            <a:tailEnd/>
          </a:ln>
        </p:spPr>
        <p:txBody>
          <a:bodyPr wrap="none">
            <a:spAutoFit/>
          </a:bodyPr>
          <a:lstStyle/>
          <a:p>
            <a:r>
              <a:rPr lang="en-US" sz="1400" b="1"/>
              <a:t>m/e</a:t>
            </a:r>
          </a:p>
        </p:txBody>
      </p:sp>
      <p:sp>
        <p:nvSpPr>
          <p:cNvPr id="109580" name="Text Box 12"/>
          <p:cNvSpPr txBox="1">
            <a:spLocks noChangeArrowheads="1"/>
          </p:cNvSpPr>
          <p:nvPr/>
        </p:nvSpPr>
        <p:spPr bwMode="auto">
          <a:xfrm rot="-5400000">
            <a:off x="2057400" y="3429000"/>
            <a:ext cx="1646238" cy="274638"/>
          </a:xfrm>
          <a:prstGeom prst="rect">
            <a:avLst/>
          </a:prstGeom>
          <a:noFill/>
          <a:ln w="9525">
            <a:noFill/>
            <a:miter lim="800000"/>
            <a:headEnd/>
            <a:tailEnd/>
          </a:ln>
        </p:spPr>
        <p:txBody>
          <a:bodyPr wrap="none">
            <a:spAutoFit/>
          </a:bodyPr>
          <a:lstStyle/>
          <a:p>
            <a:r>
              <a:rPr lang="en-US" sz="1200" b="1"/>
              <a:t>relative abundance</a:t>
            </a:r>
          </a:p>
        </p:txBody>
      </p:sp>
      <p:sp>
        <p:nvSpPr>
          <p:cNvPr id="109581" name="Text Box 13"/>
          <p:cNvSpPr txBox="1">
            <a:spLocks noChangeArrowheads="1"/>
          </p:cNvSpPr>
          <p:nvPr/>
        </p:nvSpPr>
        <p:spPr bwMode="auto">
          <a:xfrm>
            <a:off x="3657600" y="2590800"/>
            <a:ext cx="436563" cy="304800"/>
          </a:xfrm>
          <a:prstGeom prst="rect">
            <a:avLst/>
          </a:prstGeom>
          <a:noFill/>
          <a:ln w="9525">
            <a:noFill/>
            <a:miter lim="800000"/>
            <a:headEnd/>
            <a:tailEnd/>
          </a:ln>
        </p:spPr>
        <p:txBody>
          <a:bodyPr wrap="none">
            <a:spAutoFit/>
          </a:bodyPr>
          <a:lstStyle/>
          <a:p>
            <a:r>
              <a:rPr lang="en-US" sz="1400" b="1"/>
              <a:t>M</a:t>
            </a:r>
            <a:r>
              <a:rPr lang="en-US" sz="1400" b="1" baseline="30000"/>
              <a:t>+</a:t>
            </a:r>
          </a:p>
        </p:txBody>
      </p:sp>
      <p:sp>
        <p:nvSpPr>
          <p:cNvPr id="109582" name="Text Box 14"/>
          <p:cNvSpPr txBox="1">
            <a:spLocks noChangeArrowheads="1"/>
          </p:cNvSpPr>
          <p:nvPr/>
        </p:nvSpPr>
        <p:spPr bwMode="auto">
          <a:xfrm>
            <a:off x="4191000" y="2590800"/>
            <a:ext cx="601663" cy="304800"/>
          </a:xfrm>
          <a:prstGeom prst="rect">
            <a:avLst/>
          </a:prstGeom>
          <a:noFill/>
          <a:ln w="9525">
            <a:noFill/>
            <a:miter lim="800000"/>
            <a:headEnd/>
            <a:tailEnd/>
          </a:ln>
        </p:spPr>
        <p:txBody>
          <a:bodyPr wrap="none">
            <a:spAutoFit/>
          </a:bodyPr>
          <a:lstStyle/>
          <a:p>
            <a:r>
              <a:rPr lang="en-US" sz="1400" b="1"/>
              <a:t>M+2</a:t>
            </a:r>
            <a:endParaRPr lang="en-US" sz="1400" b="1" baseline="30000"/>
          </a:p>
        </p:txBody>
      </p:sp>
      <p:sp>
        <p:nvSpPr>
          <p:cNvPr id="109583" name="Text Box 15"/>
          <p:cNvSpPr txBox="1">
            <a:spLocks noChangeArrowheads="1"/>
          </p:cNvSpPr>
          <p:nvPr/>
        </p:nvSpPr>
        <p:spPr bwMode="auto">
          <a:xfrm>
            <a:off x="5257800" y="2895600"/>
            <a:ext cx="2133600" cy="1190625"/>
          </a:xfrm>
          <a:prstGeom prst="rect">
            <a:avLst/>
          </a:prstGeom>
          <a:noFill/>
          <a:ln w="9525">
            <a:noFill/>
            <a:miter lim="800000"/>
            <a:headEnd/>
            <a:tailEnd/>
          </a:ln>
        </p:spPr>
        <p:txBody>
          <a:bodyPr>
            <a:spAutoFit/>
          </a:bodyPr>
          <a:lstStyle/>
          <a:p>
            <a:r>
              <a:rPr lang="en-US" sz="1800"/>
              <a:t>The M+2 peak would be about the size of the M</a:t>
            </a:r>
            <a:r>
              <a:rPr lang="en-US" sz="1800" baseline="30000"/>
              <a:t>+</a:t>
            </a:r>
          </a:p>
          <a:p>
            <a:r>
              <a:rPr lang="en-US" sz="1800"/>
              <a:t>if one Br is present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en-US" sz="1800" smtClean="0"/>
              <a:t>Mass Spectrometry</a:t>
            </a:r>
          </a:p>
        </p:txBody>
      </p:sp>
      <p:sp>
        <p:nvSpPr>
          <p:cNvPr id="110595"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2"/>
            </a:pPr>
            <a:r>
              <a:rPr lang="en-US" sz="1800" smtClean="0"/>
              <a:t>Inferences from M</a:t>
            </a:r>
            <a:r>
              <a:rPr lang="en-US" sz="1800" baseline="30000" smtClean="0"/>
              <a:t>+ </a:t>
            </a:r>
            <a:r>
              <a:rPr lang="en-US" sz="1800" smtClean="0"/>
              <a:t>- (A summary before moving on…)</a:t>
            </a:r>
            <a:endParaRPr lang="en-US" sz="1800" baseline="30000" smtClean="0"/>
          </a:p>
          <a:p>
            <a:pPr marL="1601788" lvl="2" indent="-457200" eaLnBrk="1" hangingPunct="1"/>
            <a:r>
              <a:rPr lang="en-US" sz="1800" smtClean="0"/>
              <a:t>If M</a:t>
            </a:r>
            <a:r>
              <a:rPr lang="en-US" sz="1800" baseline="30000" smtClean="0"/>
              <a:t>+</a:t>
            </a:r>
            <a:r>
              <a:rPr lang="en-US" sz="1800" smtClean="0"/>
              <a:t> is visible be sure to test for its validity:</a:t>
            </a:r>
          </a:p>
          <a:p>
            <a:pPr marL="2079625" lvl="3" indent="-457200" eaLnBrk="1" hangingPunct="1">
              <a:buFontTx/>
              <a:buAutoNum type="arabicParenR"/>
            </a:pPr>
            <a:r>
              <a:rPr lang="en-US" sz="1800" smtClean="0"/>
              <a:t>The peak must correspond to the highest mass ion on the spectrum excluding the isotopic peaks</a:t>
            </a:r>
          </a:p>
          <a:p>
            <a:pPr marL="2079625" lvl="3" indent="-457200" eaLnBrk="1" hangingPunct="1">
              <a:buFontTx/>
              <a:buAutoNum type="arabicParenR"/>
            </a:pPr>
            <a:endParaRPr lang="en-US" sz="1800" smtClean="0"/>
          </a:p>
          <a:p>
            <a:pPr marL="2079625" lvl="3" indent="-457200" eaLnBrk="1" hangingPunct="1">
              <a:buFontTx/>
              <a:buAutoNum type="arabicParenR"/>
            </a:pPr>
            <a:r>
              <a:rPr lang="en-US" sz="1800" smtClean="0"/>
              <a:t>The ion must have an odd number of electrons – </a:t>
            </a:r>
            <a:r>
              <a:rPr lang="en-US" sz="1800" i="1" smtClean="0">
                <a:solidFill>
                  <a:schemeClr val="accent2"/>
                </a:solidFill>
              </a:rPr>
              <a:t>test with an HDI calculation </a:t>
            </a:r>
          </a:p>
          <a:p>
            <a:pPr marL="2517775" lvl="4" indent="-457200" eaLnBrk="1" hangingPunct="1"/>
            <a:r>
              <a:rPr lang="en-US" sz="1800" smtClean="0"/>
              <a:t>If the HDI is a whole number the ion is an odd-electron ion and therefore could be M</a:t>
            </a:r>
            <a:r>
              <a:rPr lang="en-US" sz="1800" baseline="30000" smtClean="0"/>
              <a:t>+</a:t>
            </a:r>
          </a:p>
          <a:p>
            <a:pPr marL="2517775" lvl="4" indent="-457200" eaLnBrk="1" hangingPunct="1">
              <a:buFontTx/>
              <a:buNone/>
            </a:pPr>
            <a:endParaRPr lang="en-US" sz="1800" smtClean="0"/>
          </a:p>
          <a:p>
            <a:pPr marL="2517775" lvl="4" indent="-457200" eaLnBrk="1" hangingPunct="1"/>
            <a:r>
              <a:rPr lang="en-US" sz="1800" smtClean="0"/>
              <a:t>If the HDI is not a whole number, it suggests that the ion is an even-electron ion and </a:t>
            </a:r>
            <a:r>
              <a:rPr lang="en-US" sz="1800" i="1" smtClean="0">
                <a:solidFill>
                  <a:schemeClr val="accent2"/>
                </a:solidFill>
              </a:rPr>
              <a:t>cannot</a:t>
            </a:r>
            <a:r>
              <a:rPr lang="en-US" sz="1800" smtClean="0"/>
              <a:t> be a molecular ion. </a:t>
            </a:r>
          </a:p>
          <a:p>
            <a:pPr marL="2517775" lvl="4" indent="-457200" eaLnBrk="1" hangingPunct="1">
              <a:buFontTx/>
              <a:buNone/>
            </a:pPr>
            <a:r>
              <a:rPr lang="en-US" sz="1800" smtClean="0"/>
              <a:t> </a:t>
            </a:r>
          </a:p>
          <a:p>
            <a:pPr marL="2079625" lvl="3" indent="-457200" eaLnBrk="1" hangingPunct="1">
              <a:buFontTx/>
              <a:buAutoNum type="arabicParenR"/>
            </a:pPr>
            <a:r>
              <a:rPr lang="en-US" sz="1800" smtClean="0"/>
              <a:t>The ion must be able to form the other fragments on the spectrum by loss of logical neutral fragments</a:t>
            </a:r>
          </a:p>
          <a:p>
            <a:pPr marL="2079625" lvl="3" indent="-457200" eaLnBrk="1" hangingPunct="1">
              <a:buFontTx/>
              <a:buNone/>
            </a:pPr>
            <a:endParaRPr lang="en-US" sz="180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r>
              <a:rPr lang="en-US" sz="1800" smtClean="0"/>
              <a:t>Mass Spectrometry</a:t>
            </a:r>
          </a:p>
        </p:txBody>
      </p:sp>
      <p:sp>
        <p:nvSpPr>
          <p:cNvPr id="111619"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2"/>
            </a:pPr>
            <a:r>
              <a:rPr lang="en-US" sz="1800" smtClean="0"/>
              <a:t>Inferences from M</a:t>
            </a:r>
            <a:r>
              <a:rPr lang="en-US" sz="1800" baseline="30000" smtClean="0"/>
              <a:t>+ </a:t>
            </a:r>
            <a:r>
              <a:rPr lang="en-US" sz="1800" smtClean="0"/>
              <a:t>- (A summary before moving on…)</a:t>
            </a:r>
          </a:p>
          <a:p>
            <a:pPr marL="1601788" lvl="2" indent="-457200" eaLnBrk="1" hangingPunct="1">
              <a:buFontTx/>
              <a:buAutoNum type="arabicPeriod" startAt="2"/>
            </a:pPr>
            <a:r>
              <a:rPr lang="en-US" sz="1800" smtClean="0"/>
              <a:t>Using the the M</a:t>
            </a:r>
            <a:r>
              <a:rPr lang="en-US" sz="1800" baseline="30000" smtClean="0"/>
              <a:t>+</a:t>
            </a:r>
            <a:r>
              <a:rPr lang="en-US" sz="1800" smtClean="0"/>
              <a:t> peak, make any inferences about the approximate formula </a:t>
            </a:r>
          </a:p>
          <a:p>
            <a:pPr marL="2079625" lvl="3" indent="-457200" eaLnBrk="1" hangingPunct="1">
              <a:buFontTx/>
              <a:buChar char="–"/>
            </a:pPr>
            <a:r>
              <a:rPr lang="en-US" sz="1800" smtClean="0"/>
              <a:t>Nitrogen Rule </a:t>
            </a:r>
          </a:p>
          <a:p>
            <a:pPr marL="2079625" lvl="3" indent="-457200" eaLnBrk="1" hangingPunct="1">
              <a:buFontTx/>
              <a:buChar char="–"/>
            </a:pPr>
            <a:r>
              <a:rPr lang="en-US" sz="1800" smtClean="0"/>
              <a:t>Rule of Thirteen</a:t>
            </a:r>
          </a:p>
          <a:p>
            <a:pPr marL="2079625" lvl="3" indent="-457200" eaLnBrk="1" hangingPunct="1">
              <a:buFontTx/>
              <a:buChar char="–"/>
            </a:pPr>
            <a:r>
              <a:rPr lang="en-US" sz="1800" smtClean="0"/>
              <a:t>HDI </a:t>
            </a:r>
          </a:p>
          <a:p>
            <a:pPr marL="2079625" lvl="3" indent="-457200" eaLnBrk="1" hangingPunct="1">
              <a:buFontTx/>
              <a:buChar char="–"/>
            </a:pPr>
            <a:endParaRPr lang="en-US" sz="1800" smtClean="0"/>
          </a:p>
          <a:p>
            <a:pPr marL="1601788" lvl="2" indent="-457200" eaLnBrk="1" hangingPunct="1">
              <a:buFontTx/>
              <a:buAutoNum type="arabicPeriod" startAt="2"/>
            </a:pPr>
            <a:r>
              <a:rPr lang="en-US" sz="1800" smtClean="0"/>
              <a:t>Using the M+1 peak (if visible) make some inference as to the number of carbon atoms (for small  molecules this works as H, N and O give very low contributions to M+1)</a:t>
            </a:r>
          </a:p>
          <a:p>
            <a:pPr marL="1601788" lvl="2" indent="-457200" eaLnBrk="1" hangingPunct="1">
              <a:buFontTx/>
              <a:buAutoNum type="arabicPeriod" startAt="2"/>
            </a:pPr>
            <a:endParaRPr lang="en-US" sz="1800" smtClean="0"/>
          </a:p>
          <a:p>
            <a:pPr marL="1601788" lvl="2" indent="-457200" eaLnBrk="1" hangingPunct="1">
              <a:buFontTx/>
              <a:buAutoNum type="arabicPeriod" startAt="2"/>
            </a:pPr>
            <a:r>
              <a:rPr lang="en-US" sz="1800" smtClean="0"/>
              <a:t>If M+2 becomes apparent, analyze for the presence of one or more Cl or Br atoms  (sulfur and silicon can also give prominent M+2s)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sz="1800" smtClean="0"/>
              <a:t>Mass Spectrometry</a:t>
            </a:r>
          </a:p>
        </p:txBody>
      </p:sp>
      <p:sp>
        <p:nvSpPr>
          <p:cNvPr id="84995" name="Rectangle 3"/>
          <p:cNvSpPr>
            <a:spLocks noGrp="1" noChangeArrowheads="1"/>
          </p:cNvSpPr>
          <p:nvPr>
            <p:ph idx="1"/>
          </p:nvPr>
        </p:nvSpPr>
        <p:spPr/>
        <p:txBody>
          <a:bodyPr/>
          <a:lstStyle/>
          <a:p>
            <a:pPr eaLnBrk="1" hangingPunct="1">
              <a:buFontTx/>
              <a:buAutoNum type="romanUcPeriod" startAt="2"/>
            </a:pPr>
            <a:r>
              <a:rPr lang="en-US" sz="1800" smtClean="0"/>
              <a:t>The Mass Spectrometer</a:t>
            </a:r>
          </a:p>
          <a:p>
            <a:pPr lvl="1" eaLnBrk="1" hangingPunct="1">
              <a:buFontTx/>
              <a:buAutoNum type="alphaUcPeriod" startAt="2"/>
            </a:pPr>
            <a:r>
              <a:rPr lang="en-US" sz="1800" smtClean="0"/>
              <a:t>Single Focusing Mass Spectrometer</a:t>
            </a:r>
          </a:p>
          <a:p>
            <a:pPr marL="1601788" lvl="2" indent="-457200" eaLnBrk="1" hangingPunct="1"/>
            <a:r>
              <a:rPr lang="en-US" sz="1800" smtClean="0"/>
              <a:t>A small quantity of sample is injected and vaporized under high vacuum</a:t>
            </a:r>
          </a:p>
          <a:p>
            <a:pPr marL="1601788" lvl="2" indent="-457200" eaLnBrk="1" hangingPunct="1"/>
            <a:endParaRPr lang="en-US" sz="1800" smtClean="0"/>
          </a:p>
          <a:p>
            <a:pPr marL="1601788" lvl="2" indent="-457200" eaLnBrk="1" hangingPunct="1"/>
            <a:r>
              <a:rPr lang="en-US" sz="1800" smtClean="0"/>
              <a:t>The sample is then bombarded with electrons having 25-80 eV of energy</a:t>
            </a:r>
          </a:p>
          <a:p>
            <a:pPr marL="1601788" lvl="2" indent="-457200" eaLnBrk="1" hangingPunct="1"/>
            <a:endParaRPr lang="en-US" sz="1800" smtClean="0"/>
          </a:p>
          <a:p>
            <a:pPr marL="1601788" lvl="2" indent="-457200" eaLnBrk="1" hangingPunct="1"/>
            <a:r>
              <a:rPr lang="en-US" sz="1800" smtClean="0"/>
              <a:t>A valence electron is </a:t>
            </a:r>
            <a:r>
              <a:rPr lang="ja-JP" altLang="en-US" sz="1800" smtClean="0"/>
              <a:t>“</a:t>
            </a:r>
            <a:r>
              <a:rPr lang="en-US" altLang="ja-JP" sz="1800" smtClean="0"/>
              <a:t>punched</a:t>
            </a:r>
            <a:r>
              <a:rPr lang="ja-JP" altLang="en-US" sz="1800" smtClean="0"/>
              <a:t>”</a:t>
            </a:r>
            <a:r>
              <a:rPr lang="en-US" altLang="ja-JP" sz="1800" smtClean="0"/>
              <a:t> off of the molecule, and an ion is formed</a:t>
            </a:r>
          </a:p>
          <a:p>
            <a:pPr marL="1601788" lvl="2" indent="-457200" eaLnBrk="1" hangingPunct="1"/>
            <a:endParaRPr lang="en-US" sz="1800" smtClean="0"/>
          </a:p>
        </p:txBody>
      </p:sp>
      <p:pic>
        <p:nvPicPr>
          <p:cNvPr id="84996" name="Picture 5" descr="singlefocus"/>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371600" y="3429000"/>
            <a:ext cx="7086600" cy="3019425"/>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en-US" sz="1800" smtClean="0"/>
              <a:t>Mass Spectrometry</a:t>
            </a:r>
          </a:p>
        </p:txBody>
      </p:sp>
      <p:sp>
        <p:nvSpPr>
          <p:cNvPr id="112643"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3"/>
            </a:pPr>
            <a:r>
              <a:rPr lang="en-US" sz="1800" smtClean="0"/>
              <a:t>Fragmentation - General</a:t>
            </a:r>
          </a:p>
          <a:p>
            <a:pPr marL="1601788" lvl="2" indent="-457200" eaLnBrk="1" hangingPunct="1"/>
            <a:r>
              <a:rPr lang="en-US" sz="1800" smtClean="0"/>
              <a:t>The collision of a high energy electron with a molecule not only causes the loss of a valence electron, it imparts some of the kinetic energy of collision into the remaining ion</a:t>
            </a:r>
          </a:p>
          <a:p>
            <a:pPr marL="1601788" lvl="2" indent="-457200" eaLnBrk="1" hangingPunct="1"/>
            <a:endParaRPr lang="en-US" sz="1800" smtClean="0"/>
          </a:p>
          <a:p>
            <a:pPr marL="1601788" lvl="2" indent="-457200" eaLnBrk="1" hangingPunct="1"/>
            <a:r>
              <a:rPr lang="en-US" sz="1800" smtClean="0"/>
              <a:t>This energy typically resides in an increased vibrational energy state for the molecule – this energy may be lost by the molecule breaking into </a:t>
            </a:r>
            <a:r>
              <a:rPr lang="en-US" sz="1800" i="1" smtClean="0">
                <a:solidFill>
                  <a:schemeClr val="accent2"/>
                </a:solidFill>
              </a:rPr>
              <a:t>fragments</a:t>
            </a:r>
          </a:p>
          <a:p>
            <a:pPr marL="1601788" lvl="2" indent="-457200" eaLnBrk="1" hangingPunct="1"/>
            <a:endParaRPr lang="en-US" sz="1800" i="1" smtClean="0">
              <a:solidFill>
                <a:schemeClr val="accent2"/>
              </a:solidFill>
            </a:endParaRPr>
          </a:p>
          <a:p>
            <a:pPr marL="1601788" lvl="2" indent="-457200" eaLnBrk="1" hangingPunct="1"/>
            <a:r>
              <a:rPr lang="en-US" sz="1800" smtClean="0"/>
              <a:t>The time between ionization and detection in most mass spectrometer is 10</a:t>
            </a:r>
            <a:r>
              <a:rPr lang="en-US" sz="1800" baseline="30000" smtClean="0"/>
              <a:t>-5</a:t>
            </a:r>
            <a:r>
              <a:rPr lang="en-US" sz="1800" smtClean="0"/>
              <a:t> sec. </a:t>
            </a:r>
          </a:p>
          <a:p>
            <a:pPr marL="2079625" lvl="3" indent="-457200" eaLnBrk="1" hangingPunct="1">
              <a:buFontTx/>
              <a:buChar char="–"/>
            </a:pPr>
            <a:r>
              <a:rPr lang="en-US" sz="1800" smtClean="0"/>
              <a:t>If a particular ionized molecule can </a:t>
            </a:r>
            <a:r>
              <a:rPr lang="ja-JP" altLang="en-US" sz="1800" smtClean="0"/>
              <a:t>“</a:t>
            </a:r>
            <a:r>
              <a:rPr lang="en-US" altLang="ja-JP" sz="1800" smtClean="0"/>
              <a:t>hold together</a:t>
            </a:r>
            <a:r>
              <a:rPr lang="ja-JP" altLang="en-US" sz="1800" smtClean="0"/>
              <a:t>”</a:t>
            </a:r>
            <a:r>
              <a:rPr lang="en-US" altLang="ja-JP" sz="1800" smtClean="0"/>
              <a:t> for greater than 10</a:t>
            </a:r>
            <a:r>
              <a:rPr lang="en-US" altLang="ja-JP" sz="1800" baseline="30000" smtClean="0"/>
              <a:t>-5</a:t>
            </a:r>
            <a:r>
              <a:rPr lang="en-US" altLang="ja-JP" sz="1800" smtClean="0"/>
              <a:t> sec. a M</a:t>
            </a:r>
            <a:r>
              <a:rPr lang="en-US" altLang="ja-JP" sz="1800" baseline="30000" smtClean="0"/>
              <a:t>+</a:t>
            </a:r>
            <a:r>
              <a:rPr lang="en-US" altLang="ja-JP" sz="1800" smtClean="0"/>
              <a:t> ion is observed</a:t>
            </a:r>
          </a:p>
          <a:p>
            <a:pPr marL="2079625" lvl="3" indent="-457200" eaLnBrk="1" hangingPunct="1">
              <a:buFontTx/>
              <a:buChar char="–"/>
            </a:pPr>
            <a:endParaRPr lang="en-US" sz="1800" smtClean="0"/>
          </a:p>
          <a:p>
            <a:pPr marL="2079625" lvl="3" indent="-457200" eaLnBrk="1" hangingPunct="1">
              <a:buFontTx/>
              <a:buChar char="–"/>
            </a:pPr>
            <a:r>
              <a:rPr lang="en-US" sz="1800" smtClean="0"/>
              <a:t>If a particular ionized molecule fragments in less than this time, the fragments will be observed</a:t>
            </a:r>
          </a:p>
          <a:p>
            <a:pPr marL="1601788" lvl="2" indent="-457200" eaLnBrk="1" hangingPunct="1"/>
            <a:endParaRPr lang="en-US" sz="180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en-US" sz="1800" smtClean="0"/>
              <a:t>Mass Spectrometry</a:t>
            </a:r>
          </a:p>
        </p:txBody>
      </p:sp>
      <p:sp>
        <p:nvSpPr>
          <p:cNvPr id="113667"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3"/>
            </a:pPr>
            <a:r>
              <a:rPr lang="en-US" sz="1800" smtClean="0"/>
              <a:t>Fragmentation - General</a:t>
            </a:r>
          </a:p>
          <a:p>
            <a:pPr marL="1601788" lvl="2" indent="-457200" eaLnBrk="1" hangingPunct="1">
              <a:buFontTx/>
              <a:buAutoNum type="arabicPeriod" startAt="4"/>
            </a:pPr>
            <a:r>
              <a:rPr lang="en-US" sz="1800" smtClean="0"/>
              <a:t>Due to the low concentration of molecules in the ionization chamber, all fragmentation processes are unimolecular</a:t>
            </a:r>
          </a:p>
          <a:p>
            <a:pPr marL="1601788" lvl="2" indent="-457200" eaLnBrk="1" hangingPunct="1">
              <a:buFontTx/>
              <a:buAutoNum type="arabicPeriod" startAt="4"/>
            </a:pPr>
            <a:endParaRPr lang="en-US" sz="1800" smtClean="0"/>
          </a:p>
          <a:p>
            <a:pPr marL="1601788" lvl="2" indent="-457200" eaLnBrk="1" hangingPunct="1">
              <a:buFontTx/>
              <a:buAutoNum type="arabicPeriod" startAt="4"/>
            </a:pPr>
            <a:r>
              <a:rPr lang="en-US" sz="1800" smtClean="0"/>
              <a:t>Fragmentation of a molecule that is missing one electron in most cases results in a covalent bond breaking homolytically – one fragment is then missing a full pair of electrons and has a + charge and the other fragment is a neutral radical</a:t>
            </a:r>
          </a:p>
          <a:p>
            <a:pPr marL="1601788" lvl="2" indent="-457200" eaLnBrk="1" hangingPunct="1">
              <a:buFontTx/>
              <a:buAutoNum type="arabicPeriod" startAt="4"/>
            </a:pPr>
            <a:endParaRPr lang="en-US" sz="1800" smtClean="0"/>
          </a:p>
          <a:p>
            <a:pPr marL="1601788" lvl="2" indent="-457200" eaLnBrk="1" hangingPunct="1">
              <a:buFontTx/>
              <a:buAutoNum type="arabicPeriod" startAt="4"/>
            </a:pPr>
            <a:r>
              <a:rPr lang="en-US" sz="1800" b="1" smtClean="0"/>
              <a:t>Only the + charged ions will be observed; but the loss of a neutral fragment is inferred by the difference of the M+ and the m/e of the fragment</a:t>
            </a:r>
          </a:p>
          <a:p>
            <a:pPr marL="1601788" lvl="2" indent="-457200" eaLnBrk="1" hangingPunct="1">
              <a:buFontTx/>
              <a:buAutoNum type="arabicPeriod" startAt="4"/>
            </a:pPr>
            <a:endParaRPr lang="en-US" sz="1800" b="1" smtClean="0"/>
          </a:p>
          <a:p>
            <a:pPr marL="1601788" lvl="2" indent="-457200" eaLnBrk="1" hangingPunct="1">
              <a:buFontTx/>
              <a:buAutoNum type="arabicPeriod" startAt="4"/>
            </a:pPr>
            <a:r>
              <a:rPr lang="en-US" sz="1800" smtClean="0"/>
              <a:t>Fragmentation will follow the trends you have learned in organic chemistry – fragmentation processes that lead to the most stable cations and radicals will occur with higher relative abundances</a:t>
            </a:r>
            <a:endParaRPr lang="en-US" sz="1800" b="1"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pPr eaLnBrk="1" hangingPunct="1"/>
            <a:r>
              <a:rPr lang="en-US" sz="1800" smtClean="0"/>
              <a:t>Mass Spectrometry</a:t>
            </a:r>
          </a:p>
        </p:txBody>
      </p:sp>
      <p:sp>
        <p:nvSpPr>
          <p:cNvPr id="1029"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4"/>
            </a:pPr>
            <a:r>
              <a:rPr lang="en-US" sz="1800" smtClean="0"/>
              <a:t>Fragmentation – Chemistry of Ions</a:t>
            </a:r>
          </a:p>
          <a:p>
            <a:pPr marL="1601788" lvl="2" indent="-457200" eaLnBrk="1" hangingPunct="1"/>
            <a:r>
              <a:rPr lang="en-US" sz="1800" smtClean="0"/>
              <a:t>One bond </a:t>
            </a:r>
            <a:r>
              <a:rPr lang="en-US" sz="1800" smtClean="0">
                <a:latin typeface="Symbol" pitchFamily="18" charset="2"/>
              </a:rPr>
              <a:t>s</a:t>
            </a:r>
            <a:r>
              <a:rPr lang="en-US" sz="1800" smtClean="0"/>
              <a:t>-cleavages:</a:t>
            </a:r>
          </a:p>
          <a:p>
            <a:pPr marL="2079625" lvl="3" indent="-457200" eaLnBrk="1" hangingPunct="1">
              <a:buFontTx/>
              <a:buAutoNum type="alphaLcPeriod"/>
            </a:pPr>
            <a:r>
              <a:rPr lang="en-US" sz="1800" smtClean="0"/>
              <a:t>cleavage of C-C</a:t>
            </a:r>
          </a:p>
          <a:p>
            <a:pPr marL="2079625" lvl="3" indent="-457200" eaLnBrk="1" hangingPunct="1">
              <a:buFontTx/>
              <a:buAutoNum type="alphaLcPeriod"/>
            </a:pPr>
            <a:endParaRPr lang="en-US" sz="1800" smtClean="0"/>
          </a:p>
          <a:p>
            <a:pPr marL="2079625" lvl="3" indent="-457200" eaLnBrk="1" hangingPunct="1">
              <a:buFontTx/>
              <a:buAutoNum type="alphaLcPeriod"/>
            </a:pPr>
            <a:endParaRPr lang="en-US" sz="1800" smtClean="0"/>
          </a:p>
          <a:p>
            <a:pPr marL="2079625" lvl="3" indent="-457200" eaLnBrk="1" hangingPunct="1">
              <a:buFontTx/>
              <a:buAutoNum type="alphaLcPeriod"/>
            </a:pPr>
            <a:endParaRPr lang="en-US" sz="1800" smtClean="0"/>
          </a:p>
          <a:p>
            <a:pPr marL="2079625" lvl="3" indent="-457200" eaLnBrk="1" hangingPunct="1">
              <a:buFontTx/>
              <a:buAutoNum type="alphaLcPeriod"/>
            </a:pPr>
            <a:endParaRPr lang="en-US" sz="1800" smtClean="0"/>
          </a:p>
          <a:p>
            <a:pPr marL="2079625" lvl="3" indent="-457200" eaLnBrk="1" hangingPunct="1">
              <a:buFontTx/>
              <a:buAutoNum type="alphaLcPeriod"/>
            </a:pPr>
            <a:r>
              <a:rPr lang="en-US" sz="1800" smtClean="0"/>
              <a:t>cleavage of C-heteroatom</a:t>
            </a:r>
          </a:p>
          <a:p>
            <a:pPr marL="1601788" lvl="2" indent="-457200" eaLnBrk="1" hangingPunct="1"/>
            <a:endParaRPr lang="en-US" sz="1800" b="1" smtClean="0"/>
          </a:p>
        </p:txBody>
      </p:sp>
      <p:graphicFrame>
        <p:nvGraphicFramePr>
          <p:cNvPr id="1026" name="Object 11"/>
          <p:cNvGraphicFramePr>
            <a:graphicFrameLocks noChangeAspect="1"/>
          </p:cNvGraphicFramePr>
          <p:nvPr/>
        </p:nvGraphicFramePr>
        <p:xfrm>
          <a:off x="2209800" y="2133600"/>
          <a:ext cx="5257800" cy="889000"/>
        </p:xfrm>
        <a:graphic>
          <a:graphicData uri="http://schemas.openxmlformats.org/presentationml/2006/ole">
            <p:oleObj spid="_x0000_s1026" name="CS ChemDraw Drawing" r:id="rId3" imgW="3759200" imgH="647700" progId="ChemDraw.Document.6.0">
              <p:embed/>
            </p:oleObj>
          </a:graphicData>
        </a:graphic>
      </p:graphicFrame>
      <p:graphicFrame>
        <p:nvGraphicFramePr>
          <p:cNvPr id="1027" name="Object 12"/>
          <p:cNvGraphicFramePr>
            <a:graphicFrameLocks noChangeAspect="1"/>
          </p:cNvGraphicFramePr>
          <p:nvPr/>
        </p:nvGraphicFramePr>
        <p:xfrm>
          <a:off x="2133600" y="3886200"/>
          <a:ext cx="5334000" cy="941388"/>
        </p:xfrm>
        <a:graphic>
          <a:graphicData uri="http://schemas.openxmlformats.org/presentationml/2006/ole">
            <p:oleObj spid="_x0000_s1027" name="CS ChemDraw Drawing" r:id="rId4" imgW="3594100" imgH="647700" progId="ChemDraw.Document.6.0">
              <p:embed/>
            </p:oleObj>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p:txBody>
          <a:bodyPr/>
          <a:lstStyle/>
          <a:p>
            <a:pPr eaLnBrk="1" hangingPunct="1"/>
            <a:r>
              <a:rPr lang="en-US" sz="1800" smtClean="0"/>
              <a:t>Mass Spectrometry</a:t>
            </a:r>
          </a:p>
        </p:txBody>
      </p:sp>
      <p:sp>
        <p:nvSpPr>
          <p:cNvPr id="2054"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4"/>
            </a:pPr>
            <a:r>
              <a:rPr lang="en-US" sz="1800" smtClean="0"/>
              <a:t>Fragmentation – Chemistry of Ions</a:t>
            </a:r>
          </a:p>
          <a:p>
            <a:pPr marL="1601788" lvl="2" indent="-457200" eaLnBrk="1" hangingPunct="1"/>
            <a:r>
              <a:rPr lang="en-US" sz="1800" smtClean="0"/>
              <a:t>One bond </a:t>
            </a:r>
            <a:r>
              <a:rPr lang="en-US" sz="1800" smtClean="0">
                <a:latin typeface="Symbol" pitchFamily="18" charset="2"/>
              </a:rPr>
              <a:t>s</a:t>
            </a:r>
            <a:r>
              <a:rPr lang="en-US" sz="1800" smtClean="0"/>
              <a:t>-cleavages:</a:t>
            </a:r>
          </a:p>
          <a:p>
            <a:pPr marL="2079625" lvl="3" indent="-457200" eaLnBrk="1" hangingPunct="1">
              <a:buFontTx/>
              <a:buAutoNum type="alphaLcPeriod" startAt="3"/>
            </a:pPr>
            <a:r>
              <a:rPr lang="en-US" sz="1800" smtClean="0"/>
              <a:t> </a:t>
            </a:r>
            <a:r>
              <a:rPr lang="en-US" sz="1800" smtClean="0">
                <a:latin typeface="Symbol" pitchFamily="18" charset="2"/>
              </a:rPr>
              <a:t>a</a:t>
            </a:r>
            <a:r>
              <a:rPr lang="en-US" sz="1800" smtClean="0"/>
              <a:t>-cleavage of C-heteroatom</a:t>
            </a:r>
          </a:p>
          <a:p>
            <a:pPr marL="2079625" lvl="3" indent="-457200" eaLnBrk="1" hangingPunct="1">
              <a:buFontTx/>
              <a:buAutoNum type="alphaLcPeriod" startAt="3"/>
            </a:pPr>
            <a:endParaRPr lang="en-US" sz="1800" smtClean="0"/>
          </a:p>
          <a:p>
            <a:pPr marL="2079625" lvl="3" indent="-457200" eaLnBrk="1" hangingPunct="1">
              <a:buFontTx/>
              <a:buAutoNum type="alphaLcPeriod" startAt="3"/>
            </a:pPr>
            <a:endParaRPr lang="en-US" sz="1800" smtClean="0"/>
          </a:p>
          <a:p>
            <a:pPr marL="2079625" lvl="3" indent="-457200" eaLnBrk="1" hangingPunct="1">
              <a:buFontTx/>
              <a:buAutoNum type="alphaLcPeriod" startAt="3"/>
            </a:pPr>
            <a:endParaRPr lang="en-US" sz="1800" smtClean="0"/>
          </a:p>
          <a:p>
            <a:pPr marL="2079625" lvl="3" indent="-457200" eaLnBrk="1" hangingPunct="1">
              <a:buFontTx/>
              <a:buAutoNum type="alphaLcPeriod" startAt="3"/>
            </a:pPr>
            <a:endParaRPr lang="en-US" sz="1800" smtClean="0"/>
          </a:p>
          <a:p>
            <a:pPr marL="1601788" lvl="2" indent="-457200" eaLnBrk="1" hangingPunct="1">
              <a:buFontTx/>
              <a:buNone/>
            </a:pPr>
            <a:endParaRPr lang="en-US" sz="1800" b="1" smtClean="0"/>
          </a:p>
        </p:txBody>
      </p:sp>
      <p:graphicFrame>
        <p:nvGraphicFramePr>
          <p:cNvPr id="2050" name="Object 6"/>
          <p:cNvGraphicFramePr>
            <a:graphicFrameLocks noChangeAspect="1"/>
          </p:cNvGraphicFramePr>
          <p:nvPr/>
        </p:nvGraphicFramePr>
        <p:xfrm>
          <a:off x="2133600" y="2209800"/>
          <a:ext cx="5334000" cy="833438"/>
        </p:xfrm>
        <a:graphic>
          <a:graphicData uri="http://schemas.openxmlformats.org/presentationml/2006/ole">
            <p:oleObj spid="_x0000_s2050" name="CS ChemDraw Drawing" r:id="rId3" imgW="3822700" imgH="609600" progId="ChemDraw.Document.6.0">
              <p:embed/>
            </p:oleObj>
          </a:graphicData>
        </a:graphic>
      </p:graphicFrame>
      <p:graphicFrame>
        <p:nvGraphicFramePr>
          <p:cNvPr id="2051" name="Object 7"/>
          <p:cNvGraphicFramePr>
            <a:graphicFrameLocks noChangeAspect="1"/>
          </p:cNvGraphicFramePr>
          <p:nvPr/>
        </p:nvGraphicFramePr>
        <p:xfrm>
          <a:off x="2133600" y="3276600"/>
          <a:ext cx="5410200" cy="904875"/>
        </p:xfrm>
        <a:graphic>
          <a:graphicData uri="http://schemas.openxmlformats.org/presentationml/2006/ole">
            <p:oleObj spid="_x0000_s2051" name="CS ChemDraw Drawing" r:id="rId4" imgW="3759200" imgH="635000" progId="ChemDraw.Document.6.0">
              <p:embed/>
            </p:oleObj>
          </a:graphicData>
        </a:graphic>
      </p:graphicFrame>
      <p:graphicFrame>
        <p:nvGraphicFramePr>
          <p:cNvPr id="2052" name="Object 8"/>
          <p:cNvGraphicFramePr>
            <a:graphicFrameLocks noChangeAspect="1"/>
          </p:cNvGraphicFramePr>
          <p:nvPr/>
        </p:nvGraphicFramePr>
        <p:xfrm>
          <a:off x="2133600" y="4419600"/>
          <a:ext cx="5486400" cy="935038"/>
        </p:xfrm>
        <a:graphic>
          <a:graphicData uri="http://schemas.openxmlformats.org/presentationml/2006/ole">
            <p:oleObj spid="_x0000_s2052" name="CS ChemDraw Drawing" r:id="rId5" imgW="3683000" imgH="635000" progId="ChemDraw.Document.6.0">
              <p:embed/>
            </p:oleObj>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pPr eaLnBrk="1" hangingPunct="1"/>
            <a:r>
              <a:rPr lang="en-US" sz="1800" smtClean="0"/>
              <a:t>Mass Spectrometry</a:t>
            </a:r>
          </a:p>
        </p:txBody>
      </p:sp>
      <p:sp>
        <p:nvSpPr>
          <p:cNvPr id="3077"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4"/>
            </a:pPr>
            <a:r>
              <a:rPr lang="en-US" sz="1800" smtClean="0"/>
              <a:t>Fragmentation – Chemistry of Ions</a:t>
            </a:r>
          </a:p>
          <a:p>
            <a:pPr marL="1601788" lvl="2" indent="-457200" eaLnBrk="1" hangingPunct="1">
              <a:buFontTx/>
              <a:buAutoNum type="arabicPeriod" startAt="2"/>
            </a:pPr>
            <a:r>
              <a:rPr lang="en-US" sz="1800" smtClean="0"/>
              <a:t>Two bond </a:t>
            </a:r>
            <a:r>
              <a:rPr lang="en-US" sz="1800" smtClean="0">
                <a:latin typeface="Symbol" pitchFamily="18" charset="2"/>
              </a:rPr>
              <a:t>s</a:t>
            </a:r>
            <a:r>
              <a:rPr lang="en-US" sz="1800" smtClean="0"/>
              <a:t>-cleavages/rearrangements:</a:t>
            </a:r>
          </a:p>
          <a:p>
            <a:pPr marL="2079625" lvl="3" indent="-457200" eaLnBrk="1" hangingPunct="1">
              <a:buFontTx/>
              <a:buAutoNum type="alphaLcPeriod"/>
            </a:pPr>
            <a:r>
              <a:rPr lang="en-US" sz="1800" smtClean="0"/>
              <a:t> Elimination of a vicinal H and heteroatom:</a:t>
            </a:r>
          </a:p>
          <a:p>
            <a:pPr marL="2079625" lvl="3" indent="-457200" eaLnBrk="1" hangingPunct="1">
              <a:buFontTx/>
              <a:buAutoNum type="alphaLcPeriod"/>
            </a:pPr>
            <a:endParaRPr lang="en-US" sz="1800" smtClean="0"/>
          </a:p>
          <a:p>
            <a:pPr marL="2079625" lvl="3" indent="-457200" eaLnBrk="1" hangingPunct="1">
              <a:buFontTx/>
              <a:buAutoNum type="alphaLcPeriod"/>
            </a:pPr>
            <a:endParaRPr lang="en-US" sz="1800" smtClean="0"/>
          </a:p>
          <a:p>
            <a:pPr marL="2079625" lvl="3" indent="-457200" eaLnBrk="1" hangingPunct="1">
              <a:buFontTx/>
              <a:buAutoNum type="alphaLcPeriod"/>
            </a:pPr>
            <a:endParaRPr lang="en-US" sz="1800" smtClean="0"/>
          </a:p>
          <a:p>
            <a:pPr marL="2079625" lvl="3" indent="-457200" eaLnBrk="1" hangingPunct="1">
              <a:buFontTx/>
              <a:buAutoNum type="alphaLcPeriod"/>
            </a:pPr>
            <a:endParaRPr lang="en-US" sz="1800" smtClean="0"/>
          </a:p>
          <a:p>
            <a:pPr marL="2079625" lvl="3" indent="-457200" eaLnBrk="1" hangingPunct="1">
              <a:buFontTx/>
              <a:buAutoNum type="alphaLcPeriod"/>
            </a:pPr>
            <a:r>
              <a:rPr lang="en-US" sz="1800" smtClean="0"/>
              <a:t>Retro-Diels-Alder</a:t>
            </a:r>
          </a:p>
          <a:p>
            <a:pPr marL="2079625" lvl="3" indent="-457200" eaLnBrk="1" hangingPunct="1">
              <a:buFontTx/>
              <a:buAutoNum type="alphaLcPeriod"/>
            </a:pPr>
            <a:endParaRPr lang="en-US" sz="1800" smtClean="0"/>
          </a:p>
          <a:p>
            <a:pPr marL="2079625" lvl="3" indent="-457200" eaLnBrk="1" hangingPunct="1">
              <a:buFontTx/>
              <a:buAutoNum type="alphaLcPeriod"/>
            </a:pPr>
            <a:endParaRPr lang="en-US" sz="1800" smtClean="0"/>
          </a:p>
          <a:p>
            <a:pPr marL="2079625" lvl="3" indent="-457200" eaLnBrk="1" hangingPunct="1">
              <a:buFontTx/>
              <a:buAutoNum type="alphaLcPeriod"/>
            </a:pPr>
            <a:endParaRPr lang="en-US" sz="1800" smtClean="0"/>
          </a:p>
          <a:p>
            <a:pPr marL="2079625" lvl="3" indent="-457200" eaLnBrk="1" hangingPunct="1">
              <a:buFontTx/>
              <a:buAutoNum type="alphaLcPeriod"/>
            </a:pPr>
            <a:endParaRPr lang="en-US" sz="1800" smtClean="0"/>
          </a:p>
          <a:p>
            <a:pPr marL="1601788" lvl="2" indent="-457200" eaLnBrk="1" hangingPunct="1">
              <a:buFontTx/>
              <a:buNone/>
            </a:pPr>
            <a:endParaRPr lang="en-US" sz="1800" b="1" smtClean="0"/>
          </a:p>
        </p:txBody>
      </p:sp>
      <p:graphicFrame>
        <p:nvGraphicFramePr>
          <p:cNvPr id="3074" name="Object 7"/>
          <p:cNvGraphicFramePr>
            <a:graphicFrameLocks noChangeAspect="1"/>
          </p:cNvGraphicFramePr>
          <p:nvPr/>
        </p:nvGraphicFramePr>
        <p:xfrm>
          <a:off x="2286000" y="2209800"/>
          <a:ext cx="5181600" cy="922338"/>
        </p:xfrm>
        <a:graphic>
          <a:graphicData uri="http://schemas.openxmlformats.org/presentationml/2006/ole">
            <p:oleObj spid="_x0000_s3074" name="CS ChemDraw Drawing" r:id="rId3" imgW="3683000" imgH="660400" progId="ChemDraw.Document.6.0">
              <p:embed/>
            </p:oleObj>
          </a:graphicData>
        </a:graphic>
      </p:graphicFrame>
      <p:graphicFrame>
        <p:nvGraphicFramePr>
          <p:cNvPr id="3075" name="Object 8"/>
          <p:cNvGraphicFramePr>
            <a:graphicFrameLocks noChangeAspect="1"/>
          </p:cNvGraphicFramePr>
          <p:nvPr/>
        </p:nvGraphicFramePr>
        <p:xfrm>
          <a:off x="2209800" y="3733800"/>
          <a:ext cx="5638800" cy="2293938"/>
        </p:xfrm>
        <a:graphic>
          <a:graphicData uri="http://schemas.openxmlformats.org/presentationml/2006/ole">
            <p:oleObj spid="_x0000_s3075" name="CS ChemDraw Drawing" r:id="rId4" imgW="3886200" imgH="1587500" progId="ChemDraw.Document.6.0">
              <p:embed/>
            </p:oleObj>
          </a:graphicData>
        </a:graphic>
      </p:graphicFrame>
      <p:sp>
        <p:nvSpPr>
          <p:cNvPr id="3078" name="Text Box 9"/>
          <p:cNvSpPr txBox="1">
            <a:spLocks noChangeArrowheads="1"/>
          </p:cNvSpPr>
          <p:nvPr/>
        </p:nvSpPr>
        <p:spPr bwMode="auto">
          <a:xfrm>
            <a:off x="762000" y="4038600"/>
            <a:ext cx="1398588" cy="304800"/>
          </a:xfrm>
          <a:prstGeom prst="rect">
            <a:avLst/>
          </a:prstGeom>
          <a:noFill/>
          <a:ln w="9525">
            <a:noFill/>
            <a:miter lim="800000"/>
            <a:headEnd/>
            <a:tailEnd/>
          </a:ln>
        </p:spPr>
        <p:txBody>
          <a:bodyPr wrap="none">
            <a:spAutoFit/>
          </a:bodyPr>
          <a:lstStyle/>
          <a:p>
            <a:r>
              <a:rPr lang="en-US" sz="1400"/>
              <a:t>Full mechanism</a:t>
            </a:r>
          </a:p>
        </p:txBody>
      </p:sp>
      <p:sp>
        <p:nvSpPr>
          <p:cNvPr id="3079" name="Text Box 10"/>
          <p:cNvSpPr txBox="1">
            <a:spLocks noChangeArrowheads="1"/>
          </p:cNvSpPr>
          <p:nvPr/>
        </p:nvSpPr>
        <p:spPr bwMode="auto">
          <a:xfrm>
            <a:off x="914400" y="5334000"/>
            <a:ext cx="1182688" cy="304800"/>
          </a:xfrm>
          <a:prstGeom prst="rect">
            <a:avLst/>
          </a:prstGeom>
          <a:noFill/>
          <a:ln w="9525">
            <a:noFill/>
            <a:miter lim="800000"/>
            <a:headEnd/>
            <a:tailEnd/>
          </a:ln>
        </p:spPr>
        <p:txBody>
          <a:bodyPr wrap="none">
            <a:spAutoFit/>
          </a:bodyPr>
          <a:lstStyle/>
          <a:p>
            <a:r>
              <a:rPr lang="en-US" sz="1400"/>
              <a:t>Abbreviated: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sz="1800" smtClean="0"/>
              <a:t>Mass Spectrometry</a:t>
            </a:r>
          </a:p>
        </p:txBody>
      </p:sp>
      <p:sp>
        <p:nvSpPr>
          <p:cNvPr id="4100"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4"/>
            </a:pPr>
            <a:r>
              <a:rPr lang="en-US" sz="1800" smtClean="0"/>
              <a:t>Fragmentation – Chemistry of Ions</a:t>
            </a:r>
          </a:p>
          <a:p>
            <a:pPr marL="1601788" lvl="2" indent="-457200" eaLnBrk="1" hangingPunct="1">
              <a:buFontTx/>
              <a:buAutoNum type="arabicPeriod" startAt="2"/>
            </a:pPr>
            <a:r>
              <a:rPr lang="en-US" sz="1800" smtClean="0"/>
              <a:t>Two bond </a:t>
            </a:r>
            <a:r>
              <a:rPr lang="en-US" sz="1800" smtClean="0">
                <a:latin typeface="Symbol" pitchFamily="18" charset="2"/>
              </a:rPr>
              <a:t>s</a:t>
            </a:r>
            <a:r>
              <a:rPr lang="en-US" sz="1800" smtClean="0"/>
              <a:t>-cleavages/rearrangements:</a:t>
            </a:r>
          </a:p>
          <a:p>
            <a:pPr marL="2079625" lvl="3" indent="-457200" eaLnBrk="1" hangingPunct="1">
              <a:buFontTx/>
              <a:buAutoNum type="alphaLcPeriod" startAt="3"/>
            </a:pPr>
            <a:r>
              <a:rPr lang="en-US" sz="1800" smtClean="0"/>
              <a:t> McLafferty Rearrangement</a:t>
            </a:r>
          </a:p>
          <a:p>
            <a:pPr marL="2079625" lvl="3" indent="-457200" eaLnBrk="1" hangingPunct="1">
              <a:buFontTx/>
              <a:buAutoNum type="alphaLcPeriod" startAt="3"/>
            </a:pPr>
            <a:endParaRPr lang="en-US" sz="1800" smtClean="0"/>
          </a:p>
          <a:p>
            <a:pPr marL="2079625" lvl="3" indent="-457200" eaLnBrk="1" hangingPunct="1">
              <a:buFontTx/>
              <a:buAutoNum type="alphaLcPeriod" startAt="3"/>
            </a:pPr>
            <a:endParaRPr lang="en-US" sz="1800" smtClean="0"/>
          </a:p>
          <a:p>
            <a:pPr marL="2079625" lvl="3" indent="-457200" eaLnBrk="1" hangingPunct="1">
              <a:buFontTx/>
              <a:buAutoNum type="alphaLcPeriod" startAt="3"/>
            </a:pPr>
            <a:endParaRPr lang="en-US" sz="1800" smtClean="0"/>
          </a:p>
          <a:p>
            <a:pPr marL="2079625" lvl="3" indent="-457200" eaLnBrk="1" hangingPunct="1">
              <a:buFontTx/>
              <a:buAutoNum type="alphaLcPeriod" startAt="3"/>
            </a:pPr>
            <a:endParaRPr lang="en-US" sz="1800" smtClean="0"/>
          </a:p>
          <a:p>
            <a:pPr marL="2079625" lvl="3" indent="-457200" eaLnBrk="1" hangingPunct="1">
              <a:buFontTx/>
              <a:buAutoNum type="alphaLcPeriod" startAt="3"/>
            </a:pPr>
            <a:endParaRPr lang="en-US" sz="1800" smtClean="0"/>
          </a:p>
          <a:p>
            <a:pPr marL="2079625" lvl="3" indent="-457200" eaLnBrk="1" hangingPunct="1">
              <a:buFontTx/>
              <a:buAutoNum type="alphaLcPeriod" startAt="3"/>
            </a:pPr>
            <a:endParaRPr lang="en-US" sz="1800" smtClean="0"/>
          </a:p>
          <a:p>
            <a:pPr marL="2079625" lvl="3" indent="-457200" eaLnBrk="1" hangingPunct="1">
              <a:buFontTx/>
              <a:buAutoNum type="alphaLcPeriod" startAt="3"/>
            </a:pPr>
            <a:endParaRPr lang="en-US" sz="1800" smtClean="0"/>
          </a:p>
          <a:p>
            <a:pPr marL="2079625" lvl="3" indent="-457200" eaLnBrk="1" hangingPunct="1">
              <a:buFontTx/>
              <a:buAutoNum type="alphaLcPeriod" startAt="3"/>
            </a:pPr>
            <a:endParaRPr lang="en-US" sz="1800" smtClean="0"/>
          </a:p>
          <a:p>
            <a:pPr marL="1601788" lvl="2" indent="-457200" eaLnBrk="1" hangingPunct="1">
              <a:buFontTx/>
              <a:buAutoNum type="arabicPeriod" startAt="3"/>
            </a:pPr>
            <a:r>
              <a:rPr lang="en-US" sz="1800" smtClean="0"/>
              <a:t>Other types of fragmentation are less common, but in specific cases are dominant processes</a:t>
            </a:r>
          </a:p>
          <a:p>
            <a:pPr marL="1601788" lvl="2" indent="-457200" eaLnBrk="1" hangingPunct="1">
              <a:buFontTx/>
              <a:buNone/>
            </a:pPr>
            <a:endParaRPr lang="en-US" sz="1800" smtClean="0"/>
          </a:p>
          <a:p>
            <a:pPr marL="1601788" lvl="2" indent="-457200" eaLnBrk="1" hangingPunct="1">
              <a:buFontTx/>
              <a:buNone/>
            </a:pPr>
            <a:r>
              <a:rPr lang="en-US" sz="1800" smtClean="0"/>
              <a:t>	These include: fragmentations from rearrangement, migrations, and fragmentation of fragments</a:t>
            </a:r>
          </a:p>
          <a:p>
            <a:pPr marL="1601788" lvl="2" indent="-457200" eaLnBrk="1" hangingPunct="1">
              <a:buFontTx/>
              <a:buNone/>
            </a:pPr>
            <a:endParaRPr lang="en-US" sz="1800" b="1" smtClean="0"/>
          </a:p>
        </p:txBody>
      </p:sp>
      <p:sp>
        <p:nvSpPr>
          <p:cNvPr id="4101" name="Text Box 6"/>
          <p:cNvSpPr txBox="1">
            <a:spLocks noChangeArrowheads="1"/>
          </p:cNvSpPr>
          <p:nvPr/>
        </p:nvSpPr>
        <p:spPr bwMode="auto">
          <a:xfrm>
            <a:off x="838200" y="2514600"/>
            <a:ext cx="1398588" cy="304800"/>
          </a:xfrm>
          <a:prstGeom prst="rect">
            <a:avLst/>
          </a:prstGeom>
          <a:noFill/>
          <a:ln w="9525">
            <a:noFill/>
            <a:miter lim="800000"/>
            <a:headEnd/>
            <a:tailEnd/>
          </a:ln>
        </p:spPr>
        <p:txBody>
          <a:bodyPr wrap="none">
            <a:spAutoFit/>
          </a:bodyPr>
          <a:lstStyle/>
          <a:p>
            <a:r>
              <a:rPr lang="en-US" sz="1400"/>
              <a:t>Full mechanism</a:t>
            </a:r>
          </a:p>
        </p:txBody>
      </p:sp>
      <p:sp>
        <p:nvSpPr>
          <p:cNvPr id="4102" name="Text Box 7"/>
          <p:cNvSpPr txBox="1">
            <a:spLocks noChangeArrowheads="1"/>
          </p:cNvSpPr>
          <p:nvPr/>
        </p:nvSpPr>
        <p:spPr bwMode="auto">
          <a:xfrm>
            <a:off x="1066800" y="3810000"/>
            <a:ext cx="1182688" cy="304800"/>
          </a:xfrm>
          <a:prstGeom prst="rect">
            <a:avLst/>
          </a:prstGeom>
          <a:noFill/>
          <a:ln w="9525">
            <a:noFill/>
            <a:miter lim="800000"/>
            <a:headEnd/>
            <a:tailEnd/>
          </a:ln>
        </p:spPr>
        <p:txBody>
          <a:bodyPr wrap="none">
            <a:spAutoFit/>
          </a:bodyPr>
          <a:lstStyle/>
          <a:p>
            <a:r>
              <a:rPr lang="en-US" sz="1400"/>
              <a:t>Abbreviated:</a:t>
            </a:r>
          </a:p>
        </p:txBody>
      </p:sp>
      <p:graphicFrame>
        <p:nvGraphicFramePr>
          <p:cNvPr id="4098" name="Object 8"/>
          <p:cNvGraphicFramePr>
            <a:graphicFrameLocks noChangeAspect="1"/>
          </p:cNvGraphicFramePr>
          <p:nvPr/>
        </p:nvGraphicFramePr>
        <p:xfrm>
          <a:off x="2209800" y="2133600"/>
          <a:ext cx="6019800" cy="2378075"/>
        </p:xfrm>
        <a:graphic>
          <a:graphicData uri="http://schemas.openxmlformats.org/presentationml/2006/ole">
            <p:oleObj spid="_x0000_s4098" name="CS ChemDraw Drawing" r:id="rId3" imgW="4254500" imgH="1689100" progId="ChemDraw.Document.6.0">
              <p:embed/>
            </p:oleObj>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en-US" sz="1800" smtClean="0"/>
              <a:t>Mass Spectrometry</a:t>
            </a:r>
          </a:p>
        </p:txBody>
      </p:sp>
      <p:sp>
        <p:nvSpPr>
          <p:cNvPr id="114691"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4"/>
            </a:pPr>
            <a:r>
              <a:rPr lang="en-US" sz="1800" smtClean="0"/>
              <a:t>Fragmentation – Chemistry of Ions</a:t>
            </a:r>
          </a:p>
          <a:p>
            <a:pPr marL="1601788" lvl="2" indent="-457200" eaLnBrk="1" hangingPunct="1">
              <a:buFontTx/>
              <a:buAutoNum type="arabicPeriod" startAt="4"/>
            </a:pPr>
            <a:r>
              <a:rPr lang="en-US" sz="1800" smtClean="0"/>
              <a:t>When deducing any fragmentation scheme:</a:t>
            </a:r>
          </a:p>
          <a:p>
            <a:pPr marL="2079625" lvl="3" indent="-457200" eaLnBrk="1" hangingPunct="1">
              <a:buFontTx/>
              <a:buChar char="–"/>
            </a:pPr>
            <a:r>
              <a:rPr lang="en-US" sz="1800" smtClean="0"/>
              <a:t>The </a:t>
            </a:r>
            <a:r>
              <a:rPr lang="en-US" sz="1800" i="1" smtClean="0">
                <a:solidFill>
                  <a:schemeClr val="accent2"/>
                </a:solidFill>
              </a:rPr>
              <a:t>even-odd electron rule</a:t>
            </a:r>
            <a:r>
              <a:rPr lang="en-US" sz="1800" smtClean="0"/>
              <a:t> applies: </a:t>
            </a:r>
            <a:r>
              <a:rPr lang="ja-JP" altLang="en-US" sz="1800" smtClean="0"/>
              <a:t>“</a:t>
            </a:r>
            <a:r>
              <a:rPr lang="en-US" altLang="ja-JP" sz="1800" smtClean="0"/>
              <a:t>thermodynamics dictates that even electron ions cannot cleave to a pair of odd electron fragments</a:t>
            </a:r>
            <a:r>
              <a:rPr lang="ja-JP" altLang="en-US" sz="1800" smtClean="0"/>
              <a:t>”</a:t>
            </a:r>
            <a:endParaRPr lang="en-US" altLang="ja-JP" sz="1800" smtClean="0"/>
          </a:p>
          <a:p>
            <a:pPr marL="2079625" lvl="3" indent="-457200" eaLnBrk="1" hangingPunct="1">
              <a:buFontTx/>
              <a:buChar char="–"/>
            </a:pPr>
            <a:endParaRPr lang="en-US" sz="1800" smtClean="0"/>
          </a:p>
          <a:p>
            <a:pPr marL="2079625" lvl="3" indent="-457200" eaLnBrk="1" hangingPunct="1">
              <a:buFontTx/>
              <a:buChar char="–"/>
            </a:pPr>
            <a:r>
              <a:rPr lang="en-US" sz="1800" smtClean="0"/>
              <a:t>Mass losses of 14 are rare</a:t>
            </a:r>
          </a:p>
          <a:p>
            <a:pPr marL="2079625" lvl="3" indent="-457200" eaLnBrk="1" hangingPunct="1">
              <a:buFontTx/>
              <a:buChar char="–"/>
            </a:pPr>
            <a:endParaRPr lang="en-US" sz="1800" smtClean="0"/>
          </a:p>
          <a:p>
            <a:pPr marL="2079625" lvl="3" indent="-457200" eaLnBrk="1" hangingPunct="1">
              <a:buFontTx/>
              <a:buChar char="–"/>
            </a:pPr>
            <a:r>
              <a:rPr lang="en-US" sz="1800" smtClean="0"/>
              <a:t>The order of carbocation/radical stability is </a:t>
            </a:r>
          </a:p>
          <a:p>
            <a:pPr marL="2517775" lvl="4" indent="-457200" eaLnBrk="1" hangingPunct="1">
              <a:buFontTx/>
              <a:buNone/>
            </a:pPr>
            <a:r>
              <a:rPr lang="en-US" sz="1800" smtClean="0"/>
              <a:t>	benzyl/3</a:t>
            </a:r>
            <a:r>
              <a:rPr lang="en-US" sz="1800" smtClean="0">
                <a:cs typeface="Tahoma" pitchFamily="34" charset="0"/>
              </a:rPr>
              <a:t>°</a:t>
            </a:r>
            <a:r>
              <a:rPr lang="en-US" sz="1800" smtClean="0"/>
              <a:t> &gt; allyl/2</a:t>
            </a:r>
            <a:r>
              <a:rPr lang="en-US" sz="1800" smtClean="0">
                <a:cs typeface="Tahoma" pitchFamily="34" charset="0"/>
              </a:rPr>
              <a:t>°</a:t>
            </a:r>
            <a:r>
              <a:rPr lang="en-US" sz="1800" smtClean="0"/>
              <a:t> &gt; 1</a:t>
            </a:r>
            <a:r>
              <a:rPr lang="en-US" sz="1800" smtClean="0">
                <a:cs typeface="Tahoma" pitchFamily="34" charset="0"/>
              </a:rPr>
              <a:t>°</a:t>
            </a:r>
            <a:r>
              <a:rPr lang="en-US" sz="1800" smtClean="0"/>
              <a:t> &gt; methyl &gt; H </a:t>
            </a:r>
          </a:p>
          <a:p>
            <a:pPr marL="2517775" lvl="4" indent="-457200" eaLnBrk="1" hangingPunct="1">
              <a:buFontTx/>
              <a:buNone/>
            </a:pPr>
            <a:r>
              <a:rPr lang="en-US" sz="1800" smtClean="0"/>
              <a:t>* the loss of the longest carbon chain is preferred</a:t>
            </a:r>
          </a:p>
          <a:p>
            <a:pPr marL="2517775" lvl="4" indent="-457200" eaLnBrk="1" hangingPunct="1">
              <a:buFontTx/>
              <a:buNone/>
            </a:pPr>
            <a:endParaRPr lang="en-US" sz="1800" smtClean="0"/>
          </a:p>
          <a:p>
            <a:pPr marL="2079625" lvl="3" indent="-457200" eaLnBrk="1" hangingPunct="1">
              <a:buFontTx/>
              <a:buChar char="–"/>
            </a:pPr>
            <a:r>
              <a:rPr lang="en-US" sz="1800" smtClean="0"/>
              <a:t>Fragment ion stability is more important than fragment radical stability</a:t>
            </a:r>
          </a:p>
          <a:p>
            <a:pPr marL="2079625" lvl="3" indent="-457200" eaLnBrk="1" hangingPunct="1">
              <a:buFontTx/>
              <a:buChar char="–"/>
            </a:pPr>
            <a:endParaRPr lang="en-US" sz="1800" smtClean="0"/>
          </a:p>
          <a:p>
            <a:pPr marL="2079625" lvl="3" indent="-457200" eaLnBrk="1" hangingPunct="1">
              <a:buFontTx/>
              <a:buChar char="–"/>
            </a:pPr>
            <a:r>
              <a:rPr lang="en-US" sz="1800" smtClean="0"/>
              <a:t>Fragmentation mechanisms should be in accord with the even-odd electron rule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sz="1800" smtClean="0"/>
              <a:t>Mass Spectrometry</a:t>
            </a:r>
          </a:p>
        </p:txBody>
      </p:sp>
      <p:sp>
        <p:nvSpPr>
          <p:cNvPr id="5125" name="Rectangle 3"/>
          <p:cNvSpPr>
            <a:spLocks noGrp="1" noChangeArrowheads="1"/>
          </p:cNvSpPr>
          <p:nvPr>
            <p:ph type="body" sz="half" idx="1"/>
          </p:nvPr>
        </p:nvSpPr>
        <p:spPr>
          <a:xfrm>
            <a:off x="0" y="685800"/>
            <a:ext cx="9144000" cy="54864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None/>
            </a:pPr>
            <a:r>
              <a:rPr lang="en-US" sz="1800" b="1" smtClean="0">
                <a:solidFill>
                  <a:schemeClr val="accent2"/>
                </a:solidFill>
              </a:rPr>
              <a:t>Aside:</a:t>
            </a:r>
            <a:r>
              <a:rPr lang="en-US" sz="1800" smtClean="0"/>
              <a:t>  Some nomenclature – rather than explicitly writing out single bond cleavages each time:</a:t>
            </a:r>
          </a:p>
        </p:txBody>
      </p:sp>
      <p:graphicFrame>
        <p:nvGraphicFramePr>
          <p:cNvPr id="5122" name="Object 4"/>
          <p:cNvGraphicFramePr>
            <a:graphicFrameLocks noChangeAspect="1"/>
          </p:cNvGraphicFramePr>
          <p:nvPr>
            <p:ph sz="quarter" idx="2"/>
          </p:nvPr>
        </p:nvGraphicFramePr>
        <p:xfrm>
          <a:off x="1449388" y="2133600"/>
          <a:ext cx="6321425" cy="787400"/>
        </p:xfrm>
        <a:graphic>
          <a:graphicData uri="http://schemas.openxmlformats.org/presentationml/2006/ole">
            <p:oleObj spid="_x0000_s5122" name="CS ChemDraw Drawing" r:id="rId3" imgW="4673600" imgH="596900" progId="ChemDraw.Document.6.0">
              <p:embed/>
            </p:oleObj>
          </a:graphicData>
        </a:graphic>
      </p:graphicFrame>
      <p:graphicFrame>
        <p:nvGraphicFramePr>
          <p:cNvPr id="5123" name="Object 10"/>
          <p:cNvGraphicFramePr>
            <a:graphicFrameLocks noChangeAspect="1"/>
          </p:cNvGraphicFramePr>
          <p:nvPr>
            <p:ph sz="quarter" idx="3"/>
          </p:nvPr>
        </p:nvGraphicFramePr>
        <p:xfrm>
          <a:off x="4038600" y="4953000"/>
          <a:ext cx="1446213" cy="1119188"/>
        </p:xfrm>
        <a:graphic>
          <a:graphicData uri="http://schemas.openxmlformats.org/presentationml/2006/ole">
            <p:oleObj spid="_x0000_s5123" name="CS ChemDraw Drawing" r:id="rId4" imgW="952500" imgH="736600" progId="ChemDraw.Document.6.0">
              <p:embed/>
            </p:oleObj>
          </a:graphicData>
        </a:graphic>
      </p:graphicFrame>
      <p:sp>
        <p:nvSpPr>
          <p:cNvPr id="5126" name="Text Box 6"/>
          <p:cNvSpPr txBox="1">
            <a:spLocks noChangeArrowheads="1"/>
          </p:cNvSpPr>
          <p:nvPr/>
        </p:nvSpPr>
        <p:spPr bwMode="auto">
          <a:xfrm>
            <a:off x="5029200" y="2971800"/>
            <a:ext cx="1447800" cy="581025"/>
          </a:xfrm>
          <a:prstGeom prst="rect">
            <a:avLst/>
          </a:prstGeom>
          <a:noFill/>
          <a:ln w="9525">
            <a:noFill/>
            <a:miter lim="800000"/>
            <a:headEnd/>
            <a:tailEnd/>
          </a:ln>
        </p:spPr>
        <p:txBody>
          <a:bodyPr>
            <a:spAutoFit/>
          </a:bodyPr>
          <a:lstStyle/>
          <a:p>
            <a:r>
              <a:rPr lang="en-US"/>
              <a:t>Fragment obs. by MS</a:t>
            </a:r>
          </a:p>
        </p:txBody>
      </p:sp>
      <p:sp>
        <p:nvSpPr>
          <p:cNvPr id="5127" name="Text Box 7"/>
          <p:cNvSpPr txBox="1">
            <a:spLocks noChangeArrowheads="1"/>
          </p:cNvSpPr>
          <p:nvPr/>
        </p:nvSpPr>
        <p:spPr bwMode="auto">
          <a:xfrm>
            <a:off x="6781800" y="2971800"/>
            <a:ext cx="1981200" cy="825500"/>
          </a:xfrm>
          <a:prstGeom prst="rect">
            <a:avLst/>
          </a:prstGeom>
          <a:noFill/>
          <a:ln w="9525">
            <a:noFill/>
            <a:miter lim="800000"/>
            <a:headEnd/>
            <a:tailEnd/>
          </a:ln>
        </p:spPr>
        <p:txBody>
          <a:bodyPr>
            <a:spAutoFit/>
          </a:bodyPr>
          <a:lstStyle/>
          <a:p>
            <a:r>
              <a:rPr lang="en-US"/>
              <a:t>Neutral fragment inferred by its loss – not observed</a:t>
            </a:r>
          </a:p>
        </p:txBody>
      </p:sp>
      <p:sp>
        <p:nvSpPr>
          <p:cNvPr id="5128" name="AutoShape 8"/>
          <p:cNvSpPr>
            <a:spLocks noChangeArrowheads="1"/>
          </p:cNvSpPr>
          <p:nvPr/>
        </p:nvSpPr>
        <p:spPr bwMode="auto">
          <a:xfrm>
            <a:off x="4343400" y="3886200"/>
            <a:ext cx="838200" cy="914400"/>
          </a:xfrm>
          <a:prstGeom prst="downArrow">
            <a:avLst>
              <a:gd name="adj1" fmla="val 50000"/>
              <a:gd name="adj2" fmla="val 27273"/>
            </a:avLst>
          </a:prstGeom>
          <a:solidFill>
            <a:schemeClr val="accent1"/>
          </a:solidFill>
          <a:ln w="9525">
            <a:solidFill>
              <a:schemeClr val="tx1"/>
            </a:solidFill>
            <a:miter lim="800000"/>
            <a:headEnd/>
            <a:tailEnd/>
          </a:ln>
        </p:spPr>
        <p:txBody>
          <a:bodyPr wrap="none" anchor="ctr"/>
          <a:lstStyle/>
          <a:p>
            <a:endParaRPr lang="en-US"/>
          </a:p>
        </p:txBody>
      </p:sp>
      <p:sp>
        <p:nvSpPr>
          <p:cNvPr id="5129" name="Text Box 9"/>
          <p:cNvSpPr txBox="1">
            <a:spLocks noChangeArrowheads="1"/>
          </p:cNvSpPr>
          <p:nvPr/>
        </p:nvSpPr>
        <p:spPr bwMode="auto">
          <a:xfrm>
            <a:off x="5089525" y="4070350"/>
            <a:ext cx="1522413" cy="366713"/>
          </a:xfrm>
          <a:prstGeom prst="rect">
            <a:avLst/>
          </a:prstGeom>
          <a:noFill/>
          <a:ln w="9525">
            <a:noFill/>
            <a:miter lim="800000"/>
            <a:headEnd/>
            <a:tailEnd/>
          </a:ln>
        </p:spPr>
        <p:txBody>
          <a:bodyPr wrap="none">
            <a:spAutoFit/>
          </a:bodyPr>
          <a:lstStyle/>
          <a:p>
            <a:r>
              <a:rPr lang="en-US" sz="1800"/>
              <a:t>Is written as: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1800" smtClean="0"/>
              <a:t>Mass Spectrometry</a:t>
            </a:r>
          </a:p>
        </p:txBody>
      </p:sp>
      <p:sp>
        <p:nvSpPr>
          <p:cNvPr id="6148"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r>
              <a:rPr lang="en-US" sz="1800" smtClean="0"/>
              <a:t>Alkanes</a:t>
            </a:r>
          </a:p>
          <a:p>
            <a:pPr marL="2079625" lvl="3" indent="-457200" eaLnBrk="1" hangingPunct="1"/>
            <a:r>
              <a:rPr lang="en-US" sz="1800" smtClean="0"/>
              <a:t>Very predictable – apply the lessons of the stability of carbocations (or radicals) to predict or explain the observation of the fragments</a:t>
            </a:r>
          </a:p>
          <a:p>
            <a:pPr marL="2079625" lvl="3" indent="-457200" eaLnBrk="1" hangingPunct="1"/>
            <a:endParaRPr lang="en-US" sz="1800" smtClean="0"/>
          </a:p>
          <a:p>
            <a:pPr marL="2079625" lvl="3" indent="-457200" eaLnBrk="1" hangingPunct="1"/>
            <a:r>
              <a:rPr lang="en-US" sz="1800" smtClean="0"/>
              <a:t>Method of fragmentation is single bond cleavage in most cases</a:t>
            </a:r>
          </a:p>
          <a:p>
            <a:pPr marL="2079625" lvl="3" indent="-457200" eaLnBrk="1" hangingPunct="1"/>
            <a:endParaRPr lang="en-US" sz="1800" smtClean="0"/>
          </a:p>
          <a:p>
            <a:pPr marL="2079625" lvl="3" indent="-457200" eaLnBrk="1" hangingPunct="1"/>
            <a:r>
              <a:rPr lang="en-US" sz="1800" smtClean="0"/>
              <a:t>This is governed by </a:t>
            </a:r>
            <a:r>
              <a:rPr lang="en-US" sz="1800" smtClean="0">
                <a:solidFill>
                  <a:schemeClr val="accent2"/>
                </a:solidFill>
              </a:rPr>
              <a:t>Stevenson</a:t>
            </a:r>
            <a:r>
              <a:rPr lang="ja-JP" altLang="en-US" sz="1800" smtClean="0">
                <a:solidFill>
                  <a:schemeClr val="accent2"/>
                </a:solidFill>
              </a:rPr>
              <a:t>’</a:t>
            </a:r>
            <a:r>
              <a:rPr lang="en-US" altLang="ja-JP" sz="1800" smtClean="0">
                <a:solidFill>
                  <a:schemeClr val="accent2"/>
                </a:solidFill>
              </a:rPr>
              <a:t>s Rule</a:t>
            </a:r>
            <a:r>
              <a:rPr lang="en-US" altLang="ja-JP" sz="1800" smtClean="0"/>
              <a:t> – the fragment with the lowest ionization energy will take on the + charge – the other fragment will still have an unpaired electron</a:t>
            </a:r>
          </a:p>
          <a:p>
            <a:pPr marL="2079625" lvl="3" indent="-457200" eaLnBrk="1" hangingPunct="1">
              <a:buFontTx/>
              <a:buNone/>
            </a:pPr>
            <a:r>
              <a:rPr lang="en-US" sz="1800" smtClean="0"/>
              <a:t>Example: </a:t>
            </a:r>
            <a:r>
              <a:rPr lang="en-US" sz="1800" i="1" smtClean="0"/>
              <a:t>iso</a:t>
            </a:r>
            <a:r>
              <a:rPr lang="en-US" sz="1800" smtClean="0"/>
              <a:t>-butane</a:t>
            </a:r>
          </a:p>
          <a:p>
            <a:pPr marL="2517775" lvl="4" indent="-457200" eaLnBrk="1" hangingPunct="1">
              <a:buFontTx/>
              <a:buChar char="–"/>
            </a:pPr>
            <a:endParaRPr lang="en-US" sz="1800" smtClean="0"/>
          </a:p>
          <a:p>
            <a:pPr marL="2517775" lvl="4" indent="-457200" eaLnBrk="1" hangingPunct="1">
              <a:buFontTx/>
              <a:buChar char="–"/>
            </a:pPr>
            <a:endParaRPr lang="en-US" sz="1800" smtClean="0"/>
          </a:p>
        </p:txBody>
      </p:sp>
      <p:graphicFrame>
        <p:nvGraphicFramePr>
          <p:cNvPr id="6146" name="Object 4"/>
          <p:cNvGraphicFramePr>
            <a:graphicFrameLocks noChangeAspect="1"/>
          </p:cNvGraphicFramePr>
          <p:nvPr>
            <p:ph sz="half" idx="2"/>
          </p:nvPr>
        </p:nvGraphicFramePr>
        <p:xfrm>
          <a:off x="2514600" y="4648200"/>
          <a:ext cx="4800600" cy="1639888"/>
        </p:xfrm>
        <a:graphic>
          <a:graphicData uri="http://schemas.openxmlformats.org/presentationml/2006/ole">
            <p:oleObj spid="_x0000_s6146" name="CS ChemDraw Drawing" r:id="rId3" imgW="3695700" imgH="1270000" progId="ChemDraw.Document.6.0">
              <p:embed/>
            </p:oleObj>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en-US" sz="1800" smtClean="0"/>
              <a:t>Mass Spectrometry</a:t>
            </a:r>
          </a:p>
        </p:txBody>
      </p:sp>
      <p:sp>
        <p:nvSpPr>
          <p:cNvPr id="115715"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r>
              <a:rPr lang="en-US" sz="1800" smtClean="0"/>
              <a:t>Alkanes</a:t>
            </a:r>
          </a:p>
          <a:p>
            <a:pPr marL="2079625" lvl="3" indent="-457200" eaLnBrk="1" hangingPunct="1">
              <a:buFontTx/>
              <a:buNone/>
            </a:pPr>
            <a:r>
              <a:rPr lang="en-US" sz="1800" b="1" smtClean="0">
                <a:solidFill>
                  <a:schemeClr val="accent2"/>
                </a:solidFill>
              </a:rPr>
              <a:t>Fragment Ions :</a:t>
            </a:r>
            <a:r>
              <a:rPr lang="en-US" sz="1800" smtClean="0">
                <a:solidFill>
                  <a:schemeClr val="accent2"/>
                </a:solidFill>
              </a:rPr>
              <a:t> </a:t>
            </a:r>
            <a:r>
              <a:rPr lang="en-US" sz="1800" b="1" i="1" smtClean="0"/>
              <a:t>n</a:t>
            </a:r>
            <a:r>
              <a:rPr lang="en-US" sz="1800" b="1" smtClean="0"/>
              <a:t>-alkanes</a:t>
            </a:r>
            <a:r>
              <a:rPr lang="en-US" sz="1800" smtClean="0"/>
              <a:t> </a:t>
            </a:r>
          </a:p>
          <a:p>
            <a:pPr marL="2517775" lvl="4" indent="-457200" eaLnBrk="1" hangingPunct="1"/>
            <a:r>
              <a:rPr lang="en-US" sz="1800" smtClean="0"/>
              <a:t>For straight chain alkanes, a M</a:t>
            </a:r>
            <a:r>
              <a:rPr lang="en-US" sz="1800" baseline="30000" smtClean="0"/>
              <a:t>+</a:t>
            </a:r>
            <a:r>
              <a:rPr lang="en-US" sz="1800" smtClean="0"/>
              <a:t> is often observed</a:t>
            </a:r>
          </a:p>
          <a:p>
            <a:pPr marL="2079625" lvl="3" indent="-457200" eaLnBrk="1" hangingPunct="1">
              <a:buFontTx/>
              <a:buAutoNum type="alphaLcParenR" startAt="4"/>
            </a:pPr>
            <a:endParaRPr lang="en-US" sz="1800" smtClean="0"/>
          </a:p>
          <a:p>
            <a:pPr marL="2517775" lvl="4" indent="-457200" eaLnBrk="1" hangingPunct="1"/>
            <a:r>
              <a:rPr lang="en-US" sz="1800" smtClean="0"/>
              <a:t>Ions observed: clusters of peaks C</a:t>
            </a:r>
            <a:r>
              <a:rPr lang="en-US" sz="1800" baseline="-25000" smtClean="0"/>
              <a:t>n</a:t>
            </a:r>
            <a:r>
              <a:rPr lang="en-US" sz="1800" smtClean="0"/>
              <a:t>H</a:t>
            </a:r>
            <a:r>
              <a:rPr lang="en-US" sz="1800" baseline="-25000" smtClean="0"/>
              <a:t>2n+1</a:t>
            </a:r>
            <a:r>
              <a:rPr lang="en-US" sz="1800" smtClean="0"/>
              <a:t> apart from the loss of –CH</a:t>
            </a:r>
            <a:r>
              <a:rPr lang="en-US" sz="1800" baseline="-25000" smtClean="0"/>
              <a:t>3</a:t>
            </a:r>
            <a:r>
              <a:rPr lang="en-US" sz="1800" smtClean="0"/>
              <a:t>, -C</a:t>
            </a:r>
            <a:r>
              <a:rPr lang="en-US" sz="1800" baseline="-25000" smtClean="0"/>
              <a:t>2</a:t>
            </a:r>
            <a:r>
              <a:rPr lang="en-US" sz="1800" smtClean="0"/>
              <a:t>H</a:t>
            </a:r>
            <a:r>
              <a:rPr lang="en-US" sz="1800" baseline="-25000" smtClean="0"/>
              <a:t>5</a:t>
            </a:r>
            <a:r>
              <a:rPr lang="en-US" sz="1800" smtClean="0"/>
              <a:t>, -C</a:t>
            </a:r>
            <a:r>
              <a:rPr lang="en-US" sz="1800" baseline="-25000" smtClean="0"/>
              <a:t>3</a:t>
            </a:r>
            <a:r>
              <a:rPr lang="en-US" sz="1800" smtClean="0"/>
              <a:t>H</a:t>
            </a:r>
            <a:r>
              <a:rPr lang="en-US" sz="1800" baseline="-25000" smtClean="0"/>
              <a:t>7</a:t>
            </a:r>
            <a:r>
              <a:rPr lang="en-US" sz="1800" smtClean="0"/>
              <a:t>, etc. </a:t>
            </a:r>
          </a:p>
          <a:p>
            <a:pPr marL="2517775" lvl="4" indent="-457200" eaLnBrk="1" hangingPunct="1"/>
            <a:endParaRPr lang="en-US" sz="1800" smtClean="0"/>
          </a:p>
          <a:p>
            <a:pPr marL="2517775" lvl="4" indent="-457200" eaLnBrk="1" hangingPunct="1"/>
            <a:r>
              <a:rPr lang="en-US" sz="1800" smtClean="0"/>
              <a:t>Fragments lost:  </a:t>
            </a:r>
            <a:r>
              <a:rPr lang="en-US" sz="1800" smtClean="0">
                <a:cs typeface="Tahoma" pitchFamily="34" charset="0"/>
              </a:rPr>
              <a:t>·</a:t>
            </a:r>
            <a:r>
              <a:rPr lang="en-US" sz="1800" smtClean="0"/>
              <a:t>CH</a:t>
            </a:r>
            <a:r>
              <a:rPr lang="en-US" sz="1800" baseline="-25000" smtClean="0"/>
              <a:t>3</a:t>
            </a:r>
            <a:r>
              <a:rPr lang="en-US" sz="1800" smtClean="0"/>
              <a:t>, </a:t>
            </a:r>
            <a:r>
              <a:rPr lang="en-US" sz="1800" smtClean="0">
                <a:cs typeface="Tahoma" pitchFamily="34" charset="0"/>
              </a:rPr>
              <a:t>·</a:t>
            </a:r>
            <a:r>
              <a:rPr lang="en-US" sz="1800" smtClean="0"/>
              <a:t>C</a:t>
            </a:r>
            <a:r>
              <a:rPr lang="en-US" sz="1800" baseline="-25000" smtClean="0"/>
              <a:t>2</a:t>
            </a:r>
            <a:r>
              <a:rPr lang="en-US" sz="1800" smtClean="0"/>
              <a:t>H</a:t>
            </a:r>
            <a:r>
              <a:rPr lang="en-US" sz="1800" baseline="-25000" smtClean="0"/>
              <a:t>5</a:t>
            </a:r>
            <a:r>
              <a:rPr lang="en-US" sz="1800" smtClean="0"/>
              <a:t>, </a:t>
            </a:r>
            <a:r>
              <a:rPr lang="en-US" sz="1800" smtClean="0">
                <a:cs typeface="Tahoma" pitchFamily="34" charset="0"/>
              </a:rPr>
              <a:t>·</a:t>
            </a:r>
            <a:r>
              <a:rPr lang="en-US" sz="1800" smtClean="0"/>
              <a:t>C</a:t>
            </a:r>
            <a:r>
              <a:rPr lang="en-US" sz="1800" baseline="-25000" smtClean="0"/>
              <a:t>3</a:t>
            </a:r>
            <a:r>
              <a:rPr lang="en-US" sz="1800" smtClean="0"/>
              <a:t>H</a:t>
            </a:r>
            <a:r>
              <a:rPr lang="en-US" sz="1800" baseline="-25000" smtClean="0"/>
              <a:t>7</a:t>
            </a:r>
            <a:r>
              <a:rPr lang="en-US" sz="1800" smtClean="0"/>
              <a:t>, etc.</a:t>
            </a:r>
          </a:p>
          <a:p>
            <a:pPr marL="2517775" lvl="4" indent="-457200" eaLnBrk="1" hangingPunct="1"/>
            <a:endParaRPr lang="en-US" sz="1800" smtClean="0"/>
          </a:p>
          <a:p>
            <a:pPr marL="2517775" lvl="4" indent="-457200" eaLnBrk="1" hangingPunct="1"/>
            <a:r>
              <a:rPr lang="en-US" sz="1800" smtClean="0"/>
              <a:t>In longer chains – peaks at 43 and 57 are the most common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sz="1800" smtClean="0"/>
              <a:t>Mass Spectrometry</a:t>
            </a:r>
          </a:p>
        </p:txBody>
      </p:sp>
      <p:sp>
        <p:nvSpPr>
          <p:cNvPr id="86019" name="Rectangle 3"/>
          <p:cNvSpPr>
            <a:spLocks noGrp="1" noChangeArrowheads="1"/>
          </p:cNvSpPr>
          <p:nvPr>
            <p:ph idx="1"/>
          </p:nvPr>
        </p:nvSpPr>
        <p:spPr/>
        <p:txBody>
          <a:bodyPr/>
          <a:lstStyle/>
          <a:p>
            <a:pPr eaLnBrk="1" hangingPunct="1">
              <a:lnSpc>
                <a:spcPct val="90000"/>
              </a:lnSpc>
              <a:buFontTx/>
              <a:buAutoNum type="romanUcPeriod" startAt="2"/>
            </a:pPr>
            <a:r>
              <a:rPr lang="en-US" sz="1700" smtClean="0"/>
              <a:t>The Mass Spectrometer</a:t>
            </a:r>
          </a:p>
          <a:p>
            <a:pPr lvl="1" eaLnBrk="1" hangingPunct="1">
              <a:lnSpc>
                <a:spcPct val="90000"/>
              </a:lnSpc>
              <a:buFontTx/>
              <a:buAutoNum type="alphaUcPeriod" startAt="2"/>
            </a:pPr>
            <a:r>
              <a:rPr lang="en-US" sz="1700" smtClean="0"/>
              <a:t>The Single Focusing Mass Spectrometer</a:t>
            </a:r>
          </a:p>
          <a:p>
            <a:pPr marL="1601788" lvl="2" indent="-457200" eaLnBrk="1" hangingPunct="1">
              <a:lnSpc>
                <a:spcPct val="90000"/>
              </a:lnSpc>
              <a:buFontTx/>
              <a:buAutoNum type="arabicPeriod" startAt="4"/>
            </a:pPr>
            <a:r>
              <a:rPr lang="en-US" sz="1700" smtClean="0"/>
              <a:t>Ions (+) are accelerated using a (-) anode towards the focusing magnet</a:t>
            </a:r>
          </a:p>
          <a:p>
            <a:pPr marL="1601788" lvl="2" indent="-457200" eaLnBrk="1" hangingPunct="1">
              <a:lnSpc>
                <a:spcPct val="90000"/>
              </a:lnSpc>
              <a:buFontTx/>
              <a:buAutoNum type="arabicPeriod" startAt="4"/>
            </a:pPr>
            <a:endParaRPr lang="en-US" sz="1700" smtClean="0"/>
          </a:p>
          <a:p>
            <a:pPr marL="1601788" lvl="2" indent="-457200" eaLnBrk="1" hangingPunct="1">
              <a:lnSpc>
                <a:spcPct val="90000"/>
              </a:lnSpc>
              <a:buFontTx/>
              <a:buAutoNum type="arabicPeriod" startAt="4"/>
            </a:pPr>
            <a:endParaRPr lang="en-US" sz="1700" smtClean="0"/>
          </a:p>
          <a:p>
            <a:pPr marL="1601788" lvl="2" indent="-457200" eaLnBrk="1" hangingPunct="1">
              <a:lnSpc>
                <a:spcPct val="90000"/>
              </a:lnSpc>
              <a:buFontTx/>
              <a:buAutoNum type="arabicPeriod" startAt="4"/>
            </a:pPr>
            <a:r>
              <a:rPr lang="en-US" sz="1700" smtClean="0"/>
              <a:t>At a given potential (1 – 10 kV) each ion will have a kinetic energy:</a:t>
            </a:r>
          </a:p>
          <a:p>
            <a:pPr marL="1601788" lvl="2" indent="-457200" eaLnBrk="1" hangingPunct="1">
              <a:lnSpc>
                <a:spcPct val="90000"/>
              </a:lnSpc>
              <a:buFontTx/>
              <a:buAutoNum type="arabicPeriod" startAt="4"/>
            </a:pPr>
            <a:endParaRPr lang="en-US" sz="1700" smtClean="0"/>
          </a:p>
          <a:p>
            <a:pPr marL="2517775" lvl="4" indent="-457200" eaLnBrk="1" hangingPunct="1">
              <a:lnSpc>
                <a:spcPct val="90000"/>
              </a:lnSpc>
              <a:buFontTx/>
              <a:buNone/>
            </a:pPr>
            <a:r>
              <a:rPr lang="en-US" sz="1700" smtClean="0"/>
              <a:t>			½ mv</a:t>
            </a:r>
            <a:r>
              <a:rPr lang="en-US" sz="1700" baseline="30000" smtClean="0"/>
              <a:t>2</a:t>
            </a:r>
            <a:r>
              <a:rPr lang="en-US" sz="1700" smtClean="0"/>
              <a:t> = eV</a:t>
            </a:r>
          </a:p>
          <a:p>
            <a:pPr marL="2517775" lvl="4" indent="-457200" eaLnBrk="1" hangingPunct="1">
              <a:lnSpc>
                <a:spcPct val="90000"/>
              </a:lnSpc>
              <a:buFontTx/>
              <a:buNone/>
            </a:pPr>
            <a:endParaRPr lang="en-US" sz="1700" smtClean="0"/>
          </a:p>
          <a:p>
            <a:pPr marL="2079625" lvl="3" indent="-457200" eaLnBrk="1" hangingPunct="1">
              <a:lnSpc>
                <a:spcPct val="90000"/>
              </a:lnSpc>
              <a:buFontTx/>
              <a:buNone/>
            </a:pPr>
            <a:r>
              <a:rPr lang="en-US" sz="1700" smtClean="0"/>
              <a:t>As the ions enter a magnetic field, their path is curved; the radius of the curvature is given by:			</a:t>
            </a:r>
          </a:p>
          <a:p>
            <a:pPr marL="2079625" lvl="3" indent="-457200" eaLnBrk="1" hangingPunct="1">
              <a:lnSpc>
                <a:spcPct val="90000"/>
              </a:lnSpc>
              <a:buFontTx/>
              <a:buNone/>
            </a:pPr>
            <a:r>
              <a:rPr lang="en-US" sz="1700" smtClean="0"/>
              <a:t>			r  =  </a:t>
            </a:r>
            <a:r>
              <a:rPr lang="en-US" sz="1700" u="sng" smtClean="0"/>
              <a:t>mv</a:t>
            </a:r>
          </a:p>
          <a:p>
            <a:pPr marL="2079625" lvl="3" indent="-457200" eaLnBrk="1" hangingPunct="1">
              <a:lnSpc>
                <a:spcPct val="90000"/>
              </a:lnSpc>
              <a:buFontTx/>
              <a:buNone/>
            </a:pPr>
            <a:r>
              <a:rPr lang="en-US" sz="1700" smtClean="0"/>
              <a:t>			       </a:t>
            </a:r>
            <a:r>
              <a:rPr lang="en-US" sz="1700" i="1" smtClean="0"/>
              <a:t>eH</a:t>
            </a:r>
          </a:p>
          <a:p>
            <a:pPr marL="2079625" lvl="3" indent="-457200" eaLnBrk="1" hangingPunct="1">
              <a:lnSpc>
                <a:spcPct val="90000"/>
              </a:lnSpc>
              <a:buFontTx/>
              <a:buNone/>
            </a:pPr>
            <a:endParaRPr lang="en-US" sz="1700" i="1" smtClean="0"/>
          </a:p>
          <a:p>
            <a:pPr marL="2079625" lvl="3" indent="-457200" eaLnBrk="1" hangingPunct="1">
              <a:lnSpc>
                <a:spcPct val="90000"/>
              </a:lnSpc>
              <a:buFontTx/>
              <a:buNone/>
            </a:pPr>
            <a:r>
              <a:rPr lang="en-US" sz="1700" smtClean="0"/>
              <a:t>If the two equations are combined to factor out velocity:</a:t>
            </a:r>
          </a:p>
          <a:p>
            <a:pPr marL="2079625" lvl="3" indent="-457200" eaLnBrk="1" hangingPunct="1">
              <a:lnSpc>
                <a:spcPct val="90000"/>
              </a:lnSpc>
              <a:buFontTx/>
              <a:buNone/>
            </a:pPr>
            <a:endParaRPr lang="en-US" sz="1700" smtClean="0"/>
          </a:p>
          <a:p>
            <a:pPr marL="2079625" lvl="3" indent="-457200" eaLnBrk="1" hangingPunct="1">
              <a:lnSpc>
                <a:spcPct val="90000"/>
              </a:lnSpc>
              <a:buFontTx/>
              <a:buNone/>
            </a:pPr>
            <a:r>
              <a:rPr lang="en-US" sz="1700" smtClean="0"/>
              <a:t>			m/e  = </a:t>
            </a:r>
            <a:r>
              <a:rPr lang="en-US" sz="1700" u="sng" smtClean="0"/>
              <a:t>H</a:t>
            </a:r>
            <a:r>
              <a:rPr lang="en-US" sz="1700" u="sng" baseline="30000" smtClean="0"/>
              <a:t>2</a:t>
            </a:r>
            <a:r>
              <a:rPr lang="en-US" sz="1700" u="sng" smtClean="0"/>
              <a:t>r</a:t>
            </a:r>
            <a:r>
              <a:rPr lang="en-US" sz="1700" u="sng" baseline="30000" smtClean="0"/>
              <a:t>2</a:t>
            </a:r>
          </a:p>
          <a:p>
            <a:pPr marL="2079625" lvl="3" indent="-457200" eaLnBrk="1" hangingPunct="1">
              <a:lnSpc>
                <a:spcPct val="90000"/>
              </a:lnSpc>
              <a:buFontTx/>
              <a:buNone/>
            </a:pPr>
            <a:r>
              <a:rPr lang="en-US" sz="1700" smtClean="0"/>
              <a:t>			            2V</a:t>
            </a:r>
          </a:p>
        </p:txBody>
      </p:sp>
      <p:sp>
        <p:nvSpPr>
          <p:cNvPr id="86020" name="Text Box 4"/>
          <p:cNvSpPr txBox="1">
            <a:spLocks noChangeArrowheads="1"/>
          </p:cNvSpPr>
          <p:nvPr/>
        </p:nvSpPr>
        <p:spPr bwMode="auto">
          <a:xfrm>
            <a:off x="5638800" y="2590800"/>
            <a:ext cx="2900363" cy="2536825"/>
          </a:xfrm>
          <a:prstGeom prst="rect">
            <a:avLst/>
          </a:prstGeom>
          <a:noFill/>
          <a:ln w="9525">
            <a:noFill/>
            <a:miter lim="800000"/>
            <a:headEnd/>
            <a:tailEnd/>
          </a:ln>
        </p:spPr>
        <p:txBody>
          <a:bodyPr wrap="none">
            <a:spAutoFit/>
          </a:bodyPr>
          <a:lstStyle/>
          <a:p>
            <a:r>
              <a:rPr lang="en-US"/>
              <a:t>m = mass of ion</a:t>
            </a:r>
          </a:p>
          <a:p>
            <a:r>
              <a:rPr lang="en-US"/>
              <a:t>v = velocity</a:t>
            </a:r>
          </a:p>
          <a:p>
            <a:r>
              <a:rPr lang="en-US"/>
              <a:t>V = potential difference</a:t>
            </a:r>
          </a:p>
          <a:p>
            <a:r>
              <a:rPr lang="en-US"/>
              <a:t>e = charge on ion</a:t>
            </a:r>
          </a:p>
          <a:p>
            <a:endParaRPr lang="en-US"/>
          </a:p>
          <a:p>
            <a:endParaRPr lang="en-US"/>
          </a:p>
          <a:p>
            <a:endParaRPr lang="en-US"/>
          </a:p>
          <a:p>
            <a:endParaRPr lang="en-US"/>
          </a:p>
          <a:p>
            <a:r>
              <a:rPr lang="en-US" i="1"/>
              <a:t>H</a:t>
            </a:r>
            <a:r>
              <a:rPr lang="en-US"/>
              <a:t> = strength of magnetic field</a:t>
            </a:r>
          </a:p>
          <a:p>
            <a:r>
              <a:rPr lang="en-US"/>
              <a:t>r  = radius of ion path</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sz="1800" smtClean="0"/>
              <a:t>Mass Spectrometry</a:t>
            </a:r>
          </a:p>
        </p:txBody>
      </p:sp>
      <p:sp>
        <p:nvSpPr>
          <p:cNvPr id="7173"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r>
              <a:rPr lang="en-US" sz="1800" smtClean="0"/>
              <a:t>Alkanes</a:t>
            </a:r>
          </a:p>
          <a:p>
            <a:pPr marL="2079625" lvl="3" indent="-457200" eaLnBrk="1" hangingPunct="1">
              <a:buFontTx/>
              <a:buNone/>
            </a:pPr>
            <a:r>
              <a:rPr lang="en-US" sz="1800" b="1" smtClean="0">
                <a:solidFill>
                  <a:schemeClr val="accent2"/>
                </a:solidFill>
              </a:rPr>
              <a:t>Example MS:</a:t>
            </a:r>
            <a:r>
              <a:rPr lang="en-US" sz="1800" i="1" smtClean="0"/>
              <a:t> </a:t>
            </a:r>
            <a:r>
              <a:rPr lang="en-US" sz="1800" b="1" i="1" smtClean="0"/>
              <a:t>n</a:t>
            </a:r>
            <a:r>
              <a:rPr lang="en-US" sz="1800" b="1" smtClean="0"/>
              <a:t>-alkanes </a:t>
            </a:r>
            <a:r>
              <a:rPr lang="en-US" sz="1800" smtClean="0"/>
              <a:t>– </a:t>
            </a:r>
            <a:r>
              <a:rPr lang="en-US" sz="1800" i="1" smtClean="0"/>
              <a:t>n</a:t>
            </a:r>
            <a:r>
              <a:rPr lang="en-US" sz="1800" smtClean="0"/>
              <a:t>-heptane</a:t>
            </a:r>
          </a:p>
          <a:p>
            <a:pPr marL="2079625" lvl="3" indent="-457200" eaLnBrk="1" hangingPunct="1">
              <a:buFontTx/>
              <a:buNone/>
            </a:pPr>
            <a:endParaRPr lang="en-US" sz="1800" smtClean="0"/>
          </a:p>
        </p:txBody>
      </p:sp>
      <p:graphicFrame>
        <p:nvGraphicFramePr>
          <p:cNvPr id="7170" name="Object 10"/>
          <p:cNvGraphicFramePr>
            <a:graphicFrameLocks noChangeAspect="1"/>
          </p:cNvGraphicFramePr>
          <p:nvPr>
            <p:ph sz="half" idx="2"/>
          </p:nvPr>
        </p:nvGraphicFramePr>
        <p:xfrm>
          <a:off x="3505200" y="2743200"/>
          <a:ext cx="1201738" cy="704850"/>
        </p:xfrm>
        <a:graphic>
          <a:graphicData uri="http://schemas.openxmlformats.org/presentationml/2006/ole">
            <p:oleObj spid="_x0000_s7170" name="CS ChemDraw Drawing" r:id="rId3" imgW="1130300" imgH="660400" progId="ChemDraw.Document.6.0">
              <p:embed/>
            </p:oleObj>
          </a:graphicData>
        </a:graphic>
      </p:graphicFrame>
      <p:pic>
        <p:nvPicPr>
          <p:cNvPr id="7174" name="Picture 4" descr="MS-heptane-75eV"/>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133600" y="2133600"/>
            <a:ext cx="6400800" cy="4267200"/>
          </a:xfrm>
          <a:prstGeom prst="rect">
            <a:avLst/>
          </a:prstGeom>
          <a:noFill/>
          <a:ln w="9525">
            <a:noFill/>
            <a:miter lim="800000"/>
            <a:headEnd/>
            <a:tailEnd/>
          </a:ln>
        </p:spPr>
      </p:pic>
      <p:sp>
        <p:nvSpPr>
          <p:cNvPr id="7175" name="Text Box 9"/>
          <p:cNvSpPr txBox="1">
            <a:spLocks noChangeArrowheads="1"/>
          </p:cNvSpPr>
          <p:nvPr/>
        </p:nvSpPr>
        <p:spPr bwMode="auto">
          <a:xfrm>
            <a:off x="7924800" y="5105400"/>
            <a:ext cx="471488" cy="366713"/>
          </a:xfrm>
          <a:prstGeom prst="rect">
            <a:avLst/>
          </a:prstGeom>
          <a:noFill/>
          <a:ln w="9525">
            <a:noFill/>
            <a:miter lim="800000"/>
            <a:headEnd/>
            <a:tailEnd/>
          </a:ln>
        </p:spPr>
        <p:txBody>
          <a:bodyPr wrap="none">
            <a:spAutoFit/>
          </a:bodyPr>
          <a:lstStyle/>
          <a:p>
            <a:r>
              <a:rPr lang="en-US" sz="1800"/>
              <a:t>M</a:t>
            </a:r>
            <a:r>
              <a:rPr lang="en-US" sz="1800" baseline="30000"/>
              <a:t>+</a:t>
            </a:r>
          </a:p>
        </p:txBody>
      </p:sp>
      <p:graphicFrame>
        <p:nvGraphicFramePr>
          <p:cNvPr id="7171" name="Object 12"/>
          <p:cNvGraphicFramePr>
            <a:graphicFrameLocks noChangeAspect="1"/>
          </p:cNvGraphicFramePr>
          <p:nvPr/>
        </p:nvGraphicFramePr>
        <p:xfrm>
          <a:off x="4953000" y="3581400"/>
          <a:ext cx="1681163" cy="1087438"/>
        </p:xfrm>
        <a:graphic>
          <a:graphicData uri="http://schemas.openxmlformats.org/presentationml/2006/ole">
            <p:oleObj spid="_x0000_s7171" name="CS ChemDraw Drawing" r:id="rId5" imgW="1574800" imgH="1028700" progId="ChemDraw.Document.6.0">
              <p:embed/>
            </p:oleObj>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r>
              <a:rPr lang="en-US" sz="1800" smtClean="0"/>
              <a:t>Mass Spectrometry</a:t>
            </a:r>
          </a:p>
        </p:txBody>
      </p:sp>
      <p:sp>
        <p:nvSpPr>
          <p:cNvPr id="116739"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r>
              <a:rPr lang="en-US" sz="1800" smtClean="0"/>
              <a:t>Alkanes</a:t>
            </a:r>
          </a:p>
          <a:p>
            <a:pPr marL="2079625" lvl="3" indent="-457200" eaLnBrk="1" hangingPunct="1">
              <a:buFontTx/>
              <a:buNone/>
            </a:pPr>
            <a:r>
              <a:rPr lang="en-US" sz="1800" b="1" smtClean="0">
                <a:solidFill>
                  <a:schemeClr val="accent2"/>
                </a:solidFill>
              </a:rPr>
              <a:t>Fragment Ions :</a:t>
            </a:r>
            <a:r>
              <a:rPr lang="en-US" sz="1800" smtClean="0">
                <a:solidFill>
                  <a:schemeClr val="accent2"/>
                </a:solidFill>
              </a:rPr>
              <a:t> </a:t>
            </a:r>
            <a:r>
              <a:rPr lang="en-US" sz="1800" b="1" smtClean="0"/>
              <a:t>branched alkanes</a:t>
            </a:r>
            <a:r>
              <a:rPr lang="en-US" sz="1800" smtClean="0"/>
              <a:t> </a:t>
            </a:r>
          </a:p>
          <a:p>
            <a:pPr marL="2517775" lvl="4" indent="-457200" eaLnBrk="1" hangingPunct="1"/>
            <a:r>
              <a:rPr lang="en-US" sz="1800" smtClean="0"/>
              <a:t>Where the possibility of forming 2</a:t>
            </a:r>
            <a:r>
              <a:rPr lang="en-US" sz="1800" smtClean="0">
                <a:cs typeface="Tahoma" pitchFamily="34" charset="0"/>
              </a:rPr>
              <a:t>°</a:t>
            </a:r>
            <a:r>
              <a:rPr lang="en-US" sz="1800" smtClean="0"/>
              <a:t> and 3</a:t>
            </a:r>
            <a:r>
              <a:rPr lang="en-US" sz="1800" smtClean="0">
                <a:cs typeface="Tahoma" pitchFamily="34" charset="0"/>
              </a:rPr>
              <a:t>°</a:t>
            </a:r>
            <a:r>
              <a:rPr lang="en-US" sz="1800" smtClean="0"/>
              <a:t> carbocations is high, the molecule is susceptible to fragmentation</a:t>
            </a:r>
          </a:p>
          <a:p>
            <a:pPr marL="2079625" lvl="3" indent="-457200" eaLnBrk="1" hangingPunct="1">
              <a:buFontTx/>
              <a:buAutoNum type="alphaLcParenR" startAt="4"/>
            </a:pPr>
            <a:endParaRPr lang="en-US" sz="1800" smtClean="0"/>
          </a:p>
          <a:p>
            <a:pPr marL="2517775" lvl="4" indent="-457200" eaLnBrk="1" hangingPunct="1"/>
            <a:r>
              <a:rPr lang="en-US" sz="1800" smtClean="0"/>
              <a:t>Whereas in straight chain alkanes, a 1</a:t>
            </a:r>
            <a:r>
              <a:rPr lang="en-US" sz="1800" smtClean="0">
                <a:cs typeface="Tahoma" pitchFamily="34" charset="0"/>
              </a:rPr>
              <a:t>°</a:t>
            </a:r>
            <a:r>
              <a:rPr lang="en-US" sz="1800" smtClean="0"/>
              <a:t> carbocation is always formed, its appearance is of lowered intensity with branched structures </a:t>
            </a:r>
          </a:p>
          <a:p>
            <a:pPr marL="2517775" lvl="4" indent="-457200" eaLnBrk="1" hangingPunct="1"/>
            <a:endParaRPr lang="en-US" sz="1800" smtClean="0"/>
          </a:p>
          <a:p>
            <a:pPr marL="2517775" lvl="4" indent="-457200" eaLnBrk="1" hangingPunct="1"/>
            <a:r>
              <a:rPr lang="en-US" sz="1800" smtClean="0"/>
              <a:t>M+ peaks become weak to non-existent as the size and branching of the molecule increase</a:t>
            </a:r>
          </a:p>
          <a:p>
            <a:pPr marL="2517775" lvl="4" indent="-457200" eaLnBrk="1" hangingPunct="1"/>
            <a:endParaRPr lang="en-US" sz="1800" smtClean="0"/>
          </a:p>
          <a:p>
            <a:pPr marL="2517775" lvl="4" indent="-457200" eaLnBrk="1" hangingPunct="1"/>
            <a:r>
              <a:rPr lang="en-US" sz="1800" smtClean="0"/>
              <a:t>Peaks at 43 and 57 are the most common as these are the </a:t>
            </a:r>
            <a:r>
              <a:rPr lang="en-US" sz="1800" i="1" smtClean="0"/>
              <a:t>iso</a:t>
            </a:r>
            <a:r>
              <a:rPr lang="en-US" sz="1800" smtClean="0"/>
              <a:t>-propyl and </a:t>
            </a:r>
            <a:r>
              <a:rPr lang="en-US" sz="1800" i="1" smtClean="0"/>
              <a:t>tert</a:t>
            </a:r>
            <a:r>
              <a:rPr lang="en-US" sz="1800" smtClean="0"/>
              <a:t>-butyl cations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sz="1800" smtClean="0"/>
              <a:t>Mass Spectrometry</a:t>
            </a:r>
          </a:p>
        </p:txBody>
      </p:sp>
      <p:sp>
        <p:nvSpPr>
          <p:cNvPr id="8196"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r>
              <a:rPr lang="en-US" sz="1800" smtClean="0"/>
              <a:t>Alkanes</a:t>
            </a:r>
          </a:p>
          <a:p>
            <a:pPr marL="2079625" lvl="3" indent="-457200" eaLnBrk="1" hangingPunct="1">
              <a:buFontTx/>
              <a:buNone/>
            </a:pPr>
            <a:r>
              <a:rPr lang="en-US" sz="1800" b="1" smtClean="0">
                <a:solidFill>
                  <a:schemeClr val="accent2"/>
                </a:solidFill>
              </a:rPr>
              <a:t>Example MS:</a:t>
            </a:r>
            <a:r>
              <a:rPr lang="en-US" sz="1800" i="1" smtClean="0"/>
              <a:t> </a:t>
            </a:r>
            <a:r>
              <a:rPr lang="en-US" sz="1800" b="1" smtClean="0"/>
              <a:t>branched alkanes </a:t>
            </a:r>
            <a:r>
              <a:rPr lang="en-US" sz="1800" smtClean="0"/>
              <a:t>– 2,2-dimethylhexane</a:t>
            </a:r>
          </a:p>
          <a:p>
            <a:pPr marL="2079625" lvl="3" indent="-457200" eaLnBrk="1" hangingPunct="1">
              <a:buFontTx/>
              <a:buNone/>
            </a:pPr>
            <a:endParaRPr lang="en-US" sz="1800" smtClean="0"/>
          </a:p>
        </p:txBody>
      </p:sp>
      <p:graphicFrame>
        <p:nvGraphicFramePr>
          <p:cNvPr id="8194" name="Object 13"/>
          <p:cNvGraphicFramePr>
            <a:graphicFrameLocks noChangeAspect="1"/>
          </p:cNvGraphicFramePr>
          <p:nvPr>
            <p:ph sz="half" idx="2"/>
          </p:nvPr>
        </p:nvGraphicFramePr>
        <p:xfrm>
          <a:off x="5715000" y="2438400"/>
          <a:ext cx="1143000" cy="1111250"/>
        </p:xfrm>
        <a:graphic>
          <a:graphicData uri="http://schemas.openxmlformats.org/presentationml/2006/ole">
            <p:oleObj spid="_x0000_s8194" name="CS ChemDraw Drawing" r:id="rId3" imgW="774700" imgH="749300" progId="ChemDraw.Document.6.0">
              <p:embed/>
            </p:oleObj>
          </a:graphicData>
        </a:graphic>
      </p:graphicFrame>
      <p:sp>
        <p:nvSpPr>
          <p:cNvPr id="8197" name="Text Box 10"/>
          <p:cNvSpPr txBox="1">
            <a:spLocks noChangeArrowheads="1"/>
          </p:cNvSpPr>
          <p:nvPr/>
        </p:nvSpPr>
        <p:spPr bwMode="auto">
          <a:xfrm>
            <a:off x="7315200" y="3124200"/>
            <a:ext cx="895350" cy="366713"/>
          </a:xfrm>
          <a:prstGeom prst="rect">
            <a:avLst/>
          </a:prstGeom>
          <a:noFill/>
          <a:ln w="9525">
            <a:noFill/>
            <a:miter lim="800000"/>
            <a:headEnd/>
            <a:tailEnd/>
          </a:ln>
        </p:spPr>
        <p:txBody>
          <a:bodyPr wrap="none">
            <a:spAutoFit/>
          </a:bodyPr>
          <a:lstStyle/>
          <a:p>
            <a:r>
              <a:rPr lang="en-US" sz="1800"/>
              <a:t>M</a:t>
            </a:r>
            <a:r>
              <a:rPr lang="en-US" sz="1800" baseline="30000"/>
              <a:t>+ </a:t>
            </a:r>
            <a:r>
              <a:rPr lang="en-US" sz="1800"/>
              <a:t>114</a:t>
            </a:r>
          </a:p>
        </p:txBody>
      </p:sp>
      <p:sp>
        <p:nvSpPr>
          <p:cNvPr id="8198" name="Line 11"/>
          <p:cNvSpPr>
            <a:spLocks noChangeShapeType="1"/>
          </p:cNvSpPr>
          <p:nvPr/>
        </p:nvSpPr>
        <p:spPr bwMode="auto">
          <a:xfrm>
            <a:off x="7848600" y="3505200"/>
            <a:ext cx="457200" cy="304800"/>
          </a:xfrm>
          <a:prstGeom prst="line">
            <a:avLst/>
          </a:prstGeom>
          <a:noFill/>
          <a:ln w="9525">
            <a:solidFill>
              <a:schemeClr val="tx1"/>
            </a:solidFill>
            <a:round/>
            <a:headEnd/>
            <a:tailEnd type="triangle" w="med" len="med"/>
          </a:ln>
        </p:spPr>
        <p:txBody>
          <a:bodyPr/>
          <a:lstStyle/>
          <a:p>
            <a:endParaRPr lang="en-US"/>
          </a:p>
        </p:txBody>
      </p:sp>
      <p:pic>
        <p:nvPicPr>
          <p:cNvPr id="8199" name="Picture 12" descr="MS 2,2-dimethylhexane-75eV"/>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128838" y="2128838"/>
            <a:ext cx="6372225" cy="42672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sz="1800" smtClean="0"/>
              <a:t>Mass Spectrometry</a:t>
            </a:r>
          </a:p>
        </p:txBody>
      </p:sp>
      <p:sp>
        <p:nvSpPr>
          <p:cNvPr id="9220"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r>
              <a:rPr lang="en-US" sz="1800" smtClean="0"/>
              <a:t>Alkanes</a:t>
            </a:r>
          </a:p>
          <a:p>
            <a:pPr marL="1601788" lvl="2" indent="-457200" eaLnBrk="1" hangingPunct="1">
              <a:buFontTx/>
              <a:buNone/>
            </a:pPr>
            <a:r>
              <a:rPr lang="en-US" sz="1800" smtClean="0"/>
              <a:t>	</a:t>
            </a:r>
            <a:r>
              <a:rPr lang="en-US" sz="1800" b="1" smtClean="0">
                <a:solidFill>
                  <a:schemeClr val="accent2"/>
                </a:solidFill>
              </a:rPr>
              <a:t>Fragment Ions :</a:t>
            </a:r>
            <a:r>
              <a:rPr lang="en-US" sz="1800" smtClean="0">
                <a:solidFill>
                  <a:schemeClr val="accent2"/>
                </a:solidFill>
              </a:rPr>
              <a:t> </a:t>
            </a:r>
            <a:r>
              <a:rPr lang="en-US" sz="1800" b="1" smtClean="0"/>
              <a:t>cycloalkanes</a:t>
            </a:r>
            <a:r>
              <a:rPr lang="en-US" sz="1800" smtClean="0"/>
              <a:t> </a:t>
            </a:r>
          </a:p>
          <a:p>
            <a:pPr marL="2517775" lvl="4" indent="-457200" eaLnBrk="1" hangingPunct="1"/>
            <a:r>
              <a:rPr lang="en-US" sz="1800" smtClean="0"/>
              <a:t>Molecular ions strong and commonly observed – cleavage of the ring still gives same mass value</a:t>
            </a:r>
          </a:p>
          <a:p>
            <a:pPr marL="2517775" lvl="4" indent="-457200" eaLnBrk="1" hangingPunct="1"/>
            <a:endParaRPr lang="en-US" sz="1800" smtClean="0"/>
          </a:p>
          <a:p>
            <a:pPr marL="2517775" lvl="4" indent="-457200" eaLnBrk="1" hangingPunct="1"/>
            <a:r>
              <a:rPr lang="en-US" sz="1800" smtClean="0"/>
              <a:t>A two-bond cleavage to form ethene (C</a:t>
            </a:r>
            <a:r>
              <a:rPr lang="en-US" sz="1800" baseline="-25000" smtClean="0"/>
              <a:t>2</a:t>
            </a:r>
            <a:r>
              <a:rPr lang="en-US" sz="1800" smtClean="0"/>
              <a:t>H</a:t>
            </a:r>
            <a:r>
              <a:rPr lang="en-US" sz="1800" baseline="-25000" smtClean="0"/>
              <a:t>4</a:t>
            </a:r>
            <a:r>
              <a:rPr lang="en-US" sz="1800" smtClean="0"/>
              <a:t>) is common – </a:t>
            </a:r>
            <a:r>
              <a:rPr lang="en-US" sz="1800" smtClean="0">
                <a:solidFill>
                  <a:schemeClr val="accent2"/>
                </a:solidFill>
              </a:rPr>
              <a:t>loss of 28</a:t>
            </a:r>
          </a:p>
          <a:p>
            <a:pPr marL="2517775" lvl="4" indent="-457200" eaLnBrk="1" hangingPunct="1"/>
            <a:endParaRPr lang="en-US" sz="1800" smtClean="0">
              <a:solidFill>
                <a:schemeClr val="accent2"/>
              </a:solidFill>
            </a:endParaRPr>
          </a:p>
          <a:p>
            <a:pPr marL="2517775" lvl="4" indent="-457200" eaLnBrk="1" hangingPunct="1"/>
            <a:endParaRPr lang="en-US" sz="1800" smtClean="0"/>
          </a:p>
          <a:p>
            <a:pPr marL="2517775" lvl="4" indent="-457200" eaLnBrk="1" hangingPunct="1"/>
            <a:endParaRPr lang="en-US" sz="1800" smtClean="0"/>
          </a:p>
          <a:p>
            <a:pPr marL="2517775" lvl="4" indent="-457200" eaLnBrk="1" hangingPunct="1"/>
            <a:endParaRPr lang="en-US" sz="1800" smtClean="0"/>
          </a:p>
          <a:p>
            <a:pPr marL="2517775" lvl="4" indent="-457200" eaLnBrk="1" hangingPunct="1"/>
            <a:endParaRPr lang="en-US" sz="1800" smtClean="0"/>
          </a:p>
          <a:p>
            <a:pPr marL="2517775" lvl="4" indent="-457200" eaLnBrk="1" hangingPunct="1"/>
            <a:r>
              <a:rPr lang="en-US" sz="1800" smtClean="0"/>
              <a:t>Side chains are easily fragmented </a:t>
            </a:r>
          </a:p>
          <a:p>
            <a:pPr marL="2517775" lvl="4" indent="-457200" eaLnBrk="1" hangingPunct="1"/>
            <a:endParaRPr lang="en-US" sz="1800" smtClean="0"/>
          </a:p>
          <a:p>
            <a:pPr marL="2517775" lvl="4" indent="-457200" eaLnBrk="1" hangingPunct="1">
              <a:buFontTx/>
              <a:buChar char="–"/>
            </a:pPr>
            <a:endParaRPr lang="en-US" sz="1800" smtClean="0"/>
          </a:p>
        </p:txBody>
      </p:sp>
      <p:graphicFrame>
        <p:nvGraphicFramePr>
          <p:cNvPr id="9218" name="Object 6"/>
          <p:cNvGraphicFramePr>
            <a:graphicFrameLocks noChangeAspect="1"/>
          </p:cNvGraphicFramePr>
          <p:nvPr>
            <p:ph sz="half" idx="2"/>
          </p:nvPr>
        </p:nvGraphicFramePr>
        <p:xfrm>
          <a:off x="2514600" y="3810000"/>
          <a:ext cx="5943600" cy="1257300"/>
        </p:xfrm>
        <a:graphic>
          <a:graphicData uri="http://schemas.openxmlformats.org/presentationml/2006/ole">
            <p:oleObj spid="_x0000_s9218" name="CS ChemDraw Drawing" r:id="rId3" imgW="4864100" imgH="1028700" progId="ChemDraw.Document.6.0">
              <p:embed/>
            </p:oleObj>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8" descr="MS cyclohexane-75eV"/>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128838" y="2128838"/>
            <a:ext cx="6391275" cy="4276725"/>
          </a:xfrm>
          <a:prstGeom prst="rect">
            <a:avLst/>
          </a:prstGeom>
          <a:noFill/>
          <a:ln w="9525">
            <a:noFill/>
            <a:miter lim="800000"/>
            <a:headEnd/>
            <a:tailEnd/>
          </a:ln>
        </p:spPr>
      </p:pic>
      <p:sp>
        <p:nvSpPr>
          <p:cNvPr id="10244" name="Rectangle 2"/>
          <p:cNvSpPr>
            <a:spLocks noGrp="1" noChangeArrowheads="1"/>
          </p:cNvSpPr>
          <p:nvPr>
            <p:ph type="title"/>
          </p:nvPr>
        </p:nvSpPr>
        <p:spPr/>
        <p:txBody>
          <a:bodyPr/>
          <a:lstStyle/>
          <a:p>
            <a:pPr eaLnBrk="1" hangingPunct="1"/>
            <a:r>
              <a:rPr lang="en-US" sz="1800" smtClean="0"/>
              <a:t>Mass Spectrometry</a:t>
            </a:r>
          </a:p>
        </p:txBody>
      </p:sp>
      <p:sp>
        <p:nvSpPr>
          <p:cNvPr id="10245"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r>
              <a:rPr lang="en-US" sz="1800" smtClean="0"/>
              <a:t>Alkanes</a:t>
            </a:r>
          </a:p>
          <a:p>
            <a:pPr marL="2079625" lvl="3" indent="-457200" eaLnBrk="1" hangingPunct="1">
              <a:buFontTx/>
              <a:buNone/>
            </a:pPr>
            <a:r>
              <a:rPr lang="en-US" sz="1800" b="1" smtClean="0">
                <a:solidFill>
                  <a:schemeClr val="accent2"/>
                </a:solidFill>
              </a:rPr>
              <a:t>Example MS:</a:t>
            </a:r>
            <a:r>
              <a:rPr lang="en-US" sz="1800" i="1" smtClean="0"/>
              <a:t> </a:t>
            </a:r>
            <a:r>
              <a:rPr lang="en-US" sz="1800" b="1" smtClean="0"/>
              <a:t>cycloalkanes </a:t>
            </a:r>
            <a:r>
              <a:rPr lang="en-US" sz="1800" smtClean="0"/>
              <a:t>– cyclohexane</a:t>
            </a:r>
          </a:p>
          <a:p>
            <a:pPr marL="2079625" lvl="3" indent="-457200" eaLnBrk="1" hangingPunct="1">
              <a:buFontTx/>
              <a:buNone/>
            </a:pPr>
            <a:endParaRPr lang="en-US" sz="1800" smtClean="0"/>
          </a:p>
        </p:txBody>
      </p:sp>
      <p:sp>
        <p:nvSpPr>
          <p:cNvPr id="10246" name="Text Box 4"/>
          <p:cNvSpPr txBox="1">
            <a:spLocks noChangeArrowheads="1"/>
          </p:cNvSpPr>
          <p:nvPr/>
        </p:nvSpPr>
        <p:spPr bwMode="auto">
          <a:xfrm>
            <a:off x="7315200" y="3986213"/>
            <a:ext cx="709613" cy="336550"/>
          </a:xfrm>
          <a:prstGeom prst="rect">
            <a:avLst/>
          </a:prstGeom>
          <a:noFill/>
          <a:ln w="9525">
            <a:noFill/>
            <a:miter lim="800000"/>
            <a:headEnd/>
            <a:tailEnd/>
          </a:ln>
        </p:spPr>
        <p:txBody>
          <a:bodyPr wrap="none">
            <a:spAutoFit/>
          </a:bodyPr>
          <a:lstStyle/>
          <a:p>
            <a:r>
              <a:rPr lang="en-US"/>
              <a:t>M</a:t>
            </a:r>
            <a:r>
              <a:rPr lang="en-US" baseline="30000"/>
              <a:t>+ </a:t>
            </a:r>
            <a:r>
              <a:rPr lang="en-US"/>
              <a:t>84</a:t>
            </a:r>
          </a:p>
        </p:txBody>
      </p:sp>
      <p:graphicFrame>
        <p:nvGraphicFramePr>
          <p:cNvPr id="10242" name="Object 11"/>
          <p:cNvGraphicFramePr>
            <a:graphicFrameLocks noChangeAspect="1"/>
          </p:cNvGraphicFramePr>
          <p:nvPr/>
        </p:nvGraphicFramePr>
        <p:xfrm>
          <a:off x="4191000" y="2286000"/>
          <a:ext cx="3886200" cy="736600"/>
        </p:xfrm>
        <a:graphic>
          <a:graphicData uri="http://schemas.openxmlformats.org/presentationml/2006/ole">
            <p:oleObj spid="_x0000_s10242" name="CS ChemDraw Drawing" r:id="rId4" imgW="3200400" imgH="609600" progId="ChemDraw.Document.6.0">
              <p:embed/>
            </p:oleObj>
          </a:graphicData>
        </a:graphic>
      </p:graphicFrame>
      <p:sp>
        <p:nvSpPr>
          <p:cNvPr id="10247" name="Text Box 13"/>
          <p:cNvSpPr txBox="1">
            <a:spLocks noChangeArrowheads="1"/>
          </p:cNvSpPr>
          <p:nvPr/>
        </p:nvSpPr>
        <p:spPr bwMode="auto">
          <a:xfrm>
            <a:off x="4267200" y="3352800"/>
            <a:ext cx="1262063" cy="336550"/>
          </a:xfrm>
          <a:prstGeom prst="rect">
            <a:avLst/>
          </a:prstGeom>
          <a:noFill/>
          <a:ln w="9525">
            <a:noFill/>
            <a:miter lim="800000"/>
            <a:headEnd/>
            <a:tailEnd/>
          </a:ln>
        </p:spPr>
        <p:txBody>
          <a:bodyPr wrap="none">
            <a:spAutoFit/>
          </a:bodyPr>
          <a:lstStyle/>
          <a:p>
            <a:r>
              <a:rPr lang="en-US"/>
              <a:t>M - 28 = 56</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8" descr="MS trans-p-menthane-75eV"/>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128838" y="2128838"/>
            <a:ext cx="6381750" cy="4276725"/>
          </a:xfrm>
          <a:prstGeom prst="rect">
            <a:avLst/>
          </a:prstGeom>
          <a:noFill/>
          <a:ln w="9525">
            <a:noFill/>
            <a:miter lim="800000"/>
            <a:headEnd/>
            <a:tailEnd/>
          </a:ln>
        </p:spPr>
      </p:pic>
      <p:sp>
        <p:nvSpPr>
          <p:cNvPr id="11268" name="Rectangle 3"/>
          <p:cNvSpPr>
            <a:spLocks noGrp="1" noChangeArrowheads="1"/>
          </p:cNvSpPr>
          <p:nvPr>
            <p:ph type="title"/>
          </p:nvPr>
        </p:nvSpPr>
        <p:spPr/>
        <p:txBody>
          <a:bodyPr/>
          <a:lstStyle/>
          <a:p>
            <a:pPr eaLnBrk="1" hangingPunct="1"/>
            <a:r>
              <a:rPr lang="en-US" sz="1800" smtClean="0"/>
              <a:t>Mass Spectrometry</a:t>
            </a:r>
          </a:p>
        </p:txBody>
      </p:sp>
      <p:sp>
        <p:nvSpPr>
          <p:cNvPr id="11269" name="Rectangle 4"/>
          <p:cNvSpPr>
            <a:spLocks noGrp="1" noChangeArrowheads="1"/>
          </p:cNvSpPr>
          <p:nvPr>
            <p:ph type="body" sz="half" idx="1"/>
          </p:nvPr>
        </p:nvSpPr>
        <p:spPr>
          <a:xfrm>
            <a:off x="0" y="685800"/>
            <a:ext cx="9144000" cy="54864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r>
              <a:rPr lang="en-US" sz="1800" smtClean="0"/>
              <a:t>Alkanes</a:t>
            </a:r>
          </a:p>
          <a:p>
            <a:pPr marL="2079625" lvl="3" indent="-457200" eaLnBrk="1" hangingPunct="1">
              <a:buFontTx/>
              <a:buNone/>
            </a:pPr>
            <a:r>
              <a:rPr lang="en-US" sz="1800" b="1" smtClean="0">
                <a:solidFill>
                  <a:schemeClr val="accent2"/>
                </a:solidFill>
              </a:rPr>
              <a:t>Example MS:</a:t>
            </a:r>
            <a:r>
              <a:rPr lang="en-US" sz="1800" i="1" smtClean="0"/>
              <a:t> </a:t>
            </a:r>
            <a:r>
              <a:rPr lang="en-US" sz="1800" b="1" smtClean="0"/>
              <a:t>cycloalkanes </a:t>
            </a:r>
            <a:r>
              <a:rPr lang="en-US" sz="1800" smtClean="0"/>
              <a:t>– </a:t>
            </a:r>
            <a:r>
              <a:rPr lang="en-US" sz="1800" i="1" smtClean="0"/>
              <a:t>trans-p-</a:t>
            </a:r>
            <a:r>
              <a:rPr lang="en-US" sz="1800" smtClean="0"/>
              <a:t>menthane</a:t>
            </a:r>
          </a:p>
          <a:p>
            <a:pPr marL="2079625" lvl="3" indent="-457200" eaLnBrk="1" hangingPunct="1">
              <a:buFontTx/>
              <a:buNone/>
            </a:pPr>
            <a:endParaRPr lang="en-US" sz="1800" smtClean="0"/>
          </a:p>
        </p:txBody>
      </p:sp>
      <p:graphicFrame>
        <p:nvGraphicFramePr>
          <p:cNvPr id="11266" name="Object 11"/>
          <p:cNvGraphicFramePr>
            <a:graphicFrameLocks noChangeAspect="1"/>
          </p:cNvGraphicFramePr>
          <p:nvPr>
            <p:ph sz="quarter" idx="2"/>
          </p:nvPr>
        </p:nvGraphicFramePr>
        <p:xfrm>
          <a:off x="6548438" y="1581150"/>
          <a:ext cx="693737" cy="874713"/>
        </p:xfrm>
        <a:graphic>
          <a:graphicData uri="http://schemas.openxmlformats.org/presentationml/2006/ole">
            <p:oleObj spid="_x0000_s11266" name="CS ChemDraw Drawing" r:id="rId4" imgW="774700" imgH="977900" progId="ChemDraw.Document.6.0">
              <p:embed/>
            </p:oleObj>
          </a:graphicData>
        </a:graphic>
      </p:graphicFrame>
      <p:sp>
        <p:nvSpPr>
          <p:cNvPr id="11270" name="Text Box 5"/>
          <p:cNvSpPr txBox="1">
            <a:spLocks noChangeArrowheads="1"/>
          </p:cNvSpPr>
          <p:nvPr/>
        </p:nvSpPr>
        <p:spPr bwMode="auto">
          <a:xfrm>
            <a:off x="7543800" y="5105400"/>
            <a:ext cx="820738" cy="336550"/>
          </a:xfrm>
          <a:prstGeom prst="rect">
            <a:avLst/>
          </a:prstGeom>
          <a:noFill/>
          <a:ln w="9525">
            <a:noFill/>
            <a:miter lim="800000"/>
            <a:headEnd/>
            <a:tailEnd/>
          </a:ln>
        </p:spPr>
        <p:txBody>
          <a:bodyPr wrap="none">
            <a:spAutoFit/>
          </a:bodyPr>
          <a:lstStyle/>
          <a:p>
            <a:r>
              <a:rPr lang="en-US"/>
              <a:t>M</a:t>
            </a:r>
            <a:r>
              <a:rPr lang="en-US" baseline="30000"/>
              <a:t>+ </a:t>
            </a:r>
            <a:r>
              <a:rPr lang="en-US"/>
              <a:t>140</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sz="1800" smtClean="0"/>
              <a:t>Mass Spectrometry</a:t>
            </a:r>
          </a:p>
        </p:txBody>
      </p:sp>
      <p:sp>
        <p:nvSpPr>
          <p:cNvPr id="12292"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2"/>
            </a:pPr>
            <a:r>
              <a:rPr lang="en-US" sz="1800" smtClean="0"/>
              <a:t>Alkenes</a:t>
            </a:r>
          </a:p>
          <a:p>
            <a:pPr marL="2079625" lvl="3" indent="-457200" eaLnBrk="1" hangingPunct="1"/>
            <a:r>
              <a:rPr lang="en-US" sz="1800" smtClean="0"/>
              <a:t>The </a:t>
            </a:r>
            <a:r>
              <a:rPr lang="en-US" sz="1800" smtClean="0">
                <a:latin typeface="Symbol" pitchFamily="18" charset="2"/>
              </a:rPr>
              <a:t>p</a:t>
            </a:r>
            <a:r>
              <a:rPr lang="en-US" sz="1800" smtClean="0"/>
              <a:t>-bond of an alkene can absorb substantial energy – molecular ions are commonly observed</a:t>
            </a:r>
          </a:p>
          <a:p>
            <a:pPr marL="2079625" lvl="3" indent="-457200" eaLnBrk="1" hangingPunct="1"/>
            <a:endParaRPr lang="en-US" sz="1800" smtClean="0"/>
          </a:p>
          <a:p>
            <a:pPr marL="2079625" lvl="3" indent="-457200" eaLnBrk="1" hangingPunct="1"/>
            <a:r>
              <a:rPr lang="en-US" sz="1800" smtClean="0"/>
              <a:t>After ionization, double bonds can migrate readily – determination of isomers is often not possible</a:t>
            </a:r>
          </a:p>
          <a:p>
            <a:pPr marL="2079625" lvl="3" indent="-457200" eaLnBrk="1" hangingPunct="1"/>
            <a:endParaRPr lang="en-US" sz="1800" smtClean="0"/>
          </a:p>
          <a:p>
            <a:pPr marL="2079625" lvl="3" indent="-457200" eaLnBrk="1" hangingPunct="1"/>
            <a:r>
              <a:rPr lang="en-US" sz="1800" smtClean="0"/>
              <a:t>Ions observed: clusters of peaks C</a:t>
            </a:r>
            <a:r>
              <a:rPr lang="en-US" sz="1800" baseline="-25000" smtClean="0"/>
              <a:t>n</a:t>
            </a:r>
            <a:r>
              <a:rPr lang="en-US" sz="1800" smtClean="0"/>
              <a:t>H</a:t>
            </a:r>
            <a:r>
              <a:rPr lang="en-US" sz="1800" baseline="-25000" smtClean="0"/>
              <a:t>2n-1</a:t>
            </a:r>
            <a:r>
              <a:rPr lang="en-US" sz="1800" smtClean="0"/>
              <a:t> apart from -C</a:t>
            </a:r>
            <a:r>
              <a:rPr lang="en-US" sz="1800" baseline="-25000" smtClean="0"/>
              <a:t>3</a:t>
            </a:r>
            <a:r>
              <a:rPr lang="en-US" sz="1800" smtClean="0"/>
              <a:t>H</a:t>
            </a:r>
            <a:r>
              <a:rPr lang="en-US" sz="1800" baseline="-25000" smtClean="0"/>
              <a:t>5</a:t>
            </a:r>
            <a:r>
              <a:rPr lang="en-US" sz="1800" smtClean="0"/>
              <a:t>, -C</a:t>
            </a:r>
            <a:r>
              <a:rPr lang="en-US" sz="1800" baseline="-25000" smtClean="0"/>
              <a:t>4</a:t>
            </a:r>
            <a:r>
              <a:rPr lang="en-US" sz="1800" smtClean="0"/>
              <a:t>H</a:t>
            </a:r>
            <a:r>
              <a:rPr lang="en-US" sz="1800" baseline="-25000" smtClean="0"/>
              <a:t>7</a:t>
            </a:r>
            <a:r>
              <a:rPr lang="en-US" sz="1800" smtClean="0"/>
              <a:t>, -C</a:t>
            </a:r>
            <a:r>
              <a:rPr lang="en-US" sz="1800" baseline="-25000" smtClean="0"/>
              <a:t>5</a:t>
            </a:r>
            <a:r>
              <a:rPr lang="en-US" sz="1800" smtClean="0"/>
              <a:t>H</a:t>
            </a:r>
            <a:r>
              <a:rPr lang="en-US" sz="1800" baseline="-25000" smtClean="0"/>
              <a:t>9</a:t>
            </a:r>
            <a:r>
              <a:rPr lang="en-US" sz="1800" smtClean="0"/>
              <a:t> etc. at 41, 55, 69, etc.</a:t>
            </a:r>
          </a:p>
          <a:p>
            <a:pPr marL="2079625" lvl="3" indent="-457200" eaLnBrk="1" hangingPunct="1"/>
            <a:endParaRPr lang="en-US" sz="1800" smtClean="0"/>
          </a:p>
          <a:p>
            <a:pPr marL="2079625" lvl="3" indent="-457200" eaLnBrk="1" hangingPunct="1"/>
            <a:r>
              <a:rPr lang="en-US" sz="1800" smtClean="0"/>
              <a:t>Terminal alkenes readily form the allyl carbocation, m/z 41</a:t>
            </a:r>
          </a:p>
          <a:p>
            <a:pPr marL="2517775" lvl="4" indent="-457200" eaLnBrk="1" hangingPunct="1">
              <a:buFontTx/>
              <a:buChar char="–"/>
            </a:pPr>
            <a:endParaRPr lang="en-US" sz="1800" smtClean="0"/>
          </a:p>
        </p:txBody>
      </p:sp>
      <p:graphicFrame>
        <p:nvGraphicFramePr>
          <p:cNvPr id="12290" name="Object 6"/>
          <p:cNvGraphicFramePr>
            <a:graphicFrameLocks noChangeAspect="1"/>
          </p:cNvGraphicFramePr>
          <p:nvPr/>
        </p:nvGraphicFramePr>
        <p:xfrm>
          <a:off x="2362200" y="5029200"/>
          <a:ext cx="6172200" cy="684213"/>
        </p:xfrm>
        <a:graphic>
          <a:graphicData uri="http://schemas.openxmlformats.org/presentationml/2006/ole">
            <p:oleObj spid="_x0000_s12290" name="CS ChemDraw Drawing" r:id="rId3" imgW="4572000" imgH="520700" progId="ChemDraw.Document.6.0">
              <p:embed/>
            </p:oleObj>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title"/>
          </p:nvPr>
        </p:nvSpPr>
        <p:spPr/>
        <p:txBody>
          <a:bodyPr/>
          <a:lstStyle/>
          <a:p>
            <a:pPr eaLnBrk="1" hangingPunct="1"/>
            <a:r>
              <a:rPr lang="en-US" sz="1800" smtClean="0"/>
              <a:t>Mass Spectrometry</a:t>
            </a:r>
          </a:p>
        </p:txBody>
      </p:sp>
      <p:sp>
        <p:nvSpPr>
          <p:cNvPr id="13316" name="Rectangle 4"/>
          <p:cNvSpPr>
            <a:spLocks noGrp="1" noChangeArrowheads="1"/>
          </p:cNvSpPr>
          <p:nvPr>
            <p:ph type="body" sz="half" idx="1"/>
          </p:nvPr>
        </p:nvSpPr>
        <p:spPr>
          <a:xfrm>
            <a:off x="0" y="685800"/>
            <a:ext cx="9144000" cy="54864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2"/>
            </a:pPr>
            <a:r>
              <a:rPr lang="en-US" sz="1800" smtClean="0"/>
              <a:t>Alkenes</a:t>
            </a:r>
          </a:p>
          <a:p>
            <a:pPr marL="2079625" lvl="3" indent="-457200" eaLnBrk="1" hangingPunct="1">
              <a:buFontTx/>
              <a:buNone/>
            </a:pPr>
            <a:r>
              <a:rPr lang="en-US" sz="1800" b="1" smtClean="0">
                <a:solidFill>
                  <a:schemeClr val="accent2"/>
                </a:solidFill>
              </a:rPr>
              <a:t>Example MS:</a:t>
            </a:r>
            <a:r>
              <a:rPr lang="en-US" sz="1800" i="1" smtClean="0"/>
              <a:t> </a:t>
            </a:r>
            <a:r>
              <a:rPr lang="en-US" sz="1800" b="1" smtClean="0"/>
              <a:t>alkenes </a:t>
            </a:r>
            <a:r>
              <a:rPr lang="en-US" sz="1800" smtClean="0"/>
              <a:t>– </a:t>
            </a:r>
            <a:r>
              <a:rPr lang="en-US" sz="1800" i="1" smtClean="0"/>
              <a:t>cis- </a:t>
            </a:r>
            <a:r>
              <a:rPr lang="en-US" sz="1800" smtClean="0"/>
              <a:t>2-pentene</a:t>
            </a:r>
          </a:p>
          <a:p>
            <a:pPr marL="2079625" lvl="3" indent="-457200" eaLnBrk="1" hangingPunct="1">
              <a:buFontTx/>
              <a:buNone/>
            </a:pPr>
            <a:endParaRPr lang="en-US" sz="1800" smtClean="0"/>
          </a:p>
        </p:txBody>
      </p:sp>
      <p:sp>
        <p:nvSpPr>
          <p:cNvPr id="13317" name="Text Box 6"/>
          <p:cNvSpPr txBox="1">
            <a:spLocks noChangeArrowheads="1"/>
          </p:cNvSpPr>
          <p:nvPr/>
        </p:nvSpPr>
        <p:spPr bwMode="auto">
          <a:xfrm>
            <a:off x="7772400" y="4114800"/>
            <a:ext cx="709613" cy="336550"/>
          </a:xfrm>
          <a:prstGeom prst="rect">
            <a:avLst/>
          </a:prstGeom>
          <a:noFill/>
          <a:ln w="9525">
            <a:noFill/>
            <a:miter lim="800000"/>
            <a:headEnd/>
            <a:tailEnd/>
          </a:ln>
        </p:spPr>
        <p:txBody>
          <a:bodyPr wrap="none">
            <a:spAutoFit/>
          </a:bodyPr>
          <a:lstStyle/>
          <a:p>
            <a:r>
              <a:rPr lang="en-US"/>
              <a:t>M</a:t>
            </a:r>
            <a:r>
              <a:rPr lang="en-US" baseline="30000"/>
              <a:t>+ </a:t>
            </a:r>
            <a:r>
              <a:rPr lang="en-US"/>
              <a:t>70</a:t>
            </a:r>
          </a:p>
        </p:txBody>
      </p:sp>
      <p:pic>
        <p:nvPicPr>
          <p:cNvPr id="13318" name="Picture 11" descr="MS cis-2-pentene"/>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128838" y="2128838"/>
            <a:ext cx="6372225" cy="4267200"/>
          </a:xfrm>
          <a:prstGeom prst="rect">
            <a:avLst/>
          </a:prstGeom>
          <a:noFill/>
          <a:ln w="9525">
            <a:noFill/>
            <a:miter lim="800000"/>
            <a:headEnd/>
            <a:tailEnd/>
          </a:ln>
        </p:spPr>
      </p:pic>
      <p:graphicFrame>
        <p:nvGraphicFramePr>
          <p:cNvPr id="13314" name="Object 12"/>
          <p:cNvGraphicFramePr>
            <a:graphicFrameLocks noChangeAspect="1"/>
          </p:cNvGraphicFramePr>
          <p:nvPr/>
        </p:nvGraphicFramePr>
        <p:xfrm>
          <a:off x="7010400" y="2514600"/>
          <a:ext cx="782638" cy="1066800"/>
        </p:xfrm>
        <a:graphic>
          <a:graphicData uri="http://schemas.openxmlformats.org/presentationml/2006/ole">
            <p:oleObj spid="_x0000_s13314" name="CS ChemDraw Drawing" r:id="rId4" imgW="609600" imgH="838200" progId="ChemDraw.Document.6.0">
              <p:embed/>
            </p:oleObj>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8" descr="MS 1-hexene"/>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133600" y="2128838"/>
            <a:ext cx="6362700" cy="4267200"/>
          </a:xfrm>
          <a:prstGeom prst="rect">
            <a:avLst/>
          </a:prstGeom>
          <a:noFill/>
          <a:ln w="9525">
            <a:noFill/>
            <a:miter lim="800000"/>
            <a:headEnd/>
            <a:tailEnd/>
          </a:ln>
        </p:spPr>
      </p:pic>
      <p:sp>
        <p:nvSpPr>
          <p:cNvPr id="14341" name="Rectangle 2"/>
          <p:cNvSpPr>
            <a:spLocks noGrp="1" noChangeArrowheads="1"/>
          </p:cNvSpPr>
          <p:nvPr>
            <p:ph type="title"/>
          </p:nvPr>
        </p:nvSpPr>
        <p:spPr/>
        <p:txBody>
          <a:bodyPr/>
          <a:lstStyle/>
          <a:p>
            <a:pPr eaLnBrk="1" hangingPunct="1"/>
            <a:r>
              <a:rPr lang="en-US" sz="1800" smtClean="0"/>
              <a:t>Mass Spectrometry</a:t>
            </a:r>
          </a:p>
        </p:txBody>
      </p:sp>
      <p:sp>
        <p:nvSpPr>
          <p:cNvPr id="14342" name="Rectangle 3"/>
          <p:cNvSpPr>
            <a:spLocks noGrp="1" noChangeArrowheads="1"/>
          </p:cNvSpPr>
          <p:nvPr>
            <p:ph type="body" sz="half" idx="1"/>
          </p:nvPr>
        </p:nvSpPr>
        <p:spPr>
          <a:xfrm>
            <a:off x="0" y="685800"/>
            <a:ext cx="9144000" cy="54864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2"/>
            </a:pPr>
            <a:r>
              <a:rPr lang="en-US" sz="1800" smtClean="0"/>
              <a:t>Alkenes</a:t>
            </a:r>
          </a:p>
          <a:p>
            <a:pPr marL="2079625" lvl="3" indent="-457200" eaLnBrk="1" hangingPunct="1">
              <a:buFontTx/>
              <a:buNone/>
            </a:pPr>
            <a:r>
              <a:rPr lang="en-US" sz="1800" b="1" smtClean="0">
                <a:solidFill>
                  <a:schemeClr val="accent2"/>
                </a:solidFill>
              </a:rPr>
              <a:t>Example MS:</a:t>
            </a:r>
            <a:r>
              <a:rPr lang="en-US" sz="1800" i="1" smtClean="0"/>
              <a:t> </a:t>
            </a:r>
            <a:r>
              <a:rPr lang="en-US" sz="1800" b="1" smtClean="0"/>
              <a:t>alkenes </a:t>
            </a:r>
            <a:r>
              <a:rPr lang="en-US" sz="1800" smtClean="0"/>
              <a:t>–1-hexene</a:t>
            </a:r>
          </a:p>
          <a:p>
            <a:pPr marL="2079625" lvl="3" indent="-457200" eaLnBrk="1" hangingPunct="1">
              <a:buFontTx/>
              <a:buNone/>
            </a:pPr>
            <a:endParaRPr lang="en-US" sz="1800" smtClean="0"/>
          </a:p>
        </p:txBody>
      </p:sp>
      <p:sp>
        <p:nvSpPr>
          <p:cNvPr id="14343" name="Text Box 4"/>
          <p:cNvSpPr txBox="1">
            <a:spLocks noChangeArrowheads="1"/>
          </p:cNvSpPr>
          <p:nvPr/>
        </p:nvSpPr>
        <p:spPr bwMode="auto">
          <a:xfrm>
            <a:off x="7772400" y="4343400"/>
            <a:ext cx="709613" cy="336550"/>
          </a:xfrm>
          <a:prstGeom prst="rect">
            <a:avLst/>
          </a:prstGeom>
          <a:noFill/>
          <a:ln w="9525">
            <a:noFill/>
            <a:miter lim="800000"/>
            <a:headEnd/>
            <a:tailEnd/>
          </a:ln>
        </p:spPr>
        <p:txBody>
          <a:bodyPr wrap="none">
            <a:spAutoFit/>
          </a:bodyPr>
          <a:lstStyle/>
          <a:p>
            <a:r>
              <a:rPr lang="en-US"/>
              <a:t>M</a:t>
            </a:r>
            <a:r>
              <a:rPr lang="en-US" baseline="30000"/>
              <a:t>+ </a:t>
            </a:r>
            <a:r>
              <a:rPr lang="en-US"/>
              <a:t>84</a:t>
            </a:r>
          </a:p>
        </p:txBody>
      </p:sp>
      <p:graphicFrame>
        <p:nvGraphicFramePr>
          <p:cNvPr id="14338" name="Object 9"/>
          <p:cNvGraphicFramePr>
            <a:graphicFrameLocks noChangeAspect="1"/>
          </p:cNvGraphicFramePr>
          <p:nvPr/>
        </p:nvGraphicFramePr>
        <p:xfrm>
          <a:off x="3810000" y="2667000"/>
          <a:ext cx="1143000" cy="879475"/>
        </p:xfrm>
        <a:graphic>
          <a:graphicData uri="http://schemas.openxmlformats.org/presentationml/2006/ole">
            <p:oleObj spid="_x0000_s14338" name="CS ChemDraw Drawing" r:id="rId4" imgW="965200" imgH="749300" progId="ChemDraw.Document.6.0">
              <p:embed/>
            </p:oleObj>
          </a:graphicData>
        </a:graphic>
      </p:graphicFrame>
      <p:graphicFrame>
        <p:nvGraphicFramePr>
          <p:cNvPr id="14339" name="Object 10"/>
          <p:cNvGraphicFramePr>
            <a:graphicFrameLocks noChangeAspect="1"/>
          </p:cNvGraphicFramePr>
          <p:nvPr/>
        </p:nvGraphicFramePr>
        <p:xfrm>
          <a:off x="6172200" y="2514600"/>
          <a:ext cx="1219200" cy="904875"/>
        </p:xfrm>
        <a:graphic>
          <a:graphicData uri="http://schemas.openxmlformats.org/presentationml/2006/ole">
            <p:oleObj spid="_x0000_s14339" name="CS ChemDraw Drawing" r:id="rId5" imgW="965200" imgH="711200" progId="ChemDraw.Document.6.0">
              <p:embed/>
            </p:oleObj>
          </a:graphicData>
        </a:graphic>
      </p:graphicFrame>
      <p:sp>
        <p:nvSpPr>
          <p:cNvPr id="14344" name="Line 11"/>
          <p:cNvSpPr>
            <a:spLocks noChangeShapeType="1"/>
          </p:cNvSpPr>
          <p:nvPr/>
        </p:nvSpPr>
        <p:spPr bwMode="auto">
          <a:xfrm flipH="1">
            <a:off x="5105400" y="1676400"/>
            <a:ext cx="1600200" cy="1600200"/>
          </a:xfrm>
          <a:prstGeom prst="line">
            <a:avLst/>
          </a:prstGeom>
          <a:noFill/>
          <a:ln w="9525">
            <a:solidFill>
              <a:schemeClr val="tx1"/>
            </a:solidFill>
            <a:round/>
            <a:headEnd/>
            <a:tailEnd type="triangle" w="med" len="med"/>
          </a:ln>
        </p:spPr>
        <p:txBody>
          <a:bodyPr/>
          <a:lstStyle/>
          <a:p>
            <a:endParaRPr lang="en-US"/>
          </a:p>
        </p:txBody>
      </p:sp>
      <p:sp>
        <p:nvSpPr>
          <p:cNvPr id="14345" name="Text Box 12"/>
          <p:cNvSpPr txBox="1">
            <a:spLocks noChangeArrowheads="1"/>
          </p:cNvSpPr>
          <p:nvPr/>
        </p:nvSpPr>
        <p:spPr bwMode="auto">
          <a:xfrm>
            <a:off x="5791200" y="990600"/>
            <a:ext cx="2849563" cy="641350"/>
          </a:xfrm>
          <a:prstGeom prst="rect">
            <a:avLst/>
          </a:prstGeom>
          <a:noFill/>
          <a:ln w="9525">
            <a:noFill/>
            <a:miter lim="800000"/>
            <a:headEnd/>
            <a:tailEnd/>
          </a:ln>
        </p:spPr>
        <p:txBody>
          <a:bodyPr wrap="none">
            <a:spAutoFit/>
          </a:bodyPr>
          <a:lstStyle/>
          <a:p>
            <a:r>
              <a:rPr lang="en-US" sz="1800"/>
              <a:t>Take home assignment:</a:t>
            </a:r>
          </a:p>
          <a:p>
            <a:r>
              <a:rPr lang="en-US" sz="1800"/>
              <a:t>What is M-42 and m/z 42?</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2" name="Picture 10" descr="MS 1-pentene"/>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128838" y="2128838"/>
            <a:ext cx="6372225" cy="4286250"/>
          </a:xfrm>
          <a:prstGeom prst="rect">
            <a:avLst/>
          </a:prstGeom>
          <a:noFill/>
          <a:ln w="9525">
            <a:noFill/>
            <a:miter lim="800000"/>
            <a:headEnd/>
            <a:tailEnd/>
          </a:ln>
        </p:spPr>
      </p:pic>
      <p:sp>
        <p:nvSpPr>
          <p:cNvPr id="117763" name="Rectangle 3"/>
          <p:cNvSpPr>
            <a:spLocks noGrp="1" noChangeArrowheads="1"/>
          </p:cNvSpPr>
          <p:nvPr>
            <p:ph type="title"/>
          </p:nvPr>
        </p:nvSpPr>
        <p:spPr/>
        <p:txBody>
          <a:bodyPr/>
          <a:lstStyle/>
          <a:p>
            <a:pPr eaLnBrk="1" hangingPunct="1"/>
            <a:r>
              <a:rPr lang="en-US" sz="1800" smtClean="0"/>
              <a:t>Mass Spectrometry</a:t>
            </a:r>
          </a:p>
        </p:txBody>
      </p:sp>
      <p:sp>
        <p:nvSpPr>
          <p:cNvPr id="117764" name="Rectangle 4"/>
          <p:cNvSpPr>
            <a:spLocks noGrp="1" noChangeArrowheads="1"/>
          </p:cNvSpPr>
          <p:nvPr>
            <p:ph type="body" sz="half" idx="1"/>
          </p:nvPr>
        </p:nvSpPr>
        <p:spPr>
          <a:xfrm>
            <a:off x="0" y="685800"/>
            <a:ext cx="9144000" cy="54864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2"/>
            </a:pPr>
            <a:r>
              <a:rPr lang="en-US" sz="1800" smtClean="0"/>
              <a:t>Alkenes</a:t>
            </a:r>
          </a:p>
          <a:p>
            <a:pPr marL="2079625" lvl="3" indent="-457200" eaLnBrk="1" hangingPunct="1">
              <a:buFontTx/>
              <a:buNone/>
            </a:pPr>
            <a:r>
              <a:rPr lang="en-US" sz="1800" b="1" smtClean="0">
                <a:solidFill>
                  <a:schemeClr val="accent2"/>
                </a:solidFill>
              </a:rPr>
              <a:t>Example MS:</a:t>
            </a:r>
            <a:r>
              <a:rPr lang="en-US" sz="1800" i="1" smtClean="0"/>
              <a:t> </a:t>
            </a:r>
            <a:r>
              <a:rPr lang="en-US" sz="1800" b="1" smtClean="0"/>
              <a:t>alkenes </a:t>
            </a:r>
            <a:r>
              <a:rPr lang="en-US" sz="1800" smtClean="0"/>
              <a:t>–1-pentene</a:t>
            </a:r>
          </a:p>
          <a:p>
            <a:pPr marL="2079625" lvl="3" indent="-457200" eaLnBrk="1" hangingPunct="1">
              <a:buFontTx/>
              <a:buNone/>
            </a:pPr>
            <a:endParaRPr lang="en-US" sz="1800" smtClean="0"/>
          </a:p>
        </p:txBody>
      </p:sp>
      <p:sp>
        <p:nvSpPr>
          <p:cNvPr id="117765" name="Text Box 5"/>
          <p:cNvSpPr txBox="1">
            <a:spLocks noChangeArrowheads="1"/>
          </p:cNvSpPr>
          <p:nvPr/>
        </p:nvSpPr>
        <p:spPr bwMode="auto">
          <a:xfrm>
            <a:off x="7772400" y="4038600"/>
            <a:ext cx="709613" cy="336550"/>
          </a:xfrm>
          <a:prstGeom prst="rect">
            <a:avLst/>
          </a:prstGeom>
          <a:noFill/>
          <a:ln w="9525">
            <a:noFill/>
            <a:miter lim="800000"/>
            <a:headEnd/>
            <a:tailEnd/>
          </a:ln>
        </p:spPr>
        <p:txBody>
          <a:bodyPr wrap="none">
            <a:spAutoFit/>
          </a:bodyPr>
          <a:lstStyle/>
          <a:p>
            <a:r>
              <a:rPr lang="en-US"/>
              <a:t>M</a:t>
            </a:r>
            <a:r>
              <a:rPr lang="en-US" baseline="30000"/>
              <a:t>+ </a:t>
            </a:r>
            <a:r>
              <a:rPr lang="en-US"/>
              <a:t>70</a:t>
            </a:r>
          </a:p>
        </p:txBody>
      </p:sp>
      <p:sp>
        <p:nvSpPr>
          <p:cNvPr id="117766" name="Line 8"/>
          <p:cNvSpPr>
            <a:spLocks noChangeShapeType="1"/>
          </p:cNvSpPr>
          <p:nvPr/>
        </p:nvSpPr>
        <p:spPr bwMode="auto">
          <a:xfrm flipH="1">
            <a:off x="5715000" y="1676400"/>
            <a:ext cx="990600" cy="1828800"/>
          </a:xfrm>
          <a:prstGeom prst="line">
            <a:avLst/>
          </a:prstGeom>
          <a:noFill/>
          <a:ln w="9525">
            <a:solidFill>
              <a:schemeClr val="tx1"/>
            </a:solidFill>
            <a:round/>
            <a:headEnd/>
            <a:tailEnd type="triangle" w="med" len="med"/>
          </a:ln>
        </p:spPr>
        <p:txBody>
          <a:bodyPr/>
          <a:lstStyle/>
          <a:p>
            <a:endParaRPr lang="en-US"/>
          </a:p>
        </p:txBody>
      </p:sp>
      <p:sp>
        <p:nvSpPr>
          <p:cNvPr id="117767" name="Text Box 9"/>
          <p:cNvSpPr txBox="1">
            <a:spLocks noChangeArrowheads="1"/>
          </p:cNvSpPr>
          <p:nvPr/>
        </p:nvSpPr>
        <p:spPr bwMode="auto">
          <a:xfrm>
            <a:off x="5791200" y="990600"/>
            <a:ext cx="2803525" cy="641350"/>
          </a:xfrm>
          <a:prstGeom prst="rect">
            <a:avLst/>
          </a:prstGeom>
          <a:noFill/>
          <a:ln w="9525">
            <a:noFill/>
            <a:miter lim="800000"/>
            <a:headEnd/>
            <a:tailEnd/>
          </a:ln>
        </p:spPr>
        <p:txBody>
          <a:bodyPr wrap="none">
            <a:spAutoFit/>
          </a:bodyPr>
          <a:lstStyle/>
          <a:p>
            <a:r>
              <a:rPr lang="en-US" sz="1800"/>
              <a:t>Take home assignment 2:</a:t>
            </a:r>
          </a:p>
          <a:p>
            <a:r>
              <a:rPr lang="en-US" sz="1800"/>
              <a:t>What is m/z 42?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sz="1800" smtClean="0"/>
              <a:t>Mass Spectrometry</a:t>
            </a:r>
          </a:p>
        </p:txBody>
      </p:sp>
      <p:sp>
        <p:nvSpPr>
          <p:cNvPr id="87043" name="Rectangle 3"/>
          <p:cNvSpPr>
            <a:spLocks noGrp="1" noChangeArrowheads="1"/>
          </p:cNvSpPr>
          <p:nvPr>
            <p:ph idx="1"/>
          </p:nvPr>
        </p:nvSpPr>
        <p:spPr/>
        <p:txBody>
          <a:bodyPr/>
          <a:lstStyle/>
          <a:p>
            <a:pPr eaLnBrk="1" hangingPunct="1">
              <a:buFontTx/>
              <a:buAutoNum type="romanUcPeriod" startAt="2"/>
            </a:pPr>
            <a:r>
              <a:rPr lang="en-US" sz="1800" smtClean="0"/>
              <a:t>The Mass Spectrometer</a:t>
            </a:r>
          </a:p>
          <a:p>
            <a:pPr lvl="1" eaLnBrk="1" hangingPunct="1">
              <a:buFontTx/>
              <a:buAutoNum type="alphaUcPeriod" startAt="2"/>
            </a:pPr>
            <a:r>
              <a:rPr lang="en-US" sz="1800" smtClean="0"/>
              <a:t>Single Focusing Mass Spectrometer</a:t>
            </a:r>
          </a:p>
          <a:p>
            <a:pPr marL="1601788" lvl="2" indent="-457200" eaLnBrk="1" hangingPunct="1">
              <a:buFontTx/>
              <a:buAutoNum type="arabicPeriod" startAt="6"/>
            </a:pPr>
            <a:r>
              <a:rPr lang="en-US" sz="1800" smtClean="0"/>
              <a:t>At a given potential, only one mass would have the correct radius path to pass through the magnet towards the detector </a:t>
            </a:r>
          </a:p>
          <a:p>
            <a:pPr marL="1601788" lvl="2" indent="-457200" eaLnBrk="1" hangingPunct="1">
              <a:buFontTx/>
              <a:buAutoNum type="arabicPeriod" startAt="6"/>
            </a:pPr>
            <a:endParaRPr lang="en-US" sz="1800" smtClean="0"/>
          </a:p>
          <a:p>
            <a:pPr marL="1601788" lvl="2" indent="-457200" eaLnBrk="1" hangingPunct="1">
              <a:buFontTx/>
              <a:buAutoNum type="arabicPeriod" startAt="6"/>
            </a:pPr>
            <a:r>
              <a:rPr lang="ja-JP" altLang="en-US" sz="1800" smtClean="0"/>
              <a:t>“</a:t>
            </a:r>
            <a:r>
              <a:rPr lang="en-US" altLang="ja-JP" sz="1800" smtClean="0"/>
              <a:t>Incorrect</a:t>
            </a:r>
            <a:r>
              <a:rPr lang="ja-JP" altLang="en-US" sz="1800" smtClean="0"/>
              <a:t>”</a:t>
            </a:r>
            <a:r>
              <a:rPr lang="en-US" altLang="ja-JP" sz="1800" smtClean="0"/>
              <a:t> mass particles would strike the magnet</a:t>
            </a:r>
          </a:p>
          <a:p>
            <a:pPr marL="1601788" lvl="2" indent="-457200" eaLnBrk="1" hangingPunct="1">
              <a:buFontTx/>
              <a:buAutoNum type="arabicPeriod" startAt="6"/>
            </a:pPr>
            <a:endParaRPr lang="en-US" sz="1800" smtClean="0"/>
          </a:p>
        </p:txBody>
      </p:sp>
      <p:pic>
        <p:nvPicPr>
          <p:cNvPr id="87044" name="Picture 5" descr="analyzer"/>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981200" y="2590800"/>
            <a:ext cx="6096000" cy="3816350"/>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3"/>
          <p:cNvSpPr>
            <a:spLocks noGrp="1" noChangeArrowheads="1"/>
          </p:cNvSpPr>
          <p:nvPr>
            <p:ph type="title"/>
          </p:nvPr>
        </p:nvSpPr>
        <p:spPr/>
        <p:txBody>
          <a:bodyPr/>
          <a:lstStyle/>
          <a:p>
            <a:pPr eaLnBrk="1" hangingPunct="1"/>
            <a:r>
              <a:rPr lang="en-US" sz="1800" smtClean="0"/>
              <a:t>Mass Spectrometry</a:t>
            </a:r>
          </a:p>
        </p:txBody>
      </p:sp>
      <p:sp>
        <p:nvSpPr>
          <p:cNvPr id="118787" name="Rectangle 4"/>
          <p:cNvSpPr>
            <a:spLocks noGrp="1" noChangeArrowheads="1"/>
          </p:cNvSpPr>
          <p:nvPr>
            <p:ph type="body" sz="half" idx="1"/>
          </p:nvPr>
        </p:nvSpPr>
        <p:spPr>
          <a:xfrm>
            <a:off x="0" y="685800"/>
            <a:ext cx="9144000" cy="54864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None/>
            </a:pPr>
            <a:r>
              <a:rPr lang="en-US" sz="1800" smtClean="0"/>
              <a:t>Comparison: Alkanes vs. alkenes</a:t>
            </a:r>
          </a:p>
          <a:p>
            <a:pPr marL="2079625" lvl="3" indent="-457200" eaLnBrk="1" hangingPunct="1">
              <a:buFontTx/>
              <a:buNone/>
            </a:pPr>
            <a:endParaRPr lang="en-US" sz="1800" smtClean="0"/>
          </a:p>
          <a:p>
            <a:pPr marL="2079625" lvl="3" indent="-457200" eaLnBrk="1" hangingPunct="1">
              <a:buFontTx/>
              <a:buNone/>
            </a:pPr>
            <a:endParaRPr lang="en-US" sz="1800" smtClean="0"/>
          </a:p>
        </p:txBody>
      </p:sp>
      <p:sp>
        <p:nvSpPr>
          <p:cNvPr id="118788" name="Text Box 5"/>
          <p:cNvSpPr txBox="1">
            <a:spLocks noChangeArrowheads="1"/>
          </p:cNvSpPr>
          <p:nvPr/>
        </p:nvSpPr>
        <p:spPr bwMode="auto">
          <a:xfrm>
            <a:off x="4800600" y="1828800"/>
            <a:ext cx="2835275" cy="825500"/>
          </a:xfrm>
          <a:prstGeom prst="rect">
            <a:avLst/>
          </a:prstGeom>
          <a:solidFill>
            <a:srgbClr val="CCFFFF"/>
          </a:solidFill>
          <a:ln w="9525">
            <a:miter lim="800000"/>
            <a:headEnd/>
            <a:tailEnd/>
          </a:ln>
          <a:scene3d>
            <a:camera prst="legacyObliqueTopRight"/>
            <a:lightRig rig="legacyFlat3" dir="l"/>
          </a:scene3d>
          <a:sp3d extrusionH="100000" prstMaterial="legacyMatte">
            <a:bevelT w="13500" h="13500" prst="angle"/>
            <a:bevelB w="13500" h="13500" prst="angle"/>
            <a:extrusionClr>
              <a:srgbClr val="CCFFFF"/>
            </a:extrusionClr>
          </a:sp3d>
        </p:spPr>
        <p:txBody>
          <a:bodyPr wrap="none">
            <a:spAutoFit/>
            <a:flatTx/>
          </a:bodyPr>
          <a:lstStyle/>
          <a:p>
            <a:r>
              <a:rPr lang="en-US"/>
              <a:t>Octane (75 eV)</a:t>
            </a:r>
          </a:p>
          <a:p>
            <a:r>
              <a:rPr lang="en-US"/>
              <a:t>M</a:t>
            </a:r>
            <a:r>
              <a:rPr lang="en-US" baseline="30000"/>
              <a:t>+ </a:t>
            </a:r>
            <a:r>
              <a:rPr lang="en-US"/>
              <a:t>114 </a:t>
            </a:r>
          </a:p>
          <a:p>
            <a:r>
              <a:rPr lang="en-US"/>
              <a:t>m/z 85, 71, 57, 43 (base), 29</a:t>
            </a:r>
          </a:p>
        </p:txBody>
      </p:sp>
      <p:pic>
        <p:nvPicPr>
          <p:cNvPr id="118789" name="Picture 9" descr="MS-octane"/>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219200" y="1828800"/>
            <a:ext cx="3505200" cy="2351088"/>
          </a:xfrm>
          <a:prstGeom prst="rect">
            <a:avLst/>
          </a:prstGeom>
          <a:noFill/>
          <a:ln w="9525">
            <a:noFill/>
            <a:miter lim="800000"/>
            <a:headEnd/>
            <a:tailEnd/>
          </a:ln>
        </p:spPr>
      </p:pic>
      <p:pic>
        <p:nvPicPr>
          <p:cNvPr id="118790" name="Picture 10" descr="MS 1-octene"/>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219200" y="4191000"/>
            <a:ext cx="3505200" cy="2357438"/>
          </a:xfrm>
          <a:prstGeom prst="rect">
            <a:avLst/>
          </a:prstGeom>
          <a:noFill/>
          <a:ln w="9525">
            <a:noFill/>
            <a:miter lim="800000"/>
            <a:headEnd/>
            <a:tailEnd/>
          </a:ln>
        </p:spPr>
      </p:pic>
      <p:sp>
        <p:nvSpPr>
          <p:cNvPr id="118791" name="Text Box 11"/>
          <p:cNvSpPr txBox="1">
            <a:spLocks noChangeArrowheads="1"/>
          </p:cNvSpPr>
          <p:nvPr/>
        </p:nvSpPr>
        <p:spPr bwMode="auto">
          <a:xfrm>
            <a:off x="4800600" y="4191000"/>
            <a:ext cx="3736975" cy="825500"/>
          </a:xfrm>
          <a:prstGeom prst="rect">
            <a:avLst/>
          </a:prstGeom>
          <a:solidFill>
            <a:srgbClr val="CCFFFF"/>
          </a:solidFill>
          <a:ln w="9525">
            <a:miter lim="800000"/>
            <a:headEnd/>
            <a:tailEnd/>
          </a:ln>
          <a:scene3d>
            <a:camera prst="legacyObliqueTopRight"/>
            <a:lightRig rig="legacyFlat3" dir="l"/>
          </a:scene3d>
          <a:sp3d extrusionH="100000" prstMaterial="legacyMatte">
            <a:bevelT w="13500" h="13500" prst="angle"/>
            <a:bevelB w="13500" h="13500" prst="angle"/>
            <a:extrusionClr>
              <a:srgbClr val="CCFFFF"/>
            </a:extrusionClr>
          </a:sp3d>
        </p:spPr>
        <p:txBody>
          <a:bodyPr wrap="none">
            <a:spAutoFit/>
            <a:flatTx/>
          </a:bodyPr>
          <a:lstStyle/>
          <a:p>
            <a:r>
              <a:rPr lang="en-US"/>
              <a:t>Octene (75 eV)</a:t>
            </a:r>
          </a:p>
          <a:p>
            <a:r>
              <a:rPr lang="en-US"/>
              <a:t>M</a:t>
            </a:r>
            <a:r>
              <a:rPr lang="en-US" baseline="30000"/>
              <a:t>+ </a:t>
            </a:r>
            <a:r>
              <a:rPr lang="en-US"/>
              <a:t>112 (stronger @ 75eV than octane) </a:t>
            </a:r>
          </a:p>
          <a:p>
            <a:r>
              <a:rPr lang="en-US"/>
              <a:t>m/z 83, 69, 55, 41, 29</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sz="1800" smtClean="0"/>
              <a:t>Mass Spectrometry</a:t>
            </a:r>
          </a:p>
        </p:txBody>
      </p:sp>
      <p:sp>
        <p:nvSpPr>
          <p:cNvPr id="15364"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2"/>
            </a:pPr>
            <a:r>
              <a:rPr lang="en-US" sz="1800" smtClean="0"/>
              <a:t>Alkenes</a:t>
            </a:r>
          </a:p>
          <a:p>
            <a:pPr marL="1601788" lvl="2" indent="-457200" eaLnBrk="1" hangingPunct="1">
              <a:buFontTx/>
              <a:buNone/>
            </a:pPr>
            <a:r>
              <a:rPr lang="en-US" sz="1800" smtClean="0"/>
              <a:t>	</a:t>
            </a:r>
            <a:r>
              <a:rPr lang="en-US" sz="1800" b="1" smtClean="0">
                <a:solidFill>
                  <a:schemeClr val="accent2"/>
                </a:solidFill>
              </a:rPr>
              <a:t>Fragment Ions :</a:t>
            </a:r>
            <a:r>
              <a:rPr lang="en-US" sz="1800" smtClean="0">
                <a:solidFill>
                  <a:schemeClr val="accent2"/>
                </a:solidFill>
              </a:rPr>
              <a:t> </a:t>
            </a:r>
            <a:r>
              <a:rPr lang="en-US" sz="1800" b="1" smtClean="0"/>
              <a:t>cycloalkenes</a:t>
            </a:r>
            <a:r>
              <a:rPr lang="en-US" sz="1800" smtClean="0"/>
              <a:t> </a:t>
            </a:r>
          </a:p>
          <a:p>
            <a:pPr marL="2517775" lvl="4" indent="-457200" eaLnBrk="1" hangingPunct="1"/>
            <a:r>
              <a:rPr lang="en-US" sz="1800" smtClean="0"/>
              <a:t>Molecular ions strong and commonly observed – cleavage of the ring still gives same mass value</a:t>
            </a:r>
          </a:p>
          <a:p>
            <a:pPr marL="2517775" lvl="4" indent="-457200" eaLnBrk="1" hangingPunct="1"/>
            <a:endParaRPr lang="en-US" sz="1800" smtClean="0"/>
          </a:p>
          <a:p>
            <a:pPr marL="2517775" lvl="4" indent="-457200" eaLnBrk="1" hangingPunct="1"/>
            <a:r>
              <a:rPr lang="en-US" sz="1800" smtClean="0"/>
              <a:t>Retro-Diels-Alder is significant</a:t>
            </a:r>
          </a:p>
          <a:p>
            <a:pPr marL="2517775" lvl="4" indent="-457200" eaLnBrk="1" hangingPunct="1">
              <a:buFontTx/>
              <a:buNone/>
            </a:pPr>
            <a:endParaRPr lang="en-US" sz="1800" smtClean="0"/>
          </a:p>
          <a:p>
            <a:pPr marL="2517775" lvl="4" indent="-457200" eaLnBrk="1" hangingPunct="1">
              <a:buFontTx/>
              <a:buNone/>
            </a:pPr>
            <a:endParaRPr lang="en-US" sz="1800" smtClean="0"/>
          </a:p>
          <a:p>
            <a:pPr marL="2517775" lvl="4" indent="-457200" eaLnBrk="1" hangingPunct="1">
              <a:buFontTx/>
              <a:buNone/>
            </a:pPr>
            <a:endParaRPr lang="en-US" sz="1800" smtClean="0"/>
          </a:p>
          <a:p>
            <a:pPr marL="2517775" lvl="4" indent="-457200" eaLnBrk="1" hangingPunct="1">
              <a:buFontTx/>
              <a:buNone/>
            </a:pPr>
            <a:endParaRPr lang="en-US" sz="1800" smtClean="0"/>
          </a:p>
          <a:p>
            <a:pPr marL="2517775" lvl="4" indent="-457200" eaLnBrk="1" hangingPunct="1">
              <a:buFontTx/>
              <a:buNone/>
            </a:pPr>
            <a:r>
              <a:rPr lang="en-US" sz="1800" smtClean="0"/>
              <a:t>					observed	loss of 28</a:t>
            </a:r>
          </a:p>
          <a:p>
            <a:pPr marL="2517775" lvl="4" indent="-457200" eaLnBrk="1" hangingPunct="1"/>
            <a:endParaRPr lang="en-US" sz="1800" smtClean="0"/>
          </a:p>
          <a:p>
            <a:pPr marL="2517775" lvl="4" indent="-457200" eaLnBrk="1" hangingPunct="1"/>
            <a:r>
              <a:rPr lang="en-US" sz="1800" smtClean="0"/>
              <a:t>Side chains are easily fragmented </a:t>
            </a:r>
          </a:p>
          <a:p>
            <a:pPr marL="2517775" lvl="4" indent="-457200" eaLnBrk="1" hangingPunct="1"/>
            <a:endParaRPr lang="en-US" sz="1800" smtClean="0"/>
          </a:p>
          <a:p>
            <a:pPr marL="2517775" lvl="4" indent="-457200" eaLnBrk="1" hangingPunct="1">
              <a:buFontTx/>
              <a:buChar char="–"/>
            </a:pPr>
            <a:endParaRPr lang="en-US" sz="1800" smtClean="0"/>
          </a:p>
        </p:txBody>
      </p:sp>
      <p:graphicFrame>
        <p:nvGraphicFramePr>
          <p:cNvPr id="15362" name="Object 6"/>
          <p:cNvGraphicFramePr>
            <a:graphicFrameLocks noChangeAspect="1"/>
          </p:cNvGraphicFramePr>
          <p:nvPr/>
        </p:nvGraphicFramePr>
        <p:xfrm>
          <a:off x="2438400" y="3581400"/>
          <a:ext cx="5486400" cy="936625"/>
        </p:xfrm>
        <a:graphic>
          <a:graphicData uri="http://schemas.openxmlformats.org/presentationml/2006/ole">
            <p:oleObj spid="_x0000_s15362" name="CS ChemDraw Drawing" r:id="rId3" imgW="3886200" imgH="673100" progId="ChemDraw.Document.6.0">
              <p:embed/>
            </p:oleObj>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8" name="Picture 8" descr="MS 1-methyl-1-cyclohexene"/>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128838" y="2128838"/>
            <a:ext cx="6362700" cy="4248150"/>
          </a:xfrm>
          <a:prstGeom prst="rect">
            <a:avLst/>
          </a:prstGeom>
          <a:noFill/>
          <a:ln w="9525">
            <a:noFill/>
            <a:miter lim="800000"/>
            <a:headEnd/>
            <a:tailEnd/>
          </a:ln>
        </p:spPr>
      </p:pic>
      <p:sp>
        <p:nvSpPr>
          <p:cNvPr id="16389" name="Rectangle 3"/>
          <p:cNvSpPr>
            <a:spLocks noGrp="1" noChangeArrowheads="1"/>
          </p:cNvSpPr>
          <p:nvPr>
            <p:ph type="title"/>
          </p:nvPr>
        </p:nvSpPr>
        <p:spPr/>
        <p:txBody>
          <a:bodyPr/>
          <a:lstStyle/>
          <a:p>
            <a:pPr eaLnBrk="1" hangingPunct="1"/>
            <a:r>
              <a:rPr lang="en-US" sz="1800" smtClean="0"/>
              <a:t>Mass Spectrometry</a:t>
            </a:r>
          </a:p>
        </p:txBody>
      </p:sp>
      <p:sp>
        <p:nvSpPr>
          <p:cNvPr id="16390" name="Rectangle 4"/>
          <p:cNvSpPr>
            <a:spLocks noGrp="1" noChangeArrowheads="1"/>
          </p:cNvSpPr>
          <p:nvPr>
            <p:ph type="body" sz="half" idx="1"/>
          </p:nvPr>
        </p:nvSpPr>
        <p:spPr>
          <a:xfrm>
            <a:off x="0" y="685800"/>
            <a:ext cx="9144000" cy="54864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2"/>
            </a:pPr>
            <a:r>
              <a:rPr lang="en-US" sz="1800" smtClean="0"/>
              <a:t>Alkenes</a:t>
            </a:r>
          </a:p>
          <a:p>
            <a:pPr marL="2079625" lvl="3" indent="-457200" eaLnBrk="1" hangingPunct="1">
              <a:buFontTx/>
              <a:buNone/>
            </a:pPr>
            <a:r>
              <a:rPr lang="en-US" sz="1800" b="1" smtClean="0">
                <a:solidFill>
                  <a:schemeClr val="accent2"/>
                </a:solidFill>
              </a:rPr>
              <a:t>Example MS:</a:t>
            </a:r>
            <a:r>
              <a:rPr lang="en-US" sz="1800" i="1" smtClean="0"/>
              <a:t> </a:t>
            </a:r>
            <a:r>
              <a:rPr lang="en-US" sz="1800" b="1" smtClean="0"/>
              <a:t>cycloalkenes </a:t>
            </a:r>
            <a:r>
              <a:rPr lang="en-US" sz="1800" smtClean="0"/>
              <a:t>–1-methyl-1-cyclohexene</a:t>
            </a:r>
          </a:p>
          <a:p>
            <a:pPr marL="2079625" lvl="3" indent="-457200" eaLnBrk="1" hangingPunct="1">
              <a:buFontTx/>
              <a:buNone/>
            </a:pPr>
            <a:endParaRPr lang="en-US" sz="1800" smtClean="0"/>
          </a:p>
        </p:txBody>
      </p:sp>
      <p:sp>
        <p:nvSpPr>
          <p:cNvPr id="16391" name="Text Box 5"/>
          <p:cNvSpPr txBox="1">
            <a:spLocks noChangeArrowheads="1"/>
          </p:cNvSpPr>
          <p:nvPr/>
        </p:nvSpPr>
        <p:spPr bwMode="auto">
          <a:xfrm>
            <a:off x="7086600" y="3962400"/>
            <a:ext cx="709613" cy="336550"/>
          </a:xfrm>
          <a:prstGeom prst="rect">
            <a:avLst/>
          </a:prstGeom>
          <a:noFill/>
          <a:ln w="9525">
            <a:noFill/>
            <a:miter lim="800000"/>
            <a:headEnd/>
            <a:tailEnd/>
          </a:ln>
        </p:spPr>
        <p:txBody>
          <a:bodyPr wrap="none">
            <a:spAutoFit/>
          </a:bodyPr>
          <a:lstStyle/>
          <a:p>
            <a:r>
              <a:rPr lang="en-US"/>
              <a:t>M</a:t>
            </a:r>
            <a:r>
              <a:rPr lang="en-US" baseline="30000"/>
              <a:t>+ </a:t>
            </a:r>
            <a:r>
              <a:rPr lang="en-US"/>
              <a:t>96</a:t>
            </a:r>
          </a:p>
        </p:txBody>
      </p:sp>
      <p:graphicFrame>
        <p:nvGraphicFramePr>
          <p:cNvPr id="16386" name="Object 9"/>
          <p:cNvGraphicFramePr>
            <a:graphicFrameLocks noChangeAspect="1"/>
          </p:cNvGraphicFramePr>
          <p:nvPr/>
        </p:nvGraphicFramePr>
        <p:xfrm>
          <a:off x="6627813" y="2438400"/>
          <a:ext cx="1201737" cy="879475"/>
        </p:xfrm>
        <a:graphic>
          <a:graphicData uri="http://schemas.openxmlformats.org/presentationml/2006/ole">
            <p:oleObj spid="_x0000_s16386" name="CS ChemDraw Drawing" r:id="rId4" imgW="939800" imgH="685800" progId="ChemDraw.Document.6.0">
              <p:embed/>
            </p:oleObj>
          </a:graphicData>
        </a:graphic>
      </p:graphicFrame>
      <p:graphicFrame>
        <p:nvGraphicFramePr>
          <p:cNvPr id="16387" name="Object 10"/>
          <p:cNvGraphicFramePr>
            <a:graphicFrameLocks noChangeAspect="1"/>
          </p:cNvGraphicFramePr>
          <p:nvPr/>
        </p:nvGraphicFramePr>
        <p:xfrm>
          <a:off x="5181600" y="3124200"/>
          <a:ext cx="1143000" cy="825500"/>
        </p:xfrm>
        <a:graphic>
          <a:graphicData uri="http://schemas.openxmlformats.org/presentationml/2006/ole">
            <p:oleObj spid="_x0000_s16387" name="CS ChemDraw Drawing" r:id="rId5" imgW="952500" imgH="698500" progId="ChemDraw.Document.6.0">
              <p:embed/>
            </p:oleObj>
          </a:graphicData>
        </a:graphic>
      </p:graphicFrame>
      <p:sp>
        <p:nvSpPr>
          <p:cNvPr id="16392" name="Text Box 11"/>
          <p:cNvSpPr txBox="1">
            <a:spLocks noChangeArrowheads="1"/>
          </p:cNvSpPr>
          <p:nvPr/>
        </p:nvSpPr>
        <p:spPr bwMode="auto">
          <a:xfrm>
            <a:off x="5791200" y="3810000"/>
            <a:ext cx="406400" cy="336550"/>
          </a:xfrm>
          <a:prstGeom prst="rect">
            <a:avLst/>
          </a:prstGeom>
          <a:noFill/>
          <a:ln w="9525">
            <a:noFill/>
            <a:miter lim="800000"/>
            <a:headEnd/>
            <a:tailEnd/>
          </a:ln>
        </p:spPr>
        <p:txBody>
          <a:bodyPr wrap="none">
            <a:spAutoFit/>
          </a:bodyPr>
          <a:lstStyle/>
          <a:p>
            <a:r>
              <a:rPr lang="en-US"/>
              <a:t>68</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sz="1800" smtClean="0"/>
              <a:t>Mass Spectrometry</a:t>
            </a:r>
          </a:p>
        </p:txBody>
      </p:sp>
      <p:sp>
        <p:nvSpPr>
          <p:cNvPr id="17412"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3"/>
            </a:pPr>
            <a:r>
              <a:rPr lang="en-US" sz="1800" b="1" smtClean="0"/>
              <a:t>Alkynes</a:t>
            </a:r>
            <a:r>
              <a:rPr lang="en-US" sz="1800" smtClean="0"/>
              <a:t> – </a:t>
            </a:r>
            <a:r>
              <a:rPr lang="en-US" sz="1800" b="1" smtClean="0">
                <a:solidFill>
                  <a:schemeClr val="accent2"/>
                </a:solidFill>
              </a:rPr>
              <a:t>Fragment Ions</a:t>
            </a:r>
          </a:p>
          <a:p>
            <a:pPr marL="2079625" lvl="3" indent="-457200" eaLnBrk="1" hangingPunct="1"/>
            <a:r>
              <a:rPr lang="en-US" sz="1800" smtClean="0"/>
              <a:t>The </a:t>
            </a:r>
            <a:r>
              <a:rPr lang="en-US" sz="1800" smtClean="0">
                <a:latin typeface="Symbol" pitchFamily="18" charset="2"/>
              </a:rPr>
              <a:t>p</a:t>
            </a:r>
            <a:r>
              <a:rPr lang="en-US" sz="1800" smtClean="0"/>
              <a:t>-bond of an alkyne can also absorb substantial energy – molecular ions are commonly observed</a:t>
            </a:r>
          </a:p>
          <a:p>
            <a:pPr marL="2079625" lvl="3" indent="-457200" eaLnBrk="1" hangingPunct="1"/>
            <a:endParaRPr lang="en-US" sz="1800" smtClean="0"/>
          </a:p>
          <a:p>
            <a:pPr marL="2079625" lvl="3" indent="-457200" eaLnBrk="1" hangingPunct="1"/>
            <a:r>
              <a:rPr lang="en-US" sz="1800" smtClean="0"/>
              <a:t>For terminal alkynes, the loss of terminal hydrogen is observed (M-1) – this may occur at such intensity to be the base peak or eliminate the presence of M</a:t>
            </a:r>
            <a:r>
              <a:rPr lang="en-US" sz="1800" baseline="30000" smtClean="0"/>
              <a:t>+</a:t>
            </a:r>
          </a:p>
          <a:p>
            <a:pPr marL="2079625" lvl="3" indent="-457200" eaLnBrk="1" hangingPunct="1"/>
            <a:endParaRPr lang="en-US" sz="1800" smtClean="0"/>
          </a:p>
          <a:p>
            <a:pPr marL="2079625" lvl="3" indent="-457200" eaLnBrk="1" hangingPunct="1"/>
            <a:r>
              <a:rPr lang="en-US" sz="1800" smtClean="0"/>
              <a:t>Terminal alkynes form the propargyl cation, m/z 39 (lower intensity than the allyl cation)</a:t>
            </a:r>
          </a:p>
          <a:p>
            <a:pPr marL="2517775" lvl="4" indent="-457200" eaLnBrk="1" hangingPunct="1">
              <a:buFontTx/>
              <a:buChar char="–"/>
            </a:pPr>
            <a:endParaRPr lang="en-US" sz="1800" smtClean="0"/>
          </a:p>
        </p:txBody>
      </p:sp>
      <p:graphicFrame>
        <p:nvGraphicFramePr>
          <p:cNvPr id="17410" name="Object 5"/>
          <p:cNvGraphicFramePr>
            <a:graphicFrameLocks noChangeAspect="1"/>
          </p:cNvGraphicFramePr>
          <p:nvPr/>
        </p:nvGraphicFramePr>
        <p:xfrm>
          <a:off x="2133600" y="4572000"/>
          <a:ext cx="6553200" cy="698500"/>
        </p:xfrm>
        <a:graphic>
          <a:graphicData uri="http://schemas.openxmlformats.org/presentationml/2006/ole">
            <p:oleObj spid="_x0000_s17410" name="CS ChemDraw Drawing" r:id="rId3" imgW="4508500" imgH="495300" progId="ChemDraw.Document.6.0">
              <p:embed/>
            </p:oleObj>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6" name="Picture 9" descr="MS 1-pentyne"/>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128838" y="2133600"/>
            <a:ext cx="6381750" cy="4267200"/>
          </a:xfrm>
          <a:prstGeom prst="rect">
            <a:avLst/>
          </a:prstGeom>
          <a:noFill/>
          <a:ln w="9525">
            <a:noFill/>
            <a:miter lim="800000"/>
            <a:headEnd/>
            <a:tailEnd/>
          </a:ln>
        </p:spPr>
      </p:pic>
      <p:sp>
        <p:nvSpPr>
          <p:cNvPr id="18437" name="Rectangle 3"/>
          <p:cNvSpPr>
            <a:spLocks noGrp="1" noChangeArrowheads="1"/>
          </p:cNvSpPr>
          <p:nvPr>
            <p:ph type="title"/>
          </p:nvPr>
        </p:nvSpPr>
        <p:spPr/>
        <p:txBody>
          <a:bodyPr/>
          <a:lstStyle/>
          <a:p>
            <a:pPr eaLnBrk="1" hangingPunct="1"/>
            <a:r>
              <a:rPr lang="en-US" sz="1800" smtClean="0"/>
              <a:t>Mass Spectrometry</a:t>
            </a:r>
          </a:p>
        </p:txBody>
      </p:sp>
      <p:sp>
        <p:nvSpPr>
          <p:cNvPr id="18438" name="Rectangle 4"/>
          <p:cNvSpPr>
            <a:spLocks noGrp="1" noChangeArrowheads="1"/>
          </p:cNvSpPr>
          <p:nvPr>
            <p:ph type="body" sz="half" idx="1"/>
          </p:nvPr>
        </p:nvSpPr>
        <p:spPr>
          <a:xfrm>
            <a:off x="0" y="685800"/>
            <a:ext cx="9144000" cy="54864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3"/>
            </a:pPr>
            <a:r>
              <a:rPr lang="en-US" sz="1800" smtClean="0"/>
              <a:t>Alkynes </a:t>
            </a:r>
          </a:p>
          <a:p>
            <a:pPr marL="2079625" lvl="3" indent="-457200" eaLnBrk="1" hangingPunct="1">
              <a:buFontTx/>
              <a:buNone/>
            </a:pPr>
            <a:r>
              <a:rPr lang="en-US" sz="1800" b="1" smtClean="0">
                <a:solidFill>
                  <a:schemeClr val="accent2"/>
                </a:solidFill>
              </a:rPr>
              <a:t>Example MS: </a:t>
            </a:r>
            <a:r>
              <a:rPr lang="en-US" sz="1800" b="1" smtClean="0"/>
              <a:t>alkynes </a:t>
            </a:r>
            <a:r>
              <a:rPr lang="en-US" sz="1800" smtClean="0"/>
              <a:t>– 1-pentyne</a:t>
            </a:r>
          </a:p>
          <a:p>
            <a:pPr marL="2079625" lvl="3" indent="-457200" eaLnBrk="1" hangingPunct="1">
              <a:buFontTx/>
              <a:buNone/>
            </a:pPr>
            <a:endParaRPr lang="en-US" sz="1800" smtClean="0"/>
          </a:p>
        </p:txBody>
      </p:sp>
      <p:sp>
        <p:nvSpPr>
          <p:cNvPr id="18439" name="Text Box 5"/>
          <p:cNvSpPr txBox="1">
            <a:spLocks noChangeArrowheads="1"/>
          </p:cNvSpPr>
          <p:nvPr/>
        </p:nvSpPr>
        <p:spPr bwMode="auto">
          <a:xfrm>
            <a:off x="7162800" y="3886200"/>
            <a:ext cx="709613" cy="336550"/>
          </a:xfrm>
          <a:prstGeom prst="rect">
            <a:avLst/>
          </a:prstGeom>
          <a:noFill/>
          <a:ln w="9525">
            <a:noFill/>
            <a:miter lim="800000"/>
            <a:headEnd/>
            <a:tailEnd/>
          </a:ln>
        </p:spPr>
        <p:txBody>
          <a:bodyPr wrap="none">
            <a:spAutoFit/>
          </a:bodyPr>
          <a:lstStyle/>
          <a:p>
            <a:r>
              <a:rPr lang="en-US"/>
              <a:t>M</a:t>
            </a:r>
            <a:r>
              <a:rPr lang="en-US" baseline="30000"/>
              <a:t>+ </a:t>
            </a:r>
            <a:r>
              <a:rPr lang="en-US"/>
              <a:t>68</a:t>
            </a:r>
          </a:p>
        </p:txBody>
      </p:sp>
      <p:graphicFrame>
        <p:nvGraphicFramePr>
          <p:cNvPr id="18434" name="Object 10"/>
          <p:cNvGraphicFramePr>
            <a:graphicFrameLocks noChangeAspect="1"/>
          </p:cNvGraphicFramePr>
          <p:nvPr/>
        </p:nvGraphicFramePr>
        <p:xfrm>
          <a:off x="5715000" y="2362200"/>
          <a:ext cx="1295400" cy="987425"/>
        </p:xfrm>
        <a:graphic>
          <a:graphicData uri="http://schemas.openxmlformats.org/presentationml/2006/ole">
            <p:oleObj spid="_x0000_s18434" name="CS ChemDraw Drawing" r:id="rId4" imgW="1041400" imgH="800100" progId="ChemDraw.Document.6.0">
              <p:embed/>
            </p:oleObj>
          </a:graphicData>
        </a:graphic>
      </p:graphicFrame>
      <p:graphicFrame>
        <p:nvGraphicFramePr>
          <p:cNvPr id="18435" name="Object 11"/>
          <p:cNvGraphicFramePr>
            <a:graphicFrameLocks noChangeAspect="1"/>
          </p:cNvGraphicFramePr>
          <p:nvPr/>
        </p:nvGraphicFramePr>
        <p:xfrm>
          <a:off x="4343400" y="2895600"/>
          <a:ext cx="1219200" cy="895350"/>
        </p:xfrm>
        <a:graphic>
          <a:graphicData uri="http://schemas.openxmlformats.org/presentationml/2006/ole">
            <p:oleObj spid="_x0000_s18435" name="CS ChemDraw Drawing" r:id="rId5" imgW="1041400" imgH="774700" progId="ChemDraw.Document.6.0">
              <p:embed/>
            </p:oleObj>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8" descr="MS 2-pentyne"/>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128838" y="2128838"/>
            <a:ext cx="6362700" cy="4286250"/>
          </a:xfrm>
          <a:prstGeom prst="rect">
            <a:avLst/>
          </a:prstGeom>
          <a:noFill/>
          <a:ln w="9525">
            <a:noFill/>
            <a:miter lim="800000"/>
            <a:headEnd/>
            <a:tailEnd/>
          </a:ln>
        </p:spPr>
      </p:pic>
      <p:sp>
        <p:nvSpPr>
          <p:cNvPr id="19460" name="Rectangle 3"/>
          <p:cNvSpPr>
            <a:spLocks noGrp="1" noChangeArrowheads="1"/>
          </p:cNvSpPr>
          <p:nvPr>
            <p:ph type="title"/>
          </p:nvPr>
        </p:nvSpPr>
        <p:spPr/>
        <p:txBody>
          <a:bodyPr/>
          <a:lstStyle/>
          <a:p>
            <a:pPr eaLnBrk="1" hangingPunct="1"/>
            <a:r>
              <a:rPr lang="en-US" sz="1800" smtClean="0"/>
              <a:t>Mass Spectrometry</a:t>
            </a:r>
          </a:p>
        </p:txBody>
      </p:sp>
      <p:sp>
        <p:nvSpPr>
          <p:cNvPr id="19461" name="Rectangle 4"/>
          <p:cNvSpPr>
            <a:spLocks noGrp="1" noChangeArrowheads="1"/>
          </p:cNvSpPr>
          <p:nvPr>
            <p:ph type="body" sz="half" idx="1"/>
          </p:nvPr>
        </p:nvSpPr>
        <p:spPr>
          <a:xfrm>
            <a:off x="0" y="685800"/>
            <a:ext cx="9144000" cy="54864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3"/>
            </a:pPr>
            <a:r>
              <a:rPr lang="en-US" sz="1800" smtClean="0"/>
              <a:t>Alkynes</a:t>
            </a:r>
          </a:p>
          <a:p>
            <a:pPr marL="2079625" lvl="3" indent="-457200" eaLnBrk="1" hangingPunct="1">
              <a:buFontTx/>
              <a:buNone/>
            </a:pPr>
            <a:r>
              <a:rPr lang="en-US" sz="1800" b="1" smtClean="0">
                <a:solidFill>
                  <a:schemeClr val="accent2"/>
                </a:solidFill>
              </a:rPr>
              <a:t>Example MS: </a:t>
            </a:r>
            <a:r>
              <a:rPr lang="en-US" sz="1800" b="1" smtClean="0"/>
              <a:t>alkynes </a:t>
            </a:r>
            <a:r>
              <a:rPr lang="en-US" sz="1800" smtClean="0"/>
              <a:t>– 2-pentyne</a:t>
            </a:r>
          </a:p>
          <a:p>
            <a:pPr marL="2079625" lvl="3" indent="-457200" eaLnBrk="1" hangingPunct="1">
              <a:buFontTx/>
              <a:buNone/>
            </a:pPr>
            <a:endParaRPr lang="en-US" sz="1800" smtClean="0"/>
          </a:p>
        </p:txBody>
      </p:sp>
      <p:sp>
        <p:nvSpPr>
          <p:cNvPr id="19462" name="Text Box 5"/>
          <p:cNvSpPr txBox="1">
            <a:spLocks noChangeArrowheads="1"/>
          </p:cNvSpPr>
          <p:nvPr/>
        </p:nvSpPr>
        <p:spPr bwMode="auto">
          <a:xfrm>
            <a:off x="5791200" y="4267200"/>
            <a:ext cx="709613" cy="336550"/>
          </a:xfrm>
          <a:prstGeom prst="rect">
            <a:avLst/>
          </a:prstGeom>
          <a:noFill/>
          <a:ln w="9525">
            <a:noFill/>
            <a:miter lim="800000"/>
            <a:headEnd/>
            <a:tailEnd/>
          </a:ln>
        </p:spPr>
        <p:txBody>
          <a:bodyPr wrap="none">
            <a:spAutoFit/>
          </a:bodyPr>
          <a:lstStyle/>
          <a:p>
            <a:r>
              <a:rPr lang="en-US"/>
              <a:t>M</a:t>
            </a:r>
            <a:r>
              <a:rPr lang="en-US" baseline="30000"/>
              <a:t>+ </a:t>
            </a:r>
            <a:r>
              <a:rPr lang="en-US"/>
              <a:t>68</a:t>
            </a:r>
          </a:p>
        </p:txBody>
      </p:sp>
      <p:graphicFrame>
        <p:nvGraphicFramePr>
          <p:cNvPr id="19458" name="Object 9"/>
          <p:cNvGraphicFramePr>
            <a:graphicFrameLocks noChangeAspect="1"/>
          </p:cNvGraphicFramePr>
          <p:nvPr/>
        </p:nvGraphicFramePr>
        <p:xfrm>
          <a:off x="4419600" y="2362200"/>
          <a:ext cx="990600" cy="955675"/>
        </p:xfrm>
        <a:graphic>
          <a:graphicData uri="http://schemas.openxmlformats.org/presentationml/2006/ole">
            <p:oleObj spid="_x0000_s19458" name="CS ChemDraw Drawing" r:id="rId4" imgW="812800" imgH="787400" progId="ChemDraw.Document.6.0">
              <p:embed/>
            </p:oleObj>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sz="1800" smtClean="0"/>
              <a:t>Mass Spectrometry</a:t>
            </a:r>
          </a:p>
        </p:txBody>
      </p:sp>
      <p:sp>
        <p:nvSpPr>
          <p:cNvPr id="20485"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4"/>
            </a:pPr>
            <a:r>
              <a:rPr lang="en-US" sz="1800" b="1" smtClean="0"/>
              <a:t>Aromatic Hydrocarbons</a:t>
            </a:r>
            <a:r>
              <a:rPr lang="en-US" sz="1800" smtClean="0"/>
              <a:t> – </a:t>
            </a:r>
            <a:r>
              <a:rPr lang="en-US" sz="1800" b="1" smtClean="0">
                <a:solidFill>
                  <a:schemeClr val="accent2"/>
                </a:solidFill>
              </a:rPr>
              <a:t>Fragment Ions</a:t>
            </a:r>
          </a:p>
          <a:p>
            <a:pPr marL="2079625" lvl="3" indent="-457200" eaLnBrk="1" hangingPunct="1"/>
            <a:r>
              <a:rPr lang="en-US" sz="1800" smtClean="0"/>
              <a:t>Very intense molecular ion peaks and little fragmentation of the ring system are observed</a:t>
            </a:r>
          </a:p>
          <a:p>
            <a:pPr marL="2079625" lvl="3" indent="-457200" eaLnBrk="1" hangingPunct="1"/>
            <a:endParaRPr lang="en-US" sz="1800" smtClean="0"/>
          </a:p>
          <a:p>
            <a:pPr marL="2079625" lvl="3" indent="-457200" eaLnBrk="1" hangingPunct="1"/>
            <a:endParaRPr lang="en-US" sz="1800" smtClean="0"/>
          </a:p>
          <a:p>
            <a:pPr marL="2079625" lvl="3" indent="-457200" eaLnBrk="1" hangingPunct="1"/>
            <a:endParaRPr lang="en-US" sz="1800" smtClean="0"/>
          </a:p>
          <a:p>
            <a:pPr marL="2079625" lvl="3" indent="-457200" eaLnBrk="1" hangingPunct="1"/>
            <a:r>
              <a:rPr lang="en-US" sz="1800" smtClean="0"/>
              <a:t>Where alkyl groups are attached to the ring, a favorable mode of cleavage is to lose a H-radical to form the C</a:t>
            </a:r>
            <a:r>
              <a:rPr lang="en-US" sz="1800" baseline="-25000" smtClean="0"/>
              <a:t>7</a:t>
            </a:r>
            <a:r>
              <a:rPr lang="en-US" sz="1800" smtClean="0"/>
              <a:t>H</a:t>
            </a:r>
            <a:r>
              <a:rPr lang="en-US" sz="1800" baseline="-25000" smtClean="0"/>
              <a:t>7</a:t>
            </a:r>
            <a:r>
              <a:rPr lang="en-US" sz="1800" baseline="30000" smtClean="0"/>
              <a:t>+</a:t>
            </a:r>
            <a:r>
              <a:rPr lang="en-US" sz="1800" smtClean="0"/>
              <a:t> ion (m/z 91)</a:t>
            </a:r>
          </a:p>
          <a:p>
            <a:pPr marL="2079625" lvl="3" indent="-457200" eaLnBrk="1" hangingPunct="1"/>
            <a:endParaRPr lang="en-US" sz="1800" smtClean="0"/>
          </a:p>
          <a:p>
            <a:pPr marL="2079625" lvl="3" indent="-457200" eaLnBrk="1" hangingPunct="1"/>
            <a:r>
              <a:rPr lang="en-US" sz="1800" smtClean="0"/>
              <a:t>This ion is believed to be the tropylium ion; formed from rearrangement of the benzyl cation</a:t>
            </a:r>
          </a:p>
          <a:p>
            <a:pPr marL="2079625" lvl="3" indent="-457200" eaLnBrk="1" hangingPunct="1"/>
            <a:endParaRPr lang="en-US" sz="1800" smtClean="0"/>
          </a:p>
          <a:p>
            <a:pPr marL="2079625" lvl="3" indent="-457200" eaLnBrk="1" hangingPunct="1"/>
            <a:endParaRPr lang="en-US" sz="1800" smtClean="0"/>
          </a:p>
          <a:p>
            <a:pPr marL="2079625" lvl="3" indent="-457200" eaLnBrk="1" hangingPunct="1"/>
            <a:endParaRPr lang="en-US" sz="1800" smtClean="0"/>
          </a:p>
        </p:txBody>
      </p:sp>
      <p:graphicFrame>
        <p:nvGraphicFramePr>
          <p:cNvPr id="20482" name="Object 4"/>
          <p:cNvGraphicFramePr>
            <a:graphicFrameLocks noChangeAspect="1"/>
          </p:cNvGraphicFramePr>
          <p:nvPr/>
        </p:nvGraphicFramePr>
        <p:xfrm>
          <a:off x="2514600" y="5105400"/>
          <a:ext cx="5257800" cy="982663"/>
        </p:xfrm>
        <a:graphic>
          <a:graphicData uri="http://schemas.openxmlformats.org/presentationml/2006/ole">
            <p:oleObj spid="_x0000_s20482" name="CS ChemDraw Drawing" r:id="rId3" imgW="3949700" imgH="749300" progId="ChemDraw.Document.6.0">
              <p:embed/>
            </p:oleObj>
          </a:graphicData>
        </a:graphic>
      </p:graphicFrame>
      <p:graphicFrame>
        <p:nvGraphicFramePr>
          <p:cNvPr id="20483" name="Object 5"/>
          <p:cNvGraphicFramePr>
            <a:graphicFrameLocks noChangeAspect="1"/>
          </p:cNvGraphicFramePr>
          <p:nvPr/>
        </p:nvGraphicFramePr>
        <p:xfrm>
          <a:off x="3200400" y="2286000"/>
          <a:ext cx="3733800" cy="779463"/>
        </p:xfrm>
        <a:graphic>
          <a:graphicData uri="http://schemas.openxmlformats.org/presentationml/2006/ole">
            <p:oleObj spid="_x0000_s20483" name="CS ChemDraw Drawing" r:id="rId4" imgW="2705100" imgH="571500" progId="ChemDraw.Document.6.0">
              <p:embed/>
            </p:oleObj>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r>
              <a:rPr lang="en-US" sz="1800" smtClean="0"/>
              <a:t>Mass Spectrometry</a:t>
            </a:r>
          </a:p>
        </p:txBody>
      </p:sp>
      <p:sp>
        <p:nvSpPr>
          <p:cNvPr id="119811"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4"/>
            </a:pPr>
            <a:r>
              <a:rPr lang="en-US" sz="1800" b="1" smtClean="0"/>
              <a:t>Aromatic Hydrocarbons</a:t>
            </a:r>
            <a:r>
              <a:rPr lang="en-US" sz="1800" smtClean="0"/>
              <a:t> – </a:t>
            </a:r>
            <a:r>
              <a:rPr lang="en-US" sz="1800" b="1" smtClean="0">
                <a:solidFill>
                  <a:schemeClr val="accent2"/>
                </a:solidFill>
              </a:rPr>
              <a:t>Fragment Ions</a:t>
            </a:r>
            <a:endParaRPr lang="en-US" sz="1800" smtClean="0"/>
          </a:p>
          <a:p>
            <a:pPr marL="2079625" lvl="3" indent="-457200" eaLnBrk="1" hangingPunct="1">
              <a:buFontTx/>
              <a:buAutoNum type="alphaLcParenR" startAt="4"/>
            </a:pPr>
            <a:r>
              <a:rPr lang="en-US" sz="1800" smtClean="0"/>
              <a:t>If a chain from the aromatic ring is sufficiently long, a McLafferty rearrangement is possible</a:t>
            </a:r>
          </a:p>
          <a:p>
            <a:pPr marL="2079625" lvl="3" indent="-457200" eaLnBrk="1" hangingPunct="1">
              <a:buFontTx/>
              <a:buAutoNum type="alphaLcParenR" startAt="4"/>
            </a:pPr>
            <a:endParaRPr lang="en-US" sz="1800" smtClean="0"/>
          </a:p>
          <a:p>
            <a:pPr marL="2079625" lvl="3" indent="-457200" eaLnBrk="1" hangingPunct="1">
              <a:buFontTx/>
              <a:buAutoNum type="alphaLcParenR" startAt="4"/>
            </a:pPr>
            <a:r>
              <a:rPr lang="en-US" sz="1800" smtClean="0"/>
              <a:t>Substitution patterns for aromatic rings are able to be determined by MS – with the exception of groups that have other ion chemistry</a:t>
            </a:r>
          </a:p>
          <a:p>
            <a:pPr marL="2079625" lvl="3" indent="-457200" eaLnBrk="1" hangingPunct="1">
              <a:buFontTx/>
              <a:buAutoNum type="alphaLcParenR" startAt="4"/>
            </a:pPr>
            <a:endParaRPr lang="en-US" sz="1800" smtClean="0"/>
          </a:p>
          <a:p>
            <a:pPr marL="2079625" lvl="3" indent="-457200" eaLnBrk="1" hangingPunct="1">
              <a:buFontTx/>
              <a:buNone/>
            </a:pPr>
            <a:endParaRPr lang="en-US" sz="1800" baseline="30000" smtClean="0"/>
          </a:p>
          <a:p>
            <a:pPr marL="2079625" lvl="3" indent="-457200" eaLnBrk="1" hangingPunct="1">
              <a:buFontTx/>
              <a:buAutoNum type="alphaLcParenR" startAt="4"/>
            </a:pPr>
            <a:endParaRPr lang="en-US" sz="180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8" descr="MS p-xylene"/>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128838" y="2128838"/>
            <a:ext cx="6381750" cy="4286250"/>
          </a:xfrm>
          <a:prstGeom prst="rect">
            <a:avLst/>
          </a:prstGeom>
          <a:noFill/>
          <a:ln w="9525">
            <a:noFill/>
            <a:miter lim="800000"/>
            <a:headEnd/>
            <a:tailEnd/>
          </a:ln>
        </p:spPr>
      </p:pic>
      <p:sp>
        <p:nvSpPr>
          <p:cNvPr id="21508" name="Rectangle 3"/>
          <p:cNvSpPr>
            <a:spLocks noGrp="1" noChangeArrowheads="1"/>
          </p:cNvSpPr>
          <p:nvPr>
            <p:ph type="title"/>
          </p:nvPr>
        </p:nvSpPr>
        <p:spPr/>
        <p:txBody>
          <a:bodyPr/>
          <a:lstStyle/>
          <a:p>
            <a:pPr eaLnBrk="1" hangingPunct="1"/>
            <a:r>
              <a:rPr lang="en-US" sz="1800" smtClean="0"/>
              <a:t>Mass Spectrometry</a:t>
            </a:r>
          </a:p>
        </p:txBody>
      </p:sp>
      <p:sp>
        <p:nvSpPr>
          <p:cNvPr id="21509" name="Rectangle 4"/>
          <p:cNvSpPr>
            <a:spLocks noGrp="1" noChangeArrowheads="1"/>
          </p:cNvSpPr>
          <p:nvPr>
            <p:ph type="body" sz="half" idx="1"/>
          </p:nvPr>
        </p:nvSpPr>
        <p:spPr>
          <a:xfrm>
            <a:off x="0" y="685800"/>
            <a:ext cx="9144000" cy="54864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4"/>
            </a:pPr>
            <a:r>
              <a:rPr lang="en-US" sz="1800" smtClean="0"/>
              <a:t>Aromatic Hydrocarbons</a:t>
            </a:r>
          </a:p>
          <a:p>
            <a:pPr marL="2079625" lvl="3" indent="-457200" eaLnBrk="1" hangingPunct="1">
              <a:buFontTx/>
              <a:buNone/>
            </a:pPr>
            <a:r>
              <a:rPr lang="en-US" sz="1800" b="1" smtClean="0">
                <a:solidFill>
                  <a:schemeClr val="accent2"/>
                </a:solidFill>
              </a:rPr>
              <a:t>Example MS: </a:t>
            </a:r>
            <a:r>
              <a:rPr lang="en-US" sz="1800" b="1" smtClean="0"/>
              <a:t>aromatic hydrocarbons </a:t>
            </a:r>
            <a:r>
              <a:rPr lang="en-US" sz="1800" smtClean="0"/>
              <a:t>– </a:t>
            </a:r>
            <a:r>
              <a:rPr lang="en-US" sz="1800" i="1" smtClean="0"/>
              <a:t>p</a:t>
            </a:r>
            <a:r>
              <a:rPr lang="en-US" sz="1800" smtClean="0"/>
              <a:t>-xylene</a:t>
            </a:r>
          </a:p>
          <a:p>
            <a:pPr marL="2079625" lvl="3" indent="-457200" eaLnBrk="1" hangingPunct="1">
              <a:buFontTx/>
              <a:buNone/>
            </a:pPr>
            <a:endParaRPr lang="en-US" sz="1800" smtClean="0"/>
          </a:p>
        </p:txBody>
      </p:sp>
      <p:sp>
        <p:nvSpPr>
          <p:cNvPr id="21510" name="Text Box 5"/>
          <p:cNvSpPr txBox="1">
            <a:spLocks noChangeArrowheads="1"/>
          </p:cNvSpPr>
          <p:nvPr/>
        </p:nvSpPr>
        <p:spPr bwMode="auto">
          <a:xfrm>
            <a:off x="7543800" y="3200400"/>
            <a:ext cx="820738" cy="336550"/>
          </a:xfrm>
          <a:prstGeom prst="rect">
            <a:avLst/>
          </a:prstGeom>
          <a:noFill/>
          <a:ln w="9525">
            <a:noFill/>
            <a:miter lim="800000"/>
            <a:headEnd/>
            <a:tailEnd/>
          </a:ln>
        </p:spPr>
        <p:txBody>
          <a:bodyPr wrap="none">
            <a:spAutoFit/>
          </a:bodyPr>
          <a:lstStyle/>
          <a:p>
            <a:r>
              <a:rPr lang="en-US"/>
              <a:t>M</a:t>
            </a:r>
            <a:r>
              <a:rPr lang="en-US" baseline="30000"/>
              <a:t>+ </a:t>
            </a:r>
            <a:r>
              <a:rPr lang="en-US"/>
              <a:t>106</a:t>
            </a:r>
          </a:p>
        </p:txBody>
      </p:sp>
      <p:graphicFrame>
        <p:nvGraphicFramePr>
          <p:cNvPr id="21506" name="Object 9"/>
          <p:cNvGraphicFramePr>
            <a:graphicFrameLocks noChangeAspect="1"/>
          </p:cNvGraphicFramePr>
          <p:nvPr/>
        </p:nvGraphicFramePr>
        <p:xfrm>
          <a:off x="3200400" y="2895600"/>
          <a:ext cx="3890963" cy="688975"/>
        </p:xfrm>
        <a:graphic>
          <a:graphicData uri="http://schemas.openxmlformats.org/presentationml/2006/ole">
            <p:oleObj spid="_x0000_s21506" name="CS ChemDraw Drawing" r:id="rId4" imgW="4318000" imgH="774700" progId="ChemDraw.Document.6.0">
              <p:embed/>
            </p:oleObj>
          </a:graphicData>
        </a:graphic>
      </p:graphicFrame>
      <p:sp>
        <p:nvSpPr>
          <p:cNvPr id="21511" name="Text Box 10"/>
          <p:cNvSpPr txBox="1">
            <a:spLocks noChangeArrowheads="1"/>
          </p:cNvSpPr>
          <p:nvPr/>
        </p:nvSpPr>
        <p:spPr bwMode="auto">
          <a:xfrm>
            <a:off x="6553200" y="2438400"/>
            <a:ext cx="809625" cy="336550"/>
          </a:xfrm>
          <a:prstGeom prst="rect">
            <a:avLst/>
          </a:prstGeom>
          <a:noFill/>
          <a:ln w="9525">
            <a:noFill/>
            <a:miter lim="800000"/>
            <a:headEnd/>
            <a:tailEnd/>
          </a:ln>
        </p:spPr>
        <p:txBody>
          <a:bodyPr wrap="none">
            <a:spAutoFit/>
          </a:bodyPr>
          <a:lstStyle/>
          <a:p>
            <a:r>
              <a:rPr lang="en-US"/>
              <a:t>m/z 91</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2" name="Picture 8" descr="MS n-butylbenzene"/>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133600" y="2133600"/>
            <a:ext cx="6400800" cy="4305300"/>
          </a:xfrm>
          <a:prstGeom prst="rect">
            <a:avLst/>
          </a:prstGeom>
          <a:noFill/>
          <a:ln w="9525">
            <a:noFill/>
            <a:miter lim="800000"/>
            <a:headEnd/>
            <a:tailEnd/>
          </a:ln>
        </p:spPr>
      </p:pic>
      <p:sp>
        <p:nvSpPr>
          <p:cNvPr id="22533" name="Rectangle 3"/>
          <p:cNvSpPr>
            <a:spLocks noGrp="1" noChangeArrowheads="1"/>
          </p:cNvSpPr>
          <p:nvPr>
            <p:ph type="title"/>
          </p:nvPr>
        </p:nvSpPr>
        <p:spPr/>
        <p:txBody>
          <a:bodyPr/>
          <a:lstStyle/>
          <a:p>
            <a:pPr eaLnBrk="1" hangingPunct="1"/>
            <a:r>
              <a:rPr lang="en-US" sz="1800" smtClean="0"/>
              <a:t>Mass Spectrometry</a:t>
            </a:r>
          </a:p>
        </p:txBody>
      </p:sp>
      <p:sp>
        <p:nvSpPr>
          <p:cNvPr id="22534" name="Rectangle 4"/>
          <p:cNvSpPr>
            <a:spLocks noGrp="1" noChangeArrowheads="1"/>
          </p:cNvSpPr>
          <p:nvPr>
            <p:ph type="body" sz="half" idx="1"/>
          </p:nvPr>
        </p:nvSpPr>
        <p:spPr>
          <a:xfrm>
            <a:off x="0" y="685800"/>
            <a:ext cx="9144000" cy="54864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4"/>
            </a:pPr>
            <a:r>
              <a:rPr lang="en-US" sz="1800" smtClean="0"/>
              <a:t>Aromatic Hydrocarbons</a:t>
            </a:r>
          </a:p>
          <a:p>
            <a:pPr marL="2079625" lvl="3" indent="-457200" eaLnBrk="1" hangingPunct="1">
              <a:buFontTx/>
              <a:buNone/>
            </a:pPr>
            <a:r>
              <a:rPr lang="en-US" sz="1800" b="1" smtClean="0">
                <a:solidFill>
                  <a:schemeClr val="accent2"/>
                </a:solidFill>
              </a:rPr>
              <a:t>Example MS: </a:t>
            </a:r>
            <a:r>
              <a:rPr lang="en-US" sz="1800" b="1" smtClean="0"/>
              <a:t>aromatic hydrocarbons </a:t>
            </a:r>
            <a:r>
              <a:rPr lang="en-US" sz="1800" smtClean="0"/>
              <a:t>– </a:t>
            </a:r>
            <a:r>
              <a:rPr lang="en-US" sz="1800" i="1" smtClean="0"/>
              <a:t>n </a:t>
            </a:r>
            <a:r>
              <a:rPr lang="en-US" sz="1800" smtClean="0"/>
              <a:t>-butylbenzene</a:t>
            </a:r>
          </a:p>
          <a:p>
            <a:pPr marL="2079625" lvl="3" indent="-457200" eaLnBrk="1" hangingPunct="1">
              <a:buFontTx/>
              <a:buNone/>
            </a:pPr>
            <a:endParaRPr lang="en-US" sz="1800" smtClean="0"/>
          </a:p>
        </p:txBody>
      </p:sp>
      <p:sp>
        <p:nvSpPr>
          <p:cNvPr id="22535" name="Text Box 5"/>
          <p:cNvSpPr txBox="1">
            <a:spLocks noChangeArrowheads="1"/>
          </p:cNvSpPr>
          <p:nvPr/>
        </p:nvSpPr>
        <p:spPr bwMode="auto">
          <a:xfrm>
            <a:off x="7315200" y="4572000"/>
            <a:ext cx="820738" cy="336550"/>
          </a:xfrm>
          <a:prstGeom prst="rect">
            <a:avLst/>
          </a:prstGeom>
          <a:noFill/>
          <a:ln w="9525">
            <a:noFill/>
            <a:miter lim="800000"/>
            <a:headEnd/>
            <a:tailEnd/>
          </a:ln>
        </p:spPr>
        <p:txBody>
          <a:bodyPr wrap="none">
            <a:spAutoFit/>
          </a:bodyPr>
          <a:lstStyle/>
          <a:p>
            <a:r>
              <a:rPr lang="en-US"/>
              <a:t>M</a:t>
            </a:r>
            <a:r>
              <a:rPr lang="en-US" baseline="30000"/>
              <a:t>+ </a:t>
            </a:r>
            <a:r>
              <a:rPr lang="en-US"/>
              <a:t>134</a:t>
            </a:r>
          </a:p>
        </p:txBody>
      </p:sp>
      <p:graphicFrame>
        <p:nvGraphicFramePr>
          <p:cNvPr id="22530" name="Object 9"/>
          <p:cNvGraphicFramePr>
            <a:graphicFrameLocks noChangeAspect="1"/>
          </p:cNvGraphicFramePr>
          <p:nvPr/>
        </p:nvGraphicFramePr>
        <p:xfrm>
          <a:off x="3581400" y="2895600"/>
          <a:ext cx="3408363" cy="685800"/>
        </p:xfrm>
        <a:graphic>
          <a:graphicData uri="http://schemas.openxmlformats.org/presentationml/2006/ole">
            <p:oleObj spid="_x0000_s22530" name="CS ChemDraw Drawing" r:id="rId4" imgW="3784600" imgH="774700" progId="ChemDraw.Document.6.0">
              <p:embed/>
            </p:oleObj>
          </a:graphicData>
        </a:graphic>
      </p:graphicFrame>
      <p:sp>
        <p:nvSpPr>
          <p:cNvPr id="22536" name="Text Box 10"/>
          <p:cNvSpPr txBox="1">
            <a:spLocks noChangeArrowheads="1"/>
          </p:cNvSpPr>
          <p:nvPr/>
        </p:nvSpPr>
        <p:spPr bwMode="auto">
          <a:xfrm>
            <a:off x="6248400" y="3581400"/>
            <a:ext cx="406400" cy="336550"/>
          </a:xfrm>
          <a:prstGeom prst="rect">
            <a:avLst/>
          </a:prstGeom>
          <a:noFill/>
          <a:ln w="9525">
            <a:noFill/>
            <a:miter lim="800000"/>
            <a:headEnd/>
            <a:tailEnd/>
          </a:ln>
        </p:spPr>
        <p:txBody>
          <a:bodyPr wrap="none">
            <a:spAutoFit/>
          </a:bodyPr>
          <a:lstStyle/>
          <a:p>
            <a:r>
              <a:rPr lang="en-US"/>
              <a:t>92</a:t>
            </a:r>
          </a:p>
        </p:txBody>
      </p:sp>
      <p:graphicFrame>
        <p:nvGraphicFramePr>
          <p:cNvPr id="22531" name="Object 11"/>
          <p:cNvGraphicFramePr>
            <a:graphicFrameLocks noChangeAspect="1"/>
          </p:cNvGraphicFramePr>
          <p:nvPr/>
        </p:nvGraphicFramePr>
        <p:xfrm>
          <a:off x="4876800" y="3886200"/>
          <a:ext cx="1077913" cy="1143000"/>
        </p:xfrm>
        <a:graphic>
          <a:graphicData uri="http://schemas.openxmlformats.org/presentationml/2006/ole">
            <p:oleObj spid="_x0000_s22531" name="CS ChemDraw Drawing" r:id="rId5" imgW="914400" imgH="965200" progId="ChemDraw.Document.6.0">
              <p:embed/>
            </p:oleObj>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sz="1800" smtClean="0"/>
              <a:t>Mass Spectrometry</a:t>
            </a:r>
          </a:p>
        </p:txBody>
      </p:sp>
      <p:sp>
        <p:nvSpPr>
          <p:cNvPr id="88067" name="Rectangle 3"/>
          <p:cNvSpPr>
            <a:spLocks noGrp="1" noChangeArrowheads="1"/>
          </p:cNvSpPr>
          <p:nvPr>
            <p:ph idx="1"/>
          </p:nvPr>
        </p:nvSpPr>
        <p:spPr/>
        <p:txBody>
          <a:bodyPr/>
          <a:lstStyle/>
          <a:p>
            <a:pPr eaLnBrk="1" hangingPunct="1">
              <a:buFontTx/>
              <a:buAutoNum type="romanUcPeriod" startAt="2"/>
            </a:pPr>
            <a:r>
              <a:rPr lang="en-US" sz="1800" smtClean="0"/>
              <a:t>The Mass Spectrometer</a:t>
            </a:r>
          </a:p>
          <a:p>
            <a:pPr lvl="1" eaLnBrk="1" hangingPunct="1">
              <a:buFontTx/>
              <a:buAutoNum type="alphaUcPeriod" startAt="2"/>
            </a:pPr>
            <a:r>
              <a:rPr lang="en-US" sz="1800" smtClean="0"/>
              <a:t>Single Focusing Mass Spectrometer</a:t>
            </a:r>
          </a:p>
          <a:p>
            <a:pPr marL="1601788" lvl="2" indent="-457200" eaLnBrk="1" hangingPunct="1">
              <a:buFontTx/>
              <a:buAutoNum type="arabicPeriod" startAt="8"/>
            </a:pPr>
            <a:r>
              <a:rPr lang="en-US" sz="1800" smtClean="0"/>
              <a:t>By varying the applied potential difference that accelerates each ion, different masses can be discerned by the focusing magnet </a:t>
            </a:r>
          </a:p>
          <a:p>
            <a:pPr marL="1601788" lvl="2" indent="-457200" eaLnBrk="1" hangingPunct="1">
              <a:buFontTx/>
              <a:buAutoNum type="arabicPeriod" startAt="8"/>
            </a:pPr>
            <a:endParaRPr lang="en-US" sz="1800" smtClean="0"/>
          </a:p>
          <a:p>
            <a:pPr marL="1601788" lvl="2" indent="-457200" eaLnBrk="1" hangingPunct="1">
              <a:buFontTx/>
              <a:buAutoNum type="arabicPeriod" startAt="8"/>
            </a:pPr>
            <a:r>
              <a:rPr lang="en-US" sz="1800" smtClean="0"/>
              <a:t>The detector is basically a counter, that produces a current proportional to the number of ions that strike it</a:t>
            </a:r>
          </a:p>
          <a:p>
            <a:pPr marL="1601788" lvl="2" indent="-457200" eaLnBrk="1" hangingPunct="1">
              <a:buFontTx/>
              <a:buAutoNum type="arabicPeriod" startAt="8"/>
            </a:pPr>
            <a:endParaRPr lang="en-US" sz="1800" smtClean="0"/>
          </a:p>
          <a:p>
            <a:pPr marL="1601788" lvl="2" indent="-457200" eaLnBrk="1" hangingPunct="1">
              <a:buFontTx/>
              <a:buAutoNum type="arabicPeriod" startAt="8"/>
            </a:pPr>
            <a:r>
              <a:rPr lang="en-US" sz="1800" smtClean="0"/>
              <a:t>This data is sent to a computer interface for graphical analysis of the mass spectrum</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sz="1800" smtClean="0"/>
              <a:t>Mass Spectrometry</a:t>
            </a:r>
          </a:p>
        </p:txBody>
      </p:sp>
      <p:sp>
        <p:nvSpPr>
          <p:cNvPr id="23556"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5"/>
            </a:pPr>
            <a:r>
              <a:rPr lang="en-US" sz="1800" b="1" smtClean="0"/>
              <a:t>Alcohols</a:t>
            </a:r>
            <a:r>
              <a:rPr lang="en-US" sz="1800" smtClean="0"/>
              <a:t>– </a:t>
            </a:r>
            <a:r>
              <a:rPr lang="en-US" sz="1800" b="1" smtClean="0">
                <a:solidFill>
                  <a:schemeClr val="accent2"/>
                </a:solidFill>
              </a:rPr>
              <a:t>Fragment Ions</a:t>
            </a:r>
          </a:p>
          <a:p>
            <a:pPr marL="2079625" lvl="3" indent="-457200" eaLnBrk="1" hangingPunct="1"/>
            <a:r>
              <a:rPr lang="en-US" sz="1800" smtClean="0"/>
              <a:t>Additional modes of fragmentation will cause lower M</a:t>
            </a:r>
            <a:r>
              <a:rPr lang="en-US" sz="1800" baseline="30000" smtClean="0"/>
              <a:t>+</a:t>
            </a:r>
            <a:r>
              <a:rPr lang="en-US" sz="1800" smtClean="0"/>
              <a:t> than for the corresponding alkanes</a:t>
            </a:r>
          </a:p>
          <a:p>
            <a:pPr marL="2079625" lvl="3" indent="-457200" eaLnBrk="1" hangingPunct="1">
              <a:buFontTx/>
              <a:buNone/>
            </a:pPr>
            <a:r>
              <a:rPr lang="en-US" sz="1800" smtClean="0"/>
              <a:t>	       1</a:t>
            </a:r>
            <a:r>
              <a:rPr lang="en-US" sz="1800" smtClean="0">
                <a:cs typeface="Tahoma" pitchFamily="34" charset="0"/>
              </a:rPr>
              <a:t>°</a:t>
            </a:r>
            <a:r>
              <a:rPr lang="en-US" sz="1800" smtClean="0"/>
              <a:t> and 2</a:t>
            </a:r>
            <a:r>
              <a:rPr lang="en-US" sz="1800" smtClean="0">
                <a:cs typeface="Tahoma" pitchFamily="34" charset="0"/>
              </a:rPr>
              <a:t>°</a:t>
            </a:r>
            <a:r>
              <a:rPr lang="en-US" sz="1800" smtClean="0"/>
              <a:t> alcohols have a low M</a:t>
            </a:r>
            <a:r>
              <a:rPr lang="en-US" sz="1800" baseline="30000" smtClean="0"/>
              <a:t>+</a:t>
            </a:r>
            <a:r>
              <a:rPr lang="en-US" sz="1800" smtClean="0"/>
              <a:t>, 3</a:t>
            </a:r>
            <a:r>
              <a:rPr lang="en-US" sz="1800" smtClean="0">
                <a:cs typeface="Tahoma" pitchFamily="34" charset="0"/>
              </a:rPr>
              <a:t>°</a:t>
            </a:r>
            <a:r>
              <a:rPr lang="en-US" sz="1800" smtClean="0"/>
              <a:t> may be absent</a:t>
            </a:r>
          </a:p>
          <a:p>
            <a:pPr marL="2079625" lvl="3" indent="-457200" eaLnBrk="1" hangingPunct="1">
              <a:buFontTx/>
              <a:buNone/>
            </a:pPr>
            <a:endParaRPr lang="en-US" sz="1800" smtClean="0"/>
          </a:p>
          <a:p>
            <a:pPr marL="2079625" lvl="3" indent="-457200" eaLnBrk="1" hangingPunct="1">
              <a:buFontTx/>
              <a:buAutoNum type="alphaLcParenR" startAt="2"/>
            </a:pPr>
            <a:r>
              <a:rPr lang="en-US" sz="1800" smtClean="0"/>
              <a:t>The </a:t>
            </a:r>
            <a:r>
              <a:rPr lang="en-US" sz="1800" smtClean="0">
                <a:solidFill>
                  <a:schemeClr val="accent2"/>
                </a:solidFill>
              </a:rPr>
              <a:t>largest alkyl group is usually lost</a:t>
            </a:r>
            <a:r>
              <a:rPr lang="en-US" sz="1800" smtClean="0"/>
              <a:t>; the mode of cleavage typically is similar for all alcohols:</a:t>
            </a:r>
          </a:p>
          <a:p>
            <a:pPr marL="2079625" lvl="3" indent="-457200" eaLnBrk="1" hangingPunct="1">
              <a:buFontTx/>
              <a:buAutoNum type="alphaLcParenR" startAt="2"/>
            </a:pPr>
            <a:endParaRPr lang="en-US" sz="1800" smtClean="0"/>
          </a:p>
          <a:p>
            <a:pPr marL="2079625" lvl="3" indent="-457200" eaLnBrk="1" hangingPunct="1">
              <a:buFontTx/>
              <a:buNone/>
            </a:pPr>
            <a:r>
              <a:rPr lang="en-US" sz="1800" smtClean="0"/>
              <a:t>	primary</a:t>
            </a:r>
          </a:p>
          <a:p>
            <a:pPr marL="2079625" lvl="3" indent="-457200" eaLnBrk="1" hangingPunct="1">
              <a:buFontTx/>
              <a:buAutoNum type="alphaLcParenR" startAt="2"/>
            </a:pPr>
            <a:endParaRPr lang="en-US" sz="1800" smtClean="0"/>
          </a:p>
          <a:p>
            <a:pPr marL="2079625" lvl="3" indent="-457200" eaLnBrk="1" hangingPunct="1">
              <a:buFontTx/>
              <a:buAutoNum type="alphaLcParenR" startAt="2"/>
            </a:pPr>
            <a:endParaRPr lang="en-US" sz="1800" smtClean="0"/>
          </a:p>
          <a:p>
            <a:pPr marL="2079625" lvl="3" indent="-457200" eaLnBrk="1" hangingPunct="1">
              <a:buFontTx/>
              <a:buNone/>
            </a:pPr>
            <a:r>
              <a:rPr lang="en-US" sz="1800" smtClean="0"/>
              <a:t>	secondary</a:t>
            </a:r>
          </a:p>
          <a:p>
            <a:pPr marL="2079625" lvl="3" indent="-457200" eaLnBrk="1" hangingPunct="1">
              <a:buFontTx/>
              <a:buNone/>
            </a:pPr>
            <a:endParaRPr lang="en-US" sz="1800" smtClean="0"/>
          </a:p>
          <a:p>
            <a:pPr marL="2079625" lvl="3" indent="-457200" eaLnBrk="1" hangingPunct="1">
              <a:buFontTx/>
              <a:buNone/>
            </a:pPr>
            <a:endParaRPr lang="en-US" sz="1800" smtClean="0"/>
          </a:p>
          <a:p>
            <a:pPr marL="2079625" lvl="3" indent="-457200" eaLnBrk="1" hangingPunct="1">
              <a:buFontTx/>
              <a:buNone/>
            </a:pPr>
            <a:r>
              <a:rPr lang="en-US" sz="1800" smtClean="0"/>
              <a:t>	tertiary</a:t>
            </a:r>
          </a:p>
        </p:txBody>
      </p:sp>
      <p:graphicFrame>
        <p:nvGraphicFramePr>
          <p:cNvPr id="23554" name="Object 6"/>
          <p:cNvGraphicFramePr>
            <a:graphicFrameLocks noChangeAspect="1"/>
          </p:cNvGraphicFramePr>
          <p:nvPr/>
        </p:nvGraphicFramePr>
        <p:xfrm>
          <a:off x="3276600" y="3810000"/>
          <a:ext cx="5078413" cy="2508250"/>
        </p:xfrm>
        <a:graphic>
          <a:graphicData uri="http://schemas.openxmlformats.org/presentationml/2006/ole">
            <p:oleObj spid="_x0000_s23554" name="CS ChemDraw Drawing" r:id="rId3" imgW="4279900" imgH="2120900" progId="ChemDraw.Document.6.0">
              <p:embed/>
            </p:oleObj>
          </a:graphicData>
        </a:graphic>
      </p:graphicFrame>
      <p:sp>
        <p:nvSpPr>
          <p:cNvPr id="23557" name="Text Box 7"/>
          <p:cNvSpPr txBox="1">
            <a:spLocks noChangeArrowheads="1"/>
          </p:cNvSpPr>
          <p:nvPr/>
        </p:nvSpPr>
        <p:spPr bwMode="auto">
          <a:xfrm>
            <a:off x="8382000" y="3505200"/>
            <a:ext cx="565150" cy="366713"/>
          </a:xfrm>
          <a:prstGeom prst="rect">
            <a:avLst/>
          </a:prstGeom>
          <a:noFill/>
          <a:ln w="9525">
            <a:noFill/>
            <a:miter lim="800000"/>
            <a:headEnd/>
            <a:tailEnd/>
          </a:ln>
        </p:spPr>
        <p:txBody>
          <a:bodyPr wrap="none">
            <a:spAutoFit/>
          </a:bodyPr>
          <a:lstStyle/>
          <a:p>
            <a:r>
              <a:rPr lang="en-US" sz="1800"/>
              <a:t>m/z</a:t>
            </a:r>
          </a:p>
        </p:txBody>
      </p:sp>
      <p:sp>
        <p:nvSpPr>
          <p:cNvPr id="23558" name="Text Box 8"/>
          <p:cNvSpPr txBox="1">
            <a:spLocks noChangeArrowheads="1"/>
          </p:cNvSpPr>
          <p:nvPr/>
        </p:nvSpPr>
        <p:spPr bwMode="auto">
          <a:xfrm>
            <a:off x="8458200" y="3962400"/>
            <a:ext cx="434975" cy="366713"/>
          </a:xfrm>
          <a:prstGeom prst="rect">
            <a:avLst/>
          </a:prstGeom>
          <a:noFill/>
          <a:ln w="9525">
            <a:noFill/>
            <a:miter lim="800000"/>
            <a:headEnd/>
            <a:tailEnd/>
          </a:ln>
        </p:spPr>
        <p:txBody>
          <a:bodyPr wrap="none">
            <a:spAutoFit/>
          </a:bodyPr>
          <a:lstStyle/>
          <a:p>
            <a:r>
              <a:rPr lang="en-US" sz="1800"/>
              <a:t>31</a:t>
            </a:r>
          </a:p>
        </p:txBody>
      </p:sp>
      <p:sp>
        <p:nvSpPr>
          <p:cNvPr id="23559" name="Text Box 9"/>
          <p:cNvSpPr txBox="1">
            <a:spLocks noChangeArrowheads="1"/>
          </p:cNvSpPr>
          <p:nvPr/>
        </p:nvSpPr>
        <p:spPr bwMode="auto">
          <a:xfrm>
            <a:off x="8458200" y="5791200"/>
            <a:ext cx="434975" cy="366713"/>
          </a:xfrm>
          <a:prstGeom prst="rect">
            <a:avLst/>
          </a:prstGeom>
          <a:noFill/>
          <a:ln w="9525">
            <a:noFill/>
            <a:miter lim="800000"/>
            <a:headEnd/>
            <a:tailEnd/>
          </a:ln>
        </p:spPr>
        <p:txBody>
          <a:bodyPr wrap="none">
            <a:spAutoFit/>
          </a:bodyPr>
          <a:lstStyle/>
          <a:p>
            <a:r>
              <a:rPr lang="en-US" sz="1800"/>
              <a:t>59</a:t>
            </a:r>
          </a:p>
        </p:txBody>
      </p:sp>
      <p:sp>
        <p:nvSpPr>
          <p:cNvPr id="23560" name="Text Box 10"/>
          <p:cNvSpPr txBox="1">
            <a:spLocks noChangeArrowheads="1"/>
          </p:cNvSpPr>
          <p:nvPr/>
        </p:nvSpPr>
        <p:spPr bwMode="auto">
          <a:xfrm>
            <a:off x="8458200" y="4876800"/>
            <a:ext cx="434975" cy="366713"/>
          </a:xfrm>
          <a:prstGeom prst="rect">
            <a:avLst/>
          </a:prstGeom>
          <a:noFill/>
          <a:ln w="9525">
            <a:noFill/>
            <a:miter lim="800000"/>
            <a:headEnd/>
            <a:tailEnd/>
          </a:ln>
        </p:spPr>
        <p:txBody>
          <a:bodyPr wrap="none">
            <a:spAutoFit/>
          </a:bodyPr>
          <a:lstStyle/>
          <a:p>
            <a:r>
              <a:rPr lang="en-US" sz="1800"/>
              <a:t>45</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sz="1800" smtClean="0"/>
              <a:t>Mass Spectrometry</a:t>
            </a:r>
          </a:p>
        </p:txBody>
      </p:sp>
      <p:sp>
        <p:nvSpPr>
          <p:cNvPr id="24580"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5"/>
            </a:pPr>
            <a:r>
              <a:rPr lang="en-US" sz="1800" b="1" smtClean="0"/>
              <a:t>Alcohols</a:t>
            </a:r>
            <a:r>
              <a:rPr lang="en-US" sz="1800" smtClean="0"/>
              <a:t>– </a:t>
            </a:r>
            <a:r>
              <a:rPr lang="en-US" sz="1800" b="1" smtClean="0">
                <a:solidFill>
                  <a:schemeClr val="accent2"/>
                </a:solidFill>
              </a:rPr>
              <a:t>Fragment Ions</a:t>
            </a:r>
            <a:endParaRPr lang="en-US" sz="1800" smtClean="0"/>
          </a:p>
          <a:p>
            <a:pPr marL="2079625" lvl="3" indent="-457200" eaLnBrk="1" hangingPunct="1">
              <a:buFontTx/>
              <a:buAutoNum type="alphaLcParenR" startAt="3"/>
            </a:pPr>
            <a:r>
              <a:rPr lang="en-US" sz="1800" smtClean="0">
                <a:solidFill>
                  <a:schemeClr val="accent2"/>
                </a:solidFill>
              </a:rPr>
              <a:t>Dehydration</a:t>
            </a:r>
            <a:r>
              <a:rPr lang="en-US" sz="1800" smtClean="0"/>
              <a:t> (M - 18) is a common mode of fragmentation – importance increases with alkyl chain length (&gt;4 carbons)</a:t>
            </a:r>
          </a:p>
          <a:p>
            <a:pPr marL="2517775" lvl="4" indent="-457200" eaLnBrk="1" hangingPunct="1"/>
            <a:r>
              <a:rPr lang="en-US" sz="1800" smtClean="0"/>
              <a:t>1,2-elimination – occurs from hot surface of ionization chamber</a:t>
            </a:r>
          </a:p>
          <a:p>
            <a:pPr marL="2517775" lvl="4" indent="-457200" eaLnBrk="1" hangingPunct="1"/>
            <a:endParaRPr lang="en-US" sz="1800" smtClean="0"/>
          </a:p>
          <a:p>
            <a:pPr marL="2517775" lvl="4" indent="-457200" eaLnBrk="1" hangingPunct="1"/>
            <a:r>
              <a:rPr lang="en-US" sz="1800" smtClean="0"/>
              <a:t>1,4-elimination – occurs from ionization</a:t>
            </a:r>
          </a:p>
          <a:p>
            <a:pPr marL="2517775" lvl="4" indent="-457200" eaLnBrk="1" hangingPunct="1"/>
            <a:endParaRPr lang="en-US" sz="1800" smtClean="0"/>
          </a:p>
          <a:p>
            <a:pPr marL="2517775" lvl="4" indent="-457200" eaLnBrk="1" hangingPunct="1"/>
            <a:r>
              <a:rPr lang="en-US" sz="1800" smtClean="0"/>
              <a:t>both modes give M - 18, with the appearance  and possible subsequent fragmentation of the remaining alkene</a:t>
            </a:r>
          </a:p>
          <a:p>
            <a:pPr marL="2517775" lvl="4" indent="-457200" eaLnBrk="1" hangingPunct="1"/>
            <a:endParaRPr lang="en-US" sz="1800" smtClean="0"/>
          </a:p>
          <a:p>
            <a:pPr marL="2079625" lvl="3" indent="-457200" eaLnBrk="1" hangingPunct="1">
              <a:buFontTx/>
              <a:buAutoNum type="alphaLcParenR" startAt="3"/>
            </a:pPr>
            <a:r>
              <a:rPr lang="en-US" sz="1800" smtClean="0"/>
              <a:t>For longer chain alcohols, a McLafferty type rearrangement can produce water and ethylene (M - 18, M - 28)</a:t>
            </a:r>
          </a:p>
          <a:p>
            <a:pPr marL="2079625" lvl="3" indent="-457200" eaLnBrk="1" hangingPunct="1">
              <a:buFontTx/>
              <a:buNone/>
            </a:pPr>
            <a:r>
              <a:rPr lang="en-US" sz="1800" smtClean="0"/>
              <a:t>	</a:t>
            </a:r>
          </a:p>
        </p:txBody>
      </p:sp>
      <p:graphicFrame>
        <p:nvGraphicFramePr>
          <p:cNvPr id="24578" name="Object 9"/>
          <p:cNvGraphicFramePr>
            <a:graphicFrameLocks noChangeAspect="1"/>
          </p:cNvGraphicFramePr>
          <p:nvPr/>
        </p:nvGraphicFramePr>
        <p:xfrm>
          <a:off x="2895600" y="5334000"/>
          <a:ext cx="4114800" cy="1087438"/>
        </p:xfrm>
        <a:graphic>
          <a:graphicData uri="http://schemas.openxmlformats.org/presentationml/2006/ole">
            <p:oleObj spid="_x0000_s24578" name="CS ChemDraw Drawing" r:id="rId3" imgW="3200400" imgH="850900" progId="ChemDraw.Document.6.0">
              <p:embed/>
            </p:oleObj>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r>
              <a:rPr lang="en-US" sz="1800" smtClean="0"/>
              <a:t>Mass Spectrometry</a:t>
            </a:r>
          </a:p>
        </p:txBody>
      </p:sp>
      <p:sp>
        <p:nvSpPr>
          <p:cNvPr id="25605"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5"/>
            </a:pPr>
            <a:r>
              <a:rPr lang="en-US" sz="1800" b="1" smtClean="0"/>
              <a:t>Alcohols</a:t>
            </a:r>
            <a:r>
              <a:rPr lang="en-US" sz="1800" smtClean="0"/>
              <a:t>– </a:t>
            </a:r>
            <a:r>
              <a:rPr lang="en-US" sz="1800" b="1" smtClean="0">
                <a:solidFill>
                  <a:schemeClr val="accent2"/>
                </a:solidFill>
              </a:rPr>
              <a:t>Fragment Ions</a:t>
            </a:r>
            <a:endParaRPr lang="en-US" sz="1800" smtClean="0"/>
          </a:p>
          <a:p>
            <a:pPr marL="2079625" lvl="3" indent="-457200" eaLnBrk="1" hangingPunct="1">
              <a:buFontTx/>
              <a:buAutoNum type="alphaLcParenR" startAt="5"/>
            </a:pPr>
            <a:r>
              <a:rPr lang="en-US" sz="1800" smtClean="0"/>
              <a:t>Loss of H is </a:t>
            </a:r>
            <a:r>
              <a:rPr lang="en-US" sz="1800" i="1" smtClean="0">
                <a:solidFill>
                  <a:schemeClr val="accent2"/>
                </a:solidFill>
              </a:rPr>
              <a:t>not</a:t>
            </a:r>
            <a:r>
              <a:rPr lang="en-US" sz="1800" smtClean="0"/>
              <a:t>  favored for alkanols (M – 1)</a:t>
            </a:r>
          </a:p>
          <a:p>
            <a:pPr marL="2517775" lvl="4" indent="-457200" eaLnBrk="1" hangingPunct="1"/>
            <a:endParaRPr lang="en-US" sz="1800" smtClean="0"/>
          </a:p>
          <a:p>
            <a:pPr marL="2079625" lvl="3" indent="-457200" eaLnBrk="1" hangingPunct="1">
              <a:buFontTx/>
              <a:buAutoNum type="alphaLcParenR" startAt="5"/>
            </a:pPr>
            <a:r>
              <a:rPr lang="en-US" sz="1800" smtClean="0"/>
              <a:t>Cyclic alcohols fragment by similar pathways</a:t>
            </a:r>
          </a:p>
          <a:p>
            <a:pPr marL="2517775" lvl="4" indent="-457200" eaLnBrk="1" hangingPunct="1"/>
            <a:r>
              <a:rPr lang="en-US" sz="1800" smtClean="0"/>
              <a:t> </a:t>
            </a:r>
            <a:r>
              <a:rPr lang="en-US" sz="1800" smtClean="0">
                <a:latin typeface="Symbol" pitchFamily="18" charset="2"/>
              </a:rPr>
              <a:t>a</a:t>
            </a:r>
            <a:r>
              <a:rPr lang="en-US" sz="1800" smtClean="0"/>
              <a:t>-cleavage</a:t>
            </a:r>
          </a:p>
          <a:p>
            <a:pPr marL="2517775" lvl="4" indent="-457200" eaLnBrk="1" hangingPunct="1"/>
            <a:endParaRPr lang="en-US" sz="1800" smtClean="0"/>
          </a:p>
          <a:p>
            <a:pPr marL="2517775" lvl="4" indent="-457200" eaLnBrk="1" hangingPunct="1"/>
            <a:endParaRPr lang="en-US" sz="1800" smtClean="0"/>
          </a:p>
          <a:p>
            <a:pPr marL="2517775" lvl="4" indent="-457200" eaLnBrk="1" hangingPunct="1"/>
            <a:endParaRPr lang="en-US" sz="1800" smtClean="0"/>
          </a:p>
          <a:p>
            <a:pPr marL="2517775" lvl="4" indent="-457200" eaLnBrk="1" hangingPunct="1"/>
            <a:endParaRPr lang="en-US" sz="1800" smtClean="0"/>
          </a:p>
          <a:p>
            <a:pPr marL="2517775" lvl="4" indent="-457200" eaLnBrk="1" hangingPunct="1"/>
            <a:endParaRPr lang="en-US" sz="1800" smtClean="0"/>
          </a:p>
          <a:p>
            <a:pPr marL="2517775" lvl="4" indent="-457200" eaLnBrk="1" hangingPunct="1"/>
            <a:r>
              <a:rPr lang="en-US" sz="1800" smtClean="0"/>
              <a:t>dehydration</a:t>
            </a:r>
          </a:p>
        </p:txBody>
      </p:sp>
      <p:graphicFrame>
        <p:nvGraphicFramePr>
          <p:cNvPr id="25602" name="Object 6"/>
          <p:cNvGraphicFramePr>
            <a:graphicFrameLocks noChangeAspect="1"/>
          </p:cNvGraphicFramePr>
          <p:nvPr/>
        </p:nvGraphicFramePr>
        <p:xfrm>
          <a:off x="1828800" y="3124200"/>
          <a:ext cx="6934200" cy="1154113"/>
        </p:xfrm>
        <a:graphic>
          <a:graphicData uri="http://schemas.openxmlformats.org/presentationml/2006/ole">
            <p:oleObj spid="_x0000_s25602" name="CS ChemDraw Drawing" r:id="rId3" imgW="5116068" imgH="851916" progId="ChemDraw.Document.6.0">
              <p:embed/>
            </p:oleObj>
          </a:graphicData>
        </a:graphic>
      </p:graphicFrame>
      <p:graphicFrame>
        <p:nvGraphicFramePr>
          <p:cNvPr id="25603" name="Object 7"/>
          <p:cNvGraphicFramePr>
            <a:graphicFrameLocks noChangeAspect="1"/>
          </p:cNvGraphicFramePr>
          <p:nvPr/>
        </p:nvGraphicFramePr>
        <p:xfrm>
          <a:off x="2590800" y="5181600"/>
          <a:ext cx="4495800" cy="950913"/>
        </p:xfrm>
        <a:graphic>
          <a:graphicData uri="http://schemas.openxmlformats.org/presentationml/2006/ole">
            <p:oleObj spid="_x0000_s25603" name="CS ChemDraw Drawing" r:id="rId4" imgW="3496325" imgH="740953" progId="ChemDraw.Document.6.0">
              <p:embed/>
            </p:oleObj>
          </a:graphicData>
        </a:graphic>
      </p:graphicFrame>
      <p:sp>
        <p:nvSpPr>
          <p:cNvPr id="25606" name="Text Box 8"/>
          <p:cNvSpPr txBox="1">
            <a:spLocks noChangeArrowheads="1"/>
          </p:cNvSpPr>
          <p:nvPr/>
        </p:nvSpPr>
        <p:spPr bwMode="auto">
          <a:xfrm>
            <a:off x="7086600" y="4214813"/>
            <a:ext cx="809625" cy="336550"/>
          </a:xfrm>
          <a:prstGeom prst="rect">
            <a:avLst/>
          </a:prstGeom>
          <a:noFill/>
          <a:ln w="9525">
            <a:noFill/>
            <a:miter lim="800000"/>
            <a:headEnd/>
            <a:tailEnd/>
          </a:ln>
        </p:spPr>
        <p:txBody>
          <a:bodyPr wrap="none">
            <a:spAutoFit/>
          </a:bodyPr>
          <a:lstStyle/>
          <a:p>
            <a:r>
              <a:rPr lang="en-US"/>
              <a:t>m/z 57</a:t>
            </a:r>
          </a:p>
        </p:txBody>
      </p:sp>
      <p:sp>
        <p:nvSpPr>
          <p:cNvPr id="25607" name="Text Box 9"/>
          <p:cNvSpPr txBox="1">
            <a:spLocks noChangeArrowheads="1"/>
          </p:cNvSpPr>
          <p:nvPr/>
        </p:nvSpPr>
        <p:spPr bwMode="auto">
          <a:xfrm>
            <a:off x="6477000" y="6096000"/>
            <a:ext cx="765175" cy="336550"/>
          </a:xfrm>
          <a:prstGeom prst="rect">
            <a:avLst/>
          </a:prstGeom>
          <a:noFill/>
          <a:ln w="9525">
            <a:noFill/>
            <a:miter lim="800000"/>
            <a:headEnd/>
            <a:tailEnd/>
          </a:ln>
        </p:spPr>
        <p:txBody>
          <a:bodyPr wrap="none">
            <a:spAutoFit/>
          </a:bodyPr>
          <a:lstStyle/>
          <a:p>
            <a:r>
              <a:rPr lang="en-US"/>
              <a:t>M - 18</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8" name="Picture 9" descr="MS 1-pentanol"/>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128838" y="2128838"/>
            <a:ext cx="6353175" cy="4276725"/>
          </a:xfrm>
          <a:prstGeom prst="rect">
            <a:avLst/>
          </a:prstGeom>
          <a:noFill/>
          <a:ln w="9525">
            <a:noFill/>
            <a:miter lim="800000"/>
            <a:headEnd/>
            <a:tailEnd/>
          </a:ln>
        </p:spPr>
      </p:pic>
      <p:sp>
        <p:nvSpPr>
          <p:cNvPr id="26629" name="Rectangle 3"/>
          <p:cNvSpPr>
            <a:spLocks noGrp="1" noChangeArrowheads="1"/>
          </p:cNvSpPr>
          <p:nvPr>
            <p:ph type="title"/>
          </p:nvPr>
        </p:nvSpPr>
        <p:spPr/>
        <p:txBody>
          <a:bodyPr/>
          <a:lstStyle/>
          <a:p>
            <a:pPr eaLnBrk="1" hangingPunct="1"/>
            <a:r>
              <a:rPr lang="en-US" sz="1800" smtClean="0"/>
              <a:t>Mass Spectrometry</a:t>
            </a:r>
          </a:p>
        </p:txBody>
      </p:sp>
      <p:sp>
        <p:nvSpPr>
          <p:cNvPr id="26630" name="Rectangle 4"/>
          <p:cNvSpPr>
            <a:spLocks noGrp="1" noChangeArrowheads="1"/>
          </p:cNvSpPr>
          <p:nvPr>
            <p:ph type="body" sz="half" idx="1"/>
          </p:nvPr>
        </p:nvSpPr>
        <p:spPr>
          <a:xfrm>
            <a:off x="0" y="685800"/>
            <a:ext cx="9144000" cy="54864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5"/>
            </a:pPr>
            <a:r>
              <a:rPr lang="en-US" sz="1800" smtClean="0"/>
              <a:t>Alcohols</a:t>
            </a:r>
          </a:p>
          <a:p>
            <a:pPr marL="2079625" lvl="3" indent="-457200" eaLnBrk="1" hangingPunct="1">
              <a:buFontTx/>
              <a:buNone/>
            </a:pPr>
            <a:r>
              <a:rPr lang="en-US" sz="1800" b="1" smtClean="0">
                <a:solidFill>
                  <a:schemeClr val="accent2"/>
                </a:solidFill>
              </a:rPr>
              <a:t>Example MS: </a:t>
            </a:r>
            <a:r>
              <a:rPr lang="en-US" sz="1800" b="1" smtClean="0"/>
              <a:t>alcohols </a:t>
            </a:r>
            <a:r>
              <a:rPr lang="en-US" sz="1800" smtClean="0"/>
              <a:t>– </a:t>
            </a:r>
            <a:r>
              <a:rPr lang="en-US" sz="1800" i="1" smtClean="0"/>
              <a:t>n </a:t>
            </a:r>
            <a:r>
              <a:rPr lang="en-US" sz="1800" smtClean="0"/>
              <a:t>-pentanol</a:t>
            </a:r>
          </a:p>
          <a:p>
            <a:pPr marL="2079625" lvl="3" indent="-457200" eaLnBrk="1" hangingPunct="1">
              <a:buFontTx/>
              <a:buNone/>
            </a:pPr>
            <a:endParaRPr lang="en-US" sz="1800" smtClean="0"/>
          </a:p>
        </p:txBody>
      </p:sp>
      <p:sp>
        <p:nvSpPr>
          <p:cNvPr id="26631" name="Text Box 5"/>
          <p:cNvSpPr txBox="1">
            <a:spLocks noChangeArrowheads="1"/>
          </p:cNvSpPr>
          <p:nvPr/>
        </p:nvSpPr>
        <p:spPr bwMode="auto">
          <a:xfrm>
            <a:off x="7696200" y="5029200"/>
            <a:ext cx="709613" cy="336550"/>
          </a:xfrm>
          <a:prstGeom prst="rect">
            <a:avLst/>
          </a:prstGeom>
          <a:noFill/>
          <a:ln w="9525">
            <a:noFill/>
            <a:miter lim="800000"/>
            <a:headEnd/>
            <a:tailEnd/>
          </a:ln>
        </p:spPr>
        <p:txBody>
          <a:bodyPr wrap="none">
            <a:spAutoFit/>
          </a:bodyPr>
          <a:lstStyle/>
          <a:p>
            <a:r>
              <a:rPr lang="en-US"/>
              <a:t>M</a:t>
            </a:r>
            <a:r>
              <a:rPr lang="en-US" baseline="30000"/>
              <a:t>+ </a:t>
            </a:r>
            <a:r>
              <a:rPr lang="en-US"/>
              <a:t>88</a:t>
            </a:r>
          </a:p>
        </p:txBody>
      </p:sp>
      <p:sp>
        <p:nvSpPr>
          <p:cNvPr id="26632" name="Text Box 7"/>
          <p:cNvSpPr txBox="1">
            <a:spLocks noChangeArrowheads="1"/>
          </p:cNvSpPr>
          <p:nvPr/>
        </p:nvSpPr>
        <p:spPr bwMode="auto">
          <a:xfrm>
            <a:off x="6705600" y="3429000"/>
            <a:ext cx="615950" cy="581025"/>
          </a:xfrm>
          <a:prstGeom prst="rect">
            <a:avLst/>
          </a:prstGeom>
          <a:noFill/>
          <a:ln w="9525">
            <a:noFill/>
            <a:miter lim="800000"/>
            <a:headEnd/>
            <a:tailEnd/>
          </a:ln>
        </p:spPr>
        <p:txBody>
          <a:bodyPr wrap="none">
            <a:spAutoFit/>
          </a:bodyPr>
          <a:lstStyle/>
          <a:p>
            <a:pPr algn="ctr"/>
            <a:r>
              <a:rPr lang="en-US"/>
              <a:t>-H</a:t>
            </a:r>
            <a:r>
              <a:rPr lang="en-US" baseline="-25000"/>
              <a:t>2</a:t>
            </a:r>
            <a:r>
              <a:rPr lang="en-US"/>
              <a:t>O</a:t>
            </a:r>
          </a:p>
          <a:p>
            <a:pPr algn="ctr"/>
            <a:r>
              <a:rPr lang="en-US"/>
              <a:t>70</a:t>
            </a:r>
          </a:p>
        </p:txBody>
      </p:sp>
      <p:graphicFrame>
        <p:nvGraphicFramePr>
          <p:cNvPr id="26626" name="Object 10"/>
          <p:cNvGraphicFramePr>
            <a:graphicFrameLocks noChangeAspect="1"/>
          </p:cNvGraphicFramePr>
          <p:nvPr/>
        </p:nvGraphicFramePr>
        <p:xfrm>
          <a:off x="3124200" y="3429000"/>
          <a:ext cx="1371600" cy="1041400"/>
        </p:xfrm>
        <a:graphic>
          <a:graphicData uri="http://schemas.openxmlformats.org/presentationml/2006/ole">
            <p:oleObj spid="_x0000_s26626" name="CS ChemDraw Drawing" r:id="rId4" imgW="984387" imgH="748560" progId="ChemDraw.Document.6.0">
              <p:embed/>
            </p:oleObj>
          </a:graphicData>
        </a:graphic>
      </p:graphicFrame>
      <p:graphicFrame>
        <p:nvGraphicFramePr>
          <p:cNvPr id="26627" name="Object 11"/>
          <p:cNvGraphicFramePr>
            <a:graphicFrameLocks noChangeAspect="1"/>
          </p:cNvGraphicFramePr>
          <p:nvPr/>
        </p:nvGraphicFramePr>
        <p:xfrm>
          <a:off x="3048000" y="2590800"/>
          <a:ext cx="3276600" cy="727075"/>
        </p:xfrm>
        <a:graphic>
          <a:graphicData uri="http://schemas.openxmlformats.org/presentationml/2006/ole">
            <p:oleObj spid="_x0000_s26627" name="CS ChemDraw Drawing" r:id="rId5" imgW="3099816" imgH="688848" progId="ChemDraw.Document.6.0">
              <p:embed/>
            </p:oleObj>
          </a:graphicData>
        </a:graphic>
      </p:graphicFrame>
      <p:sp>
        <p:nvSpPr>
          <p:cNvPr id="26633" name="Text Box 12"/>
          <p:cNvSpPr txBox="1">
            <a:spLocks noChangeArrowheads="1"/>
          </p:cNvSpPr>
          <p:nvPr/>
        </p:nvSpPr>
        <p:spPr bwMode="auto">
          <a:xfrm>
            <a:off x="5029200" y="3276600"/>
            <a:ext cx="406400" cy="336550"/>
          </a:xfrm>
          <a:prstGeom prst="rect">
            <a:avLst/>
          </a:prstGeom>
          <a:noFill/>
          <a:ln w="9525">
            <a:noFill/>
            <a:miter lim="800000"/>
            <a:headEnd/>
            <a:tailEnd/>
          </a:ln>
        </p:spPr>
        <p:txBody>
          <a:bodyPr wrap="none">
            <a:spAutoFit/>
          </a:bodyPr>
          <a:lstStyle/>
          <a:p>
            <a:r>
              <a:rPr lang="en-US"/>
              <a:t>42</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1" name="Picture 10" descr="MS 2-pentanol"/>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128838" y="2128838"/>
            <a:ext cx="6362700" cy="4276725"/>
          </a:xfrm>
          <a:prstGeom prst="rect">
            <a:avLst/>
          </a:prstGeom>
          <a:noFill/>
          <a:ln w="9525">
            <a:noFill/>
            <a:miter lim="800000"/>
            <a:headEnd/>
            <a:tailEnd/>
          </a:ln>
        </p:spPr>
      </p:pic>
      <p:sp>
        <p:nvSpPr>
          <p:cNvPr id="27652" name="Rectangle 3"/>
          <p:cNvSpPr>
            <a:spLocks noGrp="1" noChangeArrowheads="1"/>
          </p:cNvSpPr>
          <p:nvPr>
            <p:ph type="title"/>
          </p:nvPr>
        </p:nvSpPr>
        <p:spPr/>
        <p:txBody>
          <a:bodyPr/>
          <a:lstStyle/>
          <a:p>
            <a:pPr eaLnBrk="1" hangingPunct="1"/>
            <a:r>
              <a:rPr lang="en-US" sz="1800" smtClean="0"/>
              <a:t>Mass Spectrometry</a:t>
            </a:r>
          </a:p>
        </p:txBody>
      </p:sp>
      <p:sp>
        <p:nvSpPr>
          <p:cNvPr id="27653" name="Rectangle 4"/>
          <p:cNvSpPr>
            <a:spLocks noGrp="1" noChangeArrowheads="1"/>
          </p:cNvSpPr>
          <p:nvPr>
            <p:ph type="body" sz="half" idx="1"/>
          </p:nvPr>
        </p:nvSpPr>
        <p:spPr>
          <a:xfrm>
            <a:off x="0" y="685800"/>
            <a:ext cx="9144000" cy="54864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5"/>
            </a:pPr>
            <a:r>
              <a:rPr lang="en-US" sz="1800" smtClean="0"/>
              <a:t>Alcohols</a:t>
            </a:r>
          </a:p>
          <a:p>
            <a:pPr marL="2079625" lvl="3" indent="-457200" eaLnBrk="1" hangingPunct="1">
              <a:buFontTx/>
              <a:buNone/>
            </a:pPr>
            <a:r>
              <a:rPr lang="en-US" sz="1800" b="1" smtClean="0">
                <a:solidFill>
                  <a:schemeClr val="accent2"/>
                </a:solidFill>
              </a:rPr>
              <a:t>Example MS: </a:t>
            </a:r>
            <a:r>
              <a:rPr lang="en-US" sz="1800" b="1" smtClean="0"/>
              <a:t>alcohols </a:t>
            </a:r>
            <a:r>
              <a:rPr lang="en-US" sz="1800" smtClean="0"/>
              <a:t>– 2-pentanol</a:t>
            </a:r>
          </a:p>
          <a:p>
            <a:pPr marL="2079625" lvl="3" indent="-457200" eaLnBrk="1" hangingPunct="1">
              <a:buFontTx/>
              <a:buNone/>
            </a:pPr>
            <a:endParaRPr lang="en-US" sz="1800" smtClean="0"/>
          </a:p>
        </p:txBody>
      </p:sp>
      <p:sp>
        <p:nvSpPr>
          <p:cNvPr id="27654" name="Text Box 5"/>
          <p:cNvSpPr txBox="1">
            <a:spLocks noChangeArrowheads="1"/>
          </p:cNvSpPr>
          <p:nvPr/>
        </p:nvSpPr>
        <p:spPr bwMode="auto">
          <a:xfrm>
            <a:off x="7772400" y="5257800"/>
            <a:ext cx="709613" cy="336550"/>
          </a:xfrm>
          <a:prstGeom prst="rect">
            <a:avLst/>
          </a:prstGeom>
          <a:noFill/>
          <a:ln w="9525">
            <a:noFill/>
            <a:miter lim="800000"/>
            <a:headEnd/>
            <a:tailEnd/>
          </a:ln>
        </p:spPr>
        <p:txBody>
          <a:bodyPr wrap="none">
            <a:spAutoFit/>
          </a:bodyPr>
          <a:lstStyle/>
          <a:p>
            <a:r>
              <a:rPr lang="en-US"/>
              <a:t>M</a:t>
            </a:r>
            <a:r>
              <a:rPr lang="en-US" baseline="30000"/>
              <a:t>+ </a:t>
            </a:r>
            <a:r>
              <a:rPr lang="en-US"/>
              <a:t>88</a:t>
            </a:r>
          </a:p>
        </p:txBody>
      </p:sp>
      <p:graphicFrame>
        <p:nvGraphicFramePr>
          <p:cNvPr id="27650" name="Object 7"/>
          <p:cNvGraphicFramePr>
            <a:graphicFrameLocks noChangeAspect="1"/>
          </p:cNvGraphicFramePr>
          <p:nvPr/>
        </p:nvGraphicFramePr>
        <p:xfrm>
          <a:off x="3810000" y="2590800"/>
          <a:ext cx="1549400" cy="1289050"/>
        </p:xfrm>
        <a:graphic>
          <a:graphicData uri="http://schemas.openxmlformats.org/presentationml/2006/ole">
            <p:oleObj spid="_x0000_s27650" name="CS ChemDraw Drawing" r:id="rId4" imgW="1118738" imgH="930168" progId="ChemDraw.Document.6.0">
              <p:embed/>
            </p:oleObj>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6" name="Picture 7" descr="MS 2-methyl-2-pentanol"/>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128838" y="2128838"/>
            <a:ext cx="6362700" cy="4248150"/>
          </a:xfrm>
          <a:prstGeom prst="rect">
            <a:avLst/>
          </a:prstGeom>
          <a:noFill/>
          <a:ln w="9525">
            <a:noFill/>
            <a:miter lim="800000"/>
            <a:headEnd/>
            <a:tailEnd/>
          </a:ln>
        </p:spPr>
      </p:pic>
      <p:sp>
        <p:nvSpPr>
          <p:cNvPr id="28677" name="Rectangle 3"/>
          <p:cNvSpPr>
            <a:spLocks noGrp="1" noChangeArrowheads="1"/>
          </p:cNvSpPr>
          <p:nvPr>
            <p:ph type="title"/>
          </p:nvPr>
        </p:nvSpPr>
        <p:spPr/>
        <p:txBody>
          <a:bodyPr/>
          <a:lstStyle/>
          <a:p>
            <a:pPr eaLnBrk="1" hangingPunct="1"/>
            <a:r>
              <a:rPr lang="en-US" sz="1800" smtClean="0"/>
              <a:t>Mass Spectrometry</a:t>
            </a:r>
          </a:p>
        </p:txBody>
      </p:sp>
      <p:sp>
        <p:nvSpPr>
          <p:cNvPr id="28678" name="Rectangle 4"/>
          <p:cNvSpPr>
            <a:spLocks noGrp="1" noChangeArrowheads="1"/>
          </p:cNvSpPr>
          <p:nvPr>
            <p:ph type="body" sz="half" idx="1"/>
          </p:nvPr>
        </p:nvSpPr>
        <p:spPr>
          <a:xfrm>
            <a:off x="0" y="685800"/>
            <a:ext cx="9144000" cy="54864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5"/>
            </a:pPr>
            <a:r>
              <a:rPr lang="en-US" sz="1800" smtClean="0"/>
              <a:t>Alcohols</a:t>
            </a:r>
          </a:p>
          <a:p>
            <a:pPr marL="2079625" lvl="3" indent="-457200" eaLnBrk="1" hangingPunct="1">
              <a:buFontTx/>
              <a:buNone/>
            </a:pPr>
            <a:r>
              <a:rPr lang="en-US" sz="1800" b="1" smtClean="0">
                <a:solidFill>
                  <a:schemeClr val="accent2"/>
                </a:solidFill>
              </a:rPr>
              <a:t>Example MS: </a:t>
            </a:r>
            <a:r>
              <a:rPr lang="en-US" sz="1800" b="1" smtClean="0"/>
              <a:t>alcohols </a:t>
            </a:r>
            <a:r>
              <a:rPr lang="en-US" sz="1800" smtClean="0"/>
              <a:t>– 2-methyl-2-pentanol</a:t>
            </a:r>
          </a:p>
          <a:p>
            <a:pPr marL="2079625" lvl="3" indent="-457200" eaLnBrk="1" hangingPunct="1">
              <a:buFontTx/>
              <a:buNone/>
            </a:pPr>
            <a:endParaRPr lang="en-US" sz="1800" smtClean="0"/>
          </a:p>
        </p:txBody>
      </p:sp>
      <p:sp>
        <p:nvSpPr>
          <p:cNvPr id="28679" name="Text Box 5"/>
          <p:cNvSpPr txBox="1">
            <a:spLocks noChangeArrowheads="1"/>
          </p:cNvSpPr>
          <p:nvPr/>
        </p:nvSpPr>
        <p:spPr bwMode="auto">
          <a:xfrm>
            <a:off x="7620000" y="5181600"/>
            <a:ext cx="820738" cy="336550"/>
          </a:xfrm>
          <a:prstGeom prst="rect">
            <a:avLst/>
          </a:prstGeom>
          <a:noFill/>
          <a:ln w="9525">
            <a:noFill/>
            <a:miter lim="800000"/>
            <a:headEnd/>
            <a:tailEnd/>
          </a:ln>
        </p:spPr>
        <p:txBody>
          <a:bodyPr wrap="none">
            <a:spAutoFit/>
          </a:bodyPr>
          <a:lstStyle/>
          <a:p>
            <a:r>
              <a:rPr lang="en-US"/>
              <a:t>M</a:t>
            </a:r>
            <a:r>
              <a:rPr lang="en-US" baseline="30000"/>
              <a:t>+ </a:t>
            </a:r>
            <a:r>
              <a:rPr lang="en-US"/>
              <a:t>102</a:t>
            </a:r>
          </a:p>
        </p:txBody>
      </p:sp>
      <p:graphicFrame>
        <p:nvGraphicFramePr>
          <p:cNvPr id="28674" name="Object 6"/>
          <p:cNvGraphicFramePr>
            <a:graphicFrameLocks noChangeAspect="1"/>
          </p:cNvGraphicFramePr>
          <p:nvPr/>
        </p:nvGraphicFramePr>
        <p:xfrm>
          <a:off x="5948363" y="3892550"/>
          <a:ext cx="1595437" cy="725488"/>
        </p:xfrm>
        <a:graphic>
          <a:graphicData uri="http://schemas.openxmlformats.org/presentationml/2006/ole">
            <p:oleObj spid="_x0000_s28674" name="CS ChemDraw Drawing" r:id="rId4" imgW="1127516" imgH="513039" progId="ChemDraw.Document.6.0">
              <p:embed/>
            </p:oleObj>
          </a:graphicData>
        </a:graphic>
      </p:graphicFrame>
      <p:graphicFrame>
        <p:nvGraphicFramePr>
          <p:cNvPr id="28675" name="Object 8"/>
          <p:cNvGraphicFramePr>
            <a:graphicFrameLocks noChangeAspect="1"/>
          </p:cNvGraphicFramePr>
          <p:nvPr/>
        </p:nvGraphicFramePr>
        <p:xfrm>
          <a:off x="4572000" y="2286000"/>
          <a:ext cx="1049338" cy="1143000"/>
        </p:xfrm>
        <a:graphic>
          <a:graphicData uri="http://schemas.openxmlformats.org/presentationml/2006/ole">
            <p:oleObj spid="_x0000_s28675" name="CS ChemDraw Drawing" r:id="rId5" imgW="769861" imgH="838327" progId="ChemDraw.Document.6.0">
              <p:embed/>
            </p:oleObj>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9" name="Picture 8" descr="MS cyclopentanol"/>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128838" y="2133600"/>
            <a:ext cx="6372225" cy="4267200"/>
          </a:xfrm>
          <a:prstGeom prst="rect">
            <a:avLst/>
          </a:prstGeom>
          <a:noFill/>
          <a:ln w="9525">
            <a:noFill/>
            <a:miter lim="800000"/>
            <a:headEnd/>
            <a:tailEnd/>
          </a:ln>
        </p:spPr>
      </p:pic>
      <p:sp>
        <p:nvSpPr>
          <p:cNvPr id="29700" name="Rectangle 3"/>
          <p:cNvSpPr>
            <a:spLocks noGrp="1" noChangeArrowheads="1"/>
          </p:cNvSpPr>
          <p:nvPr>
            <p:ph type="title"/>
          </p:nvPr>
        </p:nvSpPr>
        <p:spPr/>
        <p:txBody>
          <a:bodyPr/>
          <a:lstStyle/>
          <a:p>
            <a:pPr eaLnBrk="1" hangingPunct="1"/>
            <a:r>
              <a:rPr lang="en-US" sz="1800" smtClean="0"/>
              <a:t>Mass Spectrometry</a:t>
            </a:r>
          </a:p>
        </p:txBody>
      </p:sp>
      <p:sp>
        <p:nvSpPr>
          <p:cNvPr id="29701" name="Rectangle 4"/>
          <p:cNvSpPr>
            <a:spLocks noGrp="1" noChangeArrowheads="1"/>
          </p:cNvSpPr>
          <p:nvPr>
            <p:ph type="body" sz="half" idx="1"/>
          </p:nvPr>
        </p:nvSpPr>
        <p:spPr>
          <a:xfrm>
            <a:off x="0" y="685800"/>
            <a:ext cx="9144000" cy="54864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5"/>
            </a:pPr>
            <a:r>
              <a:rPr lang="en-US" sz="1800" smtClean="0"/>
              <a:t>Alcohols</a:t>
            </a:r>
          </a:p>
          <a:p>
            <a:pPr marL="2079625" lvl="3" indent="-457200" eaLnBrk="1" hangingPunct="1">
              <a:buFontTx/>
              <a:buNone/>
            </a:pPr>
            <a:r>
              <a:rPr lang="en-US" sz="1800" b="1" smtClean="0">
                <a:solidFill>
                  <a:schemeClr val="accent2"/>
                </a:solidFill>
              </a:rPr>
              <a:t>Example MS: </a:t>
            </a:r>
            <a:r>
              <a:rPr lang="en-US" sz="1800" b="1" smtClean="0"/>
              <a:t>alcohols </a:t>
            </a:r>
            <a:r>
              <a:rPr lang="en-US" sz="1800" smtClean="0"/>
              <a:t>– cyclopentanol</a:t>
            </a:r>
          </a:p>
          <a:p>
            <a:pPr marL="2079625" lvl="3" indent="-457200" eaLnBrk="1" hangingPunct="1">
              <a:buFontTx/>
              <a:buNone/>
            </a:pPr>
            <a:endParaRPr lang="en-US" sz="1800" smtClean="0"/>
          </a:p>
        </p:txBody>
      </p:sp>
      <p:sp>
        <p:nvSpPr>
          <p:cNvPr id="29702" name="Text Box 5"/>
          <p:cNvSpPr txBox="1">
            <a:spLocks noChangeArrowheads="1"/>
          </p:cNvSpPr>
          <p:nvPr/>
        </p:nvSpPr>
        <p:spPr bwMode="auto">
          <a:xfrm>
            <a:off x="7696200" y="5105400"/>
            <a:ext cx="709613" cy="336550"/>
          </a:xfrm>
          <a:prstGeom prst="rect">
            <a:avLst/>
          </a:prstGeom>
          <a:noFill/>
          <a:ln w="9525">
            <a:noFill/>
            <a:miter lim="800000"/>
            <a:headEnd/>
            <a:tailEnd/>
          </a:ln>
        </p:spPr>
        <p:txBody>
          <a:bodyPr wrap="none">
            <a:spAutoFit/>
          </a:bodyPr>
          <a:lstStyle/>
          <a:p>
            <a:r>
              <a:rPr lang="en-US"/>
              <a:t>M</a:t>
            </a:r>
            <a:r>
              <a:rPr lang="en-US" baseline="30000"/>
              <a:t>+ </a:t>
            </a:r>
            <a:r>
              <a:rPr lang="en-US"/>
              <a:t>86</a:t>
            </a:r>
          </a:p>
        </p:txBody>
      </p:sp>
      <p:graphicFrame>
        <p:nvGraphicFramePr>
          <p:cNvPr id="29698" name="Object 9"/>
          <p:cNvGraphicFramePr>
            <a:graphicFrameLocks noChangeAspect="1"/>
          </p:cNvGraphicFramePr>
          <p:nvPr/>
        </p:nvGraphicFramePr>
        <p:xfrm>
          <a:off x="4724400" y="2743200"/>
          <a:ext cx="3048000" cy="942975"/>
        </p:xfrm>
        <a:graphic>
          <a:graphicData uri="http://schemas.openxmlformats.org/presentationml/2006/ole">
            <p:oleObj spid="_x0000_s29698" name="CS ChemDraw Drawing" r:id="rId4" imgW="2644140" imgH="818388" progId="ChemDraw.Document.6.0">
              <p:embed/>
            </p:oleObj>
          </a:graphicData>
        </a:graphic>
      </p:graphicFrame>
      <p:sp>
        <p:nvSpPr>
          <p:cNvPr id="29703" name="Text Box 10"/>
          <p:cNvSpPr txBox="1">
            <a:spLocks noChangeArrowheads="1"/>
          </p:cNvSpPr>
          <p:nvPr/>
        </p:nvSpPr>
        <p:spPr bwMode="auto">
          <a:xfrm>
            <a:off x="6477000" y="3581400"/>
            <a:ext cx="406400" cy="336550"/>
          </a:xfrm>
          <a:prstGeom prst="rect">
            <a:avLst/>
          </a:prstGeom>
          <a:noFill/>
          <a:ln w="9525">
            <a:noFill/>
            <a:miter lim="800000"/>
            <a:headEnd/>
            <a:tailEnd/>
          </a:ln>
        </p:spPr>
        <p:txBody>
          <a:bodyPr wrap="none">
            <a:spAutoFit/>
          </a:bodyPr>
          <a:lstStyle/>
          <a:p>
            <a:r>
              <a:rPr lang="en-US"/>
              <a:t>57</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sz="1800" smtClean="0"/>
              <a:t>Mass Spectrometry</a:t>
            </a:r>
          </a:p>
        </p:txBody>
      </p:sp>
      <p:sp>
        <p:nvSpPr>
          <p:cNvPr id="30724"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6"/>
            </a:pPr>
            <a:r>
              <a:rPr lang="en-US" sz="1800" b="1" smtClean="0"/>
              <a:t>Phenols</a:t>
            </a:r>
            <a:r>
              <a:rPr lang="en-US" sz="1800" smtClean="0"/>
              <a:t>– </a:t>
            </a:r>
            <a:r>
              <a:rPr lang="en-US" sz="1800" b="1" smtClean="0">
                <a:solidFill>
                  <a:schemeClr val="accent2"/>
                </a:solidFill>
              </a:rPr>
              <a:t>Fragment Ions</a:t>
            </a:r>
          </a:p>
          <a:p>
            <a:pPr marL="2079625" lvl="3" indent="-457200" eaLnBrk="1" hangingPunct="1"/>
            <a:r>
              <a:rPr lang="en-US" sz="1800" smtClean="0"/>
              <a:t>Do not fully combine observations for aromatic + alcohol; treat as a unique group</a:t>
            </a:r>
          </a:p>
          <a:p>
            <a:pPr marL="2079625" lvl="3" indent="-457200" eaLnBrk="1" hangingPunct="1">
              <a:buFontTx/>
              <a:buNone/>
            </a:pPr>
            <a:endParaRPr lang="en-US" sz="1800" smtClean="0"/>
          </a:p>
          <a:p>
            <a:pPr marL="2079625" lvl="3" indent="-457200" eaLnBrk="1" hangingPunct="1">
              <a:buFontTx/>
              <a:buAutoNum type="alphaLcParenR" startAt="2"/>
            </a:pPr>
            <a:r>
              <a:rPr lang="en-US" sz="1800" smtClean="0"/>
              <a:t>For example, loss of H</a:t>
            </a:r>
            <a:r>
              <a:rPr lang="en-US" sz="1800" smtClean="0">
                <a:cs typeface="Tahoma" pitchFamily="34" charset="0"/>
              </a:rPr>
              <a:t>·</a:t>
            </a:r>
            <a:r>
              <a:rPr lang="en-US" sz="1800" smtClean="0"/>
              <a:t> is observed (M – 1) – charge can be delocalized by ring – most important for rings with EDGs</a:t>
            </a:r>
          </a:p>
          <a:p>
            <a:pPr marL="2079625" lvl="3" indent="-457200" eaLnBrk="1" hangingPunct="1">
              <a:buFontTx/>
              <a:buAutoNum type="alphaLcParenR" startAt="2"/>
            </a:pPr>
            <a:endParaRPr lang="en-US" sz="1800" smtClean="0"/>
          </a:p>
          <a:p>
            <a:pPr marL="2079625" lvl="3" indent="-457200" eaLnBrk="1" hangingPunct="1">
              <a:buFontTx/>
              <a:buAutoNum type="alphaLcParenR" startAt="2"/>
            </a:pPr>
            <a:r>
              <a:rPr lang="en-US" sz="1800" smtClean="0"/>
              <a:t>Loss of CO (extrusion) is commonly observed (M – 28); Net loss of the formyl radical (HCO</a:t>
            </a:r>
            <a:r>
              <a:rPr lang="en-US" sz="1800" smtClean="0">
                <a:cs typeface="Tahoma" pitchFamily="34" charset="0"/>
              </a:rPr>
              <a:t>·</a:t>
            </a:r>
            <a:r>
              <a:rPr lang="en-US" sz="1800" smtClean="0"/>
              <a:t>, M – 29) is also observed from this process</a:t>
            </a:r>
          </a:p>
          <a:p>
            <a:pPr marL="2079625" lvl="3" indent="-457200" eaLnBrk="1" hangingPunct="1">
              <a:buFontTx/>
              <a:buAutoNum type="alphaLcParenR" startAt="4"/>
            </a:pPr>
            <a:endParaRPr lang="en-US" sz="1800" smtClean="0"/>
          </a:p>
        </p:txBody>
      </p:sp>
      <p:graphicFrame>
        <p:nvGraphicFramePr>
          <p:cNvPr id="30722" name="Object 9"/>
          <p:cNvGraphicFramePr>
            <a:graphicFrameLocks noChangeAspect="1"/>
          </p:cNvGraphicFramePr>
          <p:nvPr/>
        </p:nvGraphicFramePr>
        <p:xfrm>
          <a:off x="2970213" y="4267200"/>
          <a:ext cx="4267200" cy="2308225"/>
        </p:xfrm>
        <a:graphic>
          <a:graphicData uri="http://schemas.openxmlformats.org/presentationml/2006/ole">
            <p:oleObj spid="_x0000_s30722" name="CS ChemDraw Drawing" r:id="rId3" imgW="3294116" imgH="1781658" progId="ChemDraw.Document.6.0">
              <p:embed/>
            </p:oleObj>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4" name="Picture 8" descr="MS phenol"/>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133600" y="2128838"/>
            <a:ext cx="6372225" cy="4267200"/>
          </a:xfrm>
          <a:prstGeom prst="rect">
            <a:avLst/>
          </a:prstGeom>
          <a:noFill/>
          <a:ln w="9525">
            <a:noFill/>
            <a:miter lim="800000"/>
            <a:headEnd/>
            <a:tailEnd/>
          </a:ln>
        </p:spPr>
      </p:pic>
      <p:sp>
        <p:nvSpPr>
          <p:cNvPr id="120835" name="Rectangle 3"/>
          <p:cNvSpPr>
            <a:spLocks noGrp="1" noChangeArrowheads="1"/>
          </p:cNvSpPr>
          <p:nvPr>
            <p:ph type="title"/>
          </p:nvPr>
        </p:nvSpPr>
        <p:spPr/>
        <p:txBody>
          <a:bodyPr/>
          <a:lstStyle/>
          <a:p>
            <a:pPr eaLnBrk="1" hangingPunct="1"/>
            <a:r>
              <a:rPr lang="en-US" sz="1800" smtClean="0"/>
              <a:t>Mass Spectrometry</a:t>
            </a:r>
          </a:p>
        </p:txBody>
      </p:sp>
      <p:sp>
        <p:nvSpPr>
          <p:cNvPr id="120836" name="Rectangle 4"/>
          <p:cNvSpPr>
            <a:spLocks noGrp="1" noChangeArrowheads="1"/>
          </p:cNvSpPr>
          <p:nvPr>
            <p:ph type="body" sz="half" idx="1"/>
          </p:nvPr>
        </p:nvSpPr>
        <p:spPr>
          <a:xfrm>
            <a:off x="0" y="685800"/>
            <a:ext cx="9144000" cy="54864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5"/>
            </a:pPr>
            <a:r>
              <a:rPr lang="en-US" sz="1800" b="1" smtClean="0">
                <a:solidFill>
                  <a:schemeClr val="accent2"/>
                </a:solidFill>
              </a:rPr>
              <a:t>Example MS: </a:t>
            </a:r>
            <a:r>
              <a:rPr lang="en-US" sz="1800" b="1" smtClean="0"/>
              <a:t>phenols </a:t>
            </a:r>
            <a:r>
              <a:rPr lang="en-US" sz="1800" smtClean="0"/>
              <a:t>– phenol</a:t>
            </a:r>
          </a:p>
          <a:p>
            <a:pPr marL="2079625" lvl="3" indent="-457200" eaLnBrk="1" hangingPunct="1">
              <a:buFontTx/>
              <a:buNone/>
            </a:pPr>
            <a:endParaRPr lang="en-US" sz="1800" smtClean="0"/>
          </a:p>
        </p:txBody>
      </p:sp>
      <p:sp>
        <p:nvSpPr>
          <p:cNvPr id="120837" name="Text Box 5"/>
          <p:cNvSpPr txBox="1">
            <a:spLocks noChangeArrowheads="1"/>
          </p:cNvSpPr>
          <p:nvPr/>
        </p:nvSpPr>
        <p:spPr bwMode="auto">
          <a:xfrm>
            <a:off x="7467600" y="5181600"/>
            <a:ext cx="709613" cy="336550"/>
          </a:xfrm>
          <a:prstGeom prst="rect">
            <a:avLst/>
          </a:prstGeom>
          <a:noFill/>
          <a:ln w="9525">
            <a:noFill/>
            <a:miter lim="800000"/>
            <a:headEnd/>
            <a:tailEnd/>
          </a:ln>
        </p:spPr>
        <p:txBody>
          <a:bodyPr wrap="none">
            <a:spAutoFit/>
          </a:bodyPr>
          <a:lstStyle/>
          <a:p>
            <a:r>
              <a:rPr lang="en-US"/>
              <a:t>M</a:t>
            </a:r>
            <a:r>
              <a:rPr lang="en-US" baseline="30000"/>
              <a:t>+ </a:t>
            </a:r>
            <a:r>
              <a:rPr lang="en-US"/>
              <a:t>94</a:t>
            </a:r>
          </a:p>
        </p:txBody>
      </p:sp>
      <p:sp>
        <p:nvSpPr>
          <p:cNvPr id="120838" name="Text Box 7"/>
          <p:cNvSpPr txBox="1">
            <a:spLocks noChangeArrowheads="1"/>
          </p:cNvSpPr>
          <p:nvPr/>
        </p:nvSpPr>
        <p:spPr bwMode="auto">
          <a:xfrm>
            <a:off x="5791200" y="4343400"/>
            <a:ext cx="947738" cy="581025"/>
          </a:xfrm>
          <a:prstGeom prst="rect">
            <a:avLst/>
          </a:prstGeom>
          <a:noFill/>
          <a:ln w="9525">
            <a:noFill/>
            <a:miter lim="800000"/>
            <a:headEnd/>
            <a:tailEnd/>
          </a:ln>
        </p:spPr>
        <p:txBody>
          <a:bodyPr wrap="none">
            <a:spAutoFit/>
          </a:bodyPr>
          <a:lstStyle/>
          <a:p>
            <a:r>
              <a:rPr lang="en-US"/>
              <a:t>-CO 66</a:t>
            </a:r>
          </a:p>
          <a:p>
            <a:r>
              <a:rPr lang="en-US"/>
              <a:t>-HCO 65</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50" name="Picture 8" descr="MS benzyl alcohol"/>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128838" y="2128838"/>
            <a:ext cx="6391275" cy="4286250"/>
          </a:xfrm>
          <a:prstGeom prst="rect">
            <a:avLst/>
          </a:prstGeom>
          <a:noFill/>
          <a:ln w="9525">
            <a:noFill/>
            <a:miter lim="800000"/>
            <a:headEnd/>
            <a:tailEnd/>
          </a:ln>
        </p:spPr>
      </p:pic>
      <p:sp>
        <p:nvSpPr>
          <p:cNvPr id="31751" name="Rectangle 3"/>
          <p:cNvSpPr>
            <a:spLocks noGrp="1" noChangeArrowheads="1"/>
          </p:cNvSpPr>
          <p:nvPr>
            <p:ph type="title"/>
          </p:nvPr>
        </p:nvSpPr>
        <p:spPr/>
        <p:txBody>
          <a:bodyPr/>
          <a:lstStyle/>
          <a:p>
            <a:pPr eaLnBrk="1" hangingPunct="1"/>
            <a:r>
              <a:rPr lang="en-US" sz="1800" smtClean="0"/>
              <a:t>Mass Spectrometry</a:t>
            </a:r>
          </a:p>
        </p:txBody>
      </p:sp>
      <p:sp>
        <p:nvSpPr>
          <p:cNvPr id="31752" name="Rectangle 4"/>
          <p:cNvSpPr>
            <a:spLocks noGrp="1" noChangeArrowheads="1"/>
          </p:cNvSpPr>
          <p:nvPr>
            <p:ph type="body" sz="half" idx="1"/>
          </p:nvPr>
        </p:nvSpPr>
        <p:spPr>
          <a:xfrm>
            <a:off x="0" y="685800"/>
            <a:ext cx="9144000" cy="54864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None/>
            </a:pPr>
            <a:r>
              <a:rPr lang="en-US" sz="1800" smtClean="0"/>
              <a:t>An interesting combination of functionalities: benzyl alcohols</a:t>
            </a:r>
          </a:p>
          <a:p>
            <a:pPr marL="1601788" lvl="2" indent="-457200" eaLnBrk="1" hangingPunct="1">
              <a:buFontTx/>
              <a:buNone/>
            </a:pPr>
            <a:r>
              <a:rPr lang="en-US" sz="1800" smtClean="0"/>
              <a:t>	Upon ring expansion to tropylium ions, they become phenols!</a:t>
            </a:r>
          </a:p>
        </p:txBody>
      </p:sp>
      <p:sp>
        <p:nvSpPr>
          <p:cNvPr id="31753" name="Text Box 5"/>
          <p:cNvSpPr txBox="1">
            <a:spLocks noChangeArrowheads="1"/>
          </p:cNvSpPr>
          <p:nvPr/>
        </p:nvSpPr>
        <p:spPr bwMode="auto">
          <a:xfrm>
            <a:off x="7315200" y="2362200"/>
            <a:ext cx="820738" cy="336550"/>
          </a:xfrm>
          <a:prstGeom prst="rect">
            <a:avLst/>
          </a:prstGeom>
          <a:noFill/>
          <a:ln w="9525">
            <a:noFill/>
            <a:miter lim="800000"/>
            <a:headEnd/>
            <a:tailEnd/>
          </a:ln>
        </p:spPr>
        <p:txBody>
          <a:bodyPr wrap="none">
            <a:spAutoFit/>
          </a:bodyPr>
          <a:lstStyle/>
          <a:p>
            <a:r>
              <a:rPr lang="en-US"/>
              <a:t>M</a:t>
            </a:r>
            <a:r>
              <a:rPr lang="en-US" baseline="30000"/>
              <a:t>+ </a:t>
            </a:r>
            <a:r>
              <a:rPr lang="en-US"/>
              <a:t>108</a:t>
            </a:r>
          </a:p>
        </p:txBody>
      </p:sp>
      <p:sp>
        <p:nvSpPr>
          <p:cNvPr id="31754" name="Text Box 7"/>
          <p:cNvSpPr txBox="1">
            <a:spLocks noChangeArrowheads="1"/>
          </p:cNvSpPr>
          <p:nvPr/>
        </p:nvSpPr>
        <p:spPr bwMode="auto">
          <a:xfrm>
            <a:off x="6019800" y="4648200"/>
            <a:ext cx="406400" cy="336550"/>
          </a:xfrm>
          <a:prstGeom prst="rect">
            <a:avLst/>
          </a:prstGeom>
          <a:noFill/>
          <a:ln w="9525">
            <a:noFill/>
            <a:miter lim="800000"/>
            <a:headEnd/>
            <a:tailEnd/>
          </a:ln>
        </p:spPr>
        <p:txBody>
          <a:bodyPr wrap="none">
            <a:spAutoFit/>
          </a:bodyPr>
          <a:lstStyle/>
          <a:p>
            <a:r>
              <a:rPr lang="en-US"/>
              <a:t>77</a:t>
            </a:r>
          </a:p>
        </p:txBody>
      </p:sp>
      <p:sp>
        <p:nvSpPr>
          <p:cNvPr id="31755" name="Text Box 9"/>
          <p:cNvSpPr txBox="1">
            <a:spLocks noChangeArrowheads="1"/>
          </p:cNvSpPr>
          <p:nvPr/>
        </p:nvSpPr>
        <p:spPr bwMode="auto">
          <a:xfrm>
            <a:off x="6934200" y="3200400"/>
            <a:ext cx="1130300" cy="581025"/>
          </a:xfrm>
          <a:prstGeom prst="rect">
            <a:avLst/>
          </a:prstGeom>
          <a:noFill/>
          <a:ln w="9525">
            <a:noFill/>
            <a:miter lim="800000"/>
            <a:headEnd/>
            <a:tailEnd/>
          </a:ln>
        </p:spPr>
        <p:txBody>
          <a:bodyPr wrap="none">
            <a:spAutoFit/>
          </a:bodyPr>
          <a:lstStyle/>
          <a:p>
            <a:r>
              <a:rPr lang="en-US"/>
              <a:t>M – 1,</a:t>
            </a:r>
            <a:r>
              <a:rPr lang="en-US" baseline="30000"/>
              <a:t> </a:t>
            </a:r>
            <a:r>
              <a:rPr lang="en-US"/>
              <a:t>107</a:t>
            </a:r>
          </a:p>
          <a:p>
            <a:r>
              <a:rPr lang="ja-JP" altLang="en-US"/>
              <a:t>“</a:t>
            </a:r>
            <a:r>
              <a:rPr lang="en-US" altLang="ja-JP"/>
              <a:t>tropyliol</a:t>
            </a:r>
            <a:r>
              <a:rPr lang="ja-JP" altLang="en-US"/>
              <a:t>”</a:t>
            </a:r>
            <a:endParaRPr lang="en-US"/>
          </a:p>
        </p:txBody>
      </p:sp>
      <p:graphicFrame>
        <p:nvGraphicFramePr>
          <p:cNvPr id="31746" name="Object 10"/>
          <p:cNvGraphicFramePr>
            <a:graphicFrameLocks noChangeAspect="1"/>
          </p:cNvGraphicFramePr>
          <p:nvPr/>
        </p:nvGraphicFramePr>
        <p:xfrm>
          <a:off x="7239000" y="3810000"/>
          <a:ext cx="663575" cy="914400"/>
        </p:xfrm>
        <a:graphic>
          <a:graphicData uri="http://schemas.openxmlformats.org/presentationml/2006/ole">
            <p:oleObj spid="_x0000_s31746" name="CS ChemDraw Drawing" r:id="rId4" imgW="502083" imgH="692266" progId="ChemDraw.Document.6.0">
              <p:embed/>
            </p:oleObj>
          </a:graphicData>
        </a:graphic>
      </p:graphicFrame>
      <p:graphicFrame>
        <p:nvGraphicFramePr>
          <p:cNvPr id="31747" name="Object 11"/>
          <p:cNvGraphicFramePr>
            <a:graphicFrameLocks noChangeAspect="1"/>
          </p:cNvGraphicFramePr>
          <p:nvPr/>
        </p:nvGraphicFramePr>
        <p:xfrm>
          <a:off x="5791200" y="2743200"/>
          <a:ext cx="600075" cy="838200"/>
        </p:xfrm>
        <a:graphic>
          <a:graphicData uri="http://schemas.openxmlformats.org/presentationml/2006/ole">
            <p:oleObj spid="_x0000_s31747" name="CS ChemDraw Drawing" r:id="rId5" imgW="430574" imgH="600978" progId="ChemDraw.Document.6.0">
              <p:embed/>
            </p:oleObj>
          </a:graphicData>
        </a:graphic>
      </p:graphicFrame>
      <p:sp>
        <p:nvSpPr>
          <p:cNvPr id="31756" name="Text Box 12"/>
          <p:cNvSpPr txBox="1">
            <a:spLocks noChangeArrowheads="1"/>
          </p:cNvSpPr>
          <p:nvPr/>
        </p:nvSpPr>
        <p:spPr bwMode="auto">
          <a:xfrm>
            <a:off x="4191000" y="2743200"/>
            <a:ext cx="1593850" cy="825500"/>
          </a:xfrm>
          <a:prstGeom prst="rect">
            <a:avLst/>
          </a:prstGeom>
          <a:noFill/>
          <a:ln w="9525">
            <a:noFill/>
            <a:miter lim="800000"/>
            <a:headEnd/>
            <a:tailEnd/>
          </a:ln>
        </p:spPr>
        <p:txBody>
          <a:bodyPr wrap="none">
            <a:spAutoFit/>
          </a:bodyPr>
          <a:lstStyle/>
          <a:p>
            <a:pPr algn="ctr"/>
            <a:endParaRPr lang="en-US"/>
          </a:p>
          <a:p>
            <a:pPr algn="ctr"/>
            <a:r>
              <a:rPr lang="ja-JP" altLang="en-US"/>
              <a:t>“</a:t>
            </a:r>
            <a:r>
              <a:rPr lang="en-US" altLang="ja-JP"/>
              <a:t>tropyliol</a:t>
            </a:r>
            <a:r>
              <a:rPr lang="ja-JP" altLang="en-US"/>
              <a:t>”</a:t>
            </a:r>
            <a:r>
              <a:rPr lang="en-US" altLang="ja-JP"/>
              <a:t> - CO </a:t>
            </a:r>
          </a:p>
          <a:p>
            <a:pPr algn="ctr"/>
            <a:r>
              <a:rPr lang="en-US"/>
              <a:t>79</a:t>
            </a:r>
          </a:p>
        </p:txBody>
      </p:sp>
      <p:graphicFrame>
        <p:nvGraphicFramePr>
          <p:cNvPr id="31748" name="Object 13"/>
          <p:cNvGraphicFramePr>
            <a:graphicFrameLocks noChangeAspect="1"/>
          </p:cNvGraphicFramePr>
          <p:nvPr/>
        </p:nvGraphicFramePr>
        <p:xfrm>
          <a:off x="5334000" y="3886200"/>
          <a:ext cx="1027113" cy="690563"/>
        </p:xfrm>
        <a:graphic>
          <a:graphicData uri="http://schemas.openxmlformats.org/presentationml/2006/ole">
            <p:oleObj spid="_x0000_s31748" name="CS ChemDraw Drawing" r:id="rId6" imgW="797442" imgH="536185" progId="ChemDraw.Document.6.0">
              <p:embed/>
            </p:oleObj>
          </a:graphicData>
        </a:graphic>
      </p:graphicFrame>
      <p:graphicFrame>
        <p:nvGraphicFramePr>
          <p:cNvPr id="31749" name="Object 14"/>
          <p:cNvGraphicFramePr>
            <a:graphicFrameLocks noChangeAspect="1"/>
          </p:cNvGraphicFramePr>
          <p:nvPr/>
        </p:nvGraphicFramePr>
        <p:xfrm>
          <a:off x="2971800" y="2895600"/>
          <a:ext cx="735013" cy="1066800"/>
        </p:xfrm>
        <a:graphic>
          <a:graphicData uri="http://schemas.openxmlformats.org/presentationml/2006/ole">
            <p:oleObj spid="_x0000_s31749" name="CS ChemDraw Drawing" r:id="rId7" imgW="512733" imgH="743996" progId="ChemDraw.Document.6.0">
              <p:embed/>
            </p:oleObj>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sz="1800" smtClean="0"/>
              <a:t>Mass Spectrometry</a:t>
            </a:r>
          </a:p>
        </p:txBody>
      </p:sp>
      <p:sp>
        <p:nvSpPr>
          <p:cNvPr id="89091" name="Rectangle 3"/>
          <p:cNvSpPr>
            <a:spLocks noGrp="1" noChangeArrowheads="1"/>
          </p:cNvSpPr>
          <p:nvPr>
            <p:ph idx="1"/>
          </p:nvPr>
        </p:nvSpPr>
        <p:spPr/>
        <p:txBody>
          <a:bodyPr/>
          <a:lstStyle/>
          <a:p>
            <a:pPr eaLnBrk="1" hangingPunct="1">
              <a:buFontTx/>
              <a:buAutoNum type="romanUcPeriod" startAt="2"/>
            </a:pPr>
            <a:r>
              <a:rPr lang="en-US" sz="1800" smtClean="0"/>
              <a:t>The Mass Spectrometer</a:t>
            </a:r>
          </a:p>
          <a:p>
            <a:pPr lvl="1" eaLnBrk="1" hangingPunct="1">
              <a:buFontTx/>
              <a:buAutoNum type="alphaUcPeriod" startAt="3"/>
            </a:pPr>
            <a:r>
              <a:rPr lang="en-US" sz="1800" smtClean="0"/>
              <a:t>Double Focusing Mass Spectrometer</a:t>
            </a:r>
          </a:p>
          <a:p>
            <a:pPr marL="1601788" lvl="2" indent="-457200" eaLnBrk="1" hangingPunct="1"/>
            <a:r>
              <a:rPr lang="en-US" sz="1800" smtClean="0"/>
              <a:t>Resolution of mass is an important consideration for MS</a:t>
            </a:r>
          </a:p>
          <a:p>
            <a:pPr marL="1601788" lvl="2" indent="-457200" eaLnBrk="1" hangingPunct="1"/>
            <a:endParaRPr lang="en-US" sz="1800" smtClean="0"/>
          </a:p>
          <a:p>
            <a:pPr marL="1601788" lvl="2" indent="-457200" eaLnBrk="1" hangingPunct="1"/>
            <a:r>
              <a:rPr lang="en-US" sz="1800" smtClean="0"/>
              <a:t>Resolution is defined as R = M/</a:t>
            </a:r>
            <a:r>
              <a:rPr lang="en-US" sz="1800" smtClean="0">
                <a:latin typeface="Symbol" pitchFamily="18" charset="2"/>
              </a:rPr>
              <a:t>D</a:t>
            </a:r>
            <a:r>
              <a:rPr lang="en-US" sz="1800" smtClean="0"/>
              <a:t>M, where M is the mass of the particle observed and </a:t>
            </a:r>
            <a:r>
              <a:rPr lang="en-US" sz="1800" smtClean="0">
                <a:latin typeface="Symbol" pitchFamily="18" charset="2"/>
              </a:rPr>
              <a:t>D</a:t>
            </a:r>
            <a:r>
              <a:rPr lang="en-US" sz="1800" smtClean="0"/>
              <a:t>M is the difference in mass between M and the next higher particle that can be observed</a:t>
            </a:r>
          </a:p>
          <a:p>
            <a:pPr marL="1601788" lvl="2" indent="-457200" eaLnBrk="1" hangingPunct="1"/>
            <a:endParaRPr lang="en-US" sz="1800" smtClean="0"/>
          </a:p>
          <a:p>
            <a:pPr marL="1601788" lvl="2" indent="-457200" eaLnBrk="1" hangingPunct="1"/>
            <a:r>
              <a:rPr lang="en-US" sz="1800" smtClean="0"/>
              <a:t>Suppose you are observing the mass spectrum of a typical terpene (MW 136) and you would like to observe integer values of the fragments:</a:t>
            </a:r>
          </a:p>
          <a:p>
            <a:pPr marL="2517775" lvl="4" indent="-457200" eaLnBrk="1" hangingPunct="1">
              <a:buFontTx/>
              <a:buNone/>
            </a:pPr>
            <a:r>
              <a:rPr lang="en-US" sz="1800" smtClean="0"/>
              <a:t>For a large fragment:  R = 136 / (135 – 136) = 136</a:t>
            </a:r>
          </a:p>
          <a:p>
            <a:pPr marL="2517775" lvl="4" indent="-457200" eaLnBrk="1" hangingPunct="1">
              <a:buFontTx/>
              <a:buNone/>
            </a:pPr>
            <a:r>
              <a:rPr lang="en-US" sz="1800" smtClean="0"/>
              <a:t>For a smaller fragment:  R = 31 / (32 – 31) = 31</a:t>
            </a:r>
          </a:p>
          <a:p>
            <a:pPr marL="2079625" lvl="3" indent="-457200" eaLnBrk="1" hangingPunct="1">
              <a:buFontTx/>
              <a:buNone/>
            </a:pPr>
            <a:endParaRPr lang="en-US" sz="1800" smtClean="0"/>
          </a:p>
          <a:p>
            <a:pPr marL="2079625" lvl="3" indent="-457200" eaLnBrk="1" hangingPunct="1">
              <a:buFontTx/>
              <a:buNone/>
            </a:pPr>
            <a:r>
              <a:rPr lang="en-US" sz="1800" smtClean="0"/>
              <a:t>Even a low resolution instrument can produce R values of ~2000!</a:t>
            </a:r>
          </a:p>
          <a:p>
            <a:pPr marL="2079625" lvl="3" indent="-457200" eaLnBrk="1" hangingPunct="1">
              <a:buFontTx/>
              <a:buNone/>
            </a:pPr>
            <a:endParaRPr lang="en-US" sz="1800" smtClean="0"/>
          </a:p>
          <a:p>
            <a:pPr marL="1601788" lvl="2" indent="-457200" eaLnBrk="1" hangingPunct="1">
              <a:buFontTx/>
              <a:buAutoNum type="arabicPeriod" startAt="4"/>
            </a:pPr>
            <a:r>
              <a:rPr lang="en-US" sz="1800" smtClean="0"/>
              <a:t>If higher resolution is required, the crude separation of ions by a single focusing MS can be further separated by a </a:t>
            </a:r>
            <a:r>
              <a:rPr lang="en-US" sz="1800" i="1" smtClean="0">
                <a:solidFill>
                  <a:schemeClr val="accent2"/>
                </a:solidFill>
              </a:rPr>
              <a:t>double-focusing instrument</a:t>
            </a:r>
          </a:p>
          <a:p>
            <a:pPr marL="1601788" lvl="2" indent="-457200" eaLnBrk="1" hangingPunct="1"/>
            <a:endParaRPr lang="en-US" sz="1800" smtClean="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lstStyle/>
          <a:p>
            <a:pPr eaLnBrk="1" hangingPunct="1"/>
            <a:r>
              <a:rPr lang="en-US" sz="1800" smtClean="0"/>
              <a:t>Mass Spectrometry</a:t>
            </a:r>
          </a:p>
        </p:txBody>
      </p:sp>
      <p:sp>
        <p:nvSpPr>
          <p:cNvPr id="32773"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7"/>
            </a:pPr>
            <a:r>
              <a:rPr lang="en-US" sz="1800" b="1" smtClean="0"/>
              <a:t>Ethers</a:t>
            </a:r>
            <a:r>
              <a:rPr lang="en-US" sz="1800" smtClean="0"/>
              <a:t>– </a:t>
            </a:r>
            <a:r>
              <a:rPr lang="en-US" sz="1800" b="1" smtClean="0">
                <a:solidFill>
                  <a:schemeClr val="accent2"/>
                </a:solidFill>
              </a:rPr>
              <a:t>Fragment Ions</a:t>
            </a:r>
          </a:p>
          <a:p>
            <a:pPr marL="2079625" lvl="3" indent="-457200" eaLnBrk="1" hangingPunct="1"/>
            <a:r>
              <a:rPr lang="en-US" sz="1800" smtClean="0"/>
              <a:t>Slightly more intense M</a:t>
            </a:r>
            <a:r>
              <a:rPr lang="en-US" sz="1800" baseline="30000" smtClean="0"/>
              <a:t>+</a:t>
            </a:r>
            <a:r>
              <a:rPr lang="en-US" sz="1800" smtClean="0"/>
              <a:t> than for the corresponding alcohols or alkanes</a:t>
            </a:r>
          </a:p>
          <a:p>
            <a:pPr marL="2079625" lvl="3" indent="-457200" eaLnBrk="1" hangingPunct="1">
              <a:buFontTx/>
              <a:buNone/>
            </a:pPr>
            <a:endParaRPr lang="en-US" sz="1800" smtClean="0"/>
          </a:p>
          <a:p>
            <a:pPr marL="2079625" lvl="3" indent="-457200" eaLnBrk="1" hangingPunct="1">
              <a:buFontTx/>
              <a:buAutoNum type="alphaLcParenR" startAt="2"/>
            </a:pPr>
            <a:r>
              <a:rPr lang="en-US" sz="1800" smtClean="0"/>
              <a:t>The </a:t>
            </a:r>
            <a:r>
              <a:rPr lang="en-US" sz="1800" smtClean="0">
                <a:solidFill>
                  <a:schemeClr val="accent2"/>
                </a:solidFill>
              </a:rPr>
              <a:t>largest alkyl group is usually lost to </a:t>
            </a:r>
            <a:r>
              <a:rPr lang="en-US" sz="1800" smtClean="0">
                <a:solidFill>
                  <a:schemeClr val="accent2"/>
                </a:solidFill>
                <a:latin typeface="Symbol" pitchFamily="18" charset="2"/>
              </a:rPr>
              <a:t>a</a:t>
            </a:r>
            <a:r>
              <a:rPr lang="en-US" sz="1800" smtClean="0">
                <a:solidFill>
                  <a:schemeClr val="accent2"/>
                </a:solidFill>
              </a:rPr>
              <a:t>-cleavage</a:t>
            </a:r>
            <a:r>
              <a:rPr lang="en-US" sz="1800" smtClean="0"/>
              <a:t>; the mode of cleavage typically is similar to alcohols:</a:t>
            </a:r>
          </a:p>
          <a:p>
            <a:pPr marL="2079625" lvl="3" indent="-457200" eaLnBrk="1" hangingPunct="1">
              <a:buFontTx/>
              <a:buAutoNum type="alphaLcParenR" startAt="2"/>
            </a:pPr>
            <a:endParaRPr lang="en-US" sz="1800" smtClean="0"/>
          </a:p>
          <a:p>
            <a:pPr marL="2079625" lvl="3" indent="-457200" eaLnBrk="1" hangingPunct="1">
              <a:buFontTx/>
              <a:buAutoNum type="alphaLcParenR" startAt="2"/>
            </a:pPr>
            <a:endParaRPr lang="en-US" sz="1800" smtClean="0"/>
          </a:p>
          <a:p>
            <a:pPr marL="2079625" lvl="3" indent="-457200" eaLnBrk="1" hangingPunct="1">
              <a:buFontTx/>
              <a:buAutoNum type="alphaLcParenR" startAt="2"/>
            </a:pPr>
            <a:endParaRPr lang="en-US" sz="1800" smtClean="0"/>
          </a:p>
          <a:p>
            <a:pPr marL="2079625" lvl="3" indent="-457200" eaLnBrk="1" hangingPunct="1">
              <a:buFontTx/>
              <a:buAutoNum type="alphaLcParenR" startAt="2"/>
            </a:pPr>
            <a:endParaRPr lang="en-US" sz="1800" smtClean="0"/>
          </a:p>
          <a:p>
            <a:pPr marL="2079625" lvl="3" indent="-457200" eaLnBrk="1" hangingPunct="1">
              <a:buFontTx/>
              <a:buAutoNum type="alphaLcParenR" startAt="2"/>
            </a:pPr>
            <a:r>
              <a:rPr lang="en-US" sz="1800" smtClean="0"/>
              <a:t>Cleavage of the C-O bond to give carbocations is observed where favorable </a:t>
            </a:r>
          </a:p>
          <a:p>
            <a:pPr marL="2079625" lvl="3" indent="-457200" eaLnBrk="1" hangingPunct="1">
              <a:buFontTx/>
              <a:buAutoNum type="alphaLcParenR" startAt="2"/>
            </a:pPr>
            <a:endParaRPr lang="en-US" sz="1800" smtClean="0"/>
          </a:p>
          <a:p>
            <a:pPr marL="2079625" lvl="3" indent="-457200" eaLnBrk="1" hangingPunct="1">
              <a:buFontTx/>
              <a:buNone/>
            </a:pPr>
            <a:r>
              <a:rPr lang="en-US" sz="1800" smtClean="0"/>
              <a:t>	</a:t>
            </a:r>
          </a:p>
        </p:txBody>
      </p:sp>
      <p:graphicFrame>
        <p:nvGraphicFramePr>
          <p:cNvPr id="32770" name="Object 9"/>
          <p:cNvGraphicFramePr>
            <a:graphicFrameLocks noChangeAspect="1"/>
          </p:cNvGraphicFramePr>
          <p:nvPr/>
        </p:nvGraphicFramePr>
        <p:xfrm>
          <a:off x="2819400" y="3352800"/>
          <a:ext cx="4495800" cy="646113"/>
        </p:xfrm>
        <a:graphic>
          <a:graphicData uri="http://schemas.openxmlformats.org/presentationml/2006/ole">
            <p:oleObj spid="_x0000_s32770" name="CS ChemDraw Drawing" r:id="rId3" imgW="3196596" imgH="462525" progId="ChemDraw.Document.6.0">
              <p:embed/>
            </p:oleObj>
          </a:graphicData>
        </a:graphic>
      </p:graphicFrame>
      <p:graphicFrame>
        <p:nvGraphicFramePr>
          <p:cNvPr id="32771" name="Object 10"/>
          <p:cNvGraphicFramePr>
            <a:graphicFrameLocks noChangeAspect="1"/>
          </p:cNvGraphicFramePr>
          <p:nvPr/>
        </p:nvGraphicFramePr>
        <p:xfrm>
          <a:off x="2514600" y="5334000"/>
          <a:ext cx="4876800" cy="803275"/>
        </p:xfrm>
        <a:graphic>
          <a:graphicData uri="http://schemas.openxmlformats.org/presentationml/2006/ole">
            <p:oleObj spid="_x0000_s32771" name="CS ChemDraw Drawing" r:id="rId4" imgW="3322878" imgH="549249" progId="ChemDraw.Document.6.0">
              <p:embed/>
            </p:oleObj>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pPr eaLnBrk="1" hangingPunct="1"/>
            <a:r>
              <a:rPr lang="en-US" sz="1800" smtClean="0"/>
              <a:t>Mass Spectrometry</a:t>
            </a:r>
          </a:p>
        </p:txBody>
      </p:sp>
      <p:sp>
        <p:nvSpPr>
          <p:cNvPr id="33797"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7"/>
            </a:pPr>
            <a:r>
              <a:rPr lang="en-US" sz="1800" b="1" smtClean="0"/>
              <a:t>Ethers</a:t>
            </a:r>
            <a:r>
              <a:rPr lang="en-US" sz="1800" smtClean="0"/>
              <a:t>– </a:t>
            </a:r>
            <a:r>
              <a:rPr lang="en-US" sz="1800" b="1" smtClean="0">
                <a:solidFill>
                  <a:schemeClr val="accent2"/>
                </a:solidFill>
              </a:rPr>
              <a:t>Fragment Ions</a:t>
            </a:r>
          </a:p>
          <a:p>
            <a:pPr marL="2079625" lvl="3" indent="-457200" eaLnBrk="1" hangingPunct="1">
              <a:buFontTx/>
              <a:buAutoNum type="alphaLcParenR" startAt="4"/>
            </a:pPr>
            <a:r>
              <a:rPr lang="en-US" sz="1800" smtClean="0"/>
              <a:t>Rearrangement can occur of the following type, if </a:t>
            </a:r>
            <a:r>
              <a:rPr lang="en-US" sz="1800" smtClean="0">
                <a:latin typeface="Symbol" pitchFamily="18" charset="2"/>
              </a:rPr>
              <a:t>a</a:t>
            </a:r>
            <a:r>
              <a:rPr lang="en-US" sz="1800" smtClean="0"/>
              <a:t>-carbon is branched:</a:t>
            </a:r>
          </a:p>
          <a:p>
            <a:pPr marL="2079625" lvl="3" indent="-457200" eaLnBrk="1" hangingPunct="1">
              <a:buFontTx/>
              <a:buAutoNum type="alphaLcParenR" startAt="4"/>
            </a:pPr>
            <a:endParaRPr lang="en-US" sz="1800" smtClean="0"/>
          </a:p>
          <a:p>
            <a:pPr marL="2079625" lvl="3" indent="-457200" eaLnBrk="1" hangingPunct="1">
              <a:buFontTx/>
              <a:buAutoNum type="alphaLcParenR" startAt="4"/>
            </a:pPr>
            <a:endParaRPr lang="en-US" sz="1800" smtClean="0"/>
          </a:p>
          <a:p>
            <a:pPr marL="2079625" lvl="3" indent="-457200" eaLnBrk="1" hangingPunct="1">
              <a:buFontTx/>
              <a:buAutoNum type="alphaLcParenR" startAt="4"/>
            </a:pPr>
            <a:endParaRPr lang="en-US" sz="1800" smtClean="0"/>
          </a:p>
          <a:p>
            <a:pPr marL="2079625" lvl="3" indent="-457200" eaLnBrk="1" hangingPunct="1">
              <a:buFontTx/>
              <a:buAutoNum type="alphaLcParenR" startAt="4"/>
            </a:pPr>
            <a:endParaRPr lang="en-US" sz="1800" smtClean="0"/>
          </a:p>
          <a:p>
            <a:pPr marL="2079625" lvl="3" indent="-457200" eaLnBrk="1" hangingPunct="1">
              <a:buFontTx/>
              <a:buAutoNum type="alphaLcParenR" startAt="4"/>
            </a:pPr>
            <a:r>
              <a:rPr lang="en-US" sz="1800" smtClean="0"/>
              <a:t>Aromatic ethers, similar to phenols can generate the C</a:t>
            </a:r>
            <a:r>
              <a:rPr lang="en-US" sz="1800" baseline="-25000" smtClean="0"/>
              <a:t>6</a:t>
            </a:r>
            <a:r>
              <a:rPr lang="en-US" sz="1800" smtClean="0"/>
              <a:t>H</a:t>
            </a:r>
            <a:r>
              <a:rPr lang="en-US" sz="1800" baseline="-25000" smtClean="0"/>
              <a:t>5</a:t>
            </a:r>
            <a:r>
              <a:rPr lang="en-US" sz="1800" smtClean="0"/>
              <a:t>O</a:t>
            </a:r>
            <a:r>
              <a:rPr lang="en-US" sz="1800" baseline="30000" smtClean="0"/>
              <a:t>+</a:t>
            </a:r>
            <a:r>
              <a:rPr lang="en-US" sz="1800" smtClean="0"/>
              <a:t> ion by loss of the alkyl group rather than H; this can expel C</a:t>
            </a:r>
            <a:r>
              <a:rPr lang="en-US" sz="1800" smtClean="0">
                <a:sym typeface="Symbol" pitchFamily="18" charset="2"/>
              </a:rPr>
              <a:t></a:t>
            </a:r>
            <a:r>
              <a:rPr lang="en-US" sz="1800" smtClean="0"/>
              <a:t>O as in the phenolic degradation</a:t>
            </a:r>
          </a:p>
          <a:p>
            <a:pPr marL="2079625" lvl="3" indent="-457200" eaLnBrk="1" hangingPunct="1">
              <a:buFontTx/>
              <a:buNone/>
            </a:pPr>
            <a:endParaRPr lang="en-US" sz="1800" smtClean="0"/>
          </a:p>
          <a:p>
            <a:pPr marL="2079625" lvl="3" indent="-457200" eaLnBrk="1" hangingPunct="1">
              <a:buFontTx/>
              <a:buNone/>
            </a:pPr>
            <a:r>
              <a:rPr lang="en-US" sz="1800" smtClean="0"/>
              <a:t>	</a:t>
            </a:r>
          </a:p>
        </p:txBody>
      </p:sp>
      <p:graphicFrame>
        <p:nvGraphicFramePr>
          <p:cNvPr id="33794" name="Object 6"/>
          <p:cNvGraphicFramePr>
            <a:graphicFrameLocks noChangeAspect="1"/>
          </p:cNvGraphicFramePr>
          <p:nvPr/>
        </p:nvGraphicFramePr>
        <p:xfrm>
          <a:off x="2209800" y="2438400"/>
          <a:ext cx="5943600" cy="873125"/>
        </p:xfrm>
        <a:graphic>
          <a:graphicData uri="http://schemas.openxmlformats.org/presentationml/2006/ole">
            <p:oleObj spid="_x0000_s33794" name="CS ChemDraw Drawing" r:id="rId3" imgW="3941064" imgH="580644" progId="ChemDraw.Document.6.0">
              <p:embed/>
            </p:oleObj>
          </a:graphicData>
        </a:graphic>
      </p:graphicFrame>
      <p:graphicFrame>
        <p:nvGraphicFramePr>
          <p:cNvPr id="33795" name="Object 7"/>
          <p:cNvGraphicFramePr>
            <a:graphicFrameLocks noChangeAspect="1"/>
          </p:cNvGraphicFramePr>
          <p:nvPr/>
        </p:nvGraphicFramePr>
        <p:xfrm>
          <a:off x="2362200" y="4648200"/>
          <a:ext cx="6019800" cy="1219200"/>
        </p:xfrm>
        <a:graphic>
          <a:graphicData uri="http://schemas.openxmlformats.org/presentationml/2006/ole">
            <p:oleObj spid="_x0000_s33795" name="CS ChemDraw Drawing" r:id="rId4" imgW="4719828" imgH="958596" progId="ChemDraw.Document.6.0">
              <p:embed/>
            </p:oleObj>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title"/>
          </p:nvPr>
        </p:nvSpPr>
        <p:spPr/>
        <p:txBody>
          <a:bodyPr/>
          <a:lstStyle/>
          <a:p>
            <a:pPr eaLnBrk="1" hangingPunct="1"/>
            <a:r>
              <a:rPr lang="en-US" sz="1800" smtClean="0"/>
              <a:t>Mass Spectrometry</a:t>
            </a:r>
          </a:p>
        </p:txBody>
      </p:sp>
      <p:sp>
        <p:nvSpPr>
          <p:cNvPr id="34820" name="Rectangle 4"/>
          <p:cNvSpPr>
            <a:spLocks noGrp="1" noChangeArrowheads="1"/>
          </p:cNvSpPr>
          <p:nvPr>
            <p:ph type="body" sz="half" idx="1"/>
          </p:nvPr>
        </p:nvSpPr>
        <p:spPr>
          <a:xfrm>
            <a:off x="0" y="685800"/>
            <a:ext cx="9144000" cy="54864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7"/>
            </a:pPr>
            <a:r>
              <a:rPr lang="en-US" sz="1800" b="1" smtClean="0">
                <a:solidFill>
                  <a:schemeClr val="accent2"/>
                </a:solidFill>
              </a:rPr>
              <a:t>Example MS: </a:t>
            </a:r>
            <a:r>
              <a:rPr lang="en-US" sz="1800" b="1" smtClean="0"/>
              <a:t>ethers </a:t>
            </a:r>
            <a:r>
              <a:rPr lang="en-US" sz="1800" smtClean="0"/>
              <a:t>– butyl methyl ether</a:t>
            </a:r>
          </a:p>
          <a:p>
            <a:pPr marL="2079625" lvl="3" indent="-457200" eaLnBrk="1" hangingPunct="1">
              <a:buFontTx/>
              <a:buNone/>
            </a:pPr>
            <a:endParaRPr lang="en-US" sz="1800" smtClean="0"/>
          </a:p>
        </p:txBody>
      </p:sp>
      <p:sp>
        <p:nvSpPr>
          <p:cNvPr id="34821" name="Text Box 5"/>
          <p:cNvSpPr txBox="1">
            <a:spLocks noChangeArrowheads="1"/>
          </p:cNvSpPr>
          <p:nvPr/>
        </p:nvSpPr>
        <p:spPr bwMode="auto">
          <a:xfrm>
            <a:off x="7696200" y="5257800"/>
            <a:ext cx="709613" cy="336550"/>
          </a:xfrm>
          <a:prstGeom prst="rect">
            <a:avLst/>
          </a:prstGeom>
          <a:noFill/>
          <a:ln w="9525">
            <a:noFill/>
            <a:miter lim="800000"/>
            <a:headEnd/>
            <a:tailEnd/>
          </a:ln>
        </p:spPr>
        <p:txBody>
          <a:bodyPr wrap="none">
            <a:spAutoFit/>
          </a:bodyPr>
          <a:lstStyle/>
          <a:p>
            <a:r>
              <a:rPr lang="en-US"/>
              <a:t>M</a:t>
            </a:r>
            <a:r>
              <a:rPr lang="en-US" baseline="30000"/>
              <a:t>+ </a:t>
            </a:r>
            <a:r>
              <a:rPr lang="en-US"/>
              <a:t>88</a:t>
            </a:r>
          </a:p>
        </p:txBody>
      </p:sp>
      <p:pic>
        <p:nvPicPr>
          <p:cNvPr id="34822" name="Picture 7" descr="MS butyl methyl ether"/>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128838" y="2128838"/>
            <a:ext cx="6353175" cy="4257675"/>
          </a:xfrm>
          <a:prstGeom prst="rect">
            <a:avLst/>
          </a:prstGeom>
          <a:noFill/>
          <a:ln w="9525">
            <a:noFill/>
            <a:miter lim="800000"/>
            <a:headEnd/>
            <a:tailEnd/>
          </a:ln>
        </p:spPr>
      </p:pic>
      <p:graphicFrame>
        <p:nvGraphicFramePr>
          <p:cNvPr id="34818" name="Object 8"/>
          <p:cNvGraphicFramePr>
            <a:graphicFrameLocks noChangeAspect="1"/>
          </p:cNvGraphicFramePr>
          <p:nvPr/>
        </p:nvGraphicFramePr>
        <p:xfrm>
          <a:off x="3962400" y="2590800"/>
          <a:ext cx="1219200" cy="876300"/>
        </p:xfrm>
        <a:graphic>
          <a:graphicData uri="http://schemas.openxmlformats.org/presentationml/2006/ole">
            <p:oleObj spid="_x0000_s34818" name="CS ChemDraw Drawing" r:id="rId4" imgW="859627" imgH="617714" progId="ChemDraw.Document.6.0">
              <p:embed/>
            </p:oleObj>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4" name="Picture 7" descr="MS anisole"/>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128838" y="2128838"/>
            <a:ext cx="6343650" cy="4267200"/>
          </a:xfrm>
          <a:prstGeom prst="rect">
            <a:avLst/>
          </a:prstGeom>
          <a:noFill/>
          <a:ln w="9525">
            <a:noFill/>
            <a:miter lim="800000"/>
            <a:headEnd/>
            <a:tailEnd/>
          </a:ln>
        </p:spPr>
      </p:pic>
      <p:sp>
        <p:nvSpPr>
          <p:cNvPr id="35845" name="Rectangle 2"/>
          <p:cNvSpPr>
            <a:spLocks noGrp="1" noChangeArrowheads="1"/>
          </p:cNvSpPr>
          <p:nvPr>
            <p:ph type="title"/>
          </p:nvPr>
        </p:nvSpPr>
        <p:spPr/>
        <p:txBody>
          <a:bodyPr/>
          <a:lstStyle/>
          <a:p>
            <a:pPr eaLnBrk="1" hangingPunct="1"/>
            <a:r>
              <a:rPr lang="en-US" sz="1800" smtClean="0"/>
              <a:t>Mass Spectrometry</a:t>
            </a:r>
          </a:p>
        </p:txBody>
      </p:sp>
      <p:sp>
        <p:nvSpPr>
          <p:cNvPr id="35846" name="Rectangle 3"/>
          <p:cNvSpPr>
            <a:spLocks noGrp="1" noChangeArrowheads="1"/>
          </p:cNvSpPr>
          <p:nvPr>
            <p:ph type="body" sz="half" idx="1"/>
          </p:nvPr>
        </p:nvSpPr>
        <p:spPr>
          <a:xfrm>
            <a:off x="0" y="685800"/>
            <a:ext cx="9144000" cy="54864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7"/>
            </a:pPr>
            <a:r>
              <a:rPr lang="en-US" sz="1800" b="1" smtClean="0">
                <a:solidFill>
                  <a:schemeClr val="accent2"/>
                </a:solidFill>
              </a:rPr>
              <a:t>Example MS: </a:t>
            </a:r>
            <a:r>
              <a:rPr lang="en-US" sz="1800" b="1" smtClean="0"/>
              <a:t>ethers </a:t>
            </a:r>
            <a:r>
              <a:rPr lang="en-US" sz="1800" smtClean="0"/>
              <a:t>– anisole</a:t>
            </a:r>
          </a:p>
          <a:p>
            <a:pPr marL="2079625" lvl="3" indent="-457200" eaLnBrk="1" hangingPunct="1">
              <a:buFontTx/>
              <a:buNone/>
            </a:pPr>
            <a:endParaRPr lang="en-US" sz="1800" smtClean="0"/>
          </a:p>
        </p:txBody>
      </p:sp>
      <p:sp>
        <p:nvSpPr>
          <p:cNvPr id="35847" name="Text Box 4"/>
          <p:cNvSpPr txBox="1">
            <a:spLocks noChangeArrowheads="1"/>
          </p:cNvSpPr>
          <p:nvPr/>
        </p:nvSpPr>
        <p:spPr bwMode="auto">
          <a:xfrm>
            <a:off x="7315200" y="3048000"/>
            <a:ext cx="820738" cy="336550"/>
          </a:xfrm>
          <a:prstGeom prst="rect">
            <a:avLst/>
          </a:prstGeom>
          <a:noFill/>
          <a:ln w="9525">
            <a:noFill/>
            <a:miter lim="800000"/>
            <a:headEnd/>
            <a:tailEnd/>
          </a:ln>
        </p:spPr>
        <p:txBody>
          <a:bodyPr wrap="none">
            <a:spAutoFit/>
          </a:bodyPr>
          <a:lstStyle/>
          <a:p>
            <a:r>
              <a:rPr lang="en-US"/>
              <a:t>M</a:t>
            </a:r>
            <a:r>
              <a:rPr lang="en-US" baseline="30000"/>
              <a:t>+ </a:t>
            </a:r>
            <a:r>
              <a:rPr lang="en-US"/>
              <a:t>108</a:t>
            </a:r>
          </a:p>
        </p:txBody>
      </p:sp>
      <p:graphicFrame>
        <p:nvGraphicFramePr>
          <p:cNvPr id="35842" name="Object 8"/>
          <p:cNvGraphicFramePr>
            <a:graphicFrameLocks noChangeAspect="1"/>
          </p:cNvGraphicFramePr>
          <p:nvPr/>
        </p:nvGraphicFramePr>
        <p:xfrm>
          <a:off x="6934200" y="4267200"/>
          <a:ext cx="935038" cy="1066800"/>
        </p:xfrm>
        <a:graphic>
          <a:graphicData uri="http://schemas.openxmlformats.org/presentationml/2006/ole">
            <p:oleObj spid="_x0000_s35842" name="CS ChemDraw Drawing" r:id="rId4" imgW="690745" imgH="786597" progId="ChemDraw.Document.6.0">
              <p:embed/>
            </p:oleObj>
          </a:graphicData>
        </a:graphic>
      </p:graphicFrame>
      <p:sp>
        <p:nvSpPr>
          <p:cNvPr id="35848" name="Text Box 9"/>
          <p:cNvSpPr txBox="1">
            <a:spLocks noChangeArrowheads="1"/>
          </p:cNvSpPr>
          <p:nvPr/>
        </p:nvSpPr>
        <p:spPr bwMode="auto">
          <a:xfrm>
            <a:off x="4038600" y="3962400"/>
            <a:ext cx="1733550" cy="581025"/>
          </a:xfrm>
          <a:prstGeom prst="rect">
            <a:avLst/>
          </a:prstGeom>
          <a:noFill/>
          <a:ln w="9525">
            <a:noFill/>
            <a:miter lim="800000"/>
            <a:headEnd/>
            <a:tailEnd/>
          </a:ln>
        </p:spPr>
        <p:txBody>
          <a:bodyPr wrap="none">
            <a:spAutoFit/>
          </a:bodyPr>
          <a:lstStyle/>
          <a:p>
            <a:pPr algn="ctr"/>
            <a:r>
              <a:rPr lang="en-US"/>
              <a:t>M-28 (-CH</a:t>
            </a:r>
            <a:r>
              <a:rPr lang="en-US" baseline="-25000"/>
              <a:t>3</a:t>
            </a:r>
            <a:r>
              <a:rPr lang="en-US"/>
              <a:t>, -CO)</a:t>
            </a:r>
          </a:p>
          <a:p>
            <a:pPr algn="ctr"/>
            <a:r>
              <a:rPr lang="en-US" baseline="30000"/>
              <a:t> </a:t>
            </a:r>
            <a:r>
              <a:rPr lang="en-US"/>
              <a:t>65</a:t>
            </a:r>
          </a:p>
        </p:txBody>
      </p:sp>
      <p:graphicFrame>
        <p:nvGraphicFramePr>
          <p:cNvPr id="35843" name="Object 10"/>
          <p:cNvGraphicFramePr>
            <a:graphicFrameLocks noChangeAspect="1"/>
          </p:cNvGraphicFramePr>
          <p:nvPr/>
        </p:nvGraphicFramePr>
        <p:xfrm>
          <a:off x="5791200" y="2819400"/>
          <a:ext cx="915988" cy="1066800"/>
        </p:xfrm>
        <a:graphic>
          <a:graphicData uri="http://schemas.openxmlformats.org/presentationml/2006/ole">
            <p:oleObj spid="_x0000_s35843" name="CS ChemDraw Drawing" r:id="rId5" imgW="697992" imgH="812292" progId="ChemDraw.Document.6.0">
              <p:embed/>
            </p:oleObj>
          </a:graphicData>
        </a:graphic>
      </p:graphicFrame>
      <p:sp>
        <p:nvSpPr>
          <p:cNvPr id="35849" name="Text Box 11"/>
          <p:cNvSpPr txBox="1">
            <a:spLocks noChangeArrowheads="1"/>
          </p:cNvSpPr>
          <p:nvPr/>
        </p:nvSpPr>
        <p:spPr bwMode="auto">
          <a:xfrm>
            <a:off x="5943600" y="1143000"/>
            <a:ext cx="2844800" cy="336550"/>
          </a:xfrm>
          <a:prstGeom prst="rect">
            <a:avLst/>
          </a:prstGeom>
          <a:noFill/>
          <a:ln w="9525">
            <a:noFill/>
            <a:miter lim="800000"/>
            <a:headEnd/>
            <a:tailEnd/>
          </a:ln>
        </p:spPr>
        <p:txBody>
          <a:bodyPr wrap="none">
            <a:spAutoFit/>
          </a:bodyPr>
          <a:lstStyle/>
          <a:p>
            <a:r>
              <a:rPr lang="en-US"/>
              <a:t>Take home – what is m/z 78?</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pPr eaLnBrk="1" hangingPunct="1"/>
            <a:r>
              <a:rPr lang="en-US" sz="1800" smtClean="0"/>
              <a:t>Mass Spectrometry</a:t>
            </a:r>
          </a:p>
        </p:txBody>
      </p:sp>
      <p:sp>
        <p:nvSpPr>
          <p:cNvPr id="36869"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8"/>
            </a:pPr>
            <a:r>
              <a:rPr lang="en-US" sz="1800" b="1" smtClean="0"/>
              <a:t>Aldehydes -</a:t>
            </a:r>
            <a:r>
              <a:rPr lang="en-US" sz="1800" smtClean="0"/>
              <a:t> </a:t>
            </a:r>
            <a:r>
              <a:rPr lang="en-US" sz="1800" b="1" smtClean="0">
                <a:solidFill>
                  <a:schemeClr val="accent2"/>
                </a:solidFill>
              </a:rPr>
              <a:t>Fragment Ions</a:t>
            </a:r>
          </a:p>
          <a:p>
            <a:pPr marL="2079625" lvl="3" indent="-457200" eaLnBrk="1" hangingPunct="1"/>
            <a:r>
              <a:rPr lang="en-US" sz="1800" smtClean="0"/>
              <a:t>Weak M</a:t>
            </a:r>
            <a:r>
              <a:rPr lang="en-US" sz="1800" baseline="30000" smtClean="0"/>
              <a:t>+</a:t>
            </a:r>
            <a:r>
              <a:rPr lang="en-US" sz="1800" smtClean="0"/>
              <a:t> for aliphatic, strong M</a:t>
            </a:r>
            <a:r>
              <a:rPr lang="en-US" sz="1800" baseline="30000" smtClean="0"/>
              <a:t>+</a:t>
            </a:r>
            <a:r>
              <a:rPr lang="en-US" sz="1800" smtClean="0"/>
              <a:t> for aromatic aldehydes</a:t>
            </a:r>
          </a:p>
          <a:p>
            <a:pPr marL="2079625" lvl="3" indent="-457200" eaLnBrk="1" hangingPunct="1">
              <a:buFontTx/>
              <a:buNone/>
            </a:pPr>
            <a:endParaRPr lang="en-US" sz="1800" smtClean="0"/>
          </a:p>
          <a:p>
            <a:pPr marL="2079625" lvl="3" indent="-457200" eaLnBrk="1" hangingPunct="1">
              <a:buFontTx/>
              <a:buAutoNum type="alphaLcParenR" startAt="2"/>
            </a:pPr>
            <a:r>
              <a:rPr lang="en-US" sz="1800" smtClean="0"/>
              <a:t> </a:t>
            </a:r>
            <a:r>
              <a:rPr lang="en-US" sz="1800" smtClean="0">
                <a:latin typeface="Symbol" pitchFamily="18" charset="2"/>
              </a:rPr>
              <a:t>a</a:t>
            </a:r>
            <a:r>
              <a:rPr lang="en-US" sz="1800" smtClean="0"/>
              <a:t>-cleavage is characteristic and often diagnostic for aldehydes – can occur on either side of the carbonyl</a:t>
            </a:r>
          </a:p>
          <a:p>
            <a:pPr marL="2079625" lvl="3" indent="-457200" eaLnBrk="1" hangingPunct="1">
              <a:buFontTx/>
              <a:buAutoNum type="alphaLcParenR" startAt="2"/>
            </a:pPr>
            <a:endParaRPr lang="en-US" sz="1800" smtClean="0"/>
          </a:p>
          <a:p>
            <a:pPr marL="2079625" lvl="3" indent="-457200" eaLnBrk="1" hangingPunct="1">
              <a:buFontTx/>
              <a:buAutoNum type="alphaLcParenR" startAt="2"/>
            </a:pPr>
            <a:endParaRPr lang="en-US" sz="1800" smtClean="0"/>
          </a:p>
          <a:p>
            <a:pPr marL="2079625" lvl="3" indent="-457200" eaLnBrk="1" hangingPunct="1">
              <a:buFontTx/>
              <a:buAutoNum type="alphaLcParenR" startAt="2"/>
            </a:pPr>
            <a:endParaRPr lang="en-US" sz="1800" smtClean="0"/>
          </a:p>
          <a:p>
            <a:pPr marL="2079625" lvl="3" indent="-457200" eaLnBrk="1" hangingPunct="1">
              <a:buFontTx/>
              <a:buAutoNum type="alphaLcParenR" startAt="2"/>
            </a:pPr>
            <a:endParaRPr lang="en-US" sz="1800" smtClean="0"/>
          </a:p>
          <a:p>
            <a:pPr marL="2079625" lvl="3" indent="-457200" eaLnBrk="1" hangingPunct="1">
              <a:buFontTx/>
              <a:buAutoNum type="alphaLcParenR" startAt="2"/>
            </a:pPr>
            <a:endParaRPr lang="en-US" sz="1800" smtClean="0"/>
          </a:p>
          <a:p>
            <a:pPr marL="2079625" lvl="3" indent="-457200" eaLnBrk="1" hangingPunct="1">
              <a:buFontTx/>
              <a:buAutoNum type="alphaLcParenR" startAt="2"/>
            </a:pPr>
            <a:endParaRPr lang="en-US" sz="1800" smtClean="0"/>
          </a:p>
          <a:p>
            <a:pPr marL="2079625" lvl="3" indent="-457200" eaLnBrk="1" hangingPunct="1">
              <a:buFontTx/>
              <a:buAutoNum type="alphaLcParenR" startAt="2"/>
            </a:pPr>
            <a:r>
              <a:rPr lang="en-US" sz="1800" smtClean="0"/>
              <a:t> </a:t>
            </a:r>
            <a:r>
              <a:rPr lang="en-US" sz="1800" smtClean="0">
                <a:latin typeface="Symbol" pitchFamily="18" charset="2"/>
              </a:rPr>
              <a:t>b</a:t>
            </a:r>
            <a:r>
              <a:rPr lang="en-US" sz="1800" smtClean="0"/>
              <a:t>-cleavage is an additional mode of fragmentation</a:t>
            </a:r>
          </a:p>
          <a:p>
            <a:pPr marL="2079625" lvl="3" indent="-457200" eaLnBrk="1" hangingPunct="1">
              <a:buFontTx/>
              <a:buAutoNum type="alphaLcParenR" startAt="2"/>
            </a:pPr>
            <a:endParaRPr lang="en-US" sz="1800" smtClean="0"/>
          </a:p>
          <a:p>
            <a:pPr marL="2079625" lvl="3" indent="-457200" eaLnBrk="1" hangingPunct="1">
              <a:buFontTx/>
              <a:buNone/>
            </a:pPr>
            <a:r>
              <a:rPr lang="en-US" sz="1800" smtClean="0"/>
              <a:t>	</a:t>
            </a:r>
          </a:p>
        </p:txBody>
      </p:sp>
      <p:graphicFrame>
        <p:nvGraphicFramePr>
          <p:cNvPr id="36866" name="Object 6"/>
          <p:cNvGraphicFramePr>
            <a:graphicFrameLocks noChangeAspect="1"/>
          </p:cNvGraphicFramePr>
          <p:nvPr/>
        </p:nvGraphicFramePr>
        <p:xfrm>
          <a:off x="2743200" y="2971800"/>
          <a:ext cx="4114800" cy="1835150"/>
        </p:xfrm>
        <a:graphic>
          <a:graphicData uri="http://schemas.openxmlformats.org/presentationml/2006/ole">
            <p:oleObj spid="_x0000_s36866" name="CS ChemDraw Drawing" r:id="rId3" imgW="3139440" imgH="1402080" progId="ChemDraw.Document.6.0">
              <p:embed/>
            </p:oleObj>
          </a:graphicData>
        </a:graphic>
      </p:graphicFrame>
      <p:sp>
        <p:nvSpPr>
          <p:cNvPr id="36870" name="Text Box 7"/>
          <p:cNvSpPr txBox="1">
            <a:spLocks noChangeArrowheads="1"/>
          </p:cNvSpPr>
          <p:nvPr/>
        </p:nvSpPr>
        <p:spPr bwMode="auto">
          <a:xfrm>
            <a:off x="7391400" y="3276600"/>
            <a:ext cx="1017588" cy="336550"/>
          </a:xfrm>
          <a:prstGeom prst="rect">
            <a:avLst/>
          </a:prstGeom>
          <a:noFill/>
          <a:ln w="9525">
            <a:noFill/>
            <a:miter lim="800000"/>
            <a:headEnd/>
            <a:tailEnd/>
          </a:ln>
        </p:spPr>
        <p:txBody>
          <a:bodyPr wrap="none">
            <a:spAutoFit/>
          </a:bodyPr>
          <a:lstStyle/>
          <a:p>
            <a:r>
              <a:rPr lang="en-US"/>
              <a:t>M-1 peak</a:t>
            </a:r>
          </a:p>
        </p:txBody>
      </p:sp>
      <p:sp>
        <p:nvSpPr>
          <p:cNvPr id="36871" name="Text Box 8"/>
          <p:cNvSpPr txBox="1">
            <a:spLocks noChangeArrowheads="1"/>
          </p:cNvSpPr>
          <p:nvPr/>
        </p:nvSpPr>
        <p:spPr bwMode="auto">
          <a:xfrm>
            <a:off x="7391400" y="4267200"/>
            <a:ext cx="809625" cy="336550"/>
          </a:xfrm>
          <a:prstGeom prst="rect">
            <a:avLst/>
          </a:prstGeom>
          <a:noFill/>
          <a:ln w="9525">
            <a:noFill/>
            <a:miter lim="800000"/>
            <a:headEnd/>
            <a:tailEnd/>
          </a:ln>
        </p:spPr>
        <p:txBody>
          <a:bodyPr wrap="none">
            <a:spAutoFit/>
          </a:bodyPr>
          <a:lstStyle/>
          <a:p>
            <a:r>
              <a:rPr lang="en-US"/>
              <a:t>m/z 29</a:t>
            </a:r>
          </a:p>
        </p:txBody>
      </p:sp>
      <p:graphicFrame>
        <p:nvGraphicFramePr>
          <p:cNvPr id="36867" name="Object 9"/>
          <p:cNvGraphicFramePr>
            <a:graphicFrameLocks noChangeAspect="1"/>
          </p:cNvGraphicFramePr>
          <p:nvPr/>
        </p:nvGraphicFramePr>
        <p:xfrm>
          <a:off x="2743200" y="5410200"/>
          <a:ext cx="4267200" cy="842963"/>
        </p:xfrm>
        <a:graphic>
          <a:graphicData uri="http://schemas.openxmlformats.org/presentationml/2006/ole">
            <p:oleObj spid="_x0000_s36867" name="CS ChemDraw Drawing" r:id="rId4" imgW="3125724" imgH="618744" progId="ChemDraw.Document.6.0">
              <p:embed/>
            </p:oleObj>
          </a:graphicData>
        </a:graphic>
      </p:graphicFrame>
      <p:sp>
        <p:nvSpPr>
          <p:cNvPr id="36872" name="Text Box 10"/>
          <p:cNvSpPr txBox="1">
            <a:spLocks noChangeArrowheads="1"/>
          </p:cNvSpPr>
          <p:nvPr/>
        </p:nvSpPr>
        <p:spPr bwMode="auto">
          <a:xfrm>
            <a:off x="7315200" y="5486400"/>
            <a:ext cx="1511300" cy="825500"/>
          </a:xfrm>
          <a:prstGeom prst="rect">
            <a:avLst/>
          </a:prstGeom>
          <a:noFill/>
          <a:ln w="9525">
            <a:noFill/>
            <a:miter lim="800000"/>
            <a:headEnd/>
            <a:tailEnd/>
          </a:ln>
        </p:spPr>
        <p:txBody>
          <a:bodyPr wrap="none">
            <a:spAutoFit/>
          </a:bodyPr>
          <a:lstStyle/>
          <a:p>
            <a:r>
              <a:rPr lang="en-US"/>
              <a:t>m/z R</a:t>
            </a:r>
            <a:r>
              <a:rPr lang="en-US" baseline="30000"/>
              <a:t>+</a:t>
            </a:r>
          </a:p>
          <a:p>
            <a:r>
              <a:rPr lang="en-US"/>
              <a:t>M - 41</a:t>
            </a:r>
          </a:p>
          <a:p>
            <a:r>
              <a:rPr lang="en-US"/>
              <a:t>can be R-subs.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p:txBody>
          <a:bodyPr/>
          <a:lstStyle/>
          <a:p>
            <a:pPr eaLnBrk="1" hangingPunct="1"/>
            <a:r>
              <a:rPr lang="en-US" sz="1800" smtClean="0"/>
              <a:t>Mass Spectrometry</a:t>
            </a:r>
          </a:p>
        </p:txBody>
      </p:sp>
      <p:sp>
        <p:nvSpPr>
          <p:cNvPr id="37893"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8"/>
            </a:pPr>
            <a:r>
              <a:rPr lang="en-US" sz="1800" b="1" smtClean="0"/>
              <a:t>Aldehydes -</a:t>
            </a:r>
            <a:r>
              <a:rPr lang="en-US" sz="1800" smtClean="0"/>
              <a:t> </a:t>
            </a:r>
            <a:r>
              <a:rPr lang="en-US" sz="1800" b="1" smtClean="0">
                <a:solidFill>
                  <a:schemeClr val="accent2"/>
                </a:solidFill>
              </a:rPr>
              <a:t>Fragment Ions</a:t>
            </a:r>
          </a:p>
          <a:p>
            <a:pPr marL="2079625" lvl="3" indent="-457200" eaLnBrk="1" hangingPunct="1">
              <a:buFontTx/>
              <a:buAutoNum type="alphaLcParenR" startAt="4"/>
            </a:pPr>
            <a:r>
              <a:rPr lang="en-US" sz="1800" smtClean="0"/>
              <a:t>McLafferty rearrangement observed if </a:t>
            </a:r>
            <a:r>
              <a:rPr lang="en-US" sz="1800" smtClean="0">
                <a:latin typeface="Symbol" pitchFamily="18" charset="2"/>
              </a:rPr>
              <a:t>g</a:t>
            </a:r>
            <a:r>
              <a:rPr lang="en-US" sz="1800" smtClean="0"/>
              <a:t>-Hs present</a:t>
            </a:r>
          </a:p>
          <a:p>
            <a:pPr marL="2079625" lvl="3" indent="-457200" eaLnBrk="1" hangingPunct="1">
              <a:buFontTx/>
              <a:buAutoNum type="alphaLcParenR" startAt="4"/>
            </a:pPr>
            <a:endParaRPr lang="en-US" sz="1800" smtClean="0"/>
          </a:p>
          <a:p>
            <a:pPr marL="2079625" lvl="3" indent="-457200" eaLnBrk="1" hangingPunct="1">
              <a:buFontTx/>
              <a:buAutoNum type="alphaLcParenR" startAt="4"/>
            </a:pPr>
            <a:endParaRPr lang="en-US" sz="1800" smtClean="0"/>
          </a:p>
          <a:p>
            <a:pPr marL="2079625" lvl="3" indent="-457200" eaLnBrk="1" hangingPunct="1">
              <a:buFontTx/>
              <a:buAutoNum type="alphaLcParenR" startAt="4"/>
            </a:pPr>
            <a:endParaRPr lang="en-US" sz="1800" smtClean="0"/>
          </a:p>
          <a:p>
            <a:pPr marL="2079625" lvl="3" indent="-457200" eaLnBrk="1" hangingPunct="1">
              <a:buFontTx/>
              <a:buNone/>
            </a:pPr>
            <a:endParaRPr lang="en-US" sz="1800" smtClean="0"/>
          </a:p>
          <a:p>
            <a:pPr marL="2079625" lvl="3" indent="-457200" eaLnBrk="1" hangingPunct="1">
              <a:buFontTx/>
              <a:buAutoNum type="alphaLcParenR" startAt="5"/>
            </a:pPr>
            <a:r>
              <a:rPr lang="en-US" sz="1800" smtClean="0"/>
              <a:t>Aromatic aldehydes – a-cleavages are more favorable, both to lose H</a:t>
            </a:r>
            <a:r>
              <a:rPr lang="en-US" sz="1800" smtClean="0">
                <a:cs typeface="Tahoma" pitchFamily="34" charset="0"/>
              </a:rPr>
              <a:t>·</a:t>
            </a:r>
            <a:r>
              <a:rPr lang="en-US" sz="1800" smtClean="0"/>
              <a:t> (M - 1) and HCO</a:t>
            </a:r>
            <a:r>
              <a:rPr lang="en-US" sz="1800" smtClean="0">
                <a:cs typeface="Tahoma" pitchFamily="34" charset="0"/>
              </a:rPr>
              <a:t>· (M – 29)</a:t>
            </a:r>
          </a:p>
          <a:p>
            <a:pPr marL="2079625" lvl="3" indent="-457200" eaLnBrk="1" hangingPunct="1">
              <a:buFontTx/>
              <a:buAutoNum type="alphaLcParenR" startAt="5"/>
            </a:pPr>
            <a:endParaRPr lang="en-US" sz="1800" smtClean="0"/>
          </a:p>
          <a:p>
            <a:pPr marL="2079625" lvl="3" indent="-457200" eaLnBrk="1" hangingPunct="1">
              <a:buFontTx/>
              <a:buAutoNum type="alphaLcParenR" startAt="5"/>
            </a:pPr>
            <a:endParaRPr lang="en-US" sz="1800" smtClean="0"/>
          </a:p>
          <a:p>
            <a:pPr marL="2079625" lvl="3" indent="-457200" eaLnBrk="1" hangingPunct="1">
              <a:buFontTx/>
              <a:buAutoNum type="alphaLcParenR" startAt="5"/>
            </a:pPr>
            <a:endParaRPr lang="en-US" sz="1800" smtClean="0"/>
          </a:p>
          <a:p>
            <a:pPr marL="2079625" lvl="3" indent="-457200" eaLnBrk="1" hangingPunct="1">
              <a:buFontTx/>
              <a:buAutoNum type="alphaLcParenR" startAt="5"/>
            </a:pPr>
            <a:endParaRPr lang="en-US" sz="1800" smtClean="0"/>
          </a:p>
          <a:p>
            <a:pPr marL="2079625" lvl="3" indent="-457200" eaLnBrk="1" hangingPunct="1">
              <a:buFontTx/>
              <a:buAutoNum type="alphaLcParenR" startAt="5"/>
            </a:pPr>
            <a:endParaRPr lang="en-US" sz="1800" smtClean="0"/>
          </a:p>
        </p:txBody>
      </p:sp>
      <p:sp>
        <p:nvSpPr>
          <p:cNvPr id="37894" name="Text Box 6"/>
          <p:cNvSpPr txBox="1">
            <a:spLocks noChangeArrowheads="1"/>
          </p:cNvSpPr>
          <p:nvPr/>
        </p:nvSpPr>
        <p:spPr bwMode="auto">
          <a:xfrm>
            <a:off x="7467600" y="2286000"/>
            <a:ext cx="809625" cy="336550"/>
          </a:xfrm>
          <a:prstGeom prst="rect">
            <a:avLst/>
          </a:prstGeom>
          <a:noFill/>
          <a:ln w="9525">
            <a:noFill/>
            <a:miter lim="800000"/>
            <a:headEnd/>
            <a:tailEnd/>
          </a:ln>
        </p:spPr>
        <p:txBody>
          <a:bodyPr wrap="none">
            <a:spAutoFit/>
          </a:bodyPr>
          <a:lstStyle/>
          <a:p>
            <a:r>
              <a:rPr lang="en-US"/>
              <a:t>m/z 44</a:t>
            </a:r>
          </a:p>
        </p:txBody>
      </p:sp>
      <p:sp>
        <p:nvSpPr>
          <p:cNvPr id="37895" name="Text Box 8"/>
          <p:cNvSpPr txBox="1">
            <a:spLocks noChangeArrowheads="1"/>
          </p:cNvSpPr>
          <p:nvPr/>
        </p:nvSpPr>
        <p:spPr bwMode="auto">
          <a:xfrm>
            <a:off x="7391400" y="4953000"/>
            <a:ext cx="1752600" cy="1069975"/>
          </a:xfrm>
          <a:prstGeom prst="rect">
            <a:avLst/>
          </a:prstGeom>
          <a:noFill/>
          <a:ln w="9525">
            <a:noFill/>
            <a:miter lim="800000"/>
            <a:headEnd/>
            <a:tailEnd/>
          </a:ln>
        </p:spPr>
        <p:txBody>
          <a:bodyPr>
            <a:spAutoFit/>
          </a:bodyPr>
          <a:lstStyle/>
          <a:p>
            <a:r>
              <a:rPr lang="en-US"/>
              <a:t>m/z R</a:t>
            </a:r>
            <a:r>
              <a:rPr lang="en-US" baseline="30000"/>
              <a:t>+</a:t>
            </a:r>
          </a:p>
          <a:p>
            <a:r>
              <a:rPr lang="en-US"/>
              <a:t>Remember: aromatic ring can be subs.</a:t>
            </a:r>
          </a:p>
        </p:txBody>
      </p:sp>
      <p:graphicFrame>
        <p:nvGraphicFramePr>
          <p:cNvPr id="37890" name="Object 9"/>
          <p:cNvGraphicFramePr>
            <a:graphicFrameLocks noChangeAspect="1"/>
          </p:cNvGraphicFramePr>
          <p:nvPr/>
        </p:nvGraphicFramePr>
        <p:xfrm>
          <a:off x="2286000" y="2057400"/>
          <a:ext cx="4953000" cy="836613"/>
        </p:xfrm>
        <a:graphic>
          <a:graphicData uri="http://schemas.openxmlformats.org/presentationml/2006/ole">
            <p:oleObj spid="_x0000_s37890" name="CS ChemDraw Drawing" r:id="rId3" imgW="3654552" imgH="618744" progId="ChemDraw.Document.6.0">
              <p:embed/>
            </p:oleObj>
          </a:graphicData>
        </a:graphic>
      </p:graphicFrame>
      <p:graphicFrame>
        <p:nvGraphicFramePr>
          <p:cNvPr id="37891" name="Object 10"/>
          <p:cNvGraphicFramePr>
            <a:graphicFrameLocks noChangeAspect="1"/>
          </p:cNvGraphicFramePr>
          <p:nvPr/>
        </p:nvGraphicFramePr>
        <p:xfrm>
          <a:off x="2133600" y="3810000"/>
          <a:ext cx="5105400" cy="2063750"/>
        </p:xfrm>
        <a:graphic>
          <a:graphicData uri="http://schemas.openxmlformats.org/presentationml/2006/ole">
            <p:oleObj spid="_x0000_s37891" name="CS ChemDraw Drawing" r:id="rId4" imgW="3989832" imgH="1613916" progId="ChemDraw.Document.6.0">
              <p:embed/>
            </p:oleObj>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6" name="Picture 10" descr="MS pentanal"/>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133600" y="2128838"/>
            <a:ext cx="6362700" cy="4267200"/>
          </a:xfrm>
          <a:prstGeom prst="rect">
            <a:avLst/>
          </a:prstGeom>
          <a:noFill/>
          <a:ln w="9525">
            <a:noFill/>
            <a:miter lim="800000"/>
            <a:headEnd/>
            <a:tailEnd/>
          </a:ln>
        </p:spPr>
      </p:pic>
      <p:sp>
        <p:nvSpPr>
          <p:cNvPr id="38917" name="Rectangle 3"/>
          <p:cNvSpPr>
            <a:spLocks noGrp="1" noChangeArrowheads="1"/>
          </p:cNvSpPr>
          <p:nvPr>
            <p:ph type="title"/>
          </p:nvPr>
        </p:nvSpPr>
        <p:spPr/>
        <p:txBody>
          <a:bodyPr/>
          <a:lstStyle/>
          <a:p>
            <a:pPr eaLnBrk="1" hangingPunct="1"/>
            <a:r>
              <a:rPr lang="en-US" sz="1800" smtClean="0"/>
              <a:t>Mass Spectrometry</a:t>
            </a:r>
          </a:p>
        </p:txBody>
      </p:sp>
      <p:sp>
        <p:nvSpPr>
          <p:cNvPr id="38918" name="Rectangle 4"/>
          <p:cNvSpPr>
            <a:spLocks noGrp="1" noChangeArrowheads="1"/>
          </p:cNvSpPr>
          <p:nvPr>
            <p:ph type="body" sz="half" idx="1"/>
          </p:nvPr>
        </p:nvSpPr>
        <p:spPr>
          <a:xfrm>
            <a:off x="0" y="685800"/>
            <a:ext cx="9144000" cy="54864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8"/>
            </a:pPr>
            <a:r>
              <a:rPr lang="en-US" sz="1800" b="1" smtClean="0">
                <a:solidFill>
                  <a:schemeClr val="accent2"/>
                </a:solidFill>
              </a:rPr>
              <a:t>Example MS: </a:t>
            </a:r>
            <a:r>
              <a:rPr lang="en-US" sz="1800" b="1" smtClean="0"/>
              <a:t>aldehydes (aliphatic) </a:t>
            </a:r>
            <a:r>
              <a:rPr lang="en-US" sz="1800" smtClean="0"/>
              <a:t>– pentanal</a:t>
            </a:r>
          </a:p>
          <a:p>
            <a:pPr marL="2079625" lvl="3" indent="-457200" eaLnBrk="1" hangingPunct="1">
              <a:buFontTx/>
              <a:buNone/>
            </a:pPr>
            <a:endParaRPr lang="en-US" sz="1800" smtClean="0"/>
          </a:p>
        </p:txBody>
      </p:sp>
      <p:sp>
        <p:nvSpPr>
          <p:cNvPr id="38919" name="Text Box 5"/>
          <p:cNvSpPr txBox="1">
            <a:spLocks noChangeArrowheads="1"/>
          </p:cNvSpPr>
          <p:nvPr/>
        </p:nvSpPr>
        <p:spPr bwMode="auto">
          <a:xfrm>
            <a:off x="5715000" y="4953000"/>
            <a:ext cx="709613" cy="336550"/>
          </a:xfrm>
          <a:prstGeom prst="rect">
            <a:avLst/>
          </a:prstGeom>
          <a:noFill/>
          <a:ln w="9525">
            <a:noFill/>
            <a:miter lim="800000"/>
            <a:headEnd/>
            <a:tailEnd/>
          </a:ln>
        </p:spPr>
        <p:txBody>
          <a:bodyPr wrap="none">
            <a:spAutoFit/>
          </a:bodyPr>
          <a:lstStyle/>
          <a:p>
            <a:r>
              <a:rPr lang="en-US"/>
              <a:t>M</a:t>
            </a:r>
            <a:r>
              <a:rPr lang="en-US" baseline="30000"/>
              <a:t>+ </a:t>
            </a:r>
            <a:r>
              <a:rPr lang="en-US"/>
              <a:t>86</a:t>
            </a:r>
          </a:p>
        </p:txBody>
      </p:sp>
      <p:sp>
        <p:nvSpPr>
          <p:cNvPr id="38920" name="Text Box 7"/>
          <p:cNvSpPr txBox="1">
            <a:spLocks noChangeArrowheads="1"/>
          </p:cNvSpPr>
          <p:nvPr/>
        </p:nvSpPr>
        <p:spPr bwMode="auto">
          <a:xfrm>
            <a:off x="5334000" y="4495800"/>
            <a:ext cx="527050" cy="581025"/>
          </a:xfrm>
          <a:prstGeom prst="rect">
            <a:avLst/>
          </a:prstGeom>
          <a:noFill/>
          <a:ln w="9525">
            <a:noFill/>
            <a:miter lim="800000"/>
            <a:headEnd/>
            <a:tailEnd/>
          </a:ln>
        </p:spPr>
        <p:txBody>
          <a:bodyPr wrap="none">
            <a:spAutoFit/>
          </a:bodyPr>
          <a:lstStyle/>
          <a:p>
            <a:pPr algn="ctr"/>
            <a:r>
              <a:rPr lang="en-US"/>
              <a:t>M-1</a:t>
            </a:r>
          </a:p>
          <a:p>
            <a:pPr algn="ctr"/>
            <a:r>
              <a:rPr lang="en-US" baseline="30000"/>
              <a:t> </a:t>
            </a:r>
            <a:r>
              <a:rPr lang="en-US"/>
              <a:t>85</a:t>
            </a:r>
          </a:p>
        </p:txBody>
      </p:sp>
      <p:sp>
        <p:nvSpPr>
          <p:cNvPr id="38921" name="Line 11"/>
          <p:cNvSpPr>
            <a:spLocks noChangeShapeType="1"/>
          </p:cNvSpPr>
          <p:nvPr/>
        </p:nvSpPr>
        <p:spPr bwMode="auto">
          <a:xfrm flipH="1">
            <a:off x="5715000" y="5257800"/>
            <a:ext cx="152400" cy="457200"/>
          </a:xfrm>
          <a:prstGeom prst="line">
            <a:avLst/>
          </a:prstGeom>
          <a:noFill/>
          <a:ln w="9525">
            <a:solidFill>
              <a:schemeClr val="tx1"/>
            </a:solidFill>
            <a:round/>
            <a:headEnd/>
            <a:tailEnd type="triangle" w="med" len="med"/>
          </a:ln>
        </p:spPr>
        <p:txBody>
          <a:bodyPr wrap="none">
            <a:spAutoFit/>
          </a:bodyPr>
          <a:lstStyle/>
          <a:p>
            <a:endParaRPr lang="en-US"/>
          </a:p>
        </p:txBody>
      </p:sp>
      <p:sp>
        <p:nvSpPr>
          <p:cNvPr id="38922" name="Line 12"/>
          <p:cNvSpPr>
            <a:spLocks noChangeShapeType="1"/>
          </p:cNvSpPr>
          <p:nvPr/>
        </p:nvSpPr>
        <p:spPr bwMode="auto">
          <a:xfrm flipH="1">
            <a:off x="5613400" y="5105400"/>
            <a:ext cx="25400" cy="598488"/>
          </a:xfrm>
          <a:prstGeom prst="line">
            <a:avLst/>
          </a:prstGeom>
          <a:noFill/>
          <a:ln w="9525">
            <a:solidFill>
              <a:schemeClr val="tx1"/>
            </a:solidFill>
            <a:round/>
            <a:headEnd/>
            <a:tailEnd type="triangle" w="med" len="med"/>
          </a:ln>
        </p:spPr>
        <p:txBody>
          <a:bodyPr wrap="none">
            <a:spAutoFit/>
          </a:bodyPr>
          <a:lstStyle/>
          <a:p>
            <a:endParaRPr lang="en-US"/>
          </a:p>
        </p:txBody>
      </p:sp>
      <p:graphicFrame>
        <p:nvGraphicFramePr>
          <p:cNvPr id="38914" name="Object 13"/>
          <p:cNvGraphicFramePr>
            <a:graphicFrameLocks noChangeAspect="1"/>
          </p:cNvGraphicFramePr>
          <p:nvPr/>
        </p:nvGraphicFramePr>
        <p:xfrm>
          <a:off x="3124200" y="2895600"/>
          <a:ext cx="1219200" cy="1106488"/>
        </p:xfrm>
        <a:graphic>
          <a:graphicData uri="http://schemas.openxmlformats.org/presentationml/2006/ole">
            <p:oleObj spid="_x0000_s38914" name="CS ChemDraw Drawing" r:id="rId4" imgW="911357" imgH="826155" progId="ChemDraw.Document.6.0">
              <p:embed/>
            </p:oleObj>
          </a:graphicData>
        </a:graphic>
      </p:graphicFrame>
      <p:graphicFrame>
        <p:nvGraphicFramePr>
          <p:cNvPr id="38915" name="Object 14"/>
          <p:cNvGraphicFramePr>
            <a:graphicFrameLocks noChangeAspect="1"/>
          </p:cNvGraphicFramePr>
          <p:nvPr/>
        </p:nvGraphicFramePr>
        <p:xfrm>
          <a:off x="4419600" y="2667000"/>
          <a:ext cx="3733800" cy="795338"/>
        </p:xfrm>
        <a:graphic>
          <a:graphicData uri="http://schemas.openxmlformats.org/presentationml/2006/ole">
            <p:oleObj spid="_x0000_s38915" name="CS ChemDraw Drawing" r:id="rId5" imgW="2842260" imgH="605028" progId="ChemDraw.Document.6.0">
              <p:embed/>
            </p:oleObj>
          </a:graphicData>
        </a:graphic>
      </p:graphicFrame>
      <p:sp>
        <p:nvSpPr>
          <p:cNvPr id="38923" name="Text Box 15"/>
          <p:cNvSpPr txBox="1">
            <a:spLocks noChangeArrowheads="1"/>
          </p:cNvSpPr>
          <p:nvPr/>
        </p:nvSpPr>
        <p:spPr bwMode="auto">
          <a:xfrm>
            <a:off x="4038600" y="2286000"/>
            <a:ext cx="790575" cy="336550"/>
          </a:xfrm>
          <a:prstGeom prst="rect">
            <a:avLst/>
          </a:prstGeom>
          <a:noFill/>
          <a:ln w="9525">
            <a:noFill/>
            <a:miter lim="800000"/>
            <a:headEnd/>
            <a:tailEnd/>
          </a:ln>
        </p:spPr>
        <p:txBody>
          <a:bodyPr wrap="none">
            <a:spAutoFit/>
          </a:bodyPr>
          <a:lstStyle/>
          <a:p>
            <a:pPr algn="ctr"/>
            <a:r>
              <a:rPr lang="en-US"/>
              <a:t>m/z</a:t>
            </a:r>
            <a:r>
              <a:rPr lang="en-US" baseline="30000"/>
              <a:t> </a:t>
            </a:r>
            <a:r>
              <a:rPr lang="en-US"/>
              <a:t>44</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9" name="Picture 12" descr="MS m-tolualdehyde"/>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133600" y="2128838"/>
            <a:ext cx="6381750" cy="4267200"/>
          </a:xfrm>
          <a:prstGeom prst="rect">
            <a:avLst/>
          </a:prstGeom>
          <a:noFill/>
          <a:ln w="9525">
            <a:noFill/>
            <a:miter lim="800000"/>
            <a:headEnd/>
            <a:tailEnd/>
          </a:ln>
        </p:spPr>
      </p:pic>
      <p:sp>
        <p:nvSpPr>
          <p:cNvPr id="39940" name="Rectangle 3"/>
          <p:cNvSpPr>
            <a:spLocks noGrp="1" noChangeArrowheads="1"/>
          </p:cNvSpPr>
          <p:nvPr>
            <p:ph type="title"/>
          </p:nvPr>
        </p:nvSpPr>
        <p:spPr/>
        <p:txBody>
          <a:bodyPr/>
          <a:lstStyle/>
          <a:p>
            <a:pPr eaLnBrk="1" hangingPunct="1"/>
            <a:r>
              <a:rPr lang="en-US" sz="1800" smtClean="0"/>
              <a:t>Mass Spectrometry</a:t>
            </a:r>
          </a:p>
        </p:txBody>
      </p:sp>
      <p:sp>
        <p:nvSpPr>
          <p:cNvPr id="39941" name="Rectangle 4"/>
          <p:cNvSpPr>
            <a:spLocks noGrp="1" noChangeArrowheads="1"/>
          </p:cNvSpPr>
          <p:nvPr>
            <p:ph type="body" sz="half" idx="1"/>
          </p:nvPr>
        </p:nvSpPr>
        <p:spPr>
          <a:xfrm>
            <a:off x="0" y="685800"/>
            <a:ext cx="9144000" cy="54864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8"/>
            </a:pPr>
            <a:r>
              <a:rPr lang="en-US" sz="1800" b="1" smtClean="0">
                <a:solidFill>
                  <a:schemeClr val="accent2"/>
                </a:solidFill>
              </a:rPr>
              <a:t>Example MS: </a:t>
            </a:r>
            <a:r>
              <a:rPr lang="en-US" sz="1800" b="1" smtClean="0"/>
              <a:t>aldehydes (aromatic) </a:t>
            </a:r>
            <a:r>
              <a:rPr lang="en-US" sz="1800" smtClean="0"/>
              <a:t>– </a:t>
            </a:r>
            <a:r>
              <a:rPr lang="en-US" sz="1800" i="1" smtClean="0"/>
              <a:t>m</a:t>
            </a:r>
            <a:r>
              <a:rPr lang="en-US" sz="1800" smtClean="0"/>
              <a:t>-tolualdehyde</a:t>
            </a:r>
          </a:p>
        </p:txBody>
      </p:sp>
      <p:sp>
        <p:nvSpPr>
          <p:cNvPr id="39942" name="Text Box 5"/>
          <p:cNvSpPr txBox="1">
            <a:spLocks noChangeArrowheads="1"/>
          </p:cNvSpPr>
          <p:nvPr/>
        </p:nvSpPr>
        <p:spPr bwMode="auto">
          <a:xfrm>
            <a:off x="6400800" y="2667000"/>
            <a:ext cx="820738" cy="336550"/>
          </a:xfrm>
          <a:prstGeom prst="rect">
            <a:avLst/>
          </a:prstGeom>
          <a:noFill/>
          <a:ln w="9525">
            <a:noFill/>
            <a:miter lim="800000"/>
            <a:headEnd/>
            <a:tailEnd/>
          </a:ln>
        </p:spPr>
        <p:txBody>
          <a:bodyPr wrap="none">
            <a:spAutoFit/>
          </a:bodyPr>
          <a:lstStyle/>
          <a:p>
            <a:r>
              <a:rPr lang="en-US"/>
              <a:t>M</a:t>
            </a:r>
            <a:r>
              <a:rPr lang="en-US" baseline="30000"/>
              <a:t>+ </a:t>
            </a:r>
            <a:r>
              <a:rPr lang="en-US"/>
              <a:t>120</a:t>
            </a:r>
          </a:p>
        </p:txBody>
      </p:sp>
      <p:sp>
        <p:nvSpPr>
          <p:cNvPr id="39943" name="Text Box 6"/>
          <p:cNvSpPr txBox="1">
            <a:spLocks noChangeArrowheads="1"/>
          </p:cNvSpPr>
          <p:nvPr/>
        </p:nvSpPr>
        <p:spPr bwMode="auto">
          <a:xfrm>
            <a:off x="5773738" y="2438400"/>
            <a:ext cx="561975" cy="581025"/>
          </a:xfrm>
          <a:prstGeom prst="rect">
            <a:avLst/>
          </a:prstGeom>
          <a:noFill/>
          <a:ln w="9525">
            <a:noFill/>
            <a:miter lim="800000"/>
            <a:headEnd/>
            <a:tailEnd/>
          </a:ln>
        </p:spPr>
        <p:txBody>
          <a:bodyPr wrap="none">
            <a:spAutoFit/>
          </a:bodyPr>
          <a:lstStyle/>
          <a:p>
            <a:pPr algn="ctr"/>
            <a:r>
              <a:rPr lang="en-US"/>
              <a:t>M-1</a:t>
            </a:r>
          </a:p>
          <a:p>
            <a:pPr algn="ctr"/>
            <a:r>
              <a:rPr lang="en-US" baseline="30000"/>
              <a:t> </a:t>
            </a:r>
            <a:r>
              <a:rPr lang="en-US"/>
              <a:t>119</a:t>
            </a:r>
          </a:p>
        </p:txBody>
      </p:sp>
      <p:graphicFrame>
        <p:nvGraphicFramePr>
          <p:cNvPr id="39938" name="Object 13"/>
          <p:cNvGraphicFramePr>
            <a:graphicFrameLocks noChangeAspect="1"/>
          </p:cNvGraphicFramePr>
          <p:nvPr/>
        </p:nvGraphicFramePr>
        <p:xfrm>
          <a:off x="4267200" y="2590800"/>
          <a:ext cx="1120775" cy="1143000"/>
        </p:xfrm>
        <a:graphic>
          <a:graphicData uri="http://schemas.openxmlformats.org/presentationml/2006/ole">
            <p:oleObj spid="_x0000_s39938" name="CS ChemDraw Drawing" r:id="rId4" imgW="891540" imgH="908304" progId="ChemDraw.Document.6.0">
              <p:embed/>
            </p:oleObj>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pPr eaLnBrk="1" hangingPunct="1"/>
            <a:r>
              <a:rPr lang="en-US" sz="1800" smtClean="0"/>
              <a:t>Mass Spectrometry</a:t>
            </a:r>
          </a:p>
        </p:txBody>
      </p:sp>
      <p:sp>
        <p:nvSpPr>
          <p:cNvPr id="40965"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9"/>
            </a:pPr>
            <a:r>
              <a:rPr lang="en-US" sz="1800" b="1" smtClean="0"/>
              <a:t>Ketones -</a:t>
            </a:r>
            <a:r>
              <a:rPr lang="en-US" sz="1800" smtClean="0"/>
              <a:t> </a:t>
            </a:r>
            <a:r>
              <a:rPr lang="en-US" sz="1800" b="1" smtClean="0">
                <a:solidFill>
                  <a:schemeClr val="accent2"/>
                </a:solidFill>
              </a:rPr>
              <a:t>Fragment Ions</a:t>
            </a:r>
          </a:p>
          <a:p>
            <a:pPr marL="2079625" lvl="3" indent="-457200" eaLnBrk="1" hangingPunct="1"/>
            <a:r>
              <a:rPr lang="en-US" sz="1800" smtClean="0"/>
              <a:t>Strong M</a:t>
            </a:r>
            <a:r>
              <a:rPr lang="en-US" sz="1800" baseline="30000" smtClean="0"/>
              <a:t>+</a:t>
            </a:r>
            <a:r>
              <a:rPr lang="en-US" sz="1800" smtClean="0"/>
              <a:t> for aliphatic and aromatic ketones</a:t>
            </a:r>
          </a:p>
          <a:p>
            <a:pPr marL="2079625" lvl="3" indent="-457200" eaLnBrk="1" hangingPunct="1">
              <a:buFontTx/>
              <a:buNone/>
            </a:pPr>
            <a:endParaRPr lang="en-US" sz="1800" smtClean="0"/>
          </a:p>
          <a:p>
            <a:pPr marL="2079625" lvl="3" indent="-457200" eaLnBrk="1" hangingPunct="1">
              <a:buFontTx/>
              <a:buAutoNum type="alphaLcParenR" startAt="2"/>
            </a:pPr>
            <a:r>
              <a:rPr lang="en-US" sz="1800" smtClean="0"/>
              <a:t> </a:t>
            </a:r>
            <a:r>
              <a:rPr lang="en-US" sz="1800" smtClean="0">
                <a:latin typeface="Symbol" pitchFamily="18" charset="2"/>
              </a:rPr>
              <a:t>a</a:t>
            </a:r>
            <a:r>
              <a:rPr lang="en-US" sz="1800" smtClean="0"/>
              <a:t>-cleavage can occur on either side of the carbonyl – the larger alkyl group is lost more often</a:t>
            </a:r>
          </a:p>
          <a:p>
            <a:pPr marL="2079625" lvl="3" indent="-457200" eaLnBrk="1" hangingPunct="1">
              <a:buFontTx/>
              <a:buAutoNum type="alphaLcParenR" startAt="2"/>
            </a:pPr>
            <a:endParaRPr lang="en-US" sz="1800" smtClean="0"/>
          </a:p>
          <a:p>
            <a:pPr marL="2079625" lvl="3" indent="-457200" eaLnBrk="1" hangingPunct="1">
              <a:buFontTx/>
              <a:buAutoNum type="alphaLcParenR" startAt="2"/>
            </a:pPr>
            <a:endParaRPr lang="en-US" sz="1800" smtClean="0"/>
          </a:p>
          <a:p>
            <a:pPr marL="2079625" lvl="3" indent="-457200" eaLnBrk="1" hangingPunct="1">
              <a:buFontTx/>
              <a:buAutoNum type="alphaLcParenR" startAt="2"/>
            </a:pPr>
            <a:endParaRPr lang="en-US" sz="1800" smtClean="0"/>
          </a:p>
          <a:p>
            <a:pPr marL="2079625" lvl="3" indent="-457200" eaLnBrk="1" hangingPunct="1">
              <a:buFontTx/>
              <a:buAutoNum type="alphaLcParenR" startAt="2"/>
            </a:pPr>
            <a:endParaRPr lang="en-US" sz="1800" smtClean="0"/>
          </a:p>
          <a:p>
            <a:pPr marL="2079625" lvl="3" indent="-457200" eaLnBrk="1" hangingPunct="1">
              <a:buFontTx/>
              <a:buAutoNum type="alphaLcParenR" startAt="2"/>
            </a:pPr>
            <a:endParaRPr lang="en-US" sz="1800" smtClean="0"/>
          </a:p>
          <a:p>
            <a:pPr marL="2079625" lvl="3" indent="-457200" eaLnBrk="1" hangingPunct="1">
              <a:buFontTx/>
              <a:buAutoNum type="alphaLcParenR" startAt="2"/>
            </a:pPr>
            <a:r>
              <a:rPr lang="en-US" sz="1800" smtClean="0"/>
              <a:t> </a:t>
            </a:r>
            <a:r>
              <a:rPr lang="en-US" sz="1800" smtClean="0">
                <a:latin typeface="Symbol" pitchFamily="18" charset="2"/>
              </a:rPr>
              <a:t>b</a:t>
            </a:r>
            <a:r>
              <a:rPr lang="en-US" sz="1800" smtClean="0"/>
              <a:t>-cleavage is not as important of a fragmentation mode for ketones compared to aldehydes – but sometimes observed</a:t>
            </a:r>
          </a:p>
        </p:txBody>
      </p:sp>
      <p:graphicFrame>
        <p:nvGraphicFramePr>
          <p:cNvPr id="40962" name="Object 9"/>
          <p:cNvGraphicFramePr>
            <a:graphicFrameLocks noChangeAspect="1"/>
          </p:cNvGraphicFramePr>
          <p:nvPr/>
        </p:nvGraphicFramePr>
        <p:xfrm>
          <a:off x="2209800" y="3124200"/>
          <a:ext cx="4267200" cy="1185863"/>
        </p:xfrm>
        <a:graphic>
          <a:graphicData uri="http://schemas.openxmlformats.org/presentationml/2006/ole">
            <p:oleObj spid="_x0000_s40962" name="CS ChemDraw Drawing" r:id="rId3" imgW="3188208" imgH="886968" progId="ChemDraw.Document.6.0">
              <p:embed/>
            </p:oleObj>
          </a:graphicData>
        </a:graphic>
      </p:graphicFrame>
      <p:sp>
        <p:nvSpPr>
          <p:cNvPr id="40966" name="Text Box 10"/>
          <p:cNvSpPr txBox="1">
            <a:spLocks noChangeArrowheads="1"/>
          </p:cNvSpPr>
          <p:nvPr/>
        </p:nvSpPr>
        <p:spPr bwMode="auto">
          <a:xfrm>
            <a:off x="6781800" y="3200400"/>
            <a:ext cx="1960563" cy="581025"/>
          </a:xfrm>
          <a:prstGeom prst="rect">
            <a:avLst/>
          </a:prstGeom>
          <a:noFill/>
          <a:ln w="9525">
            <a:noFill/>
            <a:miter lim="800000"/>
            <a:headEnd/>
            <a:tailEnd/>
          </a:ln>
        </p:spPr>
        <p:txBody>
          <a:bodyPr wrap="none">
            <a:spAutoFit/>
          </a:bodyPr>
          <a:lstStyle/>
          <a:p>
            <a:r>
              <a:rPr lang="en-US"/>
              <a:t>M – 15, 29, 43…</a:t>
            </a:r>
          </a:p>
          <a:p>
            <a:r>
              <a:rPr lang="en-US"/>
              <a:t>m/z 43, 58, 72, etc.</a:t>
            </a:r>
          </a:p>
        </p:txBody>
      </p:sp>
      <p:graphicFrame>
        <p:nvGraphicFramePr>
          <p:cNvPr id="40963" name="Object 11"/>
          <p:cNvGraphicFramePr>
            <a:graphicFrameLocks noChangeAspect="1"/>
          </p:cNvGraphicFramePr>
          <p:nvPr/>
        </p:nvGraphicFramePr>
        <p:xfrm>
          <a:off x="2667000" y="5257800"/>
          <a:ext cx="4572000" cy="914400"/>
        </p:xfrm>
        <a:graphic>
          <a:graphicData uri="http://schemas.openxmlformats.org/presentationml/2006/ole">
            <p:oleObj spid="_x0000_s40963" name="CS ChemDraw Drawing" r:id="rId4" imgW="3174492" imgH="635508" progId="ChemDraw.Document.6.0">
              <p:embed/>
            </p:oleObj>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pPr eaLnBrk="1" hangingPunct="1"/>
            <a:r>
              <a:rPr lang="en-US" sz="1800" smtClean="0"/>
              <a:t>Mass Spectrometry</a:t>
            </a:r>
          </a:p>
        </p:txBody>
      </p:sp>
      <p:sp>
        <p:nvSpPr>
          <p:cNvPr id="41989"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9"/>
            </a:pPr>
            <a:r>
              <a:rPr lang="en-US" sz="1800" b="1" smtClean="0"/>
              <a:t>Ketones -</a:t>
            </a:r>
            <a:r>
              <a:rPr lang="en-US" sz="1800" smtClean="0"/>
              <a:t> </a:t>
            </a:r>
            <a:r>
              <a:rPr lang="en-US" sz="1800" b="1" smtClean="0">
                <a:solidFill>
                  <a:schemeClr val="accent2"/>
                </a:solidFill>
              </a:rPr>
              <a:t>Fragment Ions</a:t>
            </a:r>
          </a:p>
          <a:p>
            <a:pPr marL="2079625" lvl="3" indent="-457200" eaLnBrk="1" hangingPunct="1">
              <a:buFontTx/>
              <a:buAutoNum type="alphaLcParenR" startAt="4"/>
            </a:pPr>
            <a:r>
              <a:rPr lang="en-US" sz="1800" smtClean="0"/>
              <a:t>McLafferty rearrangement observed if </a:t>
            </a:r>
            <a:r>
              <a:rPr lang="en-US" sz="1800" smtClean="0">
                <a:latin typeface="Symbol" pitchFamily="18" charset="2"/>
              </a:rPr>
              <a:t>g</a:t>
            </a:r>
            <a:r>
              <a:rPr lang="en-US" sz="1800" smtClean="0"/>
              <a:t>-H</a:t>
            </a:r>
            <a:r>
              <a:rPr lang="ja-JP" altLang="en-US" sz="1800" smtClean="0"/>
              <a:t>’</a:t>
            </a:r>
            <a:r>
              <a:rPr lang="en-US" altLang="ja-JP" sz="1800" smtClean="0"/>
              <a:t>s present – if both alkyl chains are sufficiently long – both can be observed</a:t>
            </a:r>
          </a:p>
          <a:p>
            <a:pPr marL="2079625" lvl="3" indent="-457200" eaLnBrk="1" hangingPunct="1">
              <a:buFontTx/>
              <a:buAutoNum type="alphaLcParenR" startAt="4"/>
            </a:pPr>
            <a:endParaRPr lang="en-US" sz="1800" smtClean="0"/>
          </a:p>
          <a:p>
            <a:pPr marL="2079625" lvl="3" indent="-457200" eaLnBrk="1" hangingPunct="1">
              <a:buFontTx/>
              <a:buAutoNum type="alphaLcParenR" startAt="4"/>
            </a:pPr>
            <a:endParaRPr lang="en-US" sz="1800" smtClean="0"/>
          </a:p>
          <a:p>
            <a:pPr marL="2079625" lvl="3" indent="-457200" eaLnBrk="1" hangingPunct="1">
              <a:buFontTx/>
              <a:buAutoNum type="alphaLcParenR" startAt="4"/>
            </a:pPr>
            <a:endParaRPr lang="en-US" sz="1800" smtClean="0"/>
          </a:p>
          <a:p>
            <a:pPr marL="2079625" lvl="3" indent="-457200" eaLnBrk="1" hangingPunct="1">
              <a:buFontTx/>
              <a:buNone/>
            </a:pPr>
            <a:endParaRPr lang="en-US" sz="1800" smtClean="0"/>
          </a:p>
          <a:p>
            <a:pPr marL="2079625" lvl="3" indent="-457200" eaLnBrk="1" hangingPunct="1">
              <a:buFontTx/>
              <a:buAutoNum type="alphaLcParenR" startAt="5"/>
            </a:pPr>
            <a:r>
              <a:rPr lang="en-US" sz="1800" smtClean="0"/>
              <a:t>Aromatic ketones – </a:t>
            </a:r>
            <a:r>
              <a:rPr lang="en-US" sz="1800" smtClean="0">
                <a:latin typeface="Symbol" pitchFamily="18" charset="2"/>
              </a:rPr>
              <a:t>a</a:t>
            </a:r>
            <a:r>
              <a:rPr lang="en-US" sz="1800" smtClean="0"/>
              <a:t>-cleavages are favorable primarily to lose R</a:t>
            </a:r>
            <a:r>
              <a:rPr lang="en-US" sz="1800" smtClean="0">
                <a:cs typeface="Tahoma" pitchFamily="34" charset="0"/>
              </a:rPr>
              <a:t>·</a:t>
            </a:r>
            <a:r>
              <a:rPr lang="en-US" sz="1800" smtClean="0"/>
              <a:t> (M – 15, 29…) to form the C</a:t>
            </a:r>
            <a:r>
              <a:rPr lang="en-US" sz="1800" baseline="-25000" smtClean="0"/>
              <a:t>6</a:t>
            </a:r>
            <a:r>
              <a:rPr lang="en-US" sz="1800" smtClean="0"/>
              <a:t>H</a:t>
            </a:r>
            <a:r>
              <a:rPr lang="en-US" sz="1800" baseline="-25000" smtClean="0"/>
              <a:t>5</a:t>
            </a:r>
            <a:r>
              <a:rPr lang="en-US" sz="1800" smtClean="0"/>
              <a:t>CO</a:t>
            </a:r>
            <a:r>
              <a:rPr lang="en-US" sz="1800" baseline="30000" smtClean="0"/>
              <a:t>+</a:t>
            </a:r>
            <a:r>
              <a:rPr lang="en-US" sz="1800" smtClean="0"/>
              <a:t> ion, which can lose C</a:t>
            </a:r>
            <a:r>
              <a:rPr lang="en-US" sz="1800" smtClean="0">
                <a:sym typeface="Symbol" pitchFamily="18" charset="2"/>
              </a:rPr>
              <a:t></a:t>
            </a:r>
            <a:r>
              <a:rPr lang="en-US" sz="1800" smtClean="0"/>
              <a:t>O</a:t>
            </a:r>
            <a:endParaRPr lang="en-US" sz="1800" smtClean="0">
              <a:cs typeface="Tahoma" pitchFamily="34" charset="0"/>
            </a:endParaRPr>
          </a:p>
          <a:p>
            <a:pPr marL="2079625" lvl="3" indent="-457200" eaLnBrk="1" hangingPunct="1">
              <a:buFontTx/>
              <a:buAutoNum type="alphaLcParenR" startAt="5"/>
            </a:pPr>
            <a:endParaRPr lang="en-US" sz="1800" smtClean="0"/>
          </a:p>
          <a:p>
            <a:pPr marL="2079625" lvl="3" indent="-457200" eaLnBrk="1" hangingPunct="1">
              <a:buFontTx/>
              <a:buAutoNum type="alphaLcParenR" startAt="5"/>
            </a:pPr>
            <a:endParaRPr lang="en-US" sz="1800" smtClean="0"/>
          </a:p>
          <a:p>
            <a:pPr marL="2079625" lvl="3" indent="-457200" eaLnBrk="1" hangingPunct="1">
              <a:buFontTx/>
              <a:buAutoNum type="alphaLcParenR" startAt="5"/>
            </a:pPr>
            <a:endParaRPr lang="en-US" sz="1800" smtClean="0"/>
          </a:p>
          <a:p>
            <a:pPr marL="2079625" lvl="3" indent="-457200" eaLnBrk="1" hangingPunct="1">
              <a:buFontTx/>
              <a:buAutoNum type="alphaLcParenR" startAt="5"/>
            </a:pPr>
            <a:endParaRPr lang="en-US" sz="1800" smtClean="0"/>
          </a:p>
          <a:p>
            <a:pPr marL="2079625" lvl="3" indent="-457200" eaLnBrk="1" hangingPunct="1">
              <a:buFontTx/>
              <a:buAutoNum type="alphaLcParenR" startAt="5"/>
            </a:pPr>
            <a:endParaRPr lang="en-US" sz="1800" smtClean="0"/>
          </a:p>
        </p:txBody>
      </p:sp>
      <p:sp>
        <p:nvSpPr>
          <p:cNvPr id="41990" name="Text Box 5"/>
          <p:cNvSpPr txBox="1">
            <a:spLocks noChangeArrowheads="1"/>
          </p:cNvSpPr>
          <p:nvPr/>
        </p:nvSpPr>
        <p:spPr bwMode="auto">
          <a:xfrm>
            <a:off x="7239000" y="5029200"/>
            <a:ext cx="1752600" cy="825500"/>
          </a:xfrm>
          <a:prstGeom prst="rect">
            <a:avLst/>
          </a:prstGeom>
          <a:noFill/>
          <a:ln w="9525">
            <a:noFill/>
            <a:miter lim="800000"/>
            <a:headEnd/>
            <a:tailEnd/>
          </a:ln>
        </p:spPr>
        <p:txBody>
          <a:bodyPr>
            <a:spAutoFit/>
          </a:bodyPr>
          <a:lstStyle/>
          <a:p>
            <a:r>
              <a:rPr lang="en-US"/>
              <a:t>Remember: aromatic ring can be subs.</a:t>
            </a:r>
          </a:p>
        </p:txBody>
      </p:sp>
      <p:graphicFrame>
        <p:nvGraphicFramePr>
          <p:cNvPr id="41986" name="Object 6"/>
          <p:cNvGraphicFramePr>
            <a:graphicFrameLocks noChangeAspect="1"/>
          </p:cNvGraphicFramePr>
          <p:nvPr/>
        </p:nvGraphicFramePr>
        <p:xfrm>
          <a:off x="2362200" y="2362200"/>
          <a:ext cx="6121400" cy="852488"/>
        </p:xfrm>
        <a:graphic>
          <a:graphicData uri="http://schemas.openxmlformats.org/presentationml/2006/ole">
            <p:oleObj spid="_x0000_s41986" name="CS ChemDraw Drawing" r:id="rId3" imgW="4557532" imgH="635610" progId="ChemDraw.Document.6.0">
              <p:embed/>
            </p:oleObj>
          </a:graphicData>
        </a:graphic>
      </p:graphicFrame>
      <p:graphicFrame>
        <p:nvGraphicFramePr>
          <p:cNvPr id="41987" name="Object 8"/>
          <p:cNvGraphicFramePr>
            <a:graphicFrameLocks noChangeAspect="1"/>
          </p:cNvGraphicFramePr>
          <p:nvPr/>
        </p:nvGraphicFramePr>
        <p:xfrm>
          <a:off x="2133600" y="4343400"/>
          <a:ext cx="5105400" cy="2230438"/>
        </p:xfrm>
        <a:graphic>
          <a:graphicData uri="http://schemas.openxmlformats.org/presentationml/2006/ole">
            <p:oleObj spid="_x0000_s41987" name="CS ChemDraw Drawing" r:id="rId4" imgW="3956304" imgH="1728216" progId="ChemDraw.Document.6.0">
              <p:embed/>
            </p:oleObj>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sz="1800" smtClean="0"/>
              <a:t>Mass Spectrometry</a:t>
            </a:r>
          </a:p>
        </p:txBody>
      </p:sp>
      <p:sp>
        <p:nvSpPr>
          <p:cNvPr id="90115" name="Rectangle 3"/>
          <p:cNvSpPr>
            <a:spLocks noGrp="1" noChangeArrowheads="1"/>
          </p:cNvSpPr>
          <p:nvPr>
            <p:ph idx="1"/>
          </p:nvPr>
        </p:nvSpPr>
        <p:spPr/>
        <p:txBody>
          <a:bodyPr/>
          <a:lstStyle/>
          <a:p>
            <a:pPr eaLnBrk="1" hangingPunct="1">
              <a:buFontTx/>
              <a:buAutoNum type="romanUcPeriod" startAt="2"/>
            </a:pPr>
            <a:r>
              <a:rPr lang="en-US" sz="1800" smtClean="0"/>
              <a:t>The Mass Spectrometer</a:t>
            </a:r>
          </a:p>
          <a:p>
            <a:pPr lvl="1" eaLnBrk="1" hangingPunct="1">
              <a:buFontTx/>
              <a:buAutoNum type="alphaUcPeriod" startAt="3"/>
            </a:pPr>
            <a:r>
              <a:rPr lang="en-US" sz="1800" smtClean="0"/>
              <a:t>Double Focusing Mass Spectrometer</a:t>
            </a:r>
          </a:p>
          <a:p>
            <a:pPr marL="1601788" lvl="2" indent="-457200" eaLnBrk="1" hangingPunct="1">
              <a:buFontTx/>
              <a:buAutoNum type="arabicPeriod" startAt="4"/>
            </a:pPr>
            <a:r>
              <a:rPr lang="en-US" sz="1800" smtClean="0"/>
              <a:t>Here, the beam of sorted ions from the focusing magnet are focused again by an electrostatic analyzer where the ions of identical mass are separated on the basis of differences in energy</a:t>
            </a:r>
          </a:p>
          <a:p>
            <a:pPr marL="1601788" lvl="2" indent="-457200" eaLnBrk="1" hangingPunct="1">
              <a:buFontTx/>
              <a:buAutoNum type="arabicPeriod" startAt="4"/>
            </a:pPr>
            <a:endParaRPr lang="en-US" sz="1800" smtClean="0"/>
          </a:p>
          <a:p>
            <a:pPr marL="1601788" lvl="2" indent="-457200" eaLnBrk="1" hangingPunct="1">
              <a:buFontTx/>
              <a:buAutoNum type="arabicPeriod" startAt="4"/>
            </a:pPr>
            <a:r>
              <a:rPr lang="en-US" sz="1800" smtClean="0"/>
              <a:t>The </a:t>
            </a:r>
            <a:r>
              <a:rPr lang="ja-JP" altLang="en-US" sz="1800" smtClean="0"/>
              <a:t>“</a:t>
            </a:r>
            <a:r>
              <a:rPr lang="en-US" altLang="ja-JP" sz="1800" smtClean="0"/>
              <a:t>cost</a:t>
            </a:r>
            <a:r>
              <a:rPr lang="ja-JP" altLang="en-US" sz="1800" smtClean="0"/>
              <a:t>”</a:t>
            </a:r>
            <a:r>
              <a:rPr lang="en-US" altLang="ja-JP" sz="1800" smtClean="0"/>
              <a:t> of increased resolution is that more ions are </a:t>
            </a:r>
            <a:r>
              <a:rPr lang="ja-JP" altLang="en-US" sz="1800" smtClean="0"/>
              <a:t>“</a:t>
            </a:r>
            <a:r>
              <a:rPr lang="en-US" altLang="ja-JP" sz="1800" smtClean="0"/>
              <a:t>lost</a:t>
            </a:r>
            <a:r>
              <a:rPr lang="ja-JP" altLang="en-US" sz="1800" smtClean="0"/>
              <a:t>”</a:t>
            </a:r>
            <a:r>
              <a:rPr lang="en-US" altLang="ja-JP" sz="1800" smtClean="0"/>
              <a:t> in the second focusing, so there is a decrease in sensitivity</a:t>
            </a:r>
          </a:p>
          <a:p>
            <a:pPr marL="1601788" lvl="2" indent="-457200" eaLnBrk="1" hangingPunct="1">
              <a:buFontTx/>
              <a:buAutoNum type="arabicPeriod" startAt="4"/>
            </a:pPr>
            <a:endParaRPr lang="en-US" sz="1800" smtClean="0"/>
          </a:p>
          <a:p>
            <a:pPr marL="1601788" lvl="2" indent="-457200" eaLnBrk="1" hangingPunct="1">
              <a:buFontTx/>
              <a:buAutoNum type="arabicPeriod" startAt="4"/>
            </a:pPr>
            <a:endParaRPr lang="en-US" sz="1800" smtClean="0"/>
          </a:p>
          <a:p>
            <a:pPr marL="1601788" lvl="2" indent="-457200" eaLnBrk="1" hangingPunct="1">
              <a:buFontTx/>
              <a:buAutoNum type="arabicPeriod" startAt="4"/>
            </a:pPr>
            <a:endParaRPr lang="en-US" sz="1800" smtClean="0"/>
          </a:p>
        </p:txBody>
      </p:sp>
      <p:pic>
        <p:nvPicPr>
          <p:cNvPr id="90116" name="Picture 4" descr="doublefocus"/>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524000" y="3429000"/>
            <a:ext cx="6657975" cy="3000375"/>
          </a:xfrm>
          <a:prstGeom prst="rect">
            <a:avLst/>
          </a:prstGeom>
          <a:noFill/>
          <a:ln w="9525">
            <a:no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sz="1800" smtClean="0"/>
              <a:t>Mass Spectrometry</a:t>
            </a:r>
          </a:p>
        </p:txBody>
      </p:sp>
      <p:sp>
        <p:nvSpPr>
          <p:cNvPr id="43012"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9"/>
            </a:pPr>
            <a:r>
              <a:rPr lang="en-US" sz="1800" b="1" smtClean="0"/>
              <a:t>Ketones -</a:t>
            </a:r>
            <a:r>
              <a:rPr lang="en-US" sz="1800" smtClean="0"/>
              <a:t> </a:t>
            </a:r>
            <a:r>
              <a:rPr lang="en-US" sz="1800" b="1" smtClean="0">
                <a:solidFill>
                  <a:schemeClr val="accent2"/>
                </a:solidFill>
              </a:rPr>
              <a:t>Fragment Ions</a:t>
            </a:r>
          </a:p>
          <a:p>
            <a:pPr marL="2079625" lvl="3" indent="-457200" eaLnBrk="1" hangingPunct="1">
              <a:buFontTx/>
              <a:buAutoNum type="alphaLcParenR" startAt="6"/>
            </a:pPr>
            <a:r>
              <a:rPr lang="en-US" sz="1800" smtClean="0"/>
              <a:t>cyclic ketones degrade in a similar fashion to cycloalkanes and cycloalkanols:</a:t>
            </a:r>
          </a:p>
          <a:p>
            <a:pPr marL="2079625" lvl="3" indent="-457200" eaLnBrk="1" hangingPunct="1">
              <a:buFontTx/>
              <a:buAutoNum type="alphaLcParenR" startAt="6"/>
            </a:pPr>
            <a:endParaRPr lang="en-US" sz="1800" smtClean="0"/>
          </a:p>
          <a:p>
            <a:pPr marL="2079625" lvl="3" indent="-457200" eaLnBrk="1" hangingPunct="1">
              <a:buFontTx/>
              <a:buAutoNum type="alphaLcParenR" startAt="6"/>
            </a:pPr>
            <a:endParaRPr lang="en-US" sz="1800" smtClean="0"/>
          </a:p>
          <a:p>
            <a:pPr marL="2079625" lvl="3" indent="-457200" eaLnBrk="1" hangingPunct="1">
              <a:buFontTx/>
              <a:buAutoNum type="alphaLcParenR" startAt="6"/>
            </a:pPr>
            <a:endParaRPr lang="en-US" sz="1800" smtClean="0"/>
          </a:p>
          <a:p>
            <a:pPr marL="2079625" lvl="3" indent="-457200" eaLnBrk="1" hangingPunct="1">
              <a:buFontTx/>
              <a:buNone/>
            </a:pPr>
            <a:endParaRPr lang="en-US" sz="1800" smtClean="0"/>
          </a:p>
        </p:txBody>
      </p:sp>
      <p:graphicFrame>
        <p:nvGraphicFramePr>
          <p:cNvPr id="43010" name="Object 7"/>
          <p:cNvGraphicFramePr>
            <a:graphicFrameLocks noChangeAspect="1"/>
          </p:cNvGraphicFramePr>
          <p:nvPr/>
        </p:nvGraphicFramePr>
        <p:xfrm>
          <a:off x="2057400" y="2286000"/>
          <a:ext cx="6477000" cy="4506913"/>
        </p:xfrm>
        <a:graphic>
          <a:graphicData uri="http://schemas.openxmlformats.org/presentationml/2006/ole">
            <p:oleObj spid="_x0000_s43010" name="CS ChemDraw Drawing" r:id="rId3" imgW="5123241" imgH="3566241" progId="ChemDraw.Document.6.0">
              <p:embed/>
            </p:oleObj>
          </a:graphicData>
        </a:graphic>
      </p:graphicFrame>
      <p:sp>
        <p:nvSpPr>
          <p:cNvPr id="43013" name="Text Box 8"/>
          <p:cNvSpPr txBox="1">
            <a:spLocks noChangeArrowheads="1"/>
          </p:cNvSpPr>
          <p:nvPr/>
        </p:nvSpPr>
        <p:spPr bwMode="auto">
          <a:xfrm>
            <a:off x="6934200" y="3276600"/>
            <a:ext cx="809625" cy="336550"/>
          </a:xfrm>
          <a:prstGeom prst="rect">
            <a:avLst/>
          </a:prstGeom>
          <a:noFill/>
          <a:ln w="9525">
            <a:noFill/>
            <a:miter lim="800000"/>
            <a:headEnd/>
            <a:tailEnd/>
          </a:ln>
        </p:spPr>
        <p:txBody>
          <a:bodyPr wrap="none">
            <a:spAutoFit/>
          </a:bodyPr>
          <a:lstStyle/>
          <a:p>
            <a:r>
              <a:rPr lang="en-US"/>
              <a:t>m/z 55</a:t>
            </a:r>
          </a:p>
        </p:txBody>
      </p:sp>
      <p:sp>
        <p:nvSpPr>
          <p:cNvPr id="43014" name="Text Box 9"/>
          <p:cNvSpPr txBox="1">
            <a:spLocks noChangeArrowheads="1"/>
          </p:cNvSpPr>
          <p:nvPr/>
        </p:nvSpPr>
        <p:spPr bwMode="auto">
          <a:xfrm>
            <a:off x="7848600" y="6172200"/>
            <a:ext cx="809625" cy="336550"/>
          </a:xfrm>
          <a:prstGeom prst="rect">
            <a:avLst/>
          </a:prstGeom>
          <a:noFill/>
          <a:ln w="9525">
            <a:noFill/>
            <a:miter lim="800000"/>
            <a:headEnd/>
            <a:tailEnd/>
          </a:ln>
        </p:spPr>
        <p:txBody>
          <a:bodyPr wrap="none">
            <a:spAutoFit/>
          </a:bodyPr>
          <a:lstStyle/>
          <a:p>
            <a:r>
              <a:rPr lang="en-US"/>
              <a:t>m/z 42</a:t>
            </a:r>
          </a:p>
        </p:txBody>
      </p:sp>
      <p:sp>
        <p:nvSpPr>
          <p:cNvPr id="43015" name="Text Box 10"/>
          <p:cNvSpPr txBox="1">
            <a:spLocks noChangeArrowheads="1"/>
          </p:cNvSpPr>
          <p:nvPr/>
        </p:nvSpPr>
        <p:spPr bwMode="auto">
          <a:xfrm>
            <a:off x="7010400" y="4800600"/>
            <a:ext cx="809625" cy="336550"/>
          </a:xfrm>
          <a:prstGeom prst="rect">
            <a:avLst/>
          </a:prstGeom>
          <a:noFill/>
          <a:ln w="9525">
            <a:noFill/>
            <a:miter lim="800000"/>
            <a:headEnd/>
            <a:tailEnd/>
          </a:ln>
        </p:spPr>
        <p:txBody>
          <a:bodyPr wrap="none">
            <a:spAutoFit/>
          </a:bodyPr>
          <a:lstStyle/>
          <a:p>
            <a:r>
              <a:rPr lang="en-US"/>
              <a:t>m/z 70</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6" name="Picture 13" descr="MS 2-pentanone"/>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128838" y="2128838"/>
            <a:ext cx="6362700" cy="4257675"/>
          </a:xfrm>
          <a:prstGeom prst="rect">
            <a:avLst/>
          </a:prstGeom>
          <a:noFill/>
          <a:ln w="9525">
            <a:noFill/>
            <a:miter lim="800000"/>
            <a:headEnd/>
            <a:tailEnd/>
          </a:ln>
        </p:spPr>
      </p:pic>
      <p:sp>
        <p:nvSpPr>
          <p:cNvPr id="44037" name="Rectangle 3"/>
          <p:cNvSpPr>
            <a:spLocks noGrp="1" noChangeArrowheads="1"/>
          </p:cNvSpPr>
          <p:nvPr>
            <p:ph type="title"/>
          </p:nvPr>
        </p:nvSpPr>
        <p:spPr/>
        <p:txBody>
          <a:bodyPr/>
          <a:lstStyle/>
          <a:p>
            <a:pPr eaLnBrk="1" hangingPunct="1"/>
            <a:r>
              <a:rPr lang="en-US" sz="1800" smtClean="0"/>
              <a:t>Mass Spectrometry</a:t>
            </a:r>
          </a:p>
        </p:txBody>
      </p:sp>
      <p:sp>
        <p:nvSpPr>
          <p:cNvPr id="44038" name="Rectangle 4"/>
          <p:cNvSpPr>
            <a:spLocks noGrp="1" noChangeArrowheads="1"/>
          </p:cNvSpPr>
          <p:nvPr>
            <p:ph type="body" sz="half" idx="1"/>
          </p:nvPr>
        </p:nvSpPr>
        <p:spPr>
          <a:xfrm>
            <a:off x="0" y="685800"/>
            <a:ext cx="9144000" cy="54864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9"/>
            </a:pPr>
            <a:r>
              <a:rPr lang="en-US" sz="1800" b="1" smtClean="0">
                <a:solidFill>
                  <a:schemeClr val="accent2"/>
                </a:solidFill>
              </a:rPr>
              <a:t>Example MS: </a:t>
            </a:r>
            <a:r>
              <a:rPr lang="en-US" sz="1800" b="1" smtClean="0"/>
              <a:t>ketones (aliphatic) </a:t>
            </a:r>
            <a:r>
              <a:rPr lang="en-US" sz="1800" smtClean="0"/>
              <a:t>– 2-pentanone</a:t>
            </a:r>
          </a:p>
          <a:p>
            <a:pPr marL="2079625" lvl="3" indent="-457200" eaLnBrk="1" hangingPunct="1">
              <a:buFontTx/>
              <a:buNone/>
            </a:pPr>
            <a:endParaRPr lang="en-US" sz="1800" smtClean="0"/>
          </a:p>
        </p:txBody>
      </p:sp>
      <p:sp>
        <p:nvSpPr>
          <p:cNvPr id="44039" name="Text Box 5"/>
          <p:cNvSpPr txBox="1">
            <a:spLocks noChangeArrowheads="1"/>
          </p:cNvSpPr>
          <p:nvPr/>
        </p:nvSpPr>
        <p:spPr bwMode="auto">
          <a:xfrm>
            <a:off x="7086600" y="4724400"/>
            <a:ext cx="709613" cy="336550"/>
          </a:xfrm>
          <a:prstGeom prst="rect">
            <a:avLst/>
          </a:prstGeom>
          <a:noFill/>
          <a:ln w="9525">
            <a:noFill/>
            <a:miter lim="800000"/>
            <a:headEnd/>
            <a:tailEnd/>
          </a:ln>
        </p:spPr>
        <p:txBody>
          <a:bodyPr wrap="none">
            <a:spAutoFit/>
          </a:bodyPr>
          <a:lstStyle/>
          <a:p>
            <a:r>
              <a:rPr lang="en-US"/>
              <a:t>M</a:t>
            </a:r>
            <a:r>
              <a:rPr lang="en-US" baseline="30000"/>
              <a:t>+ </a:t>
            </a:r>
            <a:r>
              <a:rPr lang="en-US"/>
              <a:t>86</a:t>
            </a:r>
          </a:p>
        </p:txBody>
      </p:sp>
      <p:sp>
        <p:nvSpPr>
          <p:cNvPr id="44040" name="Text Box 14"/>
          <p:cNvSpPr txBox="1">
            <a:spLocks noChangeArrowheads="1"/>
          </p:cNvSpPr>
          <p:nvPr/>
        </p:nvSpPr>
        <p:spPr bwMode="auto">
          <a:xfrm>
            <a:off x="6172200" y="5029200"/>
            <a:ext cx="638175" cy="336550"/>
          </a:xfrm>
          <a:prstGeom prst="rect">
            <a:avLst/>
          </a:prstGeom>
          <a:noFill/>
          <a:ln w="9525">
            <a:noFill/>
            <a:miter lim="800000"/>
            <a:headEnd/>
            <a:tailEnd/>
          </a:ln>
        </p:spPr>
        <p:txBody>
          <a:bodyPr wrap="none">
            <a:spAutoFit/>
          </a:bodyPr>
          <a:lstStyle/>
          <a:p>
            <a:r>
              <a:rPr lang="en-US"/>
              <a:t>M-15</a:t>
            </a:r>
          </a:p>
        </p:txBody>
      </p:sp>
      <p:graphicFrame>
        <p:nvGraphicFramePr>
          <p:cNvPr id="44034" name="Object 15"/>
          <p:cNvGraphicFramePr>
            <a:graphicFrameLocks noChangeAspect="1"/>
          </p:cNvGraphicFramePr>
          <p:nvPr/>
        </p:nvGraphicFramePr>
        <p:xfrm>
          <a:off x="4800600" y="2286000"/>
          <a:ext cx="990600" cy="847725"/>
        </p:xfrm>
        <a:graphic>
          <a:graphicData uri="http://schemas.openxmlformats.org/presentationml/2006/ole">
            <p:oleObj spid="_x0000_s44034" name="CS ChemDraw Drawing" r:id="rId4" imgW="730303" imgH="625322" progId="ChemDraw.Document.6.0">
              <p:embed/>
            </p:oleObj>
          </a:graphicData>
        </a:graphic>
      </p:graphicFrame>
      <p:graphicFrame>
        <p:nvGraphicFramePr>
          <p:cNvPr id="44035" name="Object 16"/>
          <p:cNvGraphicFramePr>
            <a:graphicFrameLocks noChangeAspect="1"/>
          </p:cNvGraphicFramePr>
          <p:nvPr/>
        </p:nvGraphicFramePr>
        <p:xfrm>
          <a:off x="3124200" y="3505200"/>
          <a:ext cx="3962400" cy="1143000"/>
        </p:xfrm>
        <a:graphic>
          <a:graphicData uri="http://schemas.openxmlformats.org/presentationml/2006/ole">
            <p:oleObj spid="_x0000_s44035" name="CS ChemDraw Drawing" r:id="rId5" imgW="2840574" imgH="821591" progId="ChemDraw.Document.6.0">
              <p:embed/>
            </p:oleObj>
          </a:graphicData>
        </a:graphic>
      </p:graphicFrame>
      <p:sp>
        <p:nvSpPr>
          <p:cNvPr id="44041" name="Line 17"/>
          <p:cNvSpPr>
            <a:spLocks noChangeShapeType="1"/>
          </p:cNvSpPr>
          <p:nvPr/>
        </p:nvSpPr>
        <p:spPr bwMode="auto">
          <a:xfrm>
            <a:off x="5638800" y="4648200"/>
            <a:ext cx="76200" cy="685800"/>
          </a:xfrm>
          <a:prstGeom prst="line">
            <a:avLst/>
          </a:prstGeom>
          <a:noFill/>
          <a:ln w="9525">
            <a:solidFill>
              <a:schemeClr val="tx1"/>
            </a:solidFill>
            <a:round/>
            <a:headEnd/>
            <a:tailEnd type="triangle" w="med" len="med"/>
          </a:ln>
        </p:spPr>
        <p:txBody>
          <a:bodyPr wrap="none">
            <a:spAutoFit/>
          </a:bodyPr>
          <a:lstStyle/>
          <a:p>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p:txBody>
          <a:bodyPr/>
          <a:lstStyle/>
          <a:p>
            <a:pPr eaLnBrk="1" hangingPunct="1"/>
            <a:r>
              <a:rPr lang="en-US" sz="1800" smtClean="0"/>
              <a:t>Mass Spectrometry</a:t>
            </a:r>
          </a:p>
        </p:txBody>
      </p:sp>
      <p:sp>
        <p:nvSpPr>
          <p:cNvPr id="45060" name="Rectangle 4"/>
          <p:cNvSpPr>
            <a:spLocks noGrp="1" noChangeArrowheads="1"/>
          </p:cNvSpPr>
          <p:nvPr>
            <p:ph type="body" sz="half" idx="1"/>
          </p:nvPr>
        </p:nvSpPr>
        <p:spPr>
          <a:xfrm>
            <a:off x="0" y="685800"/>
            <a:ext cx="9144000" cy="54864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9"/>
            </a:pPr>
            <a:r>
              <a:rPr lang="en-US" sz="1800" b="1" smtClean="0">
                <a:solidFill>
                  <a:schemeClr val="accent2"/>
                </a:solidFill>
              </a:rPr>
              <a:t>Example MS: </a:t>
            </a:r>
            <a:r>
              <a:rPr lang="en-US" sz="1800" b="1" smtClean="0"/>
              <a:t>ketones (aromatic) </a:t>
            </a:r>
            <a:r>
              <a:rPr lang="en-US" sz="1800" smtClean="0"/>
              <a:t>– propiophenone</a:t>
            </a:r>
          </a:p>
        </p:txBody>
      </p:sp>
      <p:sp>
        <p:nvSpPr>
          <p:cNvPr id="45061" name="Text Box 5"/>
          <p:cNvSpPr txBox="1">
            <a:spLocks noChangeArrowheads="1"/>
          </p:cNvSpPr>
          <p:nvPr/>
        </p:nvSpPr>
        <p:spPr bwMode="auto">
          <a:xfrm>
            <a:off x="7543800" y="4800600"/>
            <a:ext cx="820738" cy="336550"/>
          </a:xfrm>
          <a:prstGeom prst="rect">
            <a:avLst/>
          </a:prstGeom>
          <a:noFill/>
          <a:ln w="9525">
            <a:noFill/>
            <a:miter lim="800000"/>
            <a:headEnd/>
            <a:tailEnd/>
          </a:ln>
        </p:spPr>
        <p:txBody>
          <a:bodyPr wrap="none">
            <a:spAutoFit/>
          </a:bodyPr>
          <a:lstStyle/>
          <a:p>
            <a:r>
              <a:rPr lang="en-US"/>
              <a:t>M</a:t>
            </a:r>
            <a:r>
              <a:rPr lang="en-US" baseline="30000"/>
              <a:t>+ </a:t>
            </a:r>
            <a:r>
              <a:rPr lang="en-US"/>
              <a:t>134</a:t>
            </a:r>
          </a:p>
        </p:txBody>
      </p:sp>
      <p:pic>
        <p:nvPicPr>
          <p:cNvPr id="45062" name="Picture 8" descr="MS propiophenone"/>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133600" y="2133600"/>
            <a:ext cx="6372225" cy="4267200"/>
          </a:xfrm>
          <a:prstGeom prst="rect">
            <a:avLst/>
          </a:prstGeom>
          <a:noFill/>
          <a:ln w="9525">
            <a:noFill/>
            <a:miter lim="800000"/>
            <a:headEnd/>
            <a:tailEnd/>
          </a:ln>
        </p:spPr>
      </p:pic>
      <p:graphicFrame>
        <p:nvGraphicFramePr>
          <p:cNvPr id="45058" name="Object 9"/>
          <p:cNvGraphicFramePr>
            <a:graphicFrameLocks noChangeAspect="1"/>
          </p:cNvGraphicFramePr>
          <p:nvPr/>
        </p:nvGraphicFramePr>
        <p:xfrm>
          <a:off x="3429000" y="2514600"/>
          <a:ext cx="3505200" cy="2197100"/>
        </p:xfrm>
        <a:graphic>
          <a:graphicData uri="http://schemas.openxmlformats.org/presentationml/2006/ole">
            <p:oleObj spid="_x0000_s45058" name="CS ChemDraw Drawing" r:id="rId4" imgW="2756916" imgH="1728216" progId="ChemDraw.Document.6.0">
              <p:embed/>
            </p:oleObj>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p:txBody>
          <a:bodyPr/>
          <a:lstStyle/>
          <a:p>
            <a:pPr eaLnBrk="1" hangingPunct="1"/>
            <a:r>
              <a:rPr lang="en-US" sz="1800" smtClean="0"/>
              <a:t>Mass Spectrometry</a:t>
            </a:r>
          </a:p>
        </p:txBody>
      </p:sp>
      <p:sp>
        <p:nvSpPr>
          <p:cNvPr id="46085"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10"/>
            </a:pPr>
            <a:r>
              <a:rPr lang="en-US" sz="1800" b="1" smtClean="0"/>
              <a:t>Esters -</a:t>
            </a:r>
            <a:r>
              <a:rPr lang="en-US" sz="1800" smtClean="0"/>
              <a:t> </a:t>
            </a:r>
            <a:r>
              <a:rPr lang="en-US" sz="1800" b="1" smtClean="0">
                <a:solidFill>
                  <a:schemeClr val="accent2"/>
                </a:solidFill>
              </a:rPr>
              <a:t>Fragment Ions</a:t>
            </a:r>
          </a:p>
          <a:p>
            <a:pPr marL="2079625" lvl="3" indent="-457200" eaLnBrk="1" hangingPunct="1"/>
            <a:r>
              <a:rPr lang="en-US" sz="1800" smtClean="0"/>
              <a:t>M</a:t>
            </a:r>
            <a:r>
              <a:rPr lang="en-US" sz="1800" baseline="30000" smtClean="0"/>
              <a:t>+</a:t>
            </a:r>
            <a:r>
              <a:rPr lang="en-US" sz="1800" smtClean="0"/>
              <a:t> weak in most cases, aromatic esters give a stronger peak</a:t>
            </a:r>
          </a:p>
          <a:p>
            <a:pPr marL="2079625" lvl="3" indent="-457200" eaLnBrk="1" hangingPunct="1">
              <a:buFontTx/>
              <a:buNone/>
            </a:pPr>
            <a:r>
              <a:rPr lang="en-US" sz="1800" smtClean="0"/>
              <a:t> </a:t>
            </a:r>
          </a:p>
          <a:p>
            <a:pPr marL="2079625" lvl="3" indent="-457200" eaLnBrk="1" hangingPunct="1">
              <a:buFontTx/>
              <a:buAutoNum type="alphaLcParenR" startAt="2"/>
            </a:pPr>
            <a:r>
              <a:rPr lang="en-US" sz="1800" smtClean="0"/>
              <a:t>Most important </a:t>
            </a:r>
            <a:r>
              <a:rPr lang="en-US" sz="1800" smtClean="0">
                <a:latin typeface="Symbol" pitchFamily="18" charset="2"/>
              </a:rPr>
              <a:t>a</a:t>
            </a:r>
            <a:r>
              <a:rPr lang="en-US" sz="1800" smtClean="0"/>
              <a:t>-cleavage reactions involve loss of the alkoxy- radical to leave the acylium ion</a:t>
            </a:r>
          </a:p>
          <a:p>
            <a:pPr marL="2079625" lvl="3" indent="-457200" eaLnBrk="1" hangingPunct="1">
              <a:buFontTx/>
              <a:buAutoNum type="alphaLcParenR" startAt="2"/>
            </a:pPr>
            <a:endParaRPr lang="en-US" sz="1800" smtClean="0"/>
          </a:p>
          <a:p>
            <a:pPr marL="2079625" lvl="3" indent="-457200" eaLnBrk="1" hangingPunct="1">
              <a:buFontTx/>
              <a:buAutoNum type="alphaLcParenR" startAt="2"/>
            </a:pPr>
            <a:endParaRPr lang="en-US" sz="1800" smtClean="0"/>
          </a:p>
          <a:p>
            <a:pPr marL="2079625" lvl="3" indent="-457200" eaLnBrk="1" hangingPunct="1">
              <a:buFontTx/>
              <a:buAutoNum type="alphaLcParenR" startAt="2"/>
            </a:pPr>
            <a:endParaRPr lang="en-US" sz="1800" smtClean="0"/>
          </a:p>
          <a:p>
            <a:pPr marL="2079625" lvl="3" indent="-457200" eaLnBrk="1" hangingPunct="1">
              <a:buFontTx/>
              <a:buAutoNum type="alphaLcParenR" startAt="3"/>
            </a:pPr>
            <a:r>
              <a:rPr lang="en-US" sz="1800" smtClean="0"/>
              <a:t>The other </a:t>
            </a:r>
            <a:r>
              <a:rPr lang="en-US" sz="1800" smtClean="0">
                <a:latin typeface="Symbol" pitchFamily="18" charset="2"/>
              </a:rPr>
              <a:t>a</a:t>
            </a:r>
            <a:r>
              <a:rPr lang="en-US" sz="1800" smtClean="0"/>
              <a:t>-cleavage (most common with methyl esters, m/z 59) involves the loss of the alkyl group</a:t>
            </a:r>
          </a:p>
          <a:p>
            <a:pPr marL="2079625" lvl="3" indent="-457200" eaLnBrk="1" hangingPunct="1">
              <a:buFontTx/>
              <a:buAutoNum type="alphaLcParenR" startAt="3"/>
            </a:pPr>
            <a:endParaRPr lang="en-US" sz="1800" smtClean="0"/>
          </a:p>
          <a:p>
            <a:pPr marL="2079625" lvl="3" indent="-457200" eaLnBrk="1" hangingPunct="1">
              <a:buFontTx/>
              <a:buAutoNum type="alphaLcParenR" startAt="3"/>
            </a:pPr>
            <a:endParaRPr lang="en-US" sz="1800" smtClean="0"/>
          </a:p>
          <a:p>
            <a:pPr marL="2079625" lvl="3" indent="-457200" eaLnBrk="1" hangingPunct="1">
              <a:buFontTx/>
              <a:buAutoNum type="alphaLcParenR" startAt="3"/>
            </a:pPr>
            <a:endParaRPr lang="en-US" sz="1800" smtClean="0"/>
          </a:p>
        </p:txBody>
      </p:sp>
      <p:graphicFrame>
        <p:nvGraphicFramePr>
          <p:cNvPr id="46082" name="Object 7"/>
          <p:cNvGraphicFramePr>
            <a:graphicFrameLocks noChangeAspect="1"/>
          </p:cNvGraphicFramePr>
          <p:nvPr/>
        </p:nvGraphicFramePr>
        <p:xfrm>
          <a:off x="2667000" y="3048000"/>
          <a:ext cx="4267200" cy="787400"/>
        </p:xfrm>
        <a:graphic>
          <a:graphicData uri="http://schemas.openxmlformats.org/presentationml/2006/ole">
            <p:oleObj spid="_x0000_s46082" name="CS ChemDraw Drawing" r:id="rId3" imgW="3287268" imgH="608076" progId="ChemDraw.Document.6.0">
              <p:embed/>
            </p:oleObj>
          </a:graphicData>
        </a:graphic>
      </p:graphicFrame>
      <p:graphicFrame>
        <p:nvGraphicFramePr>
          <p:cNvPr id="46083" name="Object 8"/>
          <p:cNvGraphicFramePr>
            <a:graphicFrameLocks noChangeAspect="1"/>
          </p:cNvGraphicFramePr>
          <p:nvPr/>
        </p:nvGraphicFramePr>
        <p:xfrm>
          <a:off x="2667000" y="4876800"/>
          <a:ext cx="4267200" cy="882650"/>
        </p:xfrm>
        <a:graphic>
          <a:graphicData uri="http://schemas.openxmlformats.org/presentationml/2006/ole">
            <p:oleObj spid="_x0000_s46083" name="CS ChemDraw Drawing" r:id="rId4" imgW="3213332" imgH="666401" progId="ChemDraw.Document.6.0">
              <p:embed/>
            </p:oleObj>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p:txBody>
          <a:bodyPr/>
          <a:lstStyle/>
          <a:p>
            <a:pPr eaLnBrk="1" hangingPunct="1"/>
            <a:r>
              <a:rPr lang="en-US" sz="1800" smtClean="0"/>
              <a:t>Mass Spectrometry</a:t>
            </a:r>
          </a:p>
        </p:txBody>
      </p:sp>
      <p:sp>
        <p:nvSpPr>
          <p:cNvPr id="47109"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10"/>
            </a:pPr>
            <a:r>
              <a:rPr lang="en-US" sz="1800" b="1" smtClean="0"/>
              <a:t>Esters -</a:t>
            </a:r>
            <a:r>
              <a:rPr lang="en-US" sz="1800" smtClean="0"/>
              <a:t> </a:t>
            </a:r>
            <a:r>
              <a:rPr lang="en-US" sz="1800" b="1" smtClean="0">
                <a:solidFill>
                  <a:schemeClr val="accent2"/>
                </a:solidFill>
              </a:rPr>
              <a:t>Fragment Ions</a:t>
            </a:r>
          </a:p>
          <a:p>
            <a:pPr marL="2079625" lvl="3" indent="-457200" eaLnBrk="1" hangingPunct="1">
              <a:buFontTx/>
              <a:buAutoNum type="alphaLcParenR" startAt="4"/>
            </a:pPr>
            <a:r>
              <a:rPr lang="en-US" sz="1800" smtClean="0"/>
              <a:t>McLafferty occurs with sufficiently long esters</a:t>
            </a:r>
          </a:p>
          <a:p>
            <a:pPr marL="2079625" lvl="3" indent="-457200" eaLnBrk="1" hangingPunct="1">
              <a:buFontTx/>
              <a:buNone/>
            </a:pPr>
            <a:r>
              <a:rPr lang="en-US" sz="1800" smtClean="0"/>
              <a:t> </a:t>
            </a:r>
          </a:p>
          <a:p>
            <a:pPr marL="2079625" lvl="3" indent="-457200" eaLnBrk="1" hangingPunct="1">
              <a:buFontTx/>
              <a:buNone/>
            </a:pPr>
            <a:endParaRPr lang="en-US" sz="1800" smtClean="0"/>
          </a:p>
          <a:p>
            <a:pPr marL="2079625" lvl="3" indent="-457200" eaLnBrk="1" hangingPunct="1">
              <a:buFontTx/>
              <a:buNone/>
            </a:pPr>
            <a:endParaRPr lang="en-US" sz="1800" smtClean="0"/>
          </a:p>
          <a:p>
            <a:pPr marL="2079625" lvl="3" indent="-457200" eaLnBrk="1" hangingPunct="1">
              <a:buFontTx/>
              <a:buNone/>
            </a:pPr>
            <a:endParaRPr lang="en-US" sz="1800" smtClean="0"/>
          </a:p>
          <a:p>
            <a:pPr marL="2079625" lvl="3" indent="-457200" eaLnBrk="1" hangingPunct="1">
              <a:buFontTx/>
              <a:buAutoNum type="alphaLcParenR" startAt="5"/>
            </a:pPr>
            <a:r>
              <a:rPr lang="en-US" sz="1800" smtClean="0"/>
              <a:t>Ethyl and longer (alkoxy chain) esters can undergo the McLafferty rearrangement</a:t>
            </a:r>
          </a:p>
          <a:p>
            <a:pPr marL="2079625" lvl="3" indent="-457200" eaLnBrk="1" hangingPunct="1">
              <a:buFontTx/>
              <a:buAutoNum type="alphaLcParenR" startAt="5"/>
            </a:pPr>
            <a:endParaRPr lang="en-US" sz="1800" smtClean="0"/>
          </a:p>
          <a:p>
            <a:pPr marL="2079625" lvl="3" indent="-457200" eaLnBrk="1" hangingPunct="1">
              <a:buFontTx/>
              <a:buAutoNum type="alphaLcParenR" startAt="5"/>
            </a:pPr>
            <a:endParaRPr lang="en-US" sz="1800" smtClean="0"/>
          </a:p>
          <a:p>
            <a:pPr marL="2079625" lvl="3" indent="-457200" eaLnBrk="1" hangingPunct="1">
              <a:buFontTx/>
              <a:buAutoNum type="alphaLcParenR" startAt="5"/>
            </a:pPr>
            <a:endParaRPr lang="en-US" sz="1800" smtClean="0"/>
          </a:p>
          <a:p>
            <a:pPr marL="2079625" lvl="3" indent="-457200" eaLnBrk="1" hangingPunct="1">
              <a:buFontTx/>
              <a:buNone/>
            </a:pPr>
            <a:endParaRPr lang="en-US" sz="1800" smtClean="0"/>
          </a:p>
        </p:txBody>
      </p:sp>
      <p:graphicFrame>
        <p:nvGraphicFramePr>
          <p:cNvPr id="47106" name="Object 6"/>
          <p:cNvGraphicFramePr>
            <a:graphicFrameLocks noChangeAspect="1"/>
          </p:cNvGraphicFramePr>
          <p:nvPr/>
        </p:nvGraphicFramePr>
        <p:xfrm>
          <a:off x="2438400" y="2209800"/>
          <a:ext cx="5029200" cy="917575"/>
        </p:xfrm>
        <a:graphic>
          <a:graphicData uri="http://schemas.openxmlformats.org/presentationml/2006/ole">
            <p:oleObj spid="_x0000_s47106" name="CS ChemDraw Drawing" r:id="rId3" imgW="3683508" imgH="672084" progId="ChemDraw.Document.6.0">
              <p:embed/>
            </p:oleObj>
          </a:graphicData>
        </a:graphic>
      </p:graphicFrame>
      <p:graphicFrame>
        <p:nvGraphicFramePr>
          <p:cNvPr id="47107" name="Object 7"/>
          <p:cNvGraphicFramePr>
            <a:graphicFrameLocks noChangeAspect="1"/>
          </p:cNvGraphicFramePr>
          <p:nvPr/>
        </p:nvGraphicFramePr>
        <p:xfrm>
          <a:off x="2514600" y="4191000"/>
          <a:ext cx="4648200" cy="919163"/>
        </p:xfrm>
        <a:graphic>
          <a:graphicData uri="http://schemas.openxmlformats.org/presentationml/2006/ole">
            <p:oleObj spid="_x0000_s47107" name="CS ChemDraw Drawing" r:id="rId4" imgW="3342132" imgH="661416" progId="ChemDraw.Document.6.0">
              <p:embed/>
            </p:oleObj>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1" hangingPunct="1"/>
            <a:r>
              <a:rPr lang="en-US" sz="1800" smtClean="0"/>
              <a:t>Mass Spectrometry</a:t>
            </a:r>
          </a:p>
        </p:txBody>
      </p:sp>
      <p:sp>
        <p:nvSpPr>
          <p:cNvPr id="48132"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10"/>
            </a:pPr>
            <a:r>
              <a:rPr lang="en-US" sz="1800" b="1" smtClean="0"/>
              <a:t>Esters -</a:t>
            </a:r>
            <a:r>
              <a:rPr lang="en-US" sz="1800" smtClean="0"/>
              <a:t> </a:t>
            </a:r>
            <a:r>
              <a:rPr lang="en-US" sz="1800" b="1" smtClean="0">
                <a:solidFill>
                  <a:schemeClr val="accent2"/>
                </a:solidFill>
              </a:rPr>
              <a:t>Fragment Ions</a:t>
            </a:r>
            <a:endParaRPr lang="en-US" sz="1800" smtClean="0"/>
          </a:p>
          <a:p>
            <a:pPr marL="2079625" lvl="3" indent="-457200" eaLnBrk="1" hangingPunct="1">
              <a:buFontTx/>
              <a:buAutoNum type="alphaLcParenR" startAt="6"/>
            </a:pPr>
            <a:r>
              <a:rPr lang="en-US" sz="1800" smtClean="0"/>
              <a:t>The most common fragmentation route is to lose the alkyl group by </a:t>
            </a:r>
            <a:r>
              <a:rPr lang="en-US" sz="1800" smtClean="0">
                <a:latin typeface="Symbol" pitchFamily="18" charset="2"/>
              </a:rPr>
              <a:t>a</a:t>
            </a:r>
            <a:r>
              <a:rPr lang="en-US" sz="1800" smtClean="0"/>
              <a:t>-cleavage, to form the C</a:t>
            </a:r>
            <a:r>
              <a:rPr lang="en-US" sz="1800" baseline="-25000" smtClean="0"/>
              <a:t>6</a:t>
            </a:r>
            <a:r>
              <a:rPr lang="en-US" sz="1800" smtClean="0"/>
              <a:t>H</a:t>
            </a:r>
            <a:r>
              <a:rPr lang="en-US" sz="1800" baseline="-25000" smtClean="0"/>
              <a:t>5</a:t>
            </a:r>
            <a:r>
              <a:rPr lang="en-US" sz="1800" smtClean="0"/>
              <a:t>CO</a:t>
            </a:r>
            <a:r>
              <a:rPr lang="en-US" sz="1800" baseline="30000" smtClean="0"/>
              <a:t>+</a:t>
            </a:r>
            <a:r>
              <a:rPr lang="en-US" sz="1800" smtClean="0"/>
              <a:t> ion (m/z 105)</a:t>
            </a:r>
          </a:p>
          <a:p>
            <a:pPr marL="2079625" lvl="3" indent="-457200" eaLnBrk="1" hangingPunct="1">
              <a:buFontTx/>
              <a:buNone/>
            </a:pPr>
            <a:r>
              <a:rPr lang="en-US" sz="1800" smtClean="0"/>
              <a:t> </a:t>
            </a:r>
          </a:p>
          <a:p>
            <a:pPr marL="2079625" lvl="3" indent="-457200" eaLnBrk="1" hangingPunct="1">
              <a:buFontTx/>
              <a:buNone/>
            </a:pPr>
            <a:endParaRPr lang="en-US" sz="1800" smtClean="0"/>
          </a:p>
          <a:p>
            <a:pPr marL="2079625" lvl="3" indent="-457200" eaLnBrk="1" hangingPunct="1">
              <a:buFontTx/>
              <a:buNone/>
            </a:pPr>
            <a:endParaRPr lang="en-US" sz="1800" smtClean="0"/>
          </a:p>
          <a:p>
            <a:pPr marL="2079625" lvl="3" indent="-457200" eaLnBrk="1" hangingPunct="1">
              <a:buFontTx/>
              <a:buNone/>
            </a:pPr>
            <a:endParaRPr lang="en-US" sz="1800" smtClean="0"/>
          </a:p>
          <a:p>
            <a:pPr marL="2079625" lvl="3" indent="-457200" eaLnBrk="1" hangingPunct="1">
              <a:buFontTx/>
              <a:buNone/>
            </a:pPr>
            <a:endParaRPr lang="en-US" sz="1800" smtClean="0"/>
          </a:p>
          <a:p>
            <a:pPr marL="2079625" lvl="3" indent="-457200" eaLnBrk="1" hangingPunct="1">
              <a:buFontTx/>
              <a:buChar char="–"/>
            </a:pPr>
            <a:endParaRPr lang="en-US" sz="1800" smtClean="0"/>
          </a:p>
          <a:p>
            <a:pPr marL="2079625" lvl="3" indent="-457200" eaLnBrk="1" hangingPunct="1">
              <a:buFontTx/>
              <a:buChar char="–"/>
            </a:pPr>
            <a:endParaRPr lang="en-US" sz="1800" smtClean="0"/>
          </a:p>
          <a:p>
            <a:pPr marL="2079625" lvl="3" indent="-457200" eaLnBrk="1" hangingPunct="1">
              <a:buFontTx/>
              <a:buNone/>
            </a:pPr>
            <a:endParaRPr lang="en-US" sz="1800" smtClean="0"/>
          </a:p>
        </p:txBody>
      </p:sp>
      <p:graphicFrame>
        <p:nvGraphicFramePr>
          <p:cNvPr id="48130" name="Object 6"/>
          <p:cNvGraphicFramePr>
            <a:graphicFrameLocks noChangeAspect="1"/>
          </p:cNvGraphicFramePr>
          <p:nvPr/>
        </p:nvGraphicFramePr>
        <p:xfrm>
          <a:off x="2514600" y="2514600"/>
          <a:ext cx="4800600" cy="1174750"/>
        </p:xfrm>
        <a:graphic>
          <a:graphicData uri="http://schemas.openxmlformats.org/presentationml/2006/ole">
            <p:oleObj spid="_x0000_s48130" name="CS ChemDraw Drawing" r:id="rId3" imgW="3425952" imgH="839724" progId="ChemDraw.Document.6.0">
              <p:embed/>
            </p:oleObj>
          </a:graphicData>
        </a:graphic>
      </p:graphicFrame>
      <p:sp>
        <p:nvSpPr>
          <p:cNvPr id="48133" name="Text Box 7"/>
          <p:cNvSpPr txBox="1">
            <a:spLocks noChangeArrowheads="1"/>
          </p:cNvSpPr>
          <p:nvPr/>
        </p:nvSpPr>
        <p:spPr bwMode="auto">
          <a:xfrm>
            <a:off x="5105400" y="3657600"/>
            <a:ext cx="1524000" cy="581025"/>
          </a:xfrm>
          <a:prstGeom prst="rect">
            <a:avLst/>
          </a:prstGeom>
          <a:noFill/>
          <a:ln w="9525">
            <a:noFill/>
            <a:miter lim="800000"/>
            <a:headEnd/>
            <a:tailEnd/>
          </a:ln>
        </p:spPr>
        <p:txBody>
          <a:bodyPr>
            <a:spAutoFit/>
          </a:bodyPr>
          <a:lstStyle/>
          <a:p>
            <a:r>
              <a:rPr lang="en-US"/>
              <a:t>Can lose CO to give m/z 77</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lstStyle/>
          <a:p>
            <a:pPr eaLnBrk="1" hangingPunct="1"/>
            <a:r>
              <a:rPr lang="en-US" sz="1800" smtClean="0"/>
              <a:t>Mass Spectrometry</a:t>
            </a:r>
          </a:p>
        </p:txBody>
      </p:sp>
      <p:sp>
        <p:nvSpPr>
          <p:cNvPr id="49157"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10"/>
            </a:pPr>
            <a:r>
              <a:rPr lang="en-US" sz="1800" b="1" smtClean="0"/>
              <a:t>Esters -</a:t>
            </a:r>
            <a:r>
              <a:rPr lang="en-US" sz="1800" smtClean="0"/>
              <a:t> </a:t>
            </a:r>
            <a:r>
              <a:rPr lang="en-US" sz="1800" b="1" smtClean="0">
                <a:solidFill>
                  <a:schemeClr val="accent2"/>
                </a:solidFill>
              </a:rPr>
              <a:t>Fragment Ions</a:t>
            </a:r>
            <a:endParaRPr lang="en-US" sz="1800" smtClean="0"/>
          </a:p>
          <a:p>
            <a:pPr marL="2079625" lvl="3" indent="-457200" eaLnBrk="1" hangingPunct="1">
              <a:buFontTx/>
              <a:buAutoNum type="alphaLcParenR" startAt="7"/>
            </a:pPr>
            <a:r>
              <a:rPr lang="en-US" sz="1800" smtClean="0"/>
              <a:t>One interesting fragmentation is shared by both benzyloxy esters and aromatic esters that have an </a:t>
            </a:r>
            <a:r>
              <a:rPr lang="en-US" sz="1800" i="1" smtClean="0"/>
              <a:t>ortho</a:t>
            </a:r>
            <a:r>
              <a:rPr lang="en-US" sz="1800" smtClean="0"/>
              <a:t>-alkyl group</a:t>
            </a:r>
          </a:p>
          <a:p>
            <a:pPr marL="2079625" lvl="3" indent="-457200" eaLnBrk="1" hangingPunct="1">
              <a:buFontTx/>
              <a:buNone/>
            </a:pPr>
            <a:r>
              <a:rPr lang="en-US" sz="1800" smtClean="0"/>
              <a:t> </a:t>
            </a:r>
          </a:p>
          <a:p>
            <a:pPr marL="2079625" lvl="3" indent="-457200" eaLnBrk="1" hangingPunct="1">
              <a:buFontTx/>
              <a:buNone/>
            </a:pPr>
            <a:endParaRPr lang="en-US" sz="1800" smtClean="0"/>
          </a:p>
          <a:p>
            <a:pPr marL="2079625" lvl="3" indent="-457200" eaLnBrk="1" hangingPunct="1">
              <a:buFontTx/>
              <a:buNone/>
            </a:pPr>
            <a:endParaRPr lang="en-US" sz="1800" smtClean="0"/>
          </a:p>
          <a:p>
            <a:pPr marL="2079625" lvl="3" indent="-457200" eaLnBrk="1" hangingPunct="1">
              <a:buFontTx/>
              <a:buNone/>
            </a:pPr>
            <a:endParaRPr lang="en-US" sz="1800" smtClean="0"/>
          </a:p>
          <a:p>
            <a:pPr marL="2079625" lvl="3" indent="-457200" eaLnBrk="1" hangingPunct="1">
              <a:buFontTx/>
              <a:buNone/>
            </a:pPr>
            <a:endParaRPr lang="en-US" sz="1800" smtClean="0"/>
          </a:p>
          <a:p>
            <a:pPr marL="2079625" lvl="3" indent="-457200" eaLnBrk="1" hangingPunct="1">
              <a:buFontTx/>
              <a:buChar char="–"/>
            </a:pPr>
            <a:endParaRPr lang="en-US" sz="1800" smtClean="0"/>
          </a:p>
          <a:p>
            <a:pPr marL="2079625" lvl="3" indent="-457200" eaLnBrk="1" hangingPunct="1">
              <a:buFontTx/>
              <a:buChar char="–"/>
            </a:pPr>
            <a:endParaRPr lang="en-US" sz="1800" smtClean="0"/>
          </a:p>
          <a:p>
            <a:pPr marL="2079625" lvl="3" indent="-457200" eaLnBrk="1" hangingPunct="1">
              <a:buFontTx/>
              <a:buNone/>
            </a:pPr>
            <a:endParaRPr lang="en-US" sz="1800" smtClean="0"/>
          </a:p>
        </p:txBody>
      </p:sp>
      <p:graphicFrame>
        <p:nvGraphicFramePr>
          <p:cNvPr id="49154" name="Object 6"/>
          <p:cNvGraphicFramePr>
            <a:graphicFrameLocks noChangeAspect="1"/>
          </p:cNvGraphicFramePr>
          <p:nvPr/>
        </p:nvGraphicFramePr>
        <p:xfrm>
          <a:off x="3276600" y="2438400"/>
          <a:ext cx="5181600" cy="1958975"/>
        </p:xfrm>
        <a:graphic>
          <a:graphicData uri="http://schemas.openxmlformats.org/presentationml/2006/ole">
            <p:oleObj spid="_x0000_s49154" name="CS ChemDraw Drawing" r:id="rId3" imgW="3915156" imgH="1482852" progId="ChemDraw.Document.6.0">
              <p:embed/>
            </p:oleObj>
          </a:graphicData>
        </a:graphic>
      </p:graphicFrame>
      <p:graphicFrame>
        <p:nvGraphicFramePr>
          <p:cNvPr id="49155" name="Object 7"/>
          <p:cNvGraphicFramePr>
            <a:graphicFrameLocks noChangeAspect="1"/>
          </p:cNvGraphicFramePr>
          <p:nvPr/>
        </p:nvGraphicFramePr>
        <p:xfrm>
          <a:off x="3276600" y="4724400"/>
          <a:ext cx="5410200" cy="1482725"/>
        </p:xfrm>
        <a:graphic>
          <a:graphicData uri="http://schemas.openxmlformats.org/presentationml/2006/ole">
            <p:oleObj spid="_x0000_s49155" name="CS ChemDraw Drawing" r:id="rId4" imgW="3872484" imgH="1060704" progId="ChemDraw.Document.6.0">
              <p:embed/>
            </p:oleObj>
          </a:graphicData>
        </a:graphic>
      </p:graphicFrame>
      <p:sp>
        <p:nvSpPr>
          <p:cNvPr id="49158" name="Text Box 8"/>
          <p:cNvSpPr txBox="1">
            <a:spLocks noChangeArrowheads="1"/>
          </p:cNvSpPr>
          <p:nvPr/>
        </p:nvSpPr>
        <p:spPr bwMode="auto">
          <a:xfrm>
            <a:off x="1524000" y="2819400"/>
            <a:ext cx="1574800" cy="336550"/>
          </a:xfrm>
          <a:prstGeom prst="rect">
            <a:avLst/>
          </a:prstGeom>
          <a:noFill/>
          <a:ln w="9525">
            <a:noFill/>
            <a:miter lim="800000"/>
            <a:headEnd/>
            <a:tailEnd/>
          </a:ln>
        </p:spPr>
        <p:txBody>
          <a:bodyPr wrap="none">
            <a:spAutoFit/>
          </a:bodyPr>
          <a:lstStyle/>
          <a:p>
            <a:r>
              <a:rPr lang="en-US"/>
              <a:t>benzyloxy ester</a:t>
            </a:r>
          </a:p>
        </p:txBody>
      </p:sp>
      <p:sp>
        <p:nvSpPr>
          <p:cNvPr id="49159" name="Text Box 9"/>
          <p:cNvSpPr txBox="1">
            <a:spLocks noChangeArrowheads="1"/>
          </p:cNvSpPr>
          <p:nvPr/>
        </p:nvSpPr>
        <p:spPr bwMode="auto">
          <a:xfrm>
            <a:off x="838200" y="5257800"/>
            <a:ext cx="2459038" cy="336550"/>
          </a:xfrm>
          <a:prstGeom prst="rect">
            <a:avLst/>
          </a:prstGeom>
          <a:noFill/>
          <a:ln w="9525">
            <a:noFill/>
            <a:miter lim="800000"/>
            <a:headEnd/>
            <a:tailEnd/>
          </a:ln>
        </p:spPr>
        <p:txBody>
          <a:bodyPr wrap="none">
            <a:spAutoFit/>
          </a:bodyPr>
          <a:lstStyle/>
          <a:p>
            <a:r>
              <a:rPr lang="en-US" i="1"/>
              <a:t>ortho</a:t>
            </a:r>
            <a:r>
              <a:rPr lang="en-US"/>
              <a:t>-alkylbenzoate ester</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3"/>
          <p:cNvSpPr>
            <a:spLocks noGrp="1" noChangeArrowheads="1"/>
          </p:cNvSpPr>
          <p:nvPr>
            <p:ph type="title"/>
          </p:nvPr>
        </p:nvSpPr>
        <p:spPr/>
        <p:txBody>
          <a:bodyPr/>
          <a:lstStyle/>
          <a:p>
            <a:pPr eaLnBrk="1" hangingPunct="1"/>
            <a:r>
              <a:rPr lang="en-US" sz="1800" smtClean="0"/>
              <a:t>Mass Spectrometry</a:t>
            </a:r>
          </a:p>
        </p:txBody>
      </p:sp>
      <p:sp>
        <p:nvSpPr>
          <p:cNvPr id="50182" name="Rectangle 4"/>
          <p:cNvSpPr>
            <a:spLocks noGrp="1" noChangeArrowheads="1"/>
          </p:cNvSpPr>
          <p:nvPr>
            <p:ph type="body" sz="half" idx="1"/>
          </p:nvPr>
        </p:nvSpPr>
        <p:spPr>
          <a:xfrm>
            <a:off x="0" y="685800"/>
            <a:ext cx="9144000" cy="54864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10"/>
            </a:pPr>
            <a:r>
              <a:rPr lang="en-US" sz="1800" b="1" smtClean="0">
                <a:solidFill>
                  <a:schemeClr val="accent2"/>
                </a:solidFill>
              </a:rPr>
              <a:t>Example MS: </a:t>
            </a:r>
            <a:r>
              <a:rPr lang="en-US" sz="1800" b="1" smtClean="0"/>
              <a:t>esters (aliphatic) </a:t>
            </a:r>
            <a:r>
              <a:rPr lang="en-US" sz="1800" smtClean="0"/>
              <a:t>– ethyl butyrate</a:t>
            </a:r>
          </a:p>
          <a:p>
            <a:pPr marL="2079625" lvl="3" indent="-457200" eaLnBrk="1" hangingPunct="1">
              <a:buFontTx/>
              <a:buNone/>
            </a:pPr>
            <a:endParaRPr lang="en-US" sz="1800" smtClean="0"/>
          </a:p>
        </p:txBody>
      </p:sp>
      <p:sp>
        <p:nvSpPr>
          <p:cNvPr id="50183" name="Text Box 5"/>
          <p:cNvSpPr txBox="1">
            <a:spLocks noChangeArrowheads="1"/>
          </p:cNvSpPr>
          <p:nvPr/>
        </p:nvSpPr>
        <p:spPr bwMode="auto">
          <a:xfrm>
            <a:off x="7620000" y="5181600"/>
            <a:ext cx="820738" cy="336550"/>
          </a:xfrm>
          <a:prstGeom prst="rect">
            <a:avLst/>
          </a:prstGeom>
          <a:noFill/>
          <a:ln w="9525">
            <a:noFill/>
            <a:miter lim="800000"/>
            <a:headEnd/>
            <a:tailEnd/>
          </a:ln>
        </p:spPr>
        <p:txBody>
          <a:bodyPr wrap="none">
            <a:spAutoFit/>
          </a:bodyPr>
          <a:lstStyle/>
          <a:p>
            <a:r>
              <a:rPr lang="en-US"/>
              <a:t>M</a:t>
            </a:r>
            <a:r>
              <a:rPr lang="en-US" baseline="30000"/>
              <a:t>+ </a:t>
            </a:r>
            <a:r>
              <a:rPr lang="en-US"/>
              <a:t>116</a:t>
            </a:r>
          </a:p>
        </p:txBody>
      </p:sp>
      <p:pic>
        <p:nvPicPr>
          <p:cNvPr id="50184" name="Picture 10" descr="MS ethyl butyrate"/>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128838" y="2133600"/>
            <a:ext cx="6429375" cy="4257675"/>
          </a:xfrm>
          <a:prstGeom prst="rect">
            <a:avLst/>
          </a:prstGeom>
          <a:noFill/>
          <a:ln w="9525">
            <a:noFill/>
            <a:miter lim="800000"/>
            <a:headEnd/>
            <a:tailEnd/>
          </a:ln>
        </p:spPr>
      </p:pic>
      <p:sp>
        <p:nvSpPr>
          <p:cNvPr id="50185" name="Text Box 11"/>
          <p:cNvSpPr txBox="1">
            <a:spLocks noChangeArrowheads="1"/>
          </p:cNvSpPr>
          <p:nvPr/>
        </p:nvSpPr>
        <p:spPr bwMode="auto">
          <a:xfrm>
            <a:off x="6172200" y="3200400"/>
            <a:ext cx="2073275" cy="825500"/>
          </a:xfrm>
          <a:prstGeom prst="rect">
            <a:avLst/>
          </a:prstGeom>
          <a:noFill/>
          <a:ln w="9525">
            <a:noFill/>
            <a:miter lim="800000"/>
            <a:headEnd/>
            <a:tailEnd/>
          </a:ln>
        </p:spPr>
        <p:txBody>
          <a:bodyPr>
            <a:spAutoFit/>
          </a:bodyPr>
          <a:lstStyle/>
          <a:p>
            <a:r>
              <a:rPr lang="en-US"/>
              <a:t>both McLafferty (take home exercise)</a:t>
            </a:r>
          </a:p>
          <a:p>
            <a:r>
              <a:rPr lang="en-US"/>
              <a:t>m/z 88</a:t>
            </a:r>
          </a:p>
        </p:txBody>
      </p:sp>
      <p:graphicFrame>
        <p:nvGraphicFramePr>
          <p:cNvPr id="50178" name="Object 13"/>
          <p:cNvGraphicFramePr>
            <a:graphicFrameLocks noChangeAspect="1"/>
          </p:cNvGraphicFramePr>
          <p:nvPr/>
        </p:nvGraphicFramePr>
        <p:xfrm>
          <a:off x="4876800" y="2133600"/>
          <a:ext cx="1295400" cy="1095375"/>
        </p:xfrm>
        <a:graphic>
          <a:graphicData uri="http://schemas.openxmlformats.org/presentationml/2006/ole">
            <p:oleObj spid="_x0000_s50178" name="CS ChemDraw Drawing" r:id="rId4" imgW="1043724" imgH="880928" progId="ChemDraw.Document.6.0">
              <p:embed/>
            </p:oleObj>
          </a:graphicData>
        </a:graphic>
      </p:graphicFrame>
      <p:graphicFrame>
        <p:nvGraphicFramePr>
          <p:cNvPr id="50179" name="Object 14"/>
          <p:cNvGraphicFramePr>
            <a:graphicFrameLocks noChangeAspect="1"/>
          </p:cNvGraphicFramePr>
          <p:nvPr/>
        </p:nvGraphicFramePr>
        <p:xfrm>
          <a:off x="4495800" y="3429000"/>
          <a:ext cx="1295400" cy="1041400"/>
        </p:xfrm>
        <a:graphic>
          <a:graphicData uri="http://schemas.openxmlformats.org/presentationml/2006/ole">
            <p:oleObj spid="_x0000_s50179" name="CS ChemDraw Drawing" r:id="rId5" imgW="1043724" imgH="838327" progId="ChemDraw.Document.6.0">
              <p:embed/>
            </p:oleObj>
          </a:graphicData>
        </a:graphic>
      </p:graphicFrame>
      <p:graphicFrame>
        <p:nvGraphicFramePr>
          <p:cNvPr id="50180" name="Object 15"/>
          <p:cNvGraphicFramePr>
            <a:graphicFrameLocks noChangeAspect="1"/>
          </p:cNvGraphicFramePr>
          <p:nvPr/>
        </p:nvGraphicFramePr>
        <p:xfrm>
          <a:off x="2743200" y="2516188"/>
          <a:ext cx="1436688" cy="1098550"/>
        </p:xfrm>
        <a:graphic>
          <a:graphicData uri="http://schemas.openxmlformats.org/presentationml/2006/ole">
            <p:oleObj spid="_x0000_s50180" name="CS ChemDraw Drawing" r:id="rId6" imgW="1127191" imgH="860918" progId="ChemDraw.Document.6.0">
              <p:embed/>
            </p:oleObj>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2"/>
          <p:cNvSpPr>
            <a:spLocks noGrp="1" noChangeArrowheads="1"/>
          </p:cNvSpPr>
          <p:nvPr>
            <p:ph type="title"/>
          </p:nvPr>
        </p:nvSpPr>
        <p:spPr/>
        <p:txBody>
          <a:bodyPr/>
          <a:lstStyle/>
          <a:p>
            <a:pPr eaLnBrk="1" hangingPunct="1"/>
            <a:r>
              <a:rPr lang="en-US" sz="1800" smtClean="0"/>
              <a:t>Mass Spectrometry</a:t>
            </a:r>
          </a:p>
        </p:txBody>
      </p:sp>
      <p:sp>
        <p:nvSpPr>
          <p:cNvPr id="51206" name="Rectangle 3"/>
          <p:cNvSpPr>
            <a:spLocks noGrp="1" noChangeArrowheads="1"/>
          </p:cNvSpPr>
          <p:nvPr>
            <p:ph type="body" sz="half" idx="1"/>
          </p:nvPr>
        </p:nvSpPr>
        <p:spPr>
          <a:xfrm>
            <a:off x="0" y="685800"/>
            <a:ext cx="9144000" cy="54864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10"/>
            </a:pPr>
            <a:r>
              <a:rPr lang="en-US" sz="1800" b="1" smtClean="0">
                <a:solidFill>
                  <a:schemeClr val="accent2"/>
                </a:solidFill>
              </a:rPr>
              <a:t>Example MS: </a:t>
            </a:r>
            <a:r>
              <a:rPr lang="en-US" sz="1800" b="1" smtClean="0"/>
              <a:t>esters (aliphatic) </a:t>
            </a:r>
            <a:r>
              <a:rPr lang="en-US" sz="1800" smtClean="0"/>
              <a:t>– ethyl butyrate</a:t>
            </a:r>
          </a:p>
          <a:p>
            <a:pPr marL="2079625" lvl="3" indent="-457200" eaLnBrk="1" hangingPunct="1">
              <a:buFontTx/>
              <a:buNone/>
            </a:pPr>
            <a:endParaRPr lang="en-US" sz="1800" smtClean="0"/>
          </a:p>
        </p:txBody>
      </p:sp>
      <p:sp>
        <p:nvSpPr>
          <p:cNvPr id="51207" name="Text Box 4"/>
          <p:cNvSpPr txBox="1">
            <a:spLocks noChangeArrowheads="1"/>
          </p:cNvSpPr>
          <p:nvPr/>
        </p:nvSpPr>
        <p:spPr bwMode="auto">
          <a:xfrm>
            <a:off x="7620000" y="5181600"/>
            <a:ext cx="820738" cy="336550"/>
          </a:xfrm>
          <a:prstGeom prst="rect">
            <a:avLst/>
          </a:prstGeom>
          <a:noFill/>
          <a:ln w="9525">
            <a:noFill/>
            <a:miter lim="800000"/>
            <a:headEnd/>
            <a:tailEnd/>
          </a:ln>
        </p:spPr>
        <p:txBody>
          <a:bodyPr wrap="none">
            <a:spAutoFit/>
          </a:bodyPr>
          <a:lstStyle/>
          <a:p>
            <a:r>
              <a:rPr lang="en-US"/>
              <a:t>M</a:t>
            </a:r>
            <a:r>
              <a:rPr lang="en-US" baseline="30000"/>
              <a:t>+ </a:t>
            </a:r>
            <a:r>
              <a:rPr lang="en-US"/>
              <a:t>116</a:t>
            </a:r>
          </a:p>
        </p:txBody>
      </p:sp>
      <p:pic>
        <p:nvPicPr>
          <p:cNvPr id="51208" name="Picture 5" descr="MS ethyl butyrate"/>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128838" y="2133600"/>
            <a:ext cx="6429375" cy="4257675"/>
          </a:xfrm>
          <a:prstGeom prst="rect">
            <a:avLst/>
          </a:prstGeom>
          <a:noFill/>
          <a:ln w="9525">
            <a:noFill/>
            <a:miter lim="800000"/>
            <a:headEnd/>
            <a:tailEnd/>
          </a:ln>
        </p:spPr>
      </p:pic>
      <p:sp>
        <p:nvSpPr>
          <p:cNvPr id="51209" name="Text Box 6"/>
          <p:cNvSpPr txBox="1">
            <a:spLocks noChangeArrowheads="1"/>
          </p:cNvSpPr>
          <p:nvPr/>
        </p:nvSpPr>
        <p:spPr bwMode="auto">
          <a:xfrm>
            <a:off x="6172200" y="3200400"/>
            <a:ext cx="2073275" cy="825500"/>
          </a:xfrm>
          <a:prstGeom prst="rect">
            <a:avLst/>
          </a:prstGeom>
          <a:noFill/>
          <a:ln w="9525">
            <a:noFill/>
            <a:miter lim="800000"/>
            <a:headEnd/>
            <a:tailEnd/>
          </a:ln>
        </p:spPr>
        <p:txBody>
          <a:bodyPr>
            <a:spAutoFit/>
          </a:bodyPr>
          <a:lstStyle/>
          <a:p>
            <a:r>
              <a:rPr lang="en-US"/>
              <a:t>both McLafferty (take home exercise)</a:t>
            </a:r>
          </a:p>
          <a:p>
            <a:r>
              <a:rPr lang="en-US"/>
              <a:t>m/z 88</a:t>
            </a:r>
          </a:p>
        </p:txBody>
      </p:sp>
      <p:graphicFrame>
        <p:nvGraphicFramePr>
          <p:cNvPr id="51202" name="Object 7"/>
          <p:cNvGraphicFramePr>
            <a:graphicFrameLocks noChangeAspect="1"/>
          </p:cNvGraphicFramePr>
          <p:nvPr/>
        </p:nvGraphicFramePr>
        <p:xfrm>
          <a:off x="4876800" y="2133600"/>
          <a:ext cx="1295400" cy="1095375"/>
        </p:xfrm>
        <a:graphic>
          <a:graphicData uri="http://schemas.openxmlformats.org/presentationml/2006/ole">
            <p:oleObj spid="_x0000_s51202" name="CS ChemDraw Drawing" r:id="rId4" imgW="1043724" imgH="880928" progId="ChemDraw.Document.6.0">
              <p:embed/>
            </p:oleObj>
          </a:graphicData>
        </a:graphic>
      </p:graphicFrame>
      <p:graphicFrame>
        <p:nvGraphicFramePr>
          <p:cNvPr id="51203" name="Object 8"/>
          <p:cNvGraphicFramePr>
            <a:graphicFrameLocks noChangeAspect="1"/>
          </p:cNvGraphicFramePr>
          <p:nvPr/>
        </p:nvGraphicFramePr>
        <p:xfrm>
          <a:off x="4495800" y="3429000"/>
          <a:ext cx="1295400" cy="1041400"/>
        </p:xfrm>
        <a:graphic>
          <a:graphicData uri="http://schemas.openxmlformats.org/presentationml/2006/ole">
            <p:oleObj spid="_x0000_s51203" name="CS ChemDraw Drawing" r:id="rId5" imgW="1043724" imgH="838327" progId="ChemDraw.Document.6.0">
              <p:embed/>
            </p:oleObj>
          </a:graphicData>
        </a:graphic>
      </p:graphicFrame>
      <p:graphicFrame>
        <p:nvGraphicFramePr>
          <p:cNvPr id="51204" name="Object 9"/>
          <p:cNvGraphicFramePr>
            <a:graphicFrameLocks noChangeAspect="1"/>
          </p:cNvGraphicFramePr>
          <p:nvPr/>
        </p:nvGraphicFramePr>
        <p:xfrm>
          <a:off x="2743200" y="2516188"/>
          <a:ext cx="1436688" cy="1098550"/>
        </p:xfrm>
        <a:graphic>
          <a:graphicData uri="http://schemas.openxmlformats.org/presentationml/2006/ole">
            <p:oleObj spid="_x0000_s51204" name="CS ChemDraw Drawing" r:id="rId6" imgW="1127191" imgH="860918" progId="ChemDraw.Document.6.0">
              <p:embed/>
            </p:oleObj>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30" name="Picture 10" descr="MS methyl ortho-toluate"/>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128838" y="2128838"/>
            <a:ext cx="6362700" cy="4257675"/>
          </a:xfrm>
          <a:prstGeom prst="rect">
            <a:avLst/>
          </a:prstGeom>
          <a:noFill/>
          <a:ln w="9525">
            <a:noFill/>
            <a:miter lim="800000"/>
            <a:headEnd/>
            <a:tailEnd/>
          </a:ln>
        </p:spPr>
      </p:pic>
      <p:sp>
        <p:nvSpPr>
          <p:cNvPr id="52231" name="Rectangle 2"/>
          <p:cNvSpPr>
            <a:spLocks noGrp="1" noChangeArrowheads="1"/>
          </p:cNvSpPr>
          <p:nvPr>
            <p:ph type="title"/>
          </p:nvPr>
        </p:nvSpPr>
        <p:spPr/>
        <p:txBody>
          <a:bodyPr/>
          <a:lstStyle/>
          <a:p>
            <a:pPr eaLnBrk="1" hangingPunct="1"/>
            <a:r>
              <a:rPr lang="en-US" sz="1800" smtClean="0"/>
              <a:t>Mass Spectrometry</a:t>
            </a:r>
          </a:p>
        </p:txBody>
      </p:sp>
      <p:sp>
        <p:nvSpPr>
          <p:cNvPr id="52232" name="Rectangle 3"/>
          <p:cNvSpPr>
            <a:spLocks noGrp="1" noChangeArrowheads="1"/>
          </p:cNvSpPr>
          <p:nvPr>
            <p:ph type="body" sz="half" idx="1"/>
          </p:nvPr>
        </p:nvSpPr>
        <p:spPr>
          <a:xfrm>
            <a:off x="0" y="685800"/>
            <a:ext cx="9144000" cy="54864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10"/>
            </a:pPr>
            <a:r>
              <a:rPr lang="en-US" sz="1800" b="1" smtClean="0">
                <a:solidFill>
                  <a:schemeClr val="accent2"/>
                </a:solidFill>
              </a:rPr>
              <a:t>Example MS: </a:t>
            </a:r>
            <a:r>
              <a:rPr lang="en-US" sz="1800" b="1" smtClean="0"/>
              <a:t>esters (benzoic) </a:t>
            </a:r>
            <a:r>
              <a:rPr lang="en-US" sz="1800" smtClean="0"/>
              <a:t>– methyl</a:t>
            </a:r>
            <a:r>
              <a:rPr lang="en-US" sz="1800" i="1" smtClean="0"/>
              <a:t> ortho</a:t>
            </a:r>
            <a:r>
              <a:rPr lang="en-US" sz="1800" smtClean="0"/>
              <a:t>-toluate</a:t>
            </a:r>
          </a:p>
          <a:p>
            <a:pPr marL="2079625" lvl="3" indent="-457200" eaLnBrk="1" hangingPunct="1">
              <a:buFontTx/>
              <a:buNone/>
            </a:pPr>
            <a:endParaRPr lang="en-US" sz="1800" smtClean="0"/>
          </a:p>
        </p:txBody>
      </p:sp>
      <p:sp>
        <p:nvSpPr>
          <p:cNvPr id="52233" name="Text Box 4"/>
          <p:cNvSpPr txBox="1">
            <a:spLocks noChangeArrowheads="1"/>
          </p:cNvSpPr>
          <p:nvPr/>
        </p:nvSpPr>
        <p:spPr bwMode="auto">
          <a:xfrm>
            <a:off x="7620000" y="3581400"/>
            <a:ext cx="820738" cy="336550"/>
          </a:xfrm>
          <a:prstGeom prst="rect">
            <a:avLst/>
          </a:prstGeom>
          <a:noFill/>
          <a:ln w="9525">
            <a:noFill/>
            <a:miter lim="800000"/>
            <a:headEnd/>
            <a:tailEnd/>
          </a:ln>
        </p:spPr>
        <p:txBody>
          <a:bodyPr wrap="none">
            <a:spAutoFit/>
          </a:bodyPr>
          <a:lstStyle/>
          <a:p>
            <a:r>
              <a:rPr lang="en-US"/>
              <a:t>M</a:t>
            </a:r>
            <a:r>
              <a:rPr lang="en-US" baseline="30000"/>
              <a:t>+ </a:t>
            </a:r>
            <a:r>
              <a:rPr lang="en-US"/>
              <a:t>150</a:t>
            </a:r>
          </a:p>
        </p:txBody>
      </p:sp>
      <p:graphicFrame>
        <p:nvGraphicFramePr>
          <p:cNvPr id="52226" name="Object 11"/>
          <p:cNvGraphicFramePr>
            <a:graphicFrameLocks noChangeAspect="1"/>
          </p:cNvGraphicFramePr>
          <p:nvPr/>
        </p:nvGraphicFramePr>
        <p:xfrm>
          <a:off x="5943600" y="2667000"/>
          <a:ext cx="990600" cy="860425"/>
        </p:xfrm>
        <a:graphic>
          <a:graphicData uri="http://schemas.openxmlformats.org/presentationml/2006/ole">
            <p:oleObj spid="_x0000_s52226" name="CS ChemDraw Drawing" r:id="rId4" imgW="765297" imgH="663358" progId="ChemDraw.Document.6.0">
              <p:embed/>
            </p:oleObj>
          </a:graphicData>
        </a:graphic>
      </p:graphicFrame>
      <p:graphicFrame>
        <p:nvGraphicFramePr>
          <p:cNvPr id="52227" name="Object 12"/>
          <p:cNvGraphicFramePr>
            <a:graphicFrameLocks noChangeAspect="1"/>
          </p:cNvGraphicFramePr>
          <p:nvPr/>
        </p:nvGraphicFramePr>
        <p:xfrm>
          <a:off x="6629400" y="3048000"/>
          <a:ext cx="217488" cy="166688"/>
        </p:xfrm>
        <a:graphic>
          <a:graphicData uri="http://schemas.openxmlformats.org/presentationml/2006/ole">
            <p:oleObj spid="_x0000_s52227" name="CS ChemDraw Drawing" r:id="rId5" imgW="218003" imgH="166530" progId="ChemDraw.Document.6.0">
              <p:embed/>
            </p:oleObj>
          </a:graphicData>
        </a:graphic>
      </p:graphicFrame>
      <p:graphicFrame>
        <p:nvGraphicFramePr>
          <p:cNvPr id="52228" name="Object 13"/>
          <p:cNvGraphicFramePr>
            <a:graphicFrameLocks noChangeAspect="1"/>
          </p:cNvGraphicFramePr>
          <p:nvPr/>
        </p:nvGraphicFramePr>
        <p:xfrm>
          <a:off x="7010400" y="2368550"/>
          <a:ext cx="1143000" cy="1125538"/>
        </p:xfrm>
        <a:graphic>
          <a:graphicData uri="http://schemas.openxmlformats.org/presentationml/2006/ole">
            <p:oleObj spid="_x0000_s52228" name="CS ChemDraw Drawing" r:id="rId6" imgW="917443" imgH="902228" progId="ChemDraw.Document.6.0">
              <p:embed/>
            </p:oleObj>
          </a:graphicData>
        </a:graphic>
      </p:graphicFrame>
      <p:graphicFrame>
        <p:nvGraphicFramePr>
          <p:cNvPr id="52229" name="Object 16"/>
          <p:cNvGraphicFramePr>
            <a:graphicFrameLocks noChangeAspect="1"/>
          </p:cNvGraphicFramePr>
          <p:nvPr/>
        </p:nvGraphicFramePr>
        <p:xfrm>
          <a:off x="4419600" y="2895600"/>
          <a:ext cx="1371600" cy="1079500"/>
        </p:xfrm>
        <a:graphic>
          <a:graphicData uri="http://schemas.openxmlformats.org/presentationml/2006/ole">
            <p:oleObj spid="_x0000_s52229" name="CS ChemDraw Drawing" r:id="rId7" imgW="1058939" imgH="832241" progId="ChemDraw.Document.6.0">
              <p:embed/>
            </p:oleObj>
          </a:graphicData>
        </a:graphic>
      </p:graphicFrame>
      <p:sp>
        <p:nvSpPr>
          <p:cNvPr id="52234" name="Text Box 17"/>
          <p:cNvSpPr txBox="1">
            <a:spLocks noChangeArrowheads="1"/>
          </p:cNvSpPr>
          <p:nvPr/>
        </p:nvSpPr>
        <p:spPr bwMode="auto">
          <a:xfrm>
            <a:off x="6019800" y="3581400"/>
            <a:ext cx="920750" cy="336550"/>
          </a:xfrm>
          <a:prstGeom prst="rect">
            <a:avLst/>
          </a:prstGeom>
          <a:noFill/>
          <a:ln w="9525">
            <a:noFill/>
            <a:miter lim="800000"/>
            <a:headEnd/>
            <a:tailEnd/>
          </a:ln>
        </p:spPr>
        <p:txBody>
          <a:bodyPr wrap="none">
            <a:spAutoFit/>
          </a:bodyPr>
          <a:lstStyle/>
          <a:p>
            <a:r>
              <a:rPr lang="en-US"/>
              <a:t>m/z 118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sz="1800" smtClean="0"/>
              <a:t>Mass Spectrometry</a:t>
            </a:r>
          </a:p>
        </p:txBody>
      </p:sp>
      <p:sp>
        <p:nvSpPr>
          <p:cNvPr id="91139" name="Rectangle 3"/>
          <p:cNvSpPr>
            <a:spLocks noGrp="1" noChangeArrowheads="1"/>
          </p:cNvSpPr>
          <p:nvPr>
            <p:ph idx="1"/>
          </p:nvPr>
        </p:nvSpPr>
        <p:spPr/>
        <p:txBody>
          <a:bodyPr/>
          <a:lstStyle/>
          <a:p>
            <a:pPr eaLnBrk="1" hangingPunct="1">
              <a:buFontTx/>
              <a:buAutoNum type="romanUcPeriod" startAt="2"/>
            </a:pPr>
            <a:r>
              <a:rPr lang="en-US" sz="1800" smtClean="0"/>
              <a:t>The Mass Spectrometer</a:t>
            </a:r>
          </a:p>
          <a:p>
            <a:pPr lvl="1" eaLnBrk="1" hangingPunct="1">
              <a:buFontTx/>
              <a:buAutoNum type="alphaUcPeriod" startAt="4"/>
            </a:pPr>
            <a:r>
              <a:rPr lang="en-US" sz="1800" smtClean="0"/>
              <a:t>Quadrupole Mass Spectrometer</a:t>
            </a:r>
          </a:p>
          <a:p>
            <a:pPr marL="1601788" lvl="2" indent="-457200" eaLnBrk="1" hangingPunct="1"/>
            <a:r>
              <a:rPr lang="en-US" sz="1800" smtClean="0"/>
              <a:t>Four magnets, hyperbolic in cross section are arranged as shown; one pair has an applied direct current, the other an alternating current</a:t>
            </a:r>
          </a:p>
          <a:p>
            <a:pPr marL="1601788" lvl="2" indent="-457200" eaLnBrk="1" hangingPunct="1"/>
            <a:endParaRPr lang="en-US" sz="1800" smtClean="0"/>
          </a:p>
          <a:p>
            <a:pPr marL="1601788" lvl="2" indent="-457200" eaLnBrk="1" hangingPunct="1"/>
            <a:r>
              <a:rPr lang="en-US" sz="1800" smtClean="0"/>
              <a:t>Only a particular mass ion can </a:t>
            </a:r>
            <a:r>
              <a:rPr lang="ja-JP" altLang="en-US" sz="1800" smtClean="0"/>
              <a:t>“</a:t>
            </a:r>
            <a:r>
              <a:rPr lang="en-US" altLang="ja-JP" sz="1800" smtClean="0"/>
              <a:t>resonate</a:t>
            </a:r>
            <a:r>
              <a:rPr lang="ja-JP" altLang="en-US" sz="1800" smtClean="0"/>
              <a:t>”</a:t>
            </a:r>
            <a:r>
              <a:rPr lang="en-US" altLang="ja-JP" sz="1800" smtClean="0"/>
              <a:t> properly and reach the detector </a:t>
            </a:r>
          </a:p>
          <a:p>
            <a:pPr marL="1601788" lvl="2" indent="-457200" eaLnBrk="1" hangingPunct="1"/>
            <a:endParaRPr lang="en-US" sz="1800" smtClean="0"/>
          </a:p>
        </p:txBody>
      </p:sp>
      <p:pic>
        <p:nvPicPr>
          <p:cNvPr id="91140" name="Picture 6" descr="quad-sch"/>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971800" y="2971800"/>
            <a:ext cx="5505450" cy="3590925"/>
          </a:xfrm>
          <a:prstGeom prst="rect">
            <a:avLst/>
          </a:prstGeom>
          <a:noFill/>
          <a:ln w="9525">
            <a:noFill/>
            <a:miter lim="800000"/>
            <a:headEnd/>
            <a:tailEnd/>
          </a:ln>
        </p:spPr>
      </p:pic>
      <p:sp>
        <p:nvSpPr>
          <p:cNvPr id="91141" name="Text Box 7"/>
          <p:cNvSpPr txBox="1">
            <a:spLocks noChangeArrowheads="1"/>
          </p:cNvSpPr>
          <p:nvPr/>
        </p:nvSpPr>
        <p:spPr bwMode="auto">
          <a:xfrm>
            <a:off x="990600" y="3810000"/>
            <a:ext cx="1920875" cy="2014538"/>
          </a:xfrm>
          <a:prstGeom prst="rect">
            <a:avLst/>
          </a:prstGeom>
          <a:noFill/>
          <a:ln w="9525">
            <a:noFill/>
            <a:miter lim="800000"/>
            <a:headEnd/>
            <a:tailEnd/>
          </a:ln>
        </p:spPr>
        <p:txBody>
          <a:bodyPr>
            <a:spAutoFit/>
          </a:bodyPr>
          <a:lstStyle/>
          <a:p>
            <a:r>
              <a:rPr lang="en-US" sz="1800"/>
              <a:t>The advantage here is the compact size of the instrument – each rod is about the size of a ball-point pen</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pPr eaLnBrk="1" hangingPunct="1"/>
            <a:r>
              <a:rPr lang="en-US" sz="1800" smtClean="0"/>
              <a:t>Mass Spectrometry</a:t>
            </a:r>
          </a:p>
        </p:txBody>
      </p:sp>
      <p:sp>
        <p:nvSpPr>
          <p:cNvPr id="53253"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11"/>
            </a:pPr>
            <a:r>
              <a:rPr lang="en-US" sz="1800" b="1" smtClean="0"/>
              <a:t>Carboxylic Acids -</a:t>
            </a:r>
            <a:r>
              <a:rPr lang="en-US" sz="1800" smtClean="0"/>
              <a:t> </a:t>
            </a:r>
            <a:r>
              <a:rPr lang="en-US" sz="1800" b="1" smtClean="0">
                <a:solidFill>
                  <a:schemeClr val="accent2"/>
                </a:solidFill>
              </a:rPr>
              <a:t>Fragment Ions</a:t>
            </a:r>
          </a:p>
          <a:p>
            <a:pPr marL="2079625" lvl="3" indent="-457200" eaLnBrk="1" hangingPunct="1"/>
            <a:r>
              <a:rPr lang="en-US" sz="1800" smtClean="0"/>
              <a:t>As with esters, M</a:t>
            </a:r>
            <a:r>
              <a:rPr lang="en-US" sz="1800" baseline="30000" smtClean="0"/>
              <a:t>+</a:t>
            </a:r>
            <a:r>
              <a:rPr lang="en-US" sz="1800" smtClean="0"/>
              <a:t> weak in most cases, aromatic acids give a stronger peak</a:t>
            </a:r>
          </a:p>
          <a:p>
            <a:pPr marL="2079625" lvl="3" indent="-457200" eaLnBrk="1" hangingPunct="1">
              <a:buFontTx/>
              <a:buNone/>
            </a:pPr>
            <a:r>
              <a:rPr lang="en-US" sz="1800" smtClean="0"/>
              <a:t> </a:t>
            </a:r>
          </a:p>
          <a:p>
            <a:pPr marL="2079625" lvl="3" indent="-457200" eaLnBrk="1" hangingPunct="1">
              <a:buFontTx/>
              <a:buAutoNum type="alphaLcParenR" startAt="2"/>
            </a:pPr>
            <a:r>
              <a:rPr lang="en-US" sz="1800" smtClean="0"/>
              <a:t>Most important </a:t>
            </a:r>
            <a:r>
              <a:rPr lang="en-US" sz="1800" smtClean="0">
                <a:latin typeface="Symbol" pitchFamily="18" charset="2"/>
              </a:rPr>
              <a:t>a</a:t>
            </a:r>
            <a:r>
              <a:rPr lang="en-US" sz="1800" smtClean="0"/>
              <a:t>-cleavage reactions involve loss of the alkoxy- radical to leave the acylium ion</a:t>
            </a:r>
          </a:p>
          <a:p>
            <a:pPr marL="2079625" lvl="3" indent="-457200" eaLnBrk="1" hangingPunct="1">
              <a:buFontTx/>
              <a:buAutoNum type="alphaLcParenR" startAt="2"/>
            </a:pPr>
            <a:endParaRPr lang="en-US" sz="1800" smtClean="0"/>
          </a:p>
          <a:p>
            <a:pPr marL="2079625" lvl="3" indent="-457200" eaLnBrk="1" hangingPunct="1">
              <a:buFontTx/>
              <a:buAutoNum type="alphaLcParenR" startAt="2"/>
            </a:pPr>
            <a:endParaRPr lang="en-US" sz="1800" smtClean="0"/>
          </a:p>
          <a:p>
            <a:pPr marL="2079625" lvl="3" indent="-457200" eaLnBrk="1" hangingPunct="1">
              <a:buFontTx/>
              <a:buAutoNum type="alphaLcParenR" startAt="2"/>
            </a:pPr>
            <a:endParaRPr lang="en-US" sz="1800" smtClean="0"/>
          </a:p>
          <a:p>
            <a:pPr marL="2079625" lvl="3" indent="-457200" eaLnBrk="1" hangingPunct="1">
              <a:buFontTx/>
              <a:buAutoNum type="alphaLcParenR" startAt="3"/>
            </a:pPr>
            <a:r>
              <a:rPr lang="en-US" sz="1800" smtClean="0"/>
              <a:t>The other </a:t>
            </a:r>
            <a:r>
              <a:rPr lang="en-US" sz="1800" smtClean="0">
                <a:latin typeface="Symbol" pitchFamily="18" charset="2"/>
              </a:rPr>
              <a:t>a</a:t>
            </a:r>
            <a:r>
              <a:rPr lang="en-US" sz="1800" smtClean="0"/>
              <a:t>-cleavage (less common) involves the loss of the alkyl radical.  Although less common, the m/z 45 peak is somewhat diagnostic for acids.</a:t>
            </a:r>
          </a:p>
          <a:p>
            <a:pPr marL="2079625" lvl="3" indent="-457200" eaLnBrk="1" hangingPunct="1">
              <a:buFontTx/>
              <a:buAutoNum type="alphaLcParenR" startAt="3"/>
            </a:pPr>
            <a:endParaRPr lang="en-US" sz="1800" smtClean="0"/>
          </a:p>
          <a:p>
            <a:pPr marL="2079625" lvl="3" indent="-457200" eaLnBrk="1" hangingPunct="1">
              <a:buFontTx/>
              <a:buAutoNum type="alphaLcParenR" startAt="3"/>
            </a:pPr>
            <a:endParaRPr lang="en-US" sz="1800" smtClean="0"/>
          </a:p>
          <a:p>
            <a:pPr marL="2079625" lvl="3" indent="-457200" eaLnBrk="1" hangingPunct="1">
              <a:buFontTx/>
              <a:buAutoNum type="alphaLcParenR" startAt="3"/>
            </a:pPr>
            <a:endParaRPr lang="en-US" sz="1800" smtClean="0"/>
          </a:p>
        </p:txBody>
      </p:sp>
      <p:graphicFrame>
        <p:nvGraphicFramePr>
          <p:cNvPr id="53250" name="Object 4"/>
          <p:cNvGraphicFramePr>
            <a:graphicFrameLocks noChangeAspect="1"/>
          </p:cNvGraphicFramePr>
          <p:nvPr/>
        </p:nvGraphicFramePr>
        <p:xfrm>
          <a:off x="2665413" y="3275013"/>
          <a:ext cx="4641850" cy="1087437"/>
        </p:xfrm>
        <a:graphic>
          <a:graphicData uri="http://schemas.openxmlformats.org/presentationml/2006/ole">
            <p:oleObj spid="_x0000_s53250" name="CS ChemDraw Drawing" r:id="rId3" imgW="3574044" imgH="838484" progId="ChemDraw.Document.6.0">
              <p:embed/>
            </p:oleObj>
          </a:graphicData>
        </a:graphic>
      </p:graphicFrame>
      <p:graphicFrame>
        <p:nvGraphicFramePr>
          <p:cNvPr id="53251" name="Object 5"/>
          <p:cNvGraphicFramePr>
            <a:graphicFrameLocks noChangeAspect="1"/>
          </p:cNvGraphicFramePr>
          <p:nvPr/>
        </p:nvGraphicFramePr>
        <p:xfrm>
          <a:off x="2665413" y="5181600"/>
          <a:ext cx="4979987" cy="871538"/>
        </p:xfrm>
        <a:graphic>
          <a:graphicData uri="http://schemas.openxmlformats.org/presentationml/2006/ole">
            <p:oleObj spid="_x0000_s53251" name="CS ChemDraw Drawing" r:id="rId4" imgW="3773993" imgH="662595" progId="ChemDraw.Document.6.0">
              <p:embed/>
            </p:oleObj>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p:txBody>
          <a:bodyPr/>
          <a:lstStyle/>
          <a:p>
            <a:pPr eaLnBrk="1" hangingPunct="1"/>
            <a:r>
              <a:rPr lang="en-US" sz="1800" smtClean="0"/>
              <a:t>Mass Spectrometry</a:t>
            </a:r>
          </a:p>
        </p:txBody>
      </p:sp>
      <p:sp>
        <p:nvSpPr>
          <p:cNvPr id="54277"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11"/>
            </a:pPr>
            <a:r>
              <a:rPr lang="en-US" sz="1800" b="1" smtClean="0"/>
              <a:t>Carboxylic Acids -</a:t>
            </a:r>
            <a:r>
              <a:rPr lang="en-US" sz="1800" smtClean="0"/>
              <a:t> </a:t>
            </a:r>
            <a:r>
              <a:rPr lang="en-US" sz="1800" b="1" smtClean="0">
                <a:solidFill>
                  <a:schemeClr val="accent2"/>
                </a:solidFill>
              </a:rPr>
              <a:t>Fragment Ions</a:t>
            </a:r>
          </a:p>
          <a:p>
            <a:pPr marL="2079625" lvl="3" indent="-457200" eaLnBrk="1" hangingPunct="1">
              <a:buFontTx/>
              <a:buAutoNum type="alphaLcParenR" startAt="4"/>
            </a:pPr>
            <a:r>
              <a:rPr lang="en-US" sz="1800" smtClean="0"/>
              <a:t>McLafferty occurs with sufficiently long acids</a:t>
            </a:r>
          </a:p>
          <a:p>
            <a:pPr marL="2079625" lvl="3" indent="-457200" eaLnBrk="1" hangingPunct="1">
              <a:buFontTx/>
              <a:buAutoNum type="alphaLcParenR" startAt="4"/>
            </a:pPr>
            <a:endParaRPr lang="en-US" sz="1800" smtClean="0"/>
          </a:p>
          <a:p>
            <a:pPr marL="2079625" lvl="3" indent="-457200" eaLnBrk="1" hangingPunct="1">
              <a:buFontTx/>
              <a:buNone/>
            </a:pPr>
            <a:r>
              <a:rPr lang="en-US" sz="1800" smtClean="0"/>
              <a:t> </a:t>
            </a:r>
          </a:p>
          <a:p>
            <a:pPr marL="2079625" lvl="3" indent="-457200" eaLnBrk="1" hangingPunct="1">
              <a:buFontTx/>
              <a:buNone/>
            </a:pPr>
            <a:endParaRPr lang="en-US" sz="1800" smtClean="0"/>
          </a:p>
          <a:p>
            <a:pPr marL="2079625" lvl="3" indent="-457200" eaLnBrk="1" hangingPunct="1">
              <a:buFontTx/>
              <a:buNone/>
            </a:pPr>
            <a:endParaRPr lang="en-US" sz="1800" smtClean="0"/>
          </a:p>
          <a:p>
            <a:pPr marL="2079625" lvl="3" indent="-457200" eaLnBrk="1" hangingPunct="1">
              <a:buFontTx/>
              <a:buNone/>
            </a:pPr>
            <a:endParaRPr lang="en-US" sz="1800" smtClean="0"/>
          </a:p>
          <a:p>
            <a:pPr marL="2079625" lvl="3" indent="-457200" eaLnBrk="1" hangingPunct="1">
              <a:buFontTx/>
              <a:buAutoNum type="alphaLcParenR" startAt="5"/>
            </a:pPr>
            <a:r>
              <a:rPr lang="en-US" sz="1800" smtClean="0"/>
              <a:t>aromatic acids degrade by a process similar to esters, loss of the HO</a:t>
            </a:r>
            <a:r>
              <a:rPr lang="en-US" sz="1800" smtClean="0">
                <a:cs typeface="Tahoma" pitchFamily="34" charset="0"/>
              </a:rPr>
              <a:t>·</a:t>
            </a:r>
            <a:r>
              <a:rPr lang="en-US" sz="1800" smtClean="0"/>
              <a:t> gives the acylium ion which can lose C</a:t>
            </a:r>
            <a:r>
              <a:rPr lang="en-US" sz="1800" smtClean="0">
                <a:sym typeface="Symbol" pitchFamily="18" charset="2"/>
              </a:rPr>
              <a:t></a:t>
            </a:r>
            <a:r>
              <a:rPr lang="en-US" sz="1800" smtClean="0"/>
              <a:t>O:</a:t>
            </a:r>
          </a:p>
          <a:p>
            <a:pPr marL="2079625" lvl="3" indent="-457200" eaLnBrk="1" hangingPunct="1">
              <a:buFontTx/>
              <a:buNone/>
            </a:pPr>
            <a:endParaRPr lang="en-US" sz="1800" smtClean="0"/>
          </a:p>
        </p:txBody>
      </p:sp>
      <p:graphicFrame>
        <p:nvGraphicFramePr>
          <p:cNvPr id="54274" name="Object 4"/>
          <p:cNvGraphicFramePr>
            <a:graphicFrameLocks noChangeAspect="1"/>
          </p:cNvGraphicFramePr>
          <p:nvPr/>
        </p:nvGraphicFramePr>
        <p:xfrm>
          <a:off x="2438400" y="2209800"/>
          <a:ext cx="5029200" cy="917575"/>
        </p:xfrm>
        <a:graphic>
          <a:graphicData uri="http://schemas.openxmlformats.org/presentationml/2006/ole">
            <p:oleObj spid="_x0000_s54274" name="CS ChemDraw Drawing" r:id="rId3" imgW="3694664" imgH="671048" progId="ChemDraw.Document.6.0">
              <p:embed/>
            </p:oleObj>
          </a:graphicData>
        </a:graphic>
      </p:graphicFrame>
      <p:sp>
        <p:nvSpPr>
          <p:cNvPr id="54278" name="Text Box 6"/>
          <p:cNvSpPr txBox="1">
            <a:spLocks noChangeArrowheads="1"/>
          </p:cNvSpPr>
          <p:nvPr/>
        </p:nvSpPr>
        <p:spPr bwMode="auto">
          <a:xfrm>
            <a:off x="6248400" y="3124200"/>
            <a:ext cx="809625" cy="336550"/>
          </a:xfrm>
          <a:prstGeom prst="rect">
            <a:avLst/>
          </a:prstGeom>
          <a:noFill/>
          <a:ln w="9525">
            <a:noFill/>
            <a:miter lim="800000"/>
            <a:headEnd/>
            <a:tailEnd/>
          </a:ln>
        </p:spPr>
        <p:txBody>
          <a:bodyPr wrap="none">
            <a:spAutoFit/>
          </a:bodyPr>
          <a:lstStyle/>
          <a:p>
            <a:r>
              <a:rPr lang="en-US"/>
              <a:t>m/z 60</a:t>
            </a:r>
          </a:p>
        </p:txBody>
      </p:sp>
      <p:graphicFrame>
        <p:nvGraphicFramePr>
          <p:cNvPr id="54275" name="Object 7"/>
          <p:cNvGraphicFramePr>
            <a:graphicFrameLocks noChangeAspect="1"/>
          </p:cNvGraphicFramePr>
          <p:nvPr/>
        </p:nvGraphicFramePr>
        <p:xfrm>
          <a:off x="2595563" y="4494213"/>
          <a:ext cx="5321300" cy="1166812"/>
        </p:xfrm>
        <a:graphic>
          <a:graphicData uri="http://schemas.openxmlformats.org/presentationml/2006/ole">
            <p:oleObj spid="_x0000_s54275" name="CS ChemDraw Drawing" r:id="rId4" imgW="3818534" imgH="837509" progId="ChemDraw.Document.6.0">
              <p:embed/>
            </p:oleObj>
          </a:graphicData>
        </a:graphic>
      </p:graphicFrame>
      <p:sp>
        <p:nvSpPr>
          <p:cNvPr id="54279" name="Text Box 8"/>
          <p:cNvSpPr txBox="1">
            <a:spLocks noChangeArrowheads="1"/>
          </p:cNvSpPr>
          <p:nvPr/>
        </p:nvSpPr>
        <p:spPr bwMode="auto">
          <a:xfrm>
            <a:off x="5029200" y="5638800"/>
            <a:ext cx="1752600" cy="581025"/>
          </a:xfrm>
          <a:prstGeom prst="rect">
            <a:avLst/>
          </a:prstGeom>
          <a:noFill/>
          <a:ln w="9525">
            <a:noFill/>
            <a:miter lim="800000"/>
            <a:headEnd/>
            <a:tailEnd/>
          </a:ln>
        </p:spPr>
        <p:txBody>
          <a:bodyPr>
            <a:spAutoFit/>
          </a:bodyPr>
          <a:lstStyle/>
          <a:p>
            <a:r>
              <a:rPr lang="en-US"/>
              <a:t>+ further loss of CO to m/z 77</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1" hangingPunct="1"/>
            <a:r>
              <a:rPr lang="en-US" sz="1800" smtClean="0"/>
              <a:t>Mass Spectrometry</a:t>
            </a:r>
          </a:p>
        </p:txBody>
      </p:sp>
      <p:sp>
        <p:nvSpPr>
          <p:cNvPr id="55300"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11"/>
            </a:pPr>
            <a:r>
              <a:rPr lang="en-US" sz="1800" b="1" smtClean="0"/>
              <a:t>Carboxylic Acids -</a:t>
            </a:r>
            <a:r>
              <a:rPr lang="en-US" sz="1800" smtClean="0"/>
              <a:t> </a:t>
            </a:r>
            <a:r>
              <a:rPr lang="en-US" sz="1800" b="1" smtClean="0">
                <a:solidFill>
                  <a:schemeClr val="accent2"/>
                </a:solidFill>
              </a:rPr>
              <a:t>Fragment Ions</a:t>
            </a:r>
            <a:endParaRPr lang="en-US" sz="1800" smtClean="0"/>
          </a:p>
          <a:p>
            <a:pPr marL="2079625" lvl="3" indent="-457200" eaLnBrk="1" hangingPunct="1">
              <a:buFontTx/>
              <a:buAutoNum type="alphaLcParenR" startAt="6"/>
            </a:pPr>
            <a:r>
              <a:rPr lang="en-US" sz="1800" smtClean="0"/>
              <a:t>As with esters, those benzoic acids with an </a:t>
            </a:r>
            <a:r>
              <a:rPr lang="en-US" sz="1800" i="1" smtClean="0"/>
              <a:t>ortho</a:t>
            </a:r>
            <a:r>
              <a:rPr lang="en-US" sz="1800" smtClean="0"/>
              <a:t>-alkyl group will lose water to give a ketene radical cation</a:t>
            </a:r>
          </a:p>
          <a:p>
            <a:pPr marL="2079625" lvl="3" indent="-457200" eaLnBrk="1" hangingPunct="1">
              <a:buFontTx/>
              <a:buNone/>
            </a:pPr>
            <a:r>
              <a:rPr lang="en-US" sz="1800" smtClean="0"/>
              <a:t> </a:t>
            </a:r>
          </a:p>
          <a:p>
            <a:pPr marL="2079625" lvl="3" indent="-457200" eaLnBrk="1" hangingPunct="1">
              <a:buFontTx/>
              <a:buNone/>
            </a:pPr>
            <a:endParaRPr lang="en-US" sz="1800" smtClean="0"/>
          </a:p>
          <a:p>
            <a:pPr marL="2079625" lvl="3" indent="-457200" eaLnBrk="1" hangingPunct="1">
              <a:buFontTx/>
              <a:buNone/>
            </a:pPr>
            <a:endParaRPr lang="en-US" sz="1800" smtClean="0"/>
          </a:p>
          <a:p>
            <a:pPr marL="2079625" lvl="3" indent="-457200" eaLnBrk="1" hangingPunct="1">
              <a:buFontTx/>
              <a:buNone/>
            </a:pPr>
            <a:endParaRPr lang="en-US" sz="1800" smtClean="0"/>
          </a:p>
          <a:p>
            <a:pPr marL="2079625" lvl="3" indent="-457200" eaLnBrk="1" hangingPunct="1">
              <a:buFontTx/>
              <a:buNone/>
            </a:pPr>
            <a:endParaRPr lang="en-US" sz="1800" smtClean="0"/>
          </a:p>
          <a:p>
            <a:pPr marL="2079625" lvl="3" indent="-457200" eaLnBrk="1" hangingPunct="1">
              <a:buFontTx/>
              <a:buChar char="–"/>
            </a:pPr>
            <a:endParaRPr lang="en-US" sz="1800" smtClean="0"/>
          </a:p>
          <a:p>
            <a:pPr marL="2079625" lvl="3" indent="-457200" eaLnBrk="1" hangingPunct="1">
              <a:buFontTx/>
              <a:buChar char="–"/>
            </a:pPr>
            <a:endParaRPr lang="en-US" sz="1800" smtClean="0"/>
          </a:p>
          <a:p>
            <a:pPr marL="2079625" lvl="3" indent="-457200" eaLnBrk="1" hangingPunct="1">
              <a:buFontTx/>
              <a:buNone/>
            </a:pPr>
            <a:endParaRPr lang="en-US" sz="1800" smtClean="0"/>
          </a:p>
        </p:txBody>
      </p:sp>
      <p:graphicFrame>
        <p:nvGraphicFramePr>
          <p:cNvPr id="55298" name="Object 5"/>
          <p:cNvGraphicFramePr>
            <a:graphicFrameLocks noChangeAspect="1"/>
          </p:cNvGraphicFramePr>
          <p:nvPr/>
        </p:nvGraphicFramePr>
        <p:xfrm>
          <a:off x="3275013" y="2665413"/>
          <a:ext cx="5676900" cy="1479550"/>
        </p:xfrm>
        <a:graphic>
          <a:graphicData uri="http://schemas.openxmlformats.org/presentationml/2006/ole">
            <p:oleObj spid="_x0000_s55298" name="CS ChemDraw Drawing" r:id="rId3" imgW="4075704" imgH="1062817" progId="ChemDraw.Document.6.0">
              <p:embed/>
            </p:oleObj>
          </a:graphicData>
        </a:graphic>
      </p:graphicFrame>
      <p:sp>
        <p:nvSpPr>
          <p:cNvPr id="55301" name="Text Box 7"/>
          <p:cNvSpPr txBox="1">
            <a:spLocks noChangeArrowheads="1"/>
          </p:cNvSpPr>
          <p:nvPr/>
        </p:nvSpPr>
        <p:spPr bwMode="auto">
          <a:xfrm>
            <a:off x="990600" y="3200400"/>
            <a:ext cx="2232025" cy="336550"/>
          </a:xfrm>
          <a:prstGeom prst="rect">
            <a:avLst/>
          </a:prstGeom>
          <a:noFill/>
          <a:ln w="9525">
            <a:noFill/>
            <a:miter lim="800000"/>
            <a:headEnd/>
            <a:tailEnd/>
          </a:ln>
        </p:spPr>
        <p:txBody>
          <a:bodyPr wrap="none">
            <a:spAutoFit/>
          </a:bodyPr>
          <a:lstStyle/>
          <a:p>
            <a:r>
              <a:rPr lang="en-US" i="1"/>
              <a:t>ortho</a:t>
            </a:r>
            <a:r>
              <a:rPr lang="en-US"/>
              <a:t>-alkylbenzoic acid</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3" name="Picture 10" descr="MS pentanoic acid"/>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133600" y="2128838"/>
            <a:ext cx="6362700" cy="4267200"/>
          </a:xfrm>
          <a:prstGeom prst="rect">
            <a:avLst/>
          </a:prstGeom>
          <a:noFill/>
          <a:ln w="9525">
            <a:noFill/>
            <a:miter lim="800000"/>
            <a:headEnd/>
            <a:tailEnd/>
          </a:ln>
        </p:spPr>
      </p:pic>
      <p:sp>
        <p:nvSpPr>
          <p:cNvPr id="56324" name="Rectangle 2"/>
          <p:cNvSpPr>
            <a:spLocks noGrp="1" noChangeArrowheads="1"/>
          </p:cNvSpPr>
          <p:nvPr>
            <p:ph type="title"/>
          </p:nvPr>
        </p:nvSpPr>
        <p:spPr/>
        <p:txBody>
          <a:bodyPr/>
          <a:lstStyle/>
          <a:p>
            <a:pPr eaLnBrk="1" hangingPunct="1"/>
            <a:r>
              <a:rPr lang="en-US" sz="1800" smtClean="0"/>
              <a:t>Mass Spectrometry</a:t>
            </a:r>
          </a:p>
        </p:txBody>
      </p:sp>
      <p:sp>
        <p:nvSpPr>
          <p:cNvPr id="56325" name="Rectangle 3"/>
          <p:cNvSpPr>
            <a:spLocks noGrp="1" noChangeArrowheads="1"/>
          </p:cNvSpPr>
          <p:nvPr>
            <p:ph type="body" sz="half" idx="1"/>
          </p:nvPr>
        </p:nvSpPr>
        <p:spPr>
          <a:xfrm>
            <a:off x="0" y="685800"/>
            <a:ext cx="9144000" cy="54864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11"/>
            </a:pPr>
            <a:r>
              <a:rPr lang="en-US" sz="1800" b="1" smtClean="0">
                <a:solidFill>
                  <a:schemeClr val="accent2"/>
                </a:solidFill>
              </a:rPr>
              <a:t>Example MS: </a:t>
            </a:r>
            <a:r>
              <a:rPr lang="en-US" sz="1800" b="1" smtClean="0"/>
              <a:t>carboxylic acids (aliphatic) </a:t>
            </a:r>
            <a:r>
              <a:rPr lang="en-US" sz="1800" smtClean="0"/>
              <a:t>– pentanoic acid</a:t>
            </a:r>
          </a:p>
          <a:p>
            <a:pPr marL="2079625" lvl="3" indent="-457200" eaLnBrk="1" hangingPunct="1">
              <a:buFontTx/>
              <a:buNone/>
            </a:pPr>
            <a:endParaRPr lang="en-US" sz="1800" smtClean="0"/>
          </a:p>
        </p:txBody>
      </p:sp>
      <p:sp>
        <p:nvSpPr>
          <p:cNvPr id="56326" name="Text Box 4"/>
          <p:cNvSpPr txBox="1">
            <a:spLocks noChangeArrowheads="1"/>
          </p:cNvSpPr>
          <p:nvPr/>
        </p:nvSpPr>
        <p:spPr bwMode="auto">
          <a:xfrm>
            <a:off x="7620000" y="5181600"/>
            <a:ext cx="820738" cy="336550"/>
          </a:xfrm>
          <a:prstGeom prst="rect">
            <a:avLst/>
          </a:prstGeom>
          <a:noFill/>
          <a:ln w="9525">
            <a:noFill/>
            <a:miter lim="800000"/>
            <a:headEnd/>
            <a:tailEnd/>
          </a:ln>
        </p:spPr>
        <p:txBody>
          <a:bodyPr wrap="none">
            <a:spAutoFit/>
          </a:bodyPr>
          <a:lstStyle/>
          <a:p>
            <a:r>
              <a:rPr lang="en-US"/>
              <a:t>M</a:t>
            </a:r>
            <a:r>
              <a:rPr lang="en-US" baseline="30000"/>
              <a:t>+ </a:t>
            </a:r>
            <a:r>
              <a:rPr lang="en-US"/>
              <a:t>102</a:t>
            </a:r>
          </a:p>
        </p:txBody>
      </p:sp>
      <p:graphicFrame>
        <p:nvGraphicFramePr>
          <p:cNvPr id="56322" name="Object 11"/>
          <p:cNvGraphicFramePr>
            <a:graphicFrameLocks noChangeAspect="1"/>
          </p:cNvGraphicFramePr>
          <p:nvPr/>
        </p:nvGraphicFramePr>
        <p:xfrm>
          <a:off x="4191000" y="2514600"/>
          <a:ext cx="3124200" cy="858838"/>
        </p:xfrm>
        <a:graphic>
          <a:graphicData uri="http://schemas.openxmlformats.org/presentationml/2006/ole">
            <p:oleObj spid="_x0000_s56322" name="CS ChemDraw Drawing" r:id="rId4" imgW="2472538" imgH="680151" progId="ChemDraw.Document.6.0">
              <p:embed/>
            </p:oleObj>
          </a:graphicData>
        </a:graphic>
      </p:graphicFrame>
      <p:sp>
        <p:nvSpPr>
          <p:cNvPr id="56327" name="Text Box 12"/>
          <p:cNvSpPr txBox="1">
            <a:spLocks noChangeArrowheads="1"/>
          </p:cNvSpPr>
          <p:nvPr/>
        </p:nvSpPr>
        <p:spPr bwMode="auto">
          <a:xfrm>
            <a:off x="6248400" y="3429000"/>
            <a:ext cx="809625" cy="336550"/>
          </a:xfrm>
          <a:prstGeom prst="rect">
            <a:avLst/>
          </a:prstGeom>
          <a:noFill/>
          <a:ln w="9525">
            <a:noFill/>
            <a:miter lim="800000"/>
            <a:headEnd/>
            <a:tailEnd/>
          </a:ln>
        </p:spPr>
        <p:txBody>
          <a:bodyPr wrap="none">
            <a:spAutoFit/>
          </a:bodyPr>
          <a:lstStyle/>
          <a:p>
            <a:r>
              <a:rPr lang="en-US"/>
              <a:t>m/z 60</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8" name="Picture 8" descr="MS p-toluic acid"/>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128838" y="2128838"/>
            <a:ext cx="6353175" cy="4276725"/>
          </a:xfrm>
          <a:prstGeom prst="rect">
            <a:avLst/>
          </a:prstGeom>
          <a:noFill/>
          <a:ln w="9525">
            <a:noFill/>
            <a:miter lim="800000"/>
            <a:headEnd/>
            <a:tailEnd/>
          </a:ln>
        </p:spPr>
      </p:pic>
      <p:sp>
        <p:nvSpPr>
          <p:cNvPr id="57349" name="Rectangle 3"/>
          <p:cNvSpPr>
            <a:spLocks noGrp="1" noChangeArrowheads="1"/>
          </p:cNvSpPr>
          <p:nvPr>
            <p:ph type="title"/>
          </p:nvPr>
        </p:nvSpPr>
        <p:spPr/>
        <p:txBody>
          <a:bodyPr/>
          <a:lstStyle/>
          <a:p>
            <a:pPr eaLnBrk="1" hangingPunct="1"/>
            <a:r>
              <a:rPr lang="en-US" sz="1800" smtClean="0"/>
              <a:t>Mass Spectrometry</a:t>
            </a:r>
          </a:p>
        </p:txBody>
      </p:sp>
      <p:sp>
        <p:nvSpPr>
          <p:cNvPr id="57350" name="Rectangle 4"/>
          <p:cNvSpPr>
            <a:spLocks noGrp="1" noChangeArrowheads="1"/>
          </p:cNvSpPr>
          <p:nvPr>
            <p:ph type="body" sz="half" idx="1"/>
          </p:nvPr>
        </p:nvSpPr>
        <p:spPr>
          <a:xfrm>
            <a:off x="0" y="685800"/>
            <a:ext cx="9144000" cy="54864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11"/>
            </a:pPr>
            <a:r>
              <a:rPr lang="en-US" sz="1800" b="1" smtClean="0">
                <a:solidFill>
                  <a:schemeClr val="accent2"/>
                </a:solidFill>
              </a:rPr>
              <a:t>Example MS: </a:t>
            </a:r>
            <a:r>
              <a:rPr lang="en-US" sz="1800" b="1" smtClean="0"/>
              <a:t>carboxylic acids (aromatic) </a:t>
            </a:r>
            <a:r>
              <a:rPr lang="en-US" sz="1800" smtClean="0"/>
              <a:t>– </a:t>
            </a:r>
            <a:r>
              <a:rPr lang="en-US" sz="1800" i="1" smtClean="0"/>
              <a:t>p</a:t>
            </a:r>
            <a:r>
              <a:rPr lang="en-US" sz="1800" smtClean="0"/>
              <a:t>-toluic acid</a:t>
            </a:r>
          </a:p>
          <a:p>
            <a:pPr marL="2079625" lvl="3" indent="-457200" eaLnBrk="1" hangingPunct="1">
              <a:buFontTx/>
              <a:buNone/>
            </a:pPr>
            <a:endParaRPr lang="en-US" sz="1800" smtClean="0"/>
          </a:p>
        </p:txBody>
      </p:sp>
      <p:sp>
        <p:nvSpPr>
          <p:cNvPr id="57351" name="Text Box 5"/>
          <p:cNvSpPr txBox="1">
            <a:spLocks noChangeArrowheads="1"/>
          </p:cNvSpPr>
          <p:nvPr/>
        </p:nvSpPr>
        <p:spPr bwMode="auto">
          <a:xfrm>
            <a:off x="7467600" y="2819400"/>
            <a:ext cx="820738" cy="336550"/>
          </a:xfrm>
          <a:prstGeom prst="rect">
            <a:avLst/>
          </a:prstGeom>
          <a:noFill/>
          <a:ln w="9525">
            <a:noFill/>
            <a:miter lim="800000"/>
            <a:headEnd/>
            <a:tailEnd/>
          </a:ln>
        </p:spPr>
        <p:txBody>
          <a:bodyPr wrap="none">
            <a:spAutoFit/>
          </a:bodyPr>
          <a:lstStyle/>
          <a:p>
            <a:r>
              <a:rPr lang="en-US"/>
              <a:t>M</a:t>
            </a:r>
            <a:r>
              <a:rPr lang="en-US" baseline="30000"/>
              <a:t>+ </a:t>
            </a:r>
            <a:r>
              <a:rPr lang="en-US"/>
              <a:t>136</a:t>
            </a:r>
          </a:p>
        </p:txBody>
      </p:sp>
      <p:graphicFrame>
        <p:nvGraphicFramePr>
          <p:cNvPr id="57346" name="Object 9"/>
          <p:cNvGraphicFramePr>
            <a:graphicFrameLocks noChangeAspect="1"/>
          </p:cNvGraphicFramePr>
          <p:nvPr/>
        </p:nvGraphicFramePr>
        <p:xfrm>
          <a:off x="6096000" y="2286000"/>
          <a:ext cx="1287463" cy="1371600"/>
        </p:xfrm>
        <a:graphic>
          <a:graphicData uri="http://schemas.openxmlformats.org/presentationml/2006/ole">
            <p:oleObj spid="_x0000_s57346" name="CS ChemDraw Drawing" r:id="rId4" imgW="984387" imgH="1046767" progId="ChemDraw.Document.6.0">
              <p:embed/>
            </p:oleObj>
          </a:graphicData>
        </a:graphic>
      </p:graphicFrame>
      <p:graphicFrame>
        <p:nvGraphicFramePr>
          <p:cNvPr id="57347" name="Object 10"/>
          <p:cNvGraphicFramePr>
            <a:graphicFrameLocks noChangeAspect="1"/>
          </p:cNvGraphicFramePr>
          <p:nvPr/>
        </p:nvGraphicFramePr>
        <p:xfrm>
          <a:off x="4648200" y="2743200"/>
          <a:ext cx="1289050" cy="1371600"/>
        </p:xfrm>
        <a:graphic>
          <a:graphicData uri="http://schemas.openxmlformats.org/presentationml/2006/ole">
            <p:oleObj spid="_x0000_s57347" name="CS ChemDraw Drawing" r:id="rId5" imgW="984387" imgH="1046767" progId="ChemDraw.Document.6.0">
              <p:embed/>
            </p:oleObj>
          </a:graphicData>
        </a:graphic>
      </p:graphicFrame>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Rectangle 2"/>
          <p:cNvSpPr>
            <a:spLocks noGrp="1" noChangeArrowheads="1"/>
          </p:cNvSpPr>
          <p:nvPr>
            <p:ph type="title"/>
          </p:nvPr>
        </p:nvSpPr>
        <p:spPr/>
        <p:txBody>
          <a:bodyPr/>
          <a:lstStyle/>
          <a:p>
            <a:pPr eaLnBrk="1" hangingPunct="1"/>
            <a:r>
              <a:rPr lang="en-US" sz="1800" smtClean="0"/>
              <a:t>Mass Spectrometry</a:t>
            </a:r>
          </a:p>
        </p:txBody>
      </p:sp>
      <p:sp>
        <p:nvSpPr>
          <p:cNvPr id="58374"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None/>
            </a:pPr>
            <a:r>
              <a:rPr lang="en-US" sz="1800" b="1" smtClean="0">
                <a:solidFill>
                  <a:schemeClr val="accent2"/>
                </a:solidFill>
              </a:rPr>
              <a:t>Summary</a:t>
            </a:r>
            <a:r>
              <a:rPr lang="en-US" sz="1800" b="1" smtClean="0"/>
              <a:t> – Carbonyl Compounds</a:t>
            </a:r>
            <a:endParaRPr lang="en-US" sz="1800" b="1" smtClean="0">
              <a:solidFill>
                <a:schemeClr val="accent2"/>
              </a:solidFill>
            </a:endParaRPr>
          </a:p>
          <a:p>
            <a:pPr marL="1601788" lvl="2" indent="-457200" eaLnBrk="1" hangingPunct="1">
              <a:buFontTx/>
              <a:buNone/>
            </a:pPr>
            <a:r>
              <a:rPr lang="en-US" sz="1800" smtClean="0"/>
              <a:t>For carbonyl compounds – there are 4 common modes of fragmentation:</a:t>
            </a:r>
          </a:p>
          <a:p>
            <a:pPr marL="2517775" lvl="4" indent="-457200" eaLnBrk="1" hangingPunct="1">
              <a:buFont typeface="Wingdings" pitchFamily="2" charset="2"/>
              <a:buChar char="Ø"/>
            </a:pPr>
            <a:r>
              <a:rPr lang="en-US" sz="1800" b="1" smtClean="0"/>
              <a:t>A</a:t>
            </a:r>
            <a:r>
              <a:rPr lang="en-US" sz="1800" b="1" baseline="-25000" smtClean="0"/>
              <a:t>1</a:t>
            </a:r>
            <a:r>
              <a:rPr lang="en-US" sz="1800" b="1" smtClean="0"/>
              <a:t> &amp; A</a:t>
            </a:r>
            <a:r>
              <a:rPr lang="en-US" sz="1800" b="1" baseline="-25000" smtClean="0"/>
              <a:t>2 </a:t>
            </a:r>
            <a:r>
              <a:rPr lang="en-US" sz="1800" b="1" smtClean="0"/>
              <a:t>--</a:t>
            </a:r>
            <a:r>
              <a:rPr lang="en-US" sz="1800" smtClean="0"/>
              <a:t> two </a:t>
            </a:r>
            <a:r>
              <a:rPr lang="en-US" sz="1800" smtClean="0">
                <a:latin typeface="Symbol" pitchFamily="18" charset="2"/>
              </a:rPr>
              <a:t>a</a:t>
            </a:r>
            <a:r>
              <a:rPr lang="en-US" sz="1800" smtClean="0"/>
              <a:t>-cleavages</a:t>
            </a:r>
          </a:p>
          <a:p>
            <a:pPr marL="2517775" lvl="4" indent="-457200" eaLnBrk="1" hangingPunct="1">
              <a:buFont typeface="Wingdings" pitchFamily="2" charset="2"/>
              <a:buChar char="Ø"/>
            </a:pPr>
            <a:endParaRPr lang="en-US" sz="1800" smtClean="0"/>
          </a:p>
          <a:p>
            <a:pPr marL="2517775" lvl="4" indent="-457200" eaLnBrk="1" hangingPunct="1">
              <a:buFont typeface="Wingdings" pitchFamily="2" charset="2"/>
              <a:buChar char="Ø"/>
            </a:pPr>
            <a:endParaRPr lang="en-US" sz="1800" smtClean="0"/>
          </a:p>
          <a:p>
            <a:pPr marL="2517775" lvl="4" indent="-457200" eaLnBrk="1" hangingPunct="1">
              <a:buFont typeface="Wingdings" pitchFamily="2" charset="2"/>
              <a:buChar char="Ø"/>
            </a:pPr>
            <a:endParaRPr lang="en-US" sz="1800" smtClean="0"/>
          </a:p>
          <a:p>
            <a:pPr marL="2517775" lvl="4" indent="-457200" eaLnBrk="1" hangingPunct="1">
              <a:buFont typeface="Wingdings" pitchFamily="2" charset="2"/>
              <a:buChar char="Ø"/>
            </a:pPr>
            <a:endParaRPr lang="en-US" sz="1800" smtClean="0"/>
          </a:p>
          <a:p>
            <a:pPr marL="2517775" lvl="4" indent="-457200" eaLnBrk="1" hangingPunct="1">
              <a:buFont typeface="Wingdings" pitchFamily="2" charset="2"/>
              <a:buChar char="Ø"/>
            </a:pPr>
            <a:endParaRPr lang="en-US" sz="1800" smtClean="0"/>
          </a:p>
          <a:p>
            <a:pPr marL="2517775" lvl="4" indent="-457200" eaLnBrk="1" hangingPunct="1">
              <a:buFont typeface="Wingdings" pitchFamily="2" charset="2"/>
              <a:buChar char="Ø"/>
            </a:pPr>
            <a:r>
              <a:rPr lang="en-US" sz="1800" b="1" smtClean="0"/>
              <a:t>B -- </a:t>
            </a:r>
            <a:r>
              <a:rPr lang="en-US" sz="1800" smtClean="0">
                <a:latin typeface="Symbol" pitchFamily="18" charset="2"/>
              </a:rPr>
              <a:t>b</a:t>
            </a:r>
            <a:r>
              <a:rPr lang="en-US" sz="1800" smtClean="0"/>
              <a:t>-cleavage</a:t>
            </a:r>
          </a:p>
          <a:p>
            <a:pPr marL="2517775" lvl="4" indent="-457200" eaLnBrk="1" hangingPunct="1">
              <a:buFont typeface="Wingdings" pitchFamily="2" charset="2"/>
              <a:buChar char="Ø"/>
            </a:pPr>
            <a:endParaRPr lang="en-US" sz="1800" smtClean="0"/>
          </a:p>
          <a:p>
            <a:pPr marL="2517775" lvl="4" indent="-457200" eaLnBrk="1" hangingPunct="1">
              <a:buFont typeface="Wingdings" pitchFamily="2" charset="2"/>
              <a:buChar char="Ø"/>
            </a:pPr>
            <a:endParaRPr lang="en-US" sz="1800" smtClean="0"/>
          </a:p>
          <a:p>
            <a:pPr marL="2517775" lvl="4" indent="-457200" eaLnBrk="1" hangingPunct="1">
              <a:buFont typeface="Wingdings" pitchFamily="2" charset="2"/>
              <a:buChar char="Ø"/>
            </a:pPr>
            <a:r>
              <a:rPr lang="en-US" sz="1800" b="1" smtClean="0"/>
              <a:t>C – </a:t>
            </a:r>
            <a:r>
              <a:rPr lang="en-US" sz="1800" smtClean="0"/>
              <a:t>McLafferty Rearrangement</a:t>
            </a:r>
          </a:p>
          <a:p>
            <a:pPr marL="2517775" lvl="4" indent="-457200" eaLnBrk="1" hangingPunct="1">
              <a:buFont typeface="Wingdings" pitchFamily="2" charset="2"/>
              <a:buChar char="Ø"/>
            </a:pPr>
            <a:endParaRPr lang="en-US" sz="1800" smtClean="0"/>
          </a:p>
          <a:p>
            <a:pPr marL="2079625" lvl="3" indent="-457200" eaLnBrk="1" hangingPunct="1">
              <a:buFontTx/>
              <a:buAutoNum type="alphaLcParenR" startAt="3"/>
            </a:pPr>
            <a:endParaRPr lang="en-US" sz="1800" smtClean="0"/>
          </a:p>
        </p:txBody>
      </p:sp>
      <p:graphicFrame>
        <p:nvGraphicFramePr>
          <p:cNvPr id="58370" name="Object 9"/>
          <p:cNvGraphicFramePr>
            <a:graphicFrameLocks noChangeAspect="1"/>
          </p:cNvGraphicFramePr>
          <p:nvPr/>
        </p:nvGraphicFramePr>
        <p:xfrm>
          <a:off x="3657600" y="4267200"/>
          <a:ext cx="3124200" cy="762000"/>
        </p:xfrm>
        <a:graphic>
          <a:graphicData uri="http://schemas.openxmlformats.org/presentationml/2006/ole">
            <p:oleObj spid="_x0000_s58370" name="CS ChemDraw Drawing" r:id="rId3" imgW="2450592" imgH="598932" progId="ChemDraw.Document.6.0">
              <p:embed/>
            </p:oleObj>
          </a:graphicData>
        </a:graphic>
      </p:graphicFrame>
      <p:graphicFrame>
        <p:nvGraphicFramePr>
          <p:cNvPr id="58371" name="Object 10"/>
          <p:cNvGraphicFramePr>
            <a:graphicFrameLocks noChangeAspect="1"/>
          </p:cNvGraphicFramePr>
          <p:nvPr/>
        </p:nvGraphicFramePr>
        <p:xfrm>
          <a:off x="3581400" y="5334000"/>
          <a:ext cx="4191000" cy="993775"/>
        </p:xfrm>
        <a:graphic>
          <a:graphicData uri="http://schemas.openxmlformats.org/presentationml/2006/ole">
            <p:oleObj spid="_x0000_s58371" name="CS ChemDraw Drawing" r:id="rId4" imgW="3252216" imgH="772668" progId="ChemDraw.Document.6.0">
              <p:embed/>
            </p:oleObj>
          </a:graphicData>
        </a:graphic>
      </p:graphicFrame>
      <p:graphicFrame>
        <p:nvGraphicFramePr>
          <p:cNvPr id="58372" name="Object 12"/>
          <p:cNvGraphicFramePr>
            <a:graphicFrameLocks noChangeAspect="1"/>
          </p:cNvGraphicFramePr>
          <p:nvPr/>
        </p:nvGraphicFramePr>
        <p:xfrm>
          <a:off x="3657600" y="2286000"/>
          <a:ext cx="3352800" cy="1773238"/>
        </p:xfrm>
        <a:graphic>
          <a:graphicData uri="http://schemas.openxmlformats.org/presentationml/2006/ole">
            <p:oleObj spid="_x0000_s58372" name="CS ChemDraw Drawing" r:id="rId5" imgW="2616566" imgH="1387937" progId="ChemDraw.Document.6.0">
              <p:embed/>
            </p:oleObj>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eaLnBrk="1" hangingPunct="1"/>
            <a:r>
              <a:rPr lang="en-US" sz="1800" smtClean="0"/>
              <a:t>Mass Spectrometry</a:t>
            </a:r>
          </a:p>
        </p:txBody>
      </p:sp>
      <p:sp>
        <p:nvSpPr>
          <p:cNvPr id="121859" name="Rectangle 3"/>
          <p:cNvSpPr>
            <a:spLocks noGrp="1" noChangeArrowheads="1"/>
          </p:cNvSpPr>
          <p:nvPr>
            <p:ph type="body" sz="half" idx="1"/>
          </p:nvPr>
        </p:nvSpPr>
        <p:spPr>
          <a:xfrm>
            <a:off x="0" y="685800"/>
            <a:ext cx="9144000" cy="15240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None/>
            </a:pPr>
            <a:r>
              <a:rPr lang="en-US" sz="1800" b="1" smtClean="0">
                <a:solidFill>
                  <a:schemeClr val="accent2"/>
                </a:solidFill>
              </a:rPr>
              <a:t>Summary</a:t>
            </a:r>
            <a:r>
              <a:rPr lang="en-US" sz="1800" b="1" smtClean="0"/>
              <a:t> – Carbonyl Compounds</a:t>
            </a:r>
            <a:endParaRPr lang="en-US" sz="1800" b="1" smtClean="0">
              <a:solidFill>
                <a:schemeClr val="accent2"/>
              </a:solidFill>
            </a:endParaRPr>
          </a:p>
          <a:p>
            <a:pPr marL="1601788" lvl="2" indent="-457200" eaLnBrk="1" hangingPunct="1">
              <a:buFontTx/>
              <a:buNone/>
            </a:pPr>
            <a:r>
              <a:rPr lang="en-US" sz="1800" smtClean="0"/>
              <a:t>In tabular format:</a:t>
            </a:r>
          </a:p>
        </p:txBody>
      </p:sp>
      <p:graphicFrame>
        <p:nvGraphicFramePr>
          <p:cNvPr id="193769" name="Group 233"/>
          <p:cNvGraphicFramePr>
            <a:graphicFrameLocks noGrp="1"/>
          </p:cNvGraphicFramePr>
          <p:nvPr/>
        </p:nvGraphicFramePr>
        <p:xfrm>
          <a:off x="1219200" y="1828800"/>
          <a:ext cx="7618413" cy="3475038"/>
        </p:xfrm>
        <a:graphic>
          <a:graphicData uri="http://schemas.openxmlformats.org/drawingml/2006/table">
            <a:tbl>
              <a:tblPr/>
              <a:tblGrid>
                <a:gridCol w="1524000"/>
                <a:gridCol w="609600"/>
                <a:gridCol w="1096963"/>
                <a:gridCol w="1096962"/>
                <a:gridCol w="1096963"/>
                <a:gridCol w="1096962"/>
                <a:gridCol w="1096963"/>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ahoma" pitchFamily="34" charset="0"/>
                        <a:ea typeface="MS PGothic" pitchFamily="34" charset="-128"/>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ahoma" pitchFamily="34" charset="0"/>
                        <a:ea typeface="MS PGothic" pitchFamily="34" charset="-128"/>
                      </a:endParaRPr>
                    </a:p>
                  </a:txBody>
                  <a:tcPr horzOverflow="overflow">
                    <a:lnL>
                      <a:noFill/>
                    </a:lnL>
                    <a:lnR>
                      <a:noFill/>
                    </a:lnR>
                    <a:lnT>
                      <a:noFill/>
                    </a:lnT>
                    <a:lnB>
                      <a:noFill/>
                    </a:lnB>
                    <a:lnTlToBr>
                      <a:noFill/>
                    </a:lnTlToBr>
                    <a:lnBlToTr>
                      <a:noFill/>
                    </a:lnBlToTr>
                    <a:noFill/>
                  </a:tcPr>
                </a:tc>
                <a:tc gridSpan="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MS PGothic" pitchFamily="34" charset="-128"/>
                        </a:rPr>
                        <a:t>m/z of ion observed</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ahoma" pitchFamily="34" charset="0"/>
                        <a:ea typeface="MS PGothic" pitchFamily="34" charset="-128"/>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MS PGothic" pitchFamily="34" charset="-128"/>
                        </a:rPr>
                        <a:t>Fragmentation</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ahoma" pitchFamily="34" charset="0"/>
                        <a:ea typeface="MS PGothic" pitchFamily="34" charset="-128"/>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MS PGothic" pitchFamily="34" charset="-128"/>
                        </a:rPr>
                        <a:t>Path</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MS PGothic" pitchFamily="34" charset="-128"/>
                        </a:rPr>
                        <a:t>Aldehydes</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MS PGothic" pitchFamily="34" charset="-128"/>
                        </a:rPr>
                        <a:t>G = H</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MS PGothic" pitchFamily="34" charset="-128"/>
                        </a:rPr>
                        <a:t>Ketones</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MS PGothic" pitchFamily="34" charset="-128"/>
                        </a:rPr>
                        <a:t>G = R</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MS PGothic" pitchFamily="34" charset="-128"/>
                        </a:rPr>
                        <a:t>Esters</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MS PGothic" pitchFamily="34" charset="-128"/>
                        </a:rPr>
                        <a:t>G = OR</a:t>
                      </a:r>
                      <a:r>
                        <a:rPr kumimoji="0" lang="ja-JP" altLang="en-US" sz="1600" b="0" i="0" u="none" strike="noStrike" cap="none" normalizeH="0" baseline="0" smtClean="0">
                          <a:ln>
                            <a:noFill/>
                          </a:ln>
                          <a:solidFill>
                            <a:schemeClr val="tx1"/>
                          </a:solidFill>
                          <a:effectLst/>
                          <a:latin typeface="Tahoma" pitchFamily="34" charset="0"/>
                          <a:ea typeface="MS PGothic" pitchFamily="34" charset="-128"/>
                        </a:rPr>
                        <a:t>’</a:t>
                      </a:r>
                      <a:endParaRPr kumimoji="0" lang="en-US" sz="1600" b="0" i="0" u="none" strike="noStrike" cap="none" normalizeH="0" baseline="0" smtClean="0">
                        <a:ln>
                          <a:noFill/>
                        </a:ln>
                        <a:solidFill>
                          <a:schemeClr val="tx1"/>
                        </a:solidFill>
                        <a:effectLst/>
                        <a:latin typeface="Tahoma" pitchFamily="34" charset="0"/>
                        <a:ea typeface="MS PGothic" pitchFamily="34" charset="-128"/>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MS PGothic" pitchFamily="34" charset="-128"/>
                        </a:rPr>
                        <a:t>Acids</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MS PGothic" pitchFamily="34" charset="-128"/>
                        </a:rPr>
                        <a:t>G = OH</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MS PGothic" pitchFamily="34" charset="-128"/>
                        </a:rPr>
                        <a:t>Amides</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MS PGothic" pitchFamily="34" charset="-128"/>
                        </a:rPr>
                        <a:t>G = NH</a:t>
                      </a:r>
                      <a:r>
                        <a:rPr kumimoji="0" lang="en-US" sz="1600" b="0" i="0" u="none" strike="noStrike" cap="none" normalizeH="0" baseline="-25000" smtClean="0">
                          <a:ln>
                            <a:noFill/>
                          </a:ln>
                          <a:solidFill>
                            <a:schemeClr val="tx1"/>
                          </a:solidFill>
                          <a:effectLst/>
                          <a:latin typeface="Tahoma" pitchFamily="34" charset="0"/>
                          <a:ea typeface="MS PGothic" pitchFamily="34" charset="-128"/>
                        </a:rPr>
                        <a:t>2</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ahoma" pitchFamily="34" charset="0"/>
                          <a:ea typeface="MS PGothic" pitchFamily="34" charset="-128"/>
                        </a:rPr>
                        <a:t>A</a:t>
                      </a:r>
                      <a:r>
                        <a:rPr kumimoji="0" lang="en-US" sz="1600" b="1" i="0" u="none" strike="noStrike" cap="none" normalizeH="0" baseline="-25000" smtClean="0">
                          <a:ln>
                            <a:noFill/>
                          </a:ln>
                          <a:solidFill>
                            <a:schemeClr val="tx1"/>
                          </a:solidFill>
                          <a:effectLst/>
                          <a:latin typeface="Tahoma" pitchFamily="34" charset="0"/>
                          <a:ea typeface="MS PGothic" pitchFamily="34" charset="-128"/>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Symbol" pitchFamily="18" charset="2"/>
                          <a:ea typeface="MS PGothic" pitchFamily="34" charset="-128"/>
                        </a:rPr>
                        <a:t>a</a:t>
                      </a:r>
                      <a:r>
                        <a:rPr kumimoji="0" lang="en-US" sz="1600" b="0" i="0" u="none" strike="noStrike" cap="none" normalizeH="0" baseline="0" smtClean="0">
                          <a:ln>
                            <a:noFill/>
                          </a:ln>
                          <a:solidFill>
                            <a:schemeClr val="tx1"/>
                          </a:solidFill>
                          <a:effectLst/>
                          <a:latin typeface="Tahoma" pitchFamily="34" charset="0"/>
                          <a:ea typeface="MS PGothic" pitchFamily="34" charset="-128"/>
                        </a:rPr>
                        <a:t>-cleavage</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MS PGothic" pitchFamily="34" charset="-128"/>
                        </a:rPr>
                        <a:t>- R</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ahoma" pitchFamily="34" charset="0"/>
                          <a:ea typeface="MS PGothic" pitchFamily="34" charset="-128"/>
                        </a:rPr>
                        <a:t>29</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MS PGothic" pitchFamily="34" charset="-128"/>
                        </a:rPr>
                        <a:t>43</a:t>
                      </a:r>
                      <a:r>
                        <a:rPr kumimoji="0" lang="en-US" sz="1600" b="0" i="0" u="none" strike="noStrike" cap="none" normalizeH="0" baseline="30000" smtClean="0">
                          <a:ln>
                            <a:noFill/>
                          </a:ln>
                          <a:solidFill>
                            <a:schemeClr val="tx1"/>
                          </a:solidFill>
                          <a:effectLst/>
                          <a:latin typeface="Tahoma" pitchFamily="34" charset="0"/>
                          <a:ea typeface="MS PGothic" pitchFamily="34" charset="-128"/>
                        </a:rPr>
                        <a:t>b</a:t>
                      </a:r>
                      <a:r>
                        <a:rPr kumimoji="0" lang="en-US" sz="1600" b="0" i="0" u="none" strike="noStrike" cap="none" normalizeH="0" baseline="0" smtClean="0">
                          <a:ln>
                            <a:noFill/>
                          </a:ln>
                          <a:solidFill>
                            <a:schemeClr val="tx1"/>
                          </a:solidFill>
                          <a:effectLst/>
                          <a:latin typeface="Tahoma" pitchFamily="34" charset="0"/>
                          <a:ea typeface="MS PGothic" pitchFamily="34" charset="-128"/>
                        </a:rPr>
                        <a:t> </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ahoma" pitchFamily="34" charset="0"/>
                        <a:ea typeface="MS PGothic" pitchFamily="34" charset="-128"/>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MS PGothic" pitchFamily="34" charset="-128"/>
                        </a:rPr>
                        <a:t>59</a:t>
                      </a:r>
                      <a:r>
                        <a:rPr kumimoji="0" lang="en-US" sz="1600" b="0" i="0" u="none" strike="noStrike" cap="none" normalizeH="0" baseline="30000" smtClean="0">
                          <a:ln>
                            <a:noFill/>
                          </a:ln>
                          <a:solidFill>
                            <a:schemeClr val="tx1"/>
                          </a:solidFill>
                          <a:effectLst/>
                          <a:latin typeface="Tahoma" pitchFamily="34" charset="0"/>
                          <a:ea typeface="MS PGothic" pitchFamily="34" charset="-128"/>
                        </a:rPr>
                        <a:t>b</a:t>
                      </a:r>
                      <a:endParaRPr kumimoji="0" lang="en-US" sz="1600" b="0" i="0" u="none" strike="noStrike" cap="none" normalizeH="0" baseline="0" smtClean="0">
                        <a:ln>
                          <a:noFill/>
                        </a:ln>
                        <a:solidFill>
                          <a:schemeClr val="tx1"/>
                        </a:solidFill>
                        <a:effectLst/>
                        <a:latin typeface="Tahoma" pitchFamily="34" charset="0"/>
                        <a:ea typeface="MS PGothic" pitchFamily="34" charset="-128"/>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ahoma" pitchFamily="34" charset="0"/>
                          <a:ea typeface="MS PGothic" pitchFamily="34" charset="-128"/>
                        </a:rPr>
                        <a:t>45</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MS PGothic" pitchFamily="34" charset="-128"/>
                        </a:rPr>
                        <a:t>44</a:t>
                      </a:r>
                      <a:r>
                        <a:rPr kumimoji="0" lang="en-US" sz="1600" b="0" i="0" u="none" strike="noStrike" cap="none" normalizeH="0" baseline="30000" smtClean="0">
                          <a:ln>
                            <a:noFill/>
                          </a:ln>
                          <a:solidFill>
                            <a:schemeClr val="tx1"/>
                          </a:solidFill>
                          <a:effectLst/>
                          <a:latin typeface="Tahoma" pitchFamily="34" charset="0"/>
                          <a:ea typeface="MS PGothic" pitchFamily="34" charset="-128"/>
                        </a:rPr>
                        <a:t>d</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585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ahoma" pitchFamily="34" charset="0"/>
                          <a:ea typeface="MS PGothic" pitchFamily="34" charset="-128"/>
                        </a:rPr>
                        <a:t>A</a:t>
                      </a:r>
                      <a:r>
                        <a:rPr kumimoji="0" lang="en-US" sz="1600" b="1" i="0" u="none" strike="noStrike" cap="none" normalizeH="0" baseline="-25000" smtClean="0">
                          <a:ln>
                            <a:noFill/>
                          </a:ln>
                          <a:solidFill>
                            <a:schemeClr val="tx1"/>
                          </a:solidFill>
                          <a:effectLst/>
                          <a:latin typeface="Tahoma" pitchFamily="34" charset="0"/>
                          <a:ea typeface="MS PGothic" pitchFamily="34" charset="-128"/>
                        </a:rPr>
                        <a:t>2</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Symbol" pitchFamily="18" charset="2"/>
                          <a:ea typeface="MS PGothic" pitchFamily="34" charset="-128"/>
                        </a:rPr>
                        <a:t>a</a:t>
                      </a:r>
                      <a:r>
                        <a:rPr kumimoji="0" lang="en-US" sz="1600" b="0" i="0" u="none" strike="noStrike" cap="none" normalizeH="0" baseline="0" smtClean="0">
                          <a:ln>
                            <a:noFill/>
                          </a:ln>
                          <a:solidFill>
                            <a:schemeClr val="tx1"/>
                          </a:solidFill>
                          <a:effectLst/>
                          <a:latin typeface="Tahoma" pitchFamily="34" charset="0"/>
                          <a:ea typeface="MS PGothic" pitchFamily="34" charset="-128"/>
                        </a:rPr>
                        <a:t>-cleavage</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MS PGothic" pitchFamily="34" charset="-128"/>
                        </a:rPr>
                        <a:t>- G</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MS PGothic" pitchFamily="34" charset="-128"/>
                        </a:rPr>
                        <a:t>43</a:t>
                      </a:r>
                      <a:r>
                        <a:rPr kumimoji="0" lang="en-US" sz="1600" b="0" i="0" u="none" strike="noStrike" cap="none" normalizeH="0" baseline="30000" smtClean="0">
                          <a:ln>
                            <a:noFill/>
                          </a:ln>
                          <a:solidFill>
                            <a:schemeClr val="tx1"/>
                          </a:solidFill>
                          <a:effectLst/>
                          <a:latin typeface="Tahoma" pitchFamily="34" charset="0"/>
                          <a:ea typeface="MS PGothic" pitchFamily="34" charset="-128"/>
                        </a:rPr>
                        <a:t>b</a:t>
                      </a:r>
                      <a:endParaRPr kumimoji="0" lang="en-US" sz="1600" b="0" i="0" u="none" strike="noStrike" cap="none" normalizeH="0" baseline="0" smtClean="0">
                        <a:ln>
                          <a:noFill/>
                        </a:ln>
                        <a:solidFill>
                          <a:schemeClr val="tx1"/>
                        </a:solidFill>
                        <a:effectLst/>
                        <a:latin typeface="Tahoma" pitchFamily="34" charset="0"/>
                        <a:ea typeface="MS PGothic" pitchFamily="34" charset="-128"/>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MS PGothic" pitchFamily="34" charset="-128"/>
                        </a:rPr>
                        <a:t>43</a:t>
                      </a:r>
                      <a:r>
                        <a:rPr kumimoji="0" lang="en-US" sz="1600" b="0" i="0" u="none" strike="noStrike" cap="none" normalizeH="0" baseline="30000" smtClean="0">
                          <a:ln>
                            <a:noFill/>
                          </a:ln>
                          <a:solidFill>
                            <a:schemeClr val="tx1"/>
                          </a:solidFill>
                          <a:effectLst/>
                          <a:latin typeface="Tahoma" pitchFamily="34" charset="0"/>
                          <a:ea typeface="MS PGothic" pitchFamily="34" charset="-128"/>
                        </a:rPr>
                        <a:t>b</a:t>
                      </a:r>
                      <a:endParaRPr kumimoji="0" lang="en-US" sz="1600" b="0" i="0" u="none" strike="noStrike" cap="none" normalizeH="0" baseline="0" smtClean="0">
                        <a:ln>
                          <a:noFill/>
                        </a:ln>
                        <a:solidFill>
                          <a:schemeClr val="tx1"/>
                        </a:solidFill>
                        <a:effectLst/>
                        <a:latin typeface="Tahoma" pitchFamily="34" charset="0"/>
                        <a:ea typeface="MS PGothic" pitchFamily="34" charset="-128"/>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MS PGothic" pitchFamily="34" charset="-128"/>
                        </a:rPr>
                        <a:t>43</a:t>
                      </a:r>
                      <a:r>
                        <a:rPr kumimoji="0" lang="en-US" sz="1600" b="0" i="0" u="none" strike="noStrike" cap="none" normalizeH="0" baseline="30000" smtClean="0">
                          <a:ln>
                            <a:noFill/>
                          </a:ln>
                          <a:solidFill>
                            <a:schemeClr val="tx1"/>
                          </a:solidFill>
                          <a:effectLst/>
                          <a:latin typeface="Tahoma" pitchFamily="34" charset="0"/>
                          <a:ea typeface="MS PGothic" pitchFamily="34" charset="-128"/>
                        </a:rPr>
                        <a:t>b</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MS PGothic" pitchFamily="34" charset="-128"/>
                        </a:rPr>
                        <a:t>43</a:t>
                      </a:r>
                      <a:r>
                        <a:rPr kumimoji="0" lang="en-US" sz="1600" b="0" i="0" u="none" strike="noStrike" cap="none" normalizeH="0" baseline="30000" smtClean="0">
                          <a:ln>
                            <a:noFill/>
                          </a:ln>
                          <a:solidFill>
                            <a:schemeClr val="tx1"/>
                          </a:solidFill>
                          <a:effectLst/>
                          <a:latin typeface="Tahoma" pitchFamily="34" charset="0"/>
                          <a:ea typeface="MS PGothic" pitchFamily="34" charset="-128"/>
                        </a:rPr>
                        <a:t>b</a:t>
                      </a:r>
                      <a:endParaRPr kumimoji="0" lang="en-US" sz="1600" b="0" i="0" u="none" strike="noStrike" cap="none" normalizeH="0" baseline="0" smtClean="0">
                        <a:ln>
                          <a:noFill/>
                        </a:ln>
                        <a:solidFill>
                          <a:schemeClr val="tx1"/>
                        </a:solidFill>
                        <a:effectLst/>
                        <a:latin typeface="Tahoma" pitchFamily="34" charset="0"/>
                        <a:ea typeface="MS PGothic" pitchFamily="34" charset="-128"/>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MS PGothic" pitchFamily="34" charset="-128"/>
                        </a:rPr>
                        <a:t>43</a:t>
                      </a:r>
                      <a:r>
                        <a:rPr kumimoji="0" lang="en-US" sz="1600" b="0" i="0" u="none" strike="noStrike" cap="none" normalizeH="0" baseline="30000" smtClean="0">
                          <a:ln>
                            <a:noFill/>
                          </a:ln>
                          <a:solidFill>
                            <a:schemeClr val="tx1"/>
                          </a:solidFill>
                          <a:effectLst/>
                          <a:latin typeface="Tahoma" pitchFamily="34" charset="0"/>
                          <a:ea typeface="MS PGothic" pitchFamily="34" charset="-128"/>
                        </a:rPr>
                        <a:t>b</a:t>
                      </a:r>
                    </a:p>
                  </a:txBody>
                  <a:tcPr horzOverflow="overflow">
                    <a:lnL>
                      <a:noFill/>
                    </a:lnL>
                    <a:lnR>
                      <a:noFill/>
                    </a:lnR>
                    <a:lnT>
                      <a:noFill/>
                    </a:lnT>
                    <a:lnB>
                      <a:noFill/>
                    </a:lnB>
                    <a:lnTlToBr>
                      <a:noFill/>
                    </a:lnTlToBr>
                    <a:lnBlToTr>
                      <a:noFill/>
                    </a:lnBlToTr>
                    <a:noFill/>
                  </a:tcPr>
                </a:tc>
              </a:tr>
              <a:tr h="6111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ahoma" pitchFamily="34" charset="0"/>
                          <a:ea typeface="MS PGothic" pitchFamily="34" charset="-128"/>
                        </a:rPr>
                        <a:t>B</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Symbol" pitchFamily="18" charset="2"/>
                          <a:ea typeface="MS PGothic" pitchFamily="34" charset="-128"/>
                        </a:rPr>
                        <a:t>b</a:t>
                      </a:r>
                      <a:r>
                        <a:rPr kumimoji="0" lang="en-US" sz="1600" b="0" i="0" u="none" strike="noStrike" cap="none" normalizeH="0" baseline="0" smtClean="0">
                          <a:ln>
                            <a:noFill/>
                          </a:ln>
                          <a:solidFill>
                            <a:schemeClr val="tx1"/>
                          </a:solidFill>
                          <a:effectLst/>
                          <a:latin typeface="Tahoma" pitchFamily="34" charset="0"/>
                          <a:ea typeface="MS PGothic" pitchFamily="34" charset="-128"/>
                        </a:rPr>
                        <a:t>-cleavage</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MS PGothic" pitchFamily="34" charset="-128"/>
                        </a:rPr>
                        <a:t>- G</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MS PGothic" pitchFamily="34" charset="-128"/>
                        </a:rPr>
                        <a:t>43</a:t>
                      </a:r>
                      <a:r>
                        <a:rPr kumimoji="0" lang="en-US" sz="1600" b="0" i="0" u="none" strike="noStrike" cap="none" normalizeH="0" baseline="30000" smtClean="0">
                          <a:ln>
                            <a:noFill/>
                          </a:ln>
                          <a:solidFill>
                            <a:schemeClr val="tx1"/>
                          </a:solidFill>
                          <a:effectLst/>
                          <a:latin typeface="Tahoma" pitchFamily="34" charset="0"/>
                          <a:ea typeface="MS PGothic" pitchFamily="34" charset="-128"/>
                        </a:rPr>
                        <a:t>a</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MS PGothic" pitchFamily="34" charset="-128"/>
                        </a:rPr>
                        <a:t>57</a:t>
                      </a:r>
                      <a:r>
                        <a:rPr kumimoji="0" lang="en-US" sz="1600" b="0" i="0" u="none" strike="noStrike" cap="none" normalizeH="0" baseline="30000" smtClean="0">
                          <a:ln>
                            <a:noFill/>
                          </a:ln>
                          <a:solidFill>
                            <a:schemeClr val="tx1"/>
                          </a:solidFill>
                          <a:effectLst/>
                          <a:latin typeface="Tahoma" pitchFamily="34" charset="0"/>
                          <a:ea typeface="MS PGothic" pitchFamily="34" charset="-128"/>
                        </a:rPr>
                        <a:t>b</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MS PGothic" pitchFamily="34" charset="-128"/>
                        </a:rPr>
                        <a:t>73</a:t>
                      </a:r>
                      <a:r>
                        <a:rPr kumimoji="0" lang="en-US" sz="1600" b="0" i="0" u="none" strike="noStrike" cap="none" normalizeH="0" baseline="30000" smtClean="0">
                          <a:ln>
                            <a:noFill/>
                          </a:ln>
                          <a:solidFill>
                            <a:schemeClr val="tx1"/>
                          </a:solidFill>
                          <a:effectLst/>
                          <a:latin typeface="Tahoma" pitchFamily="34" charset="0"/>
                          <a:ea typeface="MS PGothic" pitchFamily="34" charset="-128"/>
                        </a:rPr>
                        <a:t>b</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MS PGothic" pitchFamily="34" charset="-128"/>
                        </a:rPr>
                        <a:t>59</a:t>
                      </a:r>
                      <a:r>
                        <a:rPr kumimoji="0" lang="en-US" sz="1600" b="0" i="0" u="none" strike="noStrike" cap="none" normalizeH="0" baseline="30000" smtClean="0">
                          <a:ln>
                            <a:noFill/>
                          </a:ln>
                          <a:solidFill>
                            <a:schemeClr val="tx1"/>
                          </a:solidFill>
                          <a:effectLst/>
                          <a:latin typeface="Tahoma" pitchFamily="34" charset="0"/>
                          <a:ea typeface="MS PGothic" pitchFamily="34" charset="-128"/>
                        </a:rPr>
                        <a:t>a</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MS PGothic" pitchFamily="34" charset="-128"/>
                        </a:rPr>
                        <a:t>58</a:t>
                      </a:r>
                      <a:r>
                        <a:rPr kumimoji="0" lang="en-US" sz="1600" b="0" i="0" u="none" strike="noStrike" cap="none" normalizeH="0" baseline="30000" smtClean="0">
                          <a:ln>
                            <a:noFill/>
                          </a:ln>
                          <a:solidFill>
                            <a:schemeClr val="tx1"/>
                          </a:solidFill>
                          <a:effectLst/>
                          <a:latin typeface="Tahoma" pitchFamily="34" charset="0"/>
                          <a:ea typeface="MS PGothic" pitchFamily="34" charset="-128"/>
                        </a:rPr>
                        <a:t>a</a:t>
                      </a:r>
                    </a:p>
                  </a:txBody>
                  <a:tcPr horzOverflow="overflow">
                    <a:lnL>
                      <a:noFill/>
                    </a:lnL>
                    <a:lnR>
                      <a:noFill/>
                    </a:lnR>
                    <a:lnT>
                      <a:noFill/>
                    </a:lnT>
                    <a:lnB>
                      <a:noFill/>
                    </a:lnB>
                    <a:lnTlToBr>
                      <a:noFill/>
                    </a:lnTlToBr>
                    <a:lnBlToTr>
                      <a:noFill/>
                    </a:lnBlToTr>
                    <a:noFill/>
                  </a:tcPr>
                </a:tc>
              </a:tr>
              <a:tr h="560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ahoma" pitchFamily="34" charset="0"/>
                          <a:ea typeface="MS PGothic" pitchFamily="34" charset="-128"/>
                        </a:rPr>
                        <a:t>C</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MS PGothic" pitchFamily="34" charset="-128"/>
                        </a:rPr>
                        <a:t>McLafferty</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ahoma" pitchFamily="34" charset="0"/>
                        <a:ea typeface="MS PGothic" pitchFamily="34" charset="-128"/>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MS PGothic" pitchFamily="34" charset="-128"/>
                        </a:rPr>
                        <a:t>44</a:t>
                      </a:r>
                      <a:r>
                        <a:rPr kumimoji="0" lang="en-US" sz="1600" b="0" i="0" u="none" strike="noStrike" cap="none" normalizeH="0" baseline="30000" smtClean="0">
                          <a:ln>
                            <a:noFill/>
                          </a:ln>
                          <a:solidFill>
                            <a:schemeClr val="tx1"/>
                          </a:solidFill>
                          <a:effectLst/>
                          <a:latin typeface="Tahoma" pitchFamily="34" charset="0"/>
                          <a:ea typeface="MS PGothic" pitchFamily="34" charset="-128"/>
                        </a:rPr>
                        <a:t>a</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MS PGothic" pitchFamily="34" charset="-128"/>
                        </a:rPr>
                        <a:t>58</a:t>
                      </a:r>
                      <a:r>
                        <a:rPr kumimoji="0" lang="en-US" sz="1600" b="0" i="0" u="none" strike="noStrike" cap="none" normalizeH="0" baseline="30000" smtClean="0">
                          <a:ln>
                            <a:noFill/>
                          </a:ln>
                          <a:solidFill>
                            <a:schemeClr val="tx1"/>
                          </a:solidFill>
                          <a:effectLst/>
                          <a:latin typeface="Tahoma" pitchFamily="34" charset="0"/>
                          <a:ea typeface="MS PGothic" pitchFamily="34" charset="-128"/>
                        </a:rPr>
                        <a:t>b,c</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MS PGothic" pitchFamily="34" charset="-128"/>
                        </a:rPr>
                        <a:t>74</a:t>
                      </a:r>
                      <a:r>
                        <a:rPr kumimoji="0" lang="en-US" sz="1600" b="0" i="0" u="none" strike="noStrike" cap="none" normalizeH="0" baseline="30000" smtClean="0">
                          <a:ln>
                            <a:noFill/>
                          </a:ln>
                          <a:solidFill>
                            <a:schemeClr val="tx1"/>
                          </a:solidFill>
                          <a:effectLst/>
                          <a:latin typeface="Tahoma" pitchFamily="34" charset="0"/>
                          <a:ea typeface="MS PGothic" pitchFamily="34" charset="-128"/>
                        </a:rPr>
                        <a:t>b,c</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MS PGothic" pitchFamily="34" charset="-128"/>
                        </a:rPr>
                        <a:t>60</a:t>
                      </a:r>
                      <a:r>
                        <a:rPr kumimoji="0" lang="en-US" sz="1600" b="0" i="0" u="none" strike="noStrike" cap="none" normalizeH="0" baseline="30000" smtClean="0">
                          <a:ln>
                            <a:noFill/>
                          </a:ln>
                          <a:solidFill>
                            <a:schemeClr val="tx1"/>
                          </a:solidFill>
                          <a:effectLst/>
                          <a:latin typeface="Tahoma" pitchFamily="34" charset="0"/>
                          <a:ea typeface="MS PGothic" pitchFamily="34" charset="-128"/>
                        </a:rPr>
                        <a:t>a</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MS PGothic" pitchFamily="34" charset="-128"/>
                        </a:rPr>
                        <a:t>59</a:t>
                      </a:r>
                      <a:r>
                        <a:rPr kumimoji="0" lang="en-US" sz="1600" b="0" i="0" u="none" strike="noStrike" cap="none" normalizeH="0" baseline="30000" smtClean="0">
                          <a:ln>
                            <a:noFill/>
                          </a:ln>
                          <a:solidFill>
                            <a:schemeClr val="tx1"/>
                          </a:solidFill>
                          <a:effectLst/>
                          <a:latin typeface="Tahoma" pitchFamily="34" charset="0"/>
                          <a:ea typeface="MS PGothic" pitchFamily="34" charset="-128"/>
                        </a:rPr>
                        <a:t>a</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30000" smtClean="0">
                        <a:ln>
                          <a:noFill/>
                        </a:ln>
                        <a:solidFill>
                          <a:schemeClr val="tx1"/>
                        </a:solidFill>
                        <a:effectLst/>
                        <a:latin typeface="Tahoma" pitchFamily="34" charset="0"/>
                        <a:ea typeface="MS PGothic" pitchFamily="34" charset="-128"/>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1902" name="Text Box 120"/>
          <p:cNvSpPr txBox="1">
            <a:spLocks noChangeArrowheads="1"/>
          </p:cNvSpPr>
          <p:nvPr/>
        </p:nvSpPr>
        <p:spPr bwMode="auto">
          <a:xfrm>
            <a:off x="2209800" y="5410200"/>
            <a:ext cx="6038850" cy="1069975"/>
          </a:xfrm>
          <a:prstGeom prst="rect">
            <a:avLst/>
          </a:prstGeom>
          <a:noFill/>
          <a:ln w="9525">
            <a:noFill/>
            <a:miter lim="800000"/>
            <a:headEnd/>
            <a:tailEnd/>
          </a:ln>
        </p:spPr>
        <p:txBody>
          <a:bodyPr wrap="none">
            <a:spAutoFit/>
          </a:bodyPr>
          <a:lstStyle/>
          <a:p>
            <a:r>
              <a:rPr lang="en-US" baseline="30000"/>
              <a:t>b </a:t>
            </a:r>
            <a:r>
              <a:rPr lang="en-US"/>
              <a:t>= </a:t>
            </a:r>
            <a:r>
              <a:rPr lang="en-US" i="1"/>
              <a:t>base, </a:t>
            </a:r>
            <a:r>
              <a:rPr lang="en-US"/>
              <a:t>add other mass attached to this chain</a:t>
            </a:r>
          </a:p>
          <a:p>
            <a:r>
              <a:rPr lang="en-US" baseline="30000"/>
              <a:t>a </a:t>
            </a:r>
            <a:r>
              <a:rPr lang="en-US"/>
              <a:t>= </a:t>
            </a:r>
            <a:r>
              <a:rPr lang="en-US" i="1"/>
              <a:t>base,</a:t>
            </a:r>
            <a:r>
              <a:rPr lang="en-US"/>
              <a:t> if </a:t>
            </a:r>
            <a:r>
              <a:rPr lang="en-US">
                <a:latin typeface="Symbol" pitchFamily="18" charset="2"/>
              </a:rPr>
              <a:t>a</a:t>
            </a:r>
            <a:r>
              <a:rPr lang="en-US"/>
              <a:t>-carbon branched, add appropriate mass</a:t>
            </a:r>
          </a:p>
          <a:p>
            <a:r>
              <a:rPr lang="en-US" baseline="30000"/>
              <a:t>c </a:t>
            </a:r>
            <a:r>
              <a:rPr lang="en-US"/>
              <a:t>= sufficiently long structures can undergo on either side of C=O</a:t>
            </a:r>
          </a:p>
          <a:p>
            <a:r>
              <a:rPr lang="en-US" baseline="30000"/>
              <a:t>d </a:t>
            </a:r>
            <a:r>
              <a:rPr lang="en-US"/>
              <a:t>= if </a:t>
            </a:r>
            <a:r>
              <a:rPr lang="en-US" i="1"/>
              <a:t>N</a:t>
            </a:r>
            <a:r>
              <a:rPr lang="en-US"/>
              <a:t>-substituted, add appropriate mass</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en-US" sz="1800" smtClean="0"/>
              <a:t>Mass Spectrometry</a:t>
            </a:r>
          </a:p>
        </p:txBody>
      </p:sp>
      <p:sp>
        <p:nvSpPr>
          <p:cNvPr id="59396"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12"/>
            </a:pPr>
            <a:r>
              <a:rPr lang="en-US" sz="1800" b="1" smtClean="0"/>
              <a:t>Amines -</a:t>
            </a:r>
            <a:r>
              <a:rPr lang="en-US" sz="1800" smtClean="0"/>
              <a:t> </a:t>
            </a:r>
            <a:r>
              <a:rPr lang="en-US" sz="1800" b="1" smtClean="0">
                <a:solidFill>
                  <a:schemeClr val="accent2"/>
                </a:solidFill>
              </a:rPr>
              <a:t>Fragment Ions</a:t>
            </a:r>
          </a:p>
          <a:p>
            <a:pPr marL="2079625" lvl="3" indent="-457200" eaLnBrk="1" hangingPunct="1"/>
            <a:r>
              <a:rPr lang="en-US" sz="1800" smtClean="0"/>
              <a:t>Follow nitrogen rule – odd M</a:t>
            </a:r>
            <a:r>
              <a:rPr lang="en-US" sz="1800" baseline="30000" smtClean="0"/>
              <a:t>+</a:t>
            </a:r>
            <a:r>
              <a:rPr lang="en-US" sz="1800" smtClean="0"/>
              <a:t>, odd # of nitrogens; nonetheless, M</a:t>
            </a:r>
            <a:r>
              <a:rPr lang="en-US" sz="1800" baseline="30000" smtClean="0"/>
              <a:t>+</a:t>
            </a:r>
            <a:r>
              <a:rPr lang="en-US" sz="1800" smtClean="0"/>
              <a:t> weak in aliphatic amines</a:t>
            </a:r>
          </a:p>
          <a:p>
            <a:pPr marL="2079625" lvl="3" indent="-457200" eaLnBrk="1" hangingPunct="1">
              <a:buFontTx/>
              <a:buNone/>
            </a:pPr>
            <a:r>
              <a:rPr lang="en-US" sz="1800" smtClean="0"/>
              <a:t> </a:t>
            </a:r>
          </a:p>
          <a:p>
            <a:pPr marL="2079625" lvl="3" indent="-457200" eaLnBrk="1" hangingPunct="1">
              <a:buFontTx/>
              <a:buAutoNum type="alphaLcParenR" startAt="2"/>
            </a:pPr>
            <a:r>
              <a:rPr lang="en-US" sz="1800" smtClean="0"/>
              <a:t> </a:t>
            </a:r>
            <a:r>
              <a:rPr lang="en-US" sz="1800" smtClean="0">
                <a:latin typeface="Symbol" pitchFamily="18" charset="2"/>
              </a:rPr>
              <a:t>a</a:t>
            </a:r>
            <a:r>
              <a:rPr lang="en-US" sz="1800" smtClean="0"/>
              <a:t>-cleavage reactions are the most important fragmentations for amines; for 1</a:t>
            </a:r>
            <a:r>
              <a:rPr lang="en-US" sz="1800" smtClean="0">
                <a:cs typeface="Tahoma" pitchFamily="34" charset="0"/>
              </a:rPr>
              <a:t>°</a:t>
            </a:r>
            <a:r>
              <a:rPr lang="en-US" sz="1800" smtClean="0"/>
              <a:t> </a:t>
            </a:r>
            <a:r>
              <a:rPr lang="en-US" sz="1800" i="1" smtClean="0"/>
              <a:t>n</a:t>
            </a:r>
            <a:r>
              <a:rPr lang="en-US" sz="1800" smtClean="0"/>
              <a:t>-aliphatic amines m/z 30 is diagnostic</a:t>
            </a:r>
          </a:p>
          <a:p>
            <a:pPr marL="2079625" lvl="3" indent="-457200" eaLnBrk="1" hangingPunct="1">
              <a:buFontTx/>
              <a:buAutoNum type="alphaLcParenR" startAt="2"/>
            </a:pPr>
            <a:endParaRPr lang="en-US" sz="1800" smtClean="0"/>
          </a:p>
          <a:p>
            <a:pPr marL="2079625" lvl="3" indent="-457200" eaLnBrk="1" hangingPunct="1">
              <a:buFontTx/>
              <a:buAutoNum type="alphaLcParenR" startAt="2"/>
            </a:pPr>
            <a:endParaRPr lang="en-US" sz="1800" smtClean="0"/>
          </a:p>
          <a:p>
            <a:pPr marL="2079625" lvl="3" indent="-457200" eaLnBrk="1" hangingPunct="1">
              <a:buFontTx/>
              <a:buAutoNum type="alphaLcParenR" startAt="2"/>
            </a:pPr>
            <a:endParaRPr lang="en-US" sz="1800" smtClean="0"/>
          </a:p>
          <a:p>
            <a:pPr marL="2079625" lvl="3" indent="-457200" eaLnBrk="1" hangingPunct="1">
              <a:buFontTx/>
              <a:buAutoNum type="alphaLcParenR" startAt="2"/>
            </a:pPr>
            <a:endParaRPr lang="en-US" sz="1800" smtClean="0"/>
          </a:p>
          <a:p>
            <a:pPr marL="2079625" lvl="3" indent="-457200" eaLnBrk="1" hangingPunct="1">
              <a:buFontTx/>
              <a:buAutoNum type="alphaLcParenR" startAt="3"/>
            </a:pPr>
            <a:r>
              <a:rPr lang="en-US" sz="1800" smtClean="0"/>
              <a:t>McLafferty not often observed with amines, even with sufficiently long alkyl chains</a:t>
            </a:r>
          </a:p>
          <a:p>
            <a:pPr marL="2079625" lvl="3" indent="-457200" eaLnBrk="1" hangingPunct="1">
              <a:buFontTx/>
              <a:buAutoNum type="alphaLcParenR" startAt="3"/>
            </a:pPr>
            <a:endParaRPr lang="en-US" sz="1800" smtClean="0"/>
          </a:p>
          <a:p>
            <a:pPr marL="2079625" lvl="3" indent="-457200" eaLnBrk="1" hangingPunct="1">
              <a:buFontTx/>
              <a:buAutoNum type="alphaLcParenR" startAt="3"/>
            </a:pPr>
            <a:r>
              <a:rPr lang="en-US" sz="1800" smtClean="0"/>
              <a:t>Loss of ammonia (M – 17) is not typically observed</a:t>
            </a:r>
          </a:p>
        </p:txBody>
      </p:sp>
      <p:graphicFrame>
        <p:nvGraphicFramePr>
          <p:cNvPr id="59394" name="Object 6"/>
          <p:cNvGraphicFramePr>
            <a:graphicFrameLocks noChangeAspect="1"/>
          </p:cNvGraphicFramePr>
          <p:nvPr/>
        </p:nvGraphicFramePr>
        <p:xfrm>
          <a:off x="3048000" y="3276600"/>
          <a:ext cx="3962400" cy="982663"/>
        </p:xfrm>
        <a:graphic>
          <a:graphicData uri="http://schemas.openxmlformats.org/presentationml/2006/ole">
            <p:oleObj spid="_x0000_s59394" name="CS ChemDraw Drawing" r:id="rId3" imgW="2852928" imgH="708660" progId="ChemDraw.Document.6.0">
              <p:embed/>
            </p:oleObj>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eaLnBrk="1" hangingPunct="1"/>
            <a:r>
              <a:rPr lang="en-US" sz="1800" smtClean="0"/>
              <a:t>Mass Spectrometry</a:t>
            </a:r>
          </a:p>
        </p:txBody>
      </p:sp>
      <p:sp>
        <p:nvSpPr>
          <p:cNvPr id="60420" name="Rectangle 3"/>
          <p:cNvSpPr>
            <a:spLocks noGrp="1" noChangeArrowheads="1"/>
          </p:cNvSpPr>
          <p:nvPr>
            <p:ph type="body" sz="half" idx="1"/>
          </p:nvPr>
        </p:nvSpPr>
        <p:spPr>
          <a:xfrm>
            <a:off x="0" y="685800"/>
            <a:ext cx="9144000" cy="60198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12"/>
            </a:pPr>
            <a:r>
              <a:rPr lang="en-US" sz="1800" b="1" smtClean="0"/>
              <a:t>Amines -</a:t>
            </a:r>
            <a:r>
              <a:rPr lang="en-US" sz="1800" smtClean="0"/>
              <a:t> </a:t>
            </a:r>
            <a:r>
              <a:rPr lang="en-US" sz="1800" b="1" smtClean="0">
                <a:solidFill>
                  <a:schemeClr val="accent2"/>
                </a:solidFill>
              </a:rPr>
              <a:t>Fragment Ions</a:t>
            </a:r>
          </a:p>
          <a:p>
            <a:pPr marL="2079625" lvl="3" indent="-457200" eaLnBrk="1" hangingPunct="1">
              <a:buFontTx/>
              <a:buAutoNum type="alphaLcParenR" startAt="5"/>
            </a:pPr>
            <a:r>
              <a:rPr lang="en-US" sz="1800" smtClean="0"/>
              <a:t>Mass spectra of cyclic amines is complex and varies with ring size</a:t>
            </a:r>
          </a:p>
          <a:p>
            <a:pPr marL="2079625" lvl="3" indent="-457200" eaLnBrk="1" hangingPunct="1">
              <a:buFontTx/>
              <a:buAutoNum type="alphaLcParenR" startAt="5"/>
            </a:pPr>
            <a:endParaRPr lang="en-US" sz="1800" smtClean="0"/>
          </a:p>
          <a:p>
            <a:pPr marL="2079625" lvl="3" indent="-457200" eaLnBrk="1" hangingPunct="1">
              <a:buFontTx/>
              <a:buAutoNum type="alphaLcParenR" startAt="5"/>
            </a:pPr>
            <a:r>
              <a:rPr lang="en-US" sz="1800" smtClean="0"/>
              <a:t>Aromatic amines have intense M</a:t>
            </a:r>
            <a:r>
              <a:rPr lang="en-US" sz="1800" baseline="30000" smtClean="0"/>
              <a:t>+</a:t>
            </a:r>
          </a:p>
          <a:p>
            <a:pPr marL="2079625" lvl="3" indent="-457200" eaLnBrk="1" hangingPunct="1">
              <a:buFontTx/>
              <a:buAutoNum type="alphaLcParenR" startAt="5"/>
            </a:pPr>
            <a:endParaRPr lang="en-US" sz="1800" baseline="30000" smtClean="0"/>
          </a:p>
          <a:p>
            <a:pPr marL="2079625" lvl="3" indent="-457200" eaLnBrk="1" hangingPunct="1">
              <a:buFontTx/>
              <a:buAutoNum type="alphaLcParenR" startAt="5"/>
            </a:pPr>
            <a:r>
              <a:rPr lang="en-US" sz="1800" smtClean="0"/>
              <a:t>Loss of a hydrogen atom, followed by the expulsion of HCN is typical for anilines</a:t>
            </a:r>
          </a:p>
          <a:p>
            <a:pPr marL="2079625" lvl="3" indent="-457200" eaLnBrk="1" hangingPunct="1">
              <a:buFontTx/>
              <a:buAutoNum type="alphaLcParenR" startAt="5"/>
            </a:pPr>
            <a:endParaRPr lang="en-US" sz="1800" smtClean="0"/>
          </a:p>
          <a:p>
            <a:pPr marL="2079625" lvl="3" indent="-457200" eaLnBrk="1" hangingPunct="1">
              <a:buFontTx/>
              <a:buAutoNum type="alphaLcParenR" startAt="5"/>
            </a:pPr>
            <a:endParaRPr lang="en-US" sz="1800" smtClean="0"/>
          </a:p>
          <a:p>
            <a:pPr marL="2079625" lvl="3" indent="-457200" eaLnBrk="1" hangingPunct="1">
              <a:buFontTx/>
              <a:buAutoNum type="alphaLcParenR" startAt="5"/>
            </a:pPr>
            <a:endParaRPr lang="en-US" sz="1800" smtClean="0"/>
          </a:p>
          <a:p>
            <a:pPr marL="2079625" lvl="3" indent="-457200" eaLnBrk="1" hangingPunct="1">
              <a:buFontTx/>
              <a:buAutoNum type="alphaLcParenR" startAt="5"/>
            </a:pPr>
            <a:endParaRPr lang="en-US" sz="1800" smtClean="0"/>
          </a:p>
          <a:p>
            <a:pPr marL="2079625" lvl="3" indent="-457200" eaLnBrk="1" hangingPunct="1">
              <a:buFontTx/>
              <a:buAutoNum type="alphaLcParenR" startAt="5"/>
            </a:pPr>
            <a:endParaRPr lang="en-US" sz="1800" smtClean="0"/>
          </a:p>
          <a:p>
            <a:pPr marL="2079625" lvl="3" indent="-457200" eaLnBrk="1" hangingPunct="1">
              <a:buFontTx/>
              <a:buAutoNum type="alphaLcParenR" startAt="5"/>
            </a:pPr>
            <a:r>
              <a:rPr lang="en-US" sz="1800" smtClean="0"/>
              <a:t>Pyridines have similar stability (strong M</a:t>
            </a:r>
            <a:r>
              <a:rPr lang="en-US" sz="1800" baseline="30000" smtClean="0"/>
              <a:t>+</a:t>
            </a:r>
            <a:r>
              <a:rPr lang="en-US" sz="1800" smtClean="0"/>
              <a:t>, simple MS) to aromatics, expulsion of HCN is similar to anilines</a:t>
            </a:r>
          </a:p>
          <a:p>
            <a:pPr marL="2079625" lvl="3" indent="-457200" eaLnBrk="1" hangingPunct="1">
              <a:buFontTx/>
              <a:buNone/>
            </a:pPr>
            <a:endParaRPr lang="en-US" sz="1800" smtClean="0"/>
          </a:p>
        </p:txBody>
      </p:sp>
      <p:graphicFrame>
        <p:nvGraphicFramePr>
          <p:cNvPr id="60418" name="Object 6"/>
          <p:cNvGraphicFramePr>
            <a:graphicFrameLocks noChangeAspect="1"/>
          </p:cNvGraphicFramePr>
          <p:nvPr/>
        </p:nvGraphicFramePr>
        <p:xfrm>
          <a:off x="1676400" y="3733800"/>
          <a:ext cx="7239000" cy="1133475"/>
        </p:xfrm>
        <a:graphic>
          <a:graphicData uri="http://schemas.openxmlformats.org/presentationml/2006/ole">
            <p:oleObj spid="_x0000_s60418" name="CS ChemDraw Drawing" r:id="rId3" imgW="5209032" imgH="818388" progId="ChemDraw.Document.6.0">
              <p:embed/>
            </p:oleObj>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3" name="Picture 8" descr="MS pentylamine"/>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128838" y="2128838"/>
            <a:ext cx="6410325" cy="4276725"/>
          </a:xfrm>
          <a:prstGeom prst="rect">
            <a:avLst/>
          </a:prstGeom>
          <a:noFill/>
          <a:ln w="9525">
            <a:noFill/>
            <a:miter lim="800000"/>
            <a:headEnd/>
            <a:tailEnd/>
          </a:ln>
        </p:spPr>
      </p:pic>
      <p:sp>
        <p:nvSpPr>
          <p:cNvPr id="61444" name="Rectangle 3"/>
          <p:cNvSpPr>
            <a:spLocks noGrp="1" noChangeArrowheads="1"/>
          </p:cNvSpPr>
          <p:nvPr>
            <p:ph type="title"/>
          </p:nvPr>
        </p:nvSpPr>
        <p:spPr/>
        <p:txBody>
          <a:bodyPr/>
          <a:lstStyle/>
          <a:p>
            <a:pPr eaLnBrk="1" hangingPunct="1"/>
            <a:r>
              <a:rPr lang="en-US" sz="1800" smtClean="0"/>
              <a:t>Mass Spectrometry</a:t>
            </a:r>
          </a:p>
        </p:txBody>
      </p:sp>
      <p:sp>
        <p:nvSpPr>
          <p:cNvPr id="61445" name="Rectangle 4"/>
          <p:cNvSpPr>
            <a:spLocks noGrp="1" noChangeArrowheads="1"/>
          </p:cNvSpPr>
          <p:nvPr>
            <p:ph type="body" sz="half" idx="1"/>
          </p:nvPr>
        </p:nvSpPr>
        <p:spPr>
          <a:xfrm>
            <a:off x="0" y="685800"/>
            <a:ext cx="9144000" cy="5486400"/>
          </a:xfrm>
        </p:spPr>
        <p:txBody>
          <a:bodyPr/>
          <a:lstStyle/>
          <a:p>
            <a:pPr eaLnBrk="1" hangingPunct="1">
              <a:buFontTx/>
              <a:buAutoNum type="romanUcPeriod" startAt="4"/>
            </a:pPr>
            <a:r>
              <a:rPr lang="en-US" sz="1800" smtClean="0"/>
              <a:t>The Mass Spectrum and Structural Analysis</a:t>
            </a:r>
          </a:p>
          <a:p>
            <a:pPr lvl="1" eaLnBrk="1" hangingPunct="1">
              <a:buFontTx/>
              <a:buAutoNum type="alphaUcPeriod" startAt="5"/>
            </a:pPr>
            <a:r>
              <a:rPr lang="en-US" sz="1800" smtClean="0"/>
              <a:t>Fragmentation Patterns of Groups</a:t>
            </a:r>
          </a:p>
          <a:p>
            <a:pPr marL="1601788" lvl="2" indent="-457200" eaLnBrk="1" hangingPunct="1">
              <a:buFontTx/>
              <a:buAutoNum type="arabicPeriod" startAt="12"/>
            </a:pPr>
            <a:r>
              <a:rPr lang="en-US" sz="1800" b="1" smtClean="0">
                <a:solidFill>
                  <a:schemeClr val="accent2"/>
                </a:solidFill>
              </a:rPr>
              <a:t>Example MS: </a:t>
            </a:r>
            <a:r>
              <a:rPr lang="en-US" sz="1800" b="1" smtClean="0"/>
              <a:t>amines, 1</a:t>
            </a:r>
            <a:r>
              <a:rPr lang="en-US" sz="1800" b="1" smtClean="0">
                <a:cs typeface="Tahoma" pitchFamily="34" charset="0"/>
              </a:rPr>
              <a:t>°</a:t>
            </a:r>
            <a:r>
              <a:rPr lang="en-US" sz="1800" b="1" smtClean="0"/>
              <a:t>  </a:t>
            </a:r>
            <a:r>
              <a:rPr lang="en-US" sz="1800" smtClean="0"/>
              <a:t>– pentylamine</a:t>
            </a:r>
          </a:p>
          <a:p>
            <a:pPr marL="2079625" lvl="3" indent="-457200" eaLnBrk="1" hangingPunct="1">
              <a:buFontTx/>
              <a:buNone/>
            </a:pPr>
            <a:endParaRPr lang="en-US" sz="1800" smtClean="0"/>
          </a:p>
        </p:txBody>
      </p:sp>
      <p:sp>
        <p:nvSpPr>
          <p:cNvPr id="61446" name="Text Box 5"/>
          <p:cNvSpPr txBox="1">
            <a:spLocks noChangeArrowheads="1"/>
          </p:cNvSpPr>
          <p:nvPr/>
        </p:nvSpPr>
        <p:spPr bwMode="auto">
          <a:xfrm>
            <a:off x="7239000" y="5181600"/>
            <a:ext cx="709613" cy="336550"/>
          </a:xfrm>
          <a:prstGeom prst="rect">
            <a:avLst/>
          </a:prstGeom>
          <a:noFill/>
          <a:ln w="9525">
            <a:noFill/>
            <a:miter lim="800000"/>
            <a:headEnd/>
            <a:tailEnd/>
          </a:ln>
        </p:spPr>
        <p:txBody>
          <a:bodyPr wrap="none">
            <a:spAutoFit/>
          </a:bodyPr>
          <a:lstStyle/>
          <a:p>
            <a:r>
              <a:rPr lang="en-US"/>
              <a:t>M</a:t>
            </a:r>
            <a:r>
              <a:rPr lang="en-US" baseline="30000"/>
              <a:t>+ </a:t>
            </a:r>
            <a:r>
              <a:rPr lang="en-US"/>
              <a:t>87</a:t>
            </a:r>
          </a:p>
        </p:txBody>
      </p:sp>
      <p:graphicFrame>
        <p:nvGraphicFramePr>
          <p:cNvPr id="61442" name="Object 9"/>
          <p:cNvGraphicFramePr>
            <a:graphicFrameLocks noChangeAspect="1"/>
          </p:cNvGraphicFramePr>
          <p:nvPr/>
        </p:nvGraphicFramePr>
        <p:xfrm>
          <a:off x="4038600" y="2438400"/>
          <a:ext cx="1295400" cy="879475"/>
        </p:xfrm>
        <a:graphic>
          <a:graphicData uri="http://schemas.openxmlformats.org/presentationml/2006/ole">
            <p:oleObj spid="_x0000_s61442" name="CS ChemDraw Drawing" r:id="rId4" imgW="1034796" imgH="704088" progId="ChemDraw.Document.6.0">
              <p:embed/>
            </p:oleObj>
          </a:graphicData>
        </a:graphic>
      </p:graphicFrame>
    </p:spTree>
  </p:cSld>
  <p:clrMapOvr>
    <a:masterClrMapping/>
  </p:clrMapOvr>
</p:sld>
</file>

<file path=ppt/theme/theme1.xml><?xml version="1.0" encoding="utf-8"?>
<a:theme xmlns:a="http://schemas.openxmlformats.org/drawingml/2006/main" name="CHMBD449">
  <a:themeElements>
    <a:clrScheme name="CHMBD449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MBD449">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FF"/>
        </a:solidFill>
        <a:ln w="9525" cap="flat" cmpd="sng" algn="ctr">
          <a:noFill/>
          <a:prstDash val="solid"/>
          <a:round/>
          <a:headEnd type="none" w="med" len="med"/>
          <a:tailEnd type="none" w="med" len="med"/>
        </a:ln>
        <a:effectLst/>
        <a:scene3d>
          <a:camera prst="legacyObliqueTopRight"/>
          <a:lightRig rig="legacyFlat3" dir="b"/>
        </a:scene3d>
        <a:sp3d extrusionH="100000" prstMaterial="legacyMatte">
          <a:bevelT w="13500" h="13500" prst="angle"/>
          <a:bevelB w="13500" h="13500" prst="angle"/>
          <a:extrusionClr>
            <a:srgbClr val="CCFFFF"/>
          </a:extrusionClr>
        </a:sp3d>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rgbClr val="CCFFFF"/>
        </a:solidFill>
        <a:ln w="9525" cap="flat" cmpd="sng" algn="ctr">
          <a:noFill/>
          <a:prstDash val="solid"/>
          <a:round/>
          <a:headEnd type="none" w="med" len="med"/>
          <a:tailEnd type="none" w="med" len="med"/>
        </a:ln>
        <a:effectLst/>
        <a:scene3d>
          <a:camera prst="legacyObliqueTopRight"/>
          <a:lightRig rig="legacyFlat3" dir="b"/>
        </a:scene3d>
        <a:sp3d extrusionH="100000" prstMaterial="legacyMatte">
          <a:bevelT w="13500" h="13500" prst="angle"/>
          <a:bevelB w="13500" h="13500" prst="angle"/>
          <a:extrusionClr>
            <a:srgbClr val="CCFFFF"/>
          </a:extrusionClr>
        </a:sp3d>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CHMBD449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MBD449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MBD449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MBD449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MBD449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MBD449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MBD449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MBD449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MBD449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MBD449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MBD449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MBD449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3988</TotalTime>
  <Words>6856</Words>
  <Application>Microsoft Macintosh PowerPoint</Application>
  <PresentationFormat>On-screen Show (4:3)</PresentationFormat>
  <Paragraphs>1385</Paragraphs>
  <Slides>123</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123</vt:i4>
      </vt:variant>
    </vt:vector>
  </HeadingPairs>
  <TitlesOfParts>
    <vt:vector size="130" baseType="lpstr">
      <vt:lpstr>Tahoma</vt:lpstr>
      <vt:lpstr>MS PGothic</vt:lpstr>
      <vt:lpstr>Arial</vt:lpstr>
      <vt:lpstr>Symbol</vt:lpstr>
      <vt:lpstr>Wingdings</vt:lpstr>
      <vt:lpstr>CHMBD449</vt:lpstr>
      <vt:lpstr>CS ChemDraw Drawing</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Slide 17</vt:lpstr>
      <vt:lpstr>Slide 18</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lpstr>Mass Spectrometry</vt:lpstr>
    </vt:vector>
  </TitlesOfParts>
  <Company>Penn State University Erie, The Behrend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CHMBD 449 Mass Spectrometry</dc:title>
  <dc:creator>Dr. Michael W. Justik</dc:creator>
  <cp:lastModifiedBy>Dell</cp:lastModifiedBy>
  <cp:revision>28</cp:revision>
  <dcterms:created xsi:type="dcterms:W3CDTF">2005-10-12T09:42:09Z</dcterms:created>
  <dcterms:modified xsi:type="dcterms:W3CDTF">2017-04-14T14:38:27Z</dcterms:modified>
</cp:coreProperties>
</file>