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8" r:id="rId3"/>
    <p:sldId id="257" r:id="rId4"/>
    <p:sldId id="261" r:id="rId5"/>
    <p:sldId id="264" r:id="rId6"/>
    <p:sldId id="265" r:id="rId7"/>
    <p:sldId id="266" r:id="rId8"/>
    <p:sldId id="263" r:id="rId9"/>
    <p:sldId id="267" r:id="rId10"/>
    <p:sldId id="269" r:id="rId11"/>
    <p:sldId id="307" r:id="rId12"/>
    <p:sldId id="270" r:id="rId13"/>
    <p:sldId id="308" r:id="rId14"/>
    <p:sldId id="309" r:id="rId15"/>
    <p:sldId id="268" r:id="rId16"/>
    <p:sldId id="271" r:id="rId17"/>
    <p:sldId id="272" r:id="rId18"/>
    <p:sldId id="311" r:id="rId19"/>
    <p:sldId id="273" r:id="rId20"/>
    <p:sldId id="274" r:id="rId21"/>
    <p:sldId id="275" r:id="rId22"/>
    <p:sldId id="321" r:id="rId23"/>
    <p:sldId id="276" r:id="rId24"/>
    <p:sldId id="277" r:id="rId25"/>
    <p:sldId id="320" r:id="rId26"/>
    <p:sldId id="278" r:id="rId27"/>
    <p:sldId id="279" r:id="rId28"/>
    <p:sldId id="319" r:id="rId29"/>
    <p:sldId id="280" r:id="rId30"/>
    <p:sldId id="325" r:id="rId31"/>
    <p:sldId id="281" r:id="rId32"/>
    <p:sldId id="282" r:id="rId33"/>
    <p:sldId id="283" r:id="rId34"/>
    <p:sldId id="284" r:id="rId35"/>
    <p:sldId id="285" r:id="rId36"/>
    <p:sldId id="286" r:id="rId37"/>
    <p:sldId id="287" r:id="rId38"/>
    <p:sldId id="310" r:id="rId39"/>
    <p:sldId id="288" r:id="rId40"/>
    <p:sldId id="314" r:id="rId41"/>
    <p:sldId id="289" r:id="rId42"/>
    <p:sldId id="312" r:id="rId43"/>
    <p:sldId id="290" r:id="rId44"/>
    <p:sldId id="326" r:id="rId45"/>
    <p:sldId id="291" r:id="rId46"/>
    <p:sldId id="315" r:id="rId47"/>
    <p:sldId id="292" r:id="rId48"/>
    <p:sldId id="306" r:id="rId49"/>
    <p:sldId id="293" r:id="rId50"/>
    <p:sldId id="322" r:id="rId51"/>
    <p:sldId id="294" r:id="rId52"/>
    <p:sldId id="323" r:id="rId53"/>
    <p:sldId id="295" r:id="rId54"/>
    <p:sldId id="296" r:id="rId55"/>
    <p:sldId id="324" r:id="rId56"/>
    <p:sldId id="297" r:id="rId57"/>
    <p:sldId id="318" r:id="rId58"/>
    <p:sldId id="298" r:id="rId59"/>
    <p:sldId id="299" r:id="rId60"/>
    <p:sldId id="300" r:id="rId61"/>
    <p:sldId id="301" r:id="rId62"/>
    <p:sldId id="302" r:id="rId63"/>
    <p:sldId id="317" r:id="rId64"/>
    <p:sldId id="303" r:id="rId65"/>
    <p:sldId id="313" r:id="rId66"/>
    <p:sldId id="31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agaraj Rajagopal" initials="KR" lastIdx="1" clrIdx="0">
    <p:extLst>
      <p:ext uri="{19B8F6BF-5375-455C-9EA6-DF929625EA0E}">
        <p15:presenceInfo xmlns:p15="http://schemas.microsoft.com/office/powerpoint/2012/main" userId="162de5c877f3d70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2-19T15:33:26.975" idx="1">
    <p:pos x="2765" y="1037"/>
    <p:text>environmental and political activist and the first African woman to win the Nobel Prize</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63F776-0E20-4BEF-8725-2C8309276369}" type="datetimeFigureOut">
              <a:rPr lang="en-US" smtClean="0"/>
              <a:t>3/5/2020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48AE7A-2177-4FB2-92FB-8B1F7DEABA0E}"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a:r>
              <a:rPr lang="en-US" dirty="0"/>
              <a:t> Water evaporated from the hydrosphere (the seas and freshwater ecosystems), forms clouds in the atmosphere. This becomes rain, which provides moisture for the lithosphere, on which life depends. The rain also acts on rocks as an agent of erosion and over millions of years has created soil, on which plant life grows. Atmospheric movements in the form of wind, break down rocks into soil. The most sensitive and complex linkages are those between the atmosphere, the hydrosphere and the lithosphere on the one hand, with the millions of living organisms in the biosphere on the other.</a:t>
            </a:r>
          </a:p>
        </p:txBody>
      </p:sp>
      <p:sp>
        <p:nvSpPr>
          <p:cNvPr id="4" name="Slide Number Placeholder 3"/>
          <p:cNvSpPr>
            <a:spLocks noGrp="1"/>
          </p:cNvSpPr>
          <p:nvPr>
            <p:ph type="sldNum" sz="quarter" idx="10"/>
          </p:nvPr>
        </p:nvSpPr>
        <p:spPr/>
        <p:txBody>
          <a:bodyPr/>
          <a:lstStyle/>
          <a:p>
            <a:fld id="{2448AE7A-2177-4FB2-92FB-8B1F7DEABA0E}" type="slidenum">
              <a:rPr lang="en-US" smtClean="0"/>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Resources can also be classified as biotic or abiotic.</a:t>
            </a:r>
            <a:br>
              <a:rPr lang="en-US" dirty="0"/>
            </a:br>
            <a:br>
              <a:rPr lang="en-US" dirty="0"/>
            </a:br>
            <a:r>
              <a:rPr lang="en-US" sz="1200" b="1" i="1" kern="1200" dirty="0">
                <a:solidFill>
                  <a:schemeClr val="tx1"/>
                </a:solidFill>
                <a:latin typeface="+mn-lt"/>
                <a:ea typeface="+mn-ea"/>
                <a:cs typeface="+mn-cs"/>
              </a:rPr>
              <a:t>a)Biotic resources</a:t>
            </a:r>
            <a:br>
              <a:rPr lang="en-US" sz="1200" b="1" i="1" kern="1200" dirty="0">
                <a:solidFill>
                  <a:schemeClr val="tx1"/>
                </a:solidFill>
                <a:latin typeface="+mn-lt"/>
                <a:ea typeface="+mn-ea"/>
                <a:cs typeface="+mn-cs"/>
              </a:rPr>
            </a:br>
            <a:br>
              <a:rPr lang="en-US" sz="1200" b="1" i="1" kern="1200" dirty="0">
                <a:solidFill>
                  <a:schemeClr val="tx1"/>
                </a:solidFill>
                <a:latin typeface="+mn-lt"/>
                <a:ea typeface="+mn-ea"/>
                <a:cs typeface="+mn-cs"/>
              </a:rPr>
            </a:br>
            <a:r>
              <a:rPr lang="en-US" sz="1200" b="0" i="0" kern="1200" dirty="0">
                <a:solidFill>
                  <a:schemeClr val="tx1"/>
                </a:solidFill>
                <a:latin typeface="+mn-lt"/>
                <a:ea typeface="+mn-ea"/>
                <a:cs typeface="+mn-cs"/>
              </a:rPr>
              <a:t>These are living resources (e.g. forest, agriculture, fish and wild life) that are able to reproduce or replace them and to increase.</a:t>
            </a:r>
            <a:br>
              <a:rPr lang="en-US" dirty="0"/>
            </a:br>
            <a:br>
              <a:rPr lang="en-US" dirty="0"/>
            </a:br>
            <a:r>
              <a:rPr lang="en-US" sz="1200" b="1" i="1" kern="1200" dirty="0">
                <a:solidFill>
                  <a:schemeClr val="tx1"/>
                </a:solidFill>
                <a:latin typeface="+mn-lt"/>
                <a:ea typeface="+mn-ea"/>
                <a:cs typeface="+mn-cs"/>
              </a:rPr>
              <a:t>b)Abiotic resources</a:t>
            </a:r>
            <a:br>
              <a:rPr lang="en-US" dirty="0"/>
            </a:br>
            <a:br>
              <a:rPr lang="en-US" dirty="0"/>
            </a:br>
            <a:r>
              <a:rPr lang="en-US" sz="1200" b="0" i="0" kern="1200" dirty="0">
                <a:solidFill>
                  <a:schemeClr val="tx1"/>
                </a:solidFill>
                <a:latin typeface="+mn-lt"/>
                <a:ea typeface="+mn-ea"/>
                <a:cs typeface="+mn-cs"/>
              </a:rPr>
              <a:t>These are non-living resources (e.g. petrol, land, minerals etc.) that are not able to replace themselves or do so at such a slow rate that they are not useful to consider them in terms of the human life times.</a:t>
            </a:r>
            <a:br>
              <a:rPr lang="en-US" sz="1200" b="0" i="0" kern="1200" dirty="0">
                <a:solidFill>
                  <a:schemeClr val="tx1"/>
                </a:solidFill>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b="1" i="1" kern="1200" dirty="0">
                <a:solidFill>
                  <a:schemeClr val="tx1"/>
                </a:solidFill>
                <a:latin typeface="+mn-lt"/>
                <a:ea typeface="+mn-ea"/>
                <a:cs typeface="+mn-cs"/>
              </a:rPr>
              <a:t>Commercial values</a:t>
            </a:r>
            <a:br>
              <a:rPr lang="en-US" dirty="0"/>
            </a:br>
            <a:r>
              <a:rPr lang="en-US" sz="1200" b="0" i="0" kern="1200" dirty="0">
                <a:solidFill>
                  <a:schemeClr val="tx1"/>
                </a:solidFill>
                <a:latin typeface="+mn-lt"/>
                <a:ea typeface="+mn-ea"/>
                <a:cs typeface="+mn-cs"/>
              </a:rPr>
              <a:t>Forests are main source of many commercial products such as wood, timber, pulpwood etc. About 1.5 billion people depend upon fuel wood as an energy source. Timber obtained from the forest can used to make plywood, board, doors and windows, furniture, and agriculture implements and sports goods. Timber is also a raw material for preparation of paper, rayon and film.</a:t>
            </a:r>
          </a:p>
          <a:p>
            <a:r>
              <a:rPr lang="en-US" sz="1200" b="0" i="0" kern="1200" dirty="0">
                <a:solidFill>
                  <a:schemeClr val="tx1"/>
                </a:solidFill>
                <a:latin typeface="+mn-lt"/>
                <a:ea typeface="+mn-ea"/>
                <a:cs typeface="+mn-cs"/>
              </a:rPr>
              <a:t>Forest can provide food , </a:t>
            </a:r>
            <a:r>
              <a:rPr lang="en-US" sz="1200" b="0" i="0" kern="1200" dirty="0" err="1">
                <a:solidFill>
                  <a:schemeClr val="tx1"/>
                </a:solidFill>
                <a:latin typeface="+mn-lt"/>
                <a:ea typeface="+mn-ea"/>
                <a:cs typeface="+mn-cs"/>
              </a:rPr>
              <a:t>fibre</a:t>
            </a:r>
            <a:r>
              <a:rPr lang="en-US" sz="1200" b="0" i="0" kern="1200" dirty="0">
                <a:solidFill>
                  <a:schemeClr val="tx1"/>
                </a:solidFill>
                <a:latin typeface="+mn-lt"/>
                <a:ea typeface="+mn-ea"/>
                <a:cs typeface="+mn-cs"/>
              </a:rPr>
              <a:t>, edible oils and drugs.</a:t>
            </a:r>
          </a:p>
          <a:p>
            <a:r>
              <a:rPr lang="en-US" sz="1200" b="0" i="0" kern="1200" dirty="0">
                <a:solidFill>
                  <a:schemeClr val="tx1"/>
                </a:solidFill>
                <a:latin typeface="+mn-lt"/>
                <a:ea typeface="+mn-ea"/>
                <a:cs typeface="+mn-cs"/>
              </a:rPr>
              <a:t>Forest lands are also used for agriculture and grazing.</a:t>
            </a:r>
          </a:p>
          <a:p>
            <a:r>
              <a:rPr lang="en-US" sz="1200" b="0" i="0" kern="1200" dirty="0">
                <a:solidFill>
                  <a:schemeClr val="tx1"/>
                </a:solidFill>
                <a:latin typeface="+mn-lt"/>
                <a:ea typeface="+mn-ea"/>
                <a:cs typeface="+mn-cs"/>
              </a:rPr>
              <a:t>Forest is important source of development of dams, recreation and mining.</a:t>
            </a:r>
          </a:p>
          <a:p>
            <a:r>
              <a:rPr lang="en-US" sz="1200" b="1" i="1" kern="1200" dirty="0">
                <a:solidFill>
                  <a:schemeClr val="tx1"/>
                </a:solidFill>
                <a:latin typeface="+mn-lt"/>
                <a:ea typeface="+mn-ea"/>
                <a:cs typeface="+mn-cs"/>
              </a:rPr>
              <a:t>Life and economy of tribal</a:t>
            </a:r>
            <a:br>
              <a:rPr lang="en-US" sz="1200" b="0" i="0" kern="1200" dirty="0">
                <a:solidFill>
                  <a:schemeClr val="tx1"/>
                </a:solidFill>
                <a:latin typeface="+mn-lt"/>
                <a:ea typeface="+mn-ea"/>
                <a:cs typeface="+mn-cs"/>
              </a:rPr>
            </a:b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Forest provide food, medicine and other products needed for tribal people and play a vital role in the life and economy of tribes living in the forest.</a:t>
            </a:r>
            <a:br>
              <a:rPr lang="en-US" dirty="0"/>
            </a:br>
            <a:br>
              <a:rPr lang="en-US" dirty="0"/>
            </a:br>
            <a:r>
              <a:rPr lang="en-US" sz="1200" b="1" i="1" kern="1200" dirty="0">
                <a:solidFill>
                  <a:schemeClr val="tx1"/>
                </a:solidFill>
                <a:latin typeface="+mn-lt"/>
                <a:ea typeface="+mn-ea"/>
                <a:cs typeface="+mn-cs"/>
              </a:rPr>
              <a:t>Ecological uses</a:t>
            </a:r>
            <a:br>
              <a:rPr lang="en-US" dirty="0"/>
            </a:br>
            <a:br>
              <a:rPr lang="en-US" dirty="0"/>
            </a:br>
            <a:r>
              <a:rPr lang="en-US" sz="1200" b="0" i="0" kern="1200" dirty="0">
                <a:solidFill>
                  <a:schemeClr val="tx1"/>
                </a:solidFill>
                <a:latin typeface="+mn-lt"/>
                <a:ea typeface="+mn-ea"/>
                <a:cs typeface="+mn-cs"/>
              </a:rPr>
              <a:t>Forests are habitat to all wild animals, plants and support millions of species. They help in reducing global warming caused by green house gases and produces oxygen upon photosynthesis.</a:t>
            </a:r>
            <a:br>
              <a:rPr lang="en-US" dirty="0"/>
            </a:br>
            <a:r>
              <a:rPr lang="en-US" sz="1200" b="0" i="0" kern="1200" dirty="0">
                <a:solidFill>
                  <a:schemeClr val="tx1"/>
                </a:solidFill>
                <a:latin typeface="+mn-lt"/>
                <a:ea typeface="+mn-ea"/>
                <a:cs typeface="+mn-cs"/>
              </a:rPr>
              <a:t>Forest can act as pollution purifier by absorbing toxic gases. Forest not only helps in soil conservation but also helps to regulate the hydrological cycle.</a:t>
            </a:r>
            <a:br>
              <a:rPr lang="en-US" dirty="0"/>
            </a:br>
            <a:br>
              <a:rPr lang="en-US" dirty="0"/>
            </a:br>
            <a:r>
              <a:rPr lang="en-US" sz="1200" b="1" i="1" kern="1200" dirty="0">
                <a:solidFill>
                  <a:schemeClr val="tx1"/>
                </a:solidFill>
                <a:latin typeface="+mn-lt"/>
                <a:ea typeface="+mn-ea"/>
                <a:cs typeface="+mn-cs"/>
              </a:rPr>
              <a:t>Aesthetic values</a:t>
            </a:r>
            <a:br>
              <a:rPr lang="en-US" dirty="0"/>
            </a:br>
            <a:br>
              <a:rPr lang="en-US" dirty="0"/>
            </a:br>
            <a:r>
              <a:rPr lang="en-US" sz="1200" b="0" i="0" kern="1200" dirty="0">
                <a:solidFill>
                  <a:schemeClr val="tx1"/>
                </a:solidFill>
                <a:latin typeface="+mn-lt"/>
                <a:ea typeface="+mn-ea"/>
                <a:cs typeface="+mn-cs"/>
              </a:rPr>
              <a:t>All over the world people appreciate the beauty and </a:t>
            </a:r>
            <a:r>
              <a:rPr lang="en-US" sz="1200" b="0" i="0" kern="1200" dirty="0" err="1">
                <a:solidFill>
                  <a:schemeClr val="tx1"/>
                </a:solidFill>
                <a:latin typeface="+mn-lt"/>
                <a:ea typeface="+mn-ea"/>
                <a:cs typeface="+mn-cs"/>
              </a:rPr>
              <a:t>tranquillity</a:t>
            </a:r>
            <a:r>
              <a:rPr lang="en-US" sz="1200" b="0" i="0" kern="1200" dirty="0">
                <a:solidFill>
                  <a:schemeClr val="tx1"/>
                </a:solidFill>
                <a:latin typeface="+mn-lt"/>
                <a:ea typeface="+mn-ea"/>
                <a:cs typeface="+mn-cs"/>
              </a:rPr>
              <a:t> of the forest because forests have a greatest aesthetic value. Forest provides opportunity for recreation and ecosystem research.</a:t>
            </a:r>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algn="just"/>
            <a:r>
              <a:rPr lang="en-US" sz="1200" kern="1200" dirty="0">
                <a:solidFill>
                  <a:schemeClr val="tx1"/>
                </a:solidFill>
                <a:latin typeface="+mn-lt"/>
                <a:ea typeface="+mn-ea"/>
                <a:cs typeface="+mn-cs"/>
              </a:rPr>
              <a:t>Since the dawn of humanity people have used renewable sources of energy to survive — wood for cooking and heating, wind and water for milling grain, and solar for lighting fires. A little more than 150 years ago people created the technology to extract energy from the ancient fossilized remains of plants and animals. These super-rich but limited sources of energy (coal, oil, and natural gas) quickly replaced wood, wind, solar, and water as the main sources of fuel.</a:t>
            </a:r>
          </a:p>
          <a:p>
            <a:pPr algn="just"/>
            <a:r>
              <a:rPr lang="en-US" sz="1200" kern="1200" dirty="0">
                <a:solidFill>
                  <a:schemeClr val="tx1"/>
                </a:solidFill>
                <a:latin typeface="+mn-lt"/>
                <a:ea typeface="+mn-ea"/>
                <a:cs typeface="+mn-cs"/>
              </a:rPr>
              <a:t>Fossil fuels make up a large portion of today’s energy market, although promising new renewable technologies are emerging. Careers in both the renewable and nonrenewable energy industries are growing; however, there are differences between the two sectors. They each have benefits and challenges, and relate to unique technologies that play a role in our current energy system. For a range of reasons, from the limited amount of fossil fuels available to their effects on the environment, there is increased interest in using renewable forms of energy and developing technologies to increase their efficiency. This growing industry calls for a new workforce.</a:t>
            </a:r>
          </a:p>
          <a:p>
            <a:pPr algn="just"/>
            <a:r>
              <a:rPr lang="en-US" dirty="0"/>
              <a:t>The need for sustainable lifestyles: The quality of human life and the quality of ecosystems on earth are indicators of the sustainable use of resources. There are clear indicators of sustainable lifestyles in human life.</a:t>
            </a:r>
          </a:p>
          <a:p>
            <a:pPr algn="just"/>
            <a:r>
              <a:rPr lang="en-US" dirty="0"/>
              <a:t>• Increased longevity</a:t>
            </a:r>
          </a:p>
          <a:p>
            <a:pPr algn="just"/>
            <a:r>
              <a:rPr lang="en-US" dirty="0"/>
              <a:t>• An increase in knowledge</a:t>
            </a:r>
          </a:p>
          <a:p>
            <a:pPr algn="just"/>
            <a:r>
              <a:rPr lang="en-US" dirty="0"/>
              <a:t>• An enhancement of income.</a:t>
            </a:r>
          </a:p>
          <a:p>
            <a:pPr algn="just"/>
            <a:r>
              <a:rPr lang="en-US" dirty="0"/>
              <a:t>These three together are known as the ‘Human development index’.</a:t>
            </a:r>
          </a:p>
          <a:p>
            <a:pPr algn="just"/>
            <a:r>
              <a:rPr lang="en-US" dirty="0"/>
              <a:t>The quality of the ecosystems have indicators that are more difficult to assess.</a:t>
            </a:r>
          </a:p>
          <a:p>
            <a:pPr algn="just"/>
            <a:r>
              <a:rPr lang="en-US" dirty="0"/>
              <a:t>• A stabilized population.</a:t>
            </a:r>
          </a:p>
          <a:p>
            <a:pPr algn="just"/>
            <a:r>
              <a:rPr lang="en-US" dirty="0"/>
              <a:t>• The long term conservation of biodiversity.</a:t>
            </a:r>
          </a:p>
          <a:p>
            <a:pPr algn="just"/>
            <a:r>
              <a:rPr lang="en-US" dirty="0"/>
              <a:t>• The careful long-term use of natural resources.</a:t>
            </a:r>
          </a:p>
          <a:p>
            <a:pPr algn="just"/>
            <a:r>
              <a:rPr lang="en-US" dirty="0"/>
              <a:t>• The prevention of degradation and pollution of the environment.</a:t>
            </a:r>
          </a:p>
          <a:p>
            <a:pPr algn="just"/>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b="1" i="0" kern="1200" dirty="0">
                <a:solidFill>
                  <a:schemeClr val="tx1"/>
                </a:solidFill>
                <a:latin typeface="+mn-lt"/>
                <a:ea typeface="+mn-ea"/>
                <a:cs typeface="+mn-cs"/>
              </a:rPr>
              <a:t>5.1.2 Food crops</a:t>
            </a:r>
            <a:endParaRPr lang="en-US" sz="1200" b="0" i="0" kern="1200" dirty="0">
              <a:solidFill>
                <a:schemeClr val="tx1"/>
              </a:solidFill>
              <a:latin typeface="+mn-lt"/>
              <a:ea typeface="+mn-ea"/>
              <a:cs typeface="+mn-cs"/>
            </a:endParaRP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It is estimated that out of about 2,50,000 species of plants, only about 3,000 have been tried as agricultural crops. Under different agro-climatic condition, 300 are grown for food and only 100 are used on a large scale.</a:t>
            </a:r>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Some species of crops provide food, whereas others provide commercial products like oils, </a:t>
            </a:r>
            <a:r>
              <a:rPr lang="en-US" sz="1200" b="0" i="0" kern="1200" dirty="0" err="1">
                <a:solidFill>
                  <a:schemeClr val="tx1"/>
                </a:solidFill>
                <a:latin typeface="+mn-lt"/>
                <a:ea typeface="+mn-ea"/>
                <a:cs typeface="+mn-cs"/>
              </a:rPr>
              <a:t>fibres</a:t>
            </a:r>
            <a:r>
              <a:rPr lang="en-US" sz="1200" b="0" i="0" kern="1200" dirty="0">
                <a:solidFill>
                  <a:schemeClr val="tx1"/>
                </a:solidFill>
                <a:latin typeface="+mn-lt"/>
                <a:ea typeface="+mn-ea"/>
                <a:cs typeface="+mn-cs"/>
              </a:rPr>
              <a:t>, etc. Raw crops are sometimes converted into valuable edible products by using different techniques for value addition .At global level, only 20 species of crops are used for food. These, in approximate order of importance are wheat, rice, corn, potatoes; barley, sweet potatoes, cassavas, soybeans, oats, sorghum, millet, sugarcane, sugar beets, rye, peanuts, field beans, chick-peas, pigeon- peas, bananas and coconuts. Many of them are used directly, whereas other can be used by changing them by using different techniques for enhancing calorific value.</a:t>
            </a: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5.1.3 Livestock</a:t>
            </a:r>
            <a:endParaRPr lang="en-US" sz="1200" b="0" i="0" kern="1200" dirty="0">
              <a:solidFill>
                <a:schemeClr val="tx1"/>
              </a:solidFill>
              <a:latin typeface="+mn-lt"/>
              <a:ea typeface="+mn-ea"/>
              <a:cs typeface="+mn-cs"/>
            </a:endParaRP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Domesticated animals are an important food source. The major domesticated animals used as food source by human beings are ‘ruminants’ (e.g. cattle, sheep, goats, camel, reindeer, llama, etc.).</a:t>
            </a:r>
          </a:p>
          <a:p>
            <a:r>
              <a:rPr lang="en-US" sz="1200" b="0" i="0" kern="1200" dirty="0">
                <a:solidFill>
                  <a:schemeClr val="tx1"/>
                </a:solidFill>
                <a:latin typeface="+mn-lt"/>
                <a:ea typeface="+mn-ea"/>
                <a:cs typeface="+mn-cs"/>
              </a:rPr>
              <a:t>Ruminants convert indigestible woody tissue of plants (cellulose) which are earth’s most abundant organic compound into digestible food products for human consumption. Milk, which is provided by milking animals, is considered to be the complete food. Other domestic animals like sheep, goat, poultry and ducker can be used as meat.</a:t>
            </a: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1" i="0" kern="1200" dirty="0">
                <a:solidFill>
                  <a:schemeClr val="tx1"/>
                </a:solidFill>
                <a:latin typeface="+mn-lt"/>
                <a:ea typeface="+mn-ea"/>
                <a:cs typeface="+mn-cs"/>
              </a:rPr>
              <a:t>5.1.4 Aquaculture</a:t>
            </a:r>
            <a:endParaRPr lang="en-US" sz="1200" b="0" i="0" kern="1200" dirty="0">
              <a:solidFill>
                <a:schemeClr val="tx1"/>
              </a:solidFill>
              <a:latin typeface="+mn-lt"/>
              <a:ea typeface="+mn-ea"/>
              <a:cs typeface="+mn-cs"/>
            </a:endParaRPr>
          </a:p>
          <a:p>
            <a:br>
              <a:rPr lang="en-US" sz="1200" b="0"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Fish and seafood contributes 17 million metric </a:t>
            </a:r>
            <a:r>
              <a:rPr lang="en-US" sz="1200" b="0" i="0" kern="1200" dirty="0" err="1">
                <a:solidFill>
                  <a:schemeClr val="tx1"/>
                </a:solidFill>
                <a:latin typeface="+mn-lt"/>
                <a:ea typeface="+mn-ea"/>
                <a:cs typeface="+mn-cs"/>
              </a:rPr>
              <a:t>tonnes</a:t>
            </a:r>
            <a:r>
              <a:rPr lang="en-US" sz="1200" b="0" i="0" kern="1200" dirty="0">
                <a:solidFill>
                  <a:schemeClr val="tx1"/>
                </a:solidFill>
                <a:latin typeface="+mn-lt"/>
                <a:ea typeface="+mn-ea"/>
                <a:cs typeface="+mn-cs"/>
              </a:rPr>
              <a:t> of high quality protein to provide balance diet to the world. Presently aquaculture provides only small amounts for world food but its significance is increasing day by day.</a:t>
            </a:r>
          </a:p>
          <a:p>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34</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a:solidFill>
                  <a:schemeClr val="tx1"/>
                </a:solidFill>
                <a:latin typeface="+mn-lt"/>
                <a:ea typeface="+mn-ea"/>
                <a:cs typeface="+mn-cs"/>
              </a:rPr>
              <a:t>Balanced diet</a:t>
            </a:r>
            <a:br>
              <a:rPr lang="en-US" sz="1200" b="1"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br>
              <a:rPr lang="en-US" sz="1200" b="1" i="0" kern="1200" dirty="0">
                <a:solidFill>
                  <a:schemeClr val="tx1"/>
                </a:solidFill>
                <a:latin typeface="+mn-lt"/>
                <a:ea typeface="+mn-ea"/>
                <a:cs typeface="+mn-cs"/>
              </a:rPr>
            </a:br>
            <a:endParaRPr lang="en-US" sz="1200" b="0" i="0" kern="1200" dirty="0">
              <a:solidFill>
                <a:schemeClr val="tx1"/>
              </a:solidFill>
              <a:latin typeface="+mn-lt"/>
              <a:ea typeface="+mn-ea"/>
              <a:cs typeface="+mn-cs"/>
            </a:endParaRPr>
          </a:p>
          <a:p>
            <a:r>
              <a:rPr lang="en-US" sz="1200" b="0" i="0" kern="1200" dirty="0">
                <a:solidFill>
                  <a:schemeClr val="tx1"/>
                </a:solidFill>
                <a:latin typeface="+mn-lt"/>
                <a:ea typeface="+mn-ea"/>
                <a:cs typeface="+mn-cs"/>
              </a:rPr>
              <a:t>Supply of adequate amount of different nutrient can help to improve malnutrition and its ill effects. Cereals like wheat and rice can supply only carbohydrate which are rich in energy supply, are only fraction of nutrition requirement. Cereal diet has to be supplemented with other food that can supply fat, protein and minor quantity of minerals and vitamins. Balanced diet will help to improve growth and health.</a:t>
            </a:r>
          </a:p>
          <a:p>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36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a:solidFill>
                  <a:schemeClr val="tx1"/>
                </a:solidFill>
                <a:latin typeface="+mn-lt"/>
                <a:ea typeface="+mn-ea"/>
                <a:cs typeface="+mn-cs"/>
              </a:rPr>
              <a:t>Petroleum and its products are the other large sources of energy. In a developing country like India, in spite of enhanced energy production, there is still shortage due to increased demand of energy. In spite of the fact that there is a phenomenal increase in power generating capacity, still there is 30% deficit of about 2,000 million units.</a:t>
            </a:r>
            <a:br>
              <a:rPr lang="en-US" dirty="0"/>
            </a:br>
            <a:r>
              <a:rPr lang="en-US" sz="1200" b="0" i="0" kern="1200" dirty="0">
                <a:solidFill>
                  <a:schemeClr val="tx1"/>
                </a:solidFill>
                <a:latin typeface="+mn-lt"/>
                <a:ea typeface="+mn-ea"/>
                <a:cs typeface="+mn-cs"/>
              </a:rPr>
              <a:t>Policy makers are in the process of formulating an energy policy with the objectives of ensuring adequate energy supply at a minimum cost, achieving self-sufficiency in energy supplies and protecting environment from adverse impact of utilizing energy resources in an injudicious manner. The main features of this policy are</a:t>
            </a:r>
            <a:br>
              <a:rPr lang="en-US" dirty="0"/>
            </a:br>
            <a:r>
              <a:rPr lang="en-US" sz="1200" b="0" i="0" kern="1200" dirty="0">
                <a:solidFill>
                  <a:schemeClr val="tx1"/>
                </a:solidFill>
                <a:latin typeface="+mn-lt"/>
                <a:ea typeface="+mn-ea"/>
                <a:cs typeface="+mn-cs"/>
              </a:rPr>
              <a:t>Accelerated exploitation of domestic conventional energy resources, viz., oil, coal, hydro and nuclear power;</a:t>
            </a:r>
          </a:p>
          <a:p>
            <a:r>
              <a:rPr lang="en-US" sz="1200" b="0" i="0" kern="1200" dirty="0">
                <a:solidFill>
                  <a:schemeClr val="tx1"/>
                </a:solidFill>
                <a:latin typeface="+mn-lt"/>
                <a:ea typeface="+mn-ea"/>
                <a:cs typeface="+mn-cs"/>
              </a:rPr>
              <a:t>Intensification of exploration to achieve indigenous production of oil and gas;</a:t>
            </a:r>
          </a:p>
          <a:p>
            <a:r>
              <a:rPr lang="en-US" sz="1200" b="0" i="0" kern="1200" dirty="0">
                <a:solidFill>
                  <a:schemeClr val="tx1"/>
                </a:solidFill>
                <a:latin typeface="+mn-lt"/>
                <a:ea typeface="+mn-ea"/>
                <a:cs typeface="+mn-cs"/>
              </a:rPr>
              <a:t>Efficient management of demand of oil and other forms of energy;</a:t>
            </a:r>
          </a:p>
          <a:p>
            <a:r>
              <a:rPr lang="en-US" sz="1200" b="0" i="0" kern="1200" dirty="0">
                <a:solidFill>
                  <a:schemeClr val="tx1"/>
                </a:solidFill>
                <a:latin typeface="+mn-lt"/>
                <a:ea typeface="+mn-ea"/>
                <a:cs typeface="+mn-cs"/>
              </a:rPr>
              <a:t>To formulate efficient methods of energy conservation and management;</a:t>
            </a:r>
          </a:p>
          <a:p>
            <a:r>
              <a:rPr lang="en-US" sz="1200" b="0" i="0" kern="1200" dirty="0" err="1">
                <a:solidFill>
                  <a:schemeClr val="tx1"/>
                </a:solidFill>
                <a:latin typeface="+mn-lt"/>
                <a:ea typeface="+mn-ea"/>
                <a:cs typeface="+mn-cs"/>
              </a:rPr>
              <a:t>Optimisation</a:t>
            </a:r>
            <a:r>
              <a:rPr lang="en-US" sz="1200" b="0" i="0" kern="1200" dirty="0">
                <a:solidFill>
                  <a:schemeClr val="tx1"/>
                </a:solidFill>
                <a:latin typeface="+mn-lt"/>
                <a:ea typeface="+mn-ea"/>
                <a:cs typeface="+mn-cs"/>
              </a:rPr>
              <a:t> of </a:t>
            </a:r>
            <a:r>
              <a:rPr lang="en-US" sz="1200" b="0" i="0" kern="1200" dirty="0" err="1">
                <a:solidFill>
                  <a:schemeClr val="tx1"/>
                </a:solidFill>
                <a:latin typeface="+mn-lt"/>
                <a:ea typeface="+mn-ea"/>
                <a:cs typeface="+mn-cs"/>
              </a:rPr>
              <a:t>utilisation</a:t>
            </a:r>
            <a:r>
              <a:rPr lang="en-US" sz="1200" b="0" i="0" kern="1200" dirty="0">
                <a:solidFill>
                  <a:schemeClr val="tx1"/>
                </a:solidFill>
                <a:latin typeface="+mn-lt"/>
                <a:ea typeface="+mn-ea"/>
                <a:cs typeface="+mn-cs"/>
              </a:rPr>
              <a:t> of existing capacity in the country</a:t>
            </a:r>
          </a:p>
          <a:p>
            <a:r>
              <a:rPr lang="en-US" sz="1200" b="0" i="0" kern="1200" dirty="0">
                <a:solidFill>
                  <a:schemeClr val="tx1"/>
                </a:solidFill>
                <a:latin typeface="+mn-lt"/>
                <a:ea typeface="+mn-ea"/>
                <a:cs typeface="+mn-cs"/>
              </a:rPr>
              <a:t>Development and exploitation of renewable sources of energy to meet energy requirements of rural communities;</a:t>
            </a:r>
          </a:p>
          <a:p>
            <a:r>
              <a:rPr lang="en-US" sz="1200" b="0" i="0" kern="1200" dirty="0" err="1">
                <a:solidFill>
                  <a:schemeClr val="tx1"/>
                </a:solidFill>
                <a:latin typeface="+mn-lt"/>
                <a:ea typeface="+mn-ea"/>
                <a:cs typeface="+mn-cs"/>
              </a:rPr>
              <a:t>Organisation</a:t>
            </a:r>
            <a:r>
              <a:rPr lang="en-US" sz="1200" b="0" i="0" kern="1200" dirty="0">
                <a:solidFill>
                  <a:schemeClr val="tx1"/>
                </a:solidFill>
                <a:latin typeface="+mn-lt"/>
                <a:ea typeface="+mn-ea"/>
                <a:cs typeface="+mn-cs"/>
              </a:rPr>
              <a:t> of training for personnel engaged at various levels in the energy sector.</a:t>
            </a:r>
          </a:p>
          <a:p>
            <a:r>
              <a:rPr lang="en-US" sz="1200" b="0" i="0" kern="1200" dirty="0">
                <a:solidFill>
                  <a:schemeClr val="tx1"/>
                </a:solidFill>
                <a:latin typeface="+mn-lt"/>
                <a:ea typeface="+mn-ea"/>
                <a:cs typeface="+mn-cs"/>
              </a:rPr>
              <a:t>Government private partnership to exploit natural energy resources</a:t>
            </a:r>
          </a:p>
          <a:p>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47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0000" lnSpcReduction="20000"/>
          </a:bodyPr>
          <a:lstStyle/>
          <a:p>
            <a:r>
              <a:rPr lang="en-US" sz="1200" b="1" i="0" kern="1200" dirty="0">
                <a:solidFill>
                  <a:schemeClr val="tx1"/>
                </a:solidFill>
                <a:latin typeface="+mn-lt"/>
                <a:ea typeface="+mn-ea"/>
                <a:cs typeface="+mn-cs"/>
              </a:rPr>
              <a:t>6.4.1 Recyclable resources</a:t>
            </a:r>
            <a:br>
              <a:rPr lang="en-US" dirty="0"/>
            </a:br>
            <a:br>
              <a:rPr lang="en-US" dirty="0"/>
            </a:br>
            <a:r>
              <a:rPr lang="en-US" sz="1200" b="0" i="0" kern="1200" dirty="0">
                <a:solidFill>
                  <a:schemeClr val="tx1"/>
                </a:solidFill>
                <a:latin typeface="+mn-lt"/>
                <a:ea typeface="+mn-ea"/>
                <a:cs typeface="+mn-cs"/>
              </a:rPr>
              <a:t>These are non-renewable resources, which can be collected after they are used and can be recycled. These are mainly the non-energy mineral resources, which occur in the earth’s crust (e.g. ores of </a:t>
            </a:r>
            <a:r>
              <a:rPr lang="en-US" sz="1200" b="0" i="0" kern="1200" dirty="0" err="1">
                <a:solidFill>
                  <a:schemeClr val="tx1"/>
                </a:solidFill>
                <a:latin typeface="+mn-lt"/>
                <a:ea typeface="+mn-ea"/>
                <a:cs typeface="+mn-cs"/>
              </a:rPr>
              <a:t>aluminium</a:t>
            </a:r>
            <a:r>
              <a:rPr lang="en-US" sz="1200" b="0" i="0" kern="1200" dirty="0">
                <a:solidFill>
                  <a:schemeClr val="tx1"/>
                </a:solidFill>
                <a:latin typeface="+mn-lt"/>
                <a:ea typeface="+mn-ea"/>
                <a:cs typeface="+mn-cs"/>
              </a:rPr>
              <a:t>, copper, mercury etc.) and deposits of fertilizer nutrients (e.g. phosphate sock and potassium and minerals used in their natural state (asbestos, clay, mica etc.)</a:t>
            </a:r>
            <a:br>
              <a:rPr lang="en-US" dirty="0"/>
            </a:br>
            <a:br>
              <a:rPr lang="en-US" dirty="0"/>
            </a:br>
            <a:r>
              <a:rPr lang="en-US" sz="1200" b="1" i="0" kern="1200" dirty="0">
                <a:solidFill>
                  <a:schemeClr val="tx1"/>
                </a:solidFill>
                <a:latin typeface="+mn-lt"/>
                <a:ea typeface="+mn-ea"/>
                <a:cs typeface="+mn-cs"/>
              </a:rPr>
              <a:t>6.4.2 Non-recyclable resources</a:t>
            </a:r>
            <a:br>
              <a:rPr lang="en-US" dirty="0"/>
            </a:br>
            <a:br>
              <a:rPr lang="en-US" dirty="0"/>
            </a:br>
            <a:r>
              <a:rPr lang="en-US" sz="1200" b="0" i="0" kern="1200" dirty="0">
                <a:solidFill>
                  <a:schemeClr val="tx1"/>
                </a:solidFill>
                <a:latin typeface="+mn-lt"/>
                <a:ea typeface="+mn-ea"/>
                <a:cs typeface="+mn-cs"/>
              </a:rPr>
              <a:t>These are non-renewable resources, which cannot be recycled in any way. Examples of these are fossil fuels and nuclear energy sources (e.g. uranium, etc) which provide 90 per cent of our energy requirements.</a:t>
            </a:r>
            <a:br>
              <a:rPr lang="en-US" dirty="0"/>
            </a:br>
            <a:br>
              <a:rPr lang="en-US" dirty="0"/>
            </a:br>
            <a:r>
              <a:rPr lang="en-US" sz="1200" b="1" i="0" kern="1200" dirty="0">
                <a:solidFill>
                  <a:schemeClr val="tx1"/>
                </a:solidFill>
                <a:latin typeface="+mn-lt"/>
                <a:ea typeface="+mn-ea"/>
                <a:cs typeface="+mn-cs"/>
              </a:rPr>
              <a:t>6.5 Use of Alternate Energy Sources</a:t>
            </a:r>
            <a:br>
              <a:rPr lang="en-US" dirty="0"/>
            </a:br>
            <a:br>
              <a:rPr lang="en-US" dirty="0"/>
            </a:br>
            <a:r>
              <a:rPr lang="en-US" sz="1200" b="0" i="0" kern="1200" dirty="0">
                <a:solidFill>
                  <a:schemeClr val="tx1"/>
                </a:solidFill>
                <a:latin typeface="+mn-lt"/>
                <a:ea typeface="+mn-ea"/>
                <a:cs typeface="+mn-cs"/>
              </a:rPr>
              <a:t>There is a need to develop renewable energy sources which are available and could be utilized (solar or wind) or the sources which could be created and utilized (bio-mass). The main renewable energy sources for India are solar, wind, </a:t>
            </a:r>
            <a:r>
              <a:rPr lang="en-US" sz="1200" b="0" i="0" kern="1200" dirty="0" err="1">
                <a:solidFill>
                  <a:schemeClr val="tx1"/>
                </a:solidFill>
                <a:latin typeface="+mn-lt"/>
                <a:ea typeface="+mn-ea"/>
                <a:cs typeface="+mn-cs"/>
              </a:rPr>
              <a:t>hydel</a:t>
            </a:r>
            <a:r>
              <a:rPr lang="en-US" sz="1200" b="0" i="0" kern="1200" dirty="0">
                <a:solidFill>
                  <a:schemeClr val="tx1"/>
                </a:solidFill>
                <a:latin typeface="+mn-lt"/>
                <a:ea typeface="+mn-ea"/>
                <a:cs typeface="+mn-cs"/>
              </a:rPr>
              <a:t>, waste and bio-mass. Bio-mass are resources which are agriculture related like wood, </a:t>
            </a:r>
            <a:r>
              <a:rPr lang="en-US" sz="1200" b="0" i="0" kern="1200" dirty="0" err="1">
                <a:solidFill>
                  <a:schemeClr val="tx1"/>
                </a:solidFill>
                <a:latin typeface="+mn-lt"/>
                <a:ea typeface="+mn-ea"/>
                <a:cs typeface="+mn-cs"/>
              </a:rPr>
              <a:t>bagasse</a:t>
            </a:r>
            <a:r>
              <a:rPr lang="en-US" sz="1200" b="0" i="0" kern="1200" dirty="0">
                <a:solidFill>
                  <a:schemeClr val="tx1"/>
                </a:solidFill>
                <a:latin typeface="+mn-lt"/>
                <a:ea typeface="+mn-ea"/>
                <a:cs typeface="+mn-cs"/>
              </a:rPr>
              <a:t>, cow dung, seeds, etc.</a:t>
            </a:r>
            <a:br>
              <a:rPr lang="en-US" dirty="0"/>
            </a:br>
            <a:br>
              <a:rPr lang="en-US" dirty="0"/>
            </a:br>
            <a:r>
              <a:rPr lang="en-US" sz="1200" b="1" i="0" kern="1200" dirty="0">
                <a:solidFill>
                  <a:schemeClr val="tx1"/>
                </a:solidFill>
                <a:latin typeface="+mn-lt"/>
                <a:ea typeface="+mn-ea"/>
                <a:cs typeface="+mn-cs"/>
              </a:rPr>
              <a:t>6.5.1 </a:t>
            </a:r>
            <a:r>
              <a:rPr lang="en-US" sz="1200" b="1" i="0" kern="1200" dirty="0" err="1">
                <a:solidFill>
                  <a:schemeClr val="tx1"/>
                </a:solidFill>
                <a:latin typeface="+mn-lt"/>
                <a:ea typeface="+mn-ea"/>
                <a:cs typeface="+mn-cs"/>
              </a:rPr>
              <a:t>Hydel</a:t>
            </a:r>
            <a:r>
              <a:rPr lang="en-US" sz="1200" b="1" i="0" kern="1200" dirty="0">
                <a:solidFill>
                  <a:schemeClr val="tx1"/>
                </a:solidFill>
                <a:latin typeface="+mn-lt"/>
                <a:ea typeface="+mn-ea"/>
                <a:cs typeface="+mn-cs"/>
              </a:rPr>
              <a:t> energy</a:t>
            </a:r>
            <a:br>
              <a:rPr lang="en-US" dirty="0"/>
            </a:br>
            <a:br>
              <a:rPr lang="en-US" dirty="0"/>
            </a:br>
            <a:r>
              <a:rPr lang="en-US" sz="1200" b="0" i="0" kern="1200" dirty="0">
                <a:solidFill>
                  <a:schemeClr val="tx1"/>
                </a:solidFill>
                <a:latin typeface="+mn-lt"/>
                <a:ea typeface="+mn-ea"/>
                <a:cs typeface="+mn-cs"/>
              </a:rPr>
              <a:t>India has a total hydro energy potential of about 1.5 </a:t>
            </a:r>
            <a:r>
              <a:rPr lang="en-US" sz="1200" b="0" i="0" kern="1200" dirty="0" err="1">
                <a:solidFill>
                  <a:schemeClr val="tx1"/>
                </a:solidFill>
                <a:latin typeface="+mn-lt"/>
                <a:ea typeface="+mn-ea"/>
                <a:cs typeface="+mn-cs"/>
              </a:rPr>
              <a:t>lakh</a:t>
            </a:r>
            <a:r>
              <a:rPr lang="en-US" sz="1200" b="0" i="0" kern="1200" dirty="0">
                <a:solidFill>
                  <a:schemeClr val="tx1"/>
                </a:solidFill>
                <a:latin typeface="+mn-lt"/>
                <a:ea typeface="+mn-ea"/>
                <a:cs typeface="+mn-cs"/>
              </a:rPr>
              <a:t> MW, of which only about 20 % is installed. Small hydro plant potential is about 15000 MW and most of it is in the northern and eastern hilly regions.</a:t>
            </a:r>
            <a:br>
              <a:rPr lang="en-US" sz="1200" b="0" i="0" kern="1200" dirty="0">
                <a:solidFill>
                  <a:schemeClr val="tx1"/>
                </a:solidFill>
                <a:latin typeface="+mn-lt"/>
                <a:ea typeface="+mn-ea"/>
                <a:cs typeface="+mn-cs"/>
              </a:rPr>
            </a:br>
            <a:br>
              <a:rPr lang="en-US" dirty="0"/>
            </a:br>
            <a:r>
              <a:rPr lang="en-US" sz="1200" b="1" i="0" kern="1200" dirty="0">
                <a:solidFill>
                  <a:schemeClr val="tx1"/>
                </a:solidFill>
                <a:latin typeface="+mn-lt"/>
                <a:ea typeface="+mn-ea"/>
                <a:cs typeface="+mn-cs"/>
              </a:rPr>
              <a:t>6.5.2 Wind energy</a:t>
            </a:r>
            <a:br>
              <a:rPr lang="en-US" dirty="0"/>
            </a:br>
            <a:br>
              <a:rPr lang="en-US" dirty="0"/>
            </a:br>
            <a:r>
              <a:rPr lang="en-US" sz="1200" b="0" i="0" kern="1200" dirty="0">
                <a:solidFill>
                  <a:schemeClr val="tx1"/>
                </a:solidFill>
                <a:latin typeface="+mn-lt"/>
                <a:ea typeface="+mn-ea"/>
                <a:cs typeface="+mn-cs"/>
              </a:rPr>
              <a:t>The wind power potential of India is about 45,000 MW out of which capacity of 8748 MW has been installed in India till 2008. India is one of the leading countries in generating the power through wind energy.</a:t>
            </a:r>
            <a:br>
              <a:rPr lang="en-US" dirty="0"/>
            </a:br>
            <a:br>
              <a:rPr lang="en-US" dirty="0"/>
            </a:br>
            <a:r>
              <a:rPr lang="en-US" sz="1200" b="0" i="0" kern="1200" dirty="0">
                <a:solidFill>
                  <a:schemeClr val="tx1"/>
                </a:solidFill>
                <a:latin typeface="+mn-lt"/>
                <a:ea typeface="+mn-ea"/>
                <a:cs typeface="+mn-cs"/>
              </a:rPr>
              <a:t>Gujarat, AP, Karnataka, MP and Rajasthan are states having more than 5000 MW potential each. These potentials could be improved if the technology of putting turbines in sea is embraced. There are wind farms on sea generating as high as 160 MW of power.</a:t>
            </a:r>
          </a:p>
          <a:p>
            <a:r>
              <a:rPr lang="en-US" sz="1200" b="1" i="0" kern="1200" dirty="0">
                <a:solidFill>
                  <a:schemeClr val="tx1"/>
                </a:solidFill>
                <a:latin typeface="+mn-lt"/>
                <a:ea typeface="+mn-ea"/>
                <a:cs typeface="+mn-cs"/>
              </a:rPr>
              <a:t>6.5.3 Geothermal energy</a:t>
            </a:r>
            <a:br>
              <a:rPr lang="en-US" dirty="0"/>
            </a:br>
            <a:br>
              <a:rPr lang="en-US" dirty="0"/>
            </a:br>
            <a:r>
              <a:rPr lang="en-US" sz="1200" b="0" i="0" kern="1200" dirty="0">
                <a:solidFill>
                  <a:schemeClr val="tx1"/>
                </a:solidFill>
                <a:latin typeface="+mn-lt"/>
                <a:ea typeface="+mn-ea"/>
                <a:cs typeface="+mn-cs"/>
              </a:rPr>
              <a:t>Geothermal energy is thermal energy generated and stored in the Earth. Thermal energy is the energy that determines the temperature of matter. Earth's geothermal energy originates from the original formation of the planet (20%) and from radioactive decay of minerals (80%). Geothermal power is cost effective, reliable, sustainable, and environmentally friendly, but has historically been limited to areas near tectonic plate boundaries. Recent technological advances have dramatically expanded the range and size of viable resources, especially for applications such as home heating, opening a potential for widespread exploitation. Geothermal wells release greenhouse gases trapped deep within the earth, but these emissions are much lower per energy unit than those of fossil fuels. As a result, geothermal power has the potential to help mitigate global warming if widely deployed in place of fossil fuels.</a:t>
            </a:r>
            <a:br>
              <a:rPr lang="en-US" dirty="0"/>
            </a:br>
            <a:br>
              <a:rPr lang="en-US" dirty="0"/>
            </a:br>
            <a:r>
              <a:rPr lang="en-US" sz="1200" b="1" i="0" kern="1200" dirty="0">
                <a:solidFill>
                  <a:schemeClr val="tx1"/>
                </a:solidFill>
                <a:latin typeface="+mn-lt"/>
                <a:ea typeface="+mn-ea"/>
                <a:cs typeface="+mn-cs"/>
              </a:rPr>
              <a:t>6.5.4 Ocean thermal energy conversion (OTEC )</a:t>
            </a:r>
            <a:br>
              <a:rPr lang="en-US" dirty="0"/>
            </a:br>
            <a:br>
              <a:rPr lang="en-US" dirty="0"/>
            </a:br>
            <a:r>
              <a:rPr lang="en-US" sz="1200" b="0" i="0" kern="1200" dirty="0">
                <a:solidFill>
                  <a:schemeClr val="tx1"/>
                </a:solidFill>
                <a:latin typeface="+mn-lt"/>
                <a:ea typeface="+mn-ea"/>
                <a:cs typeface="+mn-cs"/>
              </a:rPr>
              <a:t>Ocean Thermal Energy Conversion (OTEC) uses the difference between cooler deep and warmer shallow or surface ocean waters to run a heat engine and produce useful work, usually in the form of electricity. A heat engine gives greater efficiency and power when run with a large temperature difference. In the oceans the temperature difference between surface and deep water is greatest in the tropics, although still a modest 20 to 25 °C. It is therefore in the tropics that OTEC offers the greatest possibilities. OTEC has the potential to offer global amounts of energy that are 10 to 100 times greater than other ocean energy options such as wave power</a:t>
            </a:r>
            <a:br>
              <a:rPr lang="en-US" dirty="0"/>
            </a:br>
            <a:br>
              <a:rPr lang="en-US" dirty="0"/>
            </a:br>
            <a:r>
              <a:rPr lang="en-US" sz="1200" b="1" i="0" kern="1200" dirty="0">
                <a:solidFill>
                  <a:schemeClr val="tx1"/>
                </a:solidFill>
                <a:latin typeface="+mn-lt"/>
                <a:ea typeface="+mn-ea"/>
                <a:cs typeface="+mn-cs"/>
              </a:rPr>
              <a:t>6.5.5 Biomass energy</a:t>
            </a:r>
            <a:br>
              <a:rPr lang="en-US" dirty="0"/>
            </a:br>
            <a:br>
              <a:rPr lang="en-US" dirty="0"/>
            </a:br>
            <a:r>
              <a:rPr lang="en-US" sz="1200" b="0" i="0" kern="1200" dirty="0">
                <a:solidFill>
                  <a:schemeClr val="tx1"/>
                </a:solidFill>
                <a:latin typeface="+mn-lt"/>
                <a:ea typeface="+mn-ea"/>
                <a:cs typeface="+mn-cs"/>
              </a:rPr>
              <a:t>Biomass is the oldest means of energy used by humans along with solar energy. As soon as the fire was discovered, it was used widely among humans mainly for heat and light. Fire was generated using wood or leaves, which is basically a biomass. The biomass could be used to generate steam or power or used as a fuel. Power is generated using rice husk in Andhra Pradesh, while several </a:t>
            </a:r>
            <a:r>
              <a:rPr lang="en-US" sz="1200" b="0" i="0" kern="1200" dirty="0" err="1">
                <a:solidFill>
                  <a:schemeClr val="tx1"/>
                </a:solidFill>
                <a:latin typeface="+mn-lt"/>
                <a:ea typeface="+mn-ea"/>
                <a:cs typeface="+mn-cs"/>
              </a:rPr>
              <a:t>bagasse</a:t>
            </a:r>
            <a:r>
              <a:rPr lang="en-US" sz="1200" b="0" i="0" kern="1200" dirty="0">
                <a:solidFill>
                  <a:schemeClr val="tx1"/>
                </a:solidFill>
                <a:latin typeface="+mn-lt"/>
                <a:ea typeface="+mn-ea"/>
                <a:cs typeface="+mn-cs"/>
              </a:rPr>
              <a:t> based plants are there. India has a potential of 3500 MW from </a:t>
            </a:r>
            <a:r>
              <a:rPr lang="en-US" sz="1200" b="0" i="0" kern="1200" dirty="0" err="1">
                <a:solidFill>
                  <a:schemeClr val="tx1"/>
                </a:solidFill>
                <a:latin typeface="+mn-lt"/>
                <a:ea typeface="+mn-ea"/>
                <a:cs typeface="+mn-cs"/>
              </a:rPr>
              <a:t>bagasse</a:t>
            </a:r>
            <a:r>
              <a:rPr lang="en-US" sz="1200" b="0" i="0" kern="1200" dirty="0">
                <a:solidFill>
                  <a:schemeClr val="tx1"/>
                </a:solidFill>
                <a:latin typeface="+mn-lt"/>
                <a:ea typeface="+mn-ea"/>
                <a:cs typeface="+mn-cs"/>
              </a:rPr>
              <a:t>. Other fast growing plants could be planned over a huge area, so that it provides biomass for generating power.</a:t>
            </a:r>
            <a:br>
              <a:rPr lang="en-US" dirty="0"/>
            </a:br>
            <a:br>
              <a:rPr lang="en-US" dirty="0"/>
            </a:br>
            <a:r>
              <a:rPr lang="en-US" sz="1200" b="0" i="0" kern="1200" dirty="0">
                <a:solidFill>
                  <a:schemeClr val="tx1"/>
                </a:solidFill>
                <a:latin typeface="+mn-lt"/>
                <a:ea typeface="+mn-ea"/>
                <a:cs typeface="+mn-cs"/>
              </a:rPr>
              <a:t>Organic waste such as dead plant and animal material, animal dung, and kitchen waste can be converted by the anaerobic digestion or fermentation into a gaseous fuel called biogas. Biogas is a mixture of 65% methane (CH</a:t>
            </a:r>
            <a:r>
              <a:rPr lang="en-US" sz="1200" b="0" i="0" kern="1200" baseline="-25000" dirty="0">
                <a:solidFill>
                  <a:schemeClr val="tx1"/>
                </a:solidFill>
                <a:latin typeface="+mn-lt"/>
                <a:ea typeface="+mn-ea"/>
                <a:cs typeface="+mn-cs"/>
              </a:rPr>
              <a:t>4</a:t>
            </a:r>
            <a:r>
              <a:rPr lang="en-US" sz="1200" b="0" i="0" kern="1200" dirty="0">
                <a:solidFill>
                  <a:schemeClr val="tx1"/>
                </a:solidFill>
                <a:latin typeface="+mn-lt"/>
                <a:ea typeface="+mn-ea"/>
                <a:cs typeface="+mn-cs"/>
              </a:rPr>
              <a:t>) and of 35% CO</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 and may have small amounts of hydrogen </a:t>
            </a:r>
            <a:r>
              <a:rPr lang="en-US" sz="1200" b="0" i="0" kern="1200" dirty="0" err="1">
                <a:solidFill>
                  <a:schemeClr val="tx1"/>
                </a:solidFill>
                <a:latin typeface="+mn-lt"/>
                <a:ea typeface="+mn-ea"/>
                <a:cs typeface="+mn-cs"/>
              </a:rPr>
              <a:t>sulphide</a:t>
            </a:r>
            <a:r>
              <a:rPr lang="en-US" sz="1200" b="0" i="0" kern="1200" dirty="0">
                <a:solidFill>
                  <a:schemeClr val="tx1"/>
                </a:solidFill>
                <a:latin typeface="+mn-lt"/>
                <a:ea typeface="+mn-ea"/>
                <a:cs typeface="+mn-cs"/>
              </a:rPr>
              <a:t> (H</a:t>
            </a:r>
            <a:r>
              <a:rPr lang="en-US" sz="1200" b="0" i="0" kern="1200" baseline="-25000" dirty="0">
                <a:solidFill>
                  <a:schemeClr val="tx1"/>
                </a:solidFill>
                <a:latin typeface="+mn-lt"/>
                <a:ea typeface="+mn-ea"/>
                <a:cs typeface="+mn-cs"/>
              </a:rPr>
              <a:t>2</a:t>
            </a:r>
            <a:r>
              <a:rPr lang="en-US" sz="1200" b="0" i="0" kern="1200" dirty="0">
                <a:solidFill>
                  <a:schemeClr val="tx1"/>
                </a:solidFill>
                <a:latin typeface="+mn-lt"/>
                <a:ea typeface="+mn-ea"/>
                <a:cs typeface="+mn-cs"/>
              </a:rPr>
              <a:t>S), moisture and </a:t>
            </a:r>
            <a:r>
              <a:rPr lang="en-US" sz="1200" b="0" i="0" kern="1200" dirty="0" err="1">
                <a:solidFill>
                  <a:schemeClr val="tx1"/>
                </a:solidFill>
                <a:latin typeface="+mn-lt"/>
                <a:ea typeface="+mn-ea"/>
                <a:cs typeface="+mn-cs"/>
              </a:rPr>
              <a:t>siloxanes</a:t>
            </a:r>
            <a:r>
              <a:rPr lang="en-US" sz="1200" b="0" i="0" kern="1200" dirty="0">
                <a:solidFill>
                  <a:schemeClr val="tx1"/>
                </a:solidFill>
                <a:latin typeface="+mn-lt"/>
                <a:ea typeface="+mn-ea"/>
                <a:cs typeface="+mn-cs"/>
              </a:rPr>
              <a:t>. It is a renewable energy resulting from biomass. Biogas can be used as a fuel in any country for any heating purpose, such as cooking. It can also be used in anaerobic digesters where it is typically used in a gas engine to convert the energy in the gas into electricity and heat. Biogas can be compressed, much like natural gas, and used to power motor vehicles.</a:t>
            </a:r>
            <a:br>
              <a:rPr lang="en-US" dirty="0"/>
            </a:br>
            <a:br>
              <a:rPr lang="en-US" dirty="0"/>
            </a:br>
            <a:r>
              <a:rPr lang="en-US" sz="1200" b="1" i="0" kern="1200" dirty="0">
                <a:solidFill>
                  <a:schemeClr val="tx1"/>
                </a:solidFill>
                <a:latin typeface="+mn-lt"/>
                <a:ea typeface="+mn-ea"/>
                <a:cs typeface="+mn-cs"/>
              </a:rPr>
              <a:t>6.5.6 Bio-fuels</a:t>
            </a:r>
            <a:br>
              <a:rPr lang="en-US" dirty="0"/>
            </a:br>
            <a:br>
              <a:rPr lang="en-US" dirty="0"/>
            </a:br>
            <a:r>
              <a:rPr lang="en-US" sz="1200" b="0" i="0" kern="1200" dirty="0">
                <a:solidFill>
                  <a:schemeClr val="tx1"/>
                </a:solidFill>
                <a:latin typeface="+mn-lt"/>
                <a:ea typeface="+mn-ea"/>
                <a:cs typeface="+mn-cs"/>
              </a:rPr>
              <a:t>India has more than 50 million hectare of wasteland, which could be utilized for cultivating fuel plants. </a:t>
            </a:r>
            <a:r>
              <a:rPr lang="en-US" sz="1200" b="0" i="0" kern="1200" dirty="0" err="1">
                <a:solidFill>
                  <a:schemeClr val="tx1"/>
                </a:solidFill>
                <a:latin typeface="+mn-lt"/>
                <a:ea typeface="+mn-ea"/>
                <a:cs typeface="+mn-cs"/>
              </a:rPr>
              <a:t>Jatropha</a:t>
            </a:r>
            <a:r>
              <a:rPr lang="en-US" sz="1200" b="0" i="0" kern="1200" dirty="0">
                <a:solidFill>
                  <a:schemeClr val="tx1"/>
                </a:solidFill>
                <a:latin typeface="+mn-lt"/>
                <a:ea typeface="+mn-ea"/>
                <a:cs typeface="+mn-cs"/>
              </a:rPr>
              <a:t> is one of the options which can be planted on arid lands and be used for production of bio fuels.</a:t>
            </a:r>
            <a:br>
              <a:rPr lang="en-US" dirty="0"/>
            </a:br>
            <a:br>
              <a:rPr lang="en-US" dirty="0"/>
            </a:br>
            <a:r>
              <a:rPr lang="en-US" sz="1200" b="1" i="0" kern="1200" dirty="0">
                <a:solidFill>
                  <a:schemeClr val="tx1"/>
                </a:solidFill>
                <a:latin typeface="+mn-lt"/>
                <a:ea typeface="+mn-ea"/>
                <a:cs typeface="+mn-cs"/>
              </a:rPr>
              <a:t>6.5.7 Solar energy</a:t>
            </a:r>
            <a:br>
              <a:rPr lang="en-US" dirty="0"/>
            </a:br>
            <a:br>
              <a:rPr lang="en-US" dirty="0"/>
            </a:br>
            <a:r>
              <a:rPr lang="en-US" sz="1200" b="0" i="0" kern="1200" dirty="0">
                <a:solidFill>
                  <a:schemeClr val="tx1"/>
                </a:solidFill>
                <a:latin typeface="+mn-lt"/>
                <a:ea typeface="+mn-ea"/>
                <a:cs typeface="+mn-cs"/>
              </a:rPr>
              <a:t>India being a tropical country has potential to use solar energy on commercial bases. According to estimates, 35 MW of power could be generated from one sq km. With such potential, solar energy has bright future as energy source for the development of the country. Initial cost is the biggest limitation which has led to the low realization of its potential. For solar energy to become one of the front runners, it will require lot of research, cheap technology and low capital.</a:t>
            </a:r>
            <a:endParaRPr lang="en-US" dirty="0"/>
          </a:p>
        </p:txBody>
      </p:sp>
      <p:sp>
        <p:nvSpPr>
          <p:cNvPr id="4" name="Slide Number Placeholder 3"/>
          <p:cNvSpPr>
            <a:spLocks noGrp="1"/>
          </p:cNvSpPr>
          <p:nvPr>
            <p:ph type="sldNum" sz="quarter" idx="10"/>
          </p:nvPr>
        </p:nvSpPr>
        <p:spPr/>
        <p:txBody>
          <a:bodyPr/>
          <a:lstStyle/>
          <a:p>
            <a:fld id="{2448AE7A-2177-4FB2-92FB-8B1F7DEABA0E}" type="slidenum">
              <a:rPr lang="en-US" smtClean="0"/>
              <a:t>51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en.wikipedia.org/wiki/Chipko_movemen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jpg"/><Relationship Id="rId4" Type="http://schemas.openxmlformats.org/officeDocument/2006/relationships/image" Target="../media/image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b="1" dirty="0">
                <a:latin typeface="Times New Roman" panose="02020603050405020304" pitchFamily="18" charset="0"/>
                <a:cs typeface="Times New Roman" panose="02020603050405020304" pitchFamily="18" charset="0"/>
              </a:rPr>
              <a:t>UNIT I</a:t>
            </a: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NATURAL RESOURCES </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7065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MAJOR EFFECTS OF MINING OPERATIONS ON FOREST AND TRIBAL PEOPLE</a:t>
            </a:r>
          </a:p>
        </p:txBody>
      </p:sp>
      <p:sp>
        <p:nvSpPr>
          <p:cNvPr id="3" name="Content Placeholder 2"/>
          <p:cNvSpPr>
            <a:spLocks noGrp="1"/>
          </p:cNvSpPr>
          <p:nvPr>
            <p:ph idx="1"/>
          </p:nvPr>
        </p:nvSpPr>
        <p:spPr>
          <a:xfrm>
            <a:off x="457200" y="2133600"/>
            <a:ext cx="8229600" cy="4449762"/>
          </a:xfrm>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Mining from shallow deposits is done by surface mining while that from deep deposits is done by sub-surface mining. It leads to degradation of lands and loss of top soil. It is estimated that about eighty thousands hectare land is under stress of mining activities in India.</a:t>
            </a:r>
          </a:p>
          <a:p>
            <a:r>
              <a:rPr lang="en-US" dirty="0">
                <a:latin typeface="Times New Roman" panose="02020603050405020304" pitchFamily="18" charset="0"/>
                <a:cs typeface="Times New Roman" panose="02020603050405020304" pitchFamily="18" charset="0"/>
              </a:rPr>
              <a:t>Mining leads to drying up perennial sources of water sources like spring and streams in mountainous area.</a:t>
            </a:r>
          </a:p>
          <a:p>
            <a:r>
              <a:rPr lang="en-US" dirty="0">
                <a:latin typeface="Times New Roman" panose="02020603050405020304" pitchFamily="18" charset="0"/>
                <a:cs typeface="Times New Roman" panose="02020603050405020304" pitchFamily="18" charset="0"/>
              </a:rPr>
              <a:t>Mining and other associated activities remove vegetation along with underlying soil mantle, which results in destruction of topography and landscape in the area. Large scale deforestation has been reported in </a:t>
            </a:r>
            <a:r>
              <a:rPr lang="en-US" dirty="0" err="1">
                <a:latin typeface="Times New Roman" panose="02020603050405020304" pitchFamily="18" charset="0"/>
                <a:cs typeface="Times New Roman" panose="02020603050405020304" pitchFamily="18" charset="0"/>
              </a:rPr>
              <a:t>Mussorie</a:t>
            </a:r>
            <a:r>
              <a:rPr lang="en-US" dirty="0">
                <a:latin typeface="Times New Roman" panose="02020603050405020304" pitchFamily="18" charset="0"/>
                <a:cs typeface="Times New Roman" panose="02020603050405020304" pitchFamily="18" charset="0"/>
              </a:rPr>
              <a:t> and Dehradun valley due to indiscriminating mining.</a:t>
            </a:r>
          </a:p>
          <a:p>
            <a:r>
              <a:rPr lang="en-US" dirty="0">
                <a:latin typeface="Times New Roman" panose="02020603050405020304" pitchFamily="18" charset="0"/>
                <a:cs typeface="Times New Roman" panose="02020603050405020304" pitchFamily="18" charset="0"/>
              </a:rPr>
              <a:t>The forested area has declined at an average rate of 33% and the increase in non-forest area due to mining activities has resulted in relatively unstable zones leading to landslides.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3B88F-6FCC-4754-AB73-8767577ADDE2}"/>
              </a:ext>
            </a:extLst>
          </p:cNvPr>
          <p:cNvSpPr>
            <a:spLocks noGrp="1"/>
          </p:cNvSpPr>
          <p:nvPr>
            <p:ph idx="1"/>
          </p:nvPr>
        </p:nvSpPr>
        <p:spPr>
          <a:xfrm>
            <a:off x="457200" y="914400"/>
            <a:ext cx="8229600" cy="5211763"/>
          </a:xfrm>
        </p:spPr>
        <p:txBody>
          <a:bodyPr>
            <a:normAutofit/>
          </a:bodyPr>
          <a:lstStyle/>
          <a:p>
            <a:r>
              <a:rPr lang="en-IN" sz="2600" dirty="0">
                <a:latin typeface="Times New Roman" panose="02020603050405020304" pitchFamily="18" charset="0"/>
                <a:cs typeface="Times New Roman" panose="02020603050405020304" pitchFamily="18" charset="0"/>
              </a:rPr>
              <a:t>Indiscriminate mining in forests of Goa since 1961 has destroyed more than 50000 ha of forest land. Coal mining in </a:t>
            </a:r>
            <a:r>
              <a:rPr lang="en-IN" sz="2600" dirty="0" err="1">
                <a:latin typeface="Times New Roman" panose="02020603050405020304" pitchFamily="18" charset="0"/>
                <a:cs typeface="Times New Roman" panose="02020603050405020304" pitchFamily="18" charset="0"/>
              </a:rPr>
              <a:t>Jharia</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Raniganj</a:t>
            </a:r>
            <a:r>
              <a:rPr lang="en-IN" sz="2600" dirty="0">
                <a:latin typeface="Times New Roman" panose="02020603050405020304" pitchFamily="18" charset="0"/>
                <a:cs typeface="Times New Roman" panose="02020603050405020304" pitchFamily="18" charset="0"/>
              </a:rPr>
              <a:t> and </a:t>
            </a:r>
            <a:r>
              <a:rPr lang="en-IN" sz="2600" dirty="0" err="1">
                <a:latin typeface="Times New Roman" panose="02020603050405020304" pitchFamily="18" charset="0"/>
                <a:cs typeface="Times New Roman" panose="02020603050405020304" pitchFamily="18" charset="0"/>
              </a:rPr>
              <a:t>Singrauli</a:t>
            </a:r>
            <a:r>
              <a:rPr lang="en-IN" sz="2600" dirty="0">
                <a:latin typeface="Times New Roman" panose="02020603050405020304" pitchFamily="18" charset="0"/>
                <a:cs typeface="Times New Roman" panose="02020603050405020304" pitchFamily="18" charset="0"/>
              </a:rPr>
              <a:t> areas has caused extensive deforestation in Jharkhand.</a:t>
            </a:r>
          </a:p>
          <a:p>
            <a:r>
              <a:rPr lang="en-IN" sz="2600" dirty="0">
                <a:latin typeface="Times New Roman" panose="02020603050405020304" pitchFamily="18" charset="0"/>
                <a:cs typeface="Times New Roman" panose="02020603050405020304" pitchFamily="18" charset="0"/>
              </a:rPr>
              <a:t>Mining of magnetite and soapstone have destroyed 14 ha of forest in hilly slopes of </a:t>
            </a:r>
            <a:r>
              <a:rPr lang="en-IN" sz="2600" dirty="0" err="1">
                <a:latin typeface="Times New Roman" panose="02020603050405020304" pitchFamily="18" charset="0"/>
                <a:cs typeface="Times New Roman" panose="02020603050405020304" pitchFamily="18" charset="0"/>
              </a:rPr>
              <a:t>Khirakot</a:t>
            </a:r>
            <a:r>
              <a:rPr lang="en-IN" sz="2600" dirty="0">
                <a:latin typeface="Times New Roman" panose="02020603050405020304" pitchFamily="18" charset="0"/>
                <a:cs typeface="Times New Roman" panose="02020603050405020304" pitchFamily="18" charset="0"/>
              </a:rPr>
              <a:t>, </a:t>
            </a:r>
            <a:r>
              <a:rPr lang="en-IN" sz="2600" dirty="0" err="1">
                <a:latin typeface="Times New Roman" panose="02020603050405020304" pitchFamily="18" charset="0"/>
                <a:cs typeface="Times New Roman" panose="02020603050405020304" pitchFamily="18" charset="0"/>
              </a:rPr>
              <a:t>Kosi</a:t>
            </a:r>
            <a:r>
              <a:rPr lang="en-IN" sz="2600" dirty="0">
                <a:latin typeface="Times New Roman" panose="02020603050405020304" pitchFamily="18" charset="0"/>
                <a:cs typeface="Times New Roman" panose="02020603050405020304" pitchFamily="18" charset="0"/>
              </a:rPr>
              <a:t> valley and </a:t>
            </a:r>
            <a:r>
              <a:rPr lang="en-IN" sz="2600" dirty="0" err="1">
                <a:latin typeface="Times New Roman" panose="02020603050405020304" pitchFamily="18" charset="0"/>
                <a:cs typeface="Times New Roman" panose="02020603050405020304" pitchFamily="18" charset="0"/>
              </a:rPr>
              <a:t>Almora</a:t>
            </a:r>
            <a:r>
              <a:rPr lang="en-IN" sz="2600" dirty="0">
                <a:latin typeface="Times New Roman" panose="02020603050405020304" pitchFamily="18" charset="0"/>
                <a:cs typeface="Times New Roman" panose="02020603050405020304" pitchFamily="18" charset="0"/>
              </a:rPr>
              <a:t>.</a:t>
            </a:r>
          </a:p>
          <a:p>
            <a:r>
              <a:rPr lang="en-IN" sz="2600" dirty="0">
                <a:latin typeface="Times New Roman" panose="02020603050405020304" pitchFamily="18" charset="0"/>
                <a:cs typeface="Times New Roman" panose="02020603050405020304" pitchFamily="18" charset="0"/>
              </a:rPr>
              <a:t>Mining of radioactive minerals in Kerala, Tamilnadu and Karnataka are posing similar threats of deforestation.</a:t>
            </a:r>
          </a:p>
          <a:p>
            <a:r>
              <a:rPr lang="en-IN" sz="2600" dirty="0">
                <a:latin typeface="Times New Roman" panose="02020603050405020304" pitchFamily="18" charset="0"/>
                <a:cs typeface="Times New Roman" panose="02020603050405020304" pitchFamily="18" charset="0"/>
              </a:rPr>
              <a:t>The rich forests of Western Ghats are also facing the same threat due to mining projects for excavation of copper, </a:t>
            </a:r>
            <a:r>
              <a:rPr lang="en-IN" sz="2600" dirty="0" err="1">
                <a:latin typeface="Times New Roman" panose="02020603050405020304" pitchFamily="18" charset="0"/>
                <a:cs typeface="Times New Roman" panose="02020603050405020304" pitchFamily="18" charset="0"/>
              </a:rPr>
              <a:t>chromites</a:t>
            </a:r>
            <a:r>
              <a:rPr lang="en-IN" sz="2600" dirty="0">
                <a:latin typeface="Times New Roman" panose="02020603050405020304" pitchFamily="18" charset="0"/>
                <a:cs typeface="Times New Roman" panose="02020603050405020304" pitchFamily="18" charset="0"/>
              </a:rPr>
              <a:t>, bauxite and magnetite.</a:t>
            </a:r>
          </a:p>
          <a:p>
            <a:endParaRPr lang="en-US" dirty="0"/>
          </a:p>
        </p:txBody>
      </p:sp>
    </p:spTree>
    <p:extLst>
      <p:ext uri="{BB962C8B-B14F-4D97-AF65-F5344CB8AC3E}">
        <p14:creationId xmlns:p14="http://schemas.microsoft.com/office/powerpoint/2010/main" val="2241195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EFFECTS OF DAMS ON FORESTS AND TRIBAL PEOPLE</a:t>
            </a:r>
            <a:br>
              <a:rPr lang="en-US" dirty="0"/>
            </a:br>
            <a:endParaRPr lang="en-US" dirty="0"/>
          </a:p>
        </p:txBody>
      </p:sp>
      <p:sp>
        <p:nvSpPr>
          <p:cNvPr id="3" name="Content Placeholder 2"/>
          <p:cNvSpPr>
            <a:spLocks noGrp="1"/>
          </p:cNvSpPr>
          <p:nvPr>
            <p:ph idx="1"/>
          </p:nvPr>
        </p:nvSpPr>
        <p:spPr>
          <a:xfrm>
            <a:off x="457200" y="1143000"/>
            <a:ext cx="8229600" cy="5486400"/>
          </a:xfrm>
        </p:spPr>
        <p:txBody>
          <a:bodyPr>
            <a:normAutofit fontScale="70000" lnSpcReduction="20000"/>
          </a:bodyPr>
          <a:lstStyle/>
          <a:p>
            <a:pPr marL="0" indent="0" algn="just">
              <a:buNone/>
            </a:pPr>
            <a:endParaRPr lang="en-US" dirty="0"/>
          </a:p>
          <a:p>
            <a:pPr algn="just">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Pandit Jawaharlal Nehru referred dam and valley projects as “</a:t>
            </a:r>
            <a:r>
              <a:rPr lang="en-US" b="1" dirty="0">
                <a:latin typeface="Times New Roman" panose="02020603050405020304" pitchFamily="18" charset="0"/>
                <a:cs typeface="Times New Roman" panose="02020603050405020304" pitchFamily="18" charset="0"/>
              </a:rPr>
              <a:t>Temples of modern India</a:t>
            </a:r>
            <a:r>
              <a:rPr lang="en-US" dirty="0">
                <a:latin typeface="Times New Roman" panose="02020603050405020304" pitchFamily="18" charset="0"/>
                <a:cs typeface="Times New Roman" panose="02020603050405020304" pitchFamily="18" charset="0"/>
              </a:rPr>
              <a:t>”. These big dams and rivers valley projects have multi-purpose uses. </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However, these dams are also responsible for the destruction of forests. They are responsible for degradation of catchment areas, loss of flora and fauna, increase of water borne diseases, disturbance in forest ecosystems, rehabilitation and resettlement of tribal peoples.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India has more than 1550 large dams, the maximum being in the state of Maharashtra (more than 600), followed by Gujarat (more than 250) and Madhya Pradesh (130).</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The highest one is Tehri dam, on river Bhagirathi in Uttaranchal and the largest in terms of capacity is Bhakra dam on river </a:t>
            </a:r>
            <a:r>
              <a:rPr lang="en-US" dirty="0" err="1">
                <a:latin typeface="Times New Roman" panose="02020603050405020304" pitchFamily="18" charset="0"/>
                <a:cs typeface="Times New Roman" panose="02020603050405020304" pitchFamily="18" charset="0"/>
              </a:rPr>
              <a:t>Satluj</a:t>
            </a:r>
            <a:r>
              <a:rPr lang="en-US" dirty="0">
                <a:latin typeface="Times New Roman" panose="02020603050405020304" pitchFamily="18" charset="0"/>
                <a:cs typeface="Times New Roman" panose="02020603050405020304" pitchFamily="18" charset="0"/>
              </a:rPr>
              <a:t> in Himachal Pradesh. Big dams have been in sharp focus of various environmental groups all over the world, which is mainly because of several ecological problems including deforestation and socio-economic problems related to tribal or native people associated with them.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F78B85-8AD3-4942-8C21-3C027930B015}"/>
              </a:ext>
            </a:extLst>
          </p:cNvPr>
          <p:cNvSpPr>
            <a:spLocks noGrp="1"/>
          </p:cNvSpPr>
          <p:nvPr>
            <p:ph idx="1"/>
          </p:nvPr>
        </p:nvSpPr>
        <p:spPr>
          <a:xfrm>
            <a:off x="457200" y="533400"/>
            <a:ext cx="8229600" cy="6172200"/>
          </a:xfrm>
        </p:spPr>
        <p:txBody>
          <a:bodyPr>
            <a:normAutofit fontScale="77500" lnSpcReduction="20000"/>
          </a:bodyPr>
          <a:lstStyle/>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a:t>
            </a:r>
            <a:r>
              <a:rPr lang="en-IN" b="1" dirty="0">
                <a:latin typeface="Times New Roman" panose="02020603050405020304" pitchFamily="18" charset="0"/>
                <a:cs typeface="Times New Roman" panose="02020603050405020304" pitchFamily="18" charset="0"/>
              </a:rPr>
              <a:t>Silent valley hydroelectric project </a:t>
            </a:r>
            <a:r>
              <a:rPr lang="en-IN" dirty="0">
                <a:latin typeface="Times New Roman" panose="02020603050405020304" pitchFamily="18" charset="0"/>
                <a:cs typeface="Times New Roman" panose="02020603050405020304" pitchFamily="18" charset="0"/>
              </a:rPr>
              <a:t>was one of the first such projects situated in the tropical rain forest area of Western Ghats which attracted much concern of the people.</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crusade against the ecological damage and deforestation caused due to Tehri dam was led by Shri. Sunder Lal </a:t>
            </a:r>
            <a:r>
              <a:rPr lang="en-IN" dirty="0" err="1">
                <a:latin typeface="Times New Roman" panose="02020603050405020304" pitchFamily="18" charset="0"/>
                <a:cs typeface="Times New Roman" panose="02020603050405020304" pitchFamily="18" charset="0"/>
              </a:rPr>
              <a:t>Bahaguna</a:t>
            </a:r>
            <a:r>
              <a:rPr lang="en-IN" dirty="0">
                <a:latin typeface="Times New Roman" panose="02020603050405020304" pitchFamily="18" charset="0"/>
                <a:cs typeface="Times New Roman" panose="02020603050405020304" pitchFamily="18" charset="0"/>
              </a:rPr>
              <a:t>, the leader of </a:t>
            </a:r>
            <a:r>
              <a:rPr lang="en-IN" b="1" dirty="0">
                <a:latin typeface="Times New Roman" panose="02020603050405020304" pitchFamily="18" charset="0"/>
                <a:cs typeface="Times New Roman" panose="02020603050405020304" pitchFamily="18" charset="0"/>
              </a:rPr>
              <a:t>Chipko Movement.</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The cause of </a:t>
            </a:r>
            <a:r>
              <a:rPr lang="en-IN" b="1" dirty="0">
                <a:latin typeface="Times New Roman" panose="02020603050405020304" pitchFamily="18" charset="0"/>
                <a:cs typeface="Times New Roman" panose="02020603050405020304" pitchFamily="18" charset="0"/>
              </a:rPr>
              <a:t>Sardar Sarovar Dam </a:t>
            </a:r>
            <a:r>
              <a:rPr lang="en-IN" dirty="0">
                <a:latin typeface="Times New Roman" panose="02020603050405020304" pitchFamily="18" charset="0"/>
                <a:cs typeface="Times New Roman" panose="02020603050405020304" pitchFamily="18" charset="0"/>
              </a:rPr>
              <a:t>related issues have been taken up by the environmental activities </a:t>
            </a:r>
            <a:r>
              <a:rPr lang="en-IN" dirty="0" err="1">
                <a:latin typeface="Times New Roman" panose="02020603050405020304" pitchFamily="18" charset="0"/>
                <a:cs typeface="Times New Roman" panose="02020603050405020304" pitchFamily="18" charset="0"/>
              </a:rPr>
              <a:t>Medha</a:t>
            </a:r>
            <a:r>
              <a:rPr lang="en-IN" dirty="0">
                <a:latin typeface="Times New Roman" panose="02020603050405020304" pitchFamily="18" charset="0"/>
                <a:cs typeface="Times New Roman" panose="02020603050405020304" pitchFamily="18" charset="0"/>
              </a:rPr>
              <a:t> Patkar, joined by Arundhati Ray and Baba </a:t>
            </a:r>
            <a:r>
              <a:rPr lang="en-IN" dirty="0" err="1">
                <a:latin typeface="Times New Roman" panose="02020603050405020304" pitchFamily="18" charset="0"/>
                <a:cs typeface="Times New Roman" panose="02020603050405020304" pitchFamily="18" charset="0"/>
              </a:rPr>
              <a:t>Amte</a:t>
            </a:r>
            <a:r>
              <a:rPr lang="en-IN" dirty="0">
                <a:latin typeface="Times New Roman" panose="02020603050405020304" pitchFamily="18" charset="0"/>
                <a:cs typeface="Times New Roman" panose="02020603050405020304" pitchFamily="18" charset="0"/>
              </a:rPr>
              <a:t>. For building big dams, large scale devastation of forests takes place which breaks the natural ecological balance of the region.</a:t>
            </a:r>
          </a:p>
          <a:p>
            <a:pPr>
              <a:buFont typeface="Wingdings" panose="05000000000000000000" pitchFamily="2" charset="2"/>
              <a:buChar char="§"/>
            </a:pPr>
            <a:r>
              <a:rPr lang="en-IN" dirty="0">
                <a:latin typeface="Times New Roman" panose="02020603050405020304" pitchFamily="18" charset="0"/>
                <a:cs typeface="Times New Roman" panose="02020603050405020304" pitchFamily="18" charset="0"/>
              </a:rPr>
              <a:t>Floods, droughts and landslides become more prevalent in such areas. Forests are the repositories of invaluable gifts of nature in the form of biodiversity and by destroying them (particularly, the tropical rain forests), we are going to lose these species even before knowing them. These species could be having marvellous economic or medicinal value and deforestation results in loss of this storehouse of species which have evolved over millions of years in a single stroke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3743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E385C-849C-4B45-BE18-69814DA68915}"/>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ACTIVITY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A017B1D-8EE0-46F0-997A-C198BB4FC38E}"/>
              </a:ext>
            </a:extLst>
          </p:cNvPr>
          <p:cNvSpPr>
            <a:spLocks noGrp="1"/>
          </p:cNvSpPr>
          <p:nvPr>
            <p:ph idx="1"/>
          </p:nvPr>
        </p:nvSpPr>
        <p:spPr/>
        <p:txBody>
          <a:bodyPr>
            <a:normAutofit/>
          </a:bodyPr>
          <a:lstStyle/>
          <a:p>
            <a:pPr marL="0" indent="0" algn="ctr">
              <a:buNone/>
            </a:pPr>
            <a:r>
              <a:rPr lang="en-US" sz="4000" b="1" dirty="0">
                <a:latin typeface="Times New Roman" panose="02020603050405020304" pitchFamily="18" charset="0"/>
                <a:cs typeface="Times New Roman" panose="02020603050405020304" pitchFamily="18" charset="0"/>
              </a:rPr>
              <a:t>Chipko Movement </a:t>
            </a:r>
          </a:p>
          <a:p>
            <a:pPr marL="0" indent="0" algn="ctr">
              <a:buNone/>
            </a:pPr>
            <a:r>
              <a:rPr lang="en-US" sz="4000" dirty="0">
                <a:hlinkClick r:id="rId2"/>
              </a:rPr>
              <a:t>https://en.wikipedia.org/wiki/Chipko_movement</a:t>
            </a:r>
            <a:endParaRPr lang="en-US" sz="40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BCF9573-56E2-46D4-B99C-69394BD68DCD}"/>
              </a:ext>
            </a:extLst>
          </p:cNvPr>
          <p:cNvPicPr>
            <a:picLocks noChangeAspect="1"/>
          </p:cNvPicPr>
          <p:nvPr/>
        </p:nvPicPr>
        <p:blipFill>
          <a:blip r:embed="rId3"/>
          <a:stretch>
            <a:fillRect/>
          </a:stretch>
        </p:blipFill>
        <p:spPr>
          <a:xfrm>
            <a:off x="2895600" y="3124200"/>
            <a:ext cx="3505199" cy="2883392"/>
          </a:xfrm>
          <a:prstGeom prst="rect">
            <a:avLst/>
          </a:prstGeom>
        </p:spPr>
      </p:pic>
    </p:spTree>
    <p:extLst>
      <p:ext uri="{BB962C8B-B14F-4D97-AF65-F5344CB8AC3E}">
        <p14:creationId xmlns:p14="http://schemas.microsoft.com/office/powerpoint/2010/main" val="3456467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3255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FOREST CONSERVATION AND MANAGEMENT</a:t>
            </a:r>
            <a:br>
              <a:rPr lang="en-US" dirty="0"/>
            </a:br>
            <a:endParaRPr lang="en-US" dirty="0"/>
          </a:p>
        </p:txBody>
      </p:sp>
      <p:sp>
        <p:nvSpPr>
          <p:cNvPr id="3" name="Content Placeholder 2"/>
          <p:cNvSpPr>
            <a:spLocks noGrp="1"/>
          </p:cNvSpPr>
          <p:nvPr>
            <p:ph idx="1"/>
          </p:nvPr>
        </p:nvSpPr>
        <p:spPr>
          <a:xfrm>
            <a:off x="457200" y="1295400"/>
            <a:ext cx="8229600" cy="4830763"/>
          </a:xfrm>
        </p:spPr>
        <p:txBody>
          <a:bodyPr>
            <a:normAutofit fontScale="70000" lnSpcReduction="20000"/>
          </a:bodyPr>
          <a:lstStyle/>
          <a:p>
            <a:pPr>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Forest is one of the most valuable resources and thus needs to be conserved. To conserve forest, following steps should be taken.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Conservation of forest is a national problem, thus it should be tackled with perfect coordination between concerned government departments.</a:t>
            </a:r>
          </a:p>
          <a:p>
            <a:r>
              <a:rPr lang="en-US" dirty="0">
                <a:latin typeface="Times New Roman" panose="02020603050405020304" pitchFamily="18" charset="0"/>
                <a:cs typeface="Times New Roman" panose="02020603050405020304" pitchFamily="18" charset="0"/>
              </a:rPr>
              <a:t>People should be made aware of importance of forest and involved in forest conservation activities.</a:t>
            </a:r>
          </a:p>
          <a:p>
            <a:r>
              <a:rPr lang="en-US" dirty="0">
                <a:latin typeface="Times New Roman" panose="02020603050405020304" pitchFamily="18" charset="0"/>
                <a:cs typeface="Times New Roman" panose="02020603050405020304" pitchFamily="18" charset="0"/>
              </a:rPr>
              <a:t>The cutting of trees in the forests for timber should be stopped.</a:t>
            </a:r>
          </a:p>
          <a:p>
            <a:r>
              <a:rPr lang="en-US" dirty="0">
                <a:latin typeface="Times New Roman" panose="02020603050405020304" pitchFamily="18" charset="0"/>
                <a:cs typeface="Times New Roman" panose="02020603050405020304" pitchFamily="18" charset="0"/>
              </a:rPr>
              <a:t>A forestation programs should be launched</a:t>
            </a:r>
          </a:p>
          <a:p>
            <a:r>
              <a:rPr lang="en-US" dirty="0">
                <a:latin typeface="Times New Roman" panose="02020603050405020304" pitchFamily="18" charset="0"/>
                <a:cs typeface="Times New Roman" panose="02020603050405020304" pitchFamily="18" charset="0"/>
              </a:rPr>
              <a:t>Grasslands should be regenerated.</a:t>
            </a:r>
          </a:p>
          <a:p>
            <a:r>
              <a:rPr lang="en-US" dirty="0">
                <a:latin typeface="Times New Roman" panose="02020603050405020304" pitchFamily="18" charset="0"/>
                <a:cs typeface="Times New Roman" panose="02020603050405020304" pitchFamily="18" charset="0"/>
              </a:rPr>
              <a:t>Forest conservation Act should be strictly implemented to check deforestation.</a:t>
            </a:r>
          </a:p>
          <a:p>
            <a:r>
              <a:rPr lang="en-US" dirty="0">
                <a:latin typeface="Times New Roman" panose="02020603050405020304" pitchFamily="18" charset="0"/>
                <a:cs typeface="Times New Roman" panose="02020603050405020304" pitchFamily="18" charset="0"/>
              </a:rPr>
              <a:t>Awards should be instituted for the deserving.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WATER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181600"/>
          </a:xfrm>
        </p:spPr>
        <p:txBody>
          <a:bodyPr>
            <a:noAutofit/>
          </a:bodyPr>
          <a:lstStyle/>
          <a:p>
            <a:pPr algn="just"/>
            <a:r>
              <a:rPr lang="en-US" sz="2000" dirty="0">
                <a:latin typeface="Times New Roman" panose="02020603050405020304" pitchFamily="18" charset="0"/>
                <a:cs typeface="Times New Roman" panose="02020603050405020304" pitchFamily="18" charset="0"/>
              </a:rPr>
              <a:t>Water is an indispensable resource for life on earth. Approximately 70.8 % surface of earth is covered with water in the form of oceans. Out of this, about 97% is not fit for human consumption, about 2% is locked as a glacier and only less than 1% available as fresh water that can be used for human consumption and other uses.</a:t>
            </a:r>
          </a:p>
          <a:p>
            <a:pPr algn="just"/>
            <a:r>
              <a:rPr lang="en-US" sz="2000" dirty="0">
                <a:latin typeface="Times New Roman" panose="02020603050405020304" pitchFamily="18" charset="0"/>
                <a:cs typeface="Times New Roman" panose="02020603050405020304" pitchFamily="18" charset="0"/>
              </a:rPr>
              <a:t>Water is a very important source and essential for life because it has very unique characteristic such as</a:t>
            </a:r>
          </a:p>
          <a:p>
            <a:pPr algn="just"/>
            <a:r>
              <a:rPr lang="en-US" sz="2000" dirty="0">
                <a:latin typeface="Times New Roman" panose="02020603050405020304" pitchFamily="18" charset="0"/>
                <a:cs typeface="Times New Roman" panose="02020603050405020304" pitchFamily="18" charset="0"/>
              </a:rPr>
              <a:t>Water exists as liquid over a wide range of temperature 0-100</a:t>
            </a:r>
            <a:r>
              <a:rPr lang="en-US" sz="2000" baseline="30000" dirty="0">
                <a:latin typeface="Times New Roman" panose="02020603050405020304" pitchFamily="18" charset="0"/>
                <a:cs typeface="Times New Roman" panose="02020603050405020304" pitchFamily="18" charset="0"/>
              </a:rPr>
              <a:t>0</a:t>
            </a:r>
            <a:r>
              <a:rPr lang="en-US" sz="2000" dirty="0">
                <a:latin typeface="Times New Roman" panose="02020603050405020304" pitchFamily="18" charset="0"/>
                <a:cs typeface="Times New Roman" panose="02020603050405020304" pitchFamily="18" charset="0"/>
              </a:rPr>
              <a:t>C with highest specific heat and latent heat of vaporization.</a:t>
            </a:r>
          </a:p>
          <a:p>
            <a:pPr algn="just"/>
            <a:r>
              <a:rPr lang="en-US" sz="2000" dirty="0">
                <a:latin typeface="Times New Roman" panose="02020603050405020304" pitchFamily="18" charset="0"/>
                <a:cs typeface="Times New Roman" panose="02020603050405020304" pitchFamily="18" charset="0"/>
              </a:rPr>
              <a:t>Water is excellent solvent and act as carrier of nutrient and helps to distribute them to the cells in the body, regulates the body temperature and support structure and can dissolve various pollutant and can act as carrier of large number of microorganisms</a:t>
            </a:r>
          </a:p>
          <a:p>
            <a:pPr algn="just"/>
            <a:r>
              <a:rPr lang="en-US" sz="2000" dirty="0">
                <a:latin typeface="Times New Roman" panose="02020603050405020304" pitchFamily="18" charset="0"/>
                <a:cs typeface="Times New Roman" panose="02020603050405020304" pitchFamily="18" charset="0"/>
              </a:rPr>
              <a:t>It is responsible for hydrological cycle which acts as resource of water to the earth. It is estimated that about 1.4 inch thick layer of water evaporates and majority of water returns to earth through hydrological cycle.</a:t>
            </a:r>
          </a:p>
          <a:p>
            <a:pPr algn="just">
              <a:buNone/>
            </a:pPr>
            <a:br>
              <a:rPr lang="en-US" sz="1900" dirty="0"/>
            </a:br>
            <a:endParaRPr lang="en-US" sz="19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IN" b="1" dirty="0">
                <a:solidFill>
                  <a:srgbClr val="FF0000"/>
                </a:solidFill>
              </a:rPr>
              <a:t>WATER RESOURCES</a:t>
            </a:r>
            <a:endParaRPr lang="en-US" dirty="0">
              <a:solidFill>
                <a:srgbClr val="FF0000"/>
              </a:solidFill>
            </a:endParaRPr>
          </a:p>
        </p:txBody>
      </p:sp>
      <p:sp>
        <p:nvSpPr>
          <p:cNvPr id="3" name="Content Placeholder 2"/>
          <p:cNvSpPr>
            <a:spLocks noGrp="1"/>
          </p:cNvSpPr>
          <p:nvPr>
            <p:ph idx="1"/>
          </p:nvPr>
        </p:nvSpPr>
        <p:spPr>
          <a:xfrm>
            <a:off x="457200" y="914400"/>
            <a:ext cx="8229600" cy="5257800"/>
          </a:xfrm>
        </p:spPr>
        <p:txBody>
          <a:bodyPr>
            <a:noAutofit/>
          </a:bodyPr>
          <a:lstStyle/>
          <a:p>
            <a:pPr algn="just">
              <a:buNone/>
            </a:pPr>
            <a:r>
              <a:rPr lang="en-US" sz="2000" b="1" dirty="0">
                <a:solidFill>
                  <a:schemeClr val="accent6"/>
                </a:solidFill>
                <a:latin typeface="Times New Roman" panose="02020603050405020304" pitchFamily="18" charset="0"/>
                <a:cs typeface="Times New Roman" panose="02020603050405020304" pitchFamily="18" charset="0"/>
              </a:rPr>
              <a:t>Water Use</a:t>
            </a:r>
            <a:endParaRPr lang="en-US" sz="2000" dirty="0">
              <a:solidFill>
                <a:schemeClr val="accent6"/>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More than 99% of earth water is unavailable for use; only 1% water is available for people, animal, plants and earth. There is an uneven distribution of water resources, tropical rain forest are receive maximum rainfall where as desert receive only little rainfall.</a:t>
            </a:r>
          </a:p>
          <a:p>
            <a:pPr algn="just"/>
            <a:r>
              <a:rPr lang="en-US" sz="2000" dirty="0">
                <a:latin typeface="Times New Roman" panose="02020603050405020304" pitchFamily="18" charset="0"/>
                <a:cs typeface="Times New Roman" panose="02020603050405020304" pitchFamily="18" charset="0"/>
              </a:rPr>
              <a:t>Due to its unique properties water is of multiple uses for all living organisms. Water is absolutely essential for all the living organisms. One can survive for weeks without food but cannot survive more than a few days without water. Since the earliest days of mankind water availability was the major factor to decide the place of human settlements. Water dissolves nutrients and distributes them in different parts of plants and regulates the temperature and removes the waste.</a:t>
            </a:r>
          </a:p>
          <a:p>
            <a:pPr algn="just"/>
            <a:endParaRPr lang="en-US" sz="15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6E5C2-5A3D-4F30-A2A8-6FD1467BB437}"/>
              </a:ext>
            </a:extLst>
          </p:cNvPr>
          <p:cNvSpPr>
            <a:spLocks noGrp="1"/>
          </p:cNvSpPr>
          <p:nvPr>
            <p:ph type="title"/>
          </p:nvPr>
        </p:nvSpPr>
        <p:spPr>
          <a:xfrm>
            <a:off x="436098" y="0"/>
            <a:ext cx="8229600" cy="1143000"/>
          </a:xfrm>
        </p:spPr>
        <p:txBody>
          <a:bodyPr>
            <a:normAutofit fontScale="90000"/>
          </a:bodyPr>
          <a:lstStyle/>
          <a:p>
            <a:br>
              <a:rPr lang="en-US" dirty="0"/>
            </a:br>
            <a:r>
              <a:rPr lang="en-US" b="1" dirty="0">
                <a:solidFill>
                  <a:srgbClr val="FF0000"/>
                </a:solidFill>
                <a:latin typeface="Times New Roman" panose="02020603050405020304" pitchFamily="18" charset="0"/>
                <a:cs typeface="Times New Roman" panose="02020603050405020304" pitchFamily="18" charset="0"/>
              </a:rPr>
              <a:t>Fresh water crisis</a:t>
            </a:r>
            <a:br>
              <a:rPr lang="en-US" dirty="0"/>
            </a:br>
            <a:endParaRPr lang="en-US" dirty="0"/>
          </a:p>
        </p:txBody>
      </p:sp>
      <p:sp>
        <p:nvSpPr>
          <p:cNvPr id="3" name="Content Placeholder 2">
            <a:extLst>
              <a:ext uri="{FF2B5EF4-FFF2-40B4-BE49-F238E27FC236}">
                <a16:creationId xmlns:a16="http://schemas.microsoft.com/office/drawing/2014/main" id="{0DF04094-DBC2-4537-B0CB-64EA7312E43C}"/>
              </a:ext>
            </a:extLst>
          </p:cNvPr>
          <p:cNvSpPr>
            <a:spLocks noGrp="1"/>
          </p:cNvSpPr>
          <p:nvPr>
            <p:ph idx="1"/>
          </p:nvPr>
        </p:nvSpPr>
        <p:spPr>
          <a:xfrm>
            <a:off x="450166" y="1066800"/>
            <a:ext cx="8229600" cy="5791200"/>
          </a:xfrm>
        </p:spPr>
        <p:txBody>
          <a:bodyPr>
            <a:normAutofit fontScale="77500" lnSpcReduction="20000"/>
          </a:bodyPr>
          <a:lstStyle/>
          <a:p>
            <a:pPr algn="just"/>
            <a:r>
              <a:rPr lang="en-IN" dirty="0">
                <a:latin typeface="Times New Roman" panose="02020603050405020304" pitchFamily="18" charset="0"/>
                <a:cs typeface="Times New Roman" panose="02020603050405020304" pitchFamily="18" charset="0"/>
              </a:rPr>
              <a:t>On global scale water availability is not a problem itself, but it’s availability in right form, right time and right place is a problem. Irregularities in duration and intensity of rainfall cause floods and droughts. Out of the total water reserves of the world, about 97% is salty water (marine) and only 3% is fresh water.</a:t>
            </a:r>
          </a:p>
          <a:p>
            <a:pPr algn="just"/>
            <a:r>
              <a:rPr lang="en-IN" dirty="0">
                <a:latin typeface="Times New Roman" panose="02020603050405020304" pitchFamily="18" charset="0"/>
                <a:cs typeface="Times New Roman" panose="02020603050405020304" pitchFamily="18" charset="0"/>
              </a:rPr>
              <a:t>Due to increased demands overuse of groundwater for drinking, irrigation and domestic purposes has lead to rapid depletion of groundwater in various regions leading to lowering of water table.</a:t>
            </a:r>
          </a:p>
          <a:p>
            <a:pPr algn="just"/>
            <a:r>
              <a:rPr lang="en-IN" dirty="0">
                <a:latin typeface="Times New Roman" panose="02020603050405020304" pitchFamily="18" charset="0"/>
                <a:cs typeface="Times New Roman" panose="02020603050405020304" pitchFamily="18" charset="0"/>
              </a:rPr>
              <a:t>Pollution of many of the groundwater aquifers has made them unfit for consumption. Rivers and streams have long been used for discharging the wastes. due to industrialization river water are being polluted because industrial residues are pushed into the river .Civilizations have grown and flourished on the banks of rivers, but being over populated due to fast growth are polluting the natural resources of water.</a:t>
            </a:r>
          </a:p>
          <a:p>
            <a:endParaRPr lang="en-US" dirty="0"/>
          </a:p>
        </p:txBody>
      </p:sp>
    </p:spTree>
    <p:extLst>
      <p:ext uri="{BB962C8B-B14F-4D97-AF65-F5344CB8AC3E}">
        <p14:creationId xmlns:p14="http://schemas.microsoft.com/office/powerpoint/2010/main" val="2193860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PROBLEMS ASSOCIATED WITH WATER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dirty="0"/>
              <a:t>These are some problems associated with use of water</a:t>
            </a:r>
          </a:p>
          <a:p>
            <a:pPr algn="just"/>
            <a:r>
              <a:rPr lang="en-US" b="1" dirty="0"/>
              <a:t>Water Scarcity</a:t>
            </a:r>
            <a:r>
              <a:rPr lang="en-US" dirty="0"/>
              <a:t> (precipitation/evapotranspiration balance, temporal availability, per capita availability)</a:t>
            </a:r>
          </a:p>
          <a:p>
            <a:pPr algn="just"/>
            <a:r>
              <a:rPr lang="en-US" b="1" dirty="0"/>
              <a:t>Floods and droughts</a:t>
            </a:r>
            <a:r>
              <a:rPr lang="en-US" dirty="0"/>
              <a:t> (</a:t>
            </a:r>
            <a:r>
              <a:rPr lang="en-US" dirty="0" err="1"/>
              <a:t>spatio</a:t>
            </a:r>
            <a:r>
              <a:rPr lang="en-US" dirty="0"/>
              <a:t>-temporal distribution; regular floods related to heavy winter or spring rains, increasing damage level due to shifting land use (settlements in flood zones) recurrent summer droughts coinciding with peak demand periods for agriculture and tourism)</a:t>
            </a:r>
          </a:p>
          <a:p>
            <a:pPr algn="just"/>
            <a:r>
              <a:rPr lang="en-US" b="1" dirty="0"/>
              <a:t>Groundwater availability and quality </a:t>
            </a:r>
            <a:r>
              <a:rPr lang="en-US" dirty="0"/>
              <a:t>(aquifer size and access, yield, saltwater intrusion, pollution of shallow aquifers)</a:t>
            </a:r>
          </a:p>
          <a:p>
            <a:pPr algn="just"/>
            <a:r>
              <a:rPr lang="en-US" b="1" dirty="0"/>
              <a:t>Watershed degradation</a:t>
            </a:r>
            <a:r>
              <a:rPr lang="en-US" dirty="0"/>
              <a:t> (deforestation, land use, increasing impervious (sealed) areas due to urbanization the main concern here is land use change (primarily deforestation and urbanization) and its effects on runoff patterns (flooding) and water quality including erosion/sediments with subsequent problems such as reservoir siltation/capacity loss)</a:t>
            </a:r>
          </a:p>
          <a:p>
            <a:pPr algn="just"/>
            <a:r>
              <a:rPr lang="en-US" b="1" dirty="0"/>
              <a:t>Coastal interaction</a:t>
            </a:r>
            <a:r>
              <a:rPr lang="en-US" dirty="0"/>
              <a:t> (salinity intrusion in groundwater and estuaries, coastal pollution due to pollution runoff)</a:t>
            </a:r>
          </a:p>
          <a:p>
            <a:pPr algn="just"/>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RESOURCE</a:t>
            </a:r>
          </a:p>
        </p:txBody>
      </p:sp>
      <p:sp>
        <p:nvSpPr>
          <p:cNvPr id="3" name="Content Placeholder 2"/>
          <p:cNvSpPr>
            <a:spLocks noGrp="1"/>
          </p:cNvSpPr>
          <p:nvPr>
            <p:ph idx="1"/>
          </p:nvPr>
        </p:nvSpPr>
        <p:spPr/>
        <p:txBody>
          <a:bodyPr>
            <a:normAutofit/>
          </a:bodyPr>
          <a:lstStyle/>
          <a:p>
            <a:pPr algn="just"/>
            <a:r>
              <a:rPr lang="en-IN" sz="2600" dirty="0">
                <a:latin typeface="Times New Roman" panose="02020603050405020304" pitchFamily="18" charset="0"/>
                <a:cs typeface="Times New Roman" panose="02020603050405020304" pitchFamily="18" charset="0"/>
              </a:rPr>
              <a:t>What is the value of the resource and where does it originate?</a:t>
            </a:r>
          </a:p>
          <a:p>
            <a:pPr algn="just"/>
            <a:r>
              <a:rPr lang="en-IN" sz="2600" dirty="0">
                <a:latin typeface="Times New Roman" panose="02020603050405020304" pitchFamily="18" charset="0"/>
                <a:cs typeface="Times New Roman" panose="02020603050405020304" pitchFamily="18" charset="0"/>
              </a:rPr>
              <a:t>Who uses it most intensively and how?</a:t>
            </a:r>
          </a:p>
          <a:p>
            <a:pPr algn="just"/>
            <a:r>
              <a:rPr lang="en-IN" sz="2600" dirty="0">
                <a:latin typeface="Times New Roman" panose="02020603050405020304" pitchFamily="18" charset="0"/>
                <a:cs typeface="Times New Roman" panose="02020603050405020304" pitchFamily="18" charset="0"/>
              </a:rPr>
              <a:t>How is it being overused or misused?</a:t>
            </a:r>
          </a:p>
          <a:p>
            <a:pPr algn="just"/>
            <a:r>
              <a:rPr lang="en-IN" sz="2600" dirty="0">
                <a:latin typeface="Times New Roman" panose="02020603050405020304" pitchFamily="18" charset="0"/>
                <a:cs typeface="Times New Roman" panose="02020603050405020304" pitchFamily="18" charset="0"/>
              </a:rPr>
              <a:t>Who is responsible for its improper use-the resource collector, the middle man, the end-user?</a:t>
            </a:r>
          </a:p>
          <a:p>
            <a:pPr algn="just"/>
            <a:r>
              <a:rPr lang="en-IN" sz="2600" dirty="0">
                <a:latin typeface="Times New Roman" panose="02020603050405020304" pitchFamily="18" charset="0"/>
                <a:cs typeface="Times New Roman" panose="02020603050405020304" pitchFamily="18" charset="0"/>
              </a:rPr>
              <a:t>How can we help to conserve it and prevent its unsustainable use</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OVER-EXPLOITATION OF WATER</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181600"/>
          </a:xfrm>
        </p:spPr>
        <p:txBody>
          <a:bodyPr>
            <a:noAutofit/>
          </a:bodyPr>
          <a:lstStyle/>
          <a:p>
            <a:pPr>
              <a:buNone/>
            </a:pPr>
            <a:r>
              <a:rPr lang="en-US" sz="2000" b="1" dirty="0">
                <a:latin typeface="Times New Roman" panose="02020603050405020304" pitchFamily="18" charset="0"/>
                <a:cs typeface="Times New Roman" panose="02020603050405020304" pitchFamily="18" charset="0"/>
              </a:rPr>
              <a:t>Groundwater</a:t>
            </a:r>
            <a:br>
              <a:rPr lang="en-US" sz="2000" b="1"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About 9.86% of the total fresh water resources are in the form of groundwater and it is about 35-50 times that of surface water supplies.</a:t>
            </a:r>
          </a:p>
          <a:p>
            <a:pPr>
              <a:buNone/>
            </a:pPr>
            <a:r>
              <a:rPr lang="en-US" sz="2000" dirty="0">
                <a:latin typeface="Times New Roman" panose="02020603050405020304" pitchFamily="18" charset="0"/>
                <a:cs typeface="Times New Roman" panose="02020603050405020304" pitchFamily="18" charset="0"/>
              </a:rPr>
              <a:t>Effects of extensive and reckless groundwater usage:</a:t>
            </a:r>
          </a:p>
          <a:p>
            <a:r>
              <a:rPr lang="en-US" sz="2000" dirty="0">
                <a:latin typeface="Times New Roman" panose="02020603050405020304" pitchFamily="18" charset="0"/>
                <a:cs typeface="Times New Roman" panose="02020603050405020304" pitchFamily="18" charset="0"/>
              </a:rPr>
              <a:t>1. Subsidence</a:t>
            </a:r>
          </a:p>
          <a:p>
            <a:r>
              <a:rPr lang="en-US" sz="2000" dirty="0">
                <a:latin typeface="Times New Roman" panose="02020603050405020304" pitchFamily="18" charset="0"/>
                <a:cs typeface="Times New Roman" panose="02020603050405020304" pitchFamily="18" charset="0"/>
              </a:rPr>
              <a:t>2. Lowering of water table</a:t>
            </a:r>
          </a:p>
          <a:p>
            <a:r>
              <a:rPr lang="en-US" sz="2000" dirty="0">
                <a:latin typeface="Times New Roman" panose="02020603050405020304" pitchFamily="18" charset="0"/>
                <a:cs typeface="Times New Roman" panose="02020603050405020304" pitchFamily="18" charset="0"/>
              </a:rPr>
              <a:t>3. Water logging</a:t>
            </a:r>
          </a:p>
          <a:p>
            <a:pPr>
              <a:buNone/>
            </a:pPr>
            <a:r>
              <a:rPr lang="en-US" sz="2000" b="1" dirty="0">
                <a:latin typeface="Times New Roman" panose="02020603050405020304" pitchFamily="18" charset="0"/>
                <a:cs typeface="Times New Roman" panose="02020603050405020304" pitchFamily="18" charset="0"/>
              </a:rPr>
              <a:t>Surface water</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Surface water mainly comes directly from rain or snow covers. The various surface sources are natural lakes and ponds, rivers and streams, artificial reservoirs. Availability of surface water decides the economy of the country. On one side surface water availability affects the productivity, but on the other side water sources may cause floods and drought. Due to unequal distribution, water may lead to national (interstate) or international disputes. </a:t>
            </a:r>
            <a:endParaRPr lang="en-US" sz="16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MAJOR WATER CONFLICTS</a:t>
            </a:r>
            <a:br>
              <a:rPr lang="en-IN" dirty="0"/>
            </a:br>
            <a:endParaRPr lang="en-US" dirty="0"/>
          </a:p>
        </p:txBody>
      </p:sp>
      <p:sp>
        <p:nvSpPr>
          <p:cNvPr id="3" name="Content Placeholder 2"/>
          <p:cNvSpPr>
            <a:spLocks noGrp="1"/>
          </p:cNvSpPr>
          <p:nvPr>
            <p:ph idx="1"/>
          </p:nvPr>
        </p:nvSpPr>
        <p:spPr>
          <a:xfrm>
            <a:off x="457200" y="1066800"/>
            <a:ext cx="8229600" cy="5059363"/>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Some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of the major water conflicts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have become thorn in relations between states and countries are</a:t>
            </a:r>
          </a:p>
          <a:p>
            <a:r>
              <a:rPr lang="en-US" b="1" dirty="0">
                <a:latin typeface="Times New Roman" panose="02020603050405020304" pitchFamily="18" charset="0"/>
                <a:cs typeface="Times New Roman" panose="02020603050405020304" pitchFamily="18" charset="0"/>
              </a:rPr>
              <a:t>Water conflict in the middle east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Countries involved are Sudan, Egypt and Turkey. It also affects countries which are water starved viz. Saudi Arabia, Kuwait, Syria, Israel and Jordan.</a:t>
            </a:r>
          </a:p>
          <a:p>
            <a:r>
              <a:rPr lang="en-US" b="1" dirty="0">
                <a:latin typeface="Times New Roman" panose="02020603050405020304" pitchFamily="18" charset="0"/>
                <a:cs typeface="Times New Roman" panose="02020603050405020304" pitchFamily="18" charset="0"/>
              </a:rPr>
              <a:t>The Indus water treaty</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Indus water treaty dispute between India and Pakistan is lingering since long.</a:t>
            </a:r>
          </a:p>
          <a:p>
            <a:r>
              <a:rPr lang="en-US" b="1" dirty="0">
                <a:latin typeface="Times New Roman" panose="02020603050405020304" pitchFamily="18" charset="0"/>
                <a:cs typeface="Times New Roman" panose="02020603050405020304" pitchFamily="18" charset="0"/>
              </a:rPr>
              <a:t>The Cauvery water dispute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It involves two major states of India viz. Tamilnadu and Karnataka.</a:t>
            </a:r>
          </a:p>
          <a:p>
            <a:r>
              <a:rPr lang="en-US" b="1" dirty="0">
                <a:latin typeface="Times New Roman" panose="02020603050405020304" pitchFamily="18" charset="0"/>
                <a:cs typeface="Times New Roman" panose="02020603050405020304" pitchFamily="18" charset="0"/>
              </a:rPr>
              <a:t>The </a:t>
            </a:r>
            <a:r>
              <a:rPr lang="en-US" b="1" dirty="0" err="1">
                <a:latin typeface="Times New Roman" panose="02020603050405020304" pitchFamily="18" charset="0"/>
                <a:cs typeface="Times New Roman" panose="02020603050405020304" pitchFamily="18" charset="0"/>
              </a:rPr>
              <a:t>Satluj</a:t>
            </a:r>
            <a:r>
              <a:rPr lang="en-US" b="1" dirty="0">
                <a:latin typeface="Times New Roman" panose="02020603050405020304" pitchFamily="18" charset="0"/>
                <a:cs typeface="Times New Roman" panose="02020603050405020304" pitchFamily="18" charset="0"/>
              </a:rPr>
              <a:t>-Yamuna link canal dispute</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dispute is between two Northern states viz. Punjab and Haryana and UP, Rajasthan as well as Delhi has also interest in it .</a:t>
            </a:r>
          </a:p>
          <a:p>
            <a:r>
              <a:rPr lang="en-US" dirty="0">
                <a:latin typeface="Times New Roman" panose="02020603050405020304" pitchFamily="18" charset="0"/>
                <a:cs typeface="Times New Roman" panose="02020603050405020304" pitchFamily="18" charset="0"/>
              </a:rPr>
              <a:t>In traditional water management, innovative arrangements ensure equitable distribution of water, which are democratically implemented. These disputes can be solved amicably through ‘Gram Panchayats”, if transparency is maintained. But disputes between countries or states sometimes attain war like situation and are difficult to solve.</a:t>
            </a:r>
          </a:p>
          <a:p>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AAA7B2E-B2CE-48FD-8E87-5DAE0AF59C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22370" y="3755571"/>
            <a:ext cx="4310744" cy="3102428"/>
          </a:xfrm>
        </p:spPr>
      </p:pic>
      <p:pic>
        <p:nvPicPr>
          <p:cNvPr id="7" name="Picture 6">
            <a:extLst>
              <a:ext uri="{FF2B5EF4-FFF2-40B4-BE49-F238E27FC236}">
                <a16:creationId xmlns:a16="http://schemas.microsoft.com/office/drawing/2014/main" id="{417E47B9-F007-46A5-BB6E-38F775F283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2370" y="1"/>
            <a:ext cx="4310744" cy="3733800"/>
          </a:xfrm>
          <a:prstGeom prst="rect">
            <a:avLst/>
          </a:prstGeom>
        </p:spPr>
      </p:pic>
      <p:pic>
        <p:nvPicPr>
          <p:cNvPr id="9" name="Picture 8">
            <a:extLst>
              <a:ext uri="{FF2B5EF4-FFF2-40B4-BE49-F238E27FC236}">
                <a16:creationId xmlns:a16="http://schemas.microsoft.com/office/drawing/2014/main" id="{311B08D2-8D11-45E3-82C4-62592DD5E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86" y="0"/>
            <a:ext cx="4800598" cy="3733800"/>
          </a:xfrm>
          <a:prstGeom prst="rect">
            <a:avLst/>
          </a:prstGeom>
        </p:spPr>
      </p:pic>
      <p:pic>
        <p:nvPicPr>
          <p:cNvPr id="11" name="Picture 10">
            <a:extLst>
              <a:ext uri="{FF2B5EF4-FFF2-40B4-BE49-F238E27FC236}">
                <a16:creationId xmlns:a16="http://schemas.microsoft.com/office/drawing/2014/main" id="{15ACF14C-5AB6-4A63-9AE9-923CFCD4DF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29" y="3751943"/>
            <a:ext cx="4800598" cy="3102427"/>
          </a:xfrm>
          <a:prstGeom prst="rect">
            <a:avLst/>
          </a:prstGeom>
        </p:spPr>
      </p:pic>
    </p:spTree>
    <p:extLst>
      <p:ext uri="{BB962C8B-B14F-4D97-AF65-F5344CB8AC3E}">
        <p14:creationId xmlns:p14="http://schemas.microsoft.com/office/powerpoint/2010/main" val="9279937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DAMS - BENEFITS AND PROBLEMS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83162"/>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Water is a precious resource and its scarcity is increasing at global level. There is a pressure to utilize surface water resources efficiently for different purposes. According to World Commission on Dam Report -2001 there are 45000 large dams spread over 140 countries</a:t>
            </a:r>
          </a:p>
          <a:p>
            <a:r>
              <a:rPr lang="en-US" b="1" dirty="0">
                <a:latin typeface="Times New Roman" panose="02020603050405020304" pitchFamily="18" charset="0"/>
                <a:cs typeface="Times New Roman" panose="02020603050405020304" pitchFamily="18" charset="0"/>
              </a:rPr>
              <a:t>Major benefits of dam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Hydroelectricity generation</a:t>
            </a:r>
          </a:p>
          <a:p>
            <a:r>
              <a:rPr lang="en-US" dirty="0">
                <a:latin typeface="Times New Roman" panose="02020603050405020304" pitchFamily="18" charset="0"/>
                <a:cs typeface="Times New Roman" panose="02020603050405020304" pitchFamily="18" charset="0"/>
              </a:rPr>
              <a:t>Year round water supply to ensure higher productivity</a:t>
            </a:r>
          </a:p>
          <a:p>
            <a:r>
              <a:rPr lang="en-US" dirty="0">
                <a:latin typeface="Times New Roman" panose="02020603050405020304" pitchFamily="18" charset="0"/>
                <a:cs typeface="Times New Roman" panose="02020603050405020304" pitchFamily="18" charset="0"/>
              </a:rPr>
              <a:t> Equal water distribution by transferring water from area of excess to area of deficit</a:t>
            </a:r>
          </a:p>
          <a:p>
            <a:r>
              <a:rPr lang="en-US" dirty="0">
                <a:latin typeface="Times New Roman" panose="02020603050405020304" pitchFamily="18" charset="0"/>
                <a:cs typeface="Times New Roman" panose="02020603050405020304" pitchFamily="18" charset="0"/>
              </a:rPr>
              <a:t>Helps flood control and protects soil</a:t>
            </a:r>
          </a:p>
          <a:p>
            <a:r>
              <a:rPr lang="en-US" dirty="0">
                <a:latin typeface="Times New Roman" panose="02020603050405020304" pitchFamily="18" charset="0"/>
                <a:cs typeface="Times New Roman" panose="02020603050405020304" pitchFamily="18" charset="0"/>
              </a:rPr>
              <a:t> Assure irrigation during dry periods</a:t>
            </a:r>
          </a:p>
          <a:p>
            <a:r>
              <a:rPr lang="en-US" dirty="0">
                <a:latin typeface="Times New Roman" panose="02020603050405020304" pitchFamily="18" charset="0"/>
                <a:cs typeface="Times New Roman" panose="02020603050405020304" pitchFamily="18" charset="0"/>
              </a:rPr>
              <a:t> River valley projects provide inland water navigation ,employment opportunities and can be used to develop fish hatcheries and nurseries</a:t>
            </a:r>
          </a:p>
          <a:p>
            <a:r>
              <a:rPr lang="en-US" dirty="0">
                <a:latin typeface="Times New Roman" panose="02020603050405020304" pitchFamily="18" charset="0"/>
                <a:cs typeface="Times New Roman" panose="02020603050405020304" pitchFamily="18" charset="0"/>
              </a:rPr>
              <a:t> River valley projects have tremendous potential for economic upliftment and will help to raise the standard of living and can help to improve the quality of life</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br>
              <a:rPr lang="en-US" b="1" dirty="0"/>
            </a:br>
            <a:br>
              <a:rPr lang="en-US" b="1" dirty="0"/>
            </a:br>
            <a:r>
              <a:rPr lang="en-US" b="1" dirty="0">
                <a:solidFill>
                  <a:srgbClr val="FF0000"/>
                </a:solidFill>
                <a:latin typeface="Times New Roman" panose="02020603050405020304" pitchFamily="18" charset="0"/>
                <a:cs typeface="Times New Roman" panose="02020603050405020304" pitchFamily="18" charset="0"/>
              </a:rPr>
              <a:t>DISADVANTAGES/PROBLEMS OF DAMS</a:t>
            </a:r>
            <a:br>
              <a:rPr lang="en-US" b="1" dirty="0"/>
            </a:b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lgn="just">
              <a:buNone/>
            </a:pPr>
            <a:r>
              <a:rPr lang="en-US" dirty="0">
                <a:latin typeface="Times New Roman" panose="02020603050405020304" pitchFamily="18" charset="0"/>
                <a:cs typeface="Times New Roman" panose="02020603050405020304" pitchFamily="18" charset="0"/>
              </a:rPr>
              <a:t>Although dams have proved very useful over the centuries but recent past big dams has created lot of human as well as environmental issues</a:t>
            </a:r>
          </a:p>
          <a:p>
            <a:pPr marL="0" indent="0">
              <a:buNone/>
            </a:pPr>
            <a:r>
              <a:rPr lang="en-US" dirty="0">
                <a:latin typeface="Times New Roman" panose="02020603050405020304" pitchFamily="18" charset="0"/>
                <a:cs typeface="Times New Roman" panose="02020603050405020304" pitchFamily="18" charset="0"/>
              </a:rPr>
              <a:t>1. Submergence of large areas may lead to loss of fertile soil and displacement of tribal people</a:t>
            </a:r>
          </a:p>
          <a:p>
            <a:pPr marL="0" indent="0">
              <a:buNone/>
            </a:pPr>
            <a:r>
              <a:rPr lang="en-US" dirty="0">
                <a:latin typeface="Times New Roman" panose="02020603050405020304" pitchFamily="18" charset="0"/>
                <a:cs typeface="Times New Roman" panose="02020603050405020304" pitchFamily="18" charset="0"/>
              </a:rPr>
              <a:t>2. Salt left behind due to evaporation increase the salinity of river water and makes it unusable when reaches down stream</a:t>
            </a:r>
          </a:p>
          <a:p>
            <a:pPr marL="0" indent="0">
              <a:buNone/>
            </a:pPr>
            <a:r>
              <a:rPr lang="en-US" dirty="0">
                <a:latin typeface="Times New Roman" panose="02020603050405020304" pitchFamily="18" charset="0"/>
                <a:cs typeface="Times New Roman" panose="02020603050405020304" pitchFamily="18" charset="0"/>
              </a:rPr>
              <a:t>3. Siltation and sedimentation of reservoirs not only makes dams use less but also is responsible for loss of valuable nutrients</a:t>
            </a:r>
          </a:p>
          <a:p>
            <a:pPr marL="0" indent="0">
              <a:buNone/>
            </a:pPr>
            <a:r>
              <a:rPr lang="en-US" dirty="0">
                <a:latin typeface="Times New Roman" panose="02020603050405020304" pitchFamily="18" charset="0"/>
                <a:cs typeface="Times New Roman" panose="02020603050405020304" pitchFamily="18" charset="0"/>
              </a:rPr>
              <a:t>4. Loss of non-forest land leads to loss of flora and fauna</a:t>
            </a:r>
          </a:p>
          <a:p>
            <a:pPr marL="0" indent="0">
              <a:buNone/>
            </a:pPr>
            <a:r>
              <a:rPr lang="en-US" dirty="0">
                <a:latin typeface="Times New Roman" panose="02020603050405020304" pitchFamily="18" charset="0"/>
                <a:cs typeface="Times New Roman" panose="02020603050405020304" pitchFamily="18" charset="0"/>
              </a:rPr>
              <a:t>5. Changes in fisheries and the spawning grounds</a:t>
            </a:r>
          </a:p>
          <a:p>
            <a:pPr marL="0" indent="0">
              <a:buNone/>
            </a:pPr>
            <a:r>
              <a:rPr lang="en-US" dirty="0">
                <a:latin typeface="Times New Roman" panose="02020603050405020304" pitchFamily="18" charset="0"/>
                <a:cs typeface="Times New Roman" panose="02020603050405020304" pitchFamily="18" charset="0"/>
              </a:rPr>
              <a:t>6. Stagnation and water logging near reservoir leads to breeding of vectors and spread of vector-borne diseases</a:t>
            </a:r>
          </a:p>
          <a:p>
            <a:pPr marL="0" indent="0">
              <a:buNone/>
            </a:pPr>
            <a:r>
              <a:rPr lang="en-US" dirty="0">
                <a:latin typeface="Times New Roman" panose="02020603050405020304" pitchFamily="18" charset="0"/>
                <a:cs typeface="Times New Roman" panose="02020603050405020304" pitchFamily="18" charset="0"/>
              </a:rPr>
              <a:t>7. Growth of aquatic weeds may lead to microclimatic changes.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40CA4-6C0E-4154-9571-6808507F2962}"/>
              </a:ext>
            </a:extLst>
          </p:cNvPr>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DISADVANTAGES/PROBLEMS OF DAMS</a:t>
            </a:r>
            <a:endParaRPr lang="en-US" dirty="0"/>
          </a:p>
        </p:txBody>
      </p:sp>
      <p:pic>
        <p:nvPicPr>
          <p:cNvPr id="5" name="Content Placeholder 4">
            <a:extLst>
              <a:ext uri="{FF2B5EF4-FFF2-40B4-BE49-F238E27FC236}">
                <a16:creationId xmlns:a16="http://schemas.microsoft.com/office/drawing/2014/main" id="{66487111-7438-4A84-B9D3-EF3151ECD1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800" y="1524000"/>
            <a:ext cx="3657600" cy="5059362"/>
          </a:xfrm>
        </p:spPr>
      </p:pic>
      <p:pic>
        <p:nvPicPr>
          <p:cNvPr id="7" name="Picture 6">
            <a:extLst>
              <a:ext uri="{FF2B5EF4-FFF2-40B4-BE49-F238E27FC236}">
                <a16:creationId xmlns:a16="http://schemas.microsoft.com/office/drawing/2014/main" id="{11D4C228-63F0-4F9A-BE4C-2AB3C2649E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524000"/>
            <a:ext cx="3810000" cy="5059362"/>
          </a:xfrm>
          <a:prstGeom prst="rect">
            <a:avLst/>
          </a:prstGeom>
        </p:spPr>
      </p:pic>
    </p:spTree>
    <p:extLst>
      <p:ext uri="{BB962C8B-B14F-4D97-AF65-F5344CB8AC3E}">
        <p14:creationId xmlns:p14="http://schemas.microsoft.com/office/powerpoint/2010/main" val="3757085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rgbClr val="FF0000"/>
                </a:solidFill>
                <a:latin typeface="Times New Roman" panose="02020603050405020304" pitchFamily="18" charset="0"/>
                <a:cs typeface="Times New Roman" panose="02020603050405020304" pitchFamily="18" charset="0"/>
              </a:rPr>
              <a:t>MINERAL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Minerals are essential for the formation and functioning of organisms, plant</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animals and human beings. In the modern era, human life needs variety of minerals to sustain industry based civilization. Mineral resources are broadly defined as elements, chemical compounds, and mixtures which are extracted to manufacture sustainable commodity. India has rich mineral resource base to provide suitable base for industrial development in the country. Sufficient reserve of nuclear energy minerals is available in India.</a:t>
            </a:r>
          </a:p>
          <a:p>
            <a:pPr algn="just">
              <a:lnSpc>
                <a:spcPct val="120000"/>
              </a:lnSpc>
            </a:pPr>
            <a:r>
              <a:rPr lang="en-US" dirty="0">
                <a:latin typeface="Times New Roman" panose="02020603050405020304" pitchFamily="18" charset="0"/>
                <a:cs typeface="Times New Roman" panose="02020603050405020304" pitchFamily="18" charset="0"/>
              </a:rPr>
              <a:t>India’s reserves, as well as production are adequate in petroleum, ores of copper, lead, zinc, tin, graphite, mercury, tungsten, and in the minerals required for fertilizer industry such as </a:t>
            </a:r>
            <a:r>
              <a:rPr lang="en-US" dirty="0" err="1">
                <a:latin typeface="Times New Roman" panose="02020603050405020304" pitchFamily="18" charset="0"/>
                <a:cs typeface="Times New Roman" panose="02020603050405020304" pitchFamily="18" charset="0"/>
              </a:rPr>
              <a:t>sulphur</a:t>
            </a:r>
            <a:r>
              <a:rPr lang="en-US" dirty="0">
                <a:latin typeface="Times New Roman" panose="02020603050405020304" pitchFamily="18" charset="0"/>
                <a:cs typeface="Times New Roman" panose="02020603050405020304" pitchFamily="18" charset="0"/>
              </a:rPr>
              <a:t>, potassium and phosphorus.</a:t>
            </a:r>
          </a:p>
          <a:p>
            <a:pPr algn="just"/>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5334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EXPLOITATION OF MINERALS</a:t>
            </a:r>
            <a:br>
              <a:rPr lang="en-US" dirty="0"/>
            </a:br>
            <a:endParaRPr lang="en-US" dirty="0"/>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buNone/>
            </a:pPr>
            <a:r>
              <a:rPr lang="en-US" dirty="0"/>
              <a:t>	</a:t>
            </a:r>
            <a:r>
              <a:rPr lang="en-US" dirty="0">
                <a:latin typeface="Times New Roman" panose="02020603050405020304" pitchFamily="18" charset="0"/>
                <a:cs typeface="Times New Roman" panose="02020603050405020304" pitchFamily="18" charset="0"/>
              </a:rPr>
              <a:t>Depending on their use, mineral resources can be divided into several broad categories such as elements for metal production and technology, building materials, minerals for the chemical industry and minerals for agriculture. When usually we think about mineral resources we often think of metals but the predominant mineral resources are not metallic. The picture of annual world consumption of some elements is as under:</a:t>
            </a:r>
          </a:p>
          <a:p>
            <a:r>
              <a:rPr lang="en-US" dirty="0">
                <a:latin typeface="Times New Roman" panose="02020603050405020304" pitchFamily="18" charset="0"/>
                <a:cs typeface="Times New Roman" panose="02020603050405020304" pitchFamily="18" charset="0"/>
              </a:rPr>
              <a:t>Sodium and iron are used at a rate of about 0.1 to 1.0 billion metric tons per year.</a:t>
            </a:r>
          </a:p>
          <a:p>
            <a:r>
              <a:rPr lang="en-US" dirty="0">
                <a:latin typeface="Times New Roman" panose="02020603050405020304" pitchFamily="18" charset="0"/>
                <a:cs typeface="Times New Roman" panose="02020603050405020304" pitchFamily="18" charset="0"/>
              </a:rPr>
              <a:t>Nitrogen, </a:t>
            </a:r>
            <a:r>
              <a:rPr lang="en-US" dirty="0" err="1">
                <a:latin typeface="Times New Roman" panose="02020603050405020304" pitchFamily="18" charset="0"/>
                <a:cs typeface="Times New Roman" panose="02020603050405020304" pitchFamily="18" charset="0"/>
              </a:rPr>
              <a:t>sulphur</a:t>
            </a:r>
            <a:r>
              <a:rPr lang="en-US" dirty="0">
                <a:latin typeface="Times New Roman" panose="02020603050405020304" pitchFamily="18" charset="0"/>
                <a:cs typeface="Times New Roman" panose="02020603050405020304" pitchFamily="18" charset="0"/>
              </a:rPr>
              <a:t>, potassium and calcium are primarily used as fertilizers at a rate of about 10 to 100 million metric tons per year.</a:t>
            </a:r>
          </a:p>
          <a:p>
            <a:r>
              <a:rPr lang="en-US" dirty="0">
                <a:latin typeface="Times New Roman" panose="02020603050405020304" pitchFamily="18" charset="0"/>
                <a:cs typeface="Times New Roman" panose="02020603050405020304" pitchFamily="18" charset="0"/>
              </a:rPr>
              <a:t>Zinc, copper, </a:t>
            </a:r>
            <a:r>
              <a:rPr lang="en-US" dirty="0" err="1">
                <a:latin typeface="Times New Roman" panose="02020603050405020304" pitchFamily="18" charset="0"/>
                <a:cs typeface="Times New Roman" panose="02020603050405020304" pitchFamily="18" charset="0"/>
              </a:rPr>
              <a:t>aluminium</a:t>
            </a:r>
            <a:r>
              <a:rPr lang="en-US" dirty="0">
                <a:latin typeface="Times New Roman" panose="02020603050405020304" pitchFamily="18" charset="0"/>
                <a:cs typeface="Times New Roman" panose="02020603050405020304" pitchFamily="18" charset="0"/>
              </a:rPr>
              <a:t> and lead are used at a rate of about 3 to 10 million metric tons per year;</a:t>
            </a:r>
          </a:p>
          <a:p>
            <a:r>
              <a:rPr lang="en-US" dirty="0">
                <a:latin typeface="Times New Roman" panose="02020603050405020304" pitchFamily="18" charset="0"/>
                <a:cs typeface="Times New Roman" panose="02020603050405020304" pitchFamily="18" charset="0"/>
              </a:rPr>
              <a:t>Gold and silver are used at a rate of about 10 thousand metric tons per year.</a:t>
            </a:r>
          </a:p>
          <a:p>
            <a:r>
              <a:rPr lang="en-US" dirty="0">
                <a:latin typeface="Times New Roman" panose="02020603050405020304" pitchFamily="18" charset="0"/>
                <a:cs typeface="Times New Roman" panose="02020603050405020304" pitchFamily="18" charset="0"/>
              </a:rPr>
              <a:t>Out of all the metallic minerals, iron consumption is 95% of the metals </a:t>
            </a:r>
            <a:r>
              <a:rPr lang="en-US" dirty="0" err="1">
                <a:latin typeface="Times New Roman" panose="02020603050405020304" pitchFamily="18" charset="0"/>
                <a:cs typeface="Times New Roman" panose="02020603050405020304" pitchFamily="18" charset="0"/>
              </a:rPr>
              <a:t>consumedThus</a:t>
            </a:r>
            <a:r>
              <a:rPr lang="en-US" dirty="0">
                <a:latin typeface="Times New Roman" panose="02020603050405020304" pitchFamily="18" charset="0"/>
                <a:cs typeface="Times New Roman" panose="02020603050405020304" pitchFamily="18" charset="0"/>
              </a:rPr>
              <a:t>, with the exception of iron, the non-metallic minerals are consumed at much greater rates than the elements used for their metallic properties</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873ADD-124B-4523-A381-4596741B35A1}"/>
              </a:ext>
            </a:extLst>
          </p:cNvPr>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EXPLOITATION OF MINERALS</a:t>
            </a:r>
            <a:endParaRPr lang="en-US" dirty="0"/>
          </a:p>
        </p:txBody>
      </p:sp>
      <p:pic>
        <p:nvPicPr>
          <p:cNvPr id="8" name="Content Placeholder 7">
            <a:extLst>
              <a:ext uri="{FF2B5EF4-FFF2-40B4-BE49-F238E27FC236}">
                <a16:creationId xmlns:a16="http://schemas.microsoft.com/office/drawing/2014/main" id="{7F9AA559-A4D1-4A05-B4CB-F3E1E3EAC9D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4801" y="1600199"/>
            <a:ext cx="4191000" cy="4525963"/>
          </a:xfrm>
        </p:spPr>
      </p:pic>
      <p:pic>
        <p:nvPicPr>
          <p:cNvPr id="10" name="Content Placeholder 9">
            <a:extLst>
              <a:ext uri="{FF2B5EF4-FFF2-40B4-BE49-F238E27FC236}">
                <a16:creationId xmlns:a16="http://schemas.microsoft.com/office/drawing/2014/main" id="{1EE1ADE9-4B5F-4B5E-9D4B-47A282ABC67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48200" y="1600199"/>
            <a:ext cx="4191000" cy="4525962"/>
          </a:xfrm>
        </p:spPr>
      </p:pic>
    </p:spTree>
    <p:extLst>
      <p:ext uri="{BB962C8B-B14F-4D97-AF65-F5344CB8AC3E}">
        <p14:creationId xmlns:p14="http://schemas.microsoft.com/office/powerpoint/2010/main" val="15130079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USES OF MINERALS</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algn="just">
              <a:buNone/>
            </a:pPr>
            <a:r>
              <a:rPr lang="en-US" dirty="0"/>
              <a:t>	Due to increased population, there is increased demand of minerals by the industry, transport, agriculture and defense preparation. Depletion of almost all known and easily accessible deposits is anticipated in near future. Moreover, there may be shortage of some crucial elements such as mercury, tin, copper, gold, silver and platinum. The limited resource of phosphorus, which is an essential component of chemical fertilizers, is another area of concern.</a:t>
            </a:r>
          </a:p>
          <a:p>
            <a:pPr algn="just"/>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INTRODUCTION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pPr algn="just"/>
            <a:r>
              <a:rPr lang="en-US" dirty="0"/>
              <a:t> </a:t>
            </a: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natural resources </a:t>
            </a:r>
            <a:r>
              <a:rPr lang="en-US" dirty="0">
                <a:latin typeface="Times New Roman" panose="02020603050405020304" pitchFamily="18" charset="0"/>
                <a:cs typeface="Times New Roman" panose="02020603050405020304" pitchFamily="18" charset="0"/>
              </a:rPr>
              <a:t>include, air, water, soil, minerals, along with the climate and solar energy, which form the non-living or </a:t>
            </a:r>
            <a:r>
              <a:rPr lang="en-US" b="1" dirty="0">
                <a:latin typeface="Times New Roman" panose="02020603050405020304" pitchFamily="18" charset="0"/>
                <a:cs typeface="Times New Roman" panose="02020603050405020304" pitchFamily="18" charset="0"/>
              </a:rPr>
              <a:t>‘abiotic</a:t>
            </a:r>
            <a:r>
              <a:rPr lang="en-US" dirty="0">
                <a:latin typeface="Times New Roman" panose="02020603050405020304" pitchFamily="18" charset="0"/>
                <a:cs typeface="Times New Roman" panose="02020603050405020304" pitchFamily="18" charset="0"/>
              </a:rPr>
              <a:t>’ part of nature. </a:t>
            </a:r>
          </a:p>
          <a:p>
            <a:pPr algn="just"/>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biotic</a:t>
            </a:r>
            <a:r>
              <a:rPr lang="en-US" dirty="0">
                <a:latin typeface="Times New Roman" panose="02020603050405020304" pitchFamily="18" charset="0"/>
                <a:cs typeface="Times New Roman" panose="02020603050405020304" pitchFamily="18" charset="0"/>
              </a:rPr>
              <a:t>’ or living parts of nature consists of plants and animals, including microbes. </a:t>
            </a:r>
          </a:p>
          <a:p>
            <a:pPr algn="just"/>
            <a:r>
              <a:rPr lang="en-US" dirty="0">
                <a:latin typeface="Times New Roman" panose="02020603050405020304" pitchFamily="18" charset="0"/>
                <a:cs typeface="Times New Roman" panose="02020603050405020304" pitchFamily="18" charset="0"/>
              </a:rPr>
              <a:t>Plants and animals can only survive as communities of different organisms, all closely linked to each in their own habitat, and requiring specific abiotic conditions.</a:t>
            </a:r>
          </a:p>
          <a:p>
            <a:pPr algn="just"/>
            <a:r>
              <a:rPr lang="en-US" dirty="0">
                <a:latin typeface="Times New Roman" panose="02020603050405020304" pitchFamily="18" charset="0"/>
                <a:cs typeface="Times New Roman" panose="02020603050405020304" pitchFamily="18" charset="0"/>
              </a:rPr>
              <a:t>Thus, forests, grasslands, deserts, mountains, rivers, lakes and the marine environment all form habitats for specialized communities of plants and animals to live in. Interactions between the abiotic aspects of nature and specific living organisms together form ecosystems of various types.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3632B-B18F-4744-9518-067D141D53FA}"/>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ACTIVITY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AA188A0-107B-48CF-ACA9-54B6E156A047}"/>
              </a:ext>
            </a:extLst>
          </p:cNvPr>
          <p:cNvSpPr>
            <a:spLocks noGrp="1"/>
          </p:cNvSpPr>
          <p:nvPr>
            <p:ph idx="1"/>
          </p:nvPr>
        </p:nvSpPr>
        <p:spPr/>
        <p:txBody>
          <a:bodyPr/>
          <a:lstStyle/>
          <a:p>
            <a:r>
              <a:rPr lang="en-IN" b="1" dirty="0">
                <a:solidFill>
                  <a:schemeClr val="accent6"/>
                </a:solidFill>
                <a:latin typeface="Times New Roman" panose="02020603050405020304" pitchFamily="18" charset="0"/>
                <a:cs typeface="Times New Roman" panose="02020603050405020304" pitchFamily="18" charset="0"/>
              </a:rPr>
              <a:t>Find the personality </a:t>
            </a:r>
            <a:endParaRPr lang="en-US" b="1" dirty="0">
              <a:solidFill>
                <a:schemeClr val="accent6"/>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42017FD-89EB-4FDD-A5A3-5D7D0C7FC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2667000"/>
            <a:ext cx="6001264" cy="2590800"/>
          </a:xfrm>
          <a:prstGeom prst="rect">
            <a:avLst/>
          </a:prstGeom>
        </p:spPr>
      </p:pic>
    </p:spTree>
    <p:extLst>
      <p:ext uri="{BB962C8B-B14F-4D97-AF65-F5344CB8AC3E}">
        <p14:creationId xmlns:p14="http://schemas.microsoft.com/office/powerpoint/2010/main" val="2228742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ENVIRONMENTAL IMPACTS OF MINERAL EXTRACTION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Extracting and use of mineral resources can affect the environment adversely. Environmental affect may depend on factors such as mining procedures, ore quality, climate, size of operation, topography, etc. Some of major environmental impacts of mining and processing operations are as under</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 Degradation of land.</a:t>
            </a:r>
          </a:p>
          <a:p>
            <a:r>
              <a:rPr lang="en-US" dirty="0">
                <a:latin typeface="Times New Roman" panose="02020603050405020304" pitchFamily="18" charset="0"/>
                <a:cs typeface="Times New Roman" panose="02020603050405020304" pitchFamily="18" charset="0"/>
              </a:rPr>
              <a:t>2. Pollution of surfaces and ground water resources.</a:t>
            </a:r>
          </a:p>
          <a:p>
            <a:r>
              <a:rPr lang="en-US" dirty="0">
                <a:latin typeface="Times New Roman" panose="02020603050405020304" pitchFamily="18" charset="0"/>
                <a:cs typeface="Times New Roman" panose="02020603050405020304" pitchFamily="18" charset="0"/>
              </a:rPr>
              <a:t>3. Effect on growth of vegetation due to leaching out effect of minerals.</a:t>
            </a:r>
          </a:p>
          <a:p>
            <a:r>
              <a:rPr lang="en-US" dirty="0">
                <a:latin typeface="Times New Roman" panose="02020603050405020304" pitchFamily="18" charset="0"/>
                <a:cs typeface="Times New Roman" panose="02020603050405020304" pitchFamily="18" charset="0"/>
              </a:rPr>
              <a:t>4. Surface water pollution and groundwater contamination lead to occupational health hazards etc.</a:t>
            </a:r>
          </a:p>
          <a:p>
            <a:r>
              <a:rPr lang="en-US" dirty="0">
                <a:latin typeface="Times New Roman" panose="02020603050405020304" pitchFamily="18" charset="0"/>
                <a:cs typeface="Times New Roman" panose="02020603050405020304" pitchFamily="18" charset="0"/>
              </a:rPr>
              <a:t>5. Air pollution due to emission of gases.</a:t>
            </a:r>
          </a:p>
          <a:p>
            <a:r>
              <a:rPr lang="en-US" dirty="0">
                <a:latin typeface="Times New Roman" panose="02020603050405020304" pitchFamily="18" charset="0"/>
                <a:cs typeface="Times New Roman" panose="02020603050405020304" pitchFamily="18" charset="0"/>
              </a:rPr>
              <a:t>6. Deforestation affects flora and fauna.</a:t>
            </a:r>
          </a:p>
          <a:p>
            <a:r>
              <a:rPr lang="en-US" dirty="0">
                <a:latin typeface="Times New Roman" panose="02020603050405020304" pitchFamily="18" charset="0"/>
                <a:cs typeface="Times New Roman" panose="02020603050405020304" pitchFamily="18" charset="0"/>
              </a:rPr>
              <a:t>7. Rehabilitation of affected population.</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CONSERVATION OF MINERALS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Conservation of minerals can be done in number of ways and these are as follows,</a:t>
            </a:r>
          </a:p>
          <a:p>
            <a:r>
              <a:rPr lang="en-US" dirty="0">
                <a:latin typeface="Times New Roman" panose="02020603050405020304" pitchFamily="18" charset="0"/>
                <a:cs typeface="Times New Roman" panose="02020603050405020304" pitchFamily="18" charset="0"/>
              </a:rPr>
              <a:t>Industries can reduce waste by using more efficient mining and processing methods.</a:t>
            </a:r>
          </a:p>
          <a:p>
            <a:r>
              <a:rPr lang="en-US" dirty="0">
                <a:latin typeface="Times New Roman" panose="02020603050405020304" pitchFamily="18" charset="0"/>
                <a:cs typeface="Times New Roman" panose="02020603050405020304" pitchFamily="18" charset="0"/>
              </a:rPr>
              <a:t>In some cases, industries can substitute plentiful materials for scarce ones.</a:t>
            </a:r>
          </a:p>
          <a:p>
            <a:r>
              <a:rPr lang="en-US" dirty="0">
                <a:latin typeface="Times New Roman" panose="02020603050405020304" pitchFamily="18" charset="0"/>
                <a:cs typeface="Times New Roman" panose="02020603050405020304" pitchFamily="18" charset="0"/>
              </a:rPr>
              <a:t>Some mineral products can be recycled. Aluminum cans are commonly recycled. Although bauxite is plentiful, it can be expensive to refine. Recycling aluminum products does not require the large amounts of electric power needed to refine bauxite.</a:t>
            </a:r>
          </a:p>
          <a:p>
            <a:r>
              <a:rPr lang="en-US" dirty="0">
                <a:latin typeface="Times New Roman" panose="02020603050405020304" pitchFamily="18" charset="0"/>
                <a:cs typeface="Times New Roman" panose="02020603050405020304" pitchFamily="18" charset="0"/>
              </a:rPr>
              <a:t>Products made from many other minerals, such as nickel, chromium, lead, copper, and zinc, can also be recycled</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Strict laws should be made and enforced to ensure efficient management of mining resources.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FOOD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normAutofit fontScale="62500" lnSpcReduction="20000"/>
          </a:bodyPr>
          <a:lstStyle/>
          <a:p>
            <a:pPr algn="just">
              <a:buNone/>
            </a:pPr>
            <a:r>
              <a:rPr lang="en-US" dirty="0"/>
              <a:t>	</a:t>
            </a:r>
          </a:p>
          <a:p>
            <a:pPr algn="just">
              <a:lnSpc>
                <a:spcPct val="120000"/>
              </a:lnSpc>
              <a:buNone/>
            </a:pPr>
            <a:r>
              <a:rPr lang="en-US" dirty="0">
                <a:latin typeface="Times New Roman" panose="02020603050405020304" pitchFamily="18" charset="0"/>
                <a:cs typeface="Times New Roman" panose="02020603050405020304" pitchFamily="18" charset="0"/>
              </a:rPr>
              <a:t>	Food is essential for growth and development of living organisms. These essential materials are called nutrients and these nutrients are available from variety of animals and plants.</a:t>
            </a:r>
            <a:r>
              <a:rPr lang="en-US" b="1" dirty="0">
                <a:latin typeface="Times New Roman" panose="02020603050405020304" pitchFamily="18" charset="0"/>
                <a:cs typeface="Times New Roman" panose="02020603050405020304" pitchFamily="18" charset="0"/>
              </a:rPr>
              <a:t> </a:t>
            </a:r>
          </a:p>
          <a:p>
            <a:pPr algn="just">
              <a:lnSpc>
                <a:spcPct val="120000"/>
              </a:lnSpc>
              <a:buNone/>
            </a:pPr>
            <a:r>
              <a:rPr lang="en-US" dirty="0">
                <a:latin typeface="Times New Roman" panose="02020603050405020304" pitchFamily="18" charset="0"/>
                <a:cs typeface="Times New Roman" panose="02020603050405020304" pitchFamily="18" charset="0"/>
              </a:rPr>
              <a:t>    There are thousands of edible plants and animals over the world, out of which only about three dozen types constitute major food of humans.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nSpc>
                <a:spcPct val="120000"/>
              </a:lnSpc>
              <a:buNone/>
            </a:pPr>
            <a:r>
              <a:rPr lang="en-US" b="1" dirty="0">
                <a:latin typeface="Times New Roman" panose="02020603050405020304" pitchFamily="18" charset="0"/>
                <a:cs typeface="Times New Roman" panose="02020603050405020304" pitchFamily="18" charset="0"/>
              </a:rPr>
              <a:t>Food sources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lnSpc>
                <a:spcPct val="120000"/>
              </a:lnSpc>
            </a:pPr>
            <a:r>
              <a:rPr lang="en-US" dirty="0">
                <a:latin typeface="Times New Roman" panose="02020603050405020304" pitchFamily="18" charset="0"/>
                <a:cs typeface="Times New Roman" panose="02020603050405020304" pitchFamily="18" charset="0"/>
              </a:rPr>
              <a:t>The majority of people obtain food from cultivated plants and domesticated animals. Although some food is obtained from oceans and fresh waters, but the great majority of food for human population is obtained from traditional land-based agriculture of crops and livestock.</a:t>
            </a:r>
          </a:p>
          <a:p>
            <a:pPr algn="just"/>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FOOD SOURCES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Food crops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Livestock</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Aquaculture</a:t>
            </a:r>
          </a:p>
          <a:p>
            <a:pPr>
              <a:buNone/>
            </a:pPr>
            <a:r>
              <a:rPr lang="en-US" b="1" dirty="0">
                <a:latin typeface="Times New Roman" panose="02020603050405020304" pitchFamily="18" charset="0"/>
                <a:cs typeface="Times New Roman" panose="02020603050405020304" pitchFamily="18" charset="0"/>
              </a:rPr>
              <a:t>World Food Problems</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As per estimates of Food and Agriculture Organization (FAO), about 840 million people remain chronically hungry and out of this 800 million are living in the developing world. In last decade, it is decreasing at the rate of 2.5 million per year, but at the same time world’s population is increasing. Target of cutting half the number of world’s chronically hungry and undernourished people by 2015 will difficult to meet, if the present trend continues. Due to inadequate purchasing power to buy food, it is difficult to </a:t>
            </a:r>
            <a:r>
              <a:rPr lang="en-US" dirty="0" err="1">
                <a:latin typeface="Times New Roman" panose="02020603050405020304" pitchFamily="18" charset="0"/>
                <a:cs typeface="Times New Roman" panose="02020603050405020304" pitchFamily="18" charset="0"/>
              </a:rPr>
              <a:t>fulfil</a:t>
            </a:r>
            <a:r>
              <a:rPr lang="en-US" dirty="0">
                <a:latin typeface="Times New Roman" panose="02020603050405020304" pitchFamily="18" charset="0"/>
                <a:cs typeface="Times New Roman" panose="02020603050405020304" pitchFamily="18" charset="0"/>
              </a:rPr>
              <a:t> minimum calorific requirement of human body per day. Large number of people are in India are poor which can be attribute to equitable distribution of income. Food insufficiency can be divided into two categories into under-nourishment and malnourishment. Both of these insufficiencies are global problems.</a:t>
            </a:r>
          </a:p>
          <a:p>
            <a:pPr marL="514350" indent="-514350">
              <a:buNone/>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FOOD 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257800"/>
          </a:xfrm>
        </p:spPr>
        <p:txBody>
          <a:bodyPr>
            <a:normAutofit fontScale="55000" lnSpcReduction="20000"/>
          </a:bodyPr>
          <a:lstStyle/>
          <a:p>
            <a:pPr algn="just"/>
            <a:r>
              <a:rPr lang="en-US" sz="3600" b="1" dirty="0">
                <a:latin typeface="Times New Roman" panose="02020603050405020304" pitchFamily="18" charset="0"/>
                <a:cs typeface="Times New Roman" panose="02020603050405020304" pitchFamily="18" charset="0"/>
              </a:rPr>
              <a:t>Under-nourishment</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The FAO estimates that the average minimum daily caloric intake over the whole world is about 2,500 calories per day. People who receive less than 90% of their minimum dietary intake on a long-term basis are considered undernourished. Those who receive less than 80% of their minimum daily caloric intake requirements are considered ‘seriously’ undernourished. Children in this category are likely to suffer from stunted growth, mental retardation, and other social and developmental disorders. Therefore, Under-nourishment means lack of sufficient calories in available food, resulting in little or no ability to move or work.</a:t>
            </a:r>
          </a:p>
          <a:p>
            <a:pPr algn="just"/>
            <a:r>
              <a:rPr lang="en-US" sz="3600" b="1" dirty="0">
                <a:latin typeface="Times New Roman" panose="02020603050405020304" pitchFamily="18" charset="0"/>
                <a:cs typeface="Times New Roman" panose="02020603050405020304" pitchFamily="18" charset="0"/>
              </a:rPr>
              <a:t>Malnourishment</a:t>
            </a:r>
            <a:endParaRPr lang="en-US" sz="3600" dirty="0">
              <a:latin typeface="Times New Roman" panose="02020603050405020304" pitchFamily="18" charset="0"/>
              <a:cs typeface="Times New Roman" panose="02020603050405020304" pitchFamily="18" charset="0"/>
            </a:endParaRPr>
          </a:p>
          <a:p>
            <a:pPr algn="just"/>
            <a:r>
              <a:rPr lang="en-US" sz="3600" dirty="0">
                <a:latin typeface="Times New Roman" panose="02020603050405020304" pitchFamily="18" charset="0"/>
                <a:cs typeface="Times New Roman" panose="02020603050405020304" pitchFamily="18" charset="0"/>
              </a:rPr>
              <a:t>Person may have excess food but still diet suffers from due to nutritional imbalance or inability to absorb or may have problem to utilize essential nutrients. If we compare diet of the developed countries with developing countries people in developed countries have processed food which may be deficient in </a:t>
            </a:r>
            <a:r>
              <a:rPr lang="en-US" sz="3600" dirty="0" err="1">
                <a:latin typeface="Times New Roman" panose="02020603050405020304" pitchFamily="18" charset="0"/>
                <a:cs typeface="Times New Roman" panose="02020603050405020304" pitchFamily="18" charset="0"/>
              </a:rPr>
              <a:t>fibre</a:t>
            </a:r>
            <a:r>
              <a:rPr lang="en-US" sz="3600" dirty="0">
                <a:latin typeface="Times New Roman" panose="02020603050405020304" pitchFamily="18" charset="0"/>
                <a:cs typeface="Times New Roman" panose="02020603050405020304" pitchFamily="18" charset="0"/>
              </a:rPr>
              <a:t>, vitamins and other components where as in the diet of developing countries, may be lack of specific nutrients because they consume less meat ,fruits and vegetables due to poor purchasing power .</a:t>
            </a:r>
          </a:p>
          <a:p>
            <a:pPr algn="just"/>
            <a:r>
              <a:rPr lang="en-US" sz="3600" dirty="0">
                <a:latin typeface="Times New Roman" panose="02020603050405020304" pitchFamily="18" charset="0"/>
                <a:cs typeface="Times New Roman" panose="02020603050405020304" pitchFamily="18" charset="0"/>
              </a:rPr>
              <a:t>Malnourishment can be defined as lack of specific components of food such as proteins, vitamins, or essential chemical elements.</a:t>
            </a:r>
          </a:p>
          <a:p>
            <a:pPr algn="just"/>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FOOD SOURCES</a:t>
            </a:r>
            <a:endParaRPr lang="en-US" dirty="0">
              <a:solidFill>
                <a:srgbClr val="FF0000"/>
              </a:solidFill>
            </a:endParaRPr>
          </a:p>
        </p:txBody>
      </p:sp>
      <p:sp>
        <p:nvSpPr>
          <p:cNvPr id="3" name="Content Placeholder 2"/>
          <p:cNvSpPr>
            <a:spLocks noGrp="1"/>
          </p:cNvSpPr>
          <p:nvPr>
            <p:ph idx="1"/>
          </p:nvPr>
        </p:nvSpPr>
        <p:spPr>
          <a:xfrm>
            <a:off x="457200" y="1371600"/>
            <a:ext cx="8229600" cy="4953000"/>
          </a:xfrm>
        </p:spPr>
        <p:txBody>
          <a:bodyPr>
            <a:normAutofit fontScale="62500" lnSpcReduction="20000"/>
          </a:bodyPr>
          <a:lstStyle/>
          <a:p>
            <a:r>
              <a:rPr lang="en-US" dirty="0">
                <a:latin typeface="Times New Roman" panose="02020603050405020304" pitchFamily="18" charset="0"/>
                <a:cs typeface="Times New Roman" panose="02020603050405020304" pitchFamily="18" charset="0"/>
              </a:rPr>
              <a:t>The major problems of malnutrition are:</a:t>
            </a:r>
          </a:p>
          <a:p>
            <a:r>
              <a:rPr lang="en-US" b="1" dirty="0" err="1">
                <a:latin typeface="Times New Roman" panose="02020603050405020304" pitchFamily="18" charset="0"/>
                <a:cs typeface="Times New Roman" panose="02020603050405020304" pitchFamily="18" charset="0"/>
              </a:rPr>
              <a:t>Marasmus</a:t>
            </a:r>
            <a:r>
              <a:rPr lang="en-US" dirty="0">
                <a:latin typeface="Times New Roman" panose="02020603050405020304" pitchFamily="18" charset="0"/>
                <a:cs typeface="Times New Roman" panose="02020603050405020304" pitchFamily="18" charset="0"/>
              </a:rPr>
              <a:t>: a progressive emaciation caused by lack of protein and calories.</a:t>
            </a:r>
          </a:p>
          <a:p>
            <a:r>
              <a:rPr lang="en-US" b="1" dirty="0" err="1">
                <a:latin typeface="Times New Roman" panose="02020603050405020304" pitchFamily="18" charset="0"/>
                <a:cs typeface="Times New Roman" panose="02020603050405020304" pitchFamily="18" charset="0"/>
              </a:rPr>
              <a:t>Kwashiarkor</a:t>
            </a:r>
            <a:r>
              <a:rPr lang="en-US" dirty="0">
                <a:latin typeface="Times New Roman" panose="02020603050405020304" pitchFamily="18" charset="0"/>
                <a:cs typeface="Times New Roman" panose="02020603050405020304" pitchFamily="18" charset="0"/>
              </a:rPr>
              <a:t>: a lack of sufficient protein in the diet which leads to a failure of neural development and therefore learning disabilities.</a:t>
            </a:r>
          </a:p>
          <a:p>
            <a:r>
              <a:rPr lang="en-US" b="1" dirty="0">
                <a:latin typeface="Times New Roman" panose="02020603050405020304" pitchFamily="18" charset="0"/>
                <a:cs typeface="Times New Roman" panose="02020603050405020304" pitchFamily="18" charset="0"/>
              </a:rPr>
              <a:t>Anemia:</a:t>
            </a:r>
            <a:r>
              <a:rPr lang="en-US" dirty="0">
                <a:latin typeface="Times New Roman" panose="02020603050405020304" pitchFamily="18" charset="0"/>
                <a:cs typeface="Times New Roman" panose="02020603050405020304" pitchFamily="18" charset="0"/>
              </a:rPr>
              <a:t> it is caused by lack of iron in the diet or due to an inability to absorb iron from food.</a:t>
            </a:r>
          </a:p>
          <a:p>
            <a:r>
              <a:rPr lang="en-US" b="1" dirty="0">
                <a:latin typeface="Times New Roman" panose="02020603050405020304" pitchFamily="18" charset="0"/>
                <a:cs typeface="Times New Roman" panose="02020603050405020304" pitchFamily="18" charset="0"/>
              </a:rPr>
              <a:t>Pellagra</a:t>
            </a:r>
            <a:r>
              <a:rPr lang="en-US" dirty="0">
                <a:latin typeface="Times New Roman" panose="02020603050405020304" pitchFamily="18" charset="0"/>
                <a:cs typeface="Times New Roman" panose="02020603050405020304" pitchFamily="18" charset="0"/>
              </a:rPr>
              <a:t>: it occurs due to the deficiency of tryptophan and lysine, vitamins in the diet.</a:t>
            </a:r>
          </a:p>
          <a:p>
            <a:pPr>
              <a:buNone/>
            </a:pPr>
            <a:r>
              <a:rPr lang="en-US" dirty="0">
                <a:latin typeface="Times New Roman" panose="02020603050405020304" pitchFamily="18" charset="0"/>
                <a:cs typeface="Times New Roman" panose="02020603050405020304" pitchFamily="18" charset="0"/>
              </a:rPr>
              <a:t> </a:t>
            </a:r>
          </a:p>
          <a:p>
            <a:pPr algn="just"/>
            <a:r>
              <a:rPr lang="en-US" dirty="0">
                <a:latin typeface="Times New Roman" panose="02020603050405020304" pitchFamily="18" charset="0"/>
                <a:cs typeface="Times New Roman" panose="02020603050405020304" pitchFamily="18" charset="0"/>
              </a:rPr>
              <a:t>Every year, food problem kill as many people as were killed by the atomic bomb dropped on Hiroshima during World War II. This shows that there is drastic need to increase food production, equitably distribute it and also to control population growth. Although India is the third largest producer of staple crops, it is estimated that about 300 million Indians are still undernourished. India has only half as much land as USA, but it has nearly three times population to feed. Our food problems are directly related to population.</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9351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CHANGES CAUSED BY AGRICULTURE AND OVERGRAZING</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362200"/>
            <a:ext cx="8229600" cy="4495800"/>
          </a:xfrm>
        </p:spPr>
        <p:txBody>
          <a:bodyPr>
            <a:normAutofit/>
          </a:bodyPr>
          <a:lstStyle/>
          <a:p>
            <a:pPr marL="0" indent="0">
              <a:buNone/>
            </a:pPr>
            <a:r>
              <a:rPr lang="en-US" sz="2200" dirty="0">
                <a:latin typeface="Times New Roman" panose="02020603050405020304" pitchFamily="18" charset="0"/>
                <a:cs typeface="Times New Roman" panose="02020603050405020304" pitchFamily="18" charset="0"/>
              </a:rPr>
              <a:t>From centuries, agriculture is providing inputs to large number of industries involved in production, processing and distribution of food. Accordingly, agriculture has significant effect on environment. The effects of agriculture on environment can be classified as local, regional, and global level. The agriculture also makes impact on the usage of land generally as follows:</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Deforestation</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Soil Erosion</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Depletion of nutrients</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Impact related to high yielding varieties (HYV)</a:t>
            </a:r>
          </a:p>
          <a:p>
            <a:pPr marL="514350" indent="-514350">
              <a:buFont typeface="+mj-lt"/>
              <a:buAutoNum type="arabicPeriod"/>
            </a:pPr>
            <a:r>
              <a:rPr lang="en-US" sz="2200" dirty="0">
                <a:latin typeface="Times New Roman" panose="02020603050405020304" pitchFamily="18" charset="0"/>
                <a:cs typeface="Times New Roman" panose="02020603050405020304" pitchFamily="18" charset="0"/>
              </a:rPr>
              <a:t>Fertilizers related problems include micronutrient imbalance, nitrite pollution and eutrophication.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6FB634-3499-45B3-8253-5A1F84C8BE01}"/>
              </a:ext>
            </a:extLst>
          </p:cNvPr>
          <p:cNvSpPr>
            <a:spLocks noGrp="1"/>
          </p:cNvSpPr>
          <p:nvPr>
            <p:ph idx="1"/>
          </p:nvPr>
        </p:nvSpPr>
        <p:spPr>
          <a:xfrm>
            <a:off x="457200" y="1143000"/>
            <a:ext cx="8229600" cy="4983163"/>
          </a:xfrm>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   6.Pesticide related problems include creating resistance in pests and producing new pests, death of non-target organisms, biological magnification.</a:t>
            </a:r>
          </a:p>
          <a:p>
            <a:pPr marL="0" indent="0">
              <a:buNone/>
            </a:pPr>
            <a:r>
              <a:rPr lang="en-US" dirty="0">
                <a:latin typeface="Times New Roman" panose="02020603050405020304" pitchFamily="18" charset="0"/>
                <a:cs typeface="Times New Roman" panose="02020603050405020304" pitchFamily="18" charset="0"/>
              </a:rPr>
              <a:t> 7.Some other problems include water logging, salinity problems.</a:t>
            </a:r>
            <a:endParaRPr lang="en-IN"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The carrying capacity of land for cattle depends upon micro climate and soil fertility. If carrying capacity is exceeded than land is overgrazed. Because of overgrazing the agricultural land gets affected as follows,</a:t>
            </a:r>
          </a:p>
          <a:p>
            <a:r>
              <a:rPr lang="en-IN" dirty="0">
                <a:latin typeface="Times New Roman" panose="02020603050405020304" pitchFamily="18" charset="0"/>
                <a:cs typeface="Times New Roman" panose="02020603050405020304" pitchFamily="18" charset="0"/>
              </a:rPr>
              <a:t>Reduction in growth and diversity of plant species</a:t>
            </a:r>
          </a:p>
          <a:p>
            <a:r>
              <a:rPr lang="en-IN" dirty="0">
                <a:latin typeface="Times New Roman" panose="02020603050405020304" pitchFamily="18" charset="0"/>
                <a:cs typeface="Times New Roman" panose="02020603050405020304" pitchFamily="18" charset="0"/>
              </a:rPr>
              <a:t>Reduce plant cover leads to increased soil erosion</a:t>
            </a:r>
          </a:p>
          <a:p>
            <a:r>
              <a:rPr lang="en-IN" dirty="0">
                <a:latin typeface="Times New Roman" panose="02020603050405020304" pitchFamily="18" charset="0"/>
                <a:cs typeface="Times New Roman" panose="02020603050405020304" pitchFamily="18" charset="0"/>
              </a:rPr>
              <a:t>Cattle trampling leads to land degradation</a:t>
            </a:r>
          </a:p>
          <a:p>
            <a:endParaRPr lang="en-US" dirty="0"/>
          </a:p>
        </p:txBody>
      </p:sp>
    </p:spTree>
    <p:extLst>
      <p:ext uri="{BB962C8B-B14F-4D97-AF65-F5344CB8AC3E}">
        <p14:creationId xmlns:p14="http://schemas.microsoft.com/office/powerpoint/2010/main" val="3377259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EFFECTS OF MODERN AGRICULTURE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029200"/>
          </a:xfrm>
        </p:spPr>
        <p:txBody>
          <a:bodyPr>
            <a:noAutofit/>
          </a:bodyPr>
          <a:lstStyle/>
          <a:p>
            <a:r>
              <a:rPr lang="en-US" sz="2000" dirty="0">
                <a:latin typeface="Times New Roman" panose="02020603050405020304" pitchFamily="18" charset="0"/>
                <a:cs typeface="Times New Roman" panose="02020603050405020304" pitchFamily="18" charset="0"/>
              </a:rPr>
              <a:t>For sustainable production modern techniques are used to enhance productivity of different cropping systems under different agro-eco-zones. Adoption of modern agricultural practices has both positive and negative effects on environment. Effects of modern agriculture are briefly discussed under different heads as under:</a:t>
            </a:r>
          </a:p>
          <a:p>
            <a:pPr>
              <a:buNone/>
            </a:pPr>
            <a:r>
              <a:rPr lang="en-US" sz="2000" b="1" dirty="0">
                <a:latin typeface="Times New Roman" panose="02020603050405020304" pitchFamily="18" charset="0"/>
                <a:cs typeface="Times New Roman" panose="02020603050405020304" pitchFamily="18" charset="0"/>
              </a:rPr>
              <a:t>Soil erosion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Raindrops bombarding bare soil result in the oldest and still most serious problem of agriculture. The long history of soil erosion and its impact on civilization is one of devastation. Eroded fields record our failure as land stewards.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FOREST RESOURCES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800600"/>
          </a:xfrm>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Any material which can be transformed in a way that it becomes more valuable and useful can be termed as resource. In other words, it is possible to obtain valuable items from any resources. Resource, therefore, are the means to attain given ends. </a:t>
            </a:r>
          </a:p>
          <a:p>
            <a:pPr algn="just"/>
            <a:r>
              <a:rPr lang="en-US" dirty="0">
                <a:latin typeface="Times New Roman" panose="02020603050405020304" pitchFamily="18" charset="0"/>
                <a:cs typeface="Times New Roman" panose="02020603050405020304" pitchFamily="18" charset="0"/>
              </a:rPr>
              <a:t>The aspect of satisfaction is so important that we consider a thing or substance a resource, as so long it meets our needs. Life on this planet depends upon a large number of things and services provided by the nature, which are known as Natural Resources. Thus water, air, soil, minerals, coal, forests, crops and wild life are all examples of natural resources.</a:t>
            </a:r>
          </a:p>
          <a:p>
            <a:pPr algn="just"/>
            <a:r>
              <a:rPr lang="en-US" dirty="0">
                <a:latin typeface="Times New Roman" panose="02020603050405020304" pitchFamily="18" charset="0"/>
                <a:cs typeface="Times New Roman" panose="02020603050405020304" pitchFamily="18" charset="0"/>
              </a:rPr>
              <a:t>Depending upon availability of natural resources can be divided into two categories such as (1) </a:t>
            </a:r>
            <a:r>
              <a:rPr lang="en-US" b="1" dirty="0">
                <a:latin typeface="Times New Roman" panose="02020603050405020304" pitchFamily="18" charset="0"/>
                <a:cs typeface="Times New Roman" panose="02020603050405020304" pitchFamily="18" charset="0"/>
              </a:rPr>
              <a:t>Renewable</a:t>
            </a:r>
            <a:r>
              <a:rPr lang="en-US" dirty="0">
                <a:latin typeface="Times New Roman" panose="02020603050405020304" pitchFamily="18" charset="0"/>
                <a:cs typeface="Times New Roman" panose="02020603050405020304" pitchFamily="18" charset="0"/>
              </a:rPr>
              <a:t> and (2) </a:t>
            </a:r>
            <a:r>
              <a:rPr lang="en-US" b="1" dirty="0">
                <a:latin typeface="Times New Roman" panose="02020603050405020304" pitchFamily="18" charset="0"/>
                <a:cs typeface="Times New Roman" panose="02020603050405020304" pitchFamily="18" charset="0"/>
              </a:rPr>
              <a:t>Non renewable resources.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C182D-4ADD-4DE6-B98F-3C5A32ADA1C9}"/>
              </a:ext>
            </a:extLst>
          </p:cNvPr>
          <p:cNvSpPr>
            <a:spLocks noGrp="1"/>
          </p:cNvSpPr>
          <p:nvPr>
            <p:ph type="title"/>
          </p:nvPr>
        </p:nvSpPr>
        <p:spPr>
          <a:xfrm>
            <a:off x="152400" y="274638"/>
            <a:ext cx="8763000" cy="11731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EFFECTS OF MODERN AGRICULTURE</a:t>
            </a:r>
          </a:p>
        </p:txBody>
      </p:sp>
      <p:sp>
        <p:nvSpPr>
          <p:cNvPr id="3" name="Content Placeholder 2">
            <a:extLst>
              <a:ext uri="{FF2B5EF4-FFF2-40B4-BE49-F238E27FC236}">
                <a16:creationId xmlns:a16="http://schemas.microsoft.com/office/drawing/2014/main" id="{B08FF317-A4D7-4257-8CB1-0549A62F6B43}"/>
              </a:ext>
            </a:extLst>
          </p:cNvPr>
          <p:cNvSpPr>
            <a:spLocks noGrp="1"/>
          </p:cNvSpPr>
          <p:nvPr>
            <p:ph idx="1"/>
          </p:nvPr>
        </p:nvSpPr>
        <p:spPr/>
        <p:txBody>
          <a:bodyPr>
            <a:normAutofit fontScale="62500" lnSpcReduction="20000"/>
          </a:bodyPr>
          <a:lstStyle/>
          <a:p>
            <a:pPr marL="0" indent="0">
              <a:buNone/>
            </a:pPr>
            <a:r>
              <a:rPr lang="en-IN" b="1" dirty="0">
                <a:latin typeface="Times New Roman" panose="02020603050405020304" pitchFamily="18" charset="0"/>
                <a:cs typeface="Times New Roman" panose="02020603050405020304" pitchFamily="18" charset="0"/>
              </a:rPr>
              <a:t>Irrigation</a:t>
            </a:r>
          </a:p>
          <a:p>
            <a:r>
              <a:rPr lang="en-IN" dirty="0">
                <a:latin typeface="Times New Roman" panose="02020603050405020304" pitchFamily="18" charset="0"/>
                <a:cs typeface="Times New Roman" panose="02020603050405020304" pitchFamily="18" charset="0"/>
              </a:rPr>
              <a:t>Adequate rainfall is never guaranteed for the dry land farmer in arid and semiarid regions, and thus irrigation is essential for reliable production. Irrigation ensures sufficient water when needed and also allows farmers to expand their acreage of suitable cropland. In fact, we rely heavily on crops from irrigated lands, with fully one-third of the world's harvest coming from that 17% of cropland that is under irrigation. Unfortunately, current irrigation practices severely damage the cropland and the aquatic systems from which the water is withdrawn.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Agriculture and the loss of genetic diversity</a:t>
            </a:r>
          </a:p>
          <a:p>
            <a:r>
              <a:rPr lang="en-IN" dirty="0">
                <a:latin typeface="Times New Roman" panose="02020603050405020304" pitchFamily="18" charset="0"/>
                <a:cs typeface="Times New Roman" panose="02020603050405020304" pitchFamily="18" charset="0"/>
              </a:rPr>
              <a:t>As modern agriculture converts an ever-increasing portion of the earth's land surface to monoculture, the genetic and ecological diversity of the planet erodes. Both the conversion of diverse natural ecosystems to new agricultural lands and the narrowing of the genetic diversity of crops contribute to this erosion.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788352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EFFECTS OF MODERN AGRICULTURE</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fontScale="70000" lnSpcReduction="20000"/>
          </a:bodyPr>
          <a:lstStyle/>
          <a:p>
            <a:pPr marL="0" indent="0">
              <a:buNone/>
            </a:pPr>
            <a:r>
              <a:rPr lang="en-US" b="1" dirty="0"/>
              <a:t> Fertilizer-pesticide problems</a:t>
            </a:r>
            <a:br>
              <a:rPr lang="en-US" b="1" dirty="0"/>
            </a:br>
            <a:endParaRPr lang="en-US"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	For photosynthesis apart from water, sunshine and CO</a:t>
            </a:r>
            <a:r>
              <a:rPr lang="en-US" baseline="-25000"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plants need micro and macro nutrients for growth. These nutrients are supplied in the shape of fertilizers. There is lot of potential to increase food productivity by increasing fertilizer use. On one hand application of artificial chemical fertilizers increases the productivity at faster rate as compare to organic fertilizers, on the other hand application of fertilizers can be a serious problem of pollution and can create number of problems. Excessive level of nitrates in ground water has created problems in developed countries. These are:</a:t>
            </a:r>
          </a:p>
          <a:p>
            <a:pPr marL="0" indent="0">
              <a:buNone/>
            </a:pPr>
            <a:r>
              <a:rPr lang="en-US" dirty="0">
                <a:latin typeface="Times New Roman" panose="02020603050405020304" pitchFamily="18" charset="0"/>
                <a:cs typeface="Times New Roman" panose="02020603050405020304" pitchFamily="18" charset="0"/>
              </a:rPr>
              <a:t>a. Accumulated phosphorous as a consequence of use of phosphoric fertilizer are posing serious threat as residues in domestic water supply and for ecology of river and other water bodies. Increased level of phosphates in different water results in eutrophication.</a:t>
            </a:r>
          </a:p>
          <a:p>
            <a:pPr marL="0" indent="0">
              <a:buNone/>
            </a:pPr>
            <a:r>
              <a:rPr lang="en-US" dirty="0">
                <a:latin typeface="Times New Roman" panose="02020603050405020304" pitchFamily="18" charset="0"/>
                <a:cs typeface="Times New Roman" panose="02020603050405020304" pitchFamily="18" charset="0"/>
              </a:rPr>
              <a:t>b. Effect of chemical fertilizer is long term, therefore leads to net loss of soil organic matter.</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DB1B2B-E54C-407A-B610-6B86AB941305}"/>
              </a:ext>
            </a:extLst>
          </p:cNvPr>
          <p:cNvSpPr>
            <a:spLocks noGrp="1"/>
          </p:cNvSpPr>
          <p:nvPr>
            <p:ph idx="1"/>
          </p:nvPr>
        </p:nvSpPr>
        <p:spPr>
          <a:xfrm>
            <a:off x="457200" y="1219200"/>
            <a:ext cx="8229600" cy="5334000"/>
          </a:xfrm>
        </p:spPr>
        <p:txBody>
          <a:bodyPr>
            <a:normAutofit fontScale="55000" lnSpcReduction="20000"/>
          </a:bodyPr>
          <a:lstStyle/>
          <a:p>
            <a:endParaRPr lang="en-IN" dirty="0"/>
          </a:p>
          <a:p>
            <a:pPr marL="0" indent="0">
              <a:buNone/>
            </a:pPr>
            <a:r>
              <a:rPr lang="en-IN" sz="4200" dirty="0">
                <a:latin typeface="Times New Roman" panose="02020603050405020304" pitchFamily="18" charset="0"/>
                <a:cs typeface="Times New Roman" panose="02020603050405020304" pitchFamily="18" charset="0"/>
              </a:rPr>
              <a:t>	To control insects, pests, diseases and weeds which are responsible for reduction in productivity different chemicals are used as insecticides, pesticides and herbicides. Successful control of insects, pests and weeds increases productivity and reduces losses and provide security for harvest and storage. Applications of these synthetic chemicals have great economic values and at the same time cause number of serious problems such as:</a:t>
            </a:r>
            <a:br>
              <a:rPr lang="en-IN" sz="4200" dirty="0">
                <a:latin typeface="Times New Roman" panose="02020603050405020304" pitchFamily="18" charset="0"/>
                <a:cs typeface="Times New Roman" panose="02020603050405020304" pitchFamily="18" charset="0"/>
              </a:rPr>
            </a:br>
            <a:endParaRPr lang="en-IN" sz="4200" dirty="0">
              <a:latin typeface="Times New Roman" panose="02020603050405020304" pitchFamily="18" charset="0"/>
              <a:cs typeface="Times New Roman" panose="02020603050405020304" pitchFamily="18" charset="0"/>
            </a:endParaRPr>
          </a:p>
          <a:p>
            <a:pPr marL="0" indent="0">
              <a:buNone/>
            </a:pPr>
            <a:r>
              <a:rPr lang="en-IN" sz="4200" dirty="0">
                <a:latin typeface="Times New Roman" panose="02020603050405020304" pitchFamily="18" charset="0"/>
                <a:cs typeface="Times New Roman" panose="02020603050405020304" pitchFamily="18" charset="0"/>
              </a:rPr>
              <a:t>a. Affects human health which includes acute poisoning and illness caused by higher doses and accidental exposes</a:t>
            </a:r>
          </a:p>
          <a:p>
            <a:pPr marL="0" indent="0">
              <a:buNone/>
            </a:pPr>
            <a:r>
              <a:rPr lang="en-IN" sz="4200" dirty="0">
                <a:latin typeface="Times New Roman" panose="02020603050405020304" pitchFamily="18" charset="0"/>
                <a:cs typeface="Times New Roman" panose="02020603050405020304" pitchFamily="18" charset="0"/>
              </a:rPr>
              <a:t>b. As long term effect, cause cancer, birth defects, Parkinson’s disease and other regenerative diseases.</a:t>
            </a:r>
          </a:p>
          <a:p>
            <a:pPr marL="0" indent="0">
              <a:buNone/>
            </a:pPr>
            <a:r>
              <a:rPr lang="en-IN" sz="4200" dirty="0">
                <a:latin typeface="Times New Roman" panose="02020603050405020304" pitchFamily="18" charset="0"/>
                <a:cs typeface="Times New Roman" panose="02020603050405020304" pitchFamily="18" charset="0"/>
              </a:rPr>
              <a:t>c. Long term application of pesticides can affect soil fertility.</a:t>
            </a:r>
          </a:p>
          <a:p>
            <a:pPr marL="0" indent="0">
              <a:buNone/>
            </a:pPr>
            <a:r>
              <a:rPr lang="en-IN" sz="4200" dirty="0">
                <a:latin typeface="Times New Roman" panose="02020603050405020304" pitchFamily="18" charset="0"/>
                <a:cs typeface="Times New Roman" panose="02020603050405020304" pitchFamily="18" charset="0"/>
              </a:rPr>
              <a:t>d. Danger of killing beneficial predators.</a:t>
            </a:r>
          </a:p>
          <a:p>
            <a:pPr marL="0" indent="0">
              <a:buNone/>
            </a:pPr>
            <a:r>
              <a:rPr lang="en-IN" sz="4200" dirty="0">
                <a:latin typeface="Times New Roman" panose="02020603050405020304" pitchFamily="18" charset="0"/>
                <a:cs typeface="Times New Roman" panose="02020603050405020304" pitchFamily="18" charset="0"/>
              </a:rPr>
              <a:t>e. Pesticides resistance and pest resurgence</a:t>
            </a:r>
            <a:br>
              <a:rPr lang="en-IN" sz="4200" dirty="0">
                <a:latin typeface="Times New Roman" panose="02020603050405020304" pitchFamily="18" charset="0"/>
                <a:cs typeface="Times New Roman" panose="02020603050405020304" pitchFamily="18" charset="0"/>
              </a:rPr>
            </a:br>
            <a:endParaRPr lang="en-IN" sz="4200" dirty="0">
              <a:latin typeface="Times New Roman" panose="02020603050405020304" pitchFamily="18" charset="0"/>
              <a:cs typeface="Times New Roman" panose="02020603050405020304" pitchFamily="18" charset="0"/>
            </a:endParaRPr>
          </a:p>
          <a:p>
            <a:endParaRPr lang="en-US" dirty="0"/>
          </a:p>
        </p:txBody>
      </p:sp>
      <p:sp>
        <p:nvSpPr>
          <p:cNvPr id="4" name="Rectangle 3">
            <a:extLst>
              <a:ext uri="{FF2B5EF4-FFF2-40B4-BE49-F238E27FC236}">
                <a16:creationId xmlns:a16="http://schemas.microsoft.com/office/drawing/2014/main" id="{FA68B3BD-D6C3-472D-AE57-DF3604735488}"/>
              </a:ext>
            </a:extLst>
          </p:cNvPr>
          <p:cNvSpPr/>
          <p:nvPr/>
        </p:nvSpPr>
        <p:spPr>
          <a:xfrm>
            <a:off x="2438400" y="332935"/>
            <a:ext cx="4191000" cy="707886"/>
          </a:xfrm>
          <a:prstGeom prst="rect">
            <a:avLst/>
          </a:prstGeom>
        </p:spPr>
        <p:txBody>
          <a:bodyPr wrap="square">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Cont..,</a:t>
            </a:r>
          </a:p>
        </p:txBody>
      </p:sp>
    </p:spTree>
    <p:extLst>
      <p:ext uri="{BB962C8B-B14F-4D97-AF65-F5344CB8AC3E}">
        <p14:creationId xmlns:p14="http://schemas.microsoft.com/office/powerpoint/2010/main" val="17037969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334000"/>
          </a:xfrm>
        </p:spPr>
        <p:txBody>
          <a:bodyPr>
            <a:normAutofit fontScale="70000" lnSpcReduction="20000"/>
          </a:bodyPr>
          <a:lstStyle/>
          <a:p>
            <a:pPr algn="just">
              <a:buNone/>
            </a:pPr>
            <a:r>
              <a:rPr lang="en-US" b="1" dirty="0">
                <a:latin typeface="Times New Roman" panose="02020603050405020304" pitchFamily="18" charset="0"/>
                <a:cs typeface="Times New Roman" panose="02020603050405020304" pitchFamily="18" charset="0"/>
              </a:rPr>
              <a:t>Water Logging</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High water table or surface flooding can cause water logging problems .Water logging may lead to poor crop productivity due to anaerobic condition created in the soil. In India, deltas of </a:t>
            </a:r>
            <a:r>
              <a:rPr lang="en-US" dirty="0" err="1">
                <a:latin typeface="Times New Roman" panose="02020603050405020304" pitchFamily="18" charset="0"/>
                <a:cs typeface="Times New Roman" panose="02020603050405020304" pitchFamily="18" charset="0"/>
              </a:rPr>
              <a:t>Ganga</a:t>
            </a:r>
            <a:r>
              <a:rPr lang="en-US" dirty="0">
                <a:latin typeface="Times New Roman" panose="02020603050405020304" pitchFamily="18" charset="0"/>
                <a:cs typeface="Times New Roman" panose="02020603050405020304" pitchFamily="18" charset="0"/>
              </a:rPr>
              <a:t>, Andaman and Nicobar Islands and some areas of Kerala are prone to frequent water logging.</a:t>
            </a:r>
          </a:p>
          <a:p>
            <a:pPr algn="just">
              <a:buNone/>
            </a:pPr>
            <a:endParaRPr lang="en-US" dirty="0">
              <a:latin typeface="Times New Roman" panose="02020603050405020304" pitchFamily="18" charset="0"/>
              <a:cs typeface="Times New Roman" panose="02020603050405020304" pitchFamily="18" charset="0"/>
            </a:endParaRPr>
          </a:p>
          <a:p>
            <a:pPr algn="just">
              <a:buNone/>
            </a:pPr>
            <a:r>
              <a:rPr lang="en-US" b="1" dirty="0">
                <a:latin typeface="Times New Roman" panose="02020603050405020304" pitchFamily="18" charset="0"/>
                <a:cs typeface="Times New Roman" panose="02020603050405020304" pitchFamily="18" charset="0"/>
              </a:rPr>
              <a:t> Salinity</a:t>
            </a: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Due to adoption of intensive agriculture practices and increased concentration of soluble salts leads to salinity. Due to poor drainage, dissolved salts accumulate on soil surface and affects soil fertility. Excess concentration of these salts may form a crust on the surface which may injurious to the plants. The water absorption process is affected and uptake of nutrient is disturbed. According to an estimate, in India, 7 million hectare of land is saline and area is showing in increasing trends due to adoption of intensive agriculture practices</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0" indent="0" algn="just">
              <a:buNone/>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DEDDD-EDD6-4C57-9542-0A1B63BF78F9}"/>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ACTIVITY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572FD4-02A1-4406-B826-5C90FCD44CE0}"/>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The highest per capita emitter of Carbon dioxide in the world is : </a:t>
            </a:r>
          </a:p>
          <a:p>
            <a:pPr marL="0" indent="0">
              <a:buNone/>
            </a:pPr>
            <a:r>
              <a:rPr lang="en-IN" b="1" dirty="0">
                <a:latin typeface="Times New Roman" panose="02020603050405020304" pitchFamily="18" charset="0"/>
                <a:cs typeface="Times New Roman" panose="02020603050405020304" pitchFamily="18" charset="0"/>
              </a:rPr>
              <a:t>[A] USA [B] China [C] Qatar [D] Saudi Arabia</a:t>
            </a:r>
          </a:p>
          <a:p>
            <a:r>
              <a:rPr lang="en-US" dirty="0"/>
              <a:t>Identify the non Green-House Gas(GHG) from the following : </a:t>
            </a:r>
          </a:p>
          <a:p>
            <a:pPr marL="0" indent="0">
              <a:buNone/>
            </a:pPr>
            <a:r>
              <a:rPr lang="en-US" b="1" dirty="0"/>
              <a:t>[A] Methane [B] Nitrous oxide [C] Sulphur Hexafluoride [D] Carbon Monoxide</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70177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ENERGY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562600"/>
          </a:xfrm>
        </p:spPr>
        <p:txBody>
          <a:bodyPr>
            <a:normAutofit fontScale="62500" lnSpcReduction="20000"/>
          </a:bodyPr>
          <a:lstStyle/>
          <a:p>
            <a:r>
              <a:rPr lang="en-US" b="1" dirty="0">
                <a:latin typeface="Times New Roman" panose="02020603050405020304" pitchFamily="18" charset="0"/>
                <a:cs typeface="Times New Roman" panose="02020603050405020304" pitchFamily="18" charset="0"/>
              </a:rPr>
              <a:t>Growing Energy Needs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Energy consumption of a nation is usually considered as an index of its development, because almost all the development activities are directly or indirectly dependent upon energy. Power generation and energy consumption are crucial to economic development as economy of any nation depends upon availability of energy resources. There are wide disparities in per capita energy use of developed and the developing nations. With increased speed of development in the developing nations energy needs are also increasing.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very original form of energy technology probably was the fire, which produced heat and the early man used it for cooking and heating purposes.</a:t>
            </a:r>
          </a:p>
          <a:p>
            <a:r>
              <a:rPr lang="en-US" dirty="0">
                <a:latin typeface="Times New Roman" panose="02020603050405020304" pitchFamily="18" charset="0"/>
                <a:cs typeface="Times New Roman" panose="02020603050405020304" pitchFamily="18" charset="0"/>
              </a:rPr>
              <a:t>Wind and hydropower has also been used. Invention of steam engineers replaced the burning of wood by coal and coal was further replaced by oil.</a:t>
            </a:r>
          </a:p>
          <a:p>
            <a:r>
              <a:rPr lang="en-US" dirty="0">
                <a:latin typeface="Times New Roman" panose="02020603050405020304" pitchFamily="18" charset="0"/>
                <a:cs typeface="Times New Roman" panose="02020603050405020304" pitchFamily="18" charset="0"/>
              </a:rPr>
              <a:t>The oil producing has started twisting arms of the developed as well as developing countries by dictating the prices of oil and other petroleum products.</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EA4BA-60E7-4176-8933-4FBF37122DB0}"/>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ENERGY RESOURCES</a:t>
            </a:r>
          </a:p>
        </p:txBody>
      </p:sp>
      <p:sp>
        <p:nvSpPr>
          <p:cNvPr id="3" name="Content Placeholder 2">
            <a:extLst>
              <a:ext uri="{FF2B5EF4-FFF2-40B4-BE49-F238E27FC236}">
                <a16:creationId xmlns:a16="http://schemas.microsoft.com/office/drawing/2014/main" id="{0248EA2B-71D9-4B94-9C5A-76BB3785A175}"/>
              </a:ext>
            </a:extLst>
          </p:cNvPr>
          <p:cNvSpPr>
            <a:spLocks noGrp="1"/>
          </p:cNvSpPr>
          <p:nvPr>
            <p:ph idx="1"/>
          </p:nvPr>
        </p:nvSpPr>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Energy resources are primarily divided into two categories viz. renewable and non-renewable sources.</a:t>
            </a:r>
          </a:p>
          <a:p>
            <a:r>
              <a:rPr lang="en-IN" dirty="0">
                <a:latin typeface="Times New Roman" panose="02020603050405020304" pitchFamily="18" charset="0"/>
                <a:cs typeface="Times New Roman" panose="02020603050405020304" pitchFamily="18" charset="0"/>
              </a:rPr>
              <a:t>Renewable energy resources must be preferred over the non-renewable resources.</a:t>
            </a:r>
          </a:p>
          <a:p>
            <a:r>
              <a:rPr lang="en-IN" dirty="0">
                <a:latin typeface="Times New Roman" panose="02020603050405020304" pitchFamily="18" charset="0"/>
                <a:cs typeface="Times New Roman" panose="02020603050405020304" pitchFamily="18" charset="0"/>
              </a:rPr>
              <a:t>It is inevitable truth that now there is an urgent need of thinking in terms of alternative sources of energy, which are also termed as non-conventional energy sources which include:</a:t>
            </a:r>
          </a:p>
          <a:p>
            <a:r>
              <a:rPr lang="en-IN" dirty="0">
                <a:latin typeface="Times New Roman" panose="02020603050405020304" pitchFamily="18" charset="0"/>
                <a:cs typeface="Times New Roman" panose="02020603050405020304" pitchFamily="18" charset="0"/>
              </a:rPr>
              <a:t>Solar energy needs equipment's such as solar heat collectors, solar cells, solar cooker, solar water heater, solar furnace and solar power plants .</a:t>
            </a:r>
          </a:p>
          <a:p>
            <a:r>
              <a:rPr lang="en-IN" dirty="0">
                <a:latin typeface="Times New Roman" panose="02020603050405020304" pitchFamily="18" charset="0"/>
                <a:cs typeface="Times New Roman" panose="02020603050405020304" pitchFamily="18" charset="0"/>
              </a:rPr>
              <a:t>Wind energy</a:t>
            </a:r>
          </a:p>
          <a:p>
            <a:r>
              <a:rPr lang="en-IN" dirty="0">
                <a:latin typeface="Times New Roman" panose="02020603050405020304" pitchFamily="18" charset="0"/>
                <a:cs typeface="Times New Roman" panose="02020603050405020304" pitchFamily="18" charset="0"/>
              </a:rPr>
              <a:t>Hydropower, Tidal energy, ocean thermal energy, geothermal energy, biomass, biogas, biofuels etc.</a:t>
            </a:r>
          </a:p>
          <a:p>
            <a:r>
              <a:rPr lang="en-IN" dirty="0">
                <a:latin typeface="Times New Roman" panose="02020603050405020304" pitchFamily="18" charset="0"/>
                <a:cs typeface="Times New Roman" panose="02020603050405020304" pitchFamily="18" charset="0"/>
              </a:rPr>
              <a:t>The non renewable energy sources include coal, petroleum, natural gas, nuclear energy.</a:t>
            </a:r>
          </a:p>
          <a:p>
            <a:endParaRPr lang="en-US" dirty="0"/>
          </a:p>
        </p:txBody>
      </p:sp>
    </p:spTree>
    <p:extLst>
      <p:ext uri="{BB962C8B-B14F-4D97-AF65-F5344CB8AC3E}">
        <p14:creationId xmlns:p14="http://schemas.microsoft.com/office/powerpoint/2010/main" val="3136880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ENERGY SCENARIO</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029200"/>
          </a:xfrm>
        </p:spPr>
        <p:txBody>
          <a:bodyPr>
            <a:normAutofit fontScale="62500" lnSpcReduction="20000"/>
          </a:bodyPr>
          <a:lstStyle/>
          <a:p>
            <a:r>
              <a:rPr lang="en-US" dirty="0"/>
              <a:t>Energy is a key input in the economic growth and there is a close link between the availability of energy and the future growth of a nation. Power generation and energy consumption are crucial to economic development.</a:t>
            </a:r>
            <a:br>
              <a:rPr lang="en-US" dirty="0"/>
            </a:br>
            <a:br>
              <a:rPr lang="en-US" dirty="0"/>
            </a:br>
            <a:r>
              <a:rPr lang="en-US" dirty="0"/>
              <a:t>In India, energy is consumed in a variety of forms such as fuel wood; animal waste and agricultural residues are the traditional sources of energy. These non-commercial fuels are gradually getting replaced by commercial fuels i.e. coal, petroleum products, natural gas and electricity.</a:t>
            </a:r>
            <a:br>
              <a:rPr lang="en-US" dirty="0"/>
            </a:br>
            <a:br>
              <a:rPr lang="en-US" dirty="0"/>
            </a:br>
            <a:r>
              <a:rPr lang="en-US" dirty="0"/>
              <a:t>Out of total energy, commercial fuels account for 60% where as the balance 40% is coming from non-commercial fuels. Of the total commercial energy produced in the form of power or electricity,</a:t>
            </a:r>
            <a:br>
              <a:rPr lang="en-US" dirty="0"/>
            </a:br>
            <a:r>
              <a:rPr lang="en-US" dirty="0"/>
              <a:t>69% is from coal (thermal power),</a:t>
            </a:r>
          </a:p>
          <a:p>
            <a:r>
              <a:rPr lang="en-US" dirty="0"/>
              <a:t>25% is from </a:t>
            </a:r>
            <a:r>
              <a:rPr lang="en-US" dirty="0" err="1"/>
              <a:t>hydel</a:t>
            </a:r>
            <a:r>
              <a:rPr lang="en-US" dirty="0"/>
              <a:t> power,</a:t>
            </a:r>
          </a:p>
          <a:p>
            <a:r>
              <a:rPr lang="en-US" dirty="0"/>
              <a:t>4% is from diesel and gas,</a:t>
            </a:r>
          </a:p>
          <a:p>
            <a:r>
              <a:rPr lang="en-US" dirty="0"/>
              <a:t>2% is from nuclear power, and</a:t>
            </a:r>
          </a:p>
          <a:p>
            <a:r>
              <a:rPr lang="en-US" dirty="0"/>
              <a:t>Less than 1% from non- conventional sources like solar, wind, ocean, biomass, etc.</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2D4EEB-7AAE-42E3-BCBD-B35515C3352D}"/>
              </a:ext>
            </a:extLst>
          </p:cNvPr>
          <p:cNvSpPr>
            <a:spLocks noGrp="1"/>
          </p:cNvSpPr>
          <p:nvPr>
            <p:ph idx="1"/>
          </p:nvPr>
        </p:nvSpPr>
        <p:spPr>
          <a:xfrm>
            <a:off x="457200" y="533400"/>
            <a:ext cx="8229600" cy="6172200"/>
          </a:xfrm>
        </p:spPr>
        <p:txBody>
          <a:bodyPr/>
          <a:lstStyle/>
          <a:p>
            <a:r>
              <a:rPr lang="en-IN" sz="2600" b="1" dirty="0">
                <a:latin typeface="Times New Roman" panose="02020603050405020304" pitchFamily="18" charset="0"/>
                <a:cs typeface="Times New Roman" panose="02020603050405020304" pitchFamily="18" charset="0"/>
              </a:rPr>
              <a:t>Natural resources -</a:t>
            </a:r>
            <a:r>
              <a:rPr lang="en-IN" sz="2600" dirty="0">
                <a:latin typeface="Times New Roman" panose="02020603050405020304" pitchFamily="18" charset="0"/>
                <a:cs typeface="Times New Roman" panose="02020603050405020304" pitchFamily="18" charset="0"/>
              </a:rPr>
              <a:t> substances and energy sources needed for survival</a:t>
            </a:r>
          </a:p>
          <a:p>
            <a:endParaRPr lang="en-US" dirty="0"/>
          </a:p>
        </p:txBody>
      </p:sp>
      <p:pic>
        <p:nvPicPr>
          <p:cNvPr id="4" name="Picture 3">
            <a:extLst>
              <a:ext uri="{FF2B5EF4-FFF2-40B4-BE49-F238E27FC236}">
                <a16:creationId xmlns:a16="http://schemas.microsoft.com/office/drawing/2014/main" id="{76C8F4FB-6D64-4FCE-AFE5-5EB1EE4A347D}"/>
              </a:ext>
            </a:extLst>
          </p:cNvPr>
          <p:cNvPicPr>
            <a:picLocks noChangeAspect="1"/>
          </p:cNvPicPr>
          <p:nvPr/>
        </p:nvPicPr>
        <p:blipFill>
          <a:blip r:embed="rId2"/>
          <a:stretch>
            <a:fillRect/>
          </a:stretch>
        </p:blipFill>
        <p:spPr>
          <a:xfrm>
            <a:off x="1587749" y="1447800"/>
            <a:ext cx="5968501" cy="3048264"/>
          </a:xfrm>
          <a:prstGeom prst="rect">
            <a:avLst/>
          </a:prstGeom>
        </p:spPr>
      </p:pic>
      <p:sp>
        <p:nvSpPr>
          <p:cNvPr id="5" name="Rectangle 4">
            <a:extLst>
              <a:ext uri="{FF2B5EF4-FFF2-40B4-BE49-F238E27FC236}">
                <a16:creationId xmlns:a16="http://schemas.microsoft.com/office/drawing/2014/main" id="{0315DAEF-9E67-40DC-950B-468E75839A62}"/>
              </a:ext>
            </a:extLst>
          </p:cNvPr>
          <p:cNvSpPr/>
          <p:nvPr/>
        </p:nvSpPr>
        <p:spPr>
          <a:xfrm>
            <a:off x="838200" y="4496064"/>
            <a:ext cx="6934200" cy="1938992"/>
          </a:xfrm>
          <a:prstGeom prst="rect">
            <a:avLst/>
          </a:prstGeom>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Renewable resources: </a:t>
            </a:r>
          </a:p>
          <a:p>
            <a:pPr algn="just"/>
            <a:r>
              <a:rPr lang="en-IN" sz="2000" dirty="0">
                <a:latin typeface="Times New Roman" panose="02020603050405020304" pitchFamily="18" charset="0"/>
                <a:cs typeface="Times New Roman" panose="02020603050405020304" pitchFamily="18" charset="0"/>
              </a:rPr>
              <a:t>Perpetually available: sunlight, wind, wave energy </a:t>
            </a:r>
          </a:p>
          <a:p>
            <a:pPr algn="just"/>
            <a:r>
              <a:rPr lang="en-IN" sz="2000" dirty="0">
                <a:latin typeface="Times New Roman" panose="02020603050405020304" pitchFamily="18" charset="0"/>
                <a:cs typeface="Times New Roman" panose="02020603050405020304" pitchFamily="18" charset="0"/>
              </a:rPr>
              <a:t>Renew themselves over short periods: timber, water, soil</a:t>
            </a:r>
          </a:p>
          <a:p>
            <a:pPr algn="just"/>
            <a:r>
              <a:rPr lang="en-IN" sz="2000" dirty="0">
                <a:latin typeface="Times New Roman" panose="02020603050405020304" pitchFamily="18" charset="0"/>
                <a:cs typeface="Times New Roman" panose="02020603050405020304" pitchFamily="18" charset="0"/>
              </a:rPr>
              <a:t>These can be destroyed</a:t>
            </a:r>
          </a:p>
          <a:p>
            <a:pPr algn="just"/>
            <a:r>
              <a:rPr lang="en-IN" sz="2000" b="1" dirty="0">
                <a:latin typeface="Times New Roman" panose="02020603050405020304" pitchFamily="18" charset="0"/>
                <a:cs typeface="Times New Roman" panose="02020603050405020304" pitchFamily="18" charset="0"/>
              </a:rPr>
              <a:t>Non-renewable resources</a:t>
            </a:r>
            <a:r>
              <a:rPr lang="en-IN" sz="2000" dirty="0">
                <a:latin typeface="Times New Roman" panose="02020603050405020304" pitchFamily="18" charset="0"/>
                <a:cs typeface="Times New Roman" panose="02020603050405020304" pitchFamily="18" charset="0"/>
              </a:rPr>
              <a:t>: can be depleted</a:t>
            </a:r>
          </a:p>
          <a:p>
            <a:pPr algn="just"/>
            <a:r>
              <a:rPr lang="en-IN" sz="2000" dirty="0">
                <a:latin typeface="Times New Roman" panose="02020603050405020304" pitchFamily="18" charset="0"/>
                <a:cs typeface="Times New Roman" panose="02020603050405020304" pitchFamily="18" charset="0"/>
              </a:rPr>
              <a:t>Oil, coal, minerals</a:t>
            </a:r>
          </a:p>
        </p:txBody>
      </p:sp>
    </p:spTree>
    <p:extLst>
      <p:ext uri="{BB962C8B-B14F-4D97-AF65-F5344CB8AC3E}">
        <p14:creationId xmlns:p14="http://schemas.microsoft.com/office/powerpoint/2010/main" val="30639800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RENEWABLE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r>
              <a:rPr lang="en-US" dirty="0"/>
              <a:t>The resources that can be replenished through rapid natural cycles are known as renewable resource.</a:t>
            </a:r>
          </a:p>
          <a:p>
            <a:r>
              <a:rPr lang="en-US" dirty="0"/>
              <a:t>These resources are able to increase their abundance through reproduction and utilization of simple substances.</a:t>
            </a:r>
          </a:p>
          <a:p>
            <a:r>
              <a:rPr lang="en-US" dirty="0"/>
              <a:t>Examples of renewable resources are plants (crops and forests),and animals who are being replaced from time to time because they have the power of reproducing and maintain life cycles.</a:t>
            </a:r>
          </a:p>
          <a:p>
            <a:r>
              <a:rPr lang="en-US" dirty="0"/>
              <a:t>Some examples of renewable resources though they do not have life cycle but can be recycled are wood and wood-products, pulp products, natural rubber, </a:t>
            </a:r>
            <a:r>
              <a:rPr lang="en-US" dirty="0" err="1"/>
              <a:t>fibres</a:t>
            </a:r>
            <a:r>
              <a:rPr lang="en-US" dirty="0"/>
              <a:t> (e.g. cotton, jute, animal wool, silk and synthetic </a:t>
            </a:r>
            <a:r>
              <a:rPr lang="en-US" dirty="0" err="1"/>
              <a:t>fibres</a:t>
            </a:r>
            <a:r>
              <a:rPr lang="en-US" dirty="0"/>
              <a:t>) and leather.</a:t>
            </a:r>
          </a:p>
          <a:p>
            <a:r>
              <a:rPr lang="en-US" dirty="0"/>
              <a:t>In addition to these resources, water and soil are also classified as renewable resources. Solar energy although having a finite life, as a special case, is considered as a renewable resource in as much as solar stocks is inexhaustible on the human scale.</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FOREST RESOURCES </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Forest is important renewable resources. Forest vary in composition and diversity and can contribute substantially to the economic development of any country .Plants along with trees cover large areas, produce variety of products and provide food for living organisms, and also important to save the environment.</a:t>
            </a:r>
          </a:p>
          <a:p>
            <a:pPr algn="just"/>
            <a:r>
              <a:rPr lang="en-US" dirty="0">
                <a:latin typeface="Times New Roman" panose="02020603050405020304" pitchFamily="18" charset="0"/>
                <a:cs typeface="Times New Roman" panose="02020603050405020304" pitchFamily="18" charset="0"/>
              </a:rPr>
              <a:t>It is estimated that about 30% of world area is covered by forest whereas 26% by pastures. Among all continents, Africa has largest forested area (33%) followed by Latin America (25%), whereas in North America forest cover is only 11%. Asia and former USSR has 14% area under forest.</a:t>
            </a:r>
          </a:p>
          <a:p>
            <a:pPr algn="just"/>
            <a:r>
              <a:rPr lang="en-US" dirty="0">
                <a:latin typeface="Times New Roman" panose="02020603050405020304" pitchFamily="18" charset="0"/>
                <a:cs typeface="Times New Roman" panose="02020603050405020304" pitchFamily="18" charset="0"/>
              </a:rPr>
              <a:t> European countries have only 3% area under forest cover. India’s Forest Cover accounts for 20.6% of the total geographical area of the country as of 2005.</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DD5A-3030-4525-B8B9-11186B27AFFE}"/>
              </a:ext>
            </a:extLst>
          </p:cNvPr>
          <p:cNvSpPr>
            <a:spLocks noGrp="1"/>
          </p:cNvSpPr>
          <p:nvPr>
            <p:ph type="title"/>
          </p:nvPr>
        </p:nvSpPr>
        <p:spPr>
          <a:xfrm>
            <a:off x="457200" y="274638"/>
            <a:ext cx="8229600" cy="7159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RENEWABLE RESOURCES</a:t>
            </a:r>
            <a:endParaRPr lang="en-US" dirty="0"/>
          </a:p>
        </p:txBody>
      </p:sp>
      <p:pic>
        <p:nvPicPr>
          <p:cNvPr id="5" name="Content Placeholder 4">
            <a:extLst>
              <a:ext uri="{FF2B5EF4-FFF2-40B4-BE49-F238E27FC236}">
                <a16:creationId xmlns:a16="http://schemas.microsoft.com/office/drawing/2014/main" id="{399D7FE2-D49A-4386-A63A-F46C08136D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9201" y="1117600"/>
            <a:ext cx="3914774" cy="5465761"/>
          </a:xfrm>
        </p:spPr>
      </p:pic>
      <p:pic>
        <p:nvPicPr>
          <p:cNvPr id="7" name="Picture 6">
            <a:extLst>
              <a:ext uri="{FF2B5EF4-FFF2-40B4-BE49-F238E27FC236}">
                <a16:creationId xmlns:a16="http://schemas.microsoft.com/office/drawing/2014/main" id="{F5698C17-873E-4341-9EE2-A5630BA35F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025" y="990600"/>
            <a:ext cx="4524375" cy="5719762"/>
          </a:xfrm>
          <a:prstGeom prst="rect">
            <a:avLst/>
          </a:prstGeom>
        </p:spPr>
      </p:pic>
    </p:spTree>
    <p:extLst>
      <p:ext uri="{BB962C8B-B14F-4D97-AF65-F5344CB8AC3E}">
        <p14:creationId xmlns:p14="http://schemas.microsoft.com/office/powerpoint/2010/main" val="18497360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NON-RENEWABLE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77500" lnSpcReduction="20000"/>
          </a:bodyPr>
          <a:lstStyle/>
          <a:p>
            <a:r>
              <a:rPr lang="en-US" dirty="0">
                <a:latin typeface="Times New Roman" panose="02020603050405020304" pitchFamily="18" charset="0"/>
                <a:cs typeface="Times New Roman" panose="02020603050405020304" pitchFamily="18" charset="0"/>
              </a:rPr>
              <a:t>The resources that cannot be replenished through natural processes are known as non-renewable resources.</a:t>
            </a:r>
          </a:p>
          <a:p>
            <a:r>
              <a:rPr lang="en-US" dirty="0">
                <a:latin typeface="Times New Roman" panose="02020603050405020304" pitchFamily="18" charset="0"/>
                <a:cs typeface="Times New Roman" panose="02020603050405020304" pitchFamily="18" charset="0"/>
              </a:rPr>
              <a:t>These are available in limited amounts, which cannot be increased. These resources include fossil fuels (petrol, coal etc.), nuclear energy sources (e.g. uranium, thorium, etc). metals (iron, copper, gold, silver, lead, zinc etc.), minerals and salts (carbonates, phosphates, nitrates etc.).</a:t>
            </a:r>
          </a:p>
          <a:p>
            <a:r>
              <a:rPr lang="en-US" dirty="0">
                <a:latin typeface="Times New Roman" panose="02020603050405020304" pitchFamily="18" charset="0"/>
                <a:cs typeface="Times New Roman" panose="02020603050405020304" pitchFamily="18" charset="0"/>
              </a:rPr>
              <a:t>Once a non-renewable resource is consumed, it is gone forever. Then we have to find a substitute for it or do without it.</a:t>
            </a:r>
          </a:p>
          <a:p>
            <a:r>
              <a:rPr lang="en-US" dirty="0">
                <a:latin typeface="Times New Roman" panose="02020603050405020304" pitchFamily="18" charset="0"/>
                <a:cs typeface="Times New Roman" panose="02020603050405020304" pitchFamily="18" charset="0"/>
              </a:rPr>
              <a:t>Non-renewable resources can further be divided into two categories, viz. Recyclable and non-recyclable</a:t>
            </a:r>
          </a:p>
          <a:p>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ACEC8-C88C-48B2-BAFE-B576311C01A7}"/>
              </a:ext>
            </a:extLst>
          </p:cNvPr>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NON-RENEWABLE RESOURCES</a:t>
            </a:r>
            <a:endParaRPr lang="en-US" dirty="0"/>
          </a:p>
        </p:txBody>
      </p:sp>
      <p:pic>
        <p:nvPicPr>
          <p:cNvPr id="5" name="Content Placeholder 4">
            <a:extLst>
              <a:ext uri="{FF2B5EF4-FFF2-40B4-BE49-F238E27FC236}">
                <a16:creationId xmlns:a16="http://schemas.microsoft.com/office/drawing/2014/main" id="{93660F7E-E580-47BA-A53F-C26AF9918A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52600"/>
            <a:ext cx="8229600" cy="4572000"/>
          </a:xfrm>
        </p:spPr>
      </p:pic>
    </p:spTree>
    <p:extLst>
      <p:ext uri="{BB962C8B-B14F-4D97-AF65-F5344CB8AC3E}">
        <p14:creationId xmlns:p14="http://schemas.microsoft.com/office/powerpoint/2010/main" val="42663331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PROBLEMS RELATE TO THE USE OF ENERGY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buNone/>
            </a:pPr>
            <a:r>
              <a:rPr lang="en-US" b="1" dirty="0">
                <a:latin typeface="Times New Roman" panose="02020603050405020304" pitchFamily="18" charset="0"/>
                <a:cs typeface="Times New Roman" panose="02020603050405020304" pitchFamily="18" charset="0"/>
              </a:rPr>
              <a:t>Fossil fuel</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Global warming</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Acid rains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Dangers posed by leaded fuels ,Oil spills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Water pollution caused by poorly managed coal mines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Air pollution.</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Alternate energy resources</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initial cost of establishment of alternate energy generation is costlier than conventional resources.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Maintenance of these structures is difficult.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It requires more space.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Energy supply is unpredictable during natural calamities.</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LAND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5105400"/>
          </a:xfrm>
        </p:spPr>
        <p:txBody>
          <a:bodyPr>
            <a:normAutofit fontScale="70000" lnSpcReduction="20000"/>
          </a:bodyPr>
          <a:lstStyle/>
          <a:p>
            <a:r>
              <a:rPr lang="en-US" b="1" dirty="0">
                <a:latin typeface="Times New Roman" panose="02020603050405020304" pitchFamily="18" charset="0"/>
                <a:cs typeface="Times New Roman" panose="02020603050405020304" pitchFamily="18" charset="0"/>
              </a:rPr>
              <a:t>Land as a Resource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Land area constitutes about 1/5 of the earth surface. To meet out the challenging demand of food, fiber and fuel for human population, fodder for animals and industrial raw material for agro based industries, efficient management of land resources will play critical role. Soil, water, vegetation and climate are basic natural resources for agricultural growth and development.</a:t>
            </a:r>
          </a:p>
          <a:p>
            <a:r>
              <a:rPr lang="en-US" b="1" dirty="0">
                <a:latin typeface="Times New Roman" panose="02020603050405020304" pitchFamily="18" charset="0"/>
                <a:cs typeface="Times New Roman" panose="02020603050405020304" pitchFamily="18" charset="0"/>
              </a:rPr>
              <a:t>Land Degradation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Due to increasing population, the demands for arable land for producing food, fiber and fuel wood is also increasing. Hence there is more and more pressure on the limited land resources which are getting degraded due to over-exploitation. Nearly 56% of total geographical area of the country is suffering due to land resource degradation. Out of 17 million hectare canal irrigated area, 3.4 million hectare is suffering from water logging and salinity. Soil erosion, water logging, salinization and contamination of the soil with industrial wastes like fly-ash, press mud or heavy metals all cause degradation of land.</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E048-0605-4AC3-A030-1E3B9292B742}"/>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LAND RESOURCES</a:t>
            </a:r>
            <a:endParaRPr lang="en-US" dirty="0"/>
          </a:p>
        </p:txBody>
      </p:sp>
      <p:pic>
        <p:nvPicPr>
          <p:cNvPr id="5" name="Content Placeholder 4">
            <a:extLst>
              <a:ext uri="{FF2B5EF4-FFF2-40B4-BE49-F238E27FC236}">
                <a16:creationId xmlns:a16="http://schemas.microsoft.com/office/drawing/2014/main" id="{85F666F9-7FD0-480C-8DF1-8D2F9793E6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0"/>
            <a:ext cx="8229600" cy="4800600"/>
          </a:xfrm>
        </p:spPr>
      </p:pic>
    </p:spTree>
    <p:extLst>
      <p:ext uri="{BB962C8B-B14F-4D97-AF65-F5344CB8AC3E}">
        <p14:creationId xmlns:p14="http://schemas.microsoft.com/office/powerpoint/2010/main" val="8872790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SOIL EROSION</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4953000"/>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Soil erosion refers to loss or removal of superficial layer of soil due to the action of wind, water and human factors. In other words, it can be defined as the movement of soil components, especially surface-litter and top soil from one place to another. It has been estimated that more than 5000 million </a:t>
            </a:r>
            <a:r>
              <a:rPr lang="en-US" dirty="0" err="1">
                <a:latin typeface="Times New Roman" panose="02020603050405020304" pitchFamily="18" charset="0"/>
                <a:cs typeface="Times New Roman" panose="02020603050405020304" pitchFamily="18" charset="0"/>
              </a:rPr>
              <a:t>tonnes</a:t>
            </a:r>
            <a:r>
              <a:rPr lang="en-US" dirty="0">
                <a:latin typeface="Times New Roman" panose="02020603050405020304" pitchFamily="18" charset="0"/>
                <a:cs typeface="Times New Roman" panose="02020603050405020304" pitchFamily="18" charset="0"/>
              </a:rPr>
              <a:t> topsoil is being eroded annually and 30% of total eroded mass is getting loosed to the sea .</a:t>
            </a:r>
          </a:p>
          <a:p>
            <a:pPr algn="just"/>
            <a:r>
              <a:rPr lang="en-US" dirty="0">
                <a:latin typeface="Times New Roman" panose="02020603050405020304" pitchFamily="18" charset="0"/>
                <a:cs typeface="Times New Roman" panose="02020603050405020304" pitchFamily="18" charset="0"/>
              </a:rPr>
              <a:t>It results in the loss of fertility. It basically is of two types, viz. geologic erosion and accelerated erosion. Various factors which affect soil erosions include soil type, vegetation cover, slope of ground, soil mismanagement and intensity and amount of rainfall. Wind is also responsible for the land erosion through </a:t>
            </a:r>
            <a:r>
              <a:rPr lang="en-US" dirty="0" err="1">
                <a:latin typeface="Times New Roman" panose="02020603050405020304" pitchFamily="18" charset="0"/>
                <a:cs typeface="Times New Roman" panose="02020603050405020304" pitchFamily="18" charset="0"/>
              </a:rPr>
              <a:t>saltation</a:t>
            </a:r>
            <a:r>
              <a:rPr lang="en-US" dirty="0">
                <a:latin typeface="Times New Roman" panose="02020603050405020304" pitchFamily="18" charset="0"/>
                <a:cs typeface="Times New Roman" panose="02020603050405020304" pitchFamily="18" charset="0"/>
              </a:rPr>
              <a:t>, suspension and surface creep.</a:t>
            </a:r>
            <a:br>
              <a:rPr lang="en-US" dirty="0">
                <a:latin typeface="Times New Roman" panose="02020603050405020304" pitchFamily="18" charset="0"/>
                <a:cs typeface="Times New Roman" panose="02020603050405020304" pitchFamily="18" charset="0"/>
              </a:rPr>
            </a:b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order to prevent soil erosion and conserve the soil the following conservation practices are employed,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Conservational till farming, Contour farming and Terracing</a:t>
            </a:r>
          </a:p>
          <a:p>
            <a:pPr algn="just"/>
            <a:r>
              <a:rPr lang="en-US" dirty="0">
                <a:latin typeface="Times New Roman" panose="02020603050405020304" pitchFamily="18" charset="0"/>
                <a:cs typeface="Times New Roman" panose="02020603050405020304" pitchFamily="18" charset="0"/>
              </a:rPr>
              <a:t>Strip cropping and alley cropping</a:t>
            </a:r>
          </a:p>
          <a:p>
            <a:pPr algn="just"/>
            <a:r>
              <a:rPr lang="en-US" dirty="0">
                <a:latin typeface="Times New Roman" panose="02020603050405020304" pitchFamily="18" charset="0"/>
                <a:cs typeface="Times New Roman" panose="02020603050405020304" pitchFamily="18" charset="0"/>
              </a:rPr>
              <a:t>Wind breaks or shelterbelts</a:t>
            </a:r>
          </a:p>
          <a:p>
            <a:pPr algn="just"/>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04C0B95-120E-44BC-BB0D-1F65A3A50A0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48200" y="1600200"/>
            <a:ext cx="4038600" cy="4525962"/>
          </a:xfrm>
        </p:spPr>
      </p:pic>
      <p:sp>
        <p:nvSpPr>
          <p:cNvPr id="9" name="Content Placeholder 8">
            <a:extLst>
              <a:ext uri="{FF2B5EF4-FFF2-40B4-BE49-F238E27FC236}">
                <a16:creationId xmlns:a16="http://schemas.microsoft.com/office/drawing/2014/main" id="{AE2BFB84-0BCC-4A0F-A531-D2FD6D9BD6E1}"/>
              </a:ext>
            </a:extLst>
          </p:cNvPr>
          <p:cNvSpPr>
            <a:spLocks noGrp="1"/>
          </p:cNvSpPr>
          <p:nvPr>
            <p:ph sz="half" idx="2"/>
          </p:nvPr>
        </p:nvSpPr>
        <p:spPr/>
        <p:txBody>
          <a:bodyPr/>
          <a:lstStyle/>
          <a:p>
            <a:endParaRPr lang="en-US" dirty="0"/>
          </a:p>
        </p:txBody>
      </p:sp>
      <p:pic>
        <p:nvPicPr>
          <p:cNvPr id="7" name="Picture 6">
            <a:extLst>
              <a:ext uri="{FF2B5EF4-FFF2-40B4-BE49-F238E27FC236}">
                <a16:creationId xmlns:a16="http://schemas.microsoft.com/office/drawing/2014/main" id="{DCD1856C-0507-4B46-8E2A-BA6B126B8B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0804" y="1600200"/>
            <a:ext cx="4191001" cy="4557614"/>
          </a:xfrm>
          <a:prstGeom prst="rect">
            <a:avLst/>
          </a:prstGeom>
        </p:spPr>
      </p:pic>
      <p:sp>
        <p:nvSpPr>
          <p:cNvPr id="10" name="Rectangle 9">
            <a:extLst>
              <a:ext uri="{FF2B5EF4-FFF2-40B4-BE49-F238E27FC236}">
                <a16:creationId xmlns:a16="http://schemas.microsoft.com/office/drawing/2014/main" id="{B4A23D43-630C-404B-ADF0-F714DBB1D7D5}"/>
              </a:ext>
            </a:extLst>
          </p:cNvPr>
          <p:cNvSpPr/>
          <p:nvPr/>
        </p:nvSpPr>
        <p:spPr>
          <a:xfrm>
            <a:off x="2633520" y="377894"/>
            <a:ext cx="3876959" cy="707886"/>
          </a:xfrm>
          <a:prstGeom prst="rect">
            <a:avLst/>
          </a:prstGeom>
        </p:spPr>
        <p:txBody>
          <a:bodyPr wrap="none">
            <a:spAutoFit/>
          </a:bodyPr>
          <a:lstStyle/>
          <a:p>
            <a:pPr algn="ctr"/>
            <a:r>
              <a:rPr lang="en-US" sz="4000" b="1" dirty="0">
                <a:solidFill>
                  <a:srgbClr val="FF0000"/>
                </a:solidFill>
                <a:latin typeface="Times New Roman" panose="02020603050405020304" pitchFamily="18" charset="0"/>
                <a:cs typeface="Times New Roman" panose="02020603050405020304" pitchFamily="18" charset="0"/>
              </a:rPr>
              <a:t>SOIL EROSION</a:t>
            </a:r>
          </a:p>
        </p:txBody>
      </p:sp>
    </p:spTree>
    <p:extLst>
      <p:ext uri="{BB962C8B-B14F-4D97-AF65-F5344CB8AC3E}">
        <p14:creationId xmlns:p14="http://schemas.microsoft.com/office/powerpoint/2010/main" val="11734977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7680" y="-97302"/>
            <a:ext cx="8229600" cy="1143000"/>
          </a:xfrm>
        </p:spPr>
        <p:txBody>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715000"/>
          </a:xfrm>
        </p:spPr>
        <p:txBody>
          <a:bodyPr>
            <a:normAutofit fontScale="32500" lnSpcReduction="20000"/>
          </a:bodyPr>
          <a:lstStyle/>
          <a:p>
            <a:r>
              <a:rPr lang="en-US" sz="6200" b="1" dirty="0">
                <a:latin typeface="Times New Roman" panose="02020603050405020304" pitchFamily="18" charset="0"/>
                <a:cs typeface="Times New Roman" panose="02020603050405020304" pitchFamily="18" charset="0"/>
              </a:rPr>
              <a:t>Salinization</a:t>
            </a:r>
            <a:br>
              <a:rPr lang="en-US" sz="6200" dirty="0">
                <a:latin typeface="Times New Roman" panose="02020603050405020304" pitchFamily="18" charset="0"/>
                <a:cs typeface="Times New Roman" panose="02020603050405020304" pitchFamily="18" charset="0"/>
              </a:rPr>
            </a:br>
            <a:r>
              <a:rPr lang="en-US" sz="6200" dirty="0">
                <a:latin typeface="Times New Roman" panose="02020603050405020304" pitchFamily="18" charset="0"/>
                <a:cs typeface="Times New Roman" panose="02020603050405020304" pitchFamily="18" charset="0"/>
              </a:rPr>
              <a:t>It refers to accumulation of soluble salts in the soil. Concentration of soluble salts increases due to poor drainage facilities. In dry land areas, salt concentration increases where poor drainage is accompanied by high temperature. High concentration of salts affects the process of water absorption hence affects the productivity.</a:t>
            </a:r>
          </a:p>
          <a:p>
            <a:r>
              <a:rPr lang="en-US" sz="6200" b="1" dirty="0">
                <a:latin typeface="Times New Roman" panose="02020603050405020304" pitchFamily="18" charset="0"/>
                <a:cs typeface="Times New Roman" panose="02020603050405020304" pitchFamily="18" charset="0"/>
              </a:rPr>
              <a:t> Water Logging</a:t>
            </a:r>
            <a:br>
              <a:rPr lang="en-US" sz="6200" dirty="0">
                <a:latin typeface="Times New Roman" panose="02020603050405020304" pitchFamily="18" charset="0"/>
                <a:cs typeface="Times New Roman" panose="02020603050405020304" pitchFamily="18" charset="0"/>
              </a:rPr>
            </a:br>
            <a:r>
              <a:rPr lang="en-US" sz="6200" dirty="0">
                <a:latin typeface="Times New Roman" panose="02020603050405020304" pitchFamily="18" charset="0"/>
                <a:cs typeface="Times New Roman" panose="02020603050405020304" pitchFamily="18" charset="0"/>
              </a:rPr>
              <a:t>Excessive utilization of irrigation may disturb the water balance which can lead to water logging due to rise of water table .Anaerobic condition due to poor availability of oxygen in water logged soils may affect respiration process in plants which will ultimately affect the productivity of water logged soil.</a:t>
            </a:r>
          </a:p>
          <a:p>
            <a:r>
              <a:rPr lang="en-US" sz="6200" b="1" dirty="0">
                <a:latin typeface="Times New Roman" panose="02020603050405020304" pitchFamily="18" charset="0"/>
                <a:cs typeface="Times New Roman" panose="02020603050405020304" pitchFamily="18" charset="0"/>
              </a:rPr>
              <a:t>Desertification</a:t>
            </a:r>
            <a:br>
              <a:rPr lang="en-US" sz="6200" dirty="0">
                <a:latin typeface="Times New Roman" panose="02020603050405020304" pitchFamily="18" charset="0"/>
                <a:cs typeface="Times New Roman" panose="02020603050405020304" pitchFamily="18" charset="0"/>
              </a:rPr>
            </a:br>
            <a:r>
              <a:rPr lang="en-US" sz="6200" dirty="0">
                <a:latin typeface="Times New Roman" panose="02020603050405020304" pitchFamily="18" charset="0"/>
                <a:cs typeface="Times New Roman" panose="02020603050405020304" pitchFamily="18" charset="0"/>
              </a:rPr>
              <a:t>Desertification is a process whereby the productive potential of arid or semiarid lands falls by ten percent or more. Desertification is characterized by </a:t>
            </a:r>
            <a:r>
              <a:rPr lang="en-US" sz="6200" dirty="0" err="1">
                <a:latin typeface="Times New Roman" panose="02020603050405020304" pitchFamily="18" charset="0"/>
                <a:cs typeface="Times New Roman" panose="02020603050405020304" pitchFamily="18" charset="0"/>
              </a:rPr>
              <a:t>devegetation</a:t>
            </a:r>
            <a:r>
              <a:rPr lang="en-US" sz="6200" dirty="0">
                <a:latin typeface="Times New Roman" panose="02020603050405020304" pitchFamily="18" charset="0"/>
                <a:cs typeface="Times New Roman" panose="02020603050405020304" pitchFamily="18" charset="0"/>
              </a:rPr>
              <a:t> and depletion of groundwater, </a:t>
            </a:r>
            <a:r>
              <a:rPr lang="en-US" sz="6200" dirty="0" err="1">
                <a:latin typeface="Times New Roman" panose="02020603050405020304" pitchFamily="18" charset="0"/>
                <a:cs typeface="Times New Roman" panose="02020603050405020304" pitchFamily="18" charset="0"/>
              </a:rPr>
              <a:t>salinization</a:t>
            </a:r>
            <a:r>
              <a:rPr lang="en-US" sz="6200" dirty="0">
                <a:latin typeface="Times New Roman" panose="02020603050405020304" pitchFamily="18" charset="0"/>
                <a:cs typeface="Times New Roman" panose="02020603050405020304" pitchFamily="18" charset="0"/>
              </a:rPr>
              <a:t> and severe soil erosion.</a:t>
            </a:r>
          </a:p>
          <a:p>
            <a:r>
              <a:rPr lang="en-US" sz="6200" b="1" dirty="0">
                <a:latin typeface="Times New Roman" panose="02020603050405020304" pitchFamily="18" charset="0"/>
                <a:cs typeface="Times New Roman" panose="02020603050405020304" pitchFamily="18" charset="0"/>
              </a:rPr>
              <a:t>Causes of desertification</a:t>
            </a:r>
            <a:endParaRPr lang="en-US" sz="62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6200" dirty="0">
                <a:latin typeface="Times New Roman" panose="02020603050405020304" pitchFamily="18" charset="0"/>
                <a:cs typeface="Times New Roman" panose="02020603050405020304" pitchFamily="18" charset="0"/>
              </a:rPr>
              <a:t>Deforestation</a:t>
            </a:r>
          </a:p>
          <a:p>
            <a:pPr marL="514350" indent="-514350">
              <a:buFont typeface="+mj-lt"/>
              <a:buAutoNum type="arabicPeriod"/>
            </a:pPr>
            <a:r>
              <a:rPr lang="en-US" sz="6200" dirty="0">
                <a:latin typeface="Times New Roman" panose="02020603050405020304" pitchFamily="18" charset="0"/>
                <a:cs typeface="Times New Roman" panose="02020603050405020304" pitchFamily="18" charset="0"/>
              </a:rPr>
              <a:t>Overgrazing</a:t>
            </a:r>
          </a:p>
          <a:p>
            <a:pPr marL="514350" indent="-514350">
              <a:buFont typeface="+mj-lt"/>
              <a:buAutoNum type="arabicPeriod"/>
            </a:pPr>
            <a:r>
              <a:rPr lang="en-US" sz="6200" dirty="0">
                <a:latin typeface="Times New Roman" panose="02020603050405020304" pitchFamily="18" charset="0"/>
                <a:cs typeface="Times New Roman" panose="02020603050405020304" pitchFamily="18" charset="0"/>
              </a:rPr>
              <a:t>Mining and quarrying</a:t>
            </a:r>
          </a:p>
          <a:p>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818" y="-1172"/>
            <a:ext cx="8229600" cy="1143000"/>
          </a:xfrm>
        </p:spPr>
        <p:txBody>
          <a:bodyPr/>
          <a:lstStyle/>
          <a:p>
            <a:r>
              <a:rPr lang="en-IN" b="1" dirty="0">
                <a:solidFill>
                  <a:srgbClr val="FF0000"/>
                </a:solidFill>
              </a:rPr>
              <a:t>Cont..,</a:t>
            </a:r>
            <a:endParaRPr lang="en-US" dirty="0">
              <a:solidFill>
                <a:srgbClr val="FF0000"/>
              </a:solidFill>
            </a:endParaRPr>
          </a:p>
        </p:txBody>
      </p:sp>
      <p:sp>
        <p:nvSpPr>
          <p:cNvPr id="3" name="Content Placeholder 2"/>
          <p:cNvSpPr>
            <a:spLocks noGrp="1"/>
          </p:cNvSpPr>
          <p:nvPr>
            <p:ph idx="1"/>
          </p:nvPr>
        </p:nvSpPr>
        <p:spPr>
          <a:xfrm>
            <a:off x="457200" y="1141828"/>
            <a:ext cx="8229600" cy="4984335"/>
          </a:xfrm>
        </p:spPr>
        <p:txBody>
          <a:bodyPr>
            <a:noAutofit/>
          </a:bodyPr>
          <a:lstStyle/>
          <a:p>
            <a:r>
              <a:rPr lang="en-US" sz="2000" b="1" dirty="0">
                <a:latin typeface="Times New Roman" panose="02020603050405020304" pitchFamily="18" charset="0"/>
                <a:cs typeface="Times New Roman" panose="02020603050405020304" pitchFamily="18" charset="0"/>
              </a:rPr>
              <a:t>Shifting Cultivation</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Shifting cultivation is a practice of slash and burn agriculture adopted by tribal communities and is a main cause for soil degradation particularly tropical and sub tropical regions. Shifting cultivation which is also popularly known as ‘</a:t>
            </a:r>
            <a:r>
              <a:rPr lang="en-US" sz="2000" dirty="0" err="1">
                <a:latin typeface="Times New Roman" panose="02020603050405020304" pitchFamily="18" charset="0"/>
                <a:cs typeface="Times New Roman" panose="02020603050405020304" pitchFamily="18" charset="0"/>
              </a:rPr>
              <a:t>Jhum</a:t>
            </a:r>
            <a:r>
              <a:rPr lang="en-US" sz="2000" dirty="0">
                <a:latin typeface="Times New Roman" panose="02020603050405020304" pitchFamily="18" charset="0"/>
                <a:cs typeface="Times New Roman" panose="02020603050405020304" pitchFamily="18" charset="0"/>
              </a:rPr>
              <a:t> Cultivation’ has lead to destruction of forest in hilly areas .It is responsible for soil erosion and other problems related to land degradation in mountainous areas.</a:t>
            </a:r>
          </a:p>
          <a:p>
            <a:r>
              <a:rPr lang="en-US" sz="2000" b="1" dirty="0">
                <a:latin typeface="Times New Roman" panose="02020603050405020304" pitchFamily="18" charset="0"/>
                <a:cs typeface="Times New Roman" panose="02020603050405020304" pitchFamily="18" charset="0"/>
              </a:rPr>
              <a:t> Man Induced Landslides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Human race has exploited land resources for his own comfort by constructing roads, railway tracks, canals for irrigation, hydroelectric projects, large dams and reservoirs and mining in hilly areas. Moreover productive lands under crop production are decreasing because of development activities. These factors are affecting the stability of hill slopes and damage the protective vegetation cover. These activities are also responsible to upset the balance of nature and making such areas prone to landslides.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FOREST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4983162"/>
          </a:xfrm>
        </p:spPr>
        <p:txBody>
          <a:bodyPr>
            <a:normAutofit fontScale="70000" lnSpcReduction="20000"/>
          </a:bodyPr>
          <a:lstStyle/>
          <a:p>
            <a:pPr marL="0" indent="0">
              <a:buNone/>
            </a:pPr>
            <a:r>
              <a:rPr lang="en-US" b="1" dirty="0">
                <a:solidFill>
                  <a:schemeClr val="accent6">
                    <a:lumMod val="75000"/>
                  </a:schemeClr>
                </a:solidFill>
                <a:latin typeface="Times New Roman" panose="02020603050405020304" pitchFamily="18" charset="0"/>
                <a:cs typeface="Times New Roman" panose="02020603050405020304" pitchFamily="18" charset="0"/>
              </a:rPr>
              <a:t>Significance of forests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Forest can provide prosperity of human being and to the nations. Important uses of forest can be classified as under</a:t>
            </a:r>
          </a:p>
          <a:p>
            <a:pPr algn="just"/>
            <a:r>
              <a:rPr lang="en-US" dirty="0">
                <a:latin typeface="Times New Roman" panose="02020603050405020304" pitchFamily="18" charset="0"/>
                <a:cs typeface="Times New Roman" panose="02020603050405020304" pitchFamily="18" charset="0"/>
              </a:rPr>
              <a:t>Commercial values</a:t>
            </a:r>
          </a:p>
          <a:p>
            <a:pPr algn="just"/>
            <a:r>
              <a:rPr lang="en-US" dirty="0">
                <a:latin typeface="Times New Roman" panose="02020603050405020304" pitchFamily="18" charset="0"/>
                <a:cs typeface="Times New Roman" panose="02020603050405020304" pitchFamily="18" charset="0"/>
              </a:rPr>
              <a:t>Ecological significance</a:t>
            </a:r>
          </a:p>
          <a:p>
            <a:pPr algn="just"/>
            <a:r>
              <a:rPr lang="en-US" dirty="0">
                <a:latin typeface="Times New Roman" panose="02020603050405020304" pitchFamily="18" charset="0"/>
                <a:cs typeface="Times New Roman" panose="02020603050405020304" pitchFamily="18" charset="0"/>
              </a:rPr>
              <a:t>Aesthetic values</a:t>
            </a:r>
          </a:p>
          <a:p>
            <a:pPr algn="just"/>
            <a:r>
              <a:rPr lang="en-US" dirty="0">
                <a:latin typeface="Times New Roman" panose="02020603050405020304" pitchFamily="18" charset="0"/>
                <a:cs typeface="Times New Roman" panose="02020603050405020304" pitchFamily="18" charset="0"/>
              </a:rPr>
              <a:t>Life and economy of tribal</a:t>
            </a:r>
          </a:p>
          <a:p>
            <a:pPr>
              <a:buNone/>
            </a:pPr>
            <a:r>
              <a:rPr lang="en-US" b="1" dirty="0">
                <a:solidFill>
                  <a:schemeClr val="accent6">
                    <a:lumMod val="75000"/>
                  </a:schemeClr>
                </a:solidFill>
                <a:latin typeface="Times New Roman" panose="02020603050405020304" pitchFamily="18" charset="0"/>
                <a:cs typeface="Times New Roman" panose="02020603050405020304" pitchFamily="18" charset="0"/>
              </a:rPr>
              <a:t>Over exploitation of forests</a:t>
            </a:r>
          </a:p>
          <a:p>
            <a:pPr algn="just">
              <a:buNone/>
            </a:pPr>
            <a:r>
              <a:rPr lang="en-US" dirty="0">
                <a:latin typeface="Times New Roman" panose="02020603050405020304" pitchFamily="18" charset="0"/>
                <a:cs typeface="Times New Roman" panose="02020603050405020304" pitchFamily="18" charset="0"/>
              </a:rPr>
              <a:t>Forests contribute substantially to the national economy. With increasing population increased demand of fuel wood, expansion of area under urban development and industries has lead to over exploitation of forest .At present international level we are losing forest at the rate of 1.7 crore hectares annually. Overexploitation also occurs due to overgrazing and conversion of forest to pastures for domestic use.</a:t>
            </a:r>
          </a:p>
          <a:p>
            <a:pPr algn="just"/>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CONSERVATION AND EQUITABLE USE OF NATURAL RESOURCES</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257800"/>
          </a:xfrm>
        </p:spPr>
        <p:txBody>
          <a:bodyPr>
            <a:normAutofit fontScale="55000" lnSpcReduction="20000"/>
          </a:bodyPr>
          <a:lstStyle/>
          <a:p>
            <a:r>
              <a:rPr lang="en-US" sz="3600" b="1" dirty="0">
                <a:latin typeface="Times New Roman" panose="02020603050405020304" pitchFamily="18" charset="0"/>
                <a:cs typeface="Times New Roman" panose="02020603050405020304" pitchFamily="18" charset="0"/>
              </a:rPr>
              <a:t>Role of an Individual</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Natural resources like forests, water, soil, food, minerals and energy resources play an important role in the economy and development of a nation. Humans can play important role in conservation of natural resources. A little effort by individuals can help to conserve these resources which are a gift of nature to the mankind. Brief description of role of individual to conserve different types of natural resources is given below:</a:t>
            </a:r>
          </a:p>
          <a:p>
            <a:r>
              <a:rPr lang="en-US" sz="3600" b="1" dirty="0">
                <a:latin typeface="Times New Roman" panose="02020603050405020304" pitchFamily="18" charset="0"/>
                <a:cs typeface="Times New Roman" panose="02020603050405020304" pitchFamily="18" charset="0"/>
              </a:rPr>
              <a:t>Roles to conserve water</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To minimize the evaporation losses irrigate the crops, the plants and the lawns in the evening, because water application during day time will lead to more loss of water due to higher rate of evapo-transpiration.</a:t>
            </a:r>
          </a:p>
          <a:p>
            <a:r>
              <a:rPr lang="en-US" sz="3600" dirty="0">
                <a:latin typeface="Times New Roman" panose="02020603050405020304" pitchFamily="18" charset="0"/>
                <a:cs typeface="Times New Roman" panose="02020603050405020304" pitchFamily="18" charset="0"/>
              </a:rPr>
              <a:t>Improve water efficiency by using optimum amount of water in washing machine, dishwashers and other domestic appliances, etc.</a:t>
            </a:r>
          </a:p>
          <a:p>
            <a:r>
              <a:rPr lang="en-US" sz="3600" dirty="0">
                <a:latin typeface="Times New Roman" panose="02020603050405020304" pitchFamily="18" charset="0"/>
                <a:cs typeface="Times New Roman" panose="02020603050405020304" pitchFamily="18" charset="0"/>
              </a:rPr>
              <a:t>Install water saving toilets which use less water per flush.</a:t>
            </a:r>
          </a:p>
          <a:p>
            <a:r>
              <a:rPr lang="en-US" sz="3600" dirty="0">
                <a:latin typeface="Times New Roman" panose="02020603050405020304" pitchFamily="18" charset="0"/>
                <a:cs typeface="Times New Roman" panose="02020603050405020304" pitchFamily="18" charset="0"/>
              </a:rPr>
              <a:t>Check for water leaks in pipes and toilets and repair them promptly.</a:t>
            </a:r>
          </a:p>
          <a:p>
            <a:r>
              <a:rPr lang="en-US" sz="3600" dirty="0">
                <a:latin typeface="Times New Roman" panose="02020603050405020304" pitchFamily="18" charset="0"/>
                <a:cs typeface="Times New Roman" panose="02020603050405020304" pitchFamily="18" charset="0"/>
              </a:rPr>
              <a:t>Don’t keep water taps running while they are not in use.</a:t>
            </a:r>
          </a:p>
          <a:p>
            <a:r>
              <a:rPr lang="en-US" sz="3600" dirty="0">
                <a:latin typeface="Times New Roman" panose="02020603050405020304" pitchFamily="18" charset="0"/>
                <a:cs typeface="Times New Roman" panose="02020603050405020304" pitchFamily="18" charset="0"/>
              </a:rPr>
              <a:t>Recycle water of washing of cloths for gardening.</a:t>
            </a:r>
          </a:p>
          <a:p>
            <a:r>
              <a:rPr lang="en-US" sz="3600" dirty="0">
                <a:latin typeface="Times New Roman" panose="02020603050405020304" pitchFamily="18" charset="0"/>
                <a:cs typeface="Times New Roman" panose="02020603050405020304" pitchFamily="18" charset="0"/>
              </a:rPr>
              <a:t>Installing rainwater harvesting structure to conserve water for future use.</a:t>
            </a:r>
          </a:p>
          <a:p>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036638"/>
          </a:xfrm>
        </p:spPr>
        <p:txBody>
          <a:bodyPr>
            <a:normAutofit fontScale="90000"/>
          </a:bodyPr>
          <a:lstStyle/>
          <a:p>
            <a:br>
              <a:rPr lang="en-US" b="1" dirty="0"/>
            </a:br>
            <a:r>
              <a:rPr lang="en-US" b="1" dirty="0">
                <a:solidFill>
                  <a:srgbClr val="FF0000"/>
                </a:solidFill>
                <a:latin typeface="Times New Roman" panose="02020603050405020304" pitchFamily="18" charset="0"/>
                <a:cs typeface="Times New Roman" panose="02020603050405020304" pitchFamily="18" charset="0"/>
              </a:rPr>
              <a:t>ENERGY CONSERVATION FOR FUTURE USE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a:latin typeface="Times New Roman" panose="02020603050405020304" pitchFamily="18" charset="0"/>
                <a:cs typeface="Times New Roman" panose="02020603050405020304" pitchFamily="18" charset="0"/>
              </a:rPr>
              <a:t>Turn off all electric appliances such as lights, fans, televisions, computers, etc when not in use.</a:t>
            </a:r>
          </a:p>
          <a:p>
            <a:r>
              <a:rPr lang="en-US" dirty="0">
                <a:latin typeface="Times New Roman" panose="02020603050405020304" pitchFamily="18" charset="0"/>
                <a:cs typeface="Times New Roman" panose="02020603050405020304" pitchFamily="18" charset="0"/>
              </a:rPr>
              <a:t>Clean all the lighting sources regularly because dust on lighting sources decreases lighting levels up to 20-30%.</a:t>
            </a:r>
          </a:p>
          <a:p>
            <a:r>
              <a:rPr lang="en-US" dirty="0">
                <a:latin typeface="Times New Roman" panose="02020603050405020304" pitchFamily="18" charset="0"/>
                <a:cs typeface="Times New Roman" panose="02020603050405020304" pitchFamily="18" charset="0"/>
              </a:rPr>
              <a:t>Try to harvest energy from natural resources to obtain heat for example drying the cloths in sun and avoid drying in washing machine.</a:t>
            </a:r>
          </a:p>
          <a:p>
            <a:r>
              <a:rPr lang="en-US" dirty="0">
                <a:latin typeface="Times New Roman" panose="02020603050405020304" pitchFamily="18" charset="0"/>
                <a:cs typeface="Times New Roman" panose="02020603050405020304" pitchFamily="18" charset="0"/>
              </a:rPr>
              <a:t>Save liquid petroleum gas (LPG) by using solar cookers for cooking.</a:t>
            </a:r>
          </a:p>
          <a:p>
            <a:r>
              <a:rPr lang="en-US" dirty="0">
                <a:latin typeface="Times New Roman" panose="02020603050405020304" pitchFamily="18" charset="0"/>
                <a:cs typeface="Times New Roman" panose="02020603050405020304" pitchFamily="18" charset="0"/>
              </a:rPr>
              <a:t>Design the house with provision for sunspace to keep the house warm and to provide more light.</a:t>
            </a:r>
          </a:p>
          <a:p>
            <a:r>
              <a:rPr lang="en-US" dirty="0">
                <a:latin typeface="Times New Roman" panose="02020603050405020304" pitchFamily="18" charset="0"/>
                <a:cs typeface="Times New Roman" panose="02020603050405020304" pitchFamily="18" charset="0"/>
              </a:rPr>
              <a:t>Avoid misuse of vehicles for transportation and if possible share car journey to minimize use of petrol/diesel. For small distances walk down or just use bicycles.</a:t>
            </a:r>
          </a:p>
          <a:p>
            <a:r>
              <a:rPr lang="en-US" dirty="0">
                <a:latin typeface="Times New Roman" panose="02020603050405020304" pitchFamily="18" charset="0"/>
                <a:cs typeface="Times New Roman" panose="02020603050405020304" pitchFamily="18" charset="0"/>
              </a:rPr>
              <a:t>Minimize the use air conditioner to save energy.</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(cont..,)</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335" y="808038"/>
            <a:ext cx="8229600" cy="5775324"/>
          </a:xfrm>
        </p:spPr>
        <p:txBody>
          <a:bodyPr>
            <a:noAutofit/>
          </a:bodyPr>
          <a:lstStyle/>
          <a:p>
            <a:r>
              <a:rPr lang="en-US" sz="2000" b="1" dirty="0">
                <a:latin typeface="Times New Roman" panose="02020603050405020304" pitchFamily="18" charset="0"/>
                <a:cs typeface="Times New Roman" panose="02020603050405020304" pitchFamily="18" charset="0"/>
              </a:rPr>
              <a:t>Protect soil health</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Use organic manure/compost to maintain soil fertility</a:t>
            </a:r>
          </a:p>
          <a:p>
            <a:r>
              <a:rPr lang="en-US" sz="2000" dirty="0">
                <a:latin typeface="Times New Roman" panose="02020603050405020304" pitchFamily="18" charset="0"/>
                <a:cs typeface="Times New Roman" panose="02020603050405020304" pitchFamily="18" charset="0"/>
              </a:rPr>
              <a:t>To avoid soil erosion does not irrigate the plants by using fast flow of water. Use sprinkler irrigation to conserve the soil.</a:t>
            </a:r>
          </a:p>
          <a:p>
            <a:r>
              <a:rPr lang="en-US" sz="2000" dirty="0">
                <a:latin typeface="Times New Roman" panose="02020603050405020304" pitchFamily="18" charset="0"/>
                <a:cs typeface="Times New Roman" panose="02020603050405020304" pitchFamily="18" charset="0"/>
              </a:rPr>
              <a:t>Design landscape of lawn in large area which will help to bind soil to avoid erosion.</a:t>
            </a:r>
          </a:p>
          <a:p>
            <a:r>
              <a:rPr lang="en-US" sz="2000" dirty="0">
                <a:latin typeface="Times New Roman" panose="02020603050405020304" pitchFamily="18" charset="0"/>
                <a:cs typeface="Times New Roman" panose="02020603050405020304" pitchFamily="18" charset="0"/>
              </a:rPr>
              <a:t>Provide vegetation cover by growing of ornamental plant, herbs and trees in your garden.</a:t>
            </a:r>
          </a:p>
          <a:p>
            <a:r>
              <a:rPr lang="en-US" sz="2000" dirty="0">
                <a:latin typeface="Times New Roman" panose="02020603050405020304" pitchFamily="18" charset="0"/>
                <a:cs typeface="Times New Roman" panose="02020603050405020304" pitchFamily="18" charset="0"/>
              </a:rPr>
              <a:t>Use vegetable waste to prepare compost to use in kitchen gardening.</a:t>
            </a:r>
          </a:p>
          <a:p>
            <a:r>
              <a:rPr lang="en-US" sz="2000" b="1" dirty="0">
                <a:latin typeface="Times New Roman" panose="02020603050405020304" pitchFamily="18" charset="0"/>
                <a:cs typeface="Times New Roman" panose="02020603050405020304" pitchFamily="18" charset="0"/>
              </a:rPr>
              <a:t>Promote sustainable agriculture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Diversify the existing cropping pattern for sustainability of agriculture</a:t>
            </a:r>
          </a:p>
          <a:p>
            <a:r>
              <a:rPr lang="en-US" sz="2000" dirty="0">
                <a:latin typeface="Times New Roman" panose="02020603050405020304" pitchFamily="18" charset="0"/>
                <a:cs typeface="Times New Roman" panose="02020603050405020304" pitchFamily="18" charset="0"/>
              </a:rPr>
              <a:t>Cultivate need based crop, Maintain soil fertility</a:t>
            </a:r>
          </a:p>
          <a:p>
            <a:r>
              <a:rPr lang="en-US" sz="2000" dirty="0">
                <a:latin typeface="Times New Roman" panose="02020603050405020304" pitchFamily="18" charset="0"/>
                <a:cs typeface="Times New Roman" panose="02020603050405020304" pitchFamily="18" charset="0"/>
              </a:rPr>
              <a:t>Make optimum use of fertilizers, pesticides and other chemicals for production and processing of agriculture products</a:t>
            </a:r>
          </a:p>
          <a:p>
            <a:r>
              <a:rPr lang="en-US" sz="2000" dirty="0">
                <a:latin typeface="Times New Roman" panose="02020603050405020304" pitchFamily="18" charset="0"/>
                <a:cs typeface="Times New Roman" panose="02020603050405020304" pitchFamily="18" charset="0"/>
              </a:rPr>
              <a:t>Save grains in storage to minimize the losses</a:t>
            </a:r>
          </a:p>
          <a:p>
            <a:r>
              <a:rPr lang="en-US" sz="2000" dirty="0">
                <a:latin typeface="Times New Roman" panose="02020603050405020304" pitchFamily="18" charset="0"/>
                <a:cs typeface="Times New Roman" panose="02020603050405020304" pitchFamily="18" charset="0"/>
              </a:rPr>
              <a:t>Adopt post harvest technologies for value addition</a:t>
            </a:r>
          </a:p>
          <a:p>
            <a:endParaRPr lang="en-US" sz="16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58C2CE5-FBDF-45B9-AD2A-3C113CEE72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8922" y="1295400"/>
            <a:ext cx="8046156" cy="4830763"/>
          </a:xfrm>
        </p:spPr>
      </p:pic>
    </p:spTree>
    <p:extLst>
      <p:ext uri="{BB962C8B-B14F-4D97-AF65-F5344CB8AC3E}">
        <p14:creationId xmlns:p14="http://schemas.microsoft.com/office/powerpoint/2010/main" val="24069322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2087562"/>
          </a:xfrm>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EQUITABLE USE OF RESOURCES FOR SUSTAINABLE LIFE STYLE</a:t>
            </a:r>
            <a:br>
              <a:rPr lang="en-US" dirty="0"/>
            </a:br>
            <a:endParaRPr lang="en-US" dirty="0"/>
          </a:p>
        </p:txBody>
      </p:sp>
      <p:sp>
        <p:nvSpPr>
          <p:cNvPr id="3" name="Content Placeholder 2"/>
          <p:cNvSpPr>
            <a:spLocks noGrp="1"/>
          </p:cNvSpPr>
          <p:nvPr>
            <p:ph idx="1"/>
          </p:nvPr>
        </p:nvSpPr>
        <p:spPr>
          <a:xfrm>
            <a:off x="407963" y="1981200"/>
            <a:ext cx="8229600" cy="5181600"/>
          </a:xfrm>
        </p:spPr>
        <p:txBody>
          <a:bodyPr>
            <a:noAutofit/>
          </a:bodyPr>
          <a:lstStyle/>
          <a:p>
            <a:pPr algn="just">
              <a:buNone/>
            </a:pPr>
            <a:br>
              <a:rPr lang="en-US" sz="1600" dirty="0"/>
            </a:br>
            <a:r>
              <a:rPr lang="en-US" sz="2000" dirty="0">
                <a:latin typeface="Times New Roman" panose="02020603050405020304" pitchFamily="18" charset="0"/>
                <a:cs typeface="Times New Roman" panose="02020603050405020304" pitchFamily="18" charset="0"/>
              </a:rPr>
              <a:t>In last 50 years, the consumption of resource in the society has increased many folds. There is a big gap in the consumers lifestyle between developed and developing countries.</a:t>
            </a:r>
          </a:p>
          <a:p>
            <a:pPr algn="just">
              <a:buNone/>
            </a:pPr>
            <a:r>
              <a:rPr lang="en-US" sz="2000" dirty="0">
                <a:latin typeface="Times New Roman" panose="02020603050405020304" pitchFamily="18" charset="0"/>
                <a:cs typeface="Times New Roman" panose="02020603050405020304" pitchFamily="18" charset="0"/>
              </a:rPr>
              <a:t>      Urbanization has changed the life style of middle class population in developing countries creating more stress on the use of natural resources. It has been estimated that More Developed Countries (MDC) of the world constitute only 22% of world’s population but they use 88% of natural resources. </a:t>
            </a:r>
          </a:p>
          <a:p>
            <a:pPr algn="just">
              <a:buNone/>
            </a:pPr>
            <a:r>
              <a:rPr lang="en-US" sz="2000" dirty="0">
                <a:latin typeface="Times New Roman" panose="02020603050405020304" pitchFamily="18" charset="0"/>
                <a:cs typeface="Times New Roman" panose="02020603050405020304" pitchFamily="18" charset="0"/>
              </a:rPr>
              <a:t>      These countries use 73% of energy resources and command 85% of income and in turn they contribute very big proportion of pollution. On the other hand less developed countries (LDCs) have moderate industrial growth and constitute 78% of world’s population and use only 12% of natural resources, 27% of energy and have only 15% of global income.</a:t>
            </a:r>
            <a:br>
              <a:rPr lang="en-US" sz="1600" dirty="0"/>
            </a:br>
            <a:br>
              <a:rPr lang="en-US" sz="1600" dirty="0"/>
            </a:br>
            <a:endParaRPr lang="en-US" sz="16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E2A75F-21F4-452B-8113-97808590E5E6}"/>
              </a:ext>
            </a:extLst>
          </p:cNvPr>
          <p:cNvSpPr>
            <a:spLocks noGrp="1"/>
          </p:cNvSpPr>
          <p:nvPr>
            <p:ph idx="1"/>
          </p:nvPr>
        </p:nvSpPr>
        <p:spPr>
          <a:xfrm>
            <a:off x="457200" y="762000"/>
            <a:ext cx="8229600" cy="5364163"/>
          </a:xfrm>
        </p:spPr>
        <p:txBody>
          <a:bodyPr>
            <a:normAutofit fontScale="70000" lnSpcReduction="20000"/>
          </a:bodyPr>
          <a:lstStyle/>
          <a:p>
            <a:r>
              <a:rPr lang="en-IN" dirty="0">
                <a:latin typeface="Times New Roman" panose="02020603050405020304" pitchFamily="18" charset="0"/>
                <a:cs typeface="Times New Roman" panose="02020603050405020304" pitchFamily="18" charset="0"/>
              </a:rPr>
              <a:t>There is a huge gap between rich and poor. In this age of development the rich have gone richer and the poor is becoming more poorer.. This has lead to unsustainable growth. There is an increasing global concern about the management of natural resources. The solution to this problem is to have more equitable distribution of resources and income. Two major causes of unsustainability are over population in poor countries and over consumption of resources by rich countries. A global consensus has to be reached for balanced distribution of natural resources.</a:t>
            </a:r>
            <a:br>
              <a:rPr lang="en-IN" dirty="0">
                <a:latin typeface="Times New Roman" panose="02020603050405020304" pitchFamily="18" charset="0"/>
                <a:cs typeface="Times New Roman" panose="02020603050405020304" pitchFamily="18" charset="0"/>
              </a:rPr>
            </a:b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For equitable use of natural resources more developed countries/rich people have to lower down their level of consumption to bare minimum so that these resources can be shared by poor people to satisfy their needs. Time has come to think that it is need of the hour that rich and poor should make equitable use of resources for sustainable development of mankind</a:t>
            </a:r>
            <a:r>
              <a:rPr lang="en-IN" dirty="0"/>
              <a:t>.</a:t>
            </a:r>
            <a:endParaRPr lang="en-US" dirty="0"/>
          </a:p>
        </p:txBody>
      </p:sp>
    </p:spTree>
    <p:extLst>
      <p:ext uri="{BB962C8B-B14F-4D97-AF65-F5344CB8AC3E}">
        <p14:creationId xmlns:p14="http://schemas.microsoft.com/office/powerpoint/2010/main" val="399670393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CCE1692-CDF5-4087-A3B2-6E158E812B9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1000" y="533400"/>
            <a:ext cx="8458200" cy="6019800"/>
          </a:xfrm>
        </p:spPr>
      </p:pic>
    </p:spTree>
    <p:extLst>
      <p:ext uri="{BB962C8B-B14F-4D97-AF65-F5344CB8AC3E}">
        <p14:creationId xmlns:p14="http://schemas.microsoft.com/office/powerpoint/2010/main" val="620180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CAUSES OF DEFORESTATION</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8229600" cy="5486400"/>
          </a:xfrm>
        </p:spPr>
        <p:txBody>
          <a:bodyPr>
            <a:normAutofit fontScale="55000" lnSpcReduction="20000"/>
          </a:bodyPr>
          <a:lstStyle/>
          <a:p>
            <a:r>
              <a:rPr lang="en-US" sz="3600" dirty="0">
                <a:latin typeface="Times New Roman" panose="02020603050405020304" pitchFamily="18" charset="0"/>
                <a:cs typeface="Times New Roman" panose="02020603050405020304" pitchFamily="18" charset="0"/>
              </a:rPr>
              <a:t>Shifting cultivation or jhum cultivation</a:t>
            </a:r>
          </a:p>
          <a:p>
            <a:r>
              <a:rPr lang="en-US" sz="3600" dirty="0">
                <a:latin typeface="Times New Roman" panose="02020603050405020304" pitchFamily="18" charset="0"/>
                <a:cs typeface="Times New Roman" panose="02020603050405020304" pitchFamily="18" charset="0"/>
              </a:rPr>
              <a:t>Commercial logging</a:t>
            </a:r>
          </a:p>
          <a:p>
            <a:r>
              <a:rPr lang="en-US" sz="3600" dirty="0">
                <a:latin typeface="Times New Roman" panose="02020603050405020304" pitchFamily="18" charset="0"/>
                <a:cs typeface="Times New Roman" panose="02020603050405020304" pitchFamily="18" charset="0"/>
              </a:rPr>
              <a:t>Need for fuel wood</a:t>
            </a:r>
          </a:p>
          <a:p>
            <a:r>
              <a:rPr lang="en-US" sz="3600" dirty="0">
                <a:latin typeface="Times New Roman" panose="02020603050405020304" pitchFamily="18" charset="0"/>
                <a:cs typeface="Times New Roman" panose="02020603050405020304" pitchFamily="18" charset="0"/>
              </a:rPr>
              <a:t>Expansion for agribusiness</a:t>
            </a:r>
          </a:p>
          <a:p>
            <a:r>
              <a:rPr lang="en-US" sz="3600" dirty="0">
                <a:latin typeface="Times New Roman" panose="02020603050405020304" pitchFamily="18" charset="0"/>
                <a:cs typeface="Times New Roman" panose="02020603050405020304" pitchFamily="18" charset="0"/>
              </a:rPr>
              <a:t>Development projects and growing need for food</a:t>
            </a:r>
          </a:p>
          <a:p>
            <a:r>
              <a:rPr lang="en-US" sz="3600" dirty="0">
                <a:latin typeface="Times New Roman" panose="02020603050405020304" pitchFamily="18" charset="0"/>
                <a:cs typeface="Times New Roman" panose="02020603050405020304" pitchFamily="18" charset="0"/>
              </a:rPr>
              <a:t>Raw materials for industrial use</a:t>
            </a:r>
          </a:p>
          <a:p>
            <a:pPr>
              <a:buNone/>
            </a:pPr>
            <a:endParaRPr lang="en-US" sz="3600" dirty="0">
              <a:latin typeface="Times New Roman" panose="02020603050405020304" pitchFamily="18" charset="0"/>
              <a:cs typeface="Times New Roman" panose="02020603050405020304" pitchFamily="18" charset="0"/>
            </a:endParaRPr>
          </a:p>
          <a:p>
            <a:r>
              <a:rPr lang="en-US" sz="3600" b="1" dirty="0">
                <a:latin typeface="Times New Roman" panose="02020603050405020304" pitchFamily="18" charset="0"/>
                <a:cs typeface="Times New Roman" panose="02020603050405020304" pitchFamily="18" charset="0"/>
              </a:rPr>
              <a:t>Major effects of deforestation</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Deforestation adversely and directly affects and damages the environment and living beings .Major causes of deforestation are</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Soil erosion and loss of soil fertility</a:t>
            </a:r>
          </a:p>
          <a:p>
            <a:r>
              <a:rPr lang="en-US" sz="3600" dirty="0">
                <a:latin typeface="Times New Roman" panose="02020603050405020304" pitchFamily="18" charset="0"/>
                <a:cs typeface="Times New Roman" panose="02020603050405020304" pitchFamily="18" charset="0"/>
              </a:rPr>
              <a:t>Decrease of rain fall due to affect of hydrological cycle</a:t>
            </a:r>
          </a:p>
          <a:p>
            <a:r>
              <a:rPr lang="en-US" sz="3600" dirty="0">
                <a:latin typeface="Times New Roman" panose="02020603050405020304" pitchFamily="18" charset="0"/>
                <a:cs typeface="Times New Roman" panose="02020603050405020304" pitchFamily="18" charset="0"/>
              </a:rPr>
              <a:t>Expansion of deserts</a:t>
            </a:r>
          </a:p>
          <a:p>
            <a:r>
              <a:rPr lang="en-US" sz="3600" dirty="0">
                <a:latin typeface="Times New Roman" panose="02020603050405020304" pitchFamily="18" charset="0"/>
                <a:cs typeface="Times New Roman" panose="02020603050405020304" pitchFamily="18" charset="0"/>
              </a:rPr>
              <a:t>Climate change and depletion of water table</a:t>
            </a:r>
          </a:p>
          <a:p>
            <a:r>
              <a:rPr lang="en-US" sz="3600" dirty="0">
                <a:latin typeface="Times New Roman" panose="02020603050405020304" pitchFamily="18" charset="0"/>
                <a:cs typeface="Times New Roman" panose="02020603050405020304" pitchFamily="18" charset="0"/>
              </a:rPr>
              <a:t>Loss of biodiversity ,flora and fauna</a:t>
            </a:r>
          </a:p>
          <a:p>
            <a:r>
              <a:rPr lang="en-US" sz="3600" dirty="0">
                <a:latin typeface="Times New Roman" panose="02020603050405020304" pitchFamily="18" charset="0"/>
                <a:cs typeface="Times New Roman" panose="02020603050405020304" pitchFamily="18" charset="0"/>
              </a:rPr>
              <a:t>Environmental changes and disturbance in forest ecosystems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solidFill>
                  <a:srgbClr val="FF0000"/>
                </a:solidFill>
                <a:latin typeface="Times New Roman" panose="02020603050405020304" pitchFamily="18" charset="0"/>
                <a:cs typeface="Times New Roman" panose="02020603050405020304" pitchFamily="18" charset="0"/>
              </a:rPr>
              <a:t>RENEWABLE AND NON-RENEWABLE RESOURCES</a:t>
            </a:r>
          </a:p>
        </p:txBody>
      </p:sp>
      <p:sp>
        <p:nvSpPr>
          <p:cNvPr id="3" name="Content Placeholder 2"/>
          <p:cNvSpPr>
            <a:spLocks noGrp="1"/>
          </p:cNvSpPr>
          <p:nvPr>
            <p:ph idx="1"/>
          </p:nvPr>
        </p:nvSpPr>
        <p:spPr/>
        <p:txBody>
          <a:bodyPr>
            <a:normAutofit fontScale="85000" lnSpcReduction="20000"/>
          </a:bodyPr>
          <a:lstStyle/>
          <a:p>
            <a:pPr algn="just"/>
            <a:r>
              <a:rPr lang="en-US" b="1" dirty="0">
                <a:latin typeface="Times New Roman" panose="02020603050405020304" pitchFamily="18" charset="0"/>
                <a:cs typeface="Times New Roman" panose="02020603050405020304" pitchFamily="18" charset="0"/>
              </a:rPr>
              <a:t>Nonrenewable energy resources</a:t>
            </a:r>
            <a:r>
              <a:rPr lang="en-US" dirty="0">
                <a:latin typeface="Times New Roman" panose="02020603050405020304" pitchFamily="18" charset="0"/>
                <a:cs typeface="Times New Roman" panose="02020603050405020304" pitchFamily="18" charset="0"/>
              </a:rPr>
              <a:t>, like coal, nuclear, oil, and natural gas, are available in limited supplies. This is usually due to the long time it takes for them to be replenished.</a:t>
            </a:r>
          </a:p>
          <a:p>
            <a:pPr algn="just"/>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Renewable resources </a:t>
            </a:r>
            <a:r>
              <a:rPr lang="en-US" dirty="0">
                <a:latin typeface="Times New Roman" panose="02020603050405020304" pitchFamily="18" charset="0"/>
                <a:cs typeface="Times New Roman" panose="02020603050405020304" pitchFamily="18" charset="0"/>
              </a:rPr>
              <a:t>are replenished naturally and over relatively short periods of time. The five major renewable energy resources are solar, wind, water (hydro), biomass, and geothermal.</a:t>
            </a:r>
          </a:p>
          <a:p>
            <a:pPr algn="just"/>
            <a:r>
              <a:rPr lang="en-US" b="1" dirty="0">
                <a:latin typeface="Times New Roman" panose="02020603050405020304" pitchFamily="18" charset="0"/>
                <a:cs typeface="Times New Roman" panose="02020603050405020304" pitchFamily="18" charset="0"/>
              </a:rPr>
              <a:t>Natural resources and associated problems	</a:t>
            </a:r>
          </a:p>
          <a:p>
            <a:pPr lvl="1" algn="just"/>
            <a:r>
              <a:rPr lang="en-US" dirty="0">
                <a:latin typeface="Times New Roman" panose="02020603050405020304" pitchFamily="18" charset="0"/>
                <a:cs typeface="Times New Roman" panose="02020603050405020304" pitchFamily="18" charset="0"/>
              </a:rPr>
              <a:t>The unequal consumption of natural resources</a:t>
            </a:r>
          </a:p>
          <a:p>
            <a:pPr lvl="1" algn="just"/>
            <a:r>
              <a:rPr lang="en-US" dirty="0">
                <a:latin typeface="Times New Roman" panose="02020603050405020304" pitchFamily="18" charset="0"/>
                <a:cs typeface="Times New Roman" panose="02020603050405020304" pitchFamily="18" charset="0"/>
              </a:rPr>
              <a:t>Planning Land use</a:t>
            </a:r>
          </a:p>
          <a:p>
            <a:pPr lvl="1" algn="just"/>
            <a:r>
              <a:rPr lang="en-US" dirty="0">
                <a:latin typeface="Times New Roman" panose="02020603050405020304" pitchFamily="18" charset="0"/>
                <a:cs typeface="Times New Roman" panose="02020603050405020304" pitchFamily="18" charset="0"/>
              </a:rPr>
              <a:t>The need for sustainable lifestyles</a:t>
            </a:r>
          </a:p>
          <a:p>
            <a:pPr algn="just"/>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latin typeface="Times New Roman" panose="02020603050405020304" pitchFamily="18" charset="0"/>
                <a:cs typeface="Times New Roman" panose="02020603050405020304" pitchFamily="18" charset="0"/>
              </a:rPr>
              <a:t>WORDS TO KNOW</a:t>
            </a:r>
            <a:endParaRPr lang="en-US"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62500" lnSpcReduction="20000"/>
          </a:bodyPr>
          <a:lstStyle/>
          <a:p>
            <a:pPr algn="just"/>
            <a:r>
              <a:rPr lang="en-US" b="1" dirty="0">
                <a:solidFill>
                  <a:schemeClr val="accent6"/>
                </a:solidFill>
                <a:latin typeface="Times New Roman" panose="02020603050405020304" pitchFamily="18" charset="0"/>
                <a:cs typeface="Times New Roman" panose="02020603050405020304" pitchFamily="18" charset="0"/>
              </a:rPr>
              <a:t>CLEAR-CUT:</a:t>
            </a:r>
            <a:r>
              <a:rPr lang="en-US" dirty="0">
                <a:latin typeface="Times New Roman" panose="02020603050405020304" pitchFamily="18" charset="0"/>
                <a:cs typeface="Times New Roman" panose="02020603050405020304" pitchFamily="18" charset="0"/>
              </a:rPr>
              <a:t> A parcel of forest that has been denuded of trees. Clear-cutting can be destructive of forests, particularly when the cycle of reforestation is slow and the processes of wind and water erosion of deforested land make it inhospitable to reforestation. However it can also be a tool for increasing the biodiversity of forests that have been protected from forest fires for many years.</a:t>
            </a:r>
          </a:p>
          <a:p>
            <a:pPr algn="just"/>
            <a:r>
              <a:rPr lang="en-US" b="1" dirty="0">
                <a:solidFill>
                  <a:schemeClr val="accent6"/>
                </a:solidFill>
                <a:latin typeface="Times New Roman" panose="02020603050405020304" pitchFamily="18" charset="0"/>
                <a:cs typeface="Times New Roman" panose="02020603050405020304" pitchFamily="18" charset="0"/>
              </a:rPr>
              <a:t>DEFORESTATION:</a:t>
            </a:r>
            <a:r>
              <a:rPr lang="en-US" dirty="0">
                <a:latin typeface="Times New Roman" panose="02020603050405020304" pitchFamily="18" charset="0"/>
                <a:cs typeface="Times New Roman" panose="02020603050405020304" pitchFamily="18" charset="0"/>
              </a:rPr>
              <a:t> A reduction in the area of a forest resulting from human activity.</a:t>
            </a:r>
          </a:p>
          <a:p>
            <a:pPr algn="just"/>
            <a:r>
              <a:rPr lang="en-US" b="1" dirty="0">
                <a:solidFill>
                  <a:schemeClr val="accent6"/>
                </a:solidFill>
                <a:latin typeface="Times New Roman" panose="02020603050405020304" pitchFamily="18" charset="0"/>
                <a:cs typeface="Times New Roman" panose="02020603050405020304" pitchFamily="18" charset="0"/>
              </a:rPr>
              <a:t>ECOLOGICAL SERVICES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benefits to human communities that stem from healthy forest ecosystems, such as clean water, stable soil, and clean air.</a:t>
            </a:r>
          </a:p>
          <a:p>
            <a:pPr algn="just"/>
            <a:r>
              <a:rPr lang="en-US" b="1" dirty="0">
                <a:solidFill>
                  <a:schemeClr val="accent6"/>
                </a:solidFill>
                <a:latin typeface="Times New Roman" panose="02020603050405020304" pitchFamily="18" charset="0"/>
                <a:cs typeface="Times New Roman" panose="02020603050405020304" pitchFamily="18" charset="0"/>
              </a:rPr>
              <a:t>FOREST MONOCULTURE</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The development of a forest that is dominated by a single species of tree and which lacks the ecological diversity to withstand disease and parasites over the long term.</a:t>
            </a:r>
          </a:p>
          <a:p>
            <a:pPr algn="just"/>
            <a:r>
              <a:rPr lang="en-US" b="1" dirty="0">
                <a:solidFill>
                  <a:schemeClr val="accent6"/>
                </a:solidFill>
                <a:latin typeface="Times New Roman" panose="02020603050405020304" pitchFamily="18" charset="0"/>
                <a:cs typeface="Times New Roman" panose="02020603050405020304" pitchFamily="18" charset="0"/>
              </a:rPr>
              <a:t>SUSTAINABILITY:</a:t>
            </a:r>
            <a:r>
              <a:rPr lang="en-US" dirty="0">
                <a:latin typeface="Times New Roman" panose="02020603050405020304" pitchFamily="18" charset="0"/>
                <a:cs typeface="Times New Roman" panose="02020603050405020304" pitchFamily="18" charset="0"/>
              </a:rPr>
              <a:t> Practices that preserve the balance between human needs and the environment, as well as between current and future human requirements.</a:t>
            </a:r>
          </a:p>
          <a:p>
            <a:pPr algn="just"/>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352</TotalTime>
  <Words>10167</Words>
  <Application>Microsoft Office PowerPoint</Application>
  <PresentationFormat>On-screen Show (4:3)</PresentationFormat>
  <Paragraphs>399</Paragraphs>
  <Slides>66</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66</vt:i4>
      </vt:variant>
    </vt:vector>
  </HeadingPairs>
  <TitlesOfParts>
    <vt:vector size="71" baseType="lpstr">
      <vt:lpstr>Arial</vt:lpstr>
      <vt:lpstr>Calibri</vt:lpstr>
      <vt:lpstr>Times New Roman</vt:lpstr>
      <vt:lpstr>Wingdings</vt:lpstr>
      <vt:lpstr>Office Theme</vt:lpstr>
      <vt:lpstr>UNIT I</vt:lpstr>
      <vt:lpstr>RESOURCE</vt:lpstr>
      <vt:lpstr>INTRODUCTION</vt:lpstr>
      <vt:lpstr>FOREST RESOURCES</vt:lpstr>
      <vt:lpstr>FOREST RESOURCES </vt:lpstr>
      <vt:lpstr>FOREST RESOURCES</vt:lpstr>
      <vt:lpstr>CAUSES OF DEFORESTATION</vt:lpstr>
      <vt:lpstr>RENEWABLE AND NON-RENEWABLE RESOURCES</vt:lpstr>
      <vt:lpstr>WORDS TO KNOW</vt:lpstr>
      <vt:lpstr>MAJOR EFFECTS OF MINING OPERATIONS ON FOREST AND TRIBAL PEOPLE</vt:lpstr>
      <vt:lpstr>PowerPoint Presentation</vt:lpstr>
      <vt:lpstr>EFFECTS OF DAMS ON FORESTS AND TRIBAL PEOPLE </vt:lpstr>
      <vt:lpstr>PowerPoint Presentation</vt:lpstr>
      <vt:lpstr>ACTIVITY </vt:lpstr>
      <vt:lpstr>FOREST CONSERVATION AND MANAGEMENT </vt:lpstr>
      <vt:lpstr>WATER RESOURCES</vt:lpstr>
      <vt:lpstr>WATER RESOURCES</vt:lpstr>
      <vt:lpstr> Fresh water crisis </vt:lpstr>
      <vt:lpstr>PROBLEMS ASSOCIATED WITH WATER RESOURCES</vt:lpstr>
      <vt:lpstr>OVER-EXPLOITATION OF WATER</vt:lpstr>
      <vt:lpstr>MAJOR WATER CONFLICTS </vt:lpstr>
      <vt:lpstr>PowerPoint Presentation</vt:lpstr>
      <vt:lpstr>DAMS - BENEFITS AND PROBLEMS</vt:lpstr>
      <vt:lpstr>  DISADVANTAGES/PROBLEMS OF DAMS  </vt:lpstr>
      <vt:lpstr>DISADVANTAGES/PROBLEMS OF DAMS</vt:lpstr>
      <vt:lpstr>MINERAL RESOURCES</vt:lpstr>
      <vt:lpstr>EXPLOITATION OF MINERALS </vt:lpstr>
      <vt:lpstr>EXPLOITATION OF MINERALS</vt:lpstr>
      <vt:lpstr>USES OF MINERALS </vt:lpstr>
      <vt:lpstr>ACTIVITY </vt:lpstr>
      <vt:lpstr>ENVIRONMENTAL IMPACTS OF MINERAL EXTRACTION</vt:lpstr>
      <vt:lpstr>CONSERVATION OF MINERALS</vt:lpstr>
      <vt:lpstr>FOOD RESOURCES</vt:lpstr>
      <vt:lpstr>FOOD SOURCES</vt:lpstr>
      <vt:lpstr>FOOD SOURCES</vt:lpstr>
      <vt:lpstr>FOOD SOURCES</vt:lpstr>
      <vt:lpstr>CHANGES CAUSED BY AGRICULTURE AND OVERGRAZING</vt:lpstr>
      <vt:lpstr>PowerPoint Presentation</vt:lpstr>
      <vt:lpstr>EFFECTS OF MODERN AGRICULTURE</vt:lpstr>
      <vt:lpstr>EFFECTS OF MODERN AGRICULTURE</vt:lpstr>
      <vt:lpstr>EFFECTS OF MODERN AGRICULTURE</vt:lpstr>
      <vt:lpstr>PowerPoint Presentation</vt:lpstr>
      <vt:lpstr>Cont..,</vt:lpstr>
      <vt:lpstr>ACTIVITY </vt:lpstr>
      <vt:lpstr>ENERGY RESOURCES</vt:lpstr>
      <vt:lpstr>ENERGY RESOURCES</vt:lpstr>
      <vt:lpstr>ENERGY SCENARIO</vt:lpstr>
      <vt:lpstr>PowerPoint Presentation</vt:lpstr>
      <vt:lpstr>RENEWABLE RESOURCES</vt:lpstr>
      <vt:lpstr>RENEWABLE RESOURCES</vt:lpstr>
      <vt:lpstr>NON-RENEWABLE RESOURCES</vt:lpstr>
      <vt:lpstr>NON-RENEWABLE RESOURCES</vt:lpstr>
      <vt:lpstr>PROBLEMS RELATE TO THE USE OF ENERGY RESOURCES</vt:lpstr>
      <vt:lpstr>LAND RESOURCES</vt:lpstr>
      <vt:lpstr>LAND RESOURCES</vt:lpstr>
      <vt:lpstr>SOIL EROSION</vt:lpstr>
      <vt:lpstr>PowerPoint Presentation</vt:lpstr>
      <vt:lpstr>Cont..,</vt:lpstr>
      <vt:lpstr>Cont..,</vt:lpstr>
      <vt:lpstr>CONSERVATION AND EQUITABLE USE OF NATURAL RESOURCES</vt:lpstr>
      <vt:lpstr> ENERGY CONSERVATION FOR FUTURE USE </vt:lpstr>
      <vt:lpstr>(cont..,)</vt:lpstr>
      <vt:lpstr>PowerPoint Presentation</vt:lpstr>
      <vt:lpstr>EQUITABLE USE OF RESOURCES FOR SUSTAINABLE LIFE STYLE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Nandhini Nataraj</dc:creator>
  <cp:lastModifiedBy>Kanagaraj Rajagopal</cp:lastModifiedBy>
  <cp:revision>98</cp:revision>
  <dcterms:created xsi:type="dcterms:W3CDTF">2006-08-16T00:00:00Z</dcterms:created>
  <dcterms:modified xsi:type="dcterms:W3CDTF">2020-03-05T16:29:35Z</dcterms:modified>
</cp:coreProperties>
</file>